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8" r:id="rId4"/>
    <p:sldId id="258" r:id="rId5"/>
    <p:sldId id="262" r:id="rId6"/>
    <p:sldId id="259" r:id="rId7"/>
    <p:sldId id="260" r:id="rId8"/>
    <p:sldId id="270" r:id="rId9"/>
    <p:sldId id="264" r:id="rId10"/>
    <p:sldId id="265" r:id="rId11"/>
    <p:sldId id="273" r:id="rId12"/>
    <p:sldId id="267" r:id="rId13"/>
    <p:sldId id="269" r:id="rId14"/>
    <p:sldId id="274" r:id="rId15"/>
    <p:sldId id="275" r:id="rId16"/>
    <p:sldId id="277"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68669" autoAdjust="0"/>
  </p:normalViewPr>
  <p:slideViewPr>
    <p:cSldViewPr snapToGrid="0">
      <p:cViewPr varScale="1">
        <p:scale>
          <a:sx n="59" d="100"/>
          <a:sy n="59" d="100"/>
        </p:scale>
        <p:origin x="152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21012-2189-4D11-B522-830782822894}" type="datetimeFigureOut">
              <a:rPr lang="en-US" smtClean="0"/>
              <a:t>4/22/2024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CBB51A-ACE8-4E80-BA80-3EED9DFFAB3A}" type="slidenum">
              <a:rPr lang="en-US" smtClean="0"/>
              <a:t>‹#›</a:t>
            </a:fld>
            <a:endParaRPr lang="en-US"/>
          </a:p>
        </p:txBody>
      </p:sp>
    </p:spTree>
    <p:extLst>
      <p:ext uri="{BB962C8B-B14F-4D97-AF65-F5344CB8AC3E}">
        <p14:creationId xmlns:p14="http://schemas.microsoft.com/office/powerpoint/2010/main" val="1946887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CBB51A-ACE8-4E80-BA80-3EED9DFFAB3A}" type="slidenum">
              <a:rPr lang="en-US" smtClean="0"/>
              <a:t>1</a:t>
            </a:fld>
            <a:endParaRPr lang="en-US"/>
          </a:p>
        </p:txBody>
      </p:sp>
    </p:spTree>
    <p:extLst>
      <p:ext uri="{BB962C8B-B14F-4D97-AF65-F5344CB8AC3E}">
        <p14:creationId xmlns:p14="http://schemas.microsoft.com/office/powerpoint/2010/main" val="2107536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-Passive vs. active flow manipulation</a:t>
            </a:r>
          </a:p>
          <a:p>
            <a:r>
              <a:rPr lang="en-US" dirty="0"/>
              <a:t>-Wing tip effects</a:t>
            </a:r>
          </a:p>
          <a:p>
            <a:r>
              <a:rPr lang="en-US" dirty="0"/>
              <a:t>-Entrainments and vortex offset</a:t>
            </a:r>
          </a:p>
          <a:p>
            <a:r>
              <a:rPr lang="en-US" dirty="0"/>
              <a:t>-Ingenuity shoutout – why this could be beneficial for Mars atmosphere</a:t>
            </a:r>
          </a:p>
        </p:txBody>
      </p:sp>
      <p:sp>
        <p:nvSpPr>
          <p:cNvPr id="4" name="Slide Number Placeholder 3"/>
          <p:cNvSpPr>
            <a:spLocks noGrp="1"/>
          </p:cNvSpPr>
          <p:nvPr>
            <p:ph type="sldNum" sz="quarter" idx="5"/>
          </p:nvPr>
        </p:nvSpPr>
        <p:spPr/>
        <p:txBody>
          <a:bodyPr/>
          <a:lstStyle/>
          <a:p>
            <a:fld id="{9ECBB51A-ACE8-4E80-BA80-3EED9DFFAB3A}" type="slidenum">
              <a:rPr lang="en-US" smtClean="0"/>
              <a:t>2</a:t>
            </a:fld>
            <a:endParaRPr lang="en-US"/>
          </a:p>
        </p:txBody>
      </p:sp>
    </p:spTree>
    <p:extLst>
      <p:ext uri="{BB962C8B-B14F-4D97-AF65-F5344CB8AC3E}">
        <p14:creationId xmlns:p14="http://schemas.microsoft.com/office/powerpoint/2010/main" val="4002486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-Ingenuity was a proof of concept: rotorcraft can work on other planets</a:t>
            </a:r>
          </a:p>
          <a:p>
            <a:r>
              <a:rPr lang="en-US" dirty="0"/>
              <a:t>-Very small, high RPM, no payload.</a:t>
            </a:r>
          </a:p>
          <a:p>
            <a:r>
              <a:rPr lang="en-US" dirty="0"/>
              <a:t>-For more extensive missions need to </a:t>
            </a:r>
            <a:r>
              <a:rPr lang="en-US"/>
              <a:t>ensure rotors (and system) </a:t>
            </a:r>
            <a:r>
              <a:rPr lang="en-US" dirty="0"/>
              <a:t>are capable of </a:t>
            </a:r>
            <a:r>
              <a:rPr lang="en-US"/>
              <a:t>withstanding conditions</a:t>
            </a:r>
            <a:endParaRPr lang="en-US" dirty="0"/>
          </a:p>
          <a:p>
            <a:r>
              <a:rPr lang="en-US" dirty="0"/>
              <a:t>-Low density atmosphere necessitates high RPM, high Mach at tip</a:t>
            </a:r>
          </a:p>
          <a:p>
            <a:r>
              <a:rPr lang="en-US" dirty="0"/>
              <a:t>-Use PIV to study effect of active flow control</a:t>
            </a:r>
          </a:p>
        </p:txBody>
      </p:sp>
      <p:sp>
        <p:nvSpPr>
          <p:cNvPr id="4" name="Slide Number Placeholder 3"/>
          <p:cNvSpPr>
            <a:spLocks noGrp="1"/>
          </p:cNvSpPr>
          <p:nvPr>
            <p:ph type="sldNum" sz="quarter" idx="5"/>
          </p:nvPr>
        </p:nvSpPr>
        <p:spPr/>
        <p:txBody>
          <a:bodyPr/>
          <a:lstStyle/>
          <a:p>
            <a:fld id="{9ECBB51A-ACE8-4E80-BA80-3EED9DFFAB3A}" type="slidenum">
              <a:rPr lang="en-US" smtClean="0"/>
              <a:t>3</a:t>
            </a:fld>
            <a:endParaRPr lang="en-US"/>
          </a:p>
        </p:txBody>
      </p:sp>
    </p:spTree>
    <p:extLst>
      <p:ext uri="{BB962C8B-B14F-4D97-AF65-F5344CB8AC3E}">
        <p14:creationId xmlns:p14="http://schemas.microsoft.com/office/powerpoint/2010/main" val="89929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blade NACA 0012 rotor</a:t>
            </a:r>
          </a:p>
          <a:p>
            <a:r>
              <a:rPr lang="en-US" dirty="0"/>
              <a:t>-Separate pressure reservoir for each blade, same supply split for our testing</a:t>
            </a:r>
          </a:p>
          <a:p>
            <a:r>
              <a:rPr lang="en-US" dirty="0"/>
              <a:t>-Supply is routed through a channel at the quarter chord, which transitions to a rectangular slot at the wing tip</a:t>
            </a:r>
          </a:p>
          <a:p>
            <a:r>
              <a:rPr lang="en-US" dirty="0"/>
              <a:t>-Model is mounted to a fixture, so the blades and fixture can have separate angles relative to the freestream</a:t>
            </a:r>
          </a:p>
        </p:txBody>
      </p:sp>
      <p:sp>
        <p:nvSpPr>
          <p:cNvPr id="4" name="Slide Number Placeholder 3"/>
          <p:cNvSpPr>
            <a:spLocks noGrp="1"/>
          </p:cNvSpPr>
          <p:nvPr>
            <p:ph type="sldNum" sz="quarter" idx="5"/>
          </p:nvPr>
        </p:nvSpPr>
        <p:spPr/>
        <p:txBody>
          <a:bodyPr/>
          <a:lstStyle/>
          <a:p>
            <a:fld id="{9ECBB51A-ACE8-4E80-BA80-3EED9DFFAB3A}" type="slidenum">
              <a:rPr lang="en-US" smtClean="0"/>
              <a:t>4</a:t>
            </a:fld>
            <a:endParaRPr lang="en-US"/>
          </a:p>
        </p:txBody>
      </p:sp>
    </p:spTree>
    <p:extLst>
      <p:ext uri="{BB962C8B-B14F-4D97-AF65-F5344CB8AC3E}">
        <p14:creationId xmlns:p14="http://schemas.microsoft.com/office/powerpoint/2010/main" val="1833968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-Measurements taken at four angles with respect to freestream</a:t>
            </a:r>
          </a:p>
          <a:p>
            <a:r>
              <a:rPr lang="en-US" dirty="0"/>
              <a:t>-Data transformed to blade-centric coordinate system to stay consistent regardless of azimuthal angle</a:t>
            </a:r>
          </a:p>
        </p:txBody>
      </p:sp>
      <p:sp>
        <p:nvSpPr>
          <p:cNvPr id="4" name="Slide Number Placeholder 3"/>
          <p:cNvSpPr>
            <a:spLocks noGrp="1"/>
          </p:cNvSpPr>
          <p:nvPr>
            <p:ph type="sldNum" sz="quarter" idx="5"/>
          </p:nvPr>
        </p:nvSpPr>
        <p:spPr/>
        <p:txBody>
          <a:bodyPr/>
          <a:lstStyle/>
          <a:p>
            <a:fld id="{9ECBB51A-ACE8-4E80-BA80-3EED9DFFAB3A}" type="slidenum">
              <a:rPr lang="en-US" smtClean="0"/>
              <a:t>5</a:t>
            </a:fld>
            <a:endParaRPr lang="en-US"/>
          </a:p>
        </p:txBody>
      </p:sp>
    </p:spTree>
    <p:extLst>
      <p:ext uri="{BB962C8B-B14F-4D97-AF65-F5344CB8AC3E}">
        <p14:creationId xmlns:p14="http://schemas.microsoft.com/office/powerpoint/2010/main" val="2336719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-Campaign in Arizona Low Speed Wind Tunnel</a:t>
            </a:r>
          </a:p>
          <a:p>
            <a:r>
              <a:rPr lang="en-US" dirty="0"/>
              <a:t>-4 m/s freestream velocity</a:t>
            </a:r>
          </a:p>
          <a:p>
            <a:r>
              <a:rPr lang="en-US" dirty="0"/>
              <a:t>-In the picture, you can see our class IV laser mounted downstream of the rotor in the wind tunnel, with the camera facing perpendicular to the laser in front of the wind tunnel</a:t>
            </a:r>
          </a:p>
          <a:p>
            <a:r>
              <a:rPr lang="en-US" dirty="0"/>
              <a:t>-The setup in the campaign this semester was improved by removing an offset angle of the camera to the laser</a:t>
            </a:r>
          </a:p>
        </p:txBody>
      </p:sp>
      <p:sp>
        <p:nvSpPr>
          <p:cNvPr id="4" name="Slide Number Placeholder 3"/>
          <p:cNvSpPr>
            <a:spLocks noGrp="1"/>
          </p:cNvSpPr>
          <p:nvPr>
            <p:ph type="sldNum" sz="quarter" idx="5"/>
          </p:nvPr>
        </p:nvSpPr>
        <p:spPr/>
        <p:txBody>
          <a:bodyPr/>
          <a:lstStyle/>
          <a:p>
            <a:fld id="{9ECBB51A-ACE8-4E80-BA80-3EED9DFFAB3A}" type="slidenum">
              <a:rPr lang="en-US" smtClean="0"/>
              <a:t>6</a:t>
            </a:fld>
            <a:endParaRPr lang="en-US"/>
          </a:p>
        </p:txBody>
      </p:sp>
    </p:spTree>
    <p:extLst>
      <p:ext uri="{BB962C8B-B14F-4D97-AF65-F5344CB8AC3E}">
        <p14:creationId xmlns:p14="http://schemas.microsoft.com/office/powerpoint/2010/main" val="1435417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Particle Image Velocimetry to collect data</a:t>
            </a:r>
          </a:p>
          <a:p>
            <a:r>
              <a:rPr lang="en-US" dirty="0"/>
              <a:t>   -PIV works be “seeding” reflective particles into the flow in the wind tunnel</a:t>
            </a:r>
          </a:p>
          <a:p>
            <a:r>
              <a:rPr lang="en-US" dirty="0"/>
              <a:t>   -A laser and camera are then set to trigger to collect an image pair with known time between images</a:t>
            </a:r>
          </a:p>
          <a:p>
            <a:r>
              <a:rPr lang="en-US" dirty="0"/>
              <a:t>   -By comparing the particle placement in the images, the flow velocity can be characterized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-PIV coordinate system is relative to the blade pitch, so the camera’s optical axis is aligned with TE of blade for each case; laser sheet perpendicular to chord line centered at quarter chord where jet is</a:t>
            </a:r>
          </a:p>
        </p:txBody>
      </p:sp>
      <p:sp>
        <p:nvSpPr>
          <p:cNvPr id="4" name="Slide Number Placeholder 3"/>
          <p:cNvSpPr>
            <a:spLocks noGrp="1"/>
          </p:cNvSpPr>
          <p:nvPr>
            <p:ph type="sldNum" sz="quarter" idx="5"/>
          </p:nvPr>
        </p:nvSpPr>
        <p:spPr/>
        <p:txBody>
          <a:bodyPr/>
          <a:lstStyle/>
          <a:p>
            <a:fld id="{9ECBB51A-ACE8-4E80-BA80-3EED9DFFAB3A}" type="slidenum">
              <a:rPr lang="en-US" smtClean="0"/>
              <a:t>7</a:t>
            </a:fld>
            <a:endParaRPr lang="en-US"/>
          </a:p>
        </p:txBody>
      </p:sp>
    </p:spTree>
    <p:extLst>
      <p:ext uri="{BB962C8B-B14F-4D97-AF65-F5344CB8AC3E}">
        <p14:creationId xmlns:p14="http://schemas.microsoft.com/office/powerpoint/2010/main" val="262759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 particles in background are seeder particles in the flow</a:t>
            </a:r>
          </a:p>
          <a:p>
            <a:r>
              <a:rPr lang="en-US" dirty="0"/>
              <a:t>-Glow along bottom edge is the laser</a:t>
            </a:r>
          </a:p>
          <a:p>
            <a:r>
              <a:rPr lang="en-US" dirty="0"/>
              <a:t>-Jet can be seen coming out of blade tip</a:t>
            </a:r>
          </a:p>
          <a:p>
            <a:r>
              <a:rPr lang="en-US" dirty="0"/>
              <a:t>-Tracks particle movement to get velocity</a:t>
            </a:r>
          </a:p>
        </p:txBody>
      </p:sp>
      <p:sp>
        <p:nvSpPr>
          <p:cNvPr id="4" name="Slide Number Placeholder 3"/>
          <p:cNvSpPr>
            <a:spLocks noGrp="1"/>
          </p:cNvSpPr>
          <p:nvPr>
            <p:ph type="sldNum" sz="quarter" idx="5"/>
          </p:nvPr>
        </p:nvSpPr>
        <p:spPr/>
        <p:txBody>
          <a:bodyPr/>
          <a:lstStyle/>
          <a:p>
            <a:fld id="{9ECBB51A-ACE8-4E80-BA80-3EED9DFFAB3A}" type="slidenum">
              <a:rPr lang="en-US" smtClean="0"/>
              <a:t>8</a:t>
            </a:fld>
            <a:endParaRPr lang="en-US"/>
          </a:p>
        </p:txBody>
      </p:sp>
    </p:spTree>
    <p:extLst>
      <p:ext uri="{BB962C8B-B14F-4D97-AF65-F5344CB8AC3E}">
        <p14:creationId xmlns:p14="http://schemas.microsoft.com/office/powerpoint/2010/main" val="869244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-Turns into velocity map like we see here</a:t>
            </a:r>
          </a:p>
          <a:p>
            <a:r>
              <a:rPr lang="en-US" dirty="0"/>
              <a:t>-Jet clearly seen in vectors</a:t>
            </a:r>
          </a:p>
          <a:p>
            <a:r>
              <a:rPr lang="en-US" dirty="0"/>
              <a:t>-Arrows show circulation of vortex</a:t>
            </a:r>
          </a:p>
        </p:txBody>
      </p:sp>
      <p:sp>
        <p:nvSpPr>
          <p:cNvPr id="4" name="Slide Number Placeholder 3"/>
          <p:cNvSpPr>
            <a:spLocks noGrp="1"/>
          </p:cNvSpPr>
          <p:nvPr>
            <p:ph type="sldNum" sz="quarter" idx="5"/>
          </p:nvPr>
        </p:nvSpPr>
        <p:spPr/>
        <p:txBody>
          <a:bodyPr/>
          <a:lstStyle/>
          <a:p>
            <a:fld id="{9ECBB51A-ACE8-4E80-BA80-3EED9DFFAB3A}" type="slidenum">
              <a:rPr lang="en-US" smtClean="0"/>
              <a:t>9</a:t>
            </a:fld>
            <a:endParaRPr lang="en-US"/>
          </a:p>
        </p:txBody>
      </p:sp>
    </p:spTree>
    <p:extLst>
      <p:ext uri="{BB962C8B-B14F-4D97-AF65-F5344CB8AC3E}">
        <p14:creationId xmlns:p14="http://schemas.microsoft.com/office/powerpoint/2010/main" val="3836479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compare baseline to jet cases to see how tip jet affects velocity over the blade</a:t>
            </a:r>
          </a:p>
          <a:p>
            <a:r>
              <a:rPr lang="en-US" dirty="0"/>
              <a:t>-Our results show clear differences between the baseline case with no jet opposed to the tip jet turned on</a:t>
            </a:r>
          </a:p>
          <a:p>
            <a:r>
              <a:rPr lang="en-US" dirty="0"/>
              <a:t>-Jet is able to reverse flow over the top of the blade, even when faced against freestream.</a:t>
            </a:r>
          </a:p>
        </p:txBody>
      </p:sp>
      <p:sp>
        <p:nvSpPr>
          <p:cNvPr id="4" name="Slide Number Placeholder 3"/>
          <p:cNvSpPr>
            <a:spLocks noGrp="1"/>
          </p:cNvSpPr>
          <p:nvPr>
            <p:ph type="sldNum" sz="quarter" idx="5"/>
          </p:nvPr>
        </p:nvSpPr>
        <p:spPr/>
        <p:txBody>
          <a:bodyPr/>
          <a:lstStyle/>
          <a:p>
            <a:fld id="{9ECBB51A-ACE8-4E80-BA80-3EED9DFFAB3A}" type="slidenum">
              <a:rPr lang="en-US" smtClean="0"/>
              <a:t>10</a:t>
            </a:fld>
            <a:endParaRPr lang="en-US"/>
          </a:p>
        </p:txBody>
      </p:sp>
    </p:spTree>
    <p:extLst>
      <p:ext uri="{BB962C8B-B14F-4D97-AF65-F5344CB8AC3E}">
        <p14:creationId xmlns:p14="http://schemas.microsoft.com/office/powerpoint/2010/main" val="2851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0° case, the difference from the baseline to the jet measurement is about twice the magnitude as it is for any other case</a:t>
            </a:r>
          </a:p>
          <a:p>
            <a:r>
              <a:rPr lang="en-US" dirty="0"/>
              <a:t>-Jet blowing much harder than freestream, so is able to completely reverse the behavior exhibited by the baseline. </a:t>
            </a:r>
          </a:p>
          <a:p>
            <a:r>
              <a:rPr lang="en-US" dirty="0"/>
              <a:t>-Difference in the baseline and the jet case for the lower surface is almost negligible</a:t>
            </a:r>
          </a:p>
          <a:p>
            <a:r>
              <a:rPr lang="en-US" dirty="0"/>
              <a:t>   -Both vortex and jet have same entraining behavior, result in air on lower surface moving outwards regardless of jet presence</a:t>
            </a:r>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24F447BE-789B-43BE-A274-9E49D6673F8F}" type="slidenum">
              <a:rPr lang="en-US" smtClean="0"/>
              <a:t>11</a:t>
            </a:fld>
            <a:endParaRPr lang="en-US"/>
          </a:p>
        </p:txBody>
      </p:sp>
    </p:spTree>
    <p:extLst>
      <p:ext uri="{BB962C8B-B14F-4D97-AF65-F5344CB8AC3E}">
        <p14:creationId xmlns:p14="http://schemas.microsoft.com/office/powerpoint/2010/main" val="1920818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180° and 270° test cases. You can see that for the 270° test case, there are peaks further along the span of the blade</a:t>
            </a:r>
          </a:p>
          <a:p>
            <a:r>
              <a:rPr lang="en-US" dirty="0"/>
              <a:t>     -The secondary peaks are likely interaction of the blade with the freestream, as the blade is going against the freestream at this angle</a:t>
            </a:r>
          </a:p>
          <a:p>
            <a:r>
              <a:rPr lang="en-US" dirty="0"/>
              <a:t>     -Could also be interference from the wake of the previous blade traveling through the flow</a:t>
            </a:r>
          </a:p>
        </p:txBody>
      </p:sp>
      <p:sp>
        <p:nvSpPr>
          <p:cNvPr id="4" name="Slide Number Placeholder 3"/>
          <p:cNvSpPr>
            <a:spLocks noGrp="1"/>
          </p:cNvSpPr>
          <p:nvPr>
            <p:ph type="sldNum" sz="quarter" idx="5"/>
          </p:nvPr>
        </p:nvSpPr>
        <p:spPr/>
        <p:txBody>
          <a:bodyPr/>
          <a:lstStyle/>
          <a:p>
            <a:fld id="{24F447BE-789B-43BE-A274-9E49D6673F8F}" type="slidenum">
              <a:rPr lang="en-US" smtClean="0"/>
              <a:t>12</a:t>
            </a:fld>
            <a:endParaRPr lang="en-US"/>
          </a:p>
        </p:txBody>
      </p:sp>
    </p:spTree>
    <p:extLst>
      <p:ext uri="{BB962C8B-B14F-4D97-AF65-F5344CB8AC3E}">
        <p14:creationId xmlns:p14="http://schemas.microsoft.com/office/powerpoint/2010/main" val="2364910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-Vortex software used to identify vortex cores and see how tip jet perturbs them</a:t>
            </a:r>
          </a:p>
          <a:p>
            <a:r>
              <a:rPr lang="en-US" dirty="0"/>
              <a:t>-Uses local Galileo transformation to isolate regions with significantly larger circulation magnitude, mark as vortex</a:t>
            </a:r>
          </a:p>
          <a:p>
            <a:r>
              <a:rPr lang="en-US" dirty="0"/>
              <a:t>-Preliminary results indicate tip jets shift vortex core outwards and upwards in flow</a:t>
            </a:r>
          </a:p>
        </p:txBody>
      </p:sp>
      <p:sp>
        <p:nvSpPr>
          <p:cNvPr id="4" name="Slide Number Placeholder 3"/>
          <p:cNvSpPr>
            <a:spLocks noGrp="1"/>
          </p:cNvSpPr>
          <p:nvPr>
            <p:ph type="sldNum" sz="quarter" idx="5"/>
          </p:nvPr>
        </p:nvSpPr>
        <p:spPr/>
        <p:txBody>
          <a:bodyPr/>
          <a:lstStyle/>
          <a:p>
            <a:fld id="{9ECBB51A-ACE8-4E80-BA80-3EED9DFFAB3A}" type="slidenum">
              <a:rPr lang="en-US" smtClean="0"/>
              <a:t>13</a:t>
            </a:fld>
            <a:endParaRPr lang="en-US"/>
          </a:p>
        </p:txBody>
      </p:sp>
    </p:spTree>
    <p:extLst>
      <p:ext uri="{BB962C8B-B14F-4D97-AF65-F5344CB8AC3E}">
        <p14:creationId xmlns:p14="http://schemas.microsoft.com/office/powerpoint/2010/main" val="3953087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wind tunnel testing, static testing using our </a:t>
            </a:r>
            <a:r>
              <a:rPr lang="en-US" dirty="0" err="1"/>
              <a:t>Kasari</a:t>
            </a:r>
            <a:r>
              <a:rPr lang="en-US" dirty="0"/>
              <a:t> Force Balance also helps determine the impact of the wingtip jet</a:t>
            </a:r>
          </a:p>
          <a:p>
            <a:r>
              <a:rPr lang="en-US" dirty="0"/>
              <a:t>-This balance includes six strain gauges, which output voltage readings read by LabView</a:t>
            </a:r>
          </a:p>
          <a:p>
            <a:r>
              <a:rPr lang="en-US" dirty="0"/>
              <a:t>-Using known masses and distances, namely the vectors shown on the red arms in the image, we can derive the force and moment acting on the model for given sets of strain voltage</a:t>
            </a:r>
          </a:p>
          <a:p>
            <a:r>
              <a:rPr lang="en-US" dirty="0"/>
              <a:t>   -These undergo a coordinate transformation to give the forces at the base of the mounting pylon or relative the rotor itself</a:t>
            </a:r>
          </a:p>
        </p:txBody>
      </p:sp>
      <p:sp>
        <p:nvSpPr>
          <p:cNvPr id="4" name="Slide Number Placeholder 3"/>
          <p:cNvSpPr>
            <a:spLocks noGrp="1"/>
          </p:cNvSpPr>
          <p:nvPr>
            <p:ph type="sldNum" sz="quarter" idx="5"/>
          </p:nvPr>
        </p:nvSpPr>
        <p:spPr/>
        <p:txBody>
          <a:bodyPr/>
          <a:lstStyle/>
          <a:p>
            <a:fld id="{24F447BE-789B-43BE-A274-9E49D6673F8F}" type="slidenum">
              <a:rPr lang="en-US" smtClean="0"/>
              <a:t>14</a:t>
            </a:fld>
            <a:endParaRPr lang="en-US"/>
          </a:p>
        </p:txBody>
      </p:sp>
    </p:spTree>
    <p:extLst>
      <p:ext uri="{BB962C8B-B14F-4D97-AF65-F5344CB8AC3E}">
        <p14:creationId xmlns:p14="http://schemas.microsoft.com/office/powerpoint/2010/main" val="3172246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form using the force balance also show clear impact when comparing the jet on and no jet case</a:t>
            </a:r>
          </a:p>
          <a:p>
            <a:r>
              <a:rPr lang="en-US" dirty="0"/>
              <a:t>-More experiments are needed to confirm calibration as the results aren’t super consistent, but initial results can be seen on the right</a:t>
            </a:r>
          </a:p>
          <a:p>
            <a:r>
              <a:rPr lang="en-US" dirty="0"/>
              <a:t>   -The velocity associated with each case is the radial velocity at the wingtip associate with a 100, 200, and 300 RPM of the rotor motor</a:t>
            </a:r>
          </a:p>
        </p:txBody>
      </p:sp>
      <p:sp>
        <p:nvSpPr>
          <p:cNvPr id="4" name="Slide Number Placeholder 3"/>
          <p:cNvSpPr>
            <a:spLocks noGrp="1"/>
          </p:cNvSpPr>
          <p:nvPr>
            <p:ph type="sldNum" sz="quarter" idx="5"/>
          </p:nvPr>
        </p:nvSpPr>
        <p:spPr/>
        <p:txBody>
          <a:bodyPr/>
          <a:lstStyle/>
          <a:p>
            <a:fld id="{24F447BE-789B-43BE-A274-9E49D6673F8F}" type="slidenum">
              <a:rPr lang="en-US" smtClean="0"/>
              <a:t>15</a:t>
            </a:fld>
            <a:endParaRPr lang="en-US"/>
          </a:p>
        </p:txBody>
      </p:sp>
    </p:spTree>
    <p:extLst>
      <p:ext uri="{BB962C8B-B14F-4D97-AF65-F5344CB8AC3E}">
        <p14:creationId xmlns:p14="http://schemas.microsoft.com/office/powerpoint/2010/main" val="3354703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 next step for this research is to create a velocity profile of the tip jet</a:t>
            </a:r>
          </a:p>
          <a:p>
            <a:pPr marL="171450" indent="-171450">
              <a:buFontTx/>
              <a:buChar char="-"/>
            </a:pPr>
            <a:r>
              <a:rPr lang="en-US" dirty="0"/>
              <a:t>The picture to the right shows a test fixture that supports to anemometer hot wire measurement probes</a:t>
            </a:r>
          </a:p>
          <a:p>
            <a:pPr marL="171450" indent="-171450">
              <a:buFontTx/>
              <a:buChar char="-"/>
            </a:pPr>
            <a:r>
              <a:rPr lang="en-US" dirty="0"/>
              <a:t>By displacing the probes from the wingtip forward and backward and left and right, we hope to better characterize the direct contribution of the jet</a:t>
            </a:r>
          </a:p>
          <a:p>
            <a:pPr marL="171450" indent="-171450">
              <a:buFontTx/>
              <a:buChar char="-"/>
            </a:pPr>
            <a:r>
              <a:rPr lang="en-US" dirty="0"/>
              <a:t>The sensors used are a hand held anemometer hot wire probe (supported by the white 3d-printed mount) and a 2D constant temperature anemometer hot wire “X” probe</a:t>
            </a:r>
          </a:p>
          <a:p>
            <a:pPr marL="171450" indent="-171450">
              <a:buFontTx/>
              <a:buChar char="-"/>
            </a:pPr>
            <a:r>
              <a:rPr lang="en-US" dirty="0"/>
              <a:t>Also continue force-balance verification and vortex identification</a:t>
            </a:r>
          </a:p>
        </p:txBody>
      </p:sp>
      <p:sp>
        <p:nvSpPr>
          <p:cNvPr id="4" name="Slide Number Placeholder 3"/>
          <p:cNvSpPr>
            <a:spLocks noGrp="1"/>
          </p:cNvSpPr>
          <p:nvPr>
            <p:ph type="sldNum" sz="quarter" idx="5"/>
          </p:nvPr>
        </p:nvSpPr>
        <p:spPr/>
        <p:txBody>
          <a:bodyPr/>
          <a:lstStyle/>
          <a:p>
            <a:fld id="{24F447BE-789B-43BE-A274-9E49D6673F8F}" type="slidenum">
              <a:rPr lang="en-US" smtClean="0"/>
              <a:t>16</a:t>
            </a:fld>
            <a:endParaRPr lang="en-US"/>
          </a:p>
        </p:txBody>
      </p:sp>
    </p:spTree>
    <p:extLst>
      <p:ext uri="{BB962C8B-B14F-4D97-AF65-F5344CB8AC3E}">
        <p14:creationId xmlns:p14="http://schemas.microsoft.com/office/powerpoint/2010/main" val="3872251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png"/><Relationship Id="rId17" Type="http://schemas.openxmlformats.org/officeDocument/2006/relationships/image" Target="../media/image12.png"/><Relationship Id="rId2" Type="http://schemas.openxmlformats.org/officeDocument/2006/relationships/image" Target="../media/image1.png"/><Relationship Id="rId16"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4.jpeg"/><Relationship Id="rId11" Type="http://schemas.openxmlformats.org/officeDocument/2006/relationships/image" Target="../media/image7.png"/><Relationship Id="rId5" Type="http://schemas.microsoft.com/office/2007/relationships/hdphoto" Target="../media/hdphoto1.wdp"/><Relationship Id="rId15" Type="http://schemas.openxmlformats.org/officeDocument/2006/relationships/image" Target="../media/image10.png"/><Relationship Id="rId10" Type="http://schemas.microsoft.com/office/2007/relationships/hdphoto" Target="../media/hdphoto3.wdp"/><Relationship Id="rId4" Type="http://schemas.openxmlformats.org/officeDocument/2006/relationships/image" Target="../media/image3.png"/><Relationship Id="rId9" Type="http://schemas.openxmlformats.org/officeDocument/2006/relationships/image" Target="../media/image6.png"/><Relationship Id="rId1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72AA-F1AB-44D1-BD25-AD57C7A8DC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004F53-B428-4451-A1A2-AF7F0F6091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CE86EE-C7E0-413B-9DD7-3E3CC262A747}"/>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5" name="Footer Placeholder 4">
            <a:extLst>
              <a:ext uri="{FF2B5EF4-FFF2-40B4-BE49-F238E27FC236}">
                <a16:creationId xmlns:a16="http://schemas.microsoft.com/office/drawing/2014/main" id="{D939B7A4-D045-47B7-B83E-0337790288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C22107-920B-4411-9EEF-889DF972CCA2}"/>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1548627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87156-41E5-4A09-AB43-A8C31D4AFFBD}"/>
              </a:ext>
            </a:extLst>
          </p:cNvPr>
          <p:cNvSpPr>
            <a:spLocks noGrp="1"/>
          </p:cNvSpPr>
          <p:nvPr>
            <p:ph type="title"/>
          </p:nvPr>
        </p:nvSpPr>
        <p:spPr>
          <a:xfrm>
            <a:off x="838200" y="1258999"/>
            <a:ext cx="10515600" cy="87697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BD8AE67-EBF9-4296-B995-7EC16239426F}"/>
              </a:ext>
            </a:extLst>
          </p:cNvPr>
          <p:cNvSpPr>
            <a:spLocks noGrp="1"/>
          </p:cNvSpPr>
          <p:nvPr>
            <p:ph idx="1"/>
          </p:nvPr>
        </p:nvSpPr>
        <p:spPr>
          <a:xfrm>
            <a:off x="838200" y="2349947"/>
            <a:ext cx="10515600" cy="382701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C4ED47C-92C3-42DD-8DBA-9C94BAEC9727}"/>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5" name="Footer Placeholder 4">
            <a:extLst>
              <a:ext uri="{FF2B5EF4-FFF2-40B4-BE49-F238E27FC236}">
                <a16:creationId xmlns:a16="http://schemas.microsoft.com/office/drawing/2014/main" id="{E6BEB0FE-AB5F-4E3E-9AB4-4CE1C23AB3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BE26E-451B-4F07-AEDF-C4888E151777}"/>
              </a:ext>
            </a:extLst>
          </p:cNvPr>
          <p:cNvSpPr>
            <a:spLocks noGrp="1"/>
          </p:cNvSpPr>
          <p:nvPr>
            <p:ph type="sldNum" sz="quarter" idx="12"/>
          </p:nvPr>
        </p:nvSpPr>
        <p:spPr/>
        <p:txBody>
          <a:bodyPr/>
          <a:lstStyle/>
          <a:p>
            <a:fld id="{A625C5D5-F743-4D44-9CA6-341711772578}" type="slidenum">
              <a:rPr lang="en-US" smtClean="0"/>
              <a:t>‹#›</a:t>
            </a:fld>
            <a:endParaRPr lang="en-US"/>
          </a:p>
        </p:txBody>
      </p:sp>
      <p:sp>
        <p:nvSpPr>
          <p:cNvPr id="7" name="Rectangle 6">
            <a:extLst>
              <a:ext uri="{FF2B5EF4-FFF2-40B4-BE49-F238E27FC236}">
                <a16:creationId xmlns:a16="http://schemas.microsoft.com/office/drawing/2014/main" id="{21F21DFD-AAE0-44FA-ABBF-8D46C7CBF52F}"/>
              </a:ext>
            </a:extLst>
          </p:cNvPr>
          <p:cNvSpPr>
            <a:spLocks noChangeArrowheads="1"/>
          </p:cNvSpPr>
          <p:nvPr userDrawn="1"/>
        </p:nvSpPr>
        <p:spPr bwMode="auto">
          <a:xfrm>
            <a:off x="0" y="0"/>
            <a:ext cx="12192000" cy="1055688"/>
          </a:xfrm>
          <a:prstGeom prst="rect">
            <a:avLst/>
          </a:prstGeom>
          <a:solidFill>
            <a:srgbClr val="000000"/>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dirty="0">
              <a:ln>
                <a:noFill/>
              </a:ln>
              <a:solidFill>
                <a:srgbClr val="FFFFFF"/>
              </a:solidFill>
              <a:effectLst/>
              <a:uLnTx/>
              <a:uFillTx/>
              <a:latin typeface="Garamond" pitchFamily="18" charset="0"/>
              <a:ea typeface="+mn-ea"/>
              <a:cs typeface="Arial" charset="0"/>
            </a:endParaRPr>
          </a:p>
        </p:txBody>
      </p:sp>
      <p:pic>
        <p:nvPicPr>
          <p:cNvPr id="8" name="Picture 3">
            <a:extLst>
              <a:ext uri="{FF2B5EF4-FFF2-40B4-BE49-F238E27FC236}">
                <a16:creationId xmlns:a16="http://schemas.microsoft.com/office/drawing/2014/main" id="{88A115D5-1C20-4EE7-B06F-97E56D7A4C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20941"/>
          <a:stretch>
            <a:fillRect/>
          </a:stretch>
        </p:blipFill>
        <p:spPr bwMode="auto">
          <a:xfrm rot="10800000" flipV="1">
            <a:off x="5286" y="461016"/>
            <a:ext cx="9144000" cy="58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extLst>
              <a:ext uri="{FF2B5EF4-FFF2-40B4-BE49-F238E27FC236}">
                <a16:creationId xmlns:a16="http://schemas.microsoft.com/office/drawing/2014/main" id="{C0105666-EBAD-4D13-8A13-C2444647DFE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19501198">
            <a:off x="6571980" y="368979"/>
            <a:ext cx="384243" cy="1828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3">
            <a:extLst>
              <a:ext uri="{FF2B5EF4-FFF2-40B4-BE49-F238E27FC236}">
                <a16:creationId xmlns:a16="http://schemas.microsoft.com/office/drawing/2014/main" id="{D5C10591-83C5-439E-9458-F4E128C6F6E2}"/>
              </a:ext>
            </a:extLst>
          </p:cNvPr>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ackgroundRemoval t="5700" b="98265" l="4523" r="89950"/>
                    </a14:imgEffect>
                  </a14:imgLayer>
                </a14:imgProps>
              </a:ext>
              <a:ext uri="{28A0092B-C50C-407E-A947-70E740481C1C}">
                <a14:useLocalDpi xmlns:a14="http://schemas.microsoft.com/office/drawing/2010/main" val="0"/>
              </a:ext>
            </a:extLst>
          </a:blip>
          <a:srcRect/>
          <a:stretch>
            <a:fillRect/>
          </a:stretch>
        </p:blipFill>
        <p:spPr bwMode="auto">
          <a:xfrm>
            <a:off x="2441215" y="-59634"/>
            <a:ext cx="1221372" cy="990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 name="Picture 10">
            <a:extLst>
              <a:ext uri="{FF2B5EF4-FFF2-40B4-BE49-F238E27FC236}">
                <a16:creationId xmlns:a16="http://schemas.microsoft.com/office/drawing/2014/main" id="{47C196E0-A3E9-465E-94E8-48C39CF44BB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32690" t="20817" r="48808" b="50429"/>
          <a:stretch/>
        </p:blipFill>
        <p:spPr>
          <a:xfrm rot="820518">
            <a:off x="4200674" y="271138"/>
            <a:ext cx="251270" cy="238159"/>
          </a:xfrm>
          <a:prstGeom prst="rect">
            <a:avLst/>
          </a:prstGeom>
        </p:spPr>
      </p:pic>
      <p:pic>
        <p:nvPicPr>
          <p:cNvPr id="12" name="Picture 2">
            <a:extLst>
              <a:ext uri="{FF2B5EF4-FFF2-40B4-BE49-F238E27FC236}">
                <a16:creationId xmlns:a16="http://schemas.microsoft.com/office/drawing/2014/main" id="{4424A4D7-0B37-463A-9106-9AB0C9534A64}"/>
              </a:ext>
            </a:extLst>
          </p:cNvPr>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ackgroundRemoval t="5882" b="91444" l="9664" r="89916">
                        <a14:foregroundMark x1="42017" y1="6417" x2="42017" y2="6417"/>
                        <a14:foregroundMark x1="39076" y1="91444" x2="39076" y2="91444"/>
                      </a14:backgroundRemoval>
                    </a14:imgEffect>
                  </a14:imgLayer>
                </a14:imgProps>
              </a:ext>
              <a:ext uri="{28A0092B-C50C-407E-A947-70E740481C1C}">
                <a14:useLocalDpi xmlns:a14="http://schemas.microsoft.com/office/drawing/2010/main" val="0"/>
              </a:ext>
            </a:extLst>
          </a:blip>
          <a:srcRect/>
          <a:stretch>
            <a:fillRect/>
          </a:stretch>
        </p:blipFill>
        <p:spPr bwMode="auto">
          <a:xfrm>
            <a:off x="-45281" y="41858"/>
            <a:ext cx="990600" cy="7786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12">
            <a:extLst>
              <a:ext uri="{FF2B5EF4-FFF2-40B4-BE49-F238E27FC236}">
                <a16:creationId xmlns:a16="http://schemas.microsoft.com/office/drawing/2014/main" id="{AC8078CD-33F5-44EE-87B2-B879F1F267DA}"/>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20139" b="69792" l="33433" r="69851">
                        <a14:foregroundMark x1="61493" y1="22917" x2="61493" y2="22917"/>
                        <a14:foregroundMark x1="60896" y1="23264" x2="60896" y2="23264"/>
                        <a14:foregroundMark x1="62090" y1="28125" x2="62090" y2="28125"/>
                        <a14:foregroundMark x1="64478" y1="23264" x2="64478" y2="23264"/>
                        <a14:foregroundMark x1="53433" y1="24653" x2="53433" y2="24653"/>
                        <a14:foregroundMark x1="55522" y1="20139" x2="55522" y2="20139"/>
                        <a14:foregroundMark x1="58209" y1="22917" x2="58209" y2="22917"/>
                        <a14:foregroundMark x1="38507" y1="64583" x2="38507" y2="64583"/>
                        <a14:foregroundMark x1="33433" y1="63889" x2="33433" y2="63889"/>
                        <a14:foregroundMark x1="33731" y1="63889" x2="33731" y2="63889"/>
                        <a14:foregroundMark x1="53134" y1="69097" x2="53134" y2="69097"/>
                        <a14:foregroundMark x1="54328" y1="69792" x2="54328" y2="69792"/>
                        <a14:foregroundMark x1="68955" y1="69792" x2="68955" y2="69792"/>
                        <a14:foregroundMark x1="63881" y1="69097" x2="63881" y2="69097"/>
                        <a14:foregroundMark x1="64179" y1="68403" x2="64179" y2="68403"/>
                        <a14:foregroundMark x1="64179" y1="68403" x2="64179" y2="68403"/>
                        <a14:foregroundMark x1="65672" y1="67708" x2="65672" y2="67708"/>
                        <a14:foregroundMark x1="67761" y1="68403" x2="67761" y2="68403"/>
                        <a14:foregroundMark x1="59403" y1="69792" x2="59403" y2="69792"/>
                        <a14:foregroundMark x1="56716" y1="69792" x2="56716" y2="69792"/>
                      </a14:backgroundRemoval>
                    </a14:imgEffect>
                  </a14:imgLayer>
                </a14:imgProps>
              </a:ext>
              <a:ext uri="{28A0092B-C50C-407E-A947-70E740481C1C}">
                <a14:useLocalDpi xmlns:a14="http://schemas.microsoft.com/office/drawing/2010/main" val="0"/>
              </a:ext>
            </a:extLst>
          </a:blip>
          <a:srcRect l="32222" t="15556" r="25555" b="26666"/>
          <a:stretch>
            <a:fillRect/>
          </a:stretch>
        </p:blipFill>
        <p:spPr bwMode="auto">
          <a:xfrm>
            <a:off x="1388467" y="136525"/>
            <a:ext cx="609600" cy="71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9C4EF4D7-723E-4A87-8CF8-6DF09F570471}"/>
              </a:ext>
            </a:extLst>
          </p:cNvPr>
          <p:cNvPicPr>
            <a:picLocks noChangeAspect="1"/>
          </p:cNvPicPr>
          <p:nvPr userDrawn="1"/>
        </p:nvPicPr>
        <p:blipFill>
          <a:blip r:embed="rId11"/>
          <a:stretch>
            <a:fillRect/>
          </a:stretch>
        </p:blipFill>
        <p:spPr>
          <a:xfrm>
            <a:off x="5990829" y="159978"/>
            <a:ext cx="329763" cy="321224"/>
          </a:xfrm>
          <a:prstGeom prst="rect">
            <a:avLst/>
          </a:prstGeom>
        </p:spPr>
      </p:pic>
      <p:pic>
        <p:nvPicPr>
          <p:cNvPr id="18" name="Picture 17">
            <a:extLst>
              <a:ext uri="{FF2B5EF4-FFF2-40B4-BE49-F238E27FC236}">
                <a16:creationId xmlns:a16="http://schemas.microsoft.com/office/drawing/2014/main" id="{DB5BEE45-6E71-4C8C-ABA2-638467DBB3F9}"/>
              </a:ext>
            </a:extLst>
          </p:cNvPr>
          <p:cNvPicPr>
            <a:picLocks noChangeAspect="1"/>
          </p:cNvPicPr>
          <p:nvPr userDrawn="1"/>
        </p:nvPicPr>
        <p:blipFill>
          <a:blip r:embed="rId12">
            <a:extLst>
              <a:ext uri="{BEBA8EAE-BF5A-486C-A8C5-ECC9F3942E4B}">
                <a14:imgProps xmlns:a14="http://schemas.microsoft.com/office/drawing/2010/main">
                  <a14:imgLayer r:embed="rId13">
                    <a14:imgEffect>
                      <a14:backgroundRemoval t="2357" b="96970" l="2843" r="95652">
                        <a14:foregroundMark x1="74582" y1="17677" x2="74582" y2="17677"/>
                        <a14:foregroundMark x1="62709" y1="16498" x2="62709" y2="16498"/>
                        <a14:foregroundMark x1="71405" y1="16498" x2="71405" y2="16498"/>
                        <a14:foregroundMark x1="67057" y1="66835" x2="67057" y2="66835"/>
                        <a14:foregroundMark x1="52843" y1="75421" x2="52843" y2="75421"/>
                        <a14:foregroundMark x1="54013" y1="83165" x2="54013" y2="83165"/>
                        <a14:foregroundMark x1="54013" y1="81987" x2="54013" y2="81987"/>
                        <a14:foregroundMark x1="55017" y1="73401" x2="55017" y2="73401"/>
                        <a14:foregroundMark x1="58361" y1="64646" x2="58361" y2="64646"/>
                        <a14:foregroundMark x1="65886" y1="62458" x2="65886" y2="62458"/>
                        <a14:foregroundMark x1="73579" y1="67845" x2="73579" y2="67845"/>
                        <a14:foregroundMark x1="75753" y1="83165" x2="75753" y2="83165"/>
                        <a14:foregroundMark x1="38796" y1="89731" x2="38796" y2="89731"/>
                        <a14:foregroundMark x1="44314" y1="90741" x2="44314" y2="90741"/>
                        <a14:foregroundMark x1="47492" y1="91919" x2="47492" y2="91919"/>
                        <a14:foregroundMark x1="50836" y1="94108" x2="50836" y2="94108"/>
                        <a14:foregroundMark x1="51839" y1="96296" x2="51839" y2="96296"/>
                        <a14:foregroundMark x1="49666" y1="96296" x2="49666" y2="96296"/>
                        <a14:foregroundMark x1="50836" y1="97306" x2="50836" y2="97306"/>
                        <a14:foregroundMark x1="52843" y1="97306" x2="52843" y2="97306"/>
                        <a14:foregroundMark x1="3010" y1="60269" x2="3010" y2="60269"/>
                        <a14:foregroundMark x1="48662" y1="11111" x2="48662" y2="11111"/>
                        <a14:foregroundMark x1="58361" y1="7744" x2="58361" y2="7744"/>
                        <a14:foregroundMark x1="92977" y1="54714" x2="92977" y2="54714"/>
                        <a14:foregroundMark x1="45819" y1="2357" x2="45819" y2="2357"/>
                        <a14:foregroundMark x1="95652" y1="54714" x2="95652" y2="54714"/>
                      </a14:backgroundRemoval>
                    </a14:imgEffect>
                  </a14:imgLayer>
                </a14:imgProps>
              </a:ext>
            </a:extLst>
          </a:blip>
          <a:stretch>
            <a:fillRect/>
          </a:stretch>
        </p:blipFill>
        <p:spPr>
          <a:xfrm>
            <a:off x="5893912" y="268650"/>
            <a:ext cx="523596" cy="520093"/>
          </a:xfrm>
          <a:prstGeom prst="rect">
            <a:avLst/>
          </a:prstGeom>
        </p:spPr>
      </p:pic>
      <p:pic>
        <p:nvPicPr>
          <p:cNvPr id="19" name="Picture 18">
            <a:extLst>
              <a:ext uri="{FF2B5EF4-FFF2-40B4-BE49-F238E27FC236}">
                <a16:creationId xmlns:a16="http://schemas.microsoft.com/office/drawing/2014/main" id="{A27D86C2-9282-4203-B0C2-4A2AE3FE6766}"/>
              </a:ext>
            </a:extLst>
          </p:cNvPr>
          <p:cNvPicPr/>
          <p:nvPr userDrawn="1"/>
        </p:nvPicPr>
        <p:blipFill>
          <a:blip r:embed="rId14" cstate="print">
            <a:extLst>
              <a:ext uri="{28A0092B-C50C-407E-A947-70E740481C1C}">
                <a14:useLocalDpi xmlns:a14="http://schemas.microsoft.com/office/drawing/2010/main" val="0"/>
              </a:ext>
            </a:extLst>
          </a:blip>
          <a:stretch>
            <a:fillRect/>
          </a:stretch>
        </p:blipFill>
        <p:spPr>
          <a:xfrm>
            <a:off x="8284087" y="146491"/>
            <a:ext cx="1001976" cy="798196"/>
          </a:xfrm>
          <a:prstGeom prst="rect">
            <a:avLst/>
          </a:prstGeom>
        </p:spPr>
      </p:pic>
      <p:pic>
        <p:nvPicPr>
          <p:cNvPr id="21" name="Picture 20" descr="A picture containing diagram&#10;&#10;Description automatically generated">
            <a:extLst>
              <a:ext uri="{FF2B5EF4-FFF2-40B4-BE49-F238E27FC236}">
                <a16:creationId xmlns:a16="http://schemas.microsoft.com/office/drawing/2014/main" id="{C56F6B04-BEF2-4A94-87BD-478306F919C5}"/>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367968" y="82766"/>
            <a:ext cx="863341" cy="889108"/>
          </a:xfrm>
          <a:prstGeom prst="rect">
            <a:avLst/>
          </a:prstGeom>
        </p:spPr>
      </p:pic>
      <p:pic>
        <p:nvPicPr>
          <p:cNvPr id="14" name="Picture 13" descr="A gold and white label with a planet earth and a satellite&#10;&#10;Description automatically generated">
            <a:extLst>
              <a:ext uri="{FF2B5EF4-FFF2-40B4-BE49-F238E27FC236}">
                <a16:creationId xmlns:a16="http://schemas.microsoft.com/office/drawing/2014/main" id="{4454C1AC-61EF-2918-65BC-CEDDC4BB1B36}"/>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t="2262"/>
          <a:stretch/>
        </p:blipFill>
        <p:spPr>
          <a:xfrm>
            <a:off x="11310739" y="129271"/>
            <a:ext cx="745820" cy="832636"/>
          </a:xfrm>
          <a:prstGeom prst="rect">
            <a:avLst/>
          </a:prstGeom>
        </p:spPr>
      </p:pic>
      <p:pic>
        <p:nvPicPr>
          <p:cNvPr id="16" name="Picture 15">
            <a:extLst>
              <a:ext uri="{FF2B5EF4-FFF2-40B4-BE49-F238E27FC236}">
                <a16:creationId xmlns:a16="http://schemas.microsoft.com/office/drawing/2014/main" id="{D30970B8-F167-2A56-E485-88773B09AA35}"/>
              </a:ext>
            </a:extLst>
          </p:cNvPr>
          <p:cNvPicPr>
            <a:picLocks noChangeAspect="1"/>
          </p:cNvPicPr>
          <p:nvPr userDrawn="1"/>
        </p:nvPicPr>
        <p:blipFill>
          <a:blip r:embed="rId17"/>
          <a:stretch>
            <a:fillRect/>
          </a:stretch>
        </p:blipFill>
        <p:spPr>
          <a:xfrm>
            <a:off x="9392348" y="70080"/>
            <a:ext cx="896190" cy="914479"/>
          </a:xfrm>
          <a:prstGeom prst="rect">
            <a:avLst/>
          </a:prstGeom>
        </p:spPr>
      </p:pic>
    </p:spTree>
    <p:extLst>
      <p:ext uri="{BB962C8B-B14F-4D97-AF65-F5344CB8AC3E}">
        <p14:creationId xmlns:p14="http://schemas.microsoft.com/office/powerpoint/2010/main" val="362199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EECE3-9E2A-4E4E-8737-0AD5DB870D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F653D5-8252-4FC4-9F23-8E7E40D12C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2EF64E-D5CA-4005-9900-8A1E34B5C202}"/>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5" name="Footer Placeholder 4">
            <a:extLst>
              <a:ext uri="{FF2B5EF4-FFF2-40B4-BE49-F238E27FC236}">
                <a16:creationId xmlns:a16="http://schemas.microsoft.com/office/drawing/2014/main" id="{45CA365E-DC22-473B-80F9-B53231E692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DDD087-4CB7-4206-A81F-29C2978F2E32}"/>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282574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17F6-CB0D-430E-B2FC-C907B1A768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41433A-4897-4DB1-9D7D-64D298B992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EEF741-E315-490D-B254-2C6758860B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63C35A-F704-4FA7-9A09-091AE6928777}"/>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6" name="Footer Placeholder 5">
            <a:extLst>
              <a:ext uri="{FF2B5EF4-FFF2-40B4-BE49-F238E27FC236}">
                <a16:creationId xmlns:a16="http://schemas.microsoft.com/office/drawing/2014/main" id="{D3E8E03F-2709-497D-A8E0-663D9C8937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7F3C55-2A80-4707-A172-2F4298C091B4}"/>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478882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C3454-023B-4F07-AD1D-B0643F2D0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832595-C745-432F-884D-20AE35EA88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73AE73-CE0C-4BED-9688-F2C9E23CB5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B98866-360D-4520-B1E6-2F34264661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FE3FCD-CD27-402D-9F31-0A8F0C4482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5EE812-0A5E-4C57-991C-0D086AD4E563}"/>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8" name="Footer Placeholder 7">
            <a:extLst>
              <a:ext uri="{FF2B5EF4-FFF2-40B4-BE49-F238E27FC236}">
                <a16:creationId xmlns:a16="http://schemas.microsoft.com/office/drawing/2014/main" id="{35954539-B620-4F0D-843B-04CBCCD361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A99238-B476-4D26-AFAE-320CDCF7BFEC}"/>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1464634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AD0A8-30E6-4BFF-BDFA-80AA337A73D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68833D-DD13-41A7-A00C-859CC5460E79}"/>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4" name="Footer Placeholder 3">
            <a:extLst>
              <a:ext uri="{FF2B5EF4-FFF2-40B4-BE49-F238E27FC236}">
                <a16:creationId xmlns:a16="http://schemas.microsoft.com/office/drawing/2014/main" id="{135C932A-4DB1-4044-B130-E2C352B622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59B3B2-88C6-4FAE-A634-050758029512}"/>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3734847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F616BD-601A-42D6-B1C1-02D8EF9B0C79}"/>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3" name="Footer Placeholder 2">
            <a:extLst>
              <a:ext uri="{FF2B5EF4-FFF2-40B4-BE49-F238E27FC236}">
                <a16:creationId xmlns:a16="http://schemas.microsoft.com/office/drawing/2014/main" id="{EDB5BE75-9A51-4058-AA70-8B0A18A67B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313700-2F9D-4B87-8701-DEBE4C262137}"/>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2409269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E4ED5-E20D-4BB7-A82D-013323563E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C7E80C-C42E-4664-9CDF-EEA17F086D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F549ED-9AE6-4D1D-897A-657179C80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E03544-29EB-4A29-A129-EDB88E1EF8ED}"/>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6" name="Footer Placeholder 5">
            <a:extLst>
              <a:ext uri="{FF2B5EF4-FFF2-40B4-BE49-F238E27FC236}">
                <a16:creationId xmlns:a16="http://schemas.microsoft.com/office/drawing/2014/main" id="{27A28BF8-FADB-4037-8C3E-4CA4BABB6A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F7BCD-351C-4416-A38D-ECAD7BF1C13C}"/>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137274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76833-191B-45AD-81B3-83F50F6881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735BF1-4CA2-49C4-87F6-7D6DFB9571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B2D22C-6805-4029-88F2-3580F518E7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F5793A-C229-4D00-8898-3E8EE8894637}"/>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6" name="Footer Placeholder 5">
            <a:extLst>
              <a:ext uri="{FF2B5EF4-FFF2-40B4-BE49-F238E27FC236}">
                <a16:creationId xmlns:a16="http://schemas.microsoft.com/office/drawing/2014/main" id="{E78E231D-6464-45F7-B84D-323B352550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99C47B-B5B6-4DEB-993C-6DE26E185068}"/>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3884949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8D88B-5226-4595-80CC-E717B63DEC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C99A19-64E0-4120-AE94-B3E8E42A50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5DBE79-DDF6-4D7B-82DC-228B373CBD31}"/>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5" name="Footer Placeholder 4">
            <a:extLst>
              <a:ext uri="{FF2B5EF4-FFF2-40B4-BE49-F238E27FC236}">
                <a16:creationId xmlns:a16="http://schemas.microsoft.com/office/drawing/2014/main" id="{0C4BCAC5-EE77-4201-B690-3B511D61DA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2F7AD5-1ED6-4698-A3C0-740B65E334BC}"/>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2470915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90E68A-D73B-48A1-8411-75B44620C5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3C2217-2D2D-4E03-BA4A-110CD02C68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C2BC15-AB3C-4835-997D-E5452D10061A}"/>
              </a:ext>
            </a:extLst>
          </p:cNvPr>
          <p:cNvSpPr>
            <a:spLocks noGrp="1"/>
          </p:cNvSpPr>
          <p:nvPr>
            <p:ph type="dt" sz="half" idx="10"/>
          </p:nvPr>
        </p:nvSpPr>
        <p:spPr/>
        <p:txBody>
          <a:bodyPr/>
          <a:lstStyle/>
          <a:p>
            <a:fld id="{5A6520DC-2AC2-4BF1-8462-6B83CCDE3C33}" type="datetimeFigureOut">
              <a:rPr lang="en-US" smtClean="0"/>
              <a:t>4/22/2024</a:t>
            </a:fld>
            <a:endParaRPr lang="en-US"/>
          </a:p>
        </p:txBody>
      </p:sp>
      <p:sp>
        <p:nvSpPr>
          <p:cNvPr id="5" name="Footer Placeholder 4">
            <a:extLst>
              <a:ext uri="{FF2B5EF4-FFF2-40B4-BE49-F238E27FC236}">
                <a16:creationId xmlns:a16="http://schemas.microsoft.com/office/drawing/2014/main" id="{26108A3A-DF90-4BAD-834E-94D8B3E9A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C77C15-3468-4191-8A09-98C7DC759DE9}"/>
              </a:ext>
            </a:extLst>
          </p:cNvPr>
          <p:cNvSpPr>
            <a:spLocks noGrp="1"/>
          </p:cNvSpPr>
          <p:nvPr>
            <p:ph type="sldNum" sz="quarter" idx="12"/>
          </p:nvPr>
        </p:nvSpPr>
        <p:spPr/>
        <p:txBody>
          <a:bodyPr/>
          <a:lstStyle/>
          <a:p>
            <a:fld id="{A625C5D5-F743-4D44-9CA6-341711772578}" type="slidenum">
              <a:rPr lang="en-US" smtClean="0"/>
              <a:t>‹#›</a:t>
            </a:fld>
            <a:endParaRPr lang="en-US"/>
          </a:p>
        </p:txBody>
      </p:sp>
    </p:spTree>
    <p:extLst>
      <p:ext uri="{BB962C8B-B14F-4D97-AF65-F5344CB8AC3E}">
        <p14:creationId xmlns:p14="http://schemas.microsoft.com/office/powerpoint/2010/main" val="3540546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5D7292-2739-49C4-A830-032813BE3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4D587D-899F-4C42-82EF-30E45823BA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9B84A6-0E3C-4E2C-A4A1-7D8752872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6520DC-2AC2-4BF1-8462-6B83CCDE3C33}" type="datetimeFigureOut">
              <a:rPr lang="en-US" smtClean="0"/>
              <a:t>4/22/2024</a:t>
            </a:fld>
            <a:endParaRPr lang="en-US"/>
          </a:p>
        </p:txBody>
      </p:sp>
      <p:sp>
        <p:nvSpPr>
          <p:cNvPr id="5" name="Footer Placeholder 4">
            <a:extLst>
              <a:ext uri="{FF2B5EF4-FFF2-40B4-BE49-F238E27FC236}">
                <a16:creationId xmlns:a16="http://schemas.microsoft.com/office/drawing/2014/main" id="{8F2BD81F-34E7-4667-BBD6-A159CAA972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D07249-70AD-4118-A0D7-056B553853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25C5D5-F743-4D44-9CA6-341711772578}" type="slidenum">
              <a:rPr lang="en-US" smtClean="0"/>
              <a:t>‹#›</a:t>
            </a:fld>
            <a:endParaRPr lang="en-US"/>
          </a:p>
        </p:txBody>
      </p:sp>
    </p:spTree>
    <p:extLst>
      <p:ext uri="{BB962C8B-B14F-4D97-AF65-F5344CB8AC3E}">
        <p14:creationId xmlns:p14="http://schemas.microsoft.com/office/powerpoint/2010/main" val="1667863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7.emf"/></Relationships>
</file>

<file path=ppt/slides/_rels/slide6.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32.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36.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0.png"/><Relationship Id="rId4" Type="http://schemas.openxmlformats.org/officeDocument/2006/relationships/image" Target="../media/image310.png"/></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14.png"/><Relationship Id="rId7" Type="http://schemas.openxmlformats.org/officeDocument/2006/relationships/image" Target="../media/image17.emf"/><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1.jpe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8C3AF0-2280-42C8-B850-89A430543273}"/>
              </a:ext>
            </a:extLst>
          </p:cNvPr>
          <p:cNvSpPr/>
          <p:nvPr/>
        </p:nvSpPr>
        <p:spPr bwMode="auto">
          <a:xfrm>
            <a:off x="-24162" y="0"/>
            <a:ext cx="12216161" cy="6858000"/>
          </a:xfrm>
          <a:prstGeom prst="rect">
            <a:avLst/>
          </a:prstGeom>
          <a:solidFill>
            <a:srgbClr val="000000"/>
          </a:solidFill>
          <a:ln w="9525" cap="flat" cmpd="sng" algn="ctr">
            <a:noFill/>
            <a:prstDash val="solid"/>
            <a:round/>
            <a:headEnd type="none" w="med" len="med"/>
            <a:tailEnd type="none" w="med" len="med"/>
          </a:ln>
          <a:effectLst/>
        </p:spPr>
        <p:txBody>
          <a:bodyPr/>
          <a:lstStyle/>
          <a:p>
            <a:pPr>
              <a:defRPr/>
            </a:pPr>
            <a:endParaRPr lang="en-US">
              <a:solidFill>
                <a:srgbClr val="FFFFFF"/>
              </a:solidFill>
              <a:cs typeface="+mn-cs"/>
            </a:endParaRPr>
          </a:p>
        </p:txBody>
      </p:sp>
      <p:sp>
        <p:nvSpPr>
          <p:cNvPr id="2" name="Title 1">
            <a:extLst>
              <a:ext uri="{FF2B5EF4-FFF2-40B4-BE49-F238E27FC236}">
                <a16:creationId xmlns:a16="http://schemas.microsoft.com/office/drawing/2014/main" id="{9B068D2D-BE26-47C1-9732-FE7C06C4D5A8}"/>
              </a:ext>
            </a:extLst>
          </p:cNvPr>
          <p:cNvSpPr>
            <a:spLocks noGrp="1"/>
          </p:cNvSpPr>
          <p:nvPr>
            <p:ph type="ctrTitle"/>
          </p:nvPr>
        </p:nvSpPr>
        <p:spPr>
          <a:xfrm>
            <a:off x="1524000" y="1648380"/>
            <a:ext cx="9144000" cy="2115832"/>
          </a:xfrm>
        </p:spPr>
        <p:txBody>
          <a:bodyPr>
            <a:normAutofit fontScale="90000"/>
          </a:bodyPr>
          <a:lstStyle/>
          <a:p>
            <a:r>
              <a:rPr lang="en-US" dirty="0">
                <a:solidFill>
                  <a:schemeClr val="bg1"/>
                </a:solidFill>
              </a:rPr>
              <a:t>Experimental Investigation of Rotor Model with Blowing Jets</a:t>
            </a:r>
          </a:p>
        </p:txBody>
      </p:sp>
      <p:sp>
        <p:nvSpPr>
          <p:cNvPr id="3" name="Subtitle 2">
            <a:extLst>
              <a:ext uri="{FF2B5EF4-FFF2-40B4-BE49-F238E27FC236}">
                <a16:creationId xmlns:a16="http://schemas.microsoft.com/office/drawing/2014/main" id="{357DA2E2-4D46-48A7-87A6-96E4420C5A0B}"/>
              </a:ext>
            </a:extLst>
          </p:cNvPr>
          <p:cNvSpPr>
            <a:spLocks noGrp="1"/>
          </p:cNvSpPr>
          <p:nvPr>
            <p:ph type="subTitle" idx="1"/>
          </p:nvPr>
        </p:nvSpPr>
        <p:spPr>
          <a:xfrm>
            <a:off x="1406869" y="3967184"/>
            <a:ext cx="9354097" cy="2484872"/>
          </a:xfrm>
        </p:spPr>
        <p:txBody>
          <a:bodyPr/>
          <a:lstStyle/>
          <a:p>
            <a:r>
              <a:rPr lang="en-US" sz="3200" dirty="0">
                <a:solidFill>
                  <a:schemeClr val="bg1"/>
                </a:solidFill>
              </a:rPr>
              <a:t>Elijah Greenfield</a:t>
            </a:r>
          </a:p>
          <a:p>
            <a:r>
              <a:rPr lang="en-US" dirty="0">
                <a:solidFill>
                  <a:schemeClr val="bg1"/>
                </a:solidFill>
              </a:rPr>
              <a:t>Emerson Moser, Parisa </a:t>
            </a:r>
            <a:r>
              <a:rPr lang="en-US" dirty="0" err="1">
                <a:solidFill>
                  <a:schemeClr val="bg1"/>
                </a:solidFill>
              </a:rPr>
              <a:t>Footohi</a:t>
            </a:r>
            <a:r>
              <a:rPr lang="en-US" dirty="0">
                <a:solidFill>
                  <a:schemeClr val="bg1"/>
                </a:solidFill>
              </a:rPr>
              <a:t>, Sergey </a:t>
            </a:r>
            <a:r>
              <a:rPr lang="en-US" dirty="0" err="1">
                <a:solidFill>
                  <a:schemeClr val="bg1"/>
                </a:solidFill>
              </a:rPr>
              <a:t>Shkarayev</a:t>
            </a:r>
            <a:endParaRPr lang="en-US" dirty="0">
              <a:solidFill>
                <a:schemeClr val="bg1"/>
              </a:solidFill>
            </a:endParaRPr>
          </a:p>
          <a:p>
            <a:r>
              <a:rPr lang="en-US" dirty="0">
                <a:solidFill>
                  <a:schemeClr val="bg1"/>
                </a:solidFill>
              </a:rPr>
              <a:t>Micro Air Vehicles (MAV) and ASTEROIDS Laboratory</a:t>
            </a:r>
          </a:p>
          <a:p>
            <a:r>
              <a:rPr lang="en-US" dirty="0">
                <a:solidFill>
                  <a:schemeClr val="bg1"/>
                </a:solidFill>
              </a:rPr>
              <a:t>University of Arizona Aerospace and Mechanical Engineering Department</a:t>
            </a:r>
          </a:p>
        </p:txBody>
      </p:sp>
      <p:pic>
        <p:nvPicPr>
          <p:cNvPr id="5" name="Picture 2">
            <a:extLst>
              <a:ext uri="{FF2B5EF4-FFF2-40B4-BE49-F238E27FC236}">
                <a16:creationId xmlns:a16="http://schemas.microsoft.com/office/drawing/2014/main" id="{0243C4F7-7D34-44BF-8F91-7CF77393C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62" y="6104"/>
            <a:ext cx="1400175" cy="1100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a:extLst>
              <a:ext uri="{FF2B5EF4-FFF2-40B4-BE49-F238E27FC236}">
                <a16:creationId xmlns:a16="http://schemas.microsoft.com/office/drawing/2014/main" id="{9DF59240-65D1-4266-A96A-7C4AF68374C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422276" y="186720"/>
            <a:ext cx="1400175" cy="1115410"/>
          </a:xfrm>
          <a:prstGeom prst="rect">
            <a:avLst/>
          </a:prstGeom>
        </p:spPr>
      </p:pic>
      <p:pic>
        <p:nvPicPr>
          <p:cNvPr id="6" name="Picture 5" descr="A picture containing diagram&#10;&#10;Description automatically generated">
            <a:extLst>
              <a:ext uri="{FF2B5EF4-FFF2-40B4-BE49-F238E27FC236}">
                <a16:creationId xmlns:a16="http://schemas.microsoft.com/office/drawing/2014/main" id="{3BAB91A4-142B-43BE-8492-0437B34507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7667" y="117996"/>
            <a:ext cx="1200430" cy="1236259"/>
          </a:xfrm>
          <a:prstGeom prst="rect">
            <a:avLst/>
          </a:prstGeom>
        </p:spPr>
      </p:pic>
      <p:pic>
        <p:nvPicPr>
          <p:cNvPr id="4" name="Picture 3" descr="A gold and white label with a planet earth and a satellite&#10;&#10;Description automatically generated">
            <a:extLst>
              <a:ext uri="{FF2B5EF4-FFF2-40B4-BE49-F238E27FC236}">
                <a16:creationId xmlns:a16="http://schemas.microsoft.com/office/drawing/2014/main" id="{773D36C2-E390-FDB2-FD07-0558A9BC80F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262"/>
          <a:stretch/>
        </p:blipFill>
        <p:spPr>
          <a:xfrm>
            <a:off x="10945107" y="134597"/>
            <a:ext cx="1092488" cy="1219658"/>
          </a:xfrm>
          <a:prstGeom prst="rect">
            <a:avLst/>
          </a:prstGeom>
        </p:spPr>
      </p:pic>
      <p:pic>
        <p:nvPicPr>
          <p:cNvPr id="8" name="Picture 7" descr="A logo with a planet and a satellite&#10;&#10;Description automatically generated">
            <a:extLst>
              <a:ext uri="{FF2B5EF4-FFF2-40B4-BE49-F238E27FC236}">
                <a16:creationId xmlns:a16="http://schemas.microsoft.com/office/drawing/2014/main" id="{492ACCC3-CA0A-BD39-A8A1-D55F9EFEE7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935" y="103725"/>
            <a:ext cx="1251677" cy="1281401"/>
          </a:xfrm>
          <a:prstGeom prst="rect">
            <a:avLst/>
          </a:prstGeom>
        </p:spPr>
      </p:pic>
      <p:pic>
        <p:nvPicPr>
          <p:cNvPr id="7" name="Picture 5">
            <a:extLst>
              <a:ext uri="{FF2B5EF4-FFF2-40B4-BE49-F238E27FC236}">
                <a16:creationId xmlns:a16="http://schemas.microsoft.com/office/drawing/2014/main" id="{6072974C-CDEF-8474-046F-604B332E66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76855" y="179085"/>
            <a:ext cx="1251676" cy="111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839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fontScale="92500"/>
          </a:bodyPr>
          <a:lstStyle/>
          <a:p>
            <a:pPr marL="285750" indent="-285750">
              <a:buFont typeface="Arial" panose="020B0604020202020204" pitchFamily="34" charset="0"/>
              <a:buChar char="•"/>
            </a:pPr>
            <a:r>
              <a:rPr lang="en-US" dirty="0"/>
              <a:t>Study the dynamic stall effects both with and without a perturbing jet</a:t>
            </a:r>
          </a:p>
          <a:p>
            <a:pPr marL="285750" indent="-285750">
              <a:buFont typeface="Arial" panose="020B0604020202020204" pitchFamily="34" charset="0"/>
              <a:buChar char="•"/>
            </a:pPr>
            <a:r>
              <a:rPr lang="en-US" dirty="0"/>
              <a:t>Study formation of vortices at different points along blade’s path</a:t>
            </a:r>
          </a:p>
          <a:p>
            <a:pPr marL="285750" indent="-285750">
              <a:buFont typeface="Arial" panose="020B0604020202020204" pitchFamily="34" charset="0"/>
              <a:buChar char="•"/>
            </a:pPr>
            <a:r>
              <a:rPr lang="en-US" dirty="0"/>
              <a:t>Reduce tip-vortex interaction in rotor blade</a:t>
            </a:r>
          </a:p>
          <a:p>
            <a:pPr marL="285750" indent="-285750">
              <a:buFont typeface="Arial" panose="020B0604020202020204" pitchFamily="34" charset="0"/>
              <a:buChar char="•"/>
            </a:pPr>
            <a:r>
              <a:rPr lang="en-US" dirty="0"/>
              <a:t>Applicable for rotorcraft not only on Earth, but also Mars and beyond</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Diagram&#10;&#10;Description automatically generated">
            <a:extLst>
              <a:ext uri="{FF2B5EF4-FFF2-40B4-BE49-F238E27FC236}">
                <a16:creationId xmlns:a16="http://schemas.microsoft.com/office/drawing/2014/main" id="{35CE362C-97D0-E3A3-23A7-78938E324C9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479675"/>
            <a:ext cx="5943600" cy="1898650"/>
          </a:xfrm>
          <a:prstGeom prst="rect">
            <a:avLst/>
          </a:prstGeom>
          <a:noFill/>
          <a:ln>
            <a:noFill/>
          </a:ln>
        </p:spPr>
      </p:pic>
    </p:spTree>
    <p:extLst>
      <p:ext uri="{BB962C8B-B14F-4D97-AF65-F5344CB8AC3E}">
        <p14:creationId xmlns:p14="http://schemas.microsoft.com/office/powerpoint/2010/main" val="3804142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Drones and Helicopters on Mars</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199" y="2349947"/>
            <a:ext cx="5915297" cy="3827015"/>
          </a:xfrm>
        </p:spPr>
        <p:txBody>
          <a:bodyPr>
            <a:normAutofit fontScale="92500" lnSpcReduction="10000"/>
          </a:bodyPr>
          <a:lstStyle/>
          <a:p>
            <a:pPr marL="285750" indent="-285750">
              <a:buFont typeface="Arial" panose="020B0604020202020204" pitchFamily="34" charset="0"/>
              <a:buChar char="•"/>
            </a:pPr>
            <a:r>
              <a:rPr lang="en-US" dirty="0"/>
              <a:t>In 2021, the Ingenuity Mars Helicopter performed first 2-min flight</a:t>
            </a:r>
          </a:p>
          <a:p>
            <a:pPr>
              <a:spcAft>
                <a:spcPts val="600"/>
              </a:spcAft>
            </a:pPr>
            <a:r>
              <a:rPr lang="en-US" dirty="0"/>
              <a:t>Need to explore the aerodynamics of rotor blades in Martian conditions, characterized by low density and high Mach numbers</a:t>
            </a:r>
            <a:endParaRPr lang="en-US" b="1" dirty="0"/>
          </a:p>
          <a:p>
            <a:r>
              <a:rPr lang="en-US" dirty="0"/>
              <a:t>Research objective of the present study is to investigate active flow control methods in a rotor model by using particle image velocimetry</a:t>
            </a:r>
          </a:p>
          <a:p>
            <a:pPr marL="0" indent="0">
              <a:buNone/>
            </a:pPr>
            <a:endParaRPr lang="en-US" dirty="0"/>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A805CBD-015A-3873-953F-6C08EE4D2902}"/>
              </a:ext>
            </a:extLst>
          </p:cNvPr>
          <p:cNvPicPr>
            <a:picLocks noChangeAspect="1"/>
          </p:cNvPicPr>
          <p:nvPr/>
        </p:nvPicPr>
        <p:blipFill>
          <a:blip r:embed="rId4"/>
          <a:stretch>
            <a:fillRect/>
          </a:stretch>
        </p:blipFill>
        <p:spPr>
          <a:xfrm>
            <a:off x="7049130" y="2455440"/>
            <a:ext cx="4304670" cy="2297110"/>
          </a:xfrm>
          <a:prstGeom prst="rect">
            <a:avLst/>
          </a:prstGeom>
        </p:spPr>
      </p:pic>
      <p:sp>
        <p:nvSpPr>
          <p:cNvPr id="8" name="TextBox 7">
            <a:extLst>
              <a:ext uri="{FF2B5EF4-FFF2-40B4-BE49-F238E27FC236}">
                <a16:creationId xmlns:a16="http://schemas.microsoft.com/office/drawing/2014/main" id="{88AFD81A-371B-1F0B-8491-5CD358797212}"/>
              </a:ext>
            </a:extLst>
          </p:cNvPr>
          <p:cNvSpPr txBox="1"/>
          <p:nvPr/>
        </p:nvSpPr>
        <p:spPr>
          <a:xfrm>
            <a:off x="8237115" y="4860337"/>
            <a:ext cx="2557053" cy="1477328"/>
          </a:xfrm>
          <a:prstGeom prst="rect">
            <a:avLst/>
          </a:prstGeom>
          <a:noFill/>
        </p:spPr>
        <p:txBody>
          <a:bodyPr wrap="square">
            <a:spAutoFit/>
          </a:bodyPr>
          <a:lstStyle/>
          <a:p>
            <a:pPr marL="0" indent="0" algn="ctr">
              <a:buNone/>
            </a:pPr>
            <a:r>
              <a:rPr lang="en-US" dirty="0"/>
              <a:t>Total mass 1,700 g</a:t>
            </a:r>
          </a:p>
          <a:p>
            <a:pPr marL="0" indent="0" algn="ctr">
              <a:buNone/>
            </a:pPr>
            <a:r>
              <a:rPr lang="en-US" b="1" dirty="0"/>
              <a:t>Batteries 270 g</a:t>
            </a:r>
            <a:r>
              <a:rPr lang="en-US" dirty="0"/>
              <a:t> </a:t>
            </a:r>
          </a:p>
          <a:p>
            <a:pPr marL="0" indent="0" algn="ctr">
              <a:buNone/>
            </a:pPr>
            <a:r>
              <a:rPr lang="en-US" dirty="0"/>
              <a:t>Rotor     850 g </a:t>
            </a:r>
          </a:p>
          <a:p>
            <a:pPr marL="0" indent="0" algn="ctr">
              <a:buNone/>
            </a:pPr>
            <a:r>
              <a:rPr lang="en-US" dirty="0"/>
              <a:t>2,800 RPM, Mach 0.7  </a:t>
            </a:r>
          </a:p>
          <a:p>
            <a:pPr marL="0" indent="0" algn="ctr">
              <a:buNone/>
            </a:pPr>
            <a:r>
              <a:rPr lang="en-US" b="1" dirty="0"/>
              <a:t>No payload</a:t>
            </a:r>
          </a:p>
        </p:txBody>
      </p:sp>
    </p:spTree>
    <p:extLst>
      <p:ext uri="{BB962C8B-B14F-4D97-AF65-F5344CB8AC3E}">
        <p14:creationId xmlns:p14="http://schemas.microsoft.com/office/powerpoint/2010/main" val="4039317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Experimental Model</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8"/>
            <a:ext cx="5257800" cy="2742170"/>
          </a:xfrm>
        </p:spPr>
        <p:txBody>
          <a:bodyPr>
            <a:normAutofit/>
          </a:bodyPr>
          <a:lstStyle/>
          <a:p>
            <a:pPr marL="285750" indent="-285750">
              <a:buFont typeface="Arial" panose="020B0604020202020204" pitchFamily="34" charset="0"/>
              <a:buChar char="•"/>
            </a:pPr>
            <a:r>
              <a:rPr lang="en-US" sz="2400" dirty="0"/>
              <a:t>Rotor assembly was mounted at a 6° angle of attack with respect to the freestream</a:t>
            </a:r>
          </a:p>
          <a:p>
            <a:pPr marL="285750" indent="-285750">
              <a:buFont typeface="Arial" panose="020B0604020202020204" pitchFamily="34" charset="0"/>
              <a:buChar char="•"/>
            </a:pPr>
            <a:r>
              <a:rPr lang="en-US" sz="2400" dirty="0"/>
              <a:t>Air chambers and slots at the blade tips guide pressurized air jets</a:t>
            </a:r>
          </a:p>
          <a:p>
            <a:pPr marL="285750" indent="-285750">
              <a:buFont typeface="Arial" panose="020B0604020202020204" pitchFamily="34" charset="0"/>
              <a:buChar char="•"/>
            </a:pPr>
            <a:r>
              <a:rPr lang="en-US" sz="2400" dirty="0"/>
              <a:t>Jets push vortex core further out of blade’s path</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63E0034-FD0D-85CF-2A2F-30DDA686494E}"/>
              </a:ext>
            </a:extLst>
          </p:cNvPr>
          <p:cNvPicPr>
            <a:picLocks noChangeAspect="1"/>
          </p:cNvPicPr>
          <p:nvPr/>
        </p:nvPicPr>
        <p:blipFill>
          <a:blip r:embed="rId4"/>
          <a:stretch>
            <a:fillRect/>
          </a:stretch>
        </p:blipFill>
        <p:spPr>
          <a:xfrm>
            <a:off x="6498262" y="4563093"/>
            <a:ext cx="5373114" cy="1936348"/>
          </a:xfrm>
          <a:prstGeom prst="rect">
            <a:avLst/>
          </a:prstGeom>
        </p:spPr>
      </p:pic>
      <p:pic>
        <p:nvPicPr>
          <p:cNvPr id="7" name="Picture 6">
            <a:extLst>
              <a:ext uri="{FF2B5EF4-FFF2-40B4-BE49-F238E27FC236}">
                <a16:creationId xmlns:a16="http://schemas.microsoft.com/office/drawing/2014/main" id="{7265AE53-C91E-78E1-ACDE-3A688CF9D698}"/>
              </a:ext>
            </a:extLst>
          </p:cNvPr>
          <p:cNvPicPr>
            <a:picLocks noChangeAspect="1"/>
          </p:cNvPicPr>
          <p:nvPr/>
        </p:nvPicPr>
        <p:blipFill>
          <a:blip r:embed="rId5"/>
          <a:stretch>
            <a:fillRect/>
          </a:stretch>
        </p:blipFill>
        <p:spPr>
          <a:xfrm>
            <a:off x="6739851" y="2044992"/>
            <a:ext cx="4810315" cy="2428634"/>
          </a:xfrm>
          <a:prstGeom prst="rect">
            <a:avLst/>
          </a:prstGeom>
        </p:spPr>
      </p:pic>
      <p:graphicFrame>
        <p:nvGraphicFramePr>
          <p:cNvPr id="8" name="Table 7">
            <a:extLst>
              <a:ext uri="{FF2B5EF4-FFF2-40B4-BE49-F238E27FC236}">
                <a16:creationId xmlns:a16="http://schemas.microsoft.com/office/drawing/2014/main" id="{B736E31E-9CEE-0BD9-533A-2F84AEF6FCBC}"/>
              </a:ext>
            </a:extLst>
          </p:cNvPr>
          <p:cNvGraphicFramePr>
            <a:graphicFrameLocks noGrp="1"/>
          </p:cNvGraphicFramePr>
          <p:nvPr>
            <p:extLst>
              <p:ext uri="{D42A27DB-BD31-4B8C-83A1-F6EECF244321}">
                <p14:modId xmlns:p14="http://schemas.microsoft.com/office/powerpoint/2010/main" val="24325922"/>
              </p:ext>
            </p:extLst>
          </p:nvPr>
        </p:nvGraphicFramePr>
        <p:xfrm>
          <a:off x="2465512" y="5092118"/>
          <a:ext cx="2003176" cy="1337602"/>
        </p:xfrm>
        <a:graphic>
          <a:graphicData uri="http://schemas.openxmlformats.org/drawingml/2006/table">
            <a:tbl>
              <a:tblPr>
                <a:tableStyleId>{5940675A-B579-460E-94D1-54222C63F5DA}</a:tableStyleId>
              </a:tblPr>
              <a:tblGrid>
                <a:gridCol w="923811">
                  <a:extLst>
                    <a:ext uri="{9D8B030D-6E8A-4147-A177-3AD203B41FA5}">
                      <a16:colId xmlns:a16="http://schemas.microsoft.com/office/drawing/2014/main" val="1299504942"/>
                    </a:ext>
                  </a:extLst>
                </a:gridCol>
                <a:gridCol w="1079365">
                  <a:extLst>
                    <a:ext uri="{9D8B030D-6E8A-4147-A177-3AD203B41FA5}">
                      <a16:colId xmlns:a16="http://schemas.microsoft.com/office/drawing/2014/main" val="1771259976"/>
                    </a:ext>
                  </a:extLst>
                </a:gridCol>
              </a:tblGrid>
              <a:tr h="423202">
                <a:tc>
                  <a:txBody>
                    <a:bodyPr/>
                    <a:lstStyle/>
                    <a:p>
                      <a:pPr fontAlgn="ctr"/>
                      <a:r>
                        <a:rPr lang="en-US" sz="1200" b="0" dirty="0">
                          <a:solidFill>
                            <a:schemeClr val="tx1"/>
                          </a:solidFill>
                          <a:effectLst/>
                        </a:rPr>
                        <a:t>Airfoil:  </a:t>
                      </a:r>
                      <a:endParaRPr lang="en-US" sz="1200" b="0" i="0" dirty="0">
                        <a:solidFill>
                          <a:schemeClr val="tx1"/>
                        </a:solidFill>
                        <a:effectLst/>
                      </a:endParaRPr>
                    </a:p>
                  </a:txBody>
                  <a:tcPr anchor="ctr"/>
                </a:tc>
                <a:tc>
                  <a:txBody>
                    <a:bodyPr/>
                    <a:lstStyle/>
                    <a:p>
                      <a:pPr algn="just" rtl="0" fontAlgn="base"/>
                      <a:r>
                        <a:rPr lang="en-US" sz="1200" b="0" dirty="0">
                          <a:solidFill>
                            <a:schemeClr val="tx1"/>
                          </a:solidFill>
                          <a:effectLst/>
                        </a:rPr>
                        <a:t>NACA 0012 </a:t>
                      </a:r>
                      <a:endParaRPr lang="en-US" sz="1200" b="0" i="0" dirty="0">
                        <a:solidFill>
                          <a:schemeClr val="tx1"/>
                        </a:solidFill>
                        <a:effectLst/>
                      </a:endParaRPr>
                    </a:p>
                  </a:txBody>
                  <a:tcPr anchor="ctr"/>
                </a:tc>
                <a:extLst>
                  <a:ext uri="{0D108BD9-81ED-4DB2-BD59-A6C34878D82A}">
                    <a16:rowId xmlns:a16="http://schemas.microsoft.com/office/drawing/2014/main" val="2905410004"/>
                  </a:ext>
                </a:extLst>
              </a:tr>
              <a:tr h="412640">
                <a:tc>
                  <a:txBody>
                    <a:bodyPr/>
                    <a:lstStyle/>
                    <a:p>
                      <a:pPr algn="just" rtl="0" fontAlgn="base"/>
                      <a:r>
                        <a:rPr lang="en-US" sz="1200" b="0" dirty="0">
                          <a:solidFill>
                            <a:schemeClr val="tx1"/>
                          </a:solidFill>
                          <a:effectLst/>
                        </a:rPr>
                        <a:t>Blade span: </a:t>
                      </a:r>
                      <a:endParaRPr lang="en-US" sz="1200" b="0" i="0" dirty="0">
                        <a:solidFill>
                          <a:schemeClr val="tx1"/>
                        </a:solidFill>
                        <a:effectLst/>
                      </a:endParaRPr>
                    </a:p>
                  </a:txBody>
                  <a:tcPr anchor="ctr"/>
                </a:tc>
                <a:tc>
                  <a:txBody>
                    <a:bodyPr/>
                    <a:lstStyle/>
                    <a:p>
                      <a:pPr algn="just" rtl="0" fontAlgn="base"/>
                      <a:r>
                        <a:rPr lang="en-US" sz="1200" b="0" dirty="0">
                          <a:solidFill>
                            <a:schemeClr val="tx1"/>
                          </a:solidFill>
                          <a:effectLst/>
                        </a:rPr>
                        <a:t>0.3459 m </a:t>
                      </a:r>
                      <a:endParaRPr lang="en-US" sz="1200" b="0" i="0" dirty="0">
                        <a:solidFill>
                          <a:schemeClr val="tx1"/>
                        </a:solidFill>
                        <a:effectLst/>
                      </a:endParaRPr>
                    </a:p>
                  </a:txBody>
                  <a:tcPr anchor="ctr"/>
                </a:tc>
                <a:extLst>
                  <a:ext uri="{0D108BD9-81ED-4DB2-BD59-A6C34878D82A}">
                    <a16:rowId xmlns:a16="http://schemas.microsoft.com/office/drawing/2014/main" val="2140025088"/>
                  </a:ext>
                </a:extLst>
              </a:tr>
              <a:tr h="412640">
                <a:tc>
                  <a:txBody>
                    <a:bodyPr/>
                    <a:lstStyle/>
                    <a:p>
                      <a:pPr algn="just" rtl="0" fontAlgn="base"/>
                      <a:r>
                        <a:rPr lang="en-US" sz="1200" b="0" dirty="0">
                          <a:solidFill>
                            <a:schemeClr val="tx1"/>
                          </a:solidFill>
                          <a:effectLst/>
                        </a:rPr>
                        <a:t>Blade chord: </a:t>
                      </a:r>
                      <a:endParaRPr lang="en-US" sz="1200" b="0" i="0" dirty="0">
                        <a:solidFill>
                          <a:schemeClr val="tx1"/>
                        </a:solidFill>
                        <a:effectLst/>
                      </a:endParaRPr>
                    </a:p>
                  </a:txBody>
                  <a:tcPr anchor="ctr"/>
                </a:tc>
                <a:tc>
                  <a:txBody>
                    <a:bodyPr/>
                    <a:lstStyle/>
                    <a:p>
                      <a:pPr algn="just" rtl="0" fontAlgn="base"/>
                      <a:r>
                        <a:rPr lang="en-US" sz="1200" b="0" dirty="0">
                          <a:solidFill>
                            <a:schemeClr val="tx1"/>
                          </a:solidFill>
                          <a:effectLst/>
                        </a:rPr>
                        <a:t>0.1 m </a:t>
                      </a:r>
                      <a:endParaRPr lang="en-US" sz="1200" b="0" i="0" dirty="0">
                        <a:solidFill>
                          <a:schemeClr val="tx1"/>
                        </a:solidFill>
                        <a:effectLst/>
                      </a:endParaRPr>
                    </a:p>
                  </a:txBody>
                  <a:tcPr anchor="ctr"/>
                </a:tc>
                <a:extLst>
                  <a:ext uri="{0D108BD9-81ED-4DB2-BD59-A6C34878D82A}">
                    <a16:rowId xmlns:a16="http://schemas.microsoft.com/office/drawing/2014/main" val="3604995227"/>
                  </a:ext>
                </a:extLst>
              </a:tr>
            </a:tbl>
          </a:graphicData>
        </a:graphic>
      </p:graphicFrame>
    </p:spTree>
    <p:extLst>
      <p:ext uri="{BB962C8B-B14F-4D97-AF65-F5344CB8AC3E}">
        <p14:creationId xmlns:p14="http://schemas.microsoft.com/office/powerpoint/2010/main" val="614920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Coordinate Axes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a:bodyPr>
              <a:lstStyle/>
              <a:p>
                <a:pPr marL="285750" indent="-285750">
                  <a:buFont typeface="Arial" panose="020B0604020202020204" pitchFamily="34" charset="0"/>
                  <a:buChar char="•"/>
                </a:pPr>
                <a:r>
                  <a:rPr lang="en-US" dirty="0"/>
                  <a:t>Multiple coordinate systems defined to analyze data:</a:t>
                </a:r>
              </a:p>
              <a:p>
                <a:pPr marL="742950" lvl="1" indent="-285750"/>
                <a:r>
                  <a:rPr lang="en-US" dirty="0"/>
                  <a:t>Wind tunnel test section: [</a:t>
                </a:r>
                <a14:m>
                  <m:oMath xmlns:m="http://schemas.openxmlformats.org/officeDocument/2006/math">
                    <m:r>
                      <a:rPr lang="en-US" i="1" dirty="0" smtClean="0">
                        <a:latin typeface="Cambria Math" panose="02040503050406030204" pitchFamily="18" charset="0"/>
                      </a:rPr>
                      <m:t>𝑋</m:t>
                    </m:r>
                    <m:r>
                      <a:rPr lang="en-US" i="1" dirty="0" smtClean="0">
                        <a:latin typeface="Cambria Math" panose="02040503050406030204" pitchFamily="18" charset="0"/>
                      </a:rPr>
                      <m:t>, </m:t>
                    </m:r>
                    <m:r>
                      <a:rPr lang="en-US" i="1" dirty="0" smtClean="0">
                        <a:latin typeface="Cambria Math" panose="02040503050406030204" pitchFamily="18" charset="0"/>
                      </a:rPr>
                      <m:t>𝑌</m:t>
                    </m:r>
                    <m:r>
                      <a:rPr lang="en-US" i="1" dirty="0" smtClean="0">
                        <a:latin typeface="Cambria Math" panose="02040503050406030204" pitchFamily="18" charset="0"/>
                      </a:rPr>
                      <m:t>, </m:t>
                    </m:r>
                    <m:r>
                      <a:rPr lang="en-US" i="1" dirty="0" smtClean="0">
                        <a:latin typeface="Cambria Math" panose="02040503050406030204" pitchFamily="18" charset="0"/>
                      </a:rPr>
                      <m:t>𝑍</m:t>
                    </m:r>
                  </m:oMath>
                </a14:m>
                <a:r>
                  <a:rPr lang="en-US" dirty="0"/>
                  <a:t>]</a:t>
                </a:r>
              </a:p>
              <a:p>
                <a:pPr marL="742950" lvl="1" indent="-285750"/>
                <a:r>
                  <a:rPr lang="en-US" dirty="0"/>
                  <a:t>PIV software: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𝑃𝐼𝑉</m:t>
                        </m:r>
                      </m:sub>
                    </m:sSub>
                  </m:oMath>
                </a14:m>
                <a:r>
                  <a:rPr lang="en-US" dirty="0"/>
                  <a:t>]</a:t>
                </a:r>
              </a:p>
              <a:p>
                <a:pPr marL="742950" lvl="1" indent="-285750"/>
                <a:r>
                  <a:rPr lang="en-US" dirty="0"/>
                  <a:t>Blade-centered: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𝑏</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𝑌</m:t>
                        </m:r>
                      </m:e>
                      <m:sub>
                        <m:r>
                          <a:rPr lang="en-US" b="0" i="1" smtClean="0">
                            <a:latin typeface="Cambria Math" panose="02040503050406030204" pitchFamily="18" charset="0"/>
                          </a:rPr>
                          <m:t>𝑏</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𝑏</m:t>
                        </m:r>
                      </m:sub>
                    </m:sSub>
                  </m:oMath>
                </a14:m>
                <a:r>
                  <a:rPr lang="en-US" dirty="0"/>
                  <a:t>]</a:t>
                </a:r>
              </a:p>
            </p:txBody>
          </p:sp>
        </mc:Choice>
        <mc:Fallback xmlns="">
          <p:sp>
            <p:nvSpPr>
              <p:cNvPr id="3" name="Content Placeholder 2">
                <a:extLst>
                  <a:ext uri="{FF2B5EF4-FFF2-40B4-BE49-F238E27FC236}">
                    <a16:creationId xmlns:a16="http://schemas.microsoft.com/office/drawing/2014/main" id="{75A0C18B-A2AE-40A3-97C5-A4A256DD81A9}"/>
                  </a:ext>
                </a:extLst>
              </p:cNvPr>
              <p:cNvSpPr>
                <a:spLocks noGrp="1" noRot="1" noChangeAspect="1" noMove="1" noResize="1" noEditPoints="1" noAdjustHandles="1" noChangeArrowheads="1" noChangeShapeType="1" noTextEdit="1"/>
              </p:cNvSpPr>
              <p:nvPr>
                <p:ph idx="1"/>
              </p:nvPr>
            </p:nvSpPr>
            <p:spPr>
              <a:xfrm>
                <a:off x="838200" y="2349947"/>
                <a:ext cx="5257800" cy="3827015"/>
              </a:xfrm>
              <a:blipFill>
                <a:blip r:embed="rId3"/>
                <a:stretch>
                  <a:fillRect l="-2088" t="-2548"/>
                </a:stretch>
              </a:blipFill>
            </p:spPr>
            <p:txBody>
              <a:bodyPr/>
              <a:lstStyle/>
              <a:p>
                <a:r>
                  <a:rPr lang="en-US">
                    <a:noFill/>
                  </a:rPr>
                  <a:t> </a:t>
                </a:r>
              </a:p>
            </p:txBody>
          </p:sp>
        </mc:Fallback>
      </mc:AlternateContent>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5">
            <a:extLst>
              <a:ext uri="{FF2B5EF4-FFF2-40B4-BE49-F238E27FC236}">
                <a16:creationId xmlns:a16="http://schemas.microsoft.com/office/drawing/2014/main" id="{32691939-ED58-0556-2C17-DC5666B958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40714" y="1828246"/>
            <a:ext cx="5079353" cy="4538997"/>
          </a:xfrm>
          <a:prstGeom prst="rect">
            <a:avLst/>
          </a:prstGeom>
        </p:spPr>
      </p:pic>
    </p:spTree>
    <p:extLst>
      <p:ext uri="{BB962C8B-B14F-4D97-AF65-F5344CB8AC3E}">
        <p14:creationId xmlns:p14="http://schemas.microsoft.com/office/powerpoint/2010/main" val="2965463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Facility and Setup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a:bodyPr>
              <a:lstStyle/>
              <a:p>
                <a:pPr marL="285750" indent="-285750">
                  <a:buFont typeface="Arial" panose="020B0604020202020204" pitchFamily="34" charset="0"/>
                  <a:buChar char="•"/>
                </a:pPr>
                <a:r>
                  <a:rPr lang="en-US" dirty="0"/>
                  <a:t>Experiments conducted in ALSWT</a:t>
                </a:r>
              </a:p>
              <a:p>
                <a:pPr marL="285750" indent="-285750">
                  <a:buFont typeface="Arial" panose="020B0604020202020204" pitchFamily="34" charset="0"/>
                  <a:buChar cha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m:t>
                        </m:r>
                      </m:sub>
                    </m:sSub>
                    <m:r>
                      <a:rPr lang="en-US" b="0" i="1" smtClean="0">
                        <a:latin typeface="Cambria Math" panose="02040503050406030204" pitchFamily="18" charset="0"/>
                      </a:rPr>
                      <m:t>=4</m:t>
                    </m:r>
                  </m:oMath>
                </a14:m>
                <a:r>
                  <a:rPr lang="en-US" dirty="0"/>
                  <a:t> m/s</a:t>
                </a:r>
              </a:p>
              <a:p>
                <a:pPr marL="285750" indent="-285750">
                  <a:buFont typeface="Arial" panose="020B0604020202020204" pitchFamily="34" charset="0"/>
                  <a:buChar char="•"/>
                </a:pPr>
                <a:r>
                  <a:rPr lang="en-US" dirty="0"/>
                  <a:t>PIV camera and laser equipment positioned to capture blade’s path for different angles</a:t>
                </a:r>
              </a:p>
              <a:p>
                <a:pPr marL="742950" lvl="1" indent="-285750">
                  <a:buFont typeface="Arial" panose="020B0604020202020204" pitchFamily="34" charset="0"/>
                  <a:buChar char="•"/>
                </a:pPr>
                <a:r>
                  <a:rPr lang="en-US" dirty="0"/>
                  <a:t>Calibrated field of view:                  275 mm x 240 mm</a:t>
                </a:r>
              </a:p>
            </p:txBody>
          </p:sp>
        </mc:Choice>
        <mc:Fallback xmlns="">
          <p:sp>
            <p:nvSpPr>
              <p:cNvPr id="3" name="Content Placeholder 2">
                <a:extLst>
                  <a:ext uri="{FF2B5EF4-FFF2-40B4-BE49-F238E27FC236}">
                    <a16:creationId xmlns:a16="http://schemas.microsoft.com/office/drawing/2014/main" id="{75A0C18B-A2AE-40A3-97C5-A4A256DD81A9}"/>
                  </a:ext>
                </a:extLst>
              </p:cNvPr>
              <p:cNvSpPr>
                <a:spLocks noGrp="1" noRot="1" noChangeAspect="1" noMove="1" noResize="1" noEditPoints="1" noAdjustHandles="1" noChangeArrowheads="1" noChangeShapeType="1" noTextEdit="1"/>
              </p:cNvSpPr>
              <p:nvPr>
                <p:ph idx="1"/>
              </p:nvPr>
            </p:nvSpPr>
            <p:spPr>
              <a:xfrm>
                <a:off x="838200" y="2349947"/>
                <a:ext cx="5257800" cy="3827015"/>
              </a:xfrm>
              <a:blipFill>
                <a:blip r:embed="rId3"/>
                <a:stretch>
                  <a:fillRect l="-2088" t="-2548" r="-1856"/>
                </a:stretch>
              </a:blipFill>
            </p:spPr>
            <p:txBody>
              <a:bodyPr/>
              <a:lstStyle/>
              <a:p>
                <a:r>
                  <a:rPr lang="en-US">
                    <a:noFill/>
                  </a:rPr>
                  <a:t> </a:t>
                </a:r>
              </a:p>
            </p:txBody>
          </p:sp>
        </mc:Fallback>
      </mc:AlternateContent>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picture containing engineering, machine, computer, indoor&#10;&#10;Description automatically generated">
            <a:extLst>
              <a:ext uri="{FF2B5EF4-FFF2-40B4-BE49-F238E27FC236}">
                <a16:creationId xmlns:a16="http://schemas.microsoft.com/office/drawing/2014/main" id="{30EA5380-E15A-70BC-CF60-A1CD01C49F3B}"/>
              </a:ext>
            </a:extLst>
          </p:cNvPr>
          <p:cNvPicPr>
            <a:picLocks noChangeAspect="1"/>
          </p:cNvPicPr>
          <p:nvPr/>
        </p:nvPicPr>
        <p:blipFill rotWithShape="1">
          <a:blip r:embed="rId5"/>
          <a:srcRect b="15074"/>
          <a:stretch/>
        </p:blipFill>
        <p:spPr>
          <a:xfrm>
            <a:off x="6889800" y="3826710"/>
            <a:ext cx="4297680" cy="2737376"/>
          </a:xfrm>
          <a:prstGeom prst="rect">
            <a:avLst/>
          </a:prstGeom>
        </p:spPr>
      </p:pic>
      <p:pic>
        <p:nvPicPr>
          <p:cNvPr id="6" name="Picture 5" descr="A machine in a factory&#10;&#10;Description automatically generated">
            <a:extLst>
              <a:ext uri="{FF2B5EF4-FFF2-40B4-BE49-F238E27FC236}">
                <a16:creationId xmlns:a16="http://schemas.microsoft.com/office/drawing/2014/main" id="{C82C5AE8-793D-8E98-44C4-CBC97F3FD38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2467" r="5804" b="17206"/>
          <a:stretch/>
        </p:blipFill>
        <p:spPr bwMode="auto">
          <a:xfrm>
            <a:off x="6889800" y="1258999"/>
            <a:ext cx="4297042" cy="2406125"/>
          </a:xfrm>
          <a:prstGeom prst="rect">
            <a:avLst/>
          </a:prstGeom>
          <a:noFill/>
          <a:ln>
            <a:noFill/>
          </a:ln>
        </p:spPr>
      </p:pic>
    </p:spTree>
    <p:extLst>
      <p:ext uri="{BB962C8B-B14F-4D97-AF65-F5344CB8AC3E}">
        <p14:creationId xmlns:p14="http://schemas.microsoft.com/office/powerpoint/2010/main" val="2399052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PIV</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a:bodyPr>
          <a:lstStyle/>
          <a:p>
            <a:pPr marL="285750" indent="-285750">
              <a:buFont typeface="Arial" panose="020B0604020202020204" pitchFamily="34" charset="0"/>
              <a:buChar char="•"/>
            </a:pPr>
            <a:r>
              <a:rPr lang="en-US" dirty="0" err="1"/>
              <a:t>LaVision</a:t>
            </a:r>
            <a:r>
              <a:rPr lang="en-US" dirty="0"/>
              <a:t> Particle Image Velocimetry (PIV) system used with </a:t>
            </a:r>
            <a:r>
              <a:rPr lang="en-US" dirty="0" err="1"/>
              <a:t>DaVis</a:t>
            </a:r>
            <a:r>
              <a:rPr lang="en-US" dirty="0"/>
              <a:t> 8.3.0 software</a:t>
            </a:r>
          </a:p>
          <a:p>
            <a:pPr marL="742950" lvl="1" indent="-285750">
              <a:buFont typeface="Arial" panose="020B0604020202020204" pitchFamily="34" charset="0"/>
              <a:buChar char="•"/>
            </a:pPr>
            <a:r>
              <a:rPr lang="en-US" dirty="0"/>
              <a:t>Phase-locked 2D PIV</a:t>
            </a:r>
          </a:p>
          <a:p>
            <a:pPr marL="285750" indent="-285750">
              <a:buFont typeface="Arial" panose="020B0604020202020204" pitchFamily="34" charset="0"/>
              <a:buChar char="•"/>
            </a:pPr>
            <a:r>
              <a:rPr lang="en-US" dirty="0"/>
              <a:t>Illuminate seeded particles in flow with laser</a:t>
            </a:r>
          </a:p>
          <a:p>
            <a:pPr marL="742950" lvl="1" indent="-285750">
              <a:buFont typeface="Arial" panose="020B0604020202020204" pitchFamily="34" charset="0"/>
              <a:buChar char="•"/>
            </a:pPr>
            <a:r>
              <a:rPr lang="en-US" dirty="0"/>
              <a:t>Spanwise plane, d/c = 0.25</a:t>
            </a:r>
          </a:p>
          <a:p>
            <a:pPr marL="285750" indent="-285750">
              <a:buFont typeface="Arial" panose="020B0604020202020204" pitchFamily="34" charset="0"/>
              <a:buChar char="•"/>
            </a:pPr>
            <a:r>
              <a:rPr lang="en-US" dirty="0"/>
              <a:t>Capture movement with high-speed camera</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82DB5D8A-1135-BE49-3402-EF4E981E0D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9440" y="1022364"/>
            <a:ext cx="2742489" cy="5734900"/>
          </a:xfrm>
          <a:prstGeom prst="rect">
            <a:avLst/>
          </a:prstGeom>
        </p:spPr>
      </p:pic>
    </p:spTree>
    <p:extLst>
      <p:ext uri="{BB962C8B-B14F-4D97-AF65-F5344CB8AC3E}">
        <p14:creationId xmlns:p14="http://schemas.microsoft.com/office/powerpoint/2010/main" val="3597048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lnSpcReduction="10000"/>
          </a:bodyPr>
          <a:lstStyle/>
          <a:p>
            <a:pPr marL="285750" indent="-285750">
              <a:buFont typeface="Arial" panose="020B0604020202020204" pitchFamily="34" charset="0"/>
              <a:buChar char="•"/>
            </a:pPr>
            <a:r>
              <a:rPr lang="en-US" dirty="0"/>
              <a:t>Horizontal particle motion captured and with PIV equipment</a:t>
            </a:r>
          </a:p>
          <a:p>
            <a:pPr marL="285750" indent="-285750">
              <a:buFont typeface="Arial" panose="020B0604020202020204" pitchFamily="34" charset="0"/>
              <a:buChar char="•"/>
            </a:pPr>
            <a:r>
              <a:rPr lang="en-US" dirty="0"/>
              <a:t>Postprocess velocity vectors to obtain average velocity profiles</a:t>
            </a:r>
          </a:p>
          <a:p>
            <a:pPr marL="742950" lvl="1" indent="-285750">
              <a:buFont typeface="Arial" panose="020B0604020202020204" pitchFamily="34" charset="0"/>
              <a:buChar char="•"/>
            </a:pPr>
            <a:r>
              <a:rPr lang="en-US" dirty="0"/>
              <a:t>Averaging of 100 recorded and processed PIV image pairs</a:t>
            </a:r>
          </a:p>
          <a:p>
            <a:pPr marL="742950" lvl="1" indent="-285750">
              <a:buFont typeface="Arial" panose="020B0604020202020204" pitchFamily="34" charset="0"/>
              <a:buChar char="•"/>
            </a:pPr>
            <a:r>
              <a:rPr lang="en-US" dirty="0"/>
              <a:t>Postprocessing uses a 16x16 pixel interrogation window</a:t>
            </a:r>
          </a:p>
          <a:p>
            <a:pPr marL="285750" indent="-285750">
              <a:buFont typeface="Arial" panose="020B0604020202020204" pitchFamily="34" charset="0"/>
              <a:buChar char="•"/>
            </a:pPr>
            <a:r>
              <a:rPr lang="en-US" dirty="0"/>
              <a:t>Baseline and jet cases</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5">
            <a:extLst>
              <a:ext uri="{FF2B5EF4-FFF2-40B4-BE49-F238E27FC236}">
                <a16:creationId xmlns:a16="http://schemas.microsoft.com/office/drawing/2014/main" id="{32691939-ED58-0556-2C17-DC5666B958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6001" y="1828246"/>
            <a:ext cx="5968780" cy="4538997"/>
          </a:xfrm>
          <a:prstGeom prst="rect">
            <a:avLst/>
          </a:prstGeom>
        </p:spPr>
      </p:pic>
    </p:spTree>
    <p:extLst>
      <p:ext uri="{BB962C8B-B14F-4D97-AF65-F5344CB8AC3E}">
        <p14:creationId xmlns:p14="http://schemas.microsoft.com/office/powerpoint/2010/main" val="2126486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lnSpcReduction="10000"/>
          </a:bodyPr>
          <a:lstStyle/>
          <a:p>
            <a:pPr marL="285750" indent="-285750">
              <a:buFont typeface="Arial" panose="020B0604020202020204" pitchFamily="34" charset="0"/>
              <a:buChar char="•"/>
            </a:pPr>
            <a:r>
              <a:rPr lang="en-US" dirty="0"/>
              <a:t>Horizontal particle motion captured and with PIV equipment</a:t>
            </a:r>
          </a:p>
          <a:p>
            <a:pPr marL="285750" indent="-285750">
              <a:buFont typeface="Arial" panose="020B0604020202020204" pitchFamily="34" charset="0"/>
              <a:buChar char="•"/>
            </a:pPr>
            <a:r>
              <a:rPr lang="en-US" dirty="0"/>
              <a:t>Postprocess velocity vectors to obtain average velocity profiles</a:t>
            </a:r>
          </a:p>
          <a:p>
            <a:pPr marL="742950" lvl="1" indent="-285750">
              <a:buFont typeface="Arial" panose="020B0604020202020204" pitchFamily="34" charset="0"/>
              <a:buChar char="•"/>
            </a:pPr>
            <a:r>
              <a:rPr lang="en-US" dirty="0"/>
              <a:t>Averaging of 100 recorded and processed PIV image pairs</a:t>
            </a:r>
          </a:p>
          <a:p>
            <a:pPr marL="742950" lvl="1" indent="-285750">
              <a:buFont typeface="Arial" panose="020B0604020202020204" pitchFamily="34" charset="0"/>
              <a:buChar char="•"/>
            </a:pPr>
            <a:r>
              <a:rPr lang="en-US" dirty="0"/>
              <a:t>Postprocessing uses a 16x16 pixel interrogation window</a:t>
            </a:r>
          </a:p>
          <a:p>
            <a:pPr marL="285750" indent="-285750">
              <a:buFont typeface="Arial" panose="020B0604020202020204" pitchFamily="34" charset="0"/>
              <a:buChar char="•"/>
            </a:pPr>
            <a:r>
              <a:rPr lang="en-US" dirty="0"/>
              <a:t>Baseline and jet cases</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5">
            <a:extLst>
              <a:ext uri="{FF2B5EF4-FFF2-40B4-BE49-F238E27FC236}">
                <a16:creationId xmlns:a16="http://schemas.microsoft.com/office/drawing/2014/main" id="{32691939-ED58-0556-2C17-DC5666B958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15312" y="1828246"/>
            <a:ext cx="5930156" cy="4538997"/>
          </a:xfrm>
          <a:prstGeom prst="rect">
            <a:avLst/>
          </a:prstGeom>
        </p:spPr>
      </p:pic>
    </p:spTree>
    <p:extLst>
      <p:ext uri="{BB962C8B-B14F-4D97-AF65-F5344CB8AC3E}">
        <p14:creationId xmlns:p14="http://schemas.microsoft.com/office/powerpoint/2010/main" val="498655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10515600" cy="3827015"/>
          </a:xfrm>
        </p:spPr>
        <p:txBody>
          <a:bodyPr>
            <a:normAutofit/>
          </a:bodyPr>
          <a:lstStyle/>
          <a:p>
            <a:pPr marL="285750" indent="-285750">
              <a:buFont typeface="Arial" panose="020B0604020202020204" pitchFamily="34" charset="0"/>
              <a:buChar char="•"/>
            </a:pPr>
            <a:r>
              <a:rPr lang="en-US" dirty="0"/>
              <a:t>Spanwise velocity profile plotted at 2 mm above blade surface</a:t>
            </a:r>
          </a:p>
          <a:p>
            <a:pPr marL="285750" indent="-285750">
              <a:buFont typeface="Arial" panose="020B0604020202020204" pitchFamily="34" charset="0"/>
              <a:buChar char="•"/>
            </a:pPr>
            <a:r>
              <a:rPr lang="en-US" dirty="0"/>
              <a:t>Compare jet to baseline case</a:t>
            </a:r>
          </a:p>
          <a:p>
            <a:pPr marL="285750" indent="-285750">
              <a:buFont typeface="Arial" panose="020B0604020202020204" pitchFamily="34" charset="0"/>
              <a:buChar char="•"/>
            </a:pPr>
            <a:r>
              <a:rPr lang="en-US" dirty="0"/>
              <a:t>Spike at blade tip where vortex and/or jet accelerates flow</a:t>
            </a:r>
          </a:p>
          <a:p>
            <a:pPr marL="285750" indent="-285750">
              <a:buFont typeface="Arial" panose="020B0604020202020204" pitchFamily="34" charset="0"/>
              <a:buChar char="•"/>
            </a:pPr>
            <a:r>
              <a:rPr lang="en-US" dirty="0"/>
              <a:t>Can see entrainment of flow as the jet activates and reverses spanwise flow</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129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Results</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5">
            <a:extLst>
              <a:ext uri="{FF2B5EF4-FFF2-40B4-BE49-F238E27FC236}">
                <a16:creationId xmlns:a16="http://schemas.microsoft.com/office/drawing/2014/main" id="{32691939-ED58-0556-2C17-DC5666B958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56869" y="2135978"/>
            <a:ext cx="5939130" cy="4454348"/>
          </a:xfrm>
          <a:prstGeom prst="rect">
            <a:avLst/>
          </a:prstGeom>
        </p:spPr>
      </p:pic>
      <p:pic>
        <p:nvPicPr>
          <p:cNvPr id="9" name="Content Placeholder 5">
            <a:extLst>
              <a:ext uri="{FF2B5EF4-FFF2-40B4-BE49-F238E27FC236}">
                <a16:creationId xmlns:a16="http://schemas.microsoft.com/office/drawing/2014/main" id="{143F4FB1-B507-7608-D406-BEE3E820A83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096000" y="2135978"/>
            <a:ext cx="5939130" cy="4454347"/>
          </a:xfrm>
          <a:prstGeom prst="rect">
            <a:avLst/>
          </a:prstGeom>
        </p:spPr>
      </p:pic>
    </p:spTree>
    <p:extLst>
      <p:ext uri="{BB962C8B-B14F-4D97-AF65-F5344CB8AC3E}">
        <p14:creationId xmlns:p14="http://schemas.microsoft.com/office/powerpoint/2010/main" val="1218964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Results</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5">
            <a:extLst>
              <a:ext uri="{FF2B5EF4-FFF2-40B4-BE49-F238E27FC236}">
                <a16:creationId xmlns:a16="http://schemas.microsoft.com/office/drawing/2014/main" id="{32691939-ED58-0556-2C17-DC5666B958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56869" y="2135978"/>
            <a:ext cx="5939130" cy="4454347"/>
          </a:xfrm>
          <a:prstGeom prst="rect">
            <a:avLst/>
          </a:prstGeom>
        </p:spPr>
      </p:pic>
      <p:pic>
        <p:nvPicPr>
          <p:cNvPr id="9" name="Content Placeholder 5">
            <a:extLst>
              <a:ext uri="{FF2B5EF4-FFF2-40B4-BE49-F238E27FC236}">
                <a16:creationId xmlns:a16="http://schemas.microsoft.com/office/drawing/2014/main" id="{143F4FB1-B507-7608-D406-BEE3E820A83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096000" y="2135978"/>
            <a:ext cx="5939129" cy="4454347"/>
          </a:xfrm>
          <a:prstGeom prst="rect">
            <a:avLst/>
          </a:prstGeom>
        </p:spPr>
      </p:pic>
    </p:spTree>
    <p:extLst>
      <p:ext uri="{BB962C8B-B14F-4D97-AF65-F5344CB8AC3E}">
        <p14:creationId xmlns:p14="http://schemas.microsoft.com/office/powerpoint/2010/main" val="1591005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Vortex</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a:bodyPr>
          <a:lstStyle/>
          <a:p>
            <a:pPr marL="285750" indent="-285750">
              <a:buFont typeface="Arial" panose="020B0604020202020204" pitchFamily="34" charset="0"/>
              <a:buChar char="•"/>
            </a:pPr>
            <a:r>
              <a:rPr lang="en-US" dirty="0"/>
              <a:t>Use local Galileo transformation to isolate patterns in velocity field</a:t>
            </a:r>
          </a:p>
          <a:p>
            <a:pPr marL="285750" indent="-285750">
              <a:buFont typeface="Arial" panose="020B0604020202020204" pitchFamily="34" charset="0"/>
              <a:buChar char="•"/>
            </a:pPr>
            <a:r>
              <a:rPr lang="en-US" dirty="0"/>
              <a:t>Outlines vortex core if magnitude of circulation exceeds threshold</a:t>
            </a:r>
          </a:p>
          <a:p>
            <a:pPr marL="285750" indent="-285750">
              <a:buFont typeface="Arial" panose="020B0604020202020204" pitchFamily="34" charset="0"/>
              <a:buChar char="•"/>
            </a:pPr>
            <a:r>
              <a:rPr lang="en-US" dirty="0"/>
              <a:t>Tip jets move center outwards and upwards, reducing performance impact</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5">
            <a:extLst>
              <a:ext uri="{FF2B5EF4-FFF2-40B4-BE49-F238E27FC236}">
                <a16:creationId xmlns:a16="http://schemas.microsoft.com/office/drawing/2014/main" id="{32691939-ED58-0556-2C17-DC5666B958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71254" y="1870570"/>
            <a:ext cx="5418272" cy="4454348"/>
          </a:xfrm>
          <a:prstGeom prst="rect">
            <a:avLst/>
          </a:prstGeom>
        </p:spPr>
      </p:pic>
    </p:spTree>
    <p:extLst>
      <p:ext uri="{BB962C8B-B14F-4D97-AF65-F5344CB8AC3E}">
        <p14:creationId xmlns:p14="http://schemas.microsoft.com/office/powerpoint/2010/main" val="3383289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Force Balance</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a:bodyPr>
          <a:lstStyle/>
          <a:p>
            <a:pPr marL="285750" indent="-285750">
              <a:buFont typeface="Arial" panose="020B0604020202020204" pitchFamily="34" charset="0"/>
              <a:buChar char="•"/>
            </a:pPr>
            <a:r>
              <a:rPr lang="en-US" dirty="0"/>
              <a:t>Used to obtain measurements of lift, drag, and moments</a:t>
            </a:r>
          </a:p>
          <a:p>
            <a:pPr marL="285750" indent="-285750">
              <a:buFont typeface="Arial" panose="020B0604020202020204" pitchFamily="34" charset="0"/>
              <a:buChar char="•"/>
            </a:pPr>
            <a:r>
              <a:rPr lang="en-US" dirty="0" err="1"/>
              <a:t>Kasari</a:t>
            </a:r>
            <a:r>
              <a:rPr lang="en-US" dirty="0"/>
              <a:t> Force Balance relates voltage-based strain readings to real-world forces</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5">
            <a:extLst>
              <a:ext uri="{FF2B5EF4-FFF2-40B4-BE49-F238E27FC236}">
                <a16:creationId xmlns:a16="http://schemas.microsoft.com/office/drawing/2014/main" id="{32691939-ED58-0556-2C17-DC5666B958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91893" y="1870570"/>
            <a:ext cx="4376993" cy="4454348"/>
          </a:xfrm>
          <a:prstGeom prst="rect">
            <a:avLst/>
          </a:prstGeom>
        </p:spPr>
      </p:pic>
    </p:spTree>
    <p:extLst>
      <p:ext uri="{BB962C8B-B14F-4D97-AF65-F5344CB8AC3E}">
        <p14:creationId xmlns:p14="http://schemas.microsoft.com/office/powerpoint/2010/main" val="1826193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Force Balance Results</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a:bodyPr>
          <a:lstStyle/>
          <a:p>
            <a:pPr marL="285750" indent="-285750">
              <a:buFont typeface="Arial" panose="020B0604020202020204" pitchFamily="34" charset="0"/>
              <a:buChar char="•"/>
            </a:pPr>
            <a:r>
              <a:rPr lang="en-US" dirty="0"/>
              <a:t>Preliminary results show strong impact from the presence of the jet</a:t>
            </a:r>
          </a:p>
          <a:p>
            <a:pPr marL="285750" indent="-285750">
              <a:buFont typeface="Arial" panose="020B0604020202020204" pitchFamily="34" charset="0"/>
              <a:buChar char="•"/>
            </a:pPr>
            <a:r>
              <a:rPr lang="en-US" dirty="0"/>
              <a:t>More experiments needed to confirm calibration</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648B0371-A0B6-E413-F419-939A097ADDBA}"/>
                  </a:ext>
                </a:extLst>
              </p:cNvPr>
              <p:cNvGraphicFramePr>
                <a:graphicFrameLocks noGrp="1"/>
              </p:cNvGraphicFramePr>
              <p:nvPr/>
            </p:nvGraphicFramePr>
            <p:xfrm>
              <a:off x="6738884" y="2455440"/>
              <a:ext cx="4733290" cy="791529"/>
            </p:xfrm>
            <a:graphic>
              <a:graphicData uri="http://schemas.openxmlformats.org/drawingml/2006/table">
                <a:tbl>
                  <a:tblPr firstRow="1" firstCol="1" bandRow="1">
                    <a:tableStyleId>{5C22544A-7EE6-4342-B048-85BDC9FD1C3A}</a:tableStyleId>
                  </a:tblPr>
                  <a:tblGrid>
                    <a:gridCol w="1098550">
                      <a:extLst>
                        <a:ext uri="{9D8B030D-6E8A-4147-A177-3AD203B41FA5}">
                          <a16:colId xmlns:a16="http://schemas.microsoft.com/office/drawing/2014/main" val="2695620915"/>
                        </a:ext>
                      </a:extLst>
                    </a:gridCol>
                    <a:gridCol w="607060">
                      <a:extLst>
                        <a:ext uri="{9D8B030D-6E8A-4147-A177-3AD203B41FA5}">
                          <a16:colId xmlns:a16="http://schemas.microsoft.com/office/drawing/2014/main" val="319777711"/>
                        </a:ext>
                      </a:extLst>
                    </a:gridCol>
                    <a:gridCol w="607060">
                      <a:extLst>
                        <a:ext uri="{9D8B030D-6E8A-4147-A177-3AD203B41FA5}">
                          <a16:colId xmlns:a16="http://schemas.microsoft.com/office/drawing/2014/main" val="2457220320"/>
                        </a:ext>
                      </a:extLst>
                    </a:gridCol>
                    <a:gridCol w="603250">
                      <a:extLst>
                        <a:ext uri="{9D8B030D-6E8A-4147-A177-3AD203B41FA5}">
                          <a16:colId xmlns:a16="http://schemas.microsoft.com/office/drawing/2014/main" val="1806112547"/>
                        </a:ext>
                      </a:extLst>
                    </a:gridCol>
                    <a:gridCol w="603250">
                      <a:extLst>
                        <a:ext uri="{9D8B030D-6E8A-4147-A177-3AD203B41FA5}">
                          <a16:colId xmlns:a16="http://schemas.microsoft.com/office/drawing/2014/main" val="3655282642"/>
                        </a:ext>
                      </a:extLst>
                    </a:gridCol>
                    <a:gridCol w="607060">
                      <a:extLst>
                        <a:ext uri="{9D8B030D-6E8A-4147-A177-3AD203B41FA5}">
                          <a16:colId xmlns:a16="http://schemas.microsoft.com/office/drawing/2014/main" val="4001061153"/>
                        </a:ext>
                      </a:extLst>
                    </a:gridCol>
                    <a:gridCol w="607060">
                      <a:extLst>
                        <a:ext uri="{9D8B030D-6E8A-4147-A177-3AD203B41FA5}">
                          <a16:colId xmlns:a16="http://schemas.microsoft.com/office/drawing/2014/main" val="2667703612"/>
                        </a:ext>
                      </a:extLst>
                    </a:gridCol>
                  </a:tblGrid>
                  <a:tr h="182880">
                    <a:tc>
                      <a:txBody>
                        <a:bodyPr/>
                        <a:lstStyle/>
                        <a:p>
                          <a:pPr marL="0" marR="0" algn="ctr">
                            <a:lnSpc>
                              <a:spcPct val="107000"/>
                            </a:lnSpc>
                            <a:spcBef>
                              <a:spcPts val="0"/>
                            </a:spcBef>
                            <a:spcAft>
                              <a:spcPts val="0"/>
                            </a:spcAft>
                          </a:pPr>
                          <a:r>
                            <a:rPr lang="en-US" sz="1200" kern="100" dirty="0">
                              <a:effectLst/>
                            </a:rPr>
                            <a:t>Velocity (m/s)</a:t>
                          </a:r>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𝐷</m:t>
                                        </m:r>
                                      </m:e>
                                      <m:sub>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𝐹</m:t>
                                        </m:r>
                                      </m:e>
                                      <m:sub>
                                        <m:r>
                                          <a:rPr lang="en-US" sz="1200" kern="100">
                                            <a:effectLst/>
                                            <a:latin typeface="Cambria Math" panose="02040503050406030204" pitchFamily="18" charset="0"/>
                                          </a:rPr>
                                          <m:t>𝑦</m:t>
                                        </m:r>
                                        <m:r>
                                          <a:rPr lang="en-US" sz="1200" kern="100">
                                            <a:effectLst/>
                                            <a:latin typeface="Cambria Math" panose="02040503050406030204" pitchFamily="18" charset="0"/>
                                          </a:rPr>
                                          <m:t>,</m:t>
                                        </m:r>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𝐿</m:t>
                                        </m:r>
                                      </m:e>
                                      <m:sub>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𝑀</m:t>
                                        </m:r>
                                      </m:e>
                                      <m:sub>
                                        <m:r>
                                          <a:rPr lang="en-US" sz="1200" kern="100">
                                            <a:effectLst/>
                                            <a:latin typeface="Cambria Math" panose="02040503050406030204" pitchFamily="18" charset="0"/>
                                          </a:rPr>
                                          <m:t>𝑥</m:t>
                                        </m:r>
                                        <m:r>
                                          <a:rPr lang="en-US" sz="1200" kern="100">
                                            <a:effectLst/>
                                            <a:latin typeface="Cambria Math" panose="02040503050406030204" pitchFamily="18" charset="0"/>
                                          </a:rPr>
                                          <m:t>,</m:t>
                                        </m:r>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𝑀</m:t>
                                        </m:r>
                                      </m:e>
                                      <m:sub>
                                        <m:r>
                                          <a:rPr lang="en-US" sz="1200" kern="100">
                                            <a:effectLst/>
                                            <a:latin typeface="Cambria Math" panose="02040503050406030204" pitchFamily="18" charset="0"/>
                                          </a:rPr>
                                          <m:t>𝑦</m:t>
                                        </m:r>
                                        <m:r>
                                          <a:rPr lang="en-US" sz="1200" kern="100">
                                            <a:effectLst/>
                                            <a:latin typeface="Cambria Math" panose="02040503050406030204" pitchFamily="18" charset="0"/>
                                          </a:rPr>
                                          <m:t>,</m:t>
                                        </m:r>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𝑀</m:t>
                                        </m:r>
                                      </m:e>
                                      <m:sub>
                                        <m:r>
                                          <a:rPr lang="en-US" sz="1200" kern="100">
                                            <a:effectLst/>
                                            <a:latin typeface="Cambria Math" panose="02040503050406030204" pitchFamily="18" charset="0"/>
                                          </a:rPr>
                                          <m:t>𝑧</m:t>
                                        </m:r>
                                        <m:r>
                                          <a:rPr lang="en-US" sz="1200" kern="100">
                                            <a:effectLst/>
                                            <a:latin typeface="Cambria Math" panose="02040503050406030204" pitchFamily="18" charset="0"/>
                                          </a:rPr>
                                          <m:t>,</m:t>
                                        </m:r>
                                        <m:r>
                                          <a:rPr lang="en-US" sz="1200" kern="100">
                                            <a:effectLst/>
                                            <a:latin typeface="Cambria Math" panose="02040503050406030204" pitchFamily="18" charset="0"/>
                                          </a:rPr>
                                          <m:t>𝑟</m:t>
                                        </m:r>
                                      </m:sub>
                                    </m:sSub>
                                  </m:sub>
                                </m:sSub>
                              </m:oMath>
                            </m:oMathPara>
                          </a14:m>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4477537"/>
                      </a:ext>
                    </a:extLst>
                  </a:tr>
                  <a:tr h="182880">
                    <a:tc>
                      <a:txBody>
                        <a:bodyPr/>
                        <a:lstStyle/>
                        <a:p>
                          <a:pPr marL="0" marR="0" algn="r">
                            <a:lnSpc>
                              <a:spcPct val="107000"/>
                            </a:lnSpc>
                            <a:spcBef>
                              <a:spcPts val="0"/>
                            </a:spcBef>
                            <a:spcAft>
                              <a:spcPts val="0"/>
                            </a:spcAft>
                          </a:pPr>
                          <a:r>
                            <a:rPr lang="en-US" sz="1200" kern="100">
                              <a:effectLst/>
                            </a:rPr>
                            <a:t>3.623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0.042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0.548</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0.123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-2.708</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-0.048</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0.340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4013123"/>
                      </a:ext>
                    </a:extLst>
                  </a:tr>
                  <a:tr h="182880">
                    <a:tc>
                      <a:txBody>
                        <a:bodyPr/>
                        <a:lstStyle/>
                        <a:p>
                          <a:pPr marL="0" marR="0" algn="r">
                            <a:lnSpc>
                              <a:spcPct val="107000"/>
                            </a:lnSpc>
                            <a:spcBef>
                              <a:spcPts val="0"/>
                            </a:spcBef>
                            <a:spcAft>
                              <a:spcPts val="0"/>
                            </a:spcAft>
                          </a:pPr>
                          <a:r>
                            <a:rPr lang="en-US" sz="1200" kern="100">
                              <a:effectLst/>
                            </a:rPr>
                            <a:t>7.247</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0.012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0.146</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0.262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-0.460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0.002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-0.037</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53166566"/>
                      </a:ext>
                    </a:extLst>
                  </a:tr>
                  <a:tr h="182880">
                    <a:tc>
                      <a:txBody>
                        <a:bodyPr/>
                        <a:lstStyle/>
                        <a:p>
                          <a:pPr marL="0" marR="0" algn="r">
                            <a:lnSpc>
                              <a:spcPct val="107000"/>
                            </a:lnSpc>
                            <a:spcBef>
                              <a:spcPts val="0"/>
                            </a:spcBef>
                            <a:spcAft>
                              <a:spcPts val="0"/>
                            </a:spcAft>
                          </a:pPr>
                          <a:r>
                            <a:rPr lang="en-US" sz="1200" kern="100">
                              <a:effectLst/>
                            </a:rPr>
                            <a:t>10.870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0.002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0.055</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0.262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0.034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-0.029</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dirty="0">
                              <a:effectLst/>
                            </a:rPr>
                            <a:t>-0.121</a:t>
                          </a:r>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160126"/>
                      </a:ext>
                    </a:extLst>
                  </a:tr>
                </a:tbl>
              </a:graphicData>
            </a:graphic>
          </p:graphicFrame>
        </mc:Choice>
        <mc:Fallback xmlns="">
          <p:graphicFrame>
            <p:nvGraphicFramePr>
              <p:cNvPr id="7" name="Table 6">
                <a:extLst>
                  <a:ext uri="{FF2B5EF4-FFF2-40B4-BE49-F238E27FC236}">
                    <a16:creationId xmlns:a16="http://schemas.microsoft.com/office/drawing/2014/main" id="{648B0371-A0B6-E413-F419-939A097ADDBA}"/>
                  </a:ext>
                </a:extLst>
              </p:cNvPr>
              <p:cNvGraphicFramePr>
                <a:graphicFrameLocks noGrp="1"/>
              </p:cNvGraphicFramePr>
              <p:nvPr>
                <p:extLst>
                  <p:ext uri="{D42A27DB-BD31-4B8C-83A1-F6EECF244321}">
                    <p14:modId xmlns:p14="http://schemas.microsoft.com/office/powerpoint/2010/main" val="2322612090"/>
                  </p:ext>
                </p:extLst>
              </p:nvPr>
            </p:nvGraphicFramePr>
            <p:xfrm>
              <a:off x="6738884" y="2455440"/>
              <a:ext cx="4733290" cy="791529"/>
            </p:xfrm>
            <a:graphic>
              <a:graphicData uri="http://schemas.openxmlformats.org/drawingml/2006/table">
                <a:tbl>
                  <a:tblPr firstRow="1" firstCol="1" bandRow="1">
                    <a:tableStyleId>{5C22544A-7EE6-4342-B048-85BDC9FD1C3A}</a:tableStyleId>
                  </a:tblPr>
                  <a:tblGrid>
                    <a:gridCol w="1098550">
                      <a:extLst>
                        <a:ext uri="{9D8B030D-6E8A-4147-A177-3AD203B41FA5}">
                          <a16:colId xmlns:a16="http://schemas.microsoft.com/office/drawing/2014/main" val="2695620915"/>
                        </a:ext>
                      </a:extLst>
                    </a:gridCol>
                    <a:gridCol w="607060">
                      <a:extLst>
                        <a:ext uri="{9D8B030D-6E8A-4147-A177-3AD203B41FA5}">
                          <a16:colId xmlns:a16="http://schemas.microsoft.com/office/drawing/2014/main" val="319777711"/>
                        </a:ext>
                      </a:extLst>
                    </a:gridCol>
                    <a:gridCol w="607060">
                      <a:extLst>
                        <a:ext uri="{9D8B030D-6E8A-4147-A177-3AD203B41FA5}">
                          <a16:colId xmlns:a16="http://schemas.microsoft.com/office/drawing/2014/main" val="2457220320"/>
                        </a:ext>
                      </a:extLst>
                    </a:gridCol>
                    <a:gridCol w="603250">
                      <a:extLst>
                        <a:ext uri="{9D8B030D-6E8A-4147-A177-3AD203B41FA5}">
                          <a16:colId xmlns:a16="http://schemas.microsoft.com/office/drawing/2014/main" val="1806112547"/>
                        </a:ext>
                      </a:extLst>
                    </a:gridCol>
                    <a:gridCol w="603250">
                      <a:extLst>
                        <a:ext uri="{9D8B030D-6E8A-4147-A177-3AD203B41FA5}">
                          <a16:colId xmlns:a16="http://schemas.microsoft.com/office/drawing/2014/main" val="3655282642"/>
                        </a:ext>
                      </a:extLst>
                    </a:gridCol>
                    <a:gridCol w="607060">
                      <a:extLst>
                        <a:ext uri="{9D8B030D-6E8A-4147-A177-3AD203B41FA5}">
                          <a16:colId xmlns:a16="http://schemas.microsoft.com/office/drawing/2014/main" val="4001061153"/>
                        </a:ext>
                      </a:extLst>
                    </a:gridCol>
                    <a:gridCol w="607060">
                      <a:extLst>
                        <a:ext uri="{9D8B030D-6E8A-4147-A177-3AD203B41FA5}">
                          <a16:colId xmlns:a16="http://schemas.microsoft.com/office/drawing/2014/main" val="2667703612"/>
                        </a:ext>
                      </a:extLst>
                    </a:gridCol>
                  </a:tblGrid>
                  <a:tr h="233172">
                    <a:tc>
                      <a:txBody>
                        <a:bodyPr/>
                        <a:lstStyle/>
                        <a:p>
                          <a:pPr marL="0" marR="0" algn="ctr">
                            <a:lnSpc>
                              <a:spcPct val="107000"/>
                            </a:lnSpc>
                            <a:spcBef>
                              <a:spcPts val="0"/>
                            </a:spcBef>
                            <a:spcAft>
                              <a:spcPts val="0"/>
                            </a:spcAft>
                          </a:pPr>
                          <a:r>
                            <a:rPr lang="en-US" sz="1200" kern="100" dirty="0">
                              <a:effectLst/>
                            </a:rPr>
                            <a:t>Velocity (m/s)</a:t>
                          </a:r>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4"/>
                          <a:stretch>
                            <a:fillRect l="-181000" t="-5128" r="-502000" b="-276923"/>
                          </a:stretch>
                        </a:blipFill>
                      </a:tcPr>
                    </a:tc>
                    <a:tc>
                      <a:txBody>
                        <a:bodyPr/>
                        <a:lstStyle/>
                        <a:p>
                          <a:endParaRPr lang="en-US"/>
                        </a:p>
                      </a:txBody>
                      <a:tcPr marL="68580" marR="68580" marT="0" marB="0" anchor="ctr">
                        <a:blipFill>
                          <a:blip r:embed="rId4"/>
                          <a:stretch>
                            <a:fillRect l="-281000" t="-5128" r="-402000" b="-276923"/>
                          </a:stretch>
                        </a:blipFill>
                      </a:tcPr>
                    </a:tc>
                    <a:tc>
                      <a:txBody>
                        <a:bodyPr/>
                        <a:lstStyle/>
                        <a:p>
                          <a:endParaRPr lang="en-US"/>
                        </a:p>
                      </a:txBody>
                      <a:tcPr marL="68580" marR="68580" marT="0" marB="0" anchor="ctr">
                        <a:blipFill>
                          <a:blip r:embed="rId4"/>
                          <a:stretch>
                            <a:fillRect l="-384848" t="-5128" r="-306061" b="-276923"/>
                          </a:stretch>
                        </a:blipFill>
                      </a:tcPr>
                    </a:tc>
                    <a:tc>
                      <a:txBody>
                        <a:bodyPr/>
                        <a:lstStyle/>
                        <a:p>
                          <a:endParaRPr lang="en-US"/>
                        </a:p>
                      </a:txBody>
                      <a:tcPr marL="68580" marR="68580" marT="0" marB="0" anchor="ctr">
                        <a:blipFill>
                          <a:blip r:embed="rId4"/>
                          <a:stretch>
                            <a:fillRect l="-484848" t="-5128" r="-206061" b="-276923"/>
                          </a:stretch>
                        </a:blipFill>
                      </a:tcPr>
                    </a:tc>
                    <a:tc>
                      <a:txBody>
                        <a:bodyPr/>
                        <a:lstStyle/>
                        <a:p>
                          <a:endParaRPr lang="en-US"/>
                        </a:p>
                      </a:txBody>
                      <a:tcPr marL="68580" marR="68580" marT="0" marB="0" anchor="ctr">
                        <a:blipFill>
                          <a:blip r:embed="rId4"/>
                          <a:stretch>
                            <a:fillRect l="-584848" t="-5128" r="-106061" b="-276923"/>
                          </a:stretch>
                        </a:blipFill>
                      </a:tcPr>
                    </a:tc>
                    <a:tc>
                      <a:txBody>
                        <a:bodyPr/>
                        <a:lstStyle/>
                        <a:p>
                          <a:endParaRPr lang="en-US"/>
                        </a:p>
                      </a:txBody>
                      <a:tcPr marL="68580" marR="68580" marT="0" marB="0" anchor="ctr">
                        <a:blipFill>
                          <a:blip r:embed="rId4"/>
                          <a:stretch>
                            <a:fillRect l="-678000" t="-5128" r="-5000" b="-276923"/>
                          </a:stretch>
                        </a:blipFill>
                      </a:tcPr>
                    </a:tc>
                    <a:extLst>
                      <a:ext uri="{0D108BD9-81ED-4DB2-BD59-A6C34878D82A}">
                        <a16:rowId xmlns:a16="http://schemas.microsoft.com/office/drawing/2014/main" val="114477537"/>
                      </a:ext>
                    </a:extLst>
                  </a:tr>
                  <a:tr h="186119">
                    <a:tc>
                      <a:txBody>
                        <a:bodyPr/>
                        <a:lstStyle/>
                        <a:p>
                          <a:pPr marL="0" marR="0" algn="r">
                            <a:lnSpc>
                              <a:spcPct val="107000"/>
                            </a:lnSpc>
                            <a:spcBef>
                              <a:spcPts val="0"/>
                            </a:spcBef>
                            <a:spcAft>
                              <a:spcPts val="0"/>
                            </a:spcAft>
                          </a:pPr>
                          <a:r>
                            <a:rPr lang="en-US" sz="1200" kern="100">
                              <a:effectLst/>
                            </a:rPr>
                            <a:t>3.623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0.042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0.548</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0.123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-2.708</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-0.048</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0.340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4013123"/>
                      </a:ext>
                    </a:extLst>
                  </a:tr>
                  <a:tr h="186119">
                    <a:tc>
                      <a:txBody>
                        <a:bodyPr/>
                        <a:lstStyle/>
                        <a:p>
                          <a:pPr marL="0" marR="0" algn="r">
                            <a:lnSpc>
                              <a:spcPct val="107000"/>
                            </a:lnSpc>
                            <a:spcBef>
                              <a:spcPts val="0"/>
                            </a:spcBef>
                            <a:spcAft>
                              <a:spcPts val="0"/>
                            </a:spcAft>
                          </a:pPr>
                          <a:r>
                            <a:rPr lang="en-US" sz="1200" kern="100">
                              <a:effectLst/>
                            </a:rPr>
                            <a:t>7.247</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0.012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0.146</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0.262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-0.460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0.002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-0.037</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53166566"/>
                      </a:ext>
                    </a:extLst>
                  </a:tr>
                  <a:tr h="186119">
                    <a:tc>
                      <a:txBody>
                        <a:bodyPr/>
                        <a:lstStyle/>
                        <a:p>
                          <a:pPr marL="0" marR="0" algn="r">
                            <a:lnSpc>
                              <a:spcPct val="107000"/>
                            </a:lnSpc>
                            <a:spcBef>
                              <a:spcPts val="0"/>
                            </a:spcBef>
                            <a:spcAft>
                              <a:spcPts val="0"/>
                            </a:spcAft>
                          </a:pPr>
                          <a:r>
                            <a:rPr lang="en-US" sz="1200" kern="100">
                              <a:effectLst/>
                            </a:rPr>
                            <a:t>10.870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0.002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0.055</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0.262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0.034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-0.029</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dirty="0">
                              <a:effectLst/>
                            </a:rPr>
                            <a:t>-0.121</a:t>
                          </a:r>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16012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11CF66D0-469A-F977-B67C-740937DCF3E0}"/>
                  </a:ext>
                </a:extLst>
              </p:cNvPr>
              <p:cNvGraphicFramePr>
                <a:graphicFrameLocks noGrp="1"/>
              </p:cNvGraphicFramePr>
              <p:nvPr/>
            </p:nvGraphicFramePr>
            <p:xfrm>
              <a:off x="6738884" y="3680765"/>
              <a:ext cx="4718050" cy="791529"/>
            </p:xfrm>
            <a:graphic>
              <a:graphicData uri="http://schemas.openxmlformats.org/drawingml/2006/table">
                <a:tbl>
                  <a:tblPr firstRow="1" firstCol="1" bandRow="1">
                    <a:tableStyleId>{5C22544A-7EE6-4342-B048-85BDC9FD1C3A}</a:tableStyleId>
                  </a:tblPr>
                  <a:tblGrid>
                    <a:gridCol w="1098550">
                      <a:extLst>
                        <a:ext uri="{9D8B030D-6E8A-4147-A177-3AD203B41FA5}">
                          <a16:colId xmlns:a16="http://schemas.microsoft.com/office/drawing/2014/main" val="2011756042"/>
                        </a:ext>
                      </a:extLst>
                    </a:gridCol>
                    <a:gridCol w="603250">
                      <a:extLst>
                        <a:ext uri="{9D8B030D-6E8A-4147-A177-3AD203B41FA5}">
                          <a16:colId xmlns:a16="http://schemas.microsoft.com/office/drawing/2014/main" val="2536672359"/>
                        </a:ext>
                      </a:extLst>
                    </a:gridCol>
                    <a:gridCol w="603250">
                      <a:extLst>
                        <a:ext uri="{9D8B030D-6E8A-4147-A177-3AD203B41FA5}">
                          <a16:colId xmlns:a16="http://schemas.microsoft.com/office/drawing/2014/main" val="1478039768"/>
                        </a:ext>
                      </a:extLst>
                    </a:gridCol>
                    <a:gridCol w="603250">
                      <a:extLst>
                        <a:ext uri="{9D8B030D-6E8A-4147-A177-3AD203B41FA5}">
                          <a16:colId xmlns:a16="http://schemas.microsoft.com/office/drawing/2014/main" val="3172381597"/>
                        </a:ext>
                      </a:extLst>
                    </a:gridCol>
                    <a:gridCol w="603250">
                      <a:extLst>
                        <a:ext uri="{9D8B030D-6E8A-4147-A177-3AD203B41FA5}">
                          <a16:colId xmlns:a16="http://schemas.microsoft.com/office/drawing/2014/main" val="270939807"/>
                        </a:ext>
                      </a:extLst>
                    </a:gridCol>
                    <a:gridCol w="603250">
                      <a:extLst>
                        <a:ext uri="{9D8B030D-6E8A-4147-A177-3AD203B41FA5}">
                          <a16:colId xmlns:a16="http://schemas.microsoft.com/office/drawing/2014/main" val="3251390033"/>
                        </a:ext>
                      </a:extLst>
                    </a:gridCol>
                    <a:gridCol w="603250">
                      <a:extLst>
                        <a:ext uri="{9D8B030D-6E8A-4147-A177-3AD203B41FA5}">
                          <a16:colId xmlns:a16="http://schemas.microsoft.com/office/drawing/2014/main" val="1310961886"/>
                        </a:ext>
                      </a:extLst>
                    </a:gridCol>
                  </a:tblGrid>
                  <a:tr h="182880">
                    <a:tc>
                      <a:txBody>
                        <a:bodyPr/>
                        <a:lstStyle/>
                        <a:p>
                          <a:pPr marL="0" marR="0" algn="l">
                            <a:lnSpc>
                              <a:spcPct val="107000"/>
                            </a:lnSpc>
                            <a:spcBef>
                              <a:spcPts val="0"/>
                            </a:spcBef>
                            <a:spcAft>
                              <a:spcPts val="0"/>
                            </a:spcAft>
                          </a:pPr>
                          <a:r>
                            <a:rPr lang="en-US" sz="1200" kern="100" dirty="0">
                              <a:effectLst/>
                            </a:rPr>
                            <a:t>Velocity (m/s)</a:t>
                          </a:r>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l">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𝐷</m:t>
                                        </m:r>
                                      </m:e>
                                      <m:sub>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𝐹</m:t>
                                        </m:r>
                                      </m:e>
                                      <m:sub>
                                        <m:r>
                                          <a:rPr lang="en-US" sz="1200" kern="100">
                                            <a:effectLst/>
                                            <a:latin typeface="Cambria Math" panose="02040503050406030204" pitchFamily="18" charset="0"/>
                                          </a:rPr>
                                          <m:t>𝑦</m:t>
                                        </m:r>
                                        <m:r>
                                          <a:rPr lang="en-US" sz="1200" kern="100">
                                            <a:effectLst/>
                                            <a:latin typeface="Cambria Math" panose="02040503050406030204" pitchFamily="18" charset="0"/>
                                          </a:rPr>
                                          <m:t>,</m:t>
                                        </m:r>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𝐿</m:t>
                                        </m:r>
                                      </m:e>
                                      <m:sub>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𝑀</m:t>
                                        </m:r>
                                      </m:e>
                                      <m:sub>
                                        <m:r>
                                          <a:rPr lang="en-US" sz="1200" kern="100">
                                            <a:effectLst/>
                                            <a:latin typeface="Cambria Math" panose="02040503050406030204" pitchFamily="18" charset="0"/>
                                          </a:rPr>
                                          <m:t>𝑥</m:t>
                                        </m:r>
                                        <m:r>
                                          <a:rPr lang="en-US" sz="1200" kern="100">
                                            <a:effectLst/>
                                            <a:latin typeface="Cambria Math" panose="02040503050406030204" pitchFamily="18" charset="0"/>
                                          </a:rPr>
                                          <m:t>,</m:t>
                                        </m:r>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𝑀</m:t>
                                        </m:r>
                                      </m:e>
                                      <m:sub>
                                        <m:r>
                                          <a:rPr lang="en-US" sz="1200" kern="100">
                                            <a:effectLst/>
                                            <a:latin typeface="Cambria Math" panose="02040503050406030204" pitchFamily="18" charset="0"/>
                                          </a:rPr>
                                          <m:t>𝑦</m:t>
                                        </m:r>
                                        <m:r>
                                          <a:rPr lang="en-US" sz="1200" kern="100">
                                            <a:effectLst/>
                                            <a:latin typeface="Cambria Math" panose="02040503050406030204" pitchFamily="18" charset="0"/>
                                          </a:rPr>
                                          <m:t>,</m:t>
                                        </m:r>
                                        <m:r>
                                          <a:rPr lang="en-US" sz="1200" kern="100">
                                            <a:effectLst/>
                                            <a:latin typeface="Cambria Math" panose="02040503050406030204" pitchFamily="18" charset="0"/>
                                          </a:rPr>
                                          <m:t>𝑟</m:t>
                                        </m:r>
                                      </m:sub>
                                    </m:sSub>
                                  </m:sub>
                                </m:sSub>
                              </m:oMath>
                            </m:oMathPara>
                          </a14:m>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𝐶</m:t>
                                    </m:r>
                                  </m:e>
                                  <m:sub>
                                    <m:sSub>
                                      <m:sSubPr>
                                        <m:ctrlPr>
                                          <a:rPr lang="en-US" sz="1200" i="1" kern="100">
                                            <a:effectLst/>
                                            <a:latin typeface="Cambria Math" panose="02040503050406030204" pitchFamily="18" charset="0"/>
                                          </a:rPr>
                                        </m:ctrlPr>
                                      </m:sSubPr>
                                      <m:e>
                                        <m:r>
                                          <a:rPr lang="en-US" sz="1200" kern="100">
                                            <a:effectLst/>
                                            <a:latin typeface="Cambria Math" panose="02040503050406030204" pitchFamily="18" charset="0"/>
                                          </a:rPr>
                                          <m:t>𝑀</m:t>
                                        </m:r>
                                      </m:e>
                                      <m:sub>
                                        <m:r>
                                          <a:rPr lang="en-US" sz="1200" kern="100">
                                            <a:effectLst/>
                                            <a:latin typeface="Cambria Math" panose="02040503050406030204" pitchFamily="18" charset="0"/>
                                          </a:rPr>
                                          <m:t>𝑧</m:t>
                                        </m:r>
                                        <m:r>
                                          <a:rPr lang="en-US" sz="1200" kern="100">
                                            <a:effectLst/>
                                            <a:latin typeface="Cambria Math" panose="02040503050406030204" pitchFamily="18" charset="0"/>
                                          </a:rPr>
                                          <m:t>,</m:t>
                                        </m:r>
                                        <m:r>
                                          <a:rPr lang="en-US" sz="1200" kern="100">
                                            <a:effectLst/>
                                            <a:latin typeface="Cambria Math" panose="02040503050406030204" pitchFamily="18" charset="0"/>
                                          </a:rPr>
                                          <m:t>𝑟</m:t>
                                        </m:r>
                                      </m:sub>
                                    </m:sSub>
                                  </m:sub>
                                </m:sSub>
                              </m:oMath>
                            </m:oMathPara>
                          </a14:m>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56050313"/>
                      </a:ext>
                    </a:extLst>
                  </a:tr>
                  <a:tr h="182880">
                    <a:tc>
                      <a:txBody>
                        <a:bodyPr/>
                        <a:lstStyle/>
                        <a:p>
                          <a:pPr marL="0" marR="0" algn="r">
                            <a:lnSpc>
                              <a:spcPct val="107000"/>
                            </a:lnSpc>
                            <a:spcBef>
                              <a:spcPts val="0"/>
                            </a:spcBef>
                            <a:spcAft>
                              <a:spcPts val="0"/>
                            </a:spcAft>
                          </a:pPr>
                          <a:r>
                            <a:rPr lang="en-US" sz="1200" kern="100">
                              <a:effectLst/>
                            </a:rPr>
                            <a:t>3.623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0.353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-0.002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0.259</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0.346</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0.254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-0.198</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80602076"/>
                      </a:ext>
                    </a:extLst>
                  </a:tr>
                  <a:tr h="182880">
                    <a:tc>
                      <a:txBody>
                        <a:bodyPr/>
                        <a:lstStyle/>
                        <a:p>
                          <a:pPr marL="0" marR="0" algn="r">
                            <a:lnSpc>
                              <a:spcPct val="107000"/>
                            </a:lnSpc>
                            <a:spcBef>
                              <a:spcPts val="0"/>
                            </a:spcBef>
                            <a:spcAft>
                              <a:spcPts val="0"/>
                            </a:spcAft>
                          </a:pPr>
                          <a:r>
                            <a:rPr lang="en-US" sz="1200" kern="100">
                              <a:effectLst/>
                            </a:rPr>
                            <a:t>7.247</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0.100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0.029</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0.164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0.006</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0.105</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-0.247</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31527118"/>
                      </a:ext>
                    </a:extLst>
                  </a:tr>
                  <a:tr h="182880">
                    <a:tc>
                      <a:txBody>
                        <a:bodyPr/>
                        <a:lstStyle/>
                        <a:p>
                          <a:pPr marL="0" marR="0" algn="r">
                            <a:lnSpc>
                              <a:spcPct val="107000"/>
                            </a:lnSpc>
                            <a:spcBef>
                              <a:spcPts val="0"/>
                            </a:spcBef>
                            <a:spcAft>
                              <a:spcPts val="0"/>
                            </a:spcAft>
                          </a:pPr>
                          <a:r>
                            <a:rPr lang="en-US" sz="1200" kern="100">
                              <a:effectLst/>
                            </a:rPr>
                            <a:t>10.870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0.042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0.014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0.203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0.054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0.006</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dirty="0">
                              <a:effectLst/>
                            </a:rPr>
                            <a:t>-0.247</a:t>
                          </a:r>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3155139"/>
                      </a:ext>
                    </a:extLst>
                  </a:tr>
                </a:tbl>
              </a:graphicData>
            </a:graphic>
          </p:graphicFrame>
        </mc:Choice>
        <mc:Fallback xmlns="">
          <p:graphicFrame>
            <p:nvGraphicFramePr>
              <p:cNvPr id="8" name="Table 7">
                <a:extLst>
                  <a:ext uri="{FF2B5EF4-FFF2-40B4-BE49-F238E27FC236}">
                    <a16:creationId xmlns:a16="http://schemas.microsoft.com/office/drawing/2014/main" id="{11CF66D0-469A-F977-B67C-740937DCF3E0}"/>
                  </a:ext>
                </a:extLst>
              </p:cNvPr>
              <p:cNvGraphicFramePr>
                <a:graphicFrameLocks noGrp="1"/>
              </p:cNvGraphicFramePr>
              <p:nvPr>
                <p:extLst>
                  <p:ext uri="{D42A27DB-BD31-4B8C-83A1-F6EECF244321}">
                    <p14:modId xmlns:p14="http://schemas.microsoft.com/office/powerpoint/2010/main" val="1034345481"/>
                  </p:ext>
                </p:extLst>
              </p:nvPr>
            </p:nvGraphicFramePr>
            <p:xfrm>
              <a:off x="6738884" y="3680765"/>
              <a:ext cx="4718050" cy="791529"/>
            </p:xfrm>
            <a:graphic>
              <a:graphicData uri="http://schemas.openxmlformats.org/drawingml/2006/table">
                <a:tbl>
                  <a:tblPr firstRow="1" firstCol="1" bandRow="1">
                    <a:tableStyleId>{5C22544A-7EE6-4342-B048-85BDC9FD1C3A}</a:tableStyleId>
                  </a:tblPr>
                  <a:tblGrid>
                    <a:gridCol w="1098550">
                      <a:extLst>
                        <a:ext uri="{9D8B030D-6E8A-4147-A177-3AD203B41FA5}">
                          <a16:colId xmlns:a16="http://schemas.microsoft.com/office/drawing/2014/main" val="2011756042"/>
                        </a:ext>
                      </a:extLst>
                    </a:gridCol>
                    <a:gridCol w="603250">
                      <a:extLst>
                        <a:ext uri="{9D8B030D-6E8A-4147-A177-3AD203B41FA5}">
                          <a16:colId xmlns:a16="http://schemas.microsoft.com/office/drawing/2014/main" val="2536672359"/>
                        </a:ext>
                      </a:extLst>
                    </a:gridCol>
                    <a:gridCol w="603250">
                      <a:extLst>
                        <a:ext uri="{9D8B030D-6E8A-4147-A177-3AD203B41FA5}">
                          <a16:colId xmlns:a16="http://schemas.microsoft.com/office/drawing/2014/main" val="1478039768"/>
                        </a:ext>
                      </a:extLst>
                    </a:gridCol>
                    <a:gridCol w="603250">
                      <a:extLst>
                        <a:ext uri="{9D8B030D-6E8A-4147-A177-3AD203B41FA5}">
                          <a16:colId xmlns:a16="http://schemas.microsoft.com/office/drawing/2014/main" val="3172381597"/>
                        </a:ext>
                      </a:extLst>
                    </a:gridCol>
                    <a:gridCol w="603250">
                      <a:extLst>
                        <a:ext uri="{9D8B030D-6E8A-4147-A177-3AD203B41FA5}">
                          <a16:colId xmlns:a16="http://schemas.microsoft.com/office/drawing/2014/main" val="270939807"/>
                        </a:ext>
                      </a:extLst>
                    </a:gridCol>
                    <a:gridCol w="603250">
                      <a:extLst>
                        <a:ext uri="{9D8B030D-6E8A-4147-A177-3AD203B41FA5}">
                          <a16:colId xmlns:a16="http://schemas.microsoft.com/office/drawing/2014/main" val="3251390033"/>
                        </a:ext>
                      </a:extLst>
                    </a:gridCol>
                    <a:gridCol w="603250">
                      <a:extLst>
                        <a:ext uri="{9D8B030D-6E8A-4147-A177-3AD203B41FA5}">
                          <a16:colId xmlns:a16="http://schemas.microsoft.com/office/drawing/2014/main" val="1310961886"/>
                        </a:ext>
                      </a:extLst>
                    </a:gridCol>
                  </a:tblGrid>
                  <a:tr h="233172">
                    <a:tc>
                      <a:txBody>
                        <a:bodyPr/>
                        <a:lstStyle/>
                        <a:p>
                          <a:pPr marL="0" marR="0" algn="l">
                            <a:lnSpc>
                              <a:spcPct val="107000"/>
                            </a:lnSpc>
                            <a:spcBef>
                              <a:spcPts val="0"/>
                            </a:spcBef>
                            <a:spcAft>
                              <a:spcPts val="0"/>
                            </a:spcAft>
                          </a:pPr>
                          <a:r>
                            <a:rPr lang="en-US" sz="1200" kern="100" dirty="0">
                              <a:effectLst/>
                            </a:rPr>
                            <a:t>Velocity (m/s)</a:t>
                          </a:r>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endParaRPr lang="en-US"/>
                        </a:p>
                      </a:txBody>
                      <a:tcPr marL="68580" marR="68580" marT="0" marB="0" anchor="ctr">
                        <a:blipFill>
                          <a:blip r:embed="rId5"/>
                          <a:stretch>
                            <a:fillRect l="-181000" t="-2564" r="-499000" b="-276923"/>
                          </a:stretch>
                        </a:blipFill>
                      </a:tcPr>
                    </a:tc>
                    <a:tc>
                      <a:txBody>
                        <a:bodyPr/>
                        <a:lstStyle/>
                        <a:p>
                          <a:endParaRPr lang="en-US"/>
                        </a:p>
                      </a:txBody>
                      <a:tcPr marL="68580" marR="68580" marT="0" marB="0" anchor="ctr">
                        <a:blipFill>
                          <a:blip r:embed="rId5"/>
                          <a:stretch>
                            <a:fillRect l="-283838" t="-2564" r="-404040" b="-276923"/>
                          </a:stretch>
                        </a:blipFill>
                      </a:tcPr>
                    </a:tc>
                    <a:tc>
                      <a:txBody>
                        <a:bodyPr/>
                        <a:lstStyle/>
                        <a:p>
                          <a:endParaRPr lang="en-US"/>
                        </a:p>
                      </a:txBody>
                      <a:tcPr marL="68580" marR="68580" marT="0" marB="0" anchor="ctr">
                        <a:blipFill>
                          <a:blip r:embed="rId5"/>
                          <a:stretch>
                            <a:fillRect l="-383838" t="-2564" r="-304040" b="-276923"/>
                          </a:stretch>
                        </a:blipFill>
                      </a:tcPr>
                    </a:tc>
                    <a:tc>
                      <a:txBody>
                        <a:bodyPr/>
                        <a:lstStyle/>
                        <a:p>
                          <a:endParaRPr lang="en-US"/>
                        </a:p>
                      </a:txBody>
                      <a:tcPr marL="68580" marR="68580" marT="0" marB="0" anchor="ctr">
                        <a:blipFill>
                          <a:blip r:embed="rId5"/>
                          <a:stretch>
                            <a:fillRect l="-483838" t="-2564" r="-204040" b="-276923"/>
                          </a:stretch>
                        </a:blipFill>
                      </a:tcPr>
                    </a:tc>
                    <a:tc>
                      <a:txBody>
                        <a:bodyPr/>
                        <a:lstStyle/>
                        <a:p>
                          <a:endParaRPr lang="en-US"/>
                        </a:p>
                      </a:txBody>
                      <a:tcPr marL="68580" marR="68580" marT="0" marB="0" anchor="ctr">
                        <a:blipFill>
                          <a:blip r:embed="rId5"/>
                          <a:stretch>
                            <a:fillRect l="-583838" t="-2564" r="-104040" b="-276923"/>
                          </a:stretch>
                        </a:blipFill>
                      </a:tcPr>
                    </a:tc>
                    <a:tc>
                      <a:txBody>
                        <a:bodyPr/>
                        <a:lstStyle/>
                        <a:p>
                          <a:endParaRPr lang="en-US"/>
                        </a:p>
                      </a:txBody>
                      <a:tcPr marL="68580" marR="68580" marT="0" marB="0" anchor="ctr">
                        <a:blipFill>
                          <a:blip r:embed="rId5"/>
                          <a:stretch>
                            <a:fillRect l="-683838" t="-2564" r="-4040" b="-276923"/>
                          </a:stretch>
                        </a:blipFill>
                      </a:tcPr>
                    </a:tc>
                    <a:extLst>
                      <a:ext uri="{0D108BD9-81ED-4DB2-BD59-A6C34878D82A}">
                        <a16:rowId xmlns:a16="http://schemas.microsoft.com/office/drawing/2014/main" val="2856050313"/>
                      </a:ext>
                    </a:extLst>
                  </a:tr>
                  <a:tr h="186119">
                    <a:tc>
                      <a:txBody>
                        <a:bodyPr/>
                        <a:lstStyle/>
                        <a:p>
                          <a:pPr marL="0" marR="0" algn="r">
                            <a:lnSpc>
                              <a:spcPct val="107000"/>
                            </a:lnSpc>
                            <a:spcBef>
                              <a:spcPts val="0"/>
                            </a:spcBef>
                            <a:spcAft>
                              <a:spcPts val="0"/>
                            </a:spcAft>
                          </a:pPr>
                          <a:r>
                            <a:rPr lang="en-US" sz="1200" kern="100">
                              <a:effectLst/>
                            </a:rPr>
                            <a:t>3.623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0.353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-0.002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0.259</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0.346</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0.254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-0.198</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80602076"/>
                      </a:ext>
                    </a:extLst>
                  </a:tr>
                  <a:tr h="186119">
                    <a:tc>
                      <a:txBody>
                        <a:bodyPr/>
                        <a:lstStyle/>
                        <a:p>
                          <a:pPr marL="0" marR="0" algn="r">
                            <a:lnSpc>
                              <a:spcPct val="107000"/>
                            </a:lnSpc>
                            <a:spcBef>
                              <a:spcPts val="0"/>
                            </a:spcBef>
                            <a:spcAft>
                              <a:spcPts val="0"/>
                            </a:spcAft>
                          </a:pPr>
                          <a:r>
                            <a:rPr lang="en-US" sz="1200" kern="100">
                              <a:effectLst/>
                            </a:rPr>
                            <a:t>7.247</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0.100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0.029</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0.164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0.006</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0.105</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-0.247</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31527118"/>
                      </a:ext>
                    </a:extLst>
                  </a:tr>
                  <a:tr h="186119">
                    <a:tc>
                      <a:txBody>
                        <a:bodyPr/>
                        <a:lstStyle/>
                        <a:p>
                          <a:pPr marL="0" marR="0" algn="r">
                            <a:lnSpc>
                              <a:spcPct val="107000"/>
                            </a:lnSpc>
                            <a:spcBef>
                              <a:spcPts val="0"/>
                            </a:spcBef>
                            <a:spcAft>
                              <a:spcPts val="0"/>
                            </a:spcAft>
                          </a:pPr>
                          <a:r>
                            <a:rPr lang="en-US" sz="1200" kern="100">
                              <a:effectLst/>
                            </a:rPr>
                            <a:t>10.870</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200" kern="100">
                              <a:effectLst/>
                            </a:rPr>
                            <a:t>0.042</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0.014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0.203</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0.054</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a:effectLst/>
                            </a:rPr>
                            <a:t>0.006</a:t>
                          </a:r>
                          <a:endParaRPr lang="en-US" sz="1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200" kern="100" dirty="0">
                              <a:effectLst/>
                            </a:rPr>
                            <a:t>-0.247</a:t>
                          </a:r>
                          <a:endParaRPr lang="en-US" sz="1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3155139"/>
                      </a:ext>
                    </a:extLst>
                  </a:tr>
                </a:tbl>
              </a:graphicData>
            </a:graphic>
          </p:graphicFrame>
        </mc:Fallback>
      </mc:AlternateContent>
      <p:sp>
        <p:nvSpPr>
          <p:cNvPr id="10" name="TextBox 9">
            <a:extLst>
              <a:ext uri="{FF2B5EF4-FFF2-40B4-BE49-F238E27FC236}">
                <a16:creationId xmlns:a16="http://schemas.microsoft.com/office/drawing/2014/main" id="{F045D6A8-3C3F-E44E-C218-75C1FBE99A3E}"/>
              </a:ext>
            </a:extLst>
          </p:cNvPr>
          <p:cNvSpPr txBox="1"/>
          <p:nvPr/>
        </p:nvSpPr>
        <p:spPr>
          <a:xfrm>
            <a:off x="6746842" y="3245606"/>
            <a:ext cx="4717372" cy="338554"/>
          </a:xfrm>
          <a:prstGeom prst="rect">
            <a:avLst/>
          </a:prstGeom>
          <a:noFill/>
        </p:spPr>
        <p:txBody>
          <a:bodyPr wrap="square">
            <a:spAutoFit/>
          </a:bodyPr>
          <a:lstStyle/>
          <a:p>
            <a:r>
              <a:rPr lang="en-US" sz="1600" kern="0" dirty="0">
                <a:effectLst/>
                <a:latin typeface="Times New Roman" panose="02020603050405020304" pitchFamily="18" charset="0"/>
                <a:ea typeface="Times New Roman" panose="02020603050405020304" pitchFamily="18" charset="0"/>
              </a:rPr>
              <a:t>Coefficients of forces and moments on the rotor, no jet</a:t>
            </a:r>
            <a:endParaRPr lang="en-US" sz="1600" dirty="0"/>
          </a:p>
        </p:txBody>
      </p:sp>
      <p:sp>
        <p:nvSpPr>
          <p:cNvPr id="11" name="TextBox 10">
            <a:extLst>
              <a:ext uri="{FF2B5EF4-FFF2-40B4-BE49-F238E27FC236}">
                <a16:creationId xmlns:a16="http://schemas.microsoft.com/office/drawing/2014/main" id="{3227801C-94CC-8D2E-8DFC-A6F205A4F9BF}"/>
              </a:ext>
            </a:extLst>
          </p:cNvPr>
          <p:cNvSpPr txBox="1"/>
          <p:nvPr/>
        </p:nvSpPr>
        <p:spPr>
          <a:xfrm>
            <a:off x="6889144" y="4470248"/>
            <a:ext cx="4432769" cy="338554"/>
          </a:xfrm>
          <a:prstGeom prst="rect">
            <a:avLst/>
          </a:prstGeom>
          <a:noFill/>
        </p:spPr>
        <p:txBody>
          <a:bodyPr wrap="square">
            <a:spAutoFit/>
          </a:bodyPr>
          <a:lstStyle/>
          <a:p>
            <a:r>
              <a:rPr lang="en-US" sz="1600" kern="0" dirty="0">
                <a:effectLst/>
                <a:latin typeface="Times New Roman" panose="02020603050405020304" pitchFamily="18" charset="0"/>
                <a:ea typeface="Times New Roman" panose="02020603050405020304" pitchFamily="18" charset="0"/>
              </a:rPr>
              <a:t>Coefficients of forces and moments on the rotor, jet</a:t>
            </a:r>
            <a:endParaRPr lang="en-US" sz="1600" dirty="0"/>
          </a:p>
        </p:txBody>
      </p:sp>
    </p:spTree>
    <p:extLst>
      <p:ext uri="{BB962C8B-B14F-4D97-AF65-F5344CB8AC3E}">
        <p14:creationId xmlns:p14="http://schemas.microsoft.com/office/powerpoint/2010/main" val="2444655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68CF-F08B-413D-9CE1-2315E1C06022}"/>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75A0C18B-A2AE-40A3-97C5-A4A256DD81A9}"/>
              </a:ext>
            </a:extLst>
          </p:cNvPr>
          <p:cNvSpPr>
            <a:spLocks noGrp="1"/>
          </p:cNvSpPr>
          <p:nvPr>
            <p:ph idx="1"/>
          </p:nvPr>
        </p:nvSpPr>
        <p:spPr>
          <a:xfrm>
            <a:off x="838200" y="2349947"/>
            <a:ext cx="5257800" cy="3827015"/>
          </a:xfrm>
        </p:spPr>
        <p:txBody>
          <a:bodyPr>
            <a:normAutofit/>
          </a:bodyPr>
          <a:lstStyle/>
          <a:p>
            <a:r>
              <a:rPr lang="en-US" dirty="0"/>
              <a:t>Measure velocity profile of tip jet</a:t>
            </a:r>
          </a:p>
          <a:p>
            <a:pPr lvl="1"/>
            <a:r>
              <a:rPr lang="en-US" dirty="0"/>
              <a:t>Hand held anemometer hot wire</a:t>
            </a:r>
          </a:p>
          <a:p>
            <a:pPr lvl="1"/>
            <a:r>
              <a:rPr lang="en-US" dirty="0"/>
              <a:t>2D hot wire “X” probe</a:t>
            </a:r>
          </a:p>
          <a:p>
            <a:r>
              <a:rPr lang="en-US" dirty="0"/>
              <a:t>Confirmation of measured forces</a:t>
            </a:r>
          </a:p>
          <a:p>
            <a:r>
              <a:rPr lang="en-US" dirty="0"/>
              <a:t>Continued vortex identification</a:t>
            </a:r>
          </a:p>
        </p:txBody>
      </p:sp>
      <p:pic>
        <p:nvPicPr>
          <p:cNvPr id="4" name="Picture 5">
            <a:extLst>
              <a:ext uri="{FF2B5EF4-FFF2-40B4-BE49-F238E27FC236}">
                <a16:creationId xmlns:a16="http://schemas.microsoft.com/office/drawing/2014/main" id="{0CE0300F-DD99-B814-D19F-D2D87E23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765" y="142612"/>
            <a:ext cx="89535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6183C24F-70F1-F63A-86E1-7B369FF4C2AC}"/>
              </a:ext>
            </a:extLst>
          </p:cNvPr>
          <p:cNvPicPr>
            <a:picLocks noChangeAspect="1"/>
          </p:cNvPicPr>
          <p:nvPr/>
        </p:nvPicPr>
        <p:blipFill rotWithShape="1">
          <a:blip r:embed="rId4">
            <a:extLst>
              <a:ext uri="{28A0092B-C50C-407E-A947-70E740481C1C}">
                <a14:useLocalDpi xmlns:a14="http://schemas.microsoft.com/office/drawing/2010/main" val="0"/>
              </a:ext>
            </a:extLst>
          </a:blip>
          <a:srcRect l="14422" r="31497"/>
          <a:stretch/>
        </p:blipFill>
        <p:spPr>
          <a:xfrm>
            <a:off x="7479493" y="1258999"/>
            <a:ext cx="3874307" cy="5372859"/>
          </a:xfrm>
          <a:prstGeom prst="rect">
            <a:avLst/>
          </a:prstGeom>
        </p:spPr>
      </p:pic>
    </p:spTree>
    <p:extLst>
      <p:ext uri="{BB962C8B-B14F-4D97-AF65-F5344CB8AC3E}">
        <p14:creationId xmlns:p14="http://schemas.microsoft.com/office/powerpoint/2010/main" val="818492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8C3AF0-2280-42C8-B850-89A430543273}"/>
              </a:ext>
            </a:extLst>
          </p:cNvPr>
          <p:cNvSpPr/>
          <p:nvPr/>
        </p:nvSpPr>
        <p:spPr bwMode="auto">
          <a:xfrm>
            <a:off x="-24162" y="0"/>
            <a:ext cx="12216161" cy="6858000"/>
          </a:xfrm>
          <a:prstGeom prst="rect">
            <a:avLst/>
          </a:prstGeom>
          <a:solidFill>
            <a:srgbClr val="000000"/>
          </a:solidFill>
          <a:ln w="9525" cap="flat" cmpd="sng" algn="ctr">
            <a:noFill/>
            <a:prstDash val="solid"/>
            <a:round/>
            <a:headEnd type="none" w="med" len="med"/>
            <a:tailEnd type="none" w="med" len="med"/>
          </a:ln>
          <a:effectLst/>
        </p:spPr>
        <p:txBody>
          <a:bodyPr/>
          <a:lstStyle/>
          <a:p>
            <a:pPr>
              <a:defRPr/>
            </a:pPr>
            <a:endParaRPr lang="en-US">
              <a:solidFill>
                <a:srgbClr val="FFFFFF"/>
              </a:solidFill>
              <a:cs typeface="+mn-cs"/>
            </a:endParaRPr>
          </a:p>
        </p:txBody>
      </p:sp>
      <p:sp>
        <p:nvSpPr>
          <p:cNvPr id="2" name="Title 1">
            <a:extLst>
              <a:ext uri="{FF2B5EF4-FFF2-40B4-BE49-F238E27FC236}">
                <a16:creationId xmlns:a16="http://schemas.microsoft.com/office/drawing/2014/main" id="{9B068D2D-BE26-47C1-9732-FE7C06C4D5A8}"/>
              </a:ext>
            </a:extLst>
          </p:cNvPr>
          <p:cNvSpPr>
            <a:spLocks noGrp="1"/>
          </p:cNvSpPr>
          <p:nvPr>
            <p:ph type="ctrTitle"/>
          </p:nvPr>
        </p:nvSpPr>
        <p:spPr>
          <a:xfrm>
            <a:off x="1511918" y="475424"/>
            <a:ext cx="9144000" cy="2115832"/>
          </a:xfrm>
        </p:spPr>
        <p:txBody>
          <a:bodyPr>
            <a:normAutofit/>
          </a:bodyPr>
          <a:lstStyle/>
          <a:p>
            <a:r>
              <a:rPr lang="en-US" dirty="0">
                <a:solidFill>
                  <a:schemeClr val="bg1"/>
                </a:solidFill>
              </a:rPr>
              <a:t>Thank you!</a:t>
            </a:r>
          </a:p>
        </p:txBody>
      </p:sp>
      <p:pic>
        <p:nvPicPr>
          <p:cNvPr id="5" name="Picture 2">
            <a:extLst>
              <a:ext uri="{FF2B5EF4-FFF2-40B4-BE49-F238E27FC236}">
                <a16:creationId xmlns:a16="http://schemas.microsoft.com/office/drawing/2014/main" id="{0243C4F7-7D34-44BF-8F91-7CF77393C1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62" y="6104"/>
            <a:ext cx="1400175" cy="1100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a:extLst>
              <a:ext uri="{FF2B5EF4-FFF2-40B4-BE49-F238E27FC236}">
                <a16:creationId xmlns:a16="http://schemas.microsoft.com/office/drawing/2014/main" id="{9DF59240-65D1-4266-A96A-7C4AF68374C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422276" y="186720"/>
            <a:ext cx="1400175" cy="1115410"/>
          </a:xfrm>
          <a:prstGeom prst="rect">
            <a:avLst/>
          </a:prstGeom>
        </p:spPr>
      </p:pic>
      <p:pic>
        <p:nvPicPr>
          <p:cNvPr id="6" name="Picture 5" descr="A picture containing diagram&#10;&#10;Description automatically generated">
            <a:extLst>
              <a:ext uri="{FF2B5EF4-FFF2-40B4-BE49-F238E27FC236}">
                <a16:creationId xmlns:a16="http://schemas.microsoft.com/office/drawing/2014/main" id="{3BAB91A4-142B-43BE-8492-0437B34507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7667" y="117996"/>
            <a:ext cx="1200430" cy="1236259"/>
          </a:xfrm>
          <a:prstGeom prst="rect">
            <a:avLst/>
          </a:prstGeom>
        </p:spPr>
      </p:pic>
      <p:pic>
        <p:nvPicPr>
          <p:cNvPr id="4" name="Picture 3" descr="A gold and white label with a planet earth and a satellite&#10;&#10;Description automatically generated">
            <a:extLst>
              <a:ext uri="{FF2B5EF4-FFF2-40B4-BE49-F238E27FC236}">
                <a16:creationId xmlns:a16="http://schemas.microsoft.com/office/drawing/2014/main" id="{773D36C2-E390-FDB2-FD07-0558A9BC80F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262"/>
          <a:stretch/>
        </p:blipFill>
        <p:spPr>
          <a:xfrm>
            <a:off x="10945107" y="134597"/>
            <a:ext cx="1092488" cy="1219658"/>
          </a:xfrm>
          <a:prstGeom prst="rect">
            <a:avLst/>
          </a:prstGeom>
        </p:spPr>
      </p:pic>
      <p:pic>
        <p:nvPicPr>
          <p:cNvPr id="8" name="Picture 7" descr="A logo with a planet and a satellite&#10;&#10;Description automatically generated">
            <a:extLst>
              <a:ext uri="{FF2B5EF4-FFF2-40B4-BE49-F238E27FC236}">
                <a16:creationId xmlns:a16="http://schemas.microsoft.com/office/drawing/2014/main" id="{492ACCC3-CA0A-BD39-A8A1-D55F9EFEE7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935" y="103725"/>
            <a:ext cx="1251677" cy="1281401"/>
          </a:xfrm>
          <a:prstGeom prst="rect">
            <a:avLst/>
          </a:prstGeom>
        </p:spPr>
      </p:pic>
      <p:pic>
        <p:nvPicPr>
          <p:cNvPr id="7" name="Picture 5">
            <a:extLst>
              <a:ext uri="{FF2B5EF4-FFF2-40B4-BE49-F238E27FC236}">
                <a16:creationId xmlns:a16="http://schemas.microsoft.com/office/drawing/2014/main" id="{6072974C-CDEF-8474-046F-604B332E66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76855" y="179085"/>
            <a:ext cx="1251676" cy="111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picture containing indoor, screenshot, wall&#10;&#10;Description automatically generated">
            <a:extLst>
              <a:ext uri="{FF2B5EF4-FFF2-40B4-BE49-F238E27FC236}">
                <a16:creationId xmlns:a16="http://schemas.microsoft.com/office/drawing/2014/main" id="{42DF8760-700E-2FE9-DE30-A014C7457DBF}"/>
              </a:ext>
            </a:extLst>
          </p:cNvPr>
          <p:cNvPicPr>
            <a:picLocks noChangeAspect="1"/>
          </p:cNvPicPr>
          <p:nvPr/>
        </p:nvPicPr>
        <p:blipFill rotWithShape="1">
          <a:blip r:embed="rId8"/>
          <a:srcRect t="19732" b="17548"/>
          <a:stretch/>
        </p:blipFill>
        <p:spPr>
          <a:xfrm>
            <a:off x="3377195" y="2521713"/>
            <a:ext cx="5413446" cy="4440012"/>
          </a:xfrm>
          <a:prstGeom prst="rect">
            <a:avLst/>
          </a:prstGeom>
        </p:spPr>
      </p:pic>
    </p:spTree>
    <p:extLst>
      <p:ext uri="{BB962C8B-B14F-4D97-AF65-F5344CB8AC3E}">
        <p14:creationId xmlns:p14="http://schemas.microsoft.com/office/powerpoint/2010/main" val="1780238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TotalTime>
  <Words>1594</Words>
  <Application>Microsoft Office PowerPoint</Application>
  <PresentationFormat>Widescreen</PresentationFormat>
  <Paragraphs>211</Paragraphs>
  <Slides>17</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vt:lpstr>
      <vt:lpstr>Arial</vt:lpstr>
      <vt:lpstr>Calibri</vt:lpstr>
      <vt:lpstr>Calibri Light</vt:lpstr>
      <vt:lpstr>Cambria Math</vt:lpstr>
      <vt:lpstr>Garamond</vt:lpstr>
      <vt:lpstr>Times New Roman</vt:lpstr>
      <vt:lpstr>Wingdings</vt:lpstr>
      <vt:lpstr>Office Theme</vt:lpstr>
      <vt:lpstr>Experimental Investigation of Rotor Model with Blowing Jets</vt:lpstr>
      <vt:lpstr>Motivation</vt:lpstr>
      <vt:lpstr>Drones and Helicopters on Mars</vt:lpstr>
      <vt:lpstr>Experimental Model</vt:lpstr>
      <vt:lpstr>Coordinate Axes</vt:lpstr>
      <vt:lpstr>Facility and Setup</vt:lpstr>
      <vt:lpstr>PIV</vt:lpstr>
      <vt:lpstr>Results</vt:lpstr>
      <vt:lpstr>Results</vt:lpstr>
      <vt:lpstr>Results</vt:lpstr>
      <vt:lpstr>Results</vt:lpstr>
      <vt:lpstr>Results</vt:lpstr>
      <vt:lpstr>Vortex</vt:lpstr>
      <vt:lpstr>Force Balance</vt:lpstr>
      <vt:lpstr>Force Balance Results</vt:lpstr>
      <vt:lpstr>Next Steps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Jekan Thanga</dc:creator>
  <cp:lastModifiedBy>Elijah Greenfield</cp:lastModifiedBy>
  <cp:revision>10</cp:revision>
  <dcterms:created xsi:type="dcterms:W3CDTF">2020-08-04T15:45:56Z</dcterms:created>
  <dcterms:modified xsi:type="dcterms:W3CDTF">2024-04-22T20:06:37Z</dcterms:modified>
</cp:coreProperties>
</file>