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1630" r:id="rId6"/>
    <p:sldId id="1658" r:id="rId7"/>
    <p:sldId id="1324" r:id="rId8"/>
    <p:sldId id="1647" r:id="rId9"/>
    <p:sldId id="1632" r:id="rId10"/>
    <p:sldId id="262" r:id="rId11"/>
    <p:sldId id="260" r:id="rId12"/>
    <p:sldId id="261" r:id="rId13"/>
    <p:sldId id="1627" r:id="rId14"/>
    <p:sldId id="1628" r:id="rId15"/>
    <p:sldId id="1538" r:id="rId16"/>
    <p:sldId id="1529" r:id="rId17"/>
    <p:sldId id="1648" r:id="rId18"/>
    <p:sldId id="1649" r:id="rId19"/>
    <p:sldId id="1650" r:id="rId20"/>
    <p:sldId id="267" r:id="rId21"/>
    <p:sldId id="1635" r:id="rId22"/>
    <p:sldId id="1636" r:id="rId23"/>
    <p:sldId id="1639" r:id="rId24"/>
    <p:sldId id="1646" r:id="rId25"/>
    <p:sldId id="1637" r:id="rId26"/>
    <p:sldId id="1643" r:id="rId27"/>
    <p:sldId id="1644" r:id="rId28"/>
    <p:sldId id="1237" r:id="rId29"/>
    <p:sldId id="123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F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8779" autoAdjust="0"/>
  </p:normalViewPr>
  <p:slideViewPr>
    <p:cSldViewPr snapToGrid="0">
      <p:cViewPr varScale="1">
        <p:scale>
          <a:sx n="85" d="100"/>
          <a:sy n="85" d="100"/>
        </p:scale>
        <p:origin x="1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BB5EB6-4DBF-4EF2-BA6A-CA73184E21D3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BFB9521-482A-456C-AD7E-B51EFA7D4F80}">
      <dgm:prSet phldrT="[Text]"/>
      <dgm:spPr>
        <a:solidFill>
          <a:schemeClr val="tx1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Triggers</a:t>
          </a:r>
        </a:p>
      </dgm:t>
    </dgm:pt>
    <dgm:pt modelId="{564C2DED-FEA6-4972-9CF8-FB2E629F5FC9}" type="parTrans" cxnId="{EFC10A48-C4E0-4E48-9257-8CE342DBF57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A581DF-3509-4104-8293-08FE6FB141E4}" type="sibTrans" cxnId="{EFC10A48-C4E0-4E48-9257-8CE342DBF57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00370E-B4E9-4B30-9482-1606B75A8E85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Radio frequency signals</a:t>
          </a:r>
        </a:p>
      </dgm:t>
    </dgm:pt>
    <dgm:pt modelId="{0E05293D-2AE4-4C00-8704-83A7743A734B}" type="parTrans" cxnId="{EFB67BED-A501-4D20-92DC-3F835C07BFA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F8585C-B321-4810-8450-A785CC6B6352}" type="sibTrans" cxnId="{EFB67BED-A501-4D20-92DC-3F835C07BFA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5327E7-4A8F-4DE1-9D2D-9F95C3DBB143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Optical commands</a:t>
          </a:r>
        </a:p>
      </dgm:t>
    </dgm:pt>
    <dgm:pt modelId="{70110E8C-DDDB-46A5-8BAD-D958262084F3}" type="parTrans" cxnId="{0AC113F2-A82E-41E6-AD2C-794C7F00BBB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A3BB7E-926C-47CA-B780-DB2D30D367DB}" type="sibTrans" cxnId="{0AC113F2-A82E-41E6-AD2C-794C7F00BBB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5C170-38EC-499B-8AD8-CEE140A0252C}">
      <dgm:prSet phldrT="[Text]"/>
      <dgm:spPr>
        <a:solidFill>
          <a:schemeClr val="tx1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Modes</a:t>
          </a:r>
        </a:p>
      </dgm:t>
    </dgm:pt>
    <dgm:pt modelId="{6BCC6F2C-D4A6-4D00-B88C-EE050A85B5BB}" type="parTrans" cxnId="{655C16A7-A392-41D4-BB57-B61D88747A5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7B85B8-9A2D-426C-9918-5AA1EDCBF405}" type="sibTrans" cxnId="{655C16A7-A392-41D4-BB57-B61D88747A5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3018AB-CCF3-4D04-B72E-8248015BD919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Idle</a:t>
          </a:r>
        </a:p>
      </dgm:t>
    </dgm:pt>
    <dgm:pt modelId="{88796716-D7AF-4FB9-9075-2101DD4A544B}" type="parTrans" cxnId="{85C34FB1-0615-4429-8182-4B1C1394537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44BE2-E5E2-4B5E-87CF-CFEF282A3775}" type="sibTrans" cxnId="{85C34FB1-0615-4429-8182-4B1C1394537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E7865-7B56-4C11-8CB5-E9049059C669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Human gestures</a:t>
          </a:r>
        </a:p>
      </dgm:t>
    </dgm:pt>
    <dgm:pt modelId="{3729EDD9-8D37-49BB-AA5E-FCC805958D9C}" type="parTrans" cxnId="{47247A7E-6EE3-4C1D-8DE2-DD2D9A0C112B}">
      <dgm:prSet/>
      <dgm:spPr/>
      <dgm:t>
        <a:bodyPr/>
        <a:lstStyle/>
        <a:p>
          <a:endParaRPr lang="en-US"/>
        </a:p>
      </dgm:t>
    </dgm:pt>
    <dgm:pt modelId="{E2DB528A-3128-4090-B143-6D2FE3818AD0}" type="sibTrans" cxnId="{47247A7E-6EE3-4C1D-8DE2-DD2D9A0C112B}">
      <dgm:prSet/>
      <dgm:spPr/>
      <dgm:t>
        <a:bodyPr/>
        <a:lstStyle/>
        <a:p>
          <a:endParaRPr lang="en-US"/>
        </a:p>
      </dgm:t>
    </dgm:pt>
    <dgm:pt modelId="{B377DD2E-46A5-4504-B468-9D6747963189}">
      <dgm:prSet phldrT="[Text]"/>
      <dgm:spPr>
        <a:noFill/>
        <a:ln>
          <a:noFill/>
        </a:ln>
      </dgm:spPr>
      <dgm:t>
        <a:bodyPr/>
        <a:lstStyle/>
        <a:p>
          <a:r>
            <a:rPr lang="en-US" dirty="0">
              <a:latin typeface="Garamond" panose="02020404030301010803" pitchFamily="18" charset="0"/>
              <a:cs typeface="Times New Roman" panose="02020603050405020304" pitchFamily="18" charset="0"/>
            </a:rPr>
            <a:t>External system commands</a:t>
          </a:r>
        </a:p>
      </dgm:t>
    </dgm:pt>
    <dgm:pt modelId="{A53A4031-CDA3-400E-B31B-6A39AD47D15F}" type="parTrans" cxnId="{70FD4619-57D7-46E4-94EB-BA1E4B3EF026}">
      <dgm:prSet/>
      <dgm:spPr/>
      <dgm:t>
        <a:bodyPr/>
        <a:lstStyle/>
        <a:p>
          <a:endParaRPr lang="en-US"/>
        </a:p>
      </dgm:t>
    </dgm:pt>
    <dgm:pt modelId="{6F0A1513-51D0-4541-83A0-38D70CA21FF6}" type="sibTrans" cxnId="{70FD4619-57D7-46E4-94EB-BA1E4B3EF026}">
      <dgm:prSet/>
      <dgm:spPr/>
      <dgm:t>
        <a:bodyPr/>
        <a:lstStyle/>
        <a:p>
          <a:endParaRPr lang="en-US"/>
        </a:p>
      </dgm:t>
    </dgm:pt>
    <dgm:pt modelId="{50A89981-443B-41F3-A59D-DC3DEC08C0B4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Robot internal timer</a:t>
          </a:r>
        </a:p>
      </dgm:t>
    </dgm:pt>
    <dgm:pt modelId="{1A5772B8-0715-4BD1-993F-EB0EE07976B0}" type="parTrans" cxnId="{E753C71D-A33B-49CE-A907-345C5046E1C6}">
      <dgm:prSet/>
      <dgm:spPr/>
      <dgm:t>
        <a:bodyPr/>
        <a:lstStyle/>
        <a:p>
          <a:endParaRPr lang="en-US"/>
        </a:p>
      </dgm:t>
    </dgm:pt>
    <dgm:pt modelId="{BF416E1F-2CF8-4010-91D4-4359F7E8899E}" type="sibTrans" cxnId="{E753C71D-A33B-49CE-A907-345C5046E1C6}">
      <dgm:prSet/>
      <dgm:spPr/>
      <dgm:t>
        <a:bodyPr/>
        <a:lstStyle/>
        <a:p>
          <a:endParaRPr lang="en-US"/>
        </a:p>
      </dgm:t>
    </dgm:pt>
    <dgm:pt modelId="{75D616E0-A02E-490E-ACC4-8EC138DB9EE3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Robot battery monitor</a:t>
          </a:r>
        </a:p>
      </dgm:t>
    </dgm:pt>
    <dgm:pt modelId="{D8F8FD4C-EF1B-4244-A4BC-2FDCCCA8C809}" type="parTrans" cxnId="{13A1472B-9474-42A0-B0D0-FCCAFF521F60}">
      <dgm:prSet/>
      <dgm:spPr/>
      <dgm:t>
        <a:bodyPr/>
        <a:lstStyle/>
        <a:p>
          <a:endParaRPr lang="en-US"/>
        </a:p>
      </dgm:t>
    </dgm:pt>
    <dgm:pt modelId="{91741006-2B9A-4EEA-9CDB-586867B87AC9}" type="sibTrans" cxnId="{13A1472B-9474-42A0-B0D0-FCCAFF521F60}">
      <dgm:prSet/>
      <dgm:spPr/>
      <dgm:t>
        <a:bodyPr/>
        <a:lstStyle/>
        <a:p>
          <a:endParaRPr lang="en-US"/>
        </a:p>
      </dgm:t>
    </dgm:pt>
    <dgm:pt modelId="{1B7066E4-ABE6-42A3-ACB1-DC4C02950D14}">
      <dgm:prSet phldrT="[Text]"/>
      <dgm:spPr>
        <a:noFill/>
        <a:ln>
          <a:noFill/>
        </a:ln>
      </dgm:spPr>
      <dgm:t>
        <a:bodyPr/>
        <a:lstStyle/>
        <a:p>
          <a:r>
            <a:rPr lang="en-US">
              <a:latin typeface="Garamond" panose="02020404030301010803" pitchFamily="18" charset="0"/>
              <a:cs typeface="Times New Roman" panose="02020603050405020304" pitchFamily="18" charset="0"/>
            </a:rPr>
            <a:t>Collision avoidance sensors</a:t>
          </a:r>
        </a:p>
      </dgm:t>
    </dgm:pt>
    <dgm:pt modelId="{F1B3C178-C118-45A7-8667-4FBB514026F0}" type="parTrans" cxnId="{D27D5E53-4795-4D67-A0AF-E334ED92B127}">
      <dgm:prSet/>
      <dgm:spPr/>
      <dgm:t>
        <a:bodyPr/>
        <a:lstStyle/>
        <a:p>
          <a:endParaRPr lang="en-US"/>
        </a:p>
      </dgm:t>
    </dgm:pt>
    <dgm:pt modelId="{19268302-83BA-4770-934F-48E609B53AD3}" type="sibTrans" cxnId="{D27D5E53-4795-4D67-A0AF-E334ED92B127}">
      <dgm:prSet/>
      <dgm:spPr/>
      <dgm:t>
        <a:bodyPr/>
        <a:lstStyle/>
        <a:p>
          <a:endParaRPr lang="en-US"/>
        </a:p>
      </dgm:t>
    </dgm:pt>
    <dgm:pt modelId="{6FF6CDDA-91DC-48F1-AA28-DB5E7EB110C2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Load/Unload payloads</a:t>
          </a:r>
        </a:p>
      </dgm:t>
    </dgm:pt>
    <dgm:pt modelId="{47F7C173-BE00-4729-90FC-7CB079CC087D}" type="parTrans" cxnId="{F8212720-A1DD-4A01-B622-7E00767C2ED8}">
      <dgm:prSet/>
      <dgm:spPr/>
      <dgm:t>
        <a:bodyPr/>
        <a:lstStyle/>
        <a:p>
          <a:endParaRPr lang="en-US"/>
        </a:p>
      </dgm:t>
    </dgm:pt>
    <dgm:pt modelId="{831B4B13-3746-4801-9060-721F729473FC}" type="sibTrans" cxnId="{F8212720-A1DD-4A01-B622-7E00767C2ED8}">
      <dgm:prSet/>
      <dgm:spPr/>
      <dgm:t>
        <a:bodyPr/>
        <a:lstStyle/>
        <a:p>
          <a:endParaRPr lang="en-US"/>
        </a:p>
      </dgm:t>
    </dgm:pt>
    <dgm:pt modelId="{B0D9E3AA-2EF3-4561-90BF-449447D0F2ED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Move</a:t>
          </a:r>
        </a:p>
      </dgm:t>
    </dgm:pt>
    <dgm:pt modelId="{91007D03-CC82-4F54-9937-71BB6FDBAD70}" type="parTrans" cxnId="{504F8D5E-FBB0-48B9-A229-17BDA0A7C1A8}">
      <dgm:prSet/>
      <dgm:spPr/>
      <dgm:t>
        <a:bodyPr/>
        <a:lstStyle/>
        <a:p>
          <a:endParaRPr lang="en-US"/>
        </a:p>
      </dgm:t>
    </dgm:pt>
    <dgm:pt modelId="{B1F27E4C-8CB7-457C-9CC0-2536A47A5862}" type="sibTrans" cxnId="{504F8D5E-FBB0-48B9-A229-17BDA0A7C1A8}">
      <dgm:prSet/>
      <dgm:spPr/>
      <dgm:t>
        <a:bodyPr/>
        <a:lstStyle/>
        <a:p>
          <a:endParaRPr lang="en-US"/>
        </a:p>
      </dgm:t>
    </dgm:pt>
    <dgm:pt modelId="{0B8ACE49-9927-4F18-9433-DCE726B763F6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Human assist</a:t>
          </a:r>
        </a:p>
      </dgm:t>
    </dgm:pt>
    <dgm:pt modelId="{AB77EAE2-5705-422C-AD49-F007D13AD79A}" type="parTrans" cxnId="{3F0DC17E-EA80-430D-ADA2-719C890DB2D0}">
      <dgm:prSet/>
      <dgm:spPr/>
      <dgm:t>
        <a:bodyPr/>
        <a:lstStyle/>
        <a:p>
          <a:endParaRPr lang="en-US"/>
        </a:p>
      </dgm:t>
    </dgm:pt>
    <dgm:pt modelId="{15B36E40-FF8B-424F-A6B5-8A0A597DC903}" type="sibTrans" cxnId="{3F0DC17E-EA80-430D-ADA2-719C890DB2D0}">
      <dgm:prSet/>
      <dgm:spPr/>
      <dgm:t>
        <a:bodyPr/>
        <a:lstStyle/>
        <a:p>
          <a:endParaRPr lang="en-US"/>
        </a:p>
      </dgm:t>
    </dgm:pt>
    <dgm:pt modelId="{603A5EA8-6991-420C-A8D5-A8BCB2A51E03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Patrol</a:t>
          </a:r>
        </a:p>
      </dgm:t>
    </dgm:pt>
    <dgm:pt modelId="{5092B3F6-C9B9-408C-BC90-DB0FCFBC955C}" type="parTrans" cxnId="{8AE40FA2-6977-41A2-B793-7AF238BD34C6}">
      <dgm:prSet/>
      <dgm:spPr/>
      <dgm:t>
        <a:bodyPr/>
        <a:lstStyle/>
        <a:p>
          <a:endParaRPr lang="en-US"/>
        </a:p>
      </dgm:t>
    </dgm:pt>
    <dgm:pt modelId="{3E20803C-5CCB-4D9D-8208-B9B900A568F2}" type="sibTrans" cxnId="{8AE40FA2-6977-41A2-B793-7AF238BD34C6}">
      <dgm:prSet/>
      <dgm:spPr/>
      <dgm:t>
        <a:bodyPr/>
        <a:lstStyle/>
        <a:p>
          <a:endParaRPr lang="en-US"/>
        </a:p>
      </dgm:t>
    </dgm:pt>
    <dgm:pt modelId="{E4F17B44-F966-4675-ABAF-5449F88E2153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Charging</a:t>
          </a:r>
        </a:p>
      </dgm:t>
    </dgm:pt>
    <dgm:pt modelId="{0CB3B3C4-A59A-4EC2-A2FB-55D2F207BA73}" type="parTrans" cxnId="{FA302AB3-A5E9-446C-AF01-913F26E42277}">
      <dgm:prSet/>
      <dgm:spPr/>
      <dgm:t>
        <a:bodyPr/>
        <a:lstStyle/>
        <a:p>
          <a:endParaRPr lang="en-US"/>
        </a:p>
      </dgm:t>
    </dgm:pt>
    <dgm:pt modelId="{24339215-43A9-4062-BB77-B2EA0B08F574}" type="sibTrans" cxnId="{FA302AB3-A5E9-446C-AF01-913F26E42277}">
      <dgm:prSet/>
      <dgm:spPr/>
      <dgm:t>
        <a:bodyPr/>
        <a:lstStyle/>
        <a:p>
          <a:endParaRPr lang="en-US"/>
        </a:p>
      </dgm:t>
    </dgm:pt>
    <dgm:pt modelId="{94B1C8E7-BE59-4098-A2F8-E3014147E99E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Maintenance</a:t>
          </a:r>
        </a:p>
      </dgm:t>
    </dgm:pt>
    <dgm:pt modelId="{2BF1638F-3970-4870-B2FE-CB63894F02A9}" type="parTrans" cxnId="{A218039C-9637-4D82-82A3-029DA645E8E7}">
      <dgm:prSet/>
      <dgm:spPr/>
      <dgm:t>
        <a:bodyPr/>
        <a:lstStyle/>
        <a:p>
          <a:endParaRPr lang="en-US"/>
        </a:p>
      </dgm:t>
    </dgm:pt>
    <dgm:pt modelId="{8AB85E06-9C32-4C53-B2BA-91E8FC60BD0B}" type="sibTrans" cxnId="{A218039C-9637-4D82-82A3-029DA645E8E7}">
      <dgm:prSet/>
      <dgm:spPr/>
      <dgm:t>
        <a:bodyPr/>
        <a:lstStyle/>
        <a:p>
          <a:endParaRPr lang="en-US"/>
        </a:p>
      </dgm:t>
    </dgm:pt>
    <dgm:pt modelId="{05122A4D-8AA1-471B-BEBD-C762E6F7B825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self</a:t>
          </a:r>
        </a:p>
      </dgm:t>
    </dgm:pt>
    <dgm:pt modelId="{0A4CE6CA-3931-4CEB-8655-E0685F87F0AD}" type="parTrans" cxnId="{7D6155FB-D28E-4EDF-B5F2-9EDB0B564C4B}">
      <dgm:prSet/>
      <dgm:spPr/>
      <dgm:t>
        <a:bodyPr/>
        <a:lstStyle/>
        <a:p>
          <a:endParaRPr lang="en-US"/>
        </a:p>
      </dgm:t>
    </dgm:pt>
    <dgm:pt modelId="{896AEDF3-2C0A-4004-A4CD-0B24248054CA}" type="sibTrans" cxnId="{7D6155FB-D28E-4EDF-B5F2-9EDB0B564C4B}">
      <dgm:prSet/>
      <dgm:spPr/>
      <dgm:t>
        <a:bodyPr/>
        <a:lstStyle/>
        <a:p>
          <a:endParaRPr lang="en-US"/>
        </a:p>
      </dgm:t>
    </dgm:pt>
    <dgm:pt modelId="{60C33980-D438-4BE4-A921-483F63F7E320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peers</a:t>
          </a:r>
        </a:p>
      </dgm:t>
    </dgm:pt>
    <dgm:pt modelId="{8D3FED79-D008-47F8-B7BE-A6B14EBC2071}" type="parTrans" cxnId="{877E7B16-02BF-4CD1-B9BF-ECDBEF54D74F}">
      <dgm:prSet/>
      <dgm:spPr/>
      <dgm:t>
        <a:bodyPr/>
        <a:lstStyle/>
        <a:p>
          <a:endParaRPr lang="en-US"/>
        </a:p>
      </dgm:t>
    </dgm:pt>
    <dgm:pt modelId="{C8A5801F-97D1-4B67-AAED-2DA60C430F84}" type="sibTrans" cxnId="{877E7B16-02BF-4CD1-B9BF-ECDBEF54D74F}">
      <dgm:prSet/>
      <dgm:spPr/>
      <dgm:t>
        <a:bodyPr/>
        <a:lstStyle/>
        <a:p>
          <a:endParaRPr lang="en-US"/>
        </a:p>
      </dgm:t>
    </dgm:pt>
    <dgm:pt modelId="{D998C945-E8E2-4D53-84D5-F733BB094737}">
      <dgm:prSet phldrT="[Text]" custT="1"/>
      <dgm:spPr>
        <a:noFill/>
        <a:ln>
          <a:noFill/>
        </a:ln>
      </dgm:spPr>
      <dgm:t>
        <a:bodyPr/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base</a:t>
          </a:r>
        </a:p>
      </dgm:t>
    </dgm:pt>
    <dgm:pt modelId="{869EDC7C-1716-4D96-B536-40245C6FF6FB}" type="parTrans" cxnId="{C5F4709D-41F5-4603-A039-E2F33E71C65C}">
      <dgm:prSet/>
      <dgm:spPr/>
      <dgm:t>
        <a:bodyPr/>
        <a:lstStyle/>
        <a:p>
          <a:endParaRPr lang="en-US"/>
        </a:p>
      </dgm:t>
    </dgm:pt>
    <dgm:pt modelId="{BCD5862F-D432-406E-83F4-083D4BD6CF9C}" type="sibTrans" cxnId="{C5F4709D-41F5-4603-A039-E2F33E71C65C}">
      <dgm:prSet/>
      <dgm:spPr/>
      <dgm:t>
        <a:bodyPr/>
        <a:lstStyle/>
        <a:p>
          <a:endParaRPr lang="en-US"/>
        </a:p>
      </dgm:t>
    </dgm:pt>
    <dgm:pt modelId="{984409AE-FFD6-43AE-AE51-E6669CA2EC2A}">
      <dgm:prSet phldrT="[Text]"/>
      <dgm:spPr>
        <a:noFill/>
        <a:ln>
          <a:noFill/>
        </a:ln>
      </dgm:spPr>
      <dgm:t>
        <a:bodyPr/>
        <a:lstStyle/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</a:p>
      </dgm:t>
    </dgm:pt>
    <dgm:pt modelId="{E6D85040-58DA-47C7-97ED-3BF61CECA6E4}" type="parTrans" cxnId="{07627023-8EB2-41C8-8BF1-7C3EBB330DED}">
      <dgm:prSet/>
      <dgm:spPr/>
      <dgm:t>
        <a:bodyPr/>
        <a:lstStyle/>
        <a:p>
          <a:endParaRPr lang="en-US"/>
        </a:p>
      </dgm:t>
    </dgm:pt>
    <dgm:pt modelId="{836468E7-FC75-4FB1-9543-BC1CDB9C7328}" type="sibTrans" cxnId="{07627023-8EB2-41C8-8BF1-7C3EBB330DED}">
      <dgm:prSet/>
      <dgm:spPr/>
      <dgm:t>
        <a:bodyPr/>
        <a:lstStyle/>
        <a:p>
          <a:endParaRPr lang="en-US"/>
        </a:p>
      </dgm:t>
    </dgm:pt>
    <dgm:pt modelId="{CDA78382-FBF2-4599-A417-A96307939992}" type="pres">
      <dgm:prSet presAssocID="{3CBB5EB6-4DBF-4EF2-BA6A-CA73184E21D3}" presName="Name0" presStyleCnt="0">
        <dgm:presLayoutVars>
          <dgm:dir/>
          <dgm:animLvl val="lvl"/>
          <dgm:resizeHandles val="exact"/>
        </dgm:presLayoutVars>
      </dgm:prSet>
      <dgm:spPr/>
    </dgm:pt>
    <dgm:pt modelId="{A90D8423-78F7-48F2-A7A9-1FD349411E5F}" type="pres">
      <dgm:prSet presAssocID="{4BFB9521-482A-456C-AD7E-B51EFA7D4F80}" presName="composite" presStyleCnt="0"/>
      <dgm:spPr/>
    </dgm:pt>
    <dgm:pt modelId="{CDE43BA2-1FE6-40FA-BF93-1CF8696D15BB}" type="pres">
      <dgm:prSet presAssocID="{4BFB9521-482A-456C-AD7E-B51EFA7D4F8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703BC99-7AC0-4EE3-967C-5E96865ECB6C}" type="pres">
      <dgm:prSet presAssocID="{4BFB9521-482A-456C-AD7E-B51EFA7D4F80}" presName="desTx" presStyleLbl="alignAccFollowNode1" presStyleIdx="0" presStyleCnt="2">
        <dgm:presLayoutVars>
          <dgm:bulletEnabled val="1"/>
        </dgm:presLayoutVars>
      </dgm:prSet>
      <dgm:spPr/>
    </dgm:pt>
    <dgm:pt modelId="{9AC1C6D0-A712-4D6A-B8EA-28DF9CE93541}" type="pres">
      <dgm:prSet presAssocID="{C7A581DF-3509-4104-8293-08FE6FB141E4}" presName="space" presStyleCnt="0"/>
      <dgm:spPr/>
    </dgm:pt>
    <dgm:pt modelId="{56C1A496-2D3B-44B5-88BC-70DEB7EBDEDC}" type="pres">
      <dgm:prSet presAssocID="{3835C170-38EC-499B-8AD8-CEE140A0252C}" presName="composite" presStyleCnt="0"/>
      <dgm:spPr/>
    </dgm:pt>
    <dgm:pt modelId="{F6A6ACEB-F2BE-4EE6-93D2-48B15BB70137}" type="pres">
      <dgm:prSet presAssocID="{3835C170-38EC-499B-8AD8-CEE140A0252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A77DA4-3735-4EF7-893F-D192340EB4B2}" type="pres">
      <dgm:prSet presAssocID="{3835C170-38EC-499B-8AD8-CEE140A0252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9491C01-D3D6-4022-B2E4-AB9C97C3C0A6}" type="presOf" srcId="{94B1C8E7-BE59-4098-A2F8-E3014147E99E}" destId="{9FA77DA4-3735-4EF7-893F-D192340EB4B2}" srcOrd="0" destOrd="6" presId="urn:microsoft.com/office/officeart/2005/8/layout/hList1"/>
    <dgm:cxn modelId="{7A05D80A-6878-4E8E-8F0D-494382BFA252}" type="presOf" srcId="{75D616E0-A02E-490E-ACC4-8EC138DB9EE3}" destId="{7703BC99-7AC0-4EE3-967C-5E96865ECB6C}" srcOrd="0" destOrd="5" presId="urn:microsoft.com/office/officeart/2005/8/layout/hList1"/>
    <dgm:cxn modelId="{EB91660F-0BAF-4F0B-ACCE-45B5E7758721}" type="presOf" srcId="{EF3018AB-CCF3-4D04-B72E-8248015BD919}" destId="{9FA77DA4-3735-4EF7-893F-D192340EB4B2}" srcOrd="0" destOrd="0" presId="urn:microsoft.com/office/officeart/2005/8/layout/hList1"/>
    <dgm:cxn modelId="{877E7B16-02BF-4CD1-B9BF-ECDBEF54D74F}" srcId="{3835C170-38EC-499B-8AD8-CEE140A0252C}" destId="{60C33980-D438-4BE4-A921-483F63F7E320}" srcOrd="8" destOrd="0" parTransId="{8D3FED79-D008-47F8-B7BE-A6B14EBC2071}" sibTransId="{C8A5801F-97D1-4B67-AAED-2DA60C430F84}"/>
    <dgm:cxn modelId="{70FD4619-57D7-46E4-94EB-BA1E4B3EF026}" srcId="{4BFB9521-482A-456C-AD7E-B51EFA7D4F80}" destId="{B377DD2E-46A5-4504-B468-9D6747963189}" srcOrd="3" destOrd="0" parTransId="{A53A4031-CDA3-400E-B31B-6A39AD47D15F}" sibTransId="{6F0A1513-51D0-4541-83A0-38D70CA21FF6}"/>
    <dgm:cxn modelId="{E753C71D-A33B-49CE-A907-345C5046E1C6}" srcId="{4BFB9521-482A-456C-AD7E-B51EFA7D4F80}" destId="{50A89981-443B-41F3-A59D-DC3DEC08C0B4}" srcOrd="4" destOrd="0" parTransId="{1A5772B8-0715-4BD1-993F-EB0EE07976B0}" sibTransId="{BF416E1F-2CF8-4010-91D4-4359F7E8899E}"/>
    <dgm:cxn modelId="{F8212720-A1DD-4A01-B622-7E00767C2ED8}" srcId="{3835C170-38EC-499B-8AD8-CEE140A0252C}" destId="{6FF6CDDA-91DC-48F1-AA28-DB5E7EB110C2}" srcOrd="1" destOrd="0" parTransId="{47F7C173-BE00-4729-90FC-7CB079CC087D}" sibTransId="{831B4B13-3746-4801-9060-721F729473FC}"/>
    <dgm:cxn modelId="{07627023-8EB2-41C8-8BF1-7C3EBB330DED}" srcId="{3835C170-38EC-499B-8AD8-CEE140A0252C}" destId="{984409AE-FFD6-43AE-AE51-E6669CA2EC2A}" srcOrd="10" destOrd="0" parTransId="{E6D85040-58DA-47C7-97ED-3BF61CECA6E4}" sibTransId="{836468E7-FC75-4FB1-9543-BC1CDB9C7328}"/>
    <dgm:cxn modelId="{13A1472B-9474-42A0-B0D0-FCCAFF521F60}" srcId="{4BFB9521-482A-456C-AD7E-B51EFA7D4F80}" destId="{75D616E0-A02E-490E-ACC4-8EC138DB9EE3}" srcOrd="5" destOrd="0" parTransId="{D8F8FD4C-EF1B-4244-A4BC-2FDCCCA8C809}" sibTransId="{91741006-2B9A-4EEA-9CDB-586867B87AC9}"/>
    <dgm:cxn modelId="{E9676E2F-B7A1-4EB5-912E-3EA733673A23}" type="presOf" srcId="{245327E7-4A8F-4DE1-9D2D-9F95C3DBB143}" destId="{7703BC99-7AC0-4EE3-967C-5E96865ECB6C}" srcOrd="0" destOrd="1" presId="urn:microsoft.com/office/officeart/2005/8/layout/hList1"/>
    <dgm:cxn modelId="{B9F87A2F-088B-4DD2-8646-9919ACE45E27}" type="presOf" srcId="{0B8ACE49-9927-4F18-9433-DCE726B763F6}" destId="{9FA77DA4-3735-4EF7-893F-D192340EB4B2}" srcOrd="0" destOrd="3" presId="urn:microsoft.com/office/officeart/2005/8/layout/hList1"/>
    <dgm:cxn modelId="{E41AF930-8D5A-41BF-98AA-C2C4494053CA}" type="presOf" srcId="{01CE7865-7B56-4C11-8CB5-E9049059C669}" destId="{7703BC99-7AC0-4EE3-967C-5E96865ECB6C}" srcOrd="0" destOrd="2" presId="urn:microsoft.com/office/officeart/2005/8/layout/hList1"/>
    <dgm:cxn modelId="{3B93E835-24BF-4B99-900A-5CF255386CB5}" type="presOf" srcId="{6FF6CDDA-91DC-48F1-AA28-DB5E7EB110C2}" destId="{9FA77DA4-3735-4EF7-893F-D192340EB4B2}" srcOrd="0" destOrd="1" presId="urn:microsoft.com/office/officeart/2005/8/layout/hList1"/>
    <dgm:cxn modelId="{504F8D5E-FBB0-48B9-A229-17BDA0A7C1A8}" srcId="{3835C170-38EC-499B-8AD8-CEE140A0252C}" destId="{B0D9E3AA-2EF3-4561-90BF-449447D0F2ED}" srcOrd="2" destOrd="0" parTransId="{91007D03-CC82-4F54-9937-71BB6FDBAD70}" sibTransId="{B1F27E4C-8CB7-457C-9CC0-2536A47A5862}"/>
    <dgm:cxn modelId="{6ED0C165-7A77-4976-8DAA-ECDDF6199442}" type="presOf" srcId="{4BFB9521-482A-456C-AD7E-B51EFA7D4F80}" destId="{CDE43BA2-1FE6-40FA-BF93-1CF8696D15BB}" srcOrd="0" destOrd="0" presId="urn:microsoft.com/office/officeart/2005/8/layout/hList1"/>
    <dgm:cxn modelId="{EFC10A48-C4E0-4E48-9257-8CE342DBF57B}" srcId="{3CBB5EB6-4DBF-4EF2-BA6A-CA73184E21D3}" destId="{4BFB9521-482A-456C-AD7E-B51EFA7D4F80}" srcOrd="0" destOrd="0" parTransId="{564C2DED-FEA6-4972-9CF8-FB2E629F5FC9}" sibTransId="{C7A581DF-3509-4104-8293-08FE6FB141E4}"/>
    <dgm:cxn modelId="{1534966B-832A-467A-B5B3-71B294CF22FB}" type="presOf" srcId="{3835C170-38EC-499B-8AD8-CEE140A0252C}" destId="{F6A6ACEB-F2BE-4EE6-93D2-48B15BB70137}" srcOrd="0" destOrd="0" presId="urn:microsoft.com/office/officeart/2005/8/layout/hList1"/>
    <dgm:cxn modelId="{D27D5E53-4795-4D67-A0AF-E334ED92B127}" srcId="{4BFB9521-482A-456C-AD7E-B51EFA7D4F80}" destId="{1B7066E4-ABE6-42A3-ACB1-DC4C02950D14}" srcOrd="6" destOrd="0" parTransId="{F1B3C178-C118-45A7-8667-4FBB514026F0}" sibTransId="{19268302-83BA-4770-934F-48E609B53AD3}"/>
    <dgm:cxn modelId="{EB907E73-213C-4374-87FE-E39868C219A6}" type="presOf" srcId="{50A89981-443B-41F3-A59D-DC3DEC08C0B4}" destId="{7703BC99-7AC0-4EE3-967C-5E96865ECB6C}" srcOrd="0" destOrd="4" presId="urn:microsoft.com/office/officeart/2005/8/layout/hList1"/>
    <dgm:cxn modelId="{47247A7E-6EE3-4C1D-8DE2-DD2D9A0C112B}" srcId="{4BFB9521-482A-456C-AD7E-B51EFA7D4F80}" destId="{01CE7865-7B56-4C11-8CB5-E9049059C669}" srcOrd="2" destOrd="0" parTransId="{3729EDD9-8D37-49BB-AA5E-FCC805958D9C}" sibTransId="{E2DB528A-3128-4090-B143-6D2FE3818AD0}"/>
    <dgm:cxn modelId="{3F0DC17E-EA80-430D-ADA2-719C890DB2D0}" srcId="{3835C170-38EC-499B-8AD8-CEE140A0252C}" destId="{0B8ACE49-9927-4F18-9433-DCE726B763F6}" srcOrd="3" destOrd="0" parTransId="{AB77EAE2-5705-422C-AD49-F007D13AD79A}" sibTransId="{15B36E40-FF8B-424F-A6B5-8A0A597DC903}"/>
    <dgm:cxn modelId="{5D0EF687-790D-4BC2-952F-7A725F854307}" type="presOf" srcId="{4C00370E-B4E9-4B30-9482-1606B75A8E85}" destId="{7703BC99-7AC0-4EE3-967C-5E96865ECB6C}" srcOrd="0" destOrd="0" presId="urn:microsoft.com/office/officeart/2005/8/layout/hList1"/>
    <dgm:cxn modelId="{A218039C-9637-4D82-82A3-029DA645E8E7}" srcId="{3835C170-38EC-499B-8AD8-CEE140A0252C}" destId="{94B1C8E7-BE59-4098-A2F8-E3014147E99E}" srcOrd="6" destOrd="0" parTransId="{2BF1638F-3970-4870-B2FE-CB63894F02A9}" sibTransId="{8AB85E06-9C32-4C53-B2BA-91E8FC60BD0B}"/>
    <dgm:cxn modelId="{C5F4709D-41F5-4603-A039-E2F33E71C65C}" srcId="{3835C170-38EC-499B-8AD8-CEE140A0252C}" destId="{D998C945-E8E2-4D53-84D5-F733BB094737}" srcOrd="9" destOrd="0" parTransId="{869EDC7C-1716-4D96-B536-40245C6FF6FB}" sibTransId="{BCD5862F-D432-406E-83F4-083D4BD6CF9C}"/>
    <dgm:cxn modelId="{8AE40FA2-6977-41A2-B793-7AF238BD34C6}" srcId="{3835C170-38EC-499B-8AD8-CEE140A0252C}" destId="{603A5EA8-6991-420C-A8D5-A8BCB2A51E03}" srcOrd="4" destOrd="0" parTransId="{5092B3F6-C9B9-408C-BC90-DB0FCFBC955C}" sibTransId="{3E20803C-5CCB-4D9D-8208-B9B900A568F2}"/>
    <dgm:cxn modelId="{9F6BEBA5-75C0-4D7E-BF31-E745AC09B14A}" type="presOf" srcId="{D998C945-E8E2-4D53-84D5-F733BB094737}" destId="{9FA77DA4-3735-4EF7-893F-D192340EB4B2}" srcOrd="0" destOrd="9" presId="urn:microsoft.com/office/officeart/2005/8/layout/hList1"/>
    <dgm:cxn modelId="{53D688A6-F98B-443E-B7CD-7E000378DD8F}" type="presOf" srcId="{60C33980-D438-4BE4-A921-483F63F7E320}" destId="{9FA77DA4-3735-4EF7-893F-D192340EB4B2}" srcOrd="0" destOrd="8" presId="urn:microsoft.com/office/officeart/2005/8/layout/hList1"/>
    <dgm:cxn modelId="{655C16A7-A392-41D4-BB57-B61D88747A57}" srcId="{3CBB5EB6-4DBF-4EF2-BA6A-CA73184E21D3}" destId="{3835C170-38EC-499B-8AD8-CEE140A0252C}" srcOrd="1" destOrd="0" parTransId="{6BCC6F2C-D4A6-4D00-B88C-EE050A85B5BB}" sibTransId="{0D7B85B8-9A2D-426C-9918-5AA1EDCBF405}"/>
    <dgm:cxn modelId="{A734D2AD-225F-46A8-B8FE-8E5FFBDAAD39}" type="presOf" srcId="{E4F17B44-F966-4675-ABAF-5449F88E2153}" destId="{9FA77DA4-3735-4EF7-893F-D192340EB4B2}" srcOrd="0" destOrd="5" presId="urn:microsoft.com/office/officeart/2005/8/layout/hList1"/>
    <dgm:cxn modelId="{85C34FB1-0615-4429-8182-4B1C13945371}" srcId="{3835C170-38EC-499B-8AD8-CEE140A0252C}" destId="{EF3018AB-CCF3-4D04-B72E-8248015BD919}" srcOrd="0" destOrd="0" parTransId="{88796716-D7AF-4FB9-9075-2101DD4A544B}" sibTransId="{26E44BE2-E5E2-4B5E-87CF-CFEF282A3775}"/>
    <dgm:cxn modelId="{FA302AB3-A5E9-446C-AF01-913F26E42277}" srcId="{3835C170-38EC-499B-8AD8-CEE140A0252C}" destId="{E4F17B44-F966-4675-ABAF-5449F88E2153}" srcOrd="5" destOrd="0" parTransId="{0CB3B3C4-A59A-4EC2-A2FB-55D2F207BA73}" sibTransId="{24339215-43A9-4062-BB77-B2EA0B08F574}"/>
    <dgm:cxn modelId="{1A02EEB8-02CC-44E7-B3B8-BFCBC48905BD}" type="presOf" srcId="{984409AE-FFD6-43AE-AE51-E6669CA2EC2A}" destId="{9FA77DA4-3735-4EF7-893F-D192340EB4B2}" srcOrd="0" destOrd="10" presId="urn:microsoft.com/office/officeart/2005/8/layout/hList1"/>
    <dgm:cxn modelId="{0D04ACBA-E902-4A11-A11E-6B4A53EE3FC5}" type="presOf" srcId="{603A5EA8-6991-420C-A8D5-A8BCB2A51E03}" destId="{9FA77DA4-3735-4EF7-893F-D192340EB4B2}" srcOrd="0" destOrd="4" presId="urn:microsoft.com/office/officeart/2005/8/layout/hList1"/>
    <dgm:cxn modelId="{84E25DCB-D735-49C2-9473-2EB6F1CD65D9}" type="presOf" srcId="{B377DD2E-46A5-4504-B468-9D6747963189}" destId="{7703BC99-7AC0-4EE3-967C-5E96865ECB6C}" srcOrd="0" destOrd="3" presId="urn:microsoft.com/office/officeart/2005/8/layout/hList1"/>
    <dgm:cxn modelId="{3901F2D0-19EF-4E69-AEDD-85466BFC337F}" type="presOf" srcId="{1B7066E4-ABE6-42A3-ACB1-DC4C02950D14}" destId="{7703BC99-7AC0-4EE3-967C-5E96865ECB6C}" srcOrd="0" destOrd="6" presId="urn:microsoft.com/office/officeart/2005/8/layout/hList1"/>
    <dgm:cxn modelId="{8247BDD6-EF80-444D-8B3D-CFE72F61700F}" type="presOf" srcId="{05122A4D-8AA1-471B-BEBD-C762E6F7B825}" destId="{9FA77DA4-3735-4EF7-893F-D192340EB4B2}" srcOrd="0" destOrd="7" presId="urn:microsoft.com/office/officeart/2005/8/layout/hList1"/>
    <dgm:cxn modelId="{BD2854E7-4237-4448-A0E0-C0794677004C}" type="presOf" srcId="{B0D9E3AA-2EF3-4561-90BF-449447D0F2ED}" destId="{9FA77DA4-3735-4EF7-893F-D192340EB4B2}" srcOrd="0" destOrd="2" presId="urn:microsoft.com/office/officeart/2005/8/layout/hList1"/>
    <dgm:cxn modelId="{EFB67BED-A501-4D20-92DC-3F835C07BFA1}" srcId="{4BFB9521-482A-456C-AD7E-B51EFA7D4F80}" destId="{4C00370E-B4E9-4B30-9482-1606B75A8E85}" srcOrd="0" destOrd="0" parTransId="{0E05293D-2AE4-4C00-8704-83A7743A734B}" sibTransId="{CBF8585C-B321-4810-8450-A785CC6B6352}"/>
    <dgm:cxn modelId="{0AC113F2-A82E-41E6-AD2C-794C7F00BBB6}" srcId="{4BFB9521-482A-456C-AD7E-B51EFA7D4F80}" destId="{245327E7-4A8F-4DE1-9D2D-9F95C3DBB143}" srcOrd="1" destOrd="0" parTransId="{70110E8C-DDDB-46A5-8BAD-D958262084F3}" sibTransId="{86A3BB7E-926C-47CA-B780-DB2D30D367DB}"/>
    <dgm:cxn modelId="{C0A868F8-E49F-4609-81C2-2820DD8D2C72}" type="presOf" srcId="{3CBB5EB6-4DBF-4EF2-BA6A-CA73184E21D3}" destId="{CDA78382-FBF2-4599-A417-A96307939992}" srcOrd="0" destOrd="0" presId="urn:microsoft.com/office/officeart/2005/8/layout/hList1"/>
    <dgm:cxn modelId="{7D6155FB-D28E-4EDF-B5F2-9EDB0B564C4B}" srcId="{3835C170-38EC-499B-8AD8-CEE140A0252C}" destId="{05122A4D-8AA1-471B-BEBD-C762E6F7B825}" srcOrd="7" destOrd="0" parTransId="{0A4CE6CA-3931-4CEB-8655-E0685F87F0AD}" sibTransId="{896AEDF3-2C0A-4004-A4CD-0B24248054CA}"/>
    <dgm:cxn modelId="{7EF4BB8D-926B-4FAB-AC5F-C3B981761303}" type="presParOf" srcId="{CDA78382-FBF2-4599-A417-A96307939992}" destId="{A90D8423-78F7-48F2-A7A9-1FD349411E5F}" srcOrd="0" destOrd="0" presId="urn:microsoft.com/office/officeart/2005/8/layout/hList1"/>
    <dgm:cxn modelId="{16EFAF6B-46D5-4E04-B87F-438E42C1F8C3}" type="presParOf" srcId="{A90D8423-78F7-48F2-A7A9-1FD349411E5F}" destId="{CDE43BA2-1FE6-40FA-BF93-1CF8696D15BB}" srcOrd="0" destOrd="0" presId="urn:microsoft.com/office/officeart/2005/8/layout/hList1"/>
    <dgm:cxn modelId="{62FB22B9-B938-4B48-BD09-04E44462F6C0}" type="presParOf" srcId="{A90D8423-78F7-48F2-A7A9-1FD349411E5F}" destId="{7703BC99-7AC0-4EE3-967C-5E96865ECB6C}" srcOrd="1" destOrd="0" presId="urn:microsoft.com/office/officeart/2005/8/layout/hList1"/>
    <dgm:cxn modelId="{605F4115-E185-483A-B3D1-524915A95955}" type="presParOf" srcId="{CDA78382-FBF2-4599-A417-A96307939992}" destId="{9AC1C6D0-A712-4D6A-B8EA-28DF9CE93541}" srcOrd="1" destOrd="0" presId="urn:microsoft.com/office/officeart/2005/8/layout/hList1"/>
    <dgm:cxn modelId="{77740292-6B0F-441D-9C4D-3F3739B7834A}" type="presParOf" srcId="{CDA78382-FBF2-4599-A417-A96307939992}" destId="{56C1A496-2D3B-44B5-88BC-70DEB7EBDEDC}" srcOrd="2" destOrd="0" presId="urn:microsoft.com/office/officeart/2005/8/layout/hList1"/>
    <dgm:cxn modelId="{BAD54404-E74D-4201-9E0A-95148E504E7B}" type="presParOf" srcId="{56C1A496-2D3B-44B5-88BC-70DEB7EBDEDC}" destId="{F6A6ACEB-F2BE-4EE6-93D2-48B15BB70137}" srcOrd="0" destOrd="0" presId="urn:microsoft.com/office/officeart/2005/8/layout/hList1"/>
    <dgm:cxn modelId="{9756FC49-C688-499D-B724-BE79B44AE9EE}" type="presParOf" srcId="{56C1A496-2D3B-44B5-88BC-70DEB7EBDEDC}" destId="{9FA77DA4-3735-4EF7-893F-D192340EB4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43BA2-1FE6-40FA-BF93-1CF8696D15BB}">
      <dsp:nvSpPr>
        <dsp:cNvPr id="0" name=""/>
        <dsp:cNvSpPr/>
      </dsp:nvSpPr>
      <dsp:spPr>
        <a:xfrm>
          <a:off x="18" y="117301"/>
          <a:ext cx="1803135" cy="403200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Triggers</a:t>
          </a:r>
        </a:p>
      </dsp:txBody>
      <dsp:txXfrm>
        <a:off x="18" y="117301"/>
        <a:ext cx="1803135" cy="403200"/>
      </dsp:txXfrm>
    </dsp:sp>
    <dsp:sp modelId="{7703BC99-7AC0-4EE3-967C-5E96865ECB6C}">
      <dsp:nvSpPr>
        <dsp:cNvPr id="0" name=""/>
        <dsp:cNvSpPr/>
      </dsp:nvSpPr>
      <dsp:spPr>
        <a:xfrm>
          <a:off x="18" y="520502"/>
          <a:ext cx="1803135" cy="23826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Radio frequency signals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Optical commands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Human gestures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Garamond" panose="02020404030301010803" pitchFamily="18" charset="0"/>
              <a:cs typeface="Times New Roman" panose="02020603050405020304" pitchFamily="18" charset="0"/>
            </a:rPr>
            <a:t>External system commands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Robot internal timer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Robot battery monitor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aramond" panose="02020404030301010803" pitchFamily="18" charset="0"/>
              <a:cs typeface="Times New Roman" panose="02020603050405020304" pitchFamily="18" charset="0"/>
            </a:rPr>
            <a:t>Collision avoidance sensors</a:t>
          </a:r>
        </a:p>
      </dsp:txBody>
      <dsp:txXfrm>
        <a:off x="18" y="520502"/>
        <a:ext cx="1803135" cy="2382660"/>
      </dsp:txXfrm>
    </dsp:sp>
    <dsp:sp modelId="{F6A6ACEB-F2BE-4EE6-93D2-48B15BB70137}">
      <dsp:nvSpPr>
        <dsp:cNvPr id="0" name=""/>
        <dsp:cNvSpPr/>
      </dsp:nvSpPr>
      <dsp:spPr>
        <a:xfrm>
          <a:off x="2055593" y="117301"/>
          <a:ext cx="1803135" cy="403200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Modes</a:t>
          </a:r>
        </a:p>
      </dsp:txBody>
      <dsp:txXfrm>
        <a:off x="2055593" y="117301"/>
        <a:ext cx="1803135" cy="403200"/>
      </dsp:txXfrm>
    </dsp:sp>
    <dsp:sp modelId="{9FA77DA4-3735-4EF7-893F-D192340EB4B2}">
      <dsp:nvSpPr>
        <dsp:cNvPr id="0" name=""/>
        <dsp:cNvSpPr/>
      </dsp:nvSpPr>
      <dsp:spPr>
        <a:xfrm>
          <a:off x="2055593" y="520502"/>
          <a:ext cx="1803135" cy="23826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Idle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Load/Unload payloads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Move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Human assist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Patrol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Charging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Maintenance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self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peers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Times New Roman" panose="02020603050405020304" pitchFamily="18" charset="0"/>
            </a:rPr>
            <a:t>Upgrade/Repair base</a:t>
          </a:r>
        </a:p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</a:p>
      </dsp:txBody>
      <dsp:txXfrm>
        <a:off x="2055593" y="520502"/>
        <a:ext cx="1803135" cy="2382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6B75D-8BD4-4B74-9A4C-97EA1BECB7AF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49080-4405-4CEC-BA84-3C82D1F9D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5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my outline presentation. Fire in Space sounds like a very rare event. However, history tells us that we shouldn’t ignore the fire in human space flight missions.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07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825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know all about the Apollo 1 fire accident in the 1960s. Three astronauts lost their lives.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82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648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822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4849664aa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4849664aa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0935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045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015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372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62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15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783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849664a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849664a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586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67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4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72AA-F1AB-44D1-BD25-AD57C7A8D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04F53-B428-4451-A1A2-AF7F0F60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E86EE-C7E0-413B-9DD7-3E3CC262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9B7A4-D045-47B7-B83E-03377902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2107-920B-4411-9EEF-889DF972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7156-41E5-4A09-AB43-A8C31D4A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AE67-EBF9-4296-B995-7EC16239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38270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D47C-92C3-42DD-8DBA-9C94BAEC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B0FE-AB5F-4E3E-9AB4-4CE1C23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E26E-451B-4F07-AEDF-C4888E15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21DFD-AAE0-44FA-ABBF-8D46C7CBF5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8A115D5-1C20-4EE7-B06F-97E56D7A4C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5286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C0105666-EBAD-4D13-8A13-C2444647DF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6571980" y="368979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5C10591-83C5-439E-9458-F4E128C6F6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5" y="-59634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196E0-A3E9-465E-94E8-48C39CF44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00674" y="271138"/>
            <a:ext cx="251270" cy="23815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24A4D7-0B37-463A-9106-9AB0C9534A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1" y="4185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078CD-33F5-44EE-87B2-B879F1F267D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88467" y="136525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EF4D7-723E-4A87-8CF8-6DF09F57047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90829" y="159978"/>
            <a:ext cx="329763" cy="321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5BEE45-6E71-4C8C-ABA2-638467DBB3F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3912" y="268650"/>
            <a:ext cx="523596" cy="5200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7D86C2-9282-4203-B0C2-4A2AE3FE6766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87" y="146491"/>
            <a:ext cx="1001976" cy="79819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56F6B04-BEF2-4A94-87BD-478306F919C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968" y="82766"/>
            <a:ext cx="863341" cy="889108"/>
          </a:xfrm>
          <a:prstGeom prst="rect">
            <a:avLst/>
          </a:prstGeom>
        </p:spPr>
      </p:pic>
      <p:pic>
        <p:nvPicPr>
          <p:cNvPr id="14" name="Picture 1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4454C1AC-61EF-2918-65BC-CEDDC4BB1B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11310739" y="129271"/>
            <a:ext cx="745820" cy="8326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0970B8-F167-2A56-E485-88773B09AA35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392348" y="70080"/>
            <a:ext cx="896190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CE3-9E2A-4E4E-8737-0AD5DB87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653D5-8252-4FC4-9F23-8E7E40D12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EF64E-D5CA-4005-9900-8A1E34B5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365E-DC22-473B-80F9-B53231E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DD087-4CB7-4206-A81F-29C2978F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17F6-CB0D-430E-B2FC-C907B1A7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433A-4897-4DB1-9D7D-64D298B99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EF741-E315-490D-B254-2C675886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C35A-F704-4FA7-9A09-091AE692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8E03F-2709-497D-A8E0-663D9C89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F3C55-2A80-4707-A172-2F4298C0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3454-023B-4F07-AD1D-B0643F2D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2595-C745-432F-884D-20AE35EA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AE73-CE0C-4BED-9688-F2C9E23CB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98866-360D-4520-B1E6-2F3426466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E3FCD-CD27-402D-9F31-0A8F0C448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EE812-0A5E-4C57-991C-0D086AD4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4539-B620-4F0D-843B-04CBCCD3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99238-B476-4D26-AFAE-320CDCF7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D0A8-30E6-4BFF-BDFA-80AA337A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33D-DD13-41A7-A00C-859CC54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C932A-4DB1-4044-B130-E2C352B6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B3B2-88C6-4FAE-A634-05075802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616BD-601A-42D6-B1C1-02D8EF9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5BE75-9A51-4058-AA70-8B0A18A6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3700-2F9D-4B87-8701-DEBE4C26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6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4ED5-E20D-4BB7-A82D-01332356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E80C-C42E-4664-9CDF-EEA17F08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49ED-9AE6-4D1D-897A-657179C80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03544-29EB-4A29-A129-EDB88E1E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28BF8-FADB-4037-8C3E-4CA4BABB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F7BCD-351C-4416-A38D-ECAD7BF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4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6833-191B-45AD-81B3-83F50F6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35BF1-4CA2-49C4-87F6-7D6DFB957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2D22C-6805-4029-88F2-3580F518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793A-C229-4D00-8898-3E8EE889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231D-6464-45F7-B84D-323B352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9C47B-B5B6-4DEB-993C-6DE26E1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D88B-5226-4595-80CC-E717B63D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9A19-64E0-4120-AE94-B3E8E42A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DBE79-DDF6-4D7B-82DC-228B373C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CAC5-EE77-4201-B690-3B511D61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7AD5-1ED6-4698-A3C0-740B65E3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0E68A-D73B-48A1-8411-75B44620C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C2217-2D2D-4E03-BA4A-110CD02C6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BC15-AB3C-4835-997D-E5452D10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8A3A-DF90-4BAD-834E-94D8B3E9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7C15-3468-4191-8A09-98C7DC7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D7292-2739-49C4-A830-032813B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587D-899F-4C42-82EF-30E45823B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B84A6-0E3C-4E2C-A4A1-7D875287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520DC-2AC2-4BF1-8462-6B83CCDE3C33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D81F-34E7-4667-BBD6-A159CAA9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07249-70AD-4118-A0D7-056B55385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1.jpe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ronedj.com/2020/04/03/firefighting-drones-extinguish-10-story-blaze-chin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trs.nasa.gov/api/citations/20150020937/downloads/20150020937.pdf" TargetMode="External"/><Relationship Id="rId4" Type="http://schemas.openxmlformats.org/officeDocument/2006/relationships/hyperlink" Target="https://www.howeandhowe.com/civil/thermit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8C3AF0-2280-42C8-B850-89A430543273}"/>
              </a:ext>
            </a:extLst>
          </p:cNvPr>
          <p:cNvSpPr/>
          <p:nvPr/>
        </p:nvSpPr>
        <p:spPr bwMode="auto">
          <a:xfrm>
            <a:off x="-24162" y="0"/>
            <a:ext cx="12216161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43C4F7-7D34-44BF-8F91-7CF77393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62" y="6104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F59240-65D1-4266-A96A-7C4AF68374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29" y="106987"/>
            <a:ext cx="1400175" cy="1115410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AB91A4-142B-43BE-8492-0437B3450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67" y="117996"/>
            <a:ext cx="1200430" cy="1236259"/>
          </a:xfrm>
          <a:prstGeom prst="rect">
            <a:avLst/>
          </a:prstGeom>
        </p:spPr>
      </p:pic>
      <p:pic>
        <p:nvPicPr>
          <p:cNvPr id="4" name="Picture 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773D36C2-E390-FDB2-FD07-0558A9BC80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10945107" y="134597"/>
            <a:ext cx="1092488" cy="1219658"/>
          </a:xfrm>
          <a:prstGeom prst="rect">
            <a:avLst/>
          </a:prstGeom>
        </p:spPr>
      </p:pic>
      <p:pic>
        <p:nvPicPr>
          <p:cNvPr id="8" name="Picture 7" descr="A logo with a planet and a satellite&#10;&#10;Description automatically generated">
            <a:extLst>
              <a:ext uri="{FF2B5EF4-FFF2-40B4-BE49-F238E27FC236}">
                <a16:creationId xmlns:a16="http://schemas.microsoft.com/office/drawing/2014/main" id="{492ACCC3-CA0A-BD39-A8A1-D55F9EFEE7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35" y="103725"/>
            <a:ext cx="1251677" cy="12814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111733-F52B-4509-E763-70A0677D4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013" y="3058910"/>
            <a:ext cx="2943008" cy="148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://space.asu.edu/img/research/SphereX-760x394.jpg">
            <a:extLst>
              <a:ext uri="{FF2B5EF4-FFF2-40B4-BE49-F238E27FC236}">
                <a16:creationId xmlns:a16="http://schemas.microsoft.com/office/drawing/2014/main" id="{2F7667E2-2D4A-6DD1-936C-3132145A5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-6133" y="1614693"/>
            <a:ext cx="1873882" cy="142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1AF6DD32-D221-B8D4-4983-00918F706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"/>
          <a:stretch/>
        </p:blipFill>
        <p:spPr bwMode="auto">
          <a:xfrm>
            <a:off x="9462352" y="1738530"/>
            <a:ext cx="2704837" cy="250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satellite view of earth from the moon&#10;&#10;Description automatically generated">
            <a:extLst>
              <a:ext uri="{FF2B5EF4-FFF2-40B4-BE49-F238E27FC236}">
                <a16:creationId xmlns:a16="http://schemas.microsoft.com/office/drawing/2014/main" id="{10701FEA-20D3-F978-F090-73B0409C31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865" y="1614693"/>
            <a:ext cx="2505536" cy="1380416"/>
          </a:xfrm>
          <a:prstGeom prst="rect">
            <a:avLst/>
          </a:prstGeom>
        </p:spPr>
      </p:pic>
      <p:pic>
        <p:nvPicPr>
          <p:cNvPr id="1026" name="Picture 2" descr="What's the best way to build landing pads on the moon?">
            <a:extLst>
              <a:ext uri="{FF2B5EF4-FFF2-40B4-BE49-F238E27FC236}">
                <a16:creationId xmlns:a16="http://schemas.microsoft.com/office/drawing/2014/main" id="{6C3B34B8-206B-C4B6-04A8-35391BBC8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101" y="1738529"/>
            <a:ext cx="4077634" cy="250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A8F285A-B73F-53CA-2AEA-920F6A25247F}"/>
              </a:ext>
            </a:extLst>
          </p:cNvPr>
          <p:cNvSpPr txBox="1"/>
          <p:nvPr/>
        </p:nvSpPr>
        <p:spPr>
          <a:xfrm>
            <a:off x="1130532" y="5377442"/>
            <a:ext cx="107788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Sivaperuman Muniyasamy</a:t>
            </a:r>
            <a:r>
              <a:rPr lang="en-US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1, </a:t>
            </a: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Dr </a:t>
            </a:r>
            <a:r>
              <a:rPr lang="en-US" b="1" u="none" dirty="0" err="1">
                <a:solidFill>
                  <a:srgbClr val="FFFFFF"/>
                </a:solidFill>
                <a:latin typeface="Garamond"/>
                <a:cs typeface="+mn-cs"/>
              </a:rPr>
              <a:t>Jekan</a:t>
            </a: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 Thangavelautham</a:t>
            </a:r>
            <a:r>
              <a:rPr lang="en-US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 baseline="30000" dirty="0">
                <a:solidFill>
                  <a:srgbClr val="FFFFFF"/>
                </a:solidFill>
                <a:latin typeface="Garamond"/>
                <a:cs typeface="+mn-cs"/>
              </a:rPr>
              <a:t>1</a:t>
            </a: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EE8E23-9AFC-8868-AF17-29130598F3F3}"/>
              </a:ext>
            </a:extLst>
          </p:cNvPr>
          <p:cNvSpPr txBox="1"/>
          <p:nvPr/>
        </p:nvSpPr>
        <p:spPr>
          <a:xfrm>
            <a:off x="594031" y="4383930"/>
            <a:ext cx="108253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none" dirty="0">
                <a:solidFill>
                  <a:schemeClr val="bg1"/>
                </a:solidFill>
                <a:latin typeface="Garamond" panose="02020404030301010803" pitchFamily="18" charset="0"/>
              </a:rPr>
              <a:t>Machine Learning Algorithms for Handling Lunar Base Emergencies.</a:t>
            </a:r>
          </a:p>
        </p:txBody>
      </p:sp>
      <p:pic>
        <p:nvPicPr>
          <p:cNvPr id="2" name="Picture 1" descr="A white igloo made of plastic&#10;&#10;Description automatically generated">
            <a:extLst>
              <a:ext uri="{FF2B5EF4-FFF2-40B4-BE49-F238E27FC236}">
                <a16:creationId xmlns:a16="http://schemas.microsoft.com/office/drawing/2014/main" id="{569CF374-D1F1-2590-EA96-3544A948FF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32485" y="1726716"/>
            <a:ext cx="1329077" cy="1424237"/>
          </a:xfrm>
          <a:prstGeom prst="rect">
            <a:avLst/>
          </a:prstGeom>
        </p:spPr>
      </p:pic>
      <p:pic>
        <p:nvPicPr>
          <p:cNvPr id="19" name="图片 295104010">
            <a:extLst>
              <a:ext uri="{FF2B5EF4-FFF2-40B4-BE49-F238E27FC236}">
                <a16:creationId xmlns:a16="http://schemas.microsoft.com/office/drawing/2014/main" id="{15B71ABA-0EDD-A81B-8CA5-91D29E398D1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80" y="3027935"/>
            <a:ext cx="1329077" cy="1211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">
            <a:extLst>
              <a:ext uri="{FF2B5EF4-FFF2-40B4-BE49-F238E27FC236}">
                <a16:creationId xmlns:a16="http://schemas.microsoft.com/office/drawing/2014/main" id="{74B753FC-CCC7-A800-6757-15ABADAF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784" y="2947631"/>
            <a:ext cx="1713419" cy="13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3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89" y="1031784"/>
            <a:ext cx="10515600" cy="876979"/>
          </a:xfr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defRPr/>
            </a:pPr>
            <a:r>
              <a:rPr lang="en-US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01DE7-29C5-4070-89C2-AAD213B15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14" y="1908763"/>
            <a:ext cx="6397621" cy="446341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Motivation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Challenges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Objectives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Approach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Results and Discussions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Conclusion and future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4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30" y="836748"/>
            <a:ext cx="10515600" cy="876979"/>
          </a:xfr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defRPr/>
            </a:pPr>
            <a:r>
              <a:rPr lang="en-US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020A84-DD7D-7E20-CB5B-625C1FE6E055}"/>
              </a:ext>
            </a:extLst>
          </p:cNvPr>
          <p:cNvSpPr txBox="1"/>
          <p:nvPr/>
        </p:nvSpPr>
        <p:spPr>
          <a:xfrm>
            <a:off x="134818" y="1371080"/>
            <a:ext cx="11560238" cy="3551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Artemis Mission: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Return humans to the Moon</a:t>
            </a:r>
            <a:r>
              <a:rPr lang="en-US" sz="2800" b="1" kern="0" dirty="0">
                <a:solidFill>
                  <a:srgbClr val="000514"/>
                </a:solidFill>
                <a:latin typeface="Garamond"/>
              </a:rPr>
              <a:t>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Potential need for “Semi-Permanent” Structures on the lunar surface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Autonomous robots: D</a:t>
            </a:r>
            <a:r>
              <a:rPr lang="en-US" sz="2800" b="1" kern="0" dirty="0">
                <a:solidFill>
                  <a:srgbClr val="000514"/>
                </a:solidFill>
                <a:latin typeface="Garamond"/>
              </a:rPr>
              <a:t>ay-to-day and off-nominal operations and of lunar base.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15" name="Picture 14" descr="A space shuttle on the moon&#10;&#10;Description automatically generated">
            <a:extLst>
              <a:ext uri="{FF2B5EF4-FFF2-40B4-BE49-F238E27FC236}">
                <a16:creationId xmlns:a16="http://schemas.microsoft.com/office/drawing/2014/main" id="{075F5032-D18F-8BE9-09A7-35B9108EC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69" y="3917576"/>
            <a:ext cx="4215457" cy="262180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A9CF42-37B2-D8FF-6286-F20C4CB30833}"/>
              </a:ext>
            </a:extLst>
          </p:cNvPr>
          <p:cNvSpPr txBox="1"/>
          <p:nvPr/>
        </p:nvSpPr>
        <p:spPr>
          <a:xfrm>
            <a:off x="5212430" y="6488668"/>
            <a:ext cx="408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Lunar Base Concept (NASA)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0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89" y="1031784"/>
            <a:ext cx="10515600" cy="876979"/>
          </a:xfr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defRPr/>
            </a:pPr>
            <a:r>
              <a:rPr lang="en-US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01DE7-29C5-4070-89C2-AAD213B15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14" y="1785181"/>
            <a:ext cx="11136851" cy="4463414"/>
          </a:xfrm>
        </p:spPr>
        <p:txBody>
          <a:bodyPr/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Apollo 1 [1]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Mir space station fire on Feb. 24, 1997 [1]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Solid Fuel Oxygen Generators (SFOG)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Caused by latex working glove material inadvertently introduced into the canister.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D98669-379D-438B-325C-2FE0ABCB4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639" y="3429000"/>
            <a:ext cx="3461795" cy="22517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02EA23-F2B5-BD07-13A3-75E3F6566FC5}"/>
              </a:ext>
            </a:extLst>
          </p:cNvPr>
          <p:cNvSpPr txBox="1"/>
          <p:nvPr/>
        </p:nvSpPr>
        <p:spPr>
          <a:xfrm>
            <a:off x="6340132" y="5680725"/>
            <a:ext cx="501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none" dirty="0"/>
              <a:t> </a:t>
            </a:r>
            <a:r>
              <a:rPr lang="en-US" sz="1800" b="1" u="none" dirty="0">
                <a:latin typeface="Garamond" panose="02020404030301010803" pitchFamily="18" charset="0"/>
              </a:rPr>
              <a:t>A charred panel in the Kvant-1 module </a:t>
            </a:r>
            <a:r>
              <a:rPr lang="en-US" sz="1800" b="1" u="none" dirty="0">
                <a:solidFill>
                  <a:prstClr val="black"/>
                </a:solidFill>
                <a:latin typeface="Garamond" panose="02020404030301010803" pitchFamily="18" charset="0"/>
              </a:rPr>
              <a:t>(NASA)</a:t>
            </a:r>
            <a:endParaRPr lang="en-CA" sz="1800" b="1" u="none" dirty="0">
              <a:solidFill>
                <a:prstClr val="black"/>
              </a:solidFill>
              <a:latin typeface="Garamond" panose="02020404030301010803" pitchFamily="18" charset="0"/>
            </a:endParaRPr>
          </a:p>
          <a:p>
            <a:endParaRPr lang="en-US" sz="1800" b="1" u="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7DF03-33DE-5485-99D6-D6C1054BCD6B}"/>
              </a:ext>
            </a:extLst>
          </p:cNvPr>
          <p:cNvSpPr txBox="1"/>
          <p:nvPr/>
        </p:nvSpPr>
        <p:spPr>
          <a:xfrm>
            <a:off x="59656" y="5865391"/>
            <a:ext cx="501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u="none" dirty="0">
                <a:latin typeface="Garamond" panose="02020404030301010803" pitchFamily="18" charset="0"/>
              </a:rPr>
              <a:t>Apollo 1 </a:t>
            </a:r>
            <a:r>
              <a:rPr lang="en-US" sz="1800" b="1" u="none" dirty="0">
                <a:solidFill>
                  <a:prstClr val="black"/>
                </a:solidFill>
                <a:latin typeface="Garamond" panose="02020404030301010803" pitchFamily="18" charset="0"/>
              </a:rPr>
              <a:t>(NASA)</a:t>
            </a:r>
            <a:endParaRPr lang="en-CA" sz="1800" b="1" u="none" dirty="0">
              <a:solidFill>
                <a:prstClr val="black"/>
              </a:solidFill>
              <a:latin typeface="Garamond" panose="02020404030301010803" pitchFamily="18" charset="0"/>
            </a:endParaRPr>
          </a:p>
          <a:p>
            <a:pPr algn="ctr"/>
            <a:endParaRPr lang="en-CA" sz="1800" b="1" u="none" dirty="0">
              <a:solidFill>
                <a:prstClr val="black"/>
              </a:solidFill>
              <a:latin typeface="Garamond" panose="02020404030301010803" pitchFamily="18" charset="0"/>
            </a:endParaRPr>
          </a:p>
          <a:p>
            <a:endParaRPr lang="en-US" sz="1800" b="1" u="non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EF3499-7A14-2DCA-415E-770BBE0B7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8" y="3494256"/>
            <a:ext cx="3332032" cy="22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45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546"/>
            <a:ext cx="10515600" cy="876979"/>
          </a:xfr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defRPr/>
            </a:pPr>
            <a:r>
              <a:rPr lang="en-US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Challenges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5753D-1B0D-042E-20F8-32B21E4B29BB}"/>
              </a:ext>
            </a:extLst>
          </p:cNvPr>
          <p:cNvSpPr txBox="1"/>
          <p:nvPr/>
        </p:nvSpPr>
        <p:spPr>
          <a:xfrm>
            <a:off x="788324" y="5056070"/>
            <a:ext cx="3190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Fire in Microgravity (</a:t>
            </a:r>
            <a:r>
              <a:rPr lang="en-US" b="1" dirty="0" err="1">
                <a:latin typeface="Garamond" panose="02020404030301010803" pitchFamily="18" charset="0"/>
              </a:rPr>
              <a:t>DNews</a:t>
            </a:r>
            <a:r>
              <a:rPr lang="en-US" b="1" dirty="0">
                <a:latin typeface="Garamond" panose="02020404030301010803" pitchFamily="18" charset="0"/>
              </a:rPr>
              <a:t>)</a:t>
            </a:r>
            <a:endParaRPr lang="en-CA" b="1" dirty="0">
              <a:latin typeface="Garamond" panose="02020404030301010803" pitchFamily="18" charset="0"/>
            </a:endParaRPr>
          </a:p>
        </p:txBody>
      </p:sp>
      <p:pic>
        <p:nvPicPr>
          <p:cNvPr id="1028" name="Picture 4" descr="r/coolguides - How would fire burn in space? Hotter, 个 Heavier lighter air rises air does not exist Cooler Fire heats air air sinks which sits around flame On Earth In space Source: DNews">
            <a:extLst>
              <a:ext uri="{FF2B5EF4-FFF2-40B4-BE49-F238E27FC236}">
                <a16:creationId xmlns:a16="http://schemas.microsoft.com/office/drawing/2014/main" id="{8BBF45C5-5BBD-57E2-9E2F-1E387034C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42" y="2532015"/>
            <a:ext cx="2355870" cy="23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2E78649-6727-FADE-E01F-1DE90E848EB3}"/>
              </a:ext>
            </a:extLst>
          </p:cNvPr>
          <p:cNvGrpSpPr/>
          <p:nvPr/>
        </p:nvGrpSpPr>
        <p:grpSpPr>
          <a:xfrm>
            <a:off x="4591822" y="2532015"/>
            <a:ext cx="2897519" cy="2355870"/>
            <a:chOff x="4988486" y="1946579"/>
            <a:chExt cx="4622700" cy="3430906"/>
          </a:xfrm>
        </p:grpSpPr>
        <p:pic>
          <p:nvPicPr>
            <p:cNvPr id="1030" name="Picture 6" descr="Fire Sprinkler Systems | NIOSH | CDC">
              <a:extLst>
                <a:ext uri="{FF2B5EF4-FFF2-40B4-BE49-F238E27FC236}">
                  <a16:creationId xmlns:a16="http://schemas.microsoft.com/office/drawing/2014/main" id="{9ABEDAC7-518B-731F-9308-37F6201B24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01"/>
            <a:stretch/>
          </p:blipFill>
          <p:spPr bwMode="auto">
            <a:xfrm>
              <a:off x="4988486" y="1946580"/>
              <a:ext cx="2701393" cy="3430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Video: How water drops behave in microgravity, as shown by researcher on  International Space Station">
              <a:extLst>
                <a:ext uri="{FF2B5EF4-FFF2-40B4-BE49-F238E27FC236}">
                  <a16:creationId xmlns:a16="http://schemas.microsoft.com/office/drawing/2014/main" id="{DEF55DC4-4707-DBD2-2367-EAA884318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879" y="1946579"/>
              <a:ext cx="1921307" cy="3430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F39B7D5-6D60-ED47-D29E-D6624797D6B2}"/>
              </a:ext>
            </a:extLst>
          </p:cNvPr>
          <p:cNvSpPr txBox="1"/>
          <p:nvPr/>
        </p:nvSpPr>
        <p:spPr>
          <a:xfrm>
            <a:off x="5187142" y="5056070"/>
            <a:ext cx="1934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Sprinkler System</a:t>
            </a:r>
            <a:endParaRPr lang="en-CA" b="1" dirty="0"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E2810-45C0-95D6-5967-CF47007758F3}"/>
              </a:ext>
            </a:extLst>
          </p:cNvPr>
          <p:cNvSpPr txBox="1"/>
          <p:nvPr/>
        </p:nvSpPr>
        <p:spPr>
          <a:xfrm>
            <a:off x="9603970" y="4984246"/>
            <a:ext cx="1440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latin typeface="Garamond" panose="02020404030301010803" pitchFamily="18" charset="0"/>
              </a:rPr>
              <a:t>Kapton </a:t>
            </a:r>
          </a:p>
        </p:txBody>
      </p:sp>
      <p:pic>
        <p:nvPicPr>
          <p:cNvPr id="1036" name="Picture 12" descr="MYJOR High Temperature Kapton Tape, Polyimide Tape, Professional for  Protecting CPU, PCB Circuit Board, 1/4&quot;, 1/2&quot;, 3/4&quot;, 1&quot;， No Residue. -  Yahoo Shopping">
            <a:extLst>
              <a:ext uri="{FF2B5EF4-FFF2-40B4-BE49-F238E27FC236}">
                <a16:creationId xmlns:a16="http://schemas.microsoft.com/office/drawing/2014/main" id="{5E53DE4B-A3C6-25A2-FA5C-C46CD8D35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137" y="2532014"/>
            <a:ext cx="2355870" cy="23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EFF983-3162-BC58-F26C-0F8B95D38C12}"/>
              </a:ext>
            </a:extLst>
          </p:cNvPr>
          <p:cNvSpPr txBox="1">
            <a:spLocks/>
          </p:cNvSpPr>
          <p:nvPr/>
        </p:nvSpPr>
        <p:spPr bwMode="auto">
          <a:xfrm>
            <a:off x="0" y="5593587"/>
            <a:ext cx="12192000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Unpredictable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environment inside the lunar base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3703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24" y="928997"/>
            <a:ext cx="10515600" cy="876979"/>
          </a:xfr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A886E0"/>
              </a:buClr>
              <a:buSzPct val="60000"/>
              <a:defRPr/>
            </a:pPr>
            <a:r>
              <a:rPr lang="en-US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Challenges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E99818-384B-D84C-170F-7BBF761B9912}"/>
              </a:ext>
            </a:extLst>
          </p:cNvPr>
          <p:cNvSpPr txBox="1"/>
          <p:nvPr/>
        </p:nvSpPr>
        <p:spPr>
          <a:xfrm>
            <a:off x="217043" y="1941445"/>
            <a:ext cx="11708040" cy="297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b="1" dirty="0">
                <a:solidFill>
                  <a:prstClr val="black"/>
                </a:solidFill>
                <a:latin typeface="Garamond"/>
                <a:cs typeface="Times New Roman"/>
              </a:rPr>
              <a:t>C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hallenges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 in fire extinguishing by astronauts 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 Hazardous combustion product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 Visibility and quick response 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Depressurization may not be a viable option in all cases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May accelerate the fire propagation near depressurization valves and may permanently damage the valves.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Astronauts stuck inside the pressurized chamber.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Times New Roman"/>
              </a:rPr>
              <a:t>What if there is an explosion inside the pressurized chamber?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03116C0-C5BF-EABC-A246-BDF745AB4E63}"/>
              </a:ext>
            </a:extLst>
          </p:cNvPr>
          <p:cNvSpPr txBox="1">
            <a:spLocks/>
          </p:cNvSpPr>
          <p:nvPr/>
        </p:nvSpPr>
        <p:spPr bwMode="auto">
          <a:xfrm>
            <a:off x="0" y="5363963"/>
            <a:ext cx="11658164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Robots can be agile and quickly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put out fire at an early stage of fire spread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00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>
            <a:spLocks noGrp="1"/>
          </p:cNvSpPr>
          <p:nvPr>
            <p:ph type="title"/>
          </p:nvPr>
        </p:nvSpPr>
        <p:spPr>
          <a:xfrm>
            <a:off x="743989" y="1031784"/>
            <a:ext cx="10515600" cy="87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86E0"/>
              </a:buClr>
              <a:buSzPts val="2400"/>
              <a:buFont typeface="Garamond"/>
              <a:buNone/>
            </a:pPr>
            <a:r>
              <a:rPr lang="en-US" sz="4000" b="1">
                <a:solidFill>
                  <a:srgbClr val="000514"/>
                </a:solidFill>
                <a:latin typeface="Garamond"/>
                <a:ea typeface="Garamond"/>
                <a:cs typeface="Garamond"/>
                <a:sym typeface="Garamond"/>
              </a:rPr>
              <a:t>Related Work</a:t>
            </a:r>
            <a:endParaRPr/>
          </a:p>
        </p:txBody>
      </p:sp>
      <p:sp>
        <p:nvSpPr>
          <p:cNvPr id="171" name="Google Shape;171;p7"/>
          <p:cNvSpPr txBox="1">
            <a:spLocks noGrp="1"/>
          </p:cNvSpPr>
          <p:nvPr>
            <p:ph type="body" idx="1"/>
          </p:nvPr>
        </p:nvSpPr>
        <p:spPr>
          <a:xfrm>
            <a:off x="288721" y="1515492"/>
            <a:ext cx="7886700" cy="3827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 b="1">
                <a:latin typeface="Garamond"/>
                <a:ea typeface="Garamond"/>
                <a:cs typeface="Garamond"/>
                <a:sym typeface="Garamond"/>
              </a:rPr>
              <a:t>Fire Fighting Robots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endParaRPr sz="2500" b="1">
              <a:latin typeface="Garamond"/>
              <a:ea typeface="Garamond"/>
              <a:cs typeface="Garamond"/>
              <a:sym typeface="Garamond"/>
            </a:endParaRPr>
          </a:p>
          <a:p>
            <a:pPr marL="228600" lvl="0" indent="-69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endParaRPr sz="2500" b="1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 l="7891" r="35033" b="-311"/>
          <a:stretch/>
        </p:blipFill>
        <p:spPr>
          <a:xfrm>
            <a:off x="6440001" y="2306437"/>
            <a:ext cx="2203031" cy="181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 descr="Fire fighting robot TAF35 – Firefighting with water mist"/>
          <p:cNvPicPr preferRelativeResize="0"/>
          <p:nvPr/>
        </p:nvPicPr>
        <p:blipFill rotWithShape="1">
          <a:blip r:embed="rId4">
            <a:alphaModFix/>
          </a:blip>
          <a:srcRect r="16259"/>
          <a:stretch/>
        </p:blipFill>
        <p:spPr>
          <a:xfrm>
            <a:off x="9279961" y="2306437"/>
            <a:ext cx="2728773" cy="183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4512" y="2306436"/>
            <a:ext cx="2683599" cy="181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/>
        </p:nvSpPr>
        <p:spPr>
          <a:xfrm>
            <a:off x="6492720" y="4184362"/>
            <a:ext cx="16827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Fire fighting drones[3]</a:t>
            </a:r>
            <a:endParaRPr/>
          </a:p>
        </p:txBody>
      </p:sp>
      <p:sp>
        <p:nvSpPr>
          <p:cNvPr id="176" name="Google Shape;176;p7"/>
          <p:cNvSpPr txBox="1"/>
          <p:nvPr/>
        </p:nvSpPr>
        <p:spPr>
          <a:xfrm>
            <a:off x="9199803" y="4256547"/>
            <a:ext cx="338866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Fire fighting robot with cannon water system[2]</a:t>
            </a:r>
            <a:endParaRPr/>
          </a:p>
        </p:txBody>
      </p:sp>
      <p:sp>
        <p:nvSpPr>
          <p:cNvPr id="177" name="Google Shape;177;p7"/>
          <p:cNvSpPr txBox="1"/>
          <p:nvPr/>
        </p:nvSpPr>
        <p:spPr>
          <a:xfrm>
            <a:off x="3312428" y="4256547"/>
            <a:ext cx="253153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Fire fighting robot with Blades to clear the obstacles[2]</a:t>
            </a:r>
            <a:endParaRPr/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8721" y="2229171"/>
            <a:ext cx="2628180" cy="181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353995" y="4160571"/>
            <a:ext cx="23839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Indoor Fire fighting robot[7]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410094" y="5558444"/>
            <a:ext cx="11492279" cy="707886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83201"/>
              </a:gs>
              <a:gs pos="50000">
                <a:srgbClr val="AF4802"/>
              </a:gs>
              <a:gs pos="100000">
                <a:srgbClr val="D25703"/>
              </a:gs>
            </a:gsLst>
            <a:path path="circle">
              <a:fillToRect l="100000" b="100000"/>
            </a:path>
            <a:tileRect t="-100000" r="-100000"/>
          </a:gra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22150" y="6310065"/>
            <a:ext cx="32902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Small and compartment</a:t>
            </a:r>
            <a:r>
              <a:rPr lang="en-US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fire</a:t>
            </a:r>
            <a:endParaRPr sz="20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0094413" y="6266330"/>
            <a:ext cx="23303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Large scale fire</a:t>
            </a:r>
            <a:endParaRPr sz="20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105295" y="2116975"/>
            <a:ext cx="2975956" cy="2775273"/>
          </a:xfrm>
          <a:prstGeom prst="rect">
            <a:avLst/>
          </a:prstGeom>
          <a:noFill/>
          <a:ln w="12700" cap="flat" cmpd="sng">
            <a:solidFill>
              <a:srgbClr val="095F09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C8A2B3B-F262-4FF9-AAB6-5A4F4D5746CF}"/>
              </a:ext>
            </a:extLst>
          </p:cNvPr>
          <p:cNvSpPr txBox="1">
            <a:spLocks/>
          </p:cNvSpPr>
          <p:nvPr/>
        </p:nvSpPr>
        <p:spPr bwMode="auto">
          <a:xfrm>
            <a:off x="22168" y="839424"/>
            <a:ext cx="12169832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Objectives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518414-739D-C633-D4F3-9B5FB0FD06A1}"/>
              </a:ext>
            </a:extLst>
          </p:cNvPr>
          <p:cNvSpPr txBox="1">
            <a:spLocks/>
          </p:cNvSpPr>
          <p:nvPr/>
        </p:nvSpPr>
        <p:spPr bwMode="auto">
          <a:xfrm>
            <a:off x="88670" y="1314093"/>
            <a:ext cx="11998035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To design and develop a SMART(Scalable Mobile Autonomous Robotic Tech) architecture for end-to-end lunar base operations utilizing </a:t>
            </a:r>
          </a:p>
          <a:p>
            <a:pPr lvl="1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 network of small robots for </a:t>
            </a:r>
          </a:p>
          <a:p>
            <a:pPr lvl="2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Site preparation and I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nfrastructure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Construction and Lunar Operations</a:t>
            </a:r>
          </a:p>
          <a:p>
            <a:pPr lvl="1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A sensor network (with Smart sandbags and sensors) for </a:t>
            </a:r>
          </a:p>
          <a:p>
            <a:pPr lvl="2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Situational awareness</a:t>
            </a:r>
          </a:p>
          <a:p>
            <a:pPr lvl="2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Communication</a:t>
            </a:r>
          </a:p>
          <a:p>
            <a:pPr lvl="2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Navigation </a:t>
            </a:r>
          </a:p>
          <a:p>
            <a:pPr lvl="1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 distributive network (Tile network) for</a:t>
            </a:r>
          </a:p>
          <a:p>
            <a:pPr lvl="2" indent="-342900">
              <a:buClr>
                <a:srgbClr val="000514"/>
              </a:buClr>
              <a:buSzPct val="60000"/>
              <a:buFont typeface="Wingdings" pitchFamily="2" charset="2"/>
              <a:buChar char="l"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Heavy computing, Scheduling, and Monitoring the lunar operations</a:t>
            </a:r>
          </a:p>
        </p:txBody>
      </p:sp>
    </p:spTree>
    <p:extLst>
      <p:ext uri="{BB962C8B-B14F-4D97-AF65-F5344CB8AC3E}">
        <p14:creationId xmlns:p14="http://schemas.microsoft.com/office/powerpoint/2010/main" val="412078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C8A2B3B-F262-4FF9-AAB6-5A4F4D5746CF}"/>
              </a:ext>
            </a:extLst>
          </p:cNvPr>
          <p:cNvSpPr txBox="1">
            <a:spLocks/>
          </p:cNvSpPr>
          <p:nvPr/>
        </p:nvSpPr>
        <p:spPr bwMode="auto">
          <a:xfrm>
            <a:off x="22168" y="961343"/>
            <a:ext cx="12169832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Approach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C36BCBC-1CA8-B25A-FEA5-0412755B1670}"/>
              </a:ext>
            </a:extLst>
          </p:cNvPr>
          <p:cNvSpPr/>
          <p:nvPr/>
        </p:nvSpPr>
        <p:spPr bwMode="auto">
          <a:xfrm>
            <a:off x="7957330" y="2384628"/>
            <a:ext cx="2507275" cy="2218199"/>
          </a:xfrm>
          <a:prstGeom prst="rect">
            <a:avLst/>
          </a:prstGeom>
          <a:solidFill>
            <a:srgbClr val="003399">
              <a:lumMod val="20000"/>
              <a:lumOff val="80000"/>
            </a:srgbClr>
          </a:solidFill>
          <a:ln w="38100" cap="flat" cmpd="sng" algn="ctr">
            <a:solidFill>
              <a:srgbClr val="DADADA">
                <a:lumMod val="1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6EAA6A5-06D0-EC39-B1C0-9AC53209FA3F}"/>
              </a:ext>
            </a:extLst>
          </p:cNvPr>
          <p:cNvSpPr/>
          <p:nvPr/>
        </p:nvSpPr>
        <p:spPr bwMode="auto">
          <a:xfrm>
            <a:off x="1764346" y="4955652"/>
            <a:ext cx="2091668" cy="1823145"/>
          </a:xfrm>
          <a:prstGeom prst="rect">
            <a:avLst/>
          </a:prstGeom>
          <a:solidFill>
            <a:srgbClr val="DADADA">
              <a:lumMod val="9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559738-4535-72D7-A297-7081C1EB8493}"/>
              </a:ext>
            </a:extLst>
          </p:cNvPr>
          <p:cNvSpPr/>
          <p:nvPr/>
        </p:nvSpPr>
        <p:spPr bwMode="auto">
          <a:xfrm>
            <a:off x="1673629" y="2392741"/>
            <a:ext cx="2290180" cy="1999254"/>
          </a:xfrm>
          <a:prstGeom prst="rect">
            <a:avLst/>
          </a:prstGeom>
          <a:solidFill>
            <a:srgbClr val="003399">
              <a:lumMod val="20000"/>
              <a:lumOff val="80000"/>
            </a:srgbClr>
          </a:solidFill>
          <a:ln w="38100" cap="flat" cmpd="sng" algn="ctr">
            <a:solidFill>
              <a:srgbClr val="DADADA">
                <a:lumMod val="1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ED1D6192-D7EF-DF9E-E329-949693C005F3}"/>
              </a:ext>
            </a:extLst>
          </p:cNvPr>
          <p:cNvSpPr txBox="1">
            <a:spLocks/>
          </p:cNvSpPr>
          <p:nvPr/>
        </p:nvSpPr>
        <p:spPr bwMode="auto">
          <a:xfrm>
            <a:off x="1445029" y="1455519"/>
            <a:ext cx="96012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SMART(Scalable Mobile Autonomous Robotic Tech) Architecture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pic>
        <p:nvPicPr>
          <p:cNvPr id="52" name="Picture 51" descr="A collage of a computer hardware&#10;&#10;Description automatically generated with medium confidence">
            <a:extLst>
              <a:ext uri="{FF2B5EF4-FFF2-40B4-BE49-F238E27FC236}">
                <a16:creationId xmlns:a16="http://schemas.microsoft.com/office/drawing/2014/main" id="{83B814B6-4FAF-F3B5-5D5B-8BF3F48AF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902" y="3167888"/>
            <a:ext cx="2035978" cy="125587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E2C1332-7900-0264-CC8B-0E51953F4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7717"/>
          <a:stretch/>
        </p:blipFill>
        <p:spPr>
          <a:xfrm>
            <a:off x="4057021" y="2582663"/>
            <a:ext cx="1012072" cy="88766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A1E694F-1063-5ADC-4CA8-B52963AB00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406"/>
          <a:stretch/>
        </p:blipFill>
        <p:spPr>
          <a:xfrm>
            <a:off x="1809784" y="2949096"/>
            <a:ext cx="2014610" cy="119388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E71CF90D-70C1-C566-5A28-E55ED3158854}"/>
              </a:ext>
            </a:extLst>
          </p:cNvPr>
          <p:cNvSpPr txBox="1"/>
          <p:nvPr/>
        </p:nvSpPr>
        <p:spPr>
          <a:xfrm>
            <a:off x="1718943" y="2528156"/>
            <a:ext cx="193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514"/>
                </a:solidFill>
                <a:latin typeface="Garamond" pitchFamily="18" charset="0"/>
                <a:cs typeface="Arial" charset="0"/>
              </a:rPr>
              <a:t>Lunar Base</a:t>
            </a:r>
          </a:p>
        </p:txBody>
      </p:sp>
      <p:pic>
        <p:nvPicPr>
          <p:cNvPr id="56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77E27A88-6545-E877-767B-4CA4A19196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9163" y="5460580"/>
            <a:ext cx="1777478" cy="99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B4524D27-07FF-7CD3-B514-713E3C667CE1}"/>
              </a:ext>
            </a:extLst>
          </p:cNvPr>
          <p:cNvSpPr txBox="1"/>
          <p:nvPr/>
        </p:nvSpPr>
        <p:spPr>
          <a:xfrm>
            <a:off x="1718943" y="4963575"/>
            <a:ext cx="251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514"/>
                </a:solidFill>
                <a:latin typeface="Garamond" pitchFamily="18" charset="0"/>
                <a:cs typeface="Arial" charset="0"/>
              </a:rPr>
              <a:t>Smart Blocks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F9C9BF3-6625-4B99-24C5-AE14E18909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15" r="32798"/>
          <a:stretch/>
        </p:blipFill>
        <p:spPr>
          <a:xfrm>
            <a:off x="5172393" y="3109248"/>
            <a:ext cx="1150088" cy="98717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E8AA184-EC13-A547-7B24-C4F529DF2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013"/>
          <a:stretch/>
        </p:blipFill>
        <p:spPr>
          <a:xfrm>
            <a:off x="6433176" y="3470329"/>
            <a:ext cx="1319397" cy="113249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1D3C28BC-046A-FFE0-EDDE-1B56557F8616}"/>
              </a:ext>
            </a:extLst>
          </p:cNvPr>
          <p:cNvSpPr/>
          <p:nvPr/>
        </p:nvSpPr>
        <p:spPr bwMode="auto">
          <a:xfrm>
            <a:off x="3931170" y="4963575"/>
            <a:ext cx="2091668" cy="1823145"/>
          </a:xfrm>
          <a:prstGeom prst="rect">
            <a:avLst/>
          </a:prstGeom>
          <a:solidFill>
            <a:srgbClr val="9879CB">
              <a:lumMod val="40000"/>
              <a:lumOff val="6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5754F7-2F3D-3AAF-E06C-151E15736B9B}"/>
              </a:ext>
            </a:extLst>
          </p:cNvPr>
          <p:cNvSpPr txBox="1"/>
          <p:nvPr/>
        </p:nvSpPr>
        <p:spPr>
          <a:xfrm>
            <a:off x="4018784" y="4992884"/>
            <a:ext cx="193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514"/>
                </a:solidFill>
                <a:latin typeface="Garamond" pitchFamily="18" charset="0"/>
                <a:cs typeface="Arial" charset="0"/>
              </a:rPr>
              <a:t>Smart Sensors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993A5C4-B9AC-8EC1-0BF7-4C3C5A1EAD63}"/>
              </a:ext>
            </a:extLst>
          </p:cNvPr>
          <p:cNvSpPr/>
          <p:nvPr/>
        </p:nvSpPr>
        <p:spPr bwMode="auto">
          <a:xfrm>
            <a:off x="6216148" y="4963575"/>
            <a:ext cx="2091668" cy="1823145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924979-9F07-32A5-C8A4-66BC7D6A45A9}"/>
              </a:ext>
            </a:extLst>
          </p:cNvPr>
          <p:cNvSpPr txBox="1"/>
          <p:nvPr/>
        </p:nvSpPr>
        <p:spPr>
          <a:xfrm>
            <a:off x="6303762" y="4992884"/>
            <a:ext cx="1931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514"/>
                </a:solidFill>
                <a:latin typeface="Garamond" pitchFamily="18" charset="0"/>
                <a:cs typeface="Arial" charset="0"/>
              </a:rPr>
              <a:t>Smart Computing Units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7B0BF93F-7B72-E5FC-E888-65E7DB4896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654"/>
          <a:stretch/>
        </p:blipFill>
        <p:spPr>
          <a:xfrm>
            <a:off x="6468422" y="5282111"/>
            <a:ext cx="1632467" cy="1415633"/>
          </a:xfrm>
          <a:prstGeom prst="rect">
            <a:avLst/>
          </a:prstGeom>
        </p:spPr>
      </p:pic>
      <p:pic>
        <p:nvPicPr>
          <p:cNvPr id="65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D0B6BD32-D1B2-E54C-4601-B32AE40434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5912" y="5368821"/>
            <a:ext cx="1902182" cy="128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1941DB6C-A6D0-193B-F1A3-7921FF432DF7}"/>
              </a:ext>
            </a:extLst>
          </p:cNvPr>
          <p:cNvSpPr/>
          <p:nvPr/>
        </p:nvSpPr>
        <p:spPr bwMode="auto">
          <a:xfrm>
            <a:off x="7724703" y="2057519"/>
            <a:ext cx="2972528" cy="306995"/>
          </a:xfrm>
          <a:prstGeom prst="triangle">
            <a:avLst/>
          </a:prstGeom>
          <a:solidFill>
            <a:srgbClr val="003399">
              <a:lumMod val="20000"/>
              <a:lumOff val="8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DD1F41F-4377-CB9E-B463-E6BE5AC456CD}"/>
              </a:ext>
            </a:extLst>
          </p:cNvPr>
          <p:cNvSpPr txBox="1"/>
          <p:nvPr/>
        </p:nvSpPr>
        <p:spPr>
          <a:xfrm>
            <a:off x="8054586" y="2473975"/>
            <a:ext cx="2796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514"/>
                </a:solidFill>
                <a:latin typeface="Garamond" pitchFamily="18" charset="0"/>
                <a:cs typeface="Arial" charset="0"/>
              </a:rPr>
              <a:t>Mobile Control Towers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514"/>
              </a:solidFill>
              <a:latin typeface="Garamond" pitchFamily="18" charset="0"/>
              <a:cs typeface="Arial" charset="0"/>
            </a:endParaRPr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CCA66E67-A310-3036-9D97-8401601AC3B9}"/>
              </a:ext>
            </a:extLst>
          </p:cNvPr>
          <p:cNvSpPr/>
          <p:nvPr/>
        </p:nvSpPr>
        <p:spPr bwMode="auto">
          <a:xfrm>
            <a:off x="1323916" y="2063702"/>
            <a:ext cx="2972528" cy="306995"/>
          </a:xfrm>
          <a:prstGeom prst="triangle">
            <a:avLst/>
          </a:prstGeom>
          <a:solidFill>
            <a:srgbClr val="003399">
              <a:lumMod val="20000"/>
              <a:lumOff val="8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cs typeface="Arial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FB2C89-BC89-A6DA-5C73-751A5374C9A6}"/>
              </a:ext>
            </a:extLst>
          </p:cNvPr>
          <p:cNvSpPr/>
          <p:nvPr/>
        </p:nvSpPr>
        <p:spPr>
          <a:xfrm>
            <a:off x="4025913" y="2442552"/>
            <a:ext cx="1095850" cy="1075133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1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FF92CF0-7282-10F4-C8BC-77AAEC6CF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096507"/>
            <a:ext cx="9144000" cy="705587"/>
          </a:xfrm>
        </p:spPr>
        <p:txBody>
          <a:bodyPr/>
          <a:lstStyle/>
          <a:p>
            <a:pPr algn="ctr"/>
            <a:r>
              <a:rPr lang="en-US" altLang="zh-CN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Approach </a:t>
            </a:r>
            <a:endParaRPr lang="en-US" sz="4000" b="1" kern="0" dirty="0">
              <a:solidFill>
                <a:srgbClr val="000514"/>
              </a:solidFill>
              <a:latin typeface="Garamond"/>
              <a:ea typeface="+mn-ea"/>
              <a:cs typeface="+mn-cs"/>
            </a:endParaRPr>
          </a:p>
        </p:txBody>
      </p:sp>
      <p:pic>
        <p:nvPicPr>
          <p:cNvPr id="2" name="Picture 1" descr="A satellite on the moon&#10;&#10;Description automatically generated">
            <a:extLst>
              <a:ext uri="{FF2B5EF4-FFF2-40B4-BE49-F238E27FC236}">
                <a16:creationId xmlns:a16="http://schemas.microsoft.com/office/drawing/2014/main" id="{FE9A283D-93AB-E4F5-2158-38CF95790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8"/>
          <a:stretch/>
        </p:blipFill>
        <p:spPr bwMode="auto">
          <a:xfrm>
            <a:off x="379065" y="1996843"/>
            <a:ext cx="8266956" cy="3947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87CE03-90BC-980F-AE2B-5DB3B5C4673A}"/>
              </a:ext>
            </a:extLst>
          </p:cNvPr>
          <p:cNvSpPr txBox="1"/>
          <p:nvPr/>
        </p:nvSpPr>
        <p:spPr>
          <a:xfrm>
            <a:off x="2461952" y="6041613"/>
            <a:ext cx="2536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Base Concept</a:t>
            </a:r>
            <a:endParaRPr lang="en-CA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BCF35D-2737-1D9A-16E9-821B15312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430" y="1950639"/>
            <a:ext cx="2517866" cy="185944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7D3192C-588E-9C4F-6287-5A9D5851347F}"/>
              </a:ext>
            </a:extLst>
          </p:cNvPr>
          <p:cNvGrpSpPr/>
          <p:nvPr/>
        </p:nvGrpSpPr>
        <p:grpSpPr>
          <a:xfrm>
            <a:off x="8993430" y="3768436"/>
            <a:ext cx="2236760" cy="2742262"/>
            <a:chOff x="5913318" y="1300686"/>
            <a:chExt cx="2236760" cy="2742262"/>
          </a:xfrm>
        </p:grpSpPr>
        <p:pic>
          <p:nvPicPr>
            <p:cNvPr id="20" name="Picture 19" descr="A picture containing gear&#10;&#10;Description automatically generated">
              <a:extLst>
                <a:ext uri="{FF2B5EF4-FFF2-40B4-BE49-F238E27FC236}">
                  <a16:creationId xmlns:a16="http://schemas.microsoft.com/office/drawing/2014/main" id="{BB55978D-BFB8-6581-216F-081B768E6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6" t="6798" r="50615"/>
            <a:stretch/>
          </p:blipFill>
          <p:spPr>
            <a:xfrm>
              <a:off x="6086470" y="2151945"/>
              <a:ext cx="2063608" cy="1891003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241C3A7-4045-7F47-6D52-F6797309325D}"/>
                </a:ext>
              </a:extLst>
            </p:cNvPr>
            <p:cNvGrpSpPr/>
            <p:nvPr/>
          </p:nvGrpSpPr>
          <p:grpSpPr>
            <a:xfrm>
              <a:off x="5913318" y="1300686"/>
              <a:ext cx="2106832" cy="937840"/>
              <a:chOff x="5913318" y="1300686"/>
              <a:chExt cx="2106832" cy="93784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CE0C823-3E1B-9D0D-650E-A71B5874A2DD}"/>
                  </a:ext>
                </a:extLst>
              </p:cNvPr>
              <p:cNvSpPr/>
              <p:nvPr/>
            </p:nvSpPr>
            <p:spPr bwMode="auto">
              <a:xfrm>
                <a:off x="7130142" y="2162326"/>
                <a:ext cx="152400" cy="76200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81BCC17-C538-E1C9-EC68-5FBE4A43661E}"/>
                  </a:ext>
                </a:extLst>
              </p:cNvPr>
              <p:cNvCxnSpPr>
                <a:cxnSpLocks/>
                <a:stCxn id="22" idx="1"/>
              </p:cNvCxnSpPr>
              <p:nvPr/>
            </p:nvCxnSpPr>
            <p:spPr bwMode="auto">
              <a:xfrm flipH="1" flipV="1">
                <a:off x="5913318" y="1300686"/>
                <a:ext cx="1216824" cy="89974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F115A57-0A76-0BFD-9459-BFBC38D2D9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282542" y="1300686"/>
                <a:ext cx="737608" cy="93784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B7F6330-D0F6-05F8-CAAF-A9F1B86CF9B8}"/>
              </a:ext>
            </a:extLst>
          </p:cNvPr>
          <p:cNvSpPr txBox="1"/>
          <p:nvPr/>
        </p:nvSpPr>
        <p:spPr>
          <a:xfrm>
            <a:off x="8046720" y="6336413"/>
            <a:ext cx="414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Sandbag </a:t>
            </a:r>
            <a:r>
              <a:rPr lang="en-US" sz="1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Superadobe</a:t>
            </a: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Shelter</a:t>
            </a:r>
            <a:endParaRPr lang="en-CA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34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FF92CF0-7282-10F4-C8BC-77AAEC6CF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35" y="1163009"/>
            <a:ext cx="9987296" cy="70558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40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SMART Architecture for Lunar Base Applications</a:t>
            </a:r>
            <a:endParaRPr lang="en-US" sz="4000" b="1" kern="0" dirty="0">
              <a:solidFill>
                <a:srgbClr val="000514"/>
              </a:solidFill>
              <a:latin typeface="Garamond"/>
              <a:ea typeface="+mn-ea"/>
              <a:cs typeface="+mn-cs"/>
            </a:endParaRPr>
          </a:p>
        </p:txBody>
      </p:sp>
      <p:pic>
        <p:nvPicPr>
          <p:cNvPr id="3" name="Picture 2" descr="A diagram of a company&#10;&#10;Description automatically generated">
            <a:extLst>
              <a:ext uri="{FF2B5EF4-FFF2-40B4-BE49-F238E27FC236}">
                <a16:creationId xmlns:a16="http://schemas.microsoft.com/office/drawing/2014/main" id="{30C79777-EBD3-25FB-C57F-F0DCA78E7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0" y="2432624"/>
            <a:ext cx="6708251" cy="2754518"/>
          </a:xfrm>
          <a:prstGeom prst="rect">
            <a:avLst/>
          </a:prstGeom>
        </p:spPr>
      </p:pic>
      <p:pic>
        <p:nvPicPr>
          <p:cNvPr id="5" name="Picture 4" descr="A diagram of a cluster diagram&#10;&#10;Description automatically generated with low confidence">
            <a:extLst>
              <a:ext uri="{FF2B5EF4-FFF2-40B4-BE49-F238E27FC236}">
                <a16:creationId xmlns:a16="http://schemas.microsoft.com/office/drawing/2014/main" id="{8894A072-7554-F4F6-671A-F4B946F27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319" y="2360580"/>
            <a:ext cx="1479550" cy="9842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883AF4-B389-35A3-B8F8-0869ABC2B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479" y="2360580"/>
            <a:ext cx="4610134" cy="277179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1E6A2EA-6414-028A-76B5-CE401F23FF3C}"/>
              </a:ext>
            </a:extLst>
          </p:cNvPr>
          <p:cNvSpPr txBox="1"/>
          <p:nvPr/>
        </p:nvSpPr>
        <p:spPr>
          <a:xfrm>
            <a:off x="2375299" y="5325659"/>
            <a:ext cx="3432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Lunar Base Hierarchy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C02BA2-95B6-095D-DBE6-653A80A6C45E}"/>
              </a:ext>
            </a:extLst>
          </p:cNvPr>
          <p:cNvSpPr txBox="1"/>
          <p:nvPr/>
        </p:nvSpPr>
        <p:spPr>
          <a:xfrm>
            <a:off x="8725655" y="5326431"/>
            <a:ext cx="2182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Smart Sensor Unit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BD9AC38-B93F-1242-65E8-64B6FB205E6B}"/>
              </a:ext>
            </a:extLst>
          </p:cNvPr>
          <p:cNvSpPr txBox="1">
            <a:spLocks/>
          </p:cNvSpPr>
          <p:nvPr/>
        </p:nvSpPr>
        <p:spPr bwMode="auto">
          <a:xfrm>
            <a:off x="45245" y="5325659"/>
            <a:ext cx="11919539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Smart systems for situational awareness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28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69" y="931200"/>
            <a:ext cx="10515600" cy="876979"/>
          </a:xfrm>
        </p:spPr>
        <p:txBody>
          <a:bodyPr>
            <a:normAutofit/>
          </a:bodyPr>
          <a:lstStyle/>
          <a:p>
            <a:pPr algn="ctr"/>
            <a:r>
              <a:rPr lang="en-US" sz="36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Internal Robots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E29FB6-0AA6-8C63-7132-17F52B33CB00}"/>
              </a:ext>
            </a:extLst>
          </p:cNvPr>
          <p:cNvSpPr txBox="1">
            <a:spLocks/>
          </p:cNvSpPr>
          <p:nvPr/>
        </p:nvSpPr>
        <p:spPr>
          <a:xfrm>
            <a:off x="131618" y="1591696"/>
            <a:ext cx="11928763" cy="62286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>
              <a:spcBef>
                <a:spcPts val="750"/>
              </a:spcBef>
            </a:pPr>
            <a:r>
              <a:rPr lang="en-US" sz="2500" b="1" kern="0" dirty="0">
                <a:solidFill>
                  <a:srgbClr val="000514"/>
                </a:solidFill>
                <a:latin typeface="Garamond"/>
                <a:cs typeface="+mn-cs"/>
              </a:rPr>
              <a:t>Fleet of Interior autonomous robots moving along the pressurized chamber ceiling. </a:t>
            </a:r>
          </a:p>
        </p:txBody>
      </p:sp>
      <p:pic>
        <p:nvPicPr>
          <p:cNvPr id="43" name="Picture 42" descr="Diagram&#10;&#10;Description automatically generated">
            <a:extLst>
              <a:ext uri="{FF2B5EF4-FFF2-40B4-BE49-F238E27FC236}">
                <a16:creationId xmlns:a16="http://schemas.microsoft.com/office/drawing/2014/main" id="{A3977E29-9D92-EF16-4B07-34BC2CA94A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"/>
          <a:stretch/>
        </p:blipFill>
        <p:spPr>
          <a:xfrm>
            <a:off x="260358" y="2291959"/>
            <a:ext cx="7092778" cy="24438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9ECCFCE-A731-02F6-A4D7-29B4D0A75A6C}"/>
              </a:ext>
            </a:extLst>
          </p:cNvPr>
          <p:cNvSpPr/>
          <p:nvPr/>
        </p:nvSpPr>
        <p:spPr>
          <a:xfrm>
            <a:off x="2632368" y="2498217"/>
            <a:ext cx="1266568" cy="364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60A695-C3BB-4399-D33C-BA0DDCFF2AB8}"/>
              </a:ext>
            </a:extLst>
          </p:cNvPr>
          <p:cNvSpPr txBox="1"/>
          <p:nvPr/>
        </p:nvSpPr>
        <p:spPr>
          <a:xfrm>
            <a:off x="590898" y="4735785"/>
            <a:ext cx="27430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/>
            <a:r>
              <a:rPr lang="en-US" sz="1350">
                <a:solidFill>
                  <a:prstClr val="black"/>
                </a:solidFill>
              </a:rPr>
              <a:t>Interior Robot Design (upside down)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661E2C-20F3-D89F-FB18-D367239E8570}"/>
              </a:ext>
            </a:extLst>
          </p:cNvPr>
          <p:cNvCxnSpPr>
            <a:cxnSpLocks/>
            <a:stCxn id="43" idx="0"/>
            <a:endCxn id="43" idx="2"/>
          </p:cNvCxnSpPr>
          <p:nvPr/>
        </p:nvCxnSpPr>
        <p:spPr>
          <a:xfrm>
            <a:off x="3806747" y="2291959"/>
            <a:ext cx="0" cy="24438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12D6C55-D057-623F-28D7-7C847195667D}"/>
              </a:ext>
            </a:extLst>
          </p:cNvPr>
          <p:cNvSpPr txBox="1"/>
          <p:nvPr/>
        </p:nvSpPr>
        <p:spPr>
          <a:xfrm>
            <a:off x="4698794" y="4735785"/>
            <a:ext cx="19351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/>
            <a:r>
              <a:rPr lang="en-US" sz="1350" dirty="0">
                <a:solidFill>
                  <a:prstClr val="black"/>
                </a:solidFill>
              </a:rPr>
              <a:t>Interior Robot Placement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C192C9-5D83-5F8B-83AE-64869C046656}"/>
              </a:ext>
            </a:extLst>
          </p:cNvPr>
          <p:cNvCxnSpPr>
            <a:cxnSpLocks/>
          </p:cNvCxnSpPr>
          <p:nvPr/>
        </p:nvCxnSpPr>
        <p:spPr>
          <a:xfrm>
            <a:off x="7353136" y="2290245"/>
            <a:ext cx="4425366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638C64-D97F-45A1-4993-DADB88AD2C1A}"/>
              </a:ext>
            </a:extLst>
          </p:cNvPr>
          <p:cNvCxnSpPr>
            <a:cxnSpLocks/>
          </p:cNvCxnSpPr>
          <p:nvPr/>
        </p:nvCxnSpPr>
        <p:spPr>
          <a:xfrm flipV="1">
            <a:off x="11778502" y="2290245"/>
            <a:ext cx="0" cy="240303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557800-2A95-6EFE-3A96-3EF8ADBDD3D4}"/>
              </a:ext>
            </a:extLst>
          </p:cNvPr>
          <p:cNvCxnSpPr>
            <a:cxnSpLocks/>
          </p:cNvCxnSpPr>
          <p:nvPr/>
        </p:nvCxnSpPr>
        <p:spPr>
          <a:xfrm flipV="1">
            <a:off x="7353136" y="4693280"/>
            <a:ext cx="4425366" cy="4250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875FCBB2-5C33-C054-25C7-814FB6D39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449" y="2390979"/>
            <a:ext cx="4298104" cy="21124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EFB6657-1389-DBB0-FB43-410A30CE6EA4}"/>
              </a:ext>
            </a:extLst>
          </p:cNvPr>
          <p:cNvSpPr txBox="1"/>
          <p:nvPr/>
        </p:nvSpPr>
        <p:spPr>
          <a:xfrm>
            <a:off x="7998776" y="4735785"/>
            <a:ext cx="3290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800"/>
            <a:r>
              <a:rPr lang="en-US" sz="1350" dirty="0">
                <a:solidFill>
                  <a:prstClr val="black"/>
                </a:solidFill>
              </a:rPr>
              <a:t>The internal robot railing (green) is on the top of the cylinder ceiling. Measurements are in meters.</a:t>
            </a:r>
          </a:p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0C9DCF-3DA4-D210-BF08-192830386663}"/>
              </a:ext>
            </a:extLst>
          </p:cNvPr>
          <p:cNvSpPr txBox="1">
            <a:spLocks/>
          </p:cNvSpPr>
          <p:nvPr/>
        </p:nvSpPr>
        <p:spPr bwMode="auto">
          <a:xfrm>
            <a:off x="53102" y="5646294"/>
            <a:ext cx="12138898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Robots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can travel faster without interfering with astronauts.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8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935834"/>
            <a:ext cx="10515600" cy="876979"/>
          </a:xfrm>
        </p:spPr>
        <p:txBody>
          <a:bodyPr>
            <a:normAutofit/>
          </a:bodyPr>
          <a:lstStyle/>
          <a:p>
            <a:pPr algn="ctr"/>
            <a:r>
              <a:rPr lang="en-US" sz="36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Internal Robots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E29FB6-0AA6-8C63-7132-17F52B33CB00}"/>
              </a:ext>
            </a:extLst>
          </p:cNvPr>
          <p:cNvSpPr txBox="1">
            <a:spLocks/>
          </p:cNvSpPr>
          <p:nvPr/>
        </p:nvSpPr>
        <p:spPr>
          <a:xfrm>
            <a:off x="246611" y="1802507"/>
            <a:ext cx="8382000" cy="622866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aramond" panose="02020404030301010803" pitchFamily="18" charset="0"/>
              </a:rPr>
              <a:t>Internal Robot connects with distributed cluster computing tiles</a:t>
            </a:r>
          </a:p>
        </p:txBody>
      </p:sp>
      <p:pic>
        <p:nvPicPr>
          <p:cNvPr id="60" name="Picture 59" descr="Diagram&#10;&#10;Description automatically generated">
            <a:extLst>
              <a:ext uri="{FF2B5EF4-FFF2-40B4-BE49-F238E27FC236}">
                <a16:creationId xmlns:a16="http://schemas.microsoft.com/office/drawing/2014/main" id="{E329EED5-EE7B-D623-4A42-35C8B87367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" y="2425373"/>
            <a:ext cx="4959927" cy="3388923"/>
          </a:xfrm>
          <a:prstGeom prst="rect">
            <a:avLst/>
          </a:prstGeom>
        </p:spPr>
      </p:pic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D23B232-1668-EBF3-0095-CBB6F6C6A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043" y="2278963"/>
            <a:ext cx="3106446" cy="31578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672833-3737-9D3A-8996-19B2529C8860}"/>
              </a:ext>
            </a:extLst>
          </p:cNvPr>
          <p:cNvSpPr txBox="1"/>
          <p:nvPr/>
        </p:nvSpPr>
        <p:spPr>
          <a:xfrm>
            <a:off x="9071196" y="5510526"/>
            <a:ext cx="2875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b="1" dirty="0">
                <a:latin typeface="Garamond" panose="02020404030301010803" pitchFamily="18" charset="0"/>
              </a:rPr>
              <a:t>Robot functions illustration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2745019-8F9F-A82A-D112-593EB1D4EC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382664"/>
              </p:ext>
            </p:extLst>
          </p:nvPr>
        </p:nvGraphicFramePr>
        <p:xfrm>
          <a:off x="5066111" y="2492863"/>
          <a:ext cx="3858748" cy="3020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B9BDB83-9A36-1CE3-D36F-B17E73A753A8}"/>
              </a:ext>
            </a:extLst>
          </p:cNvPr>
          <p:cNvSpPr txBox="1"/>
          <p:nvPr/>
        </p:nvSpPr>
        <p:spPr>
          <a:xfrm>
            <a:off x="5362359" y="5275835"/>
            <a:ext cx="3615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A</a:t>
            </a:r>
            <a:r>
              <a:rPr lang="en-US" sz="1800" b="1" dirty="0">
                <a:latin typeface="Garamond" panose="02020404030301010803" pitchFamily="18" charset="0"/>
              </a:rPr>
              <a:t>utonomous</a:t>
            </a:r>
            <a:r>
              <a:rPr lang="en-US" b="1" dirty="0"/>
              <a:t> </a:t>
            </a:r>
            <a:r>
              <a:rPr lang="en-US" sz="1800" b="1" dirty="0">
                <a:latin typeface="Garamond" panose="02020404030301010803" pitchFamily="18" charset="0"/>
              </a:rPr>
              <a:t>robot operation </a:t>
            </a:r>
          </a:p>
          <a:p>
            <a:pPr marL="0" indent="0">
              <a:buNone/>
            </a:pPr>
            <a:r>
              <a:rPr lang="en-US" sz="1800" b="1" dirty="0">
                <a:latin typeface="Garamond" panose="02020404030301010803" pitchFamily="18" charset="0"/>
              </a:rPr>
              <a:t>Modes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27963-B11F-86F6-0549-F8A0D00BB889}"/>
              </a:ext>
            </a:extLst>
          </p:cNvPr>
          <p:cNvSpPr txBox="1"/>
          <p:nvPr/>
        </p:nvSpPr>
        <p:spPr>
          <a:xfrm>
            <a:off x="822225" y="5909101"/>
            <a:ext cx="3615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Internal Robot Control Unit</a:t>
            </a:r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2723CCA-B8BC-D720-7DF7-30402A06FF3F}"/>
              </a:ext>
            </a:extLst>
          </p:cNvPr>
          <p:cNvSpPr txBox="1">
            <a:spLocks/>
          </p:cNvSpPr>
          <p:nvPr/>
        </p:nvSpPr>
        <p:spPr bwMode="auto">
          <a:xfrm>
            <a:off x="136230" y="5632960"/>
            <a:ext cx="11919539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rgbClr val="000514"/>
                </a:solidFill>
                <a:latin typeface="Garamond"/>
              </a:rPr>
              <a:t>Small robots leverage smart systems for handling routine, complex and computationally heavy operations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488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584" y="808777"/>
            <a:ext cx="10515600" cy="876979"/>
          </a:xfrm>
        </p:spPr>
        <p:txBody>
          <a:bodyPr>
            <a:normAutofit/>
          </a:bodyPr>
          <a:lstStyle/>
          <a:p>
            <a:pPr algn="ctr"/>
            <a:r>
              <a:rPr lang="en-US" sz="36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Block diagram of Robot Control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E29FB6-0AA6-8C63-7132-17F52B33CB00}"/>
              </a:ext>
            </a:extLst>
          </p:cNvPr>
          <p:cNvSpPr txBox="1">
            <a:spLocks/>
          </p:cNvSpPr>
          <p:nvPr/>
        </p:nvSpPr>
        <p:spPr>
          <a:xfrm>
            <a:off x="2630112" y="6255854"/>
            <a:ext cx="8382000" cy="6228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Garamond" panose="02020404030301010803" pitchFamily="18" charset="0"/>
              </a:rPr>
              <a:t>Robot Task Planning and Execution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0EF37B-C6FB-9FA9-BA99-77D8A936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385" y="1736334"/>
            <a:ext cx="7908388" cy="446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5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0" y="808777"/>
            <a:ext cx="10515600" cy="876979"/>
          </a:xfrm>
        </p:spPr>
        <p:txBody>
          <a:bodyPr>
            <a:normAutofit/>
          </a:bodyPr>
          <a:lstStyle/>
          <a:p>
            <a:pPr algn="ctr"/>
            <a:r>
              <a:rPr lang="en-US" sz="36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Finite State Machine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E29FB6-0AA6-8C63-7132-17F52B33CB00}"/>
              </a:ext>
            </a:extLst>
          </p:cNvPr>
          <p:cNvSpPr txBox="1">
            <a:spLocks/>
          </p:cNvSpPr>
          <p:nvPr/>
        </p:nvSpPr>
        <p:spPr>
          <a:xfrm>
            <a:off x="301544" y="1471932"/>
            <a:ext cx="8382000" cy="6228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aramond" panose="02020404030301010803" pitchFamily="18" charset="0"/>
              </a:rPr>
              <a:t>Internal robot control using FSM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55FF2B-D7AE-1697-99B8-CBF163B26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091" y="1880973"/>
            <a:ext cx="10287075" cy="49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5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68CF-F08B-413D-9CE1-2315E1C0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78" y="939800"/>
            <a:ext cx="10515600" cy="876979"/>
          </a:xfrm>
        </p:spPr>
        <p:txBody>
          <a:bodyPr>
            <a:normAutofit/>
          </a:bodyPr>
          <a:lstStyle/>
          <a:p>
            <a:pPr algn="ctr"/>
            <a:r>
              <a:rPr lang="en-US" sz="3600" b="1" kern="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Behavior Tree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E29FB6-0AA6-8C63-7132-17F52B33CB00}"/>
              </a:ext>
            </a:extLst>
          </p:cNvPr>
          <p:cNvSpPr txBox="1">
            <a:spLocks/>
          </p:cNvSpPr>
          <p:nvPr/>
        </p:nvSpPr>
        <p:spPr>
          <a:xfrm>
            <a:off x="182609" y="2201082"/>
            <a:ext cx="4199610" cy="366487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aramond" panose="02020404030301010803" pitchFamily="18" charset="0"/>
              </a:rPr>
              <a:t>Internal robot control using Behavior Tree</a:t>
            </a:r>
          </a:p>
          <a:p>
            <a:r>
              <a:rPr lang="en-US" sz="2400" b="1" dirty="0">
                <a:latin typeface="Garamond" panose="02020404030301010803" pitchFamily="18" charset="0"/>
              </a:rPr>
              <a:t>Used in gaming industry and game engines like unity and unreal engine to control AI characters behaviors.  </a:t>
            </a:r>
          </a:p>
          <a:p>
            <a:r>
              <a:rPr lang="en-US" sz="2400" b="1" dirty="0">
                <a:latin typeface="Garamond" panose="02020404030301010803" pitchFamily="18" charset="0"/>
              </a:rPr>
              <a:t>States are represented by the action nodes</a:t>
            </a:r>
          </a:p>
        </p:txBody>
      </p:sp>
      <p:pic>
        <p:nvPicPr>
          <p:cNvPr id="1026" name="Picture 2" descr="Introduction to behavior trees - Robohub">
            <a:extLst>
              <a:ext uri="{FF2B5EF4-FFF2-40B4-BE49-F238E27FC236}">
                <a16:creationId xmlns:a16="http://schemas.microsoft.com/office/drawing/2014/main" id="{A9345F01-C4F7-4BD7-05F8-CFA5F7CED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432" y="1777985"/>
            <a:ext cx="7124875" cy="387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BB710E-B7E3-392C-844C-8B626B76599A}"/>
              </a:ext>
            </a:extLst>
          </p:cNvPr>
          <p:cNvSpPr txBox="1"/>
          <p:nvPr/>
        </p:nvSpPr>
        <p:spPr>
          <a:xfrm>
            <a:off x="5236249" y="6049223"/>
            <a:ext cx="7578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09585" defTabSz="1219170">
              <a:buClr>
                <a:srgbClr val="000000"/>
              </a:buClr>
            </a:pPr>
            <a:r>
              <a:rPr lang="en-US" sz="2400" b="1" kern="0" dirty="0">
                <a:solidFill>
                  <a:srgbClr val="000514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  <a:sym typeface="Garamond"/>
              </a:rPr>
              <a:t>Behavior Tree (Left)                   FSM (Right)</a:t>
            </a:r>
            <a:endParaRPr lang="en-US" sz="2400" b="1" kern="0" dirty="0">
              <a:solidFill>
                <a:srgbClr val="000514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73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"/>
          <p:cNvSpPr txBox="1">
            <a:spLocks noGrp="1"/>
          </p:cNvSpPr>
          <p:nvPr>
            <p:ph type="title"/>
          </p:nvPr>
        </p:nvSpPr>
        <p:spPr>
          <a:xfrm>
            <a:off x="508000" y="1034029"/>
            <a:ext cx="11176000" cy="715200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Fire Model</a:t>
            </a:r>
            <a:endParaRPr sz="3600" b="1" dirty="0">
              <a:latin typeface="Garamond" panose="020204040303010108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BABEA-3BBB-DA64-2BAB-0331BA160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77" y="2348117"/>
            <a:ext cx="6148995" cy="3833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ADCC65-09A7-416D-14B9-89FF18DB7D42}"/>
              </a:ext>
            </a:extLst>
          </p:cNvPr>
          <p:cNvSpPr txBox="1"/>
          <p:nvPr/>
        </p:nvSpPr>
        <p:spPr>
          <a:xfrm>
            <a:off x="1998295" y="6181125"/>
            <a:ext cx="4054851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09585" defTabSz="1219170">
              <a:buClr>
                <a:srgbClr val="000000"/>
              </a:buClr>
            </a:pPr>
            <a:r>
              <a:rPr lang="en-U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Heat release rate profile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5C5CEF-CF72-6C3F-82AE-9010968A4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410" y="2229525"/>
            <a:ext cx="4387503" cy="37108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00E4D4-B227-78BC-62D4-1EF97106A674}"/>
              </a:ext>
            </a:extLst>
          </p:cNvPr>
          <p:cNvSpPr txBox="1"/>
          <p:nvPr/>
        </p:nvSpPr>
        <p:spPr>
          <a:xfrm>
            <a:off x="7282489" y="6037497"/>
            <a:ext cx="4776507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09585" defTabSz="1219170">
              <a:buClr>
                <a:srgbClr val="000000"/>
              </a:buClr>
            </a:pPr>
            <a:r>
              <a:rPr lang="en-U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Heat release rate profile from the experiments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283E7C-50B8-B6F3-252D-F946097E85FC}"/>
              </a:ext>
            </a:extLst>
          </p:cNvPr>
          <p:cNvSpPr txBox="1">
            <a:spLocks/>
          </p:cNvSpPr>
          <p:nvPr/>
        </p:nvSpPr>
        <p:spPr>
          <a:xfrm>
            <a:off x="246611" y="1802507"/>
            <a:ext cx="8382000" cy="6228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aramond" panose="02020404030301010803" pitchFamily="18" charset="0"/>
              </a:rPr>
              <a:t>t</a:t>
            </a:r>
            <a:r>
              <a:rPr lang="en-US" sz="2400" b="1" baseline="30000" dirty="0">
                <a:latin typeface="Garamond" panose="02020404030301010803" pitchFamily="18" charset="0"/>
              </a:rPr>
              <a:t>2 </a:t>
            </a:r>
            <a:r>
              <a:rPr lang="en-US" sz="2400" b="1" dirty="0">
                <a:latin typeface="Garamond" panose="02020404030301010803" pitchFamily="18" charset="0"/>
              </a:rPr>
              <a:t> growth fire model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B6376A5-B20D-956A-938C-E322066C7BD1}"/>
              </a:ext>
            </a:extLst>
          </p:cNvPr>
          <p:cNvSpPr txBox="1">
            <a:spLocks/>
          </p:cNvSpPr>
          <p:nvPr/>
        </p:nvSpPr>
        <p:spPr bwMode="auto">
          <a:xfrm>
            <a:off x="53102" y="5646294"/>
            <a:ext cx="11919539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rgbClr val="000514"/>
                </a:solidFill>
                <a:latin typeface="Garamond"/>
              </a:rPr>
              <a:t>A high-fidelity fire model can be utilized for predicting fire profile 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654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432262" y="959921"/>
            <a:ext cx="11176000" cy="715200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Lunar Base Software</a:t>
            </a:r>
            <a:endParaRPr sz="3600" b="1" dirty="0">
              <a:latin typeface="Garamond" panose="02020404030301010803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5DC47AE-440B-D09C-1652-DCB0BB9185C0}"/>
              </a:ext>
            </a:extLst>
          </p:cNvPr>
          <p:cNvGrpSpPr/>
          <p:nvPr/>
        </p:nvGrpSpPr>
        <p:grpSpPr>
          <a:xfrm>
            <a:off x="185651" y="2049695"/>
            <a:ext cx="5389419" cy="3442248"/>
            <a:chOff x="-2126520" y="-512511"/>
            <a:chExt cx="7519485" cy="3948202"/>
          </a:xfrm>
        </p:grpSpPr>
        <p:pic>
          <p:nvPicPr>
            <p:cNvPr id="7" name="Picture 6" descr="A screenshot of a video game&#10;&#10;Description automatically generated with medium confidence">
              <a:extLst>
                <a:ext uri="{FF2B5EF4-FFF2-40B4-BE49-F238E27FC236}">
                  <a16:creationId xmlns:a16="http://schemas.microsoft.com/office/drawing/2014/main" id="{FDA7BF50-D8AC-F512-7B06-6638B0FE4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04452" y="-512511"/>
              <a:ext cx="7497417" cy="3948202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E1F5830-39F5-4BB9-83CA-197186D4BAE1}"/>
                </a:ext>
              </a:extLst>
            </p:cNvPr>
            <p:cNvCxnSpPr/>
            <p:nvPr/>
          </p:nvCxnSpPr>
          <p:spPr>
            <a:xfrm flipH="1">
              <a:off x="-1154794" y="13641"/>
              <a:ext cx="16002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CD5FDD26-F778-7AD8-2E0B-79401F34B0B8}"/>
                </a:ext>
              </a:extLst>
            </p:cNvPr>
            <p:cNvSpPr txBox="1"/>
            <p:nvPr/>
          </p:nvSpPr>
          <p:spPr>
            <a:xfrm>
              <a:off x="-2126520" y="-314593"/>
              <a:ext cx="1371601" cy="5848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 eaLnBrk="0" fontAlgn="base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kern="1200">
                  <a:solidFill>
                    <a:srgbClr val="FFC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Internal Robot Track</a:t>
              </a:r>
              <a:endPara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C7C7E2A-11CB-8FDA-A647-93BFFCDB620C}"/>
              </a:ext>
            </a:extLst>
          </p:cNvPr>
          <p:cNvSpPr txBox="1"/>
          <p:nvPr/>
        </p:nvSpPr>
        <p:spPr>
          <a:xfrm>
            <a:off x="266008" y="5491943"/>
            <a:ext cx="5552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A snapshot showing the lunar base layout of the software visualizer. </a:t>
            </a:r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12" name="Picture 11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0063A13D-9AE0-74CF-A5A8-995DA3AECE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59"/>
          <a:stretch/>
        </p:blipFill>
        <p:spPr bwMode="auto">
          <a:xfrm>
            <a:off x="5639610" y="2071898"/>
            <a:ext cx="6527416" cy="35893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B1178B-2FF1-7A5E-ABC0-FA3BAB5BE227}"/>
              </a:ext>
            </a:extLst>
          </p:cNvPr>
          <p:cNvSpPr txBox="1"/>
          <p:nvPr/>
        </p:nvSpPr>
        <p:spPr>
          <a:xfrm>
            <a:off x="6096000" y="5661279"/>
            <a:ext cx="6120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The flammability map inside the lunar base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384E9F3-B45D-B90C-C019-05EE9BF94691}"/>
              </a:ext>
            </a:extLst>
          </p:cNvPr>
          <p:cNvSpPr txBox="1">
            <a:spLocks/>
          </p:cNvSpPr>
          <p:nvPr/>
        </p:nvSpPr>
        <p:spPr bwMode="auto">
          <a:xfrm>
            <a:off x="0" y="5715653"/>
            <a:ext cx="12163836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rgbClr val="000514"/>
                </a:solidFill>
                <a:latin typeface="Garamond"/>
              </a:rPr>
              <a:t>A software is developed to simulate various lunar base operations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026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1080654" y="1053661"/>
            <a:ext cx="11037384" cy="481661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Fire Scenario </a:t>
            </a:r>
            <a:endParaRPr sz="3600" b="1" dirty="0">
              <a:latin typeface="Garamond" panose="02020404030301010803" pitchFamily="18" charset="0"/>
            </a:endParaRPr>
          </a:p>
        </p:txBody>
      </p:sp>
      <p:pic>
        <p:nvPicPr>
          <p:cNvPr id="4" name="Untitled video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AD5B8F83-A7FB-9CFE-9D19-CB93164B93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465" y="1535322"/>
            <a:ext cx="9144000" cy="5143500"/>
          </a:xfrm>
          <a:prstGeom prst="rect">
            <a:avLst/>
          </a:prstGeom>
        </p:spPr>
      </p:pic>
      <p:pic>
        <p:nvPicPr>
          <p:cNvPr id="11" name="Untitled video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58EBC761-B399-1AF2-F58B-BA65C7B765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3485" t="16211" r="61000" b="74092"/>
          <a:stretch/>
        </p:blipFill>
        <p:spPr>
          <a:xfrm>
            <a:off x="9879551" y="1418705"/>
            <a:ext cx="1902355" cy="18814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1233BA-106E-E43C-61C2-ABD2F16A54D9}"/>
              </a:ext>
            </a:extLst>
          </p:cNvPr>
          <p:cNvSpPr txBox="1"/>
          <p:nvPr/>
        </p:nvSpPr>
        <p:spPr>
          <a:xfrm>
            <a:off x="1267819" y="3938091"/>
            <a:ext cx="18961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Heat Release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0F68B-6EE2-B145-0FFD-4458698D9659}"/>
              </a:ext>
            </a:extLst>
          </p:cNvPr>
          <p:cNvSpPr txBox="1"/>
          <p:nvPr/>
        </p:nvSpPr>
        <p:spPr>
          <a:xfrm>
            <a:off x="4858100" y="3938091"/>
            <a:ext cx="25786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Burning Material 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6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2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showWhenStopped="0">
                <p:cTn id="16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266007" y="1053661"/>
            <a:ext cx="11176000" cy="551999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Single Robot Fire Fighting</a:t>
            </a:r>
            <a:endParaRPr sz="3600" b="1" dirty="0">
              <a:latin typeface="Garamond" panose="02020404030301010803" pitchFamily="18" charset="0"/>
            </a:endParaRPr>
          </a:p>
        </p:txBody>
      </p:sp>
      <p:pic>
        <p:nvPicPr>
          <p:cNvPr id="3" name="Single Robot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0DFCA122-F43C-4121-0B3A-71955213D82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335" y="1655272"/>
            <a:ext cx="9144000" cy="5143500"/>
          </a:xfrm>
          <a:prstGeom prst="rect">
            <a:avLst/>
          </a:prstGeom>
        </p:spPr>
      </p:pic>
      <p:pic>
        <p:nvPicPr>
          <p:cNvPr id="4" name="Single Robot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B227FDC8-EAB2-5594-EC14-34C357DC29E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90"/>
                </p14:media>
              </p:ext>
            </p:extLst>
          </p:nvPr>
        </p:nvPicPr>
        <p:blipFill rotWithShape="1">
          <a:blip r:embed="rId5"/>
          <a:srcRect l="33464" t="16000" r="60536" b="73333"/>
          <a:stretch/>
        </p:blipFill>
        <p:spPr>
          <a:xfrm>
            <a:off x="9570506" y="1480115"/>
            <a:ext cx="2124222" cy="21242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576A99-68B5-315F-B4CC-6F47CCA8EC09}"/>
              </a:ext>
            </a:extLst>
          </p:cNvPr>
          <p:cNvSpPr txBox="1"/>
          <p:nvPr/>
        </p:nvSpPr>
        <p:spPr>
          <a:xfrm>
            <a:off x="1267819" y="3938091"/>
            <a:ext cx="18961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Heat Release 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80222-F4C8-AF46-3ED5-2450F2D118AD}"/>
              </a:ext>
            </a:extLst>
          </p:cNvPr>
          <p:cNvSpPr txBox="1"/>
          <p:nvPr/>
        </p:nvSpPr>
        <p:spPr>
          <a:xfrm>
            <a:off x="4858100" y="3938091"/>
            <a:ext cx="25786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Burning Material 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3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266007" y="1053661"/>
            <a:ext cx="11176000" cy="551999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Multiple Robots Fire Fighting</a:t>
            </a:r>
            <a:endParaRPr sz="3600" b="1" dirty="0">
              <a:latin typeface="Garamond" panose="02020404030301010803" pitchFamily="18" charset="0"/>
            </a:endParaRPr>
          </a:p>
        </p:txBody>
      </p:sp>
      <p:pic>
        <p:nvPicPr>
          <p:cNvPr id="4" name="Single Robot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7CB98AC4-2F29-DDD8-B196-E992B3FE2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51" y="1605660"/>
            <a:ext cx="9144000" cy="5143500"/>
          </a:xfrm>
          <a:prstGeom prst="rect">
            <a:avLst/>
          </a:prstGeom>
        </p:spPr>
      </p:pic>
      <p:pic>
        <p:nvPicPr>
          <p:cNvPr id="6" name="Single Robot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97E9E62F-C190-7A3E-746E-96BC89DDB8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3538" t="16418" r="61077" b="74009"/>
          <a:stretch/>
        </p:blipFill>
        <p:spPr>
          <a:xfrm>
            <a:off x="9780704" y="1605660"/>
            <a:ext cx="1951751" cy="1951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FF0669-8364-6A48-BC33-3FADE33F4DAF}"/>
              </a:ext>
            </a:extLst>
          </p:cNvPr>
          <p:cNvSpPr txBox="1"/>
          <p:nvPr/>
        </p:nvSpPr>
        <p:spPr>
          <a:xfrm>
            <a:off x="1267819" y="3938091"/>
            <a:ext cx="18961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Heat Release 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FC78F-E340-63DF-6614-EEC694365EA4}"/>
              </a:ext>
            </a:extLst>
          </p:cNvPr>
          <p:cNvSpPr txBox="1"/>
          <p:nvPr/>
        </p:nvSpPr>
        <p:spPr>
          <a:xfrm>
            <a:off x="4858100" y="3938091"/>
            <a:ext cx="25786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Burning Material 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5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E8C0B42-3075-FCBA-93F5-7999841CF60F}"/>
              </a:ext>
            </a:extLst>
          </p:cNvPr>
          <p:cNvSpPr txBox="1"/>
          <p:nvPr/>
        </p:nvSpPr>
        <p:spPr>
          <a:xfrm>
            <a:off x="605396" y="5090344"/>
            <a:ext cx="305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0" dirty="0">
                <a:solidFill>
                  <a:srgbClr val="000514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  <a:sym typeface="Garamond"/>
              </a:rPr>
              <a:t>a) Without firefighting</a:t>
            </a:r>
            <a:endParaRPr lang="en-US" dirty="0"/>
          </a:p>
        </p:txBody>
      </p:sp>
      <p:sp>
        <p:nvSpPr>
          <p:cNvPr id="12" name="Google Shape;284;p44">
            <a:extLst>
              <a:ext uri="{FF2B5EF4-FFF2-40B4-BE49-F238E27FC236}">
                <a16:creationId xmlns:a16="http://schemas.microsoft.com/office/drawing/2014/main" id="{343A6863-D72D-A80D-00B4-3FF83902D0F0}"/>
              </a:ext>
            </a:extLst>
          </p:cNvPr>
          <p:cNvSpPr txBox="1">
            <a:spLocks/>
          </p:cNvSpPr>
          <p:nvPr/>
        </p:nvSpPr>
        <p:spPr>
          <a:xfrm>
            <a:off x="133003" y="1347413"/>
            <a:ext cx="11176000" cy="551999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Garamond" panose="02020404030301010803" pitchFamily="18" charset="0"/>
              </a:rPr>
              <a:t>Results and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45C69E-3D8D-C612-1B5C-BE7D02084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84" b="1315"/>
          <a:stretch/>
        </p:blipFill>
        <p:spPr>
          <a:xfrm>
            <a:off x="256214" y="2316479"/>
            <a:ext cx="3750522" cy="2527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9CCD3E-86BD-FB40-93BF-A1EF1F3424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18"/>
          <a:stretch/>
        </p:blipFill>
        <p:spPr>
          <a:xfrm>
            <a:off x="4434744" y="2360814"/>
            <a:ext cx="3750522" cy="25693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97E5DB-998C-CE91-1704-E9B13A8F95D6}"/>
              </a:ext>
            </a:extLst>
          </p:cNvPr>
          <p:cNvSpPr txBox="1"/>
          <p:nvPr/>
        </p:nvSpPr>
        <p:spPr>
          <a:xfrm>
            <a:off x="4788829" y="5090344"/>
            <a:ext cx="305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0" dirty="0">
                <a:solidFill>
                  <a:srgbClr val="000514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  <a:sym typeface="Garamond"/>
              </a:rPr>
              <a:t>b) Single robot firefighting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66E231-96E6-770F-FB06-AD2F1E6639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64"/>
          <a:stretch/>
        </p:blipFill>
        <p:spPr>
          <a:xfrm>
            <a:off x="8474209" y="2316479"/>
            <a:ext cx="3619590" cy="25270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CB73854-7922-0838-9716-1F04E7DCA15A}"/>
              </a:ext>
            </a:extLst>
          </p:cNvPr>
          <p:cNvSpPr txBox="1"/>
          <p:nvPr/>
        </p:nvSpPr>
        <p:spPr>
          <a:xfrm>
            <a:off x="8875920" y="4998815"/>
            <a:ext cx="305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0" dirty="0">
                <a:solidFill>
                  <a:srgbClr val="000514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  <a:sym typeface="Garamond"/>
              </a:rPr>
              <a:t>c) Multiple robot firefighting</a:t>
            </a:r>
            <a:endParaRPr lang="en-US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96D7D181-9E44-F8A2-BC53-A3A14A13619B}"/>
              </a:ext>
            </a:extLst>
          </p:cNvPr>
          <p:cNvSpPr txBox="1">
            <a:spLocks/>
          </p:cNvSpPr>
          <p:nvPr/>
        </p:nvSpPr>
        <p:spPr bwMode="auto">
          <a:xfrm>
            <a:off x="53102" y="5646294"/>
            <a:ext cx="11919539" cy="96776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rgbClr val="000514"/>
                </a:solidFill>
                <a:latin typeface="Garamond"/>
              </a:rPr>
              <a:t>Multi-robot fire fighting is promising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70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266007" y="1053661"/>
            <a:ext cx="11176000" cy="715200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Conclusion and Future Work</a:t>
            </a:r>
            <a:endParaRPr sz="3600" b="1" dirty="0">
              <a:latin typeface="Garamond" panose="02020404030301010803" pitchFamily="18" charset="0"/>
            </a:endParaRPr>
          </a:p>
        </p:txBody>
      </p:sp>
      <p:sp>
        <p:nvSpPr>
          <p:cNvPr id="26" name="Google Shape;285;p44">
            <a:extLst>
              <a:ext uri="{FF2B5EF4-FFF2-40B4-BE49-F238E27FC236}">
                <a16:creationId xmlns:a16="http://schemas.microsoft.com/office/drawing/2014/main" id="{787DB132-451F-39B5-9296-E316CB1185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0847" y="1723505"/>
            <a:ext cx="11451229" cy="4823150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2600" b="1" dirty="0">
                <a:latin typeface="Garamond" panose="02020404030301010803" pitchFamily="18" charset="0"/>
              </a:rPr>
              <a:t>A network of robots enables scalable autonomous operation of the lunar base.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Fire fighting with multiple robots is more promising than a single robot.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The high-fidelity fire model will be implemented using the distributive network to find out the optimum number of robots needed for firefighting using AI/ML techniques. </a:t>
            </a:r>
          </a:p>
          <a:p>
            <a:pPr lvl="1"/>
            <a:r>
              <a:rPr lang="en-US" sz="2200" b="1" dirty="0">
                <a:latin typeface="Garamond" panose="02020404030301010803" pitchFamily="18" charset="0"/>
              </a:rPr>
              <a:t>Physics informed neural network</a:t>
            </a:r>
          </a:p>
          <a:p>
            <a:pPr lvl="1"/>
            <a:r>
              <a:rPr lang="en-US" sz="2200" b="1" dirty="0">
                <a:latin typeface="Garamond" panose="02020404030301010803" pitchFamily="18" charset="0"/>
              </a:rPr>
              <a:t>GOAP</a:t>
            </a:r>
          </a:p>
          <a:p>
            <a:pPr lvl="1"/>
            <a:r>
              <a:rPr lang="en-US" sz="2200" b="1" dirty="0">
                <a:latin typeface="Garamond" panose="02020404030301010803" pitchFamily="18" charset="0"/>
              </a:rPr>
              <a:t>BID</a:t>
            </a:r>
          </a:p>
          <a:p>
            <a:pPr lvl="1"/>
            <a:r>
              <a:rPr lang="en-US" sz="2200" b="1" dirty="0">
                <a:latin typeface="Garamond" panose="02020404030301010803" pitchFamily="18" charset="0"/>
              </a:rPr>
              <a:t>Gen AI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Modular and specialized firefighting robots will be considered to see what strategy is advantageous under what conditions.</a:t>
            </a:r>
          </a:p>
          <a:p>
            <a:pPr marL="380990" indent="-380990"/>
            <a:endParaRPr lang="en-US" sz="2600" b="1" dirty="0">
              <a:latin typeface="Garamond" panose="02020404030301010803" pitchFamily="18" charset="0"/>
            </a:endParaRPr>
          </a:p>
          <a:p>
            <a:pPr marL="380990" indent="-380990"/>
            <a:endParaRPr lang="en-US" sz="26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indent="-609585"/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60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>
            <a:spLocks noGrp="1"/>
          </p:cNvSpPr>
          <p:nvPr>
            <p:ph type="title"/>
          </p:nvPr>
        </p:nvSpPr>
        <p:spPr>
          <a:xfrm>
            <a:off x="266007" y="1053661"/>
            <a:ext cx="11176000" cy="715200"/>
          </a:xfrm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References</a:t>
            </a:r>
            <a:endParaRPr sz="3600" b="1" dirty="0">
              <a:latin typeface="Garamond" panose="02020404030301010803" pitchFamily="18" charset="0"/>
            </a:endParaRPr>
          </a:p>
        </p:txBody>
      </p:sp>
      <p:sp>
        <p:nvSpPr>
          <p:cNvPr id="26" name="Google Shape;285;p44">
            <a:extLst>
              <a:ext uri="{FF2B5EF4-FFF2-40B4-BE49-F238E27FC236}">
                <a16:creationId xmlns:a16="http://schemas.microsoft.com/office/drawing/2014/main" id="{787DB132-451F-39B5-9296-E316CB1185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0847" y="1723505"/>
            <a:ext cx="11348178" cy="4477790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indent="0">
              <a:buNone/>
            </a:pPr>
            <a:r>
              <a:rPr lang="en-US" sz="1600" dirty="0"/>
              <a:t>[1] </a:t>
            </a:r>
            <a:r>
              <a:rPr lang="en-US" sz="1600" dirty="0" err="1"/>
              <a:t>Guibaud</a:t>
            </a:r>
            <a:r>
              <a:rPr lang="en-US" sz="1600" dirty="0"/>
              <a:t>, Augustin, et al. "Fire safety in spacecraft: Past incidents and Deep Space challenges." Acta </a:t>
            </a:r>
            <a:r>
              <a:rPr lang="en-US" sz="1600" dirty="0" err="1"/>
              <a:t>Astronautica</a:t>
            </a:r>
            <a:r>
              <a:rPr lang="en-US" sz="1600" dirty="0"/>
              <a:t> 195 (2022): 344-354. 10.1016/j.actaastro.2022.01.021</a:t>
            </a:r>
          </a:p>
          <a:p>
            <a:pPr marL="0" indent="0">
              <a:buNone/>
            </a:pPr>
            <a:r>
              <a:rPr lang="en-US" sz="1600" dirty="0"/>
              <a:t>[2] Captain, S. (2020, April 3). </a:t>
            </a:r>
            <a:r>
              <a:rPr lang="en-US" sz="1600" i="1" dirty="0"/>
              <a:t>Firefighting drones extinguish 10-story blaze in China demonstration</a:t>
            </a:r>
            <a:r>
              <a:rPr lang="en-US" sz="1600" dirty="0"/>
              <a:t>. </a:t>
            </a:r>
            <a:r>
              <a:rPr lang="en-US" sz="1600" dirty="0" err="1"/>
              <a:t>DroneDJ</a:t>
            </a:r>
            <a:r>
              <a:rPr lang="en-US" sz="1600" dirty="0"/>
              <a:t>. Retrieved April 29, 2023, from </a:t>
            </a:r>
            <a:r>
              <a:rPr lang="en-US" sz="1600" dirty="0">
                <a:hlinkClick r:id="rId3"/>
              </a:rPr>
              <a:t>https://dronedj.com/2020/04/03/firefighting-drones-extinguish-10-story-blaze-china/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[3]. </a:t>
            </a:r>
            <a:r>
              <a:rPr lang="en-US" sz="1600" i="1" dirty="0"/>
              <a:t>Thermite®</a:t>
            </a:r>
            <a:r>
              <a:rPr lang="en-US" sz="1600" dirty="0"/>
              <a:t>. THERMITE® | Howe &amp; Howe Technologies. (n.d.). Retrieved April 29, 2023, from </a:t>
            </a:r>
            <a:r>
              <a:rPr lang="en-US" sz="1600" dirty="0">
                <a:hlinkClick r:id="rId4"/>
              </a:rPr>
              <a:t>https://www.howeandhowe.com/civil/thermite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[4] </a:t>
            </a:r>
            <a:r>
              <a:rPr lang="en-US" sz="1600" i="1" dirty="0"/>
              <a:t>JSC 29353B flammability configuration analysis for spacecraft ... - NASA. (n.d.). </a:t>
            </a:r>
            <a:r>
              <a:rPr lang="en-US" sz="1600" dirty="0"/>
              <a:t>Retrieved April 29, 2023, from </a:t>
            </a:r>
            <a:r>
              <a:rPr lang="en-US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dirty="0">
                <a:hlinkClick r:id="rId5"/>
              </a:rPr>
              <a:t>https://ntrs.nasa.gov/api/citations/20150020937/downloads/20150020937.pdf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[5] Kim, H.J. and Lilley, D.G., 2002. Heat release rates of burning items in fires. Journal of propulsion and power, 18(4), pp.866-870.</a:t>
            </a:r>
          </a:p>
          <a:p>
            <a:pPr marL="0" indent="0">
              <a:buNone/>
            </a:pPr>
            <a:r>
              <a:rPr lang="en-US" sz="1600" dirty="0"/>
              <a:t>[6] Hurley, M.J., </a:t>
            </a:r>
            <a:r>
              <a:rPr lang="en-US" sz="1600" dirty="0" err="1"/>
              <a:t>Gottuk</a:t>
            </a:r>
            <a:r>
              <a:rPr lang="en-US" sz="1600" dirty="0"/>
              <a:t>, D.T., Hall Jr, J.R., Harada, K., </a:t>
            </a:r>
            <a:r>
              <a:rPr lang="en-US" sz="1600" dirty="0" err="1"/>
              <a:t>Kuligowski</a:t>
            </a:r>
            <a:r>
              <a:rPr lang="en-US" sz="1600" dirty="0"/>
              <a:t>, E.D., </a:t>
            </a:r>
            <a:r>
              <a:rPr lang="en-US" sz="1600" dirty="0" err="1"/>
              <a:t>Puchovsky</a:t>
            </a:r>
            <a:r>
              <a:rPr lang="en-US" sz="1600" dirty="0"/>
              <a:t>, M., Watts Jr, J.M. and WIECZOREK, C.J. eds., 2015. SFPE handbook of fire protection engineering. Springer.</a:t>
            </a:r>
          </a:p>
          <a:p>
            <a:pPr marL="0" indent="0">
              <a:buNone/>
            </a:pPr>
            <a:r>
              <a:rPr lang="en-US" sz="1600" dirty="0"/>
              <a:t>[7] Li, Sen, et al. "An Indoor Autonomous Inspection and Firefighting Robot Based on SLAM and Flame Image Recognition." Fire 6.3 (2023): 93.</a:t>
            </a:r>
          </a:p>
          <a:p>
            <a:pPr marL="0" indent="0">
              <a:buNone/>
            </a:pPr>
            <a:r>
              <a:rPr lang="en-US" sz="1600" dirty="0"/>
              <a:t>[8] Olson, S. L., and Paul </a:t>
            </a:r>
            <a:r>
              <a:rPr lang="en-US" sz="1600" dirty="0" err="1"/>
              <a:t>Ferkul</a:t>
            </a:r>
            <a:r>
              <a:rPr lang="en-US" sz="1600" dirty="0"/>
              <a:t>. "Evaluating material flammability in microgravity and </a:t>
            </a:r>
            <a:r>
              <a:rPr lang="en-US" sz="1600" dirty="0" err="1"/>
              <a:t>martian</a:t>
            </a:r>
            <a:r>
              <a:rPr lang="en-US" sz="1600" dirty="0"/>
              <a:t> gravity compared to the </a:t>
            </a:r>
            <a:r>
              <a:rPr lang="en-US" sz="1600" dirty="0" err="1"/>
              <a:t>nasa</a:t>
            </a:r>
            <a:r>
              <a:rPr lang="en-US" sz="1600" dirty="0"/>
              <a:t> standard normal gravity test." 42nd International Conference on Environmental Systems. 2012.</a:t>
            </a:r>
          </a:p>
          <a:p>
            <a:pPr marL="0" indent="0">
              <a:buNone/>
            </a:pPr>
            <a:endParaRPr lang="en-US" sz="26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Garamond" panose="02020404030301010803" pitchFamily="18" charset="0"/>
            </a:endParaRPr>
          </a:p>
          <a:p>
            <a:pPr marL="380990" indent="-380990"/>
            <a:endParaRPr lang="en-US" sz="2600" b="1" dirty="0">
              <a:latin typeface="Garamond" panose="02020404030301010803" pitchFamily="18" charset="0"/>
            </a:endParaRPr>
          </a:p>
          <a:p>
            <a:pPr marL="380990" indent="-380990"/>
            <a:endParaRPr lang="en-US" sz="26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indent="-609585"/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03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7686676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u="sng">
              <a:solidFill>
                <a:srgbClr val="FFFFFF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52BC7-1874-44F2-83DA-345B5000A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2094816" y="2195655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Microsoft YaHei" panose="020B0503020204020204" pitchFamily="34" charset="-122"/>
                <a:cs typeface="Arial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6836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7686676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u="sng">
              <a:solidFill>
                <a:srgbClr val="FFFFFF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52BC7-1874-44F2-83DA-345B5000A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D05E73-4EF8-C1CC-A3E9-C4892064DAC2}"/>
              </a:ext>
            </a:extLst>
          </p:cNvPr>
          <p:cNvSpPr txBox="1"/>
          <p:nvPr/>
        </p:nvSpPr>
        <p:spPr>
          <a:xfrm>
            <a:off x="2061963" y="1858915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Microsoft YaHei" panose="020B0503020204020204" pitchFamily="34" charset="-122"/>
                <a:cs typeface="Arial" charset="0"/>
              </a:rPr>
              <a:t>Any Questions ?</a:t>
            </a:r>
          </a:p>
        </p:txBody>
      </p:sp>
    </p:spTree>
    <p:extLst>
      <p:ext uri="{BB962C8B-B14F-4D97-AF65-F5344CB8AC3E}">
        <p14:creationId xmlns:p14="http://schemas.microsoft.com/office/powerpoint/2010/main" val="233209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9764e1-9d56-49ce-b586-8eaf9dac53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89ECADC98A444E967E92D3970EC329" ma:contentTypeVersion="15" ma:contentTypeDescription="Create a new document." ma:contentTypeScope="" ma:versionID="a4c11c18f78cdd060fdbebeca68f5d71">
  <xsd:schema xmlns:xsd="http://www.w3.org/2001/XMLSchema" xmlns:xs="http://www.w3.org/2001/XMLSchema" xmlns:p="http://schemas.microsoft.com/office/2006/metadata/properties" xmlns:ns3="ea5ebdcc-98d4-44cf-ab22-0c3af3acef53" xmlns:ns4="5e9764e1-9d56-49ce-b586-8eaf9dac53c1" targetNamespace="http://schemas.microsoft.com/office/2006/metadata/properties" ma:root="true" ma:fieldsID="788fc3d6d5ece9bab835f036216ca597" ns3:_="" ns4:_="">
    <xsd:import namespace="ea5ebdcc-98d4-44cf-ab22-0c3af3acef53"/>
    <xsd:import namespace="5e9764e1-9d56-49ce-b586-8eaf9dac53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Tags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5ebdcc-98d4-44cf-ab22-0c3af3acef5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764e1-9d56-49ce-b586-8eaf9dac53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B08625-917A-4D88-945A-4FEDA9881400}">
  <ds:schemaRefs>
    <ds:schemaRef ds:uri="http://www.w3.org/XML/1998/namespace"/>
    <ds:schemaRef ds:uri="http://purl.org/dc/terms/"/>
    <ds:schemaRef ds:uri="ea5ebdcc-98d4-44cf-ab22-0c3af3acef53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5e9764e1-9d56-49ce-b586-8eaf9dac53c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329FD58-52C9-4F4E-8900-F7FDAF9192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E149D6-729C-4A7C-AA6C-EC29C66C07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5ebdcc-98d4-44cf-ab22-0c3af3acef53"/>
    <ds:schemaRef ds:uri="5e9764e1-9d56-49ce-b586-8eaf9dac5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4175</TotalTime>
  <Words>1184</Words>
  <Application>Microsoft Office PowerPoint</Application>
  <PresentationFormat>Widescreen</PresentationFormat>
  <Paragraphs>188</Paragraphs>
  <Slides>26</Slides>
  <Notes>16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Eras Bold ITC</vt:lpstr>
      <vt:lpstr>Garamond</vt:lpstr>
      <vt:lpstr>Times New Roman</vt:lpstr>
      <vt:lpstr>Wingdings</vt:lpstr>
      <vt:lpstr>Office Theme</vt:lpstr>
      <vt:lpstr>PowerPoint Presentation</vt:lpstr>
      <vt:lpstr>Outline</vt:lpstr>
      <vt:lpstr>Motivation</vt:lpstr>
      <vt:lpstr>Motivation</vt:lpstr>
      <vt:lpstr>Challenges </vt:lpstr>
      <vt:lpstr>Challenges </vt:lpstr>
      <vt:lpstr>Related Work</vt:lpstr>
      <vt:lpstr>PowerPoint Presentation</vt:lpstr>
      <vt:lpstr>PowerPoint Presentation</vt:lpstr>
      <vt:lpstr>Approach </vt:lpstr>
      <vt:lpstr>SMART Architecture for Lunar Base Applications</vt:lpstr>
      <vt:lpstr>Internal Robots</vt:lpstr>
      <vt:lpstr>Internal Robots</vt:lpstr>
      <vt:lpstr>Block diagram of Robot Control</vt:lpstr>
      <vt:lpstr>Finite State Machine </vt:lpstr>
      <vt:lpstr>Behavior Tree</vt:lpstr>
      <vt:lpstr>Fire Model</vt:lpstr>
      <vt:lpstr>Lunar Base Software</vt:lpstr>
      <vt:lpstr>Fire Scenario </vt:lpstr>
      <vt:lpstr>Single Robot Fire Fighting</vt:lpstr>
      <vt:lpstr>Multiple Robots Fire Fighting</vt:lpstr>
      <vt:lpstr>PowerPoint Presentation</vt:lpstr>
      <vt:lpstr>Conclusion and Future Work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Muniyasamy, Sivaperuman - (sivaastro)</cp:lastModifiedBy>
  <cp:revision>26</cp:revision>
  <dcterms:created xsi:type="dcterms:W3CDTF">2020-08-04T15:45:56Z</dcterms:created>
  <dcterms:modified xsi:type="dcterms:W3CDTF">2024-04-23T18:41:12Z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0x0101001289ECADC98A444E967E92D3970EC329</vt:lpwstr>
  </property>
</Properties>
</file>