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0" r:id="rId1"/>
    <p:sldMasterId id="2147484002" r:id="rId2"/>
  </p:sldMasterIdLst>
  <p:notesMasterIdLst>
    <p:notesMasterId r:id="rId14"/>
  </p:notesMasterIdLst>
  <p:handoutMasterIdLst>
    <p:handoutMasterId r:id="rId15"/>
  </p:handoutMasterIdLst>
  <p:sldIdLst>
    <p:sldId id="329" r:id="rId3"/>
    <p:sldId id="351" r:id="rId4"/>
    <p:sldId id="362" r:id="rId5"/>
    <p:sldId id="352" r:id="rId6"/>
    <p:sldId id="359" r:id="rId7"/>
    <p:sldId id="361" r:id="rId8"/>
    <p:sldId id="367" r:id="rId9"/>
    <p:sldId id="369" r:id="rId10"/>
    <p:sldId id="368" r:id="rId11"/>
    <p:sldId id="360" r:id="rId12"/>
    <p:sldId id="331" r:id="rId13"/>
  </p:sldIdLst>
  <p:sldSz cx="9144000" cy="6858000" type="screen4x3"/>
  <p:notesSz cx="7010400" cy="92964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1B7"/>
    <a:srgbClr val="C65911"/>
    <a:srgbClr val="A8FCC6"/>
    <a:srgbClr val="D7CCFE"/>
    <a:srgbClr val="FFDF94"/>
    <a:srgbClr val="FDC4B7"/>
    <a:srgbClr val="CDECFC"/>
    <a:srgbClr val="FFDFCE"/>
    <a:srgbClr val="B4F6CE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4" autoAdjust="0"/>
    <p:restoredTop sz="90698" autoAdjust="0"/>
  </p:normalViewPr>
  <p:slideViewPr>
    <p:cSldViewPr snapToGrid="0" snapToObjects="1">
      <p:cViewPr varScale="1">
        <p:scale>
          <a:sx n="171" d="100"/>
          <a:sy n="171" d="100"/>
        </p:scale>
        <p:origin x="184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CDE-A341-904C-ADB57D6EAA7E}"/>
              </c:ext>
            </c:extLst>
          </c:dPt>
          <c:dPt>
            <c:idx val="1"/>
            <c:bubble3D val="0"/>
            <c:spPr>
              <a:solidFill>
                <a:srgbClr val="DBE1B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CDE-A341-904C-ADB57D6EAA7E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CDE-A341-904C-ADB57D6EAA7E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CDE-A341-904C-ADB57D6EAA7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 Prime Inherited</c:v>
                </c:pt>
                <c:pt idx="1">
                  <c:v>Mars Heli Inherited / Adapted</c:v>
                </c:pt>
                <c:pt idx="2">
                  <c:v>CADRE Specific Shared with Rover</c:v>
                </c:pt>
                <c:pt idx="3">
                  <c:v>CADRE Base Station Specific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0.123</c:v>
                </c:pt>
                <c:pt idx="1">
                  <c:v>0.247</c:v>
                </c:pt>
                <c:pt idx="2">
                  <c:v>0.49199999999999999</c:v>
                </c:pt>
                <c:pt idx="3">
                  <c:v>0.13800000000000001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DE-A341-904C-ADB57D6EAA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47D-3148-AC07-4F10A309504A}"/>
              </c:ext>
            </c:extLst>
          </c:dPt>
          <c:dPt>
            <c:idx val="1"/>
            <c:bubble3D val="0"/>
            <c:spPr>
              <a:solidFill>
                <a:srgbClr val="DBE1B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7D-3148-AC07-4F10A309504A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47D-3148-AC07-4F10A309504A}"/>
              </c:ext>
            </c:extLst>
          </c:dPt>
          <c:dPt>
            <c:idx val="3"/>
            <c:bubble3D val="0"/>
            <c:spPr>
              <a:solidFill>
                <a:srgbClr val="C6591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7D-3148-AC07-4F10A30950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 Prime Inherited</c:v>
                </c:pt>
                <c:pt idx="1">
                  <c:v>Mars Heli Inherited / Adapted</c:v>
                </c:pt>
                <c:pt idx="2">
                  <c:v>CADRE Specific Shared with Base Station</c:v>
                </c:pt>
                <c:pt idx="3">
                  <c:v>CADRE Rover Specific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9.6000000000000002E-2</c:v>
                </c:pt>
                <c:pt idx="1">
                  <c:v>0.20200000000000001</c:v>
                </c:pt>
                <c:pt idx="2">
                  <c:v>0.40200000000000002</c:v>
                </c:pt>
                <c:pt idx="3" formatCode="0%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7D-3148-AC07-4F10A30950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0A200-6553-B147-90C9-CEF91EFF8297}" type="datetimeFigureOut">
              <a:rPr lang="en-US" smtClean="0">
                <a:latin typeface="Arial"/>
              </a:rPr>
              <a:t>4/17/24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2C01C-8156-EE4C-BC47-869CA09DFB9E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24958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2FC77F81-3125-2240-A858-DAD650E09B57}" type="datetimeFigureOut">
              <a:rPr lang="en-US" smtClean="0"/>
              <a:pPr/>
              <a:t>4/17/24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D55DD9D9-7F94-8C4C-8748-81A0C015A8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635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136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688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484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03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566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00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08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39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2341" y="3221701"/>
            <a:ext cx="7513104" cy="5004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800" b="1" baseline="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3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722185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909983" y="5649583"/>
            <a:ext cx="7424737" cy="77946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909983" y="2885929"/>
            <a:ext cx="7515462" cy="33577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1956816"/>
            <a:ext cx="3337560" cy="927100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24"/>
          </p:nvPr>
        </p:nvSpPr>
        <p:spPr>
          <a:xfrm>
            <a:off x="912341" y="6457847"/>
            <a:ext cx="7422379" cy="400153"/>
          </a:xfrm>
        </p:spPr>
        <p:txBody>
          <a:bodyPr/>
          <a:lstStyle/>
          <a:p>
            <a:pPr algn="l"/>
            <a:r>
              <a:rPr lang="en-US" dirty="0"/>
              <a:t>For required markings, please visit https://mh.jpl.nasa.gov</a:t>
            </a:r>
          </a:p>
        </p:txBody>
      </p:sp>
    </p:spTree>
    <p:extLst>
      <p:ext uri="{BB962C8B-B14F-4D97-AF65-F5344CB8AC3E}">
        <p14:creationId xmlns:p14="http://schemas.microsoft.com/office/powerpoint/2010/main" val="1834584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46583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4814634"/>
            <a:ext cx="8436135" cy="4301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1" baseline="0">
                <a:solidFill>
                  <a:srgbClr val="000000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523999"/>
            <a:ext cx="8436135" cy="29063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5853545"/>
            <a:ext cx="4964801" cy="66579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9" y="5244817"/>
            <a:ext cx="8436134" cy="47018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pic>
        <p:nvPicPr>
          <p:cNvPr id="12" name="Picture 11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68" y="5833872"/>
            <a:ext cx="2925483" cy="812634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>
          <a:xfrm>
            <a:off x="369198" y="6457847"/>
            <a:ext cx="4964802" cy="4001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For required markings, please visit https://mh.jpl.nasa.gov</a:t>
            </a:r>
          </a:p>
        </p:txBody>
      </p:sp>
    </p:spTree>
    <p:extLst>
      <p:ext uri="{BB962C8B-B14F-4D97-AF65-F5344CB8AC3E}">
        <p14:creationId xmlns:p14="http://schemas.microsoft.com/office/powerpoint/2010/main" val="681930005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Ve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687786" y="1919101"/>
            <a:ext cx="3347357" cy="8830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rgbClr val="000000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687785" y="2783302"/>
            <a:ext cx="3347357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4" y="1015999"/>
            <a:ext cx="3347359" cy="85687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tabLst/>
              <a:defRPr sz="14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</a:t>
            </a:r>
            <a:br>
              <a:rPr lang="en-US" dirty="0"/>
            </a:br>
            <a:r>
              <a:rPr lang="en-US" dirty="0"/>
              <a:t>Mission Name (optional)</a:t>
            </a:r>
          </a:p>
        </p:txBody>
      </p:sp>
      <p:pic>
        <p:nvPicPr>
          <p:cNvPr id="10" name="Picture 9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68" y="5367528"/>
            <a:ext cx="2925483" cy="81263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22"/>
          </p:nvPr>
        </p:nvSpPr>
        <p:spPr>
          <a:xfrm>
            <a:off x="5687568" y="6457847"/>
            <a:ext cx="3347574" cy="400153"/>
          </a:xfrm>
        </p:spPr>
        <p:txBody>
          <a:bodyPr/>
          <a:lstStyle/>
          <a:p>
            <a:r>
              <a:rPr lang="en-US" dirty="0"/>
              <a:t>For required markings, please visit https://mh.jpl.nasa.gov</a:t>
            </a:r>
          </a:p>
        </p:txBody>
      </p:sp>
    </p:spTree>
    <p:extLst>
      <p:ext uri="{BB962C8B-B14F-4D97-AF65-F5344CB8AC3E}">
        <p14:creationId xmlns:p14="http://schemas.microsoft.com/office/powerpoint/2010/main" val="1346538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6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199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0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75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51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6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9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179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575050" y="1596524"/>
            <a:ext cx="5111750" cy="4405898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58573"/>
            <a:ext cx="3008313" cy="3243849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57200" y="1596524"/>
            <a:ext cx="3008313" cy="1162049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586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90842"/>
            <a:ext cx="5486400" cy="33839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14565"/>
            <a:ext cx="5486400" cy="52154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792288" y="4974802"/>
            <a:ext cx="5486400" cy="63107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78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1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Light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51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825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327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655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437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276323" y="3654169"/>
            <a:ext cx="4581678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3863419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kern="0" spc="70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56" y="2377440"/>
            <a:ext cx="4581144" cy="127254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254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428" y="2792730"/>
            <a:ext cx="4581144" cy="127254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4415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2341" y="3221701"/>
            <a:ext cx="7513104" cy="5004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8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3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722185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rgbClr val="FFFFFF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909983" y="5649583"/>
            <a:ext cx="7424737" cy="77946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909983" y="2885929"/>
            <a:ext cx="7515462" cy="33577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10" name="Picture 9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1956816"/>
            <a:ext cx="3337560" cy="9271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24"/>
          </p:nvPr>
        </p:nvSpPr>
        <p:spPr>
          <a:xfrm>
            <a:off x="909983" y="6457847"/>
            <a:ext cx="7424737" cy="4001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6446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46583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4814634"/>
            <a:ext cx="8436135" cy="4301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523999"/>
            <a:ext cx="8436135" cy="29063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5853545"/>
            <a:ext cx="5205433" cy="66579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FFFFFF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9" y="5244817"/>
            <a:ext cx="8436134" cy="47018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rgbClr val="FFFFFF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pic>
        <p:nvPicPr>
          <p:cNvPr id="12" name="Picture 11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68" y="5833872"/>
            <a:ext cx="3337560" cy="9271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>
          <a:xfrm>
            <a:off x="369198" y="6457847"/>
            <a:ext cx="5205434" cy="4001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187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Ve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687786" y="1919101"/>
            <a:ext cx="3347357" cy="8830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687785" y="2783302"/>
            <a:ext cx="3347357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FFFFFF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4" y="1015999"/>
            <a:ext cx="3347359" cy="85687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tabLst/>
              <a:defRPr sz="14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</a:t>
            </a:r>
            <a:br>
              <a:rPr lang="en-US" dirty="0"/>
            </a:br>
            <a:r>
              <a:rPr lang="en-US" dirty="0"/>
              <a:t>Mission Name (optional)</a:t>
            </a:r>
          </a:p>
        </p:txBody>
      </p:sp>
      <p:pic>
        <p:nvPicPr>
          <p:cNvPr id="10" name="Picture 9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68" y="5367528"/>
            <a:ext cx="3337560" cy="9271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22"/>
          </p:nvPr>
        </p:nvSpPr>
        <p:spPr>
          <a:xfrm>
            <a:off x="5687786" y="6457847"/>
            <a:ext cx="3337342" cy="400153"/>
          </a:xfrm>
        </p:spPr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9975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4D0CFA6C-C905-4CE6-8F29-E518B3A4900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54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199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FE916D4-FE10-4894-87E7-CA9E1947A78F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6311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453A224B-3B24-415A-9C5D-3D6E00A3FF74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7876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C04E157-CB0C-46CE-9A67-61A6EF47F9F4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926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5E76156-1A7E-4910-A233-557DE26571FD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268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F405632E-B367-44E1-8DB2-CBF13D1185CB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457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0A74FDDA-8CF7-4FC6-9FF0-CED0235A8996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89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575050" y="1596524"/>
            <a:ext cx="5111750" cy="4405898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58573"/>
            <a:ext cx="3008313" cy="3243849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57200" y="1596524"/>
            <a:ext cx="3008313" cy="1162049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A8D7B5DD-001E-479D-B143-6C803CA737BD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356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90842"/>
            <a:ext cx="5486400" cy="33839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14565"/>
            <a:ext cx="5486400" cy="52154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792288" y="4974802"/>
            <a:ext cx="5486400" cy="63107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423EFDEE-49DB-415A-9521-63554B5828EC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757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92FF433-B518-4A9F-980A-B71A0C6C4EF5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85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BAE082B8-3C61-4373-9DE0-EDC4118D84C2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462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73DD3-C229-4FB1-9CAD-1EFC9002908B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981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rgbClr val="FFFFFF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683806E-C00F-4ACD-B82E-06BD6C2EF7D0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4553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7700212" y="6448776"/>
            <a:ext cx="1359944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200" b="1" kern="0" spc="70" dirty="0">
                <a:solidFill>
                  <a:schemeClr val="accent1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FAF8C95-80B3-4F5E-BCBD-AAB50D362A32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7734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234D7-A090-4C17-9299-DE4097C6BA85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4982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276323" y="3654169"/>
            <a:ext cx="4581678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3863419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kern="0" spc="70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5" name="Picture 4" descr="Tribrand_ColorWhite_rgb_16x3_1606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323" y="2381478"/>
            <a:ext cx="4581684" cy="127269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6D65-D32F-46AC-A6C9-EFCCADB751AD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2885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ibrand_ColorWhite_rgb_16x3_1606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323" y="2792655"/>
            <a:ext cx="4581684" cy="127269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EF3FD-AAA5-492B-BB53-7B35F6475034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1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457200" y="411693"/>
            <a:ext cx="8229600" cy="47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57847"/>
            <a:ext cx="1413986" cy="400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408614E-6C62-4D67-915C-43E35F4C718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871186" y="6457847"/>
            <a:ext cx="5401628" cy="400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9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For required markings, please visit https://mh.jpl.nasa.gov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272814" y="6457847"/>
            <a:ext cx="643449" cy="400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915E00B-5913-49AE-8A9C-78D6EE50689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1" r:id="rId2"/>
    <p:sldLayoutId id="2147483983" r:id="rId3"/>
    <p:sldLayoutId id="2147484001" r:id="rId4"/>
    <p:sldLayoutId id="2147483985" r:id="rId5"/>
    <p:sldLayoutId id="2147483987" r:id="rId6"/>
    <p:sldLayoutId id="2147483986" r:id="rId7"/>
    <p:sldLayoutId id="2147483988" r:id="rId8"/>
    <p:sldLayoutId id="2147483997" r:id="rId9"/>
    <p:sldLayoutId id="2147483998" r:id="rId10"/>
    <p:sldLayoutId id="2147483999" r:id="rId11"/>
    <p:sldLayoutId id="2147484000" r:id="rId12"/>
    <p:sldLayoutId id="2147483989" r:id="rId13"/>
    <p:sldLayoutId id="2147483991" r:id="rId14"/>
    <p:sldLayoutId id="2147483993" r:id="rId15"/>
    <p:sldLayoutId id="2147483994" r:id="rId16"/>
    <p:sldLayoutId id="2147483995" r:id="rId17"/>
    <p:sldLayoutId id="2147483996" r:id="rId18"/>
    <p:sldLayoutId id="2147483984" r:id="rId19"/>
    <p:sldLayoutId id="2147484022" r:id="rId20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b="1" i="0" u="none" kern="1200" cap="none" spc="0" baseline="0">
          <a:ln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0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457200" y="411693"/>
            <a:ext cx="8229600" cy="47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57847"/>
            <a:ext cx="1413986" cy="400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8277347-0A92-4237-B748-B27D77FE6A9E}" type="datetime1">
              <a:rPr lang="en-US" smtClean="0"/>
              <a:t>4/17/24</a:t>
            </a:fld>
            <a:endParaRPr lang="en-US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871186" y="6457847"/>
            <a:ext cx="5401628" cy="400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900">
                <a:solidFill>
                  <a:schemeClr val="accent4"/>
                </a:solidFill>
              </a:defRPr>
            </a:lvl1pPr>
          </a:lstStyle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272814" y="6457847"/>
            <a:ext cx="643449" cy="400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81D14A5A-7CF0-4E01-9E4E-50F5A87419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5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  <p:sldLayoutId id="2147484020" r:id="rId18"/>
    <p:sldLayoutId id="2147484021" r:id="rId19"/>
    <p:sldLayoutId id="2147484023" r:id="rId20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b="1" kern="1200" cap="none" spc="0" baseline="0">
          <a:ln>
            <a:noFill/>
          </a:ln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rgbClr val="FFFFFF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prime.jpl.nasa.gov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hyperlink" Target="https://fprime.jpl.nasa.gov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Photo-2015-03-12-085758 - D2015_0302_D370_CMSalt2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17" b="6483"/>
          <a:stretch/>
        </p:blipFill>
        <p:spPr/>
      </p:pic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369198" y="4814634"/>
            <a:ext cx="6507591" cy="430183"/>
          </a:xfrm>
        </p:spPr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Overview of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CADRE Flight Software Developed using the F Prime Flight Software Product Line</a:t>
            </a:r>
            <a:r>
              <a:rPr lang="en-US" sz="1200" dirty="0">
                <a:effectLst/>
              </a:rPr>
              <a:t> </a:t>
            </a:r>
            <a:endParaRPr lang="en-US" sz="1800" dirty="0"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369199" y="5768875"/>
            <a:ext cx="4964801" cy="665791"/>
          </a:xfrm>
        </p:spPr>
        <p:txBody>
          <a:bodyPr/>
          <a:lstStyle/>
          <a:p>
            <a:r>
              <a:rPr lang="en-US" dirty="0"/>
              <a:t>Aadil Rizvi, FSW Engineer, NASA/JPL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6842" y="-77536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>
          <a:xfrm>
            <a:off x="369198" y="6373177"/>
            <a:ext cx="6324210" cy="400153"/>
          </a:xfrm>
        </p:spPr>
        <p:txBody>
          <a:bodyPr/>
          <a:lstStyle/>
          <a:p>
            <a:r>
              <a:rPr lang="en-US" b="1" dirty="0"/>
              <a:t>This document has been reviewed and determined not to contain export controlled technical data.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FA9E3C8-0C92-DA7E-CECC-68373F4A50E5}"/>
              </a:ext>
            </a:extLst>
          </p:cNvPr>
          <p:cNvSpPr txBox="1">
            <a:spLocks/>
          </p:cNvSpPr>
          <p:nvPr/>
        </p:nvSpPr>
        <p:spPr>
          <a:xfrm>
            <a:off x="369192" y="6542511"/>
            <a:ext cx="6324210" cy="400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© 2024 California Institute of Technology. Government sponsorship acknowledged.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060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972E19B-DF9B-4520-B181-30E1FC9FF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8780D56-2AE9-48B9-A0C9-CF3B092E4E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BEE27FA-14E3-42D6-BA70-D6A1C3E039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7199" y="1044526"/>
            <a:ext cx="7459063" cy="397746"/>
          </a:xfrm>
        </p:spPr>
        <p:txBody>
          <a:bodyPr/>
          <a:lstStyle/>
          <a:p>
            <a:r>
              <a:rPr lang="en-US" sz="1800" dirty="0">
                <a:latin typeface="Questrial" pitchFamily="2" charset="77"/>
                <a:ea typeface="Questrial" pitchFamily="2" charset="77"/>
                <a:cs typeface="Questrial" pitchFamily="2" charset="77"/>
              </a:rPr>
              <a:t>CADRE (Cooperative Autonomous Distributed Robotic Exploration)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>
          <a:xfrm>
            <a:off x="1670304" y="6457847"/>
            <a:ext cx="5839968" cy="400153"/>
          </a:xfrm>
        </p:spPr>
        <p:txBody>
          <a:bodyPr/>
          <a:lstStyle/>
          <a:p>
            <a:r>
              <a:rPr lang="en-US" b="1" dirty="0"/>
              <a:t>This document has been reviewed and determined not to contain export controlled technical data.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C8B6DFB-0BE8-47B5-8302-F1677638EA1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7272814" y="6457847"/>
            <a:ext cx="643449" cy="400153"/>
          </a:xfrm>
        </p:spPr>
        <p:txBody>
          <a:bodyPr/>
          <a:lstStyle/>
          <a:p>
            <a:fld id="{BD193B1F-454F-4470-8937-9D53DC78F32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>
          <a:xfrm>
            <a:off x="457200" y="6457847"/>
            <a:ext cx="1413986" cy="400153"/>
          </a:xfrm>
        </p:spPr>
        <p:txBody>
          <a:bodyPr/>
          <a:lstStyle/>
          <a:p>
            <a:r>
              <a:rPr lang="en-US" dirty="0"/>
              <a:t>5/1/2024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7B9B66-A92C-F4A4-0B08-444D5B5245BF}"/>
              </a:ext>
            </a:extLst>
          </p:cNvPr>
          <p:cNvSpPr txBox="1"/>
          <p:nvPr/>
        </p:nvSpPr>
        <p:spPr>
          <a:xfrm>
            <a:off x="394756" y="1543545"/>
            <a:ext cx="874924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Questrial" pitchFamily="2" charset="77"/>
                <a:ea typeface="Questrial" pitchFamily="2" charset="77"/>
                <a:cs typeface="Questrial" pitchFamily="2" charset="77"/>
              </a:rPr>
              <a:t>N</a:t>
            </a:r>
            <a:r>
              <a:rPr lang="en-US" b="0" i="0" dirty="0">
                <a:solidFill>
                  <a:srgbClr val="222222"/>
                </a:solidFill>
                <a:effectLst/>
                <a:latin typeface="Questrial" pitchFamily="2" charset="77"/>
                <a:ea typeface="Questrial" pitchFamily="2" charset="77"/>
                <a:cs typeface="Questrial" pitchFamily="2" charset="77"/>
              </a:rPr>
              <a:t>etwork of small rovers that will work together to explore the Moon autonomously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Questrial" pitchFamily="2" charset="77"/>
              <a:ea typeface="Questrial" pitchFamily="2" charset="77"/>
              <a:cs typeface="Questrial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Questrial" pitchFamily="2" charset="77"/>
                <a:ea typeface="Questrial" pitchFamily="2" charset="77"/>
                <a:cs typeface="Questrial" pitchFamily="2" charset="77"/>
              </a:rPr>
              <a:t>Demonstrate multi-agent autonomy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Questrial" pitchFamily="2" charset="77"/>
              <a:ea typeface="Questrial" pitchFamily="2" charset="77"/>
              <a:cs typeface="Questrial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Questrial" pitchFamily="2" charset="77"/>
                <a:ea typeface="Questrial" pitchFamily="2" charset="77"/>
                <a:cs typeface="Questrial" pitchFamily="2" charset="77"/>
              </a:rPr>
              <a:t>3 rovers, 3 deployers and a base station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Questrial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Questrial" panose="020F0502020204030204" pitchFamily="34" charset="0"/>
            </a:endParaRPr>
          </a:p>
        </p:txBody>
      </p:sp>
      <p:pic>
        <p:nvPicPr>
          <p:cNvPr id="8" name="Content Placeholder 7" descr="Several people in a room&#10;&#10;Description automatically generated">
            <a:extLst>
              <a:ext uri="{FF2B5EF4-FFF2-40B4-BE49-F238E27FC236}">
                <a16:creationId xmlns:a16="http://schemas.microsoft.com/office/drawing/2014/main" id="{2061D498-1842-E3DD-8DB0-DAF4FFF59368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3"/>
          <a:stretch>
            <a:fillRect/>
          </a:stretch>
        </p:blipFill>
        <p:spPr>
          <a:xfrm>
            <a:off x="4034608" y="3537038"/>
            <a:ext cx="4783274" cy="2690267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875A79-4019-4156-095F-A9FB94F49971}"/>
              </a:ext>
            </a:extLst>
          </p:cNvPr>
          <p:cNvSpPr txBox="1"/>
          <p:nvPr/>
        </p:nvSpPr>
        <p:spPr>
          <a:xfrm>
            <a:off x="394756" y="3213872"/>
            <a:ext cx="40082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Questrial" panose="020F0502020204030204" pitchFamily="34" charset="0"/>
              </a:rPr>
              <a:t>Launch date: early 2025 - 2026 Intuitive Machines (IM) - 3</a:t>
            </a:r>
            <a:endParaRPr lang="en-US" dirty="0"/>
          </a:p>
        </p:txBody>
      </p:sp>
      <p:pic>
        <p:nvPicPr>
          <p:cNvPr id="1026" name="Picture 2" descr="Illustration of Intuitive Machines Nova-C lander for the IM-3 mission taking four NASA investigations to Reiner Gamma.">
            <a:extLst>
              <a:ext uri="{FF2B5EF4-FFF2-40B4-BE49-F238E27FC236}">
                <a16:creationId xmlns:a16="http://schemas.microsoft.com/office/drawing/2014/main" id="{127EF081-3FF4-8404-8D07-C10CA50F4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56" y="4195980"/>
            <a:ext cx="3611245" cy="203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85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972E19B-DF9B-4520-B181-30E1FC9FF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94" y="411692"/>
            <a:ext cx="8433412" cy="478483"/>
          </a:xfrm>
        </p:spPr>
        <p:txBody>
          <a:bodyPr/>
          <a:lstStyle/>
          <a:p>
            <a:r>
              <a:rPr lang="en-US" dirty="0"/>
              <a:t>CADRE Flight Software (FSW) Overview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8780D56-2AE9-48B9-A0C9-CF3B092E4E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>
          <a:xfrm>
            <a:off x="1670304" y="6457847"/>
            <a:ext cx="5839968" cy="400153"/>
          </a:xfrm>
        </p:spPr>
        <p:txBody>
          <a:bodyPr/>
          <a:lstStyle/>
          <a:p>
            <a:r>
              <a:rPr lang="en-US" b="1" dirty="0"/>
              <a:t>This document has been reviewed and determined not to contain export controlled technical data.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C8B6DFB-0BE8-47B5-8302-F1677638EA1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7272814" y="6457847"/>
            <a:ext cx="643449" cy="400153"/>
          </a:xfrm>
        </p:spPr>
        <p:txBody>
          <a:bodyPr/>
          <a:lstStyle/>
          <a:p>
            <a:fld id="{BD193B1F-454F-4470-8937-9D53DC78F32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B4DC1D-0F44-1C11-F528-34A46BF20403}"/>
              </a:ext>
            </a:extLst>
          </p:cNvPr>
          <p:cNvSpPr txBox="1"/>
          <p:nvPr/>
        </p:nvSpPr>
        <p:spPr>
          <a:xfrm>
            <a:off x="355294" y="1152133"/>
            <a:ext cx="856323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Executes 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j-lt"/>
              </a:rPr>
              <a:t>ModalAI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 VOXL platform, Linux 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Uses the open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-source F Prime Product Line (</a:t>
            </a:r>
            <a:r>
              <a:rPr lang="en-US" b="0" i="0" u="sng" dirty="0">
                <a:solidFill>
                  <a:srgbClr val="0078D7"/>
                </a:solidFill>
                <a:effectLst/>
                <a:latin typeface="Calibri" panose="020F0502020204030204" pitchFamily="34" charset="0"/>
                <a:hlinkClick r:id="rId3" tooltip="https://fprime.jpl.nasa.gov"/>
              </a:rPr>
              <a:t>https://fprime.jpl.nasa.gov</a:t>
            </a:r>
            <a:r>
              <a:rPr lang="en-US" b="0" i="0" u="sng" dirty="0">
                <a:solidFill>
                  <a:srgbClr val="000000"/>
                </a:solidFill>
                <a:effectLst/>
                <a:latin typeface="+mj-lt"/>
              </a:rPr>
              <a:t>)</a:t>
            </a:r>
            <a:r>
              <a:rPr lang="en-US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Leverages inheritance from Mars Helicopter for VOXL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Integrates JPL developed autonomy software libraries into F’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A rover deployment executes on each rover platform while a separate base station deployment executes on the base station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Each agent can communicate with each other via a mesh network radio (MNR)</a:t>
            </a: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A7302BB4-9FE4-B937-158F-DB5BFC768AC6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57200" y="6457847"/>
            <a:ext cx="1413986" cy="400153"/>
          </a:xfrm>
        </p:spPr>
        <p:txBody>
          <a:bodyPr/>
          <a:lstStyle/>
          <a:p>
            <a:r>
              <a:rPr lang="en-US" dirty="0"/>
              <a:t>5/1/2024</a:t>
            </a:r>
          </a:p>
        </p:txBody>
      </p:sp>
    </p:spTree>
    <p:extLst>
      <p:ext uri="{BB962C8B-B14F-4D97-AF65-F5344CB8AC3E}">
        <p14:creationId xmlns:p14="http://schemas.microsoft.com/office/powerpoint/2010/main" val="2768221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972E19B-DF9B-4520-B181-30E1FC9FF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 Prime Product Line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8780D56-2AE9-48B9-A0C9-CF3B092E4E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>
          <a:xfrm>
            <a:off x="1670304" y="6457847"/>
            <a:ext cx="5839968" cy="400153"/>
          </a:xfrm>
        </p:spPr>
        <p:txBody>
          <a:bodyPr/>
          <a:lstStyle/>
          <a:p>
            <a:r>
              <a:rPr lang="en-US" b="1" dirty="0"/>
              <a:t>This document has been reviewed and determined not to contain export controlled technical data.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C8B6DFB-0BE8-47B5-8302-F1677638EA1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7272814" y="6457847"/>
            <a:ext cx="643449" cy="400153"/>
          </a:xfrm>
        </p:spPr>
        <p:txBody>
          <a:bodyPr/>
          <a:lstStyle/>
          <a:p>
            <a:fld id="{BD193B1F-454F-4470-8937-9D53DC78F32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6FEBDA1-5067-4662-46B8-27022C28178B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3"/>
          <a:stretch>
            <a:fillRect/>
          </a:stretch>
        </p:blipFill>
        <p:spPr>
          <a:xfrm>
            <a:off x="5550605" y="4212611"/>
            <a:ext cx="3136194" cy="1764109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127C6D6-107B-19E8-4432-4A051B26120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b="0" i="0" u="sng" dirty="0">
                <a:solidFill>
                  <a:srgbClr val="0078D7"/>
                </a:solidFill>
                <a:effectLst/>
                <a:latin typeface="Calibri" panose="020F0502020204030204" pitchFamily="34" charset="0"/>
                <a:hlinkClick r:id="rId4" tooltip="https://fprime.jpl.nasa.gov"/>
              </a:rPr>
              <a:t>https://fprime.jpl.nasa.gov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B5D558A-8F84-C28F-DAF1-FC53340CC2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279" y="521432"/>
            <a:ext cx="749522" cy="681383"/>
          </a:xfrm>
          <a:prstGeom prst="rect">
            <a:avLst/>
          </a:prstGeom>
        </p:spPr>
      </p:pic>
      <p:sp>
        <p:nvSpPr>
          <p:cNvPr id="65" name="Text Placeholder 9">
            <a:extLst>
              <a:ext uri="{FF2B5EF4-FFF2-40B4-BE49-F238E27FC236}">
                <a16:creationId xmlns:a16="http://schemas.microsoft.com/office/drawing/2014/main" id="{C35EBD73-128A-7490-D3D4-06EF3854EC89}"/>
              </a:ext>
            </a:extLst>
          </p:cNvPr>
          <p:cNvSpPr txBox="1">
            <a:spLocks/>
          </p:cNvSpPr>
          <p:nvPr/>
        </p:nvSpPr>
        <p:spPr>
          <a:xfrm>
            <a:off x="457198" y="1371303"/>
            <a:ext cx="8229601" cy="4260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Tx/>
              <a:buNone/>
              <a:defRPr sz="2200" kern="1200" baseline="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Tx/>
              <a:buNone/>
              <a:defRPr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Tx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Open-source software framework for the rapid development and deployment of embedded systems and spaceflight applications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55FFBCE8-CE31-6676-7D49-097A4E4561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865" y="2592760"/>
            <a:ext cx="4686527" cy="3609893"/>
          </a:xfrm>
          <a:prstGeom prst="rect">
            <a:avLst/>
          </a:prstGeom>
        </p:spPr>
      </p:pic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23121B53-39C4-32D4-D6B1-13B3F78B8E39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57200" y="6457847"/>
            <a:ext cx="1413986" cy="400153"/>
          </a:xfrm>
        </p:spPr>
        <p:txBody>
          <a:bodyPr/>
          <a:lstStyle/>
          <a:p>
            <a:r>
              <a:rPr lang="en-US" dirty="0"/>
              <a:t>5/1/2024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318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57F63F92-D955-5D55-38AC-5D925CB61EA8}"/>
              </a:ext>
            </a:extLst>
          </p:cNvPr>
          <p:cNvSpPr/>
          <p:nvPr/>
        </p:nvSpPr>
        <p:spPr>
          <a:xfrm>
            <a:off x="563671" y="1716066"/>
            <a:ext cx="3607496" cy="372023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972E19B-DF9B-4520-B181-30E1FC9FF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/>
              <a:t>CADRE Hardware Components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8780D56-2AE9-48B9-A0C9-CF3B092E4E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>
          <a:xfrm>
            <a:off x="1670304" y="6457847"/>
            <a:ext cx="5839968" cy="400153"/>
          </a:xfrm>
        </p:spPr>
        <p:txBody>
          <a:bodyPr/>
          <a:lstStyle/>
          <a:p>
            <a:r>
              <a:rPr lang="en-US" b="1" dirty="0"/>
              <a:t>This document has been reviewed and determined not to contain export controlled technical data.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C8B6DFB-0BE8-47B5-8302-F1677638EA1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7272814" y="6457847"/>
            <a:ext cx="643449" cy="400153"/>
          </a:xfrm>
        </p:spPr>
        <p:txBody>
          <a:bodyPr/>
          <a:lstStyle/>
          <a:p>
            <a:fld id="{BD193B1F-454F-4470-8937-9D53DC78F32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0DA76E-CEDC-6E52-3DF0-437652FBB499}"/>
              </a:ext>
            </a:extLst>
          </p:cNvPr>
          <p:cNvSpPr txBox="1"/>
          <p:nvPr/>
        </p:nvSpPr>
        <p:spPr>
          <a:xfrm>
            <a:off x="7086067" y="50605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EAE1C-4B41-834D-6875-C1CCF91BFA87}"/>
              </a:ext>
            </a:extLst>
          </p:cNvPr>
          <p:cNvSpPr txBox="1"/>
          <p:nvPr/>
        </p:nvSpPr>
        <p:spPr>
          <a:xfrm>
            <a:off x="1049679" y="2984462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D37FA17B-F454-4F68-6F84-6DFD2DB6BF9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57200" y="6457847"/>
            <a:ext cx="1413986" cy="400153"/>
          </a:xfrm>
        </p:spPr>
        <p:txBody>
          <a:bodyPr/>
          <a:lstStyle/>
          <a:p>
            <a:r>
              <a:rPr lang="en-US" dirty="0"/>
              <a:t>5/1/2024</a:t>
            </a: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1766EB-566E-2A2A-7201-3D2D9A497E01}"/>
              </a:ext>
            </a:extLst>
          </p:cNvPr>
          <p:cNvSpPr/>
          <p:nvPr/>
        </p:nvSpPr>
        <p:spPr>
          <a:xfrm>
            <a:off x="1851968" y="2805831"/>
            <a:ext cx="1002082" cy="10020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VOXL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E95934-FCB1-7994-F09A-C72CA1FB3A73}"/>
              </a:ext>
            </a:extLst>
          </p:cNvPr>
          <p:cNvSpPr/>
          <p:nvPr/>
        </p:nvSpPr>
        <p:spPr>
          <a:xfrm>
            <a:off x="1847365" y="4108877"/>
            <a:ext cx="1014535" cy="4001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FPGA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062BAA-C38E-0F6E-7045-3D7F3959B0CC}"/>
              </a:ext>
            </a:extLst>
          </p:cNvPr>
          <p:cNvSpPr/>
          <p:nvPr/>
        </p:nvSpPr>
        <p:spPr>
          <a:xfrm>
            <a:off x="1858230" y="2104714"/>
            <a:ext cx="1002082" cy="400153"/>
          </a:xfrm>
          <a:prstGeom prst="rect">
            <a:avLst/>
          </a:prstGeom>
          <a:solidFill>
            <a:srgbClr val="FDC4B7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IM LANDER INTERFACE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35A879E-0BC7-3DAE-AC41-6EC8FE69A74B}"/>
              </a:ext>
            </a:extLst>
          </p:cNvPr>
          <p:cNvCxnSpPr>
            <a:cxnSpLocks/>
            <a:stCxn id="26" idx="2"/>
            <a:endCxn id="2" idx="0"/>
          </p:cNvCxnSpPr>
          <p:nvPr/>
        </p:nvCxnSpPr>
        <p:spPr>
          <a:xfrm flipH="1">
            <a:off x="2353009" y="2504867"/>
            <a:ext cx="6262" cy="300964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08448316-9B28-BA7A-D333-569BF1EE46B1}"/>
              </a:ext>
            </a:extLst>
          </p:cNvPr>
          <p:cNvSpPr/>
          <p:nvPr/>
        </p:nvSpPr>
        <p:spPr>
          <a:xfrm>
            <a:off x="3155014" y="2805830"/>
            <a:ext cx="725710" cy="400153"/>
          </a:xfrm>
          <a:prstGeom prst="rect">
            <a:avLst/>
          </a:prstGeom>
          <a:solidFill>
            <a:srgbClr val="CDECF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MNR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90B315A-AD0F-B0DB-68C3-B8824CEEB927}"/>
              </a:ext>
            </a:extLst>
          </p:cNvPr>
          <p:cNvCxnSpPr>
            <a:cxnSpLocks/>
            <a:stCxn id="18" idx="0"/>
            <a:endCxn id="2" idx="2"/>
          </p:cNvCxnSpPr>
          <p:nvPr/>
        </p:nvCxnSpPr>
        <p:spPr>
          <a:xfrm flipH="1" flipV="1">
            <a:off x="2353009" y="3807913"/>
            <a:ext cx="1624" cy="300964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7E43433F-7146-DB02-D3ED-2BACE1BB9303}"/>
              </a:ext>
            </a:extLst>
          </p:cNvPr>
          <p:cNvSpPr/>
          <p:nvPr/>
        </p:nvSpPr>
        <p:spPr>
          <a:xfrm>
            <a:off x="3155014" y="3407760"/>
            <a:ext cx="725710" cy="400153"/>
          </a:xfrm>
          <a:prstGeom prst="rect">
            <a:avLst/>
          </a:prstGeom>
          <a:solidFill>
            <a:srgbClr val="FCE7F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UWB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8938B18-B32F-43BC-0525-E6CEEC2E826F}"/>
              </a:ext>
            </a:extLst>
          </p:cNvPr>
          <p:cNvCxnSpPr>
            <a:cxnSpLocks/>
          </p:cNvCxnSpPr>
          <p:nvPr/>
        </p:nvCxnSpPr>
        <p:spPr>
          <a:xfrm>
            <a:off x="2849408" y="3005906"/>
            <a:ext cx="300964" cy="0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6F03339-BB1D-4CEB-4627-D2A7BC52C126}"/>
              </a:ext>
            </a:extLst>
          </p:cNvPr>
          <p:cNvCxnSpPr>
            <a:cxnSpLocks/>
          </p:cNvCxnSpPr>
          <p:nvPr/>
        </p:nvCxnSpPr>
        <p:spPr>
          <a:xfrm>
            <a:off x="2861900" y="3607836"/>
            <a:ext cx="300964" cy="0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546D800C-2F6C-5084-0984-AD0F9FF82F6D}"/>
              </a:ext>
            </a:extLst>
          </p:cNvPr>
          <p:cNvSpPr/>
          <p:nvPr/>
        </p:nvSpPr>
        <p:spPr>
          <a:xfrm>
            <a:off x="1845704" y="4506942"/>
            <a:ext cx="202505" cy="6478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PRTS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7031C32-0083-38D9-3FA2-69B5181A43AC}"/>
              </a:ext>
            </a:extLst>
          </p:cNvPr>
          <p:cNvSpPr/>
          <p:nvPr/>
        </p:nvSpPr>
        <p:spPr>
          <a:xfrm>
            <a:off x="2048208" y="4509030"/>
            <a:ext cx="202505" cy="6478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HTRS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7E1DCD6-3CD7-1F3E-B5BE-8340AC007110}"/>
              </a:ext>
            </a:extLst>
          </p:cNvPr>
          <p:cNvSpPr txBox="1"/>
          <p:nvPr/>
        </p:nvSpPr>
        <p:spPr>
          <a:xfrm>
            <a:off x="1578279" y="1402915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3486321-0B4B-6242-95C6-9E36901E3445}"/>
              </a:ext>
            </a:extLst>
          </p:cNvPr>
          <p:cNvSpPr txBox="1"/>
          <p:nvPr/>
        </p:nvSpPr>
        <p:spPr>
          <a:xfrm>
            <a:off x="1966586" y="1490597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765EA47-37F8-11C2-E023-CAF700D9C92B}"/>
              </a:ext>
            </a:extLst>
          </p:cNvPr>
          <p:cNvSpPr txBox="1"/>
          <p:nvPr/>
        </p:nvSpPr>
        <p:spPr>
          <a:xfrm>
            <a:off x="2141951" y="1528175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AE547BB-43DE-819C-D6BC-FAE78B060D5A}"/>
              </a:ext>
            </a:extLst>
          </p:cNvPr>
          <p:cNvSpPr txBox="1"/>
          <p:nvPr/>
        </p:nvSpPr>
        <p:spPr>
          <a:xfrm>
            <a:off x="1443941" y="1355923"/>
            <a:ext cx="1846956" cy="288099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dirty="0"/>
              <a:t>BASE STATION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4062BC8-8A4C-8042-08AB-4ED236551AC7}"/>
              </a:ext>
            </a:extLst>
          </p:cNvPr>
          <p:cNvSpPr/>
          <p:nvPr/>
        </p:nvSpPr>
        <p:spPr>
          <a:xfrm>
            <a:off x="4972833" y="1716066"/>
            <a:ext cx="3607496" cy="372023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E0E07FD-96EA-1402-DAC0-F0AD0A23D91D}"/>
              </a:ext>
            </a:extLst>
          </p:cNvPr>
          <p:cNvSpPr txBox="1"/>
          <p:nvPr/>
        </p:nvSpPr>
        <p:spPr>
          <a:xfrm>
            <a:off x="6245949" y="1355922"/>
            <a:ext cx="1061264" cy="288099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dirty="0"/>
              <a:t>ROVER (x3)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6B5F972-4AF9-B3B9-8510-C43AB713A3D2}"/>
              </a:ext>
            </a:extLst>
          </p:cNvPr>
          <p:cNvSpPr/>
          <p:nvPr/>
        </p:nvSpPr>
        <p:spPr>
          <a:xfrm>
            <a:off x="6289950" y="2805489"/>
            <a:ext cx="1002082" cy="10020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VOXL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4EB0F38-BE38-3DA9-38F2-488E8B4C8107}"/>
              </a:ext>
            </a:extLst>
          </p:cNvPr>
          <p:cNvSpPr/>
          <p:nvPr/>
        </p:nvSpPr>
        <p:spPr>
          <a:xfrm>
            <a:off x="6285347" y="4108535"/>
            <a:ext cx="1014535" cy="4001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FPGA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356DF5E-9418-5F13-29EB-BCD948E27068}"/>
              </a:ext>
            </a:extLst>
          </p:cNvPr>
          <p:cNvSpPr/>
          <p:nvPr/>
        </p:nvSpPr>
        <p:spPr>
          <a:xfrm>
            <a:off x="6285308" y="2104372"/>
            <a:ext cx="1002082" cy="400153"/>
          </a:xfrm>
          <a:prstGeom prst="rect">
            <a:avLst/>
          </a:prstGeom>
          <a:solidFill>
            <a:srgbClr val="FFDF94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GPR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2D91D14-1F0B-E4B2-0CD7-C194162C4E3C}"/>
              </a:ext>
            </a:extLst>
          </p:cNvPr>
          <p:cNvCxnSpPr>
            <a:cxnSpLocks/>
            <a:stCxn id="63" idx="0"/>
            <a:endCxn id="65" idx="2"/>
          </p:cNvCxnSpPr>
          <p:nvPr/>
        </p:nvCxnSpPr>
        <p:spPr>
          <a:xfrm flipH="1" flipV="1">
            <a:off x="6786349" y="2504525"/>
            <a:ext cx="4642" cy="300964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82CAE458-83D7-1456-5189-89C16F404596}"/>
              </a:ext>
            </a:extLst>
          </p:cNvPr>
          <p:cNvCxnSpPr>
            <a:cxnSpLocks/>
            <a:stCxn id="64" idx="0"/>
            <a:endCxn id="63" idx="2"/>
          </p:cNvCxnSpPr>
          <p:nvPr/>
        </p:nvCxnSpPr>
        <p:spPr>
          <a:xfrm flipH="1" flipV="1">
            <a:off x="6790991" y="3807571"/>
            <a:ext cx="1624" cy="300964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12D72278-FE8C-E12E-F59E-A084FDBEFBF6}"/>
              </a:ext>
            </a:extLst>
          </p:cNvPr>
          <p:cNvSpPr/>
          <p:nvPr/>
        </p:nvSpPr>
        <p:spPr>
          <a:xfrm>
            <a:off x="6283686" y="4506600"/>
            <a:ext cx="202505" cy="6478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PRTS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F9D4630-D65F-0B23-9D8A-B2DA29CB0C8E}"/>
              </a:ext>
            </a:extLst>
          </p:cNvPr>
          <p:cNvSpPr/>
          <p:nvPr/>
        </p:nvSpPr>
        <p:spPr>
          <a:xfrm>
            <a:off x="6486190" y="4508688"/>
            <a:ext cx="202505" cy="6478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HTRS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A8B3B9E-440A-6F8F-DC32-0B44431EEC4B}"/>
              </a:ext>
            </a:extLst>
          </p:cNvPr>
          <p:cNvSpPr/>
          <p:nvPr/>
        </p:nvSpPr>
        <p:spPr>
          <a:xfrm>
            <a:off x="7097377" y="4506600"/>
            <a:ext cx="202505" cy="647857"/>
          </a:xfrm>
          <a:prstGeom prst="rect">
            <a:avLst/>
          </a:prstGeom>
          <a:solidFill>
            <a:srgbClr val="B4F6CE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IMU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9580109-D48B-3E76-D399-118F5FBACEB6}"/>
              </a:ext>
            </a:extLst>
          </p:cNvPr>
          <p:cNvSpPr/>
          <p:nvPr/>
        </p:nvSpPr>
        <p:spPr>
          <a:xfrm>
            <a:off x="6893035" y="4506600"/>
            <a:ext cx="202505" cy="647857"/>
          </a:xfrm>
          <a:prstGeom prst="rect">
            <a:avLst/>
          </a:prstGeom>
          <a:solidFill>
            <a:srgbClr val="FFDFCE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SUN S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791595F-C306-7DF1-2C94-E64FA2974026}"/>
              </a:ext>
            </a:extLst>
          </p:cNvPr>
          <p:cNvSpPr/>
          <p:nvPr/>
        </p:nvSpPr>
        <p:spPr>
          <a:xfrm>
            <a:off x="5257387" y="2805488"/>
            <a:ext cx="731938" cy="400153"/>
          </a:xfrm>
          <a:prstGeom prst="rect">
            <a:avLst/>
          </a:prstGeom>
          <a:solidFill>
            <a:srgbClr val="D7CCFE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STEREO CAMERA PAIR (x2)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9C26C5F4-0D70-52A5-19C4-C2EEF065264E}"/>
              </a:ext>
            </a:extLst>
          </p:cNvPr>
          <p:cNvCxnSpPr>
            <a:cxnSpLocks/>
          </p:cNvCxnSpPr>
          <p:nvPr/>
        </p:nvCxnSpPr>
        <p:spPr>
          <a:xfrm>
            <a:off x="5986211" y="3006288"/>
            <a:ext cx="300964" cy="0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6C2398FB-C698-24F6-C3B7-182BF89A5A47}"/>
              </a:ext>
            </a:extLst>
          </p:cNvPr>
          <p:cNvSpPr/>
          <p:nvPr/>
        </p:nvSpPr>
        <p:spPr>
          <a:xfrm>
            <a:off x="825633" y="2805488"/>
            <a:ext cx="725710" cy="400153"/>
          </a:xfrm>
          <a:prstGeom prst="rect">
            <a:avLst/>
          </a:prstGeom>
          <a:solidFill>
            <a:srgbClr val="A8FCC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SACA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4CB4256-513E-DB4D-C8F6-409B142BE934}"/>
              </a:ext>
            </a:extLst>
          </p:cNvPr>
          <p:cNvSpPr/>
          <p:nvPr/>
        </p:nvSpPr>
        <p:spPr>
          <a:xfrm>
            <a:off x="825633" y="3407418"/>
            <a:ext cx="725710" cy="40015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DEPLOYMENT MOTORS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3AC9B310-1A85-E7B2-65D8-3CCD80C0B0C4}"/>
              </a:ext>
            </a:extLst>
          </p:cNvPr>
          <p:cNvCxnSpPr>
            <a:cxnSpLocks/>
            <a:endCxn id="90" idx="3"/>
          </p:cNvCxnSpPr>
          <p:nvPr/>
        </p:nvCxnSpPr>
        <p:spPr>
          <a:xfrm flipH="1">
            <a:off x="1551343" y="3607494"/>
            <a:ext cx="294361" cy="1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94849B76-65B8-B235-DC48-AD4C82C86004}"/>
              </a:ext>
            </a:extLst>
          </p:cNvPr>
          <p:cNvCxnSpPr>
            <a:cxnSpLocks/>
          </p:cNvCxnSpPr>
          <p:nvPr/>
        </p:nvCxnSpPr>
        <p:spPr>
          <a:xfrm>
            <a:off x="1544740" y="3005565"/>
            <a:ext cx="300964" cy="0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3B6B7A3-6273-1F03-C62A-20E52CAB3C90}"/>
              </a:ext>
            </a:extLst>
          </p:cNvPr>
          <p:cNvSpPr/>
          <p:nvPr/>
        </p:nvSpPr>
        <p:spPr>
          <a:xfrm>
            <a:off x="5260501" y="3390010"/>
            <a:ext cx="725710" cy="40015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MOBILITY MOTORS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B3E37621-27A1-C181-8AA6-2F7B34284E8A}"/>
              </a:ext>
            </a:extLst>
          </p:cNvPr>
          <p:cNvCxnSpPr>
            <a:cxnSpLocks/>
          </p:cNvCxnSpPr>
          <p:nvPr/>
        </p:nvCxnSpPr>
        <p:spPr>
          <a:xfrm>
            <a:off x="5973719" y="3589404"/>
            <a:ext cx="300964" cy="0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47847A7-83DF-3B8D-B0D5-113A615BB112}"/>
              </a:ext>
            </a:extLst>
          </p:cNvPr>
          <p:cNvSpPr/>
          <p:nvPr/>
        </p:nvSpPr>
        <p:spPr>
          <a:xfrm>
            <a:off x="2250713" y="4506942"/>
            <a:ext cx="202505" cy="647857"/>
          </a:xfrm>
          <a:prstGeom prst="rect">
            <a:avLst/>
          </a:prstGeom>
          <a:solidFill>
            <a:srgbClr val="C8C8C8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PWR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30A56D94-5212-692A-6C4D-93A587CE916A}"/>
              </a:ext>
            </a:extLst>
          </p:cNvPr>
          <p:cNvSpPr/>
          <p:nvPr/>
        </p:nvSpPr>
        <p:spPr>
          <a:xfrm>
            <a:off x="6685096" y="4506600"/>
            <a:ext cx="202505" cy="647857"/>
          </a:xfrm>
          <a:prstGeom prst="rect">
            <a:avLst/>
          </a:prstGeom>
          <a:solidFill>
            <a:srgbClr val="C8C8C8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PWR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D5D3D2C-A3DE-44DA-2630-AD3172B08DBD}"/>
              </a:ext>
            </a:extLst>
          </p:cNvPr>
          <p:cNvSpPr/>
          <p:nvPr/>
        </p:nvSpPr>
        <p:spPr>
          <a:xfrm>
            <a:off x="7592657" y="2805488"/>
            <a:ext cx="725710" cy="400153"/>
          </a:xfrm>
          <a:prstGeom prst="rect">
            <a:avLst/>
          </a:prstGeom>
          <a:solidFill>
            <a:srgbClr val="CDECF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MNR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E4560EB-8D8D-CBCF-3740-F4F7C3F5C15D}"/>
              </a:ext>
            </a:extLst>
          </p:cNvPr>
          <p:cNvSpPr/>
          <p:nvPr/>
        </p:nvSpPr>
        <p:spPr>
          <a:xfrm>
            <a:off x="7592657" y="3407418"/>
            <a:ext cx="725710" cy="400153"/>
          </a:xfrm>
          <a:prstGeom prst="rect">
            <a:avLst/>
          </a:prstGeom>
          <a:solidFill>
            <a:srgbClr val="FCE7F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UWB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7914FBEB-7327-BDA1-6ECC-D964911EAF33}"/>
              </a:ext>
            </a:extLst>
          </p:cNvPr>
          <p:cNvCxnSpPr>
            <a:cxnSpLocks/>
          </p:cNvCxnSpPr>
          <p:nvPr/>
        </p:nvCxnSpPr>
        <p:spPr>
          <a:xfrm>
            <a:off x="7287051" y="3005564"/>
            <a:ext cx="300964" cy="0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C9B0DC2A-4D50-6858-622B-B512CA2854EA}"/>
              </a:ext>
            </a:extLst>
          </p:cNvPr>
          <p:cNvCxnSpPr>
            <a:cxnSpLocks/>
          </p:cNvCxnSpPr>
          <p:nvPr/>
        </p:nvCxnSpPr>
        <p:spPr>
          <a:xfrm>
            <a:off x="7299543" y="3607494"/>
            <a:ext cx="300964" cy="0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53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65" grpId="0" animBg="1"/>
      <p:bldP spid="76" grpId="0" animBg="1"/>
      <p:bldP spid="77" grpId="0" animBg="1"/>
      <p:bldP spid="78" grpId="0" animBg="1"/>
      <p:bldP spid="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972E19B-DF9B-4520-B181-30E1FC9FF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/>
              <a:t>CADRE Flight Software (FSW) Components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8780D56-2AE9-48B9-A0C9-CF3B092E4E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>
          <a:xfrm>
            <a:off x="1670304" y="6457847"/>
            <a:ext cx="5839968" cy="400153"/>
          </a:xfrm>
        </p:spPr>
        <p:txBody>
          <a:bodyPr/>
          <a:lstStyle/>
          <a:p>
            <a:r>
              <a:rPr lang="en-US" b="1" dirty="0"/>
              <a:t>This document has been reviewed and determined not to contain export controlled technical data.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C8B6DFB-0BE8-47B5-8302-F1677638EA1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7272814" y="6457847"/>
            <a:ext cx="643449" cy="400153"/>
          </a:xfrm>
        </p:spPr>
        <p:txBody>
          <a:bodyPr/>
          <a:lstStyle/>
          <a:p>
            <a:fld id="{BD193B1F-454F-4470-8937-9D53DC78F32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EAE1C-4B41-834D-6875-C1CCF91BFA87}"/>
              </a:ext>
            </a:extLst>
          </p:cNvPr>
          <p:cNvSpPr txBox="1"/>
          <p:nvPr/>
        </p:nvSpPr>
        <p:spPr>
          <a:xfrm>
            <a:off x="1172817" y="2345635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7EB3E695-427B-D1B5-C759-A5C986D02B65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57200" y="6457847"/>
            <a:ext cx="1413986" cy="400153"/>
          </a:xfrm>
        </p:spPr>
        <p:txBody>
          <a:bodyPr/>
          <a:lstStyle/>
          <a:p>
            <a:r>
              <a:rPr lang="en-US" dirty="0"/>
              <a:t>5/1/2024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D1AD89-3AC2-B5BC-E942-BDD612E7E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15" y="1468221"/>
            <a:ext cx="4292875" cy="32707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00054B7-660B-A4BF-CB3A-6A5808561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812" y="1468221"/>
            <a:ext cx="4282533" cy="401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376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972E19B-DF9B-4520-B181-30E1FC9FF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94624"/>
            <a:ext cx="8323545" cy="478483"/>
          </a:xfrm>
        </p:spPr>
        <p:txBody>
          <a:bodyPr/>
          <a:lstStyle/>
          <a:p>
            <a:r>
              <a:rPr lang="en-US" sz="2400" dirty="0"/>
              <a:t>CADRE FSW Component SLOC (Source Lines of Code)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8780D56-2AE9-48B9-A0C9-CF3B092E4E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>
          <a:xfrm>
            <a:off x="1670304" y="6457847"/>
            <a:ext cx="5839968" cy="400153"/>
          </a:xfrm>
        </p:spPr>
        <p:txBody>
          <a:bodyPr/>
          <a:lstStyle/>
          <a:p>
            <a:r>
              <a:rPr lang="en-US" b="1" dirty="0"/>
              <a:t>This document has been reviewed and determined not to contain export controlled technical data.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C8B6DFB-0BE8-47B5-8302-F1677638EA1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7272814" y="6457847"/>
            <a:ext cx="643449" cy="400153"/>
          </a:xfrm>
        </p:spPr>
        <p:txBody>
          <a:bodyPr/>
          <a:lstStyle/>
          <a:p>
            <a:fld id="{BD193B1F-454F-4470-8937-9D53DC78F32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EAE1C-4B41-834D-6875-C1CCF91BFA87}"/>
              </a:ext>
            </a:extLst>
          </p:cNvPr>
          <p:cNvSpPr txBox="1"/>
          <p:nvPr/>
        </p:nvSpPr>
        <p:spPr>
          <a:xfrm>
            <a:off x="1246918" y="2352224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7EB3E695-427B-D1B5-C759-A5C986D02B65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57200" y="6457847"/>
            <a:ext cx="1413986" cy="400153"/>
          </a:xfrm>
        </p:spPr>
        <p:txBody>
          <a:bodyPr/>
          <a:lstStyle/>
          <a:p>
            <a:r>
              <a:rPr lang="en-US" dirty="0"/>
              <a:t>5/1/2024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24C3B1-1CCB-4BF5-3F0E-FDE3A0BF913C}"/>
              </a:ext>
            </a:extLst>
          </p:cNvPr>
          <p:cNvSpPr/>
          <p:nvPr/>
        </p:nvSpPr>
        <p:spPr>
          <a:xfrm>
            <a:off x="1040886" y="3621583"/>
            <a:ext cx="703519" cy="4001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F Prime Inherited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FCA9FB-04B9-F0EF-BA29-99EB4F4E93AB}"/>
              </a:ext>
            </a:extLst>
          </p:cNvPr>
          <p:cNvSpPr/>
          <p:nvPr/>
        </p:nvSpPr>
        <p:spPr>
          <a:xfrm>
            <a:off x="2635535" y="3628205"/>
            <a:ext cx="981148" cy="40015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CADRE Specific Shared with Rover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628F552-E0D1-8CD9-94AE-505908FEB051}"/>
              </a:ext>
            </a:extLst>
          </p:cNvPr>
          <p:cNvCxnSpPr>
            <a:cxnSpLocks/>
          </p:cNvCxnSpPr>
          <p:nvPr/>
        </p:nvCxnSpPr>
        <p:spPr>
          <a:xfrm flipV="1">
            <a:off x="888292" y="1060557"/>
            <a:ext cx="0" cy="296117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81D2049-C4C7-D5DB-35E2-A3D36708F69C}"/>
              </a:ext>
            </a:extLst>
          </p:cNvPr>
          <p:cNvSpPr txBox="1"/>
          <p:nvPr/>
        </p:nvSpPr>
        <p:spPr>
          <a:xfrm>
            <a:off x="750506" y="826407"/>
            <a:ext cx="0" cy="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800" dirty="0"/>
              <a:t>SLOC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8F1762-E94D-33FD-7F24-BECB2EEB7C32}"/>
              </a:ext>
            </a:extLst>
          </p:cNvPr>
          <p:cNvSpPr txBox="1"/>
          <p:nvPr/>
        </p:nvSpPr>
        <p:spPr>
          <a:xfrm>
            <a:off x="1744405" y="667026"/>
            <a:ext cx="1521729" cy="3935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Base Station Deployment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79F569-49F0-4765-7D91-490FD7D26439}"/>
              </a:ext>
            </a:extLst>
          </p:cNvPr>
          <p:cNvSpPr txBox="1"/>
          <p:nvPr/>
        </p:nvSpPr>
        <p:spPr>
          <a:xfrm>
            <a:off x="5230613" y="234560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1AE017-1141-0EDA-166A-266D4691529D}"/>
              </a:ext>
            </a:extLst>
          </p:cNvPr>
          <p:cNvSpPr/>
          <p:nvPr/>
        </p:nvSpPr>
        <p:spPr>
          <a:xfrm>
            <a:off x="5024581" y="3614960"/>
            <a:ext cx="703519" cy="4001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F Prime Inherited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34B5B1-E1D7-0FDE-25E7-6B601660C977}"/>
              </a:ext>
            </a:extLst>
          </p:cNvPr>
          <p:cNvSpPr/>
          <p:nvPr/>
        </p:nvSpPr>
        <p:spPr>
          <a:xfrm>
            <a:off x="6631756" y="3621582"/>
            <a:ext cx="981148" cy="40015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CADRE Specific Shared with Base Station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65ADEF8-9807-2690-4629-4D5E60EFA8B5}"/>
              </a:ext>
            </a:extLst>
          </p:cNvPr>
          <p:cNvCxnSpPr>
            <a:cxnSpLocks/>
          </p:cNvCxnSpPr>
          <p:nvPr/>
        </p:nvCxnSpPr>
        <p:spPr>
          <a:xfrm flipV="1">
            <a:off x="4871987" y="1060557"/>
            <a:ext cx="0" cy="29545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9805E3B-6680-84DF-01D3-83FCE614E38E}"/>
              </a:ext>
            </a:extLst>
          </p:cNvPr>
          <p:cNvSpPr txBox="1"/>
          <p:nvPr/>
        </p:nvSpPr>
        <p:spPr>
          <a:xfrm>
            <a:off x="4734201" y="819784"/>
            <a:ext cx="0" cy="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800" dirty="0"/>
              <a:t>SLOC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08CAF3-0A32-4230-8093-3C8930800CEB}"/>
              </a:ext>
            </a:extLst>
          </p:cNvPr>
          <p:cNvSpPr txBox="1"/>
          <p:nvPr/>
        </p:nvSpPr>
        <p:spPr>
          <a:xfrm>
            <a:off x="5858365" y="672891"/>
            <a:ext cx="1521729" cy="3935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Rover Deployment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A3DF45-71F2-8E87-7A31-3C92B2BFB36B}"/>
              </a:ext>
            </a:extLst>
          </p:cNvPr>
          <p:cNvSpPr/>
          <p:nvPr/>
        </p:nvSpPr>
        <p:spPr>
          <a:xfrm>
            <a:off x="1275275" y="3004590"/>
            <a:ext cx="246237" cy="604566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CEDF774-201B-A5DD-B165-5D87C60DD402}"/>
              </a:ext>
            </a:extLst>
          </p:cNvPr>
          <p:cNvSpPr txBox="1"/>
          <p:nvPr/>
        </p:nvSpPr>
        <p:spPr>
          <a:xfrm>
            <a:off x="1159774" y="2782188"/>
            <a:ext cx="515846" cy="22310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7378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9840F4E-47FA-EBC6-861D-353C8EED557F}"/>
              </a:ext>
            </a:extLst>
          </p:cNvPr>
          <p:cNvSpPr/>
          <p:nvPr/>
        </p:nvSpPr>
        <p:spPr>
          <a:xfrm>
            <a:off x="5259154" y="3052893"/>
            <a:ext cx="246033" cy="55052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87989A-B9C6-7677-C5F7-F24CF82F87F9}"/>
              </a:ext>
            </a:extLst>
          </p:cNvPr>
          <p:cNvSpPr txBox="1"/>
          <p:nvPr/>
        </p:nvSpPr>
        <p:spPr>
          <a:xfrm>
            <a:off x="5135185" y="2835721"/>
            <a:ext cx="515846" cy="22310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7021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06AA9B-B6DC-72BD-0FEB-4A85AC994E1E}"/>
              </a:ext>
            </a:extLst>
          </p:cNvPr>
          <p:cNvSpPr/>
          <p:nvPr/>
        </p:nvSpPr>
        <p:spPr>
          <a:xfrm>
            <a:off x="2066851" y="3007322"/>
            <a:ext cx="246237" cy="604566"/>
          </a:xfrm>
          <a:prstGeom prst="rect">
            <a:avLst/>
          </a:prstGeom>
          <a:solidFill>
            <a:srgbClr val="DBE1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1A8D87-35F3-2B8A-741C-6247C845D6FD}"/>
              </a:ext>
            </a:extLst>
          </p:cNvPr>
          <p:cNvSpPr/>
          <p:nvPr/>
        </p:nvSpPr>
        <p:spPr>
          <a:xfrm>
            <a:off x="2069606" y="2401978"/>
            <a:ext cx="243482" cy="604566"/>
          </a:xfrm>
          <a:prstGeom prst="rect">
            <a:avLst/>
          </a:prstGeom>
          <a:solidFill>
            <a:srgbClr val="DBE1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4DF2CCB-6505-435E-4E7F-91C32197E877}"/>
              </a:ext>
            </a:extLst>
          </p:cNvPr>
          <p:cNvSpPr/>
          <p:nvPr/>
        </p:nvSpPr>
        <p:spPr>
          <a:xfrm>
            <a:off x="6001419" y="3007322"/>
            <a:ext cx="246237" cy="604566"/>
          </a:xfrm>
          <a:prstGeom prst="rect">
            <a:avLst/>
          </a:prstGeom>
          <a:solidFill>
            <a:srgbClr val="DBE1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4E6387-7849-C9F6-F382-C422A448996E}"/>
              </a:ext>
            </a:extLst>
          </p:cNvPr>
          <p:cNvSpPr/>
          <p:nvPr/>
        </p:nvSpPr>
        <p:spPr>
          <a:xfrm>
            <a:off x="6004174" y="2401978"/>
            <a:ext cx="243482" cy="604566"/>
          </a:xfrm>
          <a:prstGeom prst="rect">
            <a:avLst/>
          </a:prstGeom>
          <a:solidFill>
            <a:srgbClr val="DBE1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0F80BF-5594-3F2E-46B4-C775EAE348C2}"/>
              </a:ext>
            </a:extLst>
          </p:cNvPr>
          <p:cNvSpPr/>
          <p:nvPr/>
        </p:nvSpPr>
        <p:spPr>
          <a:xfrm>
            <a:off x="1838213" y="3621582"/>
            <a:ext cx="703514" cy="4001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Mars Heli Inherited / Adapted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BF67EA-1A3B-ABDC-9C61-DD1C810A3AEE}"/>
              </a:ext>
            </a:extLst>
          </p:cNvPr>
          <p:cNvSpPr/>
          <p:nvPr/>
        </p:nvSpPr>
        <p:spPr>
          <a:xfrm>
            <a:off x="5821908" y="3614959"/>
            <a:ext cx="703514" cy="4001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Mars Heli Inherited / Adapted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25F85D2-1786-254E-8EE9-63281514B67F}"/>
              </a:ext>
            </a:extLst>
          </p:cNvPr>
          <p:cNvSpPr txBox="1"/>
          <p:nvPr/>
        </p:nvSpPr>
        <p:spPr>
          <a:xfrm>
            <a:off x="1890965" y="2174023"/>
            <a:ext cx="515846" cy="22310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14786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57A1659-F4A7-45E8-0AC9-E9FB67ECDC71}"/>
              </a:ext>
            </a:extLst>
          </p:cNvPr>
          <p:cNvSpPr txBox="1"/>
          <p:nvPr/>
        </p:nvSpPr>
        <p:spPr>
          <a:xfrm>
            <a:off x="5821908" y="2173434"/>
            <a:ext cx="515846" cy="22310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14786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00BDCB2-0A20-0F84-7A20-3A957F63DCFF}"/>
              </a:ext>
            </a:extLst>
          </p:cNvPr>
          <p:cNvSpPr/>
          <p:nvPr/>
        </p:nvSpPr>
        <p:spPr>
          <a:xfrm>
            <a:off x="3016771" y="3011424"/>
            <a:ext cx="246237" cy="60456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F4A957C-F32D-E99F-FEA9-AA61C0FBE71C}"/>
              </a:ext>
            </a:extLst>
          </p:cNvPr>
          <p:cNvSpPr/>
          <p:nvPr/>
        </p:nvSpPr>
        <p:spPr>
          <a:xfrm>
            <a:off x="3014016" y="2406080"/>
            <a:ext cx="243482" cy="60456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3EB554F-6E5C-F6BA-9C5A-3E4AEFFD2258}"/>
              </a:ext>
            </a:extLst>
          </p:cNvPr>
          <p:cNvSpPr/>
          <p:nvPr/>
        </p:nvSpPr>
        <p:spPr>
          <a:xfrm>
            <a:off x="3014016" y="1801235"/>
            <a:ext cx="246237" cy="60456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B1B949E-20C3-05BD-9D7F-235CD9CB030C}"/>
              </a:ext>
            </a:extLst>
          </p:cNvPr>
          <p:cNvSpPr/>
          <p:nvPr/>
        </p:nvSpPr>
        <p:spPr>
          <a:xfrm>
            <a:off x="3014016" y="1195891"/>
            <a:ext cx="243482" cy="60456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12B0798-B4A0-4846-E1BA-91C290C3AE47}"/>
              </a:ext>
            </a:extLst>
          </p:cNvPr>
          <p:cNvSpPr/>
          <p:nvPr/>
        </p:nvSpPr>
        <p:spPr>
          <a:xfrm>
            <a:off x="6993121" y="3003529"/>
            <a:ext cx="246237" cy="60456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CB532BD-9946-ADAD-0E68-B1CE8B3F38FA}"/>
              </a:ext>
            </a:extLst>
          </p:cNvPr>
          <p:cNvSpPr/>
          <p:nvPr/>
        </p:nvSpPr>
        <p:spPr>
          <a:xfrm>
            <a:off x="6993700" y="2398963"/>
            <a:ext cx="243482" cy="60456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AE160DD-2FD4-82C4-5BB5-8B634ED16C2E}"/>
              </a:ext>
            </a:extLst>
          </p:cNvPr>
          <p:cNvSpPr/>
          <p:nvPr/>
        </p:nvSpPr>
        <p:spPr>
          <a:xfrm>
            <a:off x="6993121" y="1794397"/>
            <a:ext cx="246237" cy="60456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23DA106-590A-FC08-D2A2-A5107F14942B}"/>
              </a:ext>
            </a:extLst>
          </p:cNvPr>
          <p:cNvSpPr/>
          <p:nvPr/>
        </p:nvSpPr>
        <p:spPr>
          <a:xfrm>
            <a:off x="6991870" y="1189831"/>
            <a:ext cx="246237" cy="60456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20041E0-4CBB-0A66-7572-7ACDAA859BF2}"/>
              </a:ext>
            </a:extLst>
          </p:cNvPr>
          <p:cNvSpPr txBox="1"/>
          <p:nvPr/>
        </p:nvSpPr>
        <p:spPr>
          <a:xfrm>
            <a:off x="2836745" y="975031"/>
            <a:ext cx="515846" cy="22310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29412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3B2A74D-B7E3-A80A-6E0A-0CE1B3712BF3}"/>
              </a:ext>
            </a:extLst>
          </p:cNvPr>
          <p:cNvSpPr txBox="1"/>
          <p:nvPr/>
        </p:nvSpPr>
        <p:spPr>
          <a:xfrm>
            <a:off x="6820439" y="959980"/>
            <a:ext cx="515846" cy="22310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29412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6149555-970F-2715-9F6A-93366425B0CB}"/>
              </a:ext>
            </a:extLst>
          </p:cNvPr>
          <p:cNvSpPr/>
          <p:nvPr/>
        </p:nvSpPr>
        <p:spPr>
          <a:xfrm>
            <a:off x="7959032" y="3010646"/>
            <a:ext cx="246237" cy="604566"/>
          </a:xfrm>
          <a:prstGeom prst="rect">
            <a:avLst/>
          </a:prstGeom>
          <a:solidFill>
            <a:srgbClr val="C659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7524CA1-3F5F-50AB-CB3B-9531A2FFB2F4}"/>
              </a:ext>
            </a:extLst>
          </p:cNvPr>
          <p:cNvSpPr/>
          <p:nvPr/>
        </p:nvSpPr>
        <p:spPr>
          <a:xfrm>
            <a:off x="7959610" y="2403359"/>
            <a:ext cx="243482" cy="604566"/>
          </a:xfrm>
          <a:prstGeom prst="rect">
            <a:avLst/>
          </a:prstGeom>
          <a:solidFill>
            <a:srgbClr val="C659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322FA15-742F-7197-513B-0B0AA3899F79}"/>
              </a:ext>
            </a:extLst>
          </p:cNvPr>
          <p:cNvSpPr/>
          <p:nvPr/>
        </p:nvSpPr>
        <p:spPr>
          <a:xfrm>
            <a:off x="7956855" y="1796372"/>
            <a:ext cx="246237" cy="604566"/>
          </a:xfrm>
          <a:prstGeom prst="rect">
            <a:avLst/>
          </a:prstGeom>
          <a:solidFill>
            <a:srgbClr val="C659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BD612FD-EB2D-7F6D-40B1-6107FE9A776F}"/>
              </a:ext>
            </a:extLst>
          </p:cNvPr>
          <p:cNvSpPr/>
          <p:nvPr/>
        </p:nvSpPr>
        <p:spPr>
          <a:xfrm>
            <a:off x="3989171" y="2884022"/>
            <a:ext cx="246237" cy="734193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A1CBDC-0E07-08AD-1E8A-71142BC72A11}"/>
              </a:ext>
            </a:extLst>
          </p:cNvPr>
          <p:cNvSpPr/>
          <p:nvPr/>
        </p:nvSpPr>
        <p:spPr>
          <a:xfrm>
            <a:off x="3710491" y="3628205"/>
            <a:ext cx="774331" cy="39353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CADRE Base Station Specific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1AA4D4-7190-F557-9C25-E11130101F66}"/>
              </a:ext>
            </a:extLst>
          </p:cNvPr>
          <p:cNvSpPr/>
          <p:nvPr/>
        </p:nvSpPr>
        <p:spPr>
          <a:xfrm>
            <a:off x="7694186" y="3621582"/>
            <a:ext cx="774331" cy="393531"/>
          </a:xfrm>
          <a:prstGeom prst="rect">
            <a:avLst/>
          </a:prstGeom>
          <a:solidFill>
            <a:srgbClr val="C659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CADRE Rover Specific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8BED06D-805A-C6C8-F8EA-F61EB8A4AB10}"/>
              </a:ext>
            </a:extLst>
          </p:cNvPr>
          <p:cNvSpPr txBox="1"/>
          <p:nvPr/>
        </p:nvSpPr>
        <p:spPr>
          <a:xfrm>
            <a:off x="3859097" y="2660914"/>
            <a:ext cx="515846" cy="22310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8257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78525C4-1AA3-B8F1-6A13-6BF817A2DE64}"/>
              </a:ext>
            </a:extLst>
          </p:cNvPr>
          <p:cNvSpPr txBox="1"/>
          <p:nvPr/>
        </p:nvSpPr>
        <p:spPr>
          <a:xfrm>
            <a:off x="7770861" y="1566648"/>
            <a:ext cx="515846" cy="22310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200" dirty="0"/>
              <a:t>22020</a:t>
            </a:r>
          </a:p>
        </p:txBody>
      </p: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DC41E3BB-6408-5E74-A349-A3AF6D2000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1259258"/>
              </p:ext>
            </p:extLst>
          </p:nvPr>
        </p:nvGraphicFramePr>
        <p:xfrm>
          <a:off x="1153199" y="4113933"/>
          <a:ext cx="3367091" cy="200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9" name="Chart 58">
            <a:extLst>
              <a:ext uri="{FF2B5EF4-FFF2-40B4-BE49-F238E27FC236}">
                <a16:creationId xmlns:a16="http://schemas.microsoft.com/office/drawing/2014/main" id="{55D4DB67-25EE-84ED-AC78-218D4B7D8C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1661010"/>
              </p:ext>
            </p:extLst>
          </p:nvPr>
        </p:nvGraphicFramePr>
        <p:xfrm>
          <a:off x="5491756" y="4113432"/>
          <a:ext cx="3002730" cy="2001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96FCB478-08AB-DA2F-9C19-0945BF09E6E3}"/>
              </a:ext>
            </a:extLst>
          </p:cNvPr>
          <p:cNvSpPr txBox="1"/>
          <p:nvPr/>
        </p:nvSpPr>
        <p:spPr>
          <a:xfrm>
            <a:off x="457198" y="5905134"/>
            <a:ext cx="8420101" cy="677626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900" dirty="0"/>
              <a:t>NOTE: SLOC count consists of F Prime component only hand-coded physical lines of code (i.e. no comment or blank lines). Other significant sources of code not </a:t>
            </a:r>
          </a:p>
          <a:p>
            <a:r>
              <a:rPr lang="en-US" sz="900" dirty="0"/>
              <a:t>            reflected in above SLOC count include surface mobility and autonomy libraries; comms, MCB driver, UWB driver, and other external libraries; </a:t>
            </a:r>
          </a:p>
          <a:p>
            <a:r>
              <a:rPr lang="en-US" sz="900" dirty="0"/>
              <a:t>            FPGA auto-generated register map, power voltage table; F’ auto-generated source code and unit test code; FPP source files; Linux kernel, OS, </a:t>
            </a:r>
          </a:p>
          <a:p>
            <a:r>
              <a:rPr lang="en-US" sz="900" dirty="0"/>
              <a:t>            configuration files and ground tooling.</a:t>
            </a:r>
          </a:p>
          <a:p>
            <a:r>
              <a:rPr lang="en-US" sz="900" dirty="0"/>
              <a:t>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D0661B8-CF16-FFAF-F89F-0C80697B9580}"/>
              </a:ext>
            </a:extLst>
          </p:cNvPr>
          <p:cNvSpPr txBox="1"/>
          <p:nvPr/>
        </p:nvSpPr>
        <p:spPr>
          <a:xfrm>
            <a:off x="825500" y="47244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endParaRPr lang="en-US" sz="11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53A621E-061D-CAD9-FC7E-196A1CC6773A}"/>
              </a:ext>
            </a:extLst>
          </p:cNvPr>
          <p:cNvSpPr txBox="1"/>
          <p:nvPr/>
        </p:nvSpPr>
        <p:spPr>
          <a:xfrm>
            <a:off x="1064312" y="4917757"/>
            <a:ext cx="914400" cy="482677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dirty="0"/>
              <a:t>Total SLOC</a:t>
            </a:r>
          </a:p>
          <a:p>
            <a:pPr algn="ctr"/>
            <a:r>
              <a:rPr lang="en-US" sz="1200" dirty="0"/>
              <a:t>59,833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F1D3073-D3CD-EE4F-6A1D-78EFEAABC4A6}"/>
              </a:ext>
            </a:extLst>
          </p:cNvPr>
          <p:cNvSpPr txBox="1"/>
          <p:nvPr/>
        </p:nvSpPr>
        <p:spPr>
          <a:xfrm>
            <a:off x="5259154" y="4917757"/>
            <a:ext cx="914400" cy="482677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dirty="0"/>
              <a:t>Total SLOC</a:t>
            </a:r>
          </a:p>
          <a:p>
            <a:pPr algn="ctr"/>
            <a:r>
              <a:rPr lang="en-US" sz="1200" dirty="0"/>
              <a:t>73,239</a:t>
            </a:r>
          </a:p>
        </p:txBody>
      </p:sp>
    </p:spTree>
    <p:extLst>
      <p:ext uri="{BB962C8B-B14F-4D97-AF65-F5344CB8AC3E}">
        <p14:creationId xmlns:p14="http://schemas.microsoft.com/office/powerpoint/2010/main" val="4156598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1A497-75B1-4560-EE9D-3983289E8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CADRE FSW Autonomy – Formation Drive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420FC-BA05-FD74-D25C-B9F878DF4C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58CCC15-AD9F-BD04-1FF9-1BE2F6E26FE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5/1/2024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3C028D6-4A8B-3601-3C33-05E688DA8E9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For required markings, please visit https://</a:t>
            </a:r>
            <a:r>
              <a:rPr lang="en-US" dirty="0" err="1"/>
              <a:t>mh.jpl.nasa.gov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6BE9627-CF23-7FDC-118C-75B2B338297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FEB451-AAFD-3E70-7E61-E8CF7DA6F1F5}"/>
              </a:ext>
            </a:extLst>
          </p:cNvPr>
          <p:cNvSpPr/>
          <p:nvPr/>
        </p:nvSpPr>
        <p:spPr>
          <a:xfrm>
            <a:off x="719142" y="3975989"/>
            <a:ext cx="633046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Stereo Images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F2BF40-AD3E-396D-8C88-11FCE46FDBC3}"/>
              </a:ext>
            </a:extLst>
          </p:cNvPr>
          <p:cNvSpPr/>
          <p:nvPr/>
        </p:nvSpPr>
        <p:spPr>
          <a:xfrm>
            <a:off x="719142" y="4485952"/>
            <a:ext cx="633046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IMU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35DC59-9B3F-766D-E6AB-04A8576FAEDC}"/>
              </a:ext>
            </a:extLst>
          </p:cNvPr>
          <p:cNvSpPr/>
          <p:nvPr/>
        </p:nvSpPr>
        <p:spPr>
          <a:xfrm>
            <a:off x="2705558" y="3975989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Stereo Processing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1A8A0-1855-8D2C-358E-A864D118EA5C}"/>
              </a:ext>
            </a:extLst>
          </p:cNvPr>
          <p:cNvSpPr/>
          <p:nvPr/>
        </p:nvSpPr>
        <p:spPr>
          <a:xfrm>
            <a:off x="2705558" y="4485952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Image Processing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3EF616-B4D0-FD32-45D1-5336222E15CE}"/>
              </a:ext>
            </a:extLst>
          </p:cNvPr>
          <p:cNvSpPr/>
          <p:nvPr/>
        </p:nvSpPr>
        <p:spPr>
          <a:xfrm>
            <a:off x="3743869" y="4485951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Navigation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855E8F-4136-8959-09B4-17C9B9C64FA4}"/>
              </a:ext>
            </a:extLst>
          </p:cNvPr>
          <p:cNvSpPr/>
          <p:nvPr/>
        </p:nvSpPr>
        <p:spPr>
          <a:xfrm>
            <a:off x="3747496" y="3980488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Sparse Stereo Processing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B9A347-7DB7-C4C6-F341-D0ACF33EE14F}"/>
              </a:ext>
            </a:extLst>
          </p:cNvPr>
          <p:cNvSpPr/>
          <p:nvPr/>
        </p:nvSpPr>
        <p:spPr>
          <a:xfrm>
            <a:off x="4789434" y="3975988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Mapping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15841-6F24-3BDB-634E-EBCCA751BDB4}"/>
              </a:ext>
            </a:extLst>
          </p:cNvPr>
          <p:cNvSpPr/>
          <p:nvPr/>
        </p:nvSpPr>
        <p:spPr>
          <a:xfrm>
            <a:off x="4789434" y="4485951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Local Planner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1BBB13-8137-A12C-65BE-ABD3FD60FB23}"/>
              </a:ext>
            </a:extLst>
          </p:cNvPr>
          <p:cNvSpPr/>
          <p:nvPr/>
        </p:nvSpPr>
        <p:spPr>
          <a:xfrm>
            <a:off x="5831372" y="3975988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Global Planner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3C82F6-9FD3-A2EF-CB0D-8EF81C72ABC5}"/>
              </a:ext>
            </a:extLst>
          </p:cNvPr>
          <p:cNvSpPr/>
          <p:nvPr/>
        </p:nvSpPr>
        <p:spPr>
          <a:xfrm>
            <a:off x="7756254" y="3982086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Mobility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410E74-1036-9312-27B6-0303A5367561}"/>
              </a:ext>
            </a:extLst>
          </p:cNvPr>
          <p:cNvSpPr/>
          <p:nvPr/>
        </p:nvSpPr>
        <p:spPr>
          <a:xfrm>
            <a:off x="7756254" y="4523521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Motors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1718EA-F57E-4004-DD15-E2D224DD723A}"/>
              </a:ext>
            </a:extLst>
          </p:cNvPr>
          <p:cNvSpPr/>
          <p:nvPr/>
        </p:nvSpPr>
        <p:spPr>
          <a:xfrm>
            <a:off x="7756253" y="5077356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Motor Control Board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985D3B-87F1-C26E-E2B1-82DA7084F528}"/>
              </a:ext>
            </a:extLst>
          </p:cNvPr>
          <p:cNvSpPr/>
          <p:nvPr/>
        </p:nvSpPr>
        <p:spPr>
          <a:xfrm>
            <a:off x="2764916" y="1806833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Formation Team Planner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FCED3C-18A9-3D30-2C52-0531944C9EA7}"/>
              </a:ext>
            </a:extLst>
          </p:cNvPr>
          <p:cNvSpPr/>
          <p:nvPr/>
        </p:nvSpPr>
        <p:spPr>
          <a:xfrm>
            <a:off x="3771463" y="1801354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Strategic Planner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22EFB6-4D1D-518D-ED18-93838C15D503}"/>
              </a:ext>
            </a:extLst>
          </p:cNvPr>
          <p:cNvSpPr/>
          <p:nvPr/>
        </p:nvSpPr>
        <p:spPr>
          <a:xfrm>
            <a:off x="4812552" y="1801353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Agent Controller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863603-FDA6-B112-34CD-637CDE69A99C}"/>
              </a:ext>
            </a:extLst>
          </p:cNvPr>
          <p:cNvSpPr/>
          <p:nvPr/>
        </p:nvSpPr>
        <p:spPr>
          <a:xfrm>
            <a:off x="5828863" y="1801353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Shared State Database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8C4E99-BACD-DEF8-EF2C-4CB51C01B971}"/>
              </a:ext>
            </a:extLst>
          </p:cNvPr>
          <p:cNvSpPr/>
          <p:nvPr/>
        </p:nvSpPr>
        <p:spPr>
          <a:xfrm>
            <a:off x="3771462" y="2334133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Bsap</a:t>
            </a:r>
            <a:r>
              <a:rPr lang="en-US" sz="900" dirty="0">
                <a:solidFill>
                  <a:schemeClr val="tx1"/>
                </a:solidFill>
              </a:rPr>
              <a:t> Store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8CE2DF-B66B-8660-F84E-3F3E396A8A91}"/>
              </a:ext>
            </a:extLst>
          </p:cNvPr>
          <p:cNvSpPr/>
          <p:nvPr/>
        </p:nvSpPr>
        <p:spPr>
          <a:xfrm>
            <a:off x="522279" y="3540367"/>
            <a:ext cx="1062704" cy="148178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1FD67E-31F4-B209-2297-B107F213F8DE}"/>
              </a:ext>
            </a:extLst>
          </p:cNvPr>
          <p:cNvSpPr txBox="1"/>
          <p:nvPr/>
        </p:nvSpPr>
        <p:spPr>
          <a:xfrm>
            <a:off x="670582" y="364457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sz="11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EF5A1E-611E-6B08-C3FB-E04AFA7AA4F3}"/>
              </a:ext>
            </a:extLst>
          </p:cNvPr>
          <p:cNvSpPr txBox="1"/>
          <p:nvPr/>
        </p:nvSpPr>
        <p:spPr>
          <a:xfrm>
            <a:off x="522279" y="3570357"/>
            <a:ext cx="914400" cy="2183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100" dirty="0"/>
              <a:t>Sensor Inputs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1B31C7-54F1-841B-D82E-C8E0A776ECF7}"/>
              </a:ext>
            </a:extLst>
          </p:cNvPr>
          <p:cNvSpPr/>
          <p:nvPr/>
        </p:nvSpPr>
        <p:spPr>
          <a:xfrm>
            <a:off x="2494996" y="3540367"/>
            <a:ext cx="4335871" cy="148178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577F7AE-34E8-451E-659B-CFA65B62F449}"/>
              </a:ext>
            </a:extLst>
          </p:cNvPr>
          <p:cNvSpPr txBox="1"/>
          <p:nvPr/>
        </p:nvSpPr>
        <p:spPr>
          <a:xfrm>
            <a:off x="3079487" y="3570357"/>
            <a:ext cx="2057400" cy="2183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100" dirty="0"/>
              <a:t>Guidance, Navigation and Control Processing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95C2C4D-A309-A022-BD0A-731CDD481721}"/>
              </a:ext>
            </a:extLst>
          </p:cNvPr>
          <p:cNvSpPr/>
          <p:nvPr/>
        </p:nvSpPr>
        <p:spPr>
          <a:xfrm>
            <a:off x="7624096" y="3540367"/>
            <a:ext cx="1062704" cy="202307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66E7043-C43E-011D-7407-203F2A043381}"/>
              </a:ext>
            </a:extLst>
          </p:cNvPr>
          <p:cNvSpPr txBox="1"/>
          <p:nvPr/>
        </p:nvSpPr>
        <p:spPr>
          <a:xfrm>
            <a:off x="7756253" y="3562978"/>
            <a:ext cx="801077" cy="2183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100" dirty="0"/>
              <a:t>Actuation </a:t>
            </a:r>
          </a:p>
          <a:p>
            <a:pPr algn="ctr"/>
            <a:r>
              <a:rPr lang="en-US" sz="1100" dirty="0"/>
              <a:t>Outputs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F68A81D-5EE1-18DB-AFBB-8509E61E4B42}"/>
              </a:ext>
            </a:extLst>
          </p:cNvPr>
          <p:cNvCxnSpPr>
            <a:cxnSpLocks/>
          </p:cNvCxnSpPr>
          <p:nvPr/>
        </p:nvCxnSpPr>
        <p:spPr>
          <a:xfrm>
            <a:off x="1581326" y="4368766"/>
            <a:ext cx="9100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E40CCE4-795A-8C3D-01F7-D39E9F277239}"/>
              </a:ext>
            </a:extLst>
          </p:cNvPr>
          <p:cNvCxnSpPr>
            <a:cxnSpLocks/>
          </p:cNvCxnSpPr>
          <p:nvPr/>
        </p:nvCxnSpPr>
        <p:spPr>
          <a:xfrm>
            <a:off x="6827291" y="4374865"/>
            <a:ext cx="7968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A933AED7-1C89-1515-4B37-2864D57EAC70}"/>
              </a:ext>
            </a:extLst>
          </p:cNvPr>
          <p:cNvSpPr/>
          <p:nvPr/>
        </p:nvSpPr>
        <p:spPr>
          <a:xfrm>
            <a:off x="4812552" y="2339103"/>
            <a:ext cx="801077" cy="4001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Formation Agent Executive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C6F5288-602F-A268-D44A-8F06EE013064}"/>
              </a:ext>
            </a:extLst>
          </p:cNvPr>
          <p:cNvSpPr/>
          <p:nvPr/>
        </p:nvSpPr>
        <p:spPr>
          <a:xfrm>
            <a:off x="2491340" y="1418286"/>
            <a:ext cx="4335871" cy="139811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9D49D69-8D09-C214-549E-D11B9F754688}"/>
              </a:ext>
            </a:extLst>
          </p:cNvPr>
          <p:cNvSpPr txBox="1"/>
          <p:nvPr/>
        </p:nvSpPr>
        <p:spPr>
          <a:xfrm>
            <a:off x="4607834" y="15658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761A152-D313-B57A-787F-4CE52DC9A1E8}"/>
              </a:ext>
            </a:extLst>
          </p:cNvPr>
          <p:cNvSpPr txBox="1"/>
          <p:nvPr/>
        </p:nvSpPr>
        <p:spPr>
          <a:xfrm>
            <a:off x="3155690" y="1450369"/>
            <a:ext cx="2057400" cy="2183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100" dirty="0"/>
              <a:t>Autonomy Planning, Scheduling and Execution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517A7EA-BC3A-120F-F1FA-11DDF3B7534E}"/>
              </a:ext>
            </a:extLst>
          </p:cNvPr>
          <p:cNvSpPr txBox="1"/>
          <p:nvPr/>
        </p:nvSpPr>
        <p:spPr>
          <a:xfrm>
            <a:off x="6819490" y="4048960"/>
            <a:ext cx="801077" cy="2183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800" dirty="0"/>
              <a:t>Mobility </a:t>
            </a:r>
          </a:p>
          <a:p>
            <a:pPr algn="ctr"/>
            <a:r>
              <a:rPr lang="en-US" sz="800" dirty="0"/>
              <a:t>commands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E20BBEA-133C-ADFA-5537-83034D129BF3}"/>
              </a:ext>
            </a:extLst>
          </p:cNvPr>
          <p:cNvSpPr txBox="1"/>
          <p:nvPr/>
        </p:nvSpPr>
        <p:spPr>
          <a:xfrm>
            <a:off x="1952947" y="389459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36E2A59-3A8C-35DA-C1AD-FCFF54C7BBCF}"/>
              </a:ext>
            </a:extLst>
          </p:cNvPr>
          <p:cNvSpPr txBox="1"/>
          <p:nvPr/>
        </p:nvSpPr>
        <p:spPr>
          <a:xfrm>
            <a:off x="1600398" y="4027382"/>
            <a:ext cx="801077" cy="2183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800" dirty="0"/>
              <a:t>Images and </a:t>
            </a:r>
          </a:p>
          <a:p>
            <a:pPr algn="ctr"/>
            <a:r>
              <a:rPr lang="en-US" sz="800" dirty="0"/>
              <a:t>IMU data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3AE8AEE-5CE6-A306-A392-C42FDD1FA6C0}"/>
              </a:ext>
            </a:extLst>
          </p:cNvPr>
          <p:cNvSpPr txBox="1"/>
          <p:nvPr/>
        </p:nvSpPr>
        <p:spPr>
          <a:xfrm>
            <a:off x="3118519" y="3003394"/>
            <a:ext cx="801077" cy="2183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800" dirty="0"/>
              <a:t>Trajectory waypoints </a:t>
            </a:r>
          </a:p>
          <a:p>
            <a:pPr algn="ctr"/>
            <a:r>
              <a:rPr lang="en-US" sz="800" dirty="0"/>
              <a:t>and drive times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58F2B3A-2894-348F-7555-4C7913068731}"/>
              </a:ext>
            </a:extLst>
          </p:cNvPr>
          <p:cNvSpPr/>
          <p:nvPr/>
        </p:nvSpPr>
        <p:spPr>
          <a:xfrm>
            <a:off x="905327" y="1412415"/>
            <a:ext cx="1224526" cy="1398112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3DC1238-A1A0-FDB3-3E26-F45E61994DB0}"/>
              </a:ext>
            </a:extLst>
          </p:cNvPr>
          <p:cNvSpPr txBox="1"/>
          <p:nvPr/>
        </p:nvSpPr>
        <p:spPr>
          <a:xfrm>
            <a:off x="979479" y="1414955"/>
            <a:ext cx="914400" cy="2183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1100" dirty="0" err="1"/>
              <a:t>Tasknet</a:t>
            </a:r>
            <a:r>
              <a:rPr lang="en-US" sz="1100" dirty="0"/>
              <a:t> File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A62160E-62E2-0D7C-CBF3-3D2B6D45AEF9}"/>
              </a:ext>
            </a:extLst>
          </p:cNvPr>
          <p:cNvSpPr txBox="1"/>
          <p:nvPr/>
        </p:nvSpPr>
        <p:spPr>
          <a:xfrm>
            <a:off x="856889" y="1656735"/>
            <a:ext cx="1272964" cy="107755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r>
              <a:rPr lang="en-US" sz="800" dirty="0"/>
              <a:t>Commands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Enable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Execute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Sync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800" dirty="0"/>
              <a:t>Constraints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Power/thermal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Scheduling timeline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CE503C3C-5BD5-B0C3-2E8A-F61A1E26412B}"/>
              </a:ext>
            </a:extLst>
          </p:cNvPr>
          <p:cNvCxnSpPr>
            <a:cxnSpLocks/>
            <a:stCxn id="55" idx="3"/>
            <a:endCxn id="39" idx="1"/>
          </p:cNvCxnSpPr>
          <p:nvPr/>
        </p:nvCxnSpPr>
        <p:spPr>
          <a:xfrm>
            <a:off x="2129853" y="2111471"/>
            <a:ext cx="361487" cy="58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83C7E94-D1B1-C820-6E7E-77D0FBF940D5}"/>
              </a:ext>
            </a:extLst>
          </p:cNvPr>
          <p:cNvCxnSpPr>
            <a:cxnSpLocks/>
          </p:cNvCxnSpPr>
          <p:nvPr/>
        </p:nvCxnSpPr>
        <p:spPr>
          <a:xfrm>
            <a:off x="4029559" y="2810527"/>
            <a:ext cx="0" cy="72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ADDAD405-B598-D141-86B0-C0D3538B8F04}"/>
              </a:ext>
            </a:extLst>
          </p:cNvPr>
          <p:cNvSpPr txBox="1"/>
          <p:nvPr/>
        </p:nvSpPr>
        <p:spPr>
          <a:xfrm>
            <a:off x="5018225" y="3017886"/>
            <a:ext cx="801077" cy="2183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800" dirty="0"/>
              <a:t>Rover pose/location</a:t>
            </a:r>
          </a:p>
          <a:p>
            <a:pPr algn="ctr"/>
            <a:r>
              <a:rPr lang="en-US" sz="800" dirty="0"/>
              <a:t>Maps, obstacles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430A5D7-C1E7-7779-0BEC-FDC463B908BE}"/>
              </a:ext>
            </a:extLst>
          </p:cNvPr>
          <p:cNvCxnSpPr>
            <a:cxnSpLocks/>
          </p:cNvCxnSpPr>
          <p:nvPr/>
        </p:nvCxnSpPr>
        <p:spPr>
          <a:xfrm flipV="1">
            <a:off x="4822789" y="2823804"/>
            <a:ext cx="0" cy="716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755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0570355-B06C-DB0D-E438-80C7B303E69B}"/>
              </a:ext>
            </a:extLst>
          </p:cNvPr>
          <p:cNvSpPr/>
          <p:nvPr/>
        </p:nvSpPr>
        <p:spPr>
          <a:xfrm>
            <a:off x="840978" y="1784454"/>
            <a:ext cx="801666" cy="8016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2E7083-6893-E0F1-5FC7-B93B449D4E81}"/>
              </a:ext>
            </a:extLst>
          </p:cNvPr>
          <p:cNvSpPr/>
          <p:nvPr/>
        </p:nvSpPr>
        <p:spPr>
          <a:xfrm>
            <a:off x="771656" y="1729075"/>
            <a:ext cx="801666" cy="8016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A4E8C6-0FEC-6631-9286-57395FD8CB23}"/>
              </a:ext>
            </a:extLst>
          </p:cNvPr>
          <p:cNvSpPr/>
          <p:nvPr/>
        </p:nvSpPr>
        <p:spPr>
          <a:xfrm>
            <a:off x="701104" y="1657106"/>
            <a:ext cx="801666" cy="8016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AE9AB-4F6F-E5E4-F33B-C1182B387F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F1DCF0-35E4-B41E-F30D-B63202740F50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5/1/2024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4E033E4-2577-50E6-6EC5-7E3A699EFDE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38440A5-13A5-4C64-5AB7-7E23CD8E5A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157F8114-7700-E898-03EC-021D5C7AAE1D}"/>
              </a:ext>
            </a:extLst>
          </p:cNvPr>
          <p:cNvSpPr txBox="1">
            <a:spLocks/>
          </p:cNvSpPr>
          <p:nvPr/>
        </p:nvSpPr>
        <p:spPr>
          <a:xfrm>
            <a:off x="457201" y="400464"/>
            <a:ext cx="8229600" cy="47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i="0" u="none" kern="1200" cap="none" spc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300" dirty="0"/>
              <a:t>Testbed and Flight Integrated Deployment Testing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9C0C31-BBCE-B247-DDC3-22AFF719F006}"/>
              </a:ext>
            </a:extLst>
          </p:cNvPr>
          <p:cNvSpPr/>
          <p:nvPr/>
        </p:nvSpPr>
        <p:spPr>
          <a:xfrm>
            <a:off x="609600" y="1593037"/>
            <a:ext cx="801666" cy="8016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VOXL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33FC33-F9CD-1299-5741-298C1A075A81}"/>
              </a:ext>
            </a:extLst>
          </p:cNvPr>
          <p:cNvSpPr txBox="1"/>
          <p:nvPr/>
        </p:nvSpPr>
        <p:spPr>
          <a:xfrm>
            <a:off x="1177446" y="1325174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66D204-FB34-8B57-6E87-AC37391C618A}"/>
              </a:ext>
            </a:extLst>
          </p:cNvPr>
          <p:cNvSpPr txBox="1"/>
          <p:nvPr/>
        </p:nvSpPr>
        <p:spPr>
          <a:xfrm>
            <a:off x="192552" y="908790"/>
            <a:ext cx="1846956" cy="288099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400" dirty="0"/>
              <a:t>Dragon Farm </a:t>
            </a:r>
          </a:p>
          <a:p>
            <a:pPr algn="ctr"/>
            <a:r>
              <a:rPr lang="en-US" sz="1400" dirty="0"/>
              <a:t>(12 VOXLs)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51E6B2-F481-3EEF-3781-7B297F0D5E83}"/>
              </a:ext>
            </a:extLst>
          </p:cNvPr>
          <p:cNvSpPr txBox="1"/>
          <p:nvPr/>
        </p:nvSpPr>
        <p:spPr>
          <a:xfrm>
            <a:off x="1928209" y="909209"/>
            <a:ext cx="1846956" cy="288099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400" dirty="0"/>
              <a:t>Mercury 7 Rovers</a:t>
            </a:r>
          </a:p>
          <a:p>
            <a:pPr algn="ctr"/>
            <a:r>
              <a:rPr lang="en-US" sz="1400" dirty="0"/>
              <a:t>(3 rovers)</a:t>
            </a:r>
          </a:p>
        </p:txBody>
      </p:sp>
      <p:pic>
        <p:nvPicPr>
          <p:cNvPr id="17" name="Picture 16" descr="A robot with wheels on it&#10;&#10;Description automatically generated">
            <a:extLst>
              <a:ext uri="{FF2B5EF4-FFF2-40B4-BE49-F238E27FC236}">
                <a16:creationId xmlns:a16="http://schemas.microsoft.com/office/drawing/2014/main" id="{E16F8145-C583-FCF3-5E8B-5396B0C82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508" y="1576675"/>
            <a:ext cx="1624358" cy="106750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4CB56B4-A8CF-74CF-82BC-E33927259B12}"/>
              </a:ext>
            </a:extLst>
          </p:cNvPr>
          <p:cNvSpPr txBox="1"/>
          <p:nvPr/>
        </p:nvSpPr>
        <p:spPr>
          <a:xfrm>
            <a:off x="4266703" y="908790"/>
            <a:ext cx="1846956" cy="288099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400" dirty="0"/>
              <a:t>Demonstration Models</a:t>
            </a:r>
          </a:p>
          <a:p>
            <a:pPr algn="ctr"/>
            <a:r>
              <a:rPr lang="en-US" sz="1400" dirty="0"/>
              <a:t>(2 rovers, 1 base station)</a:t>
            </a:r>
          </a:p>
        </p:txBody>
      </p:sp>
      <p:pic>
        <p:nvPicPr>
          <p:cNvPr id="20" name="Picture 19" descr="A robot on wheels in the dirt&#10;&#10;Description automatically generated">
            <a:extLst>
              <a:ext uri="{FF2B5EF4-FFF2-40B4-BE49-F238E27FC236}">
                <a16:creationId xmlns:a16="http://schemas.microsoft.com/office/drawing/2014/main" id="{87727E34-F5FA-8178-09DA-0EBBFFE81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002" y="1575215"/>
            <a:ext cx="1624358" cy="1049965"/>
          </a:xfrm>
          <a:prstGeom prst="rect">
            <a:avLst/>
          </a:prstGeom>
        </p:spPr>
      </p:pic>
      <p:pic>
        <p:nvPicPr>
          <p:cNvPr id="22" name="Picture 21" descr="A robot with wheels and solar panels&#10;&#10;Description automatically generated">
            <a:extLst>
              <a:ext uri="{FF2B5EF4-FFF2-40B4-BE49-F238E27FC236}">
                <a16:creationId xmlns:a16="http://schemas.microsoft.com/office/drawing/2014/main" id="{DB40CBD1-3720-04E1-210A-C0FBE9C4B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900" y="1603657"/>
            <a:ext cx="1947798" cy="99882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D8D2A90-6C9A-4CF1-61D3-4E4F1E4E116F}"/>
              </a:ext>
            </a:extLst>
          </p:cNvPr>
          <p:cNvSpPr txBox="1"/>
          <p:nvPr/>
        </p:nvSpPr>
        <p:spPr>
          <a:xfrm>
            <a:off x="6682321" y="908789"/>
            <a:ext cx="1846956" cy="288099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400" dirty="0"/>
              <a:t>Flight Models</a:t>
            </a:r>
          </a:p>
          <a:p>
            <a:pPr algn="ctr"/>
            <a:r>
              <a:rPr lang="en-US" sz="1400" dirty="0"/>
              <a:t>(3 rovers, 1 base station)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1CEAE3-3112-A907-C6FE-16A59CA29D33}"/>
              </a:ext>
            </a:extLst>
          </p:cNvPr>
          <p:cNvSpPr txBox="1"/>
          <p:nvPr/>
        </p:nvSpPr>
        <p:spPr>
          <a:xfrm>
            <a:off x="452243" y="3173685"/>
            <a:ext cx="1356963" cy="40015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dirty="0"/>
              <a:t>Rover and base station</a:t>
            </a:r>
          </a:p>
          <a:p>
            <a:pPr algn="ctr"/>
            <a:r>
              <a:rPr lang="en-US" sz="1200" dirty="0"/>
              <a:t> </a:t>
            </a:r>
            <a:r>
              <a:rPr lang="en-US" sz="1200" dirty="0" err="1"/>
              <a:t>blkDrv</a:t>
            </a:r>
            <a:r>
              <a:rPr lang="en-US" sz="1200" dirty="0"/>
              <a:t> deployments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Autonomy </a:t>
            </a:r>
            <a:r>
              <a:rPr lang="en-US" sz="1200" dirty="0" err="1"/>
              <a:t>blkDrv</a:t>
            </a:r>
            <a:endParaRPr lang="en-US" sz="1200" dirty="0"/>
          </a:p>
          <a:p>
            <a:pPr algn="ctr"/>
            <a:r>
              <a:rPr lang="en-US" sz="1200" dirty="0"/>
              <a:t>deployment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Sensor stub</a:t>
            </a:r>
          </a:p>
          <a:p>
            <a:pPr algn="ctr"/>
            <a:r>
              <a:rPr lang="en-US" sz="1200" dirty="0"/>
              <a:t>deployment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5F86BE-ECEE-D4F1-4CE3-7F7B7F39A0E7}"/>
              </a:ext>
            </a:extLst>
          </p:cNvPr>
          <p:cNvSpPr txBox="1"/>
          <p:nvPr/>
        </p:nvSpPr>
        <p:spPr>
          <a:xfrm>
            <a:off x="1306443" y="344232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B02A86-F35B-18BD-5D40-F4F8B009A3A6}"/>
              </a:ext>
            </a:extLst>
          </p:cNvPr>
          <p:cNvSpPr txBox="1"/>
          <p:nvPr/>
        </p:nvSpPr>
        <p:spPr>
          <a:xfrm>
            <a:off x="2201993" y="3173684"/>
            <a:ext cx="1356963" cy="40015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dirty="0"/>
              <a:t>Mercury7 </a:t>
            </a:r>
          </a:p>
          <a:p>
            <a:pPr algn="ctr"/>
            <a:r>
              <a:rPr lang="en-US" sz="1200" dirty="0"/>
              <a:t>rover deployment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Sensor stub</a:t>
            </a:r>
          </a:p>
          <a:p>
            <a:pPr algn="ctr"/>
            <a:r>
              <a:rPr lang="en-US" sz="1200" dirty="0"/>
              <a:t>deployment</a:t>
            </a:r>
          </a:p>
          <a:p>
            <a:pPr algn="ctr"/>
            <a:endParaRPr lang="en-US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8D7CEC-68CF-2F1C-A034-E4F189236F87}"/>
              </a:ext>
            </a:extLst>
          </p:cNvPr>
          <p:cNvSpPr txBox="1"/>
          <p:nvPr/>
        </p:nvSpPr>
        <p:spPr>
          <a:xfrm>
            <a:off x="4602510" y="3173684"/>
            <a:ext cx="1356963" cy="40015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dirty="0"/>
              <a:t>Rover and base station</a:t>
            </a:r>
          </a:p>
          <a:p>
            <a:pPr algn="ctr"/>
            <a:r>
              <a:rPr lang="en-US" sz="1200" dirty="0"/>
              <a:t> flight deployments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DADDA9-0D45-4A05-3333-E7C394430ACE}"/>
              </a:ext>
            </a:extLst>
          </p:cNvPr>
          <p:cNvSpPr txBox="1"/>
          <p:nvPr/>
        </p:nvSpPr>
        <p:spPr>
          <a:xfrm>
            <a:off x="6944844" y="3173684"/>
            <a:ext cx="1356963" cy="40015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dirty="0"/>
              <a:t>Rover and base station</a:t>
            </a:r>
          </a:p>
          <a:p>
            <a:pPr algn="ctr"/>
            <a:r>
              <a:rPr lang="en-US" sz="1200" dirty="0"/>
              <a:t> flight deployments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98E1D84-37AA-5D88-179C-CF5C978641E4}"/>
              </a:ext>
            </a:extLst>
          </p:cNvPr>
          <p:cNvSpPr txBox="1"/>
          <p:nvPr/>
        </p:nvSpPr>
        <p:spPr>
          <a:xfrm>
            <a:off x="989556" y="301877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BCCBBCE-E05E-9F38-2401-BEC2D88EA665}"/>
              </a:ext>
            </a:extLst>
          </p:cNvPr>
          <p:cNvSpPr txBox="1"/>
          <p:nvPr/>
        </p:nvSpPr>
        <p:spPr>
          <a:xfrm>
            <a:off x="3471015" y="2756800"/>
            <a:ext cx="1356963" cy="40015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b="1" dirty="0"/>
              <a:t>Deployments Executed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68E151C-D9B3-3DB2-3F56-3BB3C8D60832}"/>
              </a:ext>
            </a:extLst>
          </p:cNvPr>
          <p:cNvCxnSpPr>
            <a:cxnSpLocks/>
          </p:cNvCxnSpPr>
          <p:nvPr/>
        </p:nvCxnSpPr>
        <p:spPr>
          <a:xfrm>
            <a:off x="192552" y="2916628"/>
            <a:ext cx="3014111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FDE128F-598C-CAA5-7203-8ECA31F6B8A4}"/>
              </a:ext>
            </a:extLst>
          </p:cNvPr>
          <p:cNvCxnSpPr>
            <a:cxnSpLocks/>
          </p:cNvCxnSpPr>
          <p:nvPr/>
        </p:nvCxnSpPr>
        <p:spPr>
          <a:xfrm>
            <a:off x="5080541" y="2916628"/>
            <a:ext cx="3499157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863319A-1239-324D-BF2C-BC92749F7A27}"/>
              </a:ext>
            </a:extLst>
          </p:cNvPr>
          <p:cNvSpPr txBox="1"/>
          <p:nvPr/>
        </p:nvSpPr>
        <p:spPr>
          <a:xfrm>
            <a:off x="3588221" y="4716445"/>
            <a:ext cx="1356963" cy="40015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b="1" dirty="0"/>
              <a:t>Integrated Testing GDS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F660399-9C4E-C009-2981-5B5F35A250D1}"/>
              </a:ext>
            </a:extLst>
          </p:cNvPr>
          <p:cNvCxnSpPr>
            <a:cxnSpLocks/>
          </p:cNvCxnSpPr>
          <p:nvPr/>
        </p:nvCxnSpPr>
        <p:spPr>
          <a:xfrm>
            <a:off x="192552" y="4863277"/>
            <a:ext cx="3151897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63AB47B-4018-3A94-A893-20B536952AAE}"/>
              </a:ext>
            </a:extLst>
          </p:cNvPr>
          <p:cNvCxnSpPr>
            <a:cxnSpLocks/>
          </p:cNvCxnSpPr>
          <p:nvPr/>
        </p:nvCxnSpPr>
        <p:spPr>
          <a:xfrm>
            <a:off x="5190180" y="4863277"/>
            <a:ext cx="3389518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0FC82EA-E414-46F8-A197-3A286DACA336}"/>
              </a:ext>
            </a:extLst>
          </p:cNvPr>
          <p:cNvSpPr txBox="1"/>
          <p:nvPr/>
        </p:nvSpPr>
        <p:spPr>
          <a:xfrm>
            <a:off x="375265" y="5050344"/>
            <a:ext cx="1356963" cy="40015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dirty="0"/>
              <a:t>F’ GDS </a:t>
            </a:r>
          </a:p>
          <a:p>
            <a:pPr algn="ctr"/>
            <a:r>
              <a:rPr lang="en-US" sz="1200" dirty="0"/>
              <a:t>(uplink and downlink)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FE59C65-74A4-506E-4E46-CF8DE531CC5B}"/>
              </a:ext>
            </a:extLst>
          </p:cNvPr>
          <p:cNvSpPr txBox="1"/>
          <p:nvPr/>
        </p:nvSpPr>
        <p:spPr>
          <a:xfrm>
            <a:off x="2171983" y="5050344"/>
            <a:ext cx="1356963" cy="40015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dirty="0"/>
              <a:t>F’ GDS </a:t>
            </a:r>
          </a:p>
          <a:p>
            <a:pPr algn="ctr"/>
            <a:r>
              <a:rPr lang="en-US" sz="1200" dirty="0"/>
              <a:t>(uplink and downlink)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RSVP lite (uplink)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2E8650D-297B-3086-9E94-602D22687AF9}"/>
              </a:ext>
            </a:extLst>
          </p:cNvPr>
          <p:cNvSpPr txBox="1"/>
          <p:nvPr/>
        </p:nvSpPr>
        <p:spPr>
          <a:xfrm>
            <a:off x="4511699" y="5050344"/>
            <a:ext cx="1356963" cy="40015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dirty="0"/>
              <a:t>F’ GDS </a:t>
            </a:r>
          </a:p>
          <a:p>
            <a:pPr algn="ctr"/>
            <a:r>
              <a:rPr lang="en-US" sz="1200" dirty="0"/>
              <a:t>(uplink and downlink)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RSVP lite (uplink)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AMPCS (downlink)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46CA494-3CD0-2581-8A5F-15C04233F773}"/>
              </a:ext>
            </a:extLst>
          </p:cNvPr>
          <p:cNvSpPr txBox="1"/>
          <p:nvPr/>
        </p:nvSpPr>
        <p:spPr>
          <a:xfrm>
            <a:off x="6975413" y="5054992"/>
            <a:ext cx="1356963" cy="40015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en-US" sz="1200" dirty="0"/>
              <a:t>F’ GDS </a:t>
            </a:r>
          </a:p>
          <a:p>
            <a:pPr algn="ctr"/>
            <a:r>
              <a:rPr lang="en-US" sz="1200" dirty="0"/>
              <a:t>(uplink and downlink)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RSVP lite (uplink)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AMPCS (downlink)</a:t>
            </a:r>
          </a:p>
        </p:txBody>
      </p:sp>
    </p:spTree>
    <p:extLst>
      <p:ext uri="{BB962C8B-B14F-4D97-AF65-F5344CB8AC3E}">
        <p14:creationId xmlns:p14="http://schemas.microsoft.com/office/powerpoint/2010/main" val="2767317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972E19B-DF9B-4520-B181-30E1FC9FF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8780D56-2AE9-48B9-A0C9-CF3B092E4E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>
          <a:xfrm>
            <a:off x="1670304" y="6457847"/>
            <a:ext cx="5839968" cy="400153"/>
          </a:xfrm>
        </p:spPr>
        <p:txBody>
          <a:bodyPr/>
          <a:lstStyle/>
          <a:p>
            <a:r>
              <a:rPr lang="en-US" b="1" dirty="0"/>
              <a:t>This document has been reviewed and determined not to contain export controlled technical data.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C8B6DFB-0BE8-47B5-8302-F1677638EA1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7272814" y="6457847"/>
            <a:ext cx="643449" cy="400153"/>
          </a:xfrm>
        </p:spPr>
        <p:txBody>
          <a:bodyPr/>
          <a:lstStyle/>
          <a:p>
            <a:fld id="{BD193B1F-454F-4470-8937-9D53DC78F32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35C3C9-6348-5448-BFE8-3290DD6ACD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5487" y="1104099"/>
            <a:ext cx="8229601" cy="5527601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 sz="1600" dirty="0"/>
              <a:t>CADRE is a large and complex F Prime FSW deployment with significant application software developed leveraging the framework and inheritance from Mars Heli.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pPr marL="285750" indent="-285750">
              <a:buFontTx/>
              <a:buChar char="-"/>
            </a:pPr>
            <a:r>
              <a:rPr lang="en-US" sz="1600" dirty="0"/>
              <a:t>The modularity of F Prime enabled deployment configurations for various test venues and helped perform targeted integrated testing for autonomy behaviors on more readily available test venues.   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pPr marL="285750" indent="-285750">
              <a:buFontTx/>
              <a:buChar char="-"/>
            </a:pPr>
            <a:r>
              <a:rPr lang="en-US" sz="1600" dirty="0"/>
              <a:t>The F Prime product line’s ground tooling can be adapted for use with other ground data systems for compatibility while providing an out of the box light weight solution for integrated testing.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pPr marL="285750" indent="-285750">
              <a:buFontTx/>
              <a:buChar char="-"/>
            </a:pPr>
            <a:r>
              <a:rPr lang="en-US" sz="1600" dirty="0"/>
              <a:t>The successful testing and delivery of CADRE FSW underscores F Prime’s ability to enable large and complex software systems’ development by providing a reliable framework and architecture that’s extensible, adaptable and testable. 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CF72FE4-417B-2164-D3BB-433A418D4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69" y="5210135"/>
            <a:ext cx="1137169" cy="10337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8E4BBD-9441-0EA0-2F0B-2A7AC943DCF7}"/>
              </a:ext>
            </a:extLst>
          </p:cNvPr>
          <p:cNvSpPr txBox="1"/>
          <p:nvPr/>
        </p:nvSpPr>
        <p:spPr>
          <a:xfrm>
            <a:off x="1751682" y="626859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sz="1200" dirty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788A8E33-C538-4364-D16D-9BCD48DAE6E6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57200" y="6457847"/>
            <a:ext cx="1413986" cy="400153"/>
          </a:xfrm>
        </p:spPr>
        <p:txBody>
          <a:bodyPr/>
          <a:lstStyle/>
          <a:p>
            <a:r>
              <a:rPr lang="en-US" dirty="0"/>
              <a:t>5/1/2024</a:t>
            </a:r>
          </a:p>
        </p:txBody>
      </p:sp>
      <p:pic>
        <p:nvPicPr>
          <p:cNvPr id="1026" name="Picture 2" descr="JPL Robotics: CADRE Mission Overview">
            <a:extLst>
              <a:ext uri="{FF2B5EF4-FFF2-40B4-BE49-F238E27FC236}">
                <a16:creationId xmlns:a16="http://schemas.microsoft.com/office/drawing/2014/main" id="{68234C18-A8EB-BC64-CA15-AF670666B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032" y="5209995"/>
            <a:ext cx="1310209" cy="113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837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5/1/2024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58112" y="6457847"/>
            <a:ext cx="5827776" cy="400153"/>
          </a:xfrm>
        </p:spPr>
        <p:txBody>
          <a:bodyPr/>
          <a:lstStyle/>
          <a:p>
            <a:r>
              <a:rPr lang="en-US" b="1" dirty="0"/>
              <a:t>This document has been reviewed and determined not to contain export controlled technical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5E00B-5913-49AE-8A9C-78D6EE50689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9816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329&quot;/&gt;&lt;/object&gt;&lt;object type=&quot;3&quot; unique_id=&quot;10004&quot;&gt;&lt;property id=&quot;20148&quot; value=&quot;5&quot;/&gt;&lt;property id=&quot;20300&quot; value=&quot;Slide 2&quot;/&gt;&lt;property id=&quot;20307&quot; value=&quot;351&quot;/&gt;&lt;/object&gt;&lt;object type=&quot;3&quot; unique_id=&quot;10005&quot;&gt;&lt;property id=&quot;20148&quot; value=&quot;5&quot;/&gt;&lt;property id=&quot;20300&quot; value=&quot;Slide 3&quot;/&gt;&lt;property id=&quot;20307&quot; value=&quot;350&quot;/&gt;&lt;/object&gt;&lt;object type=&quot;3&quot; unique_id=&quot;10006&quot;&gt;&lt;property id=&quot;20148&quot; value=&quot;5&quot;/&gt;&lt;property id=&quot;20300&quot; value=&quot;Slide 4&quot;/&gt;&lt;property id=&quot;20307&quot; value=&quot;331&quot;/&gt;&lt;/object&gt;&lt;/object&gt;&lt;object type=&quot;8&quot; unique_id=&quot;10012&quot;&gt;&lt;/object&gt;&lt;/object&gt;&lt;/database&gt;"/>
  <p:tag name="MMPROD_NEXTUNIQUEID" val="10009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SAjpl-WhiteTheme-4x3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>
              <a:lumMod val="6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NASAjpl-BlackTheme-4x3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>
        <a:no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27034</TotalTime>
  <Words>938</Words>
  <Application>Microsoft Macintosh PowerPoint</Application>
  <PresentationFormat>On-screen Show (4:3)</PresentationFormat>
  <Paragraphs>217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Questrial</vt:lpstr>
      <vt:lpstr>NASAjpl-WhiteTheme-4x3-vA6</vt:lpstr>
      <vt:lpstr>NASAjpl-BlackTheme-4x3-vA6</vt:lpstr>
      <vt:lpstr>PowerPoint Presentation</vt:lpstr>
      <vt:lpstr>Introduction</vt:lpstr>
      <vt:lpstr>CADRE Flight Software (FSW) Overview</vt:lpstr>
      <vt:lpstr>F Prime Product Line</vt:lpstr>
      <vt:lpstr>CADRE Hardware Components</vt:lpstr>
      <vt:lpstr>CADRE Flight Software (FSW) Components</vt:lpstr>
      <vt:lpstr>CADRE FSW Component SLOC (Source Lines of Code)</vt:lpstr>
      <vt:lpstr>CADRE FSW Autonomy – Formation Drive</vt:lpstr>
      <vt:lpstr>PowerPoint Presentation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Rizvi, Aadil (US 348C)</cp:lastModifiedBy>
  <cp:revision>321</cp:revision>
  <cp:lastPrinted>2016-07-26T23:14:33Z</cp:lastPrinted>
  <dcterms:created xsi:type="dcterms:W3CDTF">2016-06-29T01:27:10Z</dcterms:created>
  <dcterms:modified xsi:type="dcterms:W3CDTF">2024-04-19T00:26:47Z</dcterms:modified>
</cp:coreProperties>
</file>