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0" r:id="rId1"/>
    <p:sldMasterId id="2147483728" r:id="rId2"/>
  </p:sldMasterIdLst>
  <p:notesMasterIdLst>
    <p:notesMasterId r:id="rId14"/>
  </p:notesMasterIdLst>
  <p:handoutMasterIdLst>
    <p:handoutMasterId r:id="rId15"/>
  </p:handoutMasterIdLst>
  <p:sldIdLst>
    <p:sldId id="466" r:id="rId3"/>
    <p:sldId id="1181" r:id="rId4"/>
    <p:sldId id="1182" r:id="rId5"/>
    <p:sldId id="935" r:id="rId6"/>
    <p:sldId id="1179" r:id="rId7"/>
    <p:sldId id="1183" r:id="rId8"/>
    <p:sldId id="1118" r:id="rId9"/>
    <p:sldId id="1178" r:id="rId10"/>
    <p:sldId id="1184" r:id="rId11"/>
    <p:sldId id="1185" r:id="rId12"/>
    <p:sldId id="1186" r:id="rId13"/>
  </p:sldIdLst>
  <p:sldSz cx="9144000" cy="6858000" type="screen4x3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59">
          <p15:clr>
            <a:srgbClr val="A4A3A4"/>
          </p15:clr>
        </p15:guide>
        <p15:guide id="2" orient="horz" pos="890">
          <p15:clr>
            <a:srgbClr val="A4A3A4"/>
          </p15:clr>
        </p15:guide>
        <p15:guide id="3" pos="28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  <a:srgbClr val="FFFFCC"/>
    <a:srgbClr val="FF00FF"/>
    <a:srgbClr val="0000CC"/>
    <a:srgbClr val="3399FF"/>
    <a:srgbClr val="00CC00"/>
    <a:srgbClr val="FFFF99"/>
    <a:srgbClr val="FF9900"/>
    <a:srgbClr val="006600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36" autoAdjust="0"/>
    <p:restoredTop sz="95939" autoAdjust="0"/>
  </p:normalViewPr>
  <p:slideViewPr>
    <p:cSldViewPr snapToGrid="0" snapToObjects="1">
      <p:cViewPr varScale="1">
        <p:scale>
          <a:sx n="106" d="100"/>
          <a:sy n="106" d="100"/>
        </p:scale>
        <p:origin x="1464" y="96"/>
      </p:cViewPr>
      <p:guideLst>
        <p:guide orient="horz" pos="4059"/>
        <p:guide orient="horz" pos="890"/>
        <p:guide pos="28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 dirty="0">
              <a:latin typeface="Arial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5FDF2216-3C6C-5242-8DB2-4752D4FEC615}" type="datetimeFigureOut">
              <a:rPr lang="en-US" smtClean="0">
                <a:latin typeface="Arial"/>
              </a:rPr>
              <a:pPr/>
              <a:t>4/10/2024</a:t>
            </a:fld>
            <a:endParaRPr lang="en-US" dirty="0"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 dirty="0">
              <a:latin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F36E00F2-CC6B-3345-A584-44341337AE23}" type="slidenum">
              <a:rPr lang="en-US" smtClean="0">
                <a:latin typeface="Arial"/>
              </a:rPr>
              <a:pPr/>
              <a:t>‹#›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3542630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>
                <a:latin typeface="Arial"/>
              </a:defRPr>
            </a:lvl1pPr>
          </a:lstStyle>
          <a:p>
            <a:fld id="{2CD6293C-6F3F-374D-A003-D3E152FC3744}" type="datetimeFigureOut">
              <a:rPr lang="en-US" smtClean="0"/>
              <a:pPr/>
              <a:t>4/10/2024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53" tIns="48327" rIns="96653" bIns="48327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>
                <a:latin typeface="Arial"/>
              </a:defRPr>
            </a:lvl1pPr>
          </a:lstStyle>
          <a:p>
            <a:fld id="{D389288A-BD78-EC48-81B6-C08E556E16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7602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89288A-BD78-EC48-81B6-C08E556E1607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12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89288A-BD78-EC48-81B6-C08E556E1607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168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89288A-BD78-EC48-81B6-C08E556E1607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3700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89288A-BD78-EC48-81B6-C08E556E1607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3746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89288A-BD78-EC48-81B6-C08E556E1607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219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901224" y="2914151"/>
            <a:ext cx="7524221" cy="43018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 baseline="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11" name="Text Placehold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912341" y="3493463"/>
            <a:ext cx="7498993" cy="123577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Click to Edit Name(s) of Presenter(s), Directorate/Division and Date</a:t>
            </a:r>
          </a:p>
        </p:txBody>
      </p:sp>
      <p:pic>
        <p:nvPicPr>
          <p:cNvPr id="6" name="Picture 5" descr="Tribrand_ColorWhiteText_RGB_small_040615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35" y="2058235"/>
            <a:ext cx="3196457" cy="68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906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 Subhead w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915335" y="2914151"/>
            <a:ext cx="7524221" cy="43018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 baseline="0">
                <a:solidFill>
                  <a:srgbClr val="FFFFFF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6" name="Text Placehold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926452" y="3377321"/>
            <a:ext cx="7498993" cy="312363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 baseline="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7" name="Text Placeholder 20"/>
          <p:cNvSpPr>
            <a:spLocks noGrp="1"/>
          </p:cNvSpPr>
          <p:nvPr>
            <p:ph type="body" sz="quarter" idx="20" hasCustomPrompt="1"/>
          </p:nvPr>
        </p:nvSpPr>
        <p:spPr>
          <a:xfrm>
            <a:off x="926452" y="3829980"/>
            <a:ext cx="7498993" cy="123577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aseline="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Click to Edit Name(s) of Presenter(s), Directorate/Division and Date</a:t>
            </a:r>
          </a:p>
        </p:txBody>
      </p:sp>
      <p:pic>
        <p:nvPicPr>
          <p:cNvPr id="9" name="Picture 8" descr="Tribrand_ColorWhiteText_RGB_small_040615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35" y="2058235"/>
            <a:ext cx="3196457" cy="68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214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 Horizont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4559905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FontTx/>
              <a:buNone/>
              <a:defRPr sz="1600">
                <a:solidFill>
                  <a:srgbClr val="00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369198" y="5141017"/>
            <a:ext cx="7524221" cy="430183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2800" b="1" baseline="0">
                <a:solidFill>
                  <a:srgbClr val="FFFFFF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10" name="Text Placeholder 20"/>
          <p:cNvSpPr>
            <a:spLocks noGrp="1"/>
          </p:cNvSpPr>
          <p:nvPr>
            <p:ph type="body" sz="quarter" idx="18" hasCustomPrompt="1"/>
          </p:nvPr>
        </p:nvSpPr>
        <p:spPr>
          <a:xfrm>
            <a:off x="380315" y="5619689"/>
            <a:ext cx="7498993" cy="804438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aseline="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Click to Edit Name(s) of Presenter(s), Directorate/Division and Date</a:t>
            </a:r>
          </a:p>
        </p:txBody>
      </p:sp>
    </p:spTree>
    <p:extLst>
      <p:ext uri="{BB962C8B-B14F-4D97-AF65-F5344CB8AC3E}">
        <p14:creationId xmlns:p14="http://schemas.microsoft.com/office/powerpoint/2010/main" val="3813498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 Vertic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576455" cy="6858000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FontTx/>
              <a:buNone/>
              <a:defRPr sz="1600">
                <a:solidFill>
                  <a:srgbClr val="00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5576456" y="1581728"/>
            <a:ext cx="3567543" cy="64654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2800" b="1" baseline="0">
                <a:solidFill>
                  <a:srgbClr val="FFFFFF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Presentation Title</a:t>
            </a:r>
          </a:p>
        </p:txBody>
      </p:sp>
      <p:sp>
        <p:nvSpPr>
          <p:cNvPr id="8" name="Text Placeholder 20"/>
          <p:cNvSpPr>
            <a:spLocks noGrp="1"/>
          </p:cNvSpPr>
          <p:nvPr>
            <p:ph type="body" sz="quarter" idx="20" hasCustomPrompt="1"/>
          </p:nvPr>
        </p:nvSpPr>
        <p:spPr>
          <a:xfrm>
            <a:off x="5576455" y="2228082"/>
            <a:ext cx="3567543" cy="100012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aseline="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Click to Edit Name(s) of Presenter(s), Directorate/Division and Date</a:t>
            </a:r>
          </a:p>
        </p:txBody>
      </p:sp>
      <p:pic>
        <p:nvPicPr>
          <p:cNvPr id="9" name="Picture 8" descr="Tribrand_ColorWhiteText_RGB_small_040615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065" y="6033980"/>
            <a:ext cx="3196457" cy="68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853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sion Log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3"/>
          <p:cNvSpPr>
            <a:spLocks noGrp="1"/>
          </p:cNvSpPr>
          <p:nvPr>
            <p:ph type="body" sz="quarter" idx="17" hasCustomPrompt="1"/>
          </p:nvPr>
        </p:nvSpPr>
        <p:spPr>
          <a:xfrm>
            <a:off x="474135" y="917222"/>
            <a:ext cx="8231188" cy="327905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5"/>
            <a:ext cx="8232774" cy="436031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800" b="1" i="0" cap="none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add Mission or Project Name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quarter" idx="18" hasCustomPrompt="1"/>
          </p:nvPr>
        </p:nvSpPr>
        <p:spPr>
          <a:xfrm>
            <a:off x="1360714" y="1360714"/>
            <a:ext cx="6694715" cy="3537857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Mission logo</a:t>
            </a:r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457201" y="5033130"/>
            <a:ext cx="8229599" cy="1588"/>
          </a:xfrm>
          <a:prstGeom prst="line">
            <a:avLst/>
          </a:prstGeom>
          <a:ln w="12700" cap="flat" cmpd="sng" algn="ctr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3"/>
          <p:cNvSpPr>
            <a:spLocks noGrp="1"/>
          </p:cNvSpPr>
          <p:nvPr>
            <p:ph sz="quarter" idx="19" hasCustomPrompt="1"/>
          </p:nvPr>
        </p:nvSpPr>
        <p:spPr>
          <a:xfrm>
            <a:off x="1129394" y="5202463"/>
            <a:ext cx="2127250" cy="1174751"/>
          </a:xfrm>
          <a:prstGeom prst="rect">
            <a:avLst/>
          </a:prstGeom>
        </p:spPr>
        <p:txBody>
          <a:bodyPr vert="horz"/>
          <a:lstStyle>
            <a:lvl1pPr>
              <a:defRPr sz="1600" baseline="0">
                <a:solidFill>
                  <a:srgbClr val="FFFFFF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NASA, JPL or other partner logo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quarter" idx="20" hasCustomPrompt="1"/>
          </p:nvPr>
        </p:nvSpPr>
        <p:spPr>
          <a:xfrm>
            <a:off x="3624037" y="5202463"/>
            <a:ext cx="2127250" cy="1174751"/>
          </a:xfrm>
          <a:prstGeom prst="rect">
            <a:avLst/>
          </a:prstGeom>
        </p:spPr>
        <p:txBody>
          <a:bodyPr vert="horz"/>
          <a:lstStyle>
            <a:lvl1pPr>
              <a:defRPr sz="1600" baseline="0">
                <a:solidFill>
                  <a:srgbClr val="FFFFFF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NASA, JPL or other partner logo</a:t>
            </a:r>
          </a:p>
        </p:txBody>
      </p:sp>
      <p:sp>
        <p:nvSpPr>
          <p:cNvPr id="20" name="Content Placeholder 3"/>
          <p:cNvSpPr>
            <a:spLocks noGrp="1"/>
          </p:cNvSpPr>
          <p:nvPr>
            <p:ph sz="quarter" idx="21" hasCustomPrompt="1"/>
          </p:nvPr>
        </p:nvSpPr>
        <p:spPr>
          <a:xfrm>
            <a:off x="6118680" y="5202463"/>
            <a:ext cx="2127250" cy="1174751"/>
          </a:xfrm>
          <a:prstGeom prst="rect">
            <a:avLst/>
          </a:prstGeom>
        </p:spPr>
        <p:txBody>
          <a:bodyPr vert="horz"/>
          <a:lstStyle>
            <a:lvl1pPr>
              <a:defRPr sz="1600" baseline="0">
                <a:solidFill>
                  <a:srgbClr val="FFFFFF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NASA, JPL or other partner logo</a:t>
            </a:r>
          </a:p>
        </p:txBody>
      </p:sp>
      <p:sp>
        <p:nvSpPr>
          <p:cNvPr id="22" name="Title 5"/>
          <p:cNvSpPr txBox="1">
            <a:spLocks/>
          </p:cNvSpPr>
          <p:nvPr userDrawn="1"/>
        </p:nvSpPr>
        <p:spPr>
          <a:xfrm>
            <a:off x="7747001" y="6504210"/>
            <a:ext cx="1231511" cy="311727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none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/>
            <a:r>
              <a:rPr lang="en-US" sz="1000" b="1" kern="500" spc="200" dirty="0">
                <a:solidFill>
                  <a:schemeClr val="accent2"/>
                </a:solidFill>
              </a:rPr>
              <a:t>jpl.nasa.gov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r>
              <a:rPr lang="en-US"/>
              <a:t>04-30-2024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-- PRE-DECISIONAL:  FOR NASA-INTERNAL PLANNING PURPOSES ONLY --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184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5"/>
            <a:ext cx="8232774" cy="436031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800" b="1" i="0" cap="none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14" name="Title 5"/>
          <p:cNvSpPr txBox="1">
            <a:spLocks/>
          </p:cNvSpPr>
          <p:nvPr userDrawn="1"/>
        </p:nvSpPr>
        <p:spPr>
          <a:xfrm>
            <a:off x="7747001" y="6504210"/>
            <a:ext cx="1231511" cy="311727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none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/>
            <a:r>
              <a:rPr lang="en-US" sz="1000" b="1" kern="500" spc="200" dirty="0">
                <a:solidFill>
                  <a:schemeClr val="accent2"/>
                </a:solidFill>
              </a:rPr>
              <a:t>jpl.nasa.gov</a:t>
            </a:r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04-30-2024</a:t>
            </a:r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-- PRE-DECISIONAL:  FOR NASA-INTERNAL PLANNING PURPOSES ONLY --</a:t>
            </a:r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796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/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474135" y="917222"/>
            <a:ext cx="8231188" cy="327905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5"/>
            <a:ext cx="8232774" cy="436031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800" b="1" i="0" cap="none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/>
              <a:t>04-30-2024</a:t>
            </a:r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-- PRE-DECISIONAL:  FOR NASA-INTERNAL PLANNING PURPOSES ONLY --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5"/>
          <p:cNvSpPr txBox="1">
            <a:spLocks/>
          </p:cNvSpPr>
          <p:nvPr userDrawn="1"/>
        </p:nvSpPr>
        <p:spPr>
          <a:xfrm>
            <a:off x="7747001" y="6504210"/>
            <a:ext cx="1231511" cy="311727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none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/>
            <a:r>
              <a:rPr lang="en-US" sz="1000" b="1" kern="500" spc="200" dirty="0">
                <a:solidFill>
                  <a:schemeClr val="accent2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1247745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5"/>
            <a:ext cx="8232774" cy="436031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800" b="1" i="0" cap="none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12875"/>
            <a:ext cx="8248650" cy="4879975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en-US"/>
              <a:t>04-30-2024</a:t>
            </a:r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-- PRE-DECISIONAL:  FOR NASA-INTERNAL PLANNING PURPOSES ONLY --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5"/>
          <p:cNvSpPr txBox="1">
            <a:spLocks/>
          </p:cNvSpPr>
          <p:nvPr userDrawn="1"/>
        </p:nvSpPr>
        <p:spPr>
          <a:xfrm>
            <a:off x="7747001" y="6504210"/>
            <a:ext cx="1231511" cy="311727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none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/>
            <a:r>
              <a:rPr lang="en-US" sz="1000" b="1" kern="500" spc="200" dirty="0">
                <a:solidFill>
                  <a:schemeClr val="accent2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432349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/Subhead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74135" y="917222"/>
            <a:ext cx="8231188" cy="327905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5"/>
            <a:ext cx="8232774" cy="436031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800" b="1" i="0" cap="none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12875"/>
            <a:ext cx="8248650" cy="4879975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en-US"/>
              <a:t>04-30-2024</a:t>
            </a:r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-- PRE-DECISIONAL:  FOR NASA-INTERNAL PLANNING PURPOSES ONLY --</a:t>
            </a:r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5"/>
          <p:cNvSpPr txBox="1">
            <a:spLocks/>
          </p:cNvSpPr>
          <p:nvPr userDrawn="1"/>
        </p:nvSpPr>
        <p:spPr>
          <a:xfrm>
            <a:off x="7747001" y="6504210"/>
            <a:ext cx="1231511" cy="311727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none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/>
            <a:r>
              <a:rPr lang="en-US" sz="1000" b="1" kern="500" spc="200" dirty="0">
                <a:solidFill>
                  <a:schemeClr val="accent2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1883785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/Content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5"/>
            <a:ext cx="8232774" cy="436031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800" b="1" i="0" cap="none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4685340" y="1407693"/>
            <a:ext cx="4008438" cy="4815887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0" hasCustomPrompt="1"/>
          </p:nvPr>
        </p:nvSpPr>
        <p:spPr>
          <a:xfrm>
            <a:off x="461003" y="1407105"/>
            <a:ext cx="4023901" cy="4816475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r>
              <a:rPr lang="en-US"/>
              <a:t>04-30-2024</a:t>
            </a:r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-- PRE-DECISIONAL:  FOR NASA-INTERNAL PLANNING PURPOSES ONLY --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5"/>
          <p:cNvSpPr txBox="1">
            <a:spLocks/>
          </p:cNvSpPr>
          <p:nvPr userDrawn="1"/>
        </p:nvSpPr>
        <p:spPr>
          <a:xfrm>
            <a:off x="7747001" y="6504210"/>
            <a:ext cx="1231511" cy="311727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none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/>
            <a:r>
              <a:rPr lang="en-US" sz="1000" b="1" kern="500" spc="200" dirty="0">
                <a:solidFill>
                  <a:schemeClr val="accent2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2169355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/Subhead/Content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3"/>
          <p:cNvSpPr>
            <a:spLocks noGrp="1"/>
          </p:cNvSpPr>
          <p:nvPr>
            <p:ph type="body" sz="quarter" idx="17" hasCustomPrompt="1"/>
          </p:nvPr>
        </p:nvSpPr>
        <p:spPr>
          <a:xfrm>
            <a:off x="474135" y="917222"/>
            <a:ext cx="8231188" cy="327905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5"/>
            <a:ext cx="8232774" cy="436031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800" b="1" i="0" cap="none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4685340" y="1407693"/>
            <a:ext cx="4008438" cy="4815887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0" hasCustomPrompt="1"/>
          </p:nvPr>
        </p:nvSpPr>
        <p:spPr>
          <a:xfrm>
            <a:off x="461003" y="1407105"/>
            <a:ext cx="4023901" cy="4816475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r>
              <a:rPr lang="en-US"/>
              <a:t>04-30-2024</a:t>
            </a:r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-- PRE-DECISIONAL:  FOR NASA-INTERNAL PLANNING PURPOSES ONLY --</a:t>
            </a:r>
            <a:endParaRPr lang="en-US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5"/>
          <p:cNvSpPr txBox="1">
            <a:spLocks/>
          </p:cNvSpPr>
          <p:nvPr userDrawn="1"/>
        </p:nvSpPr>
        <p:spPr>
          <a:xfrm>
            <a:off x="7747001" y="6504210"/>
            <a:ext cx="1231511" cy="311727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none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/>
            <a:r>
              <a:rPr lang="en-US" sz="1000" b="1" kern="500" spc="200" dirty="0">
                <a:solidFill>
                  <a:schemeClr val="accent2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36245045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/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5"/>
            <a:ext cx="8232774" cy="436031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800" b="1" i="0" cap="none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0" y="1412875"/>
            <a:ext cx="9144000" cy="5030788"/>
          </a:xfrm>
          <a:prstGeom prst="rect">
            <a:avLst/>
          </a:prstGeom>
        </p:spPr>
        <p:txBody>
          <a:bodyPr vert="horz"/>
          <a:lstStyle>
            <a:lvl1pPr>
              <a:defRPr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en-US"/>
              <a:t>04-30-2024</a:t>
            </a:r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-- PRE-DECISIONAL:  FOR NASA-INTERNAL PLANNING PURPOSES ONLY --</a:t>
            </a:r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5"/>
          <p:cNvSpPr txBox="1">
            <a:spLocks/>
          </p:cNvSpPr>
          <p:nvPr userDrawn="1"/>
        </p:nvSpPr>
        <p:spPr>
          <a:xfrm>
            <a:off x="7747001" y="6504210"/>
            <a:ext cx="1231511" cy="311727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none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/>
            <a:r>
              <a:rPr lang="en-US" sz="1000" b="1" kern="500" spc="200" dirty="0">
                <a:solidFill>
                  <a:schemeClr val="accent2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19189451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/Subhead/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3"/>
          <p:cNvSpPr>
            <a:spLocks noGrp="1"/>
          </p:cNvSpPr>
          <p:nvPr>
            <p:ph type="body" sz="quarter" idx="17" hasCustomPrompt="1"/>
          </p:nvPr>
        </p:nvSpPr>
        <p:spPr>
          <a:xfrm>
            <a:off x="474135" y="917222"/>
            <a:ext cx="8231188" cy="327905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5"/>
            <a:ext cx="8232774" cy="436031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800" b="1" i="0" cap="none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0" y="1412875"/>
            <a:ext cx="9144000" cy="5030788"/>
          </a:xfrm>
          <a:prstGeom prst="rect">
            <a:avLst/>
          </a:prstGeom>
        </p:spPr>
        <p:txBody>
          <a:bodyPr vert="horz"/>
          <a:lstStyle>
            <a:lvl1pPr>
              <a:defRPr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en-US"/>
              <a:t>04-30-2024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-- PRE-DECISIONAL:  FOR NASA-INTERNAL PLANNING PURPOSES ONLY --</a:t>
            </a:r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5"/>
          <p:cNvSpPr txBox="1">
            <a:spLocks/>
          </p:cNvSpPr>
          <p:nvPr userDrawn="1"/>
        </p:nvSpPr>
        <p:spPr>
          <a:xfrm>
            <a:off x="7747001" y="6504210"/>
            <a:ext cx="1231511" cy="311727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none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/>
            <a:r>
              <a:rPr lang="en-US" sz="1000" b="1" kern="500" spc="200" dirty="0">
                <a:solidFill>
                  <a:schemeClr val="accent2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36469474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/White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1419226"/>
            <a:ext cx="9144000" cy="50291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5"/>
            <a:ext cx="8232774" cy="436031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800" b="1" i="0" cap="none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04-30-2024</a:t>
            </a:r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-- PRE-DECISIONAL:  FOR NASA-INTERNAL PLANNING PURPOSES ONLY --</a:t>
            </a:r>
            <a:endParaRPr lang="en-US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>
          <a:xfrm>
            <a:off x="8086435" y="6448425"/>
            <a:ext cx="600365" cy="365125"/>
          </a:xfrm>
        </p:spPr>
        <p:txBody>
          <a:bodyPr/>
          <a:lstStyle/>
          <a:p>
            <a:fld id="{F1E51A9F-9D40-144B-9666-6B30B75E8C1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7467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/Subhead/White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1419226"/>
            <a:ext cx="9144000" cy="50291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13"/>
          <p:cNvSpPr>
            <a:spLocks noGrp="1"/>
          </p:cNvSpPr>
          <p:nvPr>
            <p:ph type="body" sz="quarter" idx="17" hasCustomPrompt="1"/>
          </p:nvPr>
        </p:nvSpPr>
        <p:spPr>
          <a:xfrm>
            <a:off x="474135" y="917222"/>
            <a:ext cx="8231188" cy="327905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5"/>
            <a:ext cx="8232774" cy="436031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800" b="1" i="0" cap="none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15" name="Content Placeholder 3"/>
          <p:cNvSpPr>
            <a:spLocks noGrp="1"/>
          </p:cNvSpPr>
          <p:nvPr>
            <p:ph sz="quarter" idx="18" hasCustomPrompt="1"/>
          </p:nvPr>
        </p:nvSpPr>
        <p:spPr>
          <a:xfrm>
            <a:off x="1249363" y="2594882"/>
            <a:ext cx="6905851" cy="260304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en-US"/>
              <a:t>04-30-2024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-- PRE-DECISIONAL:  FOR NASA-INTERNAL PLANNING PURPOSES ONLY --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21"/>
          </p:nvPr>
        </p:nvSpPr>
        <p:spPr>
          <a:xfrm>
            <a:off x="8155214" y="6458142"/>
            <a:ext cx="600365" cy="365125"/>
          </a:xfrm>
        </p:spPr>
        <p:txBody>
          <a:bodyPr/>
          <a:lstStyle/>
          <a:p>
            <a:fld id="{F1E51A9F-9D40-144B-9666-6B30B75E8C1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031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04-30-2024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-- PRE-DECISIONAL:  FOR NASA-INTERNAL PLANNING PURPOSES ONLY --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8129402" y="6448709"/>
            <a:ext cx="600365" cy="365125"/>
          </a:xfrm>
        </p:spPr>
        <p:txBody>
          <a:bodyPr/>
          <a:lstStyle/>
          <a:p>
            <a:fld id="{F1E51A9F-9D40-144B-9666-6B30B75E8C1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4651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" y="2995083"/>
            <a:ext cx="9144000" cy="867834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4800" b="0" i="0" baseline="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Chapter Divider</a:t>
            </a:r>
          </a:p>
        </p:txBody>
      </p:sp>
    </p:spTree>
    <p:extLst>
      <p:ext uri="{BB962C8B-B14F-4D97-AF65-F5344CB8AC3E}">
        <p14:creationId xmlns:p14="http://schemas.microsoft.com/office/powerpoint/2010/main" val="35170993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45732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hite Bkg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7011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7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2" Type="http://schemas.openxmlformats.org/officeDocument/2006/relationships/slideLayout" Target="../slideLayouts/slideLayout6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9131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</p:sldLayoutIdLst>
  <p:hf hdr="0" ft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2132482" y="6448710"/>
            <a:ext cx="48790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-- PRE-DECISIONAL:  FOR NASA-INTERNAL PLANNING PURPOSES ONLY --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146636" y="6448710"/>
            <a:ext cx="6003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F1E51A9F-9D40-144B-9666-6B30B75E8C1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>
          <a:xfrm>
            <a:off x="457199" y="6448710"/>
            <a:ext cx="15517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04-30-2024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81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58" r:id="rId5"/>
    <p:sldLayoutId id="2147483737" r:id="rId6"/>
    <p:sldLayoutId id="2147483759" r:id="rId7"/>
    <p:sldLayoutId id="2147483738" r:id="rId8"/>
    <p:sldLayoutId id="2147483760" r:id="rId9"/>
    <p:sldLayoutId id="2147483739" r:id="rId10"/>
    <p:sldLayoutId id="2147483740" r:id="rId11"/>
    <p:sldLayoutId id="2147483741" r:id="rId12"/>
    <p:sldLayoutId id="2147483743" r:id="rId13"/>
    <p:sldLayoutId id="2147483744" r:id="rId14"/>
    <p:sldLayoutId id="2147483761" r:id="rId15"/>
  </p:sldLayoutIdLst>
  <p:hf hdr="0" ft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gif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png"/><Relationship Id="rId9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A26A397E-A53A-209F-69A0-BFAD404AE6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788" y="4302628"/>
            <a:ext cx="2218786" cy="1575199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1041" y="137360"/>
            <a:ext cx="3194581" cy="68281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3DCF9C6-E647-4106-93ED-8A05C3C3C8A2}"/>
              </a:ext>
            </a:extLst>
          </p:cNvPr>
          <p:cNvSpPr/>
          <p:nvPr/>
        </p:nvSpPr>
        <p:spPr>
          <a:xfrm>
            <a:off x="476250" y="6207114"/>
            <a:ext cx="307101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2743200" algn="ctr"/>
                <a:tab pos="5486400" algn="r"/>
              </a:tabLst>
            </a:pPr>
            <a:r>
              <a:rPr lang="en-US" sz="1000" dirty="0">
                <a:solidFill>
                  <a:schemeClr val="bg1"/>
                </a:solidFill>
                <a:ea typeface="Times New Roman" panose="02020603050405020304" pitchFamily="18" charset="0"/>
              </a:rPr>
              <a:t>Copyright 2024 California Institute of Technology.</a:t>
            </a:r>
            <a:endParaRPr lang="en-US" sz="1000" dirty="0">
              <a:solidFill>
                <a:schemeClr val="bg1"/>
              </a:solidFill>
              <a:effectLst/>
              <a:ea typeface="Times New Roman" panose="02020603050405020304" pitchFamily="18" charset="0"/>
            </a:endParaRPr>
          </a:p>
          <a:p>
            <a:pPr>
              <a:tabLst>
                <a:tab pos="2743200" algn="ctr"/>
                <a:tab pos="5486400" algn="r"/>
              </a:tabLst>
            </a:pPr>
            <a:r>
              <a:rPr lang="en-US" sz="1000" dirty="0">
                <a:solidFill>
                  <a:schemeClr val="bg1"/>
                </a:solidFill>
                <a:ea typeface="Times New Roman" panose="02020603050405020304" pitchFamily="18" charset="0"/>
              </a:rPr>
              <a:t>U.S. Government sponsorship acknowledged.</a:t>
            </a:r>
            <a:endParaRPr lang="en-US" sz="1000" dirty="0">
              <a:solidFill>
                <a:schemeClr val="bg1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10CFA0A-3D10-40D2-9AEA-5F3CBE03AA6D}"/>
              </a:ext>
            </a:extLst>
          </p:cNvPr>
          <p:cNvSpPr/>
          <p:nvPr/>
        </p:nvSpPr>
        <p:spPr>
          <a:xfrm>
            <a:off x="4364962" y="4348279"/>
            <a:ext cx="393697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Jet Propulsion Laboratory, California Institute of Technology</a:t>
            </a:r>
          </a:p>
          <a:p>
            <a:endParaRPr lang="en-US" sz="1200" dirty="0">
              <a:solidFill>
                <a:schemeClr val="bg1"/>
              </a:solidFill>
            </a:endParaRPr>
          </a:p>
          <a:p>
            <a:endParaRPr lang="en-US" sz="1200" dirty="0">
              <a:solidFill>
                <a:schemeClr val="bg1"/>
              </a:solidFill>
            </a:endParaRPr>
          </a:p>
          <a:p>
            <a:r>
              <a:rPr lang="en-US" sz="1200" dirty="0">
                <a:solidFill>
                  <a:schemeClr val="bg1"/>
                </a:solidFill>
              </a:rPr>
              <a:t>Interplanetary Small Satellite Conference</a:t>
            </a:r>
          </a:p>
          <a:p>
            <a:r>
              <a:rPr lang="en-US" sz="1200" dirty="0">
                <a:solidFill>
                  <a:schemeClr val="bg1"/>
                </a:solidFill>
              </a:rPr>
              <a:t>University of Arizona, Tucson, AZ</a:t>
            </a:r>
          </a:p>
          <a:p>
            <a:endParaRPr lang="en-US" sz="1200" dirty="0">
              <a:solidFill>
                <a:schemeClr val="bg1"/>
              </a:solidFill>
            </a:endParaRPr>
          </a:p>
          <a:p>
            <a:r>
              <a:rPr lang="en-US" sz="1200" dirty="0">
                <a:solidFill>
                  <a:schemeClr val="bg1"/>
                </a:solidFill>
              </a:rPr>
              <a:t>April 30, 2024 – May 2, 2024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000E40B-DBD6-40FA-965C-B54DB02B67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364962" y="1356886"/>
            <a:ext cx="4590660" cy="430183"/>
          </a:xfrm>
        </p:spPr>
        <p:txBody>
          <a:bodyPr/>
          <a:lstStyle/>
          <a:p>
            <a:r>
              <a:rPr lang="en-US" dirty="0"/>
              <a:t>Future Deep Space Mission Communications Trends with Potential Implications for </a:t>
            </a:r>
            <a:r>
              <a:rPr lang="en-US" dirty="0" err="1"/>
              <a:t>Smallsats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248184-093C-14AD-13A7-F6D201802FBD}"/>
              </a:ext>
            </a:extLst>
          </p:cNvPr>
          <p:cNvSpPr txBox="1"/>
          <p:nvPr/>
        </p:nvSpPr>
        <p:spPr>
          <a:xfrm>
            <a:off x="4363775" y="4001635"/>
            <a:ext cx="27973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Douglas S. Abraham and E. Jay Wyatt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5784A1-1A0E-6F23-0174-44DD545A0F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2748" y="808038"/>
            <a:ext cx="2538982" cy="199582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EC8788B-275C-B11A-9C6B-91C22D79B8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819" y="375821"/>
            <a:ext cx="2364420" cy="18144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6236703-9717-9DEE-F116-595C210E40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7819" y="1858978"/>
            <a:ext cx="3832056" cy="20935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55DBB16-6419-65EA-E97C-0B4F41A229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5099" y="2755189"/>
            <a:ext cx="1435210" cy="18144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66AEA96-F11E-CB03-C013-A822EC8595C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16944" y="3138729"/>
            <a:ext cx="1589630" cy="1758274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F780699-CA1E-581B-2954-00F9E0D68E0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70349" y="3372126"/>
            <a:ext cx="977785" cy="256608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C0F15B5-5306-436B-FCF3-E2917E194B46}"/>
              </a:ext>
            </a:extLst>
          </p:cNvPr>
          <p:cNvSpPr txBox="1"/>
          <p:nvPr/>
        </p:nvSpPr>
        <p:spPr>
          <a:xfrm>
            <a:off x="462820" y="3824185"/>
            <a:ext cx="55656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OMSPA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C652295-5348-7195-3B08-CE2928370C44}"/>
              </a:ext>
            </a:extLst>
          </p:cNvPr>
          <p:cNvSpPr txBox="1"/>
          <p:nvPr/>
        </p:nvSpPr>
        <p:spPr>
          <a:xfrm>
            <a:off x="1216713" y="5386812"/>
            <a:ext cx="39466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DTN</a:t>
            </a:r>
          </a:p>
        </p:txBody>
      </p:sp>
    </p:spTree>
    <p:extLst>
      <p:ext uri="{BB962C8B-B14F-4D97-AF65-F5344CB8AC3E}">
        <p14:creationId xmlns:p14="http://schemas.microsoft.com/office/powerpoint/2010/main" val="2137037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Key Future Mission Trends</a:t>
            </a:r>
            <a:br>
              <a:rPr lang="en-US" dirty="0"/>
            </a:b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04-30-2024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23EC74-4072-D55F-FB2F-76A4C3C012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569" y="1491264"/>
            <a:ext cx="4403890" cy="3379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090C6F9-3223-C1C2-D989-636E7222A6E4}"/>
              </a:ext>
            </a:extLst>
          </p:cNvPr>
          <p:cNvSpPr txBox="1"/>
          <p:nvPr/>
        </p:nvSpPr>
        <p:spPr>
          <a:xfrm>
            <a:off x="454026" y="4997404"/>
            <a:ext cx="823277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Roughly double the spacecraft because:  ~65% more missions in 15 years due to advent of human lunar exploration (involving multiple spacecraft elements) and more numerous robotic science missions (e.g., </a:t>
            </a:r>
            <a:r>
              <a:rPr lang="en-US" sz="1400" dirty="0" err="1"/>
              <a:t>smallsats</a:t>
            </a:r>
            <a:r>
              <a:rPr lang="en-US" sz="1400" dirty="0"/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Excess demand spikes in future correspond to human exploration missions with multiple elements requiring 24/7 coverage and “hot” backups during mission-critical events. 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C7CEDF3-6B4E-1DC6-2FE6-FE83E6F01A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8576" y="1493287"/>
            <a:ext cx="3590855" cy="3377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100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Artemis Mission Loading (1/2)</a:t>
            </a:r>
            <a:br>
              <a:rPr lang="en-US" dirty="0"/>
            </a:br>
            <a:r>
              <a:rPr lang="en-US" sz="2000" b="0" dirty="0"/>
              <a:t>Artemis III Example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04-30-2024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014814-1544-AAA2-DA48-C61EB5D552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585" y="1528321"/>
            <a:ext cx="7930829" cy="41585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45AF79F-857F-6FB3-2C3B-9009706675C3}"/>
              </a:ext>
            </a:extLst>
          </p:cNvPr>
          <p:cNvSpPr txBox="1"/>
          <p:nvPr/>
        </p:nvSpPr>
        <p:spPr>
          <a:xfrm>
            <a:off x="645904" y="5710046"/>
            <a:ext cx="77407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With just Artemis-3, the number of required antennas will likely exceed the number available at a DSN Complex.  However, only a subset of those antennas have S- or K-band, leading to an even worse shortfall.</a:t>
            </a:r>
          </a:p>
        </p:txBody>
      </p:sp>
    </p:spTree>
    <p:extLst>
      <p:ext uri="{BB962C8B-B14F-4D97-AF65-F5344CB8AC3E}">
        <p14:creationId xmlns:p14="http://schemas.microsoft.com/office/powerpoint/2010/main" val="2773224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Artemis Mission Loading (2/2)</a:t>
            </a:r>
            <a:br>
              <a:rPr lang="en-US" dirty="0"/>
            </a:br>
            <a:r>
              <a:rPr lang="en-US" sz="2000" b="0" dirty="0"/>
              <a:t>Artemis III with Missions in Same Sky View</a:t>
            </a:r>
            <a:endParaRPr lang="en-US" sz="18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04-30-2024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11237C-4828-76E7-E3DA-297471D327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448" y="1528228"/>
            <a:ext cx="7953104" cy="418641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DB0E801-EAC5-2180-2607-1F38E5942F7A}"/>
              </a:ext>
            </a:extLst>
          </p:cNvPr>
          <p:cNvSpPr txBox="1"/>
          <p:nvPr/>
        </p:nvSpPr>
        <p:spPr>
          <a:xfrm>
            <a:off x="700056" y="5714639"/>
            <a:ext cx="77407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Once the rest of the missions sharing the sky with Artemis-3 are added into the picture, the full extent of the potential DSN oversubscription can be readily visualized – hence, the large excess demand spikes during Artemis missions appearing in the earlier excess demand plot.</a:t>
            </a:r>
          </a:p>
        </p:txBody>
      </p:sp>
    </p:spTree>
    <p:extLst>
      <p:ext uri="{BB962C8B-B14F-4D97-AF65-F5344CB8AC3E}">
        <p14:creationId xmlns:p14="http://schemas.microsoft.com/office/powerpoint/2010/main" val="3388761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44B71BE4-6F62-1CBD-D81E-4EA769BE716B}"/>
              </a:ext>
            </a:extLst>
          </p:cNvPr>
          <p:cNvSpPr/>
          <p:nvPr/>
        </p:nvSpPr>
        <p:spPr>
          <a:xfrm>
            <a:off x="147795" y="1548143"/>
            <a:ext cx="8845236" cy="481644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04-30-2024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1627EC-0019-1D0F-DFCD-816357049D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4026" y="372548"/>
            <a:ext cx="8232774" cy="436031"/>
          </a:xfrm>
        </p:spPr>
        <p:txBody>
          <a:bodyPr/>
          <a:lstStyle/>
          <a:p>
            <a:r>
              <a:rPr lang="en-US" dirty="0"/>
              <a:t>Loading Implications for </a:t>
            </a:r>
            <a:r>
              <a:rPr lang="en-US" dirty="0" err="1"/>
              <a:t>Smallsats</a:t>
            </a:r>
            <a:endParaRPr lang="en-US" dirty="0"/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569A96D4-A934-DC51-5FBC-38ACDDA5F1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444" y="2036794"/>
            <a:ext cx="2431145" cy="3139886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AF39817E-F7F3-2612-6CCD-2CBA5199E7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9685" y="1872241"/>
            <a:ext cx="1251661" cy="1745481"/>
          </a:xfrm>
          <a:prstGeom prst="rect">
            <a:avLst/>
          </a:prstGeom>
          <a:ln w="19050">
            <a:solidFill>
              <a:schemeClr val="bg2"/>
            </a:solidFill>
          </a:ln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9117C1EF-9152-5B7E-33BC-733525DBC204}"/>
              </a:ext>
            </a:extLst>
          </p:cNvPr>
          <p:cNvSpPr/>
          <p:nvPr/>
        </p:nvSpPr>
        <p:spPr>
          <a:xfrm>
            <a:off x="575674" y="5184627"/>
            <a:ext cx="2809875" cy="15235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1E35CFA-9961-2626-8DC5-F256C6C3F74E}"/>
              </a:ext>
            </a:extLst>
          </p:cNvPr>
          <p:cNvSpPr/>
          <p:nvPr/>
        </p:nvSpPr>
        <p:spPr>
          <a:xfrm>
            <a:off x="4295500" y="3693279"/>
            <a:ext cx="2809875" cy="15235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Isosceles Triangle 51">
            <a:extLst>
              <a:ext uri="{FF2B5EF4-FFF2-40B4-BE49-F238E27FC236}">
                <a16:creationId xmlns:a16="http://schemas.microsoft.com/office/drawing/2014/main" id="{4C3991D9-5D7C-9749-E08F-0B58AF2CD139}"/>
              </a:ext>
            </a:extLst>
          </p:cNvPr>
          <p:cNvSpPr/>
          <p:nvPr/>
        </p:nvSpPr>
        <p:spPr>
          <a:xfrm>
            <a:off x="3544062" y="5404703"/>
            <a:ext cx="751438" cy="731775"/>
          </a:xfrm>
          <a:prstGeom prst="triangle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931EF03-4F76-2DBD-F289-16019841505F}"/>
              </a:ext>
            </a:extLst>
          </p:cNvPr>
          <p:cNvSpPr/>
          <p:nvPr/>
        </p:nvSpPr>
        <p:spPr>
          <a:xfrm rot="20312338">
            <a:off x="1869515" y="5214088"/>
            <a:ext cx="4100529" cy="16975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5287CFDA-10CE-FB66-0856-8CED95C18B7D}"/>
              </a:ext>
            </a:extLst>
          </p:cNvPr>
          <p:cNvSpPr/>
          <p:nvPr/>
        </p:nvSpPr>
        <p:spPr>
          <a:xfrm>
            <a:off x="3847353" y="5242698"/>
            <a:ext cx="143208" cy="135507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47A54811-2562-AA52-6EE1-FDE313034834}"/>
              </a:ext>
            </a:extLst>
          </p:cNvPr>
          <p:cNvSpPr/>
          <p:nvPr/>
        </p:nvSpPr>
        <p:spPr>
          <a:xfrm>
            <a:off x="1898347" y="5336980"/>
            <a:ext cx="161239" cy="79110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3670738-A86A-2ABD-784E-F20D9BB1347F}"/>
              </a:ext>
            </a:extLst>
          </p:cNvPr>
          <p:cNvSpPr/>
          <p:nvPr/>
        </p:nvSpPr>
        <p:spPr>
          <a:xfrm>
            <a:off x="5693615" y="3844392"/>
            <a:ext cx="161239" cy="79110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10A53906-B50C-5F05-CE8C-E6995B9D2152}"/>
              </a:ext>
            </a:extLst>
          </p:cNvPr>
          <p:cNvSpPr/>
          <p:nvPr/>
        </p:nvSpPr>
        <p:spPr>
          <a:xfrm>
            <a:off x="1918061" y="5966745"/>
            <a:ext cx="143208" cy="135507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CCD01749-893A-D14D-33EA-214261A7EA3C}"/>
              </a:ext>
            </a:extLst>
          </p:cNvPr>
          <p:cNvSpPr/>
          <p:nvPr/>
        </p:nvSpPr>
        <p:spPr>
          <a:xfrm>
            <a:off x="5702593" y="4474157"/>
            <a:ext cx="143208" cy="135507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FBE7C88-DB1F-EAA5-4CD3-5FAEC066EA71}"/>
              </a:ext>
            </a:extLst>
          </p:cNvPr>
          <p:cNvSpPr txBox="1"/>
          <p:nvPr/>
        </p:nvSpPr>
        <p:spPr>
          <a:xfrm>
            <a:off x="857535" y="1742989"/>
            <a:ext cx="22140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&gt;$10B + Human Lives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5FF99C8-E847-D1EE-F253-47DE81020278}"/>
              </a:ext>
            </a:extLst>
          </p:cNvPr>
          <p:cNvSpPr txBox="1"/>
          <p:nvPr/>
        </p:nvSpPr>
        <p:spPr>
          <a:xfrm>
            <a:off x="5365270" y="1560740"/>
            <a:ext cx="8178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&gt;$10M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09E9EF5-6215-51E3-75E2-E8365C36C8C6}"/>
              </a:ext>
            </a:extLst>
          </p:cNvPr>
          <p:cNvSpPr txBox="1"/>
          <p:nvPr/>
        </p:nvSpPr>
        <p:spPr>
          <a:xfrm>
            <a:off x="1018636" y="6065526"/>
            <a:ext cx="18918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CC00"/>
                </a:solidFill>
              </a:rPr>
              <a:t>Scheduling Priority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01B232C-799B-7EEC-8E66-6DBFF6B7F1B8}"/>
              </a:ext>
            </a:extLst>
          </p:cNvPr>
          <p:cNvSpPr txBox="1"/>
          <p:nvPr/>
        </p:nvSpPr>
        <p:spPr>
          <a:xfrm>
            <a:off x="5986553" y="4034201"/>
            <a:ext cx="262711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But, deep space </a:t>
            </a:r>
            <a:r>
              <a:rPr lang="en-US" sz="1400" dirty="0" err="1">
                <a:solidFill>
                  <a:schemeClr val="bg1"/>
                </a:solidFill>
              </a:rPr>
              <a:t>smallsats</a:t>
            </a:r>
            <a:r>
              <a:rPr lang="en-US" sz="1400" dirty="0">
                <a:solidFill>
                  <a:schemeClr val="bg1"/>
                </a:solidFill>
              </a:rPr>
              <a:t> really need large ground antennas since they don’t have the mass, power, and volume to sport  powerful transmitters or large antennas.</a:t>
            </a:r>
          </a:p>
          <a:p>
            <a:endParaRPr lang="en-US" sz="1400" dirty="0">
              <a:solidFill>
                <a:schemeClr val="bg1"/>
              </a:solidFill>
            </a:endParaRPr>
          </a:p>
          <a:p>
            <a:r>
              <a:rPr lang="en-US" sz="1400" dirty="0">
                <a:solidFill>
                  <a:schemeClr val="bg1"/>
                </a:solidFill>
              </a:rPr>
              <a:t>There are 5 emerging developments that may help.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5563E2-42E5-B300-600B-550E1B1FBDA4}"/>
              </a:ext>
            </a:extLst>
          </p:cNvPr>
          <p:cNvSpPr txBox="1"/>
          <p:nvPr/>
        </p:nvSpPr>
        <p:spPr>
          <a:xfrm>
            <a:off x="2155305" y="6478452"/>
            <a:ext cx="4950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The cost information contained in this document is of a budgetary and planning nature and is intended for informational purposes only. It does not constitute a commitment on the part of JPL and/or Caltech.</a:t>
            </a:r>
          </a:p>
        </p:txBody>
      </p:sp>
    </p:spTree>
    <p:extLst>
      <p:ext uri="{BB962C8B-B14F-4D97-AF65-F5344CB8AC3E}">
        <p14:creationId xmlns:p14="http://schemas.microsoft.com/office/powerpoint/2010/main" val="18266333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04-30-2024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76DC2BB-B423-5B0E-3CD4-1609BE3BAD6A}"/>
              </a:ext>
            </a:extLst>
          </p:cNvPr>
          <p:cNvSpPr txBox="1">
            <a:spLocks/>
          </p:cNvSpPr>
          <p:nvPr/>
        </p:nvSpPr>
        <p:spPr>
          <a:xfrm>
            <a:off x="606426" y="361994"/>
            <a:ext cx="8232774" cy="436031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none">
                <a:solidFill>
                  <a:srgbClr val="FFFFFF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2400" dirty="0"/>
              <a:t>Emerging Developments Relevant to </a:t>
            </a:r>
            <a:r>
              <a:rPr lang="en-US" sz="2400" dirty="0" err="1"/>
              <a:t>Smallsats</a:t>
            </a:r>
            <a:r>
              <a:rPr lang="en-US" sz="2400" dirty="0"/>
              <a:t> (1/5)</a:t>
            </a:r>
          </a:p>
          <a:p>
            <a:r>
              <a:rPr lang="en-US" sz="2000" b="0" dirty="0"/>
              <a:t>University and Commercial Ground Station Providers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912251-541E-A2DE-7A1A-B0738B771F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3767" y="1501986"/>
            <a:ext cx="4789032" cy="3128549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D9FEE6C-8AD0-AEC1-DF25-EC8A7FDF0F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3577" y="3186283"/>
            <a:ext cx="3956365" cy="3128549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1026" name="Picture 2" descr="NASA Moon (@NASAMoon) / X">
            <a:extLst>
              <a:ext uri="{FF2B5EF4-FFF2-40B4-BE49-F238E27FC236}">
                <a16:creationId xmlns:a16="http://schemas.microsoft.com/office/drawing/2014/main" id="{D7C3383F-5CE0-4E5C-9F14-29E50D2D23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3824" y="1543712"/>
            <a:ext cx="1536118" cy="1536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DB69EB7-0B73-A90B-5B87-261263152ADC}"/>
              </a:ext>
            </a:extLst>
          </p:cNvPr>
          <p:cNvSpPr txBox="1"/>
          <p:nvPr/>
        </p:nvSpPr>
        <p:spPr>
          <a:xfrm>
            <a:off x="415626" y="4912412"/>
            <a:ext cx="41962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growing number of university and commercial entities with 20m-class ground stations may be available to support deep space </a:t>
            </a:r>
            <a:r>
              <a:rPr lang="en-US" dirty="0" err="1"/>
              <a:t>smallsats</a:t>
            </a:r>
            <a:r>
              <a:rPr lang="en-US" dirty="0"/>
              <a:t>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6C980A1-3F5B-BB5B-8B96-99B463ED80A0}"/>
              </a:ext>
            </a:extLst>
          </p:cNvPr>
          <p:cNvGrpSpPr/>
          <p:nvPr/>
        </p:nvGrpSpPr>
        <p:grpSpPr>
          <a:xfrm>
            <a:off x="70605" y="1439501"/>
            <a:ext cx="2500580" cy="3352386"/>
            <a:chOff x="70605" y="1439501"/>
            <a:chExt cx="2500580" cy="335238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DE1F72C-E17C-A83F-E28D-43FC625507A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605" y="1439501"/>
              <a:ext cx="2500580" cy="3270309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68CAB79B-160B-F146-5ACE-4EAB673F05EE}"/>
                </a:ext>
              </a:extLst>
            </p:cNvPr>
            <p:cNvSpPr txBox="1"/>
            <p:nvPr/>
          </p:nvSpPr>
          <p:spPr>
            <a:xfrm>
              <a:off x="115952" y="4576443"/>
              <a:ext cx="239841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*Supports beacon tones and DTN (pilot service).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B3220FA-9E54-3B46-FCA1-BE99706B69CC}"/>
                </a:ext>
              </a:extLst>
            </p:cNvPr>
            <p:cNvSpPr txBox="1"/>
            <p:nvPr/>
          </p:nvSpPr>
          <p:spPr>
            <a:xfrm>
              <a:off x="1935517" y="2010791"/>
              <a:ext cx="22474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*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34638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0ABF6CBC-DEB7-BAE1-9A40-D62099E1C6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4026" y="354439"/>
            <a:ext cx="8232774" cy="436031"/>
          </a:xfrm>
        </p:spPr>
        <p:txBody>
          <a:bodyPr/>
          <a:lstStyle/>
          <a:p>
            <a:r>
              <a:rPr lang="en-US" sz="2400" dirty="0"/>
              <a:t>Emerging Developments Relevant to </a:t>
            </a:r>
            <a:r>
              <a:rPr lang="en-US" sz="2400" dirty="0" err="1"/>
              <a:t>Smallsats</a:t>
            </a:r>
            <a:r>
              <a:rPr lang="en-US" sz="2400" dirty="0"/>
              <a:t> (2/5)</a:t>
            </a:r>
            <a:br>
              <a:rPr lang="en-US" sz="2400" dirty="0"/>
            </a:br>
            <a:r>
              <a:rPr lang="en-US" sz="2000" b="0" dirty="0"/>
              <a:t>DSN Introduction of OMSPA Service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8B94D8E-A4D6-175C-2DC8-E36A95FB0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0458" y="1734111"/>
            <a:ext cx="4665930" cy="169488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6CD9728-03DC-966B-3F09-63885B6DAE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7605" y="1521675"/>
            <a:ext cx="1344438" cy="1738954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FEF3CBC-5CF9-A30C-8DE6-A84063D86A72}"/>
              </a:ext>
            </a:extLst>
          </p:cNvPr>
          <p:cNvSpPr txBox="1"/>
          <p:nvPr/>
        </p:nvSpPr>
        <p:spPr>
          <a:xfrm>
            <a:off x="202572" y="1544466"/>
            <a:ext cx="21366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New Opportunistic Multiple Spacecraft Per Antenna (OMSPA) Service</a:t>
            </a:r>
          </a:p>
        </p:txBody>
      </p:sp>
      <p:pic>
        <p:nvPicPr>
          <p:cNvPr id="18" name="Picture 17" descr="A satellite dish on a black background&#10;&#10;Description automatically generated">
            <a:extLst>
              <a:ext uri="{FF2B5EF4-FFF2-40B4-BE49-F238E27FC236}">
                <a16:creationId xmlns:a16="http://schemas.microsoft.com/office/drawing/2014/main" id="{77CF0569-A453-08CD-5BB6-CA38C5F678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0632">
            <a:off x="454026" y="5626732"/>
            <a:ext cx="666843" cy="638264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C88BA2A-3CA9-9F7A-3461-06EB482737BB}"/>
              </a:ext>
            </a:extLst>
          </p:cNvPr>
          <p:cNvCxnSpPr>
            <a:cxnSpLocks/>
          </p:cNvCxnSpPr>
          <p:nvPr/>
        </p:nvCxnSpPr>
        <p:spPr>
          <a:xfrm flipV="1">
            <a:off x="521372" y="3632949"/>
            <a:ext cx="599133" cy="2026334"/>
          </a:xfrm>
          <a:prstGeom prst="line">
            <a:avLst/>
          </a:prstGeom>
          <a:ln w="1270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501E5DF-92E2-DDD3-A077-EA4A21B23A94}"/>
              </a:ext>
            </a:extLst>
          </p:cNvPr>
          <p:cNvCxnSpPr>
            <a:cxnSpLocks/>
          </p:cNvCxnSpPr>
          <p:nvPr/>
        </p:nvCxnSpPr>
        <p:spPr>
          <a:xfrm flipV="1">
            <a:off x="1069913" y="4272497"/>
            <a:ext cx="1437100" cy="1697256"/>
          </a:xfrm>
          <a:prstGeom prst="line">
            <a:avLst/>
          </a:prstGeom>
          <a:ln w="1270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26" name="Picture 2">
            <a:extLst>
              <a:ext uri="{FF2B5EF4-FFF2-40B4-BE49-F238E27FC236}">
                <a16:creationId xmlns:a16="http://schemas.microsoft.com/office/drawing/2014/main" id="{8B41A290-CBF3-3FC8-D7A4-DD236D72A4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700" y="4901644"/>
            <a:ext cx="311423" cy="24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>
            <a:extLst>
              <a:ext uri="{FF2B5EF4-FFF2-40B4-BE49-F238E27FC236}">
                <a16:creationId xmlns:a16="http://schemas.microsoft.com/office/drawing/2014/main" id="{40EE759A-B413-9279-7A10-21271E366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458" y="4445116"/>
            <a:ext cx="311423" cy="24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>
            <a:extLst>
              <a:ext uri="{FF2B5EF4-FFF2-40B4-BE49-F238E27FC236}">
                <a16:creationId xmlns:a16="http://schemas.microsoft.com/office/drawing/2014/main" id="{1D7612ED-6C7E-9DC8-6E14-801664C4DD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5599" y="4347749"/>
            <a:ext cx="311423" cy="24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ars Reconnaissance Orbiter - NASA Mars">
            <a:extLst>
              <a:ext uri="{FF2B5EF4-FFF2-40B4-BE49-F238E27FC236}">
                <a16:creationId xmlns:a16="http://schemas.microsoft.com/office/drawing/2014/main" id="{A021A01A-189B-FB8D-7C01-E00AF94ECD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1123" y="3598097"/>
            <a:ext cx="786141" cy="636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60D36954-8377-D08C-6708-6C11AF94DFC0}"/>
              </a:ext>
            </a:extLst>
          </p:cNvPr>
          <p:cNvCxnSpPr/>
          <p:nvPr/>
        </p:nvCxnSpPr>
        <p:spPr>
          <a:xfrm flipH="1">
            <a:off x="2181885" y="3916484"/>
            <a:ext cx="1047939" cy="0"/>
          </a:xfrm>
          <a:prstGeom prst="straightConnector1">
            <a:avLst/>
          </a:prstGeom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7379EDCD-9A8B-2787-D2E1-E2B983AF04ED}"/>
              </a:ext>
            </a:extLst>
          </p:cNvPr>
          <p:cNvSpPr txBox="1"/>
          <p:nvPr/>
        </p:nvSpPr>
        <p:spPr>
          <a:xfrm>
            <a:off x="3334445" y="3762595"/>
            <a:ext cx="25550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Traditionally scheduled TT&amp;C pass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0336352-A3B5-63EB-CE90-07F6FB554AE2}"/>
              </a:ext>
            </a:extLst>
          </p:cNvPr>
          <p:cNvCxnSpPr>
            <a:cxnSpLocks/>
          </p:cNvCxnSpPr>
          <p:nvPr/>
        </p:nvCxnSpPr>
        <p:spPr>
          <a:xfrm flipH="1" flipV="1">
            <a:off x="2090553" y="4472504"/>
            <a:ext cx="615301" cy="173612"/>
          </a:xfrm>
          <a:prstGeom prst="straightConnector1">
            <a:avLst/>
          </a:prstGeom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F17BC389-60C5-5999-E864-19C772EE0EFA}"/>
              </a:ext>
            </a:extLst>
          </p:cNvPr>
          <p:cNvCxnSpPr>
            <a:cxnSpLocks/>
          </p:cNvCxnSpPr>
          <p:nvPr/>
        </p:nvCxnSpPr>
        <p:spPr>
          <a:xfrm flipH="1">
            <a:off x="1291123" y="4655332"/>
            <a:ext cx="1414731" cy="0"/>
          </a:xfrm>
          <a:prstGeom prst="straightConnector1">
            <a:avLst/>
          </a:prstGeom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F3FA7AF5-DB2E-5631-AF7C-C12F7C010563}"/>
              </a:ext>
            </a:extLst>
          </p:cNvPr>
          <p:cNvCxnSpPr>
            <a:cxnSpLocks/>
          </p:cNvCxnSpPr>
          <p:nvPr/>
        </p:nvCxnSpPr>
        <p:spPr>
          <a:xfrm flipH="1">
            <a:off x="1368170" y="4683742"/>
            <a:ext cx="1337684" cy="329987"/>
          </a:xfrm>
          <a:prstGeom prst="straightConnector1">
            <a:avLst/>
          </a:prstGeom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37CA03EA-14C5-0476-0AE3-3F67B3DFDC6E}"/>
              </a:ext>
            </a:extLst>
          </p:cNvPr>
          <p:cNvSpPr txBox="1"/>
          <p:nvPr/>
        </p:nvSpPr>
        <p:spPr>
          <a:xfrm>
            <a:off x="2739385" y="4501443"/>
            <a:ext cx="27940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In-beam </a:t>
            </a:r>
            <a:r>
              <a:rPr lang="en-US" sz="1200" dirty="0" err="1"/>
              <a:t>smallsats</a:t>
            </a:r>
            <a:r>
              <a:rPr lang="en-US" sz="1200" dirty="0"/>
              <a:t> make opportunistic use of the already scheduled antenna pass for downlink.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EDBEBA29-41CF-F952-C498-A806459D23F8}"/>
              </a:ext>
            </a:extLst>
          </p:cNvPr>
          <p:cNvCxnSpPr/>
          <p:nvPr/>
        </p:nvCxnSpPr>
        <p:spPr>
          <a:xfrm>
            <a:off x="804523" y="6186805"/>
            <a:ext cx="932716" cy="0"/>
          </a:xfrm>
          <a:prstGeom prst="straightConnector1">
            <a:avLst/>
          </a:prstGeom>
          <a:ln w="12700" cap="flat" cmpd="sng" algn="ctr">
            <a:solidFill>
              <a:srgbClr val="00B050"/>
            </a:solidFill>
            <a:prstDash val="sysDash"/>
            <a:round/>
            <a:headEnd type="none" w="med" len="me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5F65C174-7598-9005-52E6-72C4276A679B}"/>
              </a:ext>
            </a:extLst>
          </p:cNvPr>
          <p:cNvSpPr/>
          <p:nvPr/>
        </p:nvSpPr>
        <p:spPr>
          <a:xfrm>
            <a:off x="1745599" y="5969753"/>
            <a:ext cx="1667557" cy="416889"/>
          </a:xfrm>
          <a:prstGeom prst="rect">
            <a:avLst/>
          </a:prstGeom>
          <a:solidFill>
            <a:srgbClr val="CCFFCC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>
                <a:solidFill>
                  <a:schemeClr val="tx1"/>
                </a:solidFill>
              </a:rPr>
              <a:t>Smallsat</a:t>
            </a:r>
            <a:r>
              <a:rPr lang="en-US" sz="1000" dirty="0">
                <a:solidFill>
                  <a:schemeClr val="tx1"/>
                </a:solidFill>
              </a:rPr>
              <a:t> signals captured on an open-loop recorder.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DDFE2976-1573-0C4C-1727-3697E482BD47}"/>
              </a:ext>
            </a:extLst>
          </p:cNvPr>
          <p:cNvCxnSpPr>
            <a:cxnSpLocks/>
          </p:cNvCxnSpPr>
          <p:nvPr/>
        </p:nvCxnSpPr>
        <p:spPr>
          <a:xfrm flipV="1">
            <a:off x="3413156" y="6178196"/>
            <a:ext cx="226337" cy="8609"/>
          </a:xfrm>
          <a:prstGeom prst="straightConnector1">
            <a:avLst/>
          </a:prstGeom>
          <a:ln w="12700" cap="flat" cmpd="sng" algn="ctr">
            <a:solidFill>
              <a:srgbClr val="00B050"/>
            </a:solidFill>
            <a:prstDash val="sysDash"/>
            <a:round/>
            <a:headEnd type="none" w="med" len="me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FA6673EE-568D-1EA8-A522-E89AF1A623B2}"/>
              </a:ext>
            </a:extLst>
          </p:cNvPr>
          <p:cNvSpPr/>
          <p:nvPr/>
        </p:nvSpPr>
        <p:spPr>
          <a:xfrm>
            <a:off x="3626137" y="5969751"/>
            <a:ext cx="1667557" cy="416889"/>
          </a:xfrm>
          <a:prstGeom prst="rect">
            <a:avLst/>
          </a:prstGeom>
          <a:solidFill>
            <a:srgbClr val="CCFFCC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DSN software receiver demodulates &amp; decodes.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6DAE562F-BEAF-8A12-4EE8-5A9B5816F7E0}"/>
              </a:ext>
            </a:extLst>
          </p:cNvPr>
          <p:cNvCxnSpPr>
            <a:cxnSpLocks/>
          </p:cNvCxnSpPr>
          <p:nvPr/>
        </p:nvCxnSpPr>
        <p:spPr>
          <a:xfrm flipV="1">
            <a:off x="5307050" y="6178195"/>
            <a:ext cx="226337" cy="8609"/>
          </a:xfrm>
          <a:prstGeom prst="straightConnector1">
            <a:avLst/>
          </a:prstGeom>
          <a:ln w="12700" cap="flat" cmpd="sng" algn="ctr">
            <a:solidFill>
              <a:srgbClr val="00B050"/>
            </a:solidFill>
            <a:prstDash val="sysDash"/>
            <a:round/>
            <a:headEnd type="none" w="med" len="me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D422AA41-5949-8973-AB01-2050ED774BF0}"/>
              </a:ext>
            </a:extLst>
          </p:cNvPr>
          <p:cNvSpPr/>
          <p:nvPr/>
        </p:nvSpPr>
        <p:spPr>
          <a:xfrm>
            <a:off x="5533387" y="5557119"/>
            <a:ext cx="1667557" cy="814687"/>
          </a:xfrm>
          <a:prstGeom prst="rect">
            <a:avLst/>
          </a:prstGeom>
          <a:solidFill>
            <a:srgbClr val="CCFFCC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Telemetry frames delivered non-real time via same path as traditional telemetry.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7A24AB5-2D08-D2F0-9F7A-42CCE91DCCE0}"/>
              </a:ext>
            </a:extLst>
          </p:cNvPr>
          <p:cNvSpPr txBox="1"/>
          <p:nvPr/>
        </p:nvSpPr>
        <p:spPr>
          <a:xfrm>
            <a:off x="6127717" y="3733840"/>
            <a:ext cx="272703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3399FF"/>
                </a:solidFill>
              </a:rPr>
              <a:t>Primary</a:t>
            </a:r>
            <a:r>
              <a:rPr lang="en-US" i="1" dirty="0">
                <a:solidFill>
                  <a:srgbClr val="3399FF"/>
                </a:solidFill>
              </a:rPr>
              <a:t> </a:t>
            </a:r>
            <a:r>
              <a:rPr lang="en-US" b="1" i="1" dirty="0">
                <a:solidFill>
                  <a:srgbClr val="3399FF"/>
                </a:solidFill>
              </a:rPr>
              <a:t>Advantage</a:t>
            </a:r>
            <a:r>
              <a:rPr lang="en-US" i="1" dirty="0">
                <a:solidFill>
                  <a:srgbClr val="3399FF"/>
                </a:solidFill>
              </a:rPr>
              <a:t>:  Enables large antenna availability to </a:t>
            </a:r>
            <a:r>
              <a:rPr lang="en-US" i="1" dirty="0" err="1">
                <a:solidFill>
                  <a:srgbClr val="3399FF"/>
                </a:solidFill>
              </a:rPr>
              <a:t>smallsats</a:t>
            </a:r>
            <a:r>
              <a:rPr lang="en-US" i="1" dirty="0">
                <a:solidFill>
                  <a:srgbClr val="3399FF"/>
                </a:solidFill>
              </a:rPr>
              <a:t> without conflicting with high-priority users.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E7CFAF25-0882-1A3D-95DF-4D00E38101E7}"/>
              </a:ext>
            </a:extLst>
          </p:cNvPr>
          <p:cNvCxnSpPr/>
          <p:nvPr/>
        </p:nvCxnSpPr>
        <p:spPr>
          <a:xfrm>
            <a:off x="0" y="3429000"/>
            <a:ext cx="9144000" cy="0"/>
          </a:xfrm>
          <a:prstGeom prst="line">
            <a:avLst/>
          </a:prstGeom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8943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04-30-2024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0A6036E-41E6-0135-C025-1E31C0552D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400" dirty="0"/>
              <a:t>Emerging Developments Relevant to </a:t>
            </a:r>
            <a:r>
              <a:rPr lang="en-US" sz="2400" dirty="0" err="1"/>
              <a:t>Smallsats</a:t>
            </a:r>
            <a:r>
              <a:rPr lang="en-US" sz="2400" dirty="0"/>
              <a:t> (3/5)</a:t>
            </a:r>
            <a:br>
              <a:rPr lang="en-US" sz="2400" dirty="0"/>
            </a:br>
            <a:r>
              <a:rPr lang="en-US" sz="2000" b="0" dirty="0"/>
              <a:t>MUPA Technology Efforts</a:t>
            </a:r>
            <a:endParaRPr lang="en-US" sz="2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FE36F39-071C-E1A5-FCF7-295825CD42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513" y="2219924"/>
            <a:ext cx="3962743" cy="329822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7284C1F-7384-E290-5A5E-35F5F72FF8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2284" y="2151296"/>
            <a:ext cx="3104945" cy="3434061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D0E2F1BE-E32B-CE11-9A1B-91FCED4E63DD}"/>
              </a:ext>
            </a:extLst>
          </p:cNvPr>
          <p:cNvSpPr/>
          <p:nvPr/>
        </p:nvSpPr>
        <p:spPr>
          <a:xfrm>
            <a:off x="4477835" y="3690653"/>
            <a:ext cx="399939" cy="355349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6923CF-A4C2-A0A4-C39A-FCD582522CC0}"/>
              </a:ext>
            </a:extLst>
          </p:cNvPr>
          <p:cNvSpPr txBox="1"/>
          <p:nvPr/>
        </p:nvSpPr>
        <p:spPr>
          <a:xfrm>
            <a:off x="480117" y="1455186"/>
            <a:ext cx="37715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Sequentially Shared Uplink During MSPA Downlink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6914DB-42EA-777C-B9CA-97926974D065}"/>
              </a:ext>
            </a:extLst>
          </p:cNvPr>
          <p:cNvSpPr txBox="1"/>
          <p:nvPr/>
        </p:nvSpPr>
        <p:spPr>
          <a:xfrm>
            <a:off x="4823456" y="1455186"/>
            <a:ext cx="37715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Time-Multiplexed Uplinks During MSPA Downlink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AA0270-B8BB-867F-162B-32DCF487B26A}"/>
              </a:ext>
            </a:extLst>
          </p:cNvPr>
          <p:cNvSpPr txBox="1"/>
          <p:nvPr/>
        </p:nvSpPr>
        <p:spPr>
          <a:xfrm>
            <a:off x="524138" y="5556893"/>
            <a:ext cx="390459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Only fraction of a pass available to each spacecraft for uplink commanding &amp; 2-way Doppler &amp; ranging.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0D50A3-3F9E-8C0E-4C19-4CC097538B71}"/>
              </a:ext>
            </a:extLst>
          </p:cNvPr>
          <p:cNvSpPr txBox="1"/>
          <p:nvPr/>
        </p:nvSpPr>
        <p:spPr>
          <a:xfrm>
            <a:off x="4970826" y="5536252"/>
            <a:ext cx="33764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MUPA will enable near-simultaneous uplink and simultaneous 2-way Doppler &amp; ranging over the entire pass duration, facilitating more efficient antenna usage.</a:t>
            </a:r>
          </a:p>
        </p:txBody>
      </p:sp>
    </p:spTree>
    <p:extLst>
      <p:ext uri="{BB962C8B-B14F-4D97-AF65-F5344CB8AC3E}">
        <p14:creationId xmlns:p14="http://schemas.microsoft.com/office/powerpoint/2010/main" val="23084290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04-30-2024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0A6036E-41E6-0135-C025-1E31C0552D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400" dirty="0"/>
              <a:t>Emerging Developments Relevant to </a:t>
            </a:r>
            <a:r>
              <a:rPr lang="en-US" sz="2400" dirty="0" err="1"/>
              <a:t>Smallsats</a:t>
            </a:r>
            <a:r>
              <a:rPr lang="en-US" sz="2400" dirty="0"/>
              <a:t> (4/5)</a:t>
            </a:r>
            <a:br>
              <a:rPr lang="en-US" sz="2400" dirty="0"/>
            </a:br>
            <a:r>
              <a:rPr lang="en-US" sz="2000" b="0" dirty="0"/>
              <a:t>Spacecraft-Initiated Operations</a:t>
            </a:r>
            <a:endParaRPr lang="en-US" sz="24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0F31C71-84AB-A7AF-F833-9002587CE8DD}"/>
              </a:ext>
            </a:extLst>
          </p:cNvPr>
          <p:cNvCxnSpPr/>
          <p:nvPr/>
        </p:nvCxnSpPr>
        <p:spPr>
          <a:xfrm>
            <a:off x="0" y="4485129"/>
            <a:ext cx="9144000" cy="0"/>
          </a:xfrm>
          <a:prstGeom prst="line">
            <a:avLst/>
          </a:prstGeom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A satellite dishes in a desert&#10;&#10;Description automatically generated">
            <a:extLst>
              <a:ext uri="{FF2B5EF4-FFF2-40B4-BE49-F238E27FC236}">
                <a16:creationId xmlns:a16="http://schemas.microsoft.com/office/drawing/2014/main" id="{639D7AD5-0EB5-8486-4CB1-5F30B57800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3854" y="1497720"/>
            <a:ext cx="2996697" cy="28142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4CFAE49-9749-BF37-9550-AD569C6FEE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111" y="3139244"/>
            <a:ext cx="672208" cy="1165161"/>
          </a:xfrm>
          <a:prstGeom prst="rect">
            <a:avLst/>
          </a:prstGeom>
        </p:spPr>
      </p:pic>
      <p:pic>
        <p:nvPicPr>
          <p:cNvPr id="1028" name="Picture 4" descr="Deep Space 1 - Asteroid &amp; Comet Missions - NASA Jet Propulsion Laboratory">
            <a:extLst>
              <a:ext uri="{FF2B5EF4-FFF2-40B4-BE49-F238E27FC236}">
                <a16:creationId xmlns:a16="http://schemas.microsoft.com/office/drawing/2014/main" id="{26EC4510-72C6-688F-4EC1-39B379B735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39137" y="1569994"/>
            <a:ext cx="1392065" cy="1221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B735BD1-26F8-21D6-0C09-6662557455F0}"/>
              </a:ext>
            </a:extLst>
          </p:cNvPr>
          <p:cNvCxnSpPr>
            <a:cxnSpLocks/>
          </p:cNvCxnSpPr>
          <p:nvPr/>
        </p:nvCxnSpPr>
        <p:spPr>
          <a:xfrm>
            <a:off x="941560" y="2426329"/>
            <a:ext cx="167724" cy="1002671"/>
          </a:xfrm>
          <a:prstGeom prst="straightConnector1">
            <a:avLst/>
          </a:prstGeom>
          <a:ln w="28575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A9F42740-2288-AE37-E254-9C672E76AF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7832" y="2714190"/>
            <a:ext cx="2580197" cy="668940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01B4F3E-A06A-C24C-E855-8DA4EB598414}"/>
              </a:ext>
            </a:extLst>
          </p:cNvPr>
          <p:cNvSpPr/>
          <p:nvPr/>
        </p:nvSpPr>
        <p:spPr>
          <a:xfrm>
            <a:off x="2008908" y="3657600"/>
            <a:ext cx="1150752" cy="646766"/>
          </a:xfrm>
          <a:prstGeom prst="rect">
            <a:avLst/>
          </a:prstGeom>
          <a:solidFill>
            <a:srgbClr val="FFFFCC"/>
          </a:solidFill>
          <a:ln w="19050">
            <a:solidFill>
              <a:srgbClr val="00B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Mission Operations Center</a:t>
            </a:r>
          </a:p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C0893D5-3E36-EC84-1E7B-60EA88855A77}"/>
              </a:ext>
            </a:extLst>
          </p:cNvPr>
          <p:cNvCxnSpPr>
            <a:endCxn id="21" idx="1"/>
          </p:cNvCxnSpPr>
          <p:nvPr/>
        </p:nvCxnSpPr>
        <p:spPr>
          <a:xfrm>
            <a:off x="1233053" y="3980983"/>
            <a:ext cx="775855" cy="0"/>
          </a:xfrm>
          <a:prstGeom prst="straightConnector1">
            <a:avLst/>
          </a:prstGeom>
          <a:ln w="28575" cap="flat" cmpd="sng" algn="ctr">
            <a:solidFill>
              <a:srgbClr val="FF00FF"/>
            </a:solidFill>
            <a:prstDash val="solid"/>
            <a:round/>
            <a:headEnd type="none" w="med" len="me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4C1A3AF1-77C1-AE41-A849-02BBCB2A832D}"/>
              </a:ext>
            </a:extLst>
          </p:cNvPr>
          <p:cNvSpPr/>
          <p:nvPr/>
        </p:nvSpPr>
        <p:spPr>
          <a:xfrm>
            <a:off x="3606878" y="3665182"/>
            <a:ext cx="1150752" cy="646766"/>
          </a:xfrm>
          <a:prstGeom prst="rect">
            <a:avLst/>
          </a:prstGeom>
          <a:solidFill>
            <a:srgbClr val="00B0F0"/>
          </a:solidFill>
          <a:ln w="19050">
            <a:solidFill>
              <a:srgbClr val="00B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b="1" dirty="0">
                <a:solidFill>
                  <a:srgbClr val="FFFFCC"/>
                </a:solidFill>
              </a:rPr>
              <a:t>DSN Scheduling</a:t>
            </a:r>
          </a:p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D7631A1-5D23-8945-2988-4ADD751A5045}"/>
              </a:ext>
            </a:extLst>
          </p:cNvPr>
          <p:cNvCxnSpPr>
            <a:cxnSpLocks/>
          </p:cNvCxnSpPr>
          <p:nvPr/>
        </p:nvCxnSpPr>
        <p:spPr>
          <a:xfrm>
            <a:off x="3159660" y="3980983"/>
            <a:ext cx="443619" cy="0"/>
          </a:xfrm>
          <a:prstGeom prst="straightConnector1">
            <a:avLst/>
          </a:prstGeom>
          <a:ln w="28575" cap="flat" cmpd="sng" algn="ctr">
            <a:solidFill>
              <a:srgbClr val="FF00FF"/>
            </a:solidFill>
            <a:prstDash val="solid"/>
            <a:round/>
            <a:headEnd type="none" w="med" len="me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3D5B555-D223-A915-C3A7-7B23298D0762}"/>
              </a:ext>
            </a:extLst>
          </p:cNvPr>
          <p:cNvCxnSpPr>
            <a:cxnSpLocks/>
          </p:cNvCxnSpPr>
          <p:nvPr/>
        </p:nvCxnSpPr>
        <p:spPr>
          <a:xfrm flipV="1">
            <a:off x="4757630" y="3139244"/>
            <a:ext cx="1371566" cy="837688"/>
          </a:xfrm>
          <a:prstGeom prst="straightConnector1">
            <a:avLst/>
          </a:prstGeom>
          <a:ln w="28575" cap="flat" cmpd="sng" algn="ctr">
            <a:solidFill>
              <a:srgbClr val="FF00FF"/>
            </a:solidFill>
            <a:prstDash val="solid"/>
            <a:round/>
            <a:headEnd type="none" w="med" len="me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B3F0CF5-6513-FDB0-053B-811AC8B17829}"/>
              </a:ext>
            </a:extLst>
          </p:cNvPr>
          <p:cNvCxnSpPr>
            <a:cxnSpLocks/>
          </p:cNvCxnSpPr>
          <p:nvPr/>
        </p:nvCxnSpPr>
        <p:spPr>
          <a:xfrm flipH="1" flipV="1">
            <a:off x="1050202" y="2271642"/>
            <a:ext cx="5205743" cy="540129"/>
          </a:xfrm>
          <a:prstGeom prst="straightConnector1">
            <a:avLst/>
          </a:prstGeom>
          <a:ln w="28575" cap="flat" cmpd="sng" algn="ctr">
            <a:solidFill>
              <a:srgbClr val="FF00FF"/>
            </a:solidFill>
            <a:prstDash val="dash"/>
            <a:round/>
            <a:headEnd type="none" w="med" len="me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78F2F2C9-05C7-E4CF-50CD-3438E8AF22C4}"/>
              </a:ext>
            </a:extLst>
          </p:cNvPr>
          <p:cNvSpPr txBox="1"/>
          <p:nvPr/>
        </p:nvSpPr>
        <p:spPr>
          <a:xfrm>
            <a:off x="92477" y="2555465"/>
            <a:ext cx="9412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Beacon Tone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9B75E93-4A1E-1647-FF88-E4D204C2ACDD}"/>
              </a:ext>
            </a:extLst>
          </p:cNvPr>
          <p:cNvSpPr txBox="1"/>
          <p:nvPr/>
        </p:nvSpPr>
        <p:spPr>
          <a:xfrm>
            <a:off x="-19447" y="3294306"/>
            <a:ext cx="89462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10-to-20m Scanning Beacon Tone Monitor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2AFFEE4-2425-51AA-357E-9C1488C1B6AD}"/>
              </a:ext>
            </a:extLst>
          </p:cNvPr>
          <p:cNvSpPr txBox="1"/>
          <p:nvPr/>
        </p:nvSpPr>
        <p:spPr>
          <a:xfrm>
            <a:off x="1531202" y="2493875"/>
            <a:ext cx="10711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Example Tones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155163C-D8DC-10E8-A38B-C2EC31638B4C}"/>
              </a:ext>
            </a:extLst>
          </p:cNvPr>
          <p:cNvSpPr txBox="1"/>
          <p:nvPr/>
        </p:nvSpPr>
        <p:spPr>
          <a:xfrm rot="354680">
            <a:off x="2192187" y="2338048"/>
            <a:ext cx="35798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Initiation of Spacecraft-Requested Communications Session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E8BC712-1A23-CB06-3259-9EAD996545DE}"/>
              </a:ext>
            </a:extLst>
          </p:cNvPr>
          <p:cNvSpPr txBox="1"/>
          <p:nvPr/>
        </p:nvSpPr>
        <p:spPr>
          <a:xfrm>
            <a:off x="1731006" y="1471627"/>
            <a:ext cx="39530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>
                <a:solidFill>
                  <a:srgbClr val="00B0F0"/>
                </a:solidFill>
              </a:rPr>
              <a:t>Spacecraft only “phone home” when they need to, reducing 34m &amp; 70m loading.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3C84B48-880A-F70B-7599-29EF8A9FEE94}"/>
              </a:ext>
            </a:extLst>
          </p:cNvPr>
          <p:cNvSpPr txBox="1"/>
          <p:nvPr/>
        </p:nvSpPr>
        <p:spPr>
          <a:xfrm>
            <a:off x="5883854" y="4032969"/>
            <a:ext cx="13901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FFCC"/>
                </a:solidFill>
              </a:rPr>
              <a:t>Deep Space Network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51943D5-E3C2-2FDA-95C3-B8E74BD2C25D}"/>
              </a:ext>
            </a:extLst>
          </p:cNvPr>
          <p:cNvSpPr txBox="1"/>
          <p:nvPr/>
        </p:nvSpPr>
        <p:spPr>
          <a:xfrm>
            <a:off x="737488" y="2823616"/>
            <a:ext cx="3417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(1)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15CFB49-0F4B-C16A-2589-EE2239106751}"/>
              </a:ext>
            </a:extLst>
          </p:cNvPr>
          <p:cNvSpPr txBox="1"/>
          <p:nvPr/>
        </p:nvSpPr>
        <p:spPr>
          <a:xfrm>
            <a:off x="1531202" y="3973924"/>
            <a:ext cx="3417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(2)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F258C3E-52D5-E3E9-1E23-788981B433A5}"/>
              </a:ext>
            </a:extLst>
          </p:cNvPr>
          <p:cNvSpPr txBox="1"/>
          <p:nvPr/>
        </p:nvSpPr>
        <p:spPr>
          <a:xfrm>
            <a:off x="3210132" y="3988565"/>
            <a:ext cx="3417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(3)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F857CBE-A307-B3C5-ECD4-8D696E636B88}"/>
              </a:ext>
            </a:extLst>
          </p:cNvPr>
          <p:cNvSpPr txBox="1"/>
          <p:nvPr/>
        </p:nvSpPr>
        <p:spPr>
          <a:xfrm>
            <a:off x="5271312" y="3585693"/>
            <a:ext cx="3417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(4)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D0A8820-71A3-D832-0EA7-C15B973A674F}"/>
              </a:ext>
            </a:extLst>
          </p:cNvPr>
          <p:cNvSpPr txBox="1"/>
          <p:nvPr/>
        </p:nvSpPr>
        <p:spPr>
          <a:xfrm>
            <a:off x="4188589" y="2606176"/>
            <a:ext cx="3417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(5)</a:t>
            </a: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FDF1BF0B-10F1-688D-6306-69BB87AA4C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98" y="4865934"/>
            <a:ext cx="2316681" cy="1511939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323A2804-F64E-7C93-FDAC-5DBA3B3861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2313" y="4869699"/>
            <a:ext cx="2008908" cy="1172386"/>
          </a:xfrm>
          <a:prstGeom prst="rect">
            <a:avLst/>
          </a:prstGeom>
        </p:spPr>
      </p:pic>
      <p:pic>
        <p:nvPicPr>
          <p:cNvPr id="1042" name="Picture 18">
            <a:extLst>
              <a:ext uri="{FF2B5EF4-FFF2-40B4-BE49-F238E27FC236}">
                <a16:creationId xmlns:a16="http://schemas.microsoft.com/office/drawing/2014/main" id="{AED65E3D-34E8-BB50-908C-D40C637D37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6875" y="4810073"/>
            <a:ext cx="875175" cy="1333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Arrow: Right 59">
            <a:extLst>
              <a:ext uri="{FF2B5EF4-FFF2-40B4-BE49-F238E27FC236}">
                <a16:creationId xmlns:a16="http://schemas.microsoft.com/office/drawing/2014/main" id="{8DE14DF4-AC7F-EA3A-43F9-19EA1E038136}"/>
              </a:ext>
            </a:extLst>
          </p:cNvPr>
          <p:cNvSpPr/>
          <p:nvPr/>
        </p:nvSpPr>
        <p:spPr>
          <a:xfrm>
            <a:off x="7237346" y="5320637"/>
            <a:ext cx="289711" cy="240382"/>
          </a:xfrm>
          <a:prstGeom prst="rightArrow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6ABBB48-3EF8-0531-54FE-2C7A927C9A05}"/>
              </a:ext>
            </a:extLst>
          </p:cNvPr>
          <p:cNvSpPr txBox="1"/>
          <p:nvPr/>
        </p:nvSpPr>
        <p:spPr>
          <a:xfrm>
            <a:off x="5282480" y="4539446"/>
            <a:ext cx="19587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Deep Space Atomic Clock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F075B60-1759-B8A9-CCF7-FC19F9586164}"/>
              </a:ext>
            </a:extLst>
          </p:cNvPr>
          <p:cNvSpPr txBox="1"/>
          <p:nvPr/>
        </p:nvSpPr>
        <p:spPr>
          <a:xfrm>
            <a:off x="7229890" y="4539446"/>
            <a:ext cx="19693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Toward a Next Gen CSAC</a:t>
            </a:r>
          </a:p>
        </p:txBody>
      </p:sp>
      <p:sp>
        <p:nvSpPr>
          <p:cNvPr id="1025" name="TextBox 1024">
            <a:extLst>
              <a:ext uri="{FF2B5EF4-FFF2-40B4-BE49-F238E27FC236}">
                <a16:creationId xmlns:a16="http://schemas.microsoft.com/office/drawing/2014/main" id="{B63C8CE5-1A8D-96AF-CB0E-DDA153777FFD}"/>
              </a:ext>
            </a:extLst>
          </p:cNvPr>
          <p:cNvSpPr txBox="1"/>
          <p:nvPr/>
        </p:nvSpPr>
        <p:spPr>
          <a:xfrm>
            <a:off x="325900" y="4539446"/>
            <a:ext cx="15066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Onboard Autonomy</a:t>
            </a:r>
          </a:p>
        </p:txBody>
      </p:sp>
      <p:sp>
        <p:nvSpPr>
          <p:cNvPr id="1027" name="TextBox 1026">
            <a:extLst>
              <a:ext uri="{FF2B5EF4-FFF2-40B4-BE49-F238E27FC236}">
                <a16:creationId xmlns:a16="http://schemas.microsoft.com/office/drawing/2014/main" id="{85F6AD51-05CD-DB3D-083A-E39A08F5D747}"/>
              </a:ext>
            </a:extLst>
          </p:cNvPr>
          <p:cNvSpPr txBox="1"/>
          <p:nvPr/>
        </p:nvSpPr>
        <p:spPr>
          <a:xfrm>
            <a:off x="1955565" y="4611645"/>
            <a:ext cx="33950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>
                <a:solidFill>
                  <a:srgbClr val="00B0F0"/>
                </a:solidFill>
              </a:rPr>
              <a:t>More autonomous spacecraft with smaller more stable atomic clocks could further foster the above “phone home” paradigm.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92973E-A294-3A89-9D67-8557F8232E8C}"/>
              </a:ext>
            </a:extLst>
          </p:cNvPr>
          <p:cNvSpPr txBox="1"/>
          <p:nvPr/>
        </p:nvSpPr>
        <p:spPr>
          <a:xfrm>
            <a:off x="2011430" y="5755432"/>
            <a:ext cx="38005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Onboard situational analysis for tone decisions.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Stable clocks for onboard navigation in lieu of coherent 2-way Doppler &amp; ranging.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542F9CF-D4C0-F780-B57F-F145A361A8C1}"/>
              </a:ext>
            </a:extLst>
          </p:cNvPr>
          <p:cNvSpPr txBox="1"/>
          <p:nvPr/>
        </p:nvSpPr>
        <p:spPr>
          <a:xfrm>
            <a:off x="5885992" y="1522314"/>
            <a:ext cx="20732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 err="1">
                <a:solidFill>
                  <a:schemeClr val="bg1"/>
                </a:solidFill>
              </a:rPr>
              <a:t>BioSentinel</a:t>
            </a:r>
            <a:r>
              <a:rPr lang="en-US" sz="1000" i="1" dirty="0">
                <a:solidFill>
                  <a:schemeClr val="bg1"/>
                </a:solidFill>
              </a:rPr>
              <a:t> recently demonstrated beacon tone operations on the MSU 21m antenna.</a:t>
            </a:r>
          </a:p>
        </p:txBody>
      </p:sp>
    </p:spTree>
    <p:extLst>
      <p:ext uri="{BB962C8B-B14F-4D97-AF65-F5344CB8AC3E}">
        <p14:creationId xmlns:p14="http://schemas.microsoft.com/office/powerpoint/2010/main" val="39672913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04-30-2024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0A6036E-41E6-0135-C025-1E31C0552D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400" dirty="0"/>
              <a:t>Emerging Developments Relevant to </a:t>
            </a:r>
            <a:r>
              <a:rPr lang="en-US" sz="2400" dirty="0" err="1"/>
              <a:t>Smallsats</a:t>
            </a:r>
            <a:r>
              <a:rPr lang="en-US" sz="2400" dirty="0"/>
              <a:t> (5/5)</a:t>
            </a:r>
            <a:br>
              <a:rPr lang="en-US" sz="2400" dirty="0"/>
            </a:br>
            <a:r>
              <a:rPr lang="en-US" sz="2000" b="0" dirty="0"/>
              <a:t>Delay/Disruption Tolerant Networking (DTN)</a:t>
            </a:r>
            <a:endParaRPr lang="en-US" sz="24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B819046-1E36-CC7C-7060-AC317C5772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64" y="1495909"/>
            <a:ext cx="6805792" cy="483246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9F85F57-EEBF-0FC9-7D58-AF536B7AFE00}"/>
              </a:ext>
            </a:extLst>
          </p:cNvPr>
          <p:cNvSpPr txBox="1"/>
          <p:nvPr/>
        </p:nvSpPr>
        <p:spPr>
          <a:xfrm>
            <a:off x="160464" y="1529563"/>
            <a:ext cx="351274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DTN is a suite of protocols that enable data to transfer from source to destination through two or more connecting paths more efficiently, reliably, and securely.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A403357-0447-5E93-B236-ABF0A8FBD365}"/>
              </a:ext>
            </a:extLst>
          </p:cNvPr>
          <p:cNvSpPr txBox="1"/>
          <p:nvPr/>
        </p:nvSpPr>
        <p:spPr>
          <a:xfrm>
            <a:off x="195634" y="5362091"/>
            <a:ext cx="421301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Among other things, it handles: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Unplanned outages and delays.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Data traverses split across multiple pathways.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Data rate mismatches between path segments.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911160A-B6A5-4138-9F78-90EC3A5F6F33}"/>
              </a:ext>
            </a:extLst>
          </p:cNvPr>
          <p:cNvSpPr txBox="1"/>
          <p:nvPr/>
        </p:nvSpPr>
        <p:spPr>
          <a:xfrm>
            <a:off x="7001427" y="1545661"/>
            <a:ext cx="20792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/>
              <a:t>Already adopted by flight projects such as ISS, KPLO, and PACE.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/>
              <a:t>Provides for improved ground-based data mgmt.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/>
              <a:t>Facilitates a more uniform flow of data through communications “bottlenecks.”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/>
              <a:t>Facilitates secure communications across relay assets operated by diverse entities.</a:t>
            </a:r>
          </a:p>
        </p:txBody>
      </p:sp>
    </p:spTree>
    <p:extLst>
      <p:ext uri="{BB962C8B-B14F-4D97-AF65-F5344CB8AC3E}">
        <p14:creationId xmlns:p14="http://schemas.microsoft.com/office/powerpoint/2010/main" val="31204595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04-30-2024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0A6036E-41E6-0135-C025-1E31C0552D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 Summary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4C0B381-490C-E476-A458-852554B913BC}"/>
              </a:ext>
            </a:extLst>
          </p:cNvPr>
          <p:cNvSpPr txBox="1"/>
          <p:nvPr/>
        </p:nvSpPr>
        <p:spPr>
          <a:xfrm>
            <a:off x="307818" y="1629624"/>
            <a:ext cx="8582685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Human lunar exploration missions and large robotic missions may lead to periods when DSN antenna demand will exceed supply.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5 emerging developments may help </a:t>
            </a:r>
            <a:r>
              <a:rPr lang="en-US" dirty="0" err="1"/>
              <a:t>smallsats</a:t>
            </a:r>
            <a:r>
              <a:rPr lang="en-US" dirty="0"/>
              <a:t> contend with these excess demand periods.</a:t>
            </a:r>
          </a:p>
          <a:p>
            <a:pPr marL="742950" lvl="1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u="sng" dirty="0"/>
              <a:t>Current</a:t>
            </a:r>
            <a:r>
              <a:rPr lang="en-US" dirty="0"/>
              <a:t>:  Emerging university and commercial ground station providers.</a:t>
            </a:r>
          </a:p>
          <a:p>
            <a:pPr marL="742950" lvl="1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u="sng" dirty="0"/>
              <a:t>Current</a:t>
            </a:r>
            <a:r>
              <a:rPr lang="en-US" dirty="0"/>
              <a:t>:  OMSPA, enabling downlink “in the background” using already scheduled in-beam antennas.</a:t>
            </a:r>
          </a:p>
          <a:p>
            <a:pPr marL="742950" lvl="1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u="sng" dirty="0"/>
              <a:t>Future</a:t>
            </a:r>
            <a:r>
              <a:rPr lang="en-US" dirty="0"/>
              <a:t>:  MUPA enabling traditional antenna-beam sharing (MSPA) work on the uplink at the same time as the downlink.</a:t>
            </a:r>
          </a:p>
          <a:p>
            <a:pPr marL="742950" lvl="1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u="sng" dirty="0"/>
              <a:t>Future</a:t>
            </a:r>
            <a:r>
              <a:rPr lang="en-US" dirty="0"/>
              <a:t>:  Beacon tones enabling robotic spacecraft to only “phone home” when needed; recently demonstrated by </a:t>
            </a:r>
            <a:r>
              <a:rPr lang="en-US" dirty="0" err="1"/>
              <a:t>BioSentinel</a:t>
            </a:r>
            <a:r>
              <a:rPr lang="en-US" dirty="0"/>
              <a:t> via MSU antenna.</a:t>
            </a:r>
          </a:p>
          <a:p>
            <a:pPr marL="742950" lvl="1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u="sng" dirty="0"/>
              <a:t>Current &amp; Future</a:t>
            </a:r>
            <a:r>
              <a:rPr lang="en-US" dirty="0"/>
              <a:t>:  DTN facilitating more efficient, reliable, and secure source-to-destination data transfer across one or more relays.</a:t>
            </a:r>
          </a:p>
        </p:txBody>
      </p:sp>
    </p:spTree>
    <p:extLst>
      <p:ext uri="{BB962C8B-B14F-4D97-AF65-F5344CB8AC3E}">
        <p14:creationId xmlns:p14="http://schemas.microsoft.com/office/powerpoint/2010/main" val="1046931171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s">
  <a:themeElements>
    <a:clrScheme name="JPL Colors - Feb2015">
      <a:dk1>
        <a:srgbClr val="000000"/>
      </a:dk1>
      <a:lt1>
        <a:srgbClr val="FFFFFF"/>
      </a:lt1>
      <a:dk2>
        <a:srgbClr val="D0D3D4"/>
      </a:dk2>
      <a:lt2>
        <a:srgbClr val="75787B"/>
      </a:lt2>
      <a:accent1>
        <a:srgbClr val="32373B"/>
      </a:accent1>
      <a:accent2>
        <a:srgbClr val="EE2737"/>
      </a:accent2>
      <a:accent3>
        <a:srgbClr val="BA0C2F"/>
      </a:accent3>
      <a:accent4>
        <a:srgbClr val="410706"/>
      </a:accent4>
      <a:accent5>
        <a:srgbClr val="6083AA"/>
      </a:accent5>
      <a:accent6>
        <a:srgbClr val="FFFFFF"/>
      </a:accent6>
      <a:hlink>
        <a:srgbClr val="BA0C2F"/>
      </a:hlink>
      <a:folHlink>
        <a:srgbClr val="BA0C2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ap="flat" cmpd="sng" algn="ctr">
          <a:solidFill>
            <a:schemeClr val="bg1">
              <a:lumMod val="75000"/>
            </a:schemeClr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ASA-JPL_Template_Black_4-3_vA4b.pptx" id="{9B378139-7C89-4CA5-BF31-5B32866F4253}" vid="{B3881C41-B6D4-4264-8C34-FC99DBDD08B0}"/>
    </a:ext>
  </a:extLst>
</a:theme>
</file>

<file path=ppt/theme/theme2.xml><?xml version="1.0" encoding="utf-8"?>
<a:theme xmlns:a="http://schemas.openxmlformats.org/drawingml/2006/main" name="Content Slides">
  <a:themeElements>
    <a:clrScheme name="JPL Colors - Feb2015">
      <a:dk1>
        <a:srgbClr val="000000"/>
      </a:dk1>
      <a:lt1>
        <a:srgbClr val="FFFFFF"/>
      </a:lt1>
      <a:dk2>
        <a:srgbClr val="D0D3D4"/>
      </a:dk2>
      <a:lt2>
        <a:srgbClr val="75787B"/>
      </a:lt2>
      <a:accent1>
        <a:srgbClr val="32373B"/>
      </a:accent1>
      <a:accent2>
        <a:srgbClr val="EE2737"/>
      </a:accent2>
      <a:accent3>
        <a:srgbClr val="BA0C2F"/>
      </a:accent3>
      <a:accent4>
        <a:srgbClr val="410706"/>
      </a:accent4>
      <a:accent5>
        <a:srgbClr val="6083AA"/>
      </a:accent5>
      <a:accent6>
        <a:srgbClr val="FFFFFF"/>
      </a:accent6>
      <a:hlink>
        <a:srgbClr val="BA0C2F"/>
      </a:hlink>
      <a:folHlink>
        <a:srgbClr val="BA0C2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ap="flat" cmpd="sng" algn="ctr">
          <a:solidFill>
            <a:schemeClr val="bg1">
              <a:lumMod val="75000"/>
            </a:schemeClr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ASA-JPL_Template_Black_4-3_vA4b.pptx" id="{9B378139-7C89-4CA5-BF31-5B32866F4253}" vid="{6B8DD0EE-AA7E-4D67-83D7-4C78A1A6FEA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NASA-JPL_Template_Black_4-3_vA4</Template>
  <TotalTime>44213</TotalTime>
  <Words>932</Words>
  <Application>Microsoft Office PowerPoint</Application>
  <PresentationFormat>On-screen Show (4:3)</PresentationFormat>
  <Paragraphs>115</Paragraphs>
  <Slides>11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Times New Roman</vt:lpstr>
      <vt:lpstr>Title Slides</vt:lpstr>
      <vt:lpstr>Content Slides</vt:lpstr>
      <vt:lpstr>PowerPoint Presentation</vt:lpstr>
      <vt:lpstr>Key Future Mission Trends </vt:lpstr>
      <vt:lpstr>Artemis Mission Loading (1/2) Artemis III Example</vt:lpstr>
      <vt:lpstr>Artemis Mission Loading (2/2) Artemis III with Missions in Same Sky View</vt:lpstr>
      <vt:lpstr>Loading Implications for Smallsats</vt:lpstr>
      <vt:lpstr>PowerPoint Presentation</vt:lpstr>
      <vt:lpstr>Emerging Developments Relevant to Smallsats (2/5) DSN Introduction of OMSPA Service</vt:lpstr>
      <vt:lpstr>Emerging Developments Relevant to Smallsats (3/5) MUPA Technology Efforts</vt:lpstr>
      <vt:lpstr>Emerging Developments Relevant to Smallsats (4/5) Spacecraft-Initiated Operations</vt:lpstr>
      <vt:lpstr>Emerging Developments Relevant to Smallsats (5/5) Delay/Disruption Tolerant Networking (DTN)</vt:lpstr>
      <vt:lpstr>In Summary</vt:lpstr>
    </vt:vector>
  </TitlesOfParts>
  <Company>JPL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Abraham, Douglas S (9110)</dc:creator>
  <cp:lastModifiedBy>Abraham, Douglas S (US 9110)</cp:lastModifiedBy>
  <cp:revision>3111</cp:revision>
  <cp:lastPrinted>2023-01-20T00:33:51Z</cp:lastPrinted>
  <dcterms:created xsi:type="dcterms:W3CDTF">2017-11-10T20:54:07Z</dcterms:created>
  <dcterms:modified xsi:type="dcterms:W3CDTF">2024-04-10T21:02:48Z</dcterms:modified>
</cp:coreProperties>
</file>