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 id="2147483673" r:id="rId2"/>
  </p:sldMasterIdLst>
  <p:notesMasterIdLst>
    <p:notesMasterId r:id="rId32"/>
  </p:notesMasterIdLst>
  <p:handoutMasterIdLst>
    <p:handoutMasterId r:id="rId33"/>
  </p:handoutMasterIdLst>
  <p:sldIdLst>
    <p:sldId id="315" r:id="rId3"/>
    <p:sldId id="287" r:id="rId4"/>
    <p:sldId id="344" r:id="rId5"/>
    <p:sldId id="321" r:id="rId6"/>
    <p:sldId id="322" r:id="rId7"/>
    <p:sldId id="300" r:id="rId8"/>
    <p:sldId id="301" r:id="rId9"/>
    <p:sldId id="323" r:id="rId10"/>
    <p:sldId id="313" r:id="rId11"/>
    <p:sldId id="337" r:id="rId12"/>
    <p:sldId id="303" r:id="rId13"/>
    <p:sldId id="339" r:id="rId14"/>
    <p:sldId id="340" r:id="rId15"/>
    <p:sldId id="341" r:id="rId16"/>
    <p:sldId id="342" r:id="rId17"/>
    <p:sldId id="311" r:id="rId18"/>
    <p:sldId id="332" r:id="rId19"/>
    <p:sldId id="343" r:id="rId20"/>
    <p:sldId id="327" r:id="rId21"/>
    <p:sldId id="336" r:id="rId22"/>
    <p:sldId id="302" r:id="rId23"/>
    <p:sldId id="298" r:id="rId24"/>
    <p:sldId id="304" r:id="rId25"/>
    <p:sldId id="314" r:id="rId26"/>
    <p:sldId id="291" r:id="rId27"/>
    <p:sldId id="292" r:id="rId28"/>
    <p:sldId id="334" r:id="rId29"/>
    <p:sldId id="299" r:id="rId30"/>
    <p:sldId id="330" r:id="rId31"/>
  </p:sldIdLst>
  <p:sldSz cx="9144000" cy="5143500" type="screen16x9"/>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99926C-0A5D-8FB3-4301-82131CEAEAE8}" name="Nathan Cheek" initials="NC" userId="KYD8sct8wFf4EHYV5CpEzeQPRvwNcx6RVfCrH7WIyYM=" providerId="None"/>
  <p188:author id="{5A43FF8D-1C19-9D30-20DD-F6BDD8A770FD}" name="Cheek, Nathan (US 347A)" initials="CN(3" userId="S::nathan.cheek@jpl.nasa.gov::445657b7-791d-4903-83e7-d8bd48374e78" providerId="AD"/>
  <p188:author id="{A9DDE8FD-2632-2DF3-9BC7-4F5143BC9A40}" name="Celeste Smith" initials="CS" userId="u4lo+EVNqz0WsF1rmtQA8zFUvMJuVE9fBi69hoErzng="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mith, Celeste R (US 348F)" initials="SCR(3" lastIdx="2" clrIdx="0">
    <p:extLst>
      <p:ext uri="{19B8F6BF-5375-455C-9EA6-DF929625EA0E}">
        <p15:presenceInfo xmlns:p15="http://schemas.microsoft.com/office/powerpoint/2012/main" userId="S::celeste.r.smith@jpl.nasa.gov::37c1e650-1f6d-4c4b-8cfa-07adb0d435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2"/>
    <p:restoredTop sz="89747"/>
  </p:normalViewPr>
  <p:slideViewPr>
    <p:cSldViewPr snapToGrid="0">
      <p:cViewPr varScale="1">
        <p:scale>
          <a:sx n="150" d="100"/>
          <a:sy n="150" d="100"/>
        </p:scale>
        <p:origin x="90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67AB6-DDEA-CF4E-A74B-19A554508643}" type="datetimeFigureOut">
              <a:rPr lang="en-US" smtClean="0">
                <a:latin typeface="Arial"/>
              </a:rPr>
              <a:t>4/18/24</a:t>
            </a:fld>
            <a:endParaRPr lang="en-US">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300F83-E232-AF4B-BEC0-F9D716239A3F}" type="slidenum">
              <a:rPr lang="en-US" smtClean="0">
                <a:latin typeface="Arial"/>
              </a:rPr>
              <a:t>‹#›</a:t>
            </a:fld>
            <a:endParaRPr lang="en-US">
              <a:latin typeface="Arial"/>
            </a:endParaRPr>
          </a:p>
        </p:txBody>
      </p:sp>
    </p:spTree>
    <p:extLst>
      <p:ext uri="{BB962C8B-B14F-4D97-AF65-F5344CB8AC3E}">
        <p14:creationId xmlns:p14="http://schemas.microsoft.com/office/powerpoint/2010/main" val="42052301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72DD8AEC-B96B-2C4C-86B3-8483D80B216B}" type="datetimeFigureOut">
              <a:rPr lang="en-US" smtClean="0"/>
              <a:pPr/>
              <a:t>4/18/24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4180AB40-CF9C-CB44-AF47-E5E5B00AC330}" type="slidenum">
              <a:rPr lang="en-US" smtClean="0"/>
              <a:pPr/>
              <a:t>‹#›</a:t>
            </a:fld>
            <a:endParaRPr lang="en-US"/>
          </a:p>
        </p:txBody>
      </p:sp>
    </p:spTree>
    <p:extLst>
      <p:ext uri="{BB962C8B-B14F-4D97-AF65-F5344CB8AC3E}">
        <p14:creationId xmlns:p14="http://schemas.microsoft.com/office/powerpoint/2010/main" val="33825717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I’m Celeste Smith and this is Nathan Cheek and we’ll be presenting on the journey of the lunar flashlight propulsion system from launch through end of mission </a:t>
            </a:r>
          </a:p>
          <a:p>
            <a:endParaRPr lang="en-US" dirty="0"/>
          </a:p>
        </p:txBody>
      </p:sp>
      <p:sp>
        <p:nvSpPr>
          <p:cNvPr id="4" name="Slide Number Placeholder 3"/>
          <p:cNvSpPr>
            <a:spLocks noGrp="1"/>
          </p:cNvSpPr>
          <p:nvPr>
            <p:ph type="sldNum" sz="quarter" idx="5"/>
          </p:nvPr>
        </p:nvSpPr>
        <p:spPr/>
        <p:txBody>
          <a:bodyPr/>
          <a:lstStyle/>
          <a:p>
            <a:fld id="{4180AB40-CF9C-CB44-AF47-E5E5B00AC330}" type="slidenum">
              <a:rPr lang="en-US" smtClean="0"/>
              <a:pPr/>
              <a:t>1</a:t>
            </a:fld>
            <a:endParaRPr lang="en-US"/>
          </a:p>
        </p:txBody>
      </p:sp>
    </p:spTree>
    <p:extLst>
      <p:ext uri="{BB962C8B-B14F-4D97-AF65-F5344CB8AC3E}">
        <p14:creationId xmlns:p14="http://schemas.microsoft.com/office/powerpoint/2010/main" val="1029891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Lunar Flashlight (LF) is a 6U CubeSat technology demonstration that was launched as a secondary payload alongside the </a:t>
            </a:r>
            <a:r>
              <a:rPr lang="en-US" dirty="0" err="1"/>
              <a:t>ispace</a:t>
            </a:r>
            <a:r>
              <a:rPr lang="en-US" dirty="0"/>
              <a:t> lunar lander on December 11</a:t>
            </a:r>
            <a:r>
              <a:rPr lang="en-US" baseline="30000" dirty="0"/>
              <a:t>th</a:t>
            </a:r>
            <a:r>
              <a:rPr lang="en-US" dirty="0"/>
              <a:t> 2022 </a:t>
            </a:r>
          </a:p>
          <a:p>
            <a:endParaRPr lang="en-US" dirty="0"/>
          </a:p>
          <a:p>
            <a:r>
              <a:rPr lang="en-US" dirty="0"/>
              <a:t>It demonstrated a propulsion system using ASCENT green monopropellant as an alternative to hydrazine, the prop system was planned to perform Trajectory Correction Maneuvers, Lunar Orbital Insertion, and reaction wheel desaturations</a:t>
            </a:r>
          </a:p>
          <a:p>
            <a:endParaRPr lang="en-US" dirty="0"/>
          </a:p>
          <a:p>
            <a:r>
              <a:rPr lang="en-US" dirty="0"/>
              <a:t>It also demonstrated miniaturized 4-point infrared reflectometry to detect surface water ice at the Lunar South Pole</a:t>
            </a:r>
          </a:p>
          <a:p>
            <a:r>
              <a:rPr lang="en-US" dirty="0"/>
              <a:t>And it demonstrated the new Sphinx flight computer as well as a new version of the Iris radio </a:t>
            </a:r>
          </a:p>
        </p:txBody>
      </p:sp>
      <p:sp>
        <p:nvSpPr>
          <p:cNvPr id="4" name="Slide Number Placeholder 3"/>
          <p:cNvSpPr>
            <a:spLocks noGrp="1"/>
          </p:cNvSpPr>
          <p:nvPr>
            <p:ph type="sldNum" sz="quarter" idx="5"/>
          </p:nvPr>
        </p:nvSpPr>
        <p:spPr/>
        <p:txBody>
          <a:bodyPr/>
          <a:lstStyle/>
          <a:p>
            <a:fld id="{4180AB40-CF9C-CB44-AF47-E5E5B00AC330}" type="slidenum">
              <a:rPr lang="en-US" smtClean="0"/>
              <a:pPr/>
              <a:t>2</a:t>
            </a:fld>
            <a:endParaRPr lang="en-US"/>
          </a:p>
        </p:txBody>
      </p:sp>
    </p:spTree>
    <p:extLst>
      <p:ext uri="{BB962C8B-B14F-4D97-AF65-F5344CB8AC3E}">
        <p14:creationId xmlns:p14="http://schemas.microsoft.com/office/powerpoint/2010/main" val="3048586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Lunar Flashlight (LF) is a 6U CubeSat technology demonstration that was launched as a secondary payload alongside the </a:t>
            </a:r>
            <a:r>
              <a:rPr lang="en-US" dirty="0" err="1"/>
              <a:t>ispace</a:t>
            </a:r>
            <a:r>
              <a:rPr lang="en-US" dirty="0"/>
              <a:t> lunar lander on December 11</a:t>
            </a:r>
            <a:r>
              <a:rPr lang="en-US" baseline="30000" dirty="0"/>
              <a:t>th</a:t>
            </a:r>
            <a:r>
              <a:rPr lang="en-US" dirty="0"/>
              <a:t> 2022 </a:t>
            </a:r>
          </a:p>
          <a:p>
            <a:endParaRPr lang="en-US" dirty="0"/>
          </a:p>
          <a:p>
            <a:r>
              <a:rPr lang="en-US" dirty="0"/>
              <a:t>It demonstrated a propulsion system using ASCENT green monopropellant as an alternative to hydrazine, the prop system was planned to perform Trajectory Correction Maneuvers, Lunar Orbital Insertion, and reaction wheel desaturations</a:t>
            </a:r>
          </a:p>
          <a:p>
            <a:endParaRPr lang="en-US" dirty="0"/>
          </a:p>
          <a:p>
            <a:r>
              <a:rPr lang="en-US" dirty="0"/>
              <a:t>It also demonstrated miniaturized 4-point infrared reflectometry to detect surface water ice at the Lunar South Pole</a:t>
            </a:r>
          </a:p>
          <a:p>
            <a:r>
              <a:rPr lang="en-US" dirty="0"/>
              <a:t>And it demonstrated the new Sphinx flight computer as well as a new version of the Iris radio </a:t>
            </a:r>
          </a:p>
        </p:txBody>
      </p:sp>
      <p:sp>
        <p:nvSpPr>
          <p:cNvPr id="4" name="Slide Number Placeholder 3"/>
          <p:cNvSpPr>
            <a:spLocks noGrp="1"/>
          </p:cNvSpPr>
          <p:nvPr>
            <p:ph type="sldNum" sz="quarter" idx="5"/>
          </p:nvPr>
        </p:nvSpPr>
        <p:spPr/>
        <p:txBody>
          <a:bodyPr/>
          <a:lstStyle/>
          <a:p>
            <a:fld id="{4180AB40-CF9C-CB44-AF47-E5E5B00AC330}" type="slidenum">
              <a:rPr lang="en-US" smtClean="0"/>
              <a:pPr/>
              <a:t>3</a:t>
            </a:fld>
            <a:endParaRPr lang="en-US"/>
          </a:p>
        </p:txBody>
      </p:sp>
    </p:spTree>
    <p:extLst>
      <p:ext uri="{BB962C8B-B14F-4D97-AF65-F5344CB8AC3E}">
        <p14:creationId xmlns:p14="http://schemas.microsoft.com/office/powerpoint/2010/main" val="777892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Lunar Flashlight Propulsion System (LFPS) is composed of two main assemblies, a traditionally manufactured tank and an additively manufactured manifold. Both are constructed out of titanium.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tank holds the ASCENT mono-propellent which is directed to the tank outlet in 0g with a propellant management device.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isolation valve allows the tank to be segmented from the manifold.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is a pump fed system so we have a pump on the manifold assembly along with a 3D printed flow control device that allows the fluid to recirculate. The manifold includes internal fluid lines made possible through additive manufacturing. A pressure monitor is included as well as four 100mN thrusters, each with their own valve. Each thruster also has a catalyst bed heater that heats the catalyst to start propellant combustion. </a:t>
            </a:r>
          </a:p>
          <a:p>
            <a:endParaRPr lang="en-US" dirty="0"/>
          </a:p>
        </p:txBody>
      </p:sp>
      <p:sp>
        <p:nvSpPr>
          <p:cNvPr id="4" name="Slide Number Placeholder 3"/>
          <p:cNvSpPr>
            <a:spLocks noGrp="1"/>
          </p:cNvSpPr>
          <p:nvPr>
            <p:ph type="sldNum" sz="quarter" idx="5"/>
          </p:nvPr>
        </p:nvSpPr>
        <p:spPr/>
        <p:txBody>
          <a:bodyPr/>
          <a:lstStyle/>
          <a:p>
            <a:fld id="{4180AB40-CF9C-CB44-AF47-E5E5B00AC330}" type="slidenum">
              <a:rPr lang="en-US" smtClean="0"/>
              <a:pPr/>
              <a:t>4</a:t>
            </a:fld>
            <a:endParaRPr lang="en-US"/>
          </a:p>
        </p:txBody>
      </p:sp>
    </p:spTree>
    <p:extLst>
      <p:ext uri="{BB962C8B-B14F-4D97-AF65-F5344CB8AC3E}">
        <p14:creationId xmlns:p14="http://schemas.microsoft.com/office/powerpoint/2010/main" val="2895920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cs typeface="Arial"/>
              </a:rPr>
              <a:t>So, with all the knowledge you need of the mission and system out of the way. We fueled the prop system at MSFC, installed it in the dispenser, and shipped LF to the cape to be strapped to a falcon 9. We’re going to start this story at launch.</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cs typeface="Arial"/>
              </a:rPr>
              <a:t>We launched in the very early morning out of Cape Canaveral and soon after deployment had our first DSN pass in which we successfully established communication with the spacecraft and did a spacecraft health checkout. </a:t>
            </a:r>
            <a:r>
              <a:rPr lang="en-US" dirty="0">
                <a:latin typeface="Calibri"/>
                <a:cs typeface="Calibri"/>
              </a:rPr>
              <a:t>Following the spacecraft checkout and a couple propulsion system characterization and startup activities we attempted our first desaturation maneuver to dump the momentum the reaction wheels carried from initial tip-off. </a:t>
            </a:r>
          </a:p>
          <a:p>
            <a:endParaRPr lang="en-US" dirty="0">
              <a:cs typeface="Arial"/>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5</a:t>
            </a:fld>
            <a:endParaRPr lang="en-US"/>
          </a:p>
        </p:txBody>
      </p:sp>
    </p:spTree>
    <p:extLst>
      <p:ext uri="{BB962C8B-B14F-4D97-AF65-F5344CB8AC3E}">
        <p14:creationId xmlns:p14="http://schemas.microsoft.com/office/powerpoint/2010/main" val="3441425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Things didn’t go so well. We saw system momentum jump up, rather than down.</a:t>
            </a:r>
          </a:p>
          <a:p>
            <a:endParaRPr lang="en-US" dirty="0">
              <a:latin typeface="Calibri"/>
              <a:cs typeface="Calibri"/>
            </a:endParaRPr>
          </a:p>
          <a:p>
            <a:r>
              <a:rPr lang="en-US" dirty="0">
                <a:latin typeface="Calibri"/>
                <a:cs typeface="Calibri"/>
              </a:rPr>
              <a:t>So, we looked closer, thruster 2 and 3 fired during the first 10 seconds, while thruster 1 kept firing until the 60 second timeout. </a:t>
            </a:r>
          </a:p>
          <a:p>
            <a:endParaRPr lang="en-US" dirty="0">
              <a:latin typeface="Calibri"/>
              <a:cs typeface="Calibri"/>
            </a:endParaRPr>
          </a:p>
          <a:p>
            <a:r>
              <a:rPr lang="en-US" dirty="0">
                <a:latin typeface="Calibri"/>
                <a:cs typeface="Calibri"/>
              </a:rPr>
              <a:t>Clearly the thrusters fired, but why is momentum higher after the desaturation? Did we mix up thruster numbers or positions in the software? Are we getting the right thrust out of each thruster? </a:t>
            </a:r>
          </a:p>
          <a:p>
            <a:endParaRPr lang="en-US" dirty="0">
              <a:latin typeface="Calibri"/>
              <a:cs typeface="Calibri"/>
            </a:endParaRPr>
          </a:p>
          <a:p>
            <a:r>
              <a:rPr lang="en-US" dirty="0">
                <a:latin typeface="Calibri"/>
                <a:cs typeface="Calibri"/>
              </a:rPr>
              <a:t>The ACS team told us the answer: momentum change corresponded to very little thrust coming from thruster 1</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6</a:t>
            </a:fld>
            <a:endParaRPr lang="en-US"/>
          </a:p>
        </p:txBody>
      </p:sp>
    </p:spTree>
    <p:extLst>
      <p:ext uri="{BB962C8B-B14F-4D97-AF65-F5344CB8AC3E}">
        <p14:creationId xmlns:p14="http://schemas.microsoft.com/office/powerpoint/2010/main" val="4232387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We quickly started to investigate possible causes of low thrust. Causes were split into 3 main categories:</a:t>
            </a:r>
          </a:p>
          <a:p>
            <a:pPr marL="171450" indent="-171450">
              <a:buFont typeface="Arial" panose="020B0604020202020204" pitchFamily="34" charset="0"/>
              <a:buChar char="•"/>
            </a:pPr>
            <a:r>
              <a:rPr lang="en-US" dirty="0">
                <a:latin typeface="Calibri"/>
                <a:cs typeface="Calibri"/>
              </a:rPr>
              <a:t>Debris issues</a:t>
            </a:r>
          </a:p>
          <a:p>
            <a:pPr marL="171450" indent="-171450">
              <a:buFont typeface="Arial" panose="020B0604020202020204" pitchFamily="34" charset="0"/>
              <a:buChar char="•"/>
            </a:pPr>
            <a:r>
              <a:rPr lang="en-US" dirty="0">
                <a:latin typeface="Calibri"/>
                <a:cs typeface="Calibri"/>
              </a:rPr>
              <a:t>Hardware issues</a:t>
            </a:r>
          </a:p>
          <a:p>
            <a:pPr marL="171450" indent="-171450">
              <a:buFont typeface="Arial" panose="020B0604020202020204" pitchFamily="34" charset="0"/>
              <a:buChar char="•"/>
            </a:pPr>
            <a:r>
              <a:rPr lang="en-US" dirty="0">
                <a:latin typeface="Calibri"/>
                <a:cs typeface="Calibri"/>
              </a:rPr>
              <a:t>Electronics issues</a:t>
            </a:r>
          </a:p>
          <a:p>
            <a:pPr marL="171450" indent="-171450">
              <a:buFont typeface="Arial" panose="020B0604020202020204" pitchFamily="34" charset="0"/>
              <a:buChar char="•"/>
            </a:pPr>
            <a:endParaRPr lang="en-US" dirty="0">
              <a:latin typeface="Calibri"/>
              <a:cs typeface="Calibri"/>
            </a:endParaRPr>
          </a:p>
          <a:p>
            <a:pPr marL="0" indent="0">
              <a:buFont typeface="Arial" panose="020B0604020202020204" pitchFamily="34" charset="0"/>
              <a:buNone/>
            </a:pPr>
            <a:r>
              <a:rPr lang="en-US" dirty="0">
                <a:latin typeface="Calibri"/>
                <a:cs typeface="Calibri"/>
              </a:rPr>
              <a:t>The prop system anomaly was the Ops team’s highest priority as we needed to start propulsive maneuvers as quickly as possible, thus just about every contact was dedicated to running prop tests. Along the way we saw decreased performance on thruster 3, and eventually thruster 2 as well. </a:t>
            </a:r>
          </a:p>
          <a:p>
            <a:pPr marL="0" indent="0">
              <a:buFont typeface="Arial" panose="020B0604020202020204" pitchFamily="34" charset="0"/>
              <a:buNone/>
            </a:pPr>
            <a:endParaRPr lang="en-US" dirty="0">
              <a:latin typeface="Calibri"/>
              <a:cs typeface="Calibri"/>
            </a:endParaRPr>
          </a:p>
          <a:p>
            <a:pPr marL="0" indent="0">
              <a:buFont typeface="Arial" panose="020B0604020202020204" pitchFamily="34" charset="0"/>
              <a:buNone/>
            </a:pPr>
            <a:r>
              <a:rPr lang="en-US" dirty="0">
                <a:latin typeface="Calibri"/>
                <a:cs typeface="Calibri"/>
              </a:rPr>
              <a:t>With this fast-paced testing, we were able to quickly narrow down the list…</a:t>
            </a:r>
          </a:p>
          <a:p>
            <a:pPr marL="0" indent="0">
              <a:buFont typeface="Arial" panose="020B0604020202020204" pitchFamily="34" charset="0"/>
              <a:buNone/>
            </a:pPr>
            <a:endParaRPr lang="en-US" dirty="0">
              <a:latin typeface="Calibri"/>
              <a:cs typeface="Calibri"/>
            </a:endParaRPr>
          </a:p>
          <a:p>
            <a:pPr marL="0" indent="0">
              <a:buFont typeface="Arial" panose="020B0604020202020204" pitchFamily="34" charset="0"/>
              <a:buNone/>
            </a:pP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7</a:t>
            </a:fld>
            <a:endParaRPr lang="en-US"/>
          </a:p>
        </p:txBody>
      </p:sp>
    </p:spTree>
    <p:extLst>
      <p:ext uri="{BB962C8B-B14F-4D97-AF65-F5344CB8AC3E}">
        <p14:creationId xmlns:p14="http://schemas.microsoft.com/office/powerpoint/2010/main" val="310338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To narrow down the list we performed different tests. For example, one potential concern was voltage drop. Maybe the valves weren’t getting enough voltage to open consistently? We tested this by preheating, then turning off the heaters immediately before opening the valves, to make sure they got the highest possible voltage. No change.</a:t>
            </a:r>
          </a:p>
          <a:p>
            <a:endParaRPr lang="en-US" dirty="0">
              <a:latin typeface="Calibri"/>
              <a:cs typeface="Calibri"/>
            </a:endParaRPr>
          </a:p>
          <a:p>
            <a:r>
              <a:rPr lang="en-US" dirty="0">
                <a:latin typeface="Calibri"/>
                <a:cs typeface="Calibri"/>
              </a:rPr>
              <a:t>Although we suspected FOD, we didn’t have enough info to pin down the location or source and we needed to consider all possible causes of low thrust</a:t>
            </a:r>
          </a:p>
          <a:p>
            <a:endParaRPr lang="en-US" dirty="0">
              <a:latin typeface="Calibri"/>
              <a:cs typeface="Calibri"/>
            </a:endParaRPr>
          </a:p>
          <a:p>
            <a:endParaRPr lang="en-US" dirty="0">
              <a:latin typeface="Calibri"/>
              <a:cs typeface="Calibri"/>
            </a:endParaRP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8</a:t>
            </a:fld>
            <a:endParaRPr lang="en-US"/>
          </a:p>
        </p:txBody>
      </p:sp>
    </p:spTree>
    <p:extLst>
      <p:ext uri="{BB962C8B-B14F-4D97-AF65-F5344CB8AC3E}">
        <p14:creationId xmlns:p14="http://schemas.microsoft.com/office/powerpoint/2010/main" val="931055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ct val="20000"/>
              </a:spcBef>
              <a:buFont typeface="Arial"/>
              <a:buNone/>
            </a:pPr>
            <a:r>
              <a:rPr lang="en-US" dirty="0"/>
              <a:t>While understanding the root cause is important, at this point in the mission, our highest priority was developing a way to get useful thrust out of the thrusters so we can get to the moon. </a:t>
            </a:r>
          </a:p>
          <a:p>
            <a:pPr marL="0" indent="0">
              <a:spcBef>
                <a:spcPct val="20000"/>
              </a:spcBef>
              <a:buFont typeface="Arial"/>
              <a:buNone/>
            </a:pPr>
            <a:r>
              <a:rPr lang="en-US" dirty="0"/>
              <a:t>The knobs we could turn fell in to 3 categories. </a:t>
            </a:r>
          </a:p>
          <a:p>
            <a:pPr marL="0" indent="0">
              <a:spcBef>
                <a:spcPct val="20000"/>
              </a:spcBef>
              <a:buFont typeface="Arial" panose="020B0604020202020204" pitchFamily="34" charset="0"/>
              <a:buNone/>
            </a:pPr>
            <a:endParaRPr lang="en-US" dirty="0"/>
          </a:p>
          <a:p>
            <a:pPr marL="171450" indent="-171450">
              <a:spcBef>
                <a:spcPct val="20000"/>
              </a:spcBef>
              <a:buFont typeface="Arial" panose="020B0604020202020204" pitchFamily="34" charset="0"/>
              <a:buChar char="•"/>
            </a:pPr>
            <a:r>
              <a:rPr lang="en-US" dirty="0"/>
              <a:t>Timing</a:t>
            </a:r>
          </a:p>
          <a:p>
            <a:pPr marL="628650" lvl="1" indent="-171450">
              <a:spcBef>
                <a:spcPct val="20000"/>
              </a:spcBef>
              <a:buFont typeface="Arial" panose="020B0604020202020204" pitchFamily="34" charset="0"/>
              <a:buChar char="•"/>
            </a:pPr>
            <a:r>
              <a:rPr lang="en-US" dirty="0"/>
              <a:t>We did longer burns on the thrusters with the hope that more flow would flush out debris like </a:t>
            </a:r>
            <a:r>
              <a:rPr lang="en-US" dirty="0" err="1"/>
              <a:t>Krytox</a:t>
            </a:r>
            <a:r>
              <a:rPr lang="en-US" dirty="0"/>
              <a:t> in the path, or that increased propellant flow would “wake up” the thruster</a:t>
            </a:r>
          </a:p>
          <a:p>
            <a:pPr marL="628650" lvl="1" indent="-171450">
              <a:spcBef>
                <a:spcPct val="20000"/>
              </a:spcBef>
              <a:buFont typeface="Arial" panose="020B0604020202020204" pitchFamily="34" charset="0"/>
              <a:buChar char="•"/>
            </a:pPr>
            <a:r>
              <a:rPr lang="en-US" dirty="0"/>
              <a:t>We also varied the pulse lengths on a recommendation from the manufacturer to improve the health of the thruster</a:t>
            </a:r>
          </a:p>
          <a:p>
            <a:pPr marL="171450" lvl="0" indent="-171450">
              <a:spcBef>
                <a:spcPct val="20000"/>
              </a:spcBef>
              <a:buFont typeface="Arial" panose="020B0604020202020204" pitchFamily="34" charset="0"/>
              <a:buChar char="•"/>
            </a:pPr>
            <a:r>
              <a:rPr lang="en-US" dirty="0"/>
              <a:t>Temperature</a:t>
            </a:r>
          </a:p>
          <a:p>
            <a:pPr marL="628650" lvl="1" indent="-171450">
              <a:spcBef>
                <a:spcPct val="20000"/>
              </a:spcBef>
              <a:buFont typeface="Arial" panose="020B0604020202020204" pitchFamily="34" charset="0"/>
              <a:buChar char="•"/>
            </a:pPr>
            <a:r>
              <a:rPr lang="en-US" dirty="0"/>
              <a:t>Tried running one thruster at a time, allowing the </a:t>
            </a:r>
            <a:r>
              <a:rPr lang="en-US" dirty="0" err="1"/>
              <a:t>catbed</a:t>
            </a:r>
            <a:r>
              <a:rPr lang="en-US" dirty="0"/>
              <a:t> to get hotter. This could reduce the viscosity of the propellent and potentially improved the health of the thruster</a:t>
            </a:r>
          </a:p>
          <a:p>
            <a:pPr marL="171450" lvl="0" indent="-171450">
              <a:spcBef>
                <a:spcPct val="20000"/>
              </a:spcBef>
              <a:buFont typeface="Arial" panose="020B0604020202020204" pitchFamily="34" charset="0"/>
              <a:buChar char="•"/>
            </a:pPr>
            <a:r>
              <a:rPr lang="en-US" dirty="0"/>
              <a:t>Pressure</a:t>
            </a:r>
          </a:p>
          <a:p>
            <a:pPr marL="628650" lvl="1" indent="-171450">
              <a:spcBef>
                <a:spcPct val="20000"/>
              </a:spcBef>
              <a:buFont typeface="Arial" panose="020B0604020202020204" pitchFamily="34" charset="0"/>
              <a:buChar char="•"/>
            </a:pPr>
            <a:r>
              <a:rPr lang="en-US" dirty="0"/>
              <a:t>Increased pressure to try to force more propellant flow</a:t>
            </a:r>
          </a:p>
          <a:p>
            <a:pPr marL="171450" indent="-171450">
              <a:spcBef>
                <a:spcPct val="20000"/>
              </a:spcBef>
              <a:buFont typeface="Arial"/>
              <a:buChar char="•"/>
            </a:pPr>
            <a:endParaRPr lang="en-US" dirty="0"/>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We were able to understand the results of testing in real time through tools developed by the Nav and ACS team to calculate thruster performance based on doppler and momentum changes. The prop team developed an interactive telemetry visualizer that combined all of this data together. The image on the right is an example of this visualizer corresponding Doppler residuals, body momentum, manifold pressure, and thruster temperature</a:t>
            </a:r>
          </a:p>
          <a:p>
            <a:pPr marL="0" indent="0">
              <a:spcBef>
                <a:spcPct val="20000"/>
              </a:spcBef>
              <a:buFont typeface="Arial"/>
              <a:buNone/>
            </a:pPr>
            <a:endParaRPr lang="en-US" dirty="0"/>
          </a:p>
          <a:p>
            <a:pPr marL="0" indent="0">
              <a:spcBef>
                <a:spcPct val="20000"/>
              </a:spcBef>
              <a:buFont typeface="Arial"/>
              <a:buNone/>
            </a:pPr>
            <a:r>
              <a:rPr lang="en-US" dirty="0"/>
              <a:t>At this point thruster 4 was the only nominally performing thruster</a:t>
            </a:r>
          </a:p>
          <a:p>
            <a:pPr marL="0" indent="0">
              <a:spcBef>
                <a:spcPct val="20000"/>
              </a:spcBef>
              <a:buFont typeface="Arial"/>
              <a:buNone/>
            </a:pPr>
            <a:endParaRPr lang="en-US" dirty="0"/>
          </a:p>
          <a:p>
            <a:pPr marL="0" indent="0">
              <a:spcBef>
                <a:spcPct val="20000"/>
              </a:spcBef>
              <a:buFont typeface="Arial"/>
              <a:buNone/>
            </a:pPr>
            <a:r>
              <a:rPr lang="en-US" dirty="0"/>
              <a:t>&lt;Nathan&gt; We were getting to know this propulsion system quite well, but we had one big question: …</a:t>
            </a:r>
          </a:p>
        </p:txBody>
      </p:sp>
      <p:sp>
        <p:nvSpPr>
          <p:cNvPr id="4" name="Slide Number Placeholder 3"/>
          <p:cNvSpPr>
            <a:spLocks noGrp="1"/>
          </p:cNvSpPr>
          <p:nvPr>
            <p:ph type="sldNum" sz="quarter" idx="5"/>
          </p:nvPr>
        </p:nvSpPr>
        <p:spPr/>
        <p:txBody>
          <a:bodyPr/>
          <a:lstStyle/>
          <a:p>
            <a:fld id="{4180AB40-CF9C-CB44-AF47-E5E5B00AC330}" type="slidenum">
              <a:rPr lang="en-US" smtClean="0"/>
              <a:pPr/>
              <a:t>9</a:t>
            </a:fld>
            <a:endParaRPr lang="en-US"/>
          </a:p>
        </p:txBody>
      </p:sp>
    </p:spTree>
    <p:extLst>
      <p:ext uri="{BB962C8B-B14F-4D97-AF65-F5344CB8AC3E}">
        <p14:creationId xmlns:p14="http://schemas.microsoft.com/office/powerpoint/2010/main" val="4220988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With our current performance state, how do we get to the Moon?</a:t>
            </a:r>
          </a:p>
        </p:txBody>
      </p:sp>
      <p:sp>
        <p:nvSpPr>
          <p:cNvPr id="4" name="Slide Number Placeholder 3"/>
          <p:cNvSpPr>
            <a:spLocks noGrp="1"/>
          </p:cNvSpPr>
          <p:nvPr>
            <p:ph type="sldNum" sz="quarter" idx="5"/>
          </p:nvPr>
        </p:nvSpPr>
        <p:spPr/>
        <p:txBody>
          <a:bodyPr/>
          <a:lstStyle/>
          <a:p>
            <a:fld id="{4180AB40-CF9C-CB44-AF47-E5E5B00AC330}" type="slidenum">
              <a:rPr lang="en-US" smtClean="0"/>
              <a:pPr/>
              <a:t>10</a:t>
            </a:fld>
            <a:endParaRPr lang="en-US"/>
          </a:p>
        </p:txBody>
      </p:sp>
    </p:spTree>
    <p:extLst>
      <p:ext uri="{BB962C8B-B14F-4D97-AF65-F5344CB8AC3E}">
        <p14:creationId xmlns:p14="http://schemas.microsoft.com/office/powerpoint/2010/main" val="3571851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Calibri"/>
                <a:cs typeface="Calibri"/>
              </a:rPr>
              <a:t>We needed a trajectory correction maneuver strategy. This depended heavily on the number of working thrusters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latin typeface="Calibri"/>
              <a:cs typeface="Calibri"/>
            </a:endParaRPr>
          </a:p>
          <a:p>
            <a:pPr marL="171450" indent="-171450">
              <a:lnSpc>
                <a:spcPct val="100000"/>
              </a:lnSpc>
              <a:buFont typeface="Arial" panose="020B0604020202020204" pitchFamily="34" charset="0"/>
              <a:buChar char="•"/>
            </a:pPr>
            <a:r>
              <a:rPr lang="en-US" dirty="0">
                <a:latin typeface="Calibri"/>
                <a:cs typeface="Calibri"/>
              </a:rPr>
              <a:t>If each thruster was working well enough, even if they weren’t all at 100% &lt;CLICK&gt;, we could utilize our Attitude Control System’s closed-loop </a:t>
            </a:r>
            <a:r>
              <a:rPr lang="en-US" dirty="0" err="1">
                <a:latin typeface="Calibri"/>
                <a:cs typeface="Calibri"/>
              </a:rPr>
              <a:t>DeltaV</a:t>
            </a:r>
            <a:r>
              <a:rPr lang="en-US" dirty="0">
                <a:latin typeface="Calibri"/>
                <a:cs typeface="Calibri"/>
              </a:rPr>
              <a:t> algorithm</a:t>
            </a:r>
          </a:p>
          <a:p>
            <a:pPr marL="171450" indent="-171450">
              <a:lnSpc>
                <a:spcPct val="100000"/>
              </a:lnSpc>
              <a:buFont typeface="Arial" panose="020B0604020202020204" pitchFamily="34" charset="0"/>
              <a:buChar char="•"/>
            </a:pPr>
            <a:r>
              <a:rPr lang="en-US" dirty="0">
                <a:latin typeface="Calibri"/>
                <a:cs typeface="Calibri"/>
              </a:rPr>
              <a:t>If we had two opposite thrusters producing a similar amount of thrust &lt;CLICK&gt;, we could do an open-loop command sequence, with lots of </a:t>
            </a:r>
            <a:r>
              <a:rPr lang="en-US" dirty="0" err="1">
                <a:latin typeface="Calibri"/>
                <a:cs typeface="Calibri"/>
              </a:rPr>
              <a:t>desats</a:t>
            </a:r>
            <a:r>
              <a:rPr lang="en-US" dirty="0">
                <a:latin typeface="Calibri"/>
                <a:cs typeface="Calibri"/>
              </a:rPr>
              <a:t> to remove momentum build-up</a:t>
            </a:r>
          </a:p>
          <a:p>
            <a:pPr marL="171450" indent="-171450">
              <a:lnSpc>
                <a:spcPct val="100000"/>
              </a:lnSpc>
              <a:buFont typeface="Arial" panose="020B0604020202020204" pitchFamily="34" charset="0"/>
              <a:buChar char="•"/>
            </a:pPr>
            <a:r>
              <a:rPr lang="en-US" dirty="0">
                <a:latin typeface="Calibri"/>
                <a:cs typeface="Calibri"/>
              </a:rPr>
              <a:t>Otherwise &lt;CLICK&gt;, we could fire a single thruster at a time, rotating the spacecraft to limit momentum build-up</a:t>
            </a:r>
          </a:p>
          <a:p>
            <a:pPr marL="171450" indent="-171450">
              <a:lnSpc>
                <a:spcPct val="100000"/>
              </a:lnSpc>
              <a:buFont typeface="Arial" panose="020B0604020202020204" pitchFamily="34" charset="0"/>
              <a:buChar char="•"/>
            </a:pPr>
            <a:r>
              <a:rPr lang="en-US" dirty="0">
                <a:latin typeface="Calibri"/>
                <a:cs typeface="Calibri"/>
              </a:rPr>
              <a:t>Finally &lt;CLICK&gt;, if we had no working thrusters, we would leave our lunar trajectory and eventually leave the Earth-Moon system</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11</a:t>
            </a:fld>
            <a:endParaRPr lang="en-US"/>
          </a:p>
        </p:txBody>
      </p:sp>
    </p:spTree>
    <p:extLst>
      <p:ext uri="{BB962C8B-B14F-4D97-AF65-F5344CB8AC3E}">
        <p14:creationId xmlns:p14="http://schemas.microsoft.com/office/powerpoint/2010/main" val="1389120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Calibri"/>
                <a:cs typeface="Calibri"/>
              </a:rPr>
              <a:t>We needed a trajectory correction maneuver strategy. This depended heavily on the number of working thrusters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latin typeface="Calibri"/>
              <a:cs typeface="Calibri"/>
            </a:endParaRPr>
          </a:p>
          <a:p>
            <a:pPr marL="171450" indent="-171450">
              <a:lnSpc>
                <a:spcPct val="100000"/>
              </a:lnSpc>
              <a:buFont typeface="Arial" panose="020B0604020202020204" pitchFamily="34" charset="0"/>
              <a:buChar char="•"/>
            </a:pPr>
            <a:r>
              <a:rPr lang="en-US" dirty="0">
                <a:latin typeface="Calibri"/>
                <a:cs typeface="Calibri"/>
              </a:rPr>
              <a:t>If each thruster was working well enough, even if they weren’t all at 100% &lt;CLICK&gt;, we could utilize our Attitude Control System’s closed-loop </a:t>
            </a:r>
            <a:r>
              <a:rPr lang="en-US" dirty="0" err="1">
                <a:latin typeface="Calibri"/>
                <a:cs typeface="Calibri"/>
              </a:rPr>
              <a:t>DeltaV</a:t>
            </a:r>
            <a:r>
              <a:rPr lang="en-US" dirty="0">
                <a:latin typeface="Calibri"/>
                <a:cs typeface="Calibri"/>
              </a:rPr>
              <a:t> algorithm</a:t>
            </a:r>
          </a:p>
          <a:p>
            <a:pPr marL="171450" indent="-171450">
              <a:lnSpc>
                <a:spcPct val="100000"/>
              </a:lnSpc>
              <a:buFont typeface="Arial" panose="020B0604020202020204" pitchFamily="34" charset="0"/>
              <a:buChar char="•"/>
            </a:pPr>
            <a:r>
              <a:rPr lang="en-US" dirty="0">
                <a:latin typeface="Calibri"/>
                <a:cs typeface="Calibri"/>
              </a:rPr>
              <a:t>If we had two opposite thrusters producing a similar amount of thrust &lt;CLICK&gt;, we could do an open-loop command sequence, with lots of </a:t>
            </a:r>
            <a:r>
              <a:rPr lang="en-US" dirty="0" err="1">
                <a:latin typeface="Calibri"/>
                <a:cs typeface="Calibri"/>
              </a:rPr>
              <a:t>desats</a:t>
            </a:r>
            <a:r>
              <a:rPr lang="en-US" dirty="0">
                <a:latin typeface="Calibri"/>
                <a:cs typeface="Calibri"/>
              </a:rPr>
              <a:t> to remove momentum build-up</a:t>
            </a:r>
          </a:p>
          <a:p>
            <a:pPr marL="171450" indent="-171450">
              <a:lnSpc>
                <a:spcPct val="100000"/>
              </a:lnSpc>
              <a:buFont typeface="Arial" panose="020B0604020202020204" pitchFamily="34" charset="0"/>
              <a:buChar char="•"/>
            </a:pPr>
            <a:r>
              <a:rPr lang="en-US" dirty="0">
                <a:latin typeface="Calibri"/>
                <a:cs typeface="Calibri"/>
              </a:rPr>
              <a:t>Otherwise &lt;CLICK&gt;, we could fire a single thruster at a time, rotating the spacecraft to limit momentum build-up</a:t>
            </a:r>
          </a:p>
          <a:p>
            <a:pPr marL="171450" indent="-171450">
              <a:lnSpc>
                <a:spcPct val="100000"/>
              </a:lnSpc>
              <a:buFont typeface="Arial" panose="020B0604020202020204" pitchFamily="34" charset="0"/>
              <a:buChar char="•"/>
            </a:pPr>
            <a:r>
              <a:rPr lang="en-US" dirty="0">
                <a:latin typeface="Calibri"/>
                <a:cs typeface="Calibri"/>
              </a:rPr>
              <a:t>Finally &lt;CLICK&gt;, if we had no working thrusters, we would leave our lunar trajectory and eventually leave the Earth-Moon system</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12</a:t>
            </a:fld>
            <a:endParaRPr lang="en-US"/>
          </a:p>
        </p:txBody>
      </p:sp>
    </p:spTree>
    <p:extLst>
      <p:ext uri="{BB962C8B-B14F-4D97-AF65-F5344CB8AC3E}">
        <p14:creationId xmlns:p14="http://schemas.microsoft.com/office/powerpoint/2010/main" val="2022116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Calibri"/>
                <a:cs typeface="Calibri"/>
              </a:rPr>
              <a:t>We needed a trajectory correction maneuver strategy. This depended heavily on the number of working thrusters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latin typeface="Calibri"/>
              <a:cs typeface="Calibri"/>
            </a:endParaRPr>
          </a:p>
          <a:p>
            <a:pPr marL="171450" indent="-171450">
              <a:lnSpc>
                <a:spcPct val="100000"/>
              </a:lnSpc>
              <a:buFont typeface="Arial" panose="020B0604020202020204" pitchFamily="34" charset="0"/>
              <a:buChar char="•"/>
            </a:pPr>
            <a:r>
              <a:rPr lang="en-US" dirty="0">
                <a:latin typeface="Calibri"/>
                <a:cs typeface="Calibri"/>
              </a:rPr>
              <a:t>If each thruster was working well enough, even if they weren’t all at 100% &lt;CLICK&gt;, we could utilize our Attitude Control System’s closed-loop </a:t>
            </a:r>
            <a:r>
              <a:rPr lang="en-US" dirty="0" err="1">
                <a:latin typeface="Calibri"/>
                <a:cs typeface="Calibri"/>
              </a:rPr>
              <a:t>DeltaV</a:t>
            </a:r>
            <a:r>
              <a:rPr lang="en-US" dirty="0">
                <a:latin typeface="Calibri"/>
                <a:cs typeface="Calibri"/>
              </a:rPr>
              <a:t> algorithm</a:t>
            </a:r>
          </a:p>
          <a:p>
            <a:pPr marL="171450" indent="-171450">
              <a:lnSpc>
                <a:spcPct val="100000"/>
              </a:lnSpc>
              <a:buFont typeface="Arial" panose="020B0604020202020204" pitchFamily="34" charset="0"/>
              <a:buChar char="•"/>
            </a:pPr>
            <a:r>
              <a:rPr lang="en-US" dirty="0">
                <a:latin typeface="Calibri"/>
                <a:cs typeface="Calibri"/>
              </a:rPr>
              <a:t>If we had two opposite thrusters producing a similar amount of thrust &lt;CLICK&gt;, we could do an open-loop command sequence, with lots of </a:t>
            </a:r>
            <a:r>
              <a:rPr lang="en-US" dirty="0" err="1">
                <a:latin typeface="Calibri"/>
                <a:cs typeface="Calibri"/>
              </a:rPr>
              <a:t>desats</a:t>
            </a:r>
            <a:r>
              <a:rPr lang="en-US" dirty="0">
                <a:latin typeface="Calibri"/>
                <a:cs typeface="Calibri"/>
              </a:rPr>
              <a:t> to remove momentum build-up</a:t>
            </a:r>
          </a:p>
          <a:p>
            <a:pPr marL="171450" indent="-171450">
              <a:lnSpc>
                <a:spcPct val="100000"/>
              </a:lnSpc>
              <a:buFont typeface="Arial" panose="020B0604020202020204" pitchFamily="34" charset="0"/>
              <a:buChar char="•"/>
            </a:pPr>
            <a:r>
              <a:rPr lang="en-US" dirty="0">
                <a:latin typeface="Calibri"/>
                <a:cs typeface="Calibri"/>
              </a:rPr>
              <a:t>Otherwise &lt;CLICK&gt;, we could fire a single thruster at a time, rotating the spacecraft to limit momentum build-up</a:t>
            </a:r>
          </a:p>
          <a:p>
            <a:pPr marL="171450" indent="-171450">
              <a:lnSpc>
                <a:spcPct val="100000"/>
              </a:lnSpc>
              <a:buFont typeface="Arial" panose="020B0604020202020204" pitchFamily="34" charset="0"/>
              <a:buChar char="•"/>
            </a:pPr>
            <a:r>
              <a:rPr lang="en-US" dirty="0">
                <a:latin typeface="Calibri"/>
                <a:cs typeface="Calibri"/>
              </a:rPr>
              <a:t>Finally &lt;CLICK&gt;, if we had no working thrusters, we would leave our lunar trajectory and eventually leave the Earth-Moon system</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13</a:t>
            </a:fld>
            <a:endParaRPr lang="en-US"/>
          </a:p>
        </p:txBody>
      </p:sp>
    </p:spTree>
    <p:extLst>
      <p:ext uri="{BB962C8B-B14F-4D97-AF65-F5344CB8AC3E}">
        <p14:creationId xmlns:p14="http://schemas.microsoft.com/office/powerpoint/2010/main" val="157689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Calibri"/>
                <a:cs typeface="Calibri"/>
              </a:rPr>
              <a:t>We needed a trajectory correction maneuver strategy. This depended heavily on the number of working thrusters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latin typeface="Calibri"/>
              <a:cs typeface="Calibri"/>
            </a:endParaRPr>
          </a:p>
          <a:p>
            <a:pPr marL="171450" indent="-171450">
              <a:lnSpc>
                <a:spcPct val="100000"/>
              </a:lnSpc>
              <a:buFont typeface="Arial" panose="020B0604020202020204" pitchFamily="34" charset="0"/>
              <a:buChar char="•"/>
            </a:pPr>
            <a:r>
              <a:rPr lang="en-US" dirty="0">
                <a:latin typeface="Calibri"/>
                <a:cs typeface="Calibri"/>
              </a:rPr>
              <a:t>If each thruster was working well enough, even if they weren’t all at 100% &lt;CLICK&gt;, we could utilize our Attitude Control System’s closed-loop </a:t>
            </a:r>
            <a:r>
              <a:rPr lang="en-US" dirty="0" err="1">
                <a:latin typeface="Calibri"/>
                <a:cs typeface="Calibri"/>
              </a:rPr>
              <a:t>DeltaV</a:t>
            </a:r>
            <a:r>
              <a:rPr lang="en-US" dirty="0">
                <a:latin typeface="Calibri"/>
                <a:cs typeface="Calibri"/>
              </a:rPr>
              <a:t> algorithm</a:t>
            </a:r>
          </a:p>
          <a:p>
            <a:pPr marL="171450" indent="-171450">
              <a:lnSpc>
                <a:spcPct val="100000"/>
              </a:lnSpc>
              <a:buFont typeface="Arial" panose="020B0604020202020204" pitchFamily="34" charset="0"/>
              <a:buChar char="•"/>
            </a:pPr>
            <a:r>
              <a:rPr lang="en-US" dirty="0">
                <a:latin typeface="Calibri"/>
                <a:cs typeface="Calibri"/>
              </a:rPr>
              <a:t>If we had two opposite thrusters producing a similar amount of thrust &lt;CLICK&gt;, we could do an open-loop command sequence, with lots of </a:t>
            </a:r>
            <a:r>
              <a:rPr lang="en-US" dirty="0" err="1">
                <a:latin typeface="Calibri"/>
                <a:cs typeface="Calibri"/>
              </a:rPr>
              <a:t>desats</a:t>
            </a:r>
            <a:r>
              <a:rPr lang="en-US" dirty="0">
                <a:latin typeface="Calibri"/>
                <a:cs typeface="Calibri"/>
              </a:rPr>
              <a:t> to remove momentum build-up</a:t>
            </a:r>
          </a:p>
          <a:p>
            <a:pPr marL="171450" indent="-171450">
              <a:lnSpc>
                <a:spcPct val="100000"/>
              </a:lnSpc>
              <a:buFont typeface="Arial" panose="020B0604020202020204" pitchFamily="34" charset="0"/>
              <a:buChar char="•"/>
            </a:pPr>
            <a:r>
              <a:rPr lang="en-US" dirty="0">
                <a:latin typeface="Calibri"/>
                <a:cs typeface="Calibri"/>
              </a:rPr>
              <a:t>Otherwise &lt;CLICK&gt;, we could fire a single thruster at a time, rotating the spacecraft to limit momentum build-up</a:t>
            </a:r>
          </a:p>
          <a:p>
            <a:pPr marL="171450" indent="-171450">
              <a:lnSpc>
                <a:spcPct val="100000"/>
              </a:lnSpc>
              <a:buFont typeface="Arial" panose="020B0604020202020204" pitchFamily="34" charset="0"/>
              <a:buChar char="•"/>
            </a:pPr>
            <a:r>
              <a:rPr lang="en-US" dirty="0">
                <a:latin typeface="Calibri"/>
                <a:cs typeface="Calibri"/>
              </a:rPr>
              <a:t>Finally &lt;CLICK&gt;, if we had no working thrusters, we would leave our lunar trajectory and eventually leave the Earth-Moon system</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14</a:t>
            </a:fld>
            <a:endParaRPr lang="en-US"/>
          </a:p>
        </p:txBody>
      </p:sp>
    </p:spTree>
    <p:extLst>
      <p:ext uri="{BB962C8B-B14F-4D97-AF65-F5344CB8AC3E}">
        <p14:creationId xmlns:p14="http://schemas.microsoft.com/office/powerpoint/2010/main" val="1851497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Calibri"/>
                <a:cs typeface="Calibri"/>
              </a:rPr>
              <a:t>We needed a trajectory correction maneuver strategy. This depended heavily on the number of working thrusters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latin typeface="Calibri"/>
              <a:cs typeface="Calibri"/>
            </a:endParaRPr>
          </a:p>
          <a:p>
            <a:pPr marL="171450" indent="-171450">
              <a:lnSpc>
                <a:spcPct val="100000"/>
              </a:lnSpc>
              <a:buFont typeface="Arial" panose="020B0604020202020204" pitchFamily="34" charset="0"/>
              <a:buChar char="•"/>
            </a:pPr>
            <a:r>
              <a:rPr lang="en-US" dirty="0">
                <a:latin typeface="Calibri"/>
                <a:cs typeface="Calibri"/>
              </a:rPr>
              <a:t>If each thruster was working well enough, even if they weren’t all at 100% &lt;CLICK&gt;, we could utilize our Attitude Control System’s closed-loop </a:t>
            </a:r>
            <a:r>
              <a:rPr lang="en-US" dirty="0" err="1">
                <a:latin typeface="Calibri"/>
                <a:cs typeface="Calibri"/>
              </a:rPr>
              <a:t>DeltaV</a:t>
            </a:r>
            <a:r>
              <a:rPr lang="en-US" dirty="0">
                <a:latin typeface="Calibri"/>
                <a:cs typeface="Calibri"/>
              </a:rPr>
              <a:t> algorithm</a:t>
            </a:r>
          </a:p>
          <a:p>
            <a:pPr marL="171450" indent="-171450">
              <a:lnSpc>
                <a:spcPct val="100000"/>
              </a:lnSpc>
              <a:buFont typeface="Arial" panose="020B0604020202020204" pitchFamily="34" charset="0"/>
              <a:buChar char="•"/>
            </a:pPr>
            <a:r>
              <a:rPr lang="en-US" dirty="0">
                <a:latin typeface="Calibri"/>
                <a:cs typeface="Calibri"/>
              </a:rPr>
              <a:t>If we had two opposite thrusters producing a similar amount of thrust &lt;CLICK&gt;, we could do an open-loop command sequence, with lots of </a:t>
            </a:r>
            <a:r>
              <a:rPr lang="en-US" dirty="0" err="1">
                <a:latin typeface="Calibri"/>
                <a:cs typeface="Calibri"/>
              </a:rPr>
              <a:t>desats</a:t>
            </a:r>
            <a:r>
              <a:rPr lang="en-US" dirty="0">
                <a:latin typeface="Calibri"/>
                <a:cs typeface="Calibri"/>
              </a:rPr>
              <a:t> to remove momentum build-up</a:t>
            </a:r>
          </a:p>
          <a:p>
            <a:pPr marL="171450" indent="-171450">
              <a:lnSpc>
                <a:spcPct val="100000"/>
              </a:lnSpc>
              <a:buFont typeface="Arial" panose="020B0604020202020204" pitchFamily="34" charset="0"/>
              <a:buChar char="•"/>
            </a:pPr>
            <a:r>
              <a:rPr lang="en-US" dirty="0">
                <a:latin typeface="Calibri"/>
                <a:cs typeface="Calibri"/>
              </a:rPr>
              <a:t>Otherwise &lt;CLICK&gt;, we could fire a single thruster at a time, rotating the spacecraft to limit momentum build-up</a:t>
            </a:r>
          </a:p>
          <a:p>
            <a:pPr marL="171450" indent="-171450">
              <a:lnSpc>
                <a:spcPct val="100000"/>
              </a:lnSpc>
              <a:buFont typeface="Arial" panose="020B0604020202020204" pitchFamily="34" charset="0"/>
              <a:buChar char="•"/>
            </a:pPr>
            <a:r>
              <a:rPr lang="en-US" dirty="0">
                <a:latin typeface="Calibri"/>
                <a:cs typeface="Calibri"/>
              </a:rPr>
              <a:t>Finally &lt;CLICK&gt;, if we had no working thrusters, we would leave our lunar trajectory and eventually leave the Earth-Moon system</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15</a:t>
            </a:fld>
            <a:endParaRPr lang="en-US"/>
          </a:p>
        </p:txBody>
      </p:sp>
    </p:spTree>
    <p:extLst>
      <p:ext uri="{BB962C8B-B14F-4D97-AF65-F5344CB8AC3E}">
        <p14:creationId xmlns:p14="http://schemas.microsoft.com/office/powerpoint/2010/main" val="724404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At this point, thruster 4 was the only nominally-performing thruster, so we quickly started to develop the 1-thruster option.</a:t>
            </a:r>
          </a:p>
          <a:p>
            <a:endParaRPr lang="en-US" dirty="0">
              <a:latin typeface="Calibri"/>
              <a:cs typeface="Calibri"/>
            </a:endParaRPr>
          </a:p>
          <a:p>
            <a:r>
              <a:rPr lang="en-US" dirty="0">
                <a:latin typeface="Calibri"/>
                <a:cs typeface="Calibri"/>
              </a:rPr>
              <a:t>The main idea:</a:t>
            </a:r>
          </a:p>
          <a:p>
            <a:pPr marL="171450" indent="-171450">
              <a:buFont typeface="Arial" panose="020B0604020202020204" pitchFamily="34" charset="0"/>
              <a:buChar char="•"/>
            </a:pPr>
            <a:r>
              <a:rPr lang="en-US" dirty="0">
                <a:latin typeface="Calibri"/>
                <a:cs typeface="Calibri"/>
              </a:rPr>
              <a:t>Use the reaction wheels to rotate the spacecraft around the axis of the thruster while burning</a:t>
            </a:r>
          </a:p>
          <a:p>
            <a:pPr marL="171450" indent="-171450">
              <a:buFont typeface="Arial" panose="020B0604020202020204" pitchFamily="34" charset="0"/>
              <a:buChar char="•"/>
            </a:pPr>
            <a:r>
              <a:rPr lang="en-US" dirty="0">
                <a:latin typeface="Calibri"/>
                <a:cs typeface="Calibri"/>
              </a:rPr>
              <a:t>The thruster produces some torque as it burns, but if the thrust stays fairly constant as the spacecraft rotates, torque on one side of the circle can cancel out torque on the opposite side of the circle.</a:t>
            </a:r>
          </a:p>
          <a:p>
            <a:pPr marL="171450" indent="-171450">
              <a:buFont typeface="Arial" panose="020B0604020202020204" pitchFamily="34" charset="0"/>
              <a:buChar char="•"/>
            </a:pPr>
            <a:endParaRPr lang="en-US" dirty="0">
              <a:latin typeface="Calibri"/>
              <a:cs typeface="Calibri"/>
            </a:endParaRP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16</a:t>
            </a:fld>
            <a:endParaRPr lang="en-US"/>
          </a:p>
        </p:txBody>
      </p:sp>
    </p:spTree>
    <p:extLst>
      <p:ext uri="{BB962C8B-B14F-4D97-AF65-F5344CB8AC3E}">
        <p14:creationId xmlns:p14="http://schemas.microsoft.com/office/powerpoint/2010/main" val="349178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There were lots of things to consider when developing this maneuver</a:t>
            </a:r>
          </a:p>
          <a:p>
            <a:pPr marL="171450" indent="-171450">
              <a:buFont typeface="Arial" panose="020B0604020202020204" pitchFamily="34" charset="0"/>
              <a:buChar char="•"/>
            </a:pPr>
            <a:r>
              <a:rPr lang="en-US" dirty="0">
                <a:latin typeface="Calibri"/>
                <a:cs typeface="Calibri"/>
              </a:rPr>
              <a:t>How much force can the system handle?</a:t>
            </a:r>
          </a:p>
          <a:p>
            <a:pPr marL="628650" lvl="1" indent="-171450">
              <a:buFont typeface="Arial" panose="020B0604020202020204" pitchFamily="34" charset="0"/>
              <a:buChar char="•"/>
            </a:pPr>
            <a:r>
              <a:rPr lang="en-US" dirty="0">
                <a:latin typeface="Calibri"/>
                <a:cs typeface="Calibri"/>
              </a:rPr>
              <a:t>If we rotate too fast, the propellant management device might not hold onto the propellant, causing us to depressurize the tank</a:t>
            </a:r>
          </a:p>
          <a:p>
            <a:pPr marL="628650" lvl="1" indent="-171450">
              <a:buFont typeface="Arial" panose="020B0604020202020204" pitchFamily="34" charset="0"/>
              <a:buChar char="•"/>
            </a:pPr>
            <a:r>
              <a:rPr lang="en-US" dirty="0">
                <a:latin typeface="Calibri"/>
                <a:cs typeface="Calibri"/>
              </a:rPr>
              <a:t>If we get too much thrust from the thruster, the reaction wheels can’t keep up with the torque</a:t>
            </a:r>
          </a:p>
          <a:p>
            <a:pPr marL="171450" lvl="0" indent="-171450">
              <a:buFont typeface="Arial" panose="020B0604020202020204" pitchFamily="34" charset="0"/>
              <a:buChar char="•"/>
            </a:pPr>
            <a:r>
              <a:rPr lang="en-US" dirty="0">
                <a:latin typeface="Calibri"/>
                <a:cs typeface="Calibri"/>
              </a:rPr>
              <a:t>We ended up selecting a rotation rate of 6º/second which fell comfortably within the PMD’s limits, and gave us 1 rotation per minute</a:t>
            </a:r>
          </a:p>
          <a:p>
            <a:pPr marL="171450" lvl="0" indent="-171450">
              <a:buFont typeface="Arial" panose="020B0604020202020204" pitchFamily="34" charset="0"/>
              <a:buChar char="•"/>
            </a:pPr>
            <a:r>
              <a:rPr lang="en-US" dirty="0">
                <a:latin typeface="Calibri"/>
                <a:cs typeface="Calibri"/>
              </a:rPr>
              <a:t>To keep the wheels happy, we set an appropriately low thruster duty cycle</a:t>
            </a:r>
          </a:p>
          <a:p>
            <a:pPr marL="171450" lvl="0" indent="-171450">
              <a:buFont typeface="Arial" panose="020B0604020202020204" pitchFamily="34" charset="0"/>
              <a:buChar char="•"/>
            </a:pPr>
            <a:endParaRPr lang="en-US" dirty="0">
              <a:latin typeface="Calibri"/>
              <a:cs typeface="Calibri"/>
            </a:endParaRPr>
          </a:p>
          <a:p>
            <a:pPr marL="171450" lvl="0" indent="-171450">
              <a:buFont typeface="Arial" panose="020B0604020202020204" pitchFamily="34" charset="0"/>
              <a:buChar char="•"/>
            </a:pPr>
            <a:r>
              <a:rPr lang="en-US" dirty="0">
                <a:latin typeface="Calibri"/>
                <a:cs typeface="Calibri"/>
              </a:rPr>
              <a:t>Finally, a big desire was to automate this process as much as possible</a:t>
            </a:r>
          </a:p>
          <a:p>
            <a:pPr marL="628650" lvl="1" indent="-171450">
              <a:buFont typeface="Arial" panose="020B0604020202020204" pitchFamily="34" charset="0"/>
              <a:buChar char="•"/>
            </a:pPr>
            <a:r>
              <a:rPr lang="en-US" dirty="0">
                <a:latin typeface="Calibri"/>
                <a:cs typeface="Calibri"/>
              </a:rPr>
              <a:t>The ops team developed multiple automation tools, allowed us to quickly generate rotating TCM command sequences</a:t>
            </a:r>
          </a:p>
          <a:p>
            <a:pPr marL="628650" lvl="1" indent="-171450">
              <a:buFont typeface="Arial" panose="020B0604020202020204" pitchFamily="34" charset="0"/>
              <a:buChar char="•"/>
            </a:pPr>
            <a:r>
              <a:rPr lang="en-US" dirty="0">
                <a:latin typeface="Calibri"/>
                <a:cs typeface="Calibri"/>
              </a:rPr>
              <a:t>This would allow us to run multiple of these rotating maneuvers per day, when needed</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a:cs typeface="Calibri"/>
              </a:rPr>
              <a:t>Mason Starr will be giving a talk about these tools at 9:00AM tomorrow</a:t>
            </a:r>
          </a:p>
          <a:p>
            <a:pPr marL="171450" lvl="0" indent="-171450">
              <a:buFont typeface="Arial" panose="020B0604020202020204" pitchFamily="34" charset="0"/>
              <a:buChar char="•"/>
            </a:pPr>
            <a:endParaRPr lang="en-US" dirty="0">
              <a:latin typeface="Calibri"/>
              <a:cs typeface="Calibri"/>
            </a:endParaRPr>
          </a:p>
          <a:p>
            <a:pPr marL="171450" lvl="0" indent="-171450">
              <a:buFont typeface="Arial" panose="020B0604020202020204" pitchFamily="34" charset="0"/>
              <a:buChar char="•"/>
            </a:pPr>
            <a:endParaRPr lang="en-US" dirty="0">
              <a:latin typeface="Calibri"/>
              <a:cs typeface="Calibri"/>
            </a:endParaRPr>
          </a:p>
          <a:p>
            <a:pPr marL="171450" lvl="0" indent="-171450">
              <a:buFont typeface="Arial" panose="020B0604020202020204" pitchFamily="34" charset="0"/>
              <a:buChar char="•"/>
            </a:pPr>
            <a:endParaRPr lang="en-US" dirty="0">
              <a:latin typeface="Calibri"/>
              <a:cs typeface="Calibri"/>
            </a:endParaRPr>
          </a:p>
          <a:p>
            <a:pPr marL="0" lvl="0" indent="0">
              <a:buFont typeface="Arial" panose="020B0604020202020204" pitchFamily="34" charset="0"/>
              <a:buNone/>
            </a:pPr>
            <a:r>
              <a:rPr lang="en-US" dirty="0">
                <a:latin typeface="Calibri"/>
                <a:cs typeface="Calibri"/>
              </a:rPr>
              <a:t>OLD NOTES:</a:t>
            </a:r>
          </a:p>
          <a:p>
            <a:pPr marL="171450" lvl="0" indent="-171450">
              <a:buFont typeface="Arial" panose="020B0604020202020204" pitchFamily="34" charset="0"/>
              <a:buChar char="•"/>
            </a:pPr>
            <a:endParaRPr lang="en-US" dirty="0">
              <a:latin typeface="Calibri"/>
              <a:cs typeface="Calibri"/>
            </a:endParaRPr>
          </a:p>
          <a:p>
            <a:pPr marL="171450" indent="-171450">
              <a:buFont typeface="Arial" panose="020B0604020202020204" pitchFamily="34" charset="0"/>
              <a:buChar char="•"/>
            </a:pPr>
            <a:r>
              <a:rPr lang="en-US" dirty="0">
                <a:latin typeface="Calibri"/>
                <a:cs typeface="Calibri"/>
              </a:rPr>
              <a:t>What speed do we spin at?</a:t>
            </a:r>
            <a:endParaRPr lang="en-US" dirty="0"/>
          </a:p>
          <a:p>
            <a:pPr marL="628650" lvl="1" indent="-171450">
              <a:buFont typeface="Arial" panose="020B0604020202020204" pitchFamily="34" charset="0"/>
              <a:buChar char="•"/>
            </a:pPr>
            <a:r>
              <a:rPr lang="en-US" dirty="0">
                <a:latin typeface="Calibri"/>
                <a:cs typeface="Calibri"/>
              </a:rPr>
              <a:t>Without XACT updates, the max </a:t>
            </a:r>
            <a:r>
              <a:rPr lang="en-US" dirty="0" err="1">
                <a:latin typeface="Calibri"/>
                <a:cs typeface="Calibri"/>
              </a:rPr>
              <a:t>sc</a:t>
            </a:r>
            <a:r>
              <a:rPr lang="en-US" dirty="0">
                <a:latin typeface="Calibri"/>
                <a:cs typeface="Calibri"/>
              </a:rPr>
              <a:t> rotation rate is 6 ºC, faster was better for more thrust, so can we use this rate</a:t>
            </a:r>
          </a:p>
          <a:p>
            <a:pPr marL="628650" lvl="1" indent="-171450">
              <a:buFont typeface="Arial" panose="020B0604020202020204" pitchFamily="34" charset="0"/>
              <a:buChar char="•"/>
            </a:pPr>
            <a:r>
              <a:rPr lang="en-US" dirty="0">
                <a:latin typeface="Calibri"/>
                <a:cs typeface="Calibri"/>
              </a:rPr>
              <a:t>Can our propellant management device handle that? We don’t want to let nitrogen </a:t>
            </a:r>
            <a:r>
              <a:rPr lang="en-US" dirty="0" err="1">
                <a:latin typeface="Calibri"/>
                <a:cs typeface="Calibri"/>
              </a:rPr>
              <a:t>pressurant</a:t>
            </a:r>
            <a:r>
              <a:rPr lang="en-US" dirty="0">
                <a:latin typeface="Calibri"/>
                <a:cs typeface="Calibri"/>
              </a:rPr>
              <a:t> out of the tank. Yes it can!</a:t>
            </a:r>
          </a:p>
          <a:p>
            <a:pPr lvl="2" indent="-171450">
              <a:buFont typeface="Arial" panose="020B0604020202020204" pitchFamily="34" charset="0"/>
              <a:buChar char="•"/>
            </a:pPr>
            <a:r>
              <a:rPr lang="en-US" dirty="0">
                <a:latin typeface="Calibri"/>
                <a:cs typeface="Calibri"/>
              </a:rPr>
              <a:t>Designed for 3 mm/s^2 lateral acceleration, we expect 0.3-0.6 mm/s^2 of radial acceleration, seems low enough</a:t>
            </a:r>
          </a:p>
          <a:p>
            <a:pPr marL="628650" lvl="1" indent="-171450">
              <a:buFont typeface="Arial" panose="020B0604020202020204" pitchFamily="34" charset="0"/>
              <a:buChar char="•"/>
            </a:pPr>
            <a:r>
              <a:rPr lang="en-US" dirty="0">
                <a:latin typeface="Calibri"/>
                <a:cs typeface="Calibri"/>
              </a:rPr>
              <a:t>Can our reaction wheels handle that torque? It turns out they could safely handle about 26mN of thrust. We could set our thruster duty cycle to match.</a:t>
            </a:r>
          </a:p>
          <a:p>
            <a:pPr marL="171450" indent="-171450">
              <a:buFont typeface="Arial" panose="020B0604020202020204" pitchFamily="34" charset="0"/>
              <a:buChar char="•"/>
            </a:pPr>
            <a:r>
              <a:rPr lang="en-US" dirty="0">
                <a:latin typeface="Calibri"/>
                <a:cs typeface="Calibri"/>
              </a:rPr>
              <a:t>Lastly, we need to automate this</a:t>
            </a:r>
          </a:p>
          <a:p>
            <a:pPr marL="628650" lvl="1" indent="-171450">
              <a:buFont typeface="Arial,Sans-Serif" panose="020B0604020202020204" pitchFamily="34" charset="0"/>
              <a:buChar char="•"/>
            </a:pPr>
            <a:r>
              <a:rPr lang="en-US" dirty="0"/>
              <a:t>Managing burn attitudes, timing of command sequences, too much to be manually preparing for each burn.</a:t>
            </a:r>
            <a:endParaRPr lang="en-US" dirty="0">
              <a:cs typeface="Arial"/>
            </a:endParaRPr>
          </a:p>
          <a:p>
            <a:pPr marL="628650" lvl="1" indent="-171450">
              <a:buFont typeface="Arial,Sans-Serif" panose="020B0604020202020204" pitchFamily="34" charset="0"/>
              <a:buChar char="•"/>
            </a:pPr>
            <a:r>
              <a:rPr lang="en-US" dirty="0"/>
              <a:t>We might need to do multiple burns per day.</a:t>
            </a:r>
            <a:endParaRPr lang="en-US" dirty="0">
              <a:cs typeface="Arial"/>
            </a:endParaRPr>
          </a:p>
          <a:p>
            <a:pPr marL="628650" lvl="1" indent="-171450">
              <a:buFont typeface="Arial,Sans-Serif" panose="020B0604020202020204" pitchFamily="34" charset="0"/>
              <a:buChar char="•"/>
            </a:pPr>
            <a:r>
              <a:rPr lang="en-US" dirty="0"/>
              <a:t>Ops team put a lot of effort into automated tools to develop rotating TCM sequences.</a:t>
            </a:r>
            <a:endParaRPr lang="en-US" dirty="0">
              <a:cs typeface="Arial"/>
            </a:endParaRPr>
          </a:p>
          <a:p>
            <a:endParaRPr lang="en-US" dirty="0">
              <a:latin typeface="Calibri"/>
              <a:cs typeface="Calibri"/>
            </a:endParaRPr>
          </a:p>
          <a:p>
            <a:pPr>
              <a:buFont typeface="Arial" panose="020B0604020202020204" pitchFamily="34" charset="0"/>
            </a:pPr>
            <a:r>
              <a:rPr lang="en-US" dirty="0">
                <a:latin typeface="Calibri"/>
                <a:cs typeface="Calibri"/>
              </a:rPr>
              <a:t>Old Notes re. preload:</a:t>
            </a:r>
          </a:p>
          <a:p>
            <a:pPr>
              <a:buFont typeface="Arial" panose="020B0604020202020204" pitchFamily="34" charset="0"/>
            </a:pPr>
            <a:r>
              <a:rPr lang="en-US" dirty="0">
                <a:latin typeface="Calibri"/>
                <a:cs typeface="Calibri"/>
              </a:rPr>
              <a:t>How do we burn most efficiently while staying within limits of the reaction wheels?</a:t>
            </a:r>
            <a:endParaRPr lang="en-US" dirty="0"/>
          </a:p>
          <a:p>
            <a:pPr marL="628650" lvl="1" indent="-171450">
              <a:buFont typeface="Arial" panose="020B0604020202020204" pitchFamily="34" charset="0"/>
              <a:buChar char="•"/>
            </a:pPr>
            <a:r>
              <a:rPr lang="en-US" dirty="0">
                <a:latin typeface="Calibri"/>
                <a:cs typeface="Calibri"/>
              </a:rPr>
              <a:t>Turns out that you need to preload momentum in one direction</a:t>
            </a:r>
          </a:p>
          <a:p>
            <a:pPr marL="628650" lvl="1" indent="-171450">
              <a:buFont typeface="Arial" panose="020B0604020202020204" pitchFamily="34" charset="0"/>
              <a:buChar char="•"/>
            </a:pPr>
            <a:r>
              <a:rPr lang="en-US" dirty="0">
                <a:latin typeface="Calibri"/>
                <a:cs typeface="Calibri"/>
              </a:rPr>
              <a:t>This can be done by burning for 10 seconds at the start, then pausing </a:t>
            </a:r>
          </a:p>
          <a:p>
            <a:pPr marL="628650" lvl="1" indent="-171450">
              <a:buFont typeface="Arial" panose="020B0604020202020204" pitchFamily="34" charset="0"/>
              <a:buChar char="•"/>
            </a:pPr>
            <a:r>
              <a:rPr lang="en-US" dirty="0">
                <a:latin typeface="Calibri"/>
                <a:cs typeface="Calibri"/>
              </a:rPr>
              <a:t>&lt;TODO I don’t really want to talk about this&gt;</a:t>
            </a:r>
          </a:p>
          <a:p>
            <a:pPr marL="171450" lvl="0" indent="-171450">
              <a:buFont typeface="Arial" panose="020B0604020202020204" pitchFamily="34" charset="0"/>
              <a:buChar char="•"/>
            </a:pP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17</a:t>
            </a:fld>
            <a:endParaRPr lang="en-US"/>
          </a:p>
        </p:txBody>
      </p:sp>
    </p:spTree>
    <p:extLst>
      <p:ext uri="{BB962C8B-B14F-4D97-AF65-F5344CB8AC3E}">
        <p14:creationId xmlns:p14="http://schemas.microsoft.com/office/powerpoint/2010/main" val="2458476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045" indent="-233045">
              <a:spcBef>
                <a:spcPct val="20000"/>
              </a:spcBef>
              <a:buFont typeface="Arial"/>
              <a:buChar char="•"/>
            </a:pPr>
            <a:r>
              <a:rPr lang="en-US" dirty="0"/>
              <a:t>And, we proved that this rotating TCM technique works!</a:t>
            </a:r>
          </a:p>
          <a:p>
            <a:pPr marL="690245" lvl="1" indent="-233045">
              <a:spcBef>
                <a:spcPct val="20000"/>
              </a:spcBef>
              <a:buFont typeface="Arial"/>
              <a:buChar char="•"/>
            </a:pPr>
            <a:r>
              <a:rPr lang="en-US" dirty="0"/>
              <a:t>Here’s a chart showing a successful burn, the automated sequence configured the prop system, took the spacecraft to its burn attitude, started spinning, and performed a 5-minute main burn, then disabled the prop system and went back to sun-pointing mode</a:t>
            </a:r>
          </a:p>
          <a:p>
            <a:pPr marL="690245" lvl="1" indent="-233045">
              <a:spcBef>
                <a:spcPct val="20000"/>
              </a:spcBef>
              <a:buFont typeface="Arial"/>
              <a:buChar char="•"/>
            </a:pPr>
            <a:r>
              <a:rPr lang="en-US" dirty="0"/>
              <a:t>Got just over 0.5 m/s</a:t>
            </a:r>
          </a:p>
          <a:p>
            <a:pPr marL="690245" lvl="1" indent="-233045">
              <a:spcBef>
                <a:spcPct val="20000"/>
              </a:spcBef>
              <a:buFont typeface="Arial"/>
              <a:buChar char="•"/>
            </a:pPr>
            <a:r>
              <a:rPr lang="en-US" dirty="0"/>
              <a:t>Another cool way of visualizing this maneuver is by plotting the X vs Y axis momentum</a:t>
            </a:r>
          </a:p>
          <a:p>
            <a:pPr marL="1147445" lvl="2" indent="-233045">
              <a:spcBef>
                <a:spcPct val="20000"/>
              </a:spcBef>
              <a:buFont typeface="Arial"/>
              <a:buChar char="•"/>
            </a:pPr>
            <a:r>
              <a:rPr lang="en-US" dirty="0"/>
              <a:t>Here, we see how momentum changes during the burn, then returns back very close to where we started.</a:t>
            </a:r>
          </a:p>
          <a:p>
            <a:pPr marL="1147445" lvl="2" indent="-233045">
              <a:spcBef>
                <a:spcPct val="20000"/>
              </a:spcBef>
              <a:buFont typeface="Arial"/>
              <a:buChar char="•"/>
            </a:pPr>
            <a:r>
              <a:rPr lang="en-US" dirty="0"/>
              <a:t>This proved we could do these maneuvers repeatedly, rarely requiring desaturation maneuvers in between</a:t>
            </a:r>
          </a:p>
          <a:p>
            <a:pPr marL="233045" indent="-233045">
              <a:spcBef>
                <a:spcPct val="20000"/>
              </a:spcBef>
              <a:buFont typeface="Arial"/>
              <a:buChar char="•"/>
            </a:pPr>
            <a:endParaRPr lang="en-US" dirty="0"/>
          </a:p>
          <a:p>
            <a:pPr marL="233045" indent="-233045">
              <a:spcBef>
                <a:spcPct val="20000"/>
              </a:spcBef>
              <a:buFont typeface="Arial"/>
              <a:buChar char="•"/>
            </a:pPr>
            <a:endParaRPr lang="en-US" dirty="0"/>
          </a:p>
          <a:p>
            <a:pPr marL="233045" indent="-233045">
              <a:spcBef>
                <a:spcPct val="20000"/>
              </a:spcBef>
              <a:buFont typeface="Arial"/>
              <a:buChar char="•"/>
            </a:pPr>
            <a:endParaRPr lang="en-US" dirty="0"/>
          </a:p>
          <a:p>
            <a:pPr marL="233045" indent="-233045">
              <a:spcBef>
                <a:spcPct val="20000"/>
              </a:spcBef>
              <a:buFont typeface="Arial"/>
              <a:buChar char="•"/>
            </a:pPr>
            <a:endParaRPr lang="en-US" dirty="0"/>
          </a:p>
          <a:p>
            <a:pPr marL="233045" indent="-233045">
              <a:spcBef>
                <a:spcPct val="20000"/>
              </a:spcBef>
              <a:buFont typeface="Arial"/>
              <a:buChar char="•"/>
            </a:pPr>
            <a:r>
              <a:rPr lang="en-US" dirty="0"/>
              <a:t>Key info about thruster 4 rotating TCMs</a:t>
            </a:r>
          </a:p>
          <a:p>
            <a:pPr marL="233045" indent="-233045">
              <a:spcBef>
                <a:spcPct val="20000"/>
              </a:spcBef>
              <a:buFont typeface="Arial"/>
              <a:buChar char="•"/>
            </a:pPr>
            <a:r>
              <a:rPr lang="en-US" dirty="0"/>
              <a:t>8 maneuvers executed nominally</a:t>
            </a:r>
            <a:endParaRPr lang="en-US" dirty="0">
              <a:cs typeface="Arial"/>
            </a:endParaRPr>
          </a:p>
          <a:p>
            <a:pPr marL="233045" indent="-233045">
              <a:spcBef>
                <a:spcPct val="20000"/>
              </a:spcBef>
              <a:buFont typeface="Arial"/>
              <a:buChar char="•"/>
            </a:pPr>
            <a:r>
              <a:rPr lang="en-US" dirty="0"/>
              <a:t>8 m/s of delta-v in 91 minutes</a:t>
            </a:r>
            <a:endParaRPr lang="en-US" dirty="0">
              <a:cs typeface="Arial"/>
            </a:endParaRPr>
          </a:p>
          <a:p>
            <a:pPr marL="233045" indent="-233045">
              <a:spcBef>
                <a:spcPct val="20000"/>
              </a:spcBef>
              <a:buFont typeface="Arial"/>
              <a:buChar char="•"/>
            </a:pPr>
            <a:r>
              <a:rPr lang="en-US" dirty="0"/>
              <a:t>Change from lunar orbit to lunar flybys </a:t>
            </a:r>
            <a:endParaRPr lang="en-US" dirty="0">
              <a:cs typeface="Arial"/>
            </a:endParaRPr>
          </a:p>
          <a:p>
            <a:pPr marL="233045" indent="-233045">
              <a:spcBef>
                <a:spcPct val="20000"/>
              </a:spcBef>
              <a:buFont typeface="Arial"/>
              <a:buChar char="•"/>
            </a:pPr>
            <a:r>
              <a:rPr lang="en-US" dirty="0"/>
              <a:t>Thruster 3 performed 5.2 m/s </a:t>
            </a:r>
            <a:r>
              <a:rPr lang="en-US" dirty="0" err="1"/>
              <a:t>dV</a:t>
            </a:r>
            <a:endParaRPr lang="en-US" dirty="0">
              <a:cs typeface="Arial"/>
            </a:endParaRPr>
          </a:p>
          <a:p>
            <a:pPr marL="233045" indent="-233045">
              <a:spcBef>
                <a:spcPct val="20000"/>
              </a:spcBef>
              <a:buFont typeface="Arial"/>
              <a:buChar char="•"/>
            </a:pPr>
            <a:endParaRPr lang="en-US" dirty="0">
              <a:cs typeface="Arial"/>
            </a:endParaRPr>
          </a:p>
          <a:p>
            <a:pPr>
              <a:spcBef>
                <a:spcPct val="20000"/>
              </a:spcBef>
            </a:pPr>
            <a:r>
              <a:rPr lang="en-US" dirty="0">
                <a:cs typeface="Arial"/>
              </a:rPr>
              <a:t>We could add the falling off of performance chart if we wanted to </a:t>
            </a:r>
          </a:p>
          <a:p>
            <a:pPr>
              <a:spcBef>
                <a:spcPct val="20000"/>
              </a:spcBef>
            </a:pPr>
            <a:endParaRPr lang="en-US" dirty="0">
              <a:cs typeface="Arial"/>
            </a:endParaRPr>
          </a:p>
          <a:p>
            <a:pPr>
              <a:spcBef>
                <a:spcPct val="20000"/>
              </a:spcBef>
            </a:pPr>
            <a:endParaRPr lang="en-US" dirty="0">
              <a:cs typeface="Arial"/>
            </a:endParaRPr>
          </a:p>
          <a:p>
            <a:pPr>
              <a:spcBef>
                <a:spcPct val="20000"/>
              </a:spcBef>
            </a:pPr>
            <a:endParaRPr lang="en-US" dirty="0">
              <a:cs typeface="Arial"/>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18</a:t>
            </a:fld>
            <a:endParaRPr lang="en-US"/>
          </a:p>
        </p:txBody>
      </p:sp>
    </p:spTree>
    <p:extLst>
      <p:ext uri="{BB962C8B-B14F-4D97-AF65-F5344CB8AC3E}">
        <p14:creationId xmlns:p14="http://schemas.microsoft.com/office/powerpoint/2010/main" val="1775186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045" indent="-233045">
              <a:spcBef>
                <a:spcPct val="20000"/>
              </a:spcBef>
              <a:buFont typeface="Arial"/>
              <a:buChar char="•"/>
            </a:pPr>
            <a:r>
              <a:rPr lang="en-US" dirty="0"/>
              <a:t>We initially performed 8 nominal TCMs (on thruster 4) using this new method</a:t>
            </a:r>
          </a:p>
          <a:p>
            <a:pPr marL="233045" indent="-233045">
              <a:spcBef>
                <a:spcPct val="20000"/>
              </a:spcBef>
              <a:buFont typeface="Arial"/>
              <a:buChar char="•"/>
            </a:pPr>
            <a:r>
              <a:rPr lang="en-US" dirty="0"/>
              <a:t>Performance was dropping over time</a:t>
            </a:r>
          </a:p>
          <a:p>
            <a:pPr marL="233045" indent="-233045">
              <a:spcBef>
                <a:spcPct val="20000"/>
              </a:spcBef>
              <a:buFont typeface="Arial"/>
              <a:buChar char="•"/>
            </a:pPr>
            <a:r>
              <a:rPr lang="en-US" dirty="0"/>
              <a:t>During 9</a:t>
            </a:r>
            <a:r>
              <a:rPr lang="en-US" baseline="30000" dirty="0"/>
              <a:t>th</a:t>
            </a:r>
            <a:r>
              <a:rPr lang="en-US" dirty="0"/>
              <a:t> TCM we saw a quick drop to basically 0 thrust, weren’t able to recover</a:t>
            </a:r>
          </a:p>
          <a:p>
            <a:pPr marL="233045" indent="-233045">
              <a:spcBef>
                <a:spcPct val="20000"/>
              </a:spcBef>
              <a:buFont typeface="Arial"/>
              <a:buChar char="•"/>
            </a:pPr>
            <a:r>
              <a:rPr lang="en-US" dirty="0"/>
              <a:t>With this latest performance, we know a moon orbit was no longer feasible</a:t>
            </a:r>
          </a:p>
          <a:p>
            <a:pPr marL="233045" indent="-233045">
              <a:spcBef>
                <a:spcPct val="20000"/>
              </a:spcBef>
              <a:buFont typeface="Arial"/>
              <a:buChar char="•"/>
            </a:pPr>
            <a:r>
              <a:rPr lang="en-US" dirty="0"/>
              <a:t>But the Nav team came up with a lower-thrust option that would give us lunar flybys in 2024</a:t>
            </a:r>
          </a:p>
          <a:p>
            <a:pPr marL="233045" indent="-233045">
              <a:spcBef>
                <a:spcPct val="20000"/>
              </a:spcBef>
              <a:buFont typeface="Arial"/>
              <a:buChar char="•"/>
            </a:pPr>
            <a:endParaRPr lang="en-US" dirty="0"/>
          </a:p>
          <a:p>
            <a:pPr marL="233045" indent="-233045">
              <a:spcBef>
                <a:spcPct val="20000"/>
              </a:spcBef>
              <a:buFont typeface="Arial"/>
              <a:buChar char="•"/>
            </a:pPr>
            <a:r>
              <a:rPr lang="en-US" dirty="0"/>
              <a:t>Thruster 3 had been performing at around 25% nominal thrust, so we switched to that</a:t>
            </a:r>
          </a:p>
          <a:p>
            <a:pPr marL="233045" indent="-233045">
              <a:spcBef>
                <a:spcPct val="20000"/>
              </a:spcBef>
              <a:buFont typeface="Arial"/>
              <a:buChar char="•"/>
            </a:pPr>
            <a:r>
              <a:rPr lang="en-US" dirty="0"/>
              <a:t>Unfortunately, it showed even higher performance variability, and we lost that thruster after 11 maneuvers and ~5.2 m/s cumulative </a:t>
            </a:r>
            <a:r>
              <a:rPr lang="en-US" dirty="0" err="1"/>
              <a:t>dV</a:t>
            </a:r>
            <a:endParaRPr lang="en-US" dirty="0"/>
          </a:p>
          <a:p>
            <a:pPr marL="233045" indent="-233045">
              <a:spcBef>
                <a:spcPct val="20000"/>
              </a:spcBef>
              <a:buFont typeface="Arial"/>
              <a:buChar char="•"/>
            </a:pPr>
            <a:endParaRPr lang="en-US" dirty="0"/>
          </a:p>
          <a:p>
            <a:pPr marL="233045" indent="-233045">
              <a:spcBef>
                <a:spcPct val="20000"/>
              </a:spcBef>
              <a:buFont typeface="Arial"/>
              <a:buChar char="•"/>
            </a:pPr>
            <a:r>
              <a:rPr lang="en-US" dirty="0"/>
              <a:t>At this point, we started to look at higher-risk options to generate thrust</a:t>
            </a:r>
          </a:p>
          <a:p>
            <a:pPr marL="233045" indent="-233045">
              <a:spcBef>
                <a:spcPct val="20000"/>
              </a:spcBef>
              <a:buFont typeface="Arial"/>
              <a:buChar char="•"/>
            </a:pPr>
            <a:endParaRPr lang="en-US" dirty="0"/>
          </a:p>
          <a:p>
            <a:pPr marL="233045" indent="-233045">
              <a:spcBef>
                <a:spcPct val="20000"/>
              </a:spcBef>
              <a:buFont typeface="Arial"/>
              <a:buChar char="•"/>
            </a:pPr>
            <a:endParaRPr lang="en-US" dirty="0"/>
          </a:p>
          <a:p>
            <a:pPr marL="233045" indent="-233045">
              <a:spcBef>
                <a:spcPct val="20000"/>
              </a:spcBef>
              <a:buFont typeface="Arial"/>
              <a:buChar char="•"/>
            </a:pPr>
            <a:endParaRPr lang="en-US" dirty="0"/>
          </a:p>
          <a:p>
            <a:pPr marL="233045" indent="-233045">
              <a:spcBef>
                <a:spcPct val="20000"/>
              </a:spcBef>
              <a:buFont typeface="Arial"/>
              <a:buChar char="•"/>
            </a:pPr>
            <a:r>
              <a:rPr lang="en-US" dirty="0"/>
              <a:t>OLD NOTES:</a:t>
            </a:r>
          </a:p>
          <a:p>
            <a:pPr marL="233045" indent="-233045">
              <a:spcBef>
                <a:spcPct val="20000"/>
              </a:spcBef>
              <a:buFont typeface="Arial"/>
              <a:buChar char="•"/>
            </a:pPr>
            <a:endParaRPr lang="en-US" dirty="0"/>
          </a:p>
          <a:p>
            <a:pPr marL="233045" indent="-233045">
              <a:spcBef>
                <a:spcPct val="20000"/>
              </a:spcBef>
              <a:buFont typeface="Arial"/>
              <a:buChar char="•"/>
            </a:pPr>
            <a:r>
              <a:rPr lang="en-US" dirty="0"/>
              <a:t>We did these rotating TCMs on thruster 4 and thruster 3 </a:t>
            </a:r>
          </a:p>
          <a:p>
            <a:pPr marL="690245" lvl="1" indent="-233045">
              <a:spcBef>
                <a:spcPct val="20000"/>
              </a:spcBef>
              <a:buFont typeface="Arial"/>
              <a:buChar char="•"/>
            </a:pPr>
            <a:r>
              <a:rPr lang="en-US" dirty="0"/>
              <a:t>Thruster 4 was at 100% performance for the first 8 TCMs, but performance dropped to about 0% during the 9</a:t>
            </a:r>
            <a:r>
              <a:rPr lang="en-US" baseline="30000" dirty="0"/>
              <a:t>th</a:t>
            </a:r>
            <a:r>
              <a:rPr lang="en-US" dirty="0"/>
              <a:t> TCM and did not recover</a:t>
            </a:r>
          </a:p>
          <a:p>
            <a:pPr marL="1147445" lvl="2" indent="-233045">
              <a:spcBef>
                <a:spcPct val="20000"/>
              </a:spcBef>
              <a:buFont typeface="Arial"/>
              <a:buChar char="•"/>
            </a:pPr>
            <a:r>
              <a:rPr lang="en-US" dirty="0"/>
              <a:t>This thruster accomplished 8 m/s of dv in 91 minutes</a:t>
            </a:r>
          </a:p>
          <a:p>
            <a:pPr marL="1147445" lvl="2" indent="-233045">
              <a:spcBef>
                <a:spcPct val="20000"/>
              </a:spcBef>
              <a:buFont typeface="Arial"/>
              <a:buChar char="•"/>
            </a:pPr>
            <a:r>
              <a:rPr lang="en-US" dirty="0"/>
              <a:t>Shown in this chart, we can see that as more maneuvers were performed on thruster 4, each pulse produced less thrust until it crashed to 0</a:t>
            </a:r>
          </a:p>
          <a:p>
            <a:pPr marL="690245" lvl="1" indent="-233045">
              <a:spcBef>
                <a:spcPct val="20000"/>
              </a:spcBef>
              <a:buFont typeface="Arial"/>
              <a:buChar char="•"/>
            </a:pPr>
            <a:r>
              <a:rPr lang="en-US" dirty="0"/>
              <a:t>After performance dropped on thruster 4, the Nav team looked at our trajectory options and concluded there was no moon orbit trajectory reachable with the performance we have left on the thrusters, so we switched to a series of lunar flyby trajectory with an extended timeline</a:t>
            </a:r>
          </a:p>
          <a:p>
            <a:pPr marL="690245" lvl="1" indent="-233045">
              <a:spcBef>
                <a:spcPct val="20000"/>
              </a:spcBef>
              <a:buFont typeface="Arial"/>
              <a:buChar char="•"/>
            </a:pPr>
            <a:r>
              <a:rPr lang="en-US" dirty="0"/>
              <a:t>Thruster 3 was still outputting 25 </a:t>
            </a:r>
            <a:r>
              <a:rPr lang="en-US" dirty="0" err="1"/>
              <a:t>mN</a:t>
            </a:r>
            <a:r>
              <a:rPr lang="en-US" dirty="0"/>
              <a:t> of thrust, so we trying to follow this new trajectory with thruster 3</a:t>
            </a:r>
          </a:p>
          <a:p>
            <a:pPr marL="1147445" lvl="2" indent="-233045">
              <a:spcBef>
                <a:spcPct val="20000"/>
              </a:spcBef>
              <a:buFont typeface="Arial"/>
              <a:buChar char="•"/>
            </a:pPr>
            <a:r>
              <a:rPr lang="en-US" dirty="0"/>
              <a:t>Unfortunately thruster 3 displayed highly variable performance, but was still able to impart 5.2 m/s of delta-v in 11 maneuvers before performance also fell to 0 </a:t>
            </a:r>
            <a:r>
              <a:rPr lang="en-US" dirty="0" err="1"/>
              <a:t>mN</a:t>
            </a:r>
            <a:r>
              <a:rPr lang="en-US" dirty="0"/>
              <a:t>.</a:t>
            </a:r>
          </a:p>
          <a:p>
            <a:pPr marL="233045" indent="-233045">
              <a:spcBef>
                <a:spcPct val="20000"/>
              </a:spcBef>
              <a:buFont typeface="Arial"/>
              <a:buChar char="•"/>
            </a:pPr>
            <a:endParaRPr lang="en-US" dirty="0"/>
          </a:p>
          <a:p>
            <a:pPr marL="233045" indent="-233045">
              <a:spcBef>
                <a:spcPct val="20000"/>
              </a:spcBef>
              <a:buFont typeface="Arial"/>
              <a:buChar char="•"/>
            </a:pPr>
            <a:endParaRPr lang="en-US" dirty="0"/>
          </a:p>
          <a:p>
            <a:pPr marL="233045" indent="-233045">
              <a:spcBef>
                <a:spcPct val="20000"/>
              </a:spcBef>
              <a:buFont typeface="Arial"/>
              <a:buChar char="•"/>
            </a:pPr>
            <a:r>
              <a:rPr lang="en-US" dirty="0"/>
              <a:t>Key info about thruster 4 rotating TCMs</a:t>
            </a:r>
          </a:p>
          <a:p>
            <a:pPr marL="233045" indent="-233045">
              <a:spcBef>
                <a:spcPct val="20000"/>
              </a:spcBef>
              <a:buFont typeface="Arial"/>
              <a:buChar char="•"/>
            </a:pPr>
            <a:r>
              <a:rPr lang="en-US" dirty="0"/>
              <a:t>8 maneuvers executed nominally</a:t>
            </a:r>
            <a:endParaRPr lang="en-US" dirty="0">
              <a:cs typeface="Arial"/>
            </a:endParaRPr>
          </a:p>
          <a:p>
            <a:pPr marL="233045" indent="-233045">
              <a:spcBef>
                <a:spcPct val="20000"/>
              </a:spcBef>
              <a:buFont typeface="Arial"/>
              <a:buChar char="•"/>
            </a:pPr>
            <a:r>
              <a:rPr lang="en-US" dirty="0"/>
              <a:t>8 m/s of delta-v in 91 minutes</a:t>
            </a:r>
            <a:endParaRPr lang="en-US" dirty="0">
              <a:cs typeface="Arial"/>
            </a:endParaRPr>
          </a:p>
          <a:p>
            <a:pPr marL="233045" indent="-233045">
              <a:spcBef>
                <a:spcPct val="20000"/>
              </a:spcBef>
              <a:buFont typeface="Arial"/>
              <a:buChar char="•"/>
            </a:pPr>
            <a:r>
              <a:rPr lang="en-US" dirty="0"/>
              <a:t>Change from lunar orbit to lunar flybys </a:t>
            </a:r>
            <a:endParaRPr lang="en-US" dirty="0">
              <a:cs typeface="Arial"/>
            </a:endParaRPr>
          </a:p>
          <a:p>
            <a:pPr marL="233045" indent="-233045">
              <a:spcBef>
                <a:spcPct val="20000"/>
              </a:spcBef>
              <a:buFont typeface="Arial"/>
              <a:buChar char="•"/>
            </a:pPr>
            <a:r>
              <a:rPr lang="en-US" dirty="0"/>
              <a:t>Thruster 3 performed 5.2 m/s </a:t>
            </a:r>
            <a:r>
              <a:rPr lang="en-US" dirty="0" err="1"/>
              <a:t>dV</a:t>
            </a:r>
            <a:endParaRPr lang="en-US" dirty="0">
              <a:cs typeface="Arial"/>
            </a:endParaRPr>
          </a:p>
          <a:p>
            <a:pPr marL="233045" indent="-233045">
              <a:spcBef>
                <a:spcPct val="20000"/>
              </a:spcBef>
              <a:buFont typeface="Arial"/>
              <a:buChar char="•"/>
            </a:pPr>
            <a:endParaRPr lang="en-US" dirty="0">
              <a:cs typeface="Arial"/>
            </a:endParaRPr>
          </a:p>
          <a:p>
            <a:pPr>
              <a:spcBef>
                <a:spcPct val="20000"/>
              </a:spcBef>
            </a:pPr>
            <a:r>
              <a:rPr lang="en-US" dirty="0">
                <a:cs typeface="Arial"/>
              </a:rPr>
              <a:t>We could add the falling off of performance chart if we wanted to </a:t>
            </a:r>
          </a:p>
          <a:p>
            <a:pPr>
              <a:spcBef>
                <a:spcPct val="20000"/>
              </a:spcBef>
            </a:pPr>
            <a:endParaRPr lang="en-US" dirty="0">
              <a:cs typeface="Arial"/>
            </a:endParaRPr>
          </a:p>
          <a:p>
            <a:pPr marL="233045" indent="-233045">
              <a:spcBef>
                <a:spcPts val="1600"/>
              </a:spcBef>
              <a:buClr>
                <a:srgbClr val="808080"/>
              </a:buClr>
            </a:pPr>
            <a:r>
              <a:rPr lang="en-US" dirty="0">
                <a:cs typeface="Arial"/>
              </a:rPr>
              <a:t>8 maneuvers executed nominally</a:t>
            </a:r>
          </a:p>
          <a:p>
            <a:pPr marL="233045" indent="-233045">
              <a:spcBef>
                <a:spcPts val="1600"/>
              </a:spcBef>
              <a:buClr>
                <a:srgbClr val="808080"/>
              </a:buClr>
            </a:pPr>
            <a:r>
              <a:rPr lang="en-US" dirty="0">
                <a:cs typeface="Arial"/>
              </a:rPr>
              <a:t>8 m/s of delta-v in 91 minutes</a:t>
            </a:r>
          </a:p>
          <a:p>
            <a:pPr>
              <a:spcBef>
                <a:spcPct val="20000"/>
              </a:spcBef>
            </a:pPr>
            <a:endParaRPr lang="en-US" dirty="0">
              <a:cs typeface="Arial"/>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19</a:t>
            </a:fld>
            <a:endParaRPr lang="en-US"/>
          </a:p>
        </p:txBody>
      </p:sp>
    </p:spTree>
    <p:extLst>
      <p:ext uri="{BB962C8B-B14F-4D97-AF65-F5344CB8AC3E}">
        <p14:creationId xmlns:p14="http://schemas.microsoft.com/office/powerpoint/2010/main" val="3099466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Calibri"/>
                <a:cs typeface="Calibri"/>
              </a:rPr>
              <a:t>Our first high-risk idea was to reverse the propellant pump</a:t>
            </a:r>
          </a:p>
          <a:p>
            <a:pPr marL="171450" indent="-171450">
              <a:buFont typeface="Arial" panose="020B0604020202020204" pitchFamily="34" charset="0"/>
              <a:buChar char="•"/>
            </a:pPr>
            <a:r>
              <a:rPr lang="en-US" dirty="0">
                <a:latin typeface="Calibri"/>
                <a:cs typeface="Calibri"/>
              </a:rPr>
              <a:t>We were pretty sure FOD was clogging up a downstream orifice, can we get it to move by spinning the pump backwards?</a:t>
            </a:r>
          </a:p>
          <a:p>
            <a:pPr marL="171450" indent="-171450">
              <a:buFont typeface="Arial" panose="020B0604020202020204" pitchFamily="34" charset="0"/>
              <a:buChar char="•"/>
            </a:pPr>
            <a:r>
              <a:rPr lang="en-US" dirty="0">
                <a:latin typeface="Calibri"/>
                <a:cs typeface="Calibri"/>
              </a:rPr>
              <a:t>This technique actually worked! Sometimes…</a:t>
            </a:r>
          </a:p>
          <a:p>
            <a:pPr marL="171450" indent="-171450">
              <a:buFont typeface="Arial" panose="020B0604020202020204" pitchFamily="34" charset="0"/>
              <a:buChar char="•"/>
            </a:pPr>
            <a:r>
              <a:rPr lang="en-US" dirty="0">
                <a:latin typeface="Calibri"/>
                <a:cs typeface="Calibri"/>
              </a:rPr>
              <a:t>We got a huge performance increase on thruster 2, and we were able to repeat this approach a few times</a:t>
            </a:r>
          </a:p>
          <a:p>
            <a:pPr marL="171450" indent="-171450">
              <a:buFont typeface="Arial" panose="020B0604020202020204" pitchFamily="34" charset="0"/>
              <a:buChar char="•"/>
            </a:pPr>
            <a:r>
              <a:rPr lang="en-US" dirty="0">
                <a:latin typeface="Calibri"/>
                <a:cs typeface="Calibri"/>
              </a:rPr>
              <a:t>But over time the method stopped working.</a:t>
            </a:r>
          </a:p>
          <a:p>
            <a:pPr marL="171450" indent="-171450">
              <a:buFont typeface="Arial" panose="020B0604020202020204" pitchFamily="34" charset="0"/>
              <a:buChar char="•"/>
            </a:pPr>
            <a:endParaRPr lang="en-US" dirty="0">
              <a:latin typeface="Calibri"/>
              <a:cs typeface="Calibri"/>
            </a:endParaRPr>
          </a:p>
          <a:p>
            <a:pPr marL="171450" indent="-171450">
              <a:buFont typeface="Arial" panose="020B0604020202020204" pitchFamily="34" charset="0"/>
              <a:buChar char="•"/>
            </a:pPr>
            <a:r>
              <a:rPr lang="en-US" dirty="0">
                <a:latin typeface="Calibri"/>
                <a:cs typeface="Calibri"/>
              </a:rPr>
              <a:t>Our second idea was to run the system at a maximum pressure</a:t>
            </a:r>
          </a:p>
          <a:p>
            <a:pPr marL="628650" lvl="1" indent="-171450">
              <a:buFont typeface="Arial" panose="020B0604020202020204" pitchFamily="34" charset="0"/>
              <a:buChar char="•"/>
            </a:pPr>
            <a:r>
              <a:rPr lang="en-US" dirty="0">
                <a:latin typeface="Calibri"/>
                <a:cs typeface="Calibri"/>
              </a:rPr>
              <a:t>We reviewed test data and determined a max value to be 1250 psia</a:t>
            </a:r>
          </a:p>
          <a:p>
            <a:pPr marL="628650" lvl="1" indent="-171450">
              <a:buFont typeface="Arial" panose="020B0604020202020204" pitchFamily="34" charset="0"/>
              <a:buChar char="•"/>
            </a:pPr>
            <a:r>
              <a:rPr lang="en-US" dirty="0">
                <a:latin typeface="Calibri"/>
                <a:cs typeface="Calibri"/>
              </a:rPr>
              <a:t>Ran the pump as close to this as possible</a:t>
            </a:r>
          </a:p>
          <a:p>
            <a:pPr marL="628650" lvl="1" indent="-171450">
              <a:buFont typeface="Arial" panose="020B0604020202020204" pitchFamily="34" charset="0"/>
              <a:buChar char="•"/>
            </a:pPr>
            <a:r>
              <a:rPr lang="en-US" dirty="0">
                <a:latin typeface="Calibri"/>
                <a:cs typeface="Calibri"/>
              </a:rPr>
              <a:t>Thruster 3 performance increased</a:t>
            </a:r>
          </a:p>
          <a:p>
            <a:pPr marL="628650" lvl="1" indent="-171450">
              <a:buFont typeface="Arial" panose="020B0604020202020204" pitchFamily="34" charset="0"/>
              <a:buChar char="•"/>
            </a:pPr>
            <a:r>
              <a:rPr lang="en-US" dirty="0">
                <a:latin typeface="Calibri"/>
                <a:cs typeface="Calibri"/>
              </a:rPr>
              <a:t>But during a repeat test, we saw a quick drop in pressure and temperature</a:t>
            </a:r>
          </a:p>
          <a:p>
            <a:pPr marL="628650" lvl="1" indent="-171450">
              <a:buFont typeface="Arial" panose="020B0604020202020204" pitchFamily="34" charset="0"/>
              <a:buChar char="•"/>
            </a:pPr>
            <a:r>
              <a:rPr lang="en-US" dirty="0">
                <a:latin typeface="Calibri"/>
                <a:cs typeface="Calibri"/>
              </a:rPr>
              <a:t>Doppler/momentum changes that didn’t align with a thruster</a:t>
            </a:r>
          </a:p>
          <a:p>
            <a:pPr marL="628650" lvl="1" indent="-171450">
              <a:buFont typeface="Arial" panose="020B0604020202020204" pitchFamily="34" charset="0"/>
              <a:buChar char="•"/>
            </a:pPr>
            <a:r>
              <a:rPr lang="en-US" dirty="0">
                <a:latin typeface="Calibri"/>
                <a:cs typeface="Calibri"/>
              </a:rPr>
              <a:t>As best as we could tell, the high pressure combined with the location of the FOD had caused a </a:t>
            </a:r>
            <a:r>
              <a:rPr lang="en-US" dirty="0" err="1">
                <a:latin typeface="Calibri"/>
                <a:cs typeface="Calibri"/>
              </a:rPr>
              <a:t>feedtube</a:t>
            </a:r>
            <a:r>
              <a:rPr lang="en-US" dirty="0">
                <a:latin typeface="Calibri"/>
                <a:cs typeface="Calibri"/>
              </a:rPr>
              <a:t> to fracture</a:t>
            </a:r>
          </a:p>
          <a:p>
            <a:pPr marL="171450" indent="-171450">
              <a:buFont typeface="Arial" panose="020B0604020202020204" pitchFamily="34" charset="0"/>
              <a:buChar char="•"/>
            </a:pPr>
            <a:endParaRPr lang="en-US" dirty="0">
              <a:latin typeface="Calibri"/>
              <a:cs typeface="Calibri"/>
            </a:endParaRPr>
          </a:p>
          <a:p>
            <a:pPr marL="171450" indent="-171450">
              <a:buFont typeface="Arial" panose="020B0604020202020204" pitchFamily="34" charset="0"/>
              <a:buChar char="•"/>
            </a:pPr>
            <a:r>
              <a:rPr lang="en-US" dirty="0">
                <a:latin typeface="Calibri"/>
                <a:cs typeface="Calibri"/>
              </a:rPr>
              <a:t>At this point, since we were about to escape the earth-moon system, we declared an end to the JPL mission</a:t>
            </a:r>
          </a:p>
          <a:p>
            <a:pPr marL="171450" indent="-171450">
              <a:buFont typeface="Arial" panose="020B0604020202020204" pitchFamily="34" charset="0"/>
              <a:buChar char="•"/>
            </a:pPr>
            <a:r>
              <a:rPr lang="en-US" dirty="0">
                <a:latin typeface="Calibri"/>
                <a:cs typeface="Calibri"/>
              </a:rPr>
              <a:t>After the end of primary mission, the Ops team was able to focus more on testing out other tech demo aspects of the spacecraft, including the science instrument and Iris radio</a:t>
            </a:r>
          </a:p>
          <a:p>
            <a:pPr marL="171450" indent="-171450">
              <a:buFont typeface="Arial" panose="020B0604020202020204" pitchFamily="34" charset="0"/>
              <a:buChar char="•"/>
            </a:pPr>
            <a:endParaRPr lang="en-US" dirty="0">
              <a:latin typeface="Calibri"/>
              <a:cs typeface="Calibri"/>
            </a:endParaRPr>
          </a:p>
          <a:p>
            <a:pPr marL="171450" indent="-171450">
              <a:buFont typeface="Arial" panose="020B0604020202020204" pitchFamily="34" charset="0"/>
              <a:buChar char="•"/>
            </a:pPr>
            <a:endParaRPr lang="en-US" dirty="0">
              <a:latin typeface="Calibri"/>
              <a:cs typeface="Calibri"/>
            </a:endParaRPr>
          </a:p>
          <a:p>
            <a:pPr marL="171450" indent="-171450">
              <a:buFont typeface="Arial" panose="020B0604020202020204" pitchFamily="34" charset="0"/>
              <a:buChar char="•"/>
            </a:pPr>
            <a:r>
              <a:rPr lang="en-US" dirty="0">
                <a:latin typeface="Calibri"/>
                <a:cs typeface="Calibri"/>
              </a:rPr>
              <a:t>OLD NOTES:</a:t>
            </a:r>
          </a:p>
          <a:p>
            <a:endParaRPr lang="en-US" dirty="0">
              <a:latin typeface="Calibri"/>
              <a:cs typeface="Calibri"/>
            </a:endParaRPr>
          </a:p>
          <a:p>
            <a:r>
              <a:rPr lang="en-US" dirty="0">
                <a:latin typeface="Calibri"/>
                <a:cs typeface="Calibri"/>
              </a:rPr>
              <a:t>At this point, we went back to the drawing board and the project was willing to accept higher risk. The first high risk activity attempted was reversing the propellent pump. This was high risk because debris could get in to the pump gears and destroy the pump, we could also uncover the propellant management device and lose pressure in the tank. The goal of this technique was to dislodge debris by firing a thruster with the pump running forward so propellent gets beyond the the FOD, then quickly reversing the pump to hopefully use the propellent to push the </a:t>
            </a:r>
            <a:r>
              <a:rPr lang="en-US" dirty="0" err="1">
                <a:latin typeface="Calibri"/>
                <a:cs typeface="Calibri"/>
              </a:rPr>
              <a:t>fod</a:t>
            </a:r>
            <a:r>
              <a:rPr lang="en-US" dirty="0">
                <a:latin typeface="Calibri"/>
                <a:cs typeface="Calibri"/>
              </a:rPr>
              <a:t> back or at least reposition it. Finally fire forward with increased flow. This technique improved performance in thruster 2, this was the best thruster recover we had seen so far. Unfortunately very little delta-v was able to be imparted using this technique due to unreliable performance and eventual lack of performance </a:t>
            </a:r>
          </a:p>
          <a:p>
            <a:r>
              <a:rPr lang="en-US" dirty="0">
                <a:latin typeface="Calibri"/>
                <a:cs typeface="Calibri"/>
              </a:rPr>
              <a:t>We then ran the pump to burst pressure,  and called this maximum pressure testing. Thruster 3 initially showed improved performance, but while attempting to get delta-v thruster 3’s temperature dropped off suddenly and momentum changed in unexpected directions as can be seen in the figure. The mostly likely cause of this was that </a:t>
            </a:r>
            <a:r>
              <a:rPr lang="en-US" dirty="0" err="1">
                <a:latin typeface="Calibri"/>
                <a:cs typeface="Calibri"/>
              </a:rPr>
              <a:t>fod</a:t>
            </a:r>
            <a:r>
              <a:rPr lang="en-US" dirty="0">
                <a:latin typeface="Calibri"/>
                <a:cs typeface="Calibri"/>
              </a:rPr>
              <a:t> was able to get pushed through the tiny passage and enter the thruster’s </a:t>
            </a:r>
            <a:r>
              <a:rPr lang="en-US" dirty="0" err="1">
                <a:latin typeface="Calibri"/>
                <a:cs typeface="Calibri"/>
              </a:rPr>
              <a:t>feedtube</a:t>
            </a:r>
            <a:r>
              <a:rPr lang="en-US" dirty="0">
                <a:latin typeface="Calibri"/>
                <a:cs typeface="Calibri"/>
              </a:rPr>
              <a:t> and the </a:t>
            </a:r>
            <a:r>
              <a:rPr lang="en-US" dirty="0" err="1">
                <a:latin typeface="Calibri"/>
                <a:cs typeface="Calibri"/>
              </a:rPr>
              <a:t>feedtube</a:t>
            </a:r>
            <a:r>
              <a:rPr lang="en-US" dirty="0">
                <a:latin typeface="Calibri"/>
                <a:cs typeface="Calibri"/>
              </a:rPr>
              <a:t> was fractured</a:t>
            </a:r>
          </a:p>
          <a:p>
            <a:r>
              <a:rPr lang="en-US" dirty="0">
                <a:latin typeface="Calibri"/>
                <a:cs typeface="Calibri"/>
              </a:rPr>
              <a:t>At this point, we were about a week away from escaping the Earth-moon system with no way of generating delta-v, so an end of mission was declared </a:t>
            </a:r>
          </a:p>
          <a:p>
            <a:endParaRPr lang="en-US" dirty="0">
              <a:latin typeface="Calibri"/>
              <a:cs typeface="Calibri"/>
            </a:endParaRPr>
          </a:p>
          <a:p>
            <a:endParaRPr lang="en-US" dirty="0">
              <a:latin typeface="Calibri"/>
              <a:cs typeface="Calibri"/>
            </a:endParaRPr>
          </a:p>
          <a:p>
            <a:r>
              <a:rPr lang="en-US" dirty="0">
                <a:latin typeface="Calibri"/>
                <a:cs typeface="Calibri"/>
              </a:rPr>
              <a:t>30 – 50 </a:t>
            </a:r>
            <a:r>
              <a:rPr lang="en-US" dirty="0" err="1">
                <a:latin typeface="Calibri"/>
                <a:cs typeface="Calibri"/>
              </a:rPr>
              <a:t>mN</a:t>
            </a:r>
            <a:r>
              <a:rPr lang="en-US" dirty="0">
                <a:latin typeface="Calibri"/>
                <a:cs typeface="Calibri"/>
              </a:rPr>
              <a:t> of thrust</a:t>
            </a:r>
          </a:p>
          <a:p>
            <a:endParaRPr lang="en-US" dirty="0">
              <a:latin typeface="Calibri"/>
              <a:cs typeface="Calibri"/>
            </a:endParaRPr>
          </a:p>
          <a:p>
            <a:r>
              <a:rPr lang="en-US" dirty="0">
                <a:latin typeface="Calibri"/>
                <a:cs typeface="Calibri"/>
              </a:rPr>
              <a:t>Max pressure risks</a:t>
            </a:r>
          </a:p>
          <a:p>
            <a:pPr marL="233045" indent="-233045">
              <a:spcBef>
                <a:spcPts val="1400"/>
              </a:spcBef>
              <a:buClr>
                <a:srgbClr val="808080"/>
              </a:buClr>
            </a:pPr>
            <a:r>
              <a:rPr lang="en-US" sz="1600" dirty="0">
                <a:cs typeface="Arial"/>
              </a:rPr>
              <a:t>Risks:</a:t>
            </a:r>
          </a:p>
          <a:p>
            <a:pPr marL="690245" lvl="2" indent="-233045">
              <a:spcBef>
                <a:spcPts val="1400"/>
              </a:spcBef>
              <a:buClr>
                <a:srgbClr val="808080"/>
              </a:buClr>
            </a:pPr>
            <a:r>
              <a:rPr lang="en-US" sz="1400" dirty="0">
                <a:cs typeface="Arial"/>
              </a:rPr>
              <a:t>High power draw</a:t>
            </a:r>
          </a:p>
          <a:p>
            <a:pPr marL="690245" lvl="2" indent="-233045">
              <a:spcBef>
                <a:spcPts val="1400"/>
              </a:spcBef>
              <a:buClr>
                <a:srgbClr val="808080"/>
              </a:buClr>
            </a:pPr>
            <a:r>
              <a:rPr lang="en-US" sz="1400" dirty="0">
                <a:cs typeface="Arial"/>
              </a:rPr>
              <a:t>Thrust overwhelms reaction wheels </a:t>
            </a:r>
          </a:p>
          <a:p>
            <a:pPr marL="690245" lvl="2" indent="-233045">
              <a:spcBef>
                <a:spcPts val="1400"/>
              </a:spcBef>
              <a:buClr>
                <a:srgbClr val="808080"/>
              </a:buClr>
            </a:pPr>
            <a:r>
              <a:rPr lang="en-US" sz="1400" dirty="0">
                <a:cs typeface="Arial"/>
              </a:rPr>
              <a:t>Leak/rupture</a:t>
            </a:r>
          </a:p>
          <a:p>
            <a:r>
              <a:rPr lang="en-US" dirty="0">
                <a:latin typeface="Calibri"/>
                <a:cs typeface="Calibri"/>
              </a:rPr>
              <a:t>This led to the project ending the mission</a:t>
            </a:r>
          </a:p>
        </p:txBody>
      </p:sp>
      <p:sp>
        <p:nvSpPr>
          <p:cNvPr id="4" name="Slide Number Placeholder 3"/>
          <p:cNvSpPr>
            <a:spLocks noGrp="1"/>
          </p:cNvSpPr>
          <p:nvPr>
            <p:ph type="sldNum" sz="quarter" idx="5"/>
          </p:nvPr>
        </p:nvSpPr>
        <p:spPr/>
        <p:txBody>
          <a:bodyPr/>
          <a:lstStyle/>
          <a:p>
            <a:fld id="{4180AB40-CF9C-CB44-AF47-E5E5B00AC330}" type="slidenum">
              <a:rPr lang="en-US" smtClean="0"/>
              <a:pPr/>
              <a:t>20</a:t>
            </a:fld>
            <a:endParaRPr lang="en-US"/>
          </a:p>
        </p:txBody>
      </p:sp>
    </p:spTree>
    <p:extLst>
      <p:ext uri="{BB962C8B-B14F-4D97-AF65-F5344CB8AC3E}">
        <p14:creationId xmlns:p14="http://schemas.microsoft.com/office/powerpoint/2010/main" val="3685327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 that the mission was over, we could take a step back and try to determine what caused the performance issues that plagued the mission</a:t>
            </a:r>
          </a:p>
          <a:p>
            <a:pPr marL="171450" indent="-171450">
              <a:buFont typeface="Arial" panose="020B0604020202020204" pitchFamily="34" charset="0"/>
              <a:buChar char="•"/>
            </a:pPr>
            <a:r>
              <a:rPr lang="en-US" dirty="0"/>
              <a:t>We were able to exclude just about everything, leaving the idea that debris had accumulated around the valve or just before the thruster feed tube of each thruster</a:t>
            </a:r>
          </a:p>
          <a:p>
            <a:pPr marL="171450" indent="-171450">
              <a:buFont typeface="Arial" panose="020B0604020202020204" pitchFamily="34" charset="0"/>
              <a:buChar char="•"/>
            </a:pPr>
            <a:r>
              <a:rPr lang="en-US" dirty="0"/>
              <a:t>Starving each thruster of propellant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OLD NOTES:</a:t>
            </a:r>
          </a:p>
          <a:p>
            <a:endParaRPr lang="en-US" dirty="0"/>
          </a:p>
          <a:p>
            <a:r>
              <a:rPr lang="en-US" dirty="0"/>
              <a:t>more analysis was done on the root cause analysis. In this analysis, through analyzing flight data, we have eliminated all possibilities other than debris in the fuel path to the thrusters. The exact location was not able to be pinned down, but…</a:t>
            </a:r>
          </a:p>
        </p:txBody>
      </p:sp>
      <p:sp>
        <p:nvSpPr>
          <p:cNvPr id="4" name="Slide Number Placeholder 3"/>
          <p:cNvSpPr>
            <a:spLocks noGrp="1"/>
          </p:cNvSpPr>
          <p:nvPr>
            <p:ph type="sldNum" sz="quarter" idx="5"/>
          </p:nvPr>
        </p:nvSpPr>
        <p:spPr/>
        <p:txBody>
          <a:bodyPr/>
          <a:lstStyle/>
          <a:p>
            <a:fld id="{4180AB40-CF9C-CB44-AF47-E5E5B00AC330}" type="slidenum">
              <a:rPr lang="en-US" smtClean="0"/>
              <a:pPr/>
              <a:t>21</a:t>
            </a:fld>
            <a:endParaRPr lang="en-US"/>
          </a:p>
        </p:txBody>
      </p:sp>
    </p:spTree>
    <p:extLst>
      <p:ext uri="{BB962C8B-B14F-4D97-AF65-F5344CB8AC3E}">
        <p14:creationId xmlns:p14="http://schemas.microsoft.com/office/powerpoint/2010/main" val="1982861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cross-section drawing shows the most likely locations of that debris:</a:t>
            </a:r>
          </a:p>
          <a:p>
            <a:pPr marL="171450" indent="-171450">
              <a:buFont typeface="Arial" panose="020B0604020202020204" pitchFamily="34" charset="0"/>
              <a:buChar char="•"/>
            </a:pPr>
            <a:r>
              <a:rPr lang="en-US" dirty="0"/>
              <a:t>The printed manifold is shown in blue, and here you can see the printed passage between valve and thruster</a:t>
            </a:r>
          </a:p>
          <a:p>
            <a:pPr marL="171450" indent="-171450">
              <a:buFont typeface="Arial" panose="020B0604020202020204" pitchFamily="34" charset="0"/>
              <a:buChar char="•"/>
            </a:pPr>
            <a:r>
              <a:rPr lang="en-US" dirty="0"/>
              <a:t>Likely FOD accumulated in the valve, or right at the orifice where propellant would enter the thruster feed tube</a:t>
            </a:r>
          </a:p>
          <a:p>
            <a:pPr marL="171450" indent="-171450">
              <a:buFont typeface="Arial" panose="020B0604020202020204" pitchFamily="34" charset="0"/>
              <a:buChar char="•"/>
            </a:pPr>
            <a:r>
              <a:rPr lang="en-US" dirty="0"/>
              <a:t>But where did the FOD come from? Celeste is going to go over this in our lessons learned…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OLD NOTES:</a:t>
            </a:r>
          </a:p>
          <a:p>
            <a:endParaRPr lang="en-US" dirty="0"/>
          </a:p>
          <a:p>
            <a:r>
              <a:rPr lang="en-US" dirty="0"/>
              <a:t>This diagram shows the two most likely places debris could have been within the propulsion system, before the maximum pressure testing. </a:t>
            </a:r>
          </a:p>
          <a:p>
            <a:r>
              <a:rPr lang="en-US" dirty="0"/>
              <a:t>Debris would have been in the valve, after the seat or between the valve and thruster feed tube </a:t>
            </a:r>
          </a:p>
          <a:p>
            <a:endParaRPr lang="en-US" dirty="0"/>
          </a:p>
          <a:p>
            <a:r>
              <a:rPr lang="en-US" dirty="0"/>
              <a:t>TODO: make the FOD location colors different </a:t>
            </a:r>
          </a:p>
        </p:txBody>
      </p:sp>
      <p:sp>
        <p:nvSpPr>
          <p:cNvPr id="4" name="Slide Number Placeholder 3"/>
          <p:cNvSpPr>
            <a:spLocks noGrp="1"/>
          </p:cNvSpPr>
          <p:nvPr>
            <p:ph type="sldNum" sz="quarter" idx="5"/>
          </p:nvPr>
        </p:nvSpPr>
        <p:spPr/>
        <p:txBody>
          <a:bodyPr/>
          <a:lstStyle/>
          <a:p>
            <a:fld id="{4180AB40-CF9C-CB44-AF47-E5E5B00AC330}" type="slidenum">
              <a:rPr lang="en-US" smtClean="0"/>
              <a:pPr/>
              <a:t>22</a:t>
            </a:fld>
            <a:endParaRPr lang="en-US"/>
          </a:p>
        </p:txBody>
      </p:sp>
    </p:spTree>
    <p:extLst>
      <p:ext uri="{BB962C8B-B14F-4D97-AF65-F5344CB8AC3E}">
        <p14:creationId xmlns:p14="http://schemas.microsoft.com/office/powerpoint/2010/main" val="658741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Calibri"/>
                <a:cs typeface="Calibri"/>
              </a:rPr>
              <a:t>The LFPS was designed, integrated, and tested under extreme schedule pressure </a:t>
            </a:r>
            <a:r>
              <a:rPr lang="en-US" sz="1200" dirty="0">
                <a:effectLst/>
                <a:latin typeface="CMR10"/>
                <a:cs typeface="Calibri"/>
              </a:rPr>
              <a:t>a</a:t>
            </a:r>
            <a:r>
              <a:rPr lang="en-US" sz="1200" dirty="0">
                <a:effectLst/>
                <a:latin typeface="CMR10"/>
              </a:rPr>
              <a:t>s Lunar Flashlight was originally slated for launch on the first flight of the SLS and needed to be delivered before </a:t>
            </a:r>
            <a:r>
              <a:rPr lang="en-US" sz="1200" dirty="0" err="1">
                <a:effectLst/>
                <a:latin typeface="CMR10"/>
              </a:rPr>
              <a:t>cubesat</a:t>
            </a:r>
            <a:r>
              <a:rPr lang="en-US" sz="1200" dirty="0">
                <a:effectLst/>
                <a:latin typeface="CMR10"/>
              </a:rPr>
              <a:t> integration.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MR1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MR10"/>
              </a:rPr>
              <a:t>This led to certain design decisions that have how been reviewed by NASA MSFC, including additive manufacturing experts and they provided some recommendation. First, </a:t>
            </a:r>
            <a:r>
              <a:rPr lang="en-US" sz="1200" dirty="0"/>
              <a:t>dislodged sintered particles could be the debris plaguing the propulsion system and this</a:t>
            </a:r>
            <a:r>
              <a:rPr lang="en-US" sz="1200" dirty="0">
                <a:effectLst/>
                <a:latin typeface="CMR10"/>
              </a:rPr>
              <a:t> could have been produced in the AM manifold due to prelaunch and launch vibration loads, along with cyclical pressurization and flow during operations. It could also be machining burrs or </a:t>
            </a:r>
            <a:r>
              <a:rPr lang="en-US" sz="1200" dirty="0" err="1">
                <a:effectLst/>
                <a:latin typeface="CMR10"/>
              </a:rPr>
              <a:t>Krytox</a:t>
            </a:r>
            <a:r>
              <a:rPr lang="en-US" sz="1200" dirty="0">
                <a:effectLst/>
                <a:latin typeface="CMR10"/>
              </a:rPr>
              <a:t> lubricant used on </a:t>
            </a:r>
            <a:r>
              <a:rPr lang="en-US" sz="1200" dirty="0" err="1">
                <a:effectLst/>
                <a:latin typeface="CMR10"/>
              </a:rPr>
              <a:t>o-rings</a:t>
            </a:r>
            <a:r>
              <a:rPr lang="en-US" sz="1200" dirty="0">
                <a:effectLst/>
                <a:latin typeface="CMR1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MR10"/>
            </a:endParaRPr>
          </a:p>
          <a:p>
            <a:r>
              <a:rPr lang="en-US" dirty="0"/>
              <a:t>Shedding from the AM manifold could be controlled by applying a chemical etching surface finish to the printed passages, which would clear leftover sintered particles. </a:t>
            </a:r>
          </a:p>
          <a:p>
            <a:r>
              <a:rPr lang="en-US" dirty="0"/>
              <a:t>The effect of the debris could have also been mitigated through the addition of upstream filters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23</a:t>
            </a:fld>
            <a:endParaRPr lang="en-US"/>
          </a:p>
        </p:txBody>
      </p:sp>
    </p:spTree>
    <p:extLst>
      <p:ext uri="{BB962C8B-B14F-4D97-AF65-F5344CB8AC3E}">
        <p14:creationId xmlns:p14="http://schemas.microsoft.com/office/powerpoint/2010/main" val="2676338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testing, actions like performing a CT scan, a flight like hot-fire test, a system liquid flow test, and vibration testing of AM parts could have spotted some of the issues with the LFPS before integration and flight. For example, flow testing during integration used Helium, which would not have shown a blockage of this type.  Also, flat-sat hot fire testing occurred, but the tank and manifold passages were not flight like. </a:t>
            </a:r>
          </a:p>
        </p:txBody>
      </p:sp>
      <p:sp>
        <p:nvSpPr>
          <p:cNvPr id="4" name="Slide Number Placeholder 3"/>
          <p:cNvSpPr>
            <a:spLocks noGrp="1"/>
          </p:cNvSpPr>
          <p:nvPr>
            <p:ph type="sldNum" sz="quarter" idx="5"/>
          </p:nvPr>
        </p:nvSpPr>
        <p:spPr/>
        <p:txBody>
          <a:bodyPr/>
          <a:lstStyle/>
          <a:p>
            <a:fld id="{4180AB40-CF9C-CB44-AF47-E5E5B00AC330}" type="slidenum">
              <a:rPr lang="en-US" smtClean="0"/>
              <a:pPr/>
              <a:t>24</a:t>
            </a:fld>
            <a:endParaRPr lang="en-US"/>
          </a:p>
        </p:txBody>
      </p:sp>
    </p:spTree>
    <p:extLst>
      <p:ext uri="{BB962C8B-B14F-4D97-AF65-F5344CB8AC3E}">
        <p14:creationId xmlns:p14="http://schemas.microsoft.com/office/powerpoint/2010/main" val="2338339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Overall, lunar flashlight was a successful technology demonstration. The ASCENT based propulsion system was able to function in flight and impart 16.2 m/s of delta-v.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infrared laser reflectometer performed successful experiments and had every indication of gathering useful science data if it was close enough to the moon. LF also demonstrated the Sphinx C&amp;DH running </a:t>
            </a:r>
            <a:r>
              <a:rPr lang="en-US" dirty="0" err="1"/>
              <a:t>Fprime</a:t>
            </a:r>
            <a:r>
              <a:rPr lang="en-US" dirty="0"/>
              <a:t> flight software. It also demonstrated the first use of Pseudo-random noise delta door and was the first student operated JPL mission.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Lunar Flashlight demonstrated valuable lessons for future </a:t>
            </a:r>
            <a:r>
              <a:rPr lang="en-US" dirty="0" err="1"/>
              <a:t>cubesat</a:t>
            </a:r>
            <a:r>
              <a:rPr lang="en-US" dirty="0"/>
              <a:t> mission including the rotating TCM design and lessons for 3D-printed propulsion systems like including filters, surface finishing the interior AM surfaces and having stringent cleaning processes. </a:t>
            </a:r>
          </a:p>
          <a:p>
            <a:endParaRPr lang="en-US" dirty="0"/>
          </a:p>
        </p:txBody>
      </p:sp>
      <p:sp>
        <p:nvSpPr>
          <p:cNvPr id="4" name="Slide Number Placeholder 3"/>
          <p:cNvSpPr>
            <a:spLocks noGrp="1"/>
          </p:cNvSpPr>
          <p:nvPr>
            <p:ph type="sldNum" sz="quarter" idx="5"/>
          </p:nvPr>
        </p:nvSpPr>
        <p:spPr/>
        <p:txBody>
          <a:bodyPr/>
          <a:lstStyle/>
          <a:p>
            <a:fld id="{4180AB40-CF9C-CB44-AF47-E5E5B00AC330}" type="slidenum">
              <a:rPr lang="en-US" smtClean="0"/>
              <a:pPr/>
              <a:t>25</a:t>
            </a:fld>
            <a:endParaRPr lang="en-US"/>
          </a:p>
        </p:txBody>
      </p:sp>
    </p:spTree>
    <p:extLst>
      <p:ext uri="{BB962C8B-B14F-4D97-AF65-F5344CB8AC3E}">
        <p14:creationId xmlns:p14="http://schemas.microsoft.com/office/powerpoint/2010/main" val="2818739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0AB40-CF9C-CB44-AF47-E5E5B00AC330}" type="slidenum">
              <a:rPr lang="en-US" smtClean="0"/>
              <a:pPr/>
              <a:t>26</a:t>
            </a:fld>
            <a:endParaRPr lang="en-US"/>
          </a:p>
        </p:txBody>
      </p:sp>
    </p:spTree>
    <p:extLst>
      <p:ext uri="{BB962C8B-B14F-4D97-AF65-F5344CB8AC3E}">
        <p14:creationId xmlns:p14="http://schemas.microsoft.com/office/powerpoint/2010/main" val="2230425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Idk </a:t>
            </a:r>
          </a:p>
        </p:txBody>
      </p:sp>
      <p:sp>
        <p:nvSpPr>
          <p:cNvPr id="4" name="Slide Number Placeholder 3"/>
          <p:cNvSpPr>
            <a:spLocks noGrp="1"/>
          </p:cNvSpPr>
          <p:nvPr>
            <p:ph type="sldNum" sz="quarter" idx="5"/>
          </p:nvPr>
        </p:nvSpPr>
        <p:spPr/>
        <p:txBody>
          <a:bodyPr/>
          <a:lstStyle/>
          <a:p>
            <a:fld id="{4180AB40-CF9C-CB44-AF47-E5E5B00AC330}" type="slidenum">
              <a:rPr lang="en-US" smtClean="0"/>
              <a:pPr/>
              <a:t>28</a:t>
            </a:fld>
            <a:endParaRPr lang="en-US"/>
          </a:p>
        </p:txBody>
      </p:sp>
    </p:spTree>
    <p:extLst>
      <p:ext uri="{BB962C8B-B14F-4D97-AF65-F5344CB8AC3E}">
        <p14:creationId xmlns:p14="http://schemas.microsoft.com/office/powerpoint/2010/main" val="3514495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fld id="{4180AB40-CF9C-CB44-AF47-E5E5B00AC330}" type="slidenum">
              <a:rPr lang="en-US" smtClean="0"/>
              <a:pPr/>
              <a:t>29</a:t>
            </a:fld>
            <a:endParaRPr lang="en-US"/>
          </a:p>
        </p:txBody>
      </p:sp>
    </p:spTree>
    <p:extLst>
      <p:ext uri="{BB962C8B-B14F-4D97-AF65-F5344CB8AC3E}">
        <p14:creationId xmlns:p14="http://schemas.microsoft.com/office/powerpoint/2010/main" val="2298715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pic>
        <p:nvPicPr>
          <p:cNvPr id="11" name="Picture 10" descr="JPL_RedBlack_rgb_stacked_5in_160601.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720" y="854098"/>
            <a:ext cx="2001680" cy="1167645"/>
          </a:xfrm>
          <a:prstGeom prst="rect">
            <a:avLst/>
          </a:prstGeom>
        </p:spPr>
      </p:pic>
      <p:sp>
        <p:nvSpPr>
          <p:cNvPr id="22" name="Text Placeholder 21"/>
          <p:cNvSpPr>
            <a:spLocks noGrp="1"/>
          </p:cNvSpPr>
          <p:nvPr>
            <p:ph type="body" sz="quarter" idx="15" hasCustomPrompt="1"/>
          </p:nvPr>
        </p:nvSpPr>
        <p:spPr>
          <a:xfrm>
            <a:off x="925513" y="1956377"/>
            <a:ext cx="7483464" cy="294801"/>
          </a:xfrm>
        </p:spPr>
        <p:txBody>
          <a:bodyPr>
            <a:noAutofit/>
          </a:bodyPr>
          <a:lstStyle>
            <a:lvl1pPr marL="0" indent="0">
              <a:buNone/>
              <a:defRPr sz="1400" baseline="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a Theme, Project or Mission Name (optional)</a:t>
            </a:r>
          </a:p>
        </p:txBody>
      </p:sp>
      <p:sp>
        <p:nvSpPr>
          <p:cNvPr id="24" name="Text Placeholder 21"/>
          <p:cNvSpPr>
            <a:spLocks noGrp="1"/>
          </p:cNvSpPr>
          <p:nvPr>
            <p:ph type="body" sz="quarter" idx="16" hasCustomPrompt="1"/>
          </p:nvPr>
        </p:nvSpPr>
        <p:spPr>
          <a:xfrm>
            <a:off x="915352" y="2251179"/>
            <a:ext cx="7493625" cy="419202"/>
          </a:xfrm>
        </p:spPr>
        <p:txBody>
          <a:bodyPr>
            <a:noAutofit/>
          </a:bodyPr>
          <a:lstStyle>
            <a:lvl1pPr marL="0" indent="0">
              <a:buNone/>
              <a:defRPr sz="2400" b="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Presentation Title</a:t>
            </a:r>
          </a:p>
        </p:txBody>
      </p:sp>
      <p:sp>
        <p:nvSpPr>
          <p:cNvPr id="25" name="Text Placeholder 21"/>
          <p:cNvSpPr>
            <a:spLocks noGrp="1"/>
          </p:cNvSpPr>
          <p:nvPr>
            <p:ph type="body" sz="quarter" idx="17" hasCustomPrompt="1"/>
          </p:nvPr>
        </p:nvSpPr>
        <p:spPr>
          <a:xfrm>
            <a:off x="925512" y="2668678"/>
            <a:ext cx="7483465" cy="826362"/>
          </a:xfrm>
        </p:spPr>
        <p:txBody>
          <a:bodyPr>
            <a:noAutofit/>
          </a:bodyPr>
          <a:lstStyle>
            <a:lvl1pPr marL="0" indent="0">
              <a:buNone/>
              <a:defRPr sz="2000" b="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a Presentation Subtitle</a:t>
            </a:r>
          </a:p>
        </p:txBody>
      </p:sp>
      <p:sp>
        <p:nvSpPr>
          <p:cNvPr id="26" name="Text Placeholder 21"/>
          <p:cNvSpPr>
            <a:spLocks noGrp="1"/>
          </p:cNvSpPr>
          <p:nvPr>
            <p:ph type="body" sz="quarter" idx="18" hasCustomPrompt="1"/>
          </p:nvPr>
        </p:nvSpPr>
        <p:spPr>
          <a:xfrm>
            <a:off x="915352" y="4246880"/>
            <a:ext cx="7493625" cy="497840"/>
          </a:xfrm>
        </p:spPr>
        <p:txBody>
          <a:bodyPr anchor="b">
            <a:noAutofit/>
          </a:bodyPr>
          <a:lstStyle>
            <a:lvl1pPr marL="0" indent="0">
              <a:buNone/>
              <a:defRPr sz="1000" b="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 | Directorate, Division, Section or Group Name, Presented by, Job Title, Date, etc.</a:t>
            </a:r>
          </a:p>
        </p:txBody>
      </p:sp>
      <p:sp>
        <p:nvSpPr>
          <p:cNvPr id="6" name="Footer Placeholder 5"/>
          <p:cNvSpPr>
            <a:spLocks noGrp="1"/>
          </p:cNvSpPr>
          <p:nvPr>
            <p:ph type="ftr" sz="quarter" idx="20"/>
          </p:nvPr>
        </p:nvSpPr>
        <p:spPr>
          <a:xfrm>
            <a:off x="925513" y="4802823"/>
            <a:ext cx="7483464" cy="274637"/>
          </a:xfrm>
        </p:spPr>
        <p:txBody>
          <a:bodyPr/>
          <a:lstStyle>
            <a:lvl1pPr algn="l">
              <a:defRPr/>
            </a:lvl1pPr>
          </a:lstStyle>
          <a:p>
            <a:r>
              <a:rPr lang="en-US"/>
              <a:t>For required markings, please visit https://mh.jpl.nasa.gov</a:t>
            </a:r>
          </a:p>
        </p:txBody>
      </p:sp>
    </p:spTree>
    <p:extLst>
      <p:ext uri="{BB962C8B-B14F-4D97-AF65-F5344CB8AC3E}">
        <p14:creationId xmlns:p14="http://schemas.microsoft.com/office/powerpoint/2010/main" val="2565551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5687785" y="508000"/>
            <a:ext cx="3347357" cy="826391"/>
          </a:xfrm>
        </p:spPr>
        <p:txBody>
          <a:bodyPr anchor="b">
            <a:noAutofit/>
          </a:bodyPr>
          <a:lstStyle>
            <a:lvl1pPr marL="0" indent="0" algn="ctr">
              <a:buNone/>
              <a:defRPr sz="1400">
                <a:solidFill>
                  <a:schemeClr val="accent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a:t>Click to Add a Theme, Project or Mission Name (optional)</a:t>
            </a:r>
          </a:p>
        </p:txBody>
      </p:sp>
      <p:sp>
        <p:nvSpPr>
          <p:cNvPr id="15" name="Text Placeholder 13"/>
          <p:cNvSpPr>
            <a:spLocks noGrp="1"/>
          </p:cNvSpPr>
          <p:nvPr>
            <p:ph type="body" sz="quarter" idx="11" hasCustomPrompt="1"/>
          </p:nvPr>
        </p:nvSpPr>
        <p:spPr>
          <a:xfrm>
            <a:off x="5687785" y="1354711"/>
            <a:ext cx="3347357" cy="728089"/>
          </a:xfrm>
        </p:spPr>
        <p:txBody>
          <a:bodyPr anchor="t">
            <a:noAutofit/>
          </a:bodyPr>
          <a:lstStyle>
            <a:lvl1pPr marL="0" indent="0" algn="ctr">
              <a:buNone/>
              <a:defRPr sz="2200" b="1" baseline="0">
                <a:solidFill>
                  <a:schemeClr val="tx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a:t>Click to Edit Presentation Title</a:t>
            </a:r>
          </a:p>
        </p:txBody>
      </p:sp>
      <p:sp>
        <p:nvSpPr>
          <p:cNvPr id="19" name="Picture Placeholder 18"/>
          <p:cNvSpPr>
            <a:spLocks noGrp="1"/>
          </p:cNvSpPr>
          <p:nvPr>
            <p:ph type="pic" sz="quarter" idx="14"/>
          </p:nvPr>
        </p:nvSpPr>
        <p:spPr>
          <a:xfrm>
            <a:off x="0" y="0"/>
            <a:ext cx="5546725" cy="5143500"/>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a:t>Drag picture to placeholder or click icon to add</a:t>
            </a:r>
          </a:p>
        </p:txBody>
      </p:sp>
      <p:sp>
        <p:nvSpPr>
          <p:cNvPr id="26" name="Text Placeholder 13"/>
          <p:cNvSpPr>
            <a:spLocks noGrp="1"/>
          </p:cNvSpPr>
          <p:nvPr>
            <p:ph type="body" sz="quarter" idx="15" hasCustomPrompt="1"/>
          </p:nvPr>
        </p:nvSpPr>
        <p:spPr>
          <a:xfrm>
            <a:off x="5687785" y="2164080"/>
            <a:ext cx="3347357" cy="833120"/>
          </a:xfrm>
        </p:spPr>
        <p:txBody>
          <a:bodyPr anchor="t">
            <a:noAutofit/>
          </a:bodyPr>
          <a:lstStyle>
            <a:lvl1pPr marL="0" indent="0" algn="ctr">
              <a:buNone/>
              <a:defRPr sz="1000" baseline="0">
                <a:solidFill>
                  <a:schemeClr val="tx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a:t># | Directorate, Division, Section or Group Name</a:t>
            </a:r>
            <a:br>
              <a:rPr lang="en-US"/>
            </a:br>
            <a:r>
              <a:rPr lang="en-US"/>
              <a:t>Presented by, Job Title, Date, etc.</a:t>
            </a:r>
          </a:p>
        </p:txBody>
      </p:sp>
      <p:sp>
        <p:nvSpPr>
          <p:cNvPr id="3" name="Footer Placeholder 2"/>
          <p:cNvSpPr>
            <a:spLocks noGrp="1"/>
          </p:cNvSpPr>
          <p:nvPr>
            <p:ph type="ftr" sz="quarter" idx="18"/>
          </p:nvPr>
        </p:nvSpPr>
        <p:spPr>
          <a:xfrm>
            <a:off x="5687784" y="4802823"/>
            <a:ext cx="3347357" cy="274637"/>
          </a:xfrm>
        </p:spPr>
        <p:txBody>
          <a:bodyPr/>
          <a:lstStyle>
            <a:lvl1pPr>
              <a:defRPr>
                <a:solidFill>
                  <a:schemeClr val="accent1"/>
                </a:solidFill>
              </a:defRPr>
            </a:lvl1pPr>
          </a:lstStyle>
          <a:p>
            <a:r>
              <a:rPr lang="en-US"/>
              <a:t>For required markings, please visit https://mh.jpl.nasa.gov</a:t>
            </a:r>
          </a:p>
        </p:txBody>
      </p:sp>
    </p:spTree>
    <p:extLst>
      <p:ext uri="{BB962C8B-B14F-4D97-AF65-F5344CB8AC3E}">
        <p14:creationId xmlns:p14="http://schemas.microsoft.com/office/powerpoint/2010/main" val="320791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pic>
        <p:nvPicPr>
          <p:cNvPr id="6" name="Picture 5" descr="JPL_RedBlack_rgb_stacked_5in_160601.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73053" y="3804453"/>
            <a:ext cx="2001680" cy="1167645"/>
          </a:xfrm>
          <a:prstGeom prst="rect">
            <a:avLst/>
          </a:prstGeom>
        </p:spPr>
      </p:pic>
      <p:sp>
        <p:nvSpPr>
          <p:cNvPr id="8" name="Picture Placeholder 18"/>
          <p:cNvSpPr>
            <a:spLocks noGrp="1"/>
          </p:cNvSpPr>
          <p:nvPr>
            <p:ph type="pic" sz="quarter" idx="14"/>
          </p:nvPr>
        </p:nvSpPr>
        <p:spPr>
          <a:xfrm>
            <a:off x="0" y="0"/>
            <a:ext cx="9144000" cy="3417503"/>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a:t>Drag picture to placeholder or click icon to add</a:t>
            </a:r>
          </a:p>
        </p:txBody>
      </p:sp>
      <p:sp>
        <p:nvSpPr>
          <p:cNvPr id="14" name="Text Placeholder 13"/>
          <p:cNvSpPr>
            <a:spLocks noGrp="1"/>
          </p:cNvSpPr>
          <p:nvPr>
            <p:ph type="body" sz="quarter" idx="16" hasCustomPrompt="1"/>
          </p:nvPr>
        </p:nvSpPr>
        <p:spPr>
          <a:xfrm>
            <a:off x="369198" y="3773210"/>
            <a:ext cx="6503855" cy="430183"/>
          </a:xfrm>
        </p:spPr>
        <p:txBody>
          <a:bodyPr>
            <a:noAutofit/>
          </a:bodyPr>
          <a:lstStyle>
            <a:lvl1pPr marL="0" indent="0">
              <a:buNone/>
              <a:defRPr sz="2200" b="1">
                <a:latin typeface="+mj-lt"/>
              </a:defRPr>
            </a:lvl1pPr>
            <a:lvl2pPr marL="457200" indent="0">
              <a:buNone/>
              <a:defRPr sz="2200" b="1">
                <a:latin typeface="+mj-lt"/>
              </a:defRPr>
            </a:lvl2pPr>
            <a:lvl3pPr marL="914400" indent="0">
              <a:buNone/>
              <a:defRPr sz="2200" b="1">
                <a:latin typeface="+mj-lt"/>
              </a:defRPr>
            </a:lvl3pPr>
            <a:lvl4pPr marL="1371600" indent="0">
              <a:buNone/>
              <a:defRPr sz="2200" b="1">
                <a:latin typeface="+mj-lt"/>
              </a:defRPr>
            </a:lvl4pPr>
            <a:lvl5pPr marL="1828800" indent="0">
              <a:buNone/>
              <a:defRPr sz="2200" b="1">
                <a:latin typeface="+mj-lt"/>
              </a:defRPr>
            </a:lvl5pPr>
          </a:lstStyle>
          <a:p>
            <a:pPr lvl="0"/>
            <a:r>
              <a:rPr lang="en-US"/>
              <a:t>Click to Edit Presentation Title</a:t>
            </a:r>
          </a:p>
        </p:txBody>
      </p:sp>
      <p:sp>
        <p:nvSpPr>
          <p:cNvPr id="17" name="Text Placeholder 16"/>
          <p:cNvSpPr>
            <a:spLocks noGrp="1"/>
          </p:cNvSpPr>
          <p:nvPr>
            <p:ph type="body" sz="quarter" idx="17" hasCustomPrompt="1"/>
          </p:nvPr>
        </p:nvSpPr>
        <p:spPr>
          <a:xfrm>
            <a:off x="369198" y="4479716"/>
            <a:ext cx="6503856" cy="355600"/>
          </a:xfrm>
        </p:spPr>
        <p:txBody>
          <a:bodyPr anchor="b">
            <a:noAutofit/>
          </a:bodyPr>
          <a:lstStyle>
            <a:lvl1pPr marL="0" indent="0">
              <a:buNone/>
              <a:defRPr sz="1000" baseline="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 | Directorate, Division, Section or Group Name, Presented by, Job Title, Date, etc.</a:t>
            </a:r>
          </a:p>
        </p:txBody>
      </p:sp>
      <p:sp>
        <p:nvSpPr>
          <p:cNvPr id="21" name="Text Placeholder 20"/>
          <p:cNvSpPr>
            <a:spLocks noGrp="1"/>
          </p:cNvSpPr>
          <p:nvPr>
            <p:ph type="body" sz="quarter" idx="19" hasCustomPrompt="1"/>
          </p:nvPr>
        </p:nvSpPr>
        <p:spPr>
          <a:xfrm>
            <a:off x="369197" y="3488175"/>
            <a:ext cx="6503856" cy="285035"/>
          </a:xfrm>
        </p:spPr>
        <p:txBody>
          <a:bodyPr>
            <a:noAutofit/>
          </a:bodyPr>
          <a:lstStyle>
            <a:lvl1pPr marL="0" indent="0">
              <a:buNone/>
              <a:defRPr sz="1400">
                <a:solidFill>
                  <a:schemeClr val="accent1"/>
                </a:solidFill>
              </a:defRPr>
            </a:lvl1pPr>
            <a:lvl2pPr marL="457200" indent="0">
              <a:buNone/>
              <a:defRPr sz="1400">
                <a:solidFill>
                  <a:schemeClr val="accent1"/>
                </a:solidFill>
              </a:defRPr>
            </a:lvl2pPr>
            <a:lvl3pPr marL="914400" indent="0">
              <a:buNone/>
              <a:defRPr sz="1400">
                <a:solidFill>
                  <a:schemeClr val="accent1"/>
                </a:solidFill>
              </a:defRPr>
            </a:lvl3pPr>
            <a:lvl4pPr marL="1371600" indent="0">
              <a:buNone/>
              <a:defRPr sz="1400">
                <a:solidFill>
                  <a:schemeClr val="accent1"/>
                </a:solidFill>
              </a:defRPr>
            </a:lvl4pPr>
            <a:lvl5pPr marL="1828800" indent="0">
              <a:buNone/>
              <a:defRPr sz="1400">
                <a:solidFill>
                  <a:schemeClr val="accent1"/>
                </a:solidFill>
              </a:defRPr>
            </a:lvl5pPr>
          </a:lstStyle>
          <a:p>
            <a:pPr lvl="0"/>
            <a:r>
              <a:rPr lang="en-US"/>
              <a:t>Click to Add a Theme, Project or Mission Name (optional)</a:t>
            </a:r>
          </a:p>
        </p:txBody>
      </p:sp>
      <p:sp>
        <p:nvSpPr>
          <p:cNvPr id="3" name="Footer Placeholder 2"/>
          <p:cNvSpPr>
            <a:spLocks noGrp="1"/>
          </p:cNvSpPr>
          <p:nvPr>
            <p:ph type="ftr" sz="quarter" idx="21"/>
          </p:nvPr>
        </p:nvSpPr>
        <p:spPr>
          <a:xfrm>
            <a:off x="369198" y="4802823"/>
            <a:ext cx="6503856" cy="274637"/>
          </a:xfrm>
        </p:spPr>
        <p:txBody>
          <a:bodyPr/>
          <a:lstStyle/>
          <a:p>
            <a:pPr algn="l"/>
            <a:r>
              <a:rPr lang="en-US"/>
              <a:t>For required markings, please visit https://mh.jpl.nasa.gov</a:t>
            </a:r>
          </a:p>
        </p:txBody>
      </p:sp>
    </p:spTree>
    <p:extLst>
      <p:ext uri="{BB962C8B-B14F-4D97-AF65-F5344CB8AC3E}">
        <p14:creationId xmlns:p14="http://schemas.microsoft.com/office/powerpoint/2010/main" val="3207911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10"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0"/>
          </p:nvPr>
        </p:nvSpPr>
        <p:spPr/>
        <p:txBody>
          <a:bodyPr/>
          <a:lstStyle/>
          <a:p>
            <a:endParaRPr lang="en-US"/>
          </a:p>
        </p:txBody>
      </p:sp>
      <p:sp>
        <p:nvSpPr>
          <p:cNvPr id="3" name="Footer Placeholder 2"/>
          <p:cNvSpPr>
            <a:spLocks noGrp="1"/>
          </p:cNvSpPr>
          <p:nvPr>
            <p:ph type="ftr" sz="quarter" idx="21"/>
          </p:nvPr>
        </p:nvSpPr>
        <p:spPr/>
        <p:txBody>
          <a:bodyPr/>
          <a:lstStyle/>
          <a:p>
            <a:r>
              <a:rPr lang="en-US"/>
              <a:t>For required markings, please visit https://mh.jpl.nasa.gov</a:t>
            </a:r>
          </a:p>
        </p:txBody>
      </p:sp>
      <p:sp>
        <p:nvSpPr>
          <p:cNvPr id="8" name="Slide Number Placeholder 7"/>
          <p:cNvSpPr>
            <a:spLocks noGrp="1"/>
          </p:cNvSpPr>
          <p:nvPr>
            <p:ph type="sldNum" sz="quarter" idx="22"/>
          </p:nvPr>
        </p:nvSpPr>
        <p:spPr/>
        <p:txBody>
          <a:bodyPr/>
          <a:lstStyle/>
          <a:p>
            <a:fld id="{AFADBB72-C5FB-47DF-870C-D1F1B1786C83}" type="slidenum">
              <a:rPr lang="en-US" smtClean="0"/>
              <a:pPr/>
              <a:t>‹#›</a:t>
            </a:fld>
            <a:endParaRPr lang="en-US"/>
          </a:p>
        </p:txBody>
      </p:sp>
    </p:spTree>
    <p:extLst>
      <p:ext uri="{BB962C8B-B14F-4D97-AF65-F5344CB8AC3E}">
        <p14:creationId xmlns:p14="http://schemas.microsoft.com/office/powerpoint/2010/main" val="2002924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noAutofit/>
          </a:bodyPr>
          <a:lstStyle/>
          <a:p>
            <a:r>
              <a:rPr lang="en-US"/>
              <a:t>Click to edit Master title style</a:t>
            </a:r>
          </a:p>
        </p:txBody>
      </p:sp>
      <p:sp>
        <p:nvSpPr>
          <p:cNvPr id="10" name="Date Placeholder 9"/>
          <p:cNvSpPr>
            <a:spLocks noGrp="1"/>
          </p:cNvSpPr>
          <p:nvPr>
            <p:ph type="dt" sz="half" idx="18"/>
          </p:nvPr>
        </p:nvSpPr>
        <p:spPr/>
        <p:txBody>
          <a:bodyPr/>
          <a:lstStyle/>
          <a:p>
            <a:endParaRPr lang="en-US"/>
          </a:p>
        </p:txBody>
      </p:sp>
      <p:sp>
        <p:nvSpPr>
          <p:cNvPr id="11" name="Footer Placeholder 10"/>
          <p:cNvSpPr>
            <a:spLocks noGrp="1"/>
          </p:cNvSpPr>
          <p:nvPr>
            <p:ph type="ftr" sz="quarter" idx="19"/>
          </p:nvPr>
        </p:nvSpPr>
        <p:spPr/>
        <p:txBody>
          <a:bodyPr/>
          <a:lstStyle/>
          <a:p>
            <a:r>
              <a:rPr lang="en-US"/>
              <a:t>For required markings, please visit https://mh.jpl.nasa.gov</a:t>
            </a:r>
          </a:p>
        </p:txBody>
      </p:sp>
      <p:sp>
        <p:nvSpPr>
          <p:cNvPr id="12" name="Slide Number Placeholder 11"/>
          <p:cNvSpPr>
            <a:spLocks noGrp="1"/>
          </p:cNvSpPr>
          <p:nvPr>
            <p:ph type="sldNum" sz="quarter" idx="20"/>
          </p:nvPr>
        </p:nvSpPr>
        <p:spPr/>
        <p:txBody>
          <a:bodyPr/>
          <a:lstStyle/>
          <a:p>
            <a:fld id="{4F9B971E-2AE2-4733-B5FD-67030972C437}" type="slidenum">
              <a:rPr lang="en-US" smtClean="0"/>
              <a:pPr/>
              <a:t>‹#›</a:t>
            </a:fld>
            <a:endParaRPr lang="en-US"/>
          </a:p>
        </p:txBody>
      </p:sp>
    </p:spTree>
    <p:extLst>
      <p:ext uri="{BB962C8B-B14F-4D97-AF65-F5344CB8AC3E}">
        <p14:creationId xmlns:p14="http://schemas.microsoft.com/office/powerpoint/2010/main" val="3543170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0"/>
          </p:nvPr>
        </p:nvSpPr>
        <p:spPr/>
        <p:txBody>
          <a:bodyPr/>
          <a:lstStyle/>
          <a:p>
            <a:endParaRPr lang="en-US"/>
          </a:p>
        </p:txBody>
      </p:sp>
      <p:sp>
        <p:nvSpPr>
          <p:cNvPr id="3" name="Footer Placeholder 2"/>
          <p:cNvSpPr>
            <a:spLocks noGrp="1"/>
          </p:cNvSpPr>
          <p:nvPr>
            <p:ph type="ftr" sz="quarter" idx="21"/>
          </p:nvPr>
        </p:nvSpPr>
        <p:spPr/>
        <p:txBody>
          <a:bodyPr/>
          <a:lstStyle/>
          <a:p>
            <a:r>
              <a:rPr lang="en-US"/>
              <a:t>For required markings, please visit https://mh.jpl.nasa.gov</a:t>
            </a:r>
          </a:p>
        </p:txBody>
      </p:sp>
      <p:sp>
        <p:nvSpPr>
          <p:cNvPr id="8" name="Slide Number Placeholder 7"/>
          <p:cNvSpPr>
            <a:spLocks noGrp="1"/>
          </p:cNvSpPr>
          <p:nvPr>
            <p:ph type="sldNum" sz="quarter" idx="22"/>
          </p:nvPr>
        </p:nvSpPr>
        <p:spPr/>
        <p:txBody>
          <a:bodyPr/>
          <a:lstStyle/>
          <a:p>
            <a:fld id="{5CBC5745-1735-4F53-8168-1C1F18EAFF65}" type="slidenum">
              <a:rPr lang="en-US" smtClean="0"/>
              <a:pPr/>
              <a:t>‹#›</a:t>
            </a:fld>
            <a:endParaRPr lang="en-US"/>
          </a:p>
        </p:txBody>
      </p:sp>
    </p:spTree>
    <p:extLst>
      <p:ext uri="{BB962C8B-B14F-4D97-AF65-F5344CB8AC3E}">
        <p14:creationId xmlns:p14="http://schemas.microsoft.com/office/powerpoint/2010/main" val="354317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8"/>
          </p:nvPr>
        </p:nvSpPr>
        <p:spPr/>
        <p:txBody>
          <a:bodyPr/>
          <a:lstStyle/>
          <a:p>
            <a:endParaRPr lang="en-US"/>
          </a:p>
        </p:txBody>
      </p:sp>
      <p:sp>
        <p:nvSpPr>
          <p:cNvPr id="3" name="Footer Placeholder 2"/>
          <p:cNvSpPr>
            <a:spLocks noGrp="1"/>
          </p:cNvSpPr>
          <p:nvPr>
            <p:ph type="ftr" sz="quarter" idx="19"/>
          </p:nvPr>
        </p:nvSpPr>
        <p:spPr/>
        <p:txBody>
          <a:bodyPr/>
          <a:lstStyle/>
          <a:p>
            <a:r>
              <a:rPr lang="en-US"/>
              <a:t>For required markings, please visit https://mh.jpl.nasa.gov</a:t>
            </a:r>
          </a:p>
        </p:txBody>
      </p:sp>
      <p:sp>
        <p:nvSpPr>
          <p:cNvPr id="8" name="Slide Number Placeholder 7"/>
          <p:cNvSpPr>
            <a:spLocks noGrp="1"/>
          </p:cNvSpPr>
          <p:nvPr>
            <p:ph type="sldNum" sz="quarter" idx="20"/>
          </p:nvPr>
        </p:nvSpPr>
        <p:spPr/>
        <p:txBody>
          <a:bodyPr/>
          <a:lstStyle/>
          <a:p>
            <a:fld id="{8F0EA35C-A248-4E6E-81BC-49187525F2A8}" type="slidenum">
              <a:rPr lang="en-US" smtClean="0"/>
              <a:pPr/>
              <a:t>‹#›</a:t>
            </a:fld>
            <a:endParaRPr lang="en-US"/>
          </a:p>
        </p:txBody>
      </p:sp>
    </p:spTree>
    <p:extLst>
      <p:ext uri="{BB962C8B-B14F-4D97-AF65-F5344CB8AC3E}">
        <p14:creationId xmlns:p14="http://schemas.microsoft.com/office/powerpoint/2010/main" val="160876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13"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0"/>
          </p:nvPr>
        </p:nvSpPr>
        <p:spPr/>
        <p:txBody>
          <a:bodyPr/>
          <a:lstStyle/>
          <a:p>
            <a:endParaRPr lang="en-US"/>
          </a:p>
        </p:txBody>
      </p:sp>
      <p:sp>
        <p:nvSpPr>
          <p:cNvPr id="3" name="Footer Placeholder 2"/>
          <p:cNvSpPr>
            <a:spLocks noGrp="1"/>
          </p:cNvSpPr>
          <p:nvPr>
            <p:ph type="ftr" sz="quarter" idx="21"/>
          </p:nvPr>
        </p:nvSpPr>
        <p:spPr/>
        <p:txBody>
          <a:bodyPr/>
          <a:lstStyle/>
          <a:p>
            <a:r>
              <a:rPr lang="en-US"/>
              <a:t>For required markings, please visit https://mh.jpl.nasa.gov</a:t>
            </a:r>
          </a:p>
        </p:txBody>
      </p:sp>
      <p:sp>
        <p:nvSpPr>
          <p:cNvPr id="8" name="Slide Number Placeholder 7"/>
          <p:cNvSpPr>
            <a:spLocks noGrp="1"/>
          </p:cNvSpPr>
          <p:nvPr>
            <p:ph type="sldNum" sz="quarter" idx="22"/>
          </p:nvPr>
        </p:nvSpPr>
        <p:spPr/>
        <p:txBody>
          <a:bodyPr/>
          <a:lstStyle/>
          <a:p>
            <a:fld id="{224B4221-436D-4A56-A870-FCD944AD4DA9}" type="slidenum">
              <a:rPr lang="en-US" smtClean="0"/>
              <a:pPr/>
              <a:t>‹#›</a:t>
            </a:fld>
            <a:endParaRPr lang="en-US"/>
          </a:p>
        </p:txBody>
      </p:sp>
      <p:pic>
        <p:nvPicPr>
          <p:cNvPr id="4" name="Picture 3" descr="JPL_RedBlack_rgb_horz_5in_160601.eps">
            <a:extLst>
              <a:ext uri="{FF2B5EF4-FFF2-40B4-BE49-F238E27FC236}">
                <a16:creationId xmlns:a16="http://schemas.microsoft.com/office/drawing/2014/main" id="{9466AB92-9C83-2648-9056-941A72B4035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Tree>
    <p:extLst>
      <p:ext uri="{BB962C8B-B14F-4D97-AF65-F5344CB8AC3E}">
        <p14:creationId xmlns:p14="http://schemas.microsoft.com/office/powerpoint/2010/main" val="1079395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13" name="Content Placeholder 2"/>
          <p:cNvSpPr>
            <a:spLocks noGrp="1"/>
          </p:cNvSpPr>
          <p:nvPr>
            <p:ph sz="quarter" idx="19"/>
          </p:nvPr>
        </p:nvSpPr>
        <p:spPr>
          <a:xfrm>
            <a:off x="254000" y="1598613"/>
            <a:ext cx="421640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1598612"/>
            <a:ext cx="4216400" cy="2719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1"/>
          </p:nvPr>
        </p:nvSpPr>
        <p:spPr/>
        <p:txBody>
          <a:bodyPr/>
          <a:lstStyle/>
          <a:p>
            <a:endParaRPr lang="en-US"/>
          </a:p>
        </p:txBody>
      </p:sp>
      <p:sp>
        <p:nvSpPr>
          <p:cNvPr id="3" name="Footer Placeholder 2"/>
          <p:cNvSpPr>
            <a:spLocks noGrp="1"/>
          </p:cNvSpPr>
          <p:nvPr>
            <p:ph type="ftr" sz="quarter" idx="22"/>
          </p:nvPr>
        </p:nvSpPr>
        <p:spPr/>
        <p:txBody>
          <a:bodyPr/>
          <a:lstStyle/>
          <a:p>
            <a:r>
              <a:rPr lang="en-US"/>
              <a:t>For required markings, please visit https://mh.jpl.nasa.gov</a:t>
            </a:r>
          </a:p>
        </p:txBody>
      </p:sp>
      <p:sp>
        <p:nvSpPr>
          <p:cNvPr id="8" name="Slide Number Placeholder 7"/>
          <p:cNvSpPr>
            <a:spLocks noGrp="1"/>
          </p:cNvSpPr>
          <p:nvPr>
            <p:ph type="sldNum" sz="quarter" idx="23"/>
          </p:nvPr>
        </p:nvSpPr>
        <p:spPr/>
        <p:txBody>
          <a:bodyPr/>
          <a:lstStyle/>
          <a:p>
            <a:fld id="{88E63ABD-6101-4E70-82A7-7F7B876ECCFD}" type="slidenum">
              <a:rPr lang="en-US" smtClean="0"/>
              <a:pPr/>
              <a:t>‹#›</a:t>
            </a:fld>
            <a:endParaRPr lang="en-US"/>
          </a:p>
        </p:txBody>
      </p:sp>
    </p:spTree>
    <p:extLst>
      <p:ext uri="{BB962C8B-B14F-4D97-AF65-F5344CB8AC3E}">
        <p14:creationId xmlns:p14="http://schemas.microsoft.com/office/powerpoint/2010/main" val="3532275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13" name="Content Placeholder 2"/>
          <p:cNvSpPr>
            <a:spLocks noGrp="1"/>
          </p:cNvSpPr>
          <p:nvPr>
            <p:ph sz="quarter" idx="19"/>
          </p:nvPr>
        </p:nvSpPr>
        <p:spPr>
          <a:xfrm>
            <a:off x="254000" y="2137092"/>
            <a:ext cx="4216400" cy="238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2137092"/>
            <a:ext cx="4216400" cy="23841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p:cNvSpPr>
            <a:spLocks noGrp="1"/>
          </p:cNvSpPr>
          <p:nvPr>
            <p:ph type="body" idx="1"/>
          </p:nvPr>
        </p:nvSpPr>
        <p:spPr>
          <a:xfrm>
            <a:off x="254000"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4"/>
          <p:cNvSpPr>
            <a:spLocks noGrp="1"/>
          </p:cNvSpPr>
          <p:nvPr>
            <p:ph type="body" sz="quarter" idx="3"/>
          </p:nvPr>
        </p:nvSpPr>
        <p:spPr>
          <a:xfrm>
            <a:off x="4675164"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Date Placeholder 1"/>
          <p:cNvSpPr>
            <a:spLocks noGrp="1"/>
          </p:cNvSpPr>
          <p:nvPr>
            <p:ph type="dt" sz="half" idx="21"/>
          </p:nvPr>
        </p:nvSpPr>
        <p:spPr/>
        <p:txBody>
          <a:bodyPr/>
          <a:lstStyle/>
          <a:p>
            <a:endParaRPr lang="en-US"/>
          </a:p>
        </p:txBody>
      </p:sp>
      <p:sp>
        <p:nvSpPr>
          <p:cNvPr id="3" name="Footer Placeholder 2"/>
          <p:cNvSpPr>
            <a:spLocks noGrp="1"/>
          </p:cNvSpPr>
          <p:nvPr>
            <p:ph type="ftr" sz="quarter" idx="22"/>
          </p:nvPr>
        </p:nvSpPr>
        <p:spPr/>
        <p:txBody>
          <a:bodyPr/>
          <a:lstStyle/>
          <a:p>
            <a:r>
              <a:rPr lang="en-US"/>
              <a:t>For required markings, please visit https://mh.jpl.nasa.gov</a:t>
            </a:r>
          </a:p>
        </p:txBody>
      </p:sp>
      <p:sp>
        <p:nvSpPr>
          <p:cNvPr id="8" name="Slide Number Placeholder 7"/>
          <p:cNvSpPr>
            <a:spLocks noGrp="1"/>
          </p:cNvSpPr>
          <p:nvPr>
            <p:ph type="sldNum" sz="quarter" idx="23"/>
          </p:nvPr>
        </p:nvSpPr>
        <p:spPr/>
        <p:txBody>
          <a:bodyPr/>
          <a:lstStyle/>
          <a:p>
            <a:fld id="{A9EAE6FE-6903-4614-A8F9-1C4316AD21CA}" type="slidenum">
              <a:rPr lang="en-US" smtClean="0"/>
              <a:pPr/>
              <a:t>‹#›</a:t>
            </a:fld>
            <a:endParaRPr lang="en-US"/>
          </a:p>
        </p:txBody>
      </p:sp>
    </p:spTree>
    <p:extLst>
      <p:ext uri="{BB962C8B-B14F-4D97-AF65-F5344CB8AC3E}">
        <p14:creationId xmlns:p14="http://schemas.microsoft.com/office/powerpoint/2010/main" val="36257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21" name="Content Placeholder 2"/>
          <p:cNvSpPr>
            <a:spLocks noGrp="1"/>
          </p:cNvSpPr>
          <p:nvPr>
            <p:ph sz="quarter" idx="19"/>
          </p:nvPr>
        </p:nvSpPr>
        <p:spPr>
          <a:xfrm>
            <a:off x="254000"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2" name="Text Placeholder 2"/>
          <p:cNvSpPr>
            <a:spLocks noGrp="1"/>
          </p:cNvSpPr>
          <p:nvPr>
            <p:ph type="body" idx="24" hasCustomPrompt="1"/>
          </p:nvPr>
        </p:nvSpPr>
        <p:spPr>
          <a:xfrm>
            <a:off x="254000"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title style</a:t>
            </a:r>
          </a:p>
        </p:txBody>
      </p:sp>
      <p:sp>
        <p:nvSpPr>
          <p:cNvPr id="23" name="Content Placeholder 11"/>
          <p:cNvSpPr>
            <a:spLocks noGrp="1"/>
          </p:cNvSpPr>
          <p:nvPr>
            <p:ph sz="quarter" idx="20"/>
          </p:nvPr>
        </p:nvSpPr>
        <p:spPr>
          <a:xfrm>
            <a:off x="3638844" y="1497329"/>
            <a:ext cx="5129236" cy="3023869"/>
          </a:xfrm>
        </p:spPr>
        <p:txBody>
          <a:bodyPr/>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5"/>
          </p:nvPr>
        </p:nvSpPr>
        <p:spPr/>
        <p:txBody>
          <a:bodyPr/>
          <a:lstStyle/>
          <a:p>
            <a:endParaRPr lang="en-US"/>
          </a:p>
        </p:txBody>
      </p:sp>
      <p:sp>
        <p:nvSpPr>
          <p:cNvPr id="3" name="Footer Placeholder 2"/>
          <p:cNvSpPr>
            <a:spLocks noGrp="1"/>
          </p:cNvSpPr>
          <p:nvPr>
            <p:ph type="ftr" sz="quarter" idx="26"/>
          </p:nvPr>
        </p:nvSpPr>
        <p:spPr/>
        <p:txBody>
          <a:bodyPr/>
          <a:lstStyle/>
          <a:p>
            <a:r>
              <a:rPr lang="en-US"/>
              <a:t>For required markings, please visit https://mh.jpl.nasa.gov</a:t>
            </a:r>
          </a:p>
        </p:txBody>
      </p:sp>
      <p:sp>
        <p:nvSpPr>
          <p:cNvPr id="8" name="Slide Number Placeholder 7"/>
          <p:cNvSpPr>
            <a:spLocks noGrp="1"/>
          </p:cNvSpPr>
          <p:nvPr>
            <p:ph type="sldNum" sz="quarter" idx="27"/>
          </p:nvPr>
        </p:nvSpPr>
        <p:spPr/>
        <p:txBody>
          <a:bodyPr/>
          <a:lstStyle/>
          <a:p>
            <a:fld id="{85A09567-7461-4DFE-973D-AB9DA5965084}" type="slidenum">
              <a:rPr lang="en-US" smtClean="0"/>
              <a:pPr/>
              <a:t>‹#›</a:t>
            </a:fld>
            <a:endParaRPr lang="en-US"/>
          </a:p>
        </p:txBody>
      </p:sp>
    </p:spTree>
    <p:extLst>
      <p:ext uri="{BB962C8B-B14F-4D97-AF65-F5344CB8AC3E}">
        <p14:creationId xmlns:p14="http://schemas.microsoft.com/office/powerpoint/2010/main" val="19165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13" name="Picture Placeholder 2"/>
          <p:cNvSpPr>
            <a:spLocks noGrp="1"/>
          </p:cNvSpPr>
          <p:nvPr>
            <p:ph type="pic" idx="1"/>
          </p:nvPr>
        </p:nvSpPr>
        <p:spPr>
          <a:xfrm>
            <a:off x="254000" y="1497330"/>
            <a:ext cx="5129236" cy="30238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Content Placeholder 2"/>
          <p:cNvSpPr>
            <a:spLocks noGrp="1"/>
          </p:cNvSpPr>
          <p:nvPr>
            <p:ph sz="quarter" idx="19"/>
          </p:nvPr>
        </p:nvSpPr>
        <p:spPr>
          <a:xfrm>
            <a:off x="5556567"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ext Placeholder 2"/>
          <p:cNvSpPr>
            <a:spLocks noGrp="1"/>
          </p:cNvSpPr>
          <p:nvPr>
            <p:ph type="body" idx="24" hasCustomPrompt="1"/>
          </p:nvPr>
        </p:nvSpPr>
        <p:spPr>
          <a:xfrm>
            <a:off x="5556567"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title style</a:t>
            </a:r>
          </a:p>
        </p:txBody>
      </p:sp>
      <p:sp>
        <p:nvSpPr>
          <p:cNvPr id="2" name="Date Placeholder 1"/>
          <p:cNvSpPr>
            <a:spLocks noGrp="1"/>
          </p:cNvSpPr>
          <p:nvPr>
            <p:ph type="dt" sz="half" idx="25"/>
          </p:nvPr>
        </p:nvSpPr>
        <p:spPr/>
        <p:txBody>
          <a:bodyPr/>
          <a:lstStyle/>
          <a:p>
            <a:endParaRPr lang="en-US"/>
          </a:p>
        </p:txBody>
      </p:sp>
      <p:sp>
        <p:nvSpPr>
          <p:cNvPr id="3" name="Footer Placeholder 2"/>
          <p:cNvSpPr>
            <a:spLocks noGrp="1"/>
          </p:cNvSpPr>
          <p:nvPr>
            <p:ph type="ftr" sz="quarter" idx="26"/>
          </p:nvPr>
        </p:nvSpPr>
        <p:spPr/>
        <p:txBody>
          <a:bodyPr/>
          <a:lstStyle/>
          <a:p>
            <a:r>
              <a:rPr lang="en-US"/>
              <a:t>For required markings, please visit https://mh.jpl.nasa.gov</a:t>
            </a:r>
          </a:p>
        </p:txBody>
      </p:sp>
      <p:sp>
        <p:nvSpPr>
          <p:cNvPr id="8" name="Slide Number Placeholder 7"/>
          <p:cNvSpPr>
            <a:spLocks noGrp="1"/>
          </p:cNvSpPr>
          <p:nvPr>
            <p:ph type="sldNum" sz="quarter" idx="27"/>
          </p:nvPr>
        </p:nvSpPr>
        <p:spPr/>
        <p:txBody>
          <a:bodyPr/>
          <a:lstStyle/>
          <a:p>
            <a:fld id="{204C9DC4-AEC6-4356-9DD4-079F37A6ADD1}" type="slidenum">
              <a:rPr lang="en-US" smtClean="0"/>
              <a:pPr/>
              <a:t>‹#›</a:t>
            </a:fld>
            <a:endParaRPr lang="en-US"/>
          </a:p>
        </p:txBody>
      </p:sp>
    </p:spTree>
    <p:extLst>
      <p:ext uri="{BB962C8B-B14F-4D97-AF65-F5344CB8AC3E}">
        <p14:creationId xmlns:p14="http://schemas.microsoft.com/office/powerpoint/2010/main" val="27731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Black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endParaRPr lang="en-US"/>
          </a:p>
        </p:txBody>
      </p:sp>
      <p:sp>
        <p:nvSpPr>
          <p:cNvPr id="3" name="Footer Placeholder 2"/>
          <p:cNvSpPr>
            <a:spLocks noGrp="1"/>
          </p:cNvSpPr>
          <p:nvPr>
            <p:ph type="ftr" sz="quarter" idx="19"/>
          </p:nvPr>
        </p:nvSpPr>
        <p:spPr/>
        <p:txBody>
          <a:bodyPr/>
          <a:lstStyle/>
          <a:p>
            <a:r>
              <a:rPr lang="en-US"/>
              <a:t>For required markings, please visit https://mh.jpl.nasa.gov</a:t>
            </a:r>
          </a:p>
        </p:txBody>
      </p:sp>
      <p:sp>
        <p:nvSpPr>
          <p:cNvPr id="8" name="Slide Number Placeholder 7"/>
          <p:cNvSpPr>
            <a:spLocks noGrp="1"/>
          </p:cNvSpPr>
          <p:nvPr>
            <p:ph type="sldNum" sz="quarter" idx="20"/>
          </p:nvPr>
        </p:nvSpPr>
        <p:spPr/>
        <p:txBody>
          <a:bodyPr/>
          <a:lstStyle/>
          <a:p>
            <a:fld id="{F4DC5B55-12B8-4596-98D1-70488E5A10F3}" type="slidenum">
              <a:rPr lang="en-US" smtClean="0"/>
              <a:pPr/>
              <a:t>‹#›</a:t>
            </a:fld>
            <a:endParaRPr lang="en-US"/>
          </a:p>
        </p:txBody>
      </p:sp>
    </p:spTree>
    <p:extLst>
      <p:ext uri="{BB962C8B-B14F-4D97-AF65-F5344CB8AC3E}">
        <p14:creationId xmlns:p14="http://schemas.microsoft.com/office/powerpoint/2010/main" val="4070455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nd Gray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2" name="Date Placeholder 1"/>
          <p:cNvSpPr>
            <a:spLocks noGrp="1"/>
          </p:cNvSpPr>
          <p:nvPr>
            <p:ph type="dt" sz="half" idx="18"/>
          </p:nvPr>
        </p:nvSpPr>
        <p:spPr/>
        <p:txBody>
          <a:bodyPr/>
          <a:lstStyle/>
          <a:p>
            <a:endParaRPr lang="en-US"/>
          </a:p>
        </p:txBody>
      </p:sp>
      <p:sp>
        <p:nvSpPr>
          <p:cNvPr id="3" name="Footer Placeholder 2"/>
          <p:cNvSpPr>
            <a:spLocks noGrp="1"/>
          </p:cNvSpPr>
          <p:nvPr>
            <p:ph type="ftr" sz="quarter" idx="19"/>
          </p:nvPr>
        </p:nvSpPr>
        <p:spPr/>
        <p:txBody>
          <a:bodyPr/>
          <a:lstStyle/>
          <a:p>
            <a:r>
              <a:rPr lang="en-US"/>
              <a:t>For required markings, please visit https://mh.jpl.nasa.gov</a:t>
            </a:r>
          </a:p>
        </p:txBody>
      </p:sp>
      <p:sp>
        <p:nvSpPr>
          <p:cNvPr id="8" name="Slide Number Placeholder 7"/>
          <p:cNvSpPr>
            <a:spLocks noGrp="1"/>
          </p:cNvSpPr>
          <p:nvPr>
            <p:ph type="sldNum" sz="quarter" idx="20"/>
          </p:nvPr>
        </p:nvSpPr>
        <p:spPr/>
        <p:txBody>
          <a:bodyPr/>
          <a:lstStyle/>
          <a:p>
            <a:fld id="{44425C30-09A2-472C-AF1A-B979687D1AB0}" type="slidenum">
              <a:rPr lang="en-US" smtClean="0"/>
              <a:pPr/>
              <a:t>‹#›</a:t>
            </a:fld>
            <a:endParaRPr lang="en-US"/>
          </a:p>
        </p:txBody>
      </p:sp>
    </p:spTree>
    <p:extLst>
      <p:ext uri="{BB962C8B-B14F-4D97-AF65-F5344CB8AC3E}">
        <p14:creationId xmlns:p14="http://schemas.microsoft.com/office/powerpoint/2010/main" val="1013832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For required markings, please visit https://mh.jpl.nasa.gov</a:t>
            </a:r>
          </a:p>
        </p:txBody>
      </p:sp>
      <p:sp>
        <p:nvSpPr>
          <p:cNvPr id="4" name="Slide Number Placeholder 3"/>
          <p:cNvSpPr>
            <a:spLocks noGrp="1"/>
          </p:cNvSpPr>
          <p:nvPr>
            <p:ph type="sldNum" sz="quarter" idx="12"/>
          </p:nvPr>
        </p:nvSpPr>
        <p:spPr/>
        <p:txBody>
          <a:bodyPr/>
          <a:lstStyle/>
          <a:p>
            <a:fld id="{1480BF43-B564-4D0D-B75D-ACB07BE0847B}" type="slidenum">
              <a:rPr lang="en-US" smtClean="0"/>
              <a:pPr/>
              <a:t>‹#›</a:t>
            </a:fld>
            <a:endParaRPr lang="en-US"/>
          </a:p>
        </p:txBody>
      </p:sp>
    </p:spTree>
    <p:extLst>
      <p:ext uri="{BB962C8B-B14F-4D97-AF65-F5344CB8AC3E}">
        <p14:creationId xmlns:p14="http://schemas.microsoft.com/office/powerpoint/2010/main" val="1337193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lvl1pPr>
          </a:lstStyle>
          <a:p>
            <a:pPr lvl="0"/>
            <a:r>
              <a:rPr lang="en-US"/>
              <a:t>Click to add section header</a:t>
            </a:r>
          </a:p>
        </p:txBody>
      </p:sp>
      <p:sp>
        <p:nvSpPr>
          <p:cNvPr id="2" name="Date Placeholder 1"/>
          <p:cNvSpPr>
            <a:spLocks noGrp="1"/>
          </p:cNvSpPr>
          <p:nvPr>
            <p:ph type="dt" sz="half" idx="14"/>
          </p:nvPr>
        </p:nvSpPr>
        <p:spPr/>
        <p:txBody>
          <a:bodyPr/>
          <a:lstStyle/>
          <a:p>
            <a:endParaRPr lang="en-US"/>
          </a:p>
        </p:txBody>
      </p:sp>
      <p:sp>
        <p:nvSpPr>
          <p:cNvPr id="4" name="Footer Placeholder 3"/>
          <p:cNvSpPr>
            <a:spLocks noGrp="1"/>
          </p:cNvSpPr>
          <p:nvPr>
            <p:ph type="ftr" sz="quarter" idx="15"/>
          </p:nvPr>
        </p:nvSpPr>
        <p:spPr/>
        <p:txBody>
          <a:bodyPr/>
          <a:lstStyle/>
          <a:p>
            <a:r>
              <a:rPr lang="en-US"/>
              <a:t>For required markings, please visit https://mh.jpl.nasa.gov</a:t>
            </a:r>
          </a:p>
        </p:txBody>
      </p:sp>
      <p:sp>
        <p:nvSpPr>
          <p:cNvPr id="5" name="Slide Number Placeholder 4"/>
          <p:cNvSpPr>
            <a:spLocks noGrp="1"/>
          </p:cNvSpPr>
          <p:nvPr>
            <p:ph type="sldNum" sz="quarter" idx="16"/>
          </p:nvPr>
        </p:nvSpPr>
        <p:spPr/>
        <p:txBody>
          <a:bodyPr/>
          <a:lstStyle/>
          <a:p>
            <a:fld id="{1BA354C8-45E3-4E72-B8A7-299530F3F3A9}" type="slidenum">
              <a:rPr lang="en-US" smtClean="0"/>
              <a:pPr/>
              <a:t>‹#›</a:t>
            </a:fld>
            <a:endParaRPr lang="en-US"/>
          </a:p>
        </p:txBody>
      </p:sp>
    </p:spTree>
    <p:extLst>
      <p:ext uri="{BB962C8B-B14F-4D97-AF65-F5344CB8AC3E}">
        <p14:creationId xmlns:p14="http://schemas.microsoft.com/office/powerpoint/2010/main" val="3712117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_Gray">
    <p:bg>
      <p:bgPr>
        <a:solidFill>
          <a:schemeClr val="bg1">
            <a:lumMod val="65000"/>
          </a:schemeClr>
        </a:solidFill>
        <a:effectLst/>
      </p:bgPr>
    </p:bg>
    <p:spTree>
      <p:nvGrpSpPr>
        <p:cNvPr id="1" name=""/>
        <p:cNvGrpSpPr/>
        <p:nvPr/>
      </p:nvGrpSpPr>
      <p:grpSpPr>
        <a:xfrm>
          <a:off x="0" y="0"/>
          <a:ext cx="0" cy="0"/>
          <a:chOff x="0" y="0"/>
          <a:chExt cx="0" cy="0"/>
        </a:xfrm>
      </p:grpSpPr>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solidFill>
                  <a:schemeClr val="bg1"/>
                </a:solidFill>
              </a:defRPr>
            </a:lvl1pPr>
          </a:lstStyle>
          <a:p>
            <a:pPr lvl="0"/>
            <a:r>
              <a:rPr lang="en-US"/>
              <a:t>Click to add section header</a:t>
            </a:r>
          </a:p>
        </p:txBody>
      </p:sp>
      <p:sp>
        <p:nvSpPr>
          <p:cNvPr id="2" name="Date Placeholder 1"/>
          <p:cNvSpPr>
            <a:spLocks noGrp="1"/>
          </p:cNvSpPr>
          <p:nvPr>
            <p:ph type="dt" sz="half" idx="14"/>
          </p:nvPr>
        </p:nvSpPr>
        <p:spPr/>
        <p:txBody>
          <a:bodyPr/>
          <a:lstStyle/>
          <a:p>
            <a:endParaRPr lang="en-US"/>
          </a:p>
        </p:txBody>
      </p:sp>
      <p:sp>
        <p:nvSpPr>
          <p:cNvPr id="4" name="Footer Placeholder 3"/>
          <p:cNvSpPr>
            <a:spLocks noGrp="1"/>
          </p:cNvSpPr>
          <p:nvPr>
            <p:ph type="ftr" sz="quarter" idx="15"/>
          </p:nvPr>
        </p:nvSpPr>
        <p:spPr/>
        <p:txBody>
          <a:bodyPr/>
          <a:lstStyle/>
          <a:p>
            <a:r>
              <a:rPr lang="en-US"/>
              <a:t>For required markings, please visit https://mh.jpl.nasa.gov</a:t>
            </a:r>
          </a:p>
        </p:txBody>
      </p:sp>
      <p:sp>
        <p:nvSpPr>
          <p:cNvPr id="5" name="Slide Number Placeholder 4"/>
          <p:cNvSpPr>
            <a:spLocks noGrp="1"/>
          </p:cNvSpPr>
          <p:nvPr>
            <p:ph type="sldNum" sz="quarter" idx="16"/>
          </p:nvPr>
        </p:nvSpPr>
        <p:spPr/>
        <p:txBody>
          <a:bodyPr/>
          <a:lstStyle/>
          <a:p>
            <a:fld id="{1BA354C8-45E3-4E72-B8A7-299530F3F3A9}" type="slidenum">
              <a:rPr lang="en-US" smtClean="0"/>
              <a:pPr/>
              <a:t>‹#›</a:t>
            </a:fld>
            <a:endParaRPr lang="en-US"/>
          </a:p>
        </p:txBody>
      </p:sp>
    </p:spTree>
    <p:extLst>
      <p:ext uri="{BB962C8B-B14F-4D97-AF65-F5344CB8AC3E}">
        <p14:creationId xmlns:p14="http://schemas.microsoft.com/office/powerpoint/2010/main" val="1633690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For required markings, please visit https://mh.jpl.nasa.gov</a:t>
            </a:r>
          </a:p>
        </p:txBody>
      </p:sp>
      <p:sp>
        <p:nvSpPr>
          <p:cNvPr id="4" name="Slide Number Placeholder 3"/>
          <p:cNvSpPr>
            <a:spLocks noGrp="1"/>
          </p:cNvSpPr>
          <p:nvPr>
            <p:ph type="sldNum" sz="quarter" idx="12"/>
          </p:nvPr>
        </p:nvSpPr>
        <p:spPr/>
        <p:txBody>
          <a:bodyPr/>
          <a:lstStyle/>
          <a:p>
            <a:fld id="{1BA354C8-45E3-4E72-B8A7-299530F3F3A9}" type="slidenum">
              <a:rPr lang="en-US" smtClean="0"/>
              <a:pPr/>
              <a:t>‹#›</a:t>
            </a:fld>
            <a:endParaRPr lang="en-US"/>
          </a:p>
        </p:txBody>
      </p:sp>
    </p:spTree>
    <p:extLst>
      <p:ext uri="{BB962C8B-B14F-4D97-AF65-F5344CB8AC3E}">
        <p14:creationId xmlns:p14="http://schemas.microsoft.com/office/powerpoint/2010/main" val="1158724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9" name="Picture 8" descr="Shape&#10;&#10;Description automatically generated with medium confidence">
            <a:extLst>
              <a:ext uri="{FF2B5EF4-FFF2-40B4-BE49-F238E27FC236}">
                <a16:creationId xmlns:a16="http://schemas.microsoft.com/office/drawing/2014/main" id="{ACA99335-31CA-78EE-90B2-68F8E75E7E0F}"/>
              </a:ext>
            </a:extLst>
          </p:cNvPr>
          <p:cNvPicPr>
            <a:picLocks noChangeAspect="1"/>
          </p:cNvPicPr>
          <p:nvPr userDrawn="1"/>
        </p:nvPicPr>
        <p:blipFill>
          <a:blip r:embed="rId2"/>
          <a:stretch>
            <a:fillRect/>
          </a:stretch>
        </p:blipFill>
        <p:spPr>
          <a:xfrm>
            <a:off x="758283" y="1390278"/>
            <a:ext cx="7627434" cy="2118732"/>
          </a:xfrm>
          <a:prstGeom prst="rect">
            <a:avLst/>
          </a:prstGeom>
        </p:spPr>
      </p:pic>
      <p:sp>
        <p:nvSpPr>
          <p:cNvPr id="4" name="Footer Placeholder 3"/>
          <p:cNvSpPr>
            <a:spLocks noGrp="1"/>
          </p:cNvSpPr>
          <p:nvPr>
            <p:ph type="ftr" sz="quarter" idx="11"/>
          </p:nvPr>
        </p:nvSpPr>
        <p:spPr/>
        <p:txBody>
          <a:bodyPr/>
          <a:lstStyle/>
          <a:p>
            <a:r>
              <a:rPr lang="en-US"/>
              <a:t>For required markings, please visit https://mh.jpl.nasa.gov</a:t>
            </a:r>
          </a:p>
        </p:txBody>
      </p:sp>
      <p:sp>
        <p:nvSpPr>
          <p:cNvPr id="6" name="Date Placeholder 5"/>
          <p:cNvSpPr>
            <a:spLocks noGrp="1"/>
          </p:cNvSpPr>
          <p:nvPr>
            <p:ph type="dt" sz="half" idx="12"/>
          </p:nvPr>
        </p:nvSpPr>
        <p:spPr/>
        <p:txBody>
          <a:bodyPr/>
          <a:lstStyle/>
          <a:p>
            <a:endParaRPr lang="en-US"/>
          </a:p>
        </p:txBody>
      </p:sp>
      <p:sp>
        <p:nvSpPr>
          <p:cNvPr id="7" name="Slide Number Placeholder 6"/>
          <p:cNvSpPr>
            <a:spLocks noGrp="1"/>
          </p:cNvSpPr>
          <p:nvPr>
            <p:ph type="sldNum" sz="quarter" idx="13"/>
          </p:nvPr>
        </p:nvSpPr>
        <p:spPr/>
        <p:txBody>
          <a:bodyPr/>
          <a:lstStyle/>
          <a:p>
            <a:fld id="{1BA354C8-45E3-4E72-B8A7-299530F3F3A9}" type="slidenum">
              <a:rPr lang="en-US" smtClean="0"/>
              <a:pPr/>
              <a:t>‹#›</a:t>
            </a:fld>
            <a:endParaRPr lang="en-US"/>
          </a:p>
        </p:txBody>
      </p:sp>
    </p:spTree>
    <p:extLst>
      <p:ext uri="{BB962C8B-B14F-4D97-AF65-F5344CB8AC3E}">
        <p14:creationId xmlns:p14="http://schemas.microsoft.com/office/powerpoint/2010/main" val="2522053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925513" y="1956377"/>
            <a:ext cx="7483464" cy="294801"/>
          </a:xfrm>
        </p:spPr>
        <p:txBody>
          <a:bodyPr>
            <a:noAutofit/>
          </a:bodyPr>
          <a:lstStyle>
            <a:lvl1pPr marL="0" indent="0">
              <a:buNone/>
              <a:defRPr sz="1400" baseline="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a Theme, Project or Mission Name (optional)</a:t>
            </a:r>
          </a:p>
        </p:txBody>
      </p:sp>
      <p:sp>
        <p:nvSpPr>
          <p:cNvPr id="24" name="Text Placeholder 21"/>
          <p:cNvSpPr>
            <a:spLocks noGrp="1"/>
          </p:cNvSpPr>
          <p:nvPr>
            <p:ph type="body" sz="quarter" idx="16" hasCustomPrompt="1"/>
          </p:nvPr>
        </p:nvSpPr>
        <p:spPr>
          <a:xfrm>
            <a:off x="915352" y="2251179"/>
            <a:ext cx="7493625" cy="419202"/>
          </a:xfrm>
        </p:spPr>
        <p:txBody>
          <a:bodyPr>
            <a:noAutofit/>
          </a:bodyPr>
          <a:lstStyle>
            <a:lvl1pPr marL="0" indent="0">
              <a:buNone/>
              <a:defRPr sz="2400" b="1"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Presentation Title</a:t>
            </a:r>
          </a:p>
        </p:txBody>
      </p:sp>
      <p:sp>
        <p:nvSpPr>
          <p:cNvPr id="25" name="Text Placeholder 21"/>
          <p:cNvSpPr>
            <a:spLocks noGrp="1"/>
          </p:cNvSpPr>
          <p:nvPr>
            <p:ph type="body" sz="quarter" idx="17" hasCustomPrompt="1"/>
          </p:nvPr>
        </p:nvSpPr>
        <p:spPr>
          <a:xfrm>
            <a:off x="925512" y="2668678"/>
            <a:ext cx="7483465" cy="826362"/>
          </a:xfrm>
        </p:spPr>
        <p:txBody>
          <a:bodyPr>
            <a:noAutofit/>
          </a:bodyPr>
          <a:lstStyle>
            <a:lvl1pPr marL="0" indent="0">
              <a:buNone/>
              <a:defRPr sz="2000" b="0"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a Presentation Subtitle</a:t>
            </a:r>
          </a:p>
        </p:txBody>
      </p:sp>
      <p:sp>
        <p:nvSpPr>
          <p:cNvPr id="26" name="Text Placeholder 21"/>
          <p:cNvSpPr>
            <a:spLocks noGrp="1"/>
          </p:cNvSpPr>
          <p:nvPr>
            <p:ph type="body" sz="quarter" idx="18" hasCustomPrompt="1"/>
          </p:nvPr>
        </p:nvSpPr>
        <p:spPr>
          <a:xfrm>
            <a:off x="915352" y="4246880"/>
            <a:ext cx="7493625" cy="497840"/>
          </a:xfrm>
        </p:spPr>
        <p:txBody>
          <a:bodyPr anchor="b">
            <a:noAutofit/>
          </a:bodyPr>
          <a:lstStyle>
            <a:lvl1pPr marL="0" indent="0">
              <a:buNone/>
              <a:defRPr sz="1000" b="0"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 | Directorate, Division, Section or Group Name, Presented by, Job Title, Date, etc.</a:t>
            </a:r>
          </a:p>
        </p:txBody>
      </p:sp>
      <p:pic>
        <p:nvPicPr>
          <p:cNvPr id="9" name="Picture 8" descr="JPL_RedWhite_rgb_stacked_5in_160601.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720" y="854098"/>
            <a:ext cx="2001680" cy="1167647"/>
          </a:xfrm>
          <a:prstGeom prst="rect">
            <a:avLst/>
          </a:prstGeom>
        </p:spPr>
      </p:pic>
      <p:sp>
        <p:nvSpPr>
          <p:cNvPr id="6" name="Footer Placeholder 5"/>
          <p:cNvSpPr>
            <a:spLocks noGrp="1"/>
          </p:cNvSpPr>
          <p:nvPr>
            <p:ph type="ftr" sz="quarter" idx="20"/>
          </p:nvPr>
        </p:nvSpPr>
        <p:spPr>
          <a:xfrm>
            <a:off x="915351" y="4802823"/>
            <a:ext cx="7493625" cy="274637"/>
          </a:xfrm>
        </p:spPr>
        <p:txBody>
          <a:bodyPr/>
          <a:lstStyle/>
          <a:p>
            <a:pPr algn="l"/>
            <a:r>
              <a:rPr lang="en-US"/>
              <a:t>For required markings, please visit https://mh.jpl.nasa.gov</a:t>
            </a:r>
          </a:p>
        </p:txBody>
      </p:sp>
    </p:spTree>
    <p:extLst>
      <p:ext uri="{BB962C8B-B14F-4D97-AF65-F5344CB8AC3E}">
        <p14:creationId xmlns:p14="http://schemas.microsoft.com/office/powerpoint/2010/main" val="680955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5687785" y="508000"/>
            <a:ext cx="3347357" cy="826391"/>
          </a:xfrm>
        </p:spPr>
        <p:txBody>
          <a:bodyPr anchor="b">
            <a:noAutofit/>
          </a:bodyPr>
          <a:lstStyle>
            <a:lvl1pPr marL="0" indent="0" algn="ctr">
              <a:buNone/>
              <a:defRPr sz="1400">
                <a:solidFill>
                  <a:schemeClr val="accent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a:t>Click to Add a Theme, Project or Mission Name (optional)</a:t>
            </a:r>
          </a:p>
        </p:txBody>
      </p:sp>
      <p:sp>
        <p:nvSpPr>
          <p:cNvPr id="15" name="Text Placeholder 13"/>
          <p:cNvSpPr>
            <a:spLocks noGrp="1"/>
          </p:cNvSpPr>
          <p:nvPr>
            <p:ph type="body" sz="quarter" idx="11" hasCustomPrompt="1"/>
          </p:nvPr>
        </p:nvSpPr>
        <p:spPr>
          <a:xfrm>
            <a:off x="5687785" y="1354711"/>
            <a:ext cx="3347357" cy="728089"/>
          </a:xfrm>
        </p:spPr>
        <p:txBody>
          <a:bodyPr anchor="t">
            <a:noAutofit/>
          </a:bodyPr>
          <a:lstStyle>
            <a:lvl1pPr marL="0" indent="0" algn="ctr">
              <a:buNone/>
              <a:defRPr sz="2200" b="1" baseline="0">
                <a:solidFill>
                  <a:srgbClr val="FFFFFF"/>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a:t>Click to Edit Presentation Title</a:t>
            </a:r>
          </a:p>
        </p:txBody>
      </p:sp>
      <p:sp>
        <p:nvSpPr>
          <p:cNvPr id="19" name="Picture Placeholder 18"/>
          <p:cNvSpPr>
            <a:spLocks noGrp="1"/>
          </p:cNvSpPr>
          <p:nvPr>
            <p:ph type="pic" sz="quarter" idx="14"/>
          </p:nvPr>
        </p:nvSpPr>
        <p:spPr>
          <a:xfrm>
            <a:off x="0" y="0"/>
            <a:ext cx="5546725" cy="5143500"/>
          </a:xfrm>
        </p:spPr>
        <p:txBody>
          <a:bodyPr anchor="ctr">
            <a:noAutofit/>
          </a:bodyPr>
          <a:lstStyle>
            <a:lvl1pPr marL="0" indent="0" algn="ctr">
              <a:buNone/>
              <a:defRPr sz="1400"/>
            </a:lvl1pPr>
          </a:lstStyle>
          <a:p>
            <a:r>
              <a:rPr lang="en-US"/>
              <a:t>Drag picture to placeholder or click icon to add</a:t>
            </a:r>
          </a:p>
        </p:txBody>
      </p:sp>
      <p:sp>
        <p:nvSpPr>
          <p:cNvPr id="26" name="Text Placeholder 13"/>
          <p:cNvSpPr>
            <a:spLocks noGrp="1"/>
          </p:cNvSpPr>
          <p:nvPr>
            <p:ph type="body" sz="quarter" idx="15" hasCustomPrompt="1"/>
          </p:nvPr>
        </p:nvSpPr>
        <p:spPr>
          <a:xfrm>
            <a:off x="5687785" y="2164080"/>
            <a:ext cx="3347357" cy="833120"/>
          </a:xfrm>
        </p:spPr>
        <p:txBody>
          <a:bodyPr anchor="t">
            <a:noAutofit/>
          </a:bodyPr>
          <a:lstStyle>
            <a:lvl1pPr marL="0" indent="0" algn="ctr">
              <a:buNone/>
              <a:defRPr sz="1000" baseline="0">
                <a:solidFill>
                  <a:srgbClr val="FFFFFF"/>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a:t># | Directorate, Division, Section or Group Name</a:t>
            </a:r>
            <a:br>
              <a:rPr lang="en-US"/>
            </a:br>
            <a:r>
              <a:rPr lang="en-US"/>
              <a:t>Presented by, Job Title, Date, etc.</a:t>
            </a:r>
          </a:p>
        </p:txBody>
      </p:sp>
      <p:pic>
        <p:nvPicPr>
          <p:cNvPr id="9" name="Picture 8" descr="JPL_RedWhite_rgb_stacked_5in_160601.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6933" y="3586873"/>
            <a:ext cx="2001680" cy="1167647"/>
          </a:xfrm>
          <a:prstGeom prst="rect">
            <a:avLst/>
          </a:prstGeom>
        </p:spPr>
      </p:pic>
      <p:sp>
        <p:nvSpPr>
          <p:cNvPr id="3" name="Footer Placeholder 2"/>
          <p:cNvSpPr>
            <a:spLocks noGrp="1"/>
          </p:cNvSpPr>
          <p:nvPr>
            <p:ph type="ftr" sz="quarter" idx="17"/>
          </p:nvPr>
        </p:nvSpPr>
        <p:spPr>
          <a:xfrm>
            <a:off x="5687784" y="4802823"/>
            <a:ext cx="3347357" cy="274637"/>
          </a:xfrm>
        </p:spPr>
        <p:txBody>
          <a:bodyPr/>
          <a:lstStyle/>
          <a:p>
            <a:r>
              <a:rPr lang="en-US"/>
              <a:t>For required markings, please visit https://mh.jpl.nasa.gov</a:t>
            </a:r>
          </a:p>
        </p:txBody>
      </p:sp>
    </p:spTree>
    <p:extLst>
      <p:ext uri="{BB962C8B-B14F-4D97-AF65-F5344CB8AC3E}">
        <p14:creationId xmlns:p14="http://schemas.microsoft.com/office/powerpoint/2010/main" val="36427032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8" name="Picture Placeholder 18"/>
          <p:cNvSpPr>
            <a:spLocks noGrp="1"/>
          </p:cNvSpPr>
          <p:nvPr>
            <p:ph type="pic" sz="quarter" idx="14"/>
          </p:nvPr>
        </p:nvSpPr>
        <p:spPr>
          <a:xfrm>
            <a:off x="0" y="0"/>
            <a:ext cx="9144000" cy="3417503"/>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a:t>Drag picture to placeholder or click icon to add</a:t>
            </a:r>
          </a:p>
        </p:txBody>
      </p:sp>
      <p:sp>
        <p:nvSpPr>
          <p:cNvPr id="14" name="Text Placeholder 13"/>
          <p:cNvSpPr>
            <a:spLocks noGrp="1"/>
          </p:cNvSpPr>
          <p:nvPr>
            <p:ph type="body" sz="quarter" idx="16" hasCustomPrompt="1"/>
          </p:nvPr>
        </p:nvSpPr>
        <p:spPr>
          <a:xfrm>
            <a:off x="369198" y="3773210"/>
            <a:ext cx="6503855" cy="430183"/>
          </a:xfrm>
        </p:spPr>
        <p:txBody>
          <a:bodyPr>
            <a:noAutofit/>
          </a:bodyPr>
          <a:lstStyle>
            <a:lvl1pPr marL="0" indent="0">
              <a:buNone/>
              <a:defRPr sz="2200" b="1">
                <a:latin typeface="+mj-lt"/>
              </a:defRPr>
            </a:lvl1pPr>
            <a:lvl2pPr marL="457200" indent="0">
              <a:buNone/>
              <a:defRPr sz="2200" b="1">
                <a:latin typeface="+mj-lt"/>
              </a:defRPr>
            </a:lvl2pPr>
            <a:lvl3pPr marL="914400" indent="0">
              <a:buNone/>
              <a:defRPr sz="2200" b="1">
                <a:latin typeface="+mj-lt"/>
              </a:defRPr>
            </a:lvl3pPr>
            <a:lvl4pPr marL="1371600" indent="0">
              <a:buNone/>
              <a:defRPr sz="2200" b="1">
                <a:latin typeface="+mj-lt"/>
              </a:defRPr>
            </a:lvl4pPr>
            <a:lvl5pPr marL="1828800" indent="0">
              <a:buNone/>
              <a:defRPr sz="2200" b="1">
                <a:latin typeface="+mj-lt"/>
              </a:defRPr>
            </a:lvl5pPr>
          </a:lstStyle>
          <a:p>
            <a:pPr lvl="0"/>
            <a:r>
              <a:rPr lang="en-US"/>
              <a:t>Click to Edit Presentation Title</a:t>
            </a:r>
          </a:p>
        </p:txBody>
      </p:sp>
      <p:sp>
        <p:nvSpPr>
          <p:cNvPr id="17" name="Text Placeholder 16"/>
          <p:cNvSpPr>
            <a:spLocks noGrp="1"/>
          </p:cNvSpPr>
          <p:nvPr>
            <p:ph type="body" sz="quarter" idx="17" hasCustomPrompt="1"/>
          </p:nvPr>
        </p:nvSpPr>
        <p:spPr>
          <a:xfrm>
            <a:off x="369198" y="4479716"/>
            <a:ext cx="6503856" cy="355600"/>
          </a:xfrm>
        </p:spPr>
        <p:txBody>
          <a:bodyPr anchor="b">
            <a:noAutofit/>
          </a:bodyPr>
          <a:lstStyle>
            <a:lvl1pPr marL="0" indent="0">
              <a:buNone/>
              <a:defRPr sz="1000" baseline="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 | Directorate, Division, Section or Group Name, Presented by, Job Title, Date, etc.</a:t>
            </a:r>
          </a:p>
        </p:txBody>
      </p:sp>
      <p:sp>
        <p:nvSpPr>
          <p:cNvPr id="21" name="Text Placeholder 20"/>
          <p:cNvSpPr>
            <a:spLocks noGrp="1"/>
          </p:cNvSpPr>
          <p:nvPr>
            <p:ph type="body" sz="quarter" idx="19" hasCustomPrompt="1"/>
          </p:nvPr>
        </p:nvSpPr>
        <p:spPr>
          <a:xfrm>
            <a:off x="369197" y="3488175"/>
            <a:ext cx="6503856" cy="285035"/>
          </a:xfrm>
        </p:spPr>
        <p:txBody>
          <a:bodyPr>
            <a:noAutofit/>
          </a:bodyPr>
          <a:lstStyle>
            <a:lvl1pPr marL="0" indent="0">
              <a:buNone/>
              <a:defRPr sz="1400">
                <a:solidFill>
                  <a:schemeClr val="accent1"/>
                </a:solidFill>
              </a:defRPr>
            </a:lvl1pPr>
            <a:lvl2pPr marL="457200" indent="0">
              <a:buNone/>
              <a:defRPr sz="1400">
                <a:solidFill>
                  <a:schemeClr val="accent1"/>
                </a:solidFill>
              </a:defRPr>
            </a:lvl2pPr>
            <a:lvl3pPr marL="914400" indent="0">
              <a:buNone/>
              <a:defRPr sz="1400">
                <a:solidFill>
                  <a:schemeClr val="accent1"/>
                </a:solidFill>
              </a:defRPr>
            </a:lvl3pPr>
            <a:lvl4pPr marL="1371600" indent="0">
              <a:buNone/>
              <a:defRPr sz="1400">
                <a:solidFill>
                  <a:schemeClr val="accent1"/>
                </a:solidFill>
              </a:defRPr>
            </a:lvl4pPr>
            <a:lvl5pPr marL="1828800" indent="0">
              <a:buNone/>
              <a:defRPr sz="1400">
                <a:solidFill>
                  <a:schemeClr val="accent1"/>
                </a:solidFill>
              </a:defRPr>
            </a:lvl5pPr>
          </a:lstStyle>
          <a:p>
            <a:pPr lvl="0"/>
            <a:r>
              <a:rPr lang="en-US"/>
              <a:t>Click to Add a Theme, Project or Mission Name (optional)</a:t>
            </a:r>
          </a:p>
        </p:txBody>
      </p:sp>
      <p:pic>
        <p:nvPicPr>
          <p:cNvPr id="10" name="Picture 9" descr="JPL_RedWhite_rgb_stacked_5in_160601.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73053" y="3804453"/>
            <a:ext cx="2001680" cy="1167647"/>
          </a:xfrm>
          <a:prstGeom prst="rect">
            <a:avLst/>
          </a:prstGeom>
        </p:spPr>
      </p:pic>
      <p:sp>
        <p:nvSpPr>
          <p:cNvPr id="3" name="Footer Placeholder 2"/>
          <p:cNvSpPr>
            <a:spLocks noGrp="1"/>
          </p:cNvSpPr>
          <p:nvPr>
            <p:ph type="ftr" sz="quarter" idx="21"/>
          </p:nvPr>
        </p:nvSpPr>
        <p:spPr>
          <a:xfrm>
            <a:off x="369198" y="4802823"/>
            <a:ext cx="6503856" cy="274637"/>
          </a:xfrm>
        </p:spPr>
        <p:txBody>
          <a:bodyPr/>
          <a:lstStyle/>
          <a:p>
            <a:pPr algn="l"/>
            <a:r>
              <a:rPr lang="en-US"/>
              <a:t>For required markings, please visit https://mh.jpl.nasa.gov</a:t>
            </a:r>
          </a:p>
        </p:txBody>
      </p:sp>
    </p:spTree>
    <p:extLst>
      <p:ext uri="{BB962C8B-B14F-4D97-AF65-F5344CB8AC3E}">
        <p14:creationId xmlns:p14="http://schemas.microsoft.com/office/powerpoint/2010/main" val="11202921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10"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0"/>
          </p:nvPr>
        </p:nvSpPr>
        <p:spPr/>
        <p:txBody>
          <a:bodyPr/>
          <a:lstStyle/>
          <a:p>
            <a:endParaRPr lang="en-US"/>
          </a:p>
        </p:txBody>
      </p:sp>
      <p:sp>
        <p:nvSpPr>
          <p:cNvPr id="3" name="Footer Placeholder 2"/>
          <p:cNvSpPr>
            <a:spLocks noGrp="1"/>
          </p:cNvSpPr>
          <p:nvPr>
            <p:ph type="ftr" sz="quarter" idx="21"/>
          </p:nvPr>
        </p:nvSpPr>
        <p:spPr/>
        <p:txBody>
          <a:bodyPr/>
          <a:lstStyle/>
          <a:p>
            <a:r>
              <a:rPr lang="en-US"/>
              <a:t>For required markings, please visit https://mh.jpl.nasa.gov</a:t>
            </a:r>
          </a:p>
        </p:txBody>
      </p:sp>
      <p:sp>
        <p:nvSpPr>
          <p:cNvPr id="8" name="Slide Number Placeholder 7"/>
          <p:cNvSpPr>
            <a:spLocks noGrp="1"/>
          </p:cNvSpPr>
          <p:nvPr>
            <p:ph type="sldNum" sz="quarter" idx="22"/>
          </p:nvPr>
        </p:nvSpPr>
        <p:spPr/>
        <p:txBody>
          <a:bodyPr/>
          <a:lstStyle/>
          <a:p>
            <a:fld id="{E0B30D21-BC64-4371-8E9E-16524E6A609C}" type="slidenum">
              <a:rPr lang="en-US" smtClean="0"/>
              <a:pPr/>
              <a:t>‹#›</a:t>
            </a:fld>
            <a:endParaRPr lang="en-US"/>
          </a:p>
        </p:txBody>
      </p:sp>
    </p:spTree>
    <p:extLst>
      <p:ext uri="{BB962C8B-B14F-4D97-AF65-F5344CB8AC3E}">
        <p14:creationId xmlns:p14="http://schemas.microsoft.com/office/powerpoint/2010/main" val="391532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endParaRPr lang="en-US"/>
          </a:p>
        </p:txBody>
      </p:sp>
      <p:sp>
        <p:nvSpPr>
          <p:cNvPr id="3" name="Footer Placeholder 2"/>
          <p:cNvSpPr>
            <a:spLocks noGrp="1"/>
          </p:cNvSpPr>
          <p:nvPr>
            <p:ph type="ftr" sz="quarter" idx="19"/>
          </p:nvPr>
        </p:nvSpPr>
        <p:spPr/>
        <p:txBody>
          <a:bodyPr/>
          <a:lstStyle/>
          <a:p>
            <a:r>
              <a:rPr lang="en-US"/>
              <a:t>For required markings, please visit https://mh.jpl.nasa.gov</a:t>
            </a:r>
          </a:p>
        </p:txBody>
      </p:sp>
      <p:sp>
        <p:nvSpPr>
          <p:cNvPr id="8" name="Slide Number Placeholder 7"/>
          <p:cNvSpPr>
            <a:spLocks noGrp="1"/>
          </p:cNvSpPr>
          <p:nvPr>
            <p:ph type="sldNum" sz="quarter" idx="20"/>
          </p:nvPr>
        </p:nvSpPr>
        <p:spPr/>
        <p:txBody>
          <a:bodyPr/>
          <a:lstStyle/>
          <a:p>
            <a:fld id="{A96425C3-5E0D-4894-ABBA-0CFB61674F2E}" type="slidenum">
              <a:rPr lang="en-US" smtClean="0"/>
              <a:pPr/>
              <a:t>‹#›</a:t>
            </a:fld>
            <a:endParaRPr lang="en-US"/>
          </a:p>
        </p:txBody>
      </p:sp>
    </p:spTree>
    <p:extLst>
      <p:ext uri="{BB962C8B-B14F-4D97-AF65-F5344CB8AC3E}">
        <p14:creationId xmlns:p14="http://schemas.microsoft.com/office/powerpoint/2010/main" val="416787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0"/>
          </p:nvPr>
        </p:nvSpPr>
        <p:spPr/>
        <p:txBody>
          <a:bodyPr/>
          <a:lstStyle/>
          <a:p>
            <a:endParaRPr lang="en-US"/>
          </a:p>
        </p:txBody>
      </p:sp>
      <p:sp>
        <p:nvSpPr>
          <p:cNvPr id="3" name="Footer Placeholder 2"/>
          <p:cNvSpPr>
            <a:spLocks noGrp="1"/>
          </p:cNvSpPr>
          <p:nvPr>
            <p:ph type="ftr" sz="quarter" idx="21"/>
          </p:nvPr>
        </p:nvSpPr>
        <p:spPr/>
        <p:txBody>
          <a:bodyPr/>
          <a:lstStyle/>
          <a:p>
            <a:r>
              <a:rPr lang="en-US"/>
              <a:t>For required markings, please visit https://mh.jpl.nasa.gov</a:t>
            </a:r>
          </a:p>
        </p:txBody>
      </p:sp>
      <p:sp>
        <p:nvSpPr>
          <p:cNvPr id="8" name="Slide Number Placeholder 7"/>
          <p:cNvSpPr>
            <a:spLocks noGrp="1"/>
          </p:cNvSpPr>
          <p:nvPr>
            <p:ph type="sldNum" sz="quarter" idx="22"/>
          </p:nvPr>
        </p:nvSpPr>
        <p:spPr/>
        <p:txBody>
          <a:bodyPr/>
          <a:lstStyle/>
          <a:p>
            <a:fld id="{375AF0C0-F38F-4D39-941C-CD9692D0AFE4}" type="slidenum">
              <a:rPr lang="en-US" smtClean="0"/>
              <a:pPr/>
              <a:t>‹#›</a:t>
            </a:fld>
            <a:endParaRPr lang="en-US"/>
          </a:p>
        </p:txBody>
      </p:sp>
    </p:spTree>
    <p:extLst>
      <p:ext uri="{BB962C8B-B14F-4D97-AF65-F5344CB8AC3E}">
        <p14:creationId xmlns:p14="http://schemas.microsoft.com/office/powerpoint/2010/main" val="2431658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8"/>
          </p:nvPr>
        </p:nvSpPr>
        <p:spPr/>
        <p:txBody>
          <a:bodyPr/>
          <a:lstStyle/>
          <a:p>
            <a:endParaRPr lang="en-US"/>
          </a:p>
        </p:txBody>
      </p:sp>
      <p:sp>
        <p:nvSpPr>
          <p:cNvPr id="3" name="Footer Placeholder 2"/>
          <p:cNvSpPr>
            <a:spLocks noGrp="1"/>
          </p:cNvSpPr>
          <p:nvPr>
            <p:ph type="ftr" sz="quarter" idx="19"/>
          </p:nvPr>
        </p:nvSpPr>
        <p:spPr/>
        <p:txBody>
          <a:bodyPr/>
          <a:lstStyle/>
          <a:p>
            <a:r>
              <a:rPr lang="en-US"/>
              <a:t>For required markings, please visit https://mh.jpl.nasa.gov</a:t>
            </a:r>
          </a:p>
        </p:txBody>
      </p:sp>
      <p:sp>
        <p:nvSpPr>
          <p:cNvPr id="8" name="Slide Number Placeholder 7"/>
          <p:cNvSpPr>
            <a:spLocks noGrp="1"/>
          </p:cNvSpPr>
          <p:nvPr>
            <p:ph type="sldNum" sz="quarter" idx="20"/>
          </p:nvPr>
        </p:nvSpPr>
        <p:spPr/>
        <p:txBody>
          <a:bodyPr/>
          <a:lstStyle/>
          <a:p>
            <a:fld id="{E9352176-D5E3-4E56-B048-3D63A1FFBDDD}" type="slidenum">
              <a:rPr lang="en-US" smtClean="0"/>
              <a:pPr/>
              <a:t>‹#›</a:t>
            </a:fld>
            <a:endParaRPr lang="en-US"/>
          </a:p>
        </p:txBody>
      </p:sp>
    </p:spTree>
    <p:extLst>
      <p:ext uri="{BB962C8B-B14F-4D97-AF65-F5344CB8AC3E}">
        <p14:creationId xmlns:p14="http://schemas.microsoft.com/office/powerpoint/2010/main" val="235957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13"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0"/>
          </p:nvPr>
        </p:nvSpPr>
        <p:spPr/>
        <p:txBody>
          <a:bodyPr/>
          <a:lstStyle/>
          <a:p>
            <a:endParaRPr lang="en-US"/>
          </a:p>
        </p:txBody>
      </p:sp>
      <p:sp>
        <p:nvSpPr>
          <p:cNvPr id="3" name="Footer Placeholder 2"/>
          <p:cNvSpPr>
            <a:spLocks noGrp="1"/>
          </p:cNvSpPr>
          <p:nvPr>
            <p:ph type="ftr" sz="quarter" idx="21"/>
          </p:nvPr>
        </p:nvSpPr>
        <p:spPr/>
        <p:txBody>
          <a:bodyPr/>
          <a:lstStyle/>
          <a:p>
            <a:r>
              <a:rPr lang="en-US"/>
              <a:t>For required markings, please visit https://mh.jpl.nasa.gov</a:t>
            </a:r>
          </a:p>
        </p:txBody>
      </p:sp>
      <p:sp>
        <p:nvSpPr>
          <p:cNvPr id="8" name="Slide Number Placeholder 7"/>
          <p:cNvSpPr>
            <a:spLocks noGrp="1"/>
          </p:cNvSpPr>
          <p:nvPr>
            <p:ph type="sldNum" sz="quarter" idx="22"/>
          </p:nvPr>
        </p:nvSpPr>
        <p:spPr/>
        <p:txBody>
          <a:bodyPr/>
          <a:lstStyle/>
          <a:p>
            <a:fld id="{B9C8054A-94CA-4B42-B0C1-F7448D46172D}" type="slidenum">
              <a:rPr lang="en-US" smtClean="0"/>
              <a:pPr/>
              <a:t>‹#›</a:t>
            </a:fld>
            <a:endParaRPr lang="en-US"/>
          </a:p>
        </p:txBody>
      </p:sp>
    </p:spTree>
    <p:extLst>
      <p:ext uri="{BB962C8B-B14F-4D97-AF65-F5344CB8AC3E}">
        <p14:creationId xmlns:p14="http://schemas.microsoft.com/office/powerpoint/2010/main" val="22995813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13" name="Content Placeholder 2"/>
          <p:cNvSpPr>
            <a:spLocks noGrp="1"/>
          </p:cNvSpPr>
          <p:nvPr>
            <p:ph sz="quarter" idx="19"/>
          </p:nvPr>
        </p:nvSpPr>
        <p:spPr>
          <a:xfrm>
            <a:off x="254000" y="1598613"/>
            <a:ext cx="421640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1598612"/>
            <a:ext cx="4216400" cy="2719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1"/>
          </p:nvPr>
        </p:nvSpPr>
        <p:spPr/>
        <p:txBody>
          <a:bodyPr/>
          <a:lstStyle/>
          <a:p>
            <a:endParaRPr lang="en-US"/>
          </a:p>
        </p:txBody>
      </p:sp>
      <p:sp>
        <p:nvSpPr>
          <p:cNvPr id="3" name="Footer Placeholder 2"/>
          <p:cNvSpPr>
            <a:spLocks noGrp="1"/>
          </p:cNvSpPr>
          <p:nvPr>
            <p:ph type="ftr" sz="quarter" idx="22"/>
          </p:nvPr>
        </p:nvSpPr>
        <p:spPr/>
        <p:txBody>
          <a:bodyPr/>
          <a:lstStyle/>
          <a:p>
            <a:r>
              <a:rPr lang="en-US"/>
              <a:t>For required markings, please visit https://mh.jpl.nasa.gov</a:t>
            </a:r>
          </a:p>
        </p:txBody>
      </p:sp>
      <p:sp>
        <p:nvSpPr>
          <p:cNvPr id="8" name="Slide Number Placeholder 7"/>
          <p:cNvSpPr>
            <a:spLocks noGrp="1"/>
          </p:cNvSpPr>
          <p:nvPr>
            <p:ph type="sldNum" sz="quarter" idx="23"/>
          </p:nvPr>
        </p:nvSpPr>
        <p:spPr/>
        <p:txBody>
          <a:bodyPr/>
          <a:lstStyle/>
          <a:p>
            <a:fld id="{A69D3BD9-0E77-4586-BD51-5BD57309A423}" type="slidenum">
              <a:rPr lang="en-US" smtClean="0"/>
              <a:pPr/>
              <a:t>‹#›</a:t>
            </a:fld>
            <a:endParaRPr lang="en-US"/>
          </a:p>
        </p:txBody>
      </p:sp>
    </p:spTree>
    <p:extLst>
      <p:ext uri="{BB962C8B-B14F-4D97-AF65-F5344CB8AC3E}">
        <p14:creationId xmlns:p14="http://schemas.microsoft.com/office/powerpoint/2010/main" val="760199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13" name="Content Placeholder 2"/>
          <p:cNvSpPr>
            <a:spLocks noGrp="1"/>
          </p:cNvSpPr>
          <p:nvPr>
            <p:ph sz="quarter" idx="19"/>
          </p:nvPr>
        </p:nvSpPr>
        <p:spPr>
          <a:xfrm>
            <a:off x="254000" y="2137092"/>
            <a:ext cx="4216400" cy="238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2137092"/>
            <a:ext cx="4216400" cy="23841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p:cNvSpPr>
            <a:spLocks noGrp="1"/>
          </p:cNvSpPr>
          <p:nvPr>
            <p:ph type="body" idx="1"/>
          </p:nvPr>
        </p:nvSpPr>
        <p:spPr>
          <a:xfrm>
            <a:off x="254000"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4"/>
          <p:cNvSpPr>
            <a:spLocks noGrp="1"/>
          </p:cNvSpPr>
          <p:nvPr>
            <p:ph type="body" sz="quarter" idx="3"/>
          </p:nvPr>
        </p:nvSpPr>
        <p:spPr>
          <a:xfrm>
            <a:off x="4675164"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Date Placeholder 1"/>
          <p:cNvSpPr>
            <a:spLocks noGrp="1"/>
          </p:cNvSpPr>
          <p:nvPr>
            <p:ph type="dt" sz="half" idx="21"/>
          </p:nvPr>
        </p:nvSpPr>
        <p:spPr/>
        <p:txBody>
          <a:bodyPr/>
          <a:lstStyle/>
          <a:p>
            <a:endParaRPr lang="en-US"/>
          </a:p>
        </p:txBody>
      </p:sp>
      <p:sp>
        <p:nvSpPr>
          <p:cNvPr id="3" name="Footer Placeholder 2"/>
          <p:cNvSpPr>
            <a:spLocks noGrp="1"/>
          </p:cNvSpPr>
          <p:nvPr>
            <p:ph type="ftr" sz="quarter" idx="22"/>
          </p:nvPr>
        </p:nvSpPr>
        <p:spPr/>
        <p:txBody>
          <a:bodyPr/>
          <a:lstStyle/>
          <a:p>
            <a:r>
              <a:rPr lang="en-US"/>
              <a:t>For required markings, please visit https://mh.jpl.nasa.gov</a:t>
            </a:r>
          </a:p>
        </p:txBody>
      </p:sp>
      <p:sp>
        <p:nvSpPr>
          <p:cNvPr id="8" name="Slide Number Placeholder 7"/>
          <p:cNvSpPr>
            <a:spLocks noGrp="1"/>
          </p:cNvSpPr>
          <p:nvPr>
            <p:ph type="sldNum" sz="quarter" idx="23"/>
          </p:nvPr>
        </p:nvSpPr>
        <p:spPr/>
        <p:txBody>
          <a:bodyPr/>
          <a:lstStyle/>
          <a:p>
            <a:fld id="{C289F3F2-5ECF-4DEB-B03B-964715D0EECE}" type="slidenum">
              <a:rPr lang="en-US" smtClean="0"/>
              <a:pPr/>
              <a:t>‹#›</a:t>
            </a:fld>
            <a:endParaRPr lang="en-US"/>
          </a:p>
        </p:txBody>
      </p:sp>
    </p:spTree>
    <p:extLst>
      <p:ext uri="{BB962C8B-B14F-4D97-AF65-F5344CB8AC3E}">
        <p14:creationId xmlns:p14="http://schemas.microsoft.com/office/powerpoint/2010/main" val="6882145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21" name="Content Placeholder 2"/>
          <p:cNvSpPr>
            <a:spLocks noGrp="1"/>
          </p:cNvSpPr>
          <p:nvPr>
            <p:ph sz="quarter" idx="19"/>
          </p:nvPr>
        </p:nvSpPr>
        <p:spPr>
          <a:xfrm>
            <a:off x="254000"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2" name="Text Placeholder 2"/>
          <p:cNvSpPr>
            <a:spLocks noGrp="1"/>
          </p:cNvSpPr>
          <p:nvPr>
            <p:ph type="body" idx="24" hasCustomPrompt="1"/>
          </p:nvPr>
        </p:nvSpPr>
        <p:spPr>
          <a:xfrm>
            <a:off x="254000"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title style</a:t>
            </a:r>
          </a:p>
        </p:txBody>
      </p:sp>
      <p:sp>
        <p:nvSpPr>
          <p:cNvPr id="23" name="Content Placeholder 11"/>
          <p:cNvSpPr>
            <a:spLocks noGrp="1"/>
          </p:cNvSpPr>
          <p:nvPr>
            <p:ph sz="quarter" idx="20"/>
          </p:nvPr>
        </p:nvSpPr>
        <p:spPr>
          <a:xfrm>
            <a:off x="3638844" y="1497329"/>
            <a:ext cx="5129236" cy="3023869"/>
          </a:xfrm>
        </p:spPr>
        <p:txBody>
          <a:bodyPr/>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25"/>
          </p:nvPr>
        </p:nvSpPr>
        <p:spPr/>
        <p:txBody>
          <a:bodyPr/>
          <a:lstStyle/>
          <a:p>
            <a:endParaRPr lang="en-US"/>
          </a:p>
        </p:txBody>
      </p:sp>
      <p:sp>
        <p:nvSpPr>
          <p:cNvPr id="3" name="Footer Placeholder 2"/>
          <p:cNvSpPr>
            <a:spLocks noGrp="1"/>
          </p:cNvSpPr>
          <p:nvPr>
            <p:ph type="ftr" sz="quarter" idx="26"/>
          </p:nvPr>
        </p:nvSpPr>
        <p:spPr/>
        <p:txBody>
          <a:bodyPr/>
          <a:lstStyle/>
          <a:p>
            <a:r>
              <a:rPr lang="en-US"/>
              <a:t>For required markings, please visit https://mh.jpl.nasa.gov</a:t>
            </a:r>
          </a:p>
        </p:txBody>
      </p:sp>
      <p:sp>
        <p:nvSpPr>
          <p:cNvPr id="8" name="Slide Number Placeholder 7"/>
          <p:cNvSpPr>
            <a:spLocks noGrp="1"/>
          </p:cNvSpPr>
          <p:nvPr>
            <p:ph type="sldNum" sz="quarter" idx="27"/>
          </p:nvPr>
        </p:nvSpPr>
        <p:spPr/>
        <p:txBody>
          <a:bodyPr/>
          <a:lstStyle/>
          <a:p>
            <a:fld id="{D3A8BF44-2650-4681-B95C-C5AACD2EA34B}" type="slidenum">
              <a:rPr lang="en-US" smtClean="0"/>
              <a:pPr/>
              <a:t>‹#›</a:t>
            </a:fld>
            <a:endParaRPr lang="en-US"/>
          </a:p>
        </p:txBody>
      </p:sp>
    </p:spTree>
    <p:extLst>
      <p:ext uri="{BB962C8B-B14F-4D97-AF65-F5344CB8AC3E}">
        <p14:creationId xmlns:p14="http://schemas.microsoft.com/office/powerpoint/2010/main" val="5931241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13" name="Picture Placeholder 2"/>
          <p:cNvSpPr>
            <a:spLocks noGrp="1"/>
          </p:cNvSpPr>
          <p:nvPr>
            <p:ph type="pic" idx="1"/>
          </p:nvPr>
        </p:nvSpPr>
        <p:spPr>
          <a:xfrm>
            <a:off x="254000" y="1497330"/>
            <a:ext cx="5129236" cy="30238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Content Placeholder 2"/>
          <p:cNvSpPr>
            <a:spLocks noGrp="1"/>
          </p:cNvSpPr>
          <p:nvPr>
            <p:ph sz="quarter" idx="19"/>
          </p:nvPr>
        </p:nvSpPr>
        <p:spPr>
          <a:xfrm>
            <a:off x="5556567"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ext Placeholder 2"/>
          <p:cNvSpPr>
            <a:spLocks noGrp="1"/>
          </p:cNvSpPr>
          <p:nvPr>
            <p:ph type="body" idx="24" hasCustomPrompt="1"/>
          </p:nvPr>
        </p:nvSpPr>
        <p:spPr>
          <a:xfrm>
            <a:off x="5556567"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title style</a:t>
            </a:r>
          </a:p>
        </p:txBody>
      </p:sp>
      <p:sp>
        <p:nvSpPr>
          <p:cNvPr id="2" name="Date Placeholder 1"/>
          <p:cNvSpPr>
            <a:spLocks noGrp="1"/>
          </p:cNvSpPr>
          <p:nvPr>
            <p:ph type="dt" sz="half" idx="25"/>
          </p:nvPr>
        </p:nvSpPr>
        <p:spPr/>
        <p:txBody>
          <a:bodyPr/>
          <a:lstStyle/>
          <a:p>
            <a:endParaRPr lang="en-US"/>
          </a:p>
        </p:txBody>
      </p:sp>
      <p:sp>
        <p:nvSpPr>
          <p:cNvPr id="3" name="Footer Placeholder 2"/>
          <p:cNvSpPr>
            <a:spLocks noGrp="1"/>
          </p:cNvSpPr>
          <p:nvPr>
            <p:ph type="ftr" sz="quarter" idx="26"/>
          </p:nvPr>
        </p:nvSpPr>
        <p:spPr/>
        <p:txBody>
          <a:bodyPr/>
          <a:lstStyle/>
          <a:p>
            <a:r>
              <a:rPr lang="en-US"/>
              <a:t>For required markings, please visit https://mh.jpl.nasa.gov</a:t>
            </a:r>
          </a:p>
        </p:txBody>
      </p:sp>
      <p:sp>
        <p:nvSpPr>
          <p:cNvPr id="8" name="Slide Number Placeholder 7"/>
          <p:cNvSpPr>
            <a:spLocks noGrp="1"/>
          </p:cNvSpPr>
          <p:nvPr>
            <p:ph type="sldNum" sz="quarter" idx="27"/>
          </p:nvPr>
        </p:nvSpPr>
        <p:spPr/>
        <p:txBody>
          <a:bodyPr/>
          <a:lstStyle/>
          <a:p>
            <a:fld id="{C471492A-28D2-43A8-B059-9EA4FD1DCFFE}" type="slidenum">
              <a:rPr lang="en-US" smtClean="0"/>
              <a:pPr/>
              <a:t>‹#›</a:t>
            </a:fld>
            <a:endParaRPr lang="en-US"/>
          </a:p>
        </p:txBody>
      </p:sp>
    </p:spTree>
    <p:extLst>
      <p:ext uri="{BB962C8B-B14F-4D97-AF65-F5344CB8AC3E}">
        <p14:creationId xmlns:p14="http://schemas.microsoft.com/office/powerpoint/2010/main" val="32621129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and White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endParaRPr lang="en-US"/>
          </a:p>
        </p:txBody>
      </p:sp>
      <p:sp>
        <p:nvSpPr>
          <p:cNvPr id="3" name="Footer Placeholder 2"/>
          <p:cNvSpPr>
            <a:spLocks noGrp="1"/>
          </p:cNvSpPr>
          <p:nvPr>
            <p:ph type="ftr" sz="quarter" idx="19"/>
          </p:nvPr>
        </p:nvSpPr>
        <p:spPr/>
        <p:txBody>
          <a:bodyPr/>
          <a:lstStyle/>
          <a:p>
            <a:r>
              <a:rPr lang="en-US"/>
              <a:t>For required markings, please visit https://mh.jpl.nasa.gov</a:t>
            </a:r>
          </a:p>
        </p:txBody>
      </p:sp>
      <p:sp>
        <p:nvSpPr>
          <p:cNvPr id="8" name="Slide Number Placeholder 7"/>
          <p:cNvSpPr>
            <a:spLocks noGrp="1"/>
          </p:cNvSpPr>
          <p:nvPr>
            <p:ph type="sldNum" sz="quarter" idx="20"/>
          </p:nvPr>
        </p:nvSpPr>
        <p:spPr/>
        <p:txBody>
          <a:bodyPr/>
          <a:lstStyle/>
          <a:p>
            <a:fld id="{819B4F64-8927-4E17-AF94-127C5CA779A9}" type="slidenum">
              <a:rPr lang="en-US" smtClean="0"/>
              <a:pPr/>
              <a:t>‹#›</a:t>
            </a:fld>
            <a:endParaRPr lang="en-US"/>
          </a:p>
        </p:txBody>
      </p:sp>
    </p:spTree>
    <p:extLst>
      <p:ext uri="{BB962C8B-B14F-4D97-AF65-F5344CB8AC3E}">
        <p14:creationId xmlns:p14="http://schemas.microsoft.com/office/powerpoint/2010/main" val="21903406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ubtitle and Dark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a:t>Theme, project, mission or org ID (optional)</a:t>
            </a:r>
          </a:p>
        </p:txBody>
      </p:sp>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Subhead</a:t>
            </a:r>
          </a:p>
        </p:txBody>
      </p:sp>
      <p:sp>
        <p:nvSpPr>
          <p:cNvPr id="2" name="Date Placeholder 1"/>
          <p:cNvSpPr>
            <a:spLocks noGrp="1"/>
          </p:cNvSpPr>
          <p:nvPr>
            <p:ph type="dt" sz="half" idx="18"/>
          </p:nvPr>
        </p:nvSpPr>
        <p:spPr/>
        <p:txBody>
          <a:bodyPr/>
          <a:lstStyle/>
          <a:p>
            <a:endParaRPr lang="en-US"/>
          </a:p>
        </p:txBody>
      </p:sp>
      <p:sp>
        <p:nvSpPr>
          <p:cNvPr id="3" name="Footer Placeholder 2"/>
          <p:cNvSpPr>
            <a:spLocks noGrp="1"/>
          </p:cNvSpPr>
          <p:nvPr>
            <p:ph type="ftr" sz="quarter" idx="19"/>
          </p:nvPr>
        </p:nvSpPr>
        <p:spPr/>
        <p:txBody>
          <a:bodyPr/>
          <a:lstStyle/>
          <a:p>
            <a:r>
              <a:rPr lang="en-US"/>
              <a:t>For required markings, please visit https://mh.jpl.nasa.gov</a:t>
            </a:r>
          </a:p>
        </p:txBody>
      </p:sp>
      <p:sp>
        <p:nvSpPr>
          <p:cNvPr id="8" name="Slide Number Placeholder 7"/>
          <p:cNvSpPr>
            <a:spLocks noGrp="1"/>
          </p:cNvSpPr>
          <p:nvPr>
            <p:ph type="sldNum" sz="quarter" idx="20"/>
          </p:nvPr>
        </p:nvSpPr>
        <p:spPr/>
        <p:txBody>
          <a:bodyPr/>
          <a:lstStyle/>
          <a:p>
            <a:fld id="{6B7D1B14-14AF-44DE-A346-B4716B6D68DE}" type="slidenum">
              <a:rPr lang="en-US" smtClean="0"/>
              <a:pPr/>
              <a:t>‹#›</a:t>
            </a:fld>
            <a:endParaRPr lang="en-US"/>
          </a:p>
        </p:txBody>
      </p:sp>
    </p:spTree>
    <p:extLst>
      <p:ext uri="{BB962C8B-B14F-4D97-AF65-F5344CB8AC3E}">
        <p14:creationId xmlns:p14="http://schemas.microsoft.com/office/powerpoint/2010/main" val="1208053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For required markings, please visit https://mh.jpl.nasa.gov</a:t>
            </a:r>
          </a:p>
        </p:txBody>
      </p:sp>
      <p:sp>
        <p:nvSpPr>
          <p:cNvPr id="4" name="Slide Number Placeholder 3"/>
          <p:cNvSpPr>
            <a:spLocks noGrp="1"/>
          </p:cNvSpPr>
          <p:nvPr>
            <p:ph type="sldNum" sz="quarter" idx="12"/>
          </p:nvPr>
        </p:nvSpPr>
        <p:spPr/>
        <p:txBody>
          <a:bodyPr/>
          <a:lstStyle/>
          <a:p>
            <a:fld id="{499225B7-DF0A-4BF6-853D-205AC1EBE9A6}" type="slidenum">
              <a:rPr lang="en-US" smtClean="0"/>
              <a:pPr/>
              <a:t>‹#›</a:t>
            </a:fld>
            <a:endParaRPr lang="en-US"/>
          </a:p>
        </p:txBody>
      </p:sp>
    </p:spTree>
    <p:extLst>
      <p:ext uri="{BB962C8B-B14F-4D97-AF65-F5344CB8AC3E}">
        <p14:creationId xmlns:p14="http://schemas.microsoft.com/office/powerpoint/2010/main" val="19212782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lvl1pPr>
          </a:lstStyle>
          <a:p>
            <a:pPr lvl="0"/>
            <a:r>
              <a:rPr lang="en-US"/>
              <a:t>Click to add section header</a:t>
            </a:r>
          </a:p>
        </p:txBody>
      </p:sp>
      <p:sp>
        <p:nvSpPr>
          <p:cNvPr id="4" name="Footer Placeholder 3"/>
          <p:cNvSpPr>
            <a:spLocks noGrp="1"/>
          </p:cNvSpPr>
          <p:nvPr>
            <p:ph type="ftr" sz="quarter" idx="15"/>
          </p:nvPr>
        </p:nvSpPr>
        <p:spPr/>
        <p:txBody>
          <a:bodyPr/>
          <a:lstStyle/>
          <a:p>
            <a:r>
              <a:rPr lang="en-US"/>
              <a:t>For required markings, please visit https://mh.jpl.nasa.gov</a:t>
            </a:r>
          </a:p>
        </p:txBody>
      </p:sp>
      <p:sp>
        <p:nvSpPr>
          <p:cNvPr id="6" name="Date Placeholder 5"/>
          <p:cNvSpPr>
            <a:spLocks noGrp="1"/>
          </p:cNvSpPr>
          <p:nvPr>
            <p:ph type="dt" sz="half" idx="16"/>
          </p:nvPr>
        </p:nvSpPr>
        <p:spPr/>
        <p:txBody>
          <a:bodyPr/>
          <a:lstStyle/>
          <a:p>
            <a:endParaRPr lang="en-US"/>
          </a:p>
        </p:txBody>
      </p:sp>
      <p:sp>
        <p:nvSpPr>
          <p:cNvPr id="8" name="Slide Number Placeholder 7"/>
          <p:cNvSpPr>
            <a:spLocks noGrp="1"/>
          </p:cNvSpPr>
          <p:nvPr>
            <p:ph type="sldNum" sz="quarter" idx="17"/>
          </p:nvPr>
        </p:nvSpPr>
        <p:spPr/>
        <p:txBody>
          <a:bodyPr/>
          <a:lstStyle/>
          <a:p>
            <a:fld id="{8867665A-55FD-4B6D-9DC8-21DD987A67C3}" type="slidenum">
              <a:rPr lang="en-US" smtClean="0"/>
              <a:pPr/>
              <a:t>‹#›</a:t>
            </a:fld>
            <a:endParaRPr lang="en-US"/>
          </a:p>
        </p:txBody>
      </p:sp>
    </p:spTree>
    <p:extLst>
      <p:ext uri="{BB962C8B-B14F-4D97-AF65-F5344CB8AC3E}">
        <p14:creationId xmlns:p14="http://schemas.microsoft.com/office/powerpoint/2010/main" val="38025828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_Dark Gray">
    <p:bg>
      <p:bgPr>
        <a:solidFill>
          <a:schemeClr val="tx2">
            <a:lumMod val="50000"/>
          </a:schemeClr>
        </a:solidFill>
        <a:effectLst/>
      </p:bgPr>
    </p:bg>
    <p:spTree>
      <p:nvGrpSpPr>
        <p:cNvPr id="1" name=""/>
        <p:cNvGrpSpPr/>
        <p:nvPr/>
      </p:nvGrpSpPr>
      <p:grpSpPr>
        <a:xfrm>
          <a:off x="0" y="0"/>
          <a:ext cx="0" cy="0"/>
          <a:chOff x="0" y="0"/>
          <a:chExt cx="0" cy="0"/>
        </a:xfrm>
      </p:grpSpPr>
      <p:pic>
        <p:nvPicPr>
          <p:cNvPr id="7" name="Picture 6" descr="JPL_RedBlack_rgb_horz_5in_160601.eps"/>
          <p:cNvPicPr>
            <a:picLocks noChangeAspect="1"/>
          </p:cNvPicPr>
          <p:nvPr userDrawn="1"/>
        </p:nvPicPr>
        <p:blipFill rotWithShape="1">
          <a:blip r:embed="rId2">
            <a:extLst>
              <a:ext uri="{28A0092B-C50C-407E-A947-70E740481C1C}">
                <a14:useLocalDpi xmlns:a14="http://schemas.microsoft.com/office/drawing/2010/main" val="0"/>
              </a:ext>
            </a:extLst>
          </a:blip>
          <a:srcRect l="6920" r="64328"/>
          <a:stretch/>
        </p:blipFill>
        <p:spPr>
          <a:xfrm>
            <a:off x="8607084" y="4840606"/>
            <a:ext cx="363421" cy="210661"/>
          </a:xfrm>
          <a:prstGeom prst="rect">
            <a:avLst/>
          </a:prstGeom>
        </p:spPr>
      </p:pic>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solidFill>
                  <a:schemeClr val="bg1"/>
                </a:solidFill>
              </a:defRPr>
            </a:lvl1pPr>
          </a:lstStyle>
          <a:p>
            <a:pPr lvl="0"/>
            <a:r>
              <a:rPr lang="en-US"/>
              <a:t>Click to add section header</a:t>
            </a:r>
          </a:p>
        </p:txBody>
      </p:sp>
      <p:sp>
        <p:nvSpPr>
          <p:cNvPr id="4" name="Footer Placeholder 3"/>
          <p:cNvSpPr>
            <a:spLocks noGrp="1"/>
          </p:cNvSpPr>
          <p:nvPr>
            <p:ph type="ftr" sz="quarter" idx="15"/>
          </p:nvPr>
        </p:nvSpPr>
        <p:spPr/>
        <p:txBody>
          <a:bodyPr/>
          <a:lstStyle/>
          <a:p>
            <a:r>
              <a:rPr lang="en-US"/>
              <a:t>For required markings, please visit https://mh.jpl.nasa.gov</a:t>
            </a:r>
          </a:p>
        </p:txBody>
      </p:sp>
      <p:sp>
        <p:nvSpPr>
          <p:cNvPr id="6" name="Date Placeholder 5"/>
          <p:cNvSpPr>
            <a:spLocks noGrp="1"/>
          </p:cNvSpPr>
          <p:nvPr>
            <p:ph type="dt" sz="half" idx="16"/>
          </p:nvPr>
        </p:nvSpPr>
        <p:spPr/>
        <p:txBody>
          <a:bodyPr/>
          <a:lstStyle/>
          <a:p>
            <a:endParaRPr lang="en-US"/>
          </a:p>
        </p:txBody>
      </p:sp>
      <p:sp>
        <p:nvSpPr>
          <p:cNvPr id="8" name="Slide Number Placeholder 7"/>
          <p:cNvSpPr>
            <a:spLocks noGrp="1"/>
          </p:cNvSpPr>
          <p:nvPr>
            <p:ph type="sldNum" sz="quarter" idx="17"/>
          </p:nvPr>
        </p:nvSpPr>
        <p:spPr/>
        <p:txBody>
          <a:bodyPr/>
          <a:lstStyle/>
          <a:p>
            <a:fld id="{8867665A-55FD-4B6D-9DC8-21DD987A67C3}" type="slidenum">
              <a:rPr lang="en-US" smtClean="0"/>
              <a:pPr/>
              <a:t>‹#›</a:t>
            </a:fld>
            <a:endParaRPr lang="en-US"/>
          </a:p>
        </p:txBody>
      </p:sp>
    </p:spTree>
    <p:extLst>
      <p:ext uri="{BB962C8B-B14F-4D97-AF65-F5344CB8AC3E}">
        <p14:creationId xmlns:p14="http://schemas.microsoft.com/office/powerpoint/2010/main" val="25567511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For required markings, please visit https://mh.jpl.nasa.gov</a:t>
            </a:r>
          </a:p>
        </p:txBody>
      </p:sp>
      <p:sp>
        <p:nvSpPr>
          <p:cNvPr id="4" name="Slide Number Placeholder 3"/>
          <p:cNvSpPr>
            <a:spLocks noGrp="1"/>
          </p:cNvSpPr>
          <p:nvPr>
            <p:ph type="sldNum" sz="quarter" idx="12"/>
          </p:nvPr>
        </p:nvSpPr>
        <p:spPr/>
        <p:txBody>
          <a:bodyPr/>
          <a:lstStyle/>
          <a:p>
            <a:fld id="{8867665A-55FD-4B6D-9DC8-21DD987A67C3}" type="slidenum">
              <a:rPr lang="en-US" smtClean="0"/>
              <a:pPr/>
              <a:t>‹#›</a:t>
            </a:fld>
            <a:endParaRPr lang="en-US"/>
          </a:p>
        </p:txBody>
      </p:sp>
    </p:spTree>
    <p:extLst>
      <p:ext uri="{BB962C8B-B14F-4D97-AF65-F5344CB8AC3E}">
        <p14:creationId xmlns:p14="http://schemas.microsoft.com/office/powerpoint/2010/main" val="37414141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5" name="Picture 4" descr="JPL_RedWhite_rgb_stacked_5in_160601.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1800" y="1642110"/>
            <a:ext cx="3200400" cy="1866901"/>
          </a:xfrm>
          <a:prstGeom prst="rect">
            <a:avLst/>
          </a:prstGeom>
        </p:spPr>
      </p:pic>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For required markings, please visit https://mh.jpl.nasa.gov</a:t>
            </a:r>
          </a:p>
        </p:txBody>
      </p:sp>
      <p:sp>
        <p:nvSpPr>
          <p:cNvPr id="4" name="Slide Number Placeholder 3"/>
          <p:cNvSpPr>
            <a:spLocks noGrp="1"/>
          </p:cNvSpPr>
          <p:nvPr>
            <p:ph type="sldNum" sz="quarter" idx="12"/>
          </p:nvPr>
        </p:nvSpPr>
        <p:spPr/>
        <p:txBody>
          <a:bodyPr/>
          <a:lstStyle/>
          <a:p>
            <a:fld id="{8867665A-55FD-4B6D-9DC8-21DD987A67C3}" type="slidenum">
              <a:rPr lang="en-US" smtClean="0"/>
              <a:pPr/>
              <a:t>‹#›</a:t>
            </a:fld>
            <a:endParaRPr lang="en-US"/>
          </a:p>
        </p:txBody>
      </p:sp>
    </p:spTree>
    <p:extLst>
      <p:ext uri="{BB962C8B-B14F-4D97-AF65-F5344CB8AC3E}">
        <p14:creationId xmlns:p14="http://schemas.microsoft.com/office/powerpoint/2010/main" val="1796731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000" y="327899"/>
            <a:ext cx="8514080" cy="434101"/>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254000" y="1200150"/>
            <a:ext cx="8432800" cy="33940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54000" y="4802823"/>
            <a:ext cx="1137920" cy="274637"/>
          </a:xfrm>
          <a:prstGeom prst="rect">
            <a:avLst/>
          </a:prstGeom>
        </p:spPr>
        <p:txBody>
          <a:bodyPr vert="horz" lIns="91440" tIns="45720" rIns="91440" bIns="45720" rtlCol="0" anchor="ctr">
            <a:noAutofit/>
          </a:bodyPr>
          <a:lstStyle>
            <a:lvl1pPr algn="l">
              <a:defRPr sz="800">
                <a:solidFill>
                  <a:schemeClr val="bg1">
                    <a:lumMod val="50000"/>
                  </a:schemeClr>
                </a:solidFill>
              </a:defRPr>
            </a:lvl1pPr>
          </a:lstStyle>
          <a:p>
            <a:endParaRPr lang="en-US"/>
          </a:p>
        </p:txBody>
      </p:sp>
      <p:sp>
        <p:nvSpPr>
          <p:cNvPr id="5" name="Footer Placeholder 4"/>
          <p:cNvSpPr>
            <a:spLocks noGrp="1"/>
          </p:cNvSpPr>
          <p:nvPr>
            <p:ph type="ftr" sz="quarter" idx="3"/>
          </p:nvPr>
        </p:nvSpPr>
        <p:spPr>
          <a:xfrm>
            <a:off x="1691640" y="4802823"/>
            <a:ext cx="5760720" cy="274637"/>
          </a:xfrm>
          <a:prstGeom prst="rect">
            <a:avLst/>
          </a:prstGeom>
        </p:spPr>
        <p:txBody>
          <a:bodyPr vert="horz" lIns="91440" tIns="45720" rIns="91440" bIns="45720" rtlCol="0" anchor="ctr">
            <a:noAutofit/>
          </a:bodyPr>
          <a:lstStyle>
            <a:lvl1pPr algn="ctr">
              <a:defRPr sz="800">
                <a:solidFill>
                  <a:schemeClr val="accent1"/>
                </a:solidFill>
              </a:defRPr>
            </a:lvl1pPr>
          </a:lstStyle>
          <a:p>
            <a:r>
              <a:rPr lang="en-US"/>
              <a:t>For required markings, please visit https://mh.jpl.nasa.gov</a:t>
            </a:r>
          </a:p>
        </p:txBody>
      </p:sp>
      <p:sp>
        <p:nvSpPr>
          <p:cNvPr id="6" name="Slide Number Placeholder 5"/>
          <p:cNvSpPr>
            <a:spLocks noGrp="1"/>
          </p:cNvSpPr>
          <p:nvPr>
            <p:ph type="sldNum" sz="quarter" idx="4"/>
          </p:nvPr>
        </p:nvSpPr>
        <p:spPr>
          <a:xfrm>
            <a:off x="7711440" y="4800283"/>
            <a:ext cx="895644" cy="274637"/>
          </a:xfrm>
          <a:prstGeom prst="rect">
            <a:avLst/>
          </a:prstGeom>
        </p:spPr>
        <p:txBody>
          <a:bodyPr vert="horz" lIns="91440" tIns="45720" rIns="91440" bIns="45720" rtlCol="0" anchor="ctr">
            <a:noAutofit/>
          </a:bodyPr>
          <a:lstStyle>
            <a:lvl1pPr algn="r">
              <a:defRPr sz="800">
                <a:solidFill>
                  <a:schemeClr val="bg1">
                    <a:lumMod val="50000"/>
                  </a:schemeClr>
                </a:solidFill>
              </a:defRPr>
            </a:lvl1pPr>
          </a:lstStyle>
          <a:p>
            <a:fld id="{1BA354C8-45E3-4E72-B8A7-299530F3F3A9}" type="slidenum">
              <a:rPr lang="en-US" smtClean="0"/>
              <a:pPr/>
              <a:t>‹#›</a:t>
            </a:fld>
            <a:endParaRPr lang="en-US"/>
          </a:p>
        </p:txBody>
      </p:sp>
    </p:spTree>
    <p:extLst>
      <p:ext uri="{BB962C8B-B14F-4D97-AF65-F5344CB8AC3E}">
        <p14:creationId xmlns:p14="http://schemas.microsoft.com/office/powerpoint/2010/main" val="58691117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1" r:id="rId5"/>
    <p:sldLayoutId id="2147483662" r:id="rId6"/>
    <p:sldLayoutId id="2147483664" r:id="rId7"/>
    <p:sldLayoutId id="2147483663" r:id="rId8"/>
    <p:sldLayoutId id="2147483669" r:id="rId9"/>
    <p:sldLayoutId id="2147483670" r:id="rId10"/>
    <p:sldLayoutId id="2147483671" r:id="rId11"/>
    <p:sldLayoutId id="2147483672" r:id="rId12"/>
    <p:sldLayoutId id="2147483653" r:id="rId13"/>
    <p:sldLayoutId id="2147483654" r:id="rId14"/>
    <p:sldLayoutId id="2147483656" r:id="rId15"/>
    <p:sldLayoutId id="2147483657" r:id="rId16"/>
    <p:sldLayoutId id="2147483658" r:id="rId17"/>
    <p:sldLayoutId id="2147483659" r:id="rId18"/>
    <p:sldLayoutId id="2147483660" r:id="rId19"/>
  </p:sldLayoutIdLst>
  <p:hf hdr="0" ftr="0" dt="0"/>
  <p:txStyles>
    <p:titleStyle>
      <a:lvl1pPr algn="l" defTabSz="457200" rtl="0" eaLnBrk="1" latinLnBrk="0" hangingPunct="1">
        <a:spcBef>
          <a:spcPct val="0"/>
        </a:spcBef>
        <a:buNone/>
        <a:defRPr sz="2400" b="1" i="0" u="none" kern="1200">
          <a:solidFill>
            <a:schemeClr val="tx1"/>
          </a:solidFill>
          <a:latin typeface="+mj-lt"/>
          <a:ea typeface="+mj-ea"/>
          <a:cs typeface="+mj-cs"/>
        </a:defRPr>
      </a:lvl1pPr>
    </p:titleStyle>
    <p:body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b="0" i="0" u="none" kern="1200">
          <a:solidFill>
            <a:schemeClr val="tx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000" y="327899"/>
            <a:ext cx="8514080" cy="434101"/>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254000" y="1200150"/>
            <a:ext cx="8432800" cy="33940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54000" y="4802823"/>
            <a:ext cx="1137920" cy="274637"/>
          </a:xfrm>
          <a:prstGeom prst="rect">
            <a:avLst/>
          </a:prstGeom>
        </p:spPr>
        <p:txBody>
          <a:bodyPr vert="horz" lIns="91440" tIns="45720" rIns="91440" bIns="45720" rtlCol="0" anchor="ctr">
            <a:noAutofit/>
          </a:bodyPr>
          <a:lstStyle>
            <a:lvl1pPr algn="l">
              <a:defRPr sz="800">
                <a:solidFill>
                  <a:schemeClr val="bg1">
                    <a:lumMod val="50000"/>
                  </a:schemeClr>
                </a:solidFill>
              </a:defRPr>
            </a:lvl1pPr>
          </a:lstStyle>
          <a:p>
            <a:endParaRPr lang="en-US"/>
          </a:p>
        </p:txBody>
      </p:sp>
      <p:sp>
        <p:nvSpPr>
          <p:cNvPr id="5" name="Footer Placeholder 4"/>
          <p:cNvSpPr>
            <a:spLocks noGrp="1"/>
          </p:cNvSpPr>
          <p:nvPr>
            <p:ph type="ftr" sz="quarter" idx="3"/>
          </p:nvPr>
        </p:nvSpPr>
        <p:spPr>
          <a:xfrm>
            <a:off x="1691640" y="4802823"/>
            <a:ext cx="5760720" cy="274637"/>
          </a:xfrm>
          <a:prstGeom prst="rect">
            <a:avLst/>
          </a:prstGeom>
        </p:spPr>
        <p:txBody>
          <a:bodyPr vert="horz" lIns="91440" tIns="45720" rIns="91440" bIns="45720" rtlCol="0" anchor="ctr">
            <a:noAutofit/>
          </a:bodyPr>
          <a:lstStyle>
            <a:lvl1pPr algn="ctr">
              <a:defRPr sz="800">
                <a:solidFill>
                  <a:schemeClr val="accent1"/>
                </a:solidFill>
              </a:defRPr>
            </a:lvl1pPr>
          </a:lstStyle>
          <a:p>
            <a:r>
              <a:rPr lang="en-US"/>
              <a:t>For required markings, please visit https://mh.jpl.nasa.gov</a:t>
            </a:r>
          </a:p>
        </p:txBody>
      </p:sp>
      <p:sp>
        <p:nvSpPr>
          <p:cNvPr id="6" name="Slide Number Placeholder 5"/>
          <p:cNvSpPr>
            <a:spLocks noGrp="1"/>
          </p:cNvSpPr>
          <p:nvPr>
            <p:ph type="sldNum" sz="quarter" idx="4"/>
          </p:nvPr>
        </p:nvSpPr>
        <p:spPr>
          <a:xfrm>
            <a:off x="7711440" y="4800283"/>
            <a:ext cx="895644" cy="274637"/>
          </a:xfrm>
          <a:prstGeom prst="rect">
            <a:avLst/>
          </a:prstGeom>
        </p:spPr>
        <p:txBody>
          <a:bodyPr vert="horz" lIns="91440" tIns="45720" rIns="91440" bIns="45720" rtlCol="0" anchor="ctr">
            <a:noAutofit/>
          </a:bodyPr>
          <a:lstStyle>
            <a:lvl1pPr algn="r">
              <a:defRPr sz="800">
                <a:solidFill>
                  <a:schemeClr val="bg1">
                    <a:lumMod val="50000"/>
                  </a:schemeClr>
                </a:solidFill>
              </a:defRPr>
            </a:lvl1pPr>
          </a:lstStyle>
          <a:p>
            <a:fld id="{8867665A-55FD-4B6D-9DC8-21DD987A67C3}" type="slidenum">
              <a:rPr lang="en-US" smtClean="0"/>
              <a:pPr/>
              <a:t>‹#›</a:t>
            </a:fld>
            <a:endParaRPr lang="en-US"/>
          </a:p>
        </p:txBody>
      </p:sp>
    </p:spTree>
    <p:extLst>
      <p:ext uri="{BB962C8B-B14F-4D97-AF65-F5344CB8AC3E}">
        <p14:creationId xmlns:p14="http://schemas.microsoft.com/office/powerpoint/2010/main" val="281607240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Lst>
  <p:hf hdr="0" ftr="0" dt="0"/>
  <p:txStyles>
    <p:titleStyle>
      <a:lvl1pPr algn="l" defTabSz="457200" rtl="0" eaLnBrk="1" latinLnBrk="0" hangingPunct="1">
        <a:spcBef>
          <a:spcPct val="0"/>
        </a:spcBef>
        <a:buNone/>
        <a:defRPr sz="2400" b="1" kern="1200">
          <a:solidFill>
            <a:schemeClr val="bg1"/>
          </a:solidFill>
          <a:latin typeface="+mj-lt"/>
          <a:ea typeface="+mj-ea"/>
          <a:cs typeface="+mj-cs"/>
        </a:defRPr>
      </a:lvl1pPr>
    </p:titleStyle>
    <p:body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bg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kern="1200">
          <a:solidFill>
            <a:schemeClr val="bg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bg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bg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tif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sv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8.sv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51.svg"/><Relationship Id="rId11" Type="http://schemas.openxmlformats.org/officeDocument/2006/relationships/image" Target="../media/image56.jpe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687785" y="2235389"/>
            <a:ext cx="3347357" cy="1092330"/>
          </a:xfrm>
        </p:spPr>
        <p:txBody>
          <a:bodyPr/>
          <a:lstStyle/>
          <a:p>
            <a:r>
              <a:rPr lang="en-US" sz="1800" dirty="0"/>
              <a:t>Lunar Flashlight: Propulsion System Challenges and Insights from a Lunar CubeSat Mission</a:t>
            </a:r>
          </a:p>
        </p:txBody>
      </p:sp>
      <p:sp>
        <p:nvSpPr>
          <p:cNvPr id="5" name="Text Placeholder 4"/>
          <p:cNvSpPr>
            <a:spLocks noGrp="1"/>
          </p:cNvSpPr>
          <p:nvPr>
            <p:ph type="body" sz="quarter" idx="15"/>
          </p:nvPr>
        </p:nvSpPr>
        <p:spPr>
          <a:xfrm>
            <a:off x="5687785" y="3594737"/>
            <a:ext cx="3347357" cy="537335"/>
          </a:xfrm>
        </p:spPr>
        <p:txBody>
          <a:bodyPr/>
          <a:lstStyle/>
          <a:p>
            <a:r>
              <a:rPr lang="en-US" dirty="0"/>
              <a:t>Celeste Smith</a:t>
            </a:r>
          </a:p>
          <a:p>
            <a:endParaRPr lang="en-US" sz="300" dirty="0"/>
          </a:p>
          <a:p>
            <a:r>
              <a:rPr lang="en-US" dirty="0"/>
              <a:t>April 30, 2024</a:t>
            </a:r>
          </a:p>
        </p:txBody>
      </p:sp>
      <p:pic>
        <p:nvPicPr>
          <p:cNvPr id="12" name="Picture 11" descr="Shape&#10;&#10;Description automatically generated with medium confidence">
            <a:extLst>
              <a:ext uri="{FF2B5EF4-FFF2-40B4-BE49-F238E27FC236}">
                <a16:creationId xmlns:a16="http://schemas.microsoft.com/office/drawing/2014/main" id="{32FA0E42-0383-2CCC-4A42-BAD2BF0E7DA7}"/>
              </a:ext>
            </a:extLst>
          </p:cNvPr>
          <p:cNvPicPr>
            <a:picLocks noChangeAspect="1"/>
          </p:cNvPicPr>
          <p:nvPr/>
        </p:nvPicPr>
        <p:blipFill>
          <a:blip r:embed="rId3"/>
          <a:stretch>
            <a:fillRect/>
          </a:stretch>
        </p:blipFill>
        <p:spPr>
          <a:xfrm>
            <a:off x="6484679" y="147953"/>
            <a:ext cx="1753566" cy="1820418"/>
          </a:xfrm>
          <a:prstGeom prst="rect">
            <a:avLst/>
          </a:prstGeom>
        </p:spPr>
      </p:pic>
      <p:pic>
        <p:nvPicPr>
          <p:cNvPr id="6" name="Picture 5">
            <a:extLst>
              <a:ext uri="{FF2B5EF4-FFF2-40B4-BE49-F238E27FC236}">
                <a16:creationId xmlns:a16="http://schemas.microsoft.com/office/drawing/2014/main" id="{2E0E4467-08F2-5025-86CF-55D7C843BE9B}"/>
              </a:ext>
            </a:extLst>
          </p:cNvPr>
          <p:cNvPicPr>
            <a:picLocks noChangeAspect="1"/>
          </p:cNvPicPr>
          <p:nvPr/>
        </p:nvPicPr>
        <p:blipFill>
          <a:blip r:embed="rId4"/>
          <a:stretch>
            <a:fillRect/>
          </a:stretch>
        </p:blipFill>
        <p:spPr>
          <a:xfrm>
            <a:off x="5646107" y="4016293"/>
            <a:ext cx="3430710" cy="952975"/>
          </a:xfrm>
          <a:prstGeom prst="rect">
            <a:avLst/>
          </a:prstGeom>
        </p:spPr>
      </p:pic>
      <p:pic>
        <p:nvPicPr>
          <p:cNvPr id="2" name="Picture 3" descr="A satellite in space with a moon in the background&#10;&#10;Description automatically generated">
            <a:extLst>
              <a:ext uri="{FF2B5EF4-FFF2-40B4-BE49-F238E27FC236}">
                <a16:creationId xmlns:a16="http://schemas.microsoft.com/office/drawing/2014/main" id="{78C9F08B-4B15-F9E2-504F-17A2B0ED929D}"/>
              </a:ext>
            </a:extLst>
          </p:cNvPr>
          <p:cNvPicPr>
            <a:picLocks noChangeAspect="1"/>
          </p:cNvPicPr>
          <p:nvPr/>
        </p:nvPicPr>
        <p:blipFill>
          <a:blip r:embed="rId5"/>
          <a:stretch>
            <a:fillRect/>
          </a:stretch>
        </p:blipFill>
        <p:spPr>
          <a:xfrm>
            <a:off x="-11722" y="-10014"/>
            <a:ext cx="5589397" cy="5175504"/>
          </a:xfrm>
          <a:prstGeom prst="rect">
            <a:avLst/>
          </a:prstGeom>
        </p:spPr>
      </p:pic>
    </p:spTree>
    <p:extLst>
      <p:ext uri="{BB962C8B-B14F-4D97-AF65-F5344CB8AC3E}">
        <p14:creationId xmlns:p14="http://schemas.microsoft.com/office/powerpoint/2010/main" val="2113594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9" name="Slide Number Placeholder 8"/>
          <p:cNvSpPr>
            <a:spLocks noGrp="1"/>
          </p:cNvSpPr>
          <p:nvPr>
            <p:ph type="sldNum" sz="quarter" idx="22"/>
          </p:nvPr>
        </p:nvSpPr>
        <p:spPr>
          <a:xfrm>
            <a:off x="7711440" y="4800283"/>
            <a:ext cx="895644" cy="274637"/>
          </a:xfrm>
        </p:spPr>
        <p:txBody>
          <a:bodyPr/>
          <a:lstStyle/>
          <a:p>
            <a:fld id="{224B4221-436D-4A56-A870-FCD944AD4DA9}" type="slidenum">
              <a:rPr lang="en-US" smtClean="0"/>
              <a:pPr/>
              <a:t>2</a:t>
            </a:fld>
            <a:endParaRPr lang="en-US"/>
          </a:p>
        </p:txBody>
      </p:sp>
      <p:sp>
        <p:nvSpPr>
          <p:cNvPr id="4" name="Content Placeholder 4">
            <a:extLst>
              <a:ext uri="{FF2B5EF4-FFF2-40B4-BE49-F238E27FC236}">
                <a16:creationId xmlns:a16="http://schemas.microsoft.com/office/drawing/2014/main" id="{509F5516-236E-E57A-8913-E2D804514E55}"/>
              </a:ext>
            </a:extLst>
          </p:cNvPr>
          <p:cNvSpPr>
            <a:spLocks noGrp="1"/>
          </p:cNvSpPr>
          <p:nvPr>
            <p:ph sz="quarter" idx="19"/>
          </p:nvPr>
        </p:nvSpPr>
        <p:spPr>
          <a:xfrm>
            <a:off x="254002" y="957819"/>
            <a:ext cx="3944287" cy="3774392"/>
          </a:xfrm>
        </p:spPr>
        <p:txBody>
          <a:bodyPr vert="horz" lIns="91440" tIns="45720" rIns="91440" bIns="45720" rtlCol="0" anchor="t">
            <a:noAutofit/>
          </a:bodyPr>
          <a:lstStyle/>
          <a:p>
            <a:pPr marL="233045" indent="-233045">
              <a:spcBef>
                <a:spcPts val="1400"/>
              </a:spcBef>
            </a:pPr>
            <a:r>
              <a:rPr lang="en-US" sz="1600" dirty="0"/>
              <a:t>13 kg 6U CubeSat Tech Demo</a:t>
            </a:r>
            <a:endParaRPr lang="en-US" dirty="0">
              <a:cs typeface="Arial"/>
            </a:endParaRPr>
          </a:p>
          <a:p>
            <a:pPr marL="233045" indent="-233045">
              <a:spcBef>
                <a:spcPts val="1400"/>
              </a:spcBef>
            </a:pPr>
            <a:r>
              <a:rPr lang="en-US" sz="1600" dirty="0"/>
              <a:t>Launched December 11, 2022 alongside </a:t>
            </a:r>
            <a:r>
              <a:rPr lang="en-US" sz="1600" dirty="0" err="1"/>
              <a:t>ispace</a:t>
            </a:r>
            <a:r>
              <a:rPr lang="en-US" sz="1600" dirty="0"/>
              <a:t> </a:t>
            </a:r>
            <a:r>
              <a:rPr lang="en-US" sz="1600" dirty="0" err="1"/>
              <a:t>Hakuto</a:t>
            </a:r>
            <a:r>
              <a:rPr lang="en-US" sz="1600" dirty="0"/>
              <a:t>-R M1 Lunar lander aboard a SpaceX Falcon 9</a:t>
            </a:r>
            <a:endParaRPr lang="en-US" sz="1600" dirty="0">
              <a:cs typeface="Arial"/>
            </a:endParaRPr>
          </a:p>
          <a:p>
            <a:pPr marL="233045" indent="-233045">
              <a:spcBef>
                <a:spcPts val="1400"/>
              </a:spcBef>
            </a:pPr>
            <a:r>
              <a:rPr lang="en-US" sz="1600" dirty="0"/>
              <a:t>ASCENT green monopropellant propulsion system to perform maneuvers</a:t>
            </a:r>
            <a:endParaRPr lang="en-US" sz="1600" dirty="0">
              <a:cs typeface="Arial"/>
            </a:endParaRPr>
          </a:p>
          <a:p>
            <a:pPr marL="233045" indent="-233045">
              <a:spcBef>
                <a:spcPts val="1400"/>
              </a:spcBef>
            </a:pPr>
            <a:r>
              <a:rPr lang="en-US" sz="1600" dirty="0"/>
              <a:t>Miniaturized infrared spectrometer used to detect surface water ice at the Lunar South Pole</a:t>
            </a:r>
          </a:p>
          <a:p>
            <a:pPr marL="233045" indent="-233045">
              <a:spcBef>
                <a:spcPts val="1400"/>
              </a:spcBef>
            </a:pPr>
            <a:r>
              <a:rPr lang="en-US" sz="1600" dirty="0">
                <a:cs typeface="Arial"/>
              </a:rPr>
              <a:t>New Sphinx flight computer and new version of Iris deep space radio</a:t>
            </a:r>
          </a:p>
        </p:txBody>
      </p:sp>
      <p:pic>
        <p:nvPicPr>
          <p:cNvPr id="11" name="Picture 10">
            <a:extLst>
              <a:ext uri="{FF2B5EF4-FFF2-40B4-BE49-F238E27FC236}">
                <a16:creationId xmlns:a16="http://schemas.microsoft.com/office/drawing/2014/main" id="{F3179F32-D601-43BF-B0DE-5E39CD741203}"/>
              </a:ext>
            </a:extLst>
          </p:cNvPr>
          <p:cNvPicPr>
            <a:picLocks noChangeAspect="1"/>
          </p:cNvPicPr>
          <p:nvPr/>
        </p:nvPicPr>
        <p:blipFill rotWithShape="1">
          <a:blip r:embed="rId3"/>
          <a:srcRect l="11388" r="14911"/>
          <a:stretch/>
        </p:blipFill>
        <p:spPr>
          <a:xfrm>
            <a:off x="4549775" y="0"/>
            <a:ext cx="5038725" cy="51435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itle 2">
            <a:extLst>
              <a:ext uri="{FF2B5EF4-FFF2-40B4-BE49-F238E27FC236}">
                <a16:creationId xmlns:a16="http://schemas.microsoft.com/office/drawing/2014/main" id="{A88E6890-C9E2-225A-0EB8-0B9E1EB36A62}"/>
              </a:ext>
            </a:extLst>
          </p:cNvPr>
          <p:cNvSpPr>
            <a:spLocks noGrp="1"/>
          </p:cNvSpPr>
          <p:nvPr>
            <p:ph type="title"/>
          </p:nvPr>
        </p:nvSpPr>
        <p:spPr>
          <a:xfrm>
            <a:off x="254000" y="327899"/>
            <a:ext cx="8514080" cy="434101"/>
          </a:xfrm>
        </p:spPr>
        <p:txBody>
          <a:bodyPr anchor="t">
            <a:normAutofit/>
          </a:bodyPr>
          <a:lstStyle/>
          <a:p>
            <a:pPr>
              <a:lnSpc>
                <a:spcPct val="90000"/>
              </a:lnSpc>
            </a:pPr>
            <a:r>
              <a:rPr lang="en-US"/>
              <a:t>Lunar Flashlight Mission</a:t>
            </a:r>
          </a:p>
        </p:txBody>
      </p:sp>
    </p:spTree>
    <p:extLst>
      <p:ext uri="{BB962C8B-B14F-4D97-AF65-F5344CB8AC3E}">
        <p14:creationId xmlns:p14="http://schemas.microsoft.com/office/powerpoint/2010/main" val="404816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9" name="Slide Number Placeholder 8"/>
          <p:cNvSpPr>
            <a:spLocks noGrp="1"/>
          </p:cNvSpPr>
          <p:nvPr>
            <p:ph type="sldNum" sz="quarter" idx="22"/>
          </p:nvPr>
        </p:nvSpPr>
        <p:spPr>
          <a:xfrm>
            <a:off x="7711440" y="4800283"/>
            <a:ext cx="895644" cy="274637"/>
          </a:xfrm>
        </p:spPr>
        <p:txBody>
          <a:bodyPr/>
          <a:lstStyle/>
          <a:p>
            <a:fld id="{224B4221-436D-4A56-A870-FCD944AD4DA9}" type="slidenum">
              <a:rPr lang="en-US" smtClean="0"/>
              <a:pPr/>
              <a:t>3</a:t>
            </a:fld>
            <a:endParaRPr lang="en-US"/>
          </a:p>
        </p:txBody>
      </p:sp>
      <p:sp>
        <p:nvSpPr>
          <p:cNvPr id="4" name="Content Placeholder 4">
            <a:extLst>
              <a:ext uri="{FF2B5EF4-FFF2-40B4-BE49-F238E27FC236}">
                <a16:creationId xmlns:a16="http://schemas.microsoft.com/office/drawing/2014/main" id="{509F5516-236E-E57A-8913-E2D804514E55}"/>
              </a:ext>
            </a:extLst>
          </p:cNvPr>
          <p:cNvSpPr>
            <a:spLocks noGrp="1"/>
          </p:cNvSpPr>
          <p:nvPr>
            <p:ph sz="quarter" idx="19"/>
          </p:nvPr>
        </p:nvSpPr>
        <p:spPr>
          <a:xfrm>
            <a:off x="254002" y="957819"/>
            <a:ext cx="3944287" cy="3774392"/>
          </a:xfrm>
        </p:spPr>
        <p:txBody>
          <a:bodyPr vert="horz" lIns="91440" tIns="45720" rIns="91440" bIns="45720" rtlCol="0" anchor="t">
            <a:noAutofit/>
          </a:bodyPr>
          <a:lstStyle/>
          <a:p>
            <a:pPr marL="233045" indent="-233045">
              <a:spcBef>
                <a:spcPts val="1400"/>
              </a:spcBef>
            </a:pPr>
            <a:r>
              <a:rPr lang="en-US" sz="1600" dirty="0"/>
              <a:t>ASCENT monopropellant vs Hydrazine</a:t>
            </a:r>
          </a:p>
          <a:p>
            <a:pPr marL="690245" lvl="1" indent="-233045">
              <a:spcBef>
                <a:spcPts val="1400"/>
              </a:spcBef>
            </a:pPr>
            <a:r>
              <a:rPr lang="en-US" sz="1400" dirty="0"/>
              <a:t>Safer to store, handle, and use</a:t>
            </a:r>
          </a:p>
          <a:p>
            <a:pPr marL="690245" lvl="1" indent="-233045">
              <a:spcBef>
                <a:spcPts val="1400"/>
              </a:spcBef>
            </a:pPr>
            <a:r>
              <a:rPr lang="en-US" sz="1400" dirty="0"/>
              <a:t>Less toxic byproduct </a:t>
            </a:r>
          </a:p>
          <a:p>
            <a:pPr marL="690245" lvl="1" indent="-233045">
              <a:spcBef>
                <a:spcPts val="1400"/>
              </a:spcBef>
            </a:pPr>
            <a:r>
              <a:rPr lang="en-US" sz="1400" dirty="0"/>
              <a:t>Higher specific impulse</a:t>
            </a:r>
          </a:p>
          <a:p>
            <a:pPr marL="233045" indent="-233045">
              <a:spcBef>
                <a:spcPts val="1400"/>
              </a:spcBef>
            </a:pPr>
            <a:r>
              <a:rPr lang="en-US" sz="1600" dirty="0"/>
              <a:t>Additively Manufactured Titanium Manifold vs Tradition Manufacturing</a:t>
            </a:r>
          </a:p>
          <a:p>
            <a:pPr marL="690245" lvl="1" indent="-233045">
              <a:spcBef>
                <a:spcPts val="1400"/>
              </a:spcBef>
            </a:pPr>
            <a:r>
              <a:rPr lang="en-US" sz="1400" dirty="0"/>
              <a:t>Reduced mass and complexity of part</a:t>
            </a:r>
          </a:p>
          <a:p>
            <a:pPr marL="690245" lvl="1" indent="-233045">
              <a:spcBef>
                <a:spcPts val="1400"/>
              </a:spcBef>
            </a:pPr>
            <a:r>
              <a:rPr lang="en-US" sz="1400" dirty="0"/>
              <a:t>Allowed single continuous part</a:t>
            </a:r>
          </a:p>
          <a:p>
            <a:pPr marL="690245" lvl="1" indent="-233045">
              <a:spcBef>
                <a:spcPts val="1400"/>
              </a:spcBef>
            </a:pPr>
            <a:r>
              <a:rPr lang="en-US" sz="1400" dirty="0"/>
              <a:t>Internal fluid passages routed without machining limitations</a:t>
            </a:r>
          </a:p>
        </p:txBody>
      </p:sp>
      <p:sp>
        <p:nvSpPr>
          <p:cNvPr id="8" name="Title 2">
            <a:extLst>
              <a:ext uri="{FF2B5EF4-FFF2-40B4-BE49-F238E27FC236}">
                <a16:creationId xmlns:a16="http://schemas.microsoft.com/office/drawing/2014/main" id="{A88E6890-C9E2-225A-0EB8-0B9E1EB36A62}"/>
              </a:ext>
            </a:extLst>
          </p:cNvPr>
          <p:cNvSpPr>
            <a:spLocks noGrp="1"/>
          </p:cNvSpPr>
          <p:nvPr>
            <p:ph type="title"/>
          </p:nvPr>
        </p:nvSpPr>
        <p:spPr>
          <a:xfrm>
            <a:off x="254000" y="327899"/>
            <a:ext cx="8514080" cy="434101"/>
          </a:xfrm>
        </p:spPr>
        <p:txBody>
          <a:bodyPr anchor="t">
            <a:normAutofit/>
          </a:bodyPr>
          <a:lstStyle/>
          <a:p>
            <a:pPr>
              <a:lnSpc>
                <a:spcPct val="90000"/>
              </a:lnSpc>
            </a:pPr>
            <a:r>
              <a:rPr lang="en-US" dirty="0"/>
              <a:t>Lunar Flashlight Propulsion System Novel Technology</a:t>
            </a:r>
          </a:p>
        </p:txBody>
      </p:sp>
      <p:pic>
        <p:nvPicPr>
          <p:cNvPr id="5" name="Picture 4">
            <a:extLst>
              <a:ext uri="{FF2B5EF4-FFF2-40B4-BE49-F238E27FC236}">
                <a16:creationId xmlns:a16="http://schemas.microsoft.com/office/drawing/2014/main" id="{A7336ADE-4EDE-4F06-F421-853540DADE6E}"/>
              </a:ext>
            </a:extLst>
          </p:cNvPr>
          <p:cNvPicPr>
            <a:picLocks noChangeAspect="1"/>
          </p:cNvPicPr>
          <p:nvPr/>
        </p:nvPicPr>
        <p:blipFill>
          <a:blip r:embed="rId3"/>
          <a:stretch>
            <a:fillRect/>
          </a:stretch>
        </p:blipFill>
        <p:spPr>
          <a:xfrm>
            <a:off x="4768822" y="1340907"/>
            <a:ext cx="4121176" cy="2740025"/>
          </a:xfrm>
          <a:prstGeom prst="rect">
            <a:avLst/>
          </a:prstGeom>
        </p:spPr>
      </p:pic>
    </p:spTree>
    <p:extLst>
      <p:ext uri="{BB962C8B-B14F-4D97-AF65-F5344CB8AC3E}">
        <p14:creationId xmlns:p14="http://schemas.microsoft.com/office/powerpoint/2010/main" val="1618084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E0FA58E1-8819-AC26-535D-B65F6F893211}"/>
              </a:ext>
            </a:extLst>
          </p:cNvPr>
          <p:cNvSpPr>
            <a:spLocks noGrp="1"/>
          </p:cNvSpPr>
          <p:nvPr>
            <p:ph type="body" sz="quarter" idx="17"/>
          </p:nvPr>
        </p:nvSpPr>
        <p:spPr>
          <a:xfrm>
            <a:off x="254000" y="132080"/>
            <a:ext cx="8514080" cy="205979"/>
          </a:xfrm>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a:xfrm>
            <a:off x="254000" y="327899"/>
            <a:ext cx="8514080" cy="434101"/>
          </a:xfrm>
        </p:spPr>
        <p:txBody>
          <a:bodyPr anchor="t">
            <a:normAutofit/>
          </a:bodyPr>
          <a:lstStyle/>
          <a:p>
            <a:pPr>
              <a:lnSpc>
                <a:spcPct val="90000"/>
              </a:lnSpc>
            </a:pPr>
            <a:r>
              <a:rPr lang="en-US" dirty="0"/>
              <a:t>Lunar Flashlight Propulsion System (LFPS)</a:t>
            </a:r>
          </a:p>
        </p:txBody>
      </p:sp>
      <p:sp>
        <p:nvSpPr>
          <p:cNvPr id="6" name="Slide Number Placeholder 5">
            <a:extLst>
              <a:ext uri="{FF2B5EF4-FFF2-40B4-BE49-F238E27FC236}">
                <a16:creationId xmlns:a16="http://schemas.microsoft.com/office/drawing/2014/main" id="{C7175953-861E-22FC-99C6-B9EF65136C81}"/>
              </a:ext>
            </a:extLst>
          </p:cNvPr>
          <p:cNvSpPr>
            <a:spLocks noGrp="1"/>
          </p:cNvSpPr>
          <p:nvPr>
            <p:ph type="sldNum" sz="quarter" idx="23"/>
          </p:nvPr>
        </p:nvSpPr>
        <p:spPr>
          <a:xfrm>
            <a:off x="7711440" y="4800283"/>
            <a:ext cx="895644" cy="274637"/>
          </a:xfrm>
        </p:spPr>
        <p:txBody>
          <a:bodyPr anchor="ctr">
            <a:normAutofit/>
          </a:bodyPr>
          <a:lstStyle/>
          <a:p>
            <a:pPr>
              <a:spcAft>
                <a:spcPts val="600"/>
              </a:spcAft>
            </a:pPr>
            <a:fld id="{224B4221-436D-4A56-A870-FCD944AD4DA9}" type="slidenum">
              <a:rPr lang="en-US" dirty="0" smtClean="0"/>
              <a:pPr>
                <a:spcAft>
                  <a:spcPts val="600"/>
                </a:spcAft>
              </a:pPr>
              <a:t>4</a:t>
            </a:fld>
            <a:endParaRPr lang="en-US"/>
          </a:p>
        </p:txBody>
      </p:sp>
      <p:pic>
        <p:nvPicPr>
          <p:cNvPr id="5" name="Picture 6" descr="Diagram of a diagram of a heating system&#10;&#10;Description automatically generated">
            <a:extLst>
              <a:ext uri="{FF2B5EF4-FFF2-40B4-BE49-F238E27FC236}">
                <a16:creationId xmlns:a16="http://schemas.microsoft.com/office/drawing/2014/main" id="{E4933BC6-01D6-94BD-1ECC-43C9FA0669EE}"/>
              </a:ext>
            </a:extLst>
          </p:cNvPr>
          <p:cNvPicPr>
            <a:picLocks noGrp="1" noChangeAspect="1"/>
          </p:cNvPicPr>
          <p:nvPr>
            <p:ph sz="quarter" idx="19"/>
          </p:nvPr>
        </p:nvPicPr>
        <p:blipFill>
          <a:blip r:embed="rId3"/>
          <a:stretch>
            <a:fillRect/>
          </a:stretch>
        </p:blipFill>
        <p:spPr>
          <a:xfrm>
            <a:off x="992074" y="893881"/>
            <a:ext cx="7037931" cy="3906402"/>
          </a:xfrm>
        </p:spPr>
      </p:pic>
    </p:spTree>
    <p:extLst>
      <p:ext uri="{BB962C8B-B14F-4D97-AF65-F5344CB8AC3E}">
        <p14:creationId xmlns:p14="http://schemas.microsoft.com/office/powerpoint/2010/main" val="3263238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E0FA58E1-8819-AC26-535D-B65F6F893211}"/>
              </a:ext>
            </a:extLst>
          </p:cNvPr>
          <p:cNvSpPr>
            <a:spLocks noGrp="1"/>
          </p:cNvSpPr>
          <p:nvPr>
            <p:ph type="body" sz="quarter" idx="17"/>
          </p:nvPr>
        </p:nvSpPr>
        <p:spPr>
          <a:xfrm>
            <a:off x="254000" y="132080"/>
            <a:ext cx="8514080" cy="205979"/>
          </a:xfrm>
        </p:spPr>
        <p:txBody>
          <a:bodyPr/>
          <a:lstStyle/>
          <a:p>
            <a:r>
              <a:rPr lang="en-US" sz="800" dirty="0"/>
              <a:t>Lunar Flashlight: Propulsion System Challenges and Insights from a Lunar CubeSat Mission</a:t>
            </a:r>
          </a:p>
          <a:p>
            <a:endParaRPr lang="en-US" dirty="0"/>
          </a:p>
        </p:txBody>
      </p:sp>
      <p:sp>
        <p:nvSpPr>
          <p:cNvPr id="3" name="Title 2"/>
          <p:cNvSpPr>
            <a:spLocks noGrp="1"/>
          </p:cNvSpPr>
          <p:nvPr>
            <p:ph type="title"/>
          </p:nvPr>
        </p:nvSpPr>
        <p:spPr>
          <a:xfrm>
            <a:off x="254000" y="327899"/>
            <a:ext cx="8514080" cy="434101"/>
          </a:xfrm>
        </p:spPr>
        <p:txBody>
          <a:bodyPr anchor="t">
            <a:normAutofit/>
          </a:bodyPr>
          <a:lstStyle/>
          <a:p>
            <a:pPr>
              <a:lnSpc>
                <a:spcPct val="90000"/>
              </a:lnSpc>
            </a:pPr>
            <a:r>
              <a:rPr lang="en-US"/>
              <a:t>Successful Launch!</a:t>
            </a:r>
          </a:p>
        </p:txBody>
      </p:sp>
      <p:sp>
        <p:nvSpPr>
          <p:cNvPr id="6" name="Slide Number Placeholder 5">
            <a:extLst>
              <a:ext uri="{FF2B5EF4-FFF2-40B4-BE49-F238E27FC236}">
                <a16:creationId xmlns:a16="http://schemas.microsoft.com/office/drawing/2014/main" id="{C7175953-861E-22FC-99C6-B9EF65136C81}"/>
              </a:ext>
            </a:extLst>
          </p:cNvPr>
          <p:cNvSpPr>
            <a:spLocks noGrp="1"/>
          </p:cNvSpPr>
          <p:nvPr>
            <p:ph type="sldNum" sz="quarter" idx="23"/>
          </p:nvPr>
        </p:nvSpPr>
        <p:spPr>
          <a:xfrm>
            <a:off x="7711440" y="4800283"/>
            <a:ext cx="895644" cy="274637"/>
          </a:xfrm>
        </p:spPr>
        <p:txBody>
          <a:bodyPr anchor="ctr">
            <a:normAutofit/>
          </a:bodyPr>
          <a:lstStyle/>
          <a:p>
            <a:pPr>
              <a:spcAft>
                <a:spcPts val="600"/>
              </a:spcAft>
            </a:pPr>
            <a:fld id="{224B4221-436D-4A56-A870-FCD944AD4DA9}" type="slidenum">
              <a:rPr lang="en-US" smtClean="0"/>
              <a:pPr>
                <a:spcAft>
                  <a:spcPts val="600"/>
                </a:spcAft>
              </a:pPr>
              <a:t>5</a:t>
            </a:fld>
            <a:endParaRPr lang="en-US"/>
          </a:p>
        </p:txBody>
      </p:sp>
      <p:pic>
        <p:nvPicPr>
          <p:cNvPr id="23" name="Picture 22">
            <a:extLst>
              <a:ext uri="{FF2B5EF4-FFF2-40B4-BE49-F238E27FC236}">
                <a16:creationId xmlns:a16="http://schemas.microsoft.com/office/drawing/2014/main" id="{11193C7E-AAC5-0819-782A-F8C33E1DB24A}"/>
              </a:ext>
            </a:extLst>
          </p:cNvPr>
          <p:cNvPicPr>
            <a:picLocks noChangeAspect="1"/>
          </p:cNvPicPr>
          <p:nvPr/>
        </p:nvPicPr>
        <p:blipFill>
          <a:blip r:embed="rId3"/>
          <a:srcRect/>
          <a:stretch/>
        </p:blipFill>
        <p:spPr>
          <a:xfrm>
            <a:off x="253999" y="2830943"/>
            <a:ext cx="2796350" cy="1862369"/>
          </a:xfrm>
          <a:prstGeom prst="rect">
            <a:avLst/>
          </a:prstGeom>
        </p:spPr>
      </p:pic>
      <p:pic>
        <p:nvPicPr>
          <p:cNvPr id="4" name="Picture 3" descr="A person working on a machine&#10;&#10;Description automatically generated">
            <a:extLst>
              <a:ext uri="{FF2B5EF4-FFF2-40B4-BE49-F238E27FC236}">
                <a16:creationId xmlns:a16="http://schemas.microsoft.com/office/drawing/2014/main" id="{D1FA192F-E633-8611-0E01-FCBEF595CA7D}"/>
              </a:ext>
            </a:extLst>
          </p:cNvPr>
          <p:cNvPicPr>
            <a:picLocks noChangeAspect="1"/>
          </p:cNvPicPr>
          <p:nvPr/>
        </p:nvPicPr>
        <p:blipFill>
          <a:blip r:embed="rId4"/>
          <a:stretch>
            <a:fillRect/>
          </a:stretch>
        </p:blipFill>
        <p:spPr>
          <a:xfrm>
            <a:off x="6068785" y="868042"/>
            <a:ext cx="2796350" cy="1862369"/>
          </a:xfrm>
          <a:prstGeom prst="rect">
            <a:avLst/>
          </a:prstGeom>
        </p:spPr>
      </p:pic>
      <p:pic>
        <p:nvPicPr>
          <p:cNvPr id="7" name="Picture 6">
            <a:extLst>
              <a:ext uri="{FF2B5EF4-FFF2-40B4-BE49-F238E27FC236}">
                <a16:creationId xmlns:a16="http://schemas.microsoft.com/office/drawing/2014/main" id="{0B4A46B0-0D9D-FF3C-468A-1A7037D2AA99}"/>
              </a:ext>
            </a:extLst>
          </p:cNvPr>
          <p:cNvPicPr>
            <a:picLocks noChangeAspect="1"/>
          </p:cNvPicPr>
          <p:nvPr/>
        </p:nvPicPr>
        <p:blipFill>
          <a:blip r:embed="rId5"/>
          <a:srcRect/>
          <a:stretch/>
        </p:blipFill>
        <p:spPr>
          <a:xfrm>
            <a:off x="3161392" y="872353"/>
            <a:ext cx="2798617" cy="1863878"/>
          </a:xfrm>
          <a:prstGeom prst="rect">
            <a:avLst/>
          </a:prstGeom>
        </p:spPr>
      </p:pic>
      <p:pic>
        <p:nvPicPr>
          <p:cNvPr id="9" name="Picture 8" descr="A few people wearing protective gear&#10;&#10;Description automatically generated">
            <a:extLst>
              <a:ext uri="{FF2B5EF4-FFF2-40B4-BE49-F238E27FC236}">
                <a16:creationId xmlns:a16="http://schemas.microsoft.com/office/drawing/2014/main" id="{0D42B0AD-3B62-5392-8523-F3AB522852B4}"/>
              </a:ext>
            </a:extLst>
          </p:cNvPr>
          <p:cNvPicPr>
            <a:picLocks noChangeAspect="1"/>
          </p:cNvPicPr>
          <p:nvPr/>
        </p:nvPicPr>
        <p:blipFill>
          <a:blip r:embed="rId6"/>
          <a:stretch>
            <a:fillRect/>
          </a:stretch>
        </p:blipFill>
        <p:spPr>
          <a:xfrm>
            <a:off x="253999" y="868042"/>
            <a:ext cx="2796350" cy="1862369"/>
          </a:xfrm>
          <a:prstGeom prst="rect">
            <a:avLst/>
          </a:prstGeom>
        </p:spPr>
      </p:pic>
      <p:pic>
        <p:nvPicPr>
          <p:cNvPr id="18" name="Picture 17" descr="A rocket taking off from a launch pad&#10;&#10;Description automatically generated">
            <a:extLst>
              <a:ext uri="{FF2B5EF4-FFF2-40B4-BE49-F238E27FC236}">
                <a16:creationId xmlns:a16="http://schemas.microsoft.com/office/drawing/2014/main" id="{1E6296F6-2D74-891D-32E8-183E8630F7D2}"/>
              </a:ext>
            </a:extLst>
          </p:cNvPr>
          <p:cNvPicPr>
            <a:picLocks noChangeAspect="1"/>
          </p:cNvPicPr>
          <p:nvPr/>
        </p:nvPicPr>
        <p:blipFill>
          <a:blip r:embed="rId7"/>
          <a:stretch>
            <a:fillRect/>
          </a:stretch>
        </p:blipFill>
        <p:spPr>
          <a:xfrm>
            <a:off x="3159125" y="2829433"/>
            <a:ext cx="2797309" cy="1863879"/>
          </a:xfrm>
          <a:prstGeom prst="rect">
            <a:avLst/>
          </a:prstGeom>
        </p:spPr>
      </p:pic>
      <p:sp>
        <p:nvSpPr>
          <p:cNvPr id="19" name="TextBox 18">
            <a:extLst>
              <a:ext uri="{FF2B5EF4-FFF2-40B4-BE49-F238E27FC236}">
                <a16:creationId xmlns:a16="http://schemas.microsoft.com/office/drawing/2014/main" id="{23C86BD7-093C-3E4E-FCF2-2074420538EB}"/>
              </a:ext>
            </a:extLst>
          </p:cNvPr>
          <p:cNvSpPr txBox="1"/>
          <p:nvPr/>
        </p:nvSpPr>
        <p:spPr>
          <a:xfrm>
            <a:off x="5321324" y="4548476"/>
            <a:ext cx="635110" cy="138499"/>
          </a:xfrm>
          <a:prstGeom prst="rect">
            <a:avLst/>
          </a:prstGeom>
          <a:noFill/>
        </p:spPr>
        <p:txBody>
          <a:bodyPr wrap="square" rtlCol="0">
            <a:spAutoFit/>
          </a:bodyPr>
          <a:lstStyle/>
          <a:p>
            <a:pPr algn="ctr"/>
            <a:r>
              <a:rPr lang="en-US" sz="300">
                <a:solidFill>
                  <a:schemeClr val="bg1">
                    <a:lumMod val="85000"/>
                  </a:schemeClr>
                </a:solidFill>
              </a:rPr>
              <a:t>Photo Courtesy of SpaceX</a:t>
            </a:r>
          </a:p>
        </p:txBody>
      </p:sp>
      <p:pic>
        <p:nvPicPr>
          <p:cNvPr id="2" name="Picture 1">
            <a:extLst>
              <a:ext uri="{FF2B5EF4-FFF2-40B4-BE49-F238E27FC236}">
                <a16:creationId xmlns:a16="http://schemas.microsoft.com/office/drawing/2014/main" id="{C0A9C373-8ADD-6A53-715D-A39A471346B0}"/>
              </a:ext>
            </a:extLst>
          </p:cNvPr>
          <p:cNvPicPr>
            <a:picLocks noChangeAspect="1"/>
          </p:cNvPicPr>
          <p:nvPr/>
        </p:nvPicPr>
        <p:blipFill>
          <a:blip r:embed="rId8"/>
          <a:stretch>
            <a:fillRect/>
          </a:stretch>
        </p:blipFill>
        <p:spPr>
          <a:xfrm>
            <a:off x="6065210" y="2829433"/>
            <a:ext cx="2804094" cy="1862368"/>
          </a:xfrm>
          <a:prstGeom prst="rect">
            <a:avLst/>
          </a:prstGeom>
        </p:spPr>
      </p:pic>
    </p:spTree>
    <p:extLst>
      <p:ext uri="{BB962C8B-B14F-4D97-AF65-F5344CB8AC3E}">
        <p14:creationId xmlns:p14="http://schemas.microsoft.com/office/powerpoint/2010/main" val="3329811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pic>
        <p:nvPicPr>
          <p:cNvPr id="7" name="Picture 7">
            <a:extLst>
              <a:ext uri="{FF2B5EF4-FFF2-40B4-BE49-F238E27FC236}">
                <a16:creationId xmlns:a16="http://schemas.microsoft.com/office/drawing/2014/main" id="{C74A49AD-0F54-E64C-0FA0-06B1B9338348}"/>
              </a:ext>
            </a:extLst>
          </p:cNvPr>
          <p:cNvPicPr>
            <a:picLocks noGrp="1" noChangeAspect="1"/>
          </p:cNvPicPr>
          <p:nvPr>
            <p:ph sz="quarter" idx="19"/>
          </p:nvPr>
        </p:nvPicPr>
        <p:blipFill>
          <a:blip r:embed="rId3"/>
          <a:srcRect/>
          <a:stretch/>
        </p:blipFill>
        <p:spPr>
          <a:xfrm>
            <a:off x="1108006" y="1183199"/>
            <a:ext cx="6806068" cy="3508216"/>
          </a:xfrm>
        </p:spPr>
      </p:pic>
      <p:sp>
        <p:nvSpPr>
          <p:cNvPr id="4" name="Slide Number Placeholder 3">
            <a:extLst>
              <a:ext uri="{FF2B5EF4-FFF2-40B4-BE49-F238E27FC236}">
                <a16:creationId xmlns:a16="http://schemas.microsoft.com/office/drawing/2014/main" id="{30510E03-3506-EBCC-E038-1E6EE5A06F7C}"/>
              </a:ext>
            </a:extLst>
          </p:cNvPr>
          <p:cNvSpPr>
            <a:spLocks noGrp="1"/>
          </p:cNvSpPr>
          <p:nvPr>
            <p:ph type="sldNum" sz="quarter" idx="22"/>
          </p:nvPr>
        </p:nvSpPr>
        <p:spPr/>
        <p:txBody>
          <a:bodyPr/>
          <a:lstStyle/>
          <a:p>
            <a:fld id="{224B4221-436D-4A56-A870-FCD944AD4DA9}" type="slidenum">
              <a:rPr lang="en-US" smtClean="0"/>
              <a:pPr/>
              <a:t>6</a:t>
            </a:fld>
            <a:endParaRPr lang="en-US"/>
          </a:p>
        </p:txBody>
      </p:sp>
      <p:sp>
        <p:nvSpPr>
          <p:cNvPr id="8" name="Title 2">
            <a:extLst>
              <a:ext uri="{FF2B5EF4-FFF2-40B4-BE49-F238E27FC236}">
                <a16:creationId xmlns:a16="http://schemas.microsoft.com/office/drawing/2014/main" id="{FFD73402-8F55-A44F-1FF1-967621405B99}"/>
              </a:ext>
            </a:extLst>
          </p:cNvPr>
          <p:cNvSpPr>
            <a:spLocks noGrp="1"/>
          </p:cNvSpPr>
          <p:nvPr>
            <p:ph type="title"/>
          </p:nvPr>
        </p:nvSpPr>
        <p:spPr>
          <a:xfrm>
            <a:off x="254000" y="327899"/>
            <a:ext cx="8514080" cy="434101"/>
          </a:xfrm>
        </p:spPr>
        <p:txBody>
          <a:bodyPr anchor="t">
            <a:normAutofit/>
          </a:bodyPr>
          <a:lstStyle/>
          <a:p>
            <a:pPr>
              <a:lnSpc>
                <a:spcPct val="90000"/>
              </a:lnSpc>
            </a:pPr>
            <a:r>
              <a:rPr lang="en-US"/>
              <a:t>First Desaturation Maneuver: What Went Wrong?</a:t>
            </a:r>
          </a:p>
        </p:txBody>
      </p:sp>
    </p:spTree>
    <p:extLst>
      <p:ext uri="{BB962C8B-B14F-4D97-AF65-F5344CB8AC3E}">
        <p14:creationId xmlns:p14="http://schemas.microsoft.com/office/powerpoint/2010/main" val="577270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pic>
        <p:nvPicPr>
          <p:cNvPr id="6" name="Picture 7">
            <a:extLst>
              <a:ext uri="{FF2B5EF4-FFF2-40B4-BE49-F238E27FC236}">
                <a16:creationId xmlns:a16="http://schemas.microsoft.com/office/drawing/2014/main" id="{CADDAF66-4921-8703-AB86-1CC136824CA9}"/>
              </a:ext>
            </a:extLst>
          </p:cNvPr>
          <p:cNvPicPr>
            <a:picLocks noGrp="1" noChangeAspect="1"/>
          </p:cNvPicPr>
          <p:nvPr>
            <p:ph sz="quarter" idx="19"/>
          </p:nvPr>
        </p:nvPicPr>
        <p:blipFill>
          <a:blip r:embed="rId3"/>
          <a:stretch>
            <a:fillRect/>
          </a:stretch>
        </p:blipFill>
        <p:spPr>
          <a:xfrm>
            <a:off x="1218988" y="958162"/>
            <a:ext cx="6818714" cy="3781893"/>
          </a:xfrm>
        </p:spPr>
      </p:pic>
      <p:sp>
        <p:nvSpPr>
          <p:cNvPr id="4" name="Slide Number Placeholder 3">
            <a:extLst>
              <a:ext uri="{FF2B5EF4-FFF2-40B4-BE49-F238E27FC236}">
                <a16:creationId xmlns:a16="http://schemas.microsoft.com/office/drawing/2014/main" id="{B5D13281-858D-2D90-A72C-714D30EA2B8B}"/>
              </a:ext>
            </a:extLst>
          </p:cNvPr>
          <p:cNvSpPr>
            <a:spLocks noGrp="1"/>
          </p:cNvSpPr>
          <p:nvPr>
            <p:ph type="sldNum" sz="quarter" idx="22"/>
          </p:nvPr>
        </p:nvSpPr>
        <p:spPr/>
        <p:txBody>
          <a:bodyPr/>
          <a:lstStyle/>
          <a:p>
            <a:fld id="{224B4221-436D-4A56-A870-FCD944AD4DA9}" type="slidenum">
              <a:rPr lang="en-US" smtClean="0"/>
              <a:pPr/>
              <a:t>7</a:t>
            </a:fld>
            <a:endParaRPr lang="en-US"/>
          </a:p>
        </p:txBody>
      </p:sp>
      <p:sp>
        <p:nvSpPr>
          <p:cNvPr id="9" name="Title 2">
            <a:extLst>
              <a:ext uri="{FF2B5EF4-FFF2-40B4-BE49-F238E27FC236}">
                <a16:creationId xmlns:a16="http://schemas.microsoft.com/office/drawing/2014/main" id="{CD615346-D6E6-DA41-832C-2A03F435C823}"/>
              </a:ext>
            </a:extLst>
          </p:cNvPr>
          <p:cNvSpPr>
            <a:spLocks noGrp="1"/>
          </p:cNvSpPr>
          <p:nvPr>
            <p:ph type="title"/>
          </p:nvPr>
        </p:nvSpPr>
        <p:spPr>
          <a:xfrm>
            <a:off x="254000" y="327899"/>
            <a:ext cx="8514080" cy="434101"/>
          </a:xfrm>
        </p:spPr>
        <p:txBody>
          <a:bodyPr anchor="t">
            <a:normAutofit/>
          </a:bodyPr>
          <a:lstStyle/>
          <a:p>
            <a:pPr>
              <a:lnSpc>
                <a:spcPct val="90000"/>
              </a:lnSpc>
            </a:pPr>
            <a:r>
              <a:rPr lang="en-US"/>
              <a:t>Initial Thoughts</a:t>
            </a:r>
          </a:p>
        </p:txBody>
      </p:sp>
    </p:spTree>
    <p:extLst>
      <p:ext uri="{BB962C8B-B14F-4D97-AF65-F5344CB8AC3E}">
        <p14:creationId xmlns:p14="http://schemas.microsoft.com/office/powerpoint/2010/main" val="1854599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pic>
        <p:nvPicPr>
          <p:cNvPr id="6" name="Picture 7" descr="A diagram of a problem&#10;&#10;Description automatically generated">
            <a:extLst>
              <a:ext uri="{FF2B5EF4-FFF2-40B4-BE49-F238E27FC236}">
                <a16:creationId xmlns:a16="http://schemas.microsoft.com/office/drawing/2014/main" id="{CADDAF66-4921-8703-AB86-1CC136824CA9}"/>
              </a:ext>
            </a:extLst>
          </p:cNvPr>
          <p:cNvPicPr>
            <a:picLocks noGrp="1" noChangeAspect="1"/>
          </p:cNvPicPr>
          <p:nvPr>
            <p:ph sz="quarter" idx="19"/>
          </p:nvPr>
        </p:nvPicPr>
        <p:blipFill>
          <a:blip r:embed="rId3"/>
          <a:stretch>
            <a:fillRect/>
          </a:stretch>
        </p:blipFill>
        <p:spPr>
          <a:xfrm>
            <a:off x="1218988" y="958162"/>
            <a:ext cx="6818714" cy="3781893"/>
          </a:xfrm>
        </p:spPr>
      </p:pic>
      <p:sp>
        <p:nvSpPr>
          <p:cNvPr id="4" name="Slide Number Placeholder 3">
            <a:extLst>
              <a:ext uri="{FF2B5EF4-FFF2-40B4-BE49-F238E27FC236}">
                <a16:creationId xmlns:a16="http://schemas.microsoft.com/office/drawing/2014/main" id="{B5D13281-858D-2D90-A72C-714D30EA2B8B}"/>
              </a:ext>
            </a:extLst>
          </p:cNvPr>
          <p:cNvSpPr>
            <a:spLocks noGrp="1"/>
          </p:cNvSpPr>
          <p:nvPr>
            <p:ph type="sldNum" sz="quarter" idx="22"/>
          </p:nvPr>
        </p:nvSpPr>
        <p:spPr/>
        <p:txBody>
          <a:bodyPr/>
          <a:lstStyle/>
          <a:p>
            <a:fld id="{224B4221-436D-4A56-A870-FCD944AD4DA9}" type="slidenum">
              <a:rPr lang="en-US" smtClean="0"/>
              <a:pPr/>
              <a:t>8</a:t>
            </a:fld>
            <a:endParaRPr lang="en-US"/>
          </a:p>
        </p:txBody>
      </p:sp>
      <p:sp>
        <p:nvSpPr>
          <p:cNvPr id="8" name="Title 2">
            <a:extLst>
              <a:ext uri="{FF2B5EF4-FFF2-40B4-BE49-F238E27FC236}">
                <a16:creationId xmlns:a16="http://schemas.microsoft.com/office/drawing/2014/main" id="{79797EE3-901C-8C19-8999-0C38F5CF2A39}"/>
              </a:ext>
            </a:extLst>
          </p:cNvPr>
          <p:cNvSpPr>
            <a:spLocks noGrp="1"/>
          </p:cNvSpPr>
          <p:nvPr>
            <p:ph type="title"/>
          </p:nvPr>
        </p:nvSpPr>
        <p:spPr>
          <a:xfrm>
            <a:off x="254000" y="327899"/>
            <a:ext cx="8514080" cy="434101"/>
          </a:xfrm>
        </p:spPr>
        <p:txBody>
          <a:bodyPr anchor="t">
            <a:normAutofit/>
          </a:bodyPr>
          <a:lstStyle/>
          <a:p>
            <a:pPr>
              <a:lnSpc>
                <a:spcPct val="90000"/>
              </a:lnSpc>
            </a:pPr>
            <a:r>
              <a:rPr lang="en-US" dirty="0"/>
              <a:t>Initial Results</a:t>
            </a:r>
          </a:p>
        </p:txBody>
      </p:sp>
    </p:spTree>
    <p:extLst>
      <p:ext uri="{BB962C8B-B14F-4D97-AF65-F5344CB8AC3E}">
        <p14:creationId xmlns:p14="http://schemas.microsoft.com/office/powerpoint/2010/main" val="3093826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4" name="Slide Number Placeholder 3">
            <a:extLst>
              <a:ext uri="{FF2B5EF4-FFF2-40B4-BE49-F238E27FC236}">
                <a16:creationId xmlns:a16="http://schemas.microsoft.com/office/drawing/2014/main" id="{B5D13281-858D-2D90-A72C-714D30EA2B8B}"/>
              </a:ext>
            </a:extLst>
          </p:cNvPr>
          <p:cNvSpPr>
            <a:spLocks noGrp="1"/>
          </p:cNvSpPr>
          <p:nvPr>
            <p:ph type="sldNum" sz="quarter" idx="22"/>
          </p:nvPr>
        </p:nvSpPr>
        <p:spPr/>
        <p:txBody>
          <a:bodyPr/>
          <a:lstStyle/>
          <a:p>
            <a:fld id="{224B4221-436D-4A56-A870-FCD944AD4DA9}" type="slidenum">
              <a:rPr lang="en-US" smtClean="0"/>
              <a:pPr/>
              <a:t>9</a:t>
            </a:fld>
            <a:endParaRPr lang="en-US"/>
          </a:p>
        </p:txBody>
      </p:sp>
      <p:sp>
        <p:nvSpPr>
          <p:cNvPr id="7" name="Content Placeholder 6">
            <a:extLst>
              <a:ext uri="{FF2B5EF4-FFF2-40B4-BE49-F238E27FC236}">
                <a16:creationId xmlns:a16="http://schemas.microsoft.com/office/drawing/2014/main" id="{48C7E06A-3D7A-3360-8FC4-21AA863E5A04}"/>
              </a:ext>
            </a:extLst>
          </p:cNvPr>
          <p:cNvSpPr>
            <a:spLocks noGrp="1"/>
          </p:cNvSpPr>
          <p:nvPr>
            <p:ph sz="quarter" idx="19"/>
          </p:nvPr>
        </p:nvSpPr>
        <p:spPr>
          <a:xfrm>
            <a:off x="425793" y="1204860"/>
            <a:ext cx="4045088" cy="3812493"/>
          </a:xfrm>
        </p:spPr>
        <p:txBody>
          <a:bodyPr vert="horz" lIns="91440" tIns="45720" rIns="91440" bIns="45720" rtlCol="0" anchor="t">
            <a:noAutofit/>
          </a:bodyPr>
          <a:lstStyle/>
          <a:p>
            <a:pPr marL="457200" lvl="1" indent="0">
              <a:buNone/>
            </a:pPr>
            <a:r>
              <a:rPr lang="en-US" sz="2200" b="1" dirty="0"/>
              <a:t>Timing</a:t>
            </a:r>
            <a:endParaRPr lang="en-US" sz="2200" dirty="0"/>
          </a:p>
          <a:p>
            <a:pPr marL="781685" lvl="2" indent="-233045">
              <a:buClr>
                <a:srgbClr val="808080"/>
              </a:buClr>
            </a:pPr>
            <a:r>
              <a:rPr lang="en-US" dirty="0"/>
              <a:t>Additional </a:t>
            </a:r>
            <a:r>
              <a:rPr lang="en-US" dirty="0">
                <a:cs typeface="Arial"/>
              </a:rPr>
              <a:t>burn time</a:t>
            </a:r>
          </a:p>
          <a:p>
            <a:pPr marL="781685" lvl="2" indent="-233045">
              <a:buClr>
                <a:srgbClr val="808080"/>
              </a:buClr>
            </a:pPr>
            <a:r>
              <a:rPr lang="en-US" dirty="0"/>
              <a:t>Varied pulse lengths</a:t>
            </a:r>
            <a:endParaRPr lang="en-US" dirty="0">
              <a:cs typeface="Arial"/>
            </a:endParaRPr>
          </a:p>
          <a:p>
            <a:pPr marL="1147445" lvl="2" indent="-233045">
              <a:buClr>
                <a:srgbClr val="808080"/>
              </a:buClr>
            </a:pPr>
            <a:endParaRPr lang="en-US" dirty="0">
              <a:cs typeface="Arial"/>
            </a:endParaRPr>
          </a:p>
          <a:p>
            <a:pPr marL="457200" lvl="1" indent="0">
              <a:buNone/>
            </a:pPr>
            <a:r>
              <a:rPr lang="en-US" sz="2200" b="1" dirty="0"/>
              <a:t>Temperature</a:t>
            </a:r>
            <a:endParaRPr lang="en-US" sz="2200" dirty="0">
              <a:cs typeface="Arial"/>
            </a:endParaRPr>
          </a:p>
          <a:p>
            <a:pPr marL="781685" lvl="2" indent="-233045"/>
            <a:r>
              <a:rPr lang="en-US" dirty="0" err="1"/>
              <a:t>Catbed</a:t>
            </a:r>
            <a:r>
              <a:rPr lang="en-US" dirty="0"/>
              <a:t> heater setpoints</a:t>
            </a:r>
            <a:endParaRPr lang="en-US" dirty="0">
              <a:cs typeface="Arial"/>
            </a:endParaRPr>
          </a:p>
          <a:p>
            <a:pPr marL="781685" lvl="2" indent="-233045">
              <a:buClr>
                <a:srgbClr val="808080"/>
              </a:buClr>
            </a:pPr>
            <a:r>
              <a:rPr lang="en-US" dirty="0"/>
              <a:t>Tank heater setpoints</a:t>
            </a:r>
            <a:endParaRPr lang="en-US" dirty="0">
              <a:cs typeface="Arial"/>
            </a:endParaRPr>
          </a:p>
          <a:p>
            <a:pPr marL="457200" lvl="1" indent="0">
              <a:buNone/>
            </a:pPr>
            <a:endParaRPr lang="en-US" dirty="0">
              <a:cs typeface="Arial"/>
            </a:endParaRPr>
          </a:p>
          <a:p>
            <a:pPr marL="457200" lvl="1" indent="0">
              <a:buNone/>
            </a:pPr>
            <a:r>
              <a:rPr lang="en-US" sz="2200" b="1" dirty="0">
                <a:cs typeface="Arial"/>
              </a:rPr>
              <a:t>Pressure</a:t>
            </a:r>
            <a:endParaRPr lang="en-US" sz="2200" dirty="0">
              <a:cs typeface="Arial"/>
            </a:endParaRPr>
          </a:p>
          <a:p>
            <a:pPr marL="781685" lvl="2" indent="-233045">
              <a:buClr>
                <a:srgbClr val="808080"/>
              </a:buClr>
            </a:pPr>
            <a:r>
              <a:rPr lang="en-US" dirty="0">
                <a:cs typeface="Arial"/>
              </a:rPr>
              <a:t>Propellant pump speed</a:t>
            </a:r>
          </a:p>
          <a:p>
            <a:pPr marL="457200" lvl="1" indent="0">
              <a:buNone/>
            </a:pPr>
            <a:endParaRPr lang="en-US" dirty="0">
              <a:cs typeface="Arial"/>
            </a:endParaRPr>
          </a:p>
        </p:txBody>
      </p:sp>
      <p:pic>
        <p:nvPicPr>
          <p:cNvPr id="15" name="Graphic 14">
            <a:extLst>
              <a:ext uri="{FF2B5EF4-FFF2-40B4-BE49-F238E27FC236}">
                <a16:creationId xmlns:a16="http://schemas.microsoft.com/office/drawing/2014/main" id="{8EBAABC8-3DAB-D1FD-B484-F7EA07541B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1941" y="2385033"/>
            <a:ext cx="640080" cy="640080"/>
          </a:xfrm>
          <a:prstGeom prst="rect">
            <a:avLst/>
          </a:prstGeom>
        </p:spPr>
      </p:pic>
      <p:pic>
        <p:nvPicPr>
          <p:cNvPr id="6" name="Graphic 5">
            <a:extLst>
              <a:ext uri="{FF2B5EF4-FFF2-40B4-BE49-F238E27FC236}">
                <a16:creationId xmlns:a16="http://schemas.microsoft.com/office/drawing/2014/main" id="{EA560718-E574-E5A1-6325-ABE03A0F1E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1941" y="3703151"/>
            <a:ext cx="640080" cy="640080"/>
          </a:xfrm>
          <a:prstGeom prst="rect">
            <a:avLst/>
          </a:prstGeom>
        </p:spPr>
      </p:pic>
      <p:pic>
        <p:nvPicPr>
          <p:cNvPr id="8" name="Graphic 7">
            <a:extLst>
              <a:ext uri="{FF2B5EF4-FFF2-40B4-BE49-F238E27FC236}">
                <a16:creationId xmlns:a16="http://schemas.microsoft.com/office/drawing/2014/main" id="{505C26A7-B083-3CD5-5797-6EB630D272D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1940" y="1103288"/>
            <a:ext cx="640080" cy="640080"/>
          </a:xfrm>
          <a:prstGeom prst="rect">
            <a:avLst/>
          </a:prstGeom>
        </p:spPr>
      </p:pic>
      <p:pic>
        <p:nvPicPr>
          <p:cNvPr id="10" name="Picture 5">
            <a:extLst>
              <a:ext uri="{FF2B5EF4-FFF2-40B4-BE49-F238E27FC236}">
                <a16:creationId xmlns:a16="http://schemas.microsoft.com/office/drawing/2014/main" id="{47EDF1CF-1E2A-9C25-9825-F4EFF333AF12}"/>
              </a:ext>
            </a:extLst>
          </p:cNvPr>
          <p:cNvPicPr>
            <a:picLocks noChangeAspect="1"/>
          </p:cNvPicPr>
          <p:nvPr/>
        </p:nvPicPr>
        <p:blipFill>
          <a:blip r:embed="rId9"/>
          <a:srcRect/>
          <a:stretch/>
        </p:blipFill>
        <p:spPr>
          <a:xfrm>
            <a:off x="4081419" y="1324023"/>
            <a:ext cx="4841588" cy="3227725"/>
          </a:xfrm>
          <a:prstGeom prst="rect">
            <a:avLst/>
          </a:prstGeom>
        </p:spPr>
      </p:pic>
      <p:sp>
        <p:nvSpPr>
          <p:cNvPr id="9" name="TextBox 8">
            <a:extLst>
              <a:ext uri="{FF2B5EF4-FFF2-40B4-BE49-F238E27FC236}">
                <a16:creationId xmlns:a16="http://schemas.microsoft.com/office/drawing/2014/main" id="{A765F6D4-ED97-C044-4119-3CBF9454343E}"/>
              </a:ext>
            </a:extLst>
          </p:cNvPr>
          <p:cNvSpPr txBox="1"/>
          <p:nvPr/>
        </p:nvSpPr>
        <p:spPr>
          <a:xfrm>
            <a:off x="4082143" y="1084036"/>
            <a:ext cx="48396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Arial"/>
              </a:rPr>
              <a:t>Visualization of a Thruster Pulsing Sequence</a:t>
            </a:r>
          </a:p>
        </p:txBody>
      </p:sp>
      <p:sp>
        <p:nvSpPr>
          <p:cNvPr id="12" name="Title 2">
            <a:extLst>
              <a:ext uri="{FF2B5EF4-FFF2-40B4-BE49-F238E27FC236}">
                <a16:creationId xmlns:a16="http://schemas.microsoft.com/office/drawing/2014/main" id="{03C725D0-ACFF-674F-672C-47CB1A0E5533}"/>
              </a:ext>
            </a:extLst>
          </p:cNvPr>
          <p:cNvSpPr>
            <a:spLocks noGrp="1"/>
          </p:cNvSpPr>
          <p:nvPr>
            <p:ph type="title"/>
          </p:nvPr>
        </p:nvSpPr>
        <p:spPr>
          <a:xfrm>
            <a:off x="254000" y="327899"/>
            <a:ext cx="8514080" cy="434101"/>
          </a:xfrm>
        </p:spPr>
        <p:txBody>
          <a:bodyPr anchor="t">
            <a:normAutofit/>
          </a:bodyPr>
          <a:lstStyle/>
          <a:p>
            <a:pPr>
              <a:lnSpc>
                <a:spcPct val="90000"/>
              </a:lnSpc>
            </a:pPr>
            <a:r>
              <a:rPr lang="en-US"/>
              <a:t>Thruster Characterization and Wake-Up Attempts</a:t>
            </a:r>
          </a:p>
        </p:txBody>
      </p:sp>
    </p:spTree>
    <p:extLst>
      <p:ext uri="{BB962C8B-B14F-4D97-AF65-F5344CB8AC3E}">
        <p14:creationId xmlns:p14="http://schemas.microsoft.com/office/powerpoint/2010/main" val="2940326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90AB0-29A3-6ABB-DB16-8EF1CD91B70A}"/>
              </a:ext>
            </a:extLst>
          </p:cNvPr>
          <p:cNvSpPr>
            <a:spLocks noGrp="1"/>
          </p:cNvSpPr>
          <p:nvPr>
            <p:ph type="body" sz="quarter" idx="13"/>
          </p:nvPr>
        </p:nvSpPr>
        <p:spPr>
          <a:xfrm>
            <a:off x="458107" y="1655536"/>
            <a:ext cx="8229600" cy="1580650"/>
          </a:xfrm>
        </p:spPr>
        <p:txBody>
          <a:bodyPr/>
          <a:lstStyle/>
          <a:p>
            <a:pPr>
              <a:spcBef>
                <a:spcPct val="0"/>
              </a:spcBef>
            </a:pPr>
            <a:r>
              <a:rPr lang="en-US" b="1" dirty="0">
                <a:cs typeface="Arial"/>
              </a:rPr>
              <a:t>So, how do we get to the Moon?</a:t>
            </a:r>
            <a:endParaRPr lang="en-US" dirty="0">
              <a:cs typeface="Arial"/>
            </a:endParaRPr>
          </a:p>
        </p:txBody>
      </p:sp>
      <p:sp>
        <p:nvSpPr>
          <p:cNvPr id="5" name="Slide Number Placeholder 4">
            <a:extLst>
              <a:ext uri="{FF2B5EF4-FFF2-40B4-BE49-F238E27FC236}">
                <a16:creationId xmlns:a16="http://schemas.microsoft.com/office/drawing/2014/main" id="{BFEE079C-D975-0FF1-589E-D1FC97679F07}"/>
              </a:ext>
            </a:extLst>
          </p:cNvPr>
          <p:cNvSpPr>
            <a:spLocks noGrp="1"/>
          </p:cNvSpPr>
          <p:nvPr>
            <p:ph type="sldNum" sz="quarter" idx="17"/>
          </p:nvPr>
        </p:nvSpPr>
        <p:spPr/>
        <p:txBody>
          <a:bodyPr/>
          <a:lstStyle/>
          <a:p>
            <a:fld id="{F4DC5B55-12B8-4596-98D1-70488E5A10F3}" type="slidenum">
              <a:rPr lang="en-US" smtClean="0"/>
              <a:pPr/>
              <a:t>10</a:t>
            </a:fld>
            <a:endParaRPr lang="en-US"/>
          </a:p>
        </p:txBody>
      </p:sp>
    </p:spTree>
    <p:extLst>
      <p:ext uri="{BB962C8B-B14F-4D97-AF65-F5344CB8AC3E}">
        <p14:creationId xmlns:p14="http://schemas.microsoft.com/office/powerpoint/2010/main" val="361187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diagram of a diagram&#10;&#10;Description automatically generated">
            <a:extLst>
              <a:ext uri="{FF2B5EF4-FFF2-40B4-BE49-F238E27FC236}">
                <a16:creationId xmlns:a16="http://schemas.microsoft.com/office/drawing/2014/main" id="{691439F4-99CC-015A-52C8-DC12CBB24ACC}"/>
              </a:ext>
            </a:extLst>
          </p:cNvPr>
          <p:cNvPicPr>
            <a:picLocks noChangeAspect="1"/>
          </p:cNvPicPr>
          <p:nvPr/>
        </p:nvPicPr>
        <p:blipFill>
          <a:blip r:embed="rId3"/>
          <a:stretch>
            <a:fillRect/>
          </a:stretch>
        </p:blipFill>
        <p:spPr>
          <a:xfrm>
            <a:off x="1086729" y="1163970"/>
            <a:ext cx="6970542" cy="3365089"/>
          </a:xfrm>
          <a:prstGeom prst="rect">
            <a:avLst/>
          </a:prstGeom>
        </p:spPr>
      </p:pic>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dirty="0"/>
              <a:t>TCM Options</a:t>
            </a:r>
          </a:p>
        </p:txBody>
      </p:sp>
      <p:sp>
        <p:nvSpPr>
          <p:cNvPr id="5" name="Slide Number Placeholder 4">
            <a:extLst>
              <a:ext uri="{FF2B5EF4-FFF2-40B4-BE49-F238E27FC236}">
                <a16:creationId xmlns:a16="http://schemas.microsoft.com/office/drawing/2014/main" id="{3D9C32FD-3CB8-F192-E6B8-13A63B199141}"/>
              </a:ext>
            </a:extLst>
          </p:cNvPr>
          <p:cNvSpPr>
            <a:spLocks noGrp="1"/>
          </p:cNvSpPr>
          <p:nvPr>
            <p:ph type="sldNum" sz="quarter" idx="22"/>
          </p:nvPr>
        </p:nvSpPr>
        <p:spPr/>
        <p:txBody>
          <a:bodyPr/>
          <a:lstStyle/>
          <a:p>
            <a:fld id="{224B4221-436D-4A56-A870-FCD944AD4DA9}" type="slidenum">
              <a:rPr lang="en-US" smtClean="0"/>
              <a:pPr/>
              <a:t>11</a:t>
            </a:fld>
            <a:endParaRPr lang="en-US"/>
          </a:p>
        </p:txBody>
      </p:sp>
      <p:sp>
        <p:nvSpPr>
          <p:cNvPr id="7" name="Content Placeholder 6">
            <a:extLst>
              <a:ext uri="{FF2B5EF4-FFF2-40B4-BE49-F238E27FC236}">
                <a16:creationId xmlns:a16="http://schemas.microsoft.com/office/drawing/2014/main" id="{61854CE8-6F13-26AB-049A-5E2638DEDB5E}"/>
              </a:ext>
            </a:extLst>
          </p:cNvPr>
          <p:cNvSpPr>
            <a:spLocks noGrp="1"/>
          </p:cNvSpPr>
          <p:nvPr>
            <p:ph sz="quarter" idx="19"/>
          </p:nvPr>
        </p:nvSpPr>
        <p:spPr>
          <a:xfrm>
            <a:off x="1412240" y="963549"/>
            <a:ext cx="6319520" cy="434101"/>
          </a:xfrm>
        </p:spPr>
        <p:txBody>
          <a:bodyPr/>
          <a:lstStyle/>
          <a:p>
            <a:pPr marL="0" indent="0" algn="ctr">
              <a:buNone/>
            </a:pPr>
            <a:r>
              <a:rPr lang="en-US" dirty="0"/>
              <a:t>How Many Working Thrusters?</a:t>
            </a:r>
          </a:p>
        </p:txBody>
      </p:sp>
    </p:spTree>
    <p:extLst>
      <p:ext uri="{BB962C8B-B14F-4D97-AF65-F5344CB8AC3E}">
        <p14:creationId xmlns:p14="http://schemas.microsoft.com/office/powerpoint/2010/main" val="1527936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91439F4-99CC-015A-52C8-DC12CBB24ACC}"/>
              </a:ext>
            </a:extLst>
          </p:cNvPr>
          <p:cNvPicPr>
            <a:picLocks noChangeAspect="1"/>
          </p:cNvPicPr>
          <p:nvPr/>
        </p:nvPicPr>
        <p:blipFill>
          <a:blip r:embed="rId3"/>
          <a:srcRect/>
          <a:stretch/>
        </p:blipFill>
        <p:spPr>
          <a:xfrm>
            <a:off x="1086729" y="1163970"/>
            <a:ext cx="6970541" cy="3365089"/>
          </a:xfrm>
          <a:prstGeom prst="rect">
            <a:avLst/>
          </a:prstGeom>
        </p:spPr>
      </p:pic>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dirty="0"/>
              <a:t>TCM Options</a:t>
            </a:r>
          </a:p>
        </p:txBody>
      </p:sp>
      <p:sp>
        <p:nvSpPr>
          <p:cNvPr id="5" name="Slide Number Placeholder 4">
            <a:extLst>
              <a:ext uri="{FF2B5EF4-FFF2-40B4-BE49-F238E27FC236}">
                <a16:creationId xmlns:a16="http://schemas.microsoft.com/office/drawing/2014/main" id="{3D9C32FD-3CB8-F192-E6B8-13A63B199141}"/>
              </a:ext>
            </a:extLst>
          </p:cNvPr>
          <p:cNvSpPr>
            <a:spLocks noGrp="1"/>
          </p:cNvSpPr>
          <p:nvPr>
            <p:ph type="sldNum" sz="quarter" idx="22"/>
          </p:nvPr>
        </p:nvSpPr>
        <p:spPr/>
        <p:txBody>
          <a:bodyPr/>
          <a:lstStyle/>
          <a:p>
            <a:fld id="{224B4221-436D-4A56-A870-FCD944AD4DA9}" type="slidenum">
              <a:rPr lang="en-US" smtClean="0"/>
              <a:pPr/>
              <a:t>12</a:t>
            </a:fld>
            <a:endParaRPr lang="en-US"/>
          </a:p>
        </p:txBody>
      </p:sp>
      <p:sp>
        <p:nvSpPr>
          <p:cNvPr id="10" name="Content Placeholder 6">
            <a:extLst>
              <a:ext uri="{FF2B5EF4-FFF2-40B4-BE49-F238E27FC236}">
                <a16:creationId xmlns:a16="http://schemas.microsoft.com/office/drawing/2014/main" id="{5A0678AD-E61F-4851-2694-E89B4CDAEF37}"/>
              </a:ext>
            </a:extLst>
          </p:cNvPr>
          <p:cNvSpPr txBox="1">
            <a:spLocks/>
          </p:cNvSpPr>
          <p:nvPr/>
        </p:nvSpPr>
        <p:spPr>
          <a:xfrm>
            <a:off x="1412240" y="963549"/>
            <a:ext cx="6319520" cy="434101"/>
          </a:xfrm>
          <a:prstGeom prst="rect">
            <a:avLst/>
          </a:prstGeom>
        </p:spPr>
        <p:txBody>
          <a:bodyPr vert="horz" lIns="91440" tIns="45720" rIns="91440" bIns="45720" rtlCol="0">
            <a:noAutofit/>
          </a:bodyPr>
          <a:lst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b="0" i="0" u="none" kern="1200">
                <a:solidFill>
                  <a:schemeClr val="tx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a:t>How Many Working Thrusters?</a:t>
            </a:r>
            <a:endParaRPr lang="en-US" dirty="0"/>
          </a:p>
        </p:txBody>
      </p:sp>
    </p:spTree>
    <p:extLst>
      <p:ext uri="{BB962C8B-B14F-4D97-AF65-F5344CB8AC3E}">
        <p14:creationId xmlns:p14="http://schemas.microsoft.com/office/powerpoint/2010/main" val="3787247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91439F4-99CC-015A-52C8-DC12CBB24ACC}"/>
              </a:ext>
            </a:extLst>
          </p:cNvPr>
          <p:cNvPicPr>
            <a:picLocks noChangeAspect="1"/>
          </p:cNvPicPr>
          <p:nvPr/>
        </p:nvPicPr>
        <p:blipFill>
          <a:blip r:embed="rId3"/>
          <a:srcRect/>
          <a:stretch/>
        </p:blipFill>
        <p:spPr>
          <a:xfrm>
            <a:off x="1086729" y="1163970"/>
            <a:ext cx="6970541" cy="3365088"/>
          </a:xfrm>
          <a:prstGeom prst="rect">
            <a:avLst/>
          </a:prstGeom>
        </p:spPr>
      </p:pic>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dirty="0"/>
              <a:t>TCM Options</a:t>
            </a:r>
          </a:p>
        </p:txBody>
      </p:sp>
      <p:sp>
        <p:nvSpPr>
          <p:cNvPr id="5" name="Slide Number Placeholder 4">
            <a:extLst>
              <a:ext uri="{FF2B5EF4-FFF2-40B4-BE49-F238E27FC236}">
                <a16:creationId xmlns:a16="http://schemas.microsoft.com/office/drawing/2014/main" id="{3D9C32FD-3CB8-F192-E6B8-13A63B199141}"/>
              </a:ext>
            </a:extLst>
          </p:cNvPr>
          <p:cNvSpPr>
            <a:spLocks noGrp="1"/>
          </p:cNvSpPr>
          <p:nvPr>
            <p:ph type="sldNum" sz="quarter" idx="22"/>
          </p:nvPr>
        </p:nvSpPr>
        <p:spPr/>
        <p:txBody>
          <a:bodyPr/>
          <a:lstStyle/>
          <a:p>
            <a:fld id="{224B4221-436D-4A56-A870-FCD944AD4DA9}" type="slidenum">
              <a:rPr lang="en-US" smtClean="0"/>
              <a:pPr/>
              <a:t>13</a:t>
            </a:fld>
            <a:endParaRPr lang="en-US"/>
          </a:p>
        </p:txBody>
      </p:sp>
      <p:sp>
        <p:nvSpPr>
          <p:cNvPr id="7" name="Content Placeholder 6">
            <a:extLst>
              <a:ext uri="{FF2B5EF4-FFF2-40B4-BE49-F238E27FC236}">
                <a16:creationId xmlns:a16="http://schemas.microsoft.com/office/drawing/2014/main" id="{61854CE8-6F13-26AB-049A-5E2638DEDB5E}"/>
              </a:ext>
            </a:extLst>
          </p:cNvPr>
          <p:cNvSpPr>
            <a:spLocks noGrp="1"/>
          </p:cNvSpPr>
          <p:nvPr>
            <p:ph sz="quarter" idx="19"/>
          </p:nvPr>
        </p:nvSpPr>
        <p:spPr>
          <a:xfrm>
            <a:off x="1412240" y="963549"/>
            <a:ext cx="6319520" cy="434101"/>
          </a:xfrm>
        </p:spPr>
        <p:txBody>
          <a:bodyPr/>
          <a:lstStyle/>
          <a:p>
            <a:pPr marL="0" indent="0" algn="ctr">
              <a:buNone/>
            </a:pPr>
            <a:r>
              <a:rPr lang="en-US" dirty="0"/>
              <a:t>How Many Working Thrusters?</a:t>
            </a:r>
          </a:p>
        </p:txBody>
      </p:sp>
    </p:spTree>
    <p:extLst>
      <p:ext uri="{BB962C8B-B14F-4D97-AF65-F5344CB8AC3E}">
        <p14:creationId xmlns:p14="http://schemas.microsoft.com/office/powerpoint/2010/main" val="3593305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91439F4-99CC-015A-52C8-DC12CBB24ACC}"/>
              </a:ext>
            </a:extLst>
          </p:cNvPr>
          <p:cNvPicPr>
            <a:picLocks noChangeAspect="1"/>
          </p:cNvPicPr>
          <p:nvPr/>
        </p:nvPicPr>
        <p:blipFill>
          <a:blip r:embed="rId3"/>
          <a:srcRect/>
          <a:stretch/>
        </p:blipFill>
        <p:spPr>
          <a:xfrm>
            <a:off x="1086729" y="1163970"/>
            <a:ext cx="6970541" cy="3365088"/>
          </a:xfrm>
          <a:prstGeom prst="rect">
            <a:avLst/>
          </a:prstGeom>
        </p:spPr>
      </p:pic>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dirty="0"/>
              <a:t>TCM Options</a:t>
            </a:r>
          </a:p>
        </p:txBody>
      </p:sp>
      <p:sp>
        <p:nvSpPr>
          <p:cNvPr id="5" name="Slide Number Placeholder 4">
            <a:extLst>
              <a:ext uri="{FF2B5EF4-FFF2-40B4-BE49-F238E27FC236}">
                <a16:creationId xmlns:a16="http://schemas.microsoft.com/office/drawing/2014/main" id="{3D9C32FD-3CB8-F192-E6B8-13A63B199141}"/>
              </a:ext>
            </a:extLst>
          </p:cNvPr>
          <p:cNvSpPr>
            <a:spLocks noGrp="1"/>
          </p:cNvSpPr>
          <p:nvPr>
            <p:ph type="sldNum" sz="quarter" idx="22"/>
          </p:nvPr>
        </p:nvSpPr>
        <p:spPr/>
        <p:txBody>
          <a:bodyPr/>
          <a:lstStyle/>
          <a:p>
            <a:fld id="{224B4221-436D-4A56-A870-FCD944AD4DA9}" type="slidenum">
              <a:rPr lang="en-US" smtClean="0"/>
              <a:pPr/>
              <a:t>14</a:t>
            </a:fld>
            <a:endParaRPr lang="en-US"/>
          </a:p>
        </p:txBody>
      </p:sp>
      <p:sp>
        <p:nvSpPr>
          <p:cNvPr id="7" name="Content Placeholder 6">
            <a:extLst>
              <a:ext uri="{FF2B5EF4-FFF2-40B4-BE49-F238E27FC236}">
                <a16:creationId xmlns:a16="http://schemas.microsoft.com/office/drawing/2014/main" id="{61854CE8-6F13-26AB-049A-5E2638DEDB5E}"/>
              </a:ext>
            </a:extLst>
          </p:cNvPr>
          <p:cNvSpPr>
            <a:spLocks noGrp="1"/>
          </p:cNvSpPr>
          <p:nvPr>
            <p:ph sz="quarter" idx="19"/>
          </p:nvPr>
        </p:nvSpPr>
        <p:spPr>
          <a:xfrm>
            <a:off x="1412240" y="963549"/>
            <a:ext cx="6319520" cy="434101"/>
          </a:xfrm>
        </p:spPr>
        <p:txBody>
          <a:bodyPr/>
          <a:lstStyle/>
          <a:p>
            <a:pPr marL="0" indent="0" algn="ctr">
              <a:buNone/>
            </a:pPr>
            <a:r>
              <a:rPr lang="en-US" dirty="0"/>
              <a:t>How Many Working Thrusters?</a:t>
            </a:r>
          </a:p>
        </p:txBody>
      </p:sp>
    </p:spTree>
    <p:extLst>
      <p:ext uri="{BB962C8B-B14F-4D97-AF65-F5344CB8AC3E}">
        <p14:creationId xmlns:p14="http://schemas.microsoft.com/office/powerpoint/2010/main" val="1154628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91439F4-99CC-015A-52C8-DC12CBB24ACC}"/>
              </a:ext>
            </a:extLst>
          </p:cNvPr>
          <p:cNvPicPr>
            <a:picLocks noChangeAspect="1"/>
          </p:cNvPicPr>
          <p:nvPr/>
        </p:nvPicPr>
        <p:blipFill>
          <a:blip r:embed="rId3"/>
          <a:srcRect/>
          <a:stretch/>
        </p:blipFill>
        <p:spPr>
          <a:xfrm>
            <a:off x="1086730" y="1163970"/>
            <a:ext cx="6970539" cy="3365088"/>
          </a:xfrm>
          <a:prstGeom prst="rect">
            <a:avLst/>
          </a:prstGeom>
        </p:spPr>
      </p:pic>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dirty="0"/>
              <a:t>TCM Options</a:t>
            </a:r>
          </a:p>
        </p:txBody>
      </p:sp>
      <p:sp>
        <p:nvSpPr>
          <p:cNvPr id="5" name="Slide Number Placeholder 4">
            <a:extLst>
              <a:ext uri="{FF2B5EF4-FFF2-40B4-BE49-F238E27FC236}">
                <a16:creationId xmlns:a16="http://schemas.microsoft.com/office/drawing/2014/main" id="{3D9C32FD-3CB8-F192-E6B8-13A63B199141}"/>
              </a:ext>
            </a:extLst>
          </p:cNvPr>
          <p:cNvSpPr>
            <a:spLocks noGrp="1"/>
          </p:cNvSpPr>
          <p:nvPr>
            <p:ph type="sldNum" sz="quarter" idx="22"/>
          </p:nvPr>
        </p:nvSpPr>
        <p:spPr/>
        <p:txBody>
          <a:bodyPr/>
          <a:lstStyle/>
          <a:p>
            <a:fld id="{224B4221-436D-4A56-A870-FCD944AD4DA9}" type="slidenum">
              <a:rPr lang="en-US" smtClean="0"/>
              <a:pPr/>
              <a:t>15</a:t>
            </a:fld>
            <a:endParaRPr lang="en-US"/>
          </a:p>
        </p:txBody>
      </p:sp>
      <p:sp>
        <p:nvSpPr>
          <p:cNvPr id="7" name="Content Placeholder 6">
            <a:extLst>
              <a:ext uri="{FF2B5EF4-FFF2-40B4-BE49-F238E27FC236}">
                <a16:creationId xmlns:a16="http://schemas.microsoft.com/office/drawing/2014/main" id="{61854CE8-6F13-26AB-049A-5E2638DEDB5E}"/>
              </a:ext>
            </a:extLst>
          </p:cNvPr>
          <p:cNvSpPr>
            <a:spLocks noGrp="1"/>
          </p:cNvSpPr>
          <p:nvPr>
            <p:ph sz="quarter" idx="19"/>
          </p:nvPr>
        </p:nvSpPr>
        <p:spPr>
          <a:xfrm>
            <a:off x="1412240" y="963549"/>
            <a:ext cx="6319520" cy="434101"/>
          </a:xfrm>
        </p:spPr>
        <p:txBody>
          <a:bodyPr/>
          <a:lstStyle/>
          <a:p>
            <a:pPr marL="0" indent="0" algn="ctr">
              <a:buNone/>
            </a:pPr>
            <a:r>
              <a:rPr lang="en-US" dirty="0"/>
              <a:t>How Many Working Thrusters?</a:t>
            </a:r>
          </a:p>
        </p:txBody>
      </p:sp>
    </p:spTree>
    <p:extLst>
      <p:ext uri="{BB962C8B-B14F-4D97-AF65-F5344CB8AC3E}">
        <p14:creationId xmlns:p14="http://schemas.microsoft.com/office/powerpoint/2010/main" val="1950455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t>Brief Overview of Rotating TCMs</a:t>
            </a:r>
          </a:p>
        </p:txBody>
      </p:sp>
      <p:pic>
        <p:nvPicPr>
          <p:cNvPr id="7" name="Picture 7" descr="A diagram of a thrust&#10;&#10;Description automatically generated">
            <a:extLst>
              <a:ext uri="{FF2B5EF4-FFF2-40B4-BE49-F238E27FC236}">
                <a16:creationId xmlns:a16="http://schemas.microsoft.com/office/drawing/2014/main" id="{DAF66C45-FADB-71C1-D87D-BC72DD91D353}"/>
              </a:ext>
            </a:extLst>
          </p:cNvPr>
          <p:cNvPicPr>
            <a:picLocks noGrp="1" noChangeAspect="1"/>
          </p:cNvPicPr>
          <p:nvPr>
            <p:ph sz="quarter" idx="19"/>
          </p:nvPr>
        </p:nvPicPr>
        <p:blipFill>
          <a:blip r:embed="rId3"/>
          <a:stretch>
            <a:fillRect/>
          </a:stretch>
        </p:blipFill>
        <p:spPr>
          <a:xfrm>
            <a:off x="2341973" y="909524"/>
            <a:ext cx="4459248" cy="3731454"/>
          </a:xfrm>
        </p:spPr>
      </p:pic>
      <p:sp>
        <p:nvSpPr>
          <p:cNvPr id="4" name="Slide Number Placeholder 3">
            <a:extLst>
              <a:ext uri="{FF2B5EF4-FFF2-40B4-BE49-F238E27FC236}">
                <a16:creationId xmlns:a16="http://schemas.microsoft.com/office/drawing/2014/main" id="{C9990880-5F53-6E86-F410-8DB87559BD01}"/>
              </a:ext>
            </a:extLst>
          </p:cNvPr>
          <p:cNvSpPr>
            <a:spLocks noGrp="1"/>
          </p:cNvSpPr>
          <p:nvPr>
            <p:ph type="sldNum" sz="quarter" idx="22"/>
          </p:nvPr>
        </p:nvSpPr>
        <p:spPr/>
        <p:txBody>
          <a:bodyPr/>
          <a:lstStyle/>
          <a:p>
            <a:fld id="{224B4221-436D-4A56-A870-FCD944AD4DA9}" type="slidenum">
              <a:rPr lang="en-US" smtClean="0"/>
              <a:pPr/>
              <a:t>16</a:t>
            </a:fld>
            <a:endParaRPr lang="en-US"/>
          </a:p>
        </p:txBody>
      </p:sp>
    </p:spTree>
    <p:extLst>
      <p:ext uri="{BB962C8B-B14F-4D97-AF65-F5344CB8AC3E}">
        <p14:creationId xmlns:p14="http://schemas.microsoft.com/office/powerpoint/2010/main" val="363502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descr="A machine with a red object&#10;&#10;Description automatically generated">
            <a:extLst>
              <a:ext uri="{FF2B5EF4-FFF2-40B4-BE49-F238E27FC236}">
                <a16:creationId xmlns:a16="http://schemas.microsoft.com/office/drawing/2014/main" id="{698609CD-E147-0D99-F093-DE7C80089CD8}"/>
              </a:ext>
            </a:extLst>
          </p:cNvPr>
          <p:cNvPicPr>
            <a:picLocks noGrp="1" noChangeAspect="1"/>
          </p:cNvPicPr>
          <p:nvPr>
            <p:ph sz="quarter" idx="19"/>
          </p:nvPr>
        </p:nvPicPr>
        <p:blipFill rotWithShape="1">
          <a:blip r:embed="rId3"/>
          <a:srcRect l="5559" r="4155"/>
          <a:stretch/>
        </p:blipFill>
        <p:spPr>
          <a:xfrm>
            <a:off x="4454586" y="1204860"/>
            <a:ext cx="4689414" cy="2411624"/>
          </a:xfrm>
        </p:spPr>
      </p:pic>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t>Rotating TCMs: Considerations</a:t>
            </a:r>
          </a:p>
        </p:txBody>
      </p:sp>
      <p:sp>
        <p:nvSpPr>
          <p:cNvPr id="4" name="Slide Number Placeholder 3">
            <a:extLst>
              <a:ext uri="{FF2B5EF4-FFF2-40B4-BE49-F238E27FC236}">
                <a16:creationId xmlns:a16="http://schemas.microsoft.com/office/drawing/2014/main" id="{C9990880-5F53-6E86-F410-8DB87559BD01}"/>
              </a:ext>
            </a:extLst>
          </p:cNvPr>
          <p:cNvSpPr>
            <a:spLocks noGrp="1"/>
          </p:cNvSpPr>
          <p:nvPr>
            <p:ph type="sldNum" sz="quarter" idx="22"/>
          </p:nvPr>
        </p:nvSpPr>
        <p:spPr/>
        <p:txBody>
          <a:bodyPr/>
          <a:lstStyle/>
          <a:p>
            <a:fld id="{224B4221-436D-4A56-A870-FCD944AD4DA9}" type="slidenum">
              <a:rPr lang="en-US" smtClean="0"/>
              <a:pPr/>
              <a:t>17</a:t>
            </a:fld>
            <a:endParaRPr lang="en-US"/>
          </a:p>
        </p:txBody>
      </p:sp>
      <p:sp>
        <p:nvSpPr>
          <p:cNvPr id="5" name="Content Placeholder 6">
            <a:extLst>
              <a:ext uri="{FF2B5EF4-FFF2-40B4-BE49-F238E27FC236}">
                <a16:creationId xmlns:a16="http://schemas.microsoft.com/office/drawing/2014/main" id="{2E90F487-5660-DA14-556E-D414BED46233}"/>
              </a:ext>
            </a:extLst>
          </p:cNvPr>
          <p:cNvSpPr txBox="1">
            <a:spLocks/>
          </p:cNvSpPr>
          <p:nvPr/>
        </p:nvSpPr>
        <p:spPr>
          <a:xfrm>
            <a:off x="425793" y="1204860"/>
            <a:ext cx="4217327" cy="3812493"/>
          </a:xfrm>
          <a:prstGeom prst="rect">
            <a:avLst/>
          </a:prstGeom>
        </p:spPr>
        <p:txBody>
          <a:bodyPr vert="horz" lIns="91440" tIns="45720" rIns="91440" bIns="45720" rtlCol="0" anchor="t">
            <a:noAutofit/>
          </a:bodyPr>
          <a:lst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b="0" i="0" u="none" kern="1200">
                <a:solidFill>
                  <a:schemeClr val="tx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Font typeface="Arial"/>
              <a:buNone/>
            </a:pPr>
            <a:r>
              <a:rPr lang="en-US" sz="2200" b="1" dirty="0"/>
              <a:t>Force Limits</a:t>
            </a:r>
            <a:endParaRPr lang="en-US" sz="2200" dirty="0">
              <a:cs typeface="Arial"/>
            </a:endParaRPr>
          </a:p>
          <a:p>
            <a:pPr marL="781685" lvl="2" indent="-233045"/>
            <a:r>
              <a:rPr lang="en-US" dirty="0"/>
              <a:t>PMD Acceleration Limit</a:t>
            </a:r>
          </a:p>
          <a:p>
            <a:pPr marL="1147445" lvl="3" indent="-233045"/>
            <a:r>
              <a:rPr lang="en-US" dirty="0">
                <a:cs typeface="Arial"/>
              </a:rPr>
              <a:t>Designed for 3 mm/s</a:t>
            </a:r>
            <a:r>
              <a:rPr lang="en-US" baseline="30000" dirty="0">
                <a:cs typeface="Arial"/>
              </a:rPr>
              <a:t>2</a:t>
            </a:r>
            <a:r>
              <a:rPr lang="en-US" dirty="0">
                <a:cs typeface="Arial"/>
              </a:rPr>
              <a:t> lateral</a:t>
            </a:r>
          </a:p>
          <a:p>
            <a:pPr marL="781685" lvl="2" indent="-233045">
              <a:buClr>
                <a:srgbClr val="808080"/>
              </a:buClr>
            </a:pPr>
            <a:r>
              <a:rPr lang="en-US" dirty="0"/>
              <a:t>Momentum Wheel Torque Limit</a:t>
            </a:r>
          </a:p>
          <a:p>
            <a:pPr marL="1147445" lvl="3" indent="-233045">
              <a:buClr>
                <a:srgbClr val="808080"/>
              </a:buClr>
            </a:pPr>
            <a:r>
              <a:rPr lang="en-US" dirty="0"/>
              <a:t>Implied maximum thrust: 26 </a:t>
            </a:r>
            <a:r>
              <a:rPr lang="en-US" dirty="0" err="1"/>
              <a:t>mN</a:t>
            </a:r>
            <a:endParaRPr lang="en-US" dirty="0"/>
          </a:p>
          <a:p>
            <a:pPr marL="1147445" lvl="3" indent="-233045">
              <a:buClr>
                <a:srgbClr val="808080"/>
              </a:buClr>
            </a:pPr>
            <a:endParaRPr lang="en-US" dirty="0">
              <a:cs typeface="Arial"/>
            </a:endParaRPr>
          </a:p>
          <a:p>
            <a:pPr marL="457200" lvl="1" indent="0">
              <a:buFont typeface="Arial"/>
              <a:buNone/>
            </a:pPr>
            <a:r>
              <a:rPr lang="en-US" sz="2200" b="1" dirty="0"/>
              <a:t>Rotation Rate</a:t>
            </a:r>
            <a:endParaRPr lang="en-US" sz="2200" dirty="0"/>
          </a:p>
          <a:p>
            <a:pPr marL="781685" lvl="2" indent="-233045">
              <a:buClr>
                <a:srgbClr val="808080"/>
              </a:buClr>
            </a:pPr>
            <a:r>
              <a:rPr lang="en-US" dirty="0">
                <a:cs typeface="Arial"/>
              </a:rPr>
              <a:t>6 deg / sec</a:t>
            </a:r>
          </a:p>
          <a:p>
            <a:pPr marL="964565" lvl="2" indent="-233045">
              <a:buClr>
                <a:srgbClr val="808080"/>
              </a:buClr>
            </a:pPr>
            <a:endParaRPr lang="en-US" dirty="0">
              <a:cs typeface="Arial"/>
            </a:endParaRPr>
          </a:p>
          <a:p>
            <a:pPr marL="457200" lvl="1" indent="0">
              <a:buFont typeface="Arial"/>
              <a:buNone/>
            </a:pPr>
            <a:r>
              <a:rPr lang="en-US" sz="2200" b="1" dirty="0">
                <a:cs typeface="Arial"/>
              </a:rPr>
              <a:t>Automation</a:t>
            </a:r>
            <a:endParaRPr lang="en-US" sz="2200" dirty="0">
              <a:cs typeface="Arial"/>
            </a:endParaRPr>
          </a:p>
          <a:p>
            <a:pPr marL="781685" lvl="2" indent="-233045">
              <a:buClr>
                <a:srgbClr val="808080"/>
              </a:buClr>
            </a:pPr>
            <a:r>
              <a:rPr lang="en-US" dirty="0">
                <a:cs typeface="Arial"/>
              </a:rPr>
              <a:t>Quick sequence generation</a:t>
            </a:r>
          </a:p>
          <a:p>
            <a:pPr marL="457200" lvl="1" indent="0">
              <a:buFont typeface="Arial"/>
              <a:buNone/>
            </a:pPr>
            <a:endParaRPr lang="en-US" dirty="0">
              <a:cs typeface="Arial"/>
            </a:endParaRPr>
          </a:p>
        </p:txBody>
      </p:sp>
      <p:pic>
        <p:nvPicPr>
          <p:cNvPr id="7" name="Graphic 6">
            <a:extLst>
              <a:ext uri="{FF2B5EF4-FFF2-40B4-BE49-F238E27FC236}">
                <a16:creationId xmlns:a16="http://schemas.microsoft.com/office/drawing/2014/main" id="{B4E8F610-81CC-EB27-2AF6-6FCC46097189}"/>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15569" y="2855004"/>
            <a:ext cx="640080" cy="640080"/>
          </a:xfrm>
          <a:prstGeom prst="rect">
            <a:avLst/>
          </a:prstGeom>
        </p:spPr>
      </p:pic>
      <p:pic>
        <p:nvPicPr>
          <p:cNvPr id="10" name="Graphic 9">
            <a:extLst>
              <a:ext uri="{FF2B5EF4-FFF2-40B4-BE49-F238E27FC236}">
                <a16:creationId xmlns:a16="http://schemas.microsoft.com/office/drawing/2014/main" id="{FE46C119-4D82-6DF2-8475-4340510628B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215569" y="1102958"/>
            <a:ext cx="640080" cy="640080"/>
          </a:xfrm>
          <a:prstGeom prst="rect">
            <a:avLst/>
          </a:prstGeom>
        </p:spPr>
      </p:pic>
      <p:pic>
        <p:nvPicPr>
          <p:cNvPr id="16" name="Graphic 15">
            <a:extLst>
              <a:ext uri="{FF2B5EF4-FFF2-40B4-BE49-F238E27FC236}">
                <a16:creationId xmlns:a16="http://schemas.microsoft.com/office/drawing/2014/main" id="{FD3C2CD9-E254-D9FB-C550-4F4993D72183}"/>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215569" y="3851565"/>
            <a:ext cx="640080" cy="640080"/>
          </a:xfrm>
          <a:prstGeom prst="rect">
            <a:avLst/>
          </a:prstGeom>
        </p:spPr>
      </p:pic>
      <p:sp>
        <p:nvSpPr>
          <p:cNvPr id="17" name="TextBox 16">
            <a:extLst>
              <a:ext uri="{FF2B5EF4-FFF2-40B4-BE49-F238E27FC236}">
                <a16:creationId xmlns:a16="http://schemas.microsoft.com/office/drawing/2014/main" id="{6078E19F-D78A-4DAD-A502-2FC15F82CC97}"/>
              </a:ext>
            </a:extLst>
          </p:cNvPr>
          <p:cNvSpPr txBox="1"/>
          <p:nvPr/>
        </p:nvSpPr>
        <p:spPr>
          <a:xfrm>
            <a:off x="5826860" y="3558151"/>
            <a:ext cx="2113079" cy="261610"/>
          </a:xfrm>
          <a:prstGeom prst="rect">
            <a:avLst/>
          </a:prstGeom>
          <a:noFill/>
        </p:spPr>
        <p:txBody>
          <a:bodyPr wrap="none" lIns="91440" tIns="45720" rIns="91440" bIns="45720" rtlCol="0" anchor="t">
            <a:spAutoFit/>
          </a:bodyPr>
          <a:lstStyle/>
          <a:p>
            <a:pPr algn="ctr"/>
            <a:r>
              <a:rPr lang="en-US" sz="1100" dirty="0"/>
              <a:t>LFPS Propellant Management</a:t>
            </a:r>
          </a:p>
        </p:txBody>
      </p:sp>
    </p:spTree>
    <p:extLst>
      <p:ext uri="{BB962C8B-B14F-4D97-AF65-F5344CB8AC3E}">
        <p14:creationId xmlns:p14="http://schemas.microsoft.com/office/powerpoint/2010/main" val="2440173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dirty="0"/>
              <a:t>Rotating TCMs Work!</a:t>
            </a:r>
          </a:p>
        </p:txBody>
      </p:sp>
      <p:sp>
        <p:nvSpPr>
          <p:cNvPr id="5" name="Slide Number Placeholder 4">
            <a:extLst>
              <a:ext uri="{FF2B5EF4-FFF2-40B4-BE49-F238E27FC236}">
                <a16:creationId xmlns:a16="http://schemas.microsoft.com/office/drawing/2014/main" id="{E17F873F-34FE-BD6B-EFA1-80A43C029383}"/>
              </a:ext>
            </a:extLst>
          </p:cNvPr>
          <p:cNvSpPr>
            <a:spLocks noGrp="1"/>
          </p:cNvSpPr>
          <p:nvPr>
            <p:ph type="sldNum" sz="quarter" idx="22"/>
          </p:nvPr>
        </p:nvSpPr>
        <p:spPr/>
        <p:txBody>
          <a:bodyPr/>
          <a:lstStyle/>
          <a:p>
            <a:fld id="{224B4221-436D-4A56-A870-FCD944AD4DA9}" type="slidenum">
              <a:rPr lang="en-US" smtClean="0"/>
              <a:pPr/>
              <a:t>18</a:t>
            </a:fld>
            <a:endParaRPr lang="en-US"/>
          </a:p>
        </p:txBody>
      </p:sp>
      <p:pic>
        <p:nvPicPr>
          <p:cNvPr id="4" name="Picture 10">
            <a:extLst>
              <a:ext uri="{FF2B5EF4-FFF2-40B4-BE49-F238E27FC236}">
                <a16:creationId xmlns:a16="http://schemas.microsoft.com/office/drawing/2014/main" id="{F0C0F53A-02F4-24C1-221F-B22CD14FFF1F}"/>
              </a:ext>
            </a:extLst>
          </p:cNvPr>
          <p:cNvPicPr>
            <a:picLocks noChangeAspect="1"/>
          </p:cNvPicPr>
          <p:nvPr/>
        </p:nvPicPr>
        <p:blipFill>
          <a:blip r:embed="rId3"/>
          <a:srcRect/>
          <a:stretch/>
        </p:blipFill>
        <p:spPr>
          <a:xfrm>
            <a:off x="4135283" y="835961"/>
            <a:ext cx="4886797" cy="3979640"/>
          </a:xfrm>
          <a:prstGeom prst="rect">
            <a:avLst/>
          </a:prstGeom>
        </p:spPr>
      </p:pic>
      <p:pic>
        <p:nvPicPr>
          <p:cNvPr id="6" name="Picture 5">
            <a:extLst>
              <a:ext uri="{FF2B5EF4-FFF2-40B4-BE49-F238E27FC236}">
                <a16:creationId xmlns:a16="http://schemas.microsoft.com/office/drawing/2014/main" id="{3EFBF8BE-1BB7-735D-B101-06F0D1DA50E1}"/>
              </a:ext>
            </a:extLst>
          </p:cNvPr>
          <p:cNvPicPr>
            <a:picLocks noChangeAspect="1"/>
          </p:cNvPicPr>
          <p:nvPr/>
        </p:nvPicPr>
        <p:blipFill>
          <a:blip r:embed="rId4"/>
          <a:stretch>
            <a:fillRect/>
          </a:stretch>
        </p:blipFill>
        <p:spPr>
          <a:xfrm>
            <a:off x="1731782" y="957819"/>
            <a:ext cx="5680437" cy="3786958"/>
          </a:xfrm>
          <a:prstGeom prst="rect">
            <a:avLst/>
          </a:prstGeom>
        </p:spPr>
      </p:pic>
    </p:spTree>
    <p:extLst>
      <p:ext uri="{BB962C8B-B14F-4D97-AF65-F5344CB8AC3E}">
        <p14:creationId xmlns:p14="http://schemas.microsoft.com/office/powerpoint/2010/main" val="355831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9.87654E-7 L -0.27118 0.00062 " pathEditMode="relative" rAng="0" ptsTypes="AA">
                                      <p:cBhvr>
                                        <p:cTn id="6" dur="1000" fill="hold"/>
                                        <p:tgtEl>
                                          <p:spTgt spid="6"/>
                                        </p:tgtEl>
                                        <p:attrNameLst>
                                          <p:attrName>ppt_x</p:attrName>
                                          <p:attrName>ppt_y</p:attrName>
                                        </p:attrNameLst>
                                      </p:cBhvr>
                                      <p:rCtr x="-13559" y="31"/>
                                    </p:animMotion>
                                  </p:childTnLst>
                                </p:cTn>
                              </p:par>
                              <p:par>
                                <p:cTn id="7" presetID="6" presetClass="emph" presetSubtype="0" accel="50000" decel="50000" fill="hold" nodeType="withEffect">
                                  <p:stCondLst>
                                    <p:cond delay="0"/>
                                  </p:stCondLst>
                                  <p:childTnLst>
                                    <p:animScale>
                                      <p:cBhvr>
                                        <p:cTn id="8" dur="1000" fill="hold"/>
                                        <p:tgtEl>
                                          <p:spTgt spid="6"/>
                                        </p:tgtEl>
                                      </p:cBhvr>
                                      <p:by x="66000" y="66000"/>
                                    </p:animScale>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dirty="0"/>
              <a:t>Thruster 4 &amp; 3 RTCM Performance</a:t>
            </a:r>
          </a:p>
        </p:txBody>
      </p:sp>
      <p:sp>
        <p:nvSpPr>
          <p:cNvPr id="5" name="Slide Number Placeholder 4">
            <a:extLst>
              <a:ext uri="{FF2B5EF4-FFF2-40B4-BE49-F238E27FC236}">
                <a16:creationId xmlns:a16="http://schemas.microsoft.com/office/drawing/2014/main" id="{E17F873F-34FE-BD6B-EFA1-80A43C029383}"/>
              </a:ext>
            </a:extLst>
          </p:cNvPr>
          <p:cNvSpPr>
            <a:spLocks noGrp="1"/>
          </p:cNvSpPr>
          <p:nvPr>
            <p:ph type="sldNum" sz="quarter" idx="22"/>
          </p:nvPr>
        </p:nvSpPr>
        <p:spPr/>
        <p:txBody>
          <a:bodyPr/>
          <a:lstStyle/>
          <a:p>
            <a:fld id="{224B4221-436D-4A56-A870-FCD944AD4DA9}" type="slidenum">
              <a:rPr lang="en-US" smtClean="0"/>
              <a:pPr/>
              <a:t>19</a:t>
            </a:fld>
            <a:endParaRPr lang="en-US"/>
          </a:p>
        </p:txBody>
      </p:sp>
      <p:sp>
        <p:nvSpPr>
          <p:cNvPr id="4" name="TextBox 3">
            <a:extLst>
              <a:ext uri="{FF2B5EF4-FFF2-40B4-BE49-F238E27FC236}">
                <a16:creationId xmlns:a16="http://schemas.microsoft.com/office/drawing/2014/main" id="{A4FF443C-A3F5-D23F-D38E-A7807C0A7619}"/>
              </a:ext>
            </a:extLst>
          </p:cNvPr>
          <p:cNvSpPr txBox="1"/>
          <p:nvPr/>
        </p:nvSpPr>
        <p:spPr>
          <a:xfrm>
            <a:off x="105541" y="1099468"/>
            <a:ext cx="48396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Arial"/>
              </a:rPr>
              <a:t>Thruster 4 RTCM Performance</a:t>
            </a:r>
          </a:p>
        </p:txBody>
      </p:sp>
      <p:pic>
        <p:nvPicPr>
          <p:cNvPr id="11" name="Picture 10" descr="A graph with blue dots&#10;&#10;Description automatically generated">
            <a:extLst>
              <a:ext uri="{FF2B5EF4-FFF2-40B4-BE49-F238E27FC236}">
                <a16:creationId xmlns:a16="http://schemas.microsoft.com/office/drawing/2014/main" id="{570C2DC3-BD6E-6743-8CAC-5EA351B09696}"/>
              </a:ext>
            </a:extLst>
          </p:cNvPr>
          <p:cNvPicPr>
            <a:picLocks noChangeAspect="1"/>
          </p:cNvPicPr>
          <p:nvPr/>
        </p:nvPicPr>
        <p:blipFill>
          <a:blip r:embed="rId3"/>
          <a:stretch>
            <a:fillRect/>
          </a:stretch>
        </p:blipFill>
        <p:spPr>
          <a:xfrm>
            <a:off x="210019" y="1310022"/>
            <a:ext cx="4630650" cy="3472988"/>
          </a:xfrm>
          <a:prstGeom prst="rect">
            <a:avLst/>
          </a:prstGeom>
        </p:spPr>
      </p:pic>
      <p:sp>
        <p:nvSpPr>
          <p:cNvPr id="8" name="Content Placeholder 4">
            <a:extLst>
              <a:ext uri="{FF2B5EF4-FFF2-40B4-BE49-F238E27FC236}">
                <a16:creationId xmlns:a16="http://schemas.microsoft.com/office/drawing/2014/main" id="{04A80F61-0B0D-DBCB-6091-B797EDDEF3C8}"/>
              </a:ext>
            </a:extLst>
          </p:cNvPr>
          <p:cNvSpPr txBox="1">
            <a:spLocks/>
          </p:cNvSpPr>
          <p:nvPr/>
        </p:nvSpPr>
        <p:spPr>
          <a:xfrm>
            <a:off x="4669800" y="1102301"/>
            <a:ext cx="4217372" cy="3699639"/>
          </a:xfrm>
          <a:prstGeom prst="rect">
            <a:avLst/>
          </a:prstGeom>
        </p:spPr>
        <p:txBody>
          <a:bodyPr vert="horz" lIns="91440" tIns="45720" rIns="91440" bIns="45720" rtlCol="0" anchor="t">
            <a:noAutofit/>
          </a:bodyPr>
          <a:lst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b="0" i="0" u="none" kern="1200">
                <a:solidFill>
                  <a:schemeClr val="tx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3045" indent="-233045">
              <a:spcBef>
                <a:spcPts val="1200"/>
              </a:spcBef>
              <a:buClr>
                <a:srgbClr val="808080"/>
              </a:buClr>
            </a:pPr>
            <a:r>
              <a:rPr lang="en-US" sz="1800" dirty="0">
                <a:cs typeface="Arial"/>
              </a:rPr>
              <a:t>Thruster 4</a:t>
            </a:r>
          </a:p>
          <a:p>
            <a:pPr marL="690245" lvl="1" indent="-233045">
              <a:spcBef>
                <a:spcPts val="600"/>
              </a:spcBef>
              <a:buClr>
                <a:srgbClr val="808080"/>
              </a:buClr>
            </a:pPr>
            <a:r>
              <a:rPr lang="en-US" sz="1600" dirty="0">
                <a:cs typeface="Arial"/>
              </a:rPr>
              <a:t>8 m/s of delta-v in ~97 minutes</a:t>
            </a:r>
          </a:p>
          <a:p>
            <a:pPr marL="690245" lvl="1" indent="-233045">
              <a:spcBef>
                <a:spcPts val="600"/>
              </a:spcBef>
              <a:buClr>
                <a:srgbClr val="808080"/>
              </a:buClr>
            </a:pPr>
            <a:r>
              <a:rPr lang="en-US" sz="1600" dirty="0">
                <a:cs typeface="Arial"/>
              </a:rPr>
              <a:t>Sudden performance drop during 9</a:t>
            </a:r>
            <a:r>
              <a:rPr lang="en-US" sz="1600" baseline="30000" dirty="0">
                <a:cs typeface="Arial"/>
              </a:rPr>
              <a:t>th</a:t>
            </a:r>
            <a:r>
              <a:rPr lang="en-US" sz="1600" dirty="0">
                <a:cs typeface="Arial"/>
              </a:rPr>
              <a:t> TCM</a:t>
            </a:r>
          </a:p>
          <a:p>
            <a:pPr marL="233045" indent="-233045">
              <a:spcBef>
                <a:spcPts val="1200"/>
              </a:spcBef>
              <a:buClr>
                <a:srgbClr val="808080"/>
              </a:buClr>
            </a:pPr>
            <a:r>
              <a:rPr lang="en-US" sz="1800" dirty="0">
                <a:cs typeface="Arial"/>
              </a:rPr>
              <a:t>Moon orbit no longer feasible</a:t>
            </a:r>
          </a:p>
          <a:p>
            <a:pPr marL="233045" indent="-233045">
              <a:spcBef>
                <a:spcPts val="1200"/>
              </a:spcBef>
              <a:buClr>
                <a:srgbClr val="808080"/>
              </a:buClr>
            </a:pPr>
            <a:r>
              <a:rPr lang="en-US" sz="1800" dirty="0">
                <a:cs typeface="Arial"/>
              </a:rPr>
              <a:t>New goal: Lunar flybys with extended timeline</a:t>
            </a:r>
          </a:p>
          <a:p>
            <a:pPr marL="233045" indent="-233045">
              <a:spcBef>
                <a:spcPts val="1200"/>
              </a:spcBef>
              <a:buClr>
                <a:srgbClr val="808080"/>
              </a:buClr>
            </a:pPr>
            <a:r>
              <a:rPr lang="en-US" sz="1800" dirty="0">
                <a:cs typeface="Arial"/>
              </a:rPr>
              <a:t>Thruster 3</a:t>
            </a:r>
          </a:p>
          <a:p>
            <a:pPr marL="690245" lvl="1" indent="-233045">
              <a:spcBef>
                <a:spcPts val="600"/>
              </a:spcBef>
              <a:buClr>
                <a:srgbClr val="808080"/>
              </a:buClr>
            </a:pPr>
            <a:r>
              <a:rPr lang="en-US" sz="1600" dirty="0">
                <a:cs typeface="Arial"/>
              </a:rPr>
              <a:t>Capable of 25 </a:t>
            </a:r>
            <a:r>
              <a:rPr lang="en-US" sz="1600" dirty="0" err="1">
                <a:cs typeface="Arial"/>
              </a:rPr>
              <a:t>mN</a:t>
            </a:r>
            <a:r>
              <a:rPr lang="en-US" sz="1600" dirty="0">
                <a:cs typeface="Arial"/>
              </a:rPr>
              <a:t> of thrust</a:t>
            </a:r>
          </a:p>
          <a:p>
            <a:pPr marL="690245" lvl="1" indent="-233045">
              <a:spcBef>
                <a:spcPts val="600"/>
              </a:spcBef>
              <a:buClr>
                <a:srgbClr val="808080"/>
              </a:buClr>
            </a:pPr>
            <a:r>
              <a:rPr lang="en-US" sz="1600" dirty="0">
                <a:cs typeface="Arial"/>
              </a:rPr>
              <a:t>Highly variable performance</a:t>
            </a:r>
          </a:p>
        </p:txBody>
      </p:sp>
    </p:spTree>
    <p:extLst>
      <p:ext uri="{BB962C8B-B14F-4D97-AF65-F5344CB8AC3E}">
        <p14:creationId xmlns:p14="http://schemas.microsoft.com/office/powerpoint/2010/main" val="1287327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dirty="0"/>
              <a:t>High Risk Thruster Recovery Attempts</a:t>
            </a:r>
          </a:p>
        </p:txBody>
      </p:sp>
      <p:sp>
        <p:nvSpPr>
          <p:cNvPr id="8" name="Content Placeholder 4">
            <a:extLst>
              <a:ext uri="{FF2B5EF4-FFF2-40B4-BE49-F238E27FC236}">
                <a16:creationId xmlns:a16="http://schemas.microsoft.com/office/drawing/2014/main" id="{04A80F61-0B0D-DBCB-6091-B797EDDEF3C8}"/>
              </a:ext>
            </a:extLst>
          </p:cNvPr>
          <p:cNvSpPr txBox="1">
            <a:spLocks/>
          </p:cNvSpPr>
          <p:nvPr/>
        </p:nvSpPr>
        <p:spPr>
          <a:xfrm>
            <a:off x="5051394" y="957819"/>
            <a:ext cx="4030349" cy="3699639"/>
          </a:xfrm>
          <a:prstGeom prst="rect">
            <a:avLst/>
          </a:prstGeom>
        </p:spPr>
        <p:txBody>
          <a:bodyPr vert="horz" lIns="91440" tIns="45720" rIns="91440" bIns="45720" rtlCol="0" anchor="t">
            <a:noAutofit/>
          </a:bodyPr>
          <a:lst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b="0" i="0" u="none" kern="1200">
                <a:solidFill>
                  <a:schemeClr val="tx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33045">
              <a:spcBef>
                <a:spcPts val="1000"/>
              </a:spcBef>
            </a:pPr>
            <a:r>
              <a:rPr lang="en-US" sz="1600" dirty="0">
                <a:cs typeface="Arial"/>
              </a:rPr>
              <a:t>Reversing the propellent pump</a:t>
            </a:r>
            <a:endParaRPr lang="en-US" sz="1400" dirty="0">
              <a:cs typeface="Arial"/>
            </a:endParaRPr>
          </a:p>
          <a:p>
            <a:pPr marL="685800" lvl="1" indent="-233045">
              <a:spcBef>
                <a:spcPts val="600"/>
              </a:spcBef>
            </a:pPr>
            <a:r>
              <a:rPr lang="en-US" sz="1400" dirty="0">
                <a:cs typeface="Arial"/>
              </a:rPr>
              <a:t>Goal: dislodge debris</a:t>
            </a:r>
            <a:endParaRPr lang="en-US" dirty="0"/>
          </a:p>
          <a:p>
            <a:pPr marL="1143000" lvl="3" indent="-233045">
              <a:spcBef>
                <a:spcPts val="600"/>
              </a:spcBef>
            </a:pPr>
            <a:r>
              <a:rPr lang="en-US" sz="1200" dirty="0">
                <a:cs typeface="Arial"/>
              </a:rPr>
              <a:t>Fire with pump running forward</a:t>
            </a:r>
          </a:p>
          <a:p>
            <a:pPr marL="1143000" lvl="3" indent="-233045">
              <a:spcBef>
                <a:spcPts val="600"/>
              </a:spcBef>
            </a:pPr>
            <a:r>
              <a:rPr lang="en-US" sz="1200" dirty="0">
                <a:cs typeface="Arial"/>
              </a:rPr>
              <a:t>Quickly reverse</a:t>
            </a:r>
          </a:p>
          <a:p>
            <a:pPr marL="1143000" lvl="3" indent="-233045">
              <a:spcBef>
                <a:spcPts val="600"/>
              </a:spcBef>
            </a:pPr>
            <a:r>
              <a:rPr lang="en-US" sz="1200" dirty="0">
                <a:cs typeface="Arial"/>
              </a:rPr>
              <a:t>Fire forward with increased flow</a:t>
            </a:r>
          </a:p>
          <a:p>
            <a:pPr marL="685800" lvl="2" indent="-233045">
              <a:spcBef>
                <a:spcPts val="600"/>
              </a:spcBef>
            </a:pPr>
            <a:r>
              <a:rPr lang="en-US" sz="1400" dirty="0">
                <a:cs typeface="Arial"/>
              </a:rPr>
              <a:t>Briefly improved thruster 2’s performance</a:t>
            </a:r>
          </a:p>
          <a:p>
            <a:pPr marL="228600" lvl="1" indent="-233045">
              <a:spcBef>
                <a:spcPts val="1000"/>
              </a:spcBef>
            </a:pPr>
            <a:r>
              <a:rPr lang="en-US" sz="1600" dirty="0">
                <a:cs typeface="Arial"/>
              </a:rPr>
              <a:t>Maximum pressure</a:t>
            </a:r>
          </a:p>
          <a:p>
            <a:pPr marL="690245" lvl="1" indent="-233045">
              <a:spcBef>
                <a:spcPts val="600"/>
              </a:spcBef>
              <a:buClr>
                <a:srgbClr val="808080"/>
              </a:buClr>
            </a:pPr>
            <a:r>
              <a:rPr lang="en-US" sz="1400" dirty="0">
                <a:cs typeface="Arial"/>
              </a:rPr>
              <a:t>Run pump to burst pressure (1250 psia)</a:t>
            </a:r>
          </a:p>
          <a:p>
            <a:pPr marL="233045" indent="-233045">
              <a:spcBef>
                <a:spcPts val="1000"/>
              </a:spcBef>
              <a:buClr>
                <a:srgbClr val="808080"/>
              </a:buClr>
            </a:pPr>
            <a:r>
              <a:rPr lang="en-US" sz="1600" dirty="0">
                <a:cs typeface="Arial"/>
              </a:rPr>
              <a:t>Thruster 3 showed increased thrust</a:t>
            </a:r>
          </a:p>
          <a:p>
            <a:pPr marL="690245" lvl="1" indent="-233045">
              <a:spcBef>
                <a:spcPts val="600"/>
              </a:spcBef>
              <a:buClr>
                <a:srgbClr val="808080"/>
              </a:buClr>
            </a:pPr>
            <a:r>
              <a:rPr lang="en-US" sz="1400" dirty="0">
                <a:cs typeface="Arial"/>
              </a:rPr>
              <a:t>Likely fractured </a:t>
            </a:r>
            <a:r>
              <a:rPr lang="en-US" sz="1400" dirty="0" err="1">
                <a:cs typeface="Arial"/>
              </a:rPr>
              <a:t>feedtube</a:t>
            </a:r>
            <a:r>
              <a:rPr lang="en-US" sz="1400" dirty="0">
                <a:cs typeface="Arial"/>
              </a:rPr>
              <a:t> </a:t>
            </a:r>
          </a:p>
          <a:p>
            <a:pPr marL="233045" indent="-233045">
              <a:spcBef>
                <a:spcPts val="1000"/>
              </a:spcBef>
              <a:buClr>
                <a:srgbClr val="808080"/>
              </a:buClr>
            </a:pPr>
            <a:r>
              <a:rPr lang="en-US" sz="1600" dirty="0">
                <a:cs typeface="Arial"/>
              </a:rPr>
              <a:t>End of primary mission</a:t>
            </a:r>
          </a:p>
        </p:txBody>
      </p:sp>
      <p:pic>
        <p:nvPicPr>
          <p:cNvPr id="7" name="Picture 8">
            <a:extLst>
              <a:ext uri="{FF2B5EF4-FFF2-40B4-BE49-F238E27FC236}">
                <a16:creationId xmlns:a16="http://schemas.microsoft.com/office/drawing/2014/main" id="{A36B08CC-8022-7FB6-7D9E-E3E37BBD0C97}"/>
              </a:ext>
            </a:extLst>
          </p:cNvPr>
          <p:cNvPicPr>
            <a:picLocks noGrp="1" noChangeAspect="1"/>
          </p:cNvPicPr>
          <p:nvPr>
            <p:ph sz="quarter" idx="19"/>
          </p:nvPr>
        </p:nvPicPr>
        <p:blipFill>
          <a:blip r:embed="rId3"/>
          <a:srcRect/>
          <a:stretch/>
        </p:blipFill>
        <p:spPr>
          <a:xfrm>
            <a:off x="136688" y="1174201"/>
            <a:ext cx="4774359" cy="3266873"/>
          </a:xfrm>
        </p:spPr>
      </p:pic>
      <p:sp>
        <p:nvSpPr>
          <p:cNvPr id="4" name="Slide Number Placeholder 3">
            <a:extLst>
              <a:ext uri="{FF2B5EF4-FFF2-40B4-BE49-F238E27FC236}">
                <a16:creationId xmlns:a16="http://schemas.microsoft.com/office/drawing/2014/main" id="{FB0D121B-4ACA-77C8-1F8C-A5C15ED80AAC}"/>
              </a:ext>
            </a:extLst>
          </p:cNvPr>
          <p:cNvSpPr>
            <a:spLocks noGrp="1"/>
          </p:cNvSpPr>
          <p:nvPr>
            <p:ph type="sldNum" sz="quarter" idx="22"/>
          </p:nvPr>
        </p:nvSpPr>
        <p:spPr/>
        <p:txBody>
          <a:bodyPr/>
          <a:lstStyle/>
          <a:p>
            <a:fld id="{224B4221-436D-4A56-A870-FCD944AD4DA9}" type="slidenum">
              <a:rPr lang="en-US" smtClean="0"/>
              <a:pPr/>
              <a:t>20</a:t>
            </a:fld>
            <a:endParaRPr lang="en-US"/>
          </a:p>
        </p:txBody>
      </p:sp>
      <p:pic>
        <p:nvPicPr>
          <p:cNvPr id="5" name="Picture 8" descr="A graph of different colored lines&#10;&#10;Description automatically generated">
            <a:extLst>
              <a:ext uri="{FF2B5EF4-FFF2-40B4-BE49-F238E27FC236}">
                <a16:creationId xmlns:a16="http://schemas.microsoft.com/office/drawing/2014/main" id="{58BE8D4E-FF73-5D54-30F5-BD281E00B16A}"/>
              </a:ext>
            </a:extLst>
          </p:cNvPr>
          <p:cNvPicPr>
            <a:picLocks noChangeAspect="1"/>
          </p:cNvPicPr>
          <p:nvPr/>
        </p:nvPicPr>
        <p:blipFill>
          <a:blip r:embed="rId4"/>
          <a:stretch>
            <a:fillRect/>
          </a:stretch>
        </p:blipFill>
        <p:spPr>
          <a:xfrm>
            <a:off x="136689" y="1174201"/>
            <a:ext cx="4914706" cy="3408510"/>
          </a:xfrm>
          <a:prstGeom prst="rect">
            <a:avLst/>
          </a:prstGeom>
        </p:spPr>
      </p:pic>
      <p:sp>
        <p:nvSpPr>
          <p:cNvPr id="6" name="TextBox 5">
            <a:extLst>
              <a:ext uri="{FF2B5EF4-FFF2-40B4-BE49-F238E27FC236}">
                <a16:creationId xmlns:a16="http://schemas.microsoft.com/office/drawing/2014/main" id="{368262FD-3C11-4376-6C55-51A30AD80813}"/>
              </a:ext>
            </a:extLst>
          </p:cNvPr>
          <p:cNvSpPr txBox="1"/>
          <p:nvPr/>
        </p:nvSpPr>
        <p:spPr>
          <a:xfrm>
            <a:off x="174239" y="991668"/>
            <a:ext cx="48396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Arial"/>
              </a:rPr>
              <a:t>Thruster 3 Anomalous High-Pressure Activity </a:t>
            </a:r>
          </a:p>
        </p:txBody>
      </p:sp>
    </p:spTree>
    <p:extLst>
      <p:ext uri="{BB962C8B-B14F-4D97-AF65-F5344CB8AC3E}">
        <p14:creationId xmlns:p14="http://schemas.microsoft.com/office/powerpoint/2010/main" val="604340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ea typeface="+mj-lt"/>
                <a:cs typeface="+mj-lt"/>
              </a:rPr>
              <a:t>Anomaly Root Cause Analysis</a:t>
            </a:r>
            <a:endParaRPr lang="en-US"/>
          </a:p>
        </p:txBody>
      </p:sp>
      <p:pic>
        <p:nvPicPr>
          <p:cNvPr id="4" name="Picture 4">
            <a:extLst>
              <a:ext uri="{FF2B5EF4-FFF2-40B4-BE49-F238E27FC236}">
                <a16:creationId xmlns:a16="http://schemas.microsoft.com/office/drawing/2014/main" id="{2C8A55E9-21CB-86F9-A8A6-384DA772C5F9}"/>
              </a:ext>
            </a:extLst>
          </p:cNvPr>
          <p:cNvPicPr>
            <a:picLocks noGrp="1" noChangeAspect="1"/>
          </p:cNvPicPr>
          <p:nvPr>
            <p:ph sz="quarter" idx="19"/>
          </p:nvPr>
        </p:nvPicPr>
        <p:blipFill>
          <a:blip r:embed="rId3"/>
          <a:srcRect/>
          <a:stretch/>
        </p:blipFill>
        <p:spPr>
          <a:xfrm>
            <a:off x="794469" y="1045013"/>
            <a:ext cx="7425392" cy="3382133"/>
          </a:xfrm>
        </p:spPr>
      </p:pic>
      <p:sp>
        <p:nvSpPr>
          <p:cNvPr id="5" name="Slide Number Placeholder 4">
            <a:extLst>
              <a:ext uri="{FF2B5EF4-FFF2-40B4-BE49-F238E27FC236}">
                <a16:creationId xmlns:a16="http://schemas.microsoft.com/office/drawing/2014/main" id="{6209EFCA-3563-D79A-992E-0466334CEC99}"/>
              </a:ext>
            </a:extLst>
          </p:cNvPr>
          <p:cNvSpPr>
            <a:spLocks noGrp="1"/>
          </p:cNvSpPr>
          <p:nvPr>
            <p:ph type="sldNum" sz="quarter" idx="22"/>
          </p:nvPr>
        </p:nvSpPr>
        <p:spPr/>
        <p:txBody>
          <a:bodyPr/>
          <a:lstStyle/>
          <a:p>
            <a:fld id="{224B4221-436D-4A56-A870-FCD944AD4DA9}" type="slidenum">
              <a:rPr lang="en-US" smtClean="0"/>
              <a:pPr/>
              <a:t>21</a:t>
            </a:fld>
            <a:endParaRPr lang="en-US"/>
          </a:p>
        </p:txBody>
      </p:sp>
    </p:spTree>
    <p:extLst>
      <p:ext uri="{BB962C8B-B14F-4D97-AF65-F5344CB8AC3E}">
        <p14:creationId xmlns:p14="http://schemas.microsoft.com/office/powerpoint/2010/main" val="3502173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t>The Culprit</a:t>
            </a:r>
          </a:p>
        </p:txBody>
      </p:sp>
      <p:pic>
        <p:nvPicPr>
          <p:cNvPr id="7" name="Picture 7">
            <a:extLst>
              <a:ext uri="{FF2B5EF4-FFF2-40B4-BE49-F238E27FC236}">
                <a16:creationId xmlns:a16="http://schemas.microsoft.com/office/drawing/2014/main" id="{8F1D1F44-167A-9CFE-5C0E-C09F0F99882E}"/>
              </a:ext>
            </a:extLst>
          </p:cNvPr>
          <p:cNvPicPr>
            <a:picLocks noGrp="1" noChangeAspect="1"/>
          </p:cNvPicPr>
          <p:nvPr>
            <p:ph sz="quarter" idx="19"/>
          </p:nvPr>
        </p:nvPicPr>
        <p:blipFill>
          <a:blip r:embed="rId3"/>
          <a:srcRect/>
          <a:stretch/>
        </p:blipFill>
        <p:spPr>
          <a:xfrm>
            <a:off x="1704029" y="1093039"/>
            <a:ext cx="5735942" cy="3334108"/>
          </a:xfrm>
        </p:spPr>
      </p:pic>
      <p:sp>
        <p:nvSpPr>
          <p:cNvPr id="4" name="Slide Number Placeholder 3">
            <a:extLst>
              <a:ext uri="{FF2B5EF4-FFF2-40B4-BE49-F238E27FC236}">
                <a16:creationId xmlns:a16="http://schemas.microsoft.com/office/drawing/2014/main" id="{74A7E8F0-4D2C-9039-5EB7-3CA61E2E0FB7}"/>
              </a:ext>
            </a:extLst>
          </p:cNvPr>
          <p:cNvSpPr>
            <a:spLocks noGrp="1"/>
          </p:cNvSpPr>
          <p:nvPr>
            <p:ph type="sldNum" sz="quarter" idx="22"/>
          </p:nvPr>
        </p:nvSpPr>
        <p:spPr/>
        <p:txBody>
          <a:bodyPr/>
          <a:lstStyle/>
          <a:p>
            <a:fld id="{224B4221-436D-4A56-A870-FCD944AD4DA9}" type="slidenum">
              <a:rPr lang="en-US" smtClean="0"/>
              <a:pPr/>
              <a:t>22</a:t>
            </a:fld>
            <a:endParaRPr lang="en-US"/>
          </a:p>
        </p:txBody>
      </p:sp>
      <p:pic>
        <p:nvPicPr>
          <p:cNvPr id="6" name="Picture 5" descr="Diagram of a thruster valve&#10;&#10;Description automatically generated">
            <a:extLst>
              <a:ext uri="{FF2B5EF4-FFF2-40B4-BE49-F238E27FC236}">
                <a16:creationId xmlns:a16="http://schemas.microsoft.com/office/drawing/2014/main" id="{7181A8EC-5BE8-8153-5AD1-B68770D0D910}"/>
              </a:ext>
            </a:extLst>
          </p:cNvPr>
          <p:cNvPicPr>
            <a:picLocks noChangeAspect="1"/>
          </p:cNvPicPr>
          <p:nvPr/>
        </p:nvPicPr>
        <p:blipFill>
          <a:blip r:embed="rId4"/>
          <a:stretch>
            <a:fillRect/>
          </a:stretch>
        </p:blipFill>
        <p:spPr>
          <a:xfrm>
            <a:off x="1704029" y="1093040"/>
            <a:ext cx="5796079" cy="3334108"/>
          </a:xfrm>
          <a:prstGeom prst="rect">
            <a:avLst/>
          </a:prstGeom>
        </p:spPr>
      </p:pic>
    </p:spTree>
    <p:extLst>
      <p:ext uri="{BB962C8B-B14F-4D97-AF65-F5344CB8AC3E}">
        <p14:creationId xmlns:p14="http://schemas.microsoft.com/office/powerpoint/2010/main" val="1566760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t>Lessons Learned and Recommendations: Design</a:t>
            </a:r>
            <a:endParaRPr lang="en-US">
              <a:cs typeface="Arial"/>
            </a:endParaRPr>
          </a:p>
        </p:txBody>
      </p:sp>
      <p:sp>
        <p:nvSpPr>
          <p:cNvPr id="6" name="Content Placeholder 5">
            <a:extLst>
              <a:ext uri="{FF2B5EF4-FFF2-40B4-BE49-F238E27FC236}">
                <a16:creationId xmlns:a16="http://schemas.microsoft.com/office/drawing/2014/main" id="{1730FCC0-6270-3849-A0B8-D98A0D5E572D}"/>
              </a:ext>
            </a:extLst>
          </p:cNvPr>
          <p:cNvSpPr>
            <a:spLocks noGrp="1"/>
          </p:cNvSpPr>
          <p:nvPr>
            <p:ph sz="quarter" idx="19"/>
          </p:nvPr>
        </p:nvSpPr>
        <p:spPr>
          <a:xfrm>
            <a:off x="313066" y="918362"/>
            <a:ext cx="4610722" cy="4156558"/>
          </a:xfrm>
        </p:spPr>
        <p:txBody>
          <a:bodyPr vert="horz" lIns="91440" tIns="45720" rIns="91440" bIns="45720" rtlCol="0" anchor="t">
            <a:normAutofit fontScale="92500" lnSpcReduction="20000"/>
          </a:bodyPr>
          <a:lstStyle/>
          <a:p>
            <a:pPr marL="228600" indent="-233045">
              <a:spcBef>
                <a:spcPts val="1000"/>
              </a:spcBef>
              <a:buClr>
                <a:srgbClr val="808080"/>
              </a:buClr>
            </a:pPr>
            <a:r>
              <a:rPr lang="en-US" dirty="0">
                <a:cs typeface="Arial"/>
              </a:rPr>
              <a:t>Potential Sources of FOD</a:t>
            </a:r>
          </a:p>
          <a:p>
            <a:pPr marL="685800" lvl="1" indent="-233045">
              <a:spcBef>
                <a:spcPts val="1000"/>
              </a:spcBef>
              <a:buClr>
                <a:srgbClr val="808080"/>
              </a:buClr>
            </a:pPr>
            <a:r>
              <a:rPr lang="en-US" dirty="0">
                <a:cs typeface="Arial"/>
              </a:rPr>
              <a:t>Sintered particles or powder from the additive manufacturing process</a:t>
            </a:r>
          </a:p>
          <a:p>
            <a:pPr marL="685800" lvl="1" indent="-233045">
              <a:spcBef>
                <a:spcPts val="1000"/>
              </a:spcBef>
              <a:buClr>
                <a:srgbClr val="808080"/>
              </a:buClr>
            </a:pPr>
            <a:r>
              <a:rPr lang="en-US" dirty="0">
                <a:cs typeface="Arial"/>
              </a:rPr>
              <a:t>Machining debris/burrs</a:t>
            </a:r>
          </a:p>
          <a:p>
            <a:pPr marL="685800" lvl="1" indent="-233045">
              <a:spcBef>
                <a:spcPts val="1000"/>
              </a:spcBef>
              <a:buClr>
                <a:srgbClr val="808080"/>
              </a:buClr>
            </a:pPr>
            <a:r>
              <a:rPr lang="en-US" dirty="0" err="1">
                <a:cs typeface="Arial"/>
              </a:rPr>
              <a:t>Krytox</a:t>
            </a:r>
            <a:r>
              <a:rPr lang="en-US" dirty="0">
                <a:cs typeface="Arial"/>
              </a:rPr>
              <a:t> lubricant</a:t>
            </a:r>
          </a:p>
          <a:p>
            <a:pPr marL="685800" lvl="1" indent="-233045">
              <a:spcBef>
                <a:spcPts val="1000"/>
              </a:spcBef>
              <a:buClr>
                <a:srgbClr val="808080"/>
              </a:buClr>
            </a:pPr>
            <a:r>
              <a:rPr lang="en-US" dirty="0">
                <a:cs typeface="Arial"/>
              </a:rPr>
              <a:t>Methods of dislodging</a:t>
            </a:r>
          </a:p>
          <a:p>
            <a:pPr marL="1143000" lvl="3" indent="-233045">
              <a:spcBef>
                <a:spcPts val="600"/>
              </a:spcBef>
              <a:buClr>
                <a:srgbClr val="808080"/>
              </a:buClr>
            </a:pPr>
            <a:r>
              <a:rPr lang="en-US" dirty="0"/>
              <a:t>Launch / prelaunch vibration loads</a:t>
            </a:r>
            <a:endParaRPr lang="en-US" dirty="0">
              <a:cs typeface="Arial"/>
            </a:endParaRPr>
          </a:p>
          <a:p>
            <a:pPr marL="1143000" lvl="3" indent="-233045">
              <a:spcBef>
                <a:spcPts val="600"/>
              </a:spcBef>
              <a:buClr>
                <a:srgbClr val="808080"/>
              </a:buClr>
            </a:pPr>
            <a:r>
              <a:rPr lang="en-US" dirty="0"/>
              <a:t>Cyclical pressurization and flow </a:t>
            </a:r>
            <a:endParaRPr lang="en-US" dirty="0">
              <a:cs typeface="Arial"/>
            </a:endParaRPr>
          </a:p>
          <a:p>
            <a:pPr marL="228600" indent="-233045">
              <a:spcBef>
                <a:spcPts val="1000"/>
              </a:spcBef>
              <a:buClr>
                <a:srgbClr val="808080"/>
              </a:buClr>
            </a:pPr>
            <a:r>
              <a:rPr lang="en-US" dirty="0"/>
              <a:t>Prevention </a:t>
            </a:r>
            <a:endParaRPr lang="en-US" dirty="0">
              <a:cs typeface="Arial"/>
            </a:endParaRPr>
          </a:p>
          <a:p>
            <a:pPr marL="685800" lvl="2" indent="-233045">
              <a:spcBef>
                <a:spcPts val="1000"/>
              </a:spcBef>
              <a:buClr>
                <a:srgbClr val="808080"/>
              </a:buClr>
            </a:pPr>
            <a:r>
              <a:rPr lang="en-US" dirty="0"/>
              <a:t>Chemical etch surface finish</a:t>
            </a:r>
            <a:endParaRPr lang="en-US" dirty="0">
              <a:cs typeface="Arial"/>
            </a:endParaRPr>
          </a:p>
          <a:p>
            <a:pPr marL="685800" lvl="2" indent="-233045">
              <a:spcBef>
                <a:spcPts val="1000"/>
              </a:spcBef>
              <a:buClr>
                <a:srgbClr val="808080"/>
              </a:buClr>
            </a:pPr>
            <a:r>
              <a:rPr lang="en-US" dirty="0">
                <a:cs typeface="Arial"/>
              </a:rPr>
              <a:t>Abrasive cleaning</a:t>
            </a:r>
          </a:p>
          <a:p>
            <a:pPr marL="228600" indent="-233045">
              <a:spcBef>
                <a:spcPts val="1000"/>
              </a:spcBef>
              <a:buClr>
                <a:srgbClr val="808080"/>
              </a:buClr>
            </a:pPr>
            <a:r>
              <a:rPr lang="en-US" dirty="0"/>
              <a:t>Mitigation</a:t>
            </a:r>
            <a:endParaRPr lang="en-US" dirty="0">
              <a:cs typeface="Arial"/>
            </a:endParaRPr>
          </a:p>
          <a:p>
            <a:pPr marL="685800" lvl="2" indent="-233045">
              <a:spcBef>
                <a:spcPts val="1000"/>
              </a:spcBef>
              <a:buClr>
                <a:srgbClr val="808080"/>
              </a:buClr>
            </a:pPr>
            <a:r>
              <a:rPr lang="en-US" dirty="0"/>
              <a:t>Filters</a:t>
            </a:r>
            <a:endParaRPr lang="en-US" dirty="0">
              <a:cs typeface="Arial"/>
            </a:endParaRPr>
          </a:p>
        </p:txBody>
      </p:sp>
      <p:sp>
        <p:nvSpPr>
          <p:cNvPr id="4" name="Slide Number Placeholder 3">
            <a:extLst>
              <a:ext uri="{FF2B5EF4-FFF2-40B4-BE49-F238E27FC236}">
                <a16:creationId xmlns:a16="http://schemas.microsoft.com/office/drawing/2014/main" id="{12BFAA17-11D7-047C-0EE5-543EAE40EC7C}"/>
              </a:ext>
            </a:extLst>
          </p:cNvPr>
          <p:cNvSpPr>
            <a:spLocks noGrp="1"/>
          </p:cNvSpPr>
          <p:nvPr>
            <p:ph type="sldNum" sz="quarter" idx="22"/>
          </p:nvPr>
        </p:nvSpPr>
        <p:spPr/>
        <p:txBody>
          <a:bodyPr/>
          <a:lstStyle/>
          <a:p>
            <a:fld id="{224B4221-436D-4A56-A870-FCD944AD4DA9}" type="slidenum">
              <a:rPr lang="en-US" smtClean="0"/>
              <a:pPr/>
              <a:t>23</a:t>
            </a:fld>
            <a:endParaRPr lang="en-US"/>
          </a:p>
        </p:txBody>
      </p:sp>
      <p:pic>
        <p:nvPicPr>
          <p:cNvPr id="7" name="Picture 7">
            <a:extLst>
              <a:ext uri="{FF2B5EF4-FFF2-40B4-BE49-F238E27FC236}">
                <a16:creationId xmlns:a16="http://schemas.microsoft.com/office/drawing/2014/main" id="{D6C5B9E5-8778-05F5-FCA2-0EBD7CCD6B23}"/>
              </a:ext>
            </a:extLst>
          </p:cNvPr>
          <p:cNvPicPr>
            <a:picLocks noChangeAspect="1"/>
          </p:cNvPicPr>
          <p:nvPr/>
        </p:nvPicPr>
        <p:blipFill rotWithShape="1">
          <a:blip r:embed="rId3"/>
          <a:srcRect l="2063" r="9736"/>
          <a:stretch/>
        </p:blipFill>
        <p:spPr>
          <a:xfrm>
            <a:off x="4923790" y="1541600"/>
            <a:ext cx="3779713" cy="2417267"/>
          </a:xfrm>
          <a:prstGeom prst="rect">
            <a:avLst/>
          </a:prstGeom>
        </p:spPr>
      </p:pic>
      <p:sp>
        <p:nvSpPr>
          <p:cNvPr id="9" name="TextBox 8">
            <a:extLst>
              <a:ext uri="{FF2B5EF4-FFF2-40B4-BE49-F238E27FC236}">
                <a16:creationId xmlns:a16="http://schemas.microsoft.com/office/drawing/2014/main" id="{17640178-D68C-AF86-2ED1-DB027DE1FCD8}"/>
              </a:ext>
            </a:extLst>
          </p:cNvPr>
          <p:cNvSpPr txBox="1"/>
          <p:nvPr/>
        </p:nvSpPr>
        <p:spPr>
          <a:xfrm>
            <a:off x="6211557" y="3958867"/>
            <a:ext cx="1204177" cy="261610"/>
          </a:xfrm>
          <a:prstGeom prst="rect">
            <a:avLst/>
          </a:prstGeom>
          <a:noFill/>
        </p:spPr>
        <p:txBody>
          <a:bodyPr wrap="square" lIns="91440" tIns="45720" rIns="91440" bIns="45720" rtlCol="0" anchor="t">
            <a:spAutoFit/>
          </a:bodyPr>
          <a:lstStyle/>
          <a:p>
            <a:pPr algn="ctr"/>
            <a:r>
              <a:rPr lang="en-US" sz="1100" dirty="0"/>
              <a:t>Printed Manifold</a:t>
            </a:r>
            <a:endParaRPr lang="en-US" dirty="0"/>
          </a:p>
        </p:txBody>
      </p:sp>
    </p:spTree>
    <p:extLst>
      <p:ext uri="{BB962C8B-B14F-4D97-AF65-F5344CB8AC3E}">
        <p14:creationId xmlns:p14="http://schemas.microsoft.com/office/powerpoint/2010/main" val="3271888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54E7F8F7-770D-80FA-DB1B-15829288DF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1941" y="3063542"/>
            <a:ext cx="640080" cy="640080"/>
          </a:xfrm>
          <a:prstGeom prst="rect">
            <a:avLst/>
          </a:prstGeom>
        </p:spPr>
      </p:pic>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t>Lessons Learned and Recommendations: Testing</a:t>
            </a:r>
            <a:endParaRPr lang="en-US">
              <a:cs typeface="Arial"/>
            </a:endParaRPr>
          </a:p>
        </p:txBody>
      </p:sp>
      <p:sp>
        <p:nvSpPr>
          <p:cNvPr id="4" name="Slide Number Placeholder 3">
            <a:extLst>
              <a:ext uri="{FF2B5EF4-FFF2-40B4-BE49-F238E27FC236}">
                <a16:creationId xmlns:a16="http://schemas.microsoft.com/office/drawing/2014/main" id="{12BFAA17-11D7-047C-0EE5-543EAE40EC7C}"/>
              </a:ext>
            </a:extLst>
          </p:cNvPr>
          <p:cNvSpPr>
            <a:spLocks noGrp="1"/>
          </p:cNvSpPr>
          <p:nvPr>
            <p:ph type="sldNum" sz="quarter" idx="22"/>
          </p:nvPr>
        </p:nvSpPr>
        <p:spPr/>
        <p:txBody>
          <a:bodyPr/>
          <a:lstStyle/>
          <a:p>
            <a:fld id="{224B4221-436D-4A56-A870-FCD944AD4DA9}" type="slidenum">
              <a:rPr lang="en-US" smtClean="0"/>
              <a:pPr/>
              <a:t>24</a:t>
            </a:fld>
            <a:endParaRPr lang="en-US"/>
          </a:p>
        </p:txBody>
      </p:sp>
      <p:sp>
        <p:nvSpPr>
          <p:cNvPr id="14" name="Content Placeholder 6">
            <a:extLst>
              <a:ext uri="{FF2B5EF4-FFF2-40B4-BE49-F238E27FC236}">
                <a16:creationId xmlns:a16="http://schemas.microsoft.com/office/drawing/2014/main" id="{0F3F6882-BEBF-FB2B-C43F-F8B231D2F947}"/>
              </a:ext>
            </a:extLst>
          </p:cNvPr>
          <p:cNvSpPr txBox="1">
            <a:spLocks/>
          </p:cNvSpPr>
          <p:nvPr/>
        </p:nvSpPr>
        <p:spPr>
          <a:xfrm>
            <a:off x="425793" y="1204860"/>
            <a:ext cx="4297220" cy="3820897"/>
          </a:xfrm>
          <a:prstGeom prst="rect">
            <a:avLst/>
          </a:prstGeom>
        </p:spPr>
        <p:txBody>
          <a:bodyPr vert="horz" lIns="91440" tIns="45720" rIns="91440" bIns="45720" rtlCol="0" anchor="t">
            <a:noAutofit/>
          </a:bodyPr>
          <a:lst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b="0" i="0" u="none" kern="1200">
                <a:solidFill>
                  <a:schemeClr val="tx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200" b="1" dirty="0"/>
              <a:t>CT Scanning</a:t>
            </a:r>
            <a:endParaRPr lang="en-US" sz="2200" dirty="0"/>
          </a:p>
          <a:p>
            <a:pPr marL="781685" lvl="2" indent="-233045">
              <a:buClr>
                <a:srgbClr val="808080"/>
              </a:buClr>
            </a:pPr>
            <a:r>
              <a:rPr lang="en-US" dirty="0">
                <a:cs typeface="Arial"/>
              </a:rPr>
              <a:t>Might have spotted potential FOD</a:t>
            </a:r>
          </a:p>
          <a:p>
            <a:pPr marL="964565" lvl="2" indent="-233045">
              <a:buClr>
                <a:srgbClr val="808080"/>
              </a:buClr>
            </a:pPr>
            <a:endParaRPr lang="en-US" dirty="0">
              <a:cs typeface="Arial"/>
            </a:endParaRPr>
          </a:p>
          <a:p>
            <a:pPr marL="457200" lvl="1" indent="0">
              <a:buNone/>
            </a:pPr>
            <a:r>
              <a:rPr lang="en-US" sz="2200" b="1" dirty="0"/>
              <a:t>Flight-Like Hot-Fire Testing</a:t>
            </a:r>
            <a:endParaRPr lang="en-US" sz="2200" b="1" dirty="0">
              <a:cs typeface="Arial"/>
            </a:endParaRPr>
          </a:p>
          <a:p>
            <a:pPr marL="781685" lvl="2" indent="-233045"/>
            <a:r>
              <a:rPr lang="en-US" dirty="0"/>
              <a:t>No flight-like tank/manifold</a:t>
            </a:r>
            <a:endParaRPr lang="en-US" dirty="0">
              <a:cs typeface="Arial"/>
            </a:endParaRPr>
          </a:p>
          <a:p>
            <a:pPr marL="964565" lvl="2" indent="-233045">
              <a:buClr>
                <a:srgbClr val="808080"/>
              </a:buClr>
            </a:pPr>
            <a:endParaRPr lang="en-US" dirty="0">
              <a:cs typeface="Arial"/>
            </a:endParaRPr>
          </a:p>
          <a:p>
            <a:pPr marL="457200" lvl="1" indent="0">
              <a:buNone/>
            </a:pPr>
            <a:r>
              <a:rPr lang="en-US" sz="2200" b="1" dirty="0">
                <a:cs typeface="Arial"/>
              </a:rPr>
              <a:t>Liquid Flow Testing</a:t>
            </a:r>
            <a:endParaRPr lang="en-US" sz="2200" dirty="0">
              <a:cs typeface="Arial"/>
            </a:endParaRPr>
          </a:p>
          <a:p>
            <a:pPr marL="781685" lvl="2" indent="-233045">
              <a:buClr>
                <a:srgbClr val="808080"/>
              </a:buClr>
            </a:pPr>
            <a:r>
              <a:rPr lang="en-US" dirty="0">
                <a:cs typeface="Arial"/>
              </a:rPr>
              <a:t>Only used helium</a:t>
            </a:r>
            <a:endParaRPr lang="en-US" dirty="0"/>
          </a:p>
          <a:p>
            <a:pPr marL="964565" lvl="2" indent="-233045">
              <a:buClr>
                <a:srgbClr val="808080"/>
              </a:buClr>
            </a:pPr>
            <a:endParaRPr lang="en-US" dirty="0">
              <a:cs typeface="Arial"/>
            </a:endParaRPr>
          </a:p>
          <a:p>
            <a:pPr marL="457200" lvl="1" indent="0">
              <a:buNone/>
            </a:pPr>
            <a:r>
              <a:rPr lang="en-US" sz="2200" b="1" dirty="0">
                <a:cs typeface="Arial"/>
              </a:rPr>
              <a:t>AM Parts</a:t>
            </a:r>
            <a:r>
              <a:rPr lang="en-US" sz="2200" dirty="0">
                <a:cs typeface="Arial"/>
              </a:rPr>
              <a:t> </a:t>
            </a:r>
            <a:r>
              <a:rPr lang="en-US" sz="2200" b="1" dirty="0">
                <a:cs typeface="Arial"/>
              </a:rPr>
              <a:t>Vibration Testing</a:t>
            </a:r>
            <a:endParaRPr lang="en-US" sz="2200" dirty="0">
              <a:cs typeface="Arial"/>
            </a:endParaRPr>
          </a:p>
          <a:p>
            <a:pPr marL="781685" lvl="2" indent="-233045">
              <a:buClr>
                <a:srgbClr val="808080"/>
              </a:buClr>
            </a:pPr>
            <a:r>
              <a:rPr lang="en-US" dirty="0">
                <a:cs typeface="Arial"/>
              </a:rPr>
              <a:t>Only tested at system level</a:t>
            </a:r>
          </a:p>
        </p:txBody>
      </p:sp>
      <p:pic>
        <p:nvPicPr>
          <p:cNvPr id="16" name="Graphic 15">
            <a:extLst>
              <a:ext uri="{FF2B5EF4-FFF2-40B4-BE49-F238E27FC236}">
                <a16:creationId xmlns:a16="http://schemas.microsoft.com/office/drawing/2014/main" id="{19D4CE68-9D3E-1B0F-F0E9-E7470F241D7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1941" y="2083381"/>
            <a:ext cx="640080" cy="640080"/>
          </a:xfrm>
          <a:prstGeom prst="rect">
            <a:avLst/>
          </a:prstGeom>
        </p:spPr>
      </p:pic>
      <p:pic>
        <p:nvPicPr>
          <p:cNvPr id="20" name="Graphic 19">
            <a:extLst>
              <a:ext uri="{FF2B5EF4-FFF2-40B4-BE49-F238E27FC236}">
                <a16:creationId xmlns:a16="http://schemas.microsoft.com/office/drawing/2014/main" id="{BF668798-EA3E-AD79-1E1B-43F5105E55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1940" y="1103288"/>
            <a:ext cx="640080" cy="640080"/>
          </a:xfrm>
          <a:prstGeom prst="rect">
            <a:avLst/>
          </a:prstGeom>
        </p:spPr>
      </p:pic>
      <p:sp>
        <p:nvSpPr>
          <p:cNvPr id="28" name="TextBox 27">
            <a:extLst>
              <a:ext uri="{FF2B5EF4-FFF2-40B4-BE49-F238E27FC236}">
                <a16:creationId xmlns:a16="http://schemas.microsoft.com/office/drawing/2014/main" id="{22B80D1D-0CED-B71D-00ED-910F975C9376}"/>
              </a:ext>
            </a:extLst>
          </p:cNvPr>
          <p:cNvSpPr txBox="1"/>
          <p:nvPr/>
        </p:nvSpPr>
        <p:spPr>
          <a:xfrm>
            <a:off x="5782572" y="4390485"/>
            <a:ext cx="2212706" cy="261610"/>
          </a:xfrm>
          <a:prstGeom prst="rect">
            <a:avLst/>
          </a:prstGeom>
          <a:noFill/>
        </p:spPr>
        <p:txBody>
          <a:bodyPr wrap="square" lIns="91440" tIns="45720" rIns="91440" bIns="45720" rtlCol="0" anchor="t">
            <a:spAutoFit/>
          </a:bodyPr>
          <a:lstStyle/>
          <a:p>
            <a:pPr algn="ctr"/>
            <a:r>
              <a:rPr lang="en-US" sz="1100"/>
              <a:t>Printed Manifold after Machining</a:t>
            </a:r>
            <a:endParaRPr lang="en-US"/>
          </a:p>
        </p:txBody>
      </p:sp>
      <p:pic>
        <p:nvPicPr>
          <p:cNvPr id="8" name="Graphic 7">
            <a:extLst>
              <a:ext uri="{FF2B5EF4-FFF2-40B4-BE49-F238E27FC236}">
                <a16:creationId xmlns:a16="http://schemas.microsoft.com/office/drawing/2014/main" id="{1C079213-F757-A508-051B-1297E3DE189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3962" y="4066509"/>
            <a:ext cx="556037" cy="640080"/>
          </a:xfrm>
          <a:prstGeom prst="rect">
            <a:avLst/>
          </a:prstGeom>
        </p:spPr>
      </p:pic>
      <p:pic>
        <p:nvPicPr>
          <p:cNvPr id="6" name="Picture 8" descr="A metal piece of machinery&#10;&#10;Description automatically generated">
            <a:extLst>
              <a:ext uri="{FF2B5EF4-FFF2-40B4-BE49-F238E27FC236}">
                <a16:creationId xmlns:a16="http://schemas.microsoft.com/office/drawing/2014/main" id="{DFC4A2F2-2C15-5811-5153-F8A373F17BCB}"/>
              </a:ext>
            </a:extLst>
          </p:cNvPr>
          <p:cNvPicPr>
            <a:picLocks noChangeAspect="1"/>
          </p:cNvPicPr>
          <p:nvPr/>
        </p:nvPicPr>
        <p:blipFill rotWithShape="1">
          <a:blip r:embed="rId11"/>
          <a:srcRect r="2297" b="143"/>
          <a:stretch/>
        </p:blipFill>
        <p:spPr>
          <a:xfrm>
            <a:off x="5314111" y="927401"/>
            <a:ext cx="3150835" cy="3435778"/>
          </a:xfrm>
          <a:prstGeom prst="rect">
            <a:avLst/>
          </a:prstGeom>
        </p:spPr>
      </p:pic>
    </p:spTree>
    <p:extLst>
      <p:ext uri="{BB962C8B-B14F-4D97-AF65-F5344CB8AC3E}">
        <p14:creationId xmlns:p14="http://schemas.microsoft.com/office/powerpoint/2010/main" val="4219227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t>Conclusion</a:t>
            </a:r>
          </a:p>
        </p:txBody>
      </p:sp>
      <p:sp>
        <p:nvSpPr>
          <p:cNvPr id="9" name="Slide Number Placeholder 8"/>
          <p:cNvSpPr>
            <a:spLocks noGrp="1"/>
          </p:cNvSpPr>
          <p:nvPr>
            <p:ph type="sldNum" sz="quarter" idx="22"/>
          </p:nvPr>
        </p:nvSpPr>
        <p:spPr>
          <a:xfrm>
            <a:off x="7711440" y="4800283"/>
            <a:ext cx="895644" cy="274637"/>
          </a:xfrm>
        </p:spPr>
        <p:txBody>
          <a:bodyPr/>
          <a:lstStyle/>
          <a:p>
            <a:fld id="{224B4221-436D-4A56-A870-FCD944AD4DA9}" type="slidenum">
              <a:rPr lang="en-US" smtClean="0"/>
              <a:pPr/>
              <a:t>25</a:t>
            </a:fld>
            <a:endParaRPr lang="en-US"/>
          </a:p>
        </p:txBody>
      </p:sp>
      <p:sp>
        <p:nvSpPr>
          <p:cNvPr id="4" name="Content Placeholder 4">
            <a:extLst>
              <a:ext uri="{FF2B5EF4-FFF2-40B4-BE49-F238E27FC236}">
                <a16:creationId xmlns:a16="http://schemas.microsoft.com/office/drawing/2014/main" id="{509F5516-236E-E57A-8913-E2D804514E55}"/>
              </a:ext>
            </a:extLst>
          </p:cNvPr>
          <p:cNvSpPr>
            <a:spLocks noGrp="1"/>
          </p:cNvSpPr>
          <p:nvPr>
            <p:ph sz="quarter" idx="19"/>
          </p:nvPr>
        </p:nvSpPr>
        <p:spPr>
          <a:xfrm>
            <a:off x="4572001" y="548831"/>
            <a:ext cx="4405071" cy="4108628"/>
          </a:xfrm>
        </p:spPr>
        <p:txBody>
          <a:bodyPr vert="horz" lIns="91440" tIns="45720" rIns="91440" bIns="45720" rtlCol="0" anchor="t">
            <a:noAutofit/>
          </a:bodyPr>
          <a:lstStyle/>
          <a:p>
            <a:pPr marL="233045" indent="-233045"/>
            <a:r>
              <a:rPr lang="en-US" sz="1800" dirty="0"/>
              <a:t>Lunar Flashlight was a successful technology demonstration</a:t>
            </a:r>
            <a:endParaRPr lang="en-US" sz="1600" dirty="0">
              <a:cs typeface="Arial"/>
            </a:endParaRPr>
          </a:p>
          <a:p>
            <a:pPr marL="690245" lvl="1" indent="-233045"/>
            <a:r>
              <a:rPr lang="en-US" sz="1600" dirty="0"/>
              <a:t>ASCENT propulsion system</a:t>
            </a:r>
          </a:p>
          <a:p>
            <a:pPr marL="1147445" lvl="2" indent="-233045">
              <a:buClr>
                <a:srgbClr val="808080"/>
              </a:buClr>
            </a:pPr>
            <a:r>
              <a:rPr lang="en-US" sz="1400" dirty="0"/>
              <a:t>16.2 m/s </a:t>
            </a:r>
            <a:r>
              <a:rPr lang="en-US" sz="1400" dirty="0" err="1"/>
              <a:t>dV</a:t>
            </a:r>
            <a:r>
              <a:rPr lang="en-US" sz="1400" dirty="0"/>
              <a:t> imparted</a:t>
            </a:r>
            <a:endParaRPr lang="en-US" sz="1400" dirty="0">
              <a:cs typeface="Arial"/>
            </a:endParaRPr>
          </a:p>
          <a:p>
            <a:pPr marL="690245" lvl="1" indent="-233045"/>
            <a:r>
              <a:rPr lang="en-US" sz="1600" dirty="0"/>
              <a:t>Infrared laser reflectometer instrument</a:t>
            </a:r>
            <a:endParaRPr lang="en-US" sz="1600" dirty="0">
              <a:cs typeface="Arial"/>
            </a:endParaRPr>
          </a:p>
          <a:p>
            <a:pPr marL="690245" lvl="1" indent="-233045"/>
            <a:r>
              <a:rPr lang="en-US" sz="1600" dirty="0"/>
              <a:t>Sphinx C&amp;DH with F Prime FSW</a:t>
            </a:r>
            <a:endParaRPr lang="en-US" sz="1600" dirty="0">
              <a:cs typeface="Arial"/>
            </a:endParaRPr>
          </a:p>
          <a:p>
            <a:pPr marL="690245" lvl="1" indent="-233045"/>
            <a:r>
              <a:rPr lang="en-US" sz="1600" dirty="0"/>
              <a:t>First flight demonstration of PN DDOR</a:t>
            </a:r>
            <a:endParaRPr lang="en-US" sz="1600" dirty="0">
              <a:cs typeface="Arial"/>
            </a:endParaRPr>
          </a:p>
          <a:p>
            <a:pPr marL="690245" lvl="1" indent="-233045">
              <a:buClr>
                <a:srgbClr val="808080"/>
              </a:buClr>
            </a:pPr>
            <a:r>
              <a:rPr lang="en-US" sz="1600" dirty="0">
                <a:ea typeface="+mn-lt"/>
                <a:cs typeface="+mn-lt"/>
              </a:rPr>
              <a:t>Student operated JPL Mission</a:t>
            </a:r>
            <a:endParaRPr lang="en-US" sz="1600" dirty="0">
              <a:cs typeface="Arial"/>
            </a:endParaRPr>
          </a:p>
          <a:p>
            <a:endParaRPr lang="en-US" sz="1800" dirty="0"/>
          </a:p>
          <a:p>
            <a:pPr marL="233045" indent="-233045"/>
            <a:r>
              <a:rPr lang="en-US" sz="1800" dirty="0"/>
              <a:t>Valuable lessons for future CubeSat missions and 3D-printed propulsion systems</a:t>
            </a:r>
            <a:endParaRPr lang="en-US" sz="1800" dirty="0">
              <a:cs typeface="Arial"/>
            </a:endParaRPr>
          </a:p>
          <a:p>
            <a:pPr marL="690245" lvl="1" indent="-233045"/>
            <a:r>
              <a:rPr lang="en-US" sz="1600" dirty="0"/>
              <a:t>Filters</a:t>
            </a:r>
            <a:endParaRPr lang="en-US" sz="1600" dirty="0">
              <a:cs typeface="Arial"/>
            </a:endParaRPr>
          </a:p>
          <a:p>
            <a:pPr marL="690245" lvl="1" indent="-233045"/>
            <a:r>
              <a:rPr lang="en-US" sz="1600" dirty="0"/>
              <a:t>Surface finishing / cleanliness</a:t>
            </a:r>
            <a:endParaRPr lang="en-US" sz="1600" dirty="0">
              <a:cs typeface="Arial"/>
            </a:endParaRPr>
          </a:p>
          <a:p>
            <a:pPr marL="690245" lvl="1" indent="-233045"/>
            <a:r>
              <a:rPr lang="en-US" sz="1600" dirty="0"/>
              <a:t>Rotating TCM design</a:t>
            </a:r>
            <a:endParaRPr lang="en-US" sz="1600" dirty="0">
              <a:cs typeface="Arial"/>
            </a:endParaRPr>
          </a:p>
        </p:txBody>
      </p:sp>
      <p:sp>
        <p:nvSpPr>
          <p:cNvPr id="5" name="TextBox 4">
            <a:extLst>
              <a:ext uri="{FF2B5EF4-FFF2-40B4-BE49-F238E27FC236}">
                <a16:creationId xmlns:a16="http://schemas.microsoft.com/office/drawing/2014/main" id="{DC74DBFA-138D-5032-861A-52FA2B79A2E8}"/>
              </a:ext>
            </a:extLst>
          </p:cNvPr>
          <p:cNvSpPr txBox="1"/>
          <p:nvPr/>
        </p:nvSpPr>
        <p:spPr>
          <a:xfrm>
            <a:off x="322024" y="4245684"/>
            <a:ext cx="4035206" cy="430887"/>
          </a:xfrm>
          <a:prstGeom prst="rect">
            <a:avLst/>
          </a:prstGeom>
          <a:noFill/>
        </p:spPr>
        <p:txBody>
          <a:bodyPr wrap="square" lIns="91440" tIns="45720" rIns="91440" bIns="45720" rtlCol="0" anchor="t">
            <a:spAutoFit/>
          </a:bodyPr>
          <a:lstStyle/>
          <a:p>
            <a:pPr algn="ctr"/>
            <a:r>
              <a:rPr lang="en-US" sz="1400"/>
              <a:t>Image of Earth Captured by Lunar Flashlight</a:t>
            </a:r>
          </a:p>
          <a:p>
            <a:pPr algn="ctr"/>
            <a:r>
              <a:rPr lang="en-US" sz="700"/>
              <a:t>(2023-05-17 at 20:43 UTC)</a:t>
            </a:r>
            <a:endParaRPr lang="en-US" sz="700">
              <a:cs typeface="Arial"/>
            </a:endParaRPr>
          </a:p>
        </p:txBody>
      </p:sp>
      <p:pic>
        <p:nvPicPr>
          <p:cNvPr id="15" name="Picture 14" descr="A planet in space&#10;&#10;Description automatically generated">
            <a:extLst>
              <a:ext uri="{FF2B5EF4-FFF2-40B4-BE49-F238E27FC236}">
                <a16:creationId xmlns:a16="http://schemas.microsoft.com/office/drawing/2014/main" id="{1907374B-327B-5E6E-EFBB-C25041910B0E}"/>
              </a:ext>
            </a:extLst>
          </p:cNvPr>
          <p:cNvPicPr>
            <a:picLocks noChangeAspect="1"/>
          </p:cNvPicPr>
          <p:nvPr/>
        </p:nvPicPr>
        <p:blipFill>
          <a:blip r:embed="rId3"/>
          <a:stretch>
            <a:fillRect/>
          </a:stretch>
        </p:blipFill>
        <p:spPr>
          <a:xfrm>
            <a:off x="322474" y="1060375"/>
            <a:ext cx="4034725" cy="3185309"/>
          </a:xfrm>
          <a:prstGeom prst="rect">
            <a:avLst/>
          </a:prstGeom>
        </p:spPr>
      </p:pic>
    </p:spTree>
    <p:extLst>
      <p:ext uri="{BB962C8B-B14F-4D97-AF65-F5344CB8AC3E}">
        <p14:creationId xmlns:p14="http://schemas.microsoft.com/office/powerpoint/2010/main" val="3795362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22"/>
          </p:nvPr>
        </p:nvSpPr>
        <p:spPr>
          <a:xfrm>
            <a:off x="7711440" y="4800283"/>
            <a:ext cx="895644" cy="274637"/>
          </a:xfrm>
        </p:spPr>
        <p:txBody>
          <a:bodyPr/>
          <a:lstStyle/>
          <a:p>
            <a:fld id="{224B4221-436D-4A56-A870-FCD944AD4DA9}" type="slidenum">
              <a:rPr lang="en-US" smtClean="0"/>
              <a:pPr/>
              <a:t>26</a:t>
            </a:fld>
            <a:endParaRPr lang="en-US" dirty="0"/>
          </a:p>
        </p:txBody>
      </p:sp>
      <p:pic>
        <p:nvPicPr>
          <p:cNvPr id="14" name="Picture 13" descr="Shape&#10;&#10;Description automatically generated with medium confidence">
            <a:extLst>
              <a:ext uri="{FF2B5EF4-FFF2-40B4-BE49-F238E27FC236}">
                <a16:creationId xmlns:a16="http://schemas.microsoft.com/office/drawing/2014/main" id="{D3BC04AE-11BF-4800-E737-3F532768C05E}"/>
              </a:ext>
            </a:extLst>
          </p:cNvPr>
          <p:cNvPicPr>
            <a:picLocks noChangeAspect="1"/>
          </p:cNvPicPr>
          <p:nvPr/>
        </p:nvPicPr>
        <p:blipFill>
          <a:blip r:embed="rId3"/>
          <a:stretch>
            <a:fillRect/>
          </a:stretch>
        </p:blipFill>
        <p:spPr>
          <a:xfrm>
            <a:off x="3518212" y="261502"/>
            <a:ext cx="2107575" cy="2187923"/>
          </a:xfrm>
          <a:prstGeom prst="rect">
            <a:avLst/>
          </a:prstGeom>
        </p:spPr>
      </p:pic>
      <p:pic>
        <p:nvPicPr>
          <p:cNvPr id="17" name="Picture 16" descr="Shape&#10;&#10;Description automatically generated with medium confidence">
            <a:extLst>
              <a:ext uri="{FF2B5EF4-FFF2-40B4-BE49-F238E27FC236}">
                <a16:creationId xmlns:a16="http://schemas.microsoft.com/office/drawing/2014/main" id="{88B820A9-06B8-941F-DC01-76FCCA62AD5D}"/>
              </a:ext>
            </a:extLst>
          </p:cNvPr>
          <p:cNvPicPr>
            <a:picLocks noChangeAspect="1"/>
          </p:cNvPicPr>
          <p:nvPr/>
        </p:nvPicPr>
        <p:blipFill>
          <a:blip r:embed="rId4"/>
          <a:stretch>
            <a:fillRect/>
          </a:stretch>
        </p:blipFill>
        <p:spPr>
          <a:xfrm>
            <a:off x="1310640" y="2339876"/>
            <a:ext cx="6522720" cy="1811867"/>
          </a:xfrm>
          <a:prstGeom prst="rect">
            <a:avLst/>
          </a:prstGeom>
        </p:spPr>
      </p:pic>
      <p:sp>
        <p:nvSpPr>
          <p:cNvPr id="3" name="TextBox 2">
            <a:extLst>
              <a:ext uri="{FF2B5EF4-FFF2-40B4-BE49-F238E27FC236}">
                <a16:creationId xmlns:a16="http://schemas.microsoft.com/office/drawing/2014/main" id="{1E9D6D39-5365-5A2B-D4E6-62B58BFA759C}"/>
              </a:ext>
            </a:extLst>
          </p:cNvPr>
          <p:cNvSpPr txBox="1"/>
          <p:nvPr/>
        </p:nvSpPr>
        <p:spPr>
          <a:xfrm>
            <a:off x="1824857" y="3870585"/>
            <a:ext cx="5494283" cy="1246495"/>
          </a:xfrm>
          <a:prstGeom prst="rect">
            <a:avLst/>
          </a:prstGeom>
          <a:noFill/>
        </p:spPr>
        <p:txBody>
          <a:bodyPr wrap="square" rtlCol="0">
            <a:spAutoFit/>
          </a:bodyPr>
          <a:lstStyle/>
          <a:p>
            <a:pPr algn="ctr"/>
            <a:r>
              <a:rPr lang="en-US" sz="1500" dirty="0"/>
              <a:t>Acknowledging our Sponsor:</a:t>
            </a:r>
          </a:p>
          <a:p>
            <a:pPr algn="ctr"/>
            <a:r>
              <a:rPr lang="en-US" sz="1500" dirty="0"/>
              <a:t>NASA’s Small Spacecraft Technology Program</a:t>
            </a:r>
          </a:p>
          <a:p>
            <a:pPr algn="ctr"/>
            <a:r>
              <a:rPr lang="en-US" sz="1500" dirty="0"/>
              <a:t>Chris Baker and Roger Hunter</a:t>
            </a:r>
          </a:p>
          <a:p>
            <a:pPr algn="ctr"/>
            <a:endParaRPr lang="en-US" sz="1500" dirty="0"/>
          </a:p>
          <a:p>
            <a:pPr algn="ctr"/>
            <a:r>
              <a:rPr lang="en-US" sz="1500" dirty="0"/>
              <a:t>This is a JPL managed mission</a:t>
            </a:r>
          </a:p>
        </p:txBody>
      </p:sp>
    </p:spTree>
    <p:extLst>
      <p:ext uri="{BB962C8B-B14F-4D97-AF65-F5344CB8AC3E}">
        <p14:creationId xmlns:p14="http://schemas.microsoft.com/office/powerpoint/2010/main" val="3721825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t>Citations</a:t>
            </a:r>
          </a:p>
        </p:txBody>
      </p:sp>
      <p:sp>
        <p:nvSpPr>
          <p:cNvPr id="9" name="Slide Number Placeholder 8"/>
          <p:cNvSpPr>
            <a:spLocks noGrp="1"/>
          </p:cNvSpPr>
          <p:nvPr>
            <p:ph type="sldNum" sz="quarter" idx="22"/>
          </p:nvPr>
        </p:nvSpPr>
        <p:spPr>
          <a:xfrm>
            <a:off x="7711440" y="4800283"/>
            <a:ext cx="895644" cy="274637"/>
          </a:xfrm>
        </p:spPr>
        <p:txBody>
          <a:bodyPr/>
          <a:lstStyle/>
          <a:p>
            <a:fld id="{224B4221-436D-4A56-A870-FCD944AD4DA9}" type="slidenum">
              <a:rPr lang="en-US" smtClean="0"/>
              <a:pPr/>
              <a:t>27</a:t>
            </a:fld>
            <a:endParaRPr lang="en-US"/>
          </a:p>
        </p:txBody>
      </p:sp>
      <p:sp>
        <p:nvSpPr>
          <p:cNvPr id="4" name="Content Placeholder 4">
            <a:extLst>
              <a:ext uri="{FF2B5EF4-FFF2-40B4-BE49-F238E27FC236}">
                <a16:creationId xmlns:a16="http://schemas.microsoft.com/office/drawing/2014/main" id="{509F5516-236E-E57A-8913-E2D804514E55}"/>
              </a:ext>
            </a:extLst>
          </p:cNvPr>
          <p:cNvSpPr>
            <a:spLocks noGrp="1"/>
          </p:cNvSpPr>
          <p:nvPr>
            <p:ph sz="quarter" idx="19"/>
          </p:nvPr>
        </p:nvSpPr>
        <p:spPr>
          <a:xfrm>
            <a:off x="576304" y="957819"/>
            <a:ext cx="8030780" cy="3699639"/>
          </a:xfrm>
        </p:spPr>
        <p:txBody>
          <a:bodyPr vert="horz" lIns="91440" tIns="45720" rIns="91440" bIns="45720" rtlCol="0" anchor="t">
            <a:noAutofit/>
          </a:bodyPr>
          <a:lstStyle/>
          <a:p>
            <a:pPr marL="365760" indent="-457200">
              <a:spcBef>
                <a:spcPts val="400"/>
              </a:spcBef>
              <a:buClr>
                <a:srgbClr val="808080"/>
              </a:buClr>
              <a:buNone/>
            </a:pPr>
            <a:r>
              <a:rPr lang="en-US" sz="1000" dirty="0">
                <a:ea typeface="+mn-lt"/>
                <a:cs typeface="+mn-lt"/>
              </a:rPr>
              <a:t>D. Andrews, G. Huggins, E. G. Lightsey, N. Cheek, N. Daniel, A. </a:t>
            </a:r>
            <a:r>
              <a:rPr lang="en-US" sz="1000" dirty="0" err="1">
                <a:ea typeface="+mn-lt"/>
                <a:cs typeface="+mn-lt"/>
              </a:rPr>
              <a:t>Talaksi</a:t>
            </a:r>
            <a:r>
              <a:rPr lang="en-US" sz="1000" dirty="0">
                <a:ea typeface="+mn-lt"/>
                <a:cs typeface="+mn-lt"/>
              </a:rPr>
              <a:t>, S. Peet, L. Littleton, S. Patel, L. Skidmore, M. Glaser, D. Cavender, H. Williams, D. McQueen, J. Baker, and M. </a:t>
            </a:r>
            <a:r>
              <a:rPr lang="en-US" sz="1000" dirty="0" err="1">
                <a:ea typeface="+mn-lt"/>
                <a:cs typeface="+mn-lt"/>
              </a:rPr>
              <a:t>Kowalkowski</a:t>
            </a:r>
            <a:r>
              <a:rPr lang="en-US" sz="1000" dirty="0">
                <a:ea typeface="+mn-lt"/>
                <a:cs typeface="+mn-lt"/>
              </a:rPr>
              <a:t>, “Design of a Green Monopropellant Propulsion System for the Lunar Flashlight CubeSat Mission,” in Proceedings of the Small Satellite Conference, 2020. </a:t>
            </a:r>
            <a:endParaRPr lang="en-US" dirty="0"/>
          </a:p>
          <a:p>
            <a:pPr marL="365760" indent="-457200">
              <a:spcBef>
                <a:spcPts val="400"/>
              </a:spcBef>
              <a:buClr>
                <a:srgbClr val="808080"/>
              </a:buClr>
              <a:buNone/>
            </a:pPr>
            <a:r>
              <a:rPr lang="en-US" sz="1000" dirty="0">
                <a:ea typeface="+mn-lt"/>
                <a:cs typeface="+mn-lt"/>
              </a:rPr>
              <a:t>B. A. Cohen, P. O. Hayne, B. </a:t>
            </a:r>
            <a:r>
              <a:rPr lang="en-US" sz="1000" dirty="0" err="1">
                <a:ea typeface="+mn-lt"/>
                <a:cs typeface="+mn-lt"/>
              </a:rPr>
              <a:t>Greenhagen</a:t>
            </a:r>
            <a:r>
              <a:rPr lang="en-US" sz="1000" dirty="0">
                <a:ea typeface="+mn-lt"/>
                <a:cs typeface="+mn-lt"/>
              </a:rPr>
              <a:t>, D. A. Paige, C. Seybold, and J. Baker, “Lunar Flashlight: Illuminating the Lunar South Pole,” IEEE Aerospace and Electronic Systems Magazine, vol. 35, no. 3, pp. 46–52, 2020. </a:t>
            </a:r>
            <a:endParaRPr lang="en-US" dirty="0"/>
          </a:p>
          <a:p>
            <a:pPr marL="365760" indent="-457200">
              <a:spcBef>
                <a:spcPts val="400"/>
              </a:spcBef>
              <a:buClr>
                <a:srgbClr val="808080"/>
              </a:buClr>
              <a:buNone/>
            </a:pPr>
            <a:r>
              <a:rPr lang="en-US" sz="1000" dirty="0">
                <a:ea typeface="+mn-lt"/>
                <a:cs typeface="+mn-lt"/>
              </a:rPr>
              <a:t>B. A. Cohen, P. O. Hayne, C. G. Paine, D. A. Paige, and B. T. </a:t>
            </a:r>
            <a:r>
              <a:rPr lang="en-US" sz="1000" dirty="0" err="1">
                <a:ea typeface="+mn-lt"/>
                <a:cs typeface="+mn-lt"/>
              </a:rPr>
              <a:t>Greenhagen</a:t>
            </a:r>
            <a:r>
              <a:rPr lang="en-US" sz="1000" dirty="0">
                <a:ea typeface="+mn-lt"/>
                <a:cs typeface="+mn-lt"/>
              </a:rPr>
              <a:t>, “Lunar Flashlight: Mapping Lunar Surface Volatiles Using a CubeSat,” in 46th Lunar and Planetary Science Con- </a:t>
            </a:r>
            <a:r>
              <a:rPr lang="en-US" sz="1000" dirty="0" err="1">
                <a:ea typeface="+mn-lt"/>
                <a:cs typeface="+mn-lt"/>
              </a:rPr>
              <a:t>ference</a:t>
            </a:r>
            <a:r>
              <a:rPr lang="en-US" sz="1000" dirty="0">
                <a:ea typeface="+mn-lt"/>
                <a:cs typeface="+mn-lt"/>
              </a:rPr>
              <a:t>, 2015. </a:t>
            </a:r>
            <a:endParaRPr lang="en-US" dirty="0"/>
          </a:p>
          <a:p>
            <a:pPr marL="365760" indent="-457200">
              <a:spcBef>
                <a:spcPts val="400"/>
              </a:spcBef>
              <a:buClr>
                <a:srgbClr val="808080"/>
              </a:buClr>
              <a:buNone/>
            </a:pPr>
            <a:r>
              <a:rPr lang="en-US" sz="1000" dirty="0">
                <a:ea typeface="+mn-lt"/>
                <a:cs typeface="+mn-lt"/>
              </a:rPr>
              <a:t>C. Smith, D. Cavender, L. Littleton, and E. G. Lightsey, “Assembly Integration and Test of the Lunar Flashlight Propulsion System,” in AIAA SciTech 2022 Forum, 2022. </a:t>
            </a:r>
            <a:endParaRPr lang="en-US" dirty="0"/>
          </a:p>
          <a:p>
            <a:pPr marL="365760" indent="-457200">
              <a:spcBef>
                <a:spcPts val="400"/>
              </a:spcBef>
              <a:buClr>
                <a:srgbClr val="808080"/>
              </a:buClr>
              <a:buNone/>
            </a:pPr>
            <a:r>
              <a:rPr lang="en-US" sz="1000" dirty="0">
                <a:ea typeface="+mn-lt"/>
                <a:cs typeface="+mn-lt"/>
              </a:rPr>
              <a:t>L. M. Littleton and E. G. Lightsey, “Assembly, Integration, and Testing of a Green Monopropellant Propulsion System for NASA’s Lunar Flashlight Mission,” 2021. </a:t>
            </a:r>
            <a:endParaRPr lang="en-US" dirty="0"/>
          </a:p>
          <a:p>
            <a:pPr marL="365760" indent="-457200">
              <a:spcBef>
                <a:spcPts val="400"/>
              </a:spcBef>
              <a:buClr>
                <a:srgbClr val="808080"/>
              </a:buClr>
              <a:buNone/>
            </a:pPr>
            <a:r>
              <a:rPr lang="en-US" sz="1000" dirty="0">
                <a:ea typeface="+mn-lt"/>
                <a:cs typeface="+mn-lt"/>
              </a:rPr>
              <a:t>N. Cheek, N. Daniel, E. G. Lightsey, S. Peet, C. Smith, and D. Cavender, “Development of a COTS-Based Propulsion System Controller for NASA’s Lunar Flashlight CubeSat Mission,” in Proceedings of the Small Satellite Conference, 2021. </a:t>
            </a:r>
            <a:endParaRPr lang="en-US" dirty="0"/>
          </a:p>
          <a:p>
            <a:pPr marL="365760" indent="-457200">
              <a:spcBef>
                <a:spcPts val="400"/>
              </a:spcBef>
              <a:buClr>
                <a:srgbClr val="808080"/>
              </a:buClr>
              <a:buNone/>
            </a:pPr>
            <a:r>
              <a:rPr lang="en-US" sz="1000" dirty="0">
                <a:ea typeface="+mn-lt"/>
                <a:cs typeface="+mn-lt"/>
              </a:rPr>
              <a:t>N. Cheek, C. Gonzalez, P. </a:t>
            </a:r>
            <a:r>
              <a:rPr lang="en-US" sz="1000" dirty="0" err="1">
                <a:ea typeface="+mn-lt"/>
                <a:cs typeface="+mn-lt"/>
              </a:rPr>
              <a:t>Adell</a:t>
            </a:r>
            <a:r>
              <a:rPr lang="en-US" sz="1000" dirty="0">
                <a:ea typeface="+mn-lt"/>
                <a:cs typeface="+mn-lt"/>
              </a:rPr>
              <a:t>, J. Baker, C. Ryan, S. Statham, E. G. Lightsey, C. Smith, C. </a:t>
            </a:r>
            <a:r>
              <a:rPr lang="en-US" sz="1000" dirty="0" err="1">
                <a:ea typeface="+mn-lt"/>
                <a:cs typeface="+mn-lt"/>
              </a:rPr>
              <a:t>Awald</a:t>
            </a:r>
            <a:r>
              <a:rPr lang="en-US" sz="1000" dirty="0">
                <a:ea typeface="+mn-lt"/>
                <a:cs typeface="+mn-lt"/>
              </a:rPr>
              <a:t>, and J. Ready, “Systems Integration and Test of the Lunar Flashlight Spacecraft,” in Proceedings of the Small Satellite Conference, 2022. </a:t>
            </a:r>
            <a:endParaRPr lang="en-US" dirty="0"/>
          </a:p>
          <a:p>
            <a:pPr marL="365760" indent="-457200">
              <a:spcBef>
                <a:spcPts val="400"/>
              </a:spcBef>
              <a:buClr>
                <a:srgbClr val="808080"/>
              </a:buClr>
              <a:buNone/>
            </a:pPr>
            <a:r>
              <a:rPr lang="en-US" sz="1000" dirty="0">
                <a:ea typeface="+mn-lt"/>
                <a:cs typeface="+mn-lt"/>
              </a:rPr>
              <a:t>T. P. McElrath, S. Collins, and C. Smith, “A Delicate Balance of Torque and Thrust: How Lunar Flashlight Used Rotating Maneuvers to Make One Thruster Do the Work of Four,” in AIAA/AAS Astrodynamics Specialist Confer- </a:t>
            </a:r>
            <a:r>
              <a:rPr lang="en-US" sz="1000" dirty="0" err="1">
                <a:ea typeface="+mn-lt"/>
                <a:cs typeface="+mn-lt"/>
              </a:rPr>
              <a:t>ence</a:t>
            </a:r>
            <a:r>
              <a:rPr lang="en-US" sz="1000" dirty="0">
                <a:ea typeface="+mn-lt"/>
                <a:cs typeface="+mn-lt"/>
              </a:rPr>
              <a:t>, to be published. </a:t>
            </a:r>
            <a:endParaRPr lang="en-US" dirty="0"/>
          </a:p>
          <a:p>
            <a:pPr marL="365760" indent="-457200">
              <a:spcBef>
                <a:spcPts val="400"/>
              </a:spcBef>
              <a:buClr>
                <a:srgbClr val="808080"/>
              </a:buClr>
              <a:buNone/>
            </a:pPr>
            <a:r>
              <a:rPr lang="en-US" sz="1000" dirty="0">
                <a:ea typeface="+mn-lt"/>
                <a:cs typeface="+mn-lt"/>
              </a:rPr>
              <a:t>M. Starr, “Development of Tactical and Strategic Operations Software for NASA’s Lunar Flash- light Mission,” in Proceedings of the Small Satellite Conference, 2023. </a:t>
            </a:r>
          </a:p>
        </p:txBody>
      </p:sp>
    </p:spTree>
    <p:extLst>
      <p:ext uri="{BB962C8B-B14F-4D97-AF65-F5344CB8AC3E}">
        <p14:creationId xmlns:p14="http://schemas.microsoft.com/office/powerpoint/2010/main" val="2375986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US" sz="800" dirty="0"/>
              <a:t>Lunar Flashlight: Propulsion System Challenges and Insights from a Lunar CubeSat Mission</a:t>
            </a:r>
          </a:p>
        </p:txBody>
      </p:sp>
      <p:sp>
        <p:nvSpPr>
          <p:cNvPr id="3" name="Title 2"/>
          <p:cNvSpPr>
            <a:spLocks noGrp="1"/>
          </p:cNvSpPr>
          <p:nvPr>
            <p:ph type="title"/>
          </p:nvPr>
        </p:nvSpPr>
        <p:spPr/>
        <p:txBody>
          <a:bodyPr/>
          <a:lstStyle/>
          <a:p>
            <a:r>
              <a:rPr lang="en-US"/>
              <a:t>Mission Overview</a:t>
            </a:r>
            <a:endParaRPr lang="en-US">
              <a:cs typeface="Arial"/>
            </a:endParaRPr>
          </a:p>
        </p:txBody>
      </p:sp>
      <p:pic>
        <p:nvPicPr>
          <p:cNvPr id="5" name="Picture 5" descr="A graph with different colored lines&#10;&#10;Description automatically generated">
            <a:extLst>
              <a:ext uri="{FF2B5EF4-FFF2-40B4-BE49-F238E27FC236}">
                <a16:creationId xmlns:a16="http://schemas.microsoft.com/office/drawing/2014/main" id="{5FD4C87B-2329-124F-904E-66AA533685BD}"/>
              </a:ext>
            </a:extLst>
          </p:cNvPr>
          <p:cNvPicPr>
            <a:picLocks noGrp="1" noChangeAspect="1"/>
          </p:cNvPicPr>
          <p:nvPr>
            <p:ph sz="quarter" idx="19"/>
          </p:nvPr>
        </p:nvPicPr>
        <p:blipFill>
          <a:blip r:embed="rId3"/>
          <a:stretch>
            <a:fillRect/>
          </a:stretch>
        </p:blipFill>
        <p:spPr>
          <a:xfrm>
            <a:off x="1242273" y="901474"/>
            <a:ext cx="6656816" cy="4013561"/>
          </a:xfrm>
        </p:spPr>
      </p:pic>
      <p:sp>
        <p:nvSpPr>
          <p:cNvPr id="4" name="Slide Number Placeholder 3">
            <a:extLst>
              <a:ext uri="{FF2B5EF4-FFF2-40B4-BE49-F238E27FC236}">
                <a16:creationId xmlns:a16="http://schemas.microsoft.com/office/drawing/2014/main" id="{FA479BF3-8FD2-DE44-A590-6D262E7C3CC8}"/>
              </a:ext>
            </a:extLst>
          </p:cNvPr>
          <p:cNvSpPr>
            <a:spLocks noGrp="1"/>
          </p:cNvSpPr>
          <p:nvPr>
            <p:ph type="sldNum" sz="quarter" idx="22"/>
          </p:nvPr>
        </p:nvSpPr>
        <p:spPr/>
        <p:txBody>
          <a:bodyPr/>
          <a:lstStyle/>
          <a:p>
            <a:fld id="{224B4221-436D-4A56-A870-FCD944AD4DA9}" type="slidenum">
              <a:rPr lang="en-US" smtClean="0"/>
              <a:pPr/>
              <a:t>28</a:t>
            </a:fld>
            <a:endParaRPr lang="en-US"/>
          </a:p>
        </p:txBody>
      </p:sp>
    </p:spTree>
    <p:extLst>
      <p:ext uri="{BB962C8B-B14F-4D97-AF65-F5344CB8AC3E}">
        <p14:creationId xmlns:p14="http://schemas.microsoft.com/office/powerpoint/2010/main" val="1756271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E0FA58E1-8819-AC26-535D-B65F6F893211}"/>
              </a:ext>
            </a:extLst>
          </p:cNvPr>
          <p:cNvSpPr>
            <a:spLocks noGrp="1"/>
          </p:cNvSpPr>
          <p:nvPr>
            <p:ph type="body" sz="quarter" idx="17"/>
          </p:nvPr>
        </p:nvSpPr>
        <p:spPr>
          <a:xfrm>
            <a:off x="254000" y="132080"/>
            <a:ext cx="8514080" cy="205979"/>
          </a:xfrm>
        </p:spPr>
        <p:txBody>
          <a:bodyPr/>
          <a:lstStyle/>
          <a:p>
            <a:r>
              <a:rPr lang="en-US" sz="800" dirty="0"/>
              <a:t>Lunar Flashlight: Propulsion System Challenges and Insights from a Lunar CubeSat Mission</a:t>
            </a:r>
          </a:p>
          <a:p>
            <a:endParaRPr lang="en-US" dirty="0"/>
          </a:p>
        </p:txBody>
      </p:sp>
      <p:sp>
        <p:nvSpPr>
          <p:cNvPr id="6" name="Slide Number Placeholder 5">
            <a:extLst>
              <a:ext uri="{FF2B5EF4-FFF2-40B4-BE49-F238E27FC236}">
                <a16:creationId xmlns:a16="http://schemas.microsoft.com/office/drawing/2014/main" id="{C7175953-861E-22FC-99C6-B9EF65136C81}"/>
              </a:ext>
            </a:extLst>
          </p:cNvPr>
          <p:cNvSpPr>
            <a:spLocks noGrp="1"/>
          </p:cNvSpPr>
          <p:nvPr>
            <p:ph type="sldNum" sz="quarter" idx="23"/>
          </p:nvPr>
        </p:nvSpPr>
        <p:spPr>
          <a:xfrm>
            <a:off x="7711440" y="4800283"/>
            <a:ext cx="895644" cy="274637"/>
          </a:xfrm>
        </p:spPr>
        <p:txBody>
          <a:bodyPr anchor="ctr">
            <a:normAutofit/>
          </a:bodyPr>
          <a:lstStyle/>
          <a:p>
            <a:pPr>
              <a:spcAft>
                <a:spcPts val="600"/>
              </a:spcAft>
            </a:pPr>
            <a:fld id="{224B4221-436D-4A56-A870-FCD944AD4DA9}" type="slidenum">
              <a:rPr lang="en-US" smtClean="0"/>
              <a:pPr>
                <a:spcAft>
                  <a:spcPts val="600"/>
                </a:spcAft>
              </a:pPr>
              <a:t>29</a:t>
            </a:fld>
            <a:endParaRPr lang="en-US"/>
          </a:p>
        </p:txBody>
      </p:sp>
      <p:grpSp>
        <p:nvGrpSpPr>
          <p:cNvPr id="7" name="Group 6">
            <a:extLst>
              <a:ext uri="{FF2B5EF4-FFF2-40B4-BE49-F238E27FC236}">
                <a16:creationId xmlns:a16="http://schemas.microsoft.com/office/drawing/2014/main" id="{13D632DF-8180-4680-4290-917531327EF4}"/>
              </a:ext>
            </a:extLst>
          </p:cNvPr>
          <p:cNvGrpSpPr/>
          <p:nvPr/>
        </p:nvGrpSpPr>
        <p:grpSpPr>
          <a:xfrm>
            <a:off x="1581896" y="598185"/>
            <a:ext cx="5976353" cy="3945213"/>
            <a:chOff x="1569289" y="585578"/>
            <a:chExt cx="5976353" cy="3945213"/>
          </a:xfrm>
        </p:grpSpPr>
        <p:pic>
          <p:nvPicPr>
            <p:cNvPr id="5" name="Picture 4">
              <a:extLst>
                <a:ext uri="{FF2B5EF4-FFF2-40B4-BE49-F238E27FC236}">
                  <a16:creationId xmlns:a16="http://schemas.microsoft.com/office/drawing/2014/main" id="{0BFC5A4A-EFC4-F68D-592D-7084ED93B885}"/>
                </a:ext>
              </a:extLst>
            </p:cNvPr>
            <p:cNvPicPr>
              <a:picLocks noChangeAspect="1"/>
            </p:cNvPicPr>
            <p:nvPr/>
          </p:nvPicPr>
          <p:blipFill>
            <a:blip r:embed="rId3"/>
            <a:srcRect/>
            <a:stretch/>
          </p:blipFill>
          <p:spPr>
            <a:xfrm>
              <a:off x="1569289" y="2666774"/>
              <a:ext cx="2798618" cy="1863879"/>
            </a:xfrm>
            <a:prstGeom prst="rect">
              <a:avLst/>
            </a:prstGeom>
          </p:spPr>
        </p:pic>
        <p:pic>
          <p:nvPicPr>
            <p:cNvPr id="12" name="Picture 11">
              <a:extLst>
                <a:ext uri="{FF2B5EF4-FFF2-40B4-BE49-F238E27FC236}">
                  <a16:creationId xmlns:a16="http://schemas.microsoft.com/office/drawing/2014/main" id="{AA576A21-0701-79EE-F337-EA62D5FD36F3}"/>
                </a:ext>
              </a:extLst>
            </p:cNvPr>
            <p:cNvPicPr>
              <a:picLocks noChangeAspect="1"/>
            </p:cNvPicPr>
            <p:nvPr/>
          </p:nvPicPr>
          <p:blipFill>
            <a:blip r:embed="rId4"/>
            <a:srcRect/>
            <a:stretch/>
          </p:blipFill>
          <p:spPr>
            <a:xfrm>
              <a:off x="4747257" y="585578"/>
              <a:ext cx="2794952" cy="1864233"/>
            </a:xfrm>
            <a:prstGeom prst="rect">
              <a:avLst/>
            </a:prstGeom>
          </p:spPr>
        </p:pic>
        <p:pic>
          <p:nvPicPr>
            <p:cNvPr id="14" name="Picture 13">
              <a:extLst>
                <a:ext uri="{FF2B5EF4-FFF2-40B4-BE49-F238E27FC236}">
                  <a16:creationId xmlns:a16="http://schemas.microsoft.com/office/drawing/2014/main" id="{8FE31590-00FF-60A9-4AD5-0122897639CA}"/>
                </a:ext>
              </a:extLst>
            </p:cNvPr>
            <p:cNvPicPr>
              <a:picLocks noChangeAspect="1"/>
            </p:cNvPicPr>
            <p:nvPr/>
          </p:nvPicPr>
          <p:blipFill>
            <a:blip r:embed="rId5"/>
            <a:srcRect/>
            <a:stretch/>
          </p:blipFill>
          <p:spPr>
            <a:xfrm>
              <a:off x="4747024" y="2666912"/>
              <a:ext cx="2798618" cy="1863879"/>
            </a:xfrm>
            <a:prstGeom prst="rect">
              <a:avLst/>
            </a:prstGeom>
          </p:spPr>
        </p:pic>
        <p:pic>
          <p:nvPicPr>
            <p:cNvPr id="21" name="Picture 20">
              <a:extLst>
                <a:ext uri="{FF2B5EF4-FFF2-40B4-BE49-F238E27FC236}">
                  <a16:creationId xmlns:a16="http://schemas.microsoft.com/office/drawing/2014/main" id="{78C185B2-0249-F508-99BB-8A0A0879B94C}"/>
                </a:ext>
              </a:extLst>
            </p:cNvPr>
            <p:cNvPicPr>
              <a:picLocks noChangeAspect="1"/>
            </p:cNvPicPr>
            <p:nvPr/>
          </p:nvPicPr>
          <p:blipFill>
            <a:blip r:embed="rId6"/>
            <a:srcRect/>
            <a:stretch/>
          </p:blipFill>
          <p:spPr>
            <a:xfrm>
              <a:off x="1574092" y="587248"/>
              <a:ext cx="2796350" cy="1862369"/>
            </a:xfrm>
            <a:prstGeom prst="rect">
              <a:avLst/>
            </a:prstGeom>
          </p:spPr>
        </p:pic>
      </p:grpSp>
    </p:spTree>
    <p:extLst>
      <p:ext uri="{BB962C8B-B14F-4D97-AF65-F5344CB8AC3E}">
        <p14:creationId xmlns:p14="http://schemas.microsoft.com/office/powerpoint/2010/main" val="18083711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1.0&quot;&gt;&lt;object type=&quot;1&quot; unique_id=&quot;10001&quot;&gt;&lt;object type=&quot;8&quot; unique_id=&quot;10048&quot;&gt;&lt;/object&gt;&lt;object type=&quot;2&quot; unique_id=&quot;10049&quot;&gt;&lt;object type=&quot;3&quot; unique_id=&quot;10050&quot;&gt;&lt;property id=&quot;20148&quot; value=&quot;5&quot;/&gt;&lt;property id=&quot;20300&quot; value=&quot;Slide 1&quot;/&gt;&lt;property id=&quot;20307&quot; value=&quot;277&quot;/&gt;&lt;/object&gt;&lt;object type=&quot;3&quot; unique_id=&quot;10051&quot;&gt;&lt;property id=&quot;20148&quot; value=&quot;5&quot;/&gt;&lt;property id=&quot;20300&quot; value=&quot;Slide 2&quot;/&gt;&lt;property id=&quot;20307&quot; value=&quot;281&quot;/&gt;&lt;/object&gt;&lt;object type=&quot;3&quot; unique_id=&quot;10052&quot;&gt;&lt;property id=&quot;20148&quot; value=&quot;5&quot;/&gt;&lt;property id=&quot;20300&quot; value=&quot;Slide 3&quot;/&gt;&lt;property id=&quot;20307&quot; value=&quot;280&quot;/&gt;&lt;/object&gt;&lt;object type=&quot;3&quot; unique_id=&quot;10053&quot;&gt;&lt;property id=&quot;20148&quot; value=&quot;5&quot;/&gt;&lt;property id=&quot;20300&quot; value=&quot;Slide 4&quot;/&gt;&lt;property id=&quot;20307&quot; value=&quot;278&quot;/&gt;&lt;/object&gt;&lt;/object&gt;&lt;/object&gt;&lt;/database&gt;"/>
  <p:tag name="SECTOMILLISECCONVERTED" val="1"/>
</p:tagLst>
</file>

<file path=ppt/theme/theme1.xml><?xml version="1.0" encoding="utf-8"?>
<a:theme xmlns:a="http://schemas.openxmlformats.org/drawingml/2006/main" name="JPL-WhiteTheme-16x9-vA6">
  <a:themeElements>
    <a:clrScheme name="JPL Colors - Jan 2017">
      <a:dk1>
        <a:sysClr val="windowText" lastClr="000000"/>
      </a:dk1>
      <a:lt1>
        <a:sysClr val="window" lastClr="FFFFFF"/>
      </a:lt1>
      <a:dk2>
        <a:srgbClr val="5D5D60"/>
      </a:dk2>
      <a:lt2>
        <a:srgbClr val="A5A5A5"/>
      </a:lt2>
      <a:accent1>
        <a:srgbClr val="E31937"/>
      </a:accent1>
      <a:accent2>
        <a:srgbClr val="94A8C2"/>
      </a:accent2>
      <a:accent3>
        <a:srgbClr val="617998"/>
      </a:accent3>
      <a:accent4>
        <a:srgbClr val="A4B34C"/>
      </a:accent4>
      <a:accent5>
        <a:srgbClr val="FF6E1E"/>
      </a:accent5>
      <a:accent6>
        <a:srgbClr val="F2A900"/>
      </a:accent6>
      <a:hlink>
        <a:srgbClr val="E31937"/>
      </a:hlink>
      <a:folHlink>
        <a:srgbClr val="E3193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JPL-BlackTheme-16x9-vA6">
  <a:themeElements>
    <a:clrScheme name="JPL Colors - Jan 2017">
      <a:dk1>
        <a:sysClr val="windowText" lastClr="000000"/>
      </a:dk1>
      <a:lt1>
        <a:sysClr val="window" lastClr="FFFFFF"/>
      </a:lt1>
      <a:dk2>
        <a:srgbClr val="5D5D60"/>
      </a:dk2>
      <a:lt2>
        <a:srgbClr val="A5A5A5"/>
      </a:lt2>
      <a:accent1>
        <a:srgbClr val="E31937"/>
      </a:accent1>
      <a:accent2>
        <a:srgbClr val="94A8C2"/>
      </a:accent2>
      <a:accent3>
        <a:srgbClr val="617998"/>
      </a:accent3>
      <a:accent4>
        <a:srgbClr val="A4B34C"/>
      </a:accent4>
      <a:accent5>
        <a:srgbClr val="FF6E1E"/>
      </a:accent5>
      <a:accent6>
        <a:srgbClr val="F2A900"/>
      </a:accent6>
      <a:hlink>
        <a:srgbClr val="E31937"/>
      </a:hlink>
      <a:folHlink>
        <a:srgbClr val="E3193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5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headEnd type="arrow"/>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1556</TotalTime>
  <Words>5195</Words>
  <Application>Microsoft Macintosh PowerPoint</Application>
  <PresentationFormat>On-screen Show (16:9)</PresentationFormat>
  <Paragraphs>471</Paragraphs>
  <Slides>29</Slides>
  <Notes>28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Arial,Sans-Serif</vt:lpstr>
      <vt:lpstr>Calibri</vt:lpstr>
      <vt:lpstr>CMR10</vt:lpstr>
      <vt:lpstr>JPL-WhiteTheme-16x9-vA6</vt:lpstr>
      <vt:lpstr>JPL-BlackTheme-16x9-vA6</vt:lpstr>
      <vt:lpstr>PowerPoint Presentation</vt:lpstr>
      <vt:lpstr>Lunar Flashlight Mission</vt:lpstr>
      <vt:lpstr>Lunar Flashlight Propulsion System Novel Technology</vt:lpstr>
      <vt:lpstr>Lunar Flashlight Propulsion System (LFPS)</vt:lpstr>
      <vt:lpstr>Successful Launch!</vt:lpstr>
      <vt:lpstr>First Desaturation Maneuver: What Went Wrong?</vt:lpstr>
      <vt:lpstr>Initial Thoughts</vt:lpstr>
      <vt:lpstr>Initial Results</vt:lpstr>
      <vt:lpstr>Thruster Characterization and Wake-Up Attempts</vt:lpstr>
      <vt:lpstr>PowerPoint Presentation</vt:lpstr>
      <vt:lpstr>TCM Options</vt:lpstr>
      <vt:lpstr>TCM Options</vt:lpstr>
      <vt:lpstr>TCM Options</vt:lpstr>
      <vt:lpstr>TCM Options</vt:lpstr>
      <vt:lpstr>TCM Options</vt:lpstr>
      <vt:lpstr>Brief Overview of Rotating TCMs</vt:lpstr>
      <vt:lpstr>Rotating TCMs: Considerations</vt:lpstr>
      <vt:lpstr>Rotating TCMs Work!</vt:lpstr>
      <vt:lpstr>Thruster 4 &amp; 3 RTCM Performance</vt:lpstr>
      <vt:lpstr>High Risk Thruster Recovery Attempts</vt:lpstr>
      <vt:lpstr>Anomaly Root Cause Analysis</vt:lpstr>
      <vt:lpstr>The Culprit</vt:lpstr>
      <vt:lpstr>Lessons Learned and Recommendations: Design</vt:lpstr>
      <vt:lpstr>Lessons Learned and Recommendations: Testing</vt:lpstr>
      <vt:lpstr>Conclusion</vt:lpstr>
      <vt:lpstr>PowerPoint Presentation</vt:lpstr>
      <vt:lpstr>Citations</vt:lpstr>
      <vt:lpstr>Mission Overview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M Stolze</dc:creator>
  <cp:lastModifiedBy>Smith, Celeste R (US 348C)</cp:lastModifiedBy>
  <cp:revision>118</cp:revision>
  <cp:lastPrinted>2022-08-02T22:38:06Z</cp:lastPrinted>
  <dcterms:created xsi:type="dcterms:W3CDTF">2016-09-08T21:41:17Z</dcterms:created>
  <dcterms:modified xsi:type="dcterms:W3CDTF">2024-04-18T17:01:41Z</dcterms:modified>
</cp:coreProperties>
</file>