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mov" ContentType="video/quicktime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9"/>
  </p:notesMasterIdLst>
  <p:sldIdLst>
    <p:sldId id="256" r:id="rId2"/>
    <p:sldId id="536" r:id="rId3"/>
    <p:sldId id="517" r:id="rId4"/>
    <p:sldId id="455" r:id="rId5"/>
    <p:sldId id="538" r:id="rId6"/>
    <p:sldId id="353" r:id="rId7"/>
    <p:sldId id="516" r:id="rId8"/>
    <p:sldId id="265" r:id="rId9"/>
    <p:sldId id="505" r:id="rId10"/>
    <p:sldId id="491" r:id="rId11"/>
    <p:sldId id="506" r:id="rId12"/>
    <p:sldId id="518" r:id="rId13"/>
    <p:sldId id="493" r:id="rId14"/>
    <p:sldId id="539" r:id="rId15"/>
    <p:sldId id="535" r:id="rId16"/>
    <p:sldId id="511" r:id="rId17"/>
    <p:sldId id="499" r:id="rId18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C234B"/>
    <a:srgbClr val="AB0520"/>
    <a:srgbClr val="786A68"/>
    <a:srgbClr val="6F868D"/>
    <a:srgbClr val="333333"/>
    <a:srgbClr val="C8D9D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154F24A-DC15-2644-92C1-FCE911A7EFD5}" v="14" dt="2024-04-23T05:17:17.240"/>
    <p1510:client id="{2308B45E-1274-4E18-B543-6DCAD83CADB9}" v="371" dt="2024-04-23T06:35:54.845"/>
    <p1510:client id="{42B20193-98EE-478E-BF84-241E4B245A7C}" v="384" dt="2024-04-22T22:22:24.392"/>
    <p1510:client id="{51907BC9-C450-E8C8-F2D4-1A76E906F2E0}" v="31" dt="2024-04-23T05:43:27.708"/>
    <p1510:client id="{5591152E-2C95-CE45-9123-3A4DC861F7E8}" v="1467" dt="2024-04-23T03:57:19.812"/>
    <p1510:client id="{5D470B32-F9EA-477A-A7F7-4365B324CD38}" v="622" dt="2024-04-23T05:43:36.072"/>
    <p1510:client id="{AC6794B2-5608-4EDF-8C73-5B1355C0C0AD}" v="1026" dt="2024-04-23T06:47:58.547"/>
    <p1510:client id="{CE9D08EC-AF46-4724-9767-9B44DDAC10F1}" v="1256" dt="2024-04-23T05:20:29.457"/>
    <p1510:client id="{CEBF5C2D-1DBD-2C40-8EB1-DC48A8F39AD2}" v="793" dt="2024-04-23T06:47:22.55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8" d="100"/>
          <a:sy n="78" d="100"/>
        </p:scale>
        <p:origin x="1594" y="6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62D6B7D-F297-446D-9E0B-5C48EF8E608C}" type="datetimeFigureOut">
              <a:rPr lang="en-US" smtClean="0"/>
              <a:t>4/22/2024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23A7C51-2C04-4326-BA96-F3C3A6A573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25434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23A7C51-2C04-4326-BA96-F3C3A6A573B3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581635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281DB9B-184A-0C46-A568-D324666ABEFD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476316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F666431-48D7-1B4B-9898-218D0CABC563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434184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D9C69D1-CDD7-6643-AAE5-EDE65D7EC65B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444392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D9C69D1-CDD7-6643-AAE5-EDE65D7EC65B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66148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Relationship Id="rId9" Type="http://schemas.openxmlformats.org/officeDocument/2006/relationships/image" Target="../media/image12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85800" y="2130425"/>
            <a:ext cx="7772400" cy="1470025"/>
          </a:xfrm>
        </p:spPr>
        <p:txBody>
          <a:bodyPr>
            <a:normAutofit/>
          </a:bodyPr>
          <a:lstStyle>
            <a:lvl1pPr>
              <a:defRPr sz="3600" baseline="0"/>
            </a:lvl1pPr>
          </a:lstStyle>
          <a:p>
            <a:r>
              <a:rPr lang="en-US"/>
              <a:t>SAMPLE TITLE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344319"/>
          </a:xfrm>
        </p:spPr>
        <p:txBody>
          <a:bodyPr/>
          <a:lstStyle>
            <a:lvl1pPr marL="0" indent="0" algn="ctr">
              <a:buNone/>
              <a:defRPr>
                <a:solidFill>
                  <a:srgbClr val="6F868D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Sample text or subtitle</a:t>
            </a: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446812" y="5729514"/>
            <a:ext cx="2256972" cy="1128486"/>
          </a:xfrm>
          <a:prstGeom prst="rect">
            <a:avLst/>
          </a:prstGeom>
        </p:spPr>
      </p:pic>
      <p:pic>
        <p:nvPicPr>
          <p:cNvPr id="8" name="Picture 7" descr="triangles_2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8723" y="1977326"/>
            <a:ext cx="606552" cy="822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32061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ulleted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214C19-7B70-E548-A608-340680BFD9AE}" type="slidenum">
              <a:rPr lang="en-US" smtClean="0"/>
              <a:t>‹#›</a:t>
            </a:fld>
            <a:endParaRPr lang="en-US"/>
          </a:p>
        </p:txBody>
      </p:sp>
      <p:sp>
        <p:nvSpPr>
          <p:cNvPr id="7" name="Title 1"/>
          <p:cNvSpPr>
            <a:spLocks noGrp="1"/>
          </p:cNvSpPr>
          <p:nvPr>
            <p:ph type="title" hasCustomPrompt="1"/>
          </p:nvPr>
        </p:nvSpPr>
        <p:spPr>
          <a:xfrm>
            <a:off x="685291" y="792939"/>
            <a:ext cx="7772400" cy="685070"/>
          </a:xfrm>
        </p:spPr>
        <p:txBody>
          <a:bodyPr/>
          <a:lstStyle>
            <a:lvl1pPr>
              <a:defRPr sz="2000" baseline="0">
                <a:solidFill>
                  <a:srgbClr val="0C234B"/>
                </a:solidFill>
              </a:defRPr>
            </a:lvl1pPr>
          </a:lstStyle>
          <a:p>
            <a:r>
              <a:rPr lang="en-US"/>
              <a:t>SAMPLE HEADER</a:t>
            </a:r>
          </a:p>
        </p:txBody>
      </p:sp>
      <p:sp>
        <p:nvSpPr>
          <p:cNvPr id="8" name="Text Placeholder 2"/>
          <p:cNvSpPr>
            <a:spLocks noGrp="1"/>
          </p:cNvSpPr>
          <p:nvPr>
            <p:ph idx="1"/>
          </p:nvPr>
        </p:nvSpPr>
        <p:spPr>
          <a:xfrm>
            <a:off x="765443" y="2240801"/>
            <a:ext cx="3599264" cy="297173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Text Placeholder 2"/>
          <p:cNvSpPr>
            <a:spLocks noGrp="1"/>
          </p:cNvSpPr>
          <p:nvPr>
            <p:ph idx="13"/>
          </p:nvPr>
        </p:nvSpPr>
        <p:spPr>
          <a:xfrm>
            <a:off x="4723271" y="2240801"/>
            <a:ext cx="3599264" cy="297173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8612041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ragraph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214C19-7B70-E548-A608-340680BFD9AE}" type="slidenum">
              <a:rPr lang="en-US" smtClean="0"/>
              <a:t>‹#›</a:t>
            </a:fld>
            <a:endParaRPr lang="en-US"/>
          </a:p>
        </p:txBody>
      </p:sp>
      <p:sp>
        <p:nvSpPr>
          <p:cNvPr id="7" name="Title 1"/>
          <p:cNvSpPr txBox="1">
            <a:spLocks/>
          </p:cNvSpPr>
          <p:nvPr userDrawn="1"/>
        </p:nvSpPr>
        <p:spPr>
          <a:xfrm>
            <a:off x="736338" y="1103313"/>
            <a:ext cx="7772400" cy="11033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000" b="1" kern="1200" baseline="0">
                <a:solidFill>
                  <a:srgbClr val="FFFFFF"/>
                </a:solidFill>
                <a:latin typeface="Verdana"/>
                <a:ea typeface="+mj-ea"/>
                <a:cs typeface="Verdana"/>
              </a:defRPr>
            </a:lvl1pPr>
          </a:lstStyle>
          <a:p>
            <a:r>
              <a:rPr lang="en-US">
                <a:solidFill>
                  <a:srgbClr val="0C234B"/>
                </a:solidFill>
              </a:rPr>
              <a:t>SAMPLE HEADER</a:t>
            </a:r>
          </a:p>
        </p:txBody>
      </p:sp>
      <p:sp>
        <p:nvSpPr>
          <p:cNvPr id="8" name="Text Placeholder 2"/>
          <p:cNvSpPr>
            <a:spLocks noGrp="1"/>
          </p:cNvSpPr>
          <p:nvPr>
            <p:ph idx="1" hasCustomPrompt="1"/>
          </p:nvPr>
        </p:nvSpPr>
        <p:spPr>
          <a:xfrm>
            <a:off x="930172" y="2696278"/>
            <a:ext cx="3845859" cy="141804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marR="0" indent="0" algn="l" defTabSz="914400" rtl="0" eaLnBrk="0" fontAlgn="base" latinLnBrk="0" hangingPunct="0">
              <a:lnSpc>
                <a:spcPct val="100000"/>
              </a:lnSpc>
              <a:spcBef>
                <a:spcPts val="800"/>
              </a:spcBef>
              <a:spcAft>
                <a:spcPct val="0"/>
              </a:spcAft>
              <a:buClrTx/>
              <a:buSzTx/>
              <a:buFontTx/>
              <a:buNone/>
              <a:tabLst/>
              <a:defRPr sz="1400" b="0" i="0"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ts val="8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Sample Basic Paragraph.</a:t>
            </a:r>
            <a:r>
              <a:rPr lang="en-US" baseline="0"/>
              <a:t> </a:t>
            </a:r>
            <a:r>
              <a:rPr lang="en-US"/>
              <a:t>This is what the text would look</a:t>
            </a:r>
            <a:r>
              <a:rPr lang="en-US" baseline="0"/>
              <a:t> like in a paragraph. This is what the text would look like in a paragraph. This is what the text would look like.</a:t>
            </a:r>
            <a:endParaRPr lang="en-US"/>
          </a:p>
          <a:p>
            <a:pPr lvl="0"/>
            <a:endParaRPr lang="en-US"/>
          </a:p>
        </p:txBody>
      </p:sp>
      <p:sp>
        <p:nvSpPr>
          <p:cNvPr id="9" name="Text Placeholder 2"/>
          <p:cNvSpPr>
            <a:spLocks noGrp="1"/>
          </p:cNvSpPr>
          <p:nvPr>
            <p:ph idx="11" hasCustomPrompt="1"/>
          </p:nvPr>
        </p:nvSpPr>
        <p:spPr>
          <a:xfrm>
            <a:off x="909957" y="2355445"/>
            <a:ext cx="3845859" cy="3531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marR="0" indent="0" algn="l" defTabSz="914400" rtl="0" eaLnBrk="0" fontAlgn="base" latinLnBrk="0" hangingPunct="0">
              <a:lnSpc>
                <a:spcPct val="100000"/>
              </a:lnSpc>
              <a:spcBef>
                <a:spcPts val="800"/>
              </a:spcBef>
              <a:spcAft>
                <a:spcPct val="0"/>
              </a:spcAft>
              <a:buClrTx/>
              <a:buSzTx/>
              <a:buFontTx/>
              <a:buNone/>
              <a:tabLst/>
              <a:defRPr sz="1800" b="0" i="0">
                <a:solidFill>
                  <a:srgbClr val="AB0520"/>
                </a:solidFill>
              </a:defRPr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ts val="8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PARAGRAPH TITLE</a:t>
            </a:r>
          </a:p>
        </p:txBody>
      </p:sp>
    </p:spTree>
    <p:extLst>
      <p:ext uri="{BB962C8B-B14F-4D97-AF65-F5344CB8AC3E}">
        <p14:creationId xmlns:p14="http://schemas.microsoft.com/office/powerpoint/2010/main" val="25759205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Paragraph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214C19-7B70-E548-A608-340680BFD9AE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itle 1"/>
          <p:cNvSpPr txBox="1">
            <a:spLocks/>
          </p:cNvSpPr>
          <p:nvPr userDrawn="1"/>
        </p:nvSpPr>
        <p:spPr>
          <a:xfrm>
            <a:off x="685291" y="717177"/>
            <a:ext cx="7772400" cy="11033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000" b="1" kern="1200" baseline="0">
                <a:solidFill>
                  <a:srgbClr val="FFFFFF"/>
                </a:solidFill>
                <a:latin typeface="Verdana"/>
                <a:ea typeface="+mj-ea"/>
                <a:cs typeface="Verdana"/>
              </a:defRPr>
            </a:lvl1pPr>
          </a:lstStyle>
          <a:p>
            <a:r>
              <a:rPr lang="en-US">
                <a:solidFill>
                  <a:srgbClr val="0C234B"/>
                </a:solidFill>
              </a:rPr>
              <a:t>SAMPLE HEADER</a:t>
            </a:r>
          </a:p>
        </p:txBody>
      </p:sp>
      <p:sp>
        <p:nvSpPr>
          <p:cNvPr id="10" name="Text Placeholder 2"/>
          <p:cNvSpPr>
            <a:spLocks noGrp="1"/>
          </p:cNvSpPr>
          <p:nvPr>
            <p:ph idx="1" hasCustomPrompt="1"/>
          </p:nvPr>
        </p:nvSpPr>
        <p:spPr>
          <a:xfrm>
            <a:off x="987377" y="2003330"/>
            <a:ext cx="3377331" cy="29295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marR="0" indent="0" algn="l" defTabSz="914400" rtl="0" eaLnBrk="0" fontAlgn="base" latinLnBrk="0" hangingPunct="0">
              <a:lnSpc>
                <a:spcPct val="100000"/>
              </a:lnSpc>
              <a:spcBef>
                <a:spcPts val="8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ts val="8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Sample Basic Paragraph.</a:t>
            </a:r>
            <a:r>
              <a:rPr lang="en-US" baseline="0"/>
              <a:t> </a:t>
            </a:r>
            <a:r>
              <a:rPr lang="en-US"/>
              <a:t>This is what the text would look</a:t>
            </a:r>
            <a:r>
              <a:rPr lang="en-US" baseline="0"/>
              <a:t> like in a paragraph. This is what the text would look like in a paragraph. This is what the text would look like.</a:t>
            </a:r>
            <a:endParaRPr lang="en-US"/>
          </a:p>
          <a:p>
            <a:pPr lvl="0"/>
            <a:endParaRPr lang="en-US"/>
          </a:p>
        </p:txBody>
      </p:sp>
      <p:sp>
        <p:nvSpPr>
          <p:cNvPr id="11" name="Text Placeholder 2"/>
          <p:cNvSpPr>
            <a:spLocks noGrp="1"/>
          </p:cNvSpPr>
          <p:nvPr>
            <p:ph idx="13" hasCustomPrompt="1"/>
          </p:nvPr>
        </p:nvSpPr>
        <p:spPr>
          <a:xfrm>
            <a:off x="4772589" y="2003330"/>
            <a:ext cx="3377331" cy="29295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marR="0" indent="0" algn="l" defTabSz="914400" rtl="0" eaLnBrk="0" fontAlgn="base" latinLnBrk="0" hangingPunct="0">
              <a:lnSpc>
                <a:spcPct val="100000"/>
              </a:lnSpc>
              <a:spcBef>
                <a:spcPts val="8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ts val="8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Sample Basic Paragraph.</a:t>
            </a:r>
            <a:r>
              <a:rPr lang="en-US" baseline="0"/>
              <a:t> </a:t>
            </a:r>
            <a:r>
              <a:rPr lang="en-US"/>
              <a:t>This is what the text would look</a:t>
            </a:r>
            <a:r>
              <a:rPr lang="en-US" baseline="0"/>
              <a:t> like in a paragraph. This is what the text would look like in a paragraph. This is what the text would look like.</a:t>
            </a:r>
            <a:endParaRPr lang="en-US"/>
          </a:p>
          <a:p>
            <a:pPr lv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32365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bjec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214C19-7B70-E548-A608-340680BFD9AE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Title 1"/>
          <p:cNvSpPr txBox="1">
            <a:spLocks/>
          </p:cNvSpPr>
          <p:nvPr userDrawn="1"/>
        </p:nvSpPr>
        <p:spPr>
          <a:xfrm>
            <a:off x="685291" y="1434353"/>
            <a:ext cx="7772400" cy="11033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000" b="1" kern="1200" baseline="0">
                <a:solidFill>
                  <a:srgbClr val="FFFFFF"/>
                </a:solidFill>
                <a:latin typeface="Verdana"/>
                <a:ea typeface="+mj-ea"/>
                <a:cs typeface="Verdana"/>
              </a:defRPr>
            </a:lvl1pPr>
          </a:lstStyle>
          <a:p>
            <a:r>
              <a:rPr lang="en-US">
                <a:solidFill>
                  <a:srgbClr val="0C234B"/>
                </a:solidFill>
              </a:rPr>
              <a:t>SAMPLE HEADER</a:t>
            </a:r>
          </a:p>
        </p:txBody>
      </p:sp>
      <p:sp>
        <p:nvSpPr>
          <p:cNvPr id="11" name="Content Placeholder 2"/>
          <p:cNvSpPr>
            <a:spLocks noGrp="1"/>
          </p:cNvSpPr>
          <p:nvPr>
            <p:ph sz="half" idx="1"/>
          </p:nvPr>
        </p:nvSpPr>
        <p:spPr>
          <a:xfrm>
            <a:off x="1209963" y="2875352"/>
            <a:ext cx="6467763" cy="13144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6069729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214C19-7B70-E548-A608-340680BFD9AE}" type="slidenum">
              <a:rPr lang="en-US" smtClean="0"/>
              <a:t>‹#›</a:t>
            </a:fld>
            <a:endParaRPr lang="en-US"/>
          </a:p>
        </p:txBody>
      </p:sp>
      <p:sp>
        <p:nvSpPr>
          <p:cNvPr id="6" name="Title 1"/>
          <p:cNvSpPr txBox="1">
            <a:spLocks/>
          </p:cNvSpPr>
          <p:nvPr userDrawn="1"/>
        </p:nvSpPr>
        <p:spPr>
          <a:xfrm>
            <a:off x="685291" y="814294"/>
            <a:ext cx="7772400" cy="8406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000" b="1" kern="1200" baseline="0">
                <a:solidFill>
                  <a:srgbClr val="FFFFFF"/>
                </a:solidFill>
                <a:latin typeface="Verdana"/>
                <a:ea typeface="+mj-ea"/>
                <a:cs typeface="Verdana"/>
              </a:defRPr>
            </a:lvl1pPr>
          </a:lstStyle>
          <a:p>
            <a:r>
              <a:rPr lang="en-US">
                <a:solidFill>
                  <a:srgbClr val="0C234B"/>
                </a:solidFill>
              </a:rPr>
              <a:t>SAMPLE HEADER</a:t>
            </a:r>
          </a:p>
        </p:txBody>
      </p:sp>
      <p:sp>
        <p:nvSpPr>
          <p:cNvPr id="7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1829440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1792288" y="4938724"/>
            <a:ext cx="5486400" cy="400870"/>
          </a:xfrm>
        </p:spPr>
        <p:txBody>
          <a:bodyPr/>
          <a:lstStyle>
            <a:lvl1pPr marL="0" indent="0">
              <a:buNone/>
              <a:defRPr sz="1200">
                <a:solidFill>
                  <a:srgbClr val="6F868D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IMAGE CAPTION</a:t>
            </a:r>
          </a:p>
        </p:txBody>
      </p:sp>
    </p:spTree>
    <p:extLst>
      <p:ext uri="{BB962C8B-B14F-4D97-AF65-F5344CB8AC3E}">
        <p14:creationId xmlns:p14="http://schemas.microsoft.com/office/powerpoint/2010/main" val="23560500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eft Aligned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214C19-7B70-E548-A608-340680BFD9AE}" type="slidenum">
              <a:rPr lang="en-US" smtClean="0"/>
              <a:t>‹#›</a:t>
            </a:fld>
            <a:endParaRPr lang="en-US"/>
          </a:p>
        </p:txBody>
      </p:sp>
      <p:sp>
        <p:nvSpPr>
          <p:cNvPr id="5" name="Title 1"/>
          <p:cNvSpPr>
            <a:spLocks noGrp="1"/>
          </p:cNvSpPr>
          <p:nvPr>
            <p:ph type="title" hasCustomPrompt="1"/>
          </p:nvPr>
        </p:nvSpPr>
        <p:spPr>
          <a:xfrm>
            <a:off x="679135" y="903941"/>
            <a:ext cx="7772400" cy="774607"/>
          </a:xfrm>
        </p:spPr>
        <p:txBody>
          <a:bodyPr/>
          <a:lstStyle>
            <a:lvl1pPr>
              <a:defRPr sz="2000" baseline="0">
                <a:solidFill>
                  <a:srgbClr val="0C234B"/>
                </a:solidFill>
              </a:defRPr>
            </a:lvl1pPr>
          </a:lstStyle>
          <a:p>
            <a:r>
              <a:rPr lang="en-US"/>
              <a:t>SAMPLE HEADER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" hasCustomPrompt="1"/>
          </p:nvPr>
        </p:nvSpPr>
        <p:spPr>
          <a:xfrm>
            <a:off x="679135" y="1843553"/>
            <a:ext cx="2255330" cy="22195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marR="0" indent="0" algn="l" defTabSz="914400" rtl="0" eaLnBrk="0" fontAlgn="base" latinLnBrk="0" hangingPunct="0">
              <a:lnSpc>
                <a:spcPct val="100000"/>
              </a:lnSpc>
              <a:spcBef>
                <a:spcPts val="800"/>
              </a:spcBef>
              <a:spcAft>
                <a:spcPct val="0"/>
              </a:spcAft>
              <a:buClrTx/>
              <a:buSzTx/>
              <a:buFontTx/>
              <a:buNone/>
              <a:tabLst/>
              <a:defRPr sz="1400" b="0" i="0"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ts val="8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Sample Basic Paragraph.</a:t>
            </a:r>
            <a:r>
              <a:rPr lang="en-US" baseline="0"/>
              <a:t> </a:t>
            </a:r>
            <a:r>
              <a:rPr lang="en-US"/>
              <a:t>This is what the text would look</a:t>
            </a:r>
            <a:r>
              <a:rPr lang="en-US" baseline="0"/>
              <a:t> like in a paragraph. This is what the text would look like in a paragraph. This is what the text would look like.</a:t>
            </a:r>
            <a:endParaRPr lang="en-US"/>
          </a:p>
          <a:p>
            <a:pPr lvl="0"/>
            <a:endParaRPr lang="en-US"/>
          </a:p>
        </p:txBody>
      </p:sp>
      <p:sp>
        <p:nvSpPr>
          <p:cNvPr id="7" name="Picture Placeholder 2"/>
          <p:cNvSpPr>
            <a:spLocks noGrp="1"/>
          </p:cNvSpPr>
          <p:nvPr>
            <p:ph type="pic" idx="11"/>
          </p:nvPr>
        </p:nvSpPr>
        <p:spPr>
          <a:xfrm>
            <a:off x="3049915" y="1921673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3049915" y="5030957"/>
            <a:ext cx="5486400" cy="400870"/>
          </a:xfrm>
        </p:spPr>
        <p:txBody>
          <a:bodyPr/>
          <a:lstStyle>
            <a:lvl1pPr marL="0" indent="0">
              <a:buNone/>
              <a:defRPr sz="1200">
                <a:solidFill>
                  <a:srgbClr val="6F868D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IMAGE CAPTION</a:t>
            </a:r>
          </a:p>
        </p:txBody>
      </p:sp>
    </p:spTree>
    <p:extLst>
      <p:ext uri="{BB962C8B-B14F-4D97-AF65-F5344CB8AC3E}">
        <p14:creationId xmlns:p14="http://schemas.microsoft.com/office/powerpoint/2010/main" val="7912477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214C19-7B70-E548-A608-340680BFD9AE}" type="slidenum">
              <a:rPr lang="en-US" smtClean="0"/>
              <a:t>‹#›</a:t>
            </a:fld>
            <a:endParaRPr lang="en-US"/>
          </a:p>
        </p:txBody>
      </p:sp>
      <p:pic>
        <p:nvPicPr>
          <p:cNvPr id="3" name="Picture 2" descr="unireldata:Shared:_UR_CLIENTS:OUR:2014:OUR140527_DE_BrandArchitecture:MASTER LOGOS:CENG_140611_DE_BrandArchitecture_Folder:UA_CENG_logo lock up:DIGITAL:PNG:Full Color:UA_CENG_RGB_Primary.png"/>
          <p:cNvPicPr/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7966" y="1216349"/>
            <a:ext cx="3571691" cy="570478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Picture 3" descr="unireldata:Shared:_UR_CLIENTS:OUR:2014:OUR140527_DE_BrandArchitecture:MASTER LOGOS:CENG_140611_DE_BrandArchitecture_Folder:UA_CENG_logo lock up:DIGITAL:PNG:Full Color:UA_CENG_RGB_Alt.png"/>
          <p:cNvPicPr/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866" y="2240987"/>
            <a:ext cx="3562786" cy="566212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Picture 4" descr="unireldata:Shared:_UR_CLIENTS:OUR:2014:OUR140527_DE_BrandArchitecture:MASTER LOGOS:CENG_140611_DE_BrandArchitecture_Folder:UA_CENG_logo lock up:DIGITAL:PNG:Full Color:UA_CENG_RGB_Promo.png"/>
          <p:cNvPicPr/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7972" y="3474024"/>
            <a:ext cx="3571685" cy="611817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Picture 5" descr="unireldata:Shared:_UR_CLIENTS:OUR:2014:OUR140527_DE_BrandArchitecture:MASTER LOGOS:CENG_140611_DE_BrandArchitecture_Folder:UA_CENG_logo lock up:DIGITAL:PNG:Full Color:UA_CENG_RGB_Limited.png"/>
          <p:cNvPicPr/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7966" y="4690388"/>
            <a:ext cx="3266794" cy="309599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Rectangle 7"/>
          <p:cNvSpPr/>
          <p:nvPr userDrawn="1"/>
        </p:nvSpPr>
        <p:spPr>
          <a:xfrm>
            <a:off x="4557058" y="791882"/>
            <a:ext cx="4586941" cy="5319059"/>
          </a:xfrm>
          <a:prstGeom prst="rect">
            <a:avLst/>
          </a:prstGeom>
          <a:solidFill>
            <a:schemeClr val="tx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pic>
        <p:nvPicPr>
          <p:cNvPr id="9" name="Picture 8" descr="unireldata:Shared:_UR_CLIENTS:OUR:2014:OUR140527_DE_BrandArchitecture:MASTER LOGOS:CENG_140611_DE_BrandArchitecture_Folder:UA_CENG_logo lock up:DIGITAL:PNG:Reverse:UA_CENG_RGB_Alt_reverse.png"/>
          <p:cNvPicPr/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75411" y="2240986"/>
            <a:ext cx="3571688" cy="567628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Picture 9" descr="unireldata:Shared:_UR_CLIENTS:OUR:2014:OUR140527_DE_BrandArchitecture:MASTER LOGOS:CENG_140611_DE_BrandArchitecture_Folder:UA_CENG_logo lock up:DIGITAL:PNG:Reverse:UA_CENG_RGB_Limited_reverse.png"/>
          <p:cNvPicPr/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75411" y="4690388"/>
            <a:ext cx="3638098" cy="344787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Picture 10" descr="unireldata:Shared:_UR_CLIENTS:OUR:2014:OUR140527_DE_BrandArchitecture:MASTER LOGOS:CENG_140611_DE_BrandArchitecture_Folder:UA_CENG_logo lock up:DIGITAL:PNG:Reverse:UA_CENG_RGB_Primary_reverse.png"/>
          <p:cNvPicPr/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75411" y="1216349"/>
            <a:ext cx="3571688" cy="570478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Picture 11" descr="unireldata:Shared:_UR_CLIENTS:OUR:2014:OUR140527_DE_BrandArchitecture:MASTER LOGOS:CENG_140611_DE_BrandArchitecture_Folder:UA_CENG_logo lock up:DIGITAL:PNG:Reverse:UA_CENG_RGB_Promo_reverse.png"/>
          <p:cNvPicPr/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75411" y="3474024"/>
            <a:ext cx="3571688" cy="61181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9791521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2.emf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triangle_page#.png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43400" y="6619893"/>
            <a:ext cx="435864" cy="240792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551231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8163" y="3885257"/>
            <a:ext cx="6946430" cy="144127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361576" y="6558724"/>
            <a:ext cx="3988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FFFFFF"/>
                </a:solidFill>
              </a:defRPr>
            </a:lvl1pPr>
          </a:lstStyle>
          <a:p>
            <a:fld id="{F1214C19-7B70-E548-A608-340680BFD9AE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13" name="Group 12"/>
          <p:cNvGrpSpPr/>
          <p:nvPr userDrawn="1"/>
        </p:nvGrpSpPr>
        <p:grpSpPr>
          <a:xfrm>
            <a:off x="0" y="0"/>
            <a:ext cx="9144000" cy="640080"/>
            <a:chOff x="246543" y="219"/>
            <a:chExt cx="9144000" cy="640080"/>
          </a:xfrm>
        </p:grpSpPr>
        <p:pic>
          <p:nvPicPr>
            <p:cNvPr id="5" name="Picture 4"/>
            <p:cNvPicPr>
              <a:picLocks noChangeAspect="1"/>
            </p:cNvPicPr>
            <p:nvPr userDrawn="1"/>
          </p:nvPicPr>
          <p:blipFill rotWithShape="1">
            <a:blip r:embed="rId11"/>
            <a:srcRect l="92" t="20961" r="3103" b="54851"/>
            <a:stretch/>
          </p:blipFill>
          <p:spPr>
            <a:xfrm>
              <a:off x="246543" y="10081"/>
              <a:ext cx="9144000" cy="629999"/>
            </a:xfrm>
            <a:prstGeom prst="rect">
              <a:avLst/>
            </a:prstGeom>
            <a:solidFill>
              <a:srgbClr val="0C234B"/>
            </a:solidFill>
          </p:spPr>
        </p:pic>
        <p:grpSp>
          <p:nvGrpSpPr>
            <p:cNvPr id="12" name="Group 11"/>
            <p:cNvGrpSpPr/>
            <p:nvPr userDrawn="1"/>
          </p:nvGrpSpPr>
          <p:grpSpPr>
            <a:xfrm>
              <a:off x="246543" y="219"/>
              <a:ext cx="9144000" cy="640080"/>
              <a:chOff x="-380986" y="-193642"/>
              <a:chExt cx="9144000" cy="640080"/>
            </a:xfrm>
          </p:grpSpPr>
          <p:sp>
            <p:nvSpPr>
              <p:cNvPr id="9" name="TextBox 8"/>
              <p:cNvSpPr txBox="1"/>
              <p:nvPr userDrawn="1"/>
            </p:nvSpPr>
            <p:spPr>
              <a:xfrm>
                <a:off x="-380986" y="-193642"/>
                <a:ext cx="9144000" cy="640080"/>
              </a:xfrm>
              <a:prstGeom prst="rect">
                <a:avLst/>
              </a:prstGeom>
              <a:solidFill>
                <a:srgbClr val="0C234B">
                  <a:alpha val="89000"/>
                </a:srgbClr>
              </a:solidFill>
            </p:spPr>
            <p:txBody>
              <a:bodyPr wrap="square" rtlCol="0">
                <a:spAutoFit/>
              </a:bodyPr>
              <a:lstStyle/>
              <a:p>
                <a:endParaRPr lang="en-US"/>
              </a:p>
            </p:txBody>
          </p:sp>
          <p:pic>
            <p:nvPicPr>
              <p:cNvPr id="10" name="Picture 9" descr="unireldata:Shared:_UR_CLIENTS:OUR:2014:OUR140527_DE_BrandArchitecture:MASTER LOGOS:CENG_140611_DE_BrandArchitecture_Folder:UA_CENG_logo lock up:DIGITAL:PNG:Reverse:UA_CENG_RGB_Primary_reverse.png"/>
              <p:cNvPicPr/>
              <p:nvPr/>
            </p:nvPicPr>
            <p:blipFill>
              <a:blip r:embed="rId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-48488" y="-51319"/>
                <a:ext cx="2359181" cy="376813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</p:grpSp>
    </p:spTree>
    <p:extLst>
      <p:ext uri="{BB962C8B-B14F-4D97-AF65-F5344CB8AC3E}">
        <p14:creationId xmlns:p14="http://schemas.microsoft.com/office/powerpoint/2010/main" val="18025919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hdr="0" ftr="0" dt="0"/>
  <p:txStyles>
    <p:titleStyle>
      <a:lvl1pPr algn="ctr" defTabSz="457200" rtl="0" eaLnBrk="1" latinLnBrk="0" hangingPunct="1">
        <a:spcBef>
          <a:spcPct val="0"/>
        </a:spcBef>
        <a:buNone/>
        <a:defRPr sz="3600" b="1" kern="1200">
          <a:solidFill>
            <a:srgbClr val="0C234B"/>
          </a:solidFill>
          <a:latin typeface="Verdana"/>
          <a:ea typeface="+mj-ea"/>
          <a:cs typeface="Verdana"/>
        </a:defRPr>
      </a:lvl1pPr>
    </p:titleStyle>
    <p:bodyStyle>
      <a:lvl1pPr marL="342900" indent="-342900" algn="ctr" defTabSz="457200" rtl="0" eaLnBrk="1" latinLnBrk="0" hangingPunct="1">
        <a:spcBef>
          <a:spcPct val="20000"/>
        </a:spcBef>
        <a:buClr>
          <a:srgbClr val="AB0520"/>
        </a:buClr>
        <a:buFont typeface="Arial"/>
        <a:buChar char="•"/>
        <a:defRPr sz="2000" kern="1200">
          <a:solidFill>
            <a:srgbClr val="6F868D"/>
          </a:solidFill>
          <a:latin typeface="Verdana"/>
          <a:ea typeface="+mn-ea"/>
          <a:cs typeface="Verdana"/>
        </a:defRPr>
      </a:lvl1pPr>
      <a:lvl2pPr marL="742950" indent="-285750" algn="ctr" defTabSz="457200" rtl="0" eaLnBrk="1" latinLnBrk="0" hangingPunct="1">
        <a:spcBef>
          <a:spcPct val="20000"/>
        </a:spcBef>
        <a:buClr>
          <a:srgbClr val="AB0520"/>
        </a:buClr>
        <a:buFont typeface="Arial"/>
        <a:buChar char="•"/>
        <a:defRPr sz="1600" kern="1200">
          <a:solidFill>
            <a:srgbClr val="6F868D"/>
          </a:solidFill>
          <a:latin typeface="Verdana"/>
          <a:ea typeface="+mn-ea"/>
          <a:cs typeface="Verdana"/>
        </a:defRPr>
      </a:lvl2pPr>
      <a:lvl3pPr marL="1143000" indent="-228600" algn="ctr" defTabSz="457200" rtl="0" eaLnBrk="1" latinLnBrk="0" hangingPunct="1">
        <a:spcBef>
          <a:spcPct val="20000"/>
        </a:spcBef>
        <a:buClr>
          <a:srgbClr val="AB0520"/>
        </a:buClr>
        <a:buFont typeface="Arial"/>
        <a:buChar char="•"/>
        <a:defRPr sz="1200" kern="1200">
          <a:solidFill>
            <a:srgbClr val="6F868D"/>
          </a:solidFill>
          <a:latin typeface="Verdana"/>
          <a:ea typeface="+mn-ea"/>
          <a:cs typeface="Verdana"/>
        </a:defRPr>
      </a:lvl3pPr>
      <a:lvl4pPr marL="1600200" indent="-228600" algn="ctr" defTabSz="457200" rtl="0" eaLnBrk="1" latinLnBrk="0" hangingPunct="1">
        <a:spcBef>
          <a:spcPct val="20000"/>
        </a:spcBef>
        <a:buClr>
          <a:srgbClr val="AB0520"/>
        </a:buClr>
        <a:buFont typeface="Arial"/>
        <a:buChar char="•"/>
        <a:defRPr sz="1200" kern="1200">
          <a:solidFill>
            <a:srgbClr val="6F868D"/>
          </a:solidFill>
          <a:latin typeface="Verdana"/>
          <a:ea typeface="+mn-ea"/>
          <a:cs typeface="Verdana"/>
        </a:defRPr>
      </a:lvl4pPr>
      <a:lvl5pPr marL="2057400" indent="-228600" algn="ctr" defTabSz="457200" rtl="0" eaLnBrk="1" latinLnBrk="0" hangingPunct="1">
        <a:spcBef>
          <a:spcPct val="20000"/>
        </a:spcBef>
        <a:buClr>
          <a:srgbClr val="AB0520"/>
        </a:buClr>
        <a:buFont typeface="Arial"/>
        <a:buChar char="•"/>
        <a:defRPr sz="1200" kern="1200">
          <a:solidFill>
            <a:srgbClr val="6F868D"/>
          </a:solidFill>
          <a:latin typeface="Verdana"/>
          <a:ea typeface="+mn-ea"/>
          <a:cs typeface="Verdana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png"/><Relationship Id="rId4" Type="http://schemas.openxmlformats.org/officeDocument/2006/relationships/image" Target="../media/image1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24.png"/><Relationship Id="rId7" Type="http://schemas.openxmlformats.org/officeDocument/2006/relationships/image" Target="../media/image2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png"/><Relationship Id="rId5" Type="http://schemas.openxmlformats.org/officeDocument/2006/relationships/image" Target="../media/image15.png"/><Relationship Id="rId4" Type="http://schemas.openxmlformats.org/officeDocument/2006/relationships/image" Target="../media/image25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32.png"/><Relationship Id="rId5" Type="http://schemas.openxmlformats.org/officeDocument/2006/relationships/image" Target="../media/image15.png"/><Relationship Id="rId4" Type="http://schemas.openxmlformats.org/officeDocument/2006/relationships/image" Target="../media/image3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.png"/><Relationship Id="rId5" Type="http://schemas.openxmlformats.org/officeDocument/2006/relationships/image" Target="../media/image15.png"/><Relationship Id="rId4" Type="http://schemas.openxmlformats.org/officeDocument/2006/relationships/image" Target="../media/image3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jpeg"/><Relationship Id="rId3" Type="http://schemas.microsoft.com/office/2007/relationships/media" Target="../media/media3.mov"/><Relationship Id="rId7" Type="http://schemas.openxmlformats.org/officeDocument/2006/relationships/image" Target="../media/image44.png"/><Relationship Id="rId2" Type="http://schemas.openxmlformats.org/officeDocument/2006/relationships/video" Target="../media/media2.mov"/><Relationship Id="rId1" Type="http://schemas.microsoft.com/office/2007/relationships/media" Target="../media/media2.mov"/><Relationship Id="rId6" Type="http://schemas.openxmlformats.org/officeDocument/2006/relationships/image" Target="../media/image15.png"/><Relationship Id="rId5" Type="http://schemas.openxmlformats.org/officeDocument/2006/relationships/slideLayout" Target="../slideLayouts/slideLayout2.xml"/><Relationship Id="rId4" Type="http://schemas.openxmlformats.org/officeDocument/2006/relationships/video" Target="../media/media3.mov"/><Relationship Id="rId9" Type="http://schemas.openxmlformats.org/officeDocument/2006/relationships/image" Target="../media/image4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916798"/>
            <a:ext cx="9144000" cy="1470025"/>
          </a:xfrm>
        </p:spPr>
        <p:txBody>
          <a:bodyPr>
            <a:normAutofit/>
          </a:bodyPr>
          <a:lstStyle/>
          <a:p>
            <a:r>
              <a:rPr lang="en-US" sz="3200"/>
              <a:t>Solar-SPAR</a:t>
            </a:r>
            <a:br>
              <a:rPr lang="en-US"/>
            </a:br>
            <a:r>
              <a:rPr lang="en-US" sz="2500"/>
              <a:t>Solar Sail Propulsion for Alternate Redirection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3282379"/>
            <a:ext cx="9144000" cy="653517"/>
          </a:xfrm>
        </p:spPr>
        <p:txBody>
          <a:bodyPr>
            <a:normAutofit lnSpcReduction="10000"/>
          </a:bodyPr>
          <a:lstStyle/>
          <a:p>
            <a:r>
              <a:rPr lang="en-US" sz="1800" i="1">
                <a:solidFill>
                  <a:schemeClr val="tx1"/>
                </a:solidFill>
              </a:rPr>
              <a:t>S. Stevens, J. Barger, S. Henley, C. LeClaire, A. Maloney,</a:t>
            </a:r>
          </a:p>
          <a:p>
            <a:r>
              <a:rPr lang="en-US" sz="1800" i="1">
                <a:solidFill>
                  <a:schemeClr val="tx1"/>
                </a:solidFill>
              </a:rPr>
              <a:t>Mentor: Dr. S. </a:t>
            </a:r>
            <a:r>
              <a:rPr lang="en-US" sz="1800" i="1" err="1">
                <a:solidFill>
                  <a:schemeClr val="tx1"/>
                </a:solidFill>
              </a:rPr>
              <a:t>Shkarayev</a:t>
            </a:r>
            <a:r>
              <a:rPr lang="en-US" sz="1800" i="1">
                <a:solidFill>
                  <a:schemeClr val="tx1"/>
                </a:solidFill>
              </a:rPr>
              <a:t>, and A. </a:t>
            </a:r>
            <a:r>
              <a:rPr lang="en-US" sz="1800" i="1" err="1">
                <a:solidFill>
                  <a:schemeClr val="tx1"/>
                </a:solidFill>
              </a:rPr>
              <a:t>Bouskela</a:t>
            </a:r>
            <a:endParaRPr lang="en-US" sz="1800" i="1">
              <a:solidFill>
                <a:schemeClr val="tx1"/>
              </a:solidFill>
            </a:endParaRPr>
          </a:p>
        </p:txBody>
      </p:sp>
      <p:pic>
        <p:nvPicPr>
          <p:cNvPr id="1026" name="Picture 2" descr="About Craig M. Berge Design Day | Engineering Interdisciplinary Capstone">
            <a:extLst>
              <a:ext uri="{FF2B5EF4-FFF2-40B4-BE49-F238E27FC236}">
                <a16:creationId xmlns:a16="http://schemas.microsoft.com/office/drawing/2014/main" id="{C61A1577-07F3-402D-5FD8-6D573557320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8431" y="4721256"/>
            <a:ext cx="2050894" cy="7833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ome | Center for Applied Transportation Sciences">
            <a:extLst>
              <a:ext uri="{FF2B5EF4-FFF2-40B4-BE49-F238E27FC236}">
                <a16:creationId xmlns:a16="http://schemas.microsoft.com/office/drawing/2014/main" id="{7C09162E-B2C2-B1F2-2012-94302D5106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18863" y="4754869"/>
            <a:ext cx="2850405" cy="4542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>
            <a:extLst>
              <a:ext uri="{FF2B5EF4-FFF2-40B4-BE49-F238E27FC236}">
                <a16:creationId xmlns:a16="http://schemas.microsoft.com/office/drawing/2014/main" id="{FAE2B954-52F6-9853-863F-1E2B0B625E6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8806" y="4652044"/>
            <a:ext cx="1015299" cy="8490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>
            <a:extLst>
              <a:ext uri="{FF2B5EF4-FFF2-40B4-BE49-F238E27FC236}">
                <a16:creationId xmlns:a16="http://schemas.microsoft.com/office/drawing/2014/main" id="{D83741D4-DD07-6AFA-0566-751276B10E7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05297" y="5649811"/>
            <a:ext cx="2238703" cy="12081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>
            <a:extLst>
              <a:ext uri="{FF2B5EF4-FFF2-40B4-BE49-F238E27FC236}">
                <a16:creationId xmlns:a16="http://schemas.microsoft.com/office/drawing/2014/main" id="{9D60300C-721F-7B8F-41C3-600F41E4EF5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03197" y="51495"/>
            <a:ext cx="984157" cy="5311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263225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FC712184-B167-7463-14AF-4514AB882D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214C19-7B70-E548-A608-340680BFD9AE}" type="slidenum">
              <a:rPr lang="en-US" smtClean="0"/>
              <a:t>2</a:t>
            </a:fld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3DC1E17A-D243-E9F2-F6CA-B2FB3AC0D3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Physics of Solar Sails</a:t>
            </a:r>
          </a:p>
        </p:txBody>
      </p:sp>
      <p:pic>
        <p:nvPicPr>
          <p:cNvPr id="6" name="Picture 2">
            <a:extLst>
              <a:ext uri="{FF2B5EF4-FFF2-40B4-BE49-F238E27FC236}">
                <a16:creationId xmlns:a16="http://schemas.microsoft.com/office/drawing/2014/main" id="{F48467A4-DC14-4B8F-CEBF-9275D8ACF0C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03197" y="51495"/>
            <a:ext cx="984157" cy="5311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3C819B50-5C16-8096-9BF9-73C2B506D91E}"/>
              </a:ext>
            </a:extLst>
          </p:cNvPr>
          <p:cNvSpPr txBox="1"/>
          <p:nvPr/>
        </p:nvSpPr>
        <p:spPr>
          <a:xfrm>
            <a:off x="429768" y="1481328"/>
            <a:ext cx="4791456" cy="335476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400">
                <a:latin typeface="Verdana"/>
                <a:ea typeface="Verdana"/>
              </a:rPr>
              <a:t>Solar Sails</a:t>
            </a:r>
          </a:p>
          <a:p>
            <a:pPr marL="742950" lvl="1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200">
                <a:latin typeface="Verdana"/>
                <a:ea typeface="Verdana"/>
              </a:rPr>
              <a:t>Do not require fuel</a:t>
            </a:r>
          </a:p>
          <a:p>
            <a:pPr marL="1200150" lvl="2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000">
                <a:latin typeface="Verdana"/>
                <a:ea typeface="Verdana"/>
              </a:rPr>
              <a:t>Increase mass and volume allotments for scientific instruments</a:t>
            </a:r>
          </a:p>
          <a:p>
            <a:pPr marL="742950" lvl="1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200">
                <a:latin typeface="Verdana"/>
                <a:ea typeface="Verdana"/>
              </a:rPr>
              <a:t>No harmful exhaust products</a:t>
            </a:r>
          </a:p>
          <a:p>
            <a:pPr marL="742950" lvl="1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200">
                <a:latin typeface="Verdana"/>
                <a:ea typeface="Verdana"/>
              </a:rPr>
              <a:t>No single-use disposable components</a:t>
            </a:r>
          </a:p>
          <a:p>
            <a:pPr marL="1200150" lvl="2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000">
                <a:latin typeface="Verdana"/>
                <a:ea typeface="Verdana"/>
              </a:rPr>
              <a:t>Do not contribute to space debris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400">
                <a:latin typeface="Verdana"/>
                <a:ea typeface="Verdana"/>
              </a:rPr>
              <a:t>Solar sails function on the basis of the conservation of momentum in quantum mechanics</a:t>
            </a:r>
          </a:p>
          <a:p>
            <a:pPr marL="742950" lvl="1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200">
                <a:latin typeface="Verdana"/>
                <a:ea typeface="Verdana"/>
              </a:rPr>
              <a:t>Photons from the sun reflect off the sail and impart momentum</a:t>
            </a:r>
          </a:p>
          <a:p>
            <a:pPr marL="742950" lvl="1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200">
                <a:latin typeface="Verdana"/>
                <a:ea typeface="Verdana"/>
              </a:rPr>
              <a:t>Results in small but usable force </a:t>
            </a:r>
            <a:endParaRPr lang="en-US" sz="120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200">
              <a:ea typeface="Calibri"/>
              <a:cs typeface="Calibri"/>
            </a:endParaRPr>
          </a:p>
        </p:txBody>
      </p:sp>
      <p:pic>
        <p:nvPicPr>
          <p:cNvPr id="12" name="Picture 2">
            <a:extLst>
              <a:ext uri="{FF2B5EF4-FFF2-40B4-BE49-F238E27FC236}">
                <a16:creationId xmlns:a16="http://schemas.microsoft.com/office/drawing/2014/main" id="{02A136C4-D2D1-FA15-4D36-91A0EC430A9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43525" y="2359811"/>
            <a:ext cx="3429255" cy="26298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CF52D28A-DD0D-2733-7ECD-105C179D6E69}"/>
              </a:ext>
            </a:extLst>
          </p:cNvPr>
          <p:cNvSpPr txBox="1"/>
          <p:nvPr/>
        </p:nvSpPr>
        <p:spPr>
          <a:xfrm>
            <a:off x="6754294" y="4989679"/>
            <a:ext cx="152810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/>
              <a:t>Johnson [1]</a:t>
            </a:r>
          </a:p>
        </p:txBody>
      </p:sp>
    </p:spTree>
    <p:extLst>
      <p:ext uri="{BB962C8B-B14F-4D97-AF65-F5344CB8AC3E}">
        <p14:creationId xmlns:p14="http://schemas.microsoft.com/office/powerpoint/2010/main" val="30835477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FC712184-B167-7463-14AF-4514AB882D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214C19-7B70-E548-A608-340680BFD9AE}" type="slidenum">
              <a:rPr lang="en-US" smtClean="0"/>
              <a:t>3</a:t>
            </a:fld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3DC1E17A-D243-E9F2-F6CA-B2FB3AC0D3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Solar Sail Based Missions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D1481B7-F9BE-EA6C-B7CE-5A3D09DECB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9768" y="1481328"/>
            <a:ext cx="5570982" cy="3858768"/>
          </a:xfrm>
        </p:spPr>
        <p:txBody>
          <a:bodyPr vert="horz" lIns="91440" tIns="45720" rIns="91440" bIns="45720" rtlCol="0" anchor="t">
            <a:normAutofit/>
          </a:bodyPr>
          <a:lstStyle/>
          <a:p>
            <a:pPr>
              <a:buClr>
                <a:schemeClr val="tx1"/>
              </a:buClr>
            </a:pPr>
            <a:r>
              <a:rPr lang="en-US" sz="1400" err="1">
                <a:solidFill>
                  <a:schemeClr val="tx1"/>
                </a:solidFill>
                <a:ea typeface="Verdana"/>
              </a:rPr>
              <a:t>Ikaros</a:t>
            </a:r>
            <a:r>
              <a:rPr lang="en-US" sz="1400">
                <a:solidFill>
                  <a:schemeClr val="tx1"/>
                </a:solidFill>
                <a:ea typeface="Verdana"/>
              </a:rPr>
              <a:t> (JAXA)</a:t>
            </a:r>
          </a:p>
          <a:p>
            <a:pPr lvl="1">
              <a:buClr>
                <a:schemeClr val="tx1"/>
              </a:buClr>
            </a:pPr>
            <a:r>
              <a:rPr lang="en-US" sz="1200">
                <a:solidFill>
                  <a:schemeClr val="tx1"/>
                </a:solidFill>
                <a:ea typeface="Verdana"/>
              </a:rPr>
              <a:t>First successful solar sail</a:t>
            </a:r>
          </a:p>
          <a:p>
            <a:pPr lvl="1">
              <a:buClr>
                <a:schemeClr val="tx1"/>
              </a:buClr>
            </a:pPr>
            <a:r>
              <a:rPr lang="en-US" sz="1200">
                <a:solidFill>
                  <a:schemeClr val="tx1"/>
                </a:solidFill>
                <a:ea typeface="Verdana"/>
              </a:rPr>
              <a:t>Spin-deployed</a:t>
            </a:r>
          </a:p>
          <a:p>
            <a:pPr lvl="1">
              <a:buClr>
                <a:schemeClr val="tx1"/>
              </a:buClr>
            </a:pPr>
            <a:r>
              <a:rPr lang="en-US" sz="1200">
                <a:solidFill>
                  <a:schemeClr val="tx1"/>
                </a:solidFill>
                <a:ea typeface="Verdana"/>
              </a:rPr>
              <a:t>Sun-centered orbit</a:t>
            </a:r>
          </a:p>
          <a:p>
            <a:pPr>
              <a:buClr>
                <a:schemeClr val="tx1"/>
              </a:buClr>
            </a:pPr>
            <a:r>
              <a:rPr lang="en-US" sz="1400">
                <a:solidFill>
                  <a:schemeClr val="tx1"/>
                </a:solidFill>
                <a:ea typeface="Verdana"/>
              </a:rPr>
              <a:t>LightSail 2 (Planetary Society) </a:t>
            </a:r>
            <a:endParaRPr lang="en-US" sz="140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lvl="1">
              <a:buClr>
                <a:schemeClr val="tx1"/>
              </a:buClr>
            </a:pPr>
            <a:r>
              <a:rPr lang="en-US" sz="1200">
                <a:solidFill>
                  <a:schemeClr val="tx1"/>
                </a:solidFill>
                <a:ea typeface="Verdana"/>
              </a:rPr>
              <a:t>Successfully changed its orbit around Earth</a:t>
            </a:r>
          </a:p>
          <a:p>
            <a:pPr>
              <a:buClr>
                <a:schemeClr val="tx1"/>
              </a:buClr>
            </a:pPr>
            <a:r>
              <a:rPr lang="en-US" sz="1400">
                <a:solidFill>
                  <a:schemeClr val="tx1"/>
                </a:solidFill>
                <a:ea typeface="Verdana"/>
              </a:rPr>
              <a:t>NASA’s Advanced Composite Solar Sail System (ACS3)</a:t>
            </a:r>
          </a:p>
          <a:p>
            <a:pPr lvl="1">
              <a:buClr>
                <a:schemeClr val="tx1"/>
              </a:buClr>
            </a:pPr>
            <a:r>
              <a:rPr lang="en-US" sz="1200">
                <a:solidFill>
                  <a:schemeClr val="tx1"/>
                </a:solidFill>
                <a:ea typeface="Verdana"/>
              </a:rPr>
              <a:t>New composite booms for structural improvement</a:t>
            </a:r>
          </a:p>
          <a:p>
            <a:pPr lvl="1">
              <a:buClr>
                <a:schemeClr val="tx1"/>
              </a:buClr>
            </a:pPr>
            <a:r>
              <a:rPr lang="en-US" sz="1200">
                <a:solidFill>
                  <a:schemeClr val="tx1"/>
                </a:solidFill>
                <a:ea typeface="Verdana"/>
              </a:rPr>
              <a:t>Enables larger scaled solar sail missions</a:t>
            </a:r>
          </a:p>
        </p:txBody>
      </p:sp>
      <p:pic>
        <p:nvPicPr>
          <p:cNvPr id="6" name="Picture 2">
            <a:extLst>
              <a:ext uri="{FF2B5EF4-FFF2-40B4-BE49-F238E27FC236}">
                <a16:creationId xmlns:a16="http://schemas.microsoft.com/office/drawing/2014/main" id="{F48467A4-DC14-4B8F-CEBF-9275D8ACF0C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03197" y="51495"/>
            <a:ext cx="984157" cy="5311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LightSail 2 spacecraft glides on sunlight in orbit around Earth | Space |  The Guardian">
            <a:extLst>
              <a:ext uri="{FF2B5EF4-FFF2-40B4-BE49-F238E27FC236}">
                <a16:creationId xmlns:a16="http://schemas.microsoft.com/office/drawing/2014/main" id="{E7DFC4C4-9EE7-1A61-C552-E5AFEF73DD6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42" y="4209007"/>
            <a:ext cx="3711009" cy="22266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Ikaros: First Successful Solar Sail | Space">
            <a:extLst>
              <a:ext uri="{FF2B5EF4-FFF2-40B4-BE49-F238E27FC236}">
                <a16:creationId xmlns:a16="http://schemas.microsoft.com/office/drawing/2014/main" id="{449EC328-D002-4408-4C13-06A95EBE36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2007" y="1647825"/>
            <a:ext cx="2562225" cy="1781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CA9A7179-6CAE-F8F1-9750-DEC85CFBE7E7}"/>
              </a:ext>
            </a:extLst>
          </p:cNvPr>
          <p:cNvSpPr txBox="1"/>
          <p:nvPr/>
        </p:nvSpPr>
        <p:spPr>
          <a:xfrm>
            <a:off x="685291" y="6435613"/>
            <a:ext cx="327710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/>
              <a:t>LightSail 2 [3]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0BEABEB-DC07-A056-0627-E7ED2DDF249A}"/>
              </a:ext>
            </a:extLst>
          </p:cNvPr>
          <p:cNvSpPr txBox="1"/>
          <p:nvPr/>
        </p:nvSpPr>
        <p:spPr>
          <a:xfrm>
            <a:off x="6384461" y="3423895"/>
            <a:ext cx="209731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/>
              <a:t>Ikaros [2]</a:t>
            </a:r>
          </a:p>
        </p:txBody>
      </p:sp>
      <p:pic>
        <p:nvPicPr>
          <p:cNvPr id="2052" name="Picture 4" descr="Rocket Lab Selected to Launch NASA's Advanced Composite Solar Sail System |  Business Wire">
            <a:extLst>
              <a:ext uri="{FF2B5EF4-FFF2-40B4-BE49-F238E27FC236}">
                <a16:creationId xmlns:a16="http://schemas.microsoft.com/office/drawing/2014/main" id="{7F1818E1-1B1C-577C-1E97-9CD782F9D5F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43" t="2153" r="9603" b="3794"/>
          <a:stretch/>
        </p:blipFill>
        <p:spPr bwMode="auto">
          <a:xfrm>
            <a:off x="4794826" y="4170792"/>
            <a:ext cx="3920268" cy="22266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2E000D2C-FCD7-3D0A-8898-AF7EC2EA231A}"/>
              </a:ext>
            </a:extLst>
          </p:cNvPr>
          <p:cNvSpPr txBox="1"/>
          <p:nvPr/>
        </p:nvSpPr>
        <p:spPr>
          <a:xfrm>
            <a:off x="5181445" y="6405311"/>
            <a:ext cx="327710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/>
              <a:t>ACS3 [4]</a:t>
            </a:r>
          </a:p>
        </p:txBody>
      </p:sp>
    </p:spTree>
    <p:extLst>
      <p:ext uri="{BB962C8B-B14F-4D97-AF65-F5344CB8AC3E}">
        <p14:creationId xmlns:p14="http://schemas.microsoft.com/office/powerpoint/2010/main" val="268361057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5FD3E4-7297-5FA5-E949-8C9B5DE414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>
                <a:ea typeface="Verdana"/>
              </a:rPr>
              <a:t>Solar-SPAR Concept of Operations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59A4F01-E624-A1F4-A0FD-37067012C4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342900"/>
            <a:fld id="{F1214C19-7B70-E548-A608-340680BFD9AE}" type="slidenum">
              <a:rPr lang="en-US">
                <a:latin typeface="Calibri"/>
              </a:rPr>
              <a:pPr defTabSz="342900"/>
              <a:t>4</a:t>
            </a:fld>
            <a:endParaRPr lang="en-US">
              <a:latin typeface="Calibri"/>
            </a:endParaRPr>
          </a:p>
        </p:txBody>
      </p:sp>
      <p:sp>
        <p:nvSpPr>
          <p:cNvPr id="5" name="AutoShape 4">
            <a:extLst>
              <a:ext uri="{FF2B5EF4-FFF2-40B4-BE49-F238E27FC236}">
                <a16:creationId xmlns:a16="http://schemas.microsoft.com/office/drawing/2014/main" id="{241D441D-B00A-D302-760B-D028FD6F7032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2000250" y="917942"/>
            <a:ext cx="51435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18002D4A-2FA4-81A9-F304-F286E618649A}"/>
              </a:ext>
            </a:extLst>
          </p:cNvPr>
          <p:cNvSpPr txBox="1"/>
          <p:nvPr/>
        </p:nvSpPr>
        <p:spPr>
          <a:xfrm>
            <a:off x="8009056" y="3570821"/>
            <a:ext cx="4041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">
                <a:solidFill>
                  <a:schemeClr val="bg1"/>
                </a:solidFill>
              </a:rPr>
              <a:t>Deputy CubeSat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75F19D1D-9CA0-07E8-0BFE-55E37568B9D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9810" y="2587010"/>
            <a:ext cx="7102405" cy="3971714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CBC1FFE2-138F-A4E6-7649-A7AA01E0CF9B}"/>
              </a:ext>
            </a:extLst>
          </p:cNvPr>
          <p:cNvSpPr txBox="1"/>
          <p:nvPr/>
        </p:nvSpPr>
        <p:spPr>
          <a:xfrm>
            <a:off x="429768" y="1481328"/>
            <a:ext cx="8284464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4577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400">
                <a:latin typeface="Verdana" panose="020B0604030504040204" pitchFamily="34" charset="0"/>
                <a:ea typeface="Verdana" panose="020B0604030504040204" pitchFamily="34" charset="0"/>
                <a:cs typeface="Helvetica" panose="020B0604020202020204" pitchFamily="34" charset="0"/>
              </a:rPr>
              <a:t>Solar sails are traditionally used to provide a direct propulsive force</a:t>
            </a:r>
          </a:p>
          <a:p>
            <a:pPr marL="44577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400">
                <a:latin typeface="Verdana" panose="020B0604030504040204" pitchFamily="34" charset="0"/>
                <a:ea typeface="Verdana" panose="020B0604030504040204" pitchFamily="34" charset="0"/>
                <a:cs typeface="Helvetica" panose="020B0604020202020204" pitchFamily="34" charset="0"/>
              </a:rPr>
              <a:t>Our innovative concept expands their operational domain by using solar sails to harness and store kinetic energy as rotational velocity to provide energy to launch a secondary payload into a new orbit</a:t>
            </a:r>
          </a:p>
          <a:p>
            <a:endParaRPr lang="en-US" sz="1400"/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AF3C4A76-F420-76D1-8AC8-9925FFEA88B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03197" y="51495"/>
            <a:ext cx="984157" cy="5311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9434368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Group 20">
            <a:extLst>
              <a:ext uri="{FF2B5EF4-FFF2-40B4-BE49-F238E27FC236}">
                <a16:creationId xmlns:a16="http://schemas.microsoft.com/office/drawing/2014/main" id="{CE4B1983-51D0-7CF7-50CB-1EE0E4A6BD3F}"/>
              </a:ext>
            </a:extLst>
          </p:cNvPr>
          <p:cNvGrpSpPr/>
          <p:nvPr/>
        </p:nvGrpSpPr>
        <p:grpSpPr>
          <a:xfrm>
            <a:off x="1182479" y="4129806"/>
            <a:ext cx="3301660" cy="2120859"/>
            <a:chOff x="5810533" y="3934919"/>
            <a:chExt cx="3301660" cy="2120859"/>
          </a:xfrm>
        </p:grpSpPr>
        <p:pic>
          <p:nvPicPr>
            <p:cNvPr id="20" name="Picture 19">
              <a:extLst>
                <a:ext uri="{FF2B5EF4-FFF2-40B4-BE49-F238E27FC236}">
                  <a16:creationId xmlns:a16="http://schemas.microsoft.com/office/drawing/2014/main" id="{7D57D5BB-EAE3-E686-3240-99EA71A4D40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821884" y="3934919"/>
              <a:ext cx="3290309" cy="1783061"/>
            </a:xfrm>
            <a:prstGeom prst="rect">
              <a:avLst/>
            </a:prstGeom>
          </p:spPr>
        </p:pic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48D2B5C8-11D5-8C15-D446-099C0CF28675}"/>
                </a:ext>
              </a:extLst>
            </p:cNvPr>
            <p:cNvSpPr txBox="1"/>
            <p:nvPr/>
          </p:nvSpPr>
          <p:spPr>
            <a:xfrm>
              <a:off x="8294916" y="5136566"/>
              <a:ext cx="695848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50">
                  <a:ea typeface="Verdana" panose="020B0604030504040204" pitchFamily="34" charset="0"/>
                  <a:cs typeface="Verdana" panose="020B0604030504040204" pitchFamily="34" charset="0"/>
                </a:rPr>
                <a:t>Solar Sail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25E539AB-4CF5-9F5E-CA20-3B96184BF3C5}"/>
                </a:ext>
              </a:extLst>
            </p:cNvPr>
            <p:cNvSpPr txBox="1"/>
            <p:nvPr/>
          </p:nvSpPr>
          <p:spPr>
            <a:xfrm>
              <a:off x="6403823" y="5801862"/>
              <a:ext cx="1208411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50">
                  <a:ea typeface="Verdana" panose="020B0604030504040204" pitchFamily="34" charset="0"/>
                  <a:cs typeface="Verdana" panose="020B0604030504040204" pitchFamily="34" charset="0"/>
                </a:rPr>
                <a:t>Deputy CubeSat</a:t>
              </a: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D2D77637-2C88-824F-F643-B25A38EE9EAF}"/>
                </a:ext>
              </a:extLst>
            </p:cNvPr>
            <p:cNvSpPr txBox="1"/>
            <p:nvPr/>
          </p:nvSpPr>
          <p:spPr>
            <a:xfrm>
              <a:off x="5810533" y="4616672"/>
              <a:ext cx="1088951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50">
                  <a:ea typeface="Verdana" panose="020B0604030504040204" pitchFamily="34" charset="0"/>
                  <a:cs typeface="Verdana" panose="020B0604030504040204" pitchFamily="34" charset="0"/>
                </a:rPr>
                <a:t>Chief CubeSat</a:t>
              </a:r>
            </a:p>
          </p:txBody>
        </p:sp>
        <p:cxnSp>
          <p:nvCxnSpPr>
            <p:cNvPr id="38" name="Straight Arrow Connector 37">
              <a:extLst>
                <a:ext uri="{FF2B5EF4-FFF2-40B4-BE49-F238E27FC236}">
                  <a16:creationId xmlns:a16="http://schemas.microsoft.com/office/drawing/2014/main" id="{4EE73644-FB34-D43A-7C99-4BEC9EC88CB5}"/>
                </a:ext>
              </a:extLst>
            </p:cNvPr>
            <p:cNvCxnSpPr>
              <a:cxnSpLocks/>
              <a:stCxn id="36" idx="2"/>
            </p:cNvCxnSpPr>
            <p:nvPr/>
          </p:nvCxnSpPr>
          <p:spPr>
            <a:xfrm>
              <a:off x="6355009" y="4870588"/>
              <a:ext cx="325890" cy="195260"/>
            </a:xfrm>
            <a:prstGeom prst="straightConnector1">
              <a:avLst/>
            </a:prstGeom>
            <a:ln w="9525">
              <a:tailEnd type="triangle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40" name="Straight Arrow Connector 39">
              <a:extLst>
                <a:ext uri="{FF2B5EF4-FFF2-40B4-BE49-F238E27FC236}">
                  <a16:creationId xmlns:a16="http://schemas.microsoft.com/office/drawing/2014/main" id="{FFA6631F-4DA8-9AC1-E17C-05F6389FE876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6106805" y="5688329"/>
              <a:ext cx="332086" cy="205393"/>
            </a:xfrm>
            <a:prstGeom prst="straightConnector1">
              <a:avLst/>
            </a:prstGeom>
            <a:ln w="9525">
              <a:tailEnd type="triangle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42" name="Straight Arrow Connector 41">
              <a:extLst>
                <a:ext uri="{FF2B5EF4-FFF2-40B4-BE49-F238E27FC236}">
                  <a16:creationId xmlns:a16="http://schemas.microsoft.com/office/drawing/2014/main" id="{81DB144F-5428-1638-601D-6CA75B815B8D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8167109" y="4850220"/>
              <a:ext cx="352577" cy="322049"/>
            </a:xfrm>
            <a:prstGeom prst="straightConnector1">
              <a:avLst/>
            </a:prstGeom>
            <a:ln w="9525">
              <a:tailEnd type="triangle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2EBF6B47-C26A-29F7-B32E-19A3D3508B06}"/>
                </a:ext>
              </a:extLst>
            </p:cNvPr>
            <p:cNvSpPr txBox="1"/>
            <p:nvPr/>
          </p:nvSpPr>
          <p:spPr>
            <a:xfrm>
              <a:off x="7599068" y="5288764"/>
              <a:ext cx="695848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50">
                  <a:ea typeface="Verdana" panose="020B0604030504040204" pitchFamily="34" charset="0"/>
                  <a:cs typeface="Verdana" panose="020B0604030504040204" pitchFamily="34" charset="0"/>
                </a:rPr>
                <a:t>Sail Arm</a:t>
              </a: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CE77FBBA-8EBC-4ACD-3823-0477A1C98F07}"/>
                </a:ext>
              </a:extLst>
            </p:cNvPr>
            <p:cNvSpPr txBox="1"/>
            <p:nvPr/>
          </p:nvSpPr>
          <p:spPr>
            <a:xfrm>
              <a:off x="7608971" y="5554108"/>
              <a:ext cx="1116276" cy="4154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050">
                  <a:ea typeface="Verdana" panose="020B0604030504040204" pitchFamily="34" charset="0"/>
                  <a:cs typeface="Verdana" panose="020B0604030504040204" pitchFamily="34" charset="0"/>
                </a:rPr>
                <a:t>Deputy CubeSat Deployment Arm</a:t>
              </a:r>
            </a:p>
          </p:txBody>
        </p:sp>
        <p:cxnSp>
          <p:nvCxnSpPr>
            <p:cNvPr id="9" name="Straight Arrow Connector 8">
              <a:extLst>
                <a:ext uri="{FF2B5EF4-FFF2-40B4-BE49-F238E27FC236}">
                  <a16:creationId xmlns:a16="http://schemas.microsoft.com/office/drawing/2014/main" id="{1A679D46-24FD-C2C7-272D-2F09155D52E3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7516911" y="4964507"/>
              <a:ext cx="246812" cy="371808"/>
            </a:xfrm>
            <a:prstGeom prst="straightConnector1">
              <a:avLst/>
            </a:prstGeom>
            <a:ln w="9525">
              <a:tailEnd type="triangle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1" name="Straight Arrow Connector 10">
              <a:extLst>
                <a:ext uri="{FF2B5EF4-FFF2-40B4-BE49-F238E27FC236}">
                  <a16:creationId xmlns:a16="http://schemas.microsoft.com/office/drawing/2014/main" id="{B9E99E5A-0A87-CF34-9024-C80A36680F1F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6571612" y="5461896"/>
              <a:ext cx="1065722" cy="206504"/>
            </a:xfrm>
            <a:prstGeom prst="straightConnector1">
              <a:avLst/>
            </a:prstGeom>
            <a:ln w="9525">
              <a:tailEnd type="triangle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D1E83BF5-60A8-C88C-8421-3E396E816D47}"/>
                </a:ext>
              </a:extLst>
            </p:cNvPr>
            <p:cNvSpPr/>
            <p:nvPr/>
          </p:nvSpPr>
          <p:spPr>
            <a:xfrm rot="20327070">
              <a:off x="6939575" y="5275858"/>
              <a:ext cx="140076" cy="120913"/>
            </a:xfrm>
            <a:prstGeom prst="rect">
              <a:avLst/>
            </a:prstGeom>
            <a:solidFill>
              <a:srgbClr val="FFFFFF"/>
            </a:solidFill>
            <a:ln>
              <a:solidFill>
                <a:srgbClr val="FFFFFF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63D7AEB9-A8DA-5876-D3D4-09E8E7B3E306}"/>
                </a:ext>
              </a:extLst>
            </p:cNvPr>
            <p:cNvSpPr/>
            <p:nvPr/>
          </p:nvSpPr>
          <p:spPr>
            <a:xfrm rot="20327070">
              <a:off x="7067677" y="4761409"/>
              <a:ext cx="149595" cy="274130"/>
            </a:xfrm>
            <a:prstGeom prst="rect">
              <a:avLst/>
            </a:prstGeom>
            <a:solidFill>
              <a:srgbClr val="FFFFFF"/>
            </a:solidFill>
            <a:ln>
              <a:solidFill>
                <a:srgbClr val="FFFFFF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</p:grp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59A4F01-E624-A1F4-A0FD-37067012C4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342900"/>
            <a:fld id="{F1214C19-7B70-E548-A608-340680BFD9AE}" type="slidenum">
              <a:rPr lang="en-US">
                <a:latin typeface="Calibri"/>
              </a:rPr>
              <a:pPr defTabSz="342900"/>
              <a:t>5</a:t>
            </a:fld>
            <a:endParaRPr lang="en-US">
              <a:latin typeface="Calibri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A8282AD-9757-A7A6-6259-3EB587297BA0}"/>
              </a:ext>
            </a:extLst>
          </p:cNvPr>
          <p:cNvSpPr txBox="1"/>
          <p:nvPr/>
        </p:nvSpPr>
        <p:spPr>
          <a:xfrm>
            <a:off x="429768" y="1481328"/>
            <a:ext cx="4891112" cy="2962349"/>
          </a:xfrm>
          <a:prstGeom prst="rect">
            <a:avLst/>
          </a:prstGeom>
          <a:noFill/>
        </p:spPr>
        <p:txBody>
          <a:bodyPr wrap="square" lIns="68580" tIns="34290" rIns="68580" bIns="34290" rtlCol="0" anchor="t">
            <a:spAutoFit/>
          </a:bodyPr>
          <a:lstStyle/>
          <a:p>
            <a:r>
              <a:rPr lang="en-US" sz="14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Mission Objectives:</a:t>
            </a:r>
          </a:p>
          <a:p>
            <a:pPr marL="257175" indent="-257175">
              <a:spcBef>
                <a:spcPts val="600"/>
              </a:spcBef>
              <a:buFont typeface="+mj-lt"/>
              <a:buAutoNum type="arabicParenR"/>
            </a:pPr>
            <a:r>
              <a:rPr lang="en-US" sz="1200" b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Primary: </a:t>
            </a:r>
            <a:r>
              <a:rPr lang="en-US" sz="12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Deploy a CubeSat assembly into LEO, deploy a solar sail from the ‘Chief’ satellite, and demonstrate that solar radiation pressure can be used to impart a moment on the assembly.</a:t>
            </a:r>
          </a:p>
          <a:p>
            <a:pPr marL="257175" indent="-257175">
              <a:spcBef>
                <a:spcPts val="600"/>
              </a:spcBef>
              <a:buFont typeface="+mj-lt"/>
              <a:buAutoNum type="arabicParenR"/>
            </a:pPr>
            <a:r>
              <a:rPr lang="en-US" sz="1200" b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Secondary: </a:t>
            </a:r>
            <a:r>
              <a:rPr lang="en-US" sz="12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Use solar radiation pressure acting on the solar sail to spin up the dual-satellite assembly in LEO enough to impart a delta V of 10 m/s to the deputy CubeSat upon its release.</a:t>
            </a:r>
          </a:p>
          <a:p>
            <a:pPr marL="257175" indent="-257175">
              <a:spcBef>
                <a:spcPts val="600"/>
              </a:spcBef>
              <a:buFont typeface="+mj-lt"/>
              <a:buAutoNum type="arabicParenR"/>
            </a:pPr>
            <a:r>
              <a:rPr lang="en-US" sz="1200" b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Tertiary: </a:t>
            </a:r>
            <a:r>
              <a:rPr lang="en-US" sz="12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Deorbit the Chief CubeSat using a combination of the solar sail and potential secondary propulsion system.</a:t>
            </a:r>
          </a:p>
          <a:p>
            <a:endParaRPr lang="en-US" sz="135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endParaRPr lang="en-US" sz="135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E5FD3E4-7297-5FA5-E949-8C9B5DE414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/>
              <a:t>Spacecraft Assembly Overview</a:t>
            </a:r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DD15AC10-62AF-5D80-F0F1-C69452EA6ED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03197" y="51495"/>
            <a:ext cx="984157" cy="5311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A76DC5AA-99A9-24F7-DF49-B2C45194E18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36850" y="2552738"/>
            <a:ext cx="3893083" cy="42017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314865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5FD3E4-7297-5FA5-E949-8C9B5DE414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>
                <a:ea typeface="Verdana"/>
              </a:rPr>
              <a:t>Systems Block Diagram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59A4F01-E624-A1F4-A0FD-37067012C4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342900"/>
            <a:fld id="{F1214C19-7B70-E548-A608-340680BFD9AE}" type="slidenum">
              <a:rPr lang="en-US">
                <a:latin typeface="Calibri"/>
              </a:rPr>
              <a:pPr defTabSz="342900"/>
              <a:t>6</a:t>
            </a:fld>
            <a:endParaRPr lang="en-US">
              <a:latin typeface="Calibri"/>
            </a:endParaRPr>
          </a:p>
        </p:txBody>
      </p:sp>
      <p:pic>
        <p:nvPicPr>
          <p:cNvPr id="4" name="Picture 3" descr="A diagram of a system&#10;&#10;Description automatically generated">
            <a:extLst>
              <a:ext uri="{FF2B5EF4-FFF2-40B4-BE49-F238E27FC236}">
                <a16:creationId xmlns:a16="http://schemas.microsoft.com/office/drawing/2014/main" id="{C8C93D55-5D1C-6A71-BF93-2CDE0DCDAF4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937" y="1499159"/>
            <a:ext cx="8975106" cy="4203883"/>
          </a:xfrm>
          <a:prstGeom prst="rect">
            <a:avLst/>
          </a:prstGeom>
        </p:spPr>
      </p:pic>
      <p:pic>
        <p:nvPicPr>
          <p:cNvPr id="5" name="Picture 2">
            <a:extLst>
              <a:ext uri="{FF2B5EF4-FFF2-40B4-BE49-F238E27FC236}">
                <a16:creationId xmlns:a16="http://schemas.microsoft.com/office/drawing/2014/main" id="{BFBCC521-609A-95B6-4E5A-8CA08F189C1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03197" y="51495"/>
            <a:ext cx="984157" cy="5311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5244604E-296E-BDE0-8F2D-F0C957CA8B2F}"/>
              </a:ext>
            </a:extLst>
          </p:cNvPr>
          <p:cNvSpPr/>
          <p:nvPr/>
        </p:nvSpPr>
        <p:spPr>
          <a:xfrm>
            <a:off x="1528438" y="5900510"/>
            <a:ext cx="6086103" cy="460745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/>
              <a:t>Deputy CubeSat must be fully independent from Chief CubeSat to be able to operate and maintain communication for path tracking to ground station upon its release.</a:t>
            </a:r>
          </a:p>
        </p:txBody>
      </p:sp>
    </p:spTree>
    <p:extLst>
      <p:ext uri="{BB962C8B-B14F-4D97-AF65-F5344CB8AC3E}">
        <p14:creationId xmlns:p14="http://schemas.microsoft.com/office/powerpoint/2010/main" val="373144509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84736C30-215A-6495-F002-1219B7E795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214C19-7B70-E548-A608-340680BFD9AE}" type="slidenum">
              <a:rPr lang="en-US" smtClean="0"/>
              <a:t>7</a:t>
            </a:fld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BC392EC9-0C62-9DFA-4E95-0FFF0994E7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/>
              <a:t>Dynamic Models</a:t>
            </a:r>
          </a:p>
        </p:txBody>
      </p:sp>
      <p:pic>
        <p:nvPicPr>
          <p:cNvPr id="6" name="Picture 2" descr="A diagram of a diagram of a triangle with arrows and letters&#10;&#10;Description automatically generated with medium confidence">
            <a:extLst>
              <a:ext uri="{FF2B5EF4-FFF2-40B4-BE49-F238E27FC236}">
                <a16:creationId xmlns:a16="http://schemas.microsoft.com/office/drawing/2014/main" id="{B2CE692F-E619-516F-316F-F51634A9CDD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81" t="4696" r="7984" b="10180"/>
          <a:stretch/>
        </p:blipFill>
        <p:spPr bwMode="auto">
          <a:xfrm>
            <a:off x="837734" y="4322959"/>
            <a:ext cx="2494401" cy="20845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9A2BA680-6122-19AA-0C6F-44C655030695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634" r="4936"/>
          <a:stretch/>
        </p:blipFill>
        <p:spPr>
          <a:xfrm>
            <a:off x="4795031" y="2393728"/>
            <a:ext cx="4024354" cy="3230528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BEF6D430-6C1C-DD2F-8042-54C97FF7B41F}"/>
              </a:ext>
            </a:extLst>
          </p:cNvPr>
          <p:cNvSpPr txBox="1"/>
          <p:nvPr/>
        </p:nvSpPr>
        <p:spPr>
          <a:xfrm>
            <a:off x="429768" y="1481328"/>
            <a:ext cx="8284464" cy="684803"/>
          </a:xfrm>
          <a:prstGeom prst="rect">
            <a:avLst/>
          </a:prstGeom>
          <a:noFill/>
        </p:spPr>
        <p:txBody>
          <a:bodyPr wrap="square" lIns="68580" tIns="34290" rIns="68580" bIns="34290" rtlCol="0" anchor="t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>
                <a:latin typeface="Verdana" panose="020B0604030504040204" pitchFamily="34" charset="0"/>
                <a:ea typeface="Verdana" panose="020B0604030504040204" pitchFamily="34" charset="0"/>
              </a:rPr>
              <a:t>Solar sail forces are a function of optical properties of solar sail, sail area, incidence angle, and solar flux.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200">
                <a:latin typeface="Verdana" panose="020B0604030504040204" pitchFamily="34" charset="0"/>
                <a:ea typeface="Verdana" panose="020B0604030504040204" pitchFamily="34" charset="0"/>
              </a:rPr>
              <a:t>Multiple SRP models were compared to ensure accurate force predictions</a:t>
            </a:r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F146AC9C-A910-F31A-6701-99076A4C1E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03197" y="51495"/>
            <a:ext cx="984157" cy="5311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B763A5F0-E986-1EE2-160F-05FCE821999D}"/>
              </a:ext>
            </a:extLst>
          </p:cNvPr>
          <p:cNvSpPr txBox="1"/>
          <p:nvPr/>
        </p:nvSpPr>
        <p:spPr>
          <a:xfrm>
            <a:off x="869968" y="6407520"/>
            <a:ext cx="242993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Koblick</a:t>
            </a:r>
            <a:r>
              <a:rPr lang="en-US" sz="8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et al.  [5]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12EC6FFE-C0B7-10C9-D08B-8EB342A12FBE}"/>
              </a:ext>
            </a:extLst>
          </p:cNvPr>
          <p:cNvSpPr txBox="1"/>
          <p:nvPr/>
        </p:nvSpPr>
        <p:spPr>
          <a:xfrm>
            <a:off x="5592241" y="5624256"/>
            <a:ext cx="242993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err="1"/>
              <a:t>Koblick</a:t>
            </a:r>
            <a:r>
              <a:rPr lang="en-US" sz="800"/>
              <a:t> et al., Vance et al. [5][6]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559E5F6E-39A2-A2DD-EC86-5A31E61E0A88}"/>
                  </a:ext>
                </a:extLst>
              </p:cNvPr>
              <p:cNvSpPr txBox="1"/>
              <p:nvPr/>
            </p:nvSpPr>
            <p:spPr>
              <a:xfrm>
                <a:off x="459406" y="2293384"/>
                <a:ext cx="3173496" cy="35182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b="1" i="1" smtClean="0">
                          <a:latin typeface="Cambria Math" panose="02040503050406030204" pitchFamily="18" charset="0"/>
                        </a:rPr>
                        <m:t>𝑭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2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num>
                        <m:den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𝑐</m:t>
                          </m:r>
                        </m:den>
                      </m:f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𝐴𝑐𝑜𝑠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𝜃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1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d>
                            <m:dPr>
                              <m:ctrlPr>
                                <a:rPr lang="en-US" sz="12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2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1−</m:t>
                              </m:r>
                              <m:r>
                                <a:rPr lang="en-US" sz="12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𝜏</m:t>
                              </m:r>
                              <m:r>
                                <a:rPr lang="en-US" sz="12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</m:t>
                              </m:r>
                              <m:acc>
                                <m:accPr>
                                  <m:chr m:val="̃"/>
                                  <m:ctrlPr>
                                    <a:rPr lang="en-US" sz="12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sz="12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𝜌</m:t>
                                  </m:r>
                                </m:e>
                              </m:acc>
                            </m:e>
                          </m:d>
                          <m:r>
                            <a:rPr lang="en-US" sz="1200" b="1" i="1" smtClean="0">
                              <a:latin typeface="Cambria Math" panose="02040503050406030204" pitchFamily="18" charset="0"/>
                            </a:rPr>
                            <m:t>𝒍</m:t>
                          </m:r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+2</m:t>
                          </m:r>
                          <m:d>
                            <m:dPr>
                              <m:ctrlPr>
                                <a:rPr lang="en-US" sz="12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acc>
                                <m:accPr>
                                  <m:chr m:val="̃"/>
                                  <m:ctrlPr>
                                    <a:rPr lang="en-US" sz="12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sz="12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𝜌</m:t>
                                  </m:r>
                                </m:e>
                              </m:acc>
                              <m:r>
                                <a:rPr lang="en-US" sz="1200" b="0" i="1" smtClean="0">
                                  <a:latin typeface="Cambria Math" panose="02040503050406030204" pitchFamily="18" charset="0"/>
                                </a:rPr>
                                <m:t>𝑐𝑜𝑠</m:t>
                              </m:r>
                              <m:r>
                                <a:rPr lang="en-US" sz="12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𝜃</m:t>
                              </m:r>
                              <m:r>
                                <a:rPr lang="en-US" sz="12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+</m:t>
                              </m:r>
                              <m:f>
                                <m:fPr>
                                  <m:ctrlPr>
                                    <a:rPr lang="en-US" sz="12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12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en-US" sz="12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3</m:t>
                                  </m:r>
                                </m:den>
                              </m:f>
                              <m:r>
                                <a:rPr lang="en-US" sz="12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𝛿</m:t>
                              </m:r>
                            </m:e>
                          </m:d>
                          <m:r>
                            <a:rPr lang="en-US" sz="12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𝒏</m:t>
                          </m:r>
                        </m:e>
                      </m:d>
                    </m:oMath>
                  </m:oMathPara>
                </a14:m>
                <a:endParaRPr lang="en-US" sz="1200"/>
              </a:p>
            </p:txBody>
          </p:sp>
        </mc:Choice>
        <mc:Fallback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559E5F6E-39A2-A2DD-EC86-5A31E61E0A8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9406" y="2293384"/>
                <a:ext cx="3173496" cy="351828"/>
              </a:xfrm>
              <a:prstGeom prst="rect">
                <a:avLst/>
              </a:prstGeom>
              <a:blipFill>
                <a:blip r:embed="rId6"/>
                <a:stretch>
                  <a:fillRect l="-1152" b="-1896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572E7754-E49D-5ED0-B0E5-F3659931B1AD}"/>
                  </a:ext>
                </a:extLst>
              </p:cNvPr>
              <p:cNvSpPr txBox="1"/>
              <p:nvPr/>
            </p:nvSpPr>
            <p:spPr>
              <a:xfrm>
                <a:off x="429768" y="2967607"/>
                <a:ext cx="3292119" cy="35214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US" sz="120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</m:acc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𝑃𝐴</m:t>
                      </m:r>
                      <m:d>
                        <m:dPr>
                          <m:ctrlPr>
                            <a:rPr lang="en-US" sz="12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acc>
                            <m:accPr>
                              <m:chr m:val="⃗"/>
                              <m:ctrlPr>
                                <a:rPr lang="en-US" sz="1200" b="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1200" b="0" i="1" smtClean="0">
                                  <a:latin typeface="Cambria Math" panose="02040503050406030204" pitchFamily="18" charset="0"/>
                                </a:rPr>
                                <m:t>𝑆</m:t>
                              </m:r>
                            </m:e>
                          </m:acc>
                          <m:r>
                            <a:rPr lang="en-US" sz="12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∙</m:t>
                          </m:r>
                          <m:acc>
                            <m:accPr>
                              <m:chr m:val="⃗"/>
                              <m:ctrlPr>
                                <a:rPr lang="en-US" sz="1200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1200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</m:acc>
                        </m:e>
                      </m:d>
                      <m:d>
                        <m:dPr>
                          <m:begChr m:val="{"/>
                          <m:endChr m:val="}"/>
                          <m:ctrlPr>
                            <a:rPr lang="en-US" sz="12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d>
                            <m:dPr>
                              <m:ctrlPr>
                                <a:rPr lang="en-US" sz="12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200" b="0" i="1" smtClean="0">
                                  <a:latin typeface="Cambria Math" panose="02040503050406030204" pitchFamily="18" charset="0"/>
                                </a:rPr>
                                <m:t>1−</m:t>
                              </m:r>
                              <m:sSub>
                                <m:sSubPr>
                                  <m:ctrlPr>
                                    <a:rPr lang="en-US" sz="12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2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𝜌</m:t>
                                  </m:r>
                                </m:e>
                                <m:sub>
                                  <m:r>
                                    <a:rPr lang="en-US" sz="12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𝑠</m:t>
                                  </m:r>
                                </m:sub>
                              </m:sSub>
                            </m:e>
                          </m:d>
                          <m:acc>
                            <m:accPr>
                              <m:chr m:val="⃗"/>
                              <m:ctrlPr>
                                <a:rPr lang="en-US" sz="1200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1200" b="0" i="1" smtClean="0">
                                  <a:latin typeface="Cambria Math" panose="02040503050406030204" pitchFamily="18" charset="0"/>
                                </a:rPr>
                                <m:t>𝑆</m:t>
                              </m:r>
                            </m:e>
                          </m:acc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d>
                            <m:dPr>
                              <m:ctrlPr>
                                <a:rPr lang="en-US" sz="12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2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sSub>
                                <m:sSubPr>
                                  <m:ctrlPr>
                                    <a:rPr lang="en-US" sz="12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2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𝜌</m:t>
                                  </m:r>
                                </m:e>
                                <m:sub>
                                  <m:r>
                                    <a:rPr lang="en-US" sz="12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𝑠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lang="en-US" sz="12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acc>
                                    <m:accPr>
                                      <m:chr m:val="⃗"/>
                                      <m:ctrlPr>
                                        <a:rPr lang="en-US" sz="12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US" sz="1200" b="0" i="1" smtClean="0">
                                          <a:latin typeface="Cambria Math" panose="02040503050406030204" pitchFamily="18" charset="0"/>
                                        </a:rPr>
                                        <m:t>𝑆</m:t>
                                      </m:r>
                                    </m:e>
                                  </m:acc>
                                  <m:r>
                                    <a:rPr lang="en-US" sz="120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∙</m:t>
                                  </m:r>
                                  <m:acc>
                                    <m:accPr>
                                      <m:chr m:val="⃗"/>
                                      <m:ctrlPr>
                                        <a:rPr lang="en-US" sz="120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US" sz="12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𝑛</m:t>
                                      </m:r>
                                    </m:e>
                                  </m:acc>
                                </m:e>
                              </m:d>
                              <m:r>
                                <a:rPr lang="en-US" sz="1200" b="0" i="1" smtClean="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f>
                                <m:fPr>
                                  <m:ctrlPr>
                                    <a:rPr lang="en-US" sz="12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12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num>
                                <m:den>
                                  <m:r>
                                    <a:rPr lang="en-US" sz="1200" b="0" i="1" smtClean="0"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den>
                              </m:f>
                              <m:sSub>
                                <m:sSubPr>
                                  <m:ctrlPr>
                                    <a:rPr lang="en-US" sz="12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2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𝜌</m:t>
                                  </m:r>
                                </m:e>
                                <m:sub>
                                  <m:r>
                                    <a:rPr lang="en-US" sz="12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𝑑</m:t>
                                  </m:r>
                                </m:sub>
                              </m:sSub>
                            </m:e>
                          </m:d>
                          <m:acc>
                            <m:accPr>
                              <m:chr m:val="⃗"/>
                              <m:ctrlPr>
                                <a:rPr lang="en-US" sz="12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12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𝑛</m:t>
                              </m:r>
                            </m:e>
                          </m:acc>
                        </m:e>
                      </m:d>
                    </m:oMath>
                  </m:oMathPara>
                </a14:m>
                <a:endParaRPr lang="en-US" sz="1200"/>
              </a:p>
            </p:txBody>
          </p:sp>
        </mc:Choice>
        <mc:Fallback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572E7754-E49D-5ED0-B0E5-F3659931B1A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9768" y="2967607"/>
                <a:ext cx="3292119" cy="352148"/>
              </a:xfrm>
              <a:prstGeom prst="rect">
                <a:avLst/>
              </a:prstGeom>
              <a:blipFill>
                <a:blip r:embed="rId7"/>
                <a:stretch>
                  <a:fillRect l="-1481" b="-1896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F6873121-D9C3-578F-1354-780FDA653FDE}"/>
                  </a:ext>
                </a:extLst>
              </p:cNvPr>
              <p:cNvSpPr txBox="1"/>
              <p:nvPr/>
            </p:nvSpPr>
            <p:spPr>
              <a:xfrm>
                <a:off x="429768" y="3618663"/>
                <a:ext cx="4216346" cy="35214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b="1" i="1" smtClean="0">
                          <a:latin typeface="Cambria Math" panose="02040503050406030204" pitchFamily="18" charset="0"/>
                        </a:rPr>
                        <m:t>𝑭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2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num>
                        <m:den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𝑐</m:t>
                          </m:r>
                        </m:den>
                      </m:f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𝐴𝑐𝑜𝑠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𝜃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d>
                        <m:dPr>
                          <m:begChr m:val="{"/>
                          <m:endChr m:val="}"/>
                          <m:ctrlPr>
                            <a:rPr lang="en-US" sz="1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en-US" sz="12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d>
                                <m:dPr>
                                  <m:ctrlPr>
                                    <a:rPr lang="en-US" sz="12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12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1−</m:t>
                                  </m:r>
                                  <m:r>
                                    <a:rPr lang="en-US" sz="12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𝜏</m:t>
                                  </m:r>
                                  <m:r>
                                    <a:rPr lang="en-US" sz="12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−</m:t>
                                  </m:r>
                                  <m:acc>
                                    <m:accPr>
                                      <m:chr m:val="̃"/>
                                      <m:ctrlPr>
                                        <a:rPr lang="en-US" sz="12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US" sz="12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𝜌</m:t>
                                      </m:r>
                                    </m:e>
                                  </m:acc>
                                </m:e>
                              </m:d>
                              <m:r>
                                <a:rPr lang="en-US" sz="12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𝑐𝑜𝑠</m:t>
                              </m:r>
                              <m:r>
                                <a:rPr lang="en-US" sz="12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𝜃</m:t>
                              </m:r>
                              <m:r>
                                <a:rPr lang="en-US" sz="1200" b="0" i="1" smtClean="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f>
                                <m:fPr>
                                  <m:ctrlPr>
                                    <a:rPr lang="en-US" sz="12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12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num>
                                <m:den>
                                  <m:r>
                                    <a:rPr lang="en-US" sz="1200" b="0" i="1" smtClean="0"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den>
                              </m:f>
                              <m:r>
                                <a:rPr lang="en-US" sz="12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𝛿</m:t>
                              </m:r>
                            </m:e>
                          </m:d>
                          <m:r>
                            <a:rPr lang="en-US" sz="12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𝒏</m:t>
                          </m:r>
                          <m:r>
                            <a:rPr lang="en-US" sz="1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d>
                            <m:dPr>
                              <m:begChr m:val="["/>
                              <m:endChr m:val="]"/>
                              <m:ctrlPr>
                                <a:rPr lang="en-US" sz="120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d>
                                <m:dPr>
                                  <m:ctrlPr>
                                    <a:rPr lang="en-US" sz="120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12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1−</m:t>
                                  </m:r>
                                  <m:r>
                                    <a:rPr lang="en-US" sz="12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𝜏</m:t>
                                  </m:r>
                                  <m:r>
                                    <a:rPr lang="en-US" sz="12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−</m:t>
                                  </m:r>
                                  <m:acc>
                                    <m:accPr>
                                      <m:chr m:val="̃"/>
                                      <m:ctrlPr>
                                        <a:rPr lang="en-US" sz="120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US" sz="12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𝜌</m:t>
                                      </m:r>
                                    </m:e>
                                  </m:acc>
                                </m:e>
                              </m:d>
                              <m:r>
                                <a:rPr lang="en-US" sz="1200" b="0" i="1" smtClean="0">
                                  <a:latin typeface="Cambria Math" panose="02040503050406030204" pitchFamily="18" charset="0"/>
                                </a:rPr>
                                <m:t>𝑠𝑖𝑛</m:t>
                              </m:r>
                              <m:r>
                                <a:rPr lang="en-US" sz="12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𝜃</m:t>
                              </m:r>
                            </m:e>
                          </m:d>
                          <m:r>
                            <a:rPr lang="en-US" sz="1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𝜏</m:t>
                          </m:r>
                        </m:e>
                      </m:d>
                    </m:oMath>
                  </m:oMathPara>
                </a14:m>
                <a:endParaRPr lang="en-US" sz="1200" b="1"/>
              </a:p>
            </p:txBody>
          </p:sp>
        </mc:Choice>
        <mc:Fallback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F6873121-D9C3-578F-1354-780FDA653FD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9768" y="3618663"/>
                <a:ext cx="4216346" cy="352148"/>
              </a:xfrm>
              <a:prstGeom prst="rect">
                <a:avLst/>
              </a:prstGeom>
              <a:blipFill>
                <a:blip r:embed="rId8"/>
                <a:stretch>
                  <a:fillRect l="-1302" b="-1929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TextBox 10">
            <a:extLst>
              <a:ext uri="{FF2B5EF4-FFF2-40B4-BE49-F238E27FC236}">
                <a16:creationId xmlns:a16="http://schemas.microsoft.com/office/drawing/2014/main" id="{D2524E9C-E4FB-BBA7-5ECB-537A6B479678}"/>
              </a:ext>
            </a:extLst>
          </p:cNvPr>
          <p:cNvSpPr txBox="1"/>
          <p:nvPr/>
        </p:nvSpPr>
        <p:spPr>
          <a:xfrm>
            <a:off x="1098658" y="2664243"/>
            <a:ext cx="2063385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Koblick</a:t>
            </a:r>
            <a:r>
              <a:rPr lang="en-US" sz="8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(Solar Flux and Sail Normal)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8821B73-218F-8928-E6F3-9EB44257993A}"/>
              </a:ext>
            </a:extLst>
          </p:cNvPr>
          <p:cNvSpPr txBox="1"/>
          <p:nvPr/>
        </p:nvSpPr>
        <p:spPr>
          <a:xfrm>
            <a:off x="1098658" y="3319755"/>
            <a:ext cx="2005677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Vance (Solar Flux and Sail Normal)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112B9CB7-9EB8-31A6-6A46-15B3FE5F10AA}"/>
              </a:ext>
            </a:extLst>
          </p:cNvPr>
          <p:cNvSpPr txBox="1"/>
          <p:nvPr/>
        </p:nvSpPr>
        <p:spPr>
          <a:xfrm>
            <a:off x="1098658" y="3970811"/>
            <a:ext cx="220124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Koblick</a:t>
            </a:r>
            <a:r>
              <a:rPr lang="en-US" sz="8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(Solar Flux and Sail </a:t>
            </a:r>
            <a:r>
              <a:rPr lang="en-US" sz="80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Tangental</a:t>
            </a:r>
            <a:r>
              <a:rPr lang="en-US" sz="8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)</a:t>
            </a:r>
          </a:p>
        </p:txBody>
      </p:sp>
      <p:sp>
        <p:nvSpPr>
          <p:cNvPr id="15" name="Rounded Rectangle 14">
            <a:extLst>
              <a:ext uri="{FF2B5EF4-FFF2-40B4-BE49-F238E27FC236}">
                <a16:creationId xmlns:a16="http://schemas.microsoft.com/office/drawing/2014/main" id="{8D137045-D316-EE1C-AEEA-49034DED1195}"/>
              </a:ext>
            </a:extLst>
          </p:cNvPr>
          <p:cNvSpPr/>
          <p:nvPr/>
        </p:nvSpPr>
        <p:spPr>
          <a:xfrm>
            <a:off x="395187" y="2255821"/>
            <a:ext cx="3292119" cy="424384"/>
          </a:xfrm>
          <a:prstGeom prst="roundRect">
            <a:avLst/>
          </a:prstGeom>
          <a:noFill/>
          <a:ln>
            <a:solidFill>
              <a:schemeClr val="tx2">
                <a:lumMod val="75000"/>
              </a:schemeClr>
            </a:solidFill>
          </a:ln>
          <a:effectLst>
            <a:outerShdw blurRad="40000" dist="23000" dir="5400000" rotWithShape="0">
              <a:schemeClr val="bg1">
                <a:alpha val="35000"/>
              </a:scheme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ounded Rectangle 18">
            <a:extLst>
              <a:ext uri="{FF2B5EF4-FFF2-40B4-BE49-F238E27FC236}">
                <a16:creationId xmlns:a16="http://schemas.microsoft.com/office/drawing/2014/main" id="{5F4A29CA-95CC-6038-E293-D722185336F6}"/>
              </a:ext>
            </a:extLst>
          </p:cNvPr>
          <p:cNvSpPr/>
          <p:nvPr/>
        </p:nvSpPr>
        <p:spPr>
          <a:xfrm>
            <a:off x="5329493" y="5957339"/>
            <a:ext cx="2955429" cy="215444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Minimal deviation noted between models</a:t>
            </a:r>
          </a:p>
        </p:txBody>
      </p:sp>
    </p:spTree>
    <p:extLst>
      <p:ext uri="{BB962C8B-B14F-4D97-AF65-F5344CB8AC3E}">
        <p14:creationId xmlns:p14="http://schemas.microsoft.com/office/powerpoint/2010/main" val="11509504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14">
            <a:extLst>
              <a:ext uri="{FF2B5EF4-FFF2-40B4-BE49-F238E27FC236}">
                <a16:creationId xmlns:a16="http://schemas.microsoft.com/office/drawing/2014/main" id="{4F60A25E-9DC6-6F95-673A-241AA1743F3B}"/>
              </a:ext>
            </a:extLst>
          </p:cNvPr>
          <p:cNvGrpSpPr/>
          <p:nvPr/>
        </p:nvGrpSpPr>
        <p:grpSpPr>
          <a:xfrm>
            <a:off x="1807120" y="2367185"/>
            <a:ext cx="5528733" cy="2385483"/>
            <a:chOff x="6265755" y="1521417"/>
            <a:chExt cx="5528733" cy="2385483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4D166F9A-45F2-B8E6-4D07-4DFE42102904}"/>
                </a:ext>
              </a:extLst>
            </p:cNvPr>
            <p:cNvSpPr/>
            <p:nvPr/>
          </p:nvSpPr>
          <p:spPr>
            <a:xfrm rot="10800000">
              <a:off x="6265755" y="1521417"/>
              <a:ext cx="5528733" cy="2385483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r>
                <a:rPr lang="en-US" sz="1800"/>
                <a:t>0.1352mN</a:t>
              </a:r>
              <a:endParaRPr lang="en-US"/>
            </a:p>
          </p:txBody>
        </p:sp>
        <p:pic>
          <p:nvPicPr>
            <p:cNvPr id="8" name="Picture 7" descr="A blue square on a white surface&#10;&#10;Description automatically generated">
              <a:extLst>
                <a:ext uri="{FF2B5EF4-FFF2-40B4-BE49-F238E27FC236}">
                  <a16:creationId xmlns:a16="http://schemas.microsoft.com/office/drawing/2014/main" id="{17CF3FCE-5C88-CAD0-D04D-A5C571D2EF1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b="788"/>
            <a:stretch/>
          </p:blipFill>
          <p:spPr>
            <a:xfrm rot="5400000">
              <a:off x="8671185" y="61985"/>
              <a:ext cx="717871" cy="5333151"/>
            </a:xfrm>
            <a:prstGeom prst="rect">
              <a:avLst/>
            </a:prstGeom>
          </p:spPr>
        </p:pic>
        <p:cxnSp>
          <p:nvCxnSpPr>
            <p:cNvPr id="9" name="Straight Arrow Connector 8">
              <a:extLst>
                <a:ext uri="{FF2B5EF4-FFF2-40B4-BE49-F238E27FC236}">
                  <a16:creationId xmlns:a16="http://schemas.microsoft.com/office/drawing/2014/main" id="{AD395269-8B1C-3826-AAB0-A50BC8DE912A}"/>
                </a:ext>
              </a:extLst>
            </p:cNvPr>
            <p:cNvCxnSpPr/>
            <p:nvPr/>
          </p:nvCxnSpPr>
          <p:spPr>
            <a:xfrm>
              <a:off x="8210564" y="1931338"/>
              <a:ext cx="0" cy="537481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44EF6E3D-0731-9A68-8FD5-2052FF1B8233}"/>
                </a:ext>
              </a:extLst>
            </p:cNvPr>
            <p:cNvSpPr txBox="1"/>
            <p:nvPr/>
          </p:nvSpPr>
          <p:spPr>
            <a:xfrm>
              <a:off x="6715553" y="1970335"/>
              <a:ext cx="149501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err="1">
                  <a:latin typeface="Cambria Math" panose="02040503050406030204" pitchFamily="18" charset="0"/>
                  <a:ea typeface="Cambria Math" panose="02040503050406030204" pitchFamily="18" charset="0"/>
                </a:rPr>
                <a:t>F</a:t>
              </a:r>
              <a:r>
                <a:rPr lang="en-US" sz="1400" baseline="-25000" err="1">
                  <a:latin typeface="Cambria Math" panose="02040503050406030204" pitchFamily="18" charset="0"/>
                  <a:ea typeface="Cambria Math" panose="02040503050406030204" pitchFamily="18" charset="0"/>
                </a:rPr>
                <a:t>sail</a:t>
              </a:r>
              <a:r>
                <a:rPr lang="en-US" sz="1400" baseline="-25000">
                  <a:latin typeface="Cambria Math" panose="02040503050406030204" pitchFamily="18" charset="0"/>
                  <a:ea typeface="Cambria Math" panose="02040503050406030204" pitchFamily="18" charset="0"/>
                </a:rPr>
                <a:t> </a:t>
              </a:r>
              <a:r>
                <a:rPr lang="en-US" sz="1400">
                  <a:latin typeface="Cambria Math" panose="02040503050406030204" pitchFamily="18" charset="0"/>
                  <a:ea typeface="Cambria Math" panose="02040503050406030204" pitchFamily="18" charset="0"/>
                </a:rPr>
                <a:t>= 0.1352mN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D56FA7EF-C031-D91F-A887-73CE9570E1B5}"/>
                </a:ext>
              </a:extLst>
            </p:cNvPr>
            <p:cNvSpPr txBox="1"/>
            <p:nvPr/>
          </p:nvSpPr>
          <p:spPr>
            <a:xfrm>
              <a:off x="7829401" y="3370612"/>
              <a:ext cx="240143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>
                  <a:latin typeface="Cambria Math" panose="02040503050406030204" pitchFamily="18" charset="0"/>
                  <a:ea typeface="Cambria Math" panose="02040503050406030204" pitchFamily="18" charset="0"/>
                </a:rPr>
                <a:t>Sail Moment = 0.1352mN*m</a:t>
              </a:r>
              <a:endParaRPr lang="en-US" sz="2000">
                <a:latin typeface="Cambria Math" panose="02040503050406030204" pitchFamily="18" charset="0"/>
                <a:ea typeface="Cambria Math" panose="02040503050406030204" pitchFamily="18" charset="0"/>
              </a:endParaRPr>
            </a:p>
          </p:txBody>
        </p: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3C44A1DA-E4D8-50C5-F77C-30833CF705A0}"/>
                </a:ext>
              </a:extLst>
            </p:cNvPr>
            <p:cNvCxnSpPr>
              <a:cxnSpLocks/>
            </p:cNvCxnSpPr>
            <p:nvPr/>
          </p:nvCxnSpPr>
          <p:spPr>
            <a:xfrm>
              <a:off x="8285646" y="3087496"/>
              <a:ext cx="933436" cy="0"/>
            </a:xfrm>
            <a:prstGeom prst="line">
              <a:avLst/>
            </a:prstGeom>
            <a:ln w="9525" cap="flat" cmpd="sng" algn="ctr">
              <a:solidFill>
                <a:schemeClr val="dk1"/>
              </a:solidFill>
              <a:prstDash val="solid"/>
              <a:round/>
              <a:headEnd type="arrow" w="med" len="med"/>
              <a:tailEnd type="arrow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FD41C361-32D2-72CB-6AFE-774EC0EA479D}"/>
                </a:ext>
              </a:extLst>
            </p:cNvPr>
            <p:cNvSpPr txBox="1"/>
            <p:nvPr/>
          </p:nvSpPr>
          <p:spPr>
            <a:xfrm>
              <a:off x="8198819" y="3021045"/>
              <a:ext cx="1107089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/>
                <a:t>1m</a:t>
              </a:r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1301DC3A-2093-76F7-65E6-1FE127852D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Solar Sail Sizing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7FA38784-9461-1E40-E57A-F3FDF39981E4}"/>
                  </a:ext>
                </a:extLst>
              </p:cNvPr>
              <p:cNvSpPr txBox="1"/>
              <p:nvPr/>
            </p:nvSpPr>
            <p:spPr>
              <a:xfrm>
                <a:off x="1409187" y="5022225"/>
                <a:ext cx="6324600" cy="88428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800" i="1" smtClean="0">
                              <a:latin typeface="Cambria Math" panose="02040503050406030204" pitchFamily="18" charset="0"/>
                              <a:cs typeface="Helvetica" panose="020B0604020202020204" pitchFamily="34" charset="0"/>
                            </a:rPr>
                          </m:ctrlPr>
                        </m:sSubPr>
                        <m:e>
                          <m:r>
                            <a:rPr lang="en-US" sz="1800" b="0" i="1" smtClean="0">
                              <a:latin typeface="Cambria Math" panose="02040503050406030204" pitchFamily="18" charset="0"/>
                              <a:cs typeface="Helvetica" panose="020B0604020202020204" pitchFamily="34" charset="0"/>
                            </a:rPr>
                            <m:t>𝐴</m:t>
                          </m:r>
                        </m:e>
                        <m:sub>
                          <m:r>
                            <a:rPr lang="en-US" sz="1800" b="0" i="1" smtClean="0">
                              <a:latin typeface="Cambria Math" panose="02040503050406030204" pitchFamily="18" charset="0"/>
                              <a:cs typeface="Helvetica" panose="020B0604020202020204" pitchFamily="34" charset="0"/>
                            </a:rPr>
                            <m:t>𝑠𝑎𝑖𝑙</m:t>
                          </m:r>
                        </m:sub>
                      </m:sSub>
                      <m:r>
                        <a:rPr lang="en-US" sz="1800" b="0" i="1" smtClean="0">
                          <a:latin typeface="Cambria Math" panose="02040503050406030204" pitchFamily="18" charset="0"/>
                          <a:cs typeface="Helvetica" panose="020B0604020202020204" pitchFamily="34" charset="0"/>
                        </a:rPr>
                        <m:t>=</m:t>
                      </m:r>
                      <m:f>
                        <m:fPr>
                          <m:ctrlPr>
                            <a:rPr lang="en-US" sz="1800" i="1" smtClean="0">
                              <a:latin typeface="Cambria Math" panose="02040503050406030204" pitchFamily="18" charset="0"/>
                              <a:cs typeface="Helvetica" panose="020B0604020202020204" pitchFamily="34" charset="0"/>
                            </a:rPr>
                          </m:ctrlPr>
                        </m:fPr>
                        <m:num>
                          <m:r>
                            <a:rPr lang="en-US" b="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Helvetica" panose="020B0604020202020204" pitchFamily="34" charset="0"/>
                            </a:rPr>
                            <m:t>𝜋</m:t>
                          </m:r>
                          <m:r>
                            <a:rPr lang="en-US" sz="1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Helvetica" panose="020B0604020202020204" pitchFamily="34" charset="0"/>
                            </a:rPr>
                            <m:t>𝜔</m:t>
                          </m:r>
                          <m:nary>
                            <m:naryPr>
                              <m:chr m:val="∑"/>
                              <m:ctrlPr>
                                <a:rPr lang="en-US" sz="180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Helvetica" panose="020B0604020202020204" pitchFamily="34" charset="0"/>
                                </a:rPr>
                              </m:ctrlPr>
                            </m:naryPr>
                            <m:sub>
                              <m:r>
                                <m:rPr>
                                  <m:brk m:alnAt="23"/>
                                </m:rPr>
                                <a:rPr lang="en-US" sz="1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Helvetica" panose="020B0604020202020204" pitchFamily="34" charset="0"/>
                                </a:rPr>
                                <m:t>𝑖</m:t>
                              </m:r>
                              <m:r>
                                <a:rPr lang="en-US" sz="1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Helvetica" panose="020B0604020202020204" pitchFamily="34" charset="0"/>
                                </a:rPr>
                                <m:t>=0</m:t>
                              </m:r>
                            </m:sub>
                            <m:sup>
                              <m:r>
                                <a:rPr lang="en-US" sz="1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Helvetica" panose="020B0604020202020204" pitchFamily="34" charset="0"/>
                                </a:rPr>
                                <m:t>𝑛</m:t>
                              </m:r>
                            </m:sup>
                            <m:e>
                              <m:r>
                                <a:rPr lang="en-US" sz="1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Helvetica" panose="020B0604020202020204" pitchFamily="34" charset="0"/>
                                </a:rPr>
                                <m:t>(</m:t>
                              </m:r>
                              <m:acc>
                                <m:accPr>
                                  <m:chr m:val="̅"/>
                                  <m:ctrlPr>
                                    <a:rPr lang="en-US" sz="180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Helvetica" panose="020B0604020202020204" pitchFamily="34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sz="18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Helvetica" panose="020B0604020202020204" pitchFamily="34" charset="0"/>
                                    </a:rPr>
                                    <m:t>𝐼</m:t>
                                  </m:r>
                                </m:e>
                              </m:acc>
                              <m:r>
                                <a:rPr lang="en-US" sz="1800" b="0" i="1" smtClean="0">
                                  <a:latin typeface="Cambria Math" panose="02040503050406030204" pitchFamily="18" charset="0"/>
                                  <a:cs typeface="Helvetica" panose="020B0604020202020204" pitchFamily="34" charset="0"/>
                                </a:rPr>
                                <m:t>+</m:t>
                              </m:r>
                              <m:r>
                                <a:rPr lang="en-US" sz="1800" b="0" i="1" smtClean="0">
                                  <a:latin typeface="Cambria Math" panose="02040503050406030204" pitchFamily="18" charset="0"/>
                                  <a:cs typeface="Helvetica" panose="020B0604020202020204" pitchFamily="34" charset="0"/>
                                </a:rPr>
                                <m:t>𝐴</m:t>
                              </m:r>
                              <m:sSup>
                                <m:sSupPr>
                                  <m:ctrlPr>
                                    <a:rPr lang="en-US" sz="1800" i="1" smtClean="0">
                                      <a:latin typeface="Cambria Math" panose="02040503050406030204" pitchFamily="18" charset="0"/>
                                      <a:cs typeface="Helvetica" panose="020B0604020202020204" pitchFamily="34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800" b="0" i="1" smtClean="0">
                                      <a:latin typeface="Cambria Math" panose="02040503050406030204" pitchFamily="18" charset="0"/>
                                      <a:cs typeface="Helvetica" panose="020B0604020202020204" pitchFamily="34" charset="0"/>
                                    </a:rPr>
                                    <m:t>𝑑</m:t>
                                  </m:r>
                                </m:e>
                                <m:sup>
                                  <m:r>
                                    <a:rPr lang="en-US" sz="1800" b="0" i="1" smtClean="0">
                                      <a:latin typeface="Cambria Math" panose="02040503050406030204" pitchFamily="18" charset="0"/>
                                      <a:cs typeface="Helvetica" panose="020B0604020202020204" pitchFamily="34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sz="1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Helvetica" panose="020B0604020202020204" pitchFamily="34" charset="0"/>
                                </a:rPr>
                                <m:t>)</m:t>
                              </m:r>
                            </m:e>
                          </m:nary>
                        </m:num>
                        <m:den>
                          <m:r>
                            <a:rPr lang="en-US" sz="1800" b="0" i="1" smtClean="0">
                              <a:latin typeface="Cambria Math" panose="02040503050406030204" pitchFamily="18" charset="0"/>
                              <a:cs typeface="Helvetica" panose="020B0604020202020204" pitchFamily="34" charset="0"/>
                            </a:rPr>
                            <m:t>𝑡𝑑</m:t>
                          </m:r>
                          <m:nary>
                            <m:naryPr>
                              <m:limLoc m:val="undOvr"/>
                              <m:ctrlPr>
                                <a:rPr lang="en-US" sz="1800" i="1" smtClean="0">
                                  <a:latin typeface="Cambria Math" panose="02040503050406030204" pitchFamily="18" charset="0"/>
                                  <a:cs typeface="Helvetica" panose="020B0604020202020204" pitchFamily="34" charset="0"/>
                                </a:rPr>
                              </m:ctrlPr>
                            </m:naryPr>
                            <m:sub>
                              <m:r>
                                <m:rPr>
                                  <m:brk m:alnAt="24"/>
                                </m:rPr>
                                <a:rPr lang="en-US" sz="1800" b="0" i="1" smtClean="0">
                                  <a:latin typeface="Cambria Math" panose="02040503050406030204" pitchFamily="18" charset="0"/>
                                  <a:cs typeface="Helvetica" panose="020B0604020202020204" pitchFamily="34" charset="0"/>
                                </a:rPr>
                                <m:t>−</m:t>
                              </m:r>
                              <m:r>
                                <a:rPr lang="en-US" sz="1800" b="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Helvetica" panose="020B0604020202020204" pitchFamily="34" charset="0"/>
                                </a:rPr>
                                <m:t>𝜋</m:t>
                              </m:r>
                              <m:r>
                                <a:rPr lang="en-US" sz="1800" b="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Helvetica" panose="020B0604020202020204" pitchFamily="34" charset="0"/>
                                </a:rPr>
                                <m:t>/2</m:t>
                              </m:r>
                            </m:sub>
                            <m:sup>
                              <m:r>
                                <a:rPr lang="en-US" sz="1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Helvetica" panose="020B0604020202020204" pitchFamily="34" charset="0"/>
                                </a:rPr>
                                <m:t>𝜋</m:t>
                              </m:r>
                              <m:r>
                                <a:rPr lang="en-US" sz="1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Helvetica" panose="020B0604020202020204" pitchFamily="34" charset="0"/>
                                </a:rPr>
                                <m:t>/2</m:t>
                              </m:r>
                            </m:sup>
                            <m:e>
                              <m:f>
                                <m:fPr>
                                  <m:ctrlPr>
                                    <a:rPr lang="en-US" sz="1800" i="1" smtClean="0">
                                      <a:latin typeface="Cambria Math" panose="02040503050406030204" pitchFamily="18" charset="0"/>
                                      <a:cs typeface="Helvetica" panose="020B0604020202020204" pitchFamily="34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1800" b="0" i="1" smtClean="0">
                                      <a:latin typeface="Cambria Math" panose="02040503050406030204" pitchFamily="18" charset="0"/>
                                      <a:cs typeface="Helvetica" panose="020B0604020202020204" pitchFamily="34" charset="0"/>
                                    </a:rPr>
                                    <m:t>𝐸</m:t>
                                  </m:r>
                                </m:num>
                                <m:den>
                                  <m:r>
                                    <a:rPr lang="en-US" sz="1800" b="0" i="1" smtClean="0">
                                      <a:latin typeface="Cambria Math" panose="02040503050406030204" pitchFamily="18" charset="0"/>
                                      <a:cs typeface="Helvetica" panose="020B0604020202020204" pitchFamily="34" charset="0"/>
                                    </a:rPr>
                                    <m:t>𝑐</m:t>
                                  </m:r>
                                </m:den>
                              </m:f>
                              <m:r>
                                <a:rPr lang="en-US" sz="1800" b="0" i="1" smtClean="0">
                                  <a:latin typeface="Cambria Math" panose="02040503050406030204" pitchFamily="18" charset="0"/>
                                  <a:cs typeface="Helvetica" panose="020B0604020202020204" pitchFamily="34" charset="0"/>
                                </a:rPr>
                                <m:t>𝑐𝑜𝑠</m:t>
                              </m:r>
                              <m:r>
                                <a:rPr lang="en-US" sz="1800" b="0" i="1" smtClean="0">
                                  <a:latin typeface="Cambria Math" panose="02040503050406030204" pitchFamily="18" charset="0"/>
                                  <a:cs typeface="Helvetica" panose="020B0604020202020204" pitchFamily="34" charset="0"/>
                                </a:rPr>
                                <m:t>(</m:t>
                              </m:r>
                              <m:r>
                                <a:rPr lang="en-US" sz="1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Helvetica" panose="020B0604020202020204" pitchFamily="34" charset="0"/>
                                </a:rPr>
                                <m:t>𝜑</m:t>
                              </m:r>
                              <m:r>
                                <a:rPr lang="en-US" sz="1800" b="0" i="1" smtClean="0">
                                  <a:latin typeface="Cambria Math" panose="02040503050406030204" pitchFamily="18" charset="0"/>
                                  <a:cs typeface="Helvetica" panose="020B0604020202020204" pitchFamily="34" charset="0"/>
                                </a:rPr>
                                <m:t>)</m:t>
                              </m:r>
                              <m:d>
                                <m:dPr>
                                  <m:begChr m:val="["/>
                                  <m:endChr m:val="]"/>
                                  <m:ctrlPr>
                                    <a:rPr lang="en-US" sz="1800" i="1" smtClean="0">
                                      <a:latin typeface="Cambria Math" panose="02040503050406030204" pitchFamily="18" charset="0"/>
                                      <a:cs typeface="Helvetica" panose="020B0604020202020204" pitchFamily="34" charset="0"/>
                                    </a:rPr>
                                  </m:ctrlPr>
                                </m:dPr>
                                <m:e>
                                  <m:d>
                                    <m:dPr>
                                      <m:ctrlPr>
                                        <a:rPr lang="en-US" sz="1800" i="1" smtClean="0">
                                          <a:latin typeface="Cambria Math" panose="02040503050406030204" pitchFamily="18" charset="0"/>
                                          <a:cs typeface="Helvetica" panose="020B0604020202020204" pitchFamily="34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sz="1800" b="0" i="1" smtClean="0">
                                          <a:latin typeface="Cambria Math" panose="02040503050406030204" pitchFamily="18" charset="0"/>
                                          <a:cs typeface="Helvetica" panose="020B0604020202020204" pitchFamily="34" charset="0"/>
                                        </a:rPr>
                                        <m:t>1−</m:t>
                                      </m:r>
                                      <m:r>
                                        <a:rPr lang="en-US" sz="18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  <a:cs typeface="Helvetica" panose="020B0604020202020204" pitchFamily="34" charset="0"/>
                                        </a:rPr>
                                        <m:t>𝜏</m:t>
                                      </m:r>
                                      <m:r>
                                        <a:rPr lang="en-US" sz="18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  <a:cs typeface="Helvetica" panose="020B0604020202020204" pitchFamily="34" charset="0"/>
                                        </a:rPr>
                                        <m:t>+</m:t>
                                      </m:r>
                                      <m:r>
                                        <a:rPr lang="en-US" sz="18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  <a:cs typeface="Helvetica" panose="020B0604020202020204" pitchFamily="34" charset="0"/>
                                        </a:rPr>
                                        <m:t>𝜌</m:t>
                                      </m:r>
                                    </m:e>
                                  </m:d>
                                  <m:r>
                                    <a:rPr lang="en-US" sz="1800" b="0" i="1" smtClean="0">
                                      <a:latin typeface="Cambria Math" panose="02040503050406030204" pitchFamily="18" charset="0"/>
                                      <a:cs typeface="Helvetica" panose="020B0604020202020204" pitchFamily="34" charset="0"/>
                                    </a:rPr>
                                    <m:t>𝑐𝑜𝑠</m:t>
                                  </m:r>
                                  <m:d>
                                    <m:dPr>
                                      <m:ctrlPr>
                                        <a:rPr lang="en-US" sz="1800" i="1" smtClean="0">
                                          <a:latin typeface="Cambria Math" panose="02040503050406030204" pitchFamily="18" charset="0"/>
                                          <a:cs typeface="Helvetica" panose="020B0604020202020204" pitchFamily="34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sz="18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  <a:cs typeface="Helvetica" panose="020B0604020202020204" pitchFamily="34" charset="0"/>
                                        </a:rPr>
                                        <m:t>𝜑</m:t>
                                      </m:r>
                                    </m:e>
                                  </m:d>
                                  <m:r>
                                    <a:rPr lang="en-US" sz="1800" b="0" i="1" smtClean="0">
                                      <a:latin typeface="Cambria Math" panose="02040503050406030204" pitchFamily="18" charset="0"/>
                                      <a:cs typeface="Helvetica" panose="020B0604020202020204" pitchFamily="34" charset="0"/>
                                    </a:rPr>
                                    <m:t>+</m:t>
                                  </m:r>
                                  <m:f>
                                    <m:fPr>
                                      <m:ctrlPr>
                                        <a:rPr lang="en-US" sz="1800" i="1" smtClean="0">
                                          <a:latin typeface="Cambria Math" panose="02040503050406030204" pitchFamily="18" charset="0"/>
                                          <a:cs typeface="Helvetica" panose="020B0604020202020204" pitchFamily="34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US" sz="1800" b="0" i="1" smtClean="0">
                                          <a:latin typeface="Cambria Math" panose="02040503050406030204" pitchFamily="18" charset="0"/>
                                          <a:cs typeface="Helvetica" panose="020B0604020202020204" pitchFamily="34" charset="0"/>
                                        </a:rPr>
                                        <m:t>2</m:t>
                                      </m:r>
                                    </m:num>
                                    <m:den>
                                      <m:r>
                                        <a:rPr lang="en-US" sz="1800" b="0" i="1" smtClean="0">
                                          <a:latin typeface="Cambria Math" panose="02040503050406030204" pitchFamily="18" charset="0"/>
                                          <a:cs typeface="Helvetica" panose="020B0604020202020204" pitchFamily="34" charset="0"/>
                                        </a:rPr>
                                        <m:t>3</m:t>
                                      </m:r>
                                    </m:den>
                                  </m:f>
                                  <m:r>
                                    <a:rPr lang="en-US" sz="18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Helvetica" panose="020B0604020202020204" pitchFamily="34" charset="0"/>
                                    </a:rPr>
                                    <m:t>𝜌</m:t>
                                  </m:r>
                                </m:e>
                              </m:d>
                              <m:r>
                                <a:rPr lang="en-US" sz="1800" b="0" i="1" smtClean="0">
                                  <a:latin typeface="Cambria Math" panose="02040503050406030204" pitchFamily="18" charset="0"/>
                                  <a:cs typeface="Helvetica" panose="020B0604020202020204" pitchFamily="34" charset="0"/>
                                </a:rPr>
                                <m:t>𝑑</m:t>
                              </m:r>
                              <m:r>
                                <a:rPr lang="en-US" sz="1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Helvetica" panose="020B0604020202020204" pitchFamily="34" charset="0"/>
                                </a:rPr>
                                <m:t>𝜑</m:t>
                              </m:r>
                            </m:e>
                          </m:nary>
                        </m:den>
                      </m:f>
                    </m:oMath>
                  </m:oMathPara>
                </a14:m>
                <a:endParaRPr lang="en-US"/>
              </a:p>
            </p:txBody>
          </p:sp>
        </mc:Choice>
        <mc:Fallback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7FA38784-9461-1E40-E57A-F3FDF39981E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09187" y="5022225"/>
                <a:ext cx="6324600" cy="884281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xtBox 2">
            <a:extLst>
              <a:ext uri="{FF2B5EF4-FFF2-40B4-BE49-F238E27FC236}">
                <a16:creationId xmlns:a16="http://schemas.microsoft.com/office/drawing/2014/main" id="{1ABE37C7-F7C8-22ED-28D0-DD3AB5C14505}"/>
              </a:ext>
            </a:extLst>
          </p:cNvPr>
          <p:cNvSpPr txBox="1"/>
          <p:nvPr/>
        </p:nvSpPr>
        <p:spPr>
          <a:xfrm>
            <a:off x="429768" y="1481328"/>
            <a:ext cx="8284464" cy="923330"/>
          </a:xfrm>
          <a:prstGeom prst="rect">
            <a:avLst/>
          </a:prstGeom>
          <a:noFill/>
        </p:spPr>
        <p:txBody>
          <a:bodyPr wrap="square" lIns="68580" tIns="34290" rIns="68580" bIns="34290" rtlCol="0" anchor="t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>
                <a:latin typeface="Verdana" panose="020B0604030504040204" pitchFamily="34" charset="0"/>
                <a:ea typeface="Verdana" panose="020B0604030504040204" pitchFamily="34" charset="0"/>
                <a:cs typeface="Helvetica" panose="020B0604020202020204" pitchFamily="34" charset="0"/>
              </a:rPr>
              <a:t>Sail size was determined using Newton’s second law in the angular form, angular kinematics, and the average moment due to the solar radiation pressure force over each rotation</a:t>
            </a:r>
          </a:p>
          <a:p>
            <a:endParaRPr lang="en-US" sz="135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46BA24EA-46A7-10CC-57D6-F6F6553311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03197" y="51495"/>
            <a:ext cx="984157" cy="5311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3C4B0C1-7CEB-7E67-7C27-7E1B58C3CB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214C19-7B70-E548-A608-340680BFD9AE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652830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FB4FDD-80AC-9C64-F0A4-626C9B337B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792939"/>
            <a:ext cx="7772400" cy="685070"/>
          </a:xfrm>
        </p:spPr>
        <p:txBody>
          <a:bodyPr>
            <a:normAutofit/>
          </a:bodyPr>
          <a:lstStyle/>
          <a:p>
            <a:r>
              <a:rPr lang="en-US"/>
              <a:t>Solar Sail Rotation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0E77B7E-0EF6-B0C0-864D-99F08DB250DB}"/>
              </a:ext>
            </a:extLst>
          </p:cNvPr>
          <p:cNvSpPr txBox="1"/>
          <p:nvPr/>
        </p:nvSpPr>
        <p:spPr>
          <a:xfrm>
            <a:off x="429767" y="1481328"/>
            <a:ext cx="8284464" cy="1877437"/>
          </a:xfrm>
          <a:prstGeom prst="rect">
            <a:avLst/>
          </a:prstGeom>
          <a:noFill/>
        </p:spPr>
        <p:txBody>
          <a:bodyPr wrap="square" lIns="68580" tIns="34290" rIns="68580" bIns="34290" rtlCol="0" anchor="t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Sail is maneuverable to maximize forces in optimal directions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200">
                <a:latin typeface="Verdana" panose="020B0604030504040204" pitchFamily="34" charset="0"/>
                <a:ea typeface="Verdana" panose="020B0604030504040204" pitchFamily="34" charset="0"/>
              </a:rPr>
              <a:t>Utilize primary force in sail normal direction to create moment</a:t>
            </a:r>
          </a:p>
          <a:p>
            <a:pPr lvl="1"/>
            <a:endParaRPr lang="en-US" sz="140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Sail is programmed to rotate 90˚ when at positions 0˚ and 180˚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Position 0˚: Rotate sail normal perpendicular to axis of rotation to maximize solar force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Position 180˚: Rotate sail normal parallel to axis of rotation to minimize solar and atmospheric drag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US" sz="1000">
                <a:latin typeface="Verdana" panose="020B0604030504040204" pitchFamily="34" charset="0"/>
                <a:ea typeface="Verdana" panose="020B0604030504040204" pitchFamily="34" charset="0"/>
              </a:rPr>
              <a:t>Sail remains locked in this position while in Earth’s shadow to minimize atmospheric drag</a:t>
            </a:r>
            <a:endParaRPr lang="en-US" sz="100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endParaRPr lang="en-US" sz="135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56466C6-97F3-BCE0-946F-A66917A5F40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04" t="7700" r="2029"/>
          <a:stretch/>
        </p:blipFill>
        <p:spPr bwMode="auto">
          <a:xfrm>
            <a:off x="234220" y="3375313"/>
            <a:ext cx="4526230" cy="2736136"/>
          </a:xfrm>
          <a:prstGeom prst="rect">
            <a:avLst/>
          </a:prstGeom>
          <a:noFill/>
          <a:ln w="6350"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>
            <a:extLst>
              <a:ext uri="{FF2B5EF4-FFF2-40B4-BE49-F238E27FC236}">
                <a16:creationId xmlns:a16="http://schemas.microsoft.com/office/drawing/2014/main" id="{53ED977B-08BA-6026-F088-D9937915A8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03197" y="51495"/>
            <a:ext cx="984157" cy="5311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740D220-EF69-FC66-A61F-5784CDD8BF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214C19-7B70-E548-A608-340680BFD9AE}" type="slidenum">
              <a:rPr lang="en-US" smtClean="0"/>
              <a:t>9</a:t>
            </a:fld>
            <a:endParaRPr lang="en-US"/>
          </a:p>
        </p:txBody>
      </p:sp>
      <p:pic>
        <p:nvPicPr>
          <p:cNvPr id="7" name="RPReplay_Final1712165988_8275C73D-AB28-41B9-BB9F-5D4C18E4DC77.mp4">
            <a:hlinkClick r:id="" action="ppaction://media"/>
            <a:extLst>
              <a:ext uri="{FF2B5EF4-FFF2-40B4-BE49-F238E27FC236}">
                <a16:creationId xmlns:a16="http://schemas.microsoft.com/office/drawing/2014/main" id="{91ABBBF4-86CF-1863-5D3A-140CB00F9109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813849" y="3605977"/>
            <a:ext cx="4075987" cy="22488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78683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8586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84736C30-215A-6495-F002-1219B7E795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214C19-7B70-E548-A608-340680BFD9AE}" type="slidenum">
              <a:rPr lang="en-US" smtClean="0"/>
              <a:t>10</a:t>
            </a:fld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BC392EC9-0C62-9DFA-4E95-0FFF0994E7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/>
              <a:t>Orbital Parameter Changes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37AD339B-E8BE-B3BF-AC9C-BDAB435B88CE}"/>
                  </a:ext>
                </a:extLst>
              </p:cNvPr>
              <p:cNvSpPr txBox="1"/>
              <p:nvPr/>
            </p:nvSpPr>
            <p:spPr>
              <a:xfrm>
                <a:off x="2043872" y="5723366"/>
                <a:ext cx="2973252" cy="74751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∆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𝑉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en-US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US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en-US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US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𝜇</m:t>
                          </m:r>
                          <m:d>
                            <m:d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num>
                                <m:den>
                                  <m:sSub>
                                    <m:sSubPr>
                                      <m:ctrlPr>
                                        <a:rPr lang="en-US" sz="14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1400" i="1">
                                          <a:latin typeface="Cambria Math" panose="02040503050406030204" pitchFamily="18" charset="0"/>
                                        </a:rPr>
                                        <m:t>𝑟</m:t>
                                      </m:r>
                                    </m:e>
                                    <m:sub>
                                      <m:r>
                                        <a:rPr lang="en-US" sz="1400" i="1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</m:sSub>
                                </m:den>
                              </m:f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f>
                                <m:fPr>
                                  <m:ctrlP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num>
                                <m:den>
                                  <m:sSub>
                                    <m:sSubPr>
                                      <m:ctrlPr>
                                        <a:rPr lang="en-US" sz="14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1400" i="1">
                                          <a:latin typeface="Cambria Math" panose="02040503050406030204" pitchFamily="18" charset="0"/>
                                        </a:rPr>
                                        <m:t>𝑎</m:t>
                                      </m:r>
                                    </m:e>
                                    <m:sub>
                                      <m:r>
                                        <a:rPr lang="en-US" sz="1400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</m:sSub>
                                </m:den>
                              </m:f>
                            </m:e>
                          </m:d>
                        </m:e>
                      </m:rad>
                      <m:r>
                        <a:rPr lang="en-US" sz="1400">
                          <a:latin typeface="Cambria Math" panose="02040503050406030204" pitchFamily="18" charset="0"/>
                        </a:rPr>
                        <m:t>−</m:t>
                      </m:r>
                      <m:rad>
                        <m:radPr>
                          <m:degHide m:val="on"/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f>
                            <m:f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en-US" sz="1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𝜇</m:t>
                                  </m:r>
                                </m:e>
                                <m:sub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𝐸</m:t>
                                  </m:r>
                                </m:sub>
                              </m:sSub>
                            </m:num>
                            <m:den>
                              <m:sSub>
                                <m:sSubPr>
                                  <m:ctrlP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𝑟</m:t>
                                  </m:r>
                                </m:e>
                                <m:sub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den>
                          </m:f>
                        </m:e>
                      </m:rad>
                    </m:oMath>
                  </m:oMathPara>
                </a14:m>
                <a:endParaRPr lang="en-US" sz="1400"/>
              </a:p>
            </p:txBody>
          </p:sp>
        </mc:Choice>
        <mc:Fallback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37AD339B-E8BE-B3BF-AC9C-BDAB435B88C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43872" y="5723366"/>
                <a:ext cx="2973252" cy="747512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96436B15-A232-AE99-9FB0-4DDD9FFF5C2B}"/>
                  </a:ext>
                </a:extLst>
              </p:cNvPr>
              <p:cNvSpPr txBox="1"/>
              <p:nvPr/>
            </p:nvSpPr>
            <p:spPr>
              <a:xfrm>
                <a:off x="5621810" y="5836281"/>
                <a:ext cx="916856" cy="521681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hr m:val="∑"/>
                          <m:subHide m:val="on"/>
                          <m:supHide m:val="on"/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</m:nary>
                      <m:r>
                        <a:rPr lang="en-US" sz="140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400" i="1">
                          <a:latin typeface="Cambria Math" panose="02040503050406030204" pitchFamily="18" charset="0"/>
                        </a:rPr>
                        <m:t>𝐼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𝛼</m:t>
                      </m:r>
                    </m:oMath>
                  </m:oMathPara>
                </a14:m>
                <a:endParaRPr lang="en-US" sz="1400"/>
              </a:p>
            </p:txBody>
          </p:sp>
        </mc:Choice>
        <mc:Fallback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96436B15-A232-AE99-9FB0-4DDD9FFF5C2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21810" y="5836281"/>
                <a:ext cx="916856" cy="521681"/>
              </a:xfrm>
              <a:prstGeom prst="rect">
                <a:avLst/>
              </a:prstGeom>
              <a:blipFill>
                <a:blip r:embed="rId4"/>
                <a:stretch>
                  <a:fillRect l="-68212" t="-144186" r="-73510" b="-20465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2">
            <a:extLst>
              <a:ext uri="{FF2B5EF4-FFF2-40B4-BE49-F238E27FC236}">
                <a16:creationId xmlns:a16="http://schemas.microsoft.com/office/drawing/2014/main" id="{F146AC9C-A910-F31A-6701-99076A4C1E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03197" y="51495"/>
            <a:ext cx="984157" cy="5311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FD5CC88E-0DC9-ED5A-C8CD-94FF6BE6330F}"/>
              </a:ext>
            </a:extLst>
          </p:cNvPr>
          <p:cNvSpPr txBox="1"/>
          <p:nvPr/>
        </p:nvSpPr>
        <p:spPr>
          <a:xfrm>
            <a:off x="429768" y="1481328"/>
            <a:ext cx="8284464" cy="715581"/>
          </a:xfrm>
          <a:prstGeom prst="rect">
            <a:avLst/>
          </a:prstGeom>
          <a:noFill/>
        </p:spPr>
        <p:txBody>
          <a:bodyPr wrap="square" lIns="68580" tIns="34290" rIns="68580" bIns="34290" rtlCol="0" anchor="t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>
                <a:latin typeface="Verdana" panose="020B0604030504040204" pitchFamily="34" charset="0"/>
                <a:ea typeface="Verdana" panose="020B0604030504040204" pitchFamily="34" charset="0"/>
              </a:rPr>
              <a:t>The higher the delta-V imparted, the more elliptical the orbit becomes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>
                <a:latin typeface="Verdana" panose="020B0604030504040204" pitchFamily="34" charset="0"/>
                <a:ea typeface="Verdana" panose="020B0604030504040204" pitchFamily="34" charset="0"/>
              </a:rPr>
              <a:t>With our target of 10 m/s, we reach an apoapsis of 7166 km (an altitude of 788 km)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400"/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A5153496-EE1C-8870-4CDF-F60F1BD297F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982171" y="2196909"/>
            <a:ext cx="5157684" cy="33312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975906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FB4FDD-80AC-9C64-F0A4-626C9B337B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792939"/>
            <a:ext cx="7772400" cy="685070"/>
          </a:xfrm>
        </p:spPr>
        <p:txBody>
          <a:bodyPr>
            <a:normAutofit/>
          </a:bodyPr>
          <a:lstStyle/>
          <a:p>
            <a:r>
              <a:rPr lang="en-US"/>
              <a:t>Orbital Simulations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0E77B7E-0EF6-B0C0-864D-99F08DB250DB}"/>
              </a:ext>
            </a:extLst>
          </p:cNvPr>
          <p:cNvSpPr txBox="1"/>
          <p:nvPr/>
        </p:nvSpPr>
        <p:spPr>
          <a:xfrm>
            <a:off x="430618" y="1478009"/>
            <a:ext cx="8282763" cy="2154436"/>
          </a:xfrm>
          <a:prstGeom prst="rect">
            <a:avLst/>
          </a:prstGeom>
          <a:noFill/>
        </p:spPr>
        <p:txBody>
          <a:bodyPr wrap="square" lIns="68580" tIns="34290" rIns="68580" bIns="34290" rtlCol="0" anchor="t">
            <a:spAutoFit/>
          </a:bodyPr>
          <a:lstStyle/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400">
                <a:latin typeface="Verdana" panose="020B0604030504040204" pitchFamily="34" charset="0"/>
                <a:ea typeface="Verdana" panose="020B0604030504040204" pitchFamily="34" charset="0"/>
                <a:cs typeface="Helvetica" panose="020B0604020202020204" pitchFamily="34" charset="0"/>
              </a:rPr>
              <a:t>Orbital STK and </a:t>
            </a:r>
            <a:r>
              <a:rPr lang="en-US" sz="1400" err="1">
                <a:latin typeface="Verdana" panose="020B0604030504040204" pitchFamily="34" charset="0"/>
                <a:ea typeface="Verdana" panose="020B0604030504040204" pitchFamily="34" charset="0"/>
                <a:cs typeface="Helvetica" panose="020B0604020202020204" pitchFamily="34" charset="0"/>
              </a:rPr>
              <a:t>FreeFlyer</a:t>
            </a:r>
            <a:r>
              <a:rPr lang="en-US" sz="1400">
                <a:latin typeface="Verdana" panose="020B0604030504040204" pitchFamily="34" charset="0"/>
                <a:ea typeface="Verdana" panose="020B0604030504040204" pitchFamily="34" charset="0"/>
                <a:cs typeface="Helvetica" panose="020B0604020202020204" pitchFamily="34" charset="0"/>
              </a:rPr>
              <a:t> were used to simulate orbital parameters through each mission phase and to determine deorbit timeline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4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At an altitude of 750 km, the spacecraft will see around 15 hours of sunlight; this provides enough solar flux on the sail for the spacecraft assembly to ‘spin up’ to a </a:t>
            </a:r>
            <a:r>
              <a:rPr lang="en-US" sz="1400">
                <a:latin typeface="Verdana" panose="020B0604030504040204" pitchFamily="34" charset="0"/>
                <a:ea typeface="Verdana" panose="020B0604030504040204" pitchFamily="34" charset="0"/>
              </a:rPr>
              <a:t>target </a:t>
            </a:r>
            <a:r>
              <a:rPr lang="en-US" sz="14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speed of 60 revolutions per minute, and for the spacecraft batteries to recharge via the external solar panels</a:t>
            </a:r>
            <a:endParaRPr lang="en-US" sz="140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400">
                <a:latin typeface="Verdana" panose="020B0604030504040204" pitchFamily="34" charset="0"/>
                <a:ea typeface="Verdana" panose="020B0604030504040204" pitchFamily="34" charset="0"/>
              </a:rPr>
              <a:t>Based off the simulations there will be approximately 4 orbits per day that result in a connection between the ground station and the CubeSat lasting between 5-7 minutes</a:t>
            </a:r>
            <a:endParaRPr lang="en-US" sz="140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endParaRPr lang="en-US" sz="135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EB841DB-5B45-DD96-96F3-672248921E1A}"/>
              </a:ext>
            </a:extLst>
          </p:cNvPr>
          <p:cNvSpPr txBox="1"/>
          <p:nvPr/>
        </p:nvSpPr>
        <p:spPr>
          <a:xfrm>
            <a:off x="1286334" y="6012306"/>
            <a:ext cx="2470457" cy="223138"/>
          </a:xfrm>
          <a:prstGeom prst="rect">
            <a:avLst/>
          </a:prstGeom>
          <a:noFill/>
        </p:spPr>
        <p:txBody>
          <a:bodyPr wrap="square" lIns="68580" tIns="34290" rIns="68580" bIns="34290" rtlCol="0" anchor="t">
            <a:spAutoFit/>
          </a:bodyPr>
          <a:lstStyle/>
          <a:p>
            <a:pPr algn="ctr"/>
            <a:r>
              <a:rPr lang="en-US" sz="1000" i="1" err="1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FreeFlyer</a:t>
            </a:r>
            <a:r>
              <a:rPr lang="en-US" sz="1000" i="1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3D Simulation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20FD350-A503-DAD1-85BE-98A67A53BC65}"/>
              </a:ext>
            </a:extLst>
          </p:cNvPr>
          <p:cNvSpPr txBox="1"/>
          <p:nvPr/>
        </p:nvSpPr>
        <p:spPr>
          <a:xfrm>
            <a:off x="5387210" y="6037436"/>
            <a:ext cx="2470457" cy="223138"/>
          </a:xfrm>
          <a:prstGeom prst="rect">
            <a:avLst/>
          </a:prstGeom>
          <a:noFill/>
        </p:spPr>
        <p:txBody>
          <a:bodyPr wrap="square" lIns="68580" tIns="34290" rIns="68580" bIns="34290" rtlCol="0" anchor="t">
            <a:spAutoFit/>
          </a:bodyPr>
          <a:lstStyle/>
          <a:p>
            <a:pPr algn="ctr"/>
            <a:r>
              <a:rPr lang="en-US" sz="1000" i="1" err="1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FreeFlyer</a:t>
            </a:r>
            <a:r>
              <a:rPr lang="en-US" sz="1000" i="1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Ground Track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7631402-E4E7-0F23-EF27-64C46F1E120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03197" y="51495"/>
            <a:ext cx="984157" cy="5311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F921868-03DC-D382-6071-2F37995CA3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214C19-7B70-E548-A608-340680BFD9AE}" type="slidenum">
              <a:rPr lang="en-US" smtClean="0"/>
              <a:t>11</a:t>
            </a:fld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0BEEF4D2-8FB2-31D5-C5F3-51242F124A9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725" y="3723874"/>
            <a:ext cx="3945675" cy="2287786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D397822F-CDB0-2874-DB90-0891D1CBE85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49600" y="3723874"/>
            <a:ext cx="3945675" cy="23099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806842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FB4FDD-80AC-9C64-F0A4-626C9B337B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792939"/>
            <a:ext cx="7772400" cy="685070"/>
          </a:xfrm>
        </p:spPr>
        <p:txBody>
          <a:bodyPr>
            <a:normAutofit/>
          </a:bodyPr>
          <a:lstStyle/>
          <a:p>
            <a:r>
              <a:rPr lang="en-US"/>
              <a:t>Trajectory Simulations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0E77B7E-0EF6-B0C0-864D-99F08DB250DB}"/>
              </a:ext>
            </a:extLst>
          </p:cNvPr>
          <p:cNvSpPr txBox="1"/>
          <p:nvPr/>
        </p:nvSpPr>
        <p:spPr>
          <a:xfrm>
            <a:off x="429768" y="1481328"/>
            <a:ext cx="8284464" cy="1215717"/>
          </a:xfrm>
          <a:prstGeom prst="rect">
            <a:avLst/>
          </a:prstGeom>
          <a:noFill/>
        </p:spPr>
        <p:txBody>
          <a:bodyPr wrap="square" lIns="68580" tIns="34290" rIns="68580" bIns="34290" rtlCol="0" anchor="t">
            <a:spAutoFit/>
          </a:bodyPr>
          <a:lstStyle/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400">
                <a:latin typeface="Verdana" panose="020B0604030504040204" pitchFamily="34" charset="0"/>
                <a:ea typeface="Verdana" panose="020B0604030504040204" pitchFamily="34" charset="0"/>
              </a:rPr>
              <a:t>Solar Sail will add eccentricity to initially circular orbit but will average out throughout the year due to symmetry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400">
                <a:latin typeface="Verdana" panose="020B0604030504040204" pitchFamily="34" charset="0"/>
                <a:ea typeface="Verdana" panose="020B0604030504040204" pitchFamily="34" charset="0"/>
              </a:rPr>
              <a:t>Drag plays a minor role during spin-up, and a major role in deorbit when drag sail configuration reaches low altitude (meets FCC 5-year deadline)</a:t>
            </a:r>
          </a:p>
          <a:p>
            <a:endParaRPr lang="en-US" sz="135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673C1A19-3789-4DCE-B9DC-B295EEC9A5B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03197" y="51495"/>
            <a:ext cx="984157" cy="5311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A4D5177-6FAA-9729-081B-8508A130D5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214C19-7B70-E548-A608-340680BFD9AE}" type="slidenum">
              <a:rPr lang="en-US" smtClean="0"/>
              <a:t>12</a:t>
            </a:fld>
            <a:endParaRPr lang="en-US"/>
          </a:p>
        </p:txBody>
      </p:sp>
      <p:pic>
        <p:nvPicPr>
          <p:cNvPr id="17" name="Picture 2">
            <a:extLst>
              <a:ext uri="{FF2B5EF4-FFF2-40B4-BE49-F238E27FC236}">
                <a16:creationId xmlns:a16="http://schemas.microsoft.com/office/drawing/2014/main" id="{8D2A4950-E412-6C97-DADE-3CDD838E3B8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2" r="2440"/>
          <a:stretch/>
        </p:blipFill>
        <p:spPr bwMode="auto">
          <a:xfrm>
            <a:off x="1104880" y="4159045"/>
            <a:ext cx="6912266" cy="23996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C956D20B-F1B4-0C76-25C6-708725B0BDB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0865" y="2607539"/>
            <a:ext cx="7800295" cy="12701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543629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3CFCB2-194C-96EB-43F9-FC91BECAC7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/>
              <a:t>Prototype Design</a:t>
            </a:r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90929C59-FC89-6046-0BF3-EB7D1274583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06111" y="1459209"/>
            <a:ext cx="6309803" cy="2388779"/>
          </a:xfr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5F8D036F-5137-557F-0E20-C580CB13026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7588" y="3944865"/>
            <a:ext cx="3197102" cy="2434649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0DC898EC-283D-C706-1757-4ED2FEE0BB6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46933" y="3944866"/>
            <a:ext cx="1898498" cy="2434648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4B014D41-556F-D93C-D5F9-D9C05299529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17674" y="3943592"/>
            <a:ext cx="1948738" cy="2435922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7AF6CC98-8863-E775-3C03-B3AFD827F72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03197" y="51495"/>
            <a:ext cx="984157" cy="5311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4FDA629-2210-2716-695C-7226650331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214C19-7B70-E548-A608-340680BFD9AE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887447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3CFCB2-194C-96EB-43F9-FC91BECAC7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/>
              <a:t>Prototype Testing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AF6CC98-8863-E775-3C03-B3AFD827F72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03197" y="51495"/>
            <a:ext cx="984157" cy="5311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4FDA629-2210-2716-695C-7226650331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214C19-7B70-E548-A608-340680BFD9AE}" type="slidenum">
              <a:rPr lang="en-US" smtClean="0"/>
              <a:t>14</a:t>
            </a:fld>
            <a:endParaRPr lang="en-US"/>
          </a:p>
        </p:txBody>
      </p:sp>
      <p:pic>
        <p:nvPicPr>
          <p:cNvPr id="9" name="IMG_4584">
            <a:hlinkClick r:id="" action="ppaction://media"/>
            <a:extLst>
              <a:ext uri="{FF2B5EF4-FFF2-40B4-BE49-F238E27FC236}">
                <a16:creationId xmlns:a16="http://schemas.microsoft.com/office/drawing/2014/main" id="{3B4C3A7A-F117-4770-67D5-1484B37BE32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243636" y="1383521"/>
            <a:ext cx="4185489" cy="2354337"/>
          </a:xfrm>
          <a:prstGeom prst="rect">
            <a:avLst/>
          </a:prstGeom>
        </p:spPr>
      </p:pic>
      <p:pic>
        <p:nvPicPr>
          <p:cNvPr id="15" name="Picture 14" descr="A metal square with a measuring tape&#10;&#10;Description automatically generated">
            <a:extLst>
              <a:ext uri="{FF2B5EF4-FFF2-40B4-BE49-F238E27FC236}">
                <a16:creationId xmlns:a16="http://schemas.microsoft.com/office/drawing/2014/main" id="{8DC95CD6-0172-68C7-BEE2-850A23643AC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725881" y="3806026"/>
            <a:ext cx="3670263" cy="2752697"/>
          </a:xfrm>
          <a:prstGeom prst="rect">
            <a:avLst/>
          </a:prstGeom>
        </p:spPr>
      </p:pic>
      <p:pic>
        <p:nvPicPr>
          <p:cNvPr id="5" name="trim.CECE432E-B524-437B-B2A6-1DC1E1244810.MOV">
            <a:hlinkClick r:id="" action="ppaction://media"/>
            <a:extLst>
              <a:ext uri="{FF2B5EF4-FFF2-40B4-BE49-F238E27FC236}">
                <a16:creationId xmlns:a16="http://schemas.microsoft.com/office/drawing/2014/main" id="{7EB7AC08-5A18-250E-8429-55EC520AF9B7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 rot="5400000">
            <a:off x="5625503" y="467947"/>
            <a:ext cx="2354336" cy="41854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35352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48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18386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9" repeatCount="indefinite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4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 mute="1">
                <p:cTn id="15" fill="hold" display="0">
                  <p:stCondLst>
                    <p:cond delay="indefinite"/>
                  </p:stCondLst>
                </p:cTn>
                <p:tgtEl>
                  <p:spTgt spid="9"/>
                </p:tgtEl>
              </p:cMediaNode>
            </p:video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0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A crash course in space junk">
            <a:extLst>
              <a:ext uri="{FF2B5EF4-FFF2-40B4-BE49-F238E27FC236}">
                <a16:creationId xmlns:a16="http://schemas.microsoft.com/office/drawing/2014/main" id="{C58672A6-249D-7851-1C0F-368637A87A3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4765" y="3580839"/>
            <a:ext cx="4812552" cy="27285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6FB4FDD-80AC-9C64-F0A4-626C9B337B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792939"/>
            <a:ext cx="7772400" cy="685070"/>
          </a:xfrm>
        </p:spPr>
        <p:txBody>
          <a:bodyPr>
            <a:normAutofit/>
          </a:bodyPr>
          <a:lstStyle/>
          <a:p>
            <a:r>
              <a:rPr lang="en-US"/>
              <a:t>Results and Outlook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0E77B7E-0EF6-B0C0-864D-99F08DB250DB}"/>
              </a:ext>
            </a:extLst>
          </p:cNvPr>
          <p:cNvSpPr txBox="1"/>
          <p:nvPr/>
        </p:nvSpPr>
        <p:spPr>
          <a:xfrm>
            <a:off x="429768" y="1481328"/>
            <a:ext cx="8284464" cy="1731243"/>
          </a:xfrm>
          <a:prstGeom prst="rect">
            <a:avLst/>
          </a:prstGeom>
          <a:noFill/>
        </p:spPr>
        <p:txBody>
          <a:bodyPr wrap="square" lIns="68580" tIns="34290" rIns="68580" bIns="34290" rtlCol="0" anchor="t">
            <a:spAutoFit/>
          </a:bodyPr>
          <a:lstStyle/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400">
                <a:latin typeface="Verdana" panose="020B0604030504040204" pitchFamily="34" charset="0"/>
                <a:ea typeface="Verdana" panose="020B0604030504040204" pitchFamily="34" charset="0"/>
              </a:rPr>
              <a:t>Successfully demonstrated the mechanics of our novel concept of operations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400">
                <a:latin typeface="Verdana" panose="020B0604030504040204" pitchFamily="34" charset="0"/>
                <a:ea typeface="Verdana" panose="020B0604030504040204" pitchFamily="34" charset="0"/>
              </a:rPr>
              <a:t>Expanded operational domain of solar sail spacecraft</a:t>
            </a:r>
          </a:p>
          <a:p>
            <a:pPr>
              <a:spcBef>
                <a:spcPts val="600"/>
              </a:spcBef>
            </a:pPr>
            <a:endParaRPr lang="en-US" sz="140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spcBef>
                <a:spcPts val="600"/>
              </a:spcBef>
            </a:pPr>
            <a:r>
              <a:rPr lang="en-US" sz="1400">
                <a:latin typeface="Verdana" panose="020B0604030504040204" pitchFamily="34" charset="0"/>
                <a:ea typeface="Verdana" panose="020B0604030504040204" pitchFamily="34" charset="0"/>
              </a:rPr>
              <a:t>Potential future use case scenarios: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200">
                <a:latin typeface="Verdana" panose="020B0604030504040204" pitchFamily="34" charset="0"/>
                <a:ea typeface="Verdana" panose="020B0604030504040204" pitchFamily="34" charset="0"/>
              </a:rPr>
              <a:t>Removal of space debris orbiting Earth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200">
                <a:latin typeface="Verdana" panose="020B0604030504040204" pitchFamily="34" charset="0"/>
                <a:ea typeface="Verdana" panose="020B0604030504040204" pitchFamily="34" charset="0"/>
              </a:rPr>
              <a:t>CubeSat orbit maintenance and redirection</a:t>
            </a:r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673C1A19-3789-4DCE-B9DC-B295EEC9A5B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03197" y="51495"/>
            <a:ext cx="984157" cy="5311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A4D5177-6FAA-9729-081B-8508A130D5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214C19-7B70-E548-A608-340680BFD9AE}" type="slidenum">
              <a:rPr lang="en-US" smtClean="0"/>
              <a:t>15</a:t>
            </a:fld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3A8CE08-EA7C-6D1C-4DFA-3036907D164B}"/>
              </a:ext>
            </a:extLst>
          </p:cNvPr>
          <p:cNvSpPr txBox="1"/>
          <p:nvPr/>
        </p:nvSpPr>
        <p:spPr>
          <a:xfrm>
            <a:off x="3107730" y="6312143"/>
            <a:ext cx="2906565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Space Debris and Micrometeorites Orbiting Earth [7]</a:t>
            </a:r>
          </a:p>
        </p:txBody>
      </p:sp>
    </p:spTree>
    <p:extLst>
      <p:ext uri="{BB962C8B-B14F-4D97-AF65-F5344CB8AC3E}">
        <p14:creationId xmlns:p14="http://schemas.microsoft.com/office/powerpoint/2010/main" val="239832356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DB4EC9-5278-4E15-6ADA-A952E17DB9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291" y="2535600"/>
            <a:ext cx="7772400" cy="685070"/>
          </a:xfrm>
        </p:spPr>
        <p:txBody>
          <a:bodyPr/>
          <a:lstStyle/>
          <a:p>
            <a:r>
              <a:rPr lang="en-US"/>
              <a:t>Thank you!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DDD8BC3-2763-90E3-21AD-5C4A71E607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09605" y="3220670"/>
            <a:ext cx="3323771" cy="17937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>
            <a:extLst>
              <a:ext uri="{FF2B5EF4-FFF2-40B4-BE49-F238E27FC236}">
                <a16:creationId xmlns:a16="http://schemas.microsoft.com/office/drawing/2014/main" id="{DB5033B1-AAE4-6183-97F5-1BFFDC79F54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03197" y="51495"/>
            <a:ext cx="984157" cy="5311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D20E4BB-82B9-163F-C5AF-2A278152A3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214C19-7B70-E548-A608-340680BFD9AE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297239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DB4EC9-5278-4E15-6ADA-A952E17DB9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References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6B8D7E9-EB50-5D00-AC6A-25D314FC462F}"/>
              </a:ext>
            </a:extLst>
          </p:cNvPr>
          <p:cNvSpPr txBox="1"/>
          <p:nvPr/>
        </p:nvSpPr>
        <p:spPr>
          <a:xfrm>
            <a:off x="396502" y="1348534"/>
            <a:ext cx="8350995" cy="5886227"/>
          </a:xfrm>
          <a:prstGeom prst="rect">
            <a:avLst/>
          </a:prstGeom>
          <a:noFill/>
        </p:spPr>
        <p:txBody>
          <a:bodyPr wrap="square" lIns="68580" tIns="34290" rIns="68580" bIns="34290" rtlCol="0" anchor="t">
            <a:spAutoFit/>
          </a:bodyPr>
          <a:lstStyle/>
          <a:p>
            <a:pPr indent="-457200"/>
            <a:r>
              <a:rPr lang="en-US" sz="1400" b="0" i="0" u="none" strike="noStrike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[1] Johnson, Les. “Solar Sails - NASA Technical Reports Server (NTRS).” </a:t>
            </a:r>
            <a:r>
              <a:rPr lang="en-US" sz="1400" b="0" i="1" u="none" strike="noStrike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NASA NTRS</a:t>
            </a:r>
            <a:r>
              <a:rPr lang="en-US" sz="1400" b="0" i="0" u="none" strike="noStrike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, 15 Feb. 2018, ntrs.nasa.gov/</a:t>
            </a:r>
            <a:r>
              <a:rPr lang="en-US" sz="1400" b="0" i="0" u="none" strike="noStrike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api</a:t>
            </a:r>
            <a:r>
              <a:rPr lang="en-US" sz="1400" b="0" i="0" u="none" strike="noStrike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/citations/20180003180/downloads/20180003180.pdf.</a:t>
            </a:r>
            <a:endParaRPr lang="en-US" sz="1100" b="0">
              <a:effectLst/>
            </a:endParaRPr>
          </a:p>
          <a:p>
            <a:pPr indent="-457200"/>
            <a:endParaRPr lang="en-US" sz="1400">
              <a:effectLst/>
            </a:endParaRPr>
          </a:p>
          <a:p>
            <a:pPr indent="-457200"/>
            <a:r>
              <a:rPr lang="en-US" sz="1400">
                <a:effectLst/>
              </a:rPr>
              <a:t>[</a:t>
            </a:r>
            <a:r>
              <a:rPr lang="en-US" sz="1400"/>
              <a:t>2</a:t>
            </a:r>
            <a:r>
              <a:rPr lang="en-US" sz="1400">
                <a:effectLst/>
              </a:rPr>
              <a:t>]Howell, E., “Ikaros: First successful solar sail,” </a:t>
            </a:r>
            <a:r>
              <a:rPr lang="en-US" sz="1400" i="1">
                <a:effectLst/>
              </a:rPr>
              <a:t>Space.com</a:t>
            </a:r>
            <a:r>
              <a:rPr lang="en-US" sz="1400">
                <a:effectLst/>
              </a:rPr>
              <a:t> Available: https://www.space.com/25800-ikaros-solar-sail.html. </a:t>
            </a:r>
          </a:p>
          <a:p>
            <a:pPr indent="-457200"/>
            <a:endParaRPr lang="en-US" sz="1400"/>
          </a:p>
          <a:p>
            <a:pPr indent="-457200"/>
            <a:r>
              <a:rPr lang="en-US" sz="1400"/>
              <a:t>[3]</a:t>
            </a:r>
            <a:r>
              <a:rPr lang="en-US" sz="1400">
                <a:effectLst/>
              </a:rPr>
              <a:t> Reed, B., “</a:t>
            </a:r>
            <a:r>
              <a:rPr lang="en-US" sz="1400" err="1">
                <a:effectLst/>
              </a:rPr>
              <a:t>Lightsail</a:t>
            </a:r>
            <a:r>
              <a:rPr lang="en-US" sz="1400">
                <a:effectLst/>
              </a:rPr>
              <a:t> 2 spacecraft glides on sunlight in orbit around Earth,” </a:t>
            </a:r>
            <a:r>
              <a:rPr lang="en-US" sz="1400" i="1">
                <a:effectLst/>
              </a:rPr>
              <a:t>The Guardian</a:t>
            </a:r>
            <a:r>
              <a:rPr lang="en-US" sz="1400">
                <a:effectLst/>
              </a:rPr>
              <a:t> Available: https://www.theguardian.com/science/2019/aug/08/lightsail-2-spacecraft-glides-on-sunlight-in-orbit-around-earth. </a:t>
            </a:r>
          </a:p>
          <a:p>
            <a:pPr indent="-457200"/>
            <a:endParaRPr lang="en-US" sz="1400">
              <a:effectLst/>
            </a:endParaRPr>
          </a:p>
          <a:p>
            <a:pPr indent="-457200"/>
            <a:r>
              <a:rPr lang="en-US" sz="1400">
                <a:effectLst/>
              </a:rPr>
              <a:t>[4] Bailey, M., “Rocket lab selected to launch NASA’s Advanced Composite Solar Sail System,” </a:t>
            </a:r>
            <a:r>
              <a:rPr lang="en-US" sz="1400" i="1">
                <a:effectLst/>
              </a:rPr>
              <a:t>Business Wire</a:t>
            </a:r>
            <a:r>
              <a:rPr lang="en-US" sz="1400">
                <a:effectLst/>
              </a:rPr>
              <a:t> Available: https://www.businesswire.com/news/home/20211006005938/en/Rocket-Lab-Selected-to-Launch-NASA%E2%80%99s-Advanced-Composite-Solar-Sail-System. </a:t>
            </a:r>
          </a:p>
          <a:p>
            <a:pPr indent="-457200"/>
            <a:endParaRPr lang="en-US" sz="1400">
              <a:effectLst/>
            </a:endParaRPr>
          </a:p>
          <a:p>
            <a:pPr marL="0" indent="-457200">
              <a:buNone/>
            </a:pPr>
            <a:r>
              <a:rPr lang="en-US" sz="1400" b="0" i="0" u="none" strike="noStrike">
                <a:solidFill>
                  <a:srgbClr val="000000"/>
                </a:solidFill>
                <a:effectLst/>
              </a:rPr>
              <a:t>[5] V. </a:t>
            </a:r>
            <a:r>
              <a:rPr lang="en-US" sz="1400" b="0" i="0" u="none" strike="noStrike" err="1">
                <a:solidFill>
                  <a:srgbClr val="000000"/>
                </a:solidFill>
                <a:effectLst/>
              </a:rPr>
              <a:t>Koblik</a:t>
            </a:r>
            <a:r>
              <a:rPr lang="en-US" sz="1400" b="0" i="0" u="none" strike="noStrike">
                <a:solidFill>
                  <a:srgbClr val="000000"/>
                </a:solidFill>
                <a:effectLst/>
              </a:rPr>
              <a:t>, E. </a:t>
            </a:r>
            <a:r>
              <a:rPr lang="en-US" sz="1400" b="0" i="0" u="none" strike="noStrike" err="1">
                <a:solidFill>
                  <a:srgbClr val="000000"/>
                </a:solidFill>
                <a:effectLst/>
              </a:rPr>
              <a:t>Polyakhova</a:t>
            </a:r>
            <a:r>
              <a:rPr lang="en-US" sz="1400" b="0" i="0" u="none" strike="noStrike">
                <a:solidFill>
                  <a:srgbClr val="000000"/>
                </a:solidFill>
                <a:effectLst/>
              </a:rPr>
              <a:t>, L. Sokolov, Solar sail near the Sun: Point-like and extended models of radiation source, Advances in Space Research, Volume 48, Issue 11, 2011, Pages 1717-1739, ISSN 0273-1177, httpsP://doi.org/10.1016/j.asr.2011.04.024. </a:t>
            </a:r>
            <a:endParaRPr lang="en-US" sz="1400">
              <a:solidFill>
                <a:srgbClr val="000000"/>
              </a:solidFill>
            </a:endParaRPr>
          </a:p>
          <a:p>
            <a:pPr marL="0" indent="-457200">
              <a:buNone/>
            </a:pPr>
            <a:endParaRPr lang="en-US" sz="1400" b="0" i="0" u="none" strike="noStrike">
              <a:solidFill>
                <a:srgbClr val="000000"/>
              </a:solidFill>
              <a:effectLst/>
            </a:endParaRPr>
          </a:p>
          <a:p>
            <a:pPr marL="0" indent="-457200">
              <a:buNone/>
            </a:pPr>
            <a:r>
              <a:rPr lang="en-US" sz="1400" b="0" i="0" u="none" strike="noStrike">
                <a:solidFill>
                  <a:srgbClr val="000000"/>
                </a:solidFill>
                <a:effectLst/>
              </a:rPr>
              <a:t>[6] Leonard D. Vance, Ravi Teja </a:t>
            </a:r>
            <a:r>
              <a:rPr lang="en-US" sz="1400" b="0" i="0" u="none" strike="noStrike" err="1">
                <a:solidFill>
                  <a:srgbClr val="000000"/>
                </a:solidFill>
                <a:effectLst/>
              </a:rPr>
              <a:t>Nallapu</a:t>
            </a:r>
            <a:r>
              <a:rPr lang="en-US" sz="1400" b="0" i="0" u="none" strike="noStrike">
                <a:solidFill>
                  <a:srgbClr val="000000"/>
                </a:solidFill>
                <a:effectLst/>
              </a:rPr>
              <a:t> and </a:t>
            </a:r>
            <a:r>
              <a:rPr lang="en-US" sz="1400" b="0" i="0" u="none" strike="noStrike" err="1">
                <a:solidFill>
                  <a:srgbClr val="000000"/>
                </a:solidFill>
                <a:effectLst/>
              </a:rPr>
              <a:t>Jekan</a:t>
            </a:r>
            <a:r>
              <a:rPr lang="en-US" sz="1400" b="0" i="0" u="none" strike="noStrike">
                <a:solidFill>
                  <a:srgbClr val="000000"/>
                </a:solidFill>
                <a:effectLst/>
              </a:rPr>
              <a:t> </a:t>
            </a:r>
            <a:r>
              <a:rPr lang="en-US" sz="1400" b="0" i="0" u="none" strike="noStrike" err="1">
                <a:solidFill>
                  <a:srgbClr val="000000"/>
                </a:solidFill>
                <a:effectLst/>
              </a:rPr>
              <a:t>Thangavelautham</a:t>
            </a:r>
            <a:r>
              <a:rPr lang="en-US" sz="1400" b="0" i="0" u="none" strike="noStrike">
                <a:solidFill>
                  <a:srgbClr val="000000"/>
                </a:solidFill>
                <a:effectLst/>
              </a:rPr>
              <a:t>. "Solar Sailing </a:t>
            </a:r>
            <a:endParaRPr lang="en-US" sz="1400" b="0">
              <a:effectLst/>
            </a:endParaRPr>
          </a:p>
          <a:p>
            <a:pPr indent="-457200" rtl="0">
              <a:spcBef>
                <a:spcPts val="0"/>
              </a:spcBef>
              <a:spcAft>
                <a:spcPts val="0"/>
              </a:spcAft>
            </a:pPr>
            <a:r>
              <a:rPr lang="en-US" sz="1400" b="0" i="0" u="none" strike="noStrike">
                <a:solidFill>
                  <a:srgbClr val="000000"/>
                </a:solidFill>
                <a:effectLst/>
              </a:rPr>
              <a:t>Fundamentals with an Exploration of Trajectory Control to Lunar Halo Orbit," AIAA 2020-1207. AIAA </a:t>
            </a:r>
            <a:r>
              <a:rPr lang="en-US" sz="1400" b="0" i="0" u="none" strike="noStrike" err="1">
                <a:solidFill>
                  <a:srgbClr val="000000"/>
                </a:solidFill>
                <a:effectLst/>
              </a:rPr>
              <a:t>Scitech</a:t>
            </a:r>
            <a:r>
              <a:rPr lang="en-US" sz="1400" b="0" i="0" u="none" strike="noStrike">
                <a:solidFill>
                  <a:srgbClr val="000000"/>
                </a:solidFill>
                <a:effectLst/>
              </a:rPr>
              <a:t> 2020 Forum. January 2020.</a:t>
            </a:r>
            <a:endParaRPr lang="en-US" sz="1400" b="0">
              <a:effectLst/>
            </a:endParaRPr>
          </a:p>
          <a:p>
            <a:endParaRPr lang="en-US" sz="1400"/>
          </a:p>
          <a:p>
            <a:r>
              <a:rPr lang="en-US" sz="1400"/>
              <a:t>[7] </a:t>
            </a:r>
            <a:r>
              <a:rPr lang="en-US" sz="1400" b="0" i="0" u="none" strike="noStrike">
                <a:solidFill>
                  <a:srgbClr val="000000"/>
                </a:solidFill>
                <a:effectLst/>
              </a:rPr>
              <a:t>Perez, Amanda M. “A Crash Course in Space Junk.” </a:t>
            </a:r>
            <a:r>
              <a:rPr lang="en-US" sz="1400" b="0" i="1" u="none" strike="noStrike">
                <a:solidFill>
                  <a:srgbClr val="000000"/>
                </a:solidFill>
                <a:effectLst/>
              </a:rPr>
              <a:t>University of Miami News and Events</a:t>
            </a:r>
            <a:r>
              <a:rPr lang="en-US" sz="1400" b="0" i="0" u="none" strike="noStrike">
                <a:solidFill>
                  <a:srgbClr val="000000"/>
                </a:solidFill>
                <a:effectLst/>
              </a:rPr>
              <a:t>, University of Miami, 2 Apr. 2019, news.miami.edu/stories/2019/04/a-crash-course-in-space-junk.html. </a:t>
            </a:r>
            <a:br>
              <a:rPr lang="en-US" sz="1400"/>
            </a:br>
            <a:endParaRPr lang="en-US" sz="1400" b="0" i="0" u="none" strike="noStrike">
              <a:solidFill>
                <a:srgbClr val="000000"/>
              </a:solidFill>
              <a:effectLst/>
            </a:endParaRPr>
          </a:p>
          <a:p>
            <a:br>
              <a:rPr lang="en-US" sz="1400"/>
            </a:br>
            <a:endParaRPr lang="en-US" sz="140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7067DC7-A6D6-DB87-0B46-02D36E761B3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03197" y="51495"/>
            <a:ext cx="984157" cy="5311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E529874-13AD-8FDC-5D25-3D957C263A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214C19-7B70-E548-A608-340680BFD9AE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3321627"/>
      </p:ext>
    </p:extLst>
  </p:cSld>
  <p:clrMapOvr>
    <a:masterClrMapping/>
  </p:clrMapOvr>
</p:sld>
</file>

<file path=ppt/theme/theme1.xml><?xml version="1.0" encoding="utf-8"?>
<a:theme xmlns:a="http://schemas.openxmlformats.org/drawingml/2006/main" name="engr2015_tmplt_standard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engr2015_tmplt_standard (2)</Template>
  <TotalTime>0</TotalTime>
  <Words>1188</Words>
  <Application>Microsoft Office PowerPoint</Application>
  <PresentationFormat>On-screen Show (4:3)</PresentationFormat>
  <Paragraphs>132</Paragraphs>
  <Slides>17</Slides>
  <Notes>5</Notes>
  <HiddenSlides>0</HiddenSlides>
  <MMClips>3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4" baseType="lpstr">
      <vt:lpstr>Aptos</vt:lpstr>
      <vt:lpstr>Arial</vt:lpstr>
      <vt:lpstr>Calibri</vt:lpstr>
      <vt:lpstr>Cambria Math</vt:lpstr>
      <vt:lpstr>Times New Roman</vt:lpstr>
      <vt:lpstr>Verdana</vt:lpstr>
      <vt:lpstr>engr2015_tmplt_standard</vt:lpstr>
      <vt:lpstr>Solar-SPAR Solar Sail Propulsion for Alternate Redirection</vt:lpstr>
      <vt:lpstr>Physics of Solar Sails</vt:lpstr>
      <vt:lpstr>Solar Sail Based Missions</vt:lpstr>
      <vt:lpstr>Solar-SPAR Concept of Operations</vt:lpstr>
      <vt:lpstr>Spacecraft Assembly Overview</vt:lpstr>
      <vt:lpstr>Systems Block Diagram</vt:lpstr>
      <vt:lpstr>Dynamic Models</vt:lpstr>
      <vt:lpstr>Solar Sail Sizing</vt:lpstr>
      <vt:lpstr>Solar Sail Rotation</vt:lpstr>
      <vt:lpstr>Orbital Parameter Changes</vt:lpstr>
      <vt:lpstr>Orbital Simulations</vt:lpstr>
      <vt:lpstr>Trajectory Simulations</vt:lpstr>
      <vt:lpstr>Prototype Design</vt:lpstr>
      <vt:lpstr>Prototype Testing</vt:lpstr>
      <vt:lpstr>Results and Outlook</vt:lpstr>
      <vt:lpstr>Thank you!</vt:lpstr>
      <vt:lpstr>References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SAMPLE TEXT</dc:title>
  <dc:creator>LeClaire, Christian Lane - (clleclaire)</dc:creator>
  <cp:lastModifiedBy>Maloney, Alec William - (zekezb405)</cp:lastModifiedBy>
  <cp:revision>1</cp:revision>
  <dcterms:created xsi:type="dcterms:W3CDTF">2024-04-17T22:12:43Z</dcterms:created>
  <dcterms:modified xsi:type="dcterms:W3CDTF">2024-04-23T06:47:58Z</dcterms:modified>
</cp:coreProperties>
</file>