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784" r:id="rId2"/>
    <p:sldId id="547" r:id="rId3"/>
    <p:sldId id="798" r:id="rId4"/>
    <p:sldId id="774" r:id="rId5"/>
    <p:sldId id="775" r:id="rId6"/>
    <p:sldId id="786" r:id="rId7"/>
    <p:sldId id="800" r:id="rId8"/>
    <p:sldId id="782" r:id="rId9"/>
    <p:sldId id="258" r:id="rId10"/>
    <p:sldId id="810" r:id="rId11"/>
    <p:sldId id="761" r:id="rId12"/>
    <p:sldId id="788" r:id="rId13"/>
    <p:sldId id="790" r:id="rId14"/>
    <p:sldId id="549" r:id="rId15"/>
    <p:sldId id="792" r:id="rId16"/>
    <p:sldId id="783" r:id="rId17"/>
    <p:sldId id="802" r:id="rId18"/>
    <p:sldId id="257" r:id="rId19"/>
    <p:sldId id="797" r:id="rId20"/>
    <p:sldId id="794" r:id="rId21"/>
    <p:sldId id="795" r:id="rId22"/>
    <p:sldId id="816" r:id="rId23"/>
    <p:sldId id="811" r:id="rId24"/>
    <p:sldId id="777" r:id="rId25"/>
    <p:sldId id="799" r:id="rId26"/>
    <p:sldId id="817" r:id="rId27"/>
    <p:sldId id="815" r:id="rId28"/>
    <p:sldId id="80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26"/>
    <a:srgbClr val="000066"/>
    <a:srgbClr val="0EA8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1695" autoAdjust="0"/>
  </p:normalViewPr>
  <p:slideViewPr>
    <p:cSldViewPr snapToGrid="0" snapToObjects="1">
      <p:cViewPr varScale="1">
        <p:scale>
          <a:sx n="82" d="100"/>
          <a:sy n="82" d="100"/>
        </p:scale>
        <p:origin x="60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758F7-7422-C448-B976-1225CACA54C7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FF554-102B-D249-8D09-D5F244C1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24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FF554-102B-D249-8D09-D5F244C1DF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5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8766B-0591-264D-936C-1DA9BEF722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03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9897DB-06F4-4588-9CC4-AEFF483B1BD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21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36.5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FF554-102B-D249-8D09-D5F244C1DF1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55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FF554-102B-D249-8D09-D5F244C1DF1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84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FF554-102B-D249-8D09-D5F244C1DF1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32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NOPE: Network Operations Project Engineer.  MIM: Mission Interface Manager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54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TCP: Total Count Phase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025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Almost 2 days inside lunar Hill sphere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471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8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581400" cy="355890"/>
          </a:xfrm>
        </p:spPr>
        <p:txBody>
          <a:bodyPr/>
          <a:lstStyle>
            <a:lvl1pPr>
              <a:defRPr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05CDB29-DFE8-414A-8876-EC9B7B62250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5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6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29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73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084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99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4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33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4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3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BF479AE-B2D6-C7B6-E2C7-A63C3F4439BF}"/>
              </a:ext>
            </a:extLst>
          </p:cNvPr>
          <p:cNvSpPr/>
          <p:nvPr userDrawn="1"/>
        </p:nvSpPr>
        <p:spPr>
          <a:xfrm>
            <a:off x="0" y="0"/>
            <a:ext cx="12192000" cy="9037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A690A-81B7-024F-A278-700F3A52638C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9FA928-D79E-DB4C-8AE7-FF40828A74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Image result for nasa ames logo">
            <a:extLst>
              <a:ext uri="{FF2B5EF4-FFF2-40B4-BE49-F238E27FC236}">
                <a16:creationId xmlns:a16="http://schemas.microsoft.com/office/drawing/2014/main" id="{DF151354-8C11-492D-9937-67DE880BDB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8074" y="29619"/>
            <a:ext cx="1336491" cy="76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846D43-622E-9EBC-5095-5AA8F64DA3CB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33" y="81611"/>
            <a:ext cx="920131" cy="76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76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2.pn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atellite, transport&#10;&#10;Description automatically generated">
            <a:extLst>
              <a:ext uri="{FF2B5EF4-FFF2-40B4-BE49-F238E27FC236}">
                <a16:creationId xmlns:a16="http://schemas.microsoft.com/office/drawing/2014/main" id="{82B08998-2FD9-3DA0-263D-FB144FE6B7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87" b="10730"/>
          <a:stretch/>
        </p:blipFill>
        <p:spPr>
          <a:xfrm>
            <a:off x="0" y="903260"/>
            <a:ext cx="12192000" cy="59310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5644B3-9D0E-B4D7-E144-21019CAC4B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87793" y="4026824"/>
            <a:ext cx="2796772" cy="1992921"/>
          </a:xfrm>
          <a:prstGeom prst="rect">
            <a:avLst/>
          </a:prstGeom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171B25EB-1D57-0EA5-30C6-FDD475EA8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 err="1">
                <a:solidFill>
                  <a:schemeClr val="bg1"/>
                </a:solidFill>
                <a:latin typeface="Arial"/>
                <a:cs typeface="Arial"/>
              </a:rPr>
              <a:t>BioSentinel</a:t>
            </a:r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: Update on extended mission operations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A6423E-98B3-FAC9-9F7F-18497CD7F9F2}"/>
              </a:ext>
            </a:extLst>
          </p:cNvPr>
          <p:cNvSpPr txBox="1"/>
          <p:nvPr/>
        </p:nvSpPr>
        <p:spPr>
          <a:xfrm>
            <a:off x="10515480" y="6520652"/>
            <a:ext cx="215026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NASA/Daniel Rutter</a:t>
            </a:r>
          </a:p>
        </p:txBody>
      </p:sp>
      <p:pic>
        <p:nvPicPr>
          <p:cNvPr id="2050" name="Picture 2" descr="NASA Artemis">
            <a:extLst>
              <a:ext uri="{FF2B5EF4-FFF2-40B4-BE49-F238E27FC236}">
                <a16:creationId xmlns:a16="http://schemas.microsoft.com/office/drawing/2014/main" id="{6AEB44C3-32CC-DC6A-4AA2-984715D97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7962" y="5417015"/>
            <a:ext cx="2735106" cy="157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7EC0DD-564D-4DF0-31FC-E4D2DDB54BA7}"/>
              </a:ext>
            </a:extLst>
          </p:cNvPr>
          <p:cNvSpPr txBox="1"/>
          <p:nvPr/>
        </p:nvSpPr>
        <p:spPr>
          <a:xfrm>
            <a:off x="448399" y="1924811"/>
            <a:ext cx="67753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1800" dirty="0">
                <a:solidFill>
                  <a:schemeClr val="bg1"/>
                </a:solidFill>
                <a:cs typeface="Arial Narrow" panose="020B0604020202020204" pitchFamily="34" charset="0"/>
              </a:rPr>
              <a:t>Matthew Napoli, PM</a:t>
            </a:r>
          </a:p>
          <a:p>
            <a:pPr eaLnBrk="1" hangingPunct="1"/>
            <a:r>
              <a:rPr lang="en-US" dirty="0">
                <a:solidFill>
                  <a:schemeClr val="bg1"/>
                </a:solidFill>
                <a:cs typeface="Arial Narrow" panose="020B0604020202020204" pitchFamily="34" charset="0"/>
              </a:rPr>
              <a:t>Andres Dono, Nav Lead</a:t>
            </a:r>
            <a:endParaRPr lang="en-US" sz="1800" dirty="0">
              <a:solidFill>
                <a:schemeClr val="bg1"/>
              </a:solidFill>
              <a:cs typeface="Arial Narrow" panose="020B0604020202020204" pitchFamily="34" charset="0"/>
            </a:endParaRP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cs typeface="Arial Narrow" panose="020B0604020202020204" pitchFamily="34" charset="0"/>
              </a:rPr>
              <a:t>NASA Ames Research Center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5F3435F-5788-B921-8ED2-4ECEE593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9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6">
            <a:extLst>
              <a:ext uri="{FF2B5EF4-FFF2-40B4-BE49-F238E27FC236}">
                <a16:creationId xmlns:a16="http://schemas.microsoft.com/office/drawing/2014/main" id="{14FC738A-A4DE-4CE1-973C-51B53ECB6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031325"/>
            <a:ext cx="12192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E3A0DB24-F3EC-4C58-B27E-4333EAB6A771}"/>
              </a:ext>
            </a:extLst>
          </p:cNvPr>
          <p:cNvSpPr/>
          <p:nvPr/>
        </p:nvSpPr>
        <p:spPr>
          <a:xfrm>
            <a:off x="0" y="1843736"/>
            <a:ext cx="12191999" cy="4248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endParaRPr lang="en-US" dirty="0">
              <a:solidFill>
                <a:srgbClr val="FFFFFF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0"/>
            <a:ext cx="12192000" cy="9037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33" y="81611"/>
            <a:ext cx="920131" cy="763709"/>
          </a:xfrm>
          <a:prstGeom prst="rect">
            <a:avLst/>
          </a:prstGeom>
        </p:spPr>
      </p:pic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BioSentinel: sending biology further than ever before</a:t>
            </a:r>
            <a:endParaRPr lang="en-US" sz="20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36" name="Picture 2" descr="Image result for nasa ames logo">
            <a:extLst>
              <a:ext uri="{FF2B5EF4-FFF2-40B4-BE49-F238E27FC236}">
                <a16:creationId xmlns:a16="http://schemas.microsoft.com/office/drawing/2014/main" id="{78231424-8876-4C6B-8676-60355C9BA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8074" y="29619"/>
            <a:ext cx="1336491" cy="76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9">
            <a:extLst>
              <a:ext uri="{FF2B5EF4-FFF2-40B4-BE49-F238E27FC236}">
                <a16:creationId xmlns:a16="http://schemas.microsoft.com/office/drawing/2014/main" id="{E898B45E-8A8E-42BA-B9BE-B42B7EBB8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9762" y="1951098"/>
            <a:ext cx="638704" cy="593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7">
            <a:extLst>
              <a:ext uri="{FF2B5EF4-FFF2-40B4-BE49-F238E27FC236}">
                <a16:creationId xmlns:a16="http://schemas.microsoft.com/office/drawing/2014/main" id="{D662C6DA-90D3-47FE-9282-83901D12C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1294" y="3174563"/>
            <a:ext cx="396875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0">
            <a:extLst>
              <a:ext uri="{FF2B5EF4-FFF2-40B4-BE49-F238E27FC236}">
                <a16:creationId xmlns:a16="http://schemas.microsoft.com/office/drawing/2014/main" id="{326CCB4F-2EC6-4F98-A946-0033204CA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1293" y="5479612"/>
            <a:ext cx="311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Text Box 12">
            <a:extLst>
              <a:ext uri="{FF2B5EF4-FFF2-40B4-BE49-F238E27FC236}">
                <a16:creationId xmlns:a16="http://schemas.microsoft.com/office/drawing/2014/main" id="{2E034E97-8D25-420A-A330-1FFBAD36E1B9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901172" y="4032212"/>
            <a:ext cx="17715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Distance from Earth</a:t>
            </a:r>
          </a:p>
        </p:txBody>
      </p:sp>
      <p:sp>
        <p:nvSpPr>
          <p:cNvPr id="72" name="Line 13">
            <a:extLst>
              <a:ext uri="{FF2B5EF4-FFF2-40B4-BE49-F238E27FC236}">
                <a16:creationId xmlns:a16="http://schemas.microsoft.com/office/drawing/2014/main" id="{1F68DC63-1571-4271-80D7-0FE860A2DD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5093" y="2507812"/>
            <a:ext cx="0" cy="381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4" name="Line 19">
            <a:extLst>
              <a:ext uri="{FF2B5EF4-FFF2-40B4-BE49-F238E27FC236}">
                <a16:creationId xmlns:a16="http://schemas.microsoft.com/office/drawing/2014/main" id="{24509791-3107-496F-A2EC-ACC127838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5718" y="6013012"/>
            <a:ext cx="0" cy="79644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6" name="Line 21">
            <a:extLst>
              <a:ext uri="{FF2B5EF4-FFF2-40B4-BE49-F238E27FC236}">
                <a16:creationId xmlns:a16="http://schemas.microsoft.com/office/drawing/2014/main" id="{28F98A2C-05AD-49CA-9E45-5CA16BDEEB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26493" y="5708212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7" name="Line 22">
            <a:extLst>
              <a:ext uri="{FF2B5EF4-FFF2-40B4-BE49-F238E27FC236}">
                <a16:creationId xmlns:a16="http://schemas.microsoft.com/office/drawing/2014/main" id="{22DF4BDA-D282-40A3-9655-C29C8F7E4B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26493" y="5314512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8" name="Line 23">
            <a:extLst>
              <a:ext uri="{FF2B5EF4-FFF2-40B4-BE49-F238E27FC236}">
                <a16:creationId xmlns:a16="http://schemas.microsoft.com/office/drawing/2014/main" id="{C47B433F-F459-4CCD-AA30-004DDA32A9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26493" y="3346012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9" name="Line 24">
            <a:extLst>
              <a:ext uri="{FF2B5EF4-FFF2-40B4-BE49-F238E27FC236}">
                <a16:creationId xmlns:a16="http://schemas.microsoft.com/office/drawing/2014/main" id="{32EDA41E-9519-4E70-BC43-7723910527A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26493" y="2736412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0" name="Line 25">
            <a:extLst>
              <a:ext uri="{FF2B5EF4-FFF2-40B4-BE49-F238E27FC236}">
                <a16:creationId xmlns:a16="http://schemas.microsoft.com/office/drawing/2014/main" id="{DDEC9C50-C34D-46B1-961E-49F162A971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26493" y="2203012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1" name="Line 26">
            <a:extLst>
              <a:ext uri="{FF2B5EF4-FFF2-40B4-BE49-F238E27FC236}">
                <a16:creationId xmlns:a16="http://schemas.microsoft.com/office/drawing/2014/main" id="{97982639-569D-4C4D-BC2B-12440AF930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5093" y="1974412"/>
            <a:ext cx="0" cy="381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2" name="Text Box 27">
            <a:extLst>
              <a:ext uri="{FF2B5EF4-FFF2-40B4-BE49-F238E27FC236}">
                <a16:creationId xmlns:a16="http://schemas.microsoft.com/office/drawing/2014/main" id="{037F68C8-CCB0-4C7C-9F4D-902868655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7094" y="6064992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6 months</a:t>
            </a:r>
          </a:p>
        </p:txBody>
      </p:sp>
      <p:sp>
        <p:nvSpPr>
          <p:cNvPr id="84" name="Text Box 29">
            <a:extLst>
              <a:ext uri="{FF2B5EF4-FFF2-40B4-BE49-F238E27FC236}">
                <a16:creationId xmlns:a16="http://schemas.microsoft.com/office/drawing/2014/main" id="{70CADCC2-FD07-4D4D-8675-0CE8DA480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6315" y="6040171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3 years</a:t>
            </a:r>
          </a:p>
        </p:txBody>
      </p:sp>
      <p:sp>
        <p:nvSpPr>
          <p:cNvPr id="85" name="Text Box 30">
            <a:extLst>
              <a:ext uri="{FF2B5EF4-FFF2-40B4-BE49-F238E27FC236}">
                <a16:creationId xmlns:a16="http://schemas.microsoft.com/office/drawing/2014/main" id="{71956DA8-2831-4773-A06A-6B46B443D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819" y="5555812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62 mi</a:t>
            </a:r>
          </a:p>
        </p:txBody>
      </p:sp>
      <p:sp>
        <p:nvSpPr>
          <p:cNvPr id="86" name="Text Box 31">
            <a:extLst>
              <a:ext uri="{FF2B5EF4-FFF2-40B4-BE49-F238E27FC236}">
                <a16:creationId xmlns:a16="http://schemas.microsoft.com/office/drawing/2014/main" id="{B5299EA4-9D1F-4B5A-A0C8-2970458E6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819" y="5174812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180-300 mi</a:t>
            </a:r>
          </a:p>
        </p:txBody>
      </p:sp>
      <p:sp>
        <p:nvSpPr>
          <p:cNvPr id="87" name="Text Box 32">
            <a:extLst>
              <a:ext uri="{FF2B5EF4-FFF2-40B4-BE49-F238E27FC236}">
                <a16:creationId xmlns:a16="http://schemas.microsoft.com/office/drawing/2014/main" id="{FB97AD80-C167-41CA-87F3-B1CCAECEF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819" y="3193612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240,000 mi</a:t>
            </a:r>
          </a:p>
        </p:txBody>
      </p:sp>
      <p:sp>
        <p:nvSpPr>
          <p:cNvPr id="88" name="Text Box 33">
            <a:extLst>
              <a:ext uri="{FF2B5EF4-FFF2-40B4-BE49-F238E27FC236}">
                <a16:creationId xmlns:a16="http://schemas.microsoft.com/office/drawing/2014/main" id="{03F2D439-C2A8-418F-99CD-87A4220F0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3493" y="2584012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Millions mi</a:t>
            </a:r>
          </a:p>
        </p:txBody>
      </p:sp>
      <p:sp>
        <p:nvSpPr>
          <p:cNvPr id="89" name="Text Box 34">
            <a:extLst>
              <a:ext uri="{FF2B5EF4-FFF2-40B4-BE49-F238E27FC236}">
                <a16:creationId xmlns:a16="http://schemas.microsoft.com/office/drawing/2014/main" id="{7E210C19-29F7-4C5A-B1B4-4AD3617E9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7293" y="2050612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36 million mi</a:t>
            </a:r>
          </a:p>
        </p:txBody>
      </p:sp>
      <p:sp>
        <p:nvSpPr>
          <p:cNvPr id="91" name="Line 37">
            <a:extLst>
              <a:ext uri="{FF2B5EF4-FFF2-40B4-BE49-F238E27FC236}">
                <a16:creationId xmlns:a16="http://schemas.microsoft.com/office/drawing/2014/main" id="{98F6A063-1597-49B9-9E7F-515E2E9252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55093" y="6013012"/>
            <a:ext cx="68072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2" name="Line 38">
            <a:extLst>
              <a:ext uri="{FF2B5EF4-FFF2-40B4-BE49-F238E27FC236}">
                <a16:creationId xmlns:a16="http://schemas.microsoft.com/office/drawing/2014/main" id="{927592DA-7692-467C-B5DE-2AE15C40CE8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5093" y="3117412"/>
            <a:ext cx="0" cy="2895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3" name="Text Box 39">
            <a:extLst>
              <a:ext uri="{FF2B5EF4-FFF2-40B4-BE49-F238E27FC236}">
                <a16:creationId xmlns:a16="http://schemas.microsoft.com/office/drawing/2014/main" id="{B1C0647B-1186-4930-9B07-B01256533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0996" y="3490129"/>
            <a:ext cx="12232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rPr>
              <a:t>Unknown</a:t>
            </a:r>
          </a:p>
        </p:txBody>
      </p:sp>
      <p:sp>
        <p:nvSpPr>
          <p:cNvPr id="94" name="Line 46">
            <a:extLst>
              <a:ext uri="{FF2B5EF4-FFF2-40B4-BE49-F238E27FC236}">
                <a16:creationId xmlns:a16="http://schemas.microsoft.com/office/drawing/2014/main" id="{5F907283-9F07-4ADC-BC53-4E8A159CEBE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44281" y="6013012"/>
            <a:ext cx="0" cy="98571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5" name="Text Box 47">
            <a:extLst>
              <a:ext uri="{FF2B5EF4-FFF2-40B4-BE49-F238E27FC236}">
                <a16:creationId xmlns:a16="http://schemas.microsoft.com/office/drawing/2014/main" id="{DE490625-82C1-46E4-8E25-042E7B63D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2169" y="6057054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12 months</a:t>
            </a: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B65DC96B-C5D1-4BD1-9CCB-B2B78F33BC60}"/>
              </a:ext>
            </a:extLst>
          </p:cNvPr>
          <p:cNvSpPr txBox="1">
            <a:spLocks/>
          </p:cNvSpPr>
          <p:nvPr/>
        </p:nvSpPr>
        <p:spPr>
          <a:xfrm>
            <a:off x="5644281" y="5174812"/>
            <a:ext cx="1649412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Extended ISS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0B72E2E9-5CCD-4D21-9932-859F55BCE714}"/>
              </a:ext>
            </a:extLst>
          </p:cNvPr>
          <p:cNvSpPr txBox="1">
            <a:spLocks/>
          </p:cNvSpPr>
          <p:nvPr/>
        </p:nvSpPr>
        <p:spPr>
          <a:xfrm>
            <a:off x="4520331" y="2584012"/>
            <a:ext cx="1649412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prstClr val="white"/>
                </a:solidFill>
                <a:latin typeface="Calibri"/>
                <a:ea typeface="ＭＳ Ｐゴシック" charset="0"/>
                <a:cs typeface="ＭＳ Ｐゴシック" charset="0"/>
              </a:rPr>
              <a:t>NEA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BC9D03DC-390A-4B86-94DD-844A7553F1DF}"/>
              </a:ext>
            </a:extLst>
          </p:cNvPr>
          <p:cNvSpPr txBox="1">
            <a:spLocks/>
          </p:cNvSpPr>
          <p:nvPr/>
        </p:nvSpPr>
        <p:spPr>
          <a:xfrm>
            <a:off x="8730911" y="2176381"/>
            <a:ext cx="770468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solidFill>
                  <a:schemeClr val="accent2"/>
                </a:solidFill>
                <a:latin typeface="Arial"/>
                <a:ea typeface="ＭＳ Ｐゴシック" charset="0"/>
                <a:cs typeface="Arial"/>
              </a:rPr>
              <a:t>Mars</a:t>
            </a: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61744681-D3EF-4CF1-8DC6-2665220FAE97}"/>
              </a:ext>
            </a:extLst>
          </p:cNvPr>
          <p:cNvSpPr txBox="1">
            <a:spLocks/>
          </p:cNvSpPr>
          <p:nvPr/>
        </p:nvSpPr>
        <p:spPr>
          <a:xfrm>
            <a:off x="3994868" y="3022162"/>
            <a:ext cx="1649412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prstClr val="white"/>
                </a:solidFill>
                <a:latin typeface="Calibri"/>
                <a:ea typeface="ＭＳ Ｐゴシック" charset="0"/>
                <a:cs typeface="ＭＳ Ｐゴシック" charset="0"/>
              </a:rPr>
              <a:t>•  L2</a:t>
            </a:r>
          </a:p>
        </p:txBody>
      </p:sp>
      <p:sp>
        <p:nvSpPr>
          <p:cNvPr id="101" name="Arc 100">
            <a:extLst>
              <a:ext uri="{FF2B5EF4-FFF2-40B4-BE49-F238E27FC236}">
                <a16:creationId xmlns:a16="http://schemas.microsoft.com/office/drawing/2014/main" id="{54A85147-C351-4D74-9703-D2F6D1D1BD92}"/>
              </a:ext>
            </a:extLst>
          </p:cNvPr>
          <p:cNvSpPr/>
          <p:nvPr/>
        </p:nvSpPr>
        <p:spPr>
          <a:xfrm flipH="1">
            <a:off x="3479864" y="2219070"/>
            <a:ext cx="6120680" cy="2156015"/>
          </a:xfrm>
          <a:prstGeom prst="arc">
            <a:avLst>
              <a:gd name="adj1" fmla="val 16541195"/>
              <a:gd name="adj2" fmla="val 21579512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3366FF"/>
              </a:solidFill>
              <a:latin typeface="Calibri"/>
            </a:endParaRPr>
          </a:p>
        </p:txBody>
      </p:sp>
      <p:sp>
        <p:nvSpPr>
          <p:cNvPr id="102" name="Line 46">
            <a:extLst>
              <a:ext uri="{FF2B5EF4-FFF2-40B4-BE49-F238E27FC236}">
                <a16:creationId xmlns:a16="http://schemas.microsoft.com/office/drawing/2014/main" id="{1C67BF3A-B29E-47FF-9197-50D784879F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52082" y="6014500"/>
            <a:ext cx="0" cy="7815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03" name="Text Box 47">
            <a:extLst>
              <a:ext uri="{FF2B5EF4-FFF2-40B4-BE49-F238E27FC236}">
                <a16:creationId xmlns:a16="http://schemas.microsoft.com/office/drawing/2014/main" id="{682B3B0A-DD71-4BEA-A84E-7652E2E8F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9971" y="6058542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18 months</a:t>
            </a:r>
          </a:p>
        </p:txBody>
      </p:sp>
      <p:sp>
        <p:nvSpPr>
          <p:cNvPr id="106" name="Rectangle 3">
            <a:extLst>
              <a:ext uri="{FF2B5EF4-FFF2-40B4-BE49-F238E27FC236}">
                <a16:creationId xmlns:a16="http://schemas.microsoft.com/office/drawing/2014/main" id="{EF1F8BFF-6B60-44AF-A16C-C1C97669604F}"/>
              </a:ext>
            </a:extLst>
          </p:cNvPr>
          <p:cNvSpPr txBox="1">
            <a:spLocks/>
          </p:cNvSpPr>
          <p:nvPr/>
        </p:nvSpPr>
        <p:spPr>
          <a:xfrm>
            <a:off x="430721" y="999849"/>
            <a:ext cx="11044210" cy="765451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latin typeface="Arial"/>
                <a:ea typeface="ＭＳ Ｐゴシック" charset="0"/>
                <a:cs typeface="Arial"/>
              </a:rPr>
              <a:t>The limits of life in space – as we know it – is 12.5 days on a lunar round trip or 1.2 years in LEO. As we send people further into space, we need to understand the biological risks and how they can be addressed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9" name="Picture 17">
            <a:extLst>
              <a:ext uri="{FF2B5EF4-FFF2-40B4-BE49-F238E27FC236}">
                <a16:creationId xmlns:a16="http://schemas.microsoft.com/office/drawing/2014/main" id="{5AC43E30-4B0F-4EC3-9F6F-DD16D0908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8808" y="5174813"/>
            <a:ext cx="7223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Rectangle 35">
            <a:extLst>
              <a:ext uri="{FF2B5EF4-FFF2-40B4-BE49-F238E27FC236}">
                <a16:creationId xmlns:a16="http://schemas.microsoft.com/office/drawing/2014/main" id="{86E63D1F-4EE8-4CFE-94E0-31CA1197B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094" y="4946213"/>
            <a:ext cx="2428301" cy="1087521"/>
          </a:xfrm>
          <a:prstGeom prst="rect">
            <a:avLst/>
          </a:prstGeom>
          <a:solidFill>
            <a:srgbClr val="00FF00">
              <a:alpha val="27000"/>
            </a:srgbClr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  <p:txBody>
          <a:bodyPr wrap="none" anchor="ctr"/>
          <a:lstStyle/>
          <a:p>
            <a:endParaRPr lang="en-US" dirty="0">
              <a:solidFill>
                <a:srgbClr val="00B05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0" name="Rectangle 36">
            <a:extLst>
              <a:ext uri="{FF2B5EF4-FFF2-40B4-BE49-F238E27FC236}">
                <a16:creationId xmlns:a16="http://schemas.microsoft.com/office/drawing/2014/main" id="{98822B12-44A8-493C-B242-038006C73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094" y="3117412"/>
            <a:ext cx="542925" cy="1959360"/>
          </a:xfrm>
          <a:prstGeom prst="rect">
            <a:avLst/>
          </a:prstGeom>
          <a:solidFill>
            <a:srgbClr val="00FF00">
              <a:alpha val="27000"/>
            </a:srgbClr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pic>
        <p:nvPicPr>
          <p:cNvPr id="116" name="Picture 115" descr="A picture containing satellite, transport&#10;&#10;Description automatically generated">
            <a:extLst>
              <a:ext uri="{FF2B5EF4-FFF2-40B4-BE49-F238E27FC236}">
                <a16:creationId xmlns:a16="http://schemas.microsoft.com/office/drawing/2014/main" id="{A88EE4B1-5004-4ACA-BC51-C9F62694C94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2787" b="10730"/>
          <a:stretch/>
        </p:blipFill>
        <p:spPr>
          <a:xfrm>
            <a:off x="5683395" y="1782125"/>
            <a:ext cx="1900745" cy="924659"/>
          </a:xfrm>
          <a:prstGeom prst="rect">
            <a:avLst/>
          </a:prstGeom>
        </p:spPr>
      </p:pic>
      <p:sp>
        <p:nvSpPr>
          <p:cNvPr id="108" name="Text Box 40">
            <a:extLst>
              <a:ext uri="{FF2B5EF4-FFF2-40B4-BE49-F238E27FC236}">
                <a16:creationId xmlns:a16="http://schemas.microsoft.com/office/drawing/2014/main" id="{2CBF5161-DEF0-4211-8B0F-B1F87808F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3101" y="4976374"/>
            <a:ext cx="9539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rPr>
              <a:t>Known</a:t>
            </a:r>
          </a:p>
        </p:txBody>
      </p:sp>
      <p:pic>
        <p:nvPicPr>
          <p:cNvPr id="40" name="Picture 10">
            <a:extLst>
              <a:ext uri="{FF2B5EF4-FFF2-40B4-BE49-F238E27FC236}">
                <a16:creationId xmlns:a16="http://schemas.microsoft.com/office/drawing/2014/main" id="{F254CCD0-8DBC-4055-9D5B-EF5B6D176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638773">
            <a:off x="4212357" y="2495113"/>
            <a:ext cx="282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4729C4F-AEBD-56D2-C1D0-11F6D7DEE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581400" cy="355890"/>
          </a:xfrm>
        </p:spPr>
        <p:txBody>
          <a:bodyPr/>
          <a:lstStyle/>
          <a:p>
            <a:fld id="{E05CDB29-DFE8-414A-8876-EC9B7B62250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252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21E9A37A-B6BA-4EBC-96C5-C36D016466AE}"/>
              </a:ext>
            </a:extLst>
          </p:cNvPr>
          <p:cNvSpPr txBox="1"/>
          <p:nvPr/>
        </p:nvSpPr>
        <p:spPr>
          <a:xfrm>
            <a:off x="258675" y="1004140"/>
            <a:ext cx="11748197" cy="4105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ct val="0"/>
              </a:spcAft>
              <a:defRPr/>
            </a:pP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HQ Directorate: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Exploration Systems Development Mission Directorate Mars Campaign Office (ESDMD-MCO) </a:t>
            </a:r>
          </a:p>
          <a:p>
            <a:pPr eaLnBrk="0" fontAlgn="base" hangingPunct="0">
              <a:spcAft>
                <a:spcPct val="0"/>
              </a:spcAft>
              <a:defRPr/>
            </a:pP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Aft>
                <a:spcPct val="0"/>
              </a:spcAft>
              <a:defRPr/>
            </a:pP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develop a deep space tool with autonomous life support technologies to study the biological effects of the space radiation environment</a:t>
            </a:r>
          </a:p>
          <a:p>
            <a:pPr eaLnBrk="0" fontAlgn="base" hangingPunct="0">
              <a:spcAft>
                <a:spcPct val="0"/>
              </a:spcAft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NASA’s first biological study in interplanetary deep space:</a:t>
            </a:r>
          </a:p>
          <a:p>
            <a:pPr marL="352417" lvl="1" indent="-31749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Combine bio studies with autonomous </a:t>
            </a:r>
          </a:p>
          <a:p>
            <a:pPr marL="34925" lvl="1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capability &amp; dosimetry beyond Low </a:t>
            </a:r>
          </a:p>
          <a:p>
            <a:pPr marL="34925" lvl="1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Earth Orbit (LEO)</a:t>
            </a:r>
          </a:p>
          <a:p>
            <a:pPr marL="352417" lvl="1" indent="-31749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Beyond the protection of Earth’s </a:t>
            </a:r>
          </a:p>
          <a:p>
            <a:pPr marL="34925" lvl="1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magnetosphere</a:t>
            </a:r>
          </a:p>
          <a:p>
            <a:pPr marL="352417" lvl="1" indent="-31749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Compare radiation environments </a:t>
            </a:r>
          </a:p>
          <a:p>
            <a:pPr marL="34925" lvl="1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(deep space, LEO, Earth</a:t>
            </a:r>
            <a:r>
              <a:rPr lang="is-I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026" name="Picture 2" descr="Illustration showing Earth and the moon (not to scale) with the Artemis trajectory pathway looping around moon before returning to Earth.">
            <a:extLst>
              <a:ext uri="{FF2B5EF4-FFF2-40B4-BE49-F238E27FC236}">
                <a16:creationId xmlns:a16="http://schemas.microsoft.com/office/drawing/2014/main" id="{6316977F-7623-6815-5B71-654A91232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21"/>
          <a:stretch/>
        </p:blipFill>
        <p:spPr bwMode="auto">
          <a:xfrm>
            <a:off x="4541520" y="3218317"/>
            <a:ext cx="7577112" cy="3296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Illustration showing Earth and the moon (not to scale) with the Artemis trajectory pathway looping around moon before returning to Earth.">
            <a:extLst>
              <a:ext uri="{FF2B5EF4-FFF2-40B4-BE49-F238E27FC236}">
                <a16:creationId xmlns:a16="http://schemas.microsoft.com/office/drawing/2014/main" id="{A1144D20-1999-DCDD-CC86-1AC98BCBDC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979" t="78520"/>
          <a:stretch/>
        </p:blipFill>
        <p:spPr bwMode="auto">
          <a:xfrm rot="10800000" flipV="1">
            <a:off x="4592320" y="5569945"/>
            <a:ext cx="3495040" cy="893723"/>
          </a:xfrm>
          <a:prstGeom prst="roundRect">
            <a:avLst>
              <a:gd name="adj" fmla="val 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297CC61-EAE2-D8CC-C69F-78585CFCC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581400" cy="355890"/>
          </a:xfrm>
        </p:spPr>
        <p:txBody>
          <a:bodyPr/>
          <a:lstStyle/>
          <a:p>
            <a:fld id="{E05CDB29-DFE8-414A-8876-EC9B7B62250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A0B3217C-AC3E-3F5B-6A0A-B20577B7F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BioSentinel Mission</a:t>
            </a:r>
            <a:endParaRPr lang="en-US" sz="20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14C7B6-A9B9-4DAC-87A8-BE6D8F0848BA}"/>
              </a:ext>
            </a:extLst>
          </p:cNvPr>
          <p:cNvSpPr txBox="1"/>
          <p:nvPr/>
        </p:nvSpPr>
        <p:spPr>
          <a:xfrm>
            <a:off x="8215187" y="3871334"/>
            <a:ext cx="1463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Lunar transit</a:t>
            </a:r>
          </a:p>
          <a:p>
            <a:pPr algn="ctr"/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(3-7 days)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51A39B-4B7D-412D-97D0-FF2202513B0D}"/>
              </a:ext>
            </a:extLst>
          </p:cNvPr>
          <p:cNvSpPr txBox="1"/>
          <p:nvPr/>
        </p:nvSpPr>
        <p:spPr>
          <a:xfrm>
            <a:off x="5090160" y="5616566"/>
            <a:ext cx="217054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Secondary payload</a:t>
            </a:r>
          </a:p>
          <a:p>
            <a:pPr algn="ctr"/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deployment (L+4-5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hrs</a:t>
            </a:r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0F3043-9F2E-14D5-DC90-24E4932B6E60}"/>
              </a:ext>
            </a:extLst>
          </p:cNvPr>
          <p:cNvSpPr txBox="1"/>
          <p:nvPr/>
        </p:nvSpPr>
        <p:spPr>
          <a:xfrm>
            <a:off x="10756745" y="3895166"/>
            <a:ext cx="120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Heliocentric Orbit</a:t>
            </a:r>
          </a:p>
          <a:p>
            <a:pPr algn="ctr"/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(6 months)</a:t>
            </a:r>
          </a:p>
        </p:txBody>
      </p:sp>
      <p:pic>
        <p:nvPicPr>
          <p:cNvPr id="6" name="Picture 5" descr="A picture containing satellite, transport&#10;&#10;Description automatically generated">
            <a:extLst>
              <a:ext uri="{FF2B5EF4-FFF2-40B4-BE49-F238E27FC236}">
                <a16:creationId xmlns:a16="http://schemas.microsoft.com/office/drawing/2014/main" id="{48B9C9B4-9C7D-0EFB-67F2-391AA3F83F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2787" b="10730"/>
          <a:stretch/>
        </p:blipFill>
        <p:spPr>
          <a:xfrm>
            <a:off x="10012365" y="3895166"/>
            <a:ext cx="998830" cy="48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12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FF99168-6F5F-4382-B6E8-D97CBA9EA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1" y="1299712"/>
            <a:ext cx="11082932" cy="5278888"/>
          </a:xfrm>
          <a:prstGeom prst="rect">
            <a:avLst/>
          </a:prstGeom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5DCE32F4-9A58-4893-20E4-AE0326FDB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BioSentinel: 4U experiment in a 6U CubeSat</a:t>
            </a:r>
            <a:endParaRPr lang="en-US" sz="20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A44CA2-6693-39E8-E267-09EE3CFBC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630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1B72D8-8D4E-411D-9E0A-8019C484D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1193801"/>
            <a:ext cx="11785600" cy="5389793"/>
          </a:xfrm>
          <a:prstGeom prst="rect">
            <a:avLst/>
          </a:prstGeom>
        </p:spPr>
      </p:pic>
      <p:sp>
        <p:nvSpPr>
          <p:cNvPr id="3" name="Text Box 4">
            <a:extLst>
              <a:ext uri="{FF2B5EF4-FFF2-40B4-BE49-F238E27FC236}">
                <a16:creationId xmlns:a16="http://schemas.microsoft.com/office/drawing/2014/main" id="{3F65D1E6-B9F8-8BDE-DB12-EA694CF94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BioSentinel Subsystems</a:t>
            </a:r>
            <a:endParaRPr lang="en-US" sz="20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937136C-4378-6B85-08F3-8D449C6D2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581400" cy="355890"/>
          </a:xfrm>
        </p:spPr>
        <p:txBody>
          <a:bodyPr/>
          <a:lstStyle/>
          <a:p>
            <a:fld id="{E05CDB29-DFE8-414A-8876-EC9B7B62250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682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63C0E4D-CEE2-B825-E1FD-480D914DBC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63"/>
          <a:stretch/>
        </p:blipFill>
        <p:spPr bwMode="auto">
          <a:xfrm>
            <a:off x="0" y="892174"/>
            <a:ext cx="12192000" cy="596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F0D596-7C31-E17E-D4D3-5F7D276F2F36}"/>
              </a:ext>
            </a:extLst>
          </p:cNvPr>
          <p:cNvSpPr txBox="1"/>
          <p:nvPr/>
        </p:nvSpPr>
        <p:spPr>
          <a:xfrm>
            <a:off x="10706763" y="6547150"/>
            <a:ext cx="134530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NASA/Bill Ingalls 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7" name="Picture 6" descr="A satellite in space&#10;&#10;Description automatically generated with low confidence">
            <a:extLst>
              <a:ext uri="{FF2B5EF4-FFF2-40B4-BE49-F238E27FC236}">
                <a16:creationId xmlns:a16="http://schemas.microsoft.com/office/drawing/2014/main" id="{DBEF04CE-6019-5892-8396-461E7EE77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48" y="1295400"/>
            <a:ext cx="4338242" cy="323596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33106AC1-DA1A-497F-9D87-A600466AF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Launch and Deployment: November 16, 2022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A8AC89C-DA5E-4A6A-9884-35B532B4B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242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xploration Mission-1 Animation Reel_large.mp4" descr="Exploration Mission-1 Animation Reel_large.mp4">
            <a:hlinkClick r:id="" action="ppaction://media"/>
            <a:extLst>
              <a:ext uri="{FF2B5EF4-FFF2-40B4-BE49-F238E27FC236}">
                <a16:creationId xmlns:a16="http://schemas.microsoft.com/office/drawing/2014/main" id="{0EFEC48E-6F8C-2081-B065-CEEDFAC912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25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5350" y="901593"/>
            <a:ext cx="10572750" cy="5947172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116CA6D0-A5B7-B72D-3667-DEF2B3D1D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Deployment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06200-554B-14BB-F77E-65A0FC69A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009BD1-0D06-6C53-BA68-DE3DC0E0289C}"/>
              </a:ext>
            </a:extLst>
          </p:cNvPr>
          <p:cNvSpPr txBox="1"/>
          <p:nvPr/>
        </p:nvSpPr>
        <p:spPr>
          <a:xfrm>
            <a:off x="10706763" y="6547150"/>
            <a:ext cx="134530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NASA 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42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000" y="243930"/>
            <a:ext cx="10160000" cy="644815"/>
          </a:xfrm>
        </p:spPr>
        <p:txBody>
          <a:bodyPr>
            <a:normAutofit fontScale="90000"/>
          </a:bodyPr>
          <a:lstStyle/>
          <a:p>
            <a:r>
              <a:rPr lang="en-US">
                <a:latin typeface="+mn-lt"/>
              </a:rPr>
              <a:t>Initial Deployment – Tumbling Anomaly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F57A23-7287-47A5-BC33-9B9BA2DB31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4641" y="1042124"/>
            <a:ext cx="9255760" cy="5651549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9C171CB9-BAFA-2242-82FA-197F01BBA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  <a:latin typeface="Arial"/>
                <a:cs typeface="Arial"/>
              </a:rPr>
              <a:t>Tumbling on Deployment</a:t>
            </a:r>
            <a:endParaRPr lang="en-US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ADD94E-54D8-0B1D-5C53-0F1E12E1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08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11427-3E9F-7824-32FA-C147A5ACA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14" y="1002090"/>
            <a:ext cx="7610182" cy="4734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Baseline CONOPS did not have a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dV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maneuver planned.  Initial lunar impact risks of &lt;10% was deemed an acceptable risk.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However, VERY high probability of lunar impact for new launch dates:</a:t>
            </a:r>
          </a:p>
          <a:p>
            <a:pPr lvl="1">
              <a:buFont typeface="Arial" panose="020B0604020202020204" pitchFamily="34" charset="0"/>
              <a:buChar char="-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Aug 29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th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30%,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Sept 2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54%,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Sept 5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56%,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Nov 16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Avoiding this impact requires a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dV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maneuver shortly after deployment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Prop Subsystem:</a:t>
            </a:r>
          </a:p>
          <a:p>
            <a:pPr lvl="1">
              <a:buFont typeface="Arial" panose="020B0604020202020204" pitchFamily="34" charset="0"/>
              <a:buChar char="-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capability for avoidance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dV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was 4.2 m/s. This was possible because the propulsion system fortuitously included extra fuel and an extra rear nozzle that had not been planned for the nominal mission. 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C392E5E-231A-8BFF-38C0-049AD8ACC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491" y="1093722"/>
            <a:ext cx="3456595" cy="259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C72D9F-21C1-EADD-4F3C-5D5E9705DE84}"/>
              </a:ext>
            </a:extLst>
          </p:cNvPr>
          <p:cNvSpPr txBox="1"/>
          <p:nvPr/>
        </p:nvSpPr>
        <p:spPr>
          <a:xfrm>
            <a:off x="8157287" y="3787043"/>
            <a:ext cx="3987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August 29th Launch Deployment Variability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4F7E5-1AD8-272A-0FB6-62ABF06DA08C}"/>
              </a:ext>
            </a:extLst>
          </p:cNvPr>
          <p:cNvSpPr txBox="1"/>
          <p:nvPr/>
        </p:nvSpPr>
        <p:spPr>
          <a:xfrm>
            <a:off x="10996918" y="2791349"/>
            <a:ext cx="87996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Lunar Impact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B81C72-2F63-F769-C281-564DEED209C8}"/>
              </a:ext>
            </a:extLst>
          </p:cNvPr>
          <p:cNvSpPr/>
          <p:nvPr/>
        </p:nvSpPr>
        <p:spPr>
          <a:xfrm>
            <a:off x="8536512" y="2702559"/>
            <a:ext cx="2542967" cy="684505"/>
          </a:xfrm>
          <a:prstGeom prst="rect">
            <a:avLst/>
          </a:prstGeom>
          <a:solidFill>
            <a:srgbClr val="ED7D31">
              <a:alpha val="41961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17816AA-6C2B-4D4B-A19E-BECAFBFC8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43930"/>
            <a:ext cx="10261600" cy="644815"/>
          </a:xfrm>
        </p:spPr>
        <p:txBody>
          <a:bodyPr/>
          <a:lstStyle/>
          <a:p>
            <a:r>
              <a:rPr lang="en-US" sz="3733" dirty="0"/>
              <a:t>Lunar Impact Risk – Example Analysis</a:t>
            </a:r>
            <a:endParaRPr lang="en-US" sz="3733" i="1" dirty="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EC184D0B-378C-4059-9708-CB4A36530E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2" r="43077"/>
          <a:stretch/>
        </p:blipFill>
        <p:spPr bwMode="auto">
          <a:xfrm rot="21111391">
            <a:off x="4185118" y="4248894"/>
            <a:ext cx="3796744" cy="218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ADE43FF-39DC-43C5-BE79-F00ACB4096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37" r="9603"/>
          <a:stretch/>
        </p:blipFill>
        <p:spPr>
          <a:xfrm>
            <a:off x="8269553" y="4123166"/>
            <a:ext cx="3063455" cy="2593627"/>
          </a:xfrm>
          <a:prstGeom prst="rect">
            <a:avLst/>
          </a:prstGeom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920036DC-596F-CCCA-D12B-3D7D2598C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Trajectory Uncertainty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7F981-92E9-9153-59DD-13A79F085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3581400" cy="355890"/>
          </a:xfrm>
        </p:spPr>
        <p:txBody>
          <a:bodyPr/>
          <a:lstStyle/>
          <a:p>
            <a:fld id="{E05CDB29-DFE8-414A-8876-EC9B7B622509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C28461-CF78-0BD6-BBDE-36A40867D5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218" y="3991000"/>
            <a:ext cx="3634387" cy="27257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359096-6A02-39CE-C279-D2870A32B60F}"/>
              </a:ext>
            </a:extLst>
          </p:cNvPr>
          <p:cNvSpPr txBox="1"/>
          <p:nvPr/>
        </p:nvSpPr>
        <p:spPr>
          <a:xfrm>
            <a:off x="858992" y="4696274"/>
            <a:ext cx="1430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Monte Carlo: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/>
              <a:t>Earth distance vs time, for a 3-burn case </a:t>
            </a:r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692273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AC949-B839-E6F4-C322-3FED3819F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025" y="918356"/>
            <a:ext cx="6053429" cy="5958693"/>
          </a:xfrm>
        </p:spPr>
        <p:txBody>
          <a:bodyPr>
            <a:no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 propulsion system is required for deep space operation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Detumble after deployment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Momentum unloading throughout mission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Delta-V technology demonstration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7-thruster cold gas system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Full 3-axis control, but not redundant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Mostly 3D printed structure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Efficient use of restricted space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Total volume: 21 x 11 x 4 cm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Includes: Two propellant tanks, eight valves, propellant state sensors, driving electronics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Lower cost to manufacture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Thrust measurements in flight agree with ground measurements, no performance degradation yet observed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2D5F4-6572-453F-C415-FFDC40E87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F9F23AF2-9891-9AA9-FCFD-FB9E3C432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  <a:latin typeface="Arial"/>
                <a:cs typeface="Arial"/>
              </a:rPr>
              <a:t>Propulsion System</a:t>
            </a:r>
            <a:endParaRPr lang="en-US" sz="2000" i="1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1" name="Picture 10" descr="Propulsion system with labeled nozzles">
            <a:extLst>
              <a:ext uri="{FF2B5EF4-FFF2-40B4-BE49-F238E27FC236}">
                <a16:creationId xmlns:a16="http://schemas.microsoft.com/office/drawing/2014/main" id="{D69E3B7E-0AA1-9B8E-7DA9-22B94EB24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8680" y="930738"/>
            <a:ext cx="4743756" cy="25405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047061-7CFC-5B29-3520-029F268EDCBF}"/>
              </a:ext>
            </a:extLst>
          </p:cNvPr>
          <p:cNvSpPr txBox="1"/>
          <p:nvPr/>
        </p:nvSpPr>
        <p:spPr>
          <a:xfrm>
            <a:off x="6509805" y="3471310"/>
            <a:ext cx="5261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Propulsion system with nozzles and exhaust directions</a:t>
            </a:r>
          </a:p>
        </p:txBody>
      </p:sp>
      <p:pic>
        <p:nvPicPr>
          <p:cNvPr id="64" name="Picture 63" descr="Propulsion system integrated into BioSentinel EDU spacecraft">
            <a:extLst>
              <a:ext uri="{FF2B5EF4-FFF2-40B4-BE49-F238E27FC236}">
                <a16:creationId xmlns:a16="http://schemas.microsoft.com/office/drawing/2014/main" id="{C91A6812-DAEF-7EF6-CAE1-3ACD7B2394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2400" y="3840643"/>
            <a:ext cx="4846291" cy="2652232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EF0905B9-70E3-89A5-CEC4-1130AA7F5EC1}"/>
              </a:ext>
            </a:extLst>
          </p:cNvPr>
          <p:cNvSpPr txBox="1"/>
          <p:nvPr/>
        </p:nvSpPr>
        <p:spPr>
          <a:xfrm>
            <a:off x="6509805" y="6425069"/>
            <a:ext cx="5357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Propulsion system (left) integrated with EDU spacecraft</a:t>
            </a:r>
          </a:p>
        </p:txBody>
      </p:sp>
    </p:spTree>
    <p:extLst>
      <p:ext uri="{BB962C8B-B14F-4D97-AF65-F5344CB8AC3E}">
        <p14:creationId xmlns:p14="http://schemas.microsoft.com/office/powerpoint/2010/main" val="2079431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000" y="243930"/>
            <a:ext cx="10160000" cy="64481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+mn-lt"/>
              </a:rPr>
              <a:t>Navigation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DDA693-8822-169B-204A-F8ACC2D1A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9358"/>
            <a:ext cx="9662160" cy="1294741"/>
          </a:xfrm>
        </p:spPr>
        <p:txBody>
          <a:bodyPr>
            <a:normAutofit/>
          </a:bodyPr>
          <a:lstStyle/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Final pre-flyby OD (includes TCP, Sequential Ranging, DSN &amp; ESA tracking data) indicated:</a:t>
            </a:r>
          </a:p>
          <a:p>
            <a:pPr lvl="2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Flyby Altitude: 406 km</a:t>
            </a:r>
          </a:p>
          <a:p>
            <a:pPr lvl="2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Eclipse Duration: 36.5 minutes</a:t>
            </a:r>
          </a:p>
          <a:p>
            <a:pPr marL="0" indent="0">
              <a:buNone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A282CE5F-5B82-D5AE-C8B4-D14D141E5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Pre-flyby Orbit Determination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8BF4F8-D133-7915-126A-8A6CA2DE2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9ECCDA8-7DCD-F8A8-3279-B5D45EBE5C3C}"/>
              </a:ext>
            </a:extLst>
          </p:cNvPr>
          <p:cNvGrpSpPr/>
          <p:nvPr/>
        </p:nvGrpSpPr>
        <p:grpSpPr>
          <a:xfrm>
            <a:off x="0" y="2191797"/>
            <a:ext cx="9863050" cy="4692184"/>
            <a:chOff x="1016000" y="2370811"/>
            <a:chExt cx="9251951" cy="440146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C417596-B565-B94E-21FF-9FFEB1038E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0"/>
            <a:stretch/>
          </p:blipFill>
          <p:spPr bwMode="auto">
            <a:xfrm>
              <a:off x="1016000" y="2370811"/>
              <a:ext cx="9113886" cy="44014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1B86847-D16E-3273-2F8C-0766B1DE3630}"/>
                </a:ext>
              </a:extLst>
            </p:cNvPr>
            <p:cNvSpPr/>
            <p:nvPr/>
          </p:nvSpPr>
          <p:spPr>
            <a:xfrm>
              <a:off x="9662161" y="6301391"/>
              <a:ext cx="605790" cy="4708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7AA44C28-369C-98E2-C72D-6DBF85623F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749" r="22640" b="7273"/>
          <a:stretch/>
        </p:blipFill>
        <p:spPr>
          <a:xfrm>
            <a:off x="9612403" y="2258961"/>
            <a:ext cx="2579597" cy="314259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628FF7-247C-F7C9-4108-95F48EA24617}"/>
              </a:ext>
            </a:extLst>
          </p:cNvPr>
          <p:cNvSpPr txBox="1"/>
          <p:nvPr/>
        </p:nvSpPr>
        <p:spPr>
          <a:xfrm>
            <a:off x="11352574" y="5122659"/>
            <a:ext cx="102902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NASA/JPL</a:t>
            </a:r>
          </a:p>
        </p:txBody>
      </p:sp>
    </p:spTree>
    <p:extLst>
      <p:ext uri="{BB962C8B-B14F-4D97-AF65-F5344CB8AC3E}">
        <p14:creationId xmlns:p14="http://schemas.microsoft.com/office/powerpoint/2010/main" val="3769345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unar flyby 2">
            <a:hlinkClick r:id="" action="ppaction://media"/>
            <a:extLst>
              <a:ext uri="{FF2B5EF4-FFF2-40B4-BE49-F238E27FC236}">
                <a16:creationId xmlns:a16="http://schemas.microsoft.com/office/drawing/2014/main" id="{C7BAE041-929C-79E7-8290-AAB36B9008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89050" y="1015711"/>
            <a:ext cx="9753600" cy="5486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759D97-9646-A2E7-1759-EDBC6B91E486}"/>
              </a:ext>
            </a:extLst>
          </p:cNvPr>
          <p:cNvSpPr txBox="1"/>
          <p:nvPr/>
        </p:nvSpPr>
        <p:spPr>
          <a:xfrm>
            <a:off x="10328751" y="6548089"/>
            <a:ext cx="215026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NASA/Jose Alvarellos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BD8CB2DB-582F-401A-5803-C95823078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Lunar Flyby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68293-460F-29CB-E378-7BCD5D392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23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B117F5-6690-FEB8-F912-C7C3E16A07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5474" y="2061684"/>
            <a:ext cx="6371851" cy="3766472"/>
          </a:xfrm>
          <a:prstGeom prst="rect">
            <a:avLst/>
          </a:prstGeom>
          <a:noFill/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122F7605-935F-BAA8-2042-743EEE18E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Lunar Eclipse Performance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A461B4-7F97-8514-3811-411E23605E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495" y="2133600"/>
            <a:ext cx="5470989" cy="3694555"/>
          </a:xfrm>
          <a:prstGeom prst="rect">
            <a:avLst/>
          </a:prstGeom>
          <a:noFill/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77BB66-5042-A251-4EE7-730AB3685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1AB1CB00-66FC-496F-81E6-472C872C5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9358"/>
            <a:ext cx="9662160" cy="1294741"/>
          </a:xfrm>
        </p:spPr>
        <p:txBody>
          <a:bodyPr>
            <a:normAutofit/>
          </a:bodyPr>
          <a:lstStyle/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During the 36.5-minute eclipse payload could not drop below freezing or risk bursting fluidics</a:t>
            </a:r>
          </a:p>
          <a:p>
            <a:pPr lvl="2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B53221-0236-C0EF-4F3F-389030CC1F0C}"/>
              </a:ext>
            </a:extLst>
          </p:cNvPr>
          <p:cNvSpPr txBox="1"/>
          <p:nvPr/>
        </p:nvSpPr>
        <p:spPr>
          <a:xfrm>
            <a:off x="6393656" y="5838752"/>
            <a:ext cx="6100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*The initial voltage dip was due to transmitter enabling.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063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EA6C74-A18A-D9A4-B47B-C098AAE295A9}"/>
              </a:ext>
            </a:extLst>
          </p:cNvPr>
          <p:cNvSpPr txBox="1"/>
          <p:nvPr/>
        </p:nvSpPr>
        <p:spPr>
          <a:xfrm>
            <a:off x="252094" y="1059896"/>
            <a:ext cx="6646545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BioSensor Payload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Performed 4 sets of biology experiments on the spacecraft.  No growth observed in cell samples and similar results were observed on the ground control unit.  The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cel</a:t>
            </a:r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viability was affected by long exposure to increased humidity inside the BioSensor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 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BioSensor payload technology was demonstrated in deep space and learnings will be utilized in future mission including CLPS project, LEIA.</a:t>
            </a:r>
          </a:p>
          <a:p>
            <a:pPr marL="0"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Linear Energy Transfer (LET) Spectrometer Payload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Continues to gather radiation dosimetry 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captured solar events including coronal mass ejections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Picture 3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711CFD3A-B5B7-5BF8-51D1-0D4E63CB43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14"/>
          <a:stretch/>
        </p:blipFill>
        <p:spPr>
          <a:xfrm>
            <a:off x="7061735" y="3988435"/>
            <a:ext cx="4974104" cy="2016125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C821F7A5-B2E1-B284-5163-D2640C329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Deep Space Science Operations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6" name="Solar event Feb 24-28_2023 video">
            <a:hlinkClick r:id="" action="ppaction://media"/>
            <a:extLst>
              <a:ext uri="{FF2B5EF4-FFF2-40B4-BE49-F238E27FC236}">
                <a16:creationId xmlns:a16="http://schemas.microsoft.com/office/drawing/2014/main" id="{AB664E9D-852C-1167-5A51-595AD2272D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95783" y="926188"/>
            <a:ext cx="4940056" cy="3027957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6A217B7-5BAC-31EC-5E05-43918A472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A1F4C8-BB5F-4DC6-7FCE-D485AAED78DB}"/>
              </a:ext>
            </a:extLst>
          </p:cNvPr>
          <p:cNvSpPr txBox="1"/>
          <p:nvPr/>
        </p:nvSpPr>
        <p:spPr>
          <a:xfrm>
            <a:off x="7061734" y="5971819"/>
            <a:ext cx="497410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Flux measurements from the GOES satellite (top) and BioSentinel LET spectrometer (bottom) recorded for a pair of Coronal Mass Ejection events on Feb. 24 and 25, 2023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51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C2C9FC-3617-922B-151B-B878D701C4DC}"/>
              </a:ext>
            </a:extLst>
          </p:cNvPr>
          <p:cNvSpPr txBox="1"/>
          <p:nvPr/>
        </p:nvSpPr>
        <p:spPr>
          <a:xfrm>
            <a:off x="559740" y="995070"/>
            <a:ext cx="1163226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ESDMD-MCO Program Office has extended the BioSentinel Mission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Science Objectives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partnership with the JSC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RadWorks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team: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Characterize solar energetic particle (SEP) events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especially as we head deeper towards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solar maximum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Such measurements will provide valuable information to the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heliophysics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community for the development of SEP models.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Provide space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radiation characterization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multiple environments using the same radiation detector, including heliocentric orbit, low Earth orbit, cis-lunar space, and on the lunar surface.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Monitor galactic cosmic radiation (GCR) flux rates in a unique location while transitioning into the solar cycle maximum period.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b="1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122F7605-935F-BAA8-2042-743EEE18E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Extended Mission Science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1547F-F449-127F-1E0F-E7B0A84EE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AA23B0-96D3-41D9-C091-400FDF815D0D}"/>
              </a:ext>
            </a:extLst>
          </p:cNvPr>
          <p:cNvSpPr txBox="1"/>
          <p:nvPr/>
        </p:nvSpPr>
        <p:spPr>
          <a:xfrm>
            <a:off x="559739" y="4407940"/>
            <a:ext cx="951732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u="sng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Har</a:t>
            </a:r>
            <a:r>
              <a:rPr kumimoji="0" lang="en-US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dware</a:t>
            </a:r>
            <a:r>
              <a:rPr kumimoji="0" lang="en-US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Heritage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long durations (up to 2 years) in deep space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LET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Timepix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detectors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ahead of future operations on Lunar Gateway and Artemis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NASA Engineering and Safety Center (NESC) 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EEE Cots Parts Validation for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cubesat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components</a:t>
            </a:r>
          </a:p>
        </p:txBody>
      </p:sp>
    </p:spTree>
    <p:extLst>
      <p:ext uri="{BB962C8B-B14F-4D97-AF65-F5344CB8AC3E}">
        <p14:creationId xmlns:p14="http://schemas.microsoft.com/office/powerpoint/2010/main" val="601771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eting with Napoli, Matthew C. (ARC-RS)-20240402_115824-Meeting Recording">
            <a:hlinkClick r:id="" action="ppaction://media"/>
            <a:extLst>
              <a:ext uri="{FF2B5EF4-FFF2-40B4-BE49-F238E27FC236}">
                <a16:creationId xmlns:a16="http://schemas.microsoft.com/office/drawing/2014/main" id="{DDD2D65C-410B-F3E0-E027-4BA378374E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3117" t="19939" r="17648" b="20908"/>
          <a:stretch>
            <a:fillRect/>
          </a:stretch>
        </p:blipFill>
        <p:spPr>
          <a:xfrm>
            <a:off x="0" y="9234"/>
            <a:ext cx="12192700" cy="68487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8FCF69-F474-C11A-C55C-3EE06FEC01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86"/>
            <a:ext cx="4314825" cy="4381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DB02F0-7CCB-E72C-1E4E-2C6F96003C93}"/>
              </a:ext>
            </a:extLst>
          </p:cNvPr>
          <p:cNvSpPr txBox="1"/>
          <p:nvPr/>
        </p:nvSpPr>
        <p:spPr>
          <a:xfrm>
            <a:off x="11031855" y="6540015"/>
            <a:ext cx="1666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NASA/JPL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87B03A-34C1-41F5-F63E-B59CA84B4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88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C2C9FC-3617-922B-151B-B878D701C4DC}"/>
              </a:ext>
            </a:extLst>
          </p:cNvPr>
          <p:cNvSpPr txBox="1"/>
          <p:nvPr/>
        </p:nvSpPr>
        <p:spPr>
          <a:xfrm>
            <a:off x="559740" y="995070"/>
            <a:ext cx="5969247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Characterize solar energetic particle (SEP) events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especially as we head deeper towards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solar maximum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Such measurements will provide valuable information to the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heliophysics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community for the development of SEP models.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Provide space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radiation characterization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multiple environments using the same radiation detector, including heliocentric orbit, low Earth orbit, cis-lunar space, and on the lunar surface.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Monitor galactic cosmic radiation (GCR) flux rates in a unique location while transitioning into the solar cycle maximum period.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122F7605-935F-BAA8-2042-743EEE18E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Solar Maximum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3D48DE-FA96-11FA-0EB8-935C58D55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820" y="4110131"/>
            <a:ext cx="5371431" cy="219333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1547F-F449-127F-1E0F-E7B0A84EE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619570-1E94-E20B-2C1B-C09E44B333FF}"/>
              </a:ext>
            </a:extLst>
          </p:cNvPr>
          <p:cNvSpPr txBox="1"/>
          <p:nvPr/>
        </p:nvSpPr>
        <p:spPr>
          <a:xfrm>
            <a:off x="8941334" y="6315343"/>
            <a:ext cx="49741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Solar Cycles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G_2234.jpeg" descr="IMG_2234.jpeg">
            <a:extLst>
              <a:ext uri="{FF2B5EF4-FFF2-40B4-BE49-F238E27FC236}">
                <a16:creationId xmlns:a16="http://schemas.microsoft.com/office/drawing/2014/main" id="{A93992FE-80F4-5B45-313A-798D74E45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643" y="1020695"/>
            <a:ext cx="2753250" cy="226340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potless Disk During Solar Min…">
            <a:extLst>
              <a:ext uri="{FF2B5EF4-FFF2-40B4-BE49-F238E27FC236}">
                <a16:creationId xmlns:a16="http://schemas.microsoft.com/office/drawing/2014/main" id="{0C143FA3-0C30-EB63-4B7E-ECA880D38CE4}"/>
              </a:ext>
            </a:extLst>
          </p:cNvPr>
          <p:cNvSpPr txBox="1"/>
          <p:nvPr/>
        </p:nvSpPr>
        <p:spPr>
          <a:xfrm>
            <a:off x="6799088" y="3258952"/>
            <a:ext cx="2757939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/>
            <a:r>
              <a:rPr sz="1200" b="1" dirty="0"/>
              <a:t>Spotless Disk During Solar Min</a:t>
            </a:r>
          </a:p>
          <a:p>
            <a:pPr algn="ctr"/>
            <a:r>
              <a:rPr sz="1200" b="1" dirty="0"/>
              <a:t>  Feb 2019 (SDO AIA Imagery, 171 nm)</a:t>
            </a:r>
          </a:p>
        </p:txBody>
      </p:sp>
      <p:sp>
        <p:nvSpPr>
          <p:cNvPr id="10" name="~Solar Max, Feb 2024 (SDO AIA 171 nm)">
            <a:extLst>
              <a:ext uri="{FF2B5EF4-FFF2-40B4-BE49-F238E27FC236}">
                <a16:creationId xmlns:a16="http://schemas.microsoft.com/office/drawing/2014/main" id="{69859ED5-51F6-275E-E75E-70839153113E}"/>
              </a:ext>
            </a:extLst>
          </p:cNvPr>
          <p:cNvSpPr txBox="1"/>
          <p:nvPr/>
        </p:nvSpPr>
        <p:spPr>
          <a:xfrm>
            <a:off x="9626162" y="3259746"/>
            <a:ext cx="2553635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/>
            <a:r>
              <a:rPr sz="1200" b="1" dirty="0"/>
              <a:t>~Solar Max, Feb 2024 (SDO AIA 171 nm)</a:t>
            </a:r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42FF97E1-F113-AF76-0A08-9BF154D429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027" y="1020695"/>
            <a:ext cx="2553636" cy="22602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" descr="Image">
            <a:extLst>
              <a:ext uri="{FF2B5EF4-FFF2-40B4-BE49-F238E27FC236}">
                <a16:creationId xmlns:a16="http://schemas.microsoft.com/office/drawing/2014/main" id="{258E38C1-6D8C-C6FD-1803-A1FE1DC95AC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085" b="48734"/>
          <a:stretch/>
        </p:blipFill>
        <p:spPr>
          <a:xfrm>
            <a:off x="1066947" y="4017818"/>
            <a:ext cx="4367440" cy="2263409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1D23C1-8A8D-80F9-5F3F-C701FD460928}"/>
              </a:ext>
            </a:extLst>
          </p:cNvPr>
          <p:cNvSpPr txBox="1"/>
          <p:nvPr/>
        </p:nvSpPr>
        <p:spPr>
          <a:xfrm>
            <a:off x="1582514" y="6341815"/>
            <a:ext cx="385187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ctr" defTabSz="914400" rtl="0" eaLnBrk="1" fontAlgn="auto" latinLnBrk="0" hangingPunct="1">
              <a:lnSpc>
                <a:spcPct val="100000"/>
              </a:lnSpc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BioSentinel Flight Data</a:t>
            </a:r>
          </a:p>
          <a:p>
            <a:pPr marL="0" marR="0" lvl="1" algn="ctr" defTabSz="914400" rtl="0" eaLnBrk="1" fontAlgn="auto" latinLnBrk="0" hangingPunct="1">
              <a:lnSpc>
                <a:spcPct val="100000"/>
              </a:lnSpc>
              <a:buClrTx/>
              <a:buSzTx/>
              <a:tabLst/>
              <a:defRPr/>
            </a:pPr>
            <a:r>
              <a:rPr lang="en-US" sz="110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ptured over 18 solar events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253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25DE6-959B-600C-B68D-EEE0988DD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012" y="160193"/>
            <a:ext cx="10261600" cy="64481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DSN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1B981-C7A1-5F7A-F05D-E5AD5035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15" y="1481756"/>
            <a:ext cx="35560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/>
              <a:t>DSN / ESA support</a:t>
            </a:r>
            <a:endParaRPr lang="en-US" sz="2400" b="1" u="sng" dirty="0"/>
          </a:p>
          <a:p>
            <a:pPr lvl="1"/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99% successful comm passes</a:t>
            </a:r>
            <a:endParaRPr lang="en-US" sz="2133" b="1" dirty="0"/>
          </a:p>
          <a:p>
            <a:pPr lvl="1"/>
            <a:r>
              <a:rPr lang="en-US" sz="2133" dirty="0"/>
              <a:t>NOPE and MIM have been very responsive to issues and continue to meet with team to work open issues</a:t>
            </a:r>
          </a:p>
          <a:p>
            <a:pPr lvl="1"/>
            <a:r>
              <a:rPr lang="en-US" sz="2133" dirty="0"/>
              <a:t>Actual signal levels are ~3 dB higher than predicted for 8000 bps and 500 bps (changing) after the first few days</a:t>
            </a:r>
          </a:p>
          <a:p>
            <a:pPr lvl="1"/>
            <a:r>
              <a:rPr lang="en-US" sz="2133" b="1" dirty="0" err="1"/>
              <a:t>BioSentinel</a:t>
            </a:r>
            <a:r>
              <a:rPr lang="en-US" sz="2133" b="1" dirty="0"/>
              <a:t> sent out a beacon tone signal and DSS-17 (Morehead State antenna) received it.</a:t>
            </a:r>
          </a:p>
          <a:p>
            <a:pPr lvl="1"/>
            <a:r>
              <a:rPr lang="en-US" sz="2133" b="1" dirty="0" err="1"/>
              <a:t>BioSentinel</a:t>
            </a:r>
            <a:r>
              <a:rPr lang="en-US" sz="2133" b="1" dirty="0"/>
              <a:t> is being used as a test platform for additional DSN capabilities. </a:t>
            </a:r>
          </a:p>
          <a:p>
            <a:endParaRPr lang="en-US" sz="2133" dirty="0"/>
          </a:p>
        </p:txBody>
      </p:sp>
      <p:pic>
        <p:nvPicPr>
          <p:cNvPr id="5" name="Picture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1DA31790-B631-2E15-A4D3-A46FB0F77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372" y="1803400"/>
            <a:ext cx="7656813" cy="41656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D601DAD-159E-E4EF-3900-F3E5B9304287}"/>
              </a:ext>
            </a:extLst>
          </p:cNvPr>
          <p:cNvSpPr/>
          <p:nvPr/>
        </p:nvSpPr>
        <p:spPr>
          <a:xfrm>
            <a:off x="4978400" y="3429000"/>
            <a:ext cx="812800" cy="14224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B8120D-A3F2-746D-2CF9-AA4DDD38E17B}"/>
              </a:ext>
            </a:extLst>
          </p:cNvPr>
          <p:cNvSpPr txBox="1"/>
          <p:nvPr/>
        </p:nvSpPr>
        <p:spPr>
          <a:xfrm>
            <a:off x="6705600" y="6003053"/>
            <a:ext cx="487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https://eyes.nasa.gov/dsn/dsn.html</a:t>
            </a:r>
          </a:p>
        </p:txBody>
      </p:sp>
    </p:spTree>
    <p:extLst>
      <p:ext uri="{BB962C8B-B14F-4D97-AF65-F5344CB8AC3E}">
        <p14:creationId xmlns:p14="http://schemas.microsoft.com/office/powerpoint/2010/main" val="3647192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B3569-8793-517E-0C60-277F3B8BC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A29403-F881-54F1-692F-6A639BAEE8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601" y="2795977"/>
            <a:ext cx="3288038" cy="400564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61E3C4-230D-5549-7680-581BBDF1C341}"/>
              </a:ext>
            </a:extLst>
          </p:cNvPr>
          <p:cNvSpPr txBox="1"/>
          <p:nvPr/>
        </p:nvSpPr>
        <p:spPr>
          <a:xfrm>
            <a:off x="10896600" y="6540015"/>
            <a:ext cx="149423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NASA/JPL</a:t>
            </a: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3913F28B-9CCA-B5BB-E5B6-D20F378ACE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654788"/>
              </p:ext>
            </p:extLst>
          </p:nvPr>
        </p:nvGraphicFramePr>
        <p:xfrm>
          <a:off x="293361" y="1210600"/>
          <a:ext cx="7519679" cy="523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6084">
                  <a:extLst>
                    <a:ext uri="{9D8B030D-6E8A-4147-A177-3AD203B41FA5}">
                      <a16:colId xmlns:a16="http://schemas.microsoft.com/office/drawing/2014/main" val="3512491801"/>
                    </a:ext>
                  </a:extLst>
                </a:gridCol>
                <a:gridCol w="5243595">
                  <a:extLst>
                    <a:ext uri="{9D8B030D-6E8A-4147-A177-3AD203B41FA5}">
                      <a16:colId xmlns:a16="http://schemas.microsoft.com/office/drawing/2014/main" val="2825000740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800" dirty="0"/>
                        <a:t>Requirement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Performance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42638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US" sz="1800" dirty="0"/>
                        <a:t>DL: 8000 bps / 48 </a:t>
                      </a:r>
                      <a:r>
                        <a:rPr lang="en-US" sz="1800" dirty="0" err="1"/>
                        <a:t>ksps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Baseline data rate.  Good success.  See occasional drops in BSNR with few frame drops.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732522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US" sz="1800" dirty="0"/>
                        <a:t>DL: 1000 bps / 6 </a:t>
                      </a:r>
                      <a:r>
                        <a:rPr lang="en-US" sz="1800" dirty="0" err="1"/>
                        <a:t>ksps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Good.  For some passes, downlink signal level is significantly lower than predicts, for others nominal.  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03911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800" dirty="0"/>
                        <a:t>DL: 500 bps / 1 </a:t>
                      </a:r>
                      <a:r>
                        <a:rPr lang="en-US" sz="1800" dirty="0" err="1"/>
                        <a:t>ksps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Successful locks.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53986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800" dirty="0"/>
                        <a:t>DL: 62.5 bps / 125 bps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Initially unsuccessful at locking on telemetry. 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Configurations adjusted then checkout was nominal.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2686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800" dirty="0"/>
                        <a:t>UL: 2000 bps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No issues on checkout. 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Intermittent dropout requires radio reboot.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681115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800" dirty="0"/>
                        <a:t>UL: 1000 bps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 issues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66863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800" dirty="0"/>
                        <a:t>UL: 500 bps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 issues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76443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800" dirty="0"/>
                        <a:t>UL: 62.5 bps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 issues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654405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800" dirty="0"/>
                        <a:t>Ranging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 issues.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24525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800" dirty="0"/>
                        <a:t>Monitor Data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 issues.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464658"/>
                  </a:ext>
                </a:extLst>
              </a:tr>
            </a:tbl>
          </a:graphicData>
        </a:graphic>
      </p:graphicFrame>
      <p:sp>
        <p:nvSpPr>
          <p:cNvPr id="9" name="Text Box 4">
            <a:extLst>
              <a:ext uri="{FF2B5EF4-FFF2-40B4-BE49-F238E27FC236}">
                <a16:creationId xmlns:a16="http://schemas.microsoft.com/office/drawing/2014/main" id="{1D2B83CA-65C8-B4AF-37BD-03F3B5347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DSN Communication Performance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B24EB9-D0A9-B6C0-D387-8926E2F6CE71}"/>
              </a:ext>
            </a:extLst>
          </p:cNvPr>
          <p:cNvSpPr txBox="1"/>
          <p:nvPr/>
        </p:nvSpPr>
        <p:spPr>
          <a:xfrm>
            <a:off x="8757281" y="1094360"/>
            <a:ext cx="32880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As of April 2024, </a:t>
            </a:r>
            <a:r>
              <a:rPr lang="en-US" b="1" dirty="0" err="1"/>
              <a:t>BioSentinel</a:t>
            </a:r>
            <a:r>
              <a:rPr lang="en-US" b="1" dirty="0"/>
              <a:t> uplink is reduced to 1000 bps on the 34-m dish and continues to operate nominally. No issues have been found.</a:t>
            </a:r>
          </a:p>
        </p:txBody>
      </p:sp>
    </p:spTree>
    <p:extLst>
      <p:ext uri="{BB962C8B-B14F-4D97-AF65-F5344CB8AC3E}">
        <p14:creationId xmlns:p14="http://schemas.microsoft.com/office/powerpoint/2010/main" val="24274022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9935" y="149847"/>
            <a:ext cx="10160000" cy="64481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OD: Post-Flyby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DDA693-8822-169B-204A-F8ACC2D1A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31665" y="1264783"/>
            <a:ext cx="2743200" cy="5546863"/>
          </a:xfrm>
        </p:spPr>
        <p:txBody>
          <a:bodyPr/>
          <a:lstStyle/>
          <a:p>
            <a:endParaRPr lang="en-US" sz="2133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Post-flyby OD includes TCP, Sequential Ranging, Doppler tracking data</a:t>
            </a:r>
          </a:p>
          <a:p>
            <a:pPr lvl="1"/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Tracking data from both DSN &amp; ESA stations</a:t>
            </a:r>
          </a:p>
          <a:p>
            <a:pPr marL="0" indent="0">
              <a:buNone/>
            </a:pP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7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7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B32E52-3A25-0534-515E-81C63301B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515" y="1600200"/>
            <a:ext cx="9347885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694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959" y="137859"/>
            <a:ext cx="10160000" cy="64481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OD: Post-Flyby, Heliocentric space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DDA693-8822-169B-204A-F8ACC2D1A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5273" y="1251272"/>
            <a:ext cx="2946400" cy="5546863"/>
          </a:xfrm>
        </p:spPr>
        <p:txBody>
          <a:bodyPr/>
          <a:lstStyle/>
          <a:p>
            <a:endParaRPr lang="en-US" sz="2133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Heliocentric OD includes only TCP data from DSN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Vertical lines represent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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 maneuvers            (10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-4 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&lt; V &lt;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m/s)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Current semi-major axis (May 2024) is 1.019 AU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Earth-trailing orbit</a:t>
            </a:r>
          </a:p>
          <a:p>
            <a:pPr marL="0" indent="0">
              <a:buNone/>
            </a:pP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7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7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26737598-3C3A-0DEF-F46B-564A552ACB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517" t="12756" r="1175" b="33409"/>
          <a:stretch/>
        </p:blipFill>
        <p:spPr bwMode="auto">
          <a:xfrm>
            <a:off x="2946401" y="1586684"/>
            <a:ext cx="9242649" cy="3965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67909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CF241-2F42-2DDF-3396-725633CFAA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8788" y="-16049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Distance to Earth (long-term)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A3F27-B1D6-FF5D-7FAB-E164FFA71F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0DCFF69A-0849-6E9F-B856-49385B1F83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834"/>
          <a:stretch/>
        </p:blipFill>
        <p:spPr>
          <a:xfrm>
            <a:off x="248250" y="1813061"/>
            <a:ext cx="11695501" cy="3952740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73648F0-F4BF-8CC4-1FF8-9E2A79D68F85}"/>
              </a:ext>
            </a:extLst>
          </p:cNvPr>
          <p:cNvSpPr txBox="1">
            <a:spLocks/>
          </p:cNvSpPr>
          <p:nvPr/>
        </p:nvSpPr>
        <p:spPr>
          <a:xfrm>
            <a:off x="1625602" y="5664200"/>
            <a:ext cx="10159999" cy="68072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63500"/>
          </a:effectLst>
        </p:spPr>
        <p:txBody>
          <a:bodyPr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i="0" kern="1200">
                <a:solidFill>
                  <a:schemeClr val="tx1"/>
                </a:solidFill>
                <a:latin typeface="Arial Narrow" panose="020B0604020202020204" pitchFamily="34" charset="0"/>
                <a:ea typeface="ヒラギノ角ゴ Pro W3" charset="-128"/>
                <a:cs typeface="Arial Narrow" panose="020B0604020202020204" pitchFamily="34" charset="0"/>
              </a:defRPr>
            </a:lvl1pPr>
            <a:lvl2pPr marL="401638" indent="-16668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D579"/>
              </a:buClr>
              <a:buFont typeface="Arial" panose="020B0604020202020204" pitchFamily="34" charset="0"/>
              <a:buChar char="•"/>
              <a:tabLst/>
              <a:defRPr sz="1800" b="0" i="0" kern="1200" baseline="0">
                <a:solidFill>
                  <a:schemeClr val="tx1"/>
                </a:solidFill>
                <a:latin typeface="Arial Narrow" panose="020B0604020202020204" pitchFamily="34" charset="0"/>
                <a:ea typeface="ヒラギノ角ゴ Pro W3" charset="-128"/>
                <a:cs typeface="Arial Narrow" panose="020B0604020202020204" pitchFamily="34" charset="0"/>
              </a:defRPr>
            </a:lvl2pPr>
            <a:lvl3pPr marL="635000" indent="-2794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66"/>
              </a:buClr>
              <a:buFont typeface="+mj-lt"/>
              <a:buAutoNum type="arabicPeriod"/>
              <a:tabLst/>
              <a:defRPr sz="1800" kern="1200">
                <a:solidFill>
                  <a:schemeClr val="tx1"/>
                </a:solidFill>
                <a:latin typeface="Arial Narrow"/>
                <a:ea typeface="ヒラギノ角ゴ Pro W3" charset="-128"/>
                <a:cs typeface="Arial Narrow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Max. distance ~300e6 km in 2041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Min. distance post-flyby ~1.6e6 km in 2058!</a:t>
            </a:r>
          </a:p>
          <a:p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en-U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 current (as of May 2024) semi-major axis is about 1.019 AU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728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>
            <a:extLst>
              <a:ext uri="{FF2B5EF4-FFF2-40B4-BE49-F238E27FC236}">
                <a16:creationId xmlns:a16="http://schemas.microsoft.com/office/drawing/2014/main" id="{33106AC1-DA1A-497F-9D87-A600466AF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  <a:latin typeface="Arial"/>
                <a:cs typeface="Arial"/>
              </a:rPr>
              <a:t>Mission Summary</a:t>
            </a:r>
            <a:endParaRPr lang="en-US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A8AC89C-DA5E-4A6A-9884-35B532B4B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>
                <a:solidFill>
                  <a:schemeClr val="bg1"/>
                </a:solidFill>
              </a:rPr>
              <a:pPr/>
              <a:t>23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68B0FA4-2E18-672D-6556-876FF0AC8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78" y="963539"/>
            <a:ext cx="11849271" cy="2675596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Successfully operating for over a year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Completed the science phase and currently in extended mission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About 40 million km from Earth (as of May 2024) with no mission ending anomalies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LET radiation detector still collecting valuable science data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All subsystems are in good shape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ADCS has performed fabulously – high performance, no errors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Prop system has overcome some issues but maintains very high propellant margins (94% remain!)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FSW/CDH had some early hiccups, but has stabilized with a patch applied to fix most bugs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8E4013F-433D-E45D-717D-344628BC2D87}"/>
              </a:ext>
            </a:extLst>
          </p:cNvPr>
          <p:cNvSpPr txBox="1">
            <a:spLocks/>
          </p:cNvSpPr>
          <p:nvPr/>
        </p:nvSpPr>
        <p:spPr>
          <a:xfrm>
            <a:off x="29981" y="3531374"/>
            <a:ext cx="6553702" cy="35874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No unexplained or radiation-drive processor reset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EPS has incurred no anomalies from deep-space environment</a:t>
            </a:r>
          </a:p>
          <a:p>
            <a:pPr lvl="2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Excellent performance through 34min eclipse</a:t>
            </a:r>
          </a:p>
          <a:p>
            <a:pPr lvl="2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SA and Batteries show better than predicted degradation over time, maintaining large margins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Comm subsystem has operated as expected</a:t>
            </a:r>
          </a:p>
          <a:p>
            <a:pPr lvl="2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Downlinked &gt;24,000 files (50/50 payload/bus)</a:t>
            </a:r>
          </a:p>
          <a:p>
            <a:pPr lvl="2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Link margins supporting highest data rates w/ MGA</a:t>
            </a:r>
          </a:p>
          <a:p>
            <a:pPr lvl="2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Supported DSN beacon tone test</a:t>
            </a:r>
          </a:p>
          <a:p>
            <a:pPr lvl="2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Thermal constraints limit transmitter on time to 3hrs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30B923-305F-8256-89FC-720F9DF236EF}"/>
              </a:ext>
            </a:extLst>
          </p:cNvPr>
          <p:cNvSpPr txBox="1"/>
          <p:nvPr/>
        </p:nvSpPr>
        <p:spPr>
          <a:xfrm>
            <a:off x="6599586" y="6596390"/>
            <a:ext cx="134530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NASA </a:t>
            </a:r>
            <a:endParaRPr lang="en-US" sz="11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890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3649" y="136525"/>
            <a:ext cx="10261600" cy="64481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Conclusions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CD8918-0478-488C-B23E-BBC0C6EEF5A6}"/>
              </a:ext>
            </a:extLst>
          </p:cNvPr>
          <p:cNvSpPr txBox="1"/>
          <p:nvPr/>
        </p:nvSpPr>
        <p:spPr>
          <a:xfrm>
            <a:off x="693576" y="1185583"/>
            <a:ext cx="103632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3484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Stable heliocentric orbit. Orbit determination is performed every two weeks.</a:t>
            </a:r>
          </a:p>
          <a:p>
            <a:pPr marL="353484" lvl="1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484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BioSentinel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is surviving during solar maximum (the highest solar activity since 2017)</a:t>
            </a:r>
          </a:p>
          <a:p>
            <a:pPr marL="353484" lvl="1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484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Very good performance of the IRIS radio over a year and a half of operation (up to 38 million km).</a:t>
            </a:r>
          </a:p>
          <a:p>
            <a:pPr marL="10584"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484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DSN /ESA support has exceeded expectations. </a:t>
            </a:r>
          </a:p>
          <a:p>
            <a:pPr marL="353484" lvl="1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484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Currently working on a Mission Extension to study Deep Space Radiation.</a:t>
            </a:r>
          </a:p>
          <a:p>
            <a:pPr marL="353484" lvl="1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484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plan to continue the mission at least until the end of 2024, hopefully beyond.</a:t>
            </a:r>
          </a:p>
        </p:txBody>
      </p:sp>
    </p:spTree>
    <p:extLst>
      <p:ext uri="{BB962C8B-B14F-4D97-AF65-F5344CB8AC3E}">
        <p14:creationId xmlns:p14="http://schemas.microsoft.com/office/powerpoint/2010/main" val="20847883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ark&#10;&#10;Description automatically generated">
            <a:extLst>
              <a:ext uri="{FF2B5EF4-FFF2-40B4-BE49-F238E27FC236}">
                <a16:creationId xmlns:a16="http://schemas.microsoft.com/office/drawing/2014/main" id="{490C033A-C9BB-8E31-8E47-8F478DF1F6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17" b="6223"/>
          <a:stretch/>
        </p:blipFill>
        <p:spPr>
          <a:xfrm>
            <a:off x="0" y="873760"/>
            <a:ext cx="12192000" cy="5984240"/>
          </a:xfrm>
          <a:prstGeom prst="rect">
            <a:avLst/>
          </a:prstGeom>
        </p:spPr>
      </p:pic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6FE4211-5986-85D8-63CC-3D57B6776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7046"/>
            <a:ext cx="3581400" cy="501650"/>
          </a:xfrm>
        </p:spPr>
        <p:txBody>
          <a:bodyPr/>
          <a:lstStyle/>
          <a:p>
            <a:fld id="{E05CDB29-DFE8-414A-8876-EC9B7B622509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34EEE9-ECB6-8B32-D983-D828400F4DF6}"/>
              </a:ext>
            </a:extLst>
          </p:cNvPr>
          <p:cNvSpPr txBox="1"/>
          <p:nvPr/>
        </p:nvSpPr>
        <p:spPr>
          <a:xfrm>
            <a:off x="10515480" y="6347066"/>
            <a:ext cx="215026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NASA/Daniel Rutter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DA7A83-48AE-4DC0-53B9-711B1C7B769A}"/>
              </a:ext>
            </a:extLst>
          </p:cNvPr>
          <p:cNvSpPr txBox="1"/>
          <p:nvPr/>
        </p:nvSpPr>
        <p:spPr>
          <a:xfrm>
            <a:off x="1025494" y="3622527"/>
            <a:ext cx="4328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en-US" sz="16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838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5E9CA-07DE-4D2B-6A66-7362FD5DD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845" y="2856399"/>
            <a:ext cx="10515600" cy="1325563"/>
          </a:xfrm>
        </p:spPr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F82CA9-7667-E035-DEC1-FA226D89A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240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1D54AABB-1DF8-BFD0-79EA-5A0718AD2B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9167" r="7500"/>
          <a:stretch/>
        </p:blipFill>
        <p:spPr>
          <a:xfrm>
            <a:off x="3759200" y="1321924"/>
            <a:ext cx="7620000" cy="52160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0474AA-B9A9-C485-4E8E-237F636BB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0127" y="-193812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Distances to Earth and Moon (short-term)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2DFE15-B320-BE4B-8E46-40442F905B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D9B548C-C377-64CA-7E3D-FB81AB2D88B3}"/>
              </a:ext>
            </a:extLst>
          </p:cNvPr>
          <p:cNvSpPr txBox="1">
            <a:spLocks/>
          </p:cNvSpPr>
          <p:nvPr/>
        </p:nvSpPr>
        <p:spPr>
          <a:xfrm>
            <a:off x="508000" y="2219581"/>
            <a:ext cx="3251200" cy="3286671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63500"/>
          </a:effectLst>
        </p:spPr>
        <p:txBody>
          <a:bodyPr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i="0" kern="1200">
                <a:solidFill>
                  <a:schemeClr val="tx1"/>
                </a:solidFill>
                <a:latin typeface="Arial Narrow" panose="020B0604020202020204" pitchFamily="34" charset="0"/>
                <a:ea typeface="ヒラギノ角ゴ Pro W3" charset="-128"/>
                <a:cs typeface="Arial Narrow" panose="020B0604020202020204" pitchFamily="34" charset="0"/>
              </a:defRPr>
            </a:lvl1pPr>
            <a:lvl2pPr marL="401638" indent="-16668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D579"/>
              </a:buClr>
              <a:buFont typeface="Arial" panose="020B0604020202020204" pitchFamily="34" charset="0"/>
              <a:buChar char="•"/>
              <a:tabLst/>
              <a:defRPr sz="1800" b="0" i="0" kern="1200" baseline="0">
                <a:solidFill>
                  <a:schemeClr val="tx1"/>
                </a:solidFill>
                <a:latin typeface="Arial Narrow" panose="020B0604020202020204" pitchFamily="34" charset="0"/>
                <a:ea typeface="ヒラギノ角ゴ Pro W3" charset="-128"/>
                <a:cs typeface="Arial Narrow" panose="020B0604020202020204" pitchFamily="34" charset="0"/>
              </a:defRPr>
            </a:lvl2pPr>
            <a:lvl3pPr marL="635000" indent="-2794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66"/>
              </a:buClr>
              <a:buFont typeface="+mj-lt"/>
              <a:buAutoNum type="arabicPeriod"/>
              <a:tabLst/>
              <a:defRPr sz="1800" kern="1200">
                <a:solidFill>
                  <a:schemeClr val="tx1"/>
                </a:solidFill>
                <a:latin typeface="Arial Narrow"/>
                <a:ea typeface="ヒラギノ角ゴ Pro W3" charset="-128"/>
                <a:cs typeface="Arial Narrow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33" dirty="0"/>
              <a:t>Distance to Earth (blue curve) and Moon (red curve) vs. time since BioSentinel deployment</a:t>
            </a:r>
          </a:p>
          <a:p>
            <a:pPr marL="306908" lvl="1" indent="0">
              <a:buNone/>
            </a:pPr>
            <a:endParaRPr lang="en-US" sz="2133" dirty="0"/>
          </a:p>
          <a:p>
            <a:pPr marL="306908" lvl="1" indent="0">
              <a:buNone/>
            </a:pPr>
            <a:endParaRPr lang="en-US" sz="2133" dirty="0"/>
          </a:p>
          <a:p>
            <a:pPr marL="306908" lvl="1" indent="0">
              <a:buNone/>
            </a:pPr>
            <a:endParaRPr lang="en-US" sz="2133" dirty="0"/>
          </a:p>
          <a:p>
            <a:pPr marL="306908" lvl="1" indent="0">
              <a:buNone/>
            </a:pPr>
            <a:r>
              <a:rPr lang="en-US" sz="2133" dirty="0"/>
              <a:t>The horizontal dashed red line at bottom represents the lunar Hill sphere radius</a:t>
            </a:r>
          </a:p>
          <a:p>
            <a:endParaRPr lang="en-US" sz="2133" dirty="0"/>
          </a:p>
          <a:p>
            <a:endParaRPr lang="en-US" sz="2133" dirty="0"/>
          </a:p>
          <a:p>
            <a:endParaRPr lang="en-US" sz="2667" dirty="0"/>
          </a:p>
          <a:p>
            <a:endParaRPr lang="en-US" sz="2667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814D25-18EF-A708-C714-03B3C84A699C}"/>
              </a:ext>
            </a:extLst>
          </p:cNvPr>
          <p:cNvSpPr txBox="1"/>
          <p:nvPr/>
        </p:nvSpPr>
        <p:spPr>
          <a:xfrm>
            <a:off x="7596224" y="5218559"/>
            <a:ext cx="4697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Flyby </a:t>
            </a:r>
          </a:p>
          <a:p>
            <a:r>
              <a:rPr lang="en-US" sz="1600" dirty="0"/>
              <a:t>21-Nov-2022, 15:40:39 UTC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3570252-1B50-3139-36F8-A6B8F607A6B8}"/>
              </a:ext>
            </a:extLst>
          </p:cNvPr>
          <p:cNvCxnSpPr>
            <a:cxnSpLocks/>
          </p:cNvCxnSpPr>
          <p:nvPr/>
        </p:nvCxnSpPr>
        <p:spPr>
          <a:xfrm flipH="1">
            <a:off x="7010400" y="5746448"/>
            <a:ext cx="558800" cy="185461"/>
          </a:xfrm>
          <a:prstGeom prst="straightConnector1">
            <a:avLst/>
          </a:prstGeom>
          <a:ln w="63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4B19CBC-01FE-BD9C-746C-7707A6782FBC}"/>
              </a:ext>
            </a:extLst>
          </p:cNvPr>
          <p:cNvSpPr txBox="1"/>
          <p:nvPr/>
        </p:nvSpPr>
        <p:spPr>
          <a:xfrm>
            <a:off x="4775200" y="2133595"/>
            <a:ext cx="264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Min. post-flyby distance to Earth 254,000 km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9F515C8-C6D1-ECC0-8622-22BF06EB2A93}"/>
              </a:ext>
            </a:extLst>
          </p:cNvPr>
          <p:cNvCxnSpPr>
            <a:cxnSpLocks/>
          </p:cNvCxnSpPr>
          <p:nvPr/>
        </p:nvCxnSpPr>
        <p:spPr>
          <a:xfrm>
            <a:off x="6502401" y="2749149"/>
            <a:ext cx="1678820" cy="1492652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1953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5D2C7D-07DA-CABF-1CD5-780F7DEB2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2F5F751A-3DC1-4BDF-B66B-A802BD5A5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What’s Next…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9E9F9C-A25B-9429-F82A-596CE96B4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398" y="1107225"/>
            <a:ext cx="5947102" cy="51010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3E4EFF-5F0A-CBC7-02F4-4E09B08E5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912832"/>
            <a:ext cx="5947102" cy="59638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44B0677-1670-96CC-D7E4-A04A999A3354}"/>
              </a:ext>
            </a:extLst>
          </p:cNvPr>
          <p:cNvSpPr txBox="1"/>
          <p:nvPr/>
        </p:nvSpPr>
        <p:spPr>
          <a:xfrm>
            <a:off x="5658" y="6618261"/>
            <a:ext cx="61022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Credits: NASA/GSFC/Arizona State University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966984-8B1E-A904-6560-E6EF1E19B904}"/>
              </a:ext>
            </a:extLst>
          </p:cNvPr>
          <p:cNvSpPr txBox="1"/>
          <p:nvPr/>
        </p:nvSpPr>
        <p:spPr>
          <a:xfrm>
            <a:off x="66408" y="910379"/>
            <a:ext cx="5880695" cy="954107"/>
          </a:xfrm>
          <a:prstGeom prst="rect">
            <a:avLst/>
          </a:prstGeom>
          <a:solidFill>
            <a:srgbClr val="000000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Lunar Explorer Instrument for space biology Applications (LEIA)</a:t>
            </a:r>
          </a:p>
        </p:txBody>
      </p:sp>
    </p:spTree>
    <p:extLst>
      <p:ext uri="{BB962C8B-B14F-4D97-AF65-F5344CB8AC3E}">
        <p14:creationId xmlns:p14="http://schemas.microsoft.com/office/powerpoint/2010/main" val="3801678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56667</TotalTime>
  <Words>1710</Words>
  <Application>Microsoft Office PowerPoint</Application>
  <PresentationFormat>Widescreen</PresentationFormat>
  <Paragraphs>260</Paragraphs>
  <Slides>28</Slides>
  <Notes>9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Arial Narrow</vt:lpstr>
      <vt:lpstr>Calibri</vt:lpstr>
      <vt:lpstr>Calibri Light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Initial Deployment – Tumbling Anomaly</vt:lpstr>
      <vt:lpstr>Lunar Impact Risk – Example Analysis</vt:lpstr>
      <vt:lpstr>PowerPoint Presentation</vt:lpstr>
      <vt:lpstr>Navigation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DSN Experience</vt:lpstr>
      <vt:lpstr>PowerPoint Presentation</vt:lpstr>
      <vt:lpstr>OD: Post-Flyby</vt:lpstr>
      <vt:lpstr>OD: Post-Flyby, Heliocentric space</vt:lpstr>
      <vt:lpstr>Distance to Earth (long-term)</vt:lpstr>
      <vt:lpstr>PowerPoint Presentation</vt:lpstr>
      <vt:lpstr>Conclusions</vt:lpstr>
      <vt:lpstr>PowerPoint Presentation</vt:lpstr>
      <vt:lpstr>Backup slides</vt:lpstr>
      <vt:lpstr>Distances to Earth and Moon (short-term)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Dono Perez, Andres (ARC-RS)[MILLENNIUM ENGINEERING &amp; INTEGRATION CO]</cp:lastModifiedBy>
  <cp:revision>519</cp:revision>
  <dcterms:created xsi:type="dcterms:W3CDTF">2016-10-25T19:43:46Z</dcterms:created>
  <dcterms:modified xsi:type="dcterms:W3CDTF">2024-04-26T23:08:48Z</dcterms:modified>
</cp:coreProperties>
</file>