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5" r:id="rId1"/>
    <p:sldMasterId id="2147485093" r:id="rId2"/>
    <p:sldMasterId id="2147485165" r:id="rId3"/>
  </p:sldMasterIdLst>
  <p:notesMasterIdLst>
    <p:notesMasterId r:id="rId43"/>
  </p:notesMasterIdLst>
  <p:handoutMasterIdLst>
    <p:handoutMasterId r:id="rId44"/>
  </p:handoutMasterIdLst>
  <p:sldIdLst>
    <p:sldId id="901" r:id="rId4"/>
    <p:sldId id="1602" r:id="rId5"/>
    <p:sldId id="1603" r:id="rId6"/>
    <p:sldId id="1604" r:id="rId7"/>
    <p:sldId id="1605" r:id="rId8"/>
    <p:sldId id="1608" r:id="rId9"/>
    <p:sldId id="1612" r:id="rId10"/>
    <p:sldId id="1615" r:id="rId11"/>
    <p:sldId id="1622" r:id="rId12"/>
    <p:sldId id="1618" r:id="rId13"/>
    <p:sldId id="1619" r:id="rId14"/>
    <p:sldId id="1620" r:id="rId15"/>
    <p:sldId id="1613" r:id="rId16"/>
    <p:sldId id="1609" r:id="rId17"/>
    <p:sldId id="1383" r:id="rId18"/>
    <p:sldId id="1389" r:id="rId19"/>
    <p:sldId id="1384" r:id="rId20"/>
    <p:sldId id="1629" r:id="rId21"/>
    <p:sldId id="1385" r:id="rId22"/>
    <p:sldId id="1623" r:id="rId23"/>
    <p:sldId id="1614" r:id="rId24"/>
    <p:sldId id="1624" r:id="rId25"/>
    <p:sldId id="1630" r:id="rId26"/>
    <p:sldId id="1631" r:id="rId27"/>
    <p:sldId id="1632" r:id="rId28"/>
    <p:sldId id="1333" r:id="rId29"/>
    <p:sldId id="1334" r:id="rId30"/>
    <p:sldId id="1646" r:id="rId31"/>
    <p:sldId id="1335" r:id="rId32"/>
    <p:sldId id="955" r:id="rId33"/>
    <p:sldId id="1641" r:id="rId34"/>
    <p:sldId id="1642" r:id="rId35"/>
    <p:sldId id="1678" r:id="rId36"/>
    <p:sldId id="1374" r:id="rId37"/>
    <p:sldId id="1373" r:id="rId38"/>
    <p:sldId id="296" r:id="rId39"/>
    <p:sldId id="1307" r:id="rId40"/>
    <p:sldId id="1584" r:id="rId41"/>
    <p:sldId id="1585" r:id="rId42"/>
  </p:sldIdLst>
  <p:sldSz cx="9144000" cy="6858000" type="screen4x3"/>
  <p:notesSz cx="6858000" cy="9144000"/>
  <p:custDataLst>
    <p:tags r:id="rId4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80808"/>
    <a:srgbClr val="008000"/>
    <a:srgbClr val="CC6600"/>
    <a:srgbClr val="0000FF"/>
    <a:srgbClr val="CC9900"/>
    <a:srgbClr val="8282E4"/>
    <a:srgbClr val="B2B2B2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40" autoAdjust="0"/>
    <p:restoredTop sz="50000" autoAdjust="0"/>
  </p:normalViewPr>
  <p:slideViewPr>
    <p:cSldViewPr>
      <p:cViewPr varScale="1">
        <p:scale>
          <a:sx n="92" d="100"/>
          <a:sy n="92" d="100"/>
        </p:scale>
        <p:origin x="6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9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474EDB-ED51-445C-AE78-1AF30F3F9D92}" type="datetimeFigureOut">
              <a:rPr lang="en-US" altLang="en-US"/>
              <a:pPr>
                <a:defRPr/>
              </a:pPr>
              <a:t>5/1/2023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3BB5AA-721D-44CC-AA76-B2A4102F1D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940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fld id="{B6DD40B8-589C-4258-B768-CF4D4AB976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372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latin typeface="Arial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fld id="{D0203155-1E9D-491E-9998-C2F2FB009243}" type="slidenum">
              <a:rPr lang="en-US" altLang="en-US" sz="1200" u="none" smtClean="0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en-US" altLang="en-US" sz="1200" u="none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982B2C-39DE-4D3C-B818-A38BE1872C3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93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99C237-CCF2-453E-93E6-FC8E177380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icrosoft YaHei" panose="020B0503020204020204" pitchFamily="34" charset="-122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icrosoft YaHei" panose="020B0503020204020204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685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99C237-CCF2-453E-93E6-FC8E177380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icrosoft YaHei" panose="020B0503020204020204" pitchFamily="34" charset="-122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icrosoft YaHei" panose="020B0503020204020204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57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5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1113"/>
            <a:ext cx="9156700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12700" y="-11113"/>
            <a:ext cx="9385300" cy="849313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7625"/>
            <a:ext cx="6858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-6350" y="838200"/>
            <a:ext cx="9144000" cy="6157913"/>
          </a:xfrm>
          <a:prstGeom prst="rect">
            <a:avLst/>
          </a:prstGeom>
          <a:solidFill>
            <a:schemeClr val="bg2">
              <a:alpha val="1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4DE60-353D-498E-842D-738ACD3D6B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49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5335F-F642-4900-9770-9C3A9C17D3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952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6096D-26B3-4993-9776-7D02C7D04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05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8715-406C-46A5-AD86-98DC18270E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011992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87D9-4669-4C3B-9276-1DE8C0263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8099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46270-A8AE-4268-891C-842C3FEF7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4108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40A56-F7AD-4277-B391-A86E346988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8945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7BB42-9617-40A6-B505-3A8D139CB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6127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31C18-6B9A-4CA8-9BF6-6C64B1E18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3963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631950"/>
            <a:ext cx="9144000" cy="52260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6319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8EB4D-4EA1-41F8-94A9-65B42F164A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71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id="{883E5C2A-FBE1-4206-8656-8FCA626A53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00400" y="6381750"/>
            <a:ext cx="2438400" cy="4762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57FE3D-6CDD-49C7-A7F2-7694B1C2DB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908631" y="153279"/>
            <a:ext cx="329763" cy="321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DBF9F-D50E-4286-B247-35E3B274DDE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1714" y="261951"/>
            <a:ext cx="523596" cy="520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39F0-8E18-4B0C-B899-78C58BB946D4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000" y="75405"/>
            <a:ext cx="1001976" cy="798196"/>
          </a:xfrm>
          <a:prstGeom prst="rect">
            <a:avLst/>
          </a:prstGeom>
        </p:spPr>
      </p:pic>
      <p:pic>
        <p:nvPicPr>
          <p:cNvPr id="5" name="Picture 4" descr="A picture containing arrow&#10;&#10;Description automatically generated">
            <a:extLst>
              <a:ext uri="{FF2B5EF4-FFF2-40B4-BE49-F238E27FC236}">
                <a16:creationId xmlns:a16="http://schemas.microsoft.com/office/drawing/2014/main" id="{4203D310-D29C-49C5-9CA1-6AC6C8BBBE6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969" y="-19188"/>
            <a:ext cx="1026633" cy="10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1055688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88" y="41275"/>
            <a:ext cx="94773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7386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3886200" y="6381750"/>
            <a:ext cx="2438400" cy="476250"/>
          </a:xfrm>
        </p:spPr>
        <p:txBody>
          <a:bodyPr/>
          <a:lstStyle>
            <a:lvl1pPr>
              <a:defRPr>
                <a:solidFill>
                  <a:srgbClr val="000514"/>
                </a:solidFill>
              </a:defRPr>
            </a:lvl1pPr>
          </a:lstStyle>
          <a:p>
            <a:pPr>
              <a:defRPr/>
            </a:pPr>
            <a:fld id="{C547A257-F2A4-4FDB-A631-A186213120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28636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6C23F-F35C-4663-BABB-98735E1AD59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708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6752A6-1222-473E-9E60-90A7C824594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580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836206-CFFE-4F6C-BC0D-7E41DE2B25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632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AD8B26-B701-4F35-896B-34937B0669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334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3BB65-C0A7-4097-879F-BAB7843A51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601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5E0BF-B2A2-4D11-AB65-57B03CB5B2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652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314673-AB23-4B83-B436-07B061AEC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499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9A818-1385-4409-9B40-F6379BB528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487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8D16F-FDDC-4579-A24D-8E77228986F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5774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6FE536-2844-4622-9620-0FB4C2A5F43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85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35CDE-651A-49E0-8E2D-3E0BD1DDB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03198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8081E1-66BD-4A2A-A70B-C188D5E49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6229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1D1BB-9335-48F6-B233-DCE699357E9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7401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3C1914-AE86-4F99-A2A9-E8FE24A57C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1758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045510-26BF-496B-B37F-262ACC27E0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822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7F6B-69B4-41A6-8B67-683FDA93BBE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772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631950"/>
            <a:ext cx="9144000" cy="52260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6319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8EB4D-4EA1-41F8-94A9-65B42F164A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0987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id="{883E5C2A-FBE1-4206-8656-8FCA626A53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00400" y="6381750"/>
            <a:ext cx="2438400" cy="4762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57FE3D-6CDD-49C7-A7F2-7694B1C2DB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908631" y="153279"/>
            <a:ext cx="329763" cy="321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DBF9F-D50E-4286-B247-35E3B274DDE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1714" y="261951"/>
            <a:ext cx="523596" cy="520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39F0-8E18-4B0C-B899-78C58BB946D4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933" y="85273"/>
            <a:ext cx="1001976" cy="798196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17B9490A-6564-4D89-B23B-8EAA99FE3039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142" y="15959"/>
            <a:ext cx="915093" cy="936823"/>
          </a:xfrm>
          <a:prstGeom prst="rect">
            <a:avLst/>
          </a:prstGeom>
        </p:spPr>
      </p:pic>
      <p:pic>
        <p:nvPicPr>
          <p:cNvPr id="22" name="Picture 21" descr="A picture containing arrow&#10;&#10;Description automatically generated">
            <a:extLst>
              <a:ext uri="{FF2B5EF4-FFF2-40B4-BE49-F238E27FC236}">
                <a16:creationId xmlns:a16="http://schemas.microsoft.com/office/drawing/2014/main" id="{20A2F6F2-F155-4FF2-AFD3-290BDF1C2D1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235" y="17031"/>
            <a:ext cx="908956" cy="93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008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6C23F-F35C-4663-BABB-98735E1AD59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3484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6752A6-1222-473E-9E60-90A7C824594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563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836206-CFFE-4F6C-BC0D-7E41DE2B25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93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C6E6E-8357-4DAF-9DAD-C07898E43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067609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AD8B26-B701-4F35-896B-34937B0669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7733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3BB65-C0A7-4097-879F-BAB7843A51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970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5E0BF-B2A2-4D11-AB65-57B03CB5B2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4890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314673-AB23-4B83-B436-07B061AEC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514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9A818-1385-4409-9B40-F6379BB528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559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8D16F-FDDC-4579-A24D-8E77228986F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3005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6FE536-2844-4622-9620-0FB4C2A5F43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4754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8081E1-66BD-4A2A-A70B-C188D5E49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0106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1D1BB-9335-48F6-B233-DCE699357E9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5218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3C1914-AE86-4F99-A2A9-E8FE24A57C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441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92E1-4D50-4C66-A9BE-91B374D68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6485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045510-26BF-496B-B37F-262ACC27E0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5811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7F6B-69B4-41A6-8B67-683FDA93BBE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674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A1687-FBC8-4C94-90DE-50B33DAE3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8963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8A486-A671-416D-A591-D66BBD06A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5401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0B2D6-3317-4B2C-9D12-E3A439892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7649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60615-4902-4828-9330-3F0CE3312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1811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2828F28-DB59-435E-8625-DC9F65587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55" r:id="rId7"/>
    <p:sldLayoutId id="2147484556" r:id="rId8"/>
    <p:sldLayoutId id="2147484557" r:id="rId9"/>
    <p:sldLayoutId id="2147484558" r:id="rId10"/>
    <p:sldLayoutId id="2147484559" r:id="rId11"/>
    <p:sldLayoutId id="2147484560" r:id="rId12"/>
    <p:sldLayoutId id="2147484561" r:id="rId13"/>
    <p:sldLayoutId id="2147484562" r:id="rId14"/>
    <p:sldLayoutId id="2147484563" r:id="rId15"/>
    <p:sldLayoutId id="2147484564" r:id="rId16"/>
    <p:sldLayoutId id="2147484565" r:id="rId17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-105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-105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-105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87111E-F970-4CB1-900D-E4CF544D68A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29807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94" r:id="rId1"/>
    <p:sldLayoutId id="2147485095" r:id="rId2"/>
    <p:sldLayoutId id="2147485096" r:id="rId3"/>
    <p:sldLayoutId id="2147485097" r:id="rId4"/>
    <p:sldLayoutId id="2147485098" r:id="rId5"/>
    <p:sldLayoutId id="2147485099" r:id="rId6"/>
    <p:sldLayoutId id="2147485100" r:id="rId7"/>
    <p:sldLayoutId id="2147485101" r:id="rId8"/>
    <p:sldLayoutId id="2147485102" r:id="rId9"/>
    <p:sldLayoutId id="2147485103" r:id="rId10"/>
    <p:sldLayoutId id="2147485104" r:id="rId11"/>
    <p:sldLayoutId id="2147485105" r:id="rId12"/>
    <p:sldLayoutId id="2147485106" r:id="rId13"/>
    <p:sldLayoutId id="2147485107" r:id="rId14"/>
    <p:sldLayoutId id="2147485108" r:id="rId15"/>
    <p:sldLayoutId id="2147485109" r:id="rId16"/>
    <p:sldLayoutId id="2147485110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87111E-F970-4CB1-900D-E4CF544D68A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49148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  <p:sldLayoutId id="2147485170" r:id="rId5"/>
    <p:sldLayoutId id="2147485171" r:id="rId6"/>
    <p:sldLayoutId id="2147485172" r:id="rId7"/>
    <p:sldLayoutId id="2147485173" r:id="rId8"/>
    <p:sldLayoutId id="2147485174" r:id="rId9"/>
    <p:sldLayoutId id="2147485175" r:id="rId10"/>
    <p:sldLayoutId id="2147485176" r:id="rId11"/>
    <p:sldLayoutId id="2147485177" r:id="rId12"/>
    <p:sldLayoutId id="2147485178" r:id="rId13"/>
    <p:sldLayoutId id="2147485179" r:id="rId14"/>
    <p:sldLayoutId id="2147485180" r:id="rId15"/>
    <p:sldLayoutId id="2147485181" r:id="rId16"/>
    <p:sldLayoutId id="2147485182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5.png"/><Relationship Id="rId5" Type="http://schemas.openxmlformats.org/officeDocument/2006/relationships/image" Target="../media/image64.emf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microsoft.com/office/2007/relationships/media" Target="../media/media2.wmv"/><Relationship Id="rId7" Type="http://schemas.openxmlformats.org/officeDocument/2006/relationships/image" Target="../media/image7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1.gif"/><Relationship Id="rId5" Type="http://schemas.openxmlformats.org/officeDocument/2006/relationships/slideLayout" Target="../slideLayouts/slideLayout36.xml"/><Relationship Id="rId4" Type="http://schemas.openxmlformats.org/officeDocument/2006/relationships/video" Target="../media/media2.wm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opbox.com/s/fd8h31x0nhg9tss/Jekan_Thanga_Earth%20and%20Space%20Conference%202021_Multirobot_Base_Preparation_Paper.pptx?dl=0" TargetMode="External"/><Relationship Id="rId3" Type="http://schemas.openxmlformats.org/officeDocument/2006/relationships/hyperlink" Target="https://www.dropbox.com/s/8swepqg3jx2kiuz/lava_tube_ark_v27_public.pdf?dl=0" TargetMode="External"/><Relationship Id="rId7" Type="http://schemas.openxmlformats.org/officeDocument/2006/relationships/hyperlink" Target="https://www.dropbox.com/s/p26ql9ptao13q20/scitech_paper_autonomous_base_v33x.pdf?dl=0" TargetMode="External"/><Relationship Id="rId2" Type="http://schemas.openxmlformats.org/officeDocument/2006/relationships/hyperlink" Target="https://www.dropbox.com/s/ka8w5gzrrnfpke0/lunar_ark_presentation_extended.pptx?dl=0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dropbox.com/s/i26hg5b24oh9j8i/AIAA-2020-0795_Autonomous_Small_Robot_Swarms.pptx?dl=0" TargetMode="External"/><Relationship Id="rId5" Type="http://schemas.openxmlformats.org/officeDocument/2006/relationships/hyperlink" Target="https://www.dropbox.com/s/k2486lfy5y9fjuh/lunar_base4rx.pdf?dl=0" TargetMode="External"/><Relationship Id="rId4" Type="http://schemas.openxmlformats.org/officeDocument/2006/relationships/hyperlink" Target="https://www.dropbox.com/s/czek33gmf658nnw/IEEE_Aerospace_2020_Autonomous_Robot_Teams.pptx?dl=0" TargetMode="External"/><Relationship Id="rId9" Type="http://schemas.openxmlformats.org/officeDocument/2006/relationships/hyperlink" Target="https://www.dropbox.com/s/rxfru0j3eauzsw7/multirobot_base_prepV17.pdf?dl=0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opbox.com/s/9lgggahb3goht5o/LLP_multirobot.pdf?dl=0" TargetMode="External"/><Relationship Id="rId7" Type="http://schemas.openxmlformats.org/officeDocument/2006/relationships/hyperlink" Target="https://www.dropbox.com/s/er5rtdlqwi5nrqy/Systems%20Engineering%20of%20Using%20Sandbags%20for%20Site%20Preparation%20and%20Shelter%20Design%20%20for%20a%20Modular%20Lunar%20Base.pdf?dl=0" TargetMode="External"/><Relationship Id="rId2" Type="http://schemas.openxmlformats.org/officeDocument/2006/relationships/hyperlink" Target="https://www.dropbox.com/s/w4u81hsdgsbsjl1/ieee_aerospace_multirobot_work3_original.pptx?dl=0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dropbox.com/s/g7hc6pu64jxkrcf/ESC_2022_sandbag_systems_engineering_pdf.pptx?dl=0" TargetMode="External"/><Relationship Id="rId5" Type="http://schemas.openxmlformats.org/officeDocument/2006/relationships/hyperlink" Target="https://www.dropbox.com/s/wjkhd31zeyo1zee/Examination_of_Smart_Sandbags_For_Semi-Permanent_Structures_on_the_Lunar_Surface.pdf?dl=0" TargetMode="External"/><Relationship Id="rId4" Type="http://schemas.openxmlformats.org/officeDocument/2006/relationships/hyperlink" Target="https://www.dropbox.com/s/w1y2n4s5vp65byr/2022EarthSpaceConference_StructureV1_pdf.pptx?dl=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23912" y="93595"/>
            <a:ext cx="6567488" cy="671187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72" y="5194745"/>
            <a:ext cx="87169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Jekan Thangavelautham, Siva 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Muniysamy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, Min Seok Kang, Athip Thirupathi Raj</a:t>
            </a:r>
            <a:endParaRPr lang="en-US" sz="1600" b="1" u="none" baseline="30000" dirty="0">
              <a:solidFill>
                <a:srgbClr val="FFFFFF"/>
              </a:solidFill>
              <a:latin typeface="Garamond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Space and Terrestrial Robotic Exploration (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SpaceTREx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) Laboratory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/>
              <a:t>Asteroid Science, Technology, and Exploration Research Organized by Inclusive </a:t>
            </a:r>
            <a:r>
              <a:rPr lang="en-US" sz="1600" b="1" u="none" dirty="0" err="1"/>
              <a:t>eDucation</a:t>
            </a:r>
            <a:r>
              <a:rPr lang="en-US" sz="1600" b="1" u="none" dirty="0"/>
              <a:t> Systems (ASTEROIDS) Laboratory</a:t>
            </a:r>
            <a:r>
              <a:rPr lang="en-US" sz="1200" b="1" u="none" dirty="0"/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baseline="30000" dirty="0">
                <a:solidFill>
                  <a:srgbClr val="FFFFFF"/>
                </a:solidFill>
                <a:latin typeface="Garamond"/>
                <a:cs typeface="+mn-cs"/>
              </a:rPr>
              <a:t>1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Aerospace and Mechanical Engineering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University of Arizona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346" y="4201695"/>
            <a:ext cx="90201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i="0" u="none" strike="noStrike" baseline="0" dirty="0">
                <a:latin typeface="Cambria" panose="02040503050406030204" pitchFamily="18" charset="0"/>
              </a:rPr>
              <a:t>Evaluation of Artificial Neural Tissues for Small Multirobot Networks in Handling Emergencies Onboard Next-Generation Space Stations </a:t>
            </a:r>
            <a:r>
              <a:rPr lang="en-US" b="1" i="0" u="none" strike="noStrike" baseline="0" dirty="0">
                <a:latin typeface="+mn-lt"/>
              </a:rPr>
              <a:t> </a:t>
            </a:r>
            <a:endParaRPr lang="en-US" b="1" u="none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6A208DE-7F02-4BB2-8724-485416C46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44463"/>
            <a:ext cx="1400175" cy="110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8387D2-AE72-413D-B34D-D2DC78678A3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98" y="128131"/>
            <a:ext cx="1400175" cy="111541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15071A2-3506-43F3-AA09-21CEBB361F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52527"/>
            <a:ext cx="1295400" cy="1326162"/>
          </a:xfrm>
          <a:prstGeom prst="rect">
            <a:avLst/>
          </a:prstGeom>
        </p:spPr>
      </p:pic>
      <p:pic>
        <p:nvPicPr>
          <p:cNvPr id="7" name="Picture 6" descr="A picture containing arrow&#10;&#10;Description automatically generated">
            <a:extLst>
              <a:ext uri="{FF2B5EF4-FFF2-40B4-BE49-F238E27FC236}">
                <a16:creationId xmlns:a16="http://schemas.microsoft.com/office/drawing/2014/main" id="{3822BD79-4B57-4AEC-8FF0-AB2FA3A652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0388"/>
            <a:ext cx="1292382" cy="132895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FF5C16-7049-4671-9BC2-48E4BDB02D9C}"/>
              </a:ext>
            </a:extLst>
          </p:cNvPr>
          <p:cNvSpPr/>
          <p:nvPr/>
        </p:nvSpPr>
        <p:spPr bwMode="auto">
          <a:xfrm>
            <a:off x="-13447" y="1708920"/>
            <a:ext cx="9144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230E9D-8C0B-45F7-ABD7-5D09870D417C}"/>
              </a:ext>
            </a:extLst>
          </p:cNvPr>
          <p:cNvSpPr/>
          <p:nvPr/>
        </p:nvSpPr>
        <p:spPr bwMode="auto">
          <a:xfrm>
            <a:off x="-13447" y="4100288"/>
            <a:ext cx="9144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1028" name="Picture 4" descr="SpaceX 'excited' about building moon bases and Mars cities at the same time">
            <a:extLst>
              <a:ext uri="{FF2B5EF4-FFF2-40B4-BE49-F238E27FC236}">
                <a16:creationId xmlns:a16="http://schemas.microsoft.com/office/drawing/2014/main" id="{2B5F75CC-316B-4974-BA2E-73745A658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801" y="2867680"/>
            <a:ext cx="3021482" cy="120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ars settlement likely by 2050 says UNSW expert – but not at levels  predicted by Elon Musk | UNSW Newsroom">
            <a:extLst>
              <a:ext uri="{FF2B5EF4-FFF2-40B4-BE49-F238E27FC236}">
                <a16:creationId xmlns:a16="http://schemas.microsoft.com/office/drawing/2014/main" id="{B724A92E-6C31-FFC1-5284-1515B8F22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900" y="1768907"/>
            <a:ext cx="1637599" cy="115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Interstellar Travel Could Make Human Language Evolve Beyond Recognition,  Study Says">
            <a:extLst>
              <a:ext uri="{FF2B5EF4-FFF2-40B4-BE49-F238E27FC236}">
                <a16:creationId xmlns:a16="http://schemas.microsoft.com/office/drawing/2014/main" id="{716B64C6-3048-A0A0-B224-75B6FF12A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78680"/>
            <a:ext cx="2900541" cy="117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E10666B6-0342-95E0-56FB-8D0F244327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2"/>
          <a:stretch/>
        </p:blipFill>
        <p:spPr bwMode="auto">
          <a:xfrm>
            <a:off x="7613940" y="1758476"/>
            <a:ext cx="1554020" cy="120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pace Exploration: Progress, Impact, &amp; Forecast • Earth.com • Earthpedia">
            <a:extLst>
              <a:ext uri="{FF2B5EF4-FFF2-40B4-BE49-F238E27FC236}">
                <a16:creationId xmlns:a16="http://schemas.microsoft.com/office/drawing/2014/main" id="{BDAC70FB-A4A1-D210-DA2D-9C3E68AC3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472" y="1761184"/>
            <a:ext cx="3736339" cy="233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arine Eco-engineering Research Unit - University of Plymouth">
            <a:extLst>
              <a:ext uri="{FF2B5EF4-FFF2-40B4-BE49-F238E27FC236}">
                <a16:creationId xmlns:a16="http://schemas.microsoft.com/office/drawing/2014/main" id="{4EBC465A-46B7-B4F0-D476-515168249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3833"/>
            <a:ext cx="2588189" cy="145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49147-A292-49E8-9576-2C136142C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Inspiration from Nature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4F502-F6E9-4FD0-8F38-1A0558DC7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382000" cy="4463414"/>
          </a:xfrm>
        </p:spPr>
        <p:txBody>
          <a:bodyPr/>
          <a:lstStyle/>
          <a:p>
            <a:r>
              <a:rPr lang="en-CA" sz="2800" dirty="0"/>
              <a:t>Biologically inspired ideas suited for design of space robotic systems</a:t>
            </a:r>
          </a:p>
          <a:p>
            <a:endParaRPr lang="en-CA" sz="1600" dirty="0"/>
          </a:p>
          <a:p>
            <a:r>
              <a:rPr lang="en-CA" sz="2800" dirty="0"/>
              <a:t>Model of natural selection:</a:t>
            </a:r>
          </a:p>
          <a:p>
            <a:pPr lvl="1"/>
            <a:r>
              <a:rPr lang="en-CA" sz="2000" dirty="0"/>
              <a:t>Evolutionary Algorithms [</a:t>
            </a:r>
            <a:r>
              <a:rPr lang="en-CA" sz="2000" dirty="0" err="1"/>
              <a:t>Rechenberg</a:t>
            </a:r>
            <a:r>
              <a:rPr lang="en-CA" sz="2000" dirty="0"/>
              <a:t>, 1971], [Holland, 1975]</a:t>
            </a:r>
            <a:endParaRPr lang="en-US" sz="2000" dirty="0"/>
          </a:p>
          <a:p>
            <a:endParaRPr lang="en-US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2EE7213D-86C5-48A0-A946-C3F742FF7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99" y="3886200"/>
            <a:ext cx="5921083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49147-A292-49E8-9576-2C136142C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Inspiration from Nature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4F502-F6E9-4FD0-8F38-1A0558DC7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382000" cy="4463414"/>
          </a:xfrm>
        </p:spPr>
        <p:txBody>
          <a:bodyPr/>
          <a:lstStyle/>
          <a:p>
            <a:r>
              <a:rPr lang="en-CA" sz="2800" dirty="0"/>
              <a:t>Biologically inspired ideas suited for design of space robotic systems</a:t>
            </a:r>
          </a:p>
          <a:p>
            <a:endParaRPr lang="en-CA" sz="1600" dirty="0"/>
          </a:p>
          <a:p>
            <a:r>
              <a:rPr lang="en-CA" sz="2800" dirty="0"/>
              <a:t>Model of natural selection:</a:t>
            </a:r>
          </a:p>
          <a:p>
            <a:pPr lvl="1"/>
            <a:r>
              <a:rPr lang="en-CA" sz="2000" dirty="0"/>
              <a:t>Evolutionary Algorithms [</a:t>
            </a:r>
            <a:r>
              <a:rPr lang="en-CA" sz="2000" dirty="0" err="1"/>
              <a:t>Rechenberg</a:t>
            </a:r>
            <a:r>
              <a:rPr lang="en-CA" sz="2000" dirty="0"/>
              <a:t>, 1971], [Holland, 1975]</a:t>
            </a:r>
            <a:endParaRPr lang="en-US" sz="2000" dirty="0"/>
          </a:p>
          <a:p>
            <a:endParaRPr lang="en-US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2EE7213D-86C5-48A0-A946-C3F742FF7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99" y="3886200"/>
            <a:ext cx="5921083" cy="281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3B2C98-B0FE-4687-B20E-AD97D118DB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892829"/>
            <a:ext cx="5997282" cy="286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72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1"/>
            <a:ext cx="8382000" cy="533400"/>
          </a:xfrm>
        </p:spPr>
        <p:txBody>
          <a:bodyPr/>
          <a:lstStyle/>
          <a:p>
            <a:r>
              <a:rPr lang="en-US" dirty="0"/>
              <a:t>The Engineering Model:  Social Insects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949" y="1829631"/>
            <a:ext cx="8382000" cy="4463414"/>
          </a:xfrm>
        </p:spPr>
        <p:txBody>
          <a:bodyPr/>
          <a:lstStyle/>
          <a:p>
            <a:r>
              <a:rPr lang="en-US" dirty="0"/>
              <a:t>“Whole greater than the sum of the parts” -</a:t>
            </a:r>
            <a:r>
              <a:rPr lang="en-US" dirty="0" err="1"/>
              <a:t>Koffka</a:t>
            </a:r>
            <a:endParaRPr lang="en-US" dirty="0"/>
          </a:p>
          <a:p>
            <a:r>
              <a:rPr lang="en-US" dirty="0"/>
              <a:t>Solve a complex task using many individuals.</a:t>
            </a:r>
          </a:p>
          <a:p>
            <a:r>
              <a:rPr lang="en-US" dirty="0"/>
              <a:t>Individuals are simple, low-cost, disposable.</a:t>
            </a:r>
          </a:p>
          <a:p>
            <a:r>
              <a:rPr lang="en-US" dirty="0"/>
              <a:t>They have survived for 400+ million years through 2 major extinction events.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4" descr="Image result for ant city">
            <a:extLst>
              <a:ext uri="{FF2B5EF4-FFF2-40B4-BE49-F238E27FC236}">
                <a16:creationId xmlns:a16="http://schemas.microsoft.com/office/drawing/2014/main" id="{C087E586-CE04-4E38-9420-323A42ED4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380" y="4495800"/>
            <a:ext cx="2722045" cy="179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Bees GIF">
            <a:extLst>
              <a:ext uri="{FF2B5EF4-FFF2-40B4-BE49-F238E27FC236}">
                <a16:creationId xmlns:a16="http://schemas.microsoft.com/office/drawing/2014/main" id="{943D7A65-387D-4F35-B32A-84C5DB957F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3206980" cy="179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glowing termite mound GIF by BBC Earth">
            <a:extLst>
              <a:ext uri="{FF2B5EF4-FFF2-40B4-BE49-F238E27FC236}">
                <a16:creationId xmlns:a16="http://schemas.microsoft.com/office/drawing/2014/main" id="{80F56796-4EA5-4DA3-AA11-26FBE8AE86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98" y="4495801"/>
            <a:ext cx="3222997" cy="179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8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D7BC6-EDC3-4B52-A6C0-27ED66857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Path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08794-E2AF-4013-8CAB-7483F5B64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66078"/>
            <a:ext cx="4419600" cy="4463414"/>
          </a:xfrm>
        </p:spPr>
        <p:txBody>
          <a:bodyPr/>
          <a:lstStyle/>
          <a:p>
            <a:r>
              <a:rPr lang="en-US" sz="2400" dirty="0"/>
              <a:t>How to operate bases at large scale</a:t>
            </a:r>
          </a:p>
          <a:p>
            <a:pPr lvl="1"/>
            <a:r>
              <a:rPr lang="en-US" sz="2000" dirty="0"/>
              <a:t>Full automation</a:t>
            </a:r>
          </a:p>
          <a:p>
            <a:pPr lvl="1"/>
            <a:r>
              <a:rPr lang="en-US" sz="2000" dirty="0"/>
              <a:t>Self-encapsulated</a:t>
            </a:r>
          </a:p>
          <a:p>
            <a:pPr lvl="1"/>
            <a:r>
              <a:rPr lang="en-US" sz="2000" dirty="0"/>
              <a:t>Extensible</a:t>
            </a:r>
          </a:p>
          <a:p>
            <a:pPr lvl="1"/>
            <a:r>
              <a:rPr lang="en-US" sz="2000" dirty="0"/>
              <a:t>Robust</a:t>
            </a:r>
          </a:p>
          <a:p>
            <a:r>
              <a:rPr lang="en-US" sz="2400" dirty="0"/>
              <a:t>Can we seek out exemplars from the bio-world ?</a:t>
            </a:r>
          </a:p>
          <a:p>
            <a:pPr lvl="1"/>
            <a:r>
              <a:rPr lang="en-US" sz="2000" dirty="0"/>
              <a:t>What can we mimic ?</a:t>
            </a:r>
          </a:p>
          <a:p>
            <a:pPr lvl="1"/>
            <a:r>
              <a:rPr lang="en-US" sz="2000" dirty="0"/>
              <a:t>What do we discard ?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FA4654-3250-4DB5-855E-06E7EB631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832" y="1752600"/>
            <a:ext cx="4071451" cy="24532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AD198E-DF33-4FE6-8976-A178EBF46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873" y="4258389"/>
            <a:ext cx="4071450" cy="2599612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B545E1D8-7CBA-4EB3-AF22-75E8520F2587}"/>
              </a:ext>
            </a:extLst>
          </p:cNvPr>
          <p:cNvSpPr/>
          <p:nvPr/>
        </p:nvSpPr>
        <p:spPr bwMode="auto">
          <a:xfrm rot="5400000">
            <a:off x="6477000" y="3634359"/>
            <a:ext cx="990600" cy="11430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60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B3041-ACB4-88EA-BF18-B339D14A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Semi-Permanent 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7BBD2-919E-CA88-AF56-86B16AB8F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822000"/>
            <a:ext cx="5321135" cy="4463414"/>
          </a:xfrm>
        </p:spPr>
        <p:txBody>
          <a:bodyPr/>
          <a:lstStyle/>
          <a:p>
            <a:r>
              <a:rPr lang="en-US" dirty="0"/>
              <a:t>Rapid deployment</a:t>
            </a:r>
          </a:p>
          <a:p>
            <a:r>
              <a:rPr lang="en-US" dirty="0"/>
              <a:t>Sophisticated facilities and equipment brought from Earth</a:t>
            </a:r>
          </a:p>
          <a:p>
            <a:r>
              <a:rPr lang="en-US" dirty="0"/>
              <a:t>Base remains agile, able to be moved.</a:t>
            </a:r>
          </a:p>
          <a:p>
            <a:r>
              <a:rPr lang="en-US" dirty="0"/>
              <a:t>Feedstock from Earth to utilize Lunar resources for site-prep, construction, and operations.</a:t>
            </a:r>
          </a:p>
          <a:p>
            <a:r>
              <a:rPr lang="en-US" dirty="0"/>
              <a:t>Extensible, multi-robot managed.</a:t>
            </a:r>
          </a:p>
        </p:txBody>
      </p:sp>
      <p:pic>
        <p:nvPicPr>
          <p:cNvPr id="4" name="Picture 3" descr="A picture containing several&#10;&#10;Description automatically generated">
            <a:extLst>
              <a:ext uri="{FF2B5EF4-FFF2-40B4-BE49-F238E27FC236}">
                <a16:creationId xmlns:a16="http://schemas.microsoft.com/office/drawing/2014/main" id="{84D5022F-1F83-ACFC-C9D4-038AA05E14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42" b="51530"/>
          <a:stretch/>
        </p:blipFill>
        <p:spPr>
          <a:xfrm>
            <a:off x="5625935" y="2133600"/>
            <a:ext cx="3352800" cy="23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78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86B75-2768-FE9D-68DA-A42EB8105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Base Model - ISS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0A179-7B0F-A1CB-7A17-62D1F1B9D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399" y="1752600"/>
            <a:ext cx="5021514" cy="4463414"/>
          </a:xfrm>
        </p:spPr>
        <p:txBody>
          <a:bodyPr/>
          <a:lstStyle/>
          <a:p>
            <a:r>
              <a:rPr lang="en-US" dirty="0"/>
              <a:t>We envision the lunar pioneer base is an evolved design from the ISS &amp; Gateway.</a:t>
            </a:r>
          </a:p>
          <a:p>
            <a:r>
              <a:rPr lang="en-US" dirty="0"/>
              <a:t>Core capabilities prefab and brough from Earth</a:t>
            </a:r>
          </a:p>
          <a:p>
            <a:r>
              <a:rPr lang="en-US" dirty="0"/>
              <a:t>Base evolved to expand and burst open using local lunar resources.</a:t>
            </a:r>
          </a:p>
          <a:p>
            <a:r>
              <a:rPr lang="en-US" dirty="0"/>
              <a:t>All parts of the base can be assembled and disassembled and moved.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A1F9568-8D8D-0EB4-13A4-5C351D4DA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70498"/>
            <a:ext cx="3534672" cy="225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International Space Station (ISS) — kidcyber">
            <a:extLst>
              <a:ext uri="{FF2B5EF4-FFF2-40B4-BE49-F238E27FC236}">
                <a16:creationId xmlns:a16="http://schemas.microsoft.com/office/drawing/2014/main" id="{9541663E-E0C9-D18C-77A1-F0E4EDC690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A3B13-4047-BA40-E6BA-4D0813E49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248" y="4122122"/>
            <a:ext cx="3389958" cy="2003425"/>
          </a:xfrm>
          <a:prstGeom prst="rect">
            <a:avLst/>
          </a:prstGeom>
        </p:spPr>
      </p:pic>
      <p:pic>
        <p:nvPicPr>
          <p:cNvPr id="5124" name="Picture 4" descr="International Space Station, facts and photos">
            <a:extLst>
              <a:ext uri="{FF2B5EF4-FFF2-40B4-BE49-F238E27FC236}">
                <a16:creationId xmlns:a16="http://schemas.microsoft.com/office/drawing/2014/main" id="{F53A4EB0-BFCC-3F46-B9D9-FCCCD0FBE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7"/>
          <a:stretch/>
        </p:blipFill>
        <p:spPr bwMode="auto">
          <a:xfrm>
            <a:off x="5334000" y="4134563"/>
            <a:ext cx="1798912" cy="20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268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0160A-CA90-DCB3-3E57-8CF9E78A0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Basel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38D5B-1DB5-F872-4B16-F9BC2455A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875986"/>
            <a:ext cx="5943600" cy="4463414"/>
          </a:xfrm>
        </p:spPr>
        <p:txBody>
          <a:bodyPr/>
          <a:lstStyle/>
          <a:p>
            <a:r>
              <a:rPr lang="en-US" dirty="0"/>
              <a:t>House 6-20 astronauts.</a:t>
            </a:r>
          </a:p>
          <a:p>
            <a:r>
              <a:rPr lang="en-US" dirty="0"/>
              <a:t>Robotic vehicles sent first to prepare and assemble base before astronaut arrival.</a:t>
            </a:r>
          </a:p>
          <a:p>
            <a:r>
              <a:rPr lang="en-US" dirty="0"/>
              <a:t>Base maintenance and operation fully autonomous</a:t>
            </a:r>
          </a:p>
          <a:p>
            <a:r>
              <a:rPr lang="en-US" dirty="0"/>
              <a:t>Human activity in habitation research, surface science/exploration, lunar prospecting.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E97F46-9DA4-D95C-4708-CE8D11E379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749"/>
          <a:stretch/>
        </p:blipFill>
        <p:spPr>
          <a:xfrm>
            <a:off x="5943601" y="1985132"/>
            <a:ext cx="3179066" cy="190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76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AC95-3AE6-66E3-242C-B748ECE88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3000"/>
            <a:ext cx="5410200" cy="715057"/>
          </a:xfrm>
        </p:spPr>
        <p:txBody>
          <a:bodyPr/>
          <a:lstStyle/>
          <a:p>
            <a:r>
              <a:rPr lang="en-US" dirty="0"/>
              <a:t>Lunar Surface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E2B59-C8D2-010E-9829-7FC3B8741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45369"/>
            <a:ext cx="5169911" cy="4463414"/>
          </a:xfrm>
        </p:spPr>
        <p:txBody>
          <a:bodyPr/>
          <a:lstStyle/>
          <a:p>
            <a:r>
              <a:rPr lang="en-US" dirty="0"/>
              <a:t>Major day to day challenges include radiation, micro-meteorites, temperature swings. </a:t>
            </a:r>
          </a:p>
          <a:p>
            <a:r>
              <a:rPr lang="en-US" dirty="0"/>
              <a:t>Use of local lunar regolith can better shield the base.  We envision using ½ m equivalent of smart sandbags that cover base structures.</a:t>
            </a:r>
          </a:p>
        </p:txBody>
      </p:sp>
      <p:pic>
        <p:nvPicPr>
          <p:cNvPr id="6146" name="Picture 2" descr="Cosmic Radiation Forecast Could Be Bad for a Human Mars Mission - Bloomberg">
            <a:extLst>
              <a:ext uri="{FF2B5EF4-FFF2-40B4-BE49-F238E27FC236}">
                <a16:creationId xmlns:a16="http://schemas.microsoft.com/office/drawing/2014/main" id="{0952D334-3513-5547-C49B-FA6DEBFAA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111" y="1143000"/>
            <a:ext cx="3202758" cy="179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NASA: Meteorites can strike the moon and cause plumes of water to shoot  into space | CNN">
            <a:extLst>
              <a:ext uri="{FF2B5EF4-FFF2-40B4-BE49-F238E27FC236}">
                <a16:creationId xmlns:a16="http://schemas.microsoft.com/office/drawing/2014/main" id="{8F00B069-935E-FFEF-978F-67B258C62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117" y="2988846"/>
            <a:ext cx="3258741" cy="182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0D0F17-6C06-33F7-2E0D-268969748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717" y="4860044"/>
            <a:ext cx="3320141" cy="207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65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55C59-D37D-A87A-217A-9A96FD3A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3001"/>
            <a:ext cx="8382000" cy="457200"/>
          </a:xfrm>
        </p:spPr>
        <p:txBody>
          <a:bodyPr/>
          <a:lstStyle/>
          <a:p>
            <a:r>
              <a:rPr lang="en-US" dirty="0"/>
              <a:t>Lunar Construction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BDDC2-8C5C-4F46-D463-9ABEBF66A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76400"/>
            <a:ext cx="6553200" cy="4463414"/>
          </a:xfrm>
        </p:spPr>
        <p:txBody>
          <a:bodyPr/>
          <a:lstStyle/>
          <a:p>
            <a:r>
              <a:rPr lang="en-US" sz="2400" dirty="0"/>
              <a:t>The Moon has limited quantities of water which appear to be hard to get.</a:t>
            </a:r>
          </a:p>
          <a:p>
            <a:r>
              <a:rPr lang="en-US" sz="2400" dirty="0"/>
              <a:t>Lunar base efforts needs to occur with or without lunar water (cannot rely on water).</a:t>
            </a:r>
          </a:p>
          <a:p>
            <a:r>
              <a:rPr lang="en-US" sz="2400" dirty="0"/>
              <a:t>Lunar sand has properties of crushed glass, sticky and dry</a:t>
            </a:r>
          </a:p>
          <a:p>
            <a:pPr lvl="1"/>
            <a:r>
              <a:rPr lang="en-US" sz="2400" dirty="0"/>
              <a:t>Known to cause mild sickness for the Apollo astronauts, got through suits, boots</a:t>
            </a:r>
          </a:p>
          <a:p>
            <a:pPr lvl="1"/>
            <a:r>
              <a:rPr lang="en-US" sz="2400" dirty="0"/>
              <a:t>Wide challenges in mobility/transport, base prep.</a:t>
            </a:r>
          </a:p>
          <a:p>
            <a:r>
              <a:rPr lang="en-US" sz="2400" dirty="0"/>
              <a:t>We are looking towards construction and organizational methods that will work </a:t>
            </a:r>
            <a:r>
              <a:rPr lang="en-US" sz="2400" u="sng" dirty="0"/>
              <a:t>anywhere on the lunar surface</a:t>
            </a:r>
            <a:r>
              <a:rPr lang="en-US" sz="2400" dirty="0"/>
              <a:t>.</a:t>
            </a:r>
          </a:p>
          <a:p>
            <a:pPr lvl="1"/>
            <a:r>
              <a:rPr lang="en-US" sz="2400" dirty="0"/>
              <a:t>Construction methods need to be simple, robust, scalable, and can be actively monitored.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157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D8F8C-2466-0A09-2ADA-99D6D397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Dealing with Emergencies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E779A-15AC-973C-71A1-FB3BE6A5F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9"/>
            <a:ext cx="5029200" cy="4463414"/>
          </a:xfrm>
        </p:spPr>
        <p:txBody>
          <a:bodyPr/>
          <a:lstStyle/>
          <a:p>
            <a:r>
              <a:rPr lang="en-US" sz="2400" dirty="0"/>
              <a:t>Fire on Mir could have led to abandoning of station.</a:t>
            </a:r>
          </a:p>
          <a:p>
            <a:r>
              <a:rPr lang="en-US" sz="2400" dirty="0"/>
              <a:t>Could spread quickly.</a:t>
            </a:r>
          </a:p>
          <a:p>
            <a:r>
              <a:rPr lang="en-US" sz="2400" dirty="0"/>
              <a:t>Decentralized computing system can work to seal-off problem areas, neutralize problem</a:t>
            </a:r>
          </a:p>
          <a:p>
            <a:r>
              <a:rPr lang="en-US" sz="2400" dirty="0"/>
              <a:t>Catastrophic loss likely to be rare</a:t>
            </a:r>
          </a:p>
          <a:p>
            <a:r>
              <a:rPr lang="en-US" sz="2400" dirty="0"/>
              <a:t>Instead gradual degradation which gives time for astronaut evacuation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D146BE3-E869-85F0-8E84-BC0FE4344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45369"/>
            <a:ext cx="3200400" cy="211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ighting fires in space is helping us make greener energy on Earth | New  Scientist">
            <a:extLst>
              <a:ext uri="{FF2B5EF4-FFF2-40B4-BE49-F238E27FC236}">
                <a16:creationId xmlns:a16="http://schemas.microsoft.com/office/drawing/2014/main" id="{F2C83F32-73B3-50F1-C033-84BA9B7C2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145945"/>
            <a:ext cx="3200400" cy="212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D0F16-F1D3-2877-8E30-9B0A6AD5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37543"/>
            <a:ext cx="8382000" cy="562657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C12BE-B5EC-0555-CA5A-1B43406D2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6096000" cy="4463414"/>
          </a:xfrm>
        </p:spPr>
        <p:txBody>
          <a:bodyPr/>
          <a:lstStyle/>
          <a:p>
            <a:r>
              <a:rPr lang="en-US" sz="2000" u="sng" dirty="0"/>
              <a:t>Planned</a:t>
            </a:r>
            <a:r>
              <a:rPr lang="en-US" sz="2000" dirty="0"/>
              <a:t> and </a:t>
            </a:r>
            <a:r>
              <a:rPr lang="en-US" sz="2000" u="sng" dirty="0"/>
              <a:t>environmentally responsible </a:t>
            </a:r>
            <a:r>
              <a:rPr lang="en-US" sz="2000" dirty="0"/>
              <a:t>utilization of the Moon can have a transformative impact on Earth.</a:t>
            </a:r>
          </a:p>
          <a:p>
            <a:pPr lvl="1"/>
            <a:r>
              <a:rPr lang="en-US" sz="2000" dirty="0"/>
              <a:t>Major reduction in launch &amp; space </a:t>
            </a:r>
            <a:r>
              <a:rPr lang="en-US" sz="2000" dirty="0" err="1"/>
              <a:t>devel</a:t>
            </a:r>
            <a:r>
              <a:rPr lang="en-US" sz="2000" dirty="0"/>
              <a:t> costs.</a:t>
            </a:r>
          </a:p>
          <a:p>
            <a:pPr lvl="1"/>
            <a:r>
              <a:rPr lang="en-US" sz="2000" dirty="0"/>
              <a:t>Enhanced security and threat assessment.</a:t>
            </a:r>
          </a:p>
          <a:p>
            <a:pPr lvl="1"/>
            <a:r>
              <a:rPr lang="en-US" sz="2000" dirty="0"/>
              <a:t>Insurance policy for humanity &amp; Earth’s diversity</a:t>
            </a:r>
          </a:p>
          <a:p>
            <a:pPr lvl="1"/>
            <a:r>
              <a:rPr lang="en-US" sz="2000" dirty="0"/>
              <a:t>Gateway to becoming a multi-planetary species.</a:t>
            </a:r>
          </a:p>
          <a:p>
            <a:pPr lvl="1"/>
            <a:r>
              <a:rPr lang="en-US" sz="2000" dirty="0"/>
              <a:t>Advancement in key technologies:</a:t>
            </a:r>
          </a:p>
          <a:p>
            <a:pPr lvl="2"/>
            <a:r>
              <a:rPr lang="en-US" sz="1400" dirty="0"/>
              <a:t>Next Generation Telescopes</a:t>
            </a:r>
          </a:p>
          <a:p>
            <a:pPr lvl="2"/>
            <a:r>
              <a:rPr lang="en-US" sz="1400" dirty="0"/>
              <a:t>Superconductors and its utilization</a:t>
            </a:r>
          </a:p>
          <a:p>
            <a:pPr lvl="2"/>
            <a:r>
              <a:rPr lang="en-US" sz="1400" dirty="0"/>
              <a:t>Cryo-preservation and life-extension</a:t>
            </a:r>
          </a:p>
          <a:p>
            <a:pPr lvl="2"/>
            <a:r>
              <a:rPr lang="en-US" sz="1400" dirty="0"/>
              <a:t>Efficient water, resource harvesting, robot terraforming</a:t>
            </a:r>
          </a:p>
          <a:p>
            <a:pPr lvl="1"/>
            <a:r>
              <a:rPr lang="en-US" sz="2000" dirty="0"/>
              <a:t>Some of these advancements can lead to increased health, well-being, quality of life, environmental stewardship on Earth.</a:t>
            </a:r>
          </a:p>
          <a:p>
            <a:pPr lvl="1"/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0DDD4C6-E5B9-D998-CBC3-3E8B3CDBBA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73" b="2222"/>
          <a:stretch/>
        </p:blipFill>
        <p:spPr bwMode="auto">
          <a:xfrm>
            <a:off x="5943600" y="4572000"/>
            <a:ext cx="3276600" cy="165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ngaging children through space exploration: the Tim Peake effect | Optimus  Education Blog">
            <a:extLst>
              <a:ext uri="{FF2B5EF4-FFF2-40B4-BE49-F238E27FC236}">
                <a16:creationId xmlns:a16="http://schemas.microsoft.com/office/drawing/2014/main" id="{9FA83618-C18F-15C4-C8D7-D6FEC5B9C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44041"/>
            <a:ext cx="3048000" cy="181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96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Dealing with Emergencies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457200" y="2377460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dirty="0"/>
              <a:t>A true test of the system is under an emergency, can it save the astronauts ?</a:t>
            </a:r>
          </a:p>
        </p:txBody>
      </p:sp>
      <p:pic>
        <p:nvPicPr>
          <p:cNvPr id="2050" name="Picture 2" descr="How Much Was a Ticket on the Titanic?">
            <a:extLst>
              <a:ext uri="{FF2B5EF4-FFF2-40B4-BE49-F238E27FC236}">
                <a16:creationId xmlns:a16="http://schemas.microsoft.com/office/drawing/2014/main" id="{7F3A34BD-6F83-5D03-1FA9-DE61E71FE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2057400"/>
            <a:ext cx="4524647" cy="254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438A21-BE22-20D6-3C3E-C1C10AE6C894}"/>
              </a:ext>
            </a:extLst>
          </p:cNvPr>
          <p:cNvSpPr txBox="1"/>
          <p:nvPr/>
        </p:nvSpPr>
        <p:spPr>
          <a:xfrm>
            <a:off x="5760721" y="3086100"/>
            <a:ext cx="302731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Imagine the Titanic being designed for encountering and mitigating an iceberg impact from day one.</a:t>
            </a:r>
          </a:p>
          <a:p>
            <a:endParaRPr lang="en-US" sz="2100" dirty="0"/>
          </a:p>
          <a:p>
            <a:r>
              <a:rPr lang="en-US" sz="2100" dirty="0"/>
              <a:t>The outcomes would have been completely different!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04F1CD-8EBF-AFD3-F8E6-19A350234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9452" y="1981200"/>
            <a:ext cx="3972148" cy="4463414"/>
          </a:xfrm>
        </p:spPr>
        <p:txBody>
          <a:bodyPr/>
          <a:lstStyle/>
          <a:p>
            <a:r>
              <a:rPr lang="en-US" sz="2400" dirty="0"/>
              <a:t>A true test of the system under an emergency, can it save the astronauts?</a:t>
            </a:r>
          </a:p>
          <a:p>
            <a:endParaRPr lang="en-US" sz="2400" dirty="0"/>
          </a:p>
          <a:p>
            <a:r>
              <a:rPr lang="en-US" sz="2400" dirty="0"/>
              <a:t>Imagine the Titanic being designed for encountering and mitigating an iceberg and other worst-case scenarios from day one.</a:t>
            </a:r>
          </a:p>
          <a:p>
            <a:endParaRPr lang="en-US" sz="2400" dirty="0"/>
          </a:p>
          <a:p>
            <a:r>
              <a:rPr lang="en-US" sz="2400" dirty="0"/>
              <a:t>The outcomes would have been completely different!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749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BF0A8-CC87-496E-89D0-80B530854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Keys to Lunar Base Robotics V1.0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8939D-614F-4EFF-9802-6C155BCDB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1829983"/>
            <a:ext cx="8382000" cy="4463414"/>
          </a:xfrm>
        </p:spPr>
        <p:txBody>
          <a:bodyPr/>
          <a:lstStyle/>
          <a:p>
            <a:pPr>
              <a:defRPr/>
            </a:pPr>
            <a:r>
              <a:rPr lang="en-US" sz="2800" dirty="0">
                <a:latin typeface="+mn-lt"/>
                <a:ea typeface="+mn-ea"/>
                <a:cs typeface="+mn-cs"/>
              </a:rPr>
              <a:t>Autonomous Control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Unstructured environments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Minimal supervision and task decomposition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In-situ adaptation</a:t>
            </a:r>
          </a:p>
          <a:p>
            <a:pPr>
              <a:defRPr/>
            </a:pPr>
            <a:r>
              <a:rPr lang="en-US" sz="2800" dirty="0">
                <a:latin typeface="+mn-lt"/>
                <a:ea typeface="+mn-ea"/>
                <a:cs typeface="+mn-cs"/>
              </a:rPr>
              <a:t>Multiple robots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Cooperation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Specialization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Redundancy</a:t>
            </a:r>
          </a:p>
          <a:p>
            <a:pPr lvl="1">
              <a:defRPr/>
            </a:pPr>
            <a:r>
              <a:rPr lang="en-US" sz="2400" u="sng" dirty="0"/>
              <a:t>Ability to improvise</a:t>
            </a:r>
          </a:p>
          <a:p>
            <a:pPr>
              <a:defRPr/>
            </a:pPr>
            <a:r>
              <a:rPr lang="en-US" sz="2800" dirty="0">
                <a:latin typeface="+mn-lt"/>
                <a:ea typeface="+mn-ea"/>
                <a:cs typeface="+mn-cs"/>
              </a:rPr>
              <a:t>Control development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Adaptive, robust, little or no onsite support</a:t>
            </a:r>
          </a:p>
          <a:p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BFC8256-C5D7-4A31-A099-CC5152EDF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473077"/>
            <a:ext cx="4248150" cy="280828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060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E77B3-C099-3FBB-3A94-B95A3DC04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Base – System of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44854-B40D-E7DF-87F9-68BE97713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are developing an integrated system of systems approach to handle the dull, the dirty and dangerous tasks including site-prep and construction.</a:t>
            </a:r>
          </a:p>
          <a:p>
            <a:r>
              <a:rPr lang="en-US" dirty="0"/>
              <a:t>As part of the tour and talks to come we present what that vision would look like.</a:t>
            </a:r>
          </a:p>
          <a:p>
            <a:r>
              <a:rPr lang="en-US" dirty="0"/>
              <a:t>Through further work we hope to prove the net advantages and gain knowledge on disadvantages</a:t>
            </a:r>
          </a:p>
        </p:txBody>
      </p:sp>
    </p:spTree>
    <p:extLst>
      <p:ext uri="{BB962C8B-B14F-4D97-AF65-F5344CB8AC3E}">
        <p14:creationId xmlns:p14="http://schemas.microsoft.com/office/powerpoint/2010/main" val="785574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4C076-2A74-A0C2-8CDE-12D46E69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Base Concept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DFEBE-ADE7-FF94-E24A-A781E0F9F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6" descr="Chart, bubble chart&#10;&#10;Description automatically generated">
            <a:extLst>
              <a:ext uri="{FF2B5EF4-FFF2-40B4-BE49-F238E27FC236}">
                <a16:creationId xmlns:a16="http://schemas.microsoft.com/office/drawing/2014/main" id="{8B2EBFBA-99A9-4BF2-50C0-DFD28C234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78839"/>
            <a:ext cx="8548688" cy="390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110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5757F-21BC-615D-2228-15D995AB0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Pioneer 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90932-7A18-B043-61F8-299CF861B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Lunar Base expanded using in-situ resource. Expansion provides 2.5x more area per unit within base, volume expansion ~5x</a:t>
            </a:r>
          </a:p>
          <a:p>
            <a:pPr lvl="1"/>
            <a:r>
              <a:rPr lang="en-US" dirty="0"/>
              <a:t>Ideal for asset storage, robot shelters, greenhouses, waste recycling/reuse, expanded science labs, geology labs, construction labs.</a:t>
            </a:r>
          </a:p>
          <a:p>
            <a:r>
              <a:rPr lang="en-US" dirty="0"/>
              <a:t>The architecture needs to allow for the base to evolve and seamlessly utilize more local resources rather feedstock to achieve future expansion/change in priorities.</a:t>
            </a:r>
          </a:p>
        </p:txBody>
      </p:sp>
    </p:spTree>
    <p:extLst>
      <p:ext uri="{BB962C8B-B14F-4D97-AF65-F5344CB8AC3E}">
        <p14:creationId xmlns:p14="http://schemas.microsoft.com/office/powerpoint/2010/main" val="968448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86EAC-1146-113F-C79E-E7AA40F8F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Multidisciplinary Autonomous Robotic Technologies (SMART)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89342F-67EB-7491-F1C9-6D661BAF5E6A}"/>
              </a:ext>
            </a:extLst>
          </p:cNvPr>
          <p:cNvSpPr txBox="1"/>
          <p:nvPr/>
        </p:nvSpPr>
        <p:spPr>
          <a:xfrm>
            <a:off x="304800" y="58674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Tile Computing </a:t>
            </a:r>
            <a:r>
              <a:rPr lang="en-US" u="none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lang="en-US" u="none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US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4EC84B-1124-D272-1AD1-B7BD55427A1B}"/>
              </a:ext>
            </a:extLst>
          </p:cNvPr>
          <p:cNvSpPr txBox="1"/>
          <p:nvPr/>
        </p:nvSpPr>
        <p:spPr>
          <a:xfrm>
            <a:off x="2476995" y="58674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Sensor Units</a:t>
            </a:r>
            <a:endParaRPr lang="en-US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C7515B-AA1B-EFAD-80DC-4699290F31BF}"/>
              </a:ext>
            </a:extLst>
          </p:cNvPr>
          <p:cNvSpPr txBox="1"/>
          <p:nvPr/>
        </p:nvSpPr>
        <p:spPr>
          <a:xfrm>
            <a:off x="4605647" y="58674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 Robot Network</a:t>
            </a:r>
            <a:endParaRPr lang="en-US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8C8D77-F1BE-0E1E-0156-2DA24BC5813F}"/>
              </a:ext>
            </a:extLst>
          </p:cNvPr>
          <p:cNvSpPr txBox="1"/>
          <p:nvPr/>
        </p:nvSpPr>
        <p:spPr>
          <a:xfrm>
            <a:off x="6777842" y="58674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 Robot Network</a:t>
            </a:r>
            <a:endParaRPr lang="en-US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6C032D-95D8-FA56-8BC4-15CA01B3D734}"/>
              </a:ext>
            </a:extLst>
          </p:cNvPr>
          <p:cNvSpPr txBox="1"/>
          <p:nvPr/>
        </p:nvSpPr>
        <p:spPr>
          <a:xfrm>
            <a:off x="666998" y="5246914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 Backbone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B5ADEB-25EF-4E13-873D-E50B649494E1}"/>
              </a:ext>
            </a:extLst>
          </p:cNvPr>
          <p:cNvSpPr txBox="1"/>
          <p:nvPr/>
        </p:nvSpPr>
        <p:spPr>
          <a:xfrm>
            <a:off x="2514602" y="5040656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 Base Internals &amp; Externals, Lighting, Comms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0C419C-EAB2-DAD0-ADB8-86DDEFA87B0D}"/>
              </a:ext>
            </a:extLst>
          </p:cNvPr>
          <p:cNvSpPr txBox="1"/>
          <p:nvPr/>
        </p:nvSpPr>
        <p:spPr>
          <a:xfrm>
            <a:off x="4877790" y="5013867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Internal Tasks Requiring Mobility, Dexterity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2A7448-64AA-CC25-187B-92B9AC08E68E}"/>
              </a:ext>
            </a:extLst>
          </p:cNvPr>
          <p:cNvSpPr txBox="1"/>
          <p:nvPr/>
        </p:nvSpPr>
        <p:spPr>
          <a:xfrm>
            <a:off x="6858000" y="5013867"/>
            <a:ext cx="2282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none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External Tasks Requiring Mobility, Dexterity</a:t>
            </a:r>
          </a:p>
        </p:txBody>
      </p:sp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1B42C463-9DE3-A8A3-5522-185B8965C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3323543"/>
            <a:ext cx="2368332" cy="138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Diagram&#10;&#10;Description automatically generated">
            <a:extLst>
              <a:ext uri="{FF2B5EF4-FFF2-40B4-BE49-F238E27FC236}">
                <a16:creationId xmlns:a16="http://schemas.microsoft.com/office/drawing/2014/main" id="{FFDB9C5F-16C1-098B-774E-EE72F19068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99"/>
          <a:stretch/>
        </p:blipFill>
        <p:spPr>
          <a:xfrm>
            <a:off x="4343400" y="3118775"/>
            <a:ext cx="2362200" cy="16292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A2770E2-13C4-2DF5-F3D7-99035A3BB79A}"/>
              </a:ext>
            </a:extLst>
          </p:cNvPr>
          <p:cNvSpPr/>
          <p:nvPr/>
        </p:nvSpPr>
        <p:spPr bwMode="auto">
          <a:xfrm>
            <a:off x="4419600" y="3200400"/>
            <a:ext cx="914400" cy="2286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FB23B81-232D-0C00-F314-F3732C7A5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8952" y="3200400"/>
            <a:ext cx="1388677" cy="17253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937ED5B-5C1D-D7AD-992A-4402166A4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65" y="3199943"/>
            <a:ext cx="2516935" cy="1766401"/>
          </a:xfrm>
          <a:prstGeom prst="rect">
            <a:avLst/>
          </a:prstGeom>
        </p:spPr>
      </p:pic>
      <p:pic>
        <p:nvPicPr>
          <p:cNvPr id="19" name="Picture 18" descr="Diagram&#10;&#10;Description automatically generated">
            <a:extLst>
              <a:ext uri="{FF2B5EF4-FFF2-40B4-BE49-F238E27FC236}">
                <a16:creationId xmlns:a16="http://schemas.microsoft.com/office/drawing/2014/main" id="{EF081953-B2CA-ADDD-A14A-0938274BE3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5" r="112"/>
          <a:stretch/>
        </p:blipFill>
        <p:spPr>
          <a:xfrm>
            <a:off x="4648200" y="2024165"/>
            <a:ext cx="1664845" cy="12046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2305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EB72-CBF4-4318-8185-26CFC9CC9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Artificial Neural Tissues</a:t>
            </a:r>
            <a:br>
              <a:rPr lang="en-US" dirty="0"/>
            </a:br>
            <a:r>
              <a:rPr lang="en-US" sz="1800" dirty="0"/>
              <a:t>[Thangavelautham &amp; D’Eleuterio, 2005]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5FA2E626-5B23-4171-94FF-7B64AF3BD7FD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057400"/>
            <a:ext cx="7467600" cy="4674989"/>
            <a:chOff x="144" y="672"/>
            <a:chExt cx="5472" cy="3504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A1C7E523-730A-4374-BEEF-9E5D58054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672"/>
              <a:ext cx="5472" cy="350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7E7E4E98-FF5D-4392-B3BB-D0AA4BB1DED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80" y="3603"/>
              <a:ext cx="187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pic>
          <p:nvPicPr>
            <p:cNvPr id="7" name="Picture 7">
              <a:extLst>
                <a:ext uri="{FF2B5EF4-FFF2-40B4-BE49-F238E27FC236}">
                  <a16:creationId xmlns:a16="http://schemas.microsoft.com/office/drawing/2014/main" id="{31999906-2985-49A9-A148-1BD1CF462D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" y="672"/>
              <a:ext cx="5280" cy="3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8479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3EEC2-78A3-47BB-A952-398999132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2D0F4-8807-4774-9763-13106064A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74A6A8-181E-4F73-96CA-9B2C0B77EADC}"/>
              </a:ext>
            </a:extLst>
          </p:cNvPr>
          <p:cNvSpPr/>
          <p:nvPr/>
        </p:nvSpPr>
        <p:spPr bwMode="auto">
          <a:xfrm>
            <a:off x="0" y="990600"/>
            <a:ext cx="9220200" cy="5867400"/>
          </a:xfrm>
          <a:prstGeom prst="rect">
            <a:avLst/>
          </a:prstGeom>
          <a:solidFill>
            <a:srgbClr val="08080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84F37C76-4699-4EE6-AED3-39F55C6005C6}"/>
              </a:ext>
            </a:extLst>
          </p:cNvPr>
          <p:cNvGrpSpPr>
            <a:grpSpLocks/>
          </p:cNvGrpSpPr>
          <p:nvPr/>
        </p:nvGrpSpPr>
        <p:grpSpPr bwMode="auto">
          <a:xfrm>
            <a:off x="3544888" y="2757488"/>
            <a:ext cx="990600" cy="3810000"/>
            <a:chOff x="-312" y="907"/>
            <a:chExt cx="624" cy="2400"/>
          </a:xfrm>
        </p:grpSpPr>
        <p:sp>
          <p:nvSpPr>
            <p:cNvPr id="6" name="Line 4">
              <a:extLst>
                <a:ext uri="{FF2B5EF4-FFF2-40B4-BE49-F238E27FC236}">
                  <a16:creationId xmlns:a16="http://schemas.microsoft.com/office/drawing/2014/main" id="{00207499-B818-4D80-9D7E-893ADFC861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12" y="907"/>
              <a:ext cx="624" cy="240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D841392A-3FB9-45D7-B628-0642F8C963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" y="1939"/>
              <a:ext cx="250" cy="1339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8" name="Line 6">
              <a:extLst>
                <a:ext uri="{FF2B5EF4-FFF2-40B4-BE49-F238E27FC236}">
                  <a16:creationId xmlns:a16="http://schemas.microsoft.com/office/drawing/2014/main" id="{8F5713D2-C5CC-4DA3-8CDD-A243421E9F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" y="1675"/>
              <a:ext cx="86" cy="1579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EC75202E-705B-4DAD-8296-D57EFD9E0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" y="1996"/>
              <a:ext cx="24" cy="1263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10" name="Group 8">
            <a:extLst>
              <a:ext uri="{FF2B5EF4-FFF2-40B4-BE49-F238E27FC236}">
                <a16:creationId xmlns:a16="http://schemas.microsoft.com/office/drawing/2014/main" id="{3287E736-293C-4ECE-AB21-D5177CC4AE2D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3048000"/>
            <a:ext cx="2716213" cy="3619500"/>
            <a:chOff x="-2092" y="711"/>
            <a:chExt cx="1711" cy="2280"/>
          </a:xfrm>
        </p:grpSpPr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559EFCF3-1E72-46C2-A24D-29AE0A07A0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2092" y="711"/>
              <a:ext cx="1711" cy="2280"/>
              <a:chOff x="1043" y="1811"/>
              <a:chExt cx="1711" cy="2280"/>
            </a:xfrm>
          </p:grpSpPr>
          <p:sp>
            <p:nvSpPr>
              <p:cNvPr id="13" name="Line 10">
                <a:extLst>
                  <a:ext uri="{FF2B5EF4-FFF2-40B4-BE49-F238E27FC236}">
                    <a16:creationId xmlns:a16="http://schemas.microsoft.com/office/drawing/2014/main" id="{41413ABE-FC76-4119-9037-0788C2C42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5" y="2535"/>
                <a:ext cx="1185" cy="140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4" name="Line 11">
                <a:extLst>
                  <a:ext uri="{FF2B5EF4-FFF2-40B4-BE49-F238E27FC236}">
                    <a16:creationId xmlns:a16="http://schemas.microsoft.com/office/drawing/2014/main" id="{D6B53296-604C-4774-80A8-9EAFC303F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3" y="2256"/>
                <a:ext cx="1674" cy="179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" name="Line 12">
                <a:extLst>
                  <a:ext uri="{FF2B5EF4-FFF2-40B4-BE49-F238E27FC236}">
                    <a16:creationId xmlns:a16="http://schemas.microsoft.com/office/drawing/2014/main" id="{858882D2-CE50-4BBD-8B4F-AB04BA5C98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3" y="1811"/>
                <a:ext cx="1438" cy="203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" name="Line 13">
                <a:extLst>
                  <a:ext uri="{FF2B5EF4-FFF2-40B4-BE49-F238E27FC236}">
                    <a16:creationId xmlns:a16="http://schemas.microsoft.com/office/drawing/2014/main" id="{FBD40CD2-85B4-448D-9A9C-80A4181452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91" y="1902"/>
                <a:ext cx="1006" cy="2117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7" name="Line 14">
                <a:extLst>
                  <a:ext uri="{FF2B5EF4-FFF2-40B4-BE49-F238E27FC236}">
                    <a16:creationId xmlns:a16="http://schemas.microsoft.com/office/drawing/2014/main" id="{52C3D598-2095-4EB6-8D46-B145B5C12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8" y="2031"/>
                <a:ext cx="559" cy="1935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8" name="Line 15">
                <a:extLst>
                  <a:ext uri="{FF2B5EF4-FFF2-40B4-BE49-F238E27FC236}">
                    <a16:creationId xmlns:a16="http://schemas.microsoft.com/office/drawing/2014/main" id="{FF931CE5-1CEB-4EA6-B585-EF5B9F6A80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4" y="2262"/>
                <a:ext cx="766" cy="1829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9" name="Line 16">
                <a:extLst>
                  <a:ext uri="{FF2B5EF4-FFF2-40B4-BE49-F238E27FC236}">
                    <a16:creationId xmlns:a16="http://schemas.microsoft.com/office/drawing/2014/main" id="{7C6D43EA-0FE1-4BE6-90D3-FC7B16647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3" y="2761"/>
                <a:ext cx="891" cy="131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20" name="Line 17">
                <a:extLst>
                  <a:ext uri="{FF2B5EF4-FFF2-40B4-BE49-F238E27FC236}">
                    <a16:creationId xmlns:a16="http://schemas.microsoft.com/office/drawing/2014/main" id="{96841779-9153-4BA9-AEB5-E56DD481BF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6" y="2689"/>
                <a:ext cx="690" cy="1345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2" name="Line 18">
              <a:extLst>
                <a:ext uri="{FF2B5EF4-FFF2-40B4-BE49-F238E27FC236}">
                  <a16:creationId xmlns:a16="http://schemas.microsoft.com/office/drawing/2014/main" id="{2D8CBB5F-5349-49C6-912E-618BA301E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689" y="1128"/>
              <a:ext cx="1242" cy="176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id="{E7DF9CFC-8443-448D-AF67-EF200D690EC4}"/>
              </a:ext>
            </a:extLst>
          </p:cNvPr>
          <p:cNvGrpSpPr>
            <a:grpSpLocks/>
          </p:cNvGrpSpPr>
          <p:nvPr/>
        </p:nvGrpSpPr>
        <p:grpSpPr bwMode="auto">
          <a:xfrm>
            <a:off x="1908175" y="2103438"/>
            <a:ext cx="2514600" cy="2879725"/>
            <a:chOff x="1008" y="941"/>
            <a:chExt cx="1584" cy="1814"/>
          </a:xfrm>
        </p:grpSpPr>
        <p:sp>
          <p:nvSpPr>
            <p:cNvPr id="22" name="Line 20">
              <a:extLst>
                <a:ext uri="{FF2B5EF4-FFF2-40B4-BE49-F238E27FC236}">
                  <a16:creationId xmlns:a16="http://schemas.microsoft.com/office/drawing/2014/main" id="{C8736FA5-4D59-4353-B25C-7CAF085BB8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8" y="946"/>
              <a:ext cx="10" cy="945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36331532-95C4-45BE-B5A6-BF29965852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2" y="946"/>
              <a:ext cx="111" cy="508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4" name="Line 22">
              <a:extLst>
                <a:ext uri="{FF2B5EF4-FFF2-40B4-BE49-F238E27FC236}">
                  <a16:creationId xmlns:a16="http://schemas.microsoft.com/office/drawing/2014/main" id="{D59970C4-4AA6-438E-938A-17F8E1FEDC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32" y="955"/>
              <a:ext cx="216" cy="687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500B742F-3128-422D-A85D-1E96AD8CA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37" y="960"/>
              <a:ext cx="360" cy="917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id="{A586C0EA-4FC9-448B-B79A-E7DCCEACFF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22" y="941"/>
              <a:ext cx="360" cy="1253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7" name="Line 25">
              <a:extLst>
                <a:ext uri="{FF2B5EF4-FFF2-40B4-BE49-F238E27FC236}">
                  <a16:creationId xmlns:a16="http://schemas.microsoft.com/office/drawing/2014/main" id="{1F987412-81F4-46AC-97D7-DD20874A03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32" y="955"/>
              <a:ext cx="979" cy="226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8" name="Line 26">
              <a:extLst>
                <a:ext uri="{FF2B5EF4-FFF2-40B4-BE49-F238E27FC236}">
                  <a16:creationId xmlns:a16="http://schemas.microsoft.com/office/drawing/2014/main" id="{335BB55E-F688-428A-A05C-D82B4D08CC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13" y="974"/>
              <a:ext cx="917" cy="936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29" name="Line 27">
              <a:extLst>
                <a:ext uri="{FF2B5EF4-FFF2-40B4-BE49-F238E27FC236}">
                  <a16:creationId xmlns:a16="http://schemas.microsoft.com/office/drawing/2014/main" id="{CAF13226-8526-4101-B84A-47157D8CCA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27" y="965"/>
              <a:ext cx="787" cy="1507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0" name="Line 28">
              <a:extLst>
                <a:ext uri="{FF2B5EF4-FFF2-40B4-BE49-F238E27FC236}">
                  <a16:creationId xmlns:a16="http://schemas.microsoft.com/office/drawing/2014/main" id="{8611555E-C066-4778-9792-F935C5C0D8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56" y="1013"/>
              <a:ext cx="979" cy="1325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1" name="Line 29">
              <a:extLst>
                <a:ext uri="{FF2B5EF4-FFF2-40B4-BE49-F238E27FC236}">
                  <a16:creationId xmlns:a16="http://schemas.microsoft.com/office/drawing/2014/main" id="{E263D035-58C9-4969-8E03-6CE2CD18C9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47" y="957"/>
              <a:ext cx="1478" cy="104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2" name="Line 30">
              <a:extLst>
                <a:ext uri="{FF2B5EF4-FFF2-40B4-BE49-F238E27FC236}">
                  <a16:creationId xmlns:a16="http://schemas.microsoft.com/office/drawing/2014/main" id="{39730232-CB3E-48D6-89E6-7F7A5F6A46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13" y="951"/>
              <a:ext cx="1152" cy="1051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3" name="Line 31">
              <a:extLst>
                <a:ext uri="{FF2B5EF4-FFF2-40B4-BE49-F238E27FC236}">
                  <a16:creationId xmlns:a16="http://schemas.microsoft.com/office/drawing/2014/main" id="{5D25ECD2-005A-4561-ADEF-70A74CAAEE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40" y="954"/>
              <a:ext cx="1326" cy="1316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4" name="Line 32">
              <a:extLst>
                <a:ext uri="{FF2B5EF4-FFF2-40B4-BE49-F238E27FC236}">
                  <a16:creationId xmlns:a16="http://schemas.microsoft.com/office/drawing/2014/main" id="{3F305CC1-F3C3-48CC-9949-59A5E8566E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46" y="960"/>
              <a:ext cx="1234" cy="1795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5" name="Line 33">
              <a:extLst>
                <a:ext uri="{FF2B5EF4-FFF2-40B4-BE49-F238E27FC236}">
                  <a16:creationId xmlns:a16="http://schemas.microsoft.com/office/drawing/2014/main" id="{34B769BE-7168-4DBF-832B-D2C2B7E83A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46" y="965"/>
              <a:ext cx="1546" cy="1363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36" name="Group 34">
            <a:extLst>
              <a:ext uri="{FF2B5EF4-FFF2-40B4-BE49-F238E27FC236}">
                <a16:creationId xmlns:a16="http://schemas.microsoft.com/office/drawing/2014/main" id="{9174D770-B43B-46B9-AB93-1487148F69CE}"/>
              </a:ext>
            </a:extLst>
          </p:cNvPr>
          <p:cNvGrpSpPr>
            <a:grpSpLocks/>
          </p:cNvGrpSpPr>
          <p:nvPr/>
        </p:nvGrpSpPr>
        <p:grpSpPr bwMode="auto">
          <a:xfrm>
            <a:off x="3568700" y="4435475"/>
            <a:ext cx="996950" cy="2109788"/>
            <a:chOff x="2074" y="2698"/>
            <a:chExt cx="628" cy="1329"/>
          </a:xfrm>
        </p:grpSpPr>
        <p:sp>
          <p:nvSpPr>
            <p:cNvPr id="37" name="Line 35">
              <a:extLst>
                <a:ext uri="{FF2B5EF4-FFF2-40B4-BE49-F238E27FC236}">
                  <a16:creationId xmlns:a16="http://schemas.microsoft.com/office/drawing/2014/main" id="{AB8B97FD-4920-48D5-ACDC-D5C596C6B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4" y="2698"/>
              <a:ext cx="619" cy="1320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38" name="Line 36">
              <a:extLst>
                <a:ext uri="{FF2B5EF4-FFF2-40B4-BE49-F238E27FC236}">
                  <a16:creationId xmlns:a16="http://schemas.microsoft.com/office/drawing/2014/main" id="{A4008E89-BB26-47E5-91D0-002FF1AF5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" y="3067"/>
              <a:ext cx="470" cy="960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39" name="Group 37">
            <a:extLst>
              <a:ext uri="{FF2B5EF4-FFF2-40B4-BE49-F238E27FC236}">
                <a16:creationId xmlns:a16="http://schemas.microsoft.com/office/drawing/2014/main" id="{12D4FFDC-0980-4345-9A31-9F9A869D3B7F}"/>
              </a:ext>
            </a:extLst>
          </p:cNvPr>
          <p:cNvGrpSpPr>
            <a:grpSpLocks/>
          </p:cNvGrpSpPr>
          <p:nvPr/>
        </p:nvGrpSpPr>
        <p:grpSpPr bwMode="auto">
          <a:xfrm>
            <a:off x="3544888" y="2636838"/>
            <a:ext cx="990600" cy="3810000"/>
            <a:chOff x="2069" y="1594"/>
            <a:chExt cx="624" cy="2400"/>
          </a:xfrm>
        </p:grpSpPr>
        <p:sp>
          <p:nvSpPr>
            <p:cNvPr id="40" name="Line 38">
              <a:extLst>
                <a:ext uri="{FF2B5EF4-FFF2-40B4-BE49-F238E27FC236}">
                  <a16:creationId xmlns:a16="http://schemas.microsoft.com/office/drawing/2014/main" id="{7BBAE80C-0D4C-4396-849B-C4A85408B4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9" y="1594"/>
              <a:ext cx="624" cy="2400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41" name="Line 39">
              <a:extLst>
                <a:ext uri="{FF2B5EF4-FFF2-40B4-BE49-F238E27FC236}">
                  <a16:creationId xmlns:a16="http://schemas.microsoft.com/office/drawing/2014/main" id="{CCB495EB-8CCA-44BB-B7B0-B06ABB7911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4" y="2626"/>
              <a:ext cx="250" cy="1339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42" name="Line 40">
              <a:extLst>
                <a:ext uri="{FF2B5EF4-FFF2-40B4-BE49-F238E27FC236}">
                  <a16:creationId xmlns:a16="http://schemas.microsoft.com/office/drawing/2014/main" id="{B46C28EB-8D82-42A8-8DE4-AF1AB4BB89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2362"/>
              <a:ext cx="86" cy="1579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43" name="Line 41">
              <a:extLst>
                <a:ext uri="{FF2B5EF4-FFF2-40B4-BE49-F238E27FC236}">
                  <a16:creationId xmlns:a16="http://schemas.microsoft.com/office/drawing/2014/main" id="{EC995D86-B1D7-44CA-8BEF-472A99EDFA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5" y="2683"/>
              <a:ext cx="24" cy="1263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44" name="Group 42">
            <a:extLst>
              <a:ext uri="{FF2B5EF4-FFF2-40B4-BE49-F238E27FC236}">
                <a16:creationId xmlns:a16="http://schemas.microsoft.com/office/drawing/2014/main" id="{56E627CA-69C7-40CD-A42E-AB86744AB825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3048000"/>
            <a:ext cx="2716213" cy="3619500"/>
            <a:chOff x="1043" y="1811"/>
            <a:chExt cx="1711" cy="2280"/>
          </a:xfrm>
        </p:grpSpPr>
        <p:grpSp>
          <p:nvGrpSpPr>
            <p:cNvPr id="45" name="Group 43">
              <a:extLst>
                <a:ext uri="{FF2B5EF4-FFF2-40B4-BE49-F238E27FC236}">
                  <a16:creationId xmlns:a16="http://schemas.microsoft.com/office/drawing/2014/main" id="{68DB6B6D-5BB8-430B-BBB2-A6A55BE094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3" y="1811"/>
              <a:ext cx="1711" cy="2280"/>
              <a:chOff x="1043" y="1811"/>
              <a:chExt cx="1711" cy="2280"/>
            </a:xfrm>
          </p:grpSpPr>
          <p:sp>
            <p:nvSpPr>
              <p:cNvPr id="47" name="Line 44">
                <a:extLst>
                  <a:ext uri="{FF2B5EF4-FFF2-40B4-BE49-F238E27FC236}">
                    <a16:creationId xmlns:a16="http://schemas.microsoft.com/office/drawing/2014/main" id="{939C4965-D43A-4047-8658-592C9B4F1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5" y="2535"/>
                <a:ext cx="1185" cy="1401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48" name="Line 45">
                <a:extLst>
                  <a:ext uri="{FF2B5EF4-FFF2-40B4-BE49-F238E27FC236}">
                    <a16:creationId xmlns:a16="http://schemas.microsoft.com/office/drawing/2014/main" id="{4FD26F27-601D-4A22-B449-8748D22891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3" y="2256"/>
                <a:ext cx="1674" cy="1790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49" name="Line 46">
                <a:extLst>
                  <a:ext uri="{FF2B5EF4-FFF2-40B4-BE49-F238E27FC236}">
                    <a16:creationId xmlns:a16="http://schemas.microsoft.com/office/drawing/2014/main" id="{41414AB4-A0B7-46B1-A4D6-640F24ABE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3" y="1811"/>
                <a:ext cx="1438" cy="2031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50" name="Line 47">
                <a:extLst>
                  <a:ext uri="{FF2B5EF4-FFF2-40B4-BE49-F238E27FC236}">
                    <a16:creationId xmlns:a16="http://schemas.microsoft.com/office/drawing/2014/main" id="{CBE32DDB-F648-474D-9307-A144A15AF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91" y="1902"/>
                <a:ext cx="1006" cy="2117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51" name="Line 48">
                <a:extLst>
                  <a:ext uri="{FF2B5EF4-FFF2-40B4-BE49-F238E27FC236}">
                    <a16:creationId xmlns:a16="http://schemas.microsoft.com/office/drawing/2014/main" id="{421CE0CB-3021-41DC-A12B-55C158F606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8" y="2031"/>
                <a:ext cx="559" cy="1935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52" name="Line 49">
                <a:extLst>
                  <a:ext uri="{FF2B5EF4-FFF2-40B4-BE49-F238E27FC236}">
                    <a16:creationId xmlns:a16="http://schemas.microsoft.com/office/drawing/2014/main" id="{8CAF8145-511F-419C-BA9D-77855FD78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4" y="2262"/>
                <a:ext cx="766" cy="1829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53" name="Line 50">
                <a:extLst>
                  <a:ext uri="{FF2B5EF4-FFF2-40B4-BE49-F238E27FC236}">
                    <a16:creationId xmlns:a16="http://schemas.microsoft.com/office/drawing/2014/main" id="{87F97482-5B4E-4A98-B9F1-CFC56AC4C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3" y="2761"/>
                <a:ext cx="891" cy="1311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54" name="Line 51">
                <a:extLst>
                  <a:ext uri="{FF2B5EF4-FFF2-40B4-BE49-F238E27FC236}">
                    <a16:creationId xmlns:a16="http://schemas.microsoft.com/office/drawing/2014/main" id="{6B594D5C-F737-455E-B26F-605F3B40B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6" y="2689"/>
                <a:ext cx="690" cy="1345"/>
              </a:xfrm>
              <a:prstGeom prst="line">
                <a:avLst/>
              </a:prstGeom>
              <a:noFill/>
              <a:ln w="28575">
                <a:solidFill>
                  <a:srgbClr val="9497F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46" name="Line 52">
              <a:extLst>
                <a:ext uri="{FF2B5EF4-FFF2-40B4-BE49-F238E27FC236}">
                  <a16:creationId xmlns:a16="http://schemas.microsoft.com/office/drawing/2014/main" id="{3D828BD1-0965-4869-92D3-A347986B05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6" y="2228"/>
              <a:ext cx="1242" cy="1762"/>
            </a:xfrm>
            <a:prstGeom prst="line">
              <a:avLst/>
            </a:prstGeom>
            <a:noFill/>
            <a:ln w="28575">
              <a:solidFill>
                <a:srgbClr val="9497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sp>
        <p:nvSpPr>
          <p:cNvPr id="55" name="Line 109">
            <a:extLst>
              <a:ext uri="{FF2B5EF4-FFF2-40B4-BE49-F238E27FC236}">
                <a16:creationId xmlns:a16="http://schemas.microsoft.com/office/drawing/2014/main" id="{05110549-CD1A-4C76-9797-680D59CBF8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92875" y="3149600"/>
            <a:ext cx="381000" cy="912813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grpSp>
        <p:nvGrpSpPr>
          <p:cNvPr id="56" name="Group 529">
            <a:extLst>
              <a:ext uri="{FF2B5EF4-FFF2-40B4-BE49-F238E27FC236}">
                <a16:creationId xmlns:a16="http://schemas.microsoft.com/office/drawing/2014/main" id="{24C0AE46-6070-41F3-8208-599C588B1B33}"/>
              </a:ext>
            </a:extLst>
          </p:cNvPr>
          <p:cNvGrpSpPr>
            <a:grpSpLocks/>
          </p:cNvGrpSpPr>
          <p:nvPr/>
        </p:nvGrpSpPr>
        <p:grpSpPr bwMode="auto">
          <a:xfrm>
            <a:off x="2008188" y="1600200"/>
            <a:ext cx="4822825" cy="3038475"/>
            <a:chOff x="6316" y="3556"/>
            <a:chExt cx="2008" cy="1149"/>
          </a:xfrm>
        </p:grpSpPr>
        <p:grpSp>
          <p:nvGrpSpPr>
            <p:cNvPr id="57" name="Group 530">
              <a:extLst>
                <a:ext uri="{FF2B5EF4-FFF2-40B4-BE49-F238E27FC236}">
                  <a16:creationId xmlns:a16="http://schemas.microsoft.com/office/drawing/2014/main" id="{40B13F50-F756-40B6-ACC4-428C19D3DA03}"/>
                </a:ext>
              </a:extLst>
            </p:cNvPr>
            <p:cNvGrpSpPr>
              <a:grpSpLocks/>
            </p:cNvGrpSpPr>
            <p:nvPr/>
          </p:nvGrpSpPr>
          <p:grpSpPr bwMode="auto">
            <a:xfrm rot="4452677">
              <a:off x="7344" y="3719"/>
              <a:ext cx="1143" cy="817"/>
              <a:chOff x="1058" y="1190"/>
              <a:chExt cx="1143" cy="817"/>
            </a:xfrm>
          </p:grpSpPr>
          <p:grpSp>
            <p:nvGrpSpPr>
              <p:cNvPr id="76" name="Group 531">
                <a:extLst>
                  <a:ext uri="{FF2B5EF4-FFF2-40B4-BE49-F238E27FC236}">
                    <a16:creationId xmlns:a16="http://schemas.microsoft.com/office/drawing/2014/main" id="{A6577EB3-9F80-4EBC-810C-E6CA1298B2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8" y="1190"/>
                <a:ext cx="1143" cy="817"/>
                <a:chOff x="1058" y="1190"/>
                <a:chExt cx="1143" cy="817"/>
              </a:xfrm>
            </p:grpSpPr>
            <p:sp>
              <p:nvSpPr>
                <p:cNvPr id="78" name="Line 532">
                  <a:extLst>
                    <a:ext uri="{FF2B5EF4-FFF2-40B4-BE49-F238E27FC236}">
                      <a16:creationId xmlns:a16="http://schemas.microsoft.com/office/drawing/2014/main" id="{6C6B294E-8966-4F1C-A26B-BB14BD5A4C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0" y="1286"/>
                  <a:ext cx="211" cy="221"/>
                </a:xfrm>
                <a:prstGeom prst="line">
                  <a:avLst/>
                </a:prstGeom>
                <a:noFill/>
                <a:ln w="38100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9" name="Line 533">
                  <a:extLst>
                    <a:ext uri="{FF2B5EF4-FFF2-40B4-BE49-F238E27FC236}">
                      <a16:creationId xmlns:a16="http://schemas.microsoft.com/office/drawing/2014/main" id="{829F1F5F-0E98-4F81-B0C6-B9129C1AA4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51" y="1465"/>
                  <a:ext cx="401" cy="43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0" name="Line 534">
                  <a:extLst>
                    <a:ext uri="{FF2B5EF4-FFF2-40B4-BE49-F238E27FC236}">
                      <a16:creationId xmlns:a16="http://schemas.microsoft.com/office/drawing/2014/main" id="{5DAC4B78-52E3-4E7A-9192-10573310A8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66" y="1507"/>
                  <a:ext cx="43" cy="32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1" name="Line 535">
                  <a:extLst>
                    <a:ext uri="{FF2B5EF4-FFF2-40B4-BE49-F238E27FC236}">
                      <a16:creationId xmlns:a16="http://schemas.microsoft.com/office/drawing/2014/main" id="{5F01DB67-4CFD-406B-8FEF-37C3E1C34A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2033" y="1458"/>
                  <a:ext cx="168" cy="141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2" name="Line 536">
                  <a:extLst>
                    <a:ext uri="{FF2B5EF4-FFF2-40B4-BE49-F238E27FC236}">
                      <a16:creationId xmlns:a16="http://schemas.microsoft.com/office/drawing/2014/main" id="{6D2FED7C-5759-4C54-AF5D-856C59B84E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09" y="1816"/>
                  <a:ext cx="230" cy="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3" name="Line 537">
                  <a:extLst>
                    <a:ext uri="{FF2B5EF4-FFF2-40B4-BE49-F238E27FC236}">
                      <a16:creationId xmlns:a16="http://schemas.microsoft.com/office/drawing/2014/main" id="{F1A7C35F-CD91-4064-9BC9-E031413D1E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8" y="1666"/>
                  <a:ext cx="302" cy="17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4" name="Line 538">
                  <a:extLst>
                    <a:ext uri="{FF2B5EF4-FFF2-40B4-BE49-F238E27FC236}">
                      <a16:creationId xmlns:a16="http://schemas.microsoft.com/office/drawing/2014/main" id="{3303D21C-2894-480A-B28A-01C6802B35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0" y="1831"/>
                  <a:ext cx="128" cy="136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5" name="Line 539">
                  <a:extLst>
                    <a:ext uri="{FF2B5EF4-FFF2-40B4-BE49-F238E27FC236}">
                      <a16:creationId xmlns:a16="http://schemas.microsoft.com/office/drawing/2014/main" id="{1AF30AD1-7BEC-489B-87F3-54DE87BDFE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" y="1600"/>
                  <a:ext cx="4" cy="225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6" name="Line 540">
                  <a:extLst>
                    <a:ext uri="{FF2B5EF4-FFF2-40B4-BE49-F238E27FC236}">
                      <a16:creationId xmlns:a16="http://schemas.microsoft.com/office/drawing/2014/main" id="{7A077B38-A6EE-4928-8EE9-AA8E355F69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1058" y="1728"/>
                  <a:ext cx="327" cy="103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7" name="Line 541">
                  <a:extLst>
                    <a:ext uri="{FF2B5EF4-FFF2-40B4-BE49-F238E27FC236}">
                      <a16:creationId xmlns:a16="http://schemas.microsoft.com/office/drawing/2014/main" id="{9863242A-0DD2-42DD-9130-CFD7B7EA24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02" y="1770"/>
                  <a:ext cx="26" cy="23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8" name="Line 542">
                  <a:extLst>
                    <a:ext uri="{FF2B5EF4-FFF2-40B4-BE49-F238E27FC236}">
                      <a16:creationId xmlns:a16="http://schemas.microsoft.com/office/drawing/2014/main" id="{98E1F08C-35FD-41A6-9777-D8B02C9348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836" y="1824"/>
                  <a:ext cx="89" cy="120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89" name="Line 543">
                  <a:extLst>
                    <a:ext uri="{FF2B5EF4-FFF2-40B4-BE49-F238E27FC236}">
                      <a16:creationId xmlns:a16="http://schemas.microsoft.com/office/drawing/2014/main" id="{9ABB476A-76E1-4C98-95ED-7465705859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45" y="1214"/>
                  <a:ext cx="113" cy="248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90" name="Line 544">
                  <a:extLst>
                    <a:ext uri="{FF2B5EF4-FFF2-40B4-BE49-F238E27FC236}">
                      <a16:creationId xmlns:a16="http://schemas.microsoft.com/office/drawing/2014/main" id="{94A4E153-1538-4412-914B-48C850D3F9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0" y="1461"/>
                  <a:ext cx="17" cy="20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91" name="Line 545">
                  <a:extLst>
                    <a:ext uri="{FF2B5EF4-FFF2-40B4-BE49-F238E27FC236}">
                      <a16:creationId xmlns:a16="http://schemas.microsoft.com/office/drawing/2014/main" id="{2A3F72DD-8A61-4C95-AF74-C138117072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68" y="1498"/>
                  <a:ext cx="190" cy="115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92" name="Line 546">
                  <a:extLst>
                    <a:ext uri="{FF2B5EF4-FFF2-40B4-BE49-F238E27FC236}">
                      <a16:creationId xmlns:a16="http://schemas.microsoft.com/office/drawing/2014/main" id="{AA601AE8-A63C-498D-B77A-24EF91821B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570" y="1190"/>
                  <a:ext cx="187" cy="20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</p:grpSp>
          <p:sp>
            <p:nvSpPr>
              <p:cNvPr id="77" name="Line 547">
                <a:extLst>
                  <a:ext uri="{FF2B5EF4-FFF2-40B4-BE49-F238E27FC236}">
                    <a16:creationId xmlns:a16="http://schemas.microsoft.com/office/drawing/2014/main" id="{FD52D440-4A24-4E2E-9088-F9A35A06E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1810"/>
                <a:ext cx="269" cy="110"/>
              </a:xfrm>
              <a:prstGeom prst="line">
                <a:avLst/>
              </a:prstGeom>
              <a:noFill/>
              <a:ln w="28575">
                <a:solidFill>
                  <a:srgbClr val="DDDDD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58" name="Group 548">
              <a:extLst>
                <a:ext uri="{FF2B5EF4-FFF2-40B4-BE49-F238E27FC236}">
                  <a16:creationId xmlns:a16="http://schemas.microsoft.com/office/drawing/2014/main" id="{DEEB7425-95F5-4317-ACB2-6BF40B6DF937}"/>
                </a:ext>
              </a:extLst>
            </p:cNvPr>
            <p:cNvGrpSpPr>
              <a:grpSpLocks/>
            </p:cNvGrpSpPr>
            <p:nvPr/>
          </p:nvGrpSpPr>
          <p:grpSpPr bwMode="auto">
            <a:xfrm rot="2355224">
              <a:off x="6316" y="3888"/>
              <a:ext cx="1143" cy="817"/>
              <a:chOff x="1058" y="1190"/>
              <a:chExt cx="1143" cy="817"/>
            </a:xfrm>
          </p:grpSpPr>
          <p:grpSp>
            <p:nvGrpSpPr>
              <p:cNvPr id="59" name="Group 549">
                <a:extLst>
                  <a:ext uri="{FF2B5EF4-FFF2-40B4-BE49-F238E27FC236}">
                    <a16:creationId xmlns:a16="http://schemas.microsoft.com/office/drawing/2014/main" id="{C4A90EE0-5266-4075-895B-2CF699FE6B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8" y="1190"/>
                <a:ext cx="1143" cy="817"/>
                <a:chOff x="1058" y="1190"/>
                <a:chExt cx="1143" cy="817"/>
              </a:xfrm>
            </p:grpSpPr>
            <p:sp>
              <p:nvSpPr>
                <p:cNvPr id="61" name="Line 550">
                  <a:extLst>
                    <a:ext uri="{FF2B5EF4-FFF2-40B4-BE49-F238E27FC236}">
                      <a16:creationId xmlns:a16="http://schemas.microsoft.com/office/drawing/2014/main" id="{EF1692BF-A9AC-414E-B6C0-2953206EBF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0" y="1286"/>
                  <a:ext cx="211" cy="221"/>
                </a:xfrm>
                <a:prstGeom prst="line">
                  <a:avLst/>
                </a:prstGeom>
                <a:noFill/>
                <a:ln w="38100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2" name="Line 551">
                  <a:extLst>
                    <a:ext uri="{FF2B5EF4-FFF2-40B4-BE49-F238E27FC236}">
                      <a16:creationId xmlns:a16="http://schemas.microsoft.com/office/drawing/2014/main" id="{70A5B879-705A-4330-8742-3AEC1E3B3A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51" y="1465"/>
                  <a:ext cx="401" cy="43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3" name="Line 552">
                  <a:extLst>
                    <a:ext uri="{FF2B5EF4-FFF2-40B4-BE49-F238E27FC236}">
                      <a16:creationId xmlns:a16="http://schemas.microsoft.com/office/drawing/2014/main" id="{CA837AB2-3BC7-43FE-8F7B-B685533EC2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66" y="1507"/>
                  <a:ext cx="43" cy="32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4" name="Line 553">
                  <a:extLst>
                    <a:ext uri="{FF2B5EF4-FFF2-40B4-BE49-F238E27FC236}">
                      <a16:creationId xmlns:a16="http://schemas.microsoft.com/office/drawing/2014/main" id="{4286B686-3287-4CC0-842E-00A47DB35F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2033" y="1458"/>
                  <a:ext cx="168" cy="141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5" name="Line 554">
                  <a:extLst>
                    <a:ext uri="{FF2B5EF4-FFF2-40B4-BE49-F238E27FC236}">
                      <a16:creationId xmlns:a16="http://schemas.microsoft.com/office/drawing/2014/main" id="{E91331D9-94F8-4105-AC9E-36953A2CEE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09" y="1816"/>
                  <a:ext cx="230" cy="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6" name="Line 555">
                  <a:extLst>
                    <a:ext uri="{FF2B5EF4-FFF2-40B4-BE49-F238E27FC236}">
                      <a16:creationId xmlns:a16="http://schemas.microsoft.com/office/drawing/2014/main" id="{A78BA0FF-DE51-4913-991C-D0860CF49F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8" y="1666"/>
                  <a:ext cx="302" cy="17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7" name="Line 556">
                  <a:extLst>
                    <a:ext uri="{FF2B5EF4-FFF2-40B4-BE49-F238E27FC236}">
                      <a16:creationId xmlns:a16="http://schemas.microsoft.com/office/drawing/2014/main" id="{C1BD3B25-1FA8-4986-BCA3-5372F77961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0" y="1831"/>
                  <a:ext cx="128" cy="136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8" name="Line 557">
                  <a:extLst>
                    <a:ext uri="{FF2B5EF4-FFF2-40B4-BE49-F238E27FC236}">
                      <a16:creationId xmlns:a16="http://schemas.microsoft.com/office/drawing/2014/main" id="{797B7FE0-40A2-43E6-B89A-FEF604E064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" y="1600"/>
                  <a:ext cx="4" cy="225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69" name="Line 558">
                  <a:extLst>
                    <a:ext uri="{FF2B5EF4-FFF2-40B4-BE49-F238E27FC236}">
                      <a16:creationId xmlns:a16="http://schemas.microsoft.com/office/drawing/2014/main" id="{FE3AAA59-611B-4F73-A870-7D6C4E2AE2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1058" y="1728"/>
                  <a:ext cx="327" cy="103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0" name="Line 559">
                  <a:extLst>
                    <a:ext uri="{FF2B5EF4-FFF2-40B4-BE49-F238E27FC236}">
                      <a16:creationId xmlns:a16="http://schemas.microsoft.com/office/drawing/2014/main" id="{A4A74CA1-F0EF-4531-A65E-ABF3CC7399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02" y="1770"/>
                  <a:ext cx="26" cy="23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1" name="Line 560">
                  <a:extLst>
                    <a:ext uri="{FF2B5EF4-FFF2-40B4-BE49-F238E27FC236}">
                      <a16:creationId xmlns:a16="http://schemas.microsoft.com/office/drawing/2014/main" id="{16C96FF8-3E66-4B99-8C5A-B9A3116D0C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836" y="1824"/>
                  <a:ext cx="89" cy="120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2" name="Line 561">
                  <a:extLst>
                    <a:ext uri="{FF2B5EF4-FFF2-40B4-BE49-F238E27FC236}">
                      <a16:creationId xmlns:a16="http://schemas.microsoft.com/office/drawing/2014/main" id="{72553DF5-B816-4BC4-913A-3BD8EAC02C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45" y="1214"/>
                  <a:ext cx="113" cy="248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3" name="Line 562">
                  <a:extLst>
                    <a:ext uri="{FF2B5EF4-FFF2-40B4-BE49-F238E27FC236}">
                      <a16:creationId xmlns:a16="http://schemas.microsoft.com/office/drawing/2014/main" id="{4BEF5A45-4548-4D27-84FD-106866E82E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0" y="1461"/>
                  <a:ext cx="17" cy="202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4" name="Line 563">
                  <a:extLst>
                    <a:ext uri="{FF2B5EF4-FFF2-40B4-BE49-F238E27FC236}">
                      <a16:creationId xmlns:a16="http://schemas.microsoft.com/office/drawing/2014/main" id="{BDBDF0DC-142D-4A73-B37E-2DB887B953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68" y="1498"/>
                  <a:ext cx="190" cy="115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5" name="Line 564">
                  <a:extLst>
                    <a:ext uri="{FF2B5EF4-FFF2-40B4-BE49-F238E27FC236}">
                      <a16:creationId xmlns:a16="http://schemas.microsoft.com/office/drawing/2014/main" id="{20C960F3-953F-4D35-9BC0-7865E8CA33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570" y="1190"/>
                  <a:ext cx="187" cy="207"/>
                </a:xfrm>
                <a:prstGeom prst="line">
                  <a:avLst/>
                </a:prstGeom>
                <a:noFill/>
                <a:ln w="2857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 pitchFamily="18" charset="0"/>
                    <a:ea typeface="+mn-ea"/>
                    <a:cs typeface="Arial" charset="0"/>
                  </a:endParaRPr>
                </a:p>
              </p:txBody>
            </p:sp>
          </p:grpSp>
          <p:sp>
            <p:nvSpPr>
              <p:cNvPr id="60" name="Line 565">
                <a:extLst>
                  <a:ext uri="{FF2B5EF4-FFF2-40B4-BE49-F238E27FC236}">
                    <a16:creationId xmlns:a16="http://schemas.microsoft.com/office/drawing/2014/main" id="{D41DD152-49C2-4BE3-B753-062AEDBFF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1810"/>
                <a:ext cx="269" cy="110"/>
              </a:xfrm>
              <a:prstGeom prst="line">
                <a:avLst/>
              </a:prstGeom>
              <a:noFill/>
              <a:ln w="28575">
                <a:solidFill>
                  <a:srgbClr val="DDDDD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3" name="Group 566">
            <a:extLst>
              <a:ext uri="{FF2B5EF4-FFF2-40B4-BE49-F238E27FC236}">
                <a16:creationId xmlns:a16="http://schemas.microsoft.com/office/drawing/2014/main" id="{D0508F1B-D91F-4369-97EF-CCFFA9DF0BDA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3727450"/>
            <a:ext cx="3262313" cy="942975"/>
            <a:chOff x="2369" y="2288"/>
            <a:chExt cx="2055" cy="594"/>
          </a:xfrm>
        </p:grpSpPr>
        <p:sp>
          <p:nvSpPr>
            <p:cNvPr id="94" name="Oval 567">
              <a:extLst>
                <a:ext uri="{FF2B5EF4-FFF2-40B4-BE49-F238E27FC236}">
                  <a16:creationId xmlns:a16="http://schemas.microsoft.com/office/drawing/2014/main" id="{596A6CFB-82C6-4ACC-9598-2FA7D482BA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452677">
              <a:off x="3593" y="2523"/>
              <a:ext cx="171" cy="15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5" name="Oval 568">
              <a:extLst>
                <a:ext uri="{FF2B5EF4-FFF2-40B4-BE49-F238E27FC236}">
                  <a16:creationId xmlns:a16="http://schemas.microsoft.com/office/drawing/2014/main" id="{5CF736C0-B708-454B-9221-53C506784DD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452677">
              <a:off x="4261" y="2505"/>
              <a:ext cx="172" cy="155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6" name="Oval 569">
              <a:extLst>
                <a:ext uri="{FF2B5EF4-FFF2-40B4-BE49-F238E27FC236}">
                  <a16:creationId xmlns:a16="http://schemas.microsoft.com/office/drawing/2014/main" id="{350A0182-D0C4-45A1-AB3A-8D5AAC7635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452677">
              <a:off x="3854" y="2400"/>
              <a:ext cx="172" cy="15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7" name="Oval 570">
              <a:extLst>
                <a:ext uri="{FF2B5EF4-FFF2-40B4-BE49-F238E27FC236}">
                  <a16:creationId xmlns:a16="http://schemas.microsoft.com/office/drawing/2014/main" id="{4A5AE2D3-9A3A-4F8F-B70C-F3BD666ADD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452677">
              <a:off x="3747" y="2719"/>
              <a:ext cx="172" cy="154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8" name="Oval 571">
              <a:extLst>
                <a:ext uri="{FF2B5EF4-FFF2-40B4-BE49-F238E27FC236}">
                  <a16:creationId xmlns:a16="http://schemas.microsoft.com/office/drawing/2014/main" id="{EAE8BF9D-2291-40FE-B5DF-FF53A0C18AC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369" y="2559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99" name="Oval 572">
              <a:extLst>
                <a:ext uri="{FF2B5EF4-FFF2-40B4-BE49-F238E27FC236}">
                  <a16:creationId xmlns:a16="http://schemas.microsoft.com/office/drawing/2014/main" id="{2FB69274-59B7-4709-B397-6DD7F05964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534" y="228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0" name="Oval 573">
              <a:extLst>
                <a:ext uri="{FF2B5EF4-FFF2-40B4-BE49-F238E27FC236}">
                  <a16:creationId xmlns:a16="http://schemas.microsoft.com/office/drawing/2014/main" id="{17597E80-1830-463B-B213-EE30430848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598" y="261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grpSp>
        <p:nvGrpSpPr>
          <p:cNvPr id="101" name="Group 574">
            <a:extLst>
              <a:ext uri="{FF2B5EF4-FFF2-40B4-BE49-F238E27FC236}">
                <a16:creationId xmlns:a16="http://schemas.microsoft.com/office/drawing/2014/main" id="{7F8CB84E-2E78-4A92-B09E-8E226516C451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1660525"/>
            <a:ext cx="5222875" cy="3489325"/>
            <a:chOff x="977" y="921"/>
            <a:chExt cx="3290" cy="2229"/>
          </a:xfrm>
        </p:grpSpPr>
        <p:sp>
          <p:nvSpPr>
            <p:cNvPr id="102" name="Oval 575">
              <a:extLst>
                <a:ext uri="{FF2B5EF4-FFF2-40B4-BE49-F238E27FC236}">
                  <a16:creationId xmlns:a16="http://schemas.microsoft.com/office/drawing/2014/main" id="{E4532491-612D-4FBE-84D4-4E54FEF43E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859" y="2063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3" name="Oval 576">
              <a:extLst>
                <a:ext uri="{FF2B5EF4-FFF2-40B4-BE49-F238E27FC236}">
                  <a16:creationId xmlns:a16="http://schemas.microsoft.com/office/drawing/2014/main" id="{16201126-EE6E-4439-AAC6-C67C6D29C0B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366" y="2116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4" name="Oval 577">
              <a:extLst>
                <a:ext uri="{FF2B5EF4-FFF2-40B4-BE49-F238E27FC236}">
                  <a16:creationId xmlns:a16="http://schemas.microsoft.com/office/drawing/2014/main" id="{26D50CF2-8070-4762-80C5-E7BE3C606E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038" y="199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5" name="Oval 578">
              <a:extLst>
                <a:ext uri="{FF2B5EF4-FFF2-40B4-BE49-F238E27FC236}">
                  <a16:creationId xmlns:a16="http://schemas.microsoft.com/office/drawing/2014/main" id="{4C7B0097-9222-42EB-B2B7-35E7CBF268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286" y="2327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6" name="Oval 579">
              <a:extLst>
                <a:ext uri="{FF2B5EF4-FFF2-40B4-BE49-F238E27FC236}">
                  <a16:creationId xmlns:a16="http://schemas.microsoft.com/office/drawing/2014/main" id="{8347CF2D-D8E3-4391-B5CF-49E83667DD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000" y="2615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7" name="Oval 580">
              <a:extLst>
                <a:ext uri="{FF2B5EF4-FFF2-40B4-BE49-F238E27FC236}">
                  <a16:creationId xmlns:a16="http://schemas.microsoft.com/office/drawing/2014/main" id="{0C276B76-58C5-4A98-AEA4-E932351CE5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012" y="2255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8" name="Oval 581">
              <a:extLst>
                <a:ext uri="{FF2B5EF4-FFF2-40B4-BE49-F238E27FC236}">
                  <a16:creationId xmlns:a16="http://schemas.microsoft.com/office/drawing/2014/main" id="{113AA9AA-F442-4FFB-B4A8-FCEBF1CBF8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233" y="2811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9" name="Oval 582">
              <a:extLst>
                <a:ext uri="{FF2B5EF4-FFF2-40B4-BE49-F238E27FC236}">
                  <a16:creationId xmlns:a16="http://schemas.microsoft.com/office/drawing/2014/main" id="{196ACB01-DF4C-42A6-8044-83B9CC2F10C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851" y="2217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0" name="Oval 583">
              <a:extLst>
                <a:ext uri="{FF2B5EF4-FFF2-40B4-BE49-F238E27FC236}">
                  <a16:creationId xmlns:a16="http://schemas.microsoft.com/office/drawing/2014/main" id="{3E7E7983-9949-42D2-ACB6-A92D928B411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361" y="242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1" name="Oval 584">
              <a:extLst>
                <a:ext uri="{FF2B5EF4-FFF2-40B4-BE49-F238E27FC236}">
                  <a16:creationId xmlns:a16="http://schemas.microsoft.com/office/drawing/2014/main" id="{A6DF85B0-9826-40A5-A8C4-7971FC55BF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197" y="189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2" name="Oval 585">
              <a:extLst>
                <a:ext uri="{FF2B5EF4-FFF2-40B4-BE49-F238E27FC236}">
                  <a16:creationId xmlns:a16="http://schemas.microsoft.com/office/drawing/2014/main" id="{B49E6AC0-8669-4022-93BA-F5E8995D8A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977" y="217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3" name="Oval 586">
              <a:extLst>
                <a:ext uri="{FF2B5EF4-FFF2-40B4-BE49-F238E27FC236}">
                  <a16:creationId xmlns:a16="http://schemas.microsoft.com/office/drawing/2014/main" id="{2F1C5162-5C62-4DD3-8AF0-A34C47A2BC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611" y="1804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4" name="Oval 587">
              <a:extLst>
                <a:ext uri="{FF2B5EF4-FFF2-40B4-BE49-F238E27FC236}">
                  <a16:creationId xmlns:a16="http://schemas.microsoft.com/office/drawing/2014/main" id="{FCEBF33A-16D9-40CB-8784-03542A5F82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082" y="167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5" name="Oval 588">
              <a:extLst>
                <a:ext uri="{FF2B5EF4-FFF2-40B4-BE49-F238E27FC236}">
                  <a16:creationId xmlns:a16="http://schemas.microsoft.com/office/drawing/2014/main" id="{A2CC12EE-C57E-454F-8745-5120D117E8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994" y="150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6" name="Oval 589">
              <a:extLst>
                <a:ext uri="{FF2B5EF4-FFF2-40B4-BE49-F238E27FC236}">
                  <a16:creationId xmlns:a16="http://schemas.microsoft.com/office/drawing/2014/main" id="{7A683723-921B-4367-A183-29A4D7E5105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427" y="167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7" name="Oval 590">
              <a:extLst>
                <a:ext uri="{FF2B5EF4-FFF2-40B4-BE49-F238E27FC236}">
                  <a16:creationId xmlns:a16="http://schemas.microsoft.com/office/drawing/2014/main" id="{63753879-A4EC-4E45-BD7C-9811049D4A0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964" y="921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8" name="Oval 591">
              <a:extLst>
                <a:ext uri="{FF2B5EF4-FFF2-40B4-BE49-F238E27FC236}">
                  <a16:creationId xmlns:a16="http://schemas.microsoft.com/office/drawing/2014/main" id="{1548A6D7-F290-43A3-B88F-F3A81438A25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662" y="1261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19" name="Oval 592">
              <a:extLst>
                <a:ext uri="{FF2B5EF4-FFF2-40B4-BE49-F238E27FC236}">
                  <a16:creationId xmlns:a16="http://schemas.microsoft.com/office/drawing/2014/main" id="{4D52B5EE-F965-40CA-8F64-76B316EB09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834" y="167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0" name="Oval 593">
              <a:extLst>
                <a:ext uri="{FF2B5EF4-FFF2-40B4-BE49-F238E27FC236}">
                  <a16:creationId xmlns:a16="http://schemas.microsoft.com/office/drawing/2014/main" id="{5B153A2C-36A9-423D-B591-361B3F5ED2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324" y="1357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1" name="Oval 594">
              <a:extLst>
                <a:ext uri="{FF2B5EF4-FFF2-40B4-BE49-F238E27FC236}">
                  <a16:creationId xmlns:a16="http://schemas.microsoft.com/office/drawing/2014/main" id="{1881F9F2-D388-426B-9082-E9B8E7FE1F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1759" y="2701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2" name="Oval 595">
              <a:extLst>
                <a:ext uri="{FF2B5EF4-FFF2-40B4-BE49-F238E27FC236}">
                  <a16:creationId xmlns:a16="http://schemas.microsoft.com/office/drawing/2014/main" id="{2CE99BAA-75D7-4C73-B8D9-3068A61A73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182" y="298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3" name="Oval 596">
              <a:extLst>
                <a:ext uri="{FF2B5EF4-FFF2-40B4-BE49-F238E27FC236}">
                  <a16:creationId xmlns:a16="http://schemas.microsoft.com/office/drawing/2014/main" id="{C6E10A73-A3F9-4171-9CF9-93261F980CC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813" y="134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4" name="Oval 597">
              <a:extLst>
                <a:ext uri="{FF2B5EF4-FFF2-40B4-BE49-F238E27FC236}">
                  <a16:creationId xmlns:a16="http://schemas.microsoft.com/office/drawing/2014/main" id="{09C25D51-28D1-47E0-9FC4-590FCD866F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381" y="1876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5" name="Oval 598">
              <a:extLst>
                <a:ext uri="{FF2B5EF4-FFF2-40B4-BE49-F238E27FC236}">
                  <a16:creationId xmlns:a16="http://schemas.microsoft.com/office/drawing/2014/main" id="{48185F1E-BAA8-4D48-8004-707F7C7C0E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612" y="1819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6" name="Oval 599">
              <a:extLst>
                <a:ext uri="{FF2B5EF4-FFF2-40B4-BE49-F238E27FC236}">
                  <a16:creationId xmlns:a16="http://schemas.microsoft.com/office/drawing/2014/main" id="{FEB4CC3D-BFBD-48B1-ABCF-5DA2F91871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3535" y="2116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7" name="Oval 600">
              <a:extLst>
                <a:ext uri="{FF2B5EF4-FFF2-40B4-BE49-F238E27FC236}">
                  <a16:creationId xmlns:a16="http://schemas.microsoft.com/office/drawing/2014/main" id="{DD3FD094-EBBF-4F25-BF85-BF3696EBF1C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4111" y="182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28" name="Oval 601">
              <a:extLst>
                <a:ext uri="{FF2B5EF4-FFF2-40B4-BE49-F238E27FC236}">
                  <a16:creationId xmlns:a16="http://schemas.microsoft.com/office/drawing/2014/main" id="{E042E353-B227-4E81-926E-CF6DED7B0A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2139" y="2283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sp>
        <p:nvSpPr>
          <p:cNvPr id="129" name="Oval 602">
            <a:extLst>
              <a:ext uri="{FF2B5EF4-FFF2-40B4-BE49-F238E27FC236}">
                <a16:creationId xmlns:a16="http://schemas.microsoft.com/office/drawing/2014/main" id="{0451B6E9-C6F3-46AD-8484-22BE54BDCF5E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2590800" y="2971800"/>
            <a:ext cx="2087563" cy="2087563"/>
          </a:xfrm>
          <a:prstGeom prst="ellipse">
            <a:avLst/>
          </a:prstGeom>
          <a:solidFill>
            <a:srgbClr val="FF9900">
              <a:alpha val="39999"/>
            </a:srgbClr>
          </a:solidFill>
          <a:ln w="3175" algn="ctr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30" name="Oval 603">
            <a:extLst>
              <a:ext uri="{FF2B5EF4-FFF2-40B4-BE49-F238E27FC236}">
                <a16:creationId xmlns:a16="http://schemas.microsoft.com/office/drawing/2014/main" id="{210692EB-93BD-4B9B-AF8C-1F6CB4F8B031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3867150" y="3346450"/>
            <a:ext cx="1905000" cy="1981200"/>
          </a:xfrm>
          <a:prstGeom prst="ellipse">
            <a:avLst/>
          </a:prstGeom>
          <a:solidFill>
            <a:srgbClr val="FF9900">
              <a:alpha val="39999"/>
            </a:srgbClr>
          </a:solidFill>
          <a:ln w="3175" algn="ctr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31" name="Oval 604">
            <a:extLst>
              <a:ext uri="{FF2B5EF4-FFF2-40B4-BE49-F238E27FC236}">
                <a16:creationId xmlns:a16="http://schemas.microsoft.com/office/drawing/2014/main" id="{DA8B3233-2300-42FA-86A2-79904A19B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725" y="2809875"/>
            <a:ext cx="2087563" cy="2087563"/>
          </a:xfrm>
          <a:prstGeom prst="ellipse">
            <a:avLst/>
          </a:prstGeom>
          <a:solidFill>
            <a:srgbClr val="FF9900">
              <a:alpha val="39999"/>
            </a:srgbClr>
          </a:solidFill>
          <a:ln w="3175" algn="ctr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32" name="Oval 605">
            <a:extLst>
              <a:ext uri="{FF2B5EF4-FFF2-40B4-BE49-F238E27FC236}">
                <a16:creationId xmlns:a16="http://schemas.microsoft.com/office/drawing/2014/main" id="{1C5F0E88-C813-40A6-A2FD-303A5D1A2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429000"/>
            <a:ext cx="2087563" cy="2087563"/>
          </a:xfrm>
          <a:prstGeom prst="ellipse">
            <a:avLst/>
          </a:prstGeom>
          <a:solidFill>
            <a:srgbClr val="FF9900">
              <a:alpha val="39999"/>
            </a:srgbClr>
          </a:solidFill>
          <a:ln w="3175" algn="ctr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grpSp>
        <p:nvGrpSpPr>
          <p:cNvPr id="133" name="Group 606">
            <a:extLst>
              <a:ext uri="{FF2B5EF4-FFF2-40B4-BE49-F238E27FC236}">
                <a16:creationId xmlns:a16="http://schemas.microsoft.com/office/drawing/2014/main" id="{3BA36473-B9EE-4DD8-8683-E0745BF2223A}"/>
              </a:ext>
            </a:extLst>
          </p:cNvPr>
          <p:cNvGrpSpPr>
            <a:grpSpLocks/>
          </p:cNvGrpSpPr>
          <p:nvPr/>
        </p:nvGrpSpPr>
        <p:grpSpPr bwMode="auto">
          <a:xfrm>
            <a:off x="1814513" y="1489075"/>
            <a:ext cx="5138737" cy="3648075"/>
            <a:chOff x="-4280" y="-3185"/>
            <a:chExt cx="3237" cy="2298"/>
          </a:xfrm>
        </p:grpSpPr>
        <p:grpSp>
          <p:nvGrpSpPr>
            <p:cNvPr id="134" name="Group 607">
              <a:extLst>
                <a:ext uri="{FF2B5EF4-FFF2-40B4-BE49-F238E27FC236}">
                  <a16:creationId xmlns:a16="http://schemas.microsoft.com/office/drawing/2014/main" id="{0D7CEF67-2D1B-4B59-8EA2-97D9A9AA7365}"/>
                </a:ext>
              </a:extLst>
            </p:cNvPr>
            <p:cNvGrpSpPr>
              <a:grpSpLocks/>
            </p:cNvGrpSpPr>
            <p:nvPr/>
          </p:nvGrpSpPr>
          <p:grpSpPr bwMode="auto">
            <a:xfrm rot="4452677">
              <a:off x="-2748" y="-2848"/>
              <a:ext cx="2042" cy="1368"/>
              <a:chOff x="1032" y="1146"/>
              <a:chExt cx="1226" cy="904"/>
            </a:xfrm>
          </p:grpSpPr>
          <p:sp>
            <p:nvSpPr>
              <p:cNvPr id="153" name="Oval 608">
                <a:extLst>
                  <a:ext uri="{FF2B5EF4-FFF2-40B4-BE49-F238E27FC236}">
                    <a16:creationId xmlns:a16="http://schemas.microsoft.com/office/drawing/2014/main" id="{BB3C6C73-0ADA-4332-AA7E-2507B4E61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" y="1948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4" name="Oval 609">
                <a:extLst>
                  <a:ext uri="{FF2B5EF4-FFF2-40B4-BE49-F238E27FC236}">
                    <a16:creationId xmlns:a16="http://schemas.microsoft.com/office/drawing/2014/main" id="{A2C02ED9-C2E1-4143-92CB-374EE9151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2" y="1679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5" name="Oval 610">
                <a:extLst>
                  <a:ext uri="{FF2B5EF4-FFF2-40B4-BE49-F238E27FC236}">
                    <a16:creationId xmlns:a16="http://schemas.microsoft.com/office/drawing/2014/main" id="{CA4E02F7-A8D0-443B-9B66-FE3C3B02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" y="1737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6" name="Oval 611">
                <a:extLst>
                  <a:ext uri="{FF2B5EF4-FFF2-40B4-BE49-F238E27FC236}">
                    <a16:creationId xmlns:a16="http://schemas.microsoft.com/office/drawing/2014/main" id="{33C649F7-C110-4DE4-885C-7C0F1605F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" y="1780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7" name="Oval 612">
                <a:extLst>
                  <a:ext uri="{FF2B5EF4-FFF2-40B4-BE49-F238E27FC236}">
                    <a16:creationId xmlns:a16="http://schemas.microsoft.com/office/drawing/2014/main" id="{580B616D-506F-41CA-8262-EB426E579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924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8" name="Oval 613">
                <a:extLst>
                  <a:ext uri="{FF2B5EF4-FFF2-40B4-BE49-F238E27FC236}">
                    <a16:creationId xmlns:a16="http://schemas.microsoft.com/office/drawing/2014/main" id="{52754930-C511-4956-8137-95E558BAD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3" y="1530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59" name="Oval 614">
                <a:extLst>
                  <a:ext uri="{FF2B5EF4-FFF2-40B4-BE49-F238E27FC236}">
                    <a16:creationId xmlns:a16="http://schemas.microsoft.com/office/drawing/2014/main" id="{CCFEDC01-4009-410F-BA34-E83FC5BA25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1" y="1603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0" name="Oval 615">
                <a:extLst>
                  <a:ext uri="{FF2B5EF4-FFF2-40B4-BE49-F238E27FC236}">
                    <a16:creationId xmlns:a16="http://schemas.microsoft.com/office/drawing/2014/main" id="{DB84E81D-A958-4633-9B23-A67D80ACAB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4" y="1890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1" name="Oval 616">
                <a:extLst>
                  <a:ext uri="{FF2B5EF4-FFF2-40B4-BE49-F238E27FC236}">
                    <a16:creationId xmlns:a16="http://schemas.microsoft.com/office/drawing/2014/main" id="{65038006-5F44-4D15-A4ED-D7DD43744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" y="1434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2" name="Oval 617">
                <a:extLst>
                  <a:ext uri="{FF2B5EF4-FFF2-40B4-BE49-F238E27FC236}">
                    <a16:creationId xmlns:a16="http://schemas.microsoft.com/office/drawing/2014/main" id="{FC207028-BAEB-4D3F-8092-90EB0AC2D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2" y="1227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3" name="Oval 618">
                <a:extLst>
                  <a:ext uri="{FF2B5EF4-FFF2-40B4-BE49-F238E27FC236}">
                    <a16:creationId xmlns:a16="http://schemas.microsoft.com/office/drawing/2014/main" id="{3168BBEF-5C5F-4153-89B7-37FAC85F5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3" y="1146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4" name="Oval 619">
                <a:extLst>
                  <a:ext uri="{FF2B5EF4-FFF2-40B4-BE49-F238E27FC236}">
                    <a16:creationId xmlns:a16="http://schemas.microsoft.com/office/drawing/2014/main" id="{CAC6D356-E589-4848-9D59-A9B023F84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4" y="1559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5" name="Oval 620">
                <a:extLst>
                  <a:ext uri="{FF2B5EF4-FFF2-40B4-BE49-F238E27FC236}">
                    <a16:creationId xmlns:a16="http://schemas.microsoft.com/office/drawing/2014/main" id="{9E966035-82B8-4840-893C-14F571470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602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6" name="Oval 621">
                <a:extLst>
                  <a:ext uri="{FF2B5EF4-FFF2-40B4-BE49-F238E27FC236}">
                    <a16:creationId xmlns:a16="http://schemas.microsoft.com/office/drawing/2014/main" id="{5EC0D97D-47DF-401C-A422-CBE33C906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7" y="1174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7" name="Oval 622">
                <a:extLst>
                  <a:ext uri="{FF2B5EF4-FFF2-40B4-BE49-F238E27FC236}">
                    <a16:creationId xmlns:a16="http://schemas.microsoft.com/office/drawing/2014/main" id="{24ADC0F8-0CCC-41F3-B486-4A850F7A9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1414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8" name="Oval 623">
                <a:extLst>
                  <a:ext uri="{FF2B5EF4-FFF2-40B4-BE49-F238E27FC236}">
                    <a16:creationId xmlns:a16="http://schemas.microsoft.com/office/drawing/2014/main" id="{ABBAAB1E-B220-4556-9336-57FDF88D5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5" y="1539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69" name="Oval 624">
                <a:extLst>
                  <a:ext uri="{FF2B5EF4-FFF2-40B4-BE49-F238E27FC236}">
                    <a16:creationId xmlns:a16="http://schemas.microsoft.com/office/drawing/2014/main" id="{41545E57-C030-4B9F-997B-0406341AB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2" y="1760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70" name="Oval 625">
                <a:extLst>
                  <a:ext uri="{FF2B5EF4-FFF2-40B4-BE49-F238E27FC236}">
                    <a16:creationId xmlns:a16="http://schemas.microsoft.com/office/drawing/2014/main" id="{3548F719-2984-4D05-8883-3F7E72296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0" y="1851"/>
                <a:ext cx="103" cy="102"/>
              </a:xfrm>
              <a:prstGeom prst="ellipse">
                <a:avLst/>
              </a:prstGeom>
              <a:gradFill rotWithShape="1">
                <a:gsLst>
                  <a:gs pos="0">
                    <a:srgbClr val="66CCFF"/>
                  </a:gs>
                  <a:gs pos="100000">
                    <a:srgbClr val="2F5E76"/>
                  </a:gs>
                </a:gsLst>
                <a:path path="rect">
                  <a:fillToRect r="100000" b="100000"/>
                </a:path>
              </a:gradFill>
              <a:ln w="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sng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35" name="Oval 626">
              <a:extLst>
                <a:ext uri="{FF2B5EF4-FFF2-40B4-BE49-F238E27FC236}">
                  <a16:creationId xmlns:a16="http://schemas.microsoft.com/office/drawing/2014/main" id="{1D75BF05-7FA9-49C4-AEA9-28C3C454EA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4280" y="-186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36" name="Oval 627">
              <a:extLst>
                <a:ext uri="{FF2B5EF4-FFF2-40B4-BE49-F238E27FC236}">
                  <a16:creationId xmlns:a16="http://schemas.microsoft.com/office/drawing/2014/main" id="{961AA69D-87A4-40DB-B153-3CCD51FEF8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4160" y="-2348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37" name="Oval 628">
              <a:extLst>
                <a:ext uri="{FF2B5EF4-FFF2-40B4-BE49-F238E27FC236}">
                  <a16:creationId xmlns:a16="http://schemas.microsoft.com/office/drawing/2014/main" id="{6CC6BC7E-2DBE-42B3-AE94-C0C26B1BAC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4058" y="-2140"/>
              <a:ext cx="156" cy="169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38" name="Oval 629">
              <a:extLst>
                <a:ext uri="{FF2B5EF4-FFF2-40B4-BE49-F238E27FC236}">
                  <a16:creationId xmlns:a16="http://schemas.microsoft.com/office/drawing/2014/main" id="{370DD266-DEB9-476D-90B5-CB1CBE841AE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908" y="-1925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39" name="Oval 630">
              <a:extLst>
                <a:ext uri="{FF2B5EF4-FFF2-40B4-BE49-F238E27FC236}">
                  <a16:creationId xmlns:a16="http://schemas.microsoft.com/office/drawing/2014/main" id="{DC985F1C-917E-467C-83B1-A609043B90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883" y="-1596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0" name="Oval 631">
              <a:extLst>
                <a:ext uri="{FF2B5EF4-FFF2-40B4-BE49-F238E27FC236}">
                  <a16:creationId xmlns:a16="http://schemas.microsoft.com/office/drawing/2014/main" id="{A5E6E44A-4A2D-45E7-9F08-06327E99054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638" y="-2243"/>
              <a:ext cx="155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1" name="Oval 632">
              <a:extLst>
                <a:ext uri="{FF2B5EF4-FFF2-40B4-BE49-F238E27FC236}">
                  <a16:creationId xmlns:a16="http://schemas.microsoft.com/office/drawing/2014/main" id="{81A96FF0-C8AB-42A3-9352-218F091173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367" y="-1864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2" name="Oval 633">
              <a:extLst>
                <a:ext uri="{FF2B5EF4-FFF2-40B4-BE49-F238E27FC236}">
                  <a16:creationId xmlns:a16="http://schemas.microsoft.com/office/drawing/2014/main" id="{16DE1F49-87D3-4BD8-A154-35852970B4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478" y="-1337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3" name="Oval 634">
              <a:extLst>
                <a:ext uri="{FF2B5EF4-FFF2-40B4-BE49-F238E27FC236}">
                  <a16:creationId xmlns:a16="http://schemas.microsoft.com/office/drawing/2014/main" id="{9F5980EC-9443-4632-8EFB-861184E6A8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210" y="-2099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4" name="Oval 635">
              <a:extLst>
                <a:ext uri="{FF2B5EF4-FFF2-40B4-BE49-F238E27FC236}">
                  <a16:creationId xmlns:a16="http://schemas.microsoft.com/office/drawing/2014/main" id="{AB2F2A87-EFB9-41BE-94A2-6644C14266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262" y="-2587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5" name="Oval 636">
              <a:extLst>
                <a:ext uri="{FF2B5EF4-FFF2-40B4-BE49-F238E27FC236}">
                  <a16:creationId xmlns:a16="http://schemas.microsoft.com/office/drawing/2014/main" id="{A28357BE-549A-4030-972B-5759DBCE35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2812" y="-2394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6" name="Oval 637">
              <a:extLst>
                <a:ext uri="{FF2B5EF4-FFF2-40B4-BE49-F238E27FC236}">
                  <a16:creationId xmlns:a16="http://schemas.microsoft.com/office/drawing/2014/main" id="{1A04216C-9435-4C82-9799-13D306D0D6B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106" y="-1745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7" name="Oval 638">
              <a:extLst>
                <a:ext uri="{FF2B5EF4-FFF2-40B4-BE49-F238E27FC236}">
                  <a16:creationId xmlns:a16="http://schemas.microsoft.com/office/drawing/2014/main" id="{2F965BD5-D44B-4464-B02E-467E541F62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2926" y="-1505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8" name="Oval 639">
              <a:extLst>
                <a:ext uri="{FF2B5EF4-FFF2-40B4-BE49-F238E27FC236}">
                  <a16:creationId xmlns:a16="http://schemas.microsoft.com/office/drawing/2014/main" id="{481A47EF-F2F3-4B9E-8642-8C254DE87E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2761" y="-1776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49" name="Oval 640">
              <a:extLst>
                <a:ext uri="{FF2B5EF4-FFF2-40B4-BE49-F238E27FC236}">
                  <a16:creationId xmlns:a16="http://schemas.microsoft.com/office/drawing/2014/main" id="{8EB6B31F-7204-4EA3-B0C0-A72FFAD8F8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2697" y="-1454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50" name="Oval 641">
              <a:extLst>
                <a:ext uri="{FF2B5EF4-FFF2-40B4-BE49-F238E27FC236}">
                  <a16:creationId xmlns:a16="http://schemas.microsoft.com/office/drawing/2014/main" id="{10528523-9C7B-4E87-A2B1-AB3667998F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261" y="-1440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51" name="Oval 642">
              <a:extLst>
                <a:ext uri="{FF2B5EF4-FFF2-40B4-BE49-F238E27FC236}">
                  <a16:creationId xmlns:a16="http://schemas.microsoft.com/office/drawing/2014/main" id="{7A40612F-B143-40D0-A511-DDE7FE1442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3031" y="-1057"/>
              <a:ext cx="155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52" name="Oval 643">
              <a:extLst>
                <a:ext uri="{FF2B5EF4-FFF2-40B4-BE49-F238E27FC236}">
                  <a16:creationId xmlns:a16="http://schemas.microsoft.com/office/drawing/2014/main" id="{7185A62F-CDB7-4FD2-82B7-2DAE6FE868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355224">
              <a:off x="-2401" y="-1982"/>
              <a:ext cx="156" cy="170"/>
            </a:xfrm>
            <a:prstGeom prst="ellips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r="100000" b="100000"/>
              </a:path>
            </a:gradFill>
            <a:ln w="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endParaRPr>
            </a:p>
          </p:txBody>
        </p:sp>
      </p:grpSp>
      <p:sp>
        <p:nvSpPr>
          <p:cNvPr id="171" name="Oval 644">
            <a:extLst>
              <a:ext uri="{FF2B5EF4-FFF2-40B4-BE49-F238E27FC236}">
                <a16:creationId xmlns:a16="http://schemas.microsoft.com/office/drawing/2014/main" id="{ECA1DEDF-058C-4530-9A3D-6A1E04670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3632200"/>
            <a:ext cx="2087563" cy="2087563"/>
          </a:xfrm>
          <a:prstGeom prst="ellipse">
            <a:avLst/>
          </a:prstGeom>
          <a:solidFill>
            <a:srgbClr val="FF9900">
              <a:alpha val="39999"/>
            </a:srgbClr>
          </a:solidFill>
          <a:ln w="3175" algn="ctr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2" name="Oval 645">
            <a:extLst>
              <a:ext uri="{FF2B5EF4-FFF2-40B4-BE49-F238E27FC236}">
                <a16:creationId xmlns:a16="http://schemas.microsoft.com/office/drawing/2014/main" id="{4AB34F86-6323-49A9-ACD9-4883AE504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3434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3" name="Oval 646">
            <a:extLst>
              <a:ext uri="{FF2B5EF4-FFF2-40B4-BE49-F238E27FC236}">
                <a16:creationId xmlns:a16="http://schemas.microsoft.com/office/drawing/2014/main" id="{8C34F968-0A17-4A84-9DEA-8DF911D20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5720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4" name="Oval 647">
            <a:extLst>
              <a:ext uri="{FF2B5EF4-FFF2-40B4-BE49-F238E27FC236}">
                <a16:creationId xmlns:a16="http://schemas.microsoft.com/office/drawing/2014/main" id="{D84E4409-5246-4E17-8B36-3EA6D60AE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36576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5" name="Text Box 648">
            <a:extLst>
              <a:ext uri="{FF2B5EF4-FFF2-40B4-BE49-F238E27FC236}">
                <a16:creationId xmlns:a16="http://schemas.microsoft.com/office/drawing/2014/main" id="{6327F04C-9541-428E-AEF4-7CA7B9989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943600"/>
            <a:ext cx="3733800" cy="5794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Competition</a:t>
            </a:r>
          </a:p>
        </p:txBody>
      </p:sp>
      <p:sp>
        <p:nvSpPr>
          <p:cNvPr id="176" name="Oval 649">
            <a:extLst>
              <a:ext uri="{FF2B5EF4-FFF2-40B4-BE49-F238E27FC236}">
                <a16:creationId xmlns:a16="http://schemas.microsoft.com/office/drawing/2014/main" id="{6BB522CE-3504-4B1B-9113-AA03B486A380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2590800" y="2971800"/>
            <a:ext cx="2087563" cy="2087563"/>
          </a:xfrm>
          <a:prstGeom prst="ellipse">
            <a:avLst/>
          </a:prstGeom>
          <a:solidFill>
            <a:srgbClr val="00CC66">
              <a:alpha val="39999"/>
            </a:srgbClr>
          </a:solidFill>
          <a:ln w="3175" algn="ctr">
            <a:solidFill>
              <a:srgbClr val="00CC66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7" name="Oval 650">
            <a:extLst>
              <a:ext uri="{FF2B5EF4-FFF2-40B4-BE49-F238E27FC236}">
                <a16:creationId xmlns:a16="http://schemas.microsoft.com/office/drawing/2014/main" id="{2BDC6AF4-6570-4C93-8460-F5BF4BA3723A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3886200" y="3352800"/>
            <a:ext cx="1905000" cy="1981200"/>
          </a:xfrm>
          <a:prstGeom prst="ellipse">
            <a:avLst/>
          </a:prstGeom>
          <a:solidFill>
            <a:srgbClr val="00CC66">
              <a:alpha val="39999"/>
            </a:srgbClr>
          </a:solidFill>
          <a:ln w="3175" algn="ctr">
            <a:solidFill>
              <a:srgbClr val="00CC66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8" name="Oval 651">
            <a:extLst>
              <a:ext uri="{FF2B5EF4-FFF2-40B4-BE49-F238E27FC236}">
                <a16:creationId xmlns:a16="http://schemas.microsoft.com/office/drawing/2014/main" id="{9888999D-F452-4722-A055-BB50839F2584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3505200" y="3886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79" name="Oval 652">
            <a:extLst>
              <a:ext uri="{FF2B5EF4-FFF2-40B4-BE49-F238E27FC236}">
                <a16:creationId xmlns:a16="http://schemas.microsoft.com/office/drawing/2014/main" id="{920EAB68-6786-46E0-B708-0CE5E9B8D82D}"/>
              </a:ext>
            </a:extLst>
          </p:cNvPr>
          <p:cNvSpPr>
            <a:spLocks noChangeArrowheads="1"/>
          </p:cNvSpPr>
          <p:nvPr/>
        </p:nvSpPr>
        <p:spPr bwMode="auto">
          <a:xfrm rot="1798273">
            <a:off x="4724400" y="4191000"/>
            <a:ext cx="227013" cy="231775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80" name="Text Box 653">
            <a:extLst>
              <a:ext uri="{FF2B5EF4-FFF2-40B4-BE49-F238E27FC236}">
                <a16:creationId xmlns:a16="http://schemas.microsoft.com/office/drawing/2014/main" id="{C0B51BD0-50C7-40F5-AB94-1DE7964FD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943600"/>
            <a:ext cx="3810000" cy="5794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Redundancy</a:t>
            </a:r>
          </a:p>
        </p:txBody>
      </p:sp>
      <p:sp>
        <p:nvSpPr>
          <p:cNvPr id="181" name="Oval 654">
            <a:extLst>
              <a:ext uri="{FF2B5EF4-FFF2-40B4-BE49-F238E27FC236}">
                <a16:creationId xmlns:a16="http://schemas.microsoft.com/office/drawing/2014/main" id="{F1C039BD-4859-4C00-B37D-F0AE3FD33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3429000"/>
            <a:ext cx="609600" cy="1600200"/>
          </a:xfrm>
          <a:prstGeom prst="ellipse">
            <a:avLst/>
          </a:prstGeom>
          <a:noFill/>
          <a:ln w="28575" algn="ctr">
            <a:solidFill>
              <a:srgbClr val="9497FE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82" name="Text Box 655">
            <a:extLst>
              <a:ext uri="{FF2B5EF4-FFF2-40B4-BE49-F238E27FC236}">
                <a16:creationId xmlns:a16="http://schemas.microsoft.com/office/drawing/2014/main" id="{FF36D2B5-6CF0-4FB2-9F5E-68B9AEB9E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943600"/>
            <a:ext cx="3916363" cy="5794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Increased Resolution</a:t>
            </a:r>
          </a:p>
        </p:txBody>
      </p:sp>
      <p:sp>
        <p:nvSpPr>
          <p:cNvPr id="183" name="Text Box 656">
            <a:extLst>
              <a:ext uri="{FF2B5EF4-FFF2-40B4-BE49-F238E27FC236}">
                <a16:creationId xmlns:a16="http://schemas.microsoft.com/office/drawing/2014/main" id="{15C2CC72-AEA3-41F6-835F-7C9FBCB5C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943600"/>
            <a:ext cx="3733800" cy="854075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Spatial Crosstalk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[Jordan &amp; Jacob, 1991]</a:t>
            </a:r>
          </a:p>
        </p:txBody>
      </p:sp>
      <p:pic>
        <p:nvPicPr>
          <p:cNvPr id="184" name="Picture 657">
            <a:extLst>
              <a:ext uri="{FF2B5EF4-FFF2-40B4-BE49-F238E27FC236}">
                <a16:creationId xmlns:a16="http://schemas.microsoft.com/office/drawing/2014/main" id="{121FC16A-DF99-47F8-8EBC-79808E760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8138" y="1560513"/>
            <a:ext cx="755650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5" name="Text Box 658">
            <a:extLst>
              <a:ext uri="{FF2B5EF4-FFF2-40B4-BE49-F238E27FC236}">
                <a16:creationId xmlns:a16="http://schemas.microsoft.com/office/drawing/2014/main" id="{590CA438-BADE-4F2E-9D3B-16C07B8C2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943600"/>
            <a:ext cx="3733800" cy="5794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Sensory Input</a:t>
            </a:r>
          </a:p>
        </p:txBody>
      </p:sp>
      <p:sp>
        <p:nvSpPr>
          <p:cNvPr id="186" name="Text Box 659">
            <a:extLst>
              <a:ext uri="{FF2B5EF4-FFF2-40B4-BE49-F238E27FC236}">
                <a16:creationId xmlns:a16="http://schemas.microsoft.com/office/drawing/2014/main" id="{C782A2E1-C0D8-45D6-B357-B16B8AB0A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943600"/>
            <a:ext cx="3733800" cy="579438"/>
          </a:xfrm>
          <a:prstGeom prst="rect">
            <a:avLst/>
          </a:prstGeom>
          <a:noFill/>
          <a:ln w="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Motor Control</a:t>
            </a:r>
          </a:p>
        </p:txBody>
      </p:sp>
      <p:pic>
        <p:nvPicPr>
          <p:cNvPr id="187" name="Picture 660">
            <a:extLst>
              <a:ext uri="{FF2B5EF4-FFF2-40B4-BE49-F238E27FC236}">
                <a16:creationId xmlns:a16="http://schemas.microsoft.com/office/drawing/2014/main" id="{BD4E3D31-9206-41FA-9F3D-D8EE55546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5619750"/>
            <a:ext cx="911225" cy="1162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8" name="Oval 662">
            <a:extLst>
              <a:ext uri="{FF2B5EF4-FFF2-40B4-BE49-F238E27FC236}">
                <a16:creationId xmlns:a16="http://schemas.microsoft.com/office/drawing/2014/main" id="{F30F1FB8-6C4A-45E3-BF34-F758EE76D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18288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89" name="Oval 663">
            <a:extLst>
              <a:ext uri="{FF2B5EF4-FFF2-40B4-BE49-F238E27FC236}">
                <a16:creationId xmlns:a16="http://schemas.microsoft.com/office/drawing/2014/main" id="{97102E4E-F82F-4808-8159-7CBE38DAE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667000"/>
            <a:ext cx="228600" cy="228600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660033"/>
              </a:gs>
            </a:gsLst>
            <a:lin ang="5400000" scaled="1"/>
          </a:gradFill>
          <a:ln w="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191" name="Rectangle 12">
            <a:extLst>
              <a:ext uri="{FF2B5EF4-FFF2-40B4-BE49-F238E27FC236}">
                <a16:creationId xmlns:a16="http://schemas.microsoft.com/office/drawing/2014/main" id="{8BFD944E-A70D-4BFD-94B4-FAFF06DC6B0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837619"/>
            <a:ext cx="9171883" cy="88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itchFamily="18" charset="0"/>
                <a:ea typeface="+mn-ea"/>
                <a:cs typeface="Arial" charset="0"/>
              </a:rPr>
              <a:t>Neural Regulation</a:t>
            </a:r>
          </a:p>
        </p:txBody>
      </p:sp>
    </p:spTree>
    <p:extLst>
      <p:ext uri="{BB962C8B-B14F-4D97-AF65-F5344CB8AC3E}">
        <p14:creationId xmlns:p14="http://schemas.microsoft.com/office/powerpoint/2010/main" val="398224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29" grpId="0" animBg="1"/>
      <p:bldP spid="129" grpId="1" animBg="1"/>
      <p:bldP spid="130" grpId="0" animBg="1"/>
      <p:bldP spid="130" grpId="1" animBg="1"/>
      <p:bldP spid="131" grpId="0" animBg="1"/>
      <p:bldP spid="132" grpId="0" animBg="1"/>
      <p:bldP spid="171" grpId="0" animBg="1"/>
      <p:bldP spid="172" grpId="0" animBg="1"/>
      <p:bldP spid="173" grpId="0" animBg="1"/>
      <p:bldP spid="174" grpId="0" animBg="1"/>
      <p:bldP spid="175" grpId="0"/>
      <p:bldP spid="176" grpId="0" animBg="1"/>
      <p:bldP spid="177" grpId="0" animBg="1"/>
      <p:bldP spid="178" grpId="0" animBg="1"/>
      <p:bldP spid="179" grpId="0" animBg="1"/>
      <p:bldP spid="180" grpId="0"/>
      <p:bldP spid="180" grpId="1"/>
      <p:bldP spid="181" grpId="0" animBg="1"/>
      <p:bldP spid="181" grpId="1" animBg="1"/>
      <p:bldP spid="182" grpId="0"/>
      <p:bldP spid="182" grpId="1"/>
      <p:bldP spid="183" grpId="0"/>
      <p:bldP spid="183" grpId="1"/>
      <p:bldP spid="185" grpId="0"/>
      <p:bldP spid="186" grpId="0"/>
      <p:bldP spid="188" grpId="0" animBg="1"/>
      <p:bldP spid="18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48625-7E25-4882-9246-A86490BF9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 Topology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13941-7ED6-4F11-A881-58A97929E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E194A6C-6E1B-41F9-A6CD-40EE09064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981200"/>
            <a:ext cx="40386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82940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25343-5B98-47E1-8976-01629D519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Regulation within 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94304-ED1D-46FF-ABBA-5F7A123FF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CBEE9DA5-C616-4D03-AE1E-9FF99D919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45369"/>
            <a:ext cx="861060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238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047490"/>
            <a:ext cx="8382000" cy="714375"/>
          </a:xfrm>
        </p:spPr>
        <p:txBody>
          <a:bodyPr/>
          <a:lstStyle/>
          <a:p>
            <a:r>
              <a:rPr lang="en-US" alt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6750"/>
            <a:ext cx="8382000" cy="4464050"/>
          </a:xfrm>
        </p:spPr>
        <p:txBody>
          <a:bodyPr/>
          <a:lstStyle/>
          <a:p>
            <a:pPr marL="342865" indent="-342865">
              <a:defRPr/>
            </a:pP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533400" y="6381750"/>
            <a:ext cx="8610600" cy="3238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656808-D1B0-4411-8FE4-765D5B1AB5D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63842" name="Picture 2" descr="moon 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86" y="1934029"/>
            <a:ext cx="3962400" cy="26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4" name="Picture 4" descr="http://science.nasa.gov/media/medialibrary/1998/04/24/msad28apr98_1a_resources/mo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86" y="4114800"/>
            <a:ext cx="3291114" cy="263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6" name="Picture 6" descr="goldenspike_lu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57563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437743" y="1714908"/>
            <a:ext cx="4706257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343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496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8650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5802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865" marR="0" lvl="0" indent="-3428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86E0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Refueling base at various locations in cis Lunar space</a:t>
            </a:r>
          </a:p>
          <a:p>
            <a:pPr marL="342865" marR="0" lvl="0" indent="-3428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86E0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Science and observation base – exploit low-gravity, cryo-conditions, reduced interference</a:t>
            </a:r>
          </a:p>
          <a:p>
            <a:pPr marL="342865" marR="0" lvl="0" indent="-3428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86E0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Cryo-preservation center of endangered plants and animals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86" y="3571729"/>
            <a:ext cx="2507612" cy="176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A96090A-1765-F252-5FE7-21B1D362C53A}"/>
              </a:ext>
            </a:extLst>
          </p:cNvPr>
          <p:cNvSpPr txBox="1">
            <a:spLocks/>
          </p:cNvSpPr>
          <p:nvPr/>
        </p:nvSpPr>
        <p:spPr bwMode="auto">
          <a:xfrm>
            <a:off x="6539813" y="4575629"/>
            <a:ext cx="2332044" cy="163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343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496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8650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5802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865" marR="0" lvl="0" indent="-3428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886E0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Minimize the impact on the lunar natural environment</a:t>
            </a:r>
          </a:p>
        </p:txBody>
      </p:sp>
    </p:spTree>
    <p:extLst>
      <p:ext uri="{BB962C8B-B14F-4D97-AF65-F5344CB8AC3E}">
        <p14:creationId xmlns:p14="http://schemas.microsoft.com/office/powerpoint/2010/main" val="6470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1"/>
            <a:ext cx="8382000" cy="507296"/>
          </a:xfrm>
        </p:spPr>
        <p:txBody>
          <a:bodyPr/>
          <a:lstStyle/>
          <a:p>
            <a:r>
              <a:rPr lang="en-US" dirty="0"/>
              <a:t>Robot Swarms</a:t>
            </a:r>
          </a:p>
        </p:txBody>
      </p:sp>
      <p:pic>
        <p:nvPicPr>
          <p:cNvPr id="7" name="Picture 2" descr="https://im2.ezgif.com/tmp/ezgif-2-2dda924d19.gif">
            <a:extLst>
              <a:ext uri="{FF2B5EF4-FFF2-40B4-BE49-F238E27FC236}">
                <a16:creationId xmlns:a16="http://schemas.microsoft.com/office/drawing/2014/main" id="{64EEBBEA-FAC2-4D8E-9565-EA82866701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566" y="1752757"/>
            <a:ext cx="3123234" cy="189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nimation2a.mpg">
            <a:hlinkClick r:id="" action="ppaction://media"/>
            <a:extLst>
              <a:ext uri="{FF2B5EF4-FFF2-40B4-BE49-F238E27FC236}">
                <a16:creationId xmlns:a16="http://schemas.microsoft.com/office/drawing/2014/main" id="{763CE3EF-48E9-4FE6-86CA-91D92A6F49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2306" y="1673159"/>
            <a:ext cx="4270441" cy="4270441"/>
          </a:xfrm>
          <a:prstGeom prst="rect">
            <a:avLst/>
          </a:prstGeom>
        </p:spPr>
      </p:pic>
      <p:pic>
        <p:nvPicPr>
          <p:cNvPr id="9" name="Produce_5.wmv">
            <a:hlinkClick r:id="" action="ppaction://media"/>
            <a:extLst>
              <a:ext uri="{FF2B5EF4-FFF2-40B4-BE49-F238E27FC236}">
                <a16:creationId xmlns:a16="http://schemas.microsoft.com/office/drawing/2014/main" id="{A36E6537-1005-494A-9FED-C586FDEA6866}"/>
              </a:ext>
            </a:extLst>
          </p:cNvPr>
          <p:cNvPicPr>
            <a:picLocks noGrp="1" noChangeAspect="1"/>
          </p:cNvPicPr>
          <p:nvPr>
            <p:ph idx="1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62601" y="3771708"/>
            <a:ext cx="3124199" cy="2114737"/>
          </a:xfr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5F26CFE5-24D6-4FCB-B46C-3B88DD09ACE0}"/>
              </a:ext>
            </a:extLst>
          </p:cNvPr>
          <p:cNvSpPr txBox="1">
            <a:spLocks/>
          </p:cNvSpPr>
          <p:nvPr/>
        </p:nvSpPr>
        <p:spPr bwMode="auto">
          <a:xfrm>
            <a:off x="0" y="5988905"/>
            <a:ext cx="9144000" cy="9906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Robust system with imperfect individuals…</a:t>
            </a:r>
          </a:p>
        </p:txBody>
      </p:sp>
    </p:spTree>
    <p:extLst>
      <p:ext uri="{BB962C8B-B14F-4D97-AF65-F5344CB8AC3E}">
        <p14:creationId xmlns:p14="http://schemas.microsoft.com/office/powerpoint/2010/main" val="40959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3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07469-9402-44D1-80EF-E14FF6B51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 – No Chaining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512C5B-4338-4748-A173-D16D07E03A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2600"/>
            <a:ext cx="7727324" cy="5006502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D8B02E98-D23B-4087-A6D1-6D36635022B7}"/>
              </a:ext>
            </a:extLst>
          </p:cNvPr>
          <p:cNvSpPr txBox="1">
            <a:spLocks/>
          </p:cNvSpPr>
          <p:nvPr/>
        </p:nvSpPr>
        <p:spPr bwMode="auto">
          <a:xfrm>
            <a:off x="0" y="5124495"/>
            <a:ext cx="9144000" cy="13716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Reduced performance with too few robots due to insufficient labor.  Too many robots and we have antagonism. </a:t>
            </a:r>
          </a:p>
        </p:txBody>
      </p:sp>
    </p:spTree>
    <p:extLst>
      <p:ext uri="{BB962C8B-B14F-4D97-AF65-F5344CB8AC3E}">
        <p14:creationId xmlns:p14="http://schemas.microsoft.com/office/powerpoint/2010/main" val="45663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07469-9402-44D1-80EF-E14FF6B51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 – Chaining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5B15F9-D95D-475A-82AA-3598FE2E0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6681"/>
            <a:ext cx="7200186" cy="4755013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D8B02E98-D23B-4087-A6D1-6D36635022B7}"/>
              </a:ext>
            </a:extLst>
          </p:cNvPr>
          <p:cNvSpPr txBox="1">
            <a:spLocks/>
          </p:cNvSpPr>
          <p:nvPr/>
        </p:nvSpPr>
        <p:spPr bwMode="auto">
          <a:xfrm>
            <a:off x="0" y="5124495"/>
            <a:ext cx="9144000" cy="13716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A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ntagonism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 can be significantly reduced and chaining is an advantage over a decentralized approach.</a:t>
            </a:r>
          </a:p>
        </p:txBody>
      </p:sp>
    </p:spTree>
    <p:extLst>
      <p:ext uri="{BB962C8B-B14F-4D97-AF65-F5344CB8AC3E}">
        <p14:creationId xmlns:p14="http://schemas.microsoft.com/office/powerpoint/2010/main" val="72455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DE7F7-96D8-6C3B-FFF7-50F21F4FE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1650E-6835-74D8-292E-8D735E397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of systems approach to offloading the dull, dirty and dangerous tasks</a:t>
            </a:r>
          </a:p>
          <a:p>
            <a:r>
              <a:rPr lang="en-US" dirty="0"/>
              <a:t>AI/ML enables adaptivity to achieve peak performance, handle losses.</a:t>
            </a:r>
          </a:p>
          <a:p>
            <a:r>
              <a:rPr lang="en-US" dirty="0"/>
              <a:t>What are exemplars of improvised behavior ?</a:t>
            </a:r>
          </a:p>
          <a:p>
            <a:r>
              <a:rPr lang="en-US" dirty="0"/>
              <a:t>Can it handle emergencies, including fire, meteor hit, rocket </a:t>
            </a:r>
            <a:r>
              <a:rPr lang="en-US"/>
              <a:t>crash landing 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233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FDAA-94D9-46EA-9FCA-33FBAE2AB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62019"/>
            <a:ext cx="8382000" cy="715057"/>
          </a:xfrm>
        </p:spPr>
        <p:txBody>
          <a:bodyPr/>
          <a:lstStyle/>
          <a:p>
            <a:r>
              <a:rPr lang="en-US" sz="72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6938056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FDAA-94D9-46EA-9FCA-33FBAE2AB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62019"/>
            <a:ext cx="8382000" cy="715057"/>
          </a:xfrm>
        </p:spPr>
        <p:txBody>
          <a:bodyPr/>
          <a:lstStyle/>
          <a:p>
            <a:r>
              <a:rPr lang="en-US" sz="7200" dirty="0"/>
              <a:t>Questions ?</a:t>
            </a:r>
          </a:p>
        </p:txBody>
      </p:sp>
    </p:spTree>
    <p:extLst>
      <p:ext uri="{BB962C8B-B14F-4D97-AF65-F5344CB8AC3E}">
        <p14:creationId xmlns:p14="http://schemas.microsoft.com/office/powerpoint/2010/main" val="6179816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30" name="Rectangle 2" descr=" 8"/>
          <p:cNvSpPr txBox="1">
            <a:spLocks noRot="1" noChangeArrowheads="1"/>
          </p:cNvSpPr>
          <p:nvPr/>
        </p:nvSpPr>
        <p:spPr bwMode="auto">
          <a:xfrm>
            <a:off x="492125" y="2819400"/>
            <a:ext cx="830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FE228C-EF8A-44B1-9E16-7D967CE8B249}"/>
              </a:ext>
            </a:extLst>
          </p:cNvPr>
          <p:cNvSpPr/>
          <p:nvPr/>
        </p:nvSpPr>
        <p:spPr bwMode="auto">
          <a:xfrm>
            <a:off x="-25400" y="-12700"/>
            <a:ext cx="9169400" cy="6818313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48348-1E1E-4FD7-AE27-064C8B0F7015}"/>
              </a:ext>
            </a:extLst>
          </p:cNvPr>
          <p:cNvSpPr txBox="1"/>
          <p:nvPr/>
        </p:nvSpPr>
        <p:spPr>
          <a:xfrm>
            <a:off x="213518" y="5959147"/>
            <a:ext cx="8716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Microsoft YaHei" panose="020B0503020204020204" pitchFamily="34" charset="-122"/>
                <a:cs typeface="Arial" charset="0"/>
              </a:rPr>
              <a:t>Space and Terrestrial Robotic Exploration (SpaceTREx) Laboratory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14D41B-2D24-4E09-A588-A16690741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741" y="91746"/>
            <a:ext cx="4953000" cy="577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30" name="Rectangle 2" descr=" 8"/>
          <p:cNvSpPr txBox="1">
            <a:spLocks noRot="1" noChangeArrowheads="1"/>
          </p:cNvSpPr>
          <p:nvPr/>
        </p:nvSpPr>
        <p:spPr bwMode="auto">
          <a:xfrm>
            <a:off x="492125" y="2819400"/>
            <a:ext cx="830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FE228C-EF8A-44B1-9E16-7D967CE8B249}"/>
              </a:ext>
            </a:extLst>
          </p:cNvPr>
          <p:cNvSpPr/>
          <p:nvPr/>
        </p:nvSpPr>
        <p:spPr bwMode="auto">
          <a:xfrm>
            <a:off x="127000" y="-12700"/>
            <a:ext cx="8991600" cy="6818313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48348-1E1E-4FD7-AE27-064C8B0F7015}"/>
              </a:ext>
            </a:extLst>
          </p:cNvPr>
          <p:cNvSpPr txBox="1"/>
          <p:nvPr/>
        </p:nvSpPr>
        <p:spPr>
          <a:xfrm>
            <a:off x="127000" y="6096000"/>
            <a:ext cx="871696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Microsoft YaHei" panose="020B0503020204020204" pitchFamily="34" charset="-122"/>
                <a:cs typeface="Times New Roman" panose="02020603050405020304" pitchFamily="18" charset="0"/>
              </a:rPr>
              <a:t>Asteroid Science, Technology and Exploration Research Organized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Microsoft YaHei" panose="020B0503020204020204" pitchFamily="34" charset="-122"/>
                <a:cs typeface="Times New Roman" panose="02020603050405020304" pitchFamily="18" charset="0"/>
              </a:rPr>
              <a:t>by Inclusive eDucation (ASTEROID) Center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5AB8B7-ACD9-4E89-8938-3216CD1510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69" y="58545"/>
            <a:ext cx="5057659" cy="590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569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D030-4974-5A76-FA34-148D65E24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D4196-2DF7-6B5D-91E9-8A7C0FE0D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1) Diaz-Flores, A., Pedersen, C., Xu, Y., Williams, L., Chan, C., </a:t>
            </a:r>
            <a:r>
              <a:rPr lang="en-US" sz="1800" b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Thangavelautham, J.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, “Lunar Pits and Lava Tubes for a Modern Ark,” </a:t>
            </a:r>
            <a:r>
              <a:rPr lang="en-US" sz="1800" i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IEEE Aerospace Conference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, 2021.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]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]</a:t>
            </a:r>
          </a:p>
          <a:p>
            <a:pPr>
              <a:buAutoNum type="arabicParenR"/>
            </a:pPr>
            <a:endParaRPr lang="en-US" sz="1800" dirty="0"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Thangavelautham, J.,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“Autonomous Robot Teams for Lunar Mining Base Construction and Operation,” </a:t>
            </a:r>
            <a:r>
              <a:rPr lang="en-US" sz="1800" i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IEEE Aerospace Conference 2020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Big Sky, MT, 2020.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>
              <a:buFont typeface="Wingdings" pitchFamily="2" charset="2"/>
              <a:buAutoNum type="arabicParenR"/>
            </a:pPr>
            <a:endParaRPr lang="en-US" sz="1800" b="1" dirty="0">
              <a:effectLst/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Thangavelautham, J.,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“Autonomous Robot Swarms for Off-World Construction and Resource Mining,” </a:t>
            </a:r>
            <a:r>
              <a:rPr lang="en-US" sz="1800" i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 AIAA SciTech Forum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Orlando, FL, 2020.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>
              <a:buFont typeface="Wingdings" pitchFamily="2" charset="2"/>
              <a:buAutoNum type="arabicParenR"/>
            </a:pPr>
            <a:endParaRPr lang="en-US" sz="1800" b="1" dirty="0">
              <a:effectLst/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4) Thangavelautham, J.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, Yu, X., “Modelling Excavation, Site-Preparation and Construction of a Lunar Mining Base Using Robot Swarms,” Earth and Space Conference, Seattle, WA, 2021. 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][</a:t>
            </a:r>
            <a:r>
              <a:rPr lang="en-US" sz="1800" dirty="0">
                <a:solidFill>
                  <a:schemeClr val="bg2">
                    <a:lumMod val="75000"/>
                    <a:lumOff val="25000"/>
                  </a:schemeClr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1800" dirty="0">
                <a:effectLst/>
                <a:latin typeface="Book Antiqua" panose="02040602050305030304" pitchFamily="18" charset="0"/>
                <a:ea typeface="Times New Roman" panose="02020603050405020304" pitchFamily="18" charset="0"/>
              </a:rPr>
              <a:t>]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AutoNum type="arabicParenR"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967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B19C-34A3-E59B-A053-12BA48D2F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45171-31BB-0286-4709-5025EE48B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5) </a:t>
            </a:r>
            <a:r>
              <a:rPr lang="en-US" sz="1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Garamond" panose="02020404030301010803" pitchFamily="18" charset="0"/>
              </a:rPr>
              <a:t>Thangavelautham, J., “The Design of Autonomous Robotic Technologies for Lunar Launch and Landing Pad (LLP) Preparation,” IEEE Aerospace Conference, 2022. </a:t>
            </a:r>
            <a:r>
              <a:rPr lang="en-US" sz="2000" dirty="0"/>
              <a:t>[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2000" dirty="0"/>
              <a:t>] [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2000" dirty="0"/>
              <a:t>] </a:t>
            </a: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  <a:effectLst/>
              <a:latin typeface="Book Antiqua" panose="02040602050305030304" pitchFamily="18" charset="0"/>
              <a:ea typeface="Times New Roman" panose="02020603050405020304" pitchFamily="18" charset="0"/>
              <a:cs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2000" dirty="0">
                <a:effectLst/>
                <a:ea typeface="Times New Roman" panose="02020603050405020304" pitchFamily="18" charset="0"/>
              </a:rPr>
              <a:t>6) </a:t>
            </a:r>
            <a:r>
              <a:rPr lang="en-US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Xu, Y., Qiu, J.,  Vilvanathan, V.,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 Thirupathi Raj, A.,</a:t>
            </a:r>
            <a:r>
              <a:rPr lang="en-US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Thangavelautham, J., “</a:t>
            </a:r>
            <a:r>
              <a:rPr lang="en-US" sz="2000" dirty="0">
                <a:solidFill>
                  <a:srgbClr val="444444"/>
                </a:solidFill>
                <a:effectLst/>
                <a:ea typeface="Times New Roman" panose="02020603050405020304" pitchFamily="18" charset="0"/>
              </a:rPr>
              <a:t>Examination of Smart Sandbags for Semi-Permanent Structures on the Lunar Surface</a:t>
            </a:r>
            <a:r>
              <a:rPr lang="en-US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,” </a:t>
            </a:r>
            <a:r>
              <a:rPr lang="en-US" sz="20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Earth and Space Conference</a:t>
            </a:r>
            <a:r>
              <a:rPr lang="en-US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2022. </a:t>
            </a:r>
            <a:r>
              <a:rPr lang="en-US" sz="2000" dirty="0"/>
              <a:t>[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2000" dirty="0"/>
              <a:t>] [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2000" dirty="0"/>
              <a:t>] 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  <a:effectLst/>
              <a:latin typeface="Book Antiqua" panose="02040602050305030304" pitchFamily="18" charset="0"/>
              <a:ea typeface="Times New Roman" panose="02020603050405020304" pitchFamily="18" charset="0"/>
              <a:cs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ea typeface="Times New Roman" panose="02020603050405020304" pitchFamily="18" charset="0"/>
              </a:rPr>
              <a:t>7)</a:t>
            </a:r>
            <a:r>
              <a:rPr lang="en-US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Thirupathi Raj, A</a:t>
            </a:r>
            <a:r>
              <a:rPr lang="en-US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Qiu, J.,  Vilvanathan, V., Xu, Y.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Thangavelautham, J., 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“</a:t>
            </a:r>
            <a:r>
              <a:rPr lang="en-US" sz="1800" dirty="0">
                <a:solidFill>
                  <a:srgbClr val="444444"/>
                </a:solidFill>
                <a:effectLst/>
                <a:ea typeface="Times New Roman" panose="02020603050405020304" pitchFamily="18" charset="0"/>
              </a:rPr>
              <a:t>Systems Engineering of Using Sandbags for Site Preparation and Shelter Design for a Modular Lunar Base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, ” </a:t>
            </a:r>
            <a:r>
              <a:rPr lang="en-US" sz="1800" i="1" dirty="0">
                <a:effectLst/>
                <a:ea typeface="Times New Roman" panose="02020603050405020304" pitchFamily="18" charset="0"/>
              </a:rPr>
              <a:t>Earth and Space Conference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, 2022. </a:t>
            </a:r>
            <a:r>
              <a:rPr lang="en-US" sz="1800"/>
              <a:t>[</a:t>
            </a:r>
            <a:r>
              <a:rPr lang="en-US" sz="1800">
                <a:solidFill>
                  <a:schemeClr val="bg2">
                    <a:lumMod val="75000"/>
                    <a:lumOff val="2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</a:t>
            </a:r>
            <a:r>
              <a:rPr lang="en-US" sz="1800"/>
              <a:t>] </a:t>
            </a:r>
            <a:r>
              <a:rPr lang="en-US" sz="1600"/>
              <a:t>[</a:t>
            </a:r>
            <a:r>
              <a:rPr lang="en-US" sz="1600">
                <a:solidFill>
                  <a:schemeClr val="bg2">
                    <a:lumMod val="75000"/>
                    <a:lumOff val="2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Paper</a:t>
            </a:r>
            <a:r>
              <a:rPr lang="en-US" sz="1600"/>
              <a:t>] </a:t>
            </a:r>
            <a:endParaRPr lang="en-US" sz="16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Link:</a:t>
            </a:r>
            <a:endParaRPr lang="en-US" sz="18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effectLst/>
              <a:latin typeface="Book Antiqua" panose="02040602050305030304" pitchFamily="18" charset="0"/>
              <a:ea typeface="Times New Roman" panose="02020603050405020304" pitchFamily="18" charset="0"/>
              <a:cs typeface="Book Antiqua" panose="0204060205030503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62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7679-1461-4330-8F69-C38DA1882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– Cislunar Economy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444F9-6A0E-453B-9594-B59E80BF4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6F6E5-462F-415B-B5B3-298B29E523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DB8F42-B7FE-47F5-8CF8-53E6CCD45F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5" name="Picture 2" descr="Image result for cis lunar economy">
            <a:extLst>
              <a:ext uri="{FF2B5EF4-FFF2-40B4-BE49-F238E27FC236}">
                <a16:creationId xmlns:a16="http://schemas.microsoft.com/office/drawing/2014/main" id="{26B02D05-D384-43D3-BF9D-E789144F8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66160"/>
            <a:ext cx="6400800" cy="460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1CCC-1632-8E45-3C24-F7255E27B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– Lunar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819D9-77AA-314B-798F-C78D9126A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31BF0-8429-BF6F-C1CB-E94BE16EA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94" y="2057400"/>
            <a:ext cx="3675726" cy="3529732"/>
          </a:xfrm>
          <a:prstGeom prst="rect">
            <a:avLst/>
          </a:prstGeom>
        </p:spPr>
      </p:pic>
      <p:pic>
        <p:nvPicPr>
          <p:cNvPr id="5126" name="Picture 6" descr="Six Reasons NASA Should Build a Research Base on the Moon">
            <a:extLst>
              <a:ext uri="{FF2B5EF4-FFF2-40B4-BE49-F238E27FC236}">
                <a16:creationId xmlns:a16="http://schemas.microsoft.com/office/drawing/2014/main" id="{415E26B8-6270-87BA-3F14-AA1DBFA89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529" y="2081932"/>
            <a:ext cx="4671977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4DF3A7-C23B-D090-FB34-6CE4D734DFAB}"/>
              </a:ext>
            </a:extLst>
          </p:cNvPr>
          <p:cNvSpPr txBox="1"/>
          <p:nvPr/>
        </p:nvSpPr>
        <p:spPr>
          <a:xfrm>
            <a:off x="457200" y="21336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Lunar Observatory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0B784-0CCF-F2A6-A1DA-D348A7BA9EF4}"/>
              </a:ext>
            </a:extLst>
          </p:cNvPr>
          <p:cNvSpPr txBox="1"/>
          <p:nvPr/>
        </p:nvSpPr>
        <p:spPr>
          <a:xfrm>
            <a:off x="4216529" y="2090598"/>
            <a:ext cx="4671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Lunar Science Research Center</a:t>
            </a:r>
          </a:p>
        </p:txBody>
      </p:sp>
    </p:spTree>
    <p:extLst>
      <p:ext uri="{BB962C8B-B14F-4D97-AF65-F5344CB8AC3E}">
        <p14:creationId xmlns:p14="http://schemas.microsoft.com/office/powerpoint/2010/main" val="2382813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1CCC-1632-8E45-3C24-F7255E27B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– Lunar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819D9-77AA-314B-798F-C78D9126A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0B784-0CCF-F2A6-A1DA-D348A7BA9EF4}"/>
              </a:ext>
            </a:extLst>
          </p:cNvPr>
          <p:cNvSpPr txBox="1"/>
          <p:nvPr/>
        </p:nvSpPr>
        <p:spPr>
          <a:xfrm>
            <a:off x="4244238" y="1993629"/>
            <a:ext cx="4671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Lunar Science Research Center</a:t>
            </a:r>
          </a:p>
        </p:txBody>
      </p:sp>
      <p:pic>
        <p:nvPicPr>
          <p:cNvPr id="3074" name="Picture 2" descr="We have the watch': Stories from inside NORAD on 9/11 - Kansas Reflector">
            <a:extLst>
              <a:ext uri="{FF2B5EF4-FFF2-40B4-BE49-F238E27FC236}">
                <a16:creationId xmlns:a16="http://schemas.microsoft.com/office/drawing/2014/main" id="{3D473CF7-C3EB-E277-CF05-4CE555D1A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9" y="1849390"/>
            <a:ext cx="3848400" cy="256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4DF3A7-C23B-D090-FB34-6CE4D734DFAB}"/>
              </a:ext>
            </a:extLst>
          </p:cNvPr>
          <p:cNvSpPr txBox="1"/>
          <p:nvPr/>
        </p:nvSpPr>
        <p:spPr>
          <a:xfrm>
            <a:off x="661848" y="1901058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Cislunar </a:t>
            </a:r>
            <a:r>
              <a:rPr lang="en-US" sz="2000" u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Command Center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NASA May Scrap Plans for a Permanent Moon Base | Discover Magazine">
            <a:extLst>
              <a:ext uri="{FF2B5EF4-FFF2-40B4-BE49-F238E27FC236}">
                <a16:creationId xmlns:a16="http://schemas.microsoft.com/office/drawing/2014/main" id="{AD0C90DE-4ABA-B549-DB14-33EBEB806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855" y="1858057"/>
            <a:ext cx="3848400" cy="252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339552-2E8C-4E59-CF5F-546B308FFCF2}"/>
              </a:ext>
            </a:extLst>
          </p:cNvPr>
          <p:cNvSpPr txBox="1"/>
          <p:nvPr/>
        </p:nvSpPr>
        <p:spPr>
          <a:xfrm>
            <a:off x="4585355" y="1860343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Lunar Fueling Depot</a:t>
            </a:r>
          </a:p>
        </p:txBody>
      </p:sp>
      <p:pic>
        <p:nvPicPr>
          <p:cNvPr id="6" name="Picture 2" descr="P77#y1">
            <a:extLst>
              <a:ext uri="{FF2B5EF4-FFF2-40B4-BE49-F238E27FC236}">
                <a16:creationId xmlns:a16="http://schemas.microsoft.com/office/drawing/2014/main" id="{AC014E08-6705-616B-BFFB-92835D242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003" y="4953000"/>
            <a:ext cx="4039693" cy="1795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DEA6D4-110B-9945-9FF1-089728BDC841}"/>
              </a:ext>
            </a:extLst>
          </p:cNvPr>
          <p:cNvSpPr txBox="1"/>
          <p:nvPr/>
        </p:nvSpPr>
        <p:spPr>
          <a:xfrm>
            <a:off x="2391003" y="4466090"/>
            <a:ext cx="4039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Lunar Ark</a:t>
            </a:r>
          </a:p>
        </p:txBody>
      </p:sp>
    </p:spTree>
    <p:extLst>
      <p:ext uri="{BB962C8B-B14F-4D97-AF65-F5344CB8AC3E}">
        <p14:creationId xmlns:p14="http://schemas.microsoft.com/office/powerpoint/2010/main" val="1926009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F67A7-DAE4-04DC-D84B-F4545C0F3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Exploration and Development Ethos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96AB91-736E-B583-815A-70039F8A7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9"/>
            <a:ext cx="4724400" cy="4463414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Natural features preserved for billions of years.</a:t>
            </a:r>
          </a:p>
          <a:p>
            <a:r>
              <a:rPr lang="en-US" sz="2400" dirty="0"/>
              <a:t>Minimize human development footprint</a:t>
            </a:r>
          </a:p>
          <a:p>
            <a:pPr lvl="1"/>
            <a:r>
              <a:rPr lang="en-US" sz="2000" dirty="0"/>
              <a:t>Preserve the view</a:t>
            </a:r>
          </a:p>
          <a:p>
            <a:pPr lvl="1"/>
            <a:r>
              <a:rPr lang="en-US" sz="2000" dirty="0"/>
              <a:t>Strictly limit developed areas</a:t>
            </a:r>
          </a:p>
          <a:p>
            <a:pPr lvl="1"/>
            <a:r>
              <a:rPr lang="en-US" sz="2000" dirty="0"/>
              <a:t>Preserve unique features and landscapes</a:t>
            </a:r>
          </a:p>
          <a:p>
            <a:pPr lvl="1"/>
            <a:r>
              <a:rPr lang="en-US" sz="2000" dirty="0"/>
              <a:t>Preserve finite resources</a:t>
            </a:r>
          </a:p>
          <a:p>
            <a:pPr lvl="1"/>
            <a:r>
              <a:rPr lang="en-US" sz="2000" dirty="0"/>
              <a:t>Don’t create hazards</a:t>
            </a:r>
          </a:p>
          <a:p>
            <a:pPr lvl="1"/>
            <a:r>
              <a:rPr lang="en-US" sz="2000" dirty="0"/>
              <a:t>Minimize, eliminate or restore what is left behind.</a:t>
            </a:r>
          </a:p>
          <a:p>
            <a:r>
              <a:rPr lang="en-US" sz="2400" dirty="0"/>
              <a:t>We are developing an index to rate exploration and development according to the above.</a:t>
            </a:r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10242" name="Picture 2" descr="Mountains on the Moon: A Stunning Image From LRO | WIRED">
            <a:extLst>
              <a:ext uri="{FF2B5EF4-FFF2-40B4-BE49-F238E27FC236}">
                <a16:creationId xmlns:a16="http://schemas.microsoft.com/office/drawing/2014/main" id="{39E87A48-DE30-51A6-5980-7BEDA5AA7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420" y="1835645"/>
            <a:ext cx="3463815" cy="159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hrinking Moon May Be Generating Moonquakes">
            <a:extLst>
              <a:ext uri="{FF2B5EF4-FFF2-40B4-BE49-F238E27FC236}">
                <a16:creationId xmlns:a16="http://schemas.microsoft.com/office/drawing/2014/main" id="{55AB81AF-67BB-A7D1-88FE-12C1FE0EA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420" y="3516312"/>
            <a:ext cx="3494088" cy="349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9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86BA4-374C-4057-BDF6-6846705B7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 We Get Started: Lunar Semi-permanent 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0E96D-FF27-47CB-B443-B8A15AB8B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NASA Artemis program return to the moon</a:t>
            </a:r>
          </a:p>
          <a:p>
            <a:r>
              <a:rPr lang="en-US" dirty="0"/>
              <a:t>Step towards develop a semi-permanent structure</a:t>
            </a:r>
          </a:p>
          <a:p>
            <a:r>
              <a:rPr lang="en-US" dirty="0"/>
              <a:t>Rapid, low-cost construction of semi-permanent structures made out of the most readily-available material: the lunar regolith</a:t>
            </a:r>
          </a:p>
        </p:txBody>
      </p:sp>
      <p:pic>
        <p:nvPicPr>
          <p:cNvPr id="4" name="Picture 3" descr="A picture containing several&#10;&#10;Description automatically generated">
            <a:extLst>
              <a:ext uri="{FF2B5EF4-FFF2-40B4-BE49-F238E27FC236}">
                <a16:creationId xmlns:a16="http://schemas.microsoft.com/office/drawing/2014/main" id="{AC1D935B-282B-E776-D76E-7B6E6C5749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30"/>
          <a:stretch/>
        </p:blipFill>
        <p:spPr>
          <a:xfrm>
            <a:off x="1295400" y="4495800"/>
            <a:ext cx="6248400" cy="23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35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7266B-CAA7-EC0C-6E5F-BBCF9C74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Base Mission Focus Areas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86FF0F-9010-819B-882F-0F64BC5461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749"/>
          <a:stretch/>
        </p:blipFill>
        <p:spPr>
          <a:xfrm>
            <a:off x="31102" y="2200890"/>
            <a:ext cx="3526971" cy="21091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7AA50D-1265-CA52-0DA3-CF8C03B8C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584" y="2200890"/>
            <a:ext cx="2562808" cy="2100204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B0BB2620-06A1-9763-068E-8D70A7FC2B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712"/>
          <a:stretch/>
        </p:blipFill>
        <p:spPr bwMode="auto">
          <a:xfrm>
            <a:off x="3203231" y="2200891"/>
            <a:ext cx="3367353" cy="210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C687F3-DEEA-4DF3-CEE5-C26C8669E5BF}"/>
              </a:ext>
            </a:extLst>
          </p:cNvPr>
          <p:cNvSpPr txBox="1"/>
          <p:nvPr/>
        </p:nvSpPr>
        <p:spPr>
          <a:xfrm>
            <a:off x="31102" y="4422004"/>
            <a:ext cx="3239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Surface Exploration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DA8FFF-5C9E-AE1C-2DBC-F3ECC3D977F4}"/>
              </a:ext>
            </a:extLst>
          </p:cNvPr>
          <p:cNvSpPr txBox="1"/>
          <p:nvPr/>
        </p:nvSpPr>
        <p:spPr>
          <a:xfrm>
            <a:off x="3152999" y="4422004"/>
            <a:ext cx="3239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Resource Prospecting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6A92BC-7BA6-94F5-9254-DE09D40C61B9}"/>
              </a:ext>
            </a:extLst>
          </p:cNvPr>
          <p:cNvSpPr txBox="1"/>
          <p:nvPr/>
        </p:nvSpPr>
        <p:spPr>
          <a:xfrm>
            <a:off x="6172200" y="4403084"/>
            <a:ext cx="3239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Garamond" pitchFamily="18" charset="0"/>
                <a:ea typeface="+mn-ea"/>
                <a:cs typeface="Arial" charset="0"/>
              </a:rPr>
              <a:t>Lunar Development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u="none" dirty="0">
                <a:solidFill>
                  <a:srgbClr val="000514"/>
                </a:solidFill>
              </a:rPr>
              <a:t>R &amp; D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51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AMBLE" val="\documentclass{article}&#10;\pagestyle{empty}&#10;\usepackage{xspace,amssymb,amsfonts,amsmath}&#10;\usepackage{color}&#10;\usepackage{TeX4PPT}&#10;"/>
  <p:tag name="MAGPC" val="200"/>
  <p:tag name="FONTSIZE" val="10"/>
  <p:tag name="MMPROD_NEXTUNIQUEID" val="10009"/>
  <p:tag name="MMPROD_THEME_BG_IMAGE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MMPROD_UIDATA" val="&lt;database version=&quot;7.0&quot;&gt;&lt;object type=&quot;1&quot; unique_id=&quot;10001&quot;&gt;&lt;property id=&quot;20141&quot; value=&quot;dec52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224&quot; value=&quot;C:\Documents and Settings\Jekan\Desktop&quot;/&gt;&lt;property id=&quot;20250&quot; value=&quot;0&quot;/&gt;&lt;property id=&quot;20251&quot; value=&quot;0&quot;/&gt;&lt;property id=&quot;20259&quot; value=&quot;0&quot;/&gt;&lt;object type=&quot;10&quot; unique_id=&quot;10002&quot;&gt;&lt;object type=&quot;11&quot; unique_id=&quot;10003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145&quot;&gt;&lt;/object&gt;&lt;/object&gt;&lt;object type=&quot;4&quot; unique_id=&quot;10004&quot;&gt;&lt;/object&gt;&lt;object type=&quot;2&quot; unique_id=&quot;10005&quot;&gt;&lt;object type=&quot;3&quot; unique_id=&quot;10006&quot;&gt;&lt;property id=&quot;20148&quot; value=&quot;5&quot;/&gt;&lt;property id=&quot;20300&quot; value=&quot;Slide 1 - &amp;quot;A Regulatory Theory &amp;#x0D;&amp;#x0A;of Cortical Organization &amp;#x0D;&amp;#x0A;and its Applications to Robotics&amp;quot;&quot;/&gt;&lt;property id=&quot;20307&quot; value=&quot;256&quot;/&gt;&lt;property id=&quot;20309&quot; value=&quot;-1&quot;/&gt;&lt;/object&gt;&lt;object type=&quot;3&quot; unique_id=&quot;10007&quot;&gt;&lt;property id=&quot;20148&quot; value=&quot;5&quot;/&gt;&lt;property id=&quot;20300&quot; value=&quot;Slide 2 - &amp;quot;Outline&amp;quot;&quot;/&gt;&lt;property id=&quot;20307&quot; value=&quot;257&quot;/&gt;&lt;property id=&quot;20309&quot; value=&quot;-1&quot;/&gt;&lt;/object&gt;&lt;object type=&quot;3&quot; unique_id=&quot;10008&quot;&gt;&lt;property id=&quot;20148&quot; value=&quot;5&quot;/&gt;&lt;property id=&quot;20300&quot; value=&quot;Slide 3 - &amp;quot;Motivation&amp;quot;&quot;/&gt;&lt;property id=&quot;20307&quot; value=&quot;258&quot;/&gt;&lt;property id=&quot;20309&quot; value=&quot;-1&quot;/&gt;&lt;/object&gt;&lt;object type=&quot;3&quot; unique_id=&quot;10009&quot;&gt;&lt;property id=&quot;20148&quot; value=&quot;5&quot;/&gt;&lt;property id=&quot;20300&quot; value=&quot;Slide 4 - &amp;quot;Motivation&amp;quot;&quot;/&gt;&lt;property id=&quot;20307&quot; value=&quot;276&quot;/&gt;&lt;property id=&quot;20309&quot; value=&quot;-1&quot;/&gt;&lt;/object&gt;&lt;object type=&quot;3&quot; unique_id=&quot;10010&quot;&gt;&lt;property id=&quot;20148&quot; value=&quot;5&quot;/&gt;&lt;property id=&quot;20300&quot; value=&quot;Slide 5 - &amp;quot;Motivation&amp;quot;&quot;/&gt;&lt;property id=&quot;20307&quot; value=&quot;277&quot;/&gt;&lt;property id=&quot;20309&quot; value=&quot;-1&quot;/&gt;&lt;/object&gt;&lt;object type=&quot;3&quot; unique_id=&quot;10016&quot;&gt;&lt;property id=&quot;20148&quot; value=&quot;5&quot;/&gt;&lt;property id=&quot;20300&quot; value=&quot;Slide 10 - &amp;quot;Nature’s Control System: Regulation&amp;quot;&quot;/&gt;&lt;property id=&quot;20307&quot; value=&quot;278&quot;/&gt;&lt;property id=&quot;20309&quot; value=&quot;-1&quot;/&gt;&lt;/object&gt;&lt;object type=&quot;3&quot; unique_id=&quot;10017&quot;&gt;&lt;property id=&quot;20148&quot; value=&quot;5&quot;/&gt;&lt;property id=&quot;20300&quot; value=&quot;Slide 11 - &amp;quot;Objective&amp;quot;&quot;/&gt;&lt;property id=&quot;20307&quot; value=&quot;267&quot;/&gt;&lt;property id=&quot;20309&quot; value=&quot;-1&quot;/&gt;&lt;/object&gt;&lt;object type=&quot;3&quot; unique_id=&quot;10018&quot;&gt;&lt;property id=&quot;20148&quot; value=&quot;5&quot;/&gt;&lt;property id=&quot;20300&quot; value=&quot;Slide 130 - &amp;quot;Evolutionary Algorithms&amp;quot;&quot;/&gt;&lt;property id=&quot;20307&quot; value=&quot;299&quot;/&gt;&lt;property id=&quot;20309&quot; value=&quot;-1&quot;/&gt;&lt;/object&gt;&lt;object type=&quot;3&quot; unique_id=&quot;10019&quot;&gt;&lt;property id=&quot;20148&quot; value=&quot;5&quot;/&gt;&lt;property id=&quot;20300&quot; value=&quot;Slide 131 - &amp;quot;Background: Artificial Neural Networks&amp;quot;&quot;/&gt;&lt;property id=&quot;20307&quot; value=&quot;298&quot;/&gt;&lt;property id=&quot;20309&quot; value=&quot;-1&quot;/&gt;&lt;/object&gt;&lt;object type=&quot;3&quot; unique_id=&quot;10020&quot;&gt;&lt;property id=&quot;20148&quot; value=&quot;5&quot;/&gt;&lt;property id=&quot;20300&quot; value=&quot;Slide 132 - &amp;quot;Background: Artificial Neural Networks&amp;quot;&quot;/&gt;&lt;property id=&quot;20307&quot; value=&quot;324&quot;/&gt;&lt;property id=&quot;20309&quot; value=&quot;-1&quot;/&gt;&lt;/object&gt;&lt;object type=&quot;3&quot; unique_id=&quot;10021&quot;&gt;&lt;property id=&quot;20148&quot; value=&quot;5&quot;/&gt;&lt;property id=&quot;20300&quot; value=&quot;Slide 12 - &amp;quot;Artificial Neural Tissue&amp;#x0D;&amp;#x0A;[Thangavelautham &amp;amp; D’Eleuterio, 2005]&amp;#x0D;&amp;#x0A;&amp;quot;&quot;/&gt;&lt;property id=&quot;20307&quot; value=&quot;268&quot;/&gt;&lt;property id=&quot;20309&quot; value=&quot;-1&quot;/&gt;&lt;/object&gt;&lt;object type=&quot;3&quot; unique_id=&quot;10022&quot;&gt;&lt;property id=&quot;20148&quot; value=&quot;5&quot;/&gt;&lt;property id=&quot;20300&quot; value=&quot;Slide 13&quot;/&gt;&lt;property id=&quot;20307&quot; value=&quot;259&quot;/&gt;&lt;property id=&quot;20309&quot; value=&quot;-1&quot;/&gt;&lt;/object&gt;&lt;object type=&quot;3&quot; unique_id=&quot;10023&quot;&gt;&lt;property id=&quot;20148&quot; value=&quot;5&quot;/&gt;&lt;property id=&quot;20300&quot; value=&quot;Slide 14&quot;/&gt;&lt;property id=&quot;20307&quot; value=&quot;272&quot;/&gt;&lt;property id=&quot;20309&quot; value=&quot;-1&quot;/&gt;&lt;/object&gt;&lt;object type=&quot;3&quot; unique_id=&quot;10024&quot;&gt;&lt;property id=&quot;20148&quot; value=&quot;5&quot;/&gt;&lt;property id=&quot;20300&quot; value=&quot;Slide 15 - &amp;quot;ANT Topology&amp;quot;&quot;/&gt;&lt;property id=&quot;20307&quot; value=&quot;297&quot;/&gt;&lt;property id=&quot;20309&quot; value=&quot;-1&quot;/&gt;&lt;/object&gt;&lt;object type=&quot;3&quot; unique_id=&quot;10025&quot;&gt;&lt;property id=&quot;20148&quot; value=&quot;5&quot;/&gt;&lt;property id=&quot;20300&quot; value=&quot;Slide 16 - &amp;quot;Neural Regulation in ANT&amp;quot;&quot;/&gt;&lt;property id=&quot;20307&quot; value=&quot;296&quot;/&gt;&lt;property id=&quot;20309&quot; value=&quot;-1&quot;/&gt;&lt;/object&gt;&lt;object type=&quot;3&quot; unique_id=&quot;10034&quot;&gt;&lt;property id=&quot;20148&quot; value=&quot;5&quot;/&gt;&lt;property id=&quot;20300&quot; value=&quot;Slide 18 - &amp;quot;ANT Mapping Scheme&amp;quot;&quot;/&gt;&lt;property id=&quot;20307&quot; value=&quot;316&quot;/&gt;&lt;property id=&quot;20309&quot; value=&quot;-1&quot;/&gt;&lt;/object&gt;&lt;object type=&quot;3&quot; unique_id=&quot;10036&quot;&gt;&lt;property id=&quot;20148&quot; value=&quot;5&quot;/&gt;&lt;property id=&quot;20300&quot; value=&quot;Slide 20 - &amp;quot;Neural Regulation: Advantages&amp;quot;&quot;/&gt;&lt;property id=&quot;20307&quot; value=&quot;287&quot;/&gt;&lt;property id=&quot;20309&quot; value=&quot;-1&quot;/&gt;&lt;/object&gt;&lt;object type=&quot;3&quot; unique_id=&quot;10037&quot;&gt;&lt;property id=&quot;20148&quot; value=&quot;5&quot;/&gt;&lt;property id=&quot;20300&quot; value=&quot;Slide 21 - &amp;quot;Tasks&amp;quot;&quot;/&gt;&lt;property id=&quot;20307&quot; value=&quot;286&quot;/&gt;&lt;property id=&quot;20309&quot; value=&quot;-1&quot;/&gt;&lt;/object&gt;&lt;object type=&quot;3&quot; unique_id=&quot;10038&quot;&gt;&lt;property id=&quot;20148&quot; value=&quot;5&quot;/&gt;&lt;property id=&quot;20300&quot; value=&quot;Slide 22 - &amp;quot;Double-Pole Balancing without Velocity Info.&amp;quot;&quot;/&gt;&lt;property id=&quot;20307&quot; value=&quot;306&quot;/&gt;&lt;property id=&quot;20309&quot; value=&quot;-1&quot;/&gt;&lt;/object&gt;&lt;object type=&quot;3&quot; unique_id=&quot;10039&quot;&gt;&lt;property id=&quot;20148&quot; value=&quot;5&quot;/&gt;&lt;property id=&quot;20300&quot; value=&quot;Slide 23 - &amp;quot;Fitness Function &amp;amp; Evaluation&amp;quot;&quot;/&gt;&lt;property id=&quot;20307&quot; value=&quot;307&quot;/&gt;&lt;property id=&quot;20309&quot; value=&quot;-1&quot;/&gt;&lt;/object&gt;&lt;object type=&quot;3&quot; unique_id=&quot;10040&quot;&gt;&lt;property id=&quot;20148&quot; value=&quot;5&quot;/&gt;&lt;property id=&quot;20300&quot; value=&quot;Slide 24 - &amp;quot;Double-Pole Balancing without Velocity Info&amp;quot;&quot;/&gt;&lt;property id=&quot;20307&quot; value=&quot;305&quot;/&gt;&lt;property id=&quot;20309&quot; value=&quot;-1&quot;/&gt;&lt;/object&gt;&lt;object type=&quot;3&quot; unique_id=&quot;10041&quot;&gt;&lt;property id=&quot;20148&quot; value=&quot;5&quot;/&gt;&lt;property id=&quot;20300&quot; value=&quot;Slide 25 - &amp;quot;Double-Pole Balancing without Velocity Info&amp;quot;&quot;/&gt;&lt;property id=&quot;20307&quot; value=&quot;321&quot;/&gt;&lt;property id=&quot;20309&quot; value=&quot;-1&quot;/&gt;&lt;/object&gt;&lt;object type=&quot;3&quot; unique_id=&quot;10042&quot;&gt;&lt;property id=&quot;20148&quot; value=&quot;5&quot;/&gt;&lt;property id=&quot;20300&quot; value=&quot;Slide 27 - &amp;quot;Task Allocation&amp;quot;&quot;/&gt;&lt;property id=&quot;20307&quot; value=&quot;365&quot;/&gt;&lt;property id=&quot;20309&quot; value=&quot;-1&quot;/&gt;&lt;/object&gt;&lt;object type=&quot;3&quot; unique_id=&quot;10043&quot;&gt;&lt;property id=&quot;20148&quot; value=&quot;5&quot;/&gt;&lt;property id=&quot;20300&quot; value=&quot;Slide 26 - &amp;quot;Evolving for Creativity&amp;quot;&quot;/&gt;&lt;property id=&quot;20307&quot; value=&quot;366&quot;/&gt;&lt;property id=&quot;20309&quot; value=&quot;-1&quot;/&gt;&lt;/object&gt;&lt;object type=&quot;3&quot; unique_id=&quot;10044&quot;&gt;&lt;property id=&quot;20148&quot; value=&quot;5&quot;/&gt;&lt;property id=&quot;20300&quot; value=&quot;Slide 28 - &amp;quot;Neural Regulation and Intractability&amp;quot;&quot;/&gt;&lt;property id=&quot;20307&quot; value=&quot;285&quot;/&gt;&lt;property id=&quot;20309&quot; value=&quot;-1&quot;/&gt;&lt;/object&gt;&lt;object type=&quot;3&quot; unique_id=&quot;10048&quot;&gt;&lt;property id=&quot;20148&quot; value=&quot;5&quot;/&gt;&lt;property id=&quot;20300&quot; value=&quot;Slide 29 - &amp;quot;Theory vs. Data&amp;quot;&quot;/&gt;&lt;property id=&quot;20307&quot; value=&quot;333&quot;/&gt;&lt;property id=&quot;20309&quot; value=&quot;-1&quot;/&gt;&lt;/object&gt;&lt;object type=&quot;3&quot; unique_id=&quot;10049&quot;&gt;&lt;property id=&quot;20148&quot; value=&quot;5&quot;/&gt;&lt;property id=&quot;20300&quot; value=&quot;Slide 30 - &amp;quot;Phenotypic Neutrality&amp;quot;&quot;/&gt;&lt;property id=&quot;20307&quot; value=&quot;282&quot;/&gt;&lt;property id=&quot;20309&quot; value=&quot;-1&quot;/&gt;&lt;/object&gt;&lt;object type=&quot;3&quot; unique_id=&quot;10050&quot;&gt;&lt;property id=&quot;20148&quot; value=&quot;5&quot;/&gt;&lt;property id=&quot;20300&quot; value=&quot;Slide 31 - &amp;quot;More Supervision vs. Regulation&amp;quot;&quot;/&gt;&lt;property id=&quot;20307&quot; value=&quot;293&quot;/&gt;&lt;property id=&quot;20309&quot; value=&quot;-1&quot;/&gt;&lt;/object&gt;&lt;object type=&quot;3&quot; unique_id=&quot;10052&quot;&gt;&lt;property id=&quot;20148&quot; value=&quot;5&quot;/&gt;&lt;property id=&quot;20300&quot; value=&quot;Slide 35 - &amp;quot;Multirobot Interactions &amp;quot;&quot;/&gt;&lt;property id=&quot;20307&quot; value=&quot;362&quot;/&gt;&lt;property id=&quot;20309&quot; value=&quot;-1&quot;/&gt;&lt;/object&gt;&lt;object type=&quot;3&quot; unique_id=&quot;10053&quot;&gt;&lt;property id=&quot;20148&quot; value=&quot;5&quot;/&gt;&lt;property id=&quot;20300&quot; value=&quot;Slide 36 - &amp;quot;Multirobot Tasks&amp;quot;&quot;/&gt;&lt;property id=&quot;20307&quot; value=&quot;308&quot;/&gt;&lt;property id=&quot;20309&quot; value=&quot;-1&quot;/&gt;&lt;/object&gt;&lt;object type=&quot;3&quot; unique_id=&quot;10055&quot;&gt;&lt;property id=&quot;20148&quot; value=&quot;5&quot;/&gt;&lt;property id=&quot;20300&quot; value=&quot;Slide 37 - &amp;quot;Novel Coordination Behaviour&amp;quot;&quot;/&gt;&lt;property id=&quot;20307&quot; value=&quot;313&quot;/&gt;&lt;property id=&quot;20309&quot; value=&quot;-1&quot;/&gt;&lt;/object&gt;&lt;object type=&quot;3&quot; unique_id=&quot;10056&quot;&gt;&lt;property id=&quot;20148&quot; value=&quot;5&quot;/&gt;&lt;property id=&quot;20300&quot; value=&quot;Slide 38&quot;/&gt;&lt;property id=&quot;20307&quot; value=&quot;309&quot;/&gt;&lt;property id=&quot;20309&quot; value=&quot;-1&quot;/&gt;&lt;/object&gt;&lt;object type=&quot;3&quot; unique_id=&quot;10057&quot;&gt;&lt;property id=&quot;20148&quot; value=&quot;5&quot;/&gt;&lt;property id=&quot;20300&quot; value=&quot;Slide 39 - &amp;quot;Areas of Specialization&amp;quot;&quot;/&gt;&lt;property id=&quot;20307&quot; value=&quot;310&quot;/&gt;&lt;property id=&quot;20309&quot; value=&quot;-1&quot;/&gt;&lt;/object&gt;&lt;object type=&quot;3&quot; unique_id=&quot;10058&quot;&gt;&lt;property id=&quot;20148&quot; value=&quot;5&quot;/&gt;&lt;property id=&quot;20300&quot; value=&quot;Slide 40 - &amp;quot;Novel Coordination Behaviour&amp;quot;&quot;/&gt;&lt;property id=&quot;20307&quot; value=&quot;314&quot;/&gt;&lt;property id=&quot;20309&quot; value=&quot;-1&quot;/&gt;&lt;/object&gt;&lt;object type=&quot;3&quot; unique_id=&quot;10059&quot;&gt;&lt;property id=&quot;20148&quot; value=&quot;5&quot;/&gt;&lt;property id=&quot;20300&quot; value=&quot;Slide 156 - &amp;quot;Excavation&amp;quot;&quot;/&gt;&lt;property id=&quot;20307&quot; value=&quot;339&quot;/&gt;&lt;property id=&quot;20309&quot; value=&quot;-1&quot;/&gt;&lt;/object&gt;&lt;object type=&quot;3&quot; unique_id=&quot;10061&quot;&gt;&lt;property id=&quot;20148&quot; value=&quot;5&quot;/&gt;&lt;property id=&quot;20300&quot; value=&quot;Slide 41 - &amp;quot;Conclusions&amp;quot;&quot;/&gt;&lt;property id=&quot;20307&quot; value=&quot;320&quot;/&gt;&lt;property id=&quot;20309&quot; value=&quot;-1&quot;/&gt;&lt;/object&gt;&lt;object type=&quot;3&quot; unique_id=&quot;10062&quot;&gt;&lt;property id=&quot;20148&quot; value=&quot;5&quot;/&gt;&lt;property id=&quot;20300&quot; value=&quot;Slide 42 - &amp;quot;Conclusions&amp;quot;&quot;/&gt;&lt;property id=&quot;20307&quot; value=&quot;372&quot;/&gt;&lt;property id=&quot;20309&quot; value=&quot;-1&quot;/&gt;&lt;/object&gt;&lt;object type=&quot;3&quot; unique_id=&quot;10063&quot;&gt;&lt;property id=&quot;20148&quot; value=&quot;5&quot;/&gt;&lt;property id=&quot;20300&quot; value=&quot;Slide 43 - &amp;quot;Conclusions&amp;quot;&quot;/&gt;&lt;property id=&quot;20307&quot; value=&quot;369&quot;/&gt;&lt;property id=&quot;20309&quot; value=&quot;-1&quot;/&gt;&lt;/object&gt;&lt;object type=&quot;3&quot; unique_id=&quot;10064&quot;&gt;&lt;property id=&quot;20148&quot; value=&quot;5&quot;/&gt;&lt;property id=&quot;20300&quot; value=&quot;Slide 51 - &amp;quot;Conclusions&amp;quot;&quot;/&gt;&lt;property id=&quot;20307&quot; value=&quot;370&quot;/&gt;&lt;property id=&quot;20309&quot; value=&quot;-1&quot;/&gt;&lt;/object&gt;&lt;object type=&quot;3&quot; unique_id=&quot;10065&quot;&gt;&lt;property id=&quot;20148&quot; value=&quot;5&quot;/&gt;&lt;property id=&quot;20300&quot; value=&quot;Slide 52 - &amp;quot;Publications&amp;quot;&quot;/&gt;&lt;property id=&quot;20307&quot; value=&quot;279&quot;/&gt;&lt;property id=&quot;20309&quot; value=&quot;-1&quot;/&gt;&lt;/object&gt;&lt;object type=&quot;3&quot; unique_id=&quot;10066&quot;&gt;&lt;property id=&quot;20148&quot; value=&quot;5&quot;/&gt;&lt;property id=&quot;20300&quot; value=&quot;Slide 53 - &amp;quot;Publications&amp;quot;&quot;/&gt;&lt;property id=&quot;20307&quot; value=&quot;374&quot;/&gt;&lt;property id=&quot;20309&quot; value=&quot;-1&quot;/&gt;&lt;/object&gt;&lt;object type=&quot;3&quot; unique_id=&quot;10067&quot;&gt;&lt;property id=&quot;20148&quot; value=&quot;5&quot;/&gt;&lt;property id=&quot;20300&quot; value=&quot;Slide 44 - &amp;quot;Contributions&amp;quot;&quot;/&gt;&lt;property id=&quot;20307&quot; value=&quot;263&quot;/&gt;&lt;property id=&quot;20309&quot; value=&quot;-1&quot;/&gt;&lt;/object&gt;&lt;object type=&quot;3&quot; unique_id=&quot;10068&quot;&gt;&lt;property id=&quot;20148&quot; value=&quot;5&quot;/&gt;&lt;property id=&quot;20300&quot; value=&quot;Slide 45 - &amp;quot;Contributions&amp;quot;&quot;/&gt;&lt;property id=&quot;20307&quot; value=&quot;264&quot;/&gt;&lt;property id=&quot;20309&quot; value=&quot;-1&quot;/&gt;&lt;/object&gt;&lt;object type=&quot;3&quot; unique_id=&quot;10069&quot;&gt;&lt;property id=&quot;20148&quot; value=&quot;5&quot;/&gt;&lt;property id=&quot;20300&quot; value=&quot;Slide 46 - &amp;quot;Contributions&amp;quot;&quot;/&gt;&lt;property id=&quot;20307&quot; value=&quot;266&quot;/&gt;&lt;property id=&quot;20309&quot; value=&quot;-1&quot;/&gt;&lt;/object&gt;&lt;object type=&quot;3&quot; unique_id=&quot;10070&quot;&gt;&lt;property id=&quot;20148&quot; value=&quot;5&quot;/&gt;&lt;property id=&quot;20300&quot; value=&quot;Slide 54 - &amp;quot;Acknowledgements&amp;quot;&quot;/&gt;&lt;property id=&quot;20307&quot; value=&quot;340&quot;/&gt;&lt;property id=&quot;20309&quot; value=&quot;-1&quot;/&gt;&lt;/object&gt;&lt;object type=&quot;3&quot; unique_id=&quot;10071&quot;&gt;&lt;property id=&quot;20148&quot; value=&quot;5&quot;/&gt;&lt;property id=&quot;20300&quot; value=&quot;Slide 56 - &amp;quot;Questions&amp;quot;&quot;/&gt;&lt;property id=&quot;20307&quot; value=&quot;300&quot;/&gt;&lt;property id=&quot;20309&quot; value=&quot;-1&quot;/&gt;&lt;/object&gt;&lt;object type=&quot;3&quot; unique_id=&quot;10072&quot;&gt;&lt;property id=&quot;20148&quot; value=&quot;5&quot;/&gt;&lt;property id=&quot;20300&quot; value=&quot;Slide 57 - &amp;quot;Questions&amp;quot;&quot;/&gt;&lt;property id=&quot;20307&quot; value=&quot;415&quot;/&gt;&lt;property id=&quot;20309&quot; value=&quot;-1&quot;/&gt;&lt;/object&gt;&lt;object type=&quot;3&quot; unique_id=&quot;10073&quot;&gt;&lt;property id=&quot;20148&quot; value=&quot;5&quot;/&gt;&lt;property id=&quot;20300&quot; value=&quot;Slide 58 - &amp;quot;Evolving Neural Nets.: Theory&amp;quot;&quot;/&gt;&lt;property id=&quot;20307&quot; value=&quot;347&quot;/&gt;&lt;property id=&quot;20309&quot; value=&quot;-1&quot;/&gt;&lt;/object&gt;&lt;object type=&quot;3&quot; unique_id=&quot;10074&quot;&gt;&lt;property id=&quot;20148&quot; value=&quot;5&quot;/&gt;&lt;property id=&quot;20300&quot; value=&quot;Slide 61 - &amp;quot;One, Two and Three Features&amp;quot;&quot;/&gt;&lt;property id=&quot;20307&quot; value=&quot;348&quot;/&gt;&lt;property id=&quot;20309&quot; value=&quot;-1&quot;/&gt;&lt;/object&gt;&lt;object type=&quot;3&quot; unique_id=&quot;10075&quot;&gt;&lt;property id=&quot;20148&quot; value=&quot;5&quot;/&gt;&lt;property id=&quot;20300&quot; value=&quot;Slide 62 - &amp;quot;m Features&amp;quot;&quot;/&gt;&lt;property id=&quot;20307&quot; value=&quot;349&quot;/&gt;&lt;property id=&quot;20309&quot; value=&quot;-1&quot;/&gt;&lt;/object&gt;&lt;object type=&quot;3&quot; unique_id=&quot;10076&quot;&gt;&lt;property id=&quot;20148&quot; value=&quot;5&quot;/&gt;&lt;property id=&quot;20300&quot; value=&quot;Slide 63 - &amp;quot;Theory vs. Data&amp;quot;&quot;/&gt;&lt;property id=&quot;20307&quot; value=&quot;354&quot;/&gt;&lt;property id=&quot;20309&quot; value=&quot;-1&quot;/&gt;&lt;/object&gt;&lt;object type=&quot;3&quot; unique_id=&quot;10077&quot;&gt;&lt;property id=&quot;20148&quot; value=&quot;5&quot;/&gt;&lt;property id=&quot;20300&quot; value=&quot;Slide 64 - &amp;quot;Theory vs. Data&amp;quot;&quot;/&gt;&lt;property id=&quot;20307&quot; value=&quot;355&quot;/&gt;&lt;property id=&quot;20309&quot; value=&quot;-1&quot;/&gt;&lt;/object&gt;&lt;object type=&quot;3&quot; unique_id=&quot;10078&quot;&gt;&lt;property id=&quot;20148&quot; value=&quot;5&quot;/&gt;&lt;property id=&quot;20300&quot; value=&quot;Slide 65 - &amp;quot;Theory vs. Data&amp;quot;&quot;/&gt;&lt;property id=&quot;20307&quot; value=&quot;356&quot;/&gt;&lt;property id=&quot;20309&quot; value=&quot;-1&quot;/&gt;&lt;/object&gt;&lt;object type=&quot;3&quot; unique_id=&quot;10079&quot;&gt;&lt;property id=&quot;20148&quot; value=&quot;5&quot;/&gt;&lt;property id=&quot;20300&quot; value=&quot;Slide 66 - &amp;quot;Theory vs. Data&amp;quot;&quot;/&gt;&lt;property id=&quot;20307&quot; value=&quot;357&quot;/&gt;&lt;property id=&quot;20309&quot; value=&quot;-1&quot;/&gt;&lt;/object&gt;&lt;object type=&quot;3&quot; unique_id=&quot;10080&quot;&gt;&lt;property id=&quot;20148&quot; value=&quot;5&quot;/&gt;&lt;property id=&quot;20300&quot; value=&quot;Slide 67 - &amp;quot;Theory vs. Data&amp;quot;&quot;/&gt;&lt;property id=&quot;20307&quot; value=&quot;358&quot;/&gt;&lt;property id=&quot;20309&quot; value=&quot;-1&quot;/&gt;&lt;/object&gt;&lt;object type=&quot;3&quot; unique_id=&quot;10081&quot;&gt;&lt;property id=&quot;20148&quot; value=&quot;5&quot;/&gt;&lt;property id=&quot;20300&quot; value=&quot;Slide 68 - &amp;quot;Phenotypic Neutrality&amp;quot;&quot;/&gt;&lt;property id=&quot;20307&quot; value=&quot;350&quot;/&gt;&lt;property id=&quot;20309&quot; value=&quot;-1&quot;/&gt;&lt;/object&gt;&lt;object type=&quot;3&quot; unique_id=&quot;10082&quot;&gt;&lt;property id=&quot;20148&quot; value=&quot;5&quot;/&gt;&lt;property id=&quot;20300&quot; value=&quot;Slide 69 - &amp;quot;Phenotypic Neutrality&amp;quot;&quot;/&gt;&lt;property id=&quot;20307&quot; value=&quot;351&quot;/&gt;&lt;property id=&quot;20309&quot; value=&quot;-1&quot;/&gt;&lt;/object&gt;&lt;object type=&quot;3&quot; unique_id=&quot;10083&quot;&gt;&lt;property id=&quot;20148&quot; value=&quot;5&quot;/&gt;&lt;property id=&quot;20300&quot; value=&quot;Slide 70 - &amp;quot;Alternative: More Supervision&amp;quot;&quot;/&gt;&lt;property id=&quot;20307&quot; value=&quot;352&quot;/&gt;&lt;property id=&quot;20309&quot; value=&quot;-1&quot;/&gt;&lt;/object&gt;&lt;object type=&quot;3&quot; unique_id=&quot;10084&quot;&gt;&lt;property id=&quot;20148&quot; value=&quot;5&quot;/&gt;&lt;property id=&quot;20300&quot; value=&quot;Slide 71 - &amp;quot;More Supervision vs. Regulation&amp;quot;&quot;/&gt;&lt;property id=&quot;20307&quot; value=&quot;353&quot;/&gt;&lt;property id=&quot;20309&quot; value=&quot;-1&quot;/&gt;&lt;/object&gt;&lt;object type=&quot;3&quot; unique_id=&quot;10085&quot;&gt;&lt;property id=&quot;20148&quot; value=&quot;5&quot;/&gt;&lt;property id=&quot;20300&quot; value=&quot;Slide 72 - &amp;quot;Phenotypic Neutrality&amp;quot;&quot;/&gt;&lt;property id=&quot;20307&quot; value=&quot;304&quot;/&gt;&lt;property id=&quot;20309&quot; value=&quot;-1&quot;/&gt;&lt;/object&gt;&lt;object type=&quot;3&quot; unique_id=&quot;10086&quot;&gt;&lt;property id=&quot;20148&quot; value=&quot;5&quot;/&gt;&lt;property id=&quot;20300&quot; value=&quot;Slide 73 - &amp;quot;Phenotypic Neutrality&amp;quot;&quot;/&gt;&lt;property id=&quot;20307&quot; value=&quot;283&quot;/&gt;&lt;property id=&quot;20309&quot; value=&quot;-1&quot;/&gt;&lt;/object&gt;&lt;object type=&quot;3&quot; unique_id=&quot;10087&quot;&gt;&lt;property id=&quot;20148&quot; value=&quot;5&quot;/&gt;&lt;property id=&quot;20300&quot; value=&quot;Slide 74 - &amp;quot;Alternative: More Supervision&amp;quot;&quot;/&gt;&lt;property id=&quot;20307&quot; value=&quot;284&quot;/&gt;&lt;property id=&quot;20309&quot; value=&quot;-1&quot;/&gt;&lt;/object&gt;&lt;object type=&quot;3&quot; unique_id=&quot;10088&quot;&gt;&lt;property id=&quot;20148&quot; value=&quot;5&quot;/&gt;&lt;property id=&quot;20300&quot; value=&quot;Slide 75&quot;/&gt;&lt;property id=&quot;20307&quot; value=&quot;301&quot;/&gt;&lt;property id=&quot;20309&quot; value=&quot;-1&quot;/&gt;&lt;/object&gt;&lt;object type=&quot;3&quot; unique_id=&quot;10089&quot;&gt;&lt;property id=&quot;20148&quot; value=&quot;5&quot;/&gt;&lt;property id=&quot;20300&quot; value=&quot;Slide 76 - &amp;quot;Coarse Coding Selection&amp;quot;&quot;/&gt;&lt;property id=&quot;20307&quot; value=&quot;295&quot;/&gt;&lt;property id=&quot;20309&quot; value=&quot;-1&quot;/&gt;&lt;/object&gt;&lt;object type=&quot;3&quot; unique_id=&quot;10090&quot;&gt;&lt;property id=&quot;20148&quot; value=&quot;5&quot;/&gt;&lt;property id=&quot;20300&quot; value=&quot;Slide 77 - &amp;quot;Contributions&amp;quot;&quot;/&gt;&lt;property id=&quot;20307&quot; value=&quot;322&quot;/&gt;&lt;property id=&quot;20309&quot; value=&quot;-1&quot;/&gt;&lt;/object&gt;&lt;object type=&quot;3&quot; unique_id=&quot;10091&quot;&gt;&lt;property id=&quot;20148&quot; value=&quot;5&quot;/&gt;&lt;property id=&quot;20300&quot; value=&quot;Slide 78 - &amp;quot;Phenotypic Neutrality&amp;quot;&quot;/&gt;&lt;property id=&quot;20307&quot; value=&quot;330&quot;/&gt;&lt;property id=&quot;20309&quot; value=&quot;-1&quot;/&gt;&lt;/object&gt;&lt;object type=&quot;3&quot; unique_id=&quot;10092&quot;&gt;&lt;property id=&quot;20148&quot; value=&quot;5&quot;/&gt;&lt;property id=&quot;20300&quot; value=&quot;Slide 79 - &amp;quot;Neuron Activation Functions&amp;quot;&quot;/&gt;&lt;property id=&quot;20307&quot; value=&quot;323&quot;/&gt;&lt;property id=&quot;20309&quot; value=&quot;-1&quot;/&gt;&lt;/object&gt;&lt;object type=&quot;3&quot; unique_id=&quot;10093&quot;&gt;&lt;property id=&quot;20148&quot; value=&quot;5&quot;/&gt;&lt;property id=&quot;20300&quot; value=&quot;Slide 80 - &amp;quot;ANT Crossover Operator&amp;quot;&quot;/&gt;&lt;property id=&quot;20307&quot; value=&quot;327&quot;/&gt;&lt;property id=&quot;20309&quot; value=&quot;-1&quot;/&gt;&lt;/object&gt;&lt;object type=&quot;3&quot; unique_id=&quot;10094&quot;&gt;&lt;property id=&quot;20148&quot; value=&quot;5&quot;/&gt;&lt;property id=&quot;20300&quot; value=&quot;Slide 81 - &amp;quot;Cellular Encoding [Gruau, 1994]&amp;quot;&quot;/&gt;&lt;property id=&quot;20307&quot; value=&quot;336&quot;/&gt;&lt;property id=&quot;20309&quot; value=&quot;-1&quot;/&gt;&lt;/object&gt;&lt;object type=&quot;3&quot; unique_id=&quot;10095&quot;&gt;&lt;property id=&quot;20148&quot; value=&quot;5&quot;/&gt;&lt;property id=&quot;20300&quot; value=&quot;Slide 82 - &amp;quot;Resource Gathering Task&amp;quot;&quot;/&gt;&lt;property id=&quot;20307&quot; value=&quot;341&quot;/&gt;&lt;property id=&quot;20309&quot; value=&quot;-1&quot;/&gt;&lt;/object&gt;&lt;object type=&quot;3&quot; unique_id=&quot;10096&quot;&gt;&lt;property id=&quot;20148&quot; value=&quot;5&quot;/&gt;&lt;property id=&quot;20300&quot; value=&quot;Slide 83 - &amp;quot;Sign Following Task - ANT&amp;quot;&quot;/&gt;&lt;property id=&quot;20307&quot; value=&quot;342&quot;/&gt;&lt;property id=&quot;20309&quot; value=&quot;-1&quot;/&gt;&lt;/object&gt;&lt;object type=&quot;3&quot; unique_id=&quot;10097&quot;&gt;&lt;property id=&quot;20148&quot; value=&quot;5&quot;/&gt;&lt;property id=&quot;20300&quot; value=&quot;Slide 84 - &amp;quot;Basis Behaviors – Sign Following Task&amp;quot;&quot;/&gt;&lt;property id=&quot;20307&quot; value=&quot;343&quot;/&gt;&lt;property id=&quot;20309&quot; value=&quot;-1&quot;/&gt;&lt;/object&gt;&lt;object type=&quot;3&quot; unique_id=&quot;10098&quot;&gt;&lt;property id=&quot;20148&quot; value=&quot;5&quot;/&gt;&lt;property id=&quot;20300&quot; value=&quot;Slide 85 - &amp;quot;Coupled Motor Primitives Coupled Motor Primitives – Sign Following Task&amp;quot;&quot;/&gt;&lt;property id=&quot;20307&quot; value=&quot;344&quot;/&gt;&lt;property id=&quot;20309&quot; value=&quot;-1&quot;/&gt;&lt;/object&gt;&lt;object type=&quot;3&quot; unique_id=&quot;10099&quot;&gt;&lt;property id=&quot;20148&quot; value=&quot;5&quot;/&gt;&lt;property id=&quot;20300&quot; value=&quot;Slide 86 - &amp;quot;Coupled Motor Primitives – Sign Following Task&amp;quot;&quot;/&gt;&lt;property id=&quot;20307&quot; value=&quot;345&quot;/&gt;&lt;property id=&quot;20309&quot; value=&quot;-1&quot;/&gt;&lt;/object&gt;&lt;object type=&quot;3&quot; unique_id=&quot;10100&quot;&gt;&lt;property id=&quot;20148&quot; value=&quot;5&quot;/&gt;&lt;property id=&quot;20300&quot; value=&quot;Slide 87 - &amp;quot;Motor Primitives – Sign Following Task&amp;quot;&quot;/&gt;&lt;property id=&quot;20307&quot; value=&quot;346&quot;/&gt;&lt;property id=&quot;20309&quot; value=&quot;-1&quot;/&gt;&lt;/object&gt;&lt;object type=&quot;3&quot; unique_id=&quot;10101&quot;&gt;&lt;property id=&quot;20148&quot; value=&quot;5&quot;/&gt;&lt;property id=&quot;20300&quot; value=&quot;Slide 88 - &amp;quot;Coarse Coding&amp;quot;&quot;/&gt;&lt;property id=&quot;20307&quot; value=&quot;271&quot;/&gt;&lt;property id=&quot;20309&quot; value=&quot;-1&quot;/&gt;&lt;/object&gt;&lt;object type=&quot;3&quot; unique_id=&quot;10102&quot;&gt;&lt;property id=&quot;20148&quot; value=&quot;5&quot;/&gt;&lt;property id=&quot;20300&quot; value=&quot;Slide 89 - &amp;quot;Coarse Coding Regulation&amp;quot;&quot;/&gt;&lt;property id=&quot;20307&quot; value=&quot;273&quot;/&gt;&lt;property id=&quot;20309&quot; value=&quot;-1&quot;/&gt;&lt;/object&gt;&lt;object type=&quot;3&quot; unique_id=&quot;10103&quot;&gt;&lt;property id=&quot;20148&quot; value=&quot;5&quot;/&gt;&lt;property id=&quot;20300&quot; value=&quot;Slide 90 - &amp;quot;Phenotypic Neutrality&amp;quot;&quot;/&gt;&lt;property id=&quot;20307&quot; value=&quot;303&quot;/&gt;&lt;property id=&quot;20309&quot; value=&quot;-1&quot;/&gt;&lt;/object&gt;&lt;object type=&quot;3&quot; unique_id=&quot;10104&quot;&gt;&lt;property id=&quot;20148&quot; value=&quot;5&quot;/&gt;&lt;property id=&quot;20300&quot; value=&quot;Slide 167 - &amp;quot;ANT Development&amp;quot;&quot;/&gt;&lt;property id=&quot;20307&quot; value=&quot;363&quot;/&gt;&lt;property id=&quot;20309&quot; value=&quot;-1&quot;/&gt;&lt;/object&gt;&lt;object type=&quot;3&quot; unique_id=&quot;10105&quot;&gt;&lt;property id=&quot;20148&quot; value=&quot;5&quot;/&gt;&lt;property id=&quot;20300&quot; value=&quot;Slide 91 - &amp;quot;Neuron Activity&amp;quot;&quot;/&gt;&lt;property id=&quot;20307&quot; value=&quot;312&quot;/&gt;&lt;property id=&quot;20309&quot; value=&quot;-1&quot;/&gt;&lt;/object&gt;&lt;object type=&quot;3&quot; unique_id=&quot;10106&quot;&gt;&lt;property id=&quot;20148&quot; value=&quot;5&quot;/&gt;&lt;property id=&quot;20300&quot; value=&quot;Slide 92 - &amp;quot;OCR Example: What are Features ?&amp;quot;&quot;/&gt;&lt;property id=&quot;20307&quot; value=&quot;373&quot;/&gt;&lt;property id=&quot;20309&quot; value=&quot;-1&quot;/&gt;&lt;/object&gt;&lt;object type=&quot;3&quot; unique_id=&quot;10107&quot;&gt;&lt;property id=&quot;20148&quot; value=&quot;5&quot;/&gt;&lt;property id=&quot;20300&quot; value=&quot;Slide 159 - &amp;quot;Excavation&amp;quot;&quot;/&gt;&lt;property id=&quot;20307&quot; value=&quot;376&quot;/&gt;&lt;property id=&quot;20309&quot; value=&quot;-1&quot;/&gt;&lt;/object&gt;&lt;object type=&quot;3&quot; unique_id=&quot;10108&quot;&gt;&lt;property id=&quot;20148&quot; value=&quot;5&quot;/&gt;&lt;property id=&quot;20300&quot; value=&quot;Slide 160 - &amp;quot;Excavation&amp;quot;&quot;/&gt;&lt;property id=&quot;20307&quot; value=&quot;387&quot;/&gt;&lt;property id=&quot;20309&quot; value=&quot;-1&quot;/&gt;&lt;/object&gt;&lt;object type=&quot;3&quot; unique_id=&quot;10109&quot;&gt;&lt;property id=&quot;20148&quot; value=&quot;5&quot;/&gt;&lt;property id=&quot;20300&quot; value=&quot;Slide 93 - &amp;quot;Coarse-Coding Cell Model&amp;quot;&quot;/&gt;&lt;property id=&quot;20307&quot; value=&quot;392&quot;/&gt;&lt;property id=&quot;20309&quot; value=&quot;-1&quot;/&gt;&lt;/object&gt;&lt;object type=&quot;3&quot; unique_id=&quot;10110&quot;&gt;&lt;property id=&quot;20148&quot; value=&quot;5&quot;/&gt;&lt;property id=&quot;20300&quot; value=&quot;Slide 94 - &amp;quot;Coarse-Coding Cell Model&amp;quot;&quot;/&gt;&lt;property id=&quot;20307&quot; value=&quot;393&quot;/&gt;&lt;property id=&quot;20309&quot; value=&quot;-1&quot;/&gt;&lt;/object&gt;&lt;object type=&quot;3&quot; unique_id=&quot;10112&quot;&gt;&lt;property id=&quot;20148&quot; value=&quot;5&quot;/&gt;&lt;property id=&quot;20300&quot; value=&quot;Slide 96 - &amp;quot;Coarse-coding Cell Model&amp;#x0D;&amp;#x0A;&amp;quot;&quot;/&gt;&lt;property id=&quot;20307&quot; value=&quot;395&quot;/&gt;&lt;property id=&quot;20309&quot; value=&quot;-1&quot;/&gt;&lt;/object&gt;&lt;object type=&quot;3&quot; unique_id=&quot;10113&quot;&gt;&lt;property id=&quot;20148&quot; value=&quot;5&quot;/&gt;&lt;property id=&quot;20300&quot; value=&quot;Slide 97 - &amp;quot;Multistate Neuron Models&amp;quot;&quot;/&gt;&lt;property id=&quot;20307&quot; value=&quot;396&quot;/&gt;&lt;property id=&quot;20309&quot; value=&quot;-1&quot;/&gt;&lt;/object&gt;&lt;object type=&quot;3&quot; unique_id=&quot;10114&quot;&gt;&lt;property id=&quot;20148&quot; value=&quot;5&quot;/&gt;&lt;property id=&quot;20300&quot; value=&quot;Slide 98 - &amp;quot;Sign Following Task&amp;quot;&quot;/&gt;&lt;property id=&quot;20307&quot; value=&quot;397&quot;/&gt;&lt;property id=&quot;20309&quot; value=&quot;-1&quot;/&gt;&lt;/object&gt;&lt;object type=&quot;3&quot; unique_id=&quot;10115&quot;&gt;&lt;property id=&quot;20148&quot; value=&quot;5&quot;/&gt;&lt;property id=&quot;20300&quot; value=&quot;Slide 99&quot;/&gt;&lt;property id=&quot;20307&quot; value=&quot;389&quot;/&gt;&lt;property id=&quot;20309&quot; value=&quot;-1&quot;/&gt;&lt;/object&gt;&lt;object type=&quot;3&quot; unique_id=&quot;10116&quot;&gt;&lt;property id=&quot;20148&quot; value=&quot;5&quot;/&gt;&lt;property id=&quot;20300&quot; value=&quot;Slide 100 - &amp;quot;Grid World Sensor Layout&amp;quot;&quot;/&gt;&lt;property id=&quot;20307&quot; value=&quot;401&quot;/&gt;&lt;property id=&quot;20309&quot; value=&quot;-1&quot;/&gt;&lt;/object&gt;&lt;object type=&quot;3&quot; unique_id=&quot;10117&quot;&gt;&lt;property id=&quot;20148&quot; value=&quot;5&quot;/&gt;&lt;property id=&quot;20300&quot; value=&quot;Slide 101 - &amp;quot;Basis Behaviours&amp;quot;&quot;/&gt;&lt;property id=&quot;20307&quot; value=&quot;402&quot;/&gt;&lt;property id=&quot;20309&quot; value=&quot;-1&quot;/&gt;&lt;/object&gt;&lt;object type=&quot;3&quot; unique_id=&quot;10118&quot;&gt;&lt;property id=&quot;20148&quot; value=&quot;5&quot;/&gt;&lt;property id=&quot;20300&quot; value=&quot;Slide 102 - &amp;quot;Fitness Function&amp;quot;&quot;/&gt;&lt;property id=&quot;20307&quot; value=&quot;403&quot;/&gt;&lt;property id=&quot;20309&quot; value=&quot;-1&quot;/&gt;&lt;/object&gt;&lt;object type=&quot;3&quot; unique_id=&quot;10119&quot;&gt;&lt;property id=&quot;20148&quot; value=&quot;5&quot;/&gt;&lt;property id=&quot;20300&quot; value=&quot;Slide 103 - &amp;quot;Gene Map&amp;quot;&quot;/&gt;&lt;property id=&quot;20307&quot; value=&quot;390&quot;/&gt;&lt;property id=&quot;20309&quot; value=&quot;-1&quot;/&gt;&lt;/object&gt;&lt;object type=&quot;3&quot; unique_id=&quot;10120&quot;&gt;&lt;property id=&quot;20148&quot; value=&quot;5&quot;/&gt;&lt;property id=&quot;20300&quot; value=&quot;Slide 104&quot;/&gt;&lt;property id=&quot;20307&quot; value=&quot;391&quot;/&gt;&lt;property id=&quot;20309&quot; value=&quot;-1&quot;/&gt;&lt;/object&gt;&lt;object type=&quot;3&quot; unique_id=&quot;10121&quot;&gt;&lt;property id=&quot;20148&quot; value=&quot;5&quot;/&gt;&lt;property id=&quot;20300&quot; value=&quot;Slide 105&quot;/&gt;&lt;property id=&quot;20307&quot; value=&quot;398&quot;/&gt;&lt;property id=&quot;20309&quot; value=&quot;-1&quot;/&gt;&lt;/object&gt;&lt;object type=&quot;3&quot; unique_id=&quot;10122&quot;&gt;&lt;property id=&quot;20148&quot; value=&quot;5&quot;/&gt;&lt;property id=&quot;20300&quot; value=&quot;Slide 106&quot;/&gt;&lt;property id=&quot;20307&quot; value=&quot;399&quot;/&gt;&lt;property id=&quot;20309&quot; value=&quot;-1&quot;/&gt;&lt;/object&gt;&lt;object type=&quot;3&quot; unique_id=&quot;10123&quot;&gt;&lt;property id=&quot;20148&quot; value=&quot;5&quot;/&gt;&lt;property id=&quot;20300&quot; value=&quot;Slide 107&quot;/&gt;&lt;property id=&quot;20307&quot; value=&quot;400&quot;/&gt;&lt;property id=&quot;20309&quot; value=&quot;-1&quot;/&gt;&lt;/object&gt;&lt;object type=&quot;3&quot; unique_id=&quot;10124&quot;&gt;&lt;property id=&quot;20148&quot; value=&quot;5&quot;/&gt;&lt;property id=&quot;20300&quot; value=&quot;Slide 108 - &amp;quot;Resource Gathering&amp;quot;&quot;/&gt;&lt;property id=&quot;20307&quot; value=&quot;383&quot;/&gt;&lt;property id=&quot;20309&quot; value=&quot;-1&quot;/&gt;&lt;/object&gt;&lt;object type=&quot;3&quot; unique_id=&quot;10125&quot;&gt;&lt;property id=&quot;20148&quot; value=&quot;5&quot;/&gt;&lt;property id=&quot;20300&quot; value=&quot;Slide 109 - &amp;quot;Resource Gathering&amp;quot;&quot;/&gt;&lt;property id=&quot;20307&quot; value=&quot;384&quot;/&gt;&lt;property id=&quot;20309&quot; value=&quot;-1&quot;/&gt;&lt;/object&gt;&lt;object type=&quot;3&quot; unique_id=&quot;10126&quot;&gt;&lt;property id=&quot;20148&quot; value=&quot;5&quot;/&gt;&lt;property id=&quot;20300&quot; value=&quot;Slide 110 - &amp;quot;Resource Gathering&amp;quot;&quot;/&gt;&lt;property id=&quot;20307&quot; value=&quot;385&quot;/&gt;&lt;property id=&quot;20309&quot; value=&quot;-1&quot;/&gt;&lt;/object&gt;&lt;object type=&quot;3&quot; unique_id=&quot;10127&quot;&gt;&lt;property id=&quot;20148&quot; value=&quot;5&quot;/&gt;&lt;property id=&quot;20300&quot; value=&quot;Slide 111 - &amp;quot;Resource Gathering&amp;quot;&quot;/&gt;&lt;property id=&quot;20307&quot; value=&quot;386&quot;/&gt;&lt;property id=&quot;20309&quot; value=&quot;-1&quot;/&gt;&lt;/object&gt;&lt;object type=&quot;3&quot; unique_id=&quot;10128&quot;&gt;&lt;property id=&quot;20148&quot; value=&quot;5&quot;/&gt;&lt;property id=&quot;20300&quot; value=&quot;Slide 113 - &amp;quot;Resource Gathering Task&amp;quot;&quot;/&gt;&lt;property id=&quot;20307&quot; value=&quot;377&quot;/&gt;&lt;property id=&quot;20309&quot; value=&quot;-1&quot;/&gt;&lt;/object&gt;&lt;object type=&quot;3&quot; unique_id=&quot;10129&quot;&gt;&lt;property id=&quot;20148&quot; value=&quot;5&quot;/&gt;&lt;property id=&quot;20300&quot; value=&quot;Slide 114&quot;/&gt;&lt;property id=&quot;20307&quot; value=&quot;378&quot;/&gt;&lt;property id=&quot;20309&quot; value=&quot;-1&quot;/&gt;&lt;/object&gt;&lt;object type=&quot;3&quot; unique_id=&quot;10130&quot;&gt;&lt;property id=&quot;20148&quot; value=&quot;5&quot;/&gt;&lt;property id=&quot;20300&quot; value=&quot;Slide 115&quot;/&gt;&lt;property id=&quot;20307&quot; value=&quot;381&quot;/&gt;&lt;property id=&quot;20309&quot; value=&quot;-1&quot;/&gt;&lt;/object&gt;&lt;object type=&quot;3&quot; unique_id=&quot;10131&quot;&gt;&lt;property id=&quot;20148&quot; value=&quot;5&quot;/&gt;&lt;property id=&quot;20300&quot; value=&quot;Slide 116&quot;/&gt;&lt;property id=&quot;20307&quot; value=&quot;382&quot;/&gt;&lt;property id=&quot;20309&quot; value=&quot;-1&quot;/&gt;&lt;/object&gt;&lt;object type=&quot;3&quot; unique_id=&quot;10132&quot;&gt;&lt;property id=&quot;20148&quot; value=&quot;5&quot;/&gt;&lt;property id=&quot;20300&quot; value=&quot;Slide 117&quot;/&gt;&lt;property id=&quot;20307&quot; value=&quot;379&quot;/&gt;&lt;property id=&quot;20309&quot; value=&quot;-1&quot;/&gt;&lt;/object&gt;&lt;object type=&quot;3&quot; unique_id=&quot;10133&quot;&gt;&lt;property id=&quot;20148&quot; value=&quot;5&quot;/&gt;&lt;property id=&quot;20300&quot; value=&quot;Slide 118&quot;/&gt;&lt;property id=&quot;20307&quot; value=&quot;380&quot;/&gt;&lt;property id=&quot;20309&quot; value=&quot;-1&quot;/&gt;&lt;/object&gt;&lt;object type=&quot;3&quot; unique_id=&quot;10134&quot;&gt;&lt;property id=&quot;20148&quot; value=&quot;5&quot;/&gt;&lt;property id=&quot;20300&quot; value=&quot;Slide 120 - &amp;quot;Demo: Tiling Formation Task&amp;quot;&quot;/&gt;&lt;property id=&quot;20307&quot; value=&quot;404&quot;/&gt;&lt;property id=&quot;20309&quot; value=&quot;-1&quot;/&gt;&lt;/object&gt;&lt;object type=&quot;3&quot; unique_id=&quot;10135&quot;&gt;&lt;property id=&quot;20148&quot; value=&quot;5&quot;/&gt;&lt;property id=&quot;20300&quot; value=&quot;Slide 121 - &amp;quot;Biological Modeling&amp;quot;&quot;/&gt;&lt;property id=&quot;20307&quot; value=&quot;405&quot;/&gt;&lt;property id=&quot;20309&quot; value=&quot;-1&quot;/&gt;&lt;/object&gt;&lt;object type=&quot;3&quot; unique_id=&quot;10136&quot;&gt;&lt;property id=&quot;20148&quot; value=&quot;5&quot;/&gt;&lt;property id=&quot;20300&quot; value=&quot;Slide 122 - &amp;quot;Solid &amp;amp; Hollow Sphere&amp;quot;&quot;/&gt;&lt;property id=&quot;20307&quot; value=&quot;408&quot;/&gt;&lt;property id=&quot;20309&quot; value=&quot;-1&quot;/&gt;&lt;/object&gt;&lt;object type=&quot;3&quot; unique_id=&quot;10137&quot;&gt;&lt;property id=&quot;20148&quot; value=&quot;5&quot;/&gt;&lt;property id=&quot;20300&quot; value=&quot;Slide 123 - &amp;quot;Steady State Configs.&amp;quot;&quot;/&gt;&lt;property id=&quot;20307&quot; value=&quot;409&quot;/&gt;&lt;property id=&quot;20309&quot; value=&quot;-1&quot;/&gt;&lt;/object&gt;&lt;object type=&quot;3&quot; unique_id=&quot;10138&quot;&gt;&lt;property id=&quot;20148&quot; value=&quot;5&quot;/&gt;&lt;property id=&quot;20300&quot; value=&quot;Slide 124 - &amp;quot;Burst Characteristics&amp;quot;&quot;/&gt;&lt;property id=&quot;20307&quot; value=&quot;410&quot;/&gt;&lt;property id=&quot;20309&quot; value=&quot;-1&quot;/&gt;&lt;/object&gt;&lt;object type=&quot;3&quot; unique_id=&quot;10139&quot;&gt;&lt;property id=&quot;20148&quot; value=&quot;5&quot;/&gt;&lt;property id=&quot;20300&quot; value=&quot;Slide 125 - &amp;quot;GasNet Model [Husbands et al., 1998]&amp;quot;&quot;/&gt;&lt;property id=&quot;20307&quot; value=&quot;406&quot;/&gt;&lt;property id=&quot;20309&quot; value=&quot;-1&quot;/&gt;&lt;/object&gt;&lt;object type=&quot;3&quot; unique_id=&quot;10140&quot;&gt;&lt;property id=&quot;20148&quot; value=&quot;5&quot;/&gt;&lt;property id=&quot;20300&quot; value=&quot;Slide 126 - &amp;quot;Parallel Fibers (Phillipides et al., 2005)&amp;quot;&quot;/&gt;&lt;property id=&quot;20307&quot; value=&quot;407&quot;/&gt;&lt;property id=&quot;20309&quot; value=&quot;-1&quot;/&gt;&lt;/object&gt;&lt;object type=&quot;3&quot; unique_id=&quot;10141&quot;&gt;&lt;property id=&quot;20148&quot; value=&quot;5&quot;/&gt;&lt;property id=&quot;20300&quot; value=&quot;Slide 127 - &amp;quot;Shannon’s Entropy&amp;quot;&quot;/&gt;&lt;property id=&quot;20307&quot; value=&quot;411&quot;/&gt;&lt;property id=&quot;20309&quot; value=&quot;-1&quot;/&gt;&lt;/object&gt;&lt;object type=&quot;3&quot; unique_id=&quot;10142&quot;&gt;&lt;property id=&quot;20148&quot; value=&quot;5&quot;/&gt;&lt;property id=&quot;20300&quot; value=&quot;Slide 128 - &amp;quot;Mutual Information&amp;quot;&quot;/&gt;&lt;property id=&quot;20307&quot; value=&quot;412&quot;/&gt;&lt;property id=&quot;20309&quot; value=&quot;-1&quot;/&gt;&lt;/object&gt;&lt;object type=&quot;3&quot; unique_id=&quot;10143&quot;&gt;&lt;property id=&quot;20148&quot; value=&quot;5&quot;/&gt;&lt;property id=&quot;20300&quot; value=&quot;Slide 129 - &amp;quot;Mutual Information&amp;quot;&quot;/&gt;&lt;property id=&quot;20307&quot; value=&quot;414&quot;/&gt;&lt;property id=&quot;20309&quot; value=&quot;-1&quot;/&gt;&lt;/object&gt;&lt;object type=&quot;3&quot; unique_id=&quot;13887&quot;&gt;&lt;property id=&quot;20148&quot; value=&quot;5&quot;/&gt;&lt;property id=&quot;20300&quot; value=&quot;Slide 133 - &amp;quot;Biophysical Plausibility&amp;quot;&quot;/&gt;&lt;property id=&quot;20307&quot; value=&quot;416&quot;/&gt;&lt;/object&gt;&lt;object type=&quot;3&quot; unique_id=&quot;13888&quot;&gt;&lt;property id=&quot;20148&quot; value=&quot;5&quot;/&gt;&lt;property id=&quot;20300&quot; value=&quot;Slide 134 - &amp;quot;Related Work&amp;quot;&quot;/&gt;&lt;property id=&quot;20307&quot; value=&quot;417&quot;/&gt;&lt;/object&gt;&lt;object type=&quot;3&quot; unique_id=&quot;13889&quot;&gt;&lt;property id=&quot;20148&quot; value=&quot;5&quot;/&gt;&lt;property id=&quot;20300&quot; value=&quot;Slide 135 - &amp;quot;Related Work&amp;quot;&quot;/&gt;&lt;property id=&quot;20307&quot; value=&quot;418&quot;/&gt;&lt;/object&gt;&lt;object type=&quot;3&quot; unique_id=&quot;13890&quot;&gt;&lt;property id=&quot;20148&quot; value=&quot;5&quot;/&gt;&lt;property id=&quot;20300&quot; value=&quot;Slide 136 - &amp;quot;Limitations with Fixed Topologies&amp;quot;&quot;/&gt;&lt;property id=&quot;20307&quot; value=&quot;419&quot;/&gt;&lt;/object&gt;&lt;object type=&quot;3&quot; unique_id=&quot;13891&quot;&gt;&lt;property id=&quot;20148&quot; value=&quot;5&quot;/&gt;&lt;property id=&quot;20300&quot; value=&quot;Slide 137 - &amp;quot;Related Work&amp;quot;&quot;/&gt;&lt;property id=&quot;20307&quot; value=&quot;420&quot;/&gt;&lt;/object&gt;&lt;object type=&quot;3&quot; unique_id=&quot;13892&quot;&gt;&lt;property id=&quot;20148&quot; value=&quot;5&quot;/&gt;&lt;property id=&quot;20300&quot; value=&quot;Slide 138 - &amp;quot;Crossover &amp;amp; the Bloating Problem&amp;quot;&quot;/&gt;&lt;property id=&quot;20307&quot; value=&quot;421&quot;/&gt;&lt;/object&gt;&lt;object type=&quot;3&quot; unique_id=&quot;13893&quot;&gt;&lt;property id=&quot;20148&quot; value=&quot;5&quot;/&gt;&lt;property id=&quot;20300&quot; value=&quot;Slide 139 - &amp;quot;Related Work&amp;quot;&quot;/&gt;&lt;property id=&quot;20307&quot; value=&quot;422&quot;/&gt;&lt;/object&gt;&lt;object type=&quot;3&quot; unique_id=&quot;13894&quot;&gt;&lt;property id=&quot;20148&quot; value=&quot;5&quot;/&gt;&lt;property id=&quot;20300&quot; value=&quot;Slide 140 - &amp;quot;Related Work&amp;quot;&quot;/&gt;&lt;property id=&quot;20307&quot; value=&quot;423&quot;/&gt;&lt;/object&gt;&lt;object type=&quot;3&quot; unique_id=&quot;13895&quot;&gt;&lt;property id=&quot;20148&quot; value=&quot;5&quot;/&gt;&lt;property id=&quot;20300&quot; value=&quot;Slide 141 - &amp;quot;Applications in Space Robotics&amp;quot;&quot;/&gt;&lt;property id=&quot;20307&quot; value=&quot;424&quot;/&gt;&lt;/object&gt;&lt;object type=&quot;3&quot; unique_id=&quot;13896&quot;&gt;&lt;property id=&quot;20148&quot; value=&quot;5&quot;/&gt;&lt;property id=&quot;20300&quot; value=&quot;Slide 142 - &amp;quot;Significance&amp;quot;&quot;/&gt;&lt;property id=&quot;20307&quot; value=&quot;425&quot;/&gt;&lt;/object&gt;&lt;object type=&quot;3&quot; unique_id=&quot;13897&quot;&gt;&lt;property id=&quot;20148&quot; value=&quot;5&quot;/&gt;&lt;property id=&quot;20300&quot; value=&quot;Slide 143&quot;/&gt;&lt;property id=&quot;20307&quot; value=&quot;426&quot;/&gt;&lt;/object&gt;&lt;object type=&quot;3&quot; unique_id=&quot;13898&quot;&gt;&lt;property id=&quot;20148&quot; value=&quot;5&quot;/&gt;&lt;property id=&quot;20300&quot; value=&quot;Slide 144&quot;/&gt;&lt;property id=&quot;20307&quot; value=&quot;427&quot;/&gt;&lt;/object&gt;&lt;object type=&quot;3&quot; unique_id=&quot;13899&quot;&gt;&lt;property id=&quot;20148&quot; value=&quot;5&quot;/&gt;&lt;property id=&quot;20300&quot; value=&quot;Slide 145 - &amp;quot;Significance&amp;quot;&quot;/&gt;&lt;property id=&quot;20307&quot; value=&quot;428&quot;/&gt;&lt;/object&gt;&lt;object type=&quot;3&quot; unique_id=&quot;13900&quot;&gt;&lt;property id=&quot;20148&quot; value=&quot;5&quot;/&gt;&lt;property id=&quot;20300&quot; value=&quot;Slide 146 - &amp;quot;Applications in Space Robotics&amp;quot;&quot;/&gt;&lt;property id=&quot;20307&quot; value=&quot;429&quot;/&gt;&lt;/object&gt;&lt;object type=&quot;3&quot; unique_id=&quot;13901&quot;&gt;&lt;property id=&quot;20148&quot; value=&quot;5&quot;/&gt;&lt;property id=&quot;20300&quot; value=&quot;Slide 147 - &amp;quot;Significance&amp;quot;&quot;/&gt;&lt;property id=&quot;20307&quot; value=&quot;430&quot;/&gt;&lt;/object&gt;&lt;object type=&quot;3&quot; unique_id=&quot;13902&quot;&gt;&lt;property id=&quot;20148&quot; value=&quot;5&quot;/&gt;&lt;property id=&quot;20300&quot; value=&quot;Slide 148&quot;/&gt;&lt;property id=&quot;20307&quot; value=&quot;431&quot;/&gt;&lt;/object&gt;&lt;object type=&quot;3&quot; unique_id=&quot;13903&quot;&gt;&lt;property id=&quot;20148&quot; value=&quot;5&quot;/&gt;&lt;property id=&quot;20300&quot; value=&quot;Slide 149&quot;/&gt;&lt;property id=&quot;20307&quot; value=&quot;432&quot;/&gt;&lt;/object&gt;&lt;object type=&quot;3&quot; unique_id=&quot;13904&quot;&gt;&lt;property id=&quot;20148&quot; value=&quot;5&quot;/&gt;&lt;property id=&quot;20300&quot; value=&quot;Slide 150 - &amp;quot;Significance&amp;quot;&quot;/&gt;&lt;property id=&quot;20307&quot; value=&quot;433&quot;/&gt;&lt;/object&gt;&lt;object type=&quot;3&quot; unique_id=&quot;13905&quot;&gt;&lt;property id=&quot;20148&quot; value=&quot;5&quot;/&gt;&lt;property id=&quot;20300&quot; value=&quot;Slide 166 - &amp;quot;ANT Crossover Operator&amp;quot;&quot;/&gt;&lt;property id=&quot;20307&quot; value=&quot;434&quot;/&gt;&lt;/object&gt;&lt;object type=&quot;3&quot; unique_id=&quot;14354&quot;&gt;&lt;property id=&quot;20148&quot; value=&quot;5&quot;/&gt;&lt;property id=&quot;20300&quot; value=&quot;Slide 151 - &amp;quot;Chapter Overview&amp;quot;&quot;/&gt;&lt;property id=&quot;20307&quot; value=&quot;435&quot;/&gt;&lt;/object&gt;&lt;object type=&quot;3&quot; unique_id=&quot;14355&quot;&gt;&lt;property id=&quot;20148&quot; value=&quot;5&quot;/&gt;&lt;property id=&quot;20300&quot; value=&quot;Slide 152 - &amp;quot;Evolvability&amp;quot;&quot;/&gt;&lt;property id=&quot;20307&quot; value=&quot;436&quot;/&gt;&lt;/object&gt;&lt;object type=&quot;3&quot; unique_id=&quot;14356&quot;&gt;&lt;property id=&quot;20148&quot; value=&quot;5&quot;/&gt;&lt;property id=&quot;20300&quot; value=&quot;Slide 153 - &amp;quot;Changing Task, Changing Model ?&amp;quot;&quot;/&gt;&lt;property id=&quot;20307&quot; value=&quot;437&quot;/&gt;&lt;/object&gt;&lt;object type=&quot;3&quot; unique_id=&quot;16334&quot;&gt;&lt;property id=&quot;20148&quot; value=&quot;5&quot;/&gt;&lt;property id=&quot;20300&quot; value=&quot;Slide 47 - &amp;quot;Feature Detectors&amp;quot;&quot;/&gt;&lt;property id=&quot;20307&quot; value=&quot;442&quot;/&gt;&lt;/object&gt;&lt;object type=&quot;3&quot; unique_id=&quot;16335&quot;&gt;&lt;property id=&quot;20148&quot; value=&quot;5&quot;/&gt;&lt;property id=&quot;20300&quot; value=&quot;Slide 48 - &amp;quot;Task Allocation&amp;quot;&quot;/&gt;&lt;property id=&quot;20307&quot; value=&quot;443&quot;/&gt;&lt;/object&gt;&lt;object type=&quot;3&quot; unique_id=&quot;16336&quot;&gt;&lt;property id=&quot;20148&quot; value=&quot;5&quot;/&gt;&lt;property id=&quot;20300&quot; value=&quot;Slide 155 - &amp;quot;Excavation&amp;quot;&quot;/&gt;&lt;property id=&quot;20307&quot; value=&quot;441&quot;/&gt;&lt;/object&gt;&lt;object type=&quot;3&quot; unique_id=&quot;16338&quot;&gt;&lt;property id=&quot;20148&quot; value=&quot;5&quot;/&gt;&lt;property id=&quot;20300&quot; value=&quot;Slide 49 - &amp;quot;Evolving Neural Networks&amp;quot;&quot;/&gt;&lt;property id=&quot;20307&quot; value=&quot;438&quot;/&gt;&lt;/object&gt;&lt;object type=&quot;3&quot; unique_id=&quot;16339&quot;&gt;&lt;property id=&quot;20148&quot; value=&quot;5&quot;/&gt;&lt;property id=&quot;20300&quot; value=&quot;Slide 50 - &amp;quot;Feature Detectors and Noisy Neurons&amp;quot;&quot;/&gt;&lt;property id=&quot;20307&quot; value=&quot;439&quot;/&gt;&lt;/object&gt;&lt;object type=&quot;3&quot; unique_id=&quot;17106&quot;&gt;&lt;property id=&quot;20148&quot; value=&quot;5&quot;/&gt;&lt;property id=&quot;20300&quot; value=&quot;Slide 19 - &amp;quot;Limitations with Fixed Topologies&amp;quot;&quot;/&gt;&lt;property id=&quot;20307&quot; value=&quot;444&quot;/&gt;&lt;/object&gt;&lt;object type=&quot;3&quot; unique_id=&quot;19250&quot;&gt;&lt;property id=&quot;20148&quot; value=&quot;5&quot;/&gt;&lt;property id=&quot;20300&quot; value=&quot;Slide 7&quot;/&gt;&lt;property id=&quot;20307&quot; value=&quot;449&quot;/&gt;&lt;/object&gt;&lt;object type=&quot;3&quot; unique_id=&quot;19251&quot;&gt;&lt;property id=&quot;20148&quot; value=&quot;5&quot;/&gt;&lt;property id=&quot;20300&quot; value=&quot;Slide 8&quot;/&gt;&lt;property id=&quot;20307&quot; value=&quot;450&quot;/&gt;&lt;/object&gt;&lt;object type=&quot;3&quot; unique_id=&quot;19252&quot;&gt;&lt;property id=&quot;20148&quot; value=&quot;5&quot;/&gt;&lt;property id=&quot;20300&quot; value=&quot;Slide 17 - &amp;quot;Biophysical Plausibility&amp;quot;&quot;/&gt;&lt;property id=&quot;20307&quot; value=&quot;445&quot;/&gt;&lt;/object&gt;&lt;object type=&quot;3&quot; unique_id=&quot;19253&quot;&gt;&lt;property id=&quot;20148&quot; value=&quot;5&quot;/&gt;&lt;property id=&quot;20300&quot; value=&quot;Slide 32 - &amp;quot;Coarse-Coding Cell Model&amp;quot;&quot;/&gt;&lt;property id=&quot;20307&quot; value=&quot;447&quot;/&gt;&lt;/object&gt;&lt;object type=&quot;3&quot; unique_id=&quot;19254&quot;&gt;&lt;property id=&quot;20148&quot; value=&quot;5&quot;/&gt;&lt;property id=&quot;20300&quot; value=&quot;Slide 33 - &amp;quot;Coarse-Coding Cell Model&amp;quot;&quot;/&gt;&lt;property id=&quot;20307&quot; value=&quot;448&quot;/&gt;&lt;/object&gt;&lt;object type=&quot;3&quot; unique_id=&quot;19255&quot;&gt;&lt;property id=&quot;20148&quot; value=&quot;5&quot;/&gt;&lt;property id=&quot;20300&quot; value=&quot;Slide 34&quot;/&gt;&lt;property id=&quot;20307&quot; value=&quot;446&quot;/&gt;&lt;/object&gt;&lt;object type=&quot;3&quot; unique_id=&quot;19257&quot;&gt;&lt;property id=&quot;20148&quot; value=&quot;5&quot;/&gt;&lt;property id=&quot;20300&quot; value=&quot;Slide 6 - &amp;quot;Significance&amp;quot;&quot;/&gt;&lt;property id=&quot;20307&quot; value=&quot;452&quot;/&gt;&lt;/object&gt;&lt;object type=&quot;3&quot; unique_id=&quot;19258&quot;&gt;&lt;property id=&quot;20148&quot; value=&quot;5&quot;/&gt;&lt;property id=&quot;20300&quot; value=&quot;Slide 9 - &amp;quot;Significance&amp;quot;&quot;/&gt;&lt;property id=&quot;20307&quot; value=&quot;453&quot;/&gt;&lt;/object&gt;&lt;object type=&quot;3&quot; unique_id=&quot;20388&quot;&gt;&lt;property id=&quot;20148&quot; value=&quot;5&quot;/&gt;&lt;property id=&quot;20300&quot; value=&quot;Slide 154 - &amp;quot;Tiling Formation Task&amp;quot;&quot;/&gt;&lt;property id=&quot;20307&quot; value=&quot;454&quot;/&gt;&lt;/object&gt;&lt;object type=&quot;3&quot; unique_id=&quot;22830&quot;&gt;&lt;property id=&quot;20148&quot; value=&quot;5&quot;/&gt;&lt;property id=&quot;20300&quot; value=&quot;Slide 157&quot;/&gt;&lt;property id=&quot;20307&quot; value=&quot;462&quot;/&gt;&lt;/object&gt;&lt;object type=&quot;3&quot; unique_id=&quot;22831&quot;&gt;&lt;property id=&quot;20148&quot; value=&quot;5&quot;/&gt;&lt;property id=&quot;20300&quot; value=&quot;Slide 158&quot;/&gt;&lt;property id=&quot;20307&quot; value=&quot;461&quot;/&gt;&lt;/object&gt;&lt;object type=&quot;3&quot; unique_id=&quot;22832&quot;&gt;&lt;property id=&quot;20148&quot; value=&quot;5&quot;/&gt;&lt;property id=&quot;20300&quot; value=&quot;Slide 161 - &amp;quot;Excavation – Optimal Conditions &amp;#x0D;&amp;#x0A;(Thangavelautham et al. submission to ICRA’09)&amp;quot;&quot;/&gt;&lt;property id=&quot;20307&quot; value=&quot;456&quot;/&gt;&lt;/object&gt;&lt;object type=&quot;3&quot; unique_id=&quot;22833&quot;&gt;&lt;property id=&quot;20148&quot; value=&quot;5&quot;/&gt;&lt;property id=&quot;20300&quot; value=&quot;Slide 162 - &amp;quot;Excavation – Optimal Conditions &amp;#x0D;&amp;#x0A;(Thangavelautham et al. submission to ICRA’09)&amp;quot;&quot;/&gt;&lt;property id=&quot;20307&quot; value=&quot;457&quot;/&gt;&lt;/object&gt;&lt;object type=&quot;3&quot; unique_id=&quot;22834&quot;&gt;&lt;property id=&quot;20148&quot; value=&quot;5&quot;/&gt;&lt;property id=&quot;20300&quot; value=&quot;Slide 163 - &amp;quot;Excavation – Optimal Conditions &amp;#x0D;&amp;#x0A;(Thangavelautham et al. submission to ICRA’09)&amp;quot;&quot;/&gt;&lt;property id=&quot;20307&quot; value=&quot;458&quot;/&gt;&lt;/object&gt;&lt;object type=&quot;3&quot; unique_id=&quot;22835&quot;&gt;&lt;property id=&quot;20148&quot; value=&quot;5&quot;/&gt;&lt;property id=&quot;20300&quot; value=&quot;Slide 165 - &amp;quot;Potential Benefits – Lunar Construction&amp;quot;&quot;/&gt;&lt;property id=&quot;20307&quot; value=&quot;459&quot;/&gt;&lt;/object&gt;&lt;object type=&quot;3&quot; unique_id=&quot;23850&quot;&gt;&lt;property id=&quot;20148&quot; value=&quot;5&quot;/&gt;&lt;property id=&quot;20300&quot; value=&quot;Slide 164 - &amp;quot;Excavation – Optimal Conditions &amp;#x0D;&amp;#x0A;(Thangavelautham et al. submission to ICRA’09)&amp;quot;&quot;/&gt;&lt;property id=&quot;20307&quot; value=&quot;463&quot;/&gt;&lt;/object&gt;&lt;object type=&quot;3&quot; unique_id=&quot;24872&quot;&gt;&lt;property id=&quot;20148&quot; value=&quot;5&quot;/&gt;&lt;property id=&quot;20300&quot; value=&quot;Slide 119&quot;/&gt;&lt;property id=&quot;20307&quot; value=&quot;464&quot;/&gt;&lt;/object&gt;&lt;object type=&quot;3&quot; unique_id=&quot;25044&quot;&gt;&lt;property id=&quot;20148&quot; value=&quot;5&quot;/&gt;&lt;property id=&quot;20300&quot; value=&quot;Slide 112&quot;/&gt;&lt;property id=&quot;20307&quot; value=&quot;465&quot;/&gt;&lt;/object&gt;&lt;object type=&quot;3&quot; unique_id=&quot;25216&quot;&gt;&lt;property id=&quot;20148&quot; value=&quot;5&quot;/&gt;&lt;property id=&quot;20300&quot; value=&quot;Slide 95 - &amp;quot;Coarse-Coding Cell Model&amp;quot;&quot;/&gt;&lt;property id=&quot;20307&quot; value=&quot;466&quot;/&gt;&lt;/object&gt;&lt;object type=&quot;3&quot; unique_id=&quot;25728&quot;&gt;&lt;property id=&quot;20148&quot; value=&quot;5&quot;/&gt;&lt;property id=&quot;20300&quot; value=&quot;Slide 55 - &amp;quot;Thank You!&amp;quot;&quot;/&gt;&lt;property id=&quot;20307&quot; value=&quot;467&quot;/&gt;&lt;/object&gt;&lt;object type=&quot;3&quot; unique_id=&quot;25729&quot;&gt;&lt;property id=&quot;20148&quot; value=&quot;5&quot;/&gt;&lt;property id=&quot;20300&quot; value=&quot;Slide 59 - &amp;quot;Feature Detectors&amp;quot;&quot;/&gt;&lt;property id=&quot;20307&quot; value=&quot;469&quot;/&gt;&lt;/object&gt;&lt;object type=&quot;3&quot; unique_id=&quot;25730&quot;&gt;&lt;property id=&quot;20148&quot; value=&quot;5&quot;/&gt;&lt;property id=&quot;20300&quot; value=&quot;Slide 60 - &amp;quot;Feature Detectors and Noisy Neurons&amp;quot;&quot;/&gt;&lt;property id=&quot;20307&quot; value=&quot;468&quot;/&gt;&lt;/object&gt;&lt;/object&gt;&lt;object type=&quot;8&quot; unique_id=&quot;1014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90939</TotalTime>
  <Words>1588</Words>
  <Application>Microsoft Office PowerPoint</Application>
  <PresentationFormat>On-screen Show (4:3)</PresentationFormat>
  <Paragraphs>200</Paragraphs>
  <Slides>39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Book Antiqua</vt:lpstr>
      <vt:lpstr>Calibri</vt:lpstr>
      <vt:lpstr>Cambria</vt:lpstr>
      <vt:lpstr>Garamond</vt:lpstr>
      <vt:lpstr>Times New Roman</vt:lpstr>
      <vt:lpstr>Wingdings</vt:lpstr>
      <vt:lpstr>1_Stream</vt:lpstr>
      <vt:lpstr>2_Stream</vt:lpstr>
      <vt:lpstr>6_Stream</vt:lpstr>
      <vt:lpstr>PowerPoint Presentation</vt:lpstr>
      <vt:lpstr>Introduction</vt:lpstr>
      <vt:lpstr>Motivation</vt:lpstr>
      <vt:lpstr>Motivation – Cislunar Economy</vt:lpstr>
      <vt:lpstr>Motivation – Lunar Infrastructure</vt:lpstr>
      <vt:lpstr>Motivation – Lunar Infrastructure</vt:lpstr>
      <vt:lpstr>Green Exploration and Development Ethos</vt:lpstr>
      <vt:lpstr>Where Do We Get Started: Lunar Semi-permanent Base</vt:lpstr>
      <vt:lpstr>Lunar Base Mission Focus Areas</vt:lpstr>
      <vt:lpstr>Inspiration from Nature</vt:lpstr>
      <vt:lpstr>Inspiration from Nature</vt:lpstr>
      <vt:lpstr>The Engineering Model:  Social Insects</vt:lpstr>
      <vt:lpstr> Path Forward</vt:lpstr>
      <vt:lpstr>Lunar Semi-Permanent Base</vt:lpstr>
      <vt:lpstr>Lunar Base Model - ISS</vt:lpstr>
      <vt:lpstr>Lunar Basel Model</vt:lpstr>
      <vt:lpstr>Lunar Surface Challenges</vt:lpstr>
      <vt:lpstr>Lunar Construction Challenges</vt:lpstr>
      <vt:lpstr>Dealing with Emergencies</vt:lpstr>
      <vt:lpstr>Dealing with Emergencies</vt:lpstr>
      <vt:lpstr>Keys to Lunar Base Robotics V1.0</vt:lpstr>
      <vt:lpstr>Lunar Base – System of Systems</vt:lpstr>
      <vt:lpstr>Lunar Base Concept Model</vt:lpstr>
      <vt:lpstr>Lunar Pioneer Base</vt:lpstr>
      <vt:lpstr>Smart Multidisciplinary Autonomous Robotic Technologies (SMART)</vt:lpstr>
      <vt:lpstr>Artificial Neural Tissues [Thangavelautham &amp; D’Eleuterio, 2005]</vt:lpstr>
      <vt:lpstr>PowerPoint Presentation</vt:lpstr>
      <vt:lpstr>ANT Topology</vt:lpstr>
      <vt:lpstr>Neural Regulation within ANT</vt:lpstr>
      <vt:lpstr>Robot Swarms</vt:lpstr>
      <vt:lpstr>Scalability – No Chaining</vt:lpstr>
      <vt:lpstr>Scalability – Chaining</vt:lpstr>
      <vt:lpstr>Discussion</vt:lpstr>
      <vt:lpstr>Thank You!</vt:lpstr>
      <vt:lpstr>Questions ?</vt:lpstr>
      <vt:lpstr>PowerPoint Presentation</vt:lpstr>
      <vt:lpstr>PowerPoint Presentation</vt:lpstr>
      <vt:lpstr>References</vt:lpstr>
      <vt:lpstr>References</vt:lpstr>
    </vt:vector>
  </TitlesOfParts>
  <Company>JL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Jekan</dc:creator>
  <cp:lastModifiedBy>Thanga, Jekan - (jekan)</cp:lastModifiedBy>
  <cp:revision>971</cp:revision>
  <dcterms:created xsi:type="dcterms:W3CDTF">2008-05-21T01:02:12Z</dcterms:created>
  <dcterms:modified xsi:type="dcterms:W3CDTF">2023-05-02T06:35:51Z</dcterms:modified>
</cp:coreProperties>
</file>