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29"/>
  </p:notesMasterIdLst>
  <p:sldIdLst>
    <p:sldId id="767" r:id="rId2"/>
    <p:sldId id="257" r:id="rId3"/>
    <p:sldId id="779" r:id="rId4"/>
    <p:sldId id="780" r:id="rId5"/>
    <p:sldId id="7976" r:id="rId6"/>
    <p:sldId id="7987" r:id="rId7"/>
    <p:sldId id="7990" r:id="rId8"/>
    <p:sldId id="5759" r:id="rId9"/>
    <p:sldId id="7982" r:id="rId10"/>
    <p:sldId id="7983" r:id="rId11"/>
    <p:sldId id="6443" r:id="rId12"/>
    <p:sldId id="313" r:id="rId13"/>
    <p:sldId id="6447" r:id="rId14"/>
    <p:sldId id="7989" r:id="rId15"/>
    <p:sldId id="7977" r:id="rId16"/>
    <p:sldId id="7978" r:id="rId17"/>
    <p:sldId id="7979" r:id="rId18"/>
    <p:sldId id="7980" r:id="rId19"/>
    <p:sldId id="322" r:id="rId20"/>
    <p:sldId id="2468" r:id="rId21"/>
    <p:sldId id="2469" r:id="rId22"/>
    <p:sldId id="2489" r:id="rId23"/>
    <p:sldId id="2471" r:id="rId24"/>
    <p:sldId id="7985" r:id="rId25"/>
    <p:sldId id="7986" r:id="rId26"/>
    <p:sldId id="2472" r:id="rId27"/>
    <p:sldId id="247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20"/>
    <p:restoredTop sz="89214"/>
  </p:normalViewPr>
  <p:slideViewPr>
    <p:cSldViewPr snapToGrid="0">
      <p:cViewPr varScale="1">
        <p:scale>
          <a:sx n="112" d="100"/>
          <a:sy n="112" d="100"/>
        </p:scale>
        <p:origin x="160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76241-E221-4E4C-8AED-4A88D06CC194}" type="datetimeFigureOut">
              <a:rPr lang="en-US" smtClean="0"/>
              <a:t>4/17/23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46A3A-AA6C-5E4A-AC18-C90C2AA1A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22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irectory.eoportal.org/web/eoportal/satellite-missions/c-missions/cloudsat#WfVgM1129Herb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pl.nasa.gov/missions/radar-in-a-cubesat-raincube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0AB40-CF9C-CB44-AF47-E5E5B00AC3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47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12: Cross section of </a:t>
            </a:r>
            <a:r>
              <a:rPr lang="en-US" b="1" dirty="0" err="1"/>
              <a:t>CloudSat</a:t>
            </a:r>
            <a:r>
              <a:rPr lang="en-US" b="1" dirty="0"/>
              <a:t> and GOES imagery (image credit: NASA/JPL-Caltech/</a:t>
            </a:r>
            <a:r>
              <a:rPr lang="en-US" b="1" dirty="0" err="1"/>
              <a:t>CloudSat</a:t>
            </a:r>
            <a:r>
              <a:rPr lang="en-US" b="1" dirty="0"/>
              <a:t> Data Processing Center, Ref. </a:t>
            </a:r>
            <a:r>
              <a:rPr lang="en-US" b="1" dirty="0">
                <a:hlinkClick r:id="rId3"/>
              </a:rPr>
              <a:t>20)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71220-475B-DC42-A925-96A8CE736D0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75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22: Proposed </a:t>
            </a:r>
            <a:r>
              <a:rPr lang="en-US" b="1" dirty="0" err="1"/>
              <a:t>RaInCube</a:t>
            </a:r>
            <a:r>
              <a:rPr lang="en-US" b="1" dirty="0"/>
              <a:t> constellation configuration. The vertical sections in this picture are actual W-band data from </a:t>
            </a:r>
            <a:r>
              <a:rPr lang="en-US" b="1" dirty="0" err="1"/>
              <a:t>CloudSat</a:t>
            </a:r>
            <a:r>
              <a:rPr lang="en-US" b="1" dirty="0"/>
              <a:t>, here used only as graphic aid (image credit: NASA/JPL RainCube Team)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71220-475B-DC42-A925-96A8CE736D0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19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6: Three images of Hurricane Dorian, as seen by a trio of NASA's Earth-observing satellites on 27-29 August 2019. Left: image of the MM instrument on the 6U CubeSat TEMPEST-D; Center: image of AIRS on Aqua satellite; Right: image of the </a:t>
            </a:r>
            <a:r>
              <a:rPr lang="en-US" b="1" dirty="0" err="1"/>
              <a:t>CloudSat</a:t>
            </a:r>
            <a:r>
              <a:rPr lang="en-US" b="1" dirty="0"/>
              <a:t> satellite. The data sent by the spacecraft revealed in-depth views of the storm, including detailed heavy rain, cloud height and wind (image credit: NASA/JPL-Caltech)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71220-475B-DC42-A925-96A8CE736D0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6970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9: Steven </a:t>
            </a:r>
            <a:r>
              <a:rPr lang="en-US" b="1" dirty="0" err="1"/>
              <a:t>Reising</a:t>
            </a:r>
            <a:r>
              <a:rPr lang="en-US" b="1" dirty="0"/>
              <a:t>, professor of electrical and computer engineering, holds a model of the TEMPEST-D satellite. After meeting all its benchmarks for demonstrating small-satellite weather forecasting capabilities during its first 90 days, a Colorado State University experimental satellite is operating after more than one year in low-Earth orbit (image credit: Bill Cotton).  </a:t>
            </a:r>
          </a:p>
          <a:p>
            <a:endParaRPr lang="en-US" b="1" dirty="0"/>
          </a:p>
          <a:p>
            <a:r>
              <a:rPr lang="en-US" dirty="0"/>
              <a:t>INCUS will showcase how proven technologies can be combined in innovative ways. The mission instrumentation includes a copy of </a:t>
            </a:r>
            <a:r>
              <a:rPr lang="en-US" dirty="0" err="1"/>
              <a:t>Reising’s</a:t>
            </a:r>
            <a:r>
              <a:rPr lang="en-US" dirty="0"/>
              <a:t> TEMPEST-D radiometer, along with three copies of a </a:t>
            </a:r>
            <a:r>
              <a:rPr lang="en-US" dirty="0">
                <a:hlinkClick r:id="rId3"/>
              </a:rPr>
              <a:t>precipitation radar called RainCube.</a:t>
            </a:r>
            <a:r>
              <a:rPr lang="en-US" dirty="0"/>
              <a:t> Funded by NASA and built by Jet Propulsion Laboratory, RainCube was a 2018 technology demonstration mission that featured a miniaturized Ka-band radar within a low-cost, quick-turnaround platform.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71220-475B-DC42-A925-96A8CE736D0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575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0AB40-CF9C-CB44-AF47-E5E5B00AC33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807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89288A-BD78-EC48-81B6-C08E556E160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587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Rover’s </a:t>
            </a:r>
            <a:r>
              <a:rPr lang="en-US" dirty="0" err="1"/>
              <a:t>mastcam</a:t>
            </a:r>
            <a:r>
              <a:rPr lang="en-US" dirty="0"/>
              <a:t> </a:t>
            </a:r>
            <a:r>
              <a:rPr lang="en-US" dirty="0" err="1"/>
              <a:t>video’d</a:t>
            </a:r>
            <a:r>
              <a:rPr lang="en-US" dirty="0"/>
              <a:t> the helicopter’s third flight.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06ED4-24A6-F641-9300-6DA80EA7C8F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564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0" name="Google Shape;10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97039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346A3A-AA6C-5E4A-AC18-C90C2AA1AB5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804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:notes"/>
          <p:cNvSpPr txBox="1"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6" name="Google Shape;13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First-of-a-kind mission to escort Apophis through its closest approach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identifying surface changes and mapping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its interior structure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CCF4-B3A5-004D-B911-59A28922C2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456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5: This scene shows two tropical cyclones from September 20, 2017 — Hurricane Maria near the Caribbean Sea and Tropical Storm José off the northeast U.S. coast. Data from the CALIPSO lidar and </a:t>
            </a:r>
            <a:r>
              <a:rPr lang="en-US" b="1" dirty="0" err="1"/>
              <a:t>CloudSat</a:t>
            </a:r>
            <a:r>
              <a:rPr lang="en-US" b="1" dirty="0"/>
              <a:t> radar appear as vertical slices in the atmosphere. CALIPSO lidar data is visualized as a bluish slice, with red and yellow colors denoting more scattering off of clouds and aerosols. </a:t>
            </a:r>
            <a:r>
              <a:rPr lang="en-US" b="1" dirty="0" err="1"/>
              <a:t>CloudSat</a:t>
            </a:r>
            <a:r>
              <a:rPr lang="en-US" b="1" dirty="0"/>
              <a:t> radar data is superimposed on the CALIPSO slice in brighter colors. Areas of heavier precipitation, found in each storm’s spiral bands, appear in red and pink (image credit: NASA/Roman </a:t>
            </a:r>
            <a:r>
              <a:rPr lang="en-US" b="1" dirty="0" err="1"/>
              <a:t>Kowch</a:t>
            </a:r>
            <a:r>
              <a:rPr lang="en-US" b="1" dirty="0"/>
              <a:t>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71220-475B-DC42-A925-96A8CE736D0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29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5B58-B355-7E49-9CAB-1ECA5AE53DB4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575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8B88-9EFA-EE46-8A29-DB8A7D73D0D4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91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F4FD1-7532-DF44-BCF3-FE22BC2006F4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7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1_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146685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39"/>
          <p:cNvSpPr txBox="1">
            <a:spLocks noGrp="1"/>
          </p:cNvSpPr>
          <p:nvPr>
            <p:ph type="body" idx="1"/>
          </p:nvPr>
        </p:nvSpPr>
        <p:spPr>
          <a:xfrm>
            <a:off x="0" y="74143"/>
            <a:ext cx="10652125" cy="444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2977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146685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4180"/>
            <a:ext cx="10515600" cy="4351338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4ED58BB-C2F1-B841-8EA5-F318F45178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74143"/>
            <a:ext cx="10652125" cy="444842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31351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Subtitle and Content">
  <p:cSld name="Title, Sub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338667" y="176107"/>
            <a:ext cx="11352107" cy="2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13"/>
              </a:spcBef>
              <a:spcAft>
                <a:spcPts val="0"/>
              </a:spcAft>
              <a:buSzPts val="800"/>
              <a:buNone/>
              <a:defRPr sz="1067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lvl="1" indent="-304792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SzPts val="1000"/>
              <a:buNone/>
              <a:defRPr sz="1333"/>
            </a:lvl2pPr>
            <a:lvl3pPr marL="1828754" lvl="2" indent="-304792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SzPts val="1000"/>
              <a:buNone/>
              <a:defRPr sz="1333"/>
            </a:lvl3pPr>
            <a:lvl4pPr marL="2438339" lvl="3" indent="-304792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SzPts val="1000"/>
              <a:buNone/>
              <a:defRPr sz="1333"/>
            </a:lvl4pPr>
            <a:lvl5pPr marL="3047924" lvl="4" indent="-304792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SzPts val="1000"/>
              <a:buNone/>
              <a:defRPr sz="1333"/>
            </a:lvl5pPr>
            <a:lvl6pPr marL="3657509" lvl="5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338667" y="437200"/>
            <a:ext cx="11352107" cy="578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2"/>
          </p:nvPr>
        </p:nvSpPr>
        <p:spPr>
          <a:xfrm>
            <a:off x="338667" y="1009572"/>
            <a:ext cx="11352107" cy="467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000"/>
              <a:buFont typeface="Arial"/>
              <a:buNone/>
              <a:defRPr sz="2667">
                <a:solidFill>
                  <a:srgbClr val="000000"/>
                </a:solidFill>
              </a:defRPr>
            </a:lvl1pPr>
            <a:lvl2pPr marL="1219170" lvl="1" indent="-304792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000"/>
              <a:buFont typeface="Arial"/>
              <a:buNone/>
              <a:defRPr sz="2667"/>
            </a:lvl2pPr>
            <a:lvl3pPr marL="1828754" lvl="2" indent="-304792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000"/>
              <a:buFont typeface="Arial"/>
              <a:buNone/>
              <a:defRPr sz="2667"/>
            </a:lvl3pPr>
            <a:lvl4pPr marL="2438339" lvl="3" indent="-304792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000"/>
              <a:buFont typeface="Arial"/>
              <a:buNone/>
              <a:defRPr sz="2667"/>
            </a:lvl4pPr>
            <a:lvl5pPr marL="3047924" lvl="4" indent="-304792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000"/>
              <a:buFont typeface="Arial"/>
              <a:buNone/>
              <a:defRPr sz="2667"/>
            </a:lvl5pPr>
            <a:lvl6pPr marL="3657509" lvl="5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3"/>
          </p:nvPr>
        </p:nvSpPr>
        <p:spPr>
          <a:xfrm>
            <a:off x="1882987" y="2136141"/>
            <a:ext cx="8426027" cy="3625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1pPr>
            <a:lvl2pPr marL="1219170" lvl="1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3pPr>
            <a:lvl4pPr marL="2438339" lvl="3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4pPr>
            <a:lvl5pPr marL="3047924" lvl="4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5pPr>
            <a:lvl6pPr marL="3657509" lvl="5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338666" y="6403765"/>
            <a:ext cx="1896535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F2AFCE7-90D9-A349-8A80-F6B005426441}" type="datetime1">
              <a:rPr lang="en-US" smtClean="0"/>
              <a:t>4/17/23</a:t>
            </a:fld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2235202" y="6403765"/>
            <a:ext cx="7721599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9956800" y="6403765"/>
            <a:ext cx="781507" cy="362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67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6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218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004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4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4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4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4">
                <a:solidFill>
                  <a:srgbClr val="FFFFFF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29668708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hite Bkg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44153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427978" y="325012"/>
            <a:ext cx="11457615" cy="62714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 i="0" cap="none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July 30, 2015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Welcome Summer Interns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19BC3-7E48-734B-B255-F05E5B7339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74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B1E4-99FA-6143-8CA4-944DDE4B75DC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904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57B-E7B3-014A-B493-955F414B99B3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096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273B1-E541-0D4C-9E0D-51DF522F41C7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36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B8A7B-C497-CB46-ACCE-FB58FBF5CA61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264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9484-D0BD-1648-A4C4-EFAD9A3F72D2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468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F4832-AA99-9D46-939D-105DD118666A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613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077E-4554-6046-8E3C-A7BFCB56F208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06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C289-534F-3346-B5DF-5CD4D41850FD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37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3A0DC-60AF-E846-BA32-918DE341454F}" type="datetime1">
              <a:rPr lang="en-US" smtClean="0"/>
              <a:t>4/17/23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75F9F-E3DD-284C-92C3-2B61174F6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27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emf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3.tiff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2.wdp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0" Type="http://schemas.openxmlformats.org/officeDocument/2006/relationships/image" Target="../media/image49.pn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36106" y="3509176"/>
            <a:ext cx="261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E3C0C8-9A55-D5E6-FAC0-6F42F972CC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2" r="34492"/>
          <a:stretch/>
        </p:blipFill>
        <p:spPr>
          <a:xfrm>
            <a:off x="0" y="1028700"/>
            <a:ext cx="4949190" cy="5829300"/>
          </a:xfrm>
          <a:prstGeom prst="rect">
            <a:avLst/>
          </a:prstGeom>
        </p:spPr>
      </p:pic>
      <p:sp>
        <p:nvSpPr>
          <p:cNvPr id="3" name="Text Placeholder 1"/>
          <p:cNvSpPr txBox="1">
            <a:spLocks/>
          </p:cNvSpPr>
          <p:nvPr/>
        </p:nvSpPr>
        <p:spPr>
          <a:xfrm>
            <a:off x="177414" y="363992"/>
            <a:ext cx="11352047" cy="1179057"/>
          </a:xfrm>
          <a:prstGeom prst="rect">
            <a:avLst/>
          </a:prstGeom>
        </p:spPr>
        <p:txBody>
          <a:bodyPr lIns="121891" tIns="60945" rIns="121891" bIns="60945" anchor="t"/>
          <a:lstStyle>
            <a:lvl1pPr marL="0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28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092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86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79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73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66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58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52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44" indent="0" algn="l" defTabSz="457092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FFFFFF"/>
                </a:solidFill>
              </a:rPr>
              <a:t>Role of Small Satellites in Planetary </a:t>
            </a:r>
          </a:p>
          <a:p>
            <a:r>
              <a:rPr lang="en-US" sz="3200" b="1" dirty="0">
                <a:solidFill>
                  <a:srgbClr val="FFFFFF"/>
                </a:solidFill>
              </a:rPr>
              <a:t>and Earth Exploration</a:t>
            </a:r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endParaRPr lang="en-US" sz="3200" b="1" dirty="0"/>
          </a:p>
          <a:p>
            <a:pPr lvl="0"/>
            <a:r>
              <a:rPr lang="en-US" sz="1333" b="1" dirty="0">
                <a:solidFill>
                  <a:schemeClr val="bg1"/>
                </a:solidFill>
              </a:rPr>
              <a:t>presented by </a:t>
            </a:r>
          </a:p>
          <a:p>
            <a:pPr lvl="0"/>
            <a:endParaRPr lang="en-US" sz="1200" b="1" dirty="0">
              <a:solidFill>
                <a:schemeClr val="bg1"/>
              </a:solidFill>
            </a:endParaRPr>
          </a:p>
          <a:p>
            <a:pPr lvl="0"/>
            <a:r>
              <a:rPr lang="en-US" sz="2133" b="1" dirty="0">
                <a:solidFill>
                  <a:schemeClr val="bg1"/>
                </a:solidFill>
              </a:rPr>
              <a:t>Dr. Charles Elachi</a:t>
            </a:r>
          </a:p>
          <a:p>
            <a:pPr lvl="0"/>
            <a:r>
              <a:rPr lang="en-US" sz="1400" b="1" dirty="0">
                <a:solidFill>
                  <a:schemeClr val="bg1"/>
                </a:solidFill>
              </a:rPr>
              <a:t>Professor, Electrical Engineering and Planetary Science, Caltech</a:t>
            </a:r>
          </a:p>
          <a:p>
            <a:pPr lvl="0"/>
            <a:r>
              <a:rPr lang="en-US" sz="1400" b="1" dirty="0">
                <a:solidFill>
                  <a:schemeClr val="bg1"/>
                </a:solidFill>
              </a:rPr>
              <a:t>JPL Director 2001- 2016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15D739-EC8B-9ED4-34B1-1EDCFF68B6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532" t="9561" r="32303" b="2628"/>
          <a:stretch/>
        </p:blipFill>
        <p:spPr>
          <a:xfrm rot="21037651">
            <a:off x="5860903" y="819397"/>
            <a:ext cx="4921286" cy="504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02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81A823-0095-19DB-6921-9815AF42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10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23F088-1372-3229-146D-377D9911D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85912"/>
            <a:ext cx="6435090" cy="42900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38AA87-99E0-3199-6442-AD51B1271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450" y="0"/>
            <a:ext cx="51435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ECBAC8-3A9A-360D-4D42-073BF78EF3EB}"/>
              </a:ext>
            </a:extLst>
          </p:cNvPr>
          <p:cNvSpPr txBox="1"/>
          <p:nvPr/>
        </p:nvSpPr>
        <p:spPr>
          <a:xfrm>
            <a:off x="255270" y="582930"/>
            <a:ext cx="5840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Helvetica" pitchFamily="2" charset="0"/>
              </a:rPr>
              <a:t>Lunar Flashlight in development</a:t>
            </a:r>
          </a:p>
        </p:txBody>
      </p:sp>
    </p:spTree>
    <p:extLst>
      <p:ext uri="{BB962C8B-B14F-4D97-AF65-F5344CB8AC3E}">
        <p14:creationId xmlns:p14="http://schemas.microsoft.com/office/powerpoint/2010/main" val="2998958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2B748F9D-3AB3-BDDA-1669-F517005D8ED4}"/>
              </a:ext>
            </a:extLst>
          </p:cNvPr>
          <p:cNvGrpSpPr/>
          <p:nvPr/>
        </p:nvGrpSpPr>
        <p:grpSpPr>
          <a:xfrm>
            <a:off x="102183" y="929387"/>
            <a:ext cx="6272426" cy="3547660"/>
            <a:chOff x="63790" y="1107617"/>
            <a:chExt cx="6272426" cy="3547660"/>
          </a:xfrm>
        </p:grpSpPr>
        <p:pic>
          <p:nvPicPr>
            <p:cNvPr id="102" name="Google Shape;102;p2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53" b="-1352"/>
            <a:stretch/>
          </p:blipFill>
          <p:spPr>
            <a:xfrm>
              <a:off x="63790" y="1107617"/>
              <a:ext cx="6272426" cy="354766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23" name="Google Shape;123;p2"/>
            <p:cNvCxnSpPr/>
            <p:nvPr/>
          </p:nvCxnSpPr>
          <p:spPr>
            <a:xfrm rot="10800000">
              <a:off x="2817672" y="2895035"/>
              <a:ext cx="191069" cy="660153"/>
            </a:xfrm>
            <a:prstGeom prst="straightConnector1">
              <a:avLst/>
            </a:prstGeom>
            <a:noFill/>
            <a:ln w="38100" cap="flat" cmpd="sng">
              <a:solidFill>
                <a:srgbClr val="00B0F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124" name="Google Shape;124;p2"/>
            <p:cNvSpPr txBox="1"/>
            <p:nvPr/>
          </p:nvSpPr>
          <p:spPr>
            <a:xfrm>
              <a:off x="2807696" y="2518796"/>
              <a:ext cx="1048452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 Narrow" panose="020B0606020202030204" pitchFamily="34" charset="0"/>
                  <a:ea typeface="Calibri"/>
                  <a:cs typeface="Calibri"/>
                  <a:sym typeface="Calibri"/>
                </a:rPr>
                <a:t>reflected VSWIR light (HVM</a:t>
              </a:r>
              <a:r>
                <a:rPr kumimoji="0" lang="en-US" sz="1200" b="0" i="0" u="none" strike="noStrike" kern="0" cap="none" spc="0" normalizeH="0" baseline="3000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 Narrow" panose="020B0606020202030204" pitchFamily="34" charset="0"/>
                  <a:ea typeface="Calibri"/>
                  <a:cs typeface="Calibri"/>
                  <a:sym typeface="Calibri"/>
                </a:rPr>
                <a:t>3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 Narrow" panose="020B0606020202030204" pitchFamily="34" charset="0"/>
                  <a:ea typeface="Calibri"/>
                  <a:cs typeface="Calibri"/>
                  <a:sym typeface="Calibri"/>
                </a:rPr>
                <a:t>)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 Narrow" panose="020B0606020202030204" pitchFamily="34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 txBox="1"/>
            <p:nvPr/>
          </p:nvSpPr>
          <p:spPr>
            <a:xfrm>
              <a:off x="1441511" y="3048459"/>
              <a:ext cx="1292525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9966FF"/>
                  </a:solidFill>
                  <a:effectLst/>
                  <a:uLnTx/>
                  <a:uFillTx/>
                  <a:latin typeface="Arial Narrow" panose="020B0606020202030204" pitchFamily="34" charset="0"/>
                  <a:ea typeface="Calibri"/>
                  <a:cs typeface="Calibri"/>
                  <a:sym typeface="Calibri"/>
                </a:rPr>
                <a:t>emitted thermal MIR light (LTM)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9966FF"/>
                </a:solidFill>
                <a:effectLst/>
                <a:uLnTx/>
                <a:uFillTx/>
                <a:latin typeface="Arial Narrow" panose="020B0606020202030204" pitchFamily="34" charset="0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32" name="Google Shape;132;p2"/>
            <p:cNvCxnSpPr/>
            <p:nvPr/>
          </p:nvCxnSpPr>
          <p:spPr>
            <a:xfrm rot="10800000">
              <a:off x="2634180" y="2990073"/>
              <a:ext cx="191100" cy="660300"/>
            </a:xfrm>
            <a:prstGeom prst="straightConnector1">
              <a:avLst/>
            </a:prstGeom>
            <a:noFill/>
            <a:ln w="38100" cap="flat" cmpd="sng">
              <a:solidFill>
                <a:srgbClr val="7030A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A1EC689-0CD0-C192-B2E9-00396C6F8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95595" y="3154446"/>
              <a:ext cx="1501116" cy="100730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</p:pic>
        <p:sp>
          <p:nvSpPr>
            <p:cNvPr id="14" name="Flowchart: Decision 13">
              <a:extLst>
                <a:ext uri="{FF2B5EF4-FFF2-40B4-BE49-F238E27FC236}">
                  <a16:creationId xmlns:a16="http://schemas.microsoft.com/office/drawing/2014/main" id="{11448136-C610-419B-54F6-CBE2896E733A}"/>
                </a:ext>
              </a:extLst>
            </p:cNvPr>
            <p:cNvSpPr/>
            <p:nvPr/>
          </p:nvSpPr>
          <p:spPr>
            <a:xfrm>
              <a:off x="2430518" y="3411984"/>
              <a:ext cx="1223381" cy="497394"/>
            </a:xfrm>
            <a:prstGeom prst="flowChartDecision">
              <a:avLst/>
            </a:prstGeom>
            <a:solidFill>
              <a:srgbClr val="00B0F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Flowchart: Decision 14">
              <a:extLst>
                <a:ext uri="{FF2B5EF4-FFF2-40B4-BE49-F238E27FC236}">
                  <a16:creationId xmlns:a16="http://schemas.microsoft.com/office/drawing/2014/main" id="{3B4E9281-7963-CC99-F541-289BEF15C125}"/>
                </a:ext>
              </a:extLst>
            </p:cNvPr>
            <p:cNvSpPr/>
            <p:nvPr/>
          </p:nvSpPr>
          <p:spPr>
            <a:xfrm>
              <a:off x="2433502" y="3371790"/>
              <a:ext cx="859247" cy="385374"/>
            </a:xfrm>
            <a:prstGeom prst="flowChartDecision">
              <a:avLst/>
            </a:prstGeom>
            <a:solidFill>
              <a:srgbClr val="7030A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Flowchart: Decision 15">
              <a:extLst>
                <a:ext uri="{FF2B5EF4-FFF2-40B4-BE49-F238E27FC236}">
                  <a16:creationId xmlns:a16="http://schemas.microsoft.com/office/drawing/2014/main" id="{677852A1-2066-F3E7-57CB-B3F6F5FB441D}"/>
                </a:ext>
              </a:extLst>
            </p:cNvPr>
            <p:cNvSpPr/>
            <p:nvPr/>
          </p:nvSpPr>
          <p:spPr>
            <a:xfrm>
              <a:off x="2853011" y="3564477"/>
              <a:ext cx="859247" cy="385374"/>
            </a:xfrm>
            <a:prstGeom prst="flowChartDecision">
              <a:avLst/>
            </a:prstGeom>
            <a:solidFill>
              <a:srgbClr val="7030A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3" name="Google Shape;103;p2"/>
          <p:cNvSpPr txBox="1">
            <a:spLocks noGrp="1"/>
          </p:cNvSpPr>
          <p:nvPr>
            <p:ph type="body" idx="1"/>
          </p:nvPr>
        </p:nvSpPr>
        <p:spPr>
          <a:xfrm>
            <a:off x="132370" y="118871"/>
            <a:ext cx="10652125" cy="444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dirty="0">
                <a:solidFill>
                  <a:schemeClr val="bg1"/>
                </a:solidFill>
              </a:rPr>
              <a:t>Lunar Trailblazer Smallsat Mission</a:t>
            </a:r>
            <a:endParaRPr dirty="0">
              <a:solidFill>
                <a:schemeClr val="bg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B6D0B02-18B5-EC82-B157-145EA41766F9}"/>
              </a:ext>
            </a:extLst>
          </p:cNvPr>
          <p:cNvGrpSpPr/>
          <p:nvPr/>
        </p:nvGrpSpPr>
        <p:grpSpPr>
          <a:xfrm>
            <a:off x="82425" y="4591403"/>
            <a:ext cx="3117578" cy="1730453"/>
            <a:chOff x="82425" y="4591403"/>
            <a:chExt cx="3117578" cy="1730453"/>
          </a:xfrm>
        </p:grpSpPr>
        <p:pic>
          <p:nvPicPr>
            <p:cNvPr id="104" name="Google Shape;104;p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39680" y="4591403"/>
              <a:ext cx="2298385" cy="12914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5" name="Google Shape;105;p2"/>
            <p:cNvSpPr txBox="1"/>
            <p:nvPr/>
          </p:nvSpPr>
          <p:spPr>
            <a:xfrm>
              <a:off x="82425" y="5685144"/>
              <a:ext cx="3117578" cy="6367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ctr" anchorCtr="0">
              <a:spAutoFit/>
            </a:bodyPr>
            <a:lstStyle/>
            <a:p>
              <a:pPr marL="81280" marR="8128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libri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Launch Configuration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81280" marR="8128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libri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w/in ESPA Grande volume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0562139-809A-4F7C-98FA-0185842E7C2F}"/>
              </a:ext>
            </a:extLst>
          </p:cNvPr>
          <p:cNvSpPr txBox="1"/>
          <p:nvPr/>
        </p:nvSpPr>
        <p:spPr>
          <a:xfrm>
            <a:off x="102183" y="604216"/>
            <a:ext cx="58464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DD5FF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5DD5FF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GOAL: Understand the form, abundance, and distribution of water on the Moon and the lunar water cycle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621DD1-7A5B-8411-ABCC-E5827785277F}"/>
              </a:ext>
            </a:extLst>
          </p:cNvPr>
          <p:cNvGrpSpPr/>
          <p:nvPr/>
        </p:nvGrpSpPr>
        <p:grpSpPr>
          <a:xfrm>
            <a:off x="6060189" y="617656"/>
            <a:ext cx="5846445" cy="3100733"/>
            <a:chOff x="6060189" y="617656"/>
            <a:chExt cx="5846445" cy="3100733"/>
          </a:xfrm>
        </p:grpSpPr>
        <p:sp>
          <p:nvSpPr>
            <p:cNvPr id="119" name="Google Shape;119;p2"/>
            <p:cNvSpPr txBox="1"/>
            <p:nvPr/>
          </p:nvSpPr>
          <p:spPr>
            <a:xfrm>
              <a:off x="6076561" y="617656"/>
              <a:ext cx="4964480" cy="1077178"/>
            </a:xfrm>
            <a:prstGeom prst="rect">
              <a:avLst/>
            </a:prstGeom>
            <a:solidFill>
              <a:schemeClr val="dk1">
                <a:alpha val="30000"/>
              </a:schemeClr>
            </a:solidFill>
            <a:ln>
              <a:noFill/>
            </a:ln>
          </p:spPr>
          <p:txBody>
            <a:bodyPr spcFirstLastPara="1" wrap="square" lIns="0" tIns="45700" rIns="0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NASA SMD (PSD managed; ESSIO funded)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NASA Class-D , 7120.5e, SIMPLEx</a:t>
              </a:r>
              <a:endPara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Launch Type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:  Rideshare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Launch Date</a:t>
              </a:r>
              <a:r>
                <a:rPr lang="en-US" sz="1600" dirty="0">
                  <a:solidFill>
                    <a:srgbClr val="FFFFFF"/>
                  </a:solidFill>
                </a:rPr>
                <a:t>: 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Mid-2023 (Intuitive Machines, IM-2)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119;p2">
              <a:extLst>
                <a:ext uri="{FF2B5EF4-FFF2-40B4-BE49-F238E27FC236}">
                  <a16:creationId xmlns:a16="http://schemas.microsoft.com/office/drawing/2014/main" id="{70D0FCD7-0A61-8C83-20B5-B521357E0571}"/>
                </a:ext>
              </a:extLst>
            </p:cNvPr>
            <p:cNvSpPr txBox="1"/>
            <p:nvPr/>
          </p:nvSpPr>
          <p:spPr>
            <a:xfrm>
              <a:off x="6060189" y="1656326"/>
              <a:ext cx="5846445" cy="2062063"/>
            </a:xfrm>
            <a:prstGeom prst="rect">
              <a:avLst/>
            </a:prstGeom>
            <a:solidFill>
              <a:schemeClr val="dk1">
                <a:alpha val="30000"/>
              </a:schemeClr>
            </a:solidFill>
            <a:ln>
              <a:noFill/>
            </a:ln>
          </p:spPr>
          <p:txBody>
            <a:bodyPr spcFirstLastPara="1" wrap="square" lIns="0" tIns="45700" rIns="0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Propulsion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: Hydrazine (~1000 m/s delta-v)</a:t>
              </a:r>
              <a:endPara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Lunar Orbit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:  100±30 km polar | </a:t>
              </a: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Primary Sci Ops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: ≥1 year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PI: Bethany Ehlmann (Caltech)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DPI: Rachel Klima (APL)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PM: </a:t>
              </a:r>
              <a:r>
                <a:rPr kumimoji="0" lang="en-US" sz="160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Calina</a:t>
              </a:r>
              <a:r>
                <a:rPr kumimoji="0" lang="en-US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 Seybold (JPL) | PSE: Andy </a:t>
              </a:r>
              <a:r>
                <a:rPr kumimoji="0" lang="en-US" sz="160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Klesh</a:t>
              </a:r>
              <a:r>
                <a:rPr kumimoji="0" lang="en-US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 (JPL)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lang="en-US" sz="1600" dirty="0">
                  <a:solidFill>
                    <a:srgbClr val="FFFFFF"/>
                  </a:solidFill>
                  <a:ea typeface="+mn-ea"/>
                </a:rPr>
                <a:t>Flight System: Lockheed Martin</a:t>
              </a:r>
              <a:endParaRPr kumimoji="0" lang="en-US" sz="16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Mission Ops &amp; Student Collaboration: Caltech</a:t>
              </a:r>
              <a:endParaRPr kumimoji="0" sz="14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E2C889B-45D6-DADC-FFFE-85DC478E156A}"/>
              </a:ext>
            </a:extLst>
          </p:cNvPr>
          <p:cNvGrpSpPr/>
          <p:nvPr/>
        </p:nvGrpSpPr>
        <p:grpSpPr>
          <a:xfrm>
            <a:off x="2678544" y="3715134"/>
            <a:ext cx="9449666" cy="2341969"/>
            <a:chOff x="2678544" y="3915159"/>
            <a:chExt cx="9449666" cy="2341969"/>
          </a:xfrm>
        </p:grpSpPr>
        <p:sp>
          <p:nvSpPr>
            <p:cNvPr id="116" name="Google Shape;116;p2"/>
            <p:cNvSpPr txBox="1"/>
            <p:nvPr/>
          </p:nvSpPr>
          <p:spPr>
            <a:xfrm>
              <a:off x="4727510" y="4339791"/>
              <a:ext cx="3628470" cy="13233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Calibri"/>
                  <a:cs typeface="Calibri"/>
                  <a:sym typeface="Calibri"/>
                </a:rPr>
                <a:t>High-resolution Volatiles &amp; Minerals Moon Mapper (HVM3; NASA/JPL)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Calibri"/>
                  <a:cs typeface="Calibri"/>
                  <a:sym typeface="Calibri"/>
                </a:rPr>
                <a:t>(Hyperspectral Vis-Shortwave IR imaging spectrometer)</a:t>
              </a:r>
            </a:p>
          </p:txBody>
        </p:sp>
        <p:sp>
          <p:nvSpPr>
            <p:cNvPr id="117" name="Google Shape;117;p2"/>
            <p:cNvSpPr txBox="1"/>
            <p:nvPr/>
          </p:nvSpPr>
          <p:spPr>
            <a:xfrm>
              <a:off x="7916230" y="4334395"/>
              <a:ext cx="2424499" cy="10771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Calibri"/>
                  <a:cs typeface="Calibri"/>
                  <a:sym typeface="Calibri"/>
                </a:rPr>
                <a:t>LTM (UKSA, U. Oxford)</a:t>
              </a:r>
              <a:endParaRPr kumimoji="0" sz="16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Calibri"/>
                  <a:cs typeface="Calibri"/>
                  <a:sym typeface="Calibri"/>
                </a:rPr>
                <a:t>Lunar Thermal Mapper (Multispectral Thermal Imager)</a:t>
              </a:r>
            </a:p>
          </p:txBody>
        </p:sp>
        <p:cxnSp>
          <p:nvCxnSpPr>
            <p:cNvPr id="118" name="Google Shape;118;p2"/>
            <p:cNvCxnSpPr>
              <a:cxnSpLocks/>
            </p:cNvCxnSpPr>
            <p:nvPr/>
          </p:nvCxnSpPr>
          <p:spPr>
            <a:xfrm>
              <a:off x="2742760" y="3915159"/>
              <a:ext cx="0" cy="2341969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20" name="Google Shape;120;p2"/>
            <p:cNvSpPr txBox="1"/>
            <p:nvPr/>
          </p:nvSpPr>
          <p:spPr>
            <a:xfrm>
              <a:off x="6577912" y="3958576"/>
              <a:ext cx="3134543" cy="307777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0" tIns="45700" rIns="0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US" sz="1400" b="1" i="0" u="sng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2 Payload Instruments (20 kg):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6" name="Google Shape;126;p2"/>
            <p:cNvCxnSpPr/>
            <p:nvPr/>
          </p:nvCxnSpPr>
          <p:spPr>
            <a:xfrm>
              <a:off x="7908055" y="4304815"/>
              <a:ext cx="0" cy="1941796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AF22654-945B-F87A-5742-69D4811D1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67598" y="4327418"/>
              <a:ext cx="1860612" cy="1348143"/>
            </a:xfrm>
            <a:prstGeom prst="rect">
              <a:avLst/>
            </a:prstGeom>
          </p:spPr>
        </p:pic>
        <p:pic>
          <p:nvPicPr>
            <p:cNvPr id="108" name="Google Shape;108;p2" descr="https://trailblazer.caltech.edu/images/HVM3.jpg"/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78544" y="4477047"/>
              <a:ext cx="2097584" cy="164207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128;p2">
            <a:extLst>
              <a:ext uri="{FF2B5EF4-FFF2-40B4-BE49-F238E27FC236}">
                <a16:creationId xmlns:a16="http://schemas.microsoft.com/office/drawing/2014/main" id="{76FAB699-4BAA-DABB-4228-219BBAF1F795}"/>
              </a:ext>
            </a:extLst>
          </p:cNvPr>
          <p:cNvSpPr/>
          <p:nvPr/>
        </p:nvSpPr>
        <p:spPr>
          <a:xfrm>
            <a:off x="7916230" y="5279590"/>
            <a:ext cx="436923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40-70 m/pixel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4 thermal channels (6-100 </a:t>
            </a:r>
            <a:r>
              <a:rPr lang="en-US" sz="1800" b="0" i="1" u="none" strike="noStrike" cap="none" dirty="0" err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μm</a:t>
            </a: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, +/- 2 K, 110-400K) 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11 compositional channels (7-10 </a:t>
            </a:r>
            <a:r>
              <a:rPr lang="en-US" sz="1800" b="0" i="1" u="none" strike="noStrike" cap="none" dirty="0" err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μm</a:t>
            </a: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, &lt; 0.5 </a:t>
            </a:r>
            <a:r>
              <a:rPr lang="en-US" sz="1800" b="0" i="1" u="none" strike="noStrike" cap="none" dirty="0" err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μm</a:t>
            </a: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)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29;p2">
            <a:extLst>
              <a:ext uri="{FF2B5EF4-FFF2-40B4-BE49-F238E27FC236}">
                <a16:creationId xmlns:a16="http://schemas.microsoft.com/office/drawing/2014/main" id="{2821B099-BA25-6124-5FCC-408AF561B25D}"/>
              </a:ext>
            </a:extLst>
          </p:cNvPr>
          <p:cNvSpPr/>
          <p:nvPr/>
        </p:nvSpPr>
        <p:spPr>
          <a:xfrm>
            <a:off x="4769121" y="5387934"/>
            <a:ext cx="201778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50-90 m/pixel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0.6 – 3.6 </a:t>
            </a:r>
            <a:r>
              <a:rPr lang="en-US" sz="1800" b="0" i="1" u="none" strike="noStrike" cap="none" dirty="0" err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μm</a:t>
            </a: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@10nm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SNR &gt; 100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1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2728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lh3.googleusercontent.com/-M1ExPc3ijxw/S4fttAEj0tI/AAAAAAAAG7c/9vT_LX4MnMw/s412/LPSC-2010-2302-New-Water-Map-3M-400x41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5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2074" y="616634"/>
            <a:ext cx="3661498" cy="3771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60421" y="12087"/>
            <a:ext cx="10652125" cy="444842"/>
          </a:xfrm>
        </p:spPr>
        <p:txBody>
          <a:bodyPr anchor="ctr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Lunar Trailblazer: Driving Motivations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34475" y="930979"/>
            <a:ext cx="5428923" cy="3823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Addresses two major scientific questions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the Moon directly from the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Planetary Science Decadal Survey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 volatile compounds distributed, transported, and sequestered in near-surface environments on the Moon?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are the inventories and distributions of volatile elements 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compounds in...crusts of the inner planets?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55851F4-3DAF-48B2-B362-E7A875DCF7AF}"/>
              </a:ext>
            </a:extLst>
          </p:cNvPr>
          <p:cNvGrpSpPr/>
          <p:nvPr/>
        </p:nvGrpSpPr>
        <p:grpSpPr>
          <a:xfrm>
            <a:off x="6253541" y="849262"/>
            <a:ext cx="2541732" cy="3482696"/>
            <a:chOff x="136440" y="643202"/>
            <a:chExt cx="2651859" cy="363359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8D5F0FC-5562-4CB1-B932-CC550255E379}"/>
                </a:ext>
              </a:extLst>
            </p:cNvPr>
            <p:cNvSpPr txBox="1"/>
            <p:nvPr/>
          </p:nvSpPr>
          <p:spPr>
            <a:xfrm>
              <a:off x="136440" y="3679526"/>
              <a:ext cx="2385995" cy="597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Faustini crater interior (PSR)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</a:b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from terrain-scattered light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</a:b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(Cisneros et al., 2016)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EA3AE9D-BC08-4E91-A9ED-8BA8F8C0E913}"/>
                </a:ext>
              </a:extLst>
            </p:cNvPr>
            <p:cNvSpPr txBox="1"/>
            <p:nvPr/>
          </p:nvSpPr>
          <p:spPr>
            <a:xfrm>
              <a:off x="559957" y="643202"/>
              <a:ext cx="2228342" cy="600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OH/H</a:t>
              </a:r>
              <a:r>
                <a:rPr kumimoji="0" lang="en-US" sz="14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2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O absorption (blue) at 3-</a:t>
              </a:r>
              <a:r>
                <a:rPr kumimoji="0" lang="el-G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μ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m from M</a:t>
              </a:r>
              <a:r>
                <a:rPr kumimoji="0" lang="en-US" sz="1400" b="0" i="0" u="none" strike="noStrike" kern="120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3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</a:b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 panose="020B0503020204020204" pitchFamily="34" charset="0"/>
                  <a:ea typeface="+mn-ea"/>
                  <a:cs typeface="+mn-cs"/>
                </a:rPr>
                <a:t>(Pieters et al., 2009)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3541" y="2327440"/>
            <a:ext cx="1649582" cy="1432055"/>
          </a:xfrm>
          <a:prstGeom prst="rect">
            <a:avLst/>
          </a:prstGeom>
        </p:spPr>
      </p:pic>
      <p:cxnSp>
        <p:nvCxnSpPr>
          <p:cNvPr id="8" name="Straight Arrow Connector 7"/>
          <p:cNvCxnSpPr>
            <a:endCxn id="9" idx="2"/>
          </p:cNvCxnSpPr>
          <p:nvPr/>
        </p:nvCxnSpPr>
        <p:spPr>
          <a:xfrm>
            <a:off x="7839714" y="2327440"/>
            <a:ext cx="1993109" cy="206053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  <a:endCxn id="9" idx="2"/>
          </p:cNvCxnSpPr>
          <p:nvPr/>
        </p:nvCxnSpPr>
        <p:spPr>
          <a:xfrm>
            <a:off x="8312565" y="4132068"/>
            <a:ext cx="1520258" cy="25591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94837CA-22FC-88B9-1CB9-650BE98FFC79}"/>
              </a:ext>
            </a:extLst>
          </p:cNvPr>
          <p:cNvSpPr txBox="1">
            <a:spLocks/>
          </p:cNvSpPr>
          <p:nvPr/>
        </p:nvSpPr>
        <p:spPr>
          <a:xfrm>
            <a:off x="216752" y="4437169"/>
            <a:ext cx="11915518" cy="13701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Font typeface="Arial"/>
              <a:buNone/>
            </a:pPr>
            <a:r>
              <a:rPr lang="en-US" sz="2200" dirty="0">
                <a:solidFill>
                  <a:schemeClr val="bg1"/>
                </a:solidFill>
              </a:rPr>
              <a:t>In addressing these questions, Trailblazer also</a:t>
            </a:r>
            <a:r>
              <a:rPr lang="en-US" sz="2200" b="1" dirty="0">
                <a:solidFill>
                  <a:schemeClr val="bg1"/>
                </a:solidFill>
              </a:rPr>
              <a:t> blazes a trail for human future exploration </a:t>
            </a:r>
            <a:r>
              <a:rPr lang="en-US" sz="2200" dirty="0">
                <a:solidFill>
                  <a:schemeClr val="bg1"/>
                </a:solidFill>
              </a:rPr>
              <a:t>by evaluating</a:t>
            </a:r>
          </a:p>
          <a:p>
            <a:pPr marL="457200" indent="-457200">
              <a:buClrTx/>
              <a:buFont typeface="+mj-lt"/>
              <a:buAutoNum type="arabicPeriod" startAt="3"/>
            </a:pPr>
            <a:r>
              <a:rPr lang="en-US" sz="2000" i="1" dirty="0">
                <a:solidFill>
                  <a:schemeClr val="bg1"/>
                </a:solidFill>
              </a:rPr>
              <a:t>What is the form of lunar water and where are operationally useful deposits of lunar water?</a:t>
            </a:r>
          </a:p>
          <a:p>
            <a:pPr marL="457200" indent="-457200">
              <a:buClrTx/>
              <a:buFont typeface="+mj-lt"/>
              <a:buAutoNum type="arabicPeriod" startAt="3"/>
            </a:pPr>
            <a:r>
              <a:rPr lang="en-US" sz="2000" i="1" dirty="0">
                <a:solidFill>
                  <a:schemeClr val="bg1"/>
                </a:solidFill>
              </a:rPr>
              <a:t>What are the composition and thermophysical properties of the surface in prioritized future landing sites?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155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>
            <a:spLocks noGrp="1"/>
          </p:cNvSpPr>
          <p:nvPr>
            <p:ph type="body" sz="quarter" idx="10"/>
          </p:nvPr>
        </p:nvSpPr>
        <p:spPr>
          <a:xfrm>
            <a:off x="0" y="74143"/>
            <a:ext cx="11443648" cy="444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US" sz="2100" dirty="0">
                <a:solidFill>
                  <a:schemeClr val="bg1"/>
                </a:solidFill>
              </a:rPr>
              <a:t>Lunar Trailblazer Approach: Simultaneous Mapping Water, Temperature, Composition</a:t>
            </a:r>
            <a:endParaRPr sz="2100" dirty="0">
              <a:solidFill>
                <a:schemeClr val="bg1"/>
              </a:solidFill>
            </a:endParaRPr>
          </a:p>
        </p:txBody>
      </p:sp>
      <p:sp>
        <p:nvSpPr>
          <p:cNvPr id="144" name="Google Shape;144;p27"/>
          <p:cNvSpPr txBox="1"/>
          <p:nvPr/>
        </p:nvSpPr>
        <p:spPr>
          <a:xfrm>
            <a:off x="7427417" y="644968"/>
            <a:ext cx="1078145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LTM provides simultaneous temperature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123C2A76-8C5D-464E-E965-25E61AF892ED}"/>
              </a:ext>
            </a:extLst>
          </p:cNvPr>
          <p:cNvSpPr txBox="1">
            <a:spLocks/>
          </p:cNvSpPr>
          <p:nvPr/>
        </p:nvSpPr>
        <p:spPr>
          <a:xfrm>
            <a:off x="268632" y="4450312"/>
            <a:ext cx="11654736" cy="1588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Enhanced Spatial Resolution (3-6x), Spectral Range, Spectral Resolution </a:t>
            </a:r>
            <a:r>
              <a:rPr lang="en-US" sz="1800" b="0" dirty="0"/>
              <a:t>relative to best-existing lunar data (M</a:t>
            </a:r>
            <a:r>
              <a:rPr lang="en-US" sz="1800" b="0" baseline="30000" dirty="0"/>
              <a:t>3</a:t>
            </a:r>
            <a:r>
              <a:rPr lang="en-US" sz="1800" b="0" dirty="0"/>
              <a:t>, Diviner) → will determine the form, abundance, and distribution of OH, bound H</a:t>
            </a:r>
            <a:r>
              <a:rPr lang="en-US" sz="1800" b="0" baseline="-25000" dirty="0"/>
              <a:t>2</a:t>
            </a:r>
            <a:r>
              <a:rPr lang="en-US" sz="1800" b="0" dirty="0"/>
              <a:t>O, H</a:t>
            </a:r>
            <a:r>
              <a:rPr lang="en-US" sz="1800" b="0" baseline="-25000" dirty="0"/>
              <a:t>2</a:t>
            </a:r>
            <a:r>
              <a:rPr lang="en-US" sz="1800" b="0" dirty="0"/>
              <a:t>O ice plus enable the best surface compositional maps for geology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Simultaneous water, composition, and temperature</a:t>
            </a:r>
            <a:r>
              <a:rPr lang="en-US" sz="1800" b="0" dirty="0"/>
              <a:t> enables thermal correction for accurate water </a:t>
            </a:r>
            <a:r>
              <a:rPr lang="en-US" sz="1800" b="0" dirty="0" err="1"/>
              <a:t>wt</a:t>
            </a:r>
            <a:r>
              <a:rPr lang="en-US" sz="1800" b="0" dirty="0"/>
              <a:t>% 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Sensitive SNR</a:t>
            </a:r>
            <a:r>
              <a:rPr lang="en-US" sz="1800" b="0" dirty="0"/>
              <a:t> enables surface ice detection + abundance mapping in permanently shadowed regions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Multiple Time of Day coverage </a:t>
            </a:r>
            <a:r>
              <a:rPr lang="en-US" sz="1800" b="0" dirty="0"/>
              <a:t>→ will answer the question: does volatile content change?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068B169-4B5D-3458-7B38-BFEADD095457}"/>
              </a:ext>
            </a:extLst>
          </p:cNvPr>
          <p:cNvGrpSpPr/>
          <p:nvPr/>
        </p:nvGrpSpPr>
        <p:grpSpPr>
          <a:xfrm>
            <a:off x="2934801" y="853332"/>
            <a:ext cx="9200287" cy="3203856"/>
            <a:chOff x="2912634" y="1183675"/>
            <a:chExt cx="9200287" cy="3203856"/>
          </a:xfrm>
        </p:grpSpPr>
        <p:sp>
          <p:nvSpPr>
            <p:cNvPr id="7" name="Google Shape;140;p27">
              <a:extLst>
                <a:ext uri="{FF2B5EF4-FFF2-40B4-BE49-F238E27FC236}">
                  <a16:creationId xmlns:a16="http://schemas.microsoft.com/office/drawing/2014/main" id="{98780309-C3BC-56CF-AC97-5FD3DEA6DFC3}"/>
                </a:ext>
              </a:extLst>
            </p:cNvPr>
            <p:cNvSpPr txBox="1"/>
            <p:nvPr/>
          </p:nvSpPr>
          <p:spPr>
            <a:xfrm>
              <a:off x="4299218" y="3601524"/>
              <a:ext cx="3286240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Will be the Orbital State-of-the-Art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" name="Google Shape;141;p27">
              <a:extLst>
                <a:ext uri="{FF2B5EF4-FFF2-40B4-BE49-F238E27FC236}">
                  <a16:creationId xmlns:a16="http://schemas.microsoft.com/office/drawing/2014/main" id="{1B4DF77F-3830-0D1B-60AF-1364B25AE9A1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2634" y="1200024"/>
              <a:ext cx="6682889" cy="31798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Google Shape;142;p27">
              <a:extLst>
                <a:ext uri="{FF2B5EF4-FFF2-40B4-BE49-F238E27FC236}">
                  <a16:creationId xmlns:a16="http://schemas.microsoft.com/office/drawing/2014/main" id="{F81016C1-C438-6E65-A77D-14B4F2F4C070}"/>
                </a:ext>
              </a:extLst>
            </p:cNvPr>
            <p:cNvSpPr/>
            <p:nvPr/>
          </p:nvSpPr>
          <p:spPr>
            <a:xfrm rot="10800000" flipH="1">
              <a:off x="7585458" y="1418813"/>
              <a:ext cx="1005840" cy="27432"/>
            </a:xfrm>
            <a:prstGeom prst="rect">
              <a:avLst/>
            </a:prstGeom>
            <a:solidFill>
              <a:srgbClr val="7F7F7F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43;p27">
              <a:extLst>
                <a:ext uri="{FF2B5EF4-FFF2-40B4-BE49-F238E27FC236}">
                  <a16:creationId xmlns:a16="http://schemas.microsoft.com/office/drawing/2014/main" id="{1ECB5D70-328D-B010-FC31-E3375F1FD3DE}"/>
                </a:ext>
              </a:extLst>
            </p:cNvPr>
            <p:cNvSpPr txBox="1"/>
            <p:nvPr/>
          </p:nvSpPr>
          <p:spPr>
            <a:xfrm>
              <a:off x="7481452" y="1183675"/>
              <a:ext cx="1705088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  <a:tabLst/>
                <a:defRPr/>
              </a:pPr>
              <a:r>
                <a:rPr kumimoji="0" lang="en-US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existing M</a:t>
              </a:r>
              <a:r>
                <a:rPr kumimoji="0" lang="en-US" sz="1000" b="0" i="1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3</a:t>
              </a:r>
              <a:r>
                <a:rPr kumimoji="0" lang="en-US" sz="1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range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44;p27">
              <a:extLst>
                <a:ext uri="{FF2B5EF4-FFF2-40B4-BE49-F238E27FC236}">
                  <a16:creationId xmlns:a16="http://schemas.microsoft.com/office/drawing/2014/main" id="{017BF174-2A11-7FDA-40E1-0B0EC7728557}"/>
                </a:ext>
              </a:extLst>
            </p:cNvPr>
            <p:cNvSpPr txBox="1"/>
            <p:nvPr/>
          </p:nvSpPr>
          <p:spPr>
            <a:xfrm>
              <a:off x="5898862" y="1414514"/>
              <a:ext cx="1078145" cy="5078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  <a:tabLst/>
                <a:defRPr/>
              </a:pPr>
              <a:r>
                <a:rPr kumimoji="0" lang="en-US" sz="9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LTM provides simultaneous temperature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45;p27">
              <a:extLst>
                <a:ext uri="{FF2B5EF4-FFF2-40B4-BE49-F238E27FC236}">
                  <a16:creationId xmlns:a16="http://schemas.microsoft.com/office/drawing/2014/main" id="{ABCFE0B1-85C8-B8B2-76BA-A7AFB68D69CE}"/>
                </a:ext>
              </a:extLst>
            </p:cNvPr>
            <p:cNvSpPr txBox="1"/>
            <p:nvPr/>
          </p:nvSpPr>
          <p:spPr>
            <a:xfrm>
              <a:off x="5267738" y="3872091"/>
              <a:ext cx="1972683" cy="5078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  <a:tabLst/>
                <a:defRPr/>
              </a:pPr>
              <a:r>
                <a:rPr kumimoji="0" lang="en-US" sz="9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HVM</a:t>
              </a:r>
              <a:r>
                <a:rPr kumimoji="0" lang="en-US" sz="900" b="0" i="1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3</a:t>
              </a:r>
              <a:r>
                <a:rPr kumimoji="0" lang="en-US" sz="9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spectra directly detect and determine the form and abundance of water at &lt;100m/pixel. 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" name="Google Shape;146;p27">
              <a:extLst>
                <a:ext uri="{FF2B5EF4-FFF2-40B4-BE49-F238E27FC236}">
                  <a16:creationId xmlns:a16="http://schemas.microsoft.com/office/drawing/2014/main" id="{D4CEE6E1-FD41-492C-BBE6-E98CBAB58629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39234" y="1843246"/>
              <a:ext cx="2473687" cy="2544285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DAEDACA-15E4-75D8-7FAA-2EB1BC6E721D}"/>
              </a:ext>
            </a:extLst>
          </p:cNvPr>
          <p:cNvGrpSpPr/>
          <p:nvPr/>
        </p:nvGrpSpPr>
        <p:grpSpPr>
          <a:xfrm>
            <a:off x="118732" y="930944"/>
            <a:ext cx="2731980" cy="2252593"/>
            <a:chOff x="55178" y="1230182"/>
            <a:chExt cx="2731980" cy="2252593"/>
          </a:xfrm>
        </p:grpSpPr>
        <p:pic>
          <p:nvPicPr>
            <p:cNvPr id="15" name="Google Shape;147;p27">
              <a:extLst>
                <a:ext uri="{FF2B5EF4-FFF2-40B4-BE49-F238E27FC236}">
                  <a16:creationId xmlns:a16="http://schemas.microsoft.com/office/drawing/2014/main" id="{8A600DE1-02CD-0EB2-9886-602E36678945}"/>
                </a:ext>
              </a:extLst>
            </p:cNvPr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7180" y="1263461"/>
              <a:ext cx="2499224" cy="2219314"/>
            </a:xfrm>
            <a:prstGeom prst="rect">
              <a:avLst/>
            </a:prstGeom>
            <a:noFill/>
            <a:ln w="38100" cap="sq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2352"/>
                </a:srgbClr>
              </a:outerShdw>
            </a:effectLst>
          </p:spPr>
        </p:pic>
        <p:sp>
          <p:nvSpPr>
            <p:cNvPr id="16" name="Google Shape;150;p27">
              <a:extLst>
                <a:ext uri="{FF2B5EF4-FFF2-40B4-BE49-F238E27FC236}">
                  <a16:creationId xmlns:a16="http://schemas.microsoft.com/office/drawing/2014/main" id="{8A81E83E-8737-C6EC-703F-8F3C42603307}"/>
                </a:ext>
              </a:extLst>
            </p:cNvPr>
            <p:cNvSpPr txBox="1"/>
            <p:nvPr/>
          </p:nvSpPr>
          <p:spPr>
            <a:xfrm>
              <a:off x="55178" y="1230182"/>
              <a:ext cx="2731980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Observations from 100±30km orbit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86D72E-D63C-F52E-A330-96DB8214A91E}"/>
              </a:ext>
            </a:extLst>
          </p:cNvPr>
          <p:cNvGrpSpPr/>
          <p:nvPr/>
        </p:nvGrpSpPr>
        <p:grpSpPr>
          <a:xfrm>
            <a:off x="88852" y="3245893"/>
            <a:ext cx="3566045" cy="840180"/>
            <a:chOff x="66685" y="3548526"/>
            <a:chExt cx="3566045" cy="840180"/>
          </a:xfrm>
        </p:grpSpPr>
        <p:sp>
          <p:nvSpPr>
            <p:cNvPr id="18" name="Google Shape;151;p27">
              <a:extLst>
                <a:ext uri="{FF2B5EF4-FFF2-40B4-BE49-F238E27FC236}">
                  <a16:creationId xmlns:a16="http://schemas.microsoft.com/office/drawing/2014/main" id="{D94A9792-3239-22D8-89E0-0BE3ED71BBF3}"/>
                </a:ext>
              </a:extLst>
            </p:cNvPr>
            <p:cNvSpPr/>
            <p:nvPr/>
          </p:nvSpPr>
          <p:spPr>
            <a:xfrm>
              <a:off x="1708694" y="3803971"/>
              <a:ext cx="1716078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40-70 m/pixel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4 thermal channels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52;p27">
              <a:extLst>
                <a:ext uri="{FF2B5EF4-FFF2-40B4-BE49-F238E27FC236}">
                  <a16:creationId xmlns:a16="http://schemas.microsoft.com/office/drawing/2014/main" id="{D2489191-8D21-4987-1404-FA1D9D544A05}"/>
                </a:ext>
              </a:extLst>
            </p:cNvPr>
            <p:cNvSpPr txBox="1"/>
            <p:nvPr/>
          </p:nvSpPr>
          <p:spPr>
            <a:xfrm>
              <a:off x="66685" y="3548526"/>
              <a:ext cx="162057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HVM</a:t>
              </a:r>
              <a:r>
                <a:rPr kumimoji="0" lang="en-US" sz="1800" b="1" i="0" u="none" strike="noStrike" kern="1200" cap="none" spc="0" normalizeH="0" baseline="30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kumimoji="0" sz="1800" b="1" i="0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153;p27">
              <a:extLst>
                <a:ext uri="{FF2B5EF4-FFF2-40B4-BE49-F238E27FC236}">
                  <a16:creationId xmlns:a16="http://schemas.microsoft.com/office/drawing/2014/main" id="{A32D254A-FF4C-980F-4C9A-F3926F1FA503}"/>
                </a:ext>
              </a:extLst>
            </p:cNvPr>
            <p:cNvSpPr txBox="1"/>
            <p:nvPr/>
          </p:nvSpPr>
          <p:spPr>
            <a:xfrm>
              <a:off x="1704808" y="3549619"/>
              <a:ext cx="192792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LTM</a:t>
              </a:r>
              <a:endParaRPr kumimoji="0" sz="1800" b="1" i="0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54;p27">
              <a:extLst>
                <a:ext uri="{FF2B5EF4-FFF2-40B4-BE49-F238E27FC236}">
                  <a16:creationId xmlns:a16="http://schemas.microsoft.com/office/drawing/2014/main" id="{EF949068-0FB3-BAA5-1712-0EF831B7D092}"/>
                </a:ext>
              </a:extLst>
            </p:cNvPr>
            <p:cNvSpPr/>
            <p:nvPr/>
          </p:nvSpPr>
          <p:spPr>
            <a:xfrm>
              <a:off x="86888" y="3782016"/>
              <a:ext cx="1852200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50-90 m/pixel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0.6 – 3.6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μm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 @10nm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Google Shape;149;p27">
            <a:extLst>
              <a:ext uri="{FF2B5EF4-FFF2-40B4-BE49-F238E27FC236}">
                <a16:creationId xmlns:a16="http://schemas.microsoft.com/office/drawing/2014/main" id="{2BE3495C-3A9D-772A-CFBD-B6E3F668DFAD}"/>
              </a:ext>
            </a:extLst>
          </p:cNvPr>
          <p:cNvSpPr/>
          <p:nvPr/>
        </p:nvSpPr>
        <p:spPr>
          <a:xfrm>
            <a:off x="2488182" y="2038078"/>
            <a:ext cx="490330" cy="40506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1E3782C-A25F-9445-A782-31D99D19E082}"/>
              </a:ext>
            </a:extLst>
          </p:cNvPr>
          <p:cNvSpPr txBox="1"/>
          <p:nvPr/>
        </p:nvSpPr>
        <p:spPr>
          <a:xfrm>
            <a:off x="632131" y="334507"/>
            <a:ext cx="2257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Janus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C7C98BF-65AF-A447-A039-E0B2CF45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r" defTabSz="121917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CFC3E1-B7D6-044E-98AD-2CAD9C51A60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0D736B-1A78-1B66-F4B6-1C96BB50F159}"/>
              </a:ext>
            </a:extLst>
          </p:cNvPr>
          <p:cNvSpPr txBox="1"/>
          <p:nvPr/>
        </p:nvSpPr>
        <p:spPr>
          <a:xfrm>
            <a:off x="713872" y="919282"/>
            <a:ext cx="7483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Dual Space Probes, </a:t>
            </a:r>
            <a:r>
              <a:rPr lang="en-US" sz="2000" i="1" dirty="0"/>
              <a:t>Serenity</a:t>
            </a:r>
            <a:r>
              <a:rPr lang="en-US" sz="2000" dirty="0"/>
              <a:t> and </a:t>
            </a:r>
            <a:r>
              <a:rPr lang="en-US" sz="2000" i="1" dirty="0"/>
              <a:t>Mayhem</a:t>
            </a:r>
            <a:r>
              <a:rPr lang="en-US" sz="2000" dirty="0"/>
              <a:t>, designed to visit asteroids.  Currently looking for a ride.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3B8EE7-2F12-2F22-534C-8B94DD2A2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494" y="1619751"/>
            <a:ext cx="9312443" cy="523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06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F656C-9D14-7940-9005-BEB2621AA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494" y="167871"/>
            <a:ext cx="3861178" cy="1076348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DROID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9523C-9FDA-9045-A05E-5AAEFB643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942" y="1618735"/>
            <a:ext cx="6111887" cy="643715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Apophis (~340m) will pass within GEO distance from Earth in 2029 – a once-in-a-millennium event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9AE423-975F-5C47-B935-720BD98CF2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7478" y="450572"/>
            <a:ext cx="4916204" cy="27784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17BE9B-6006-CC43-BA24-0DA24973A4FB}"/>
              </a:ext>
            </a:extLst>
          </p:cNvPr>
          <p:cNvSpPr txBox="1">
            <a:spLocks/>
          </p:cNvSpPr>
          <p:nvPr/>
        </p:nvSpPr>
        <p:spPr>
          <a:xfrm>
            <a:off x="6124277" y="3651694"/>
            <a:ext cx="5769278" cy="2658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 2029 Apophis-Earth flyby creates unique opportunities: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6538" marR="0" lvl="0" indent="-236538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Pre- and post-encounter observations yield unique insights how 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small body responds to tidal forces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  <a:defRPr/>
            </a:pP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High-profile opportunity to image Apophis in close proximity to Earth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2FBBF-4D1E-9442-8803-D4F05CC79CC1}"/>
              </a:ext>
            </a:extLst>
          </p:cNvPr>
          <p:cNvSpPr txBox="1"/>
          <p:nvPr/>
        </p:nvSpPr>
        <p:spPr>
          <a:xfrm>
            <a:off x="1016661" y="6159143"/>
            <a:ext cx="10215232" cy="36933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be a global event: More than a billion people will be able to see Apophis - Magnitude 5-6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8F7BE1E-68B2-19E7-2194-7119EB3DA7DB}"/>
              </a:ext>
            </a:extLst>
          </p:cNvPr>
          <p:cNvGrpSpPr/>
          <p:nvPr/>
        </p:nvGrpSpPr>
        <p:grpSpPr>
          <a:xfrm>
            <a:off x="495002" y="2473811"/>
            <a:ext cx="5317837" cy="3667237"/>
            <a:chOff x="495002" y="2158925"/>
            <a:chExt cx="5317837" cy="366723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ED1118F-6BF1-5247-B4BF-6E3FCADD9A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5002" y="2158925"/>
              <a:ext cx="5245517" cy="366723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97F0C1A-3CD3-3441-886F-EC98F44286C5}"/>
                </a:ext>
              </a:extLst>
            </p:cNvPr>
            <p:cNvSpPr txBox="1"/>
            <p:nvPr/>
          </p:nvSpPr>
          <p:spPr>
            <a:xfrm>
              <a:off x="928701" y="5268166"/>
              <a:ext cx="48841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Apophis ground track below GEO altitude 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51B716B-236A-0248-B34A-FFEBA0B15C98}"/>
              </a:ext>
            </a:extLst>
          </p:cNvPr>
          <p:cNvSpPr txBox="1"/>
          <p:nvPr/>
        </p:nvSpPr>
        <p:spPr>
          <a:xfrm>
            <a:off x="10610376" y="3059650"/>
            <a:ext cx="97174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Credit: NASA/JPL-Caltech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7643A6-A392-DFA9-36D0-E3D11154F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8776" y="6345912"/>
            <a:ext cx="2743200" cy="365125"/>
          </a:xfrm>
        </p:spPr>
        <p:txBody>
          <a:bodyPr/>
          <a:lstStyle/>
          <a:p>
            <a:fld id="{BC9CCE4A-1B7D-8C4C-8347-0DA68FC8CE62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918D0B-FC68-7FAD-6881-122CFD0E150A}"/>
              </a:ext>
            </a:extLst>
          </p:cNvPr>
          <p:cNvSpPr txBox="1"/>
          <p:nvPr/>
        </p:nvSpPr>
        <p:spPr>
          <a:xfrm>
            <a:off x="786494" y="911149"/>
            <a:ext cx="535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Distributed Radar Observations of Interior Distributions</a:t>
            </a:r>
          </a:p>
        </p:txBody>
      </p:sp>
    </p:spTree>
    <p:extLst>
      <p:ext uri="{BB962C8B-B14F-4D97-AF65-F5344CB8AC3E}">
        <p14:creationId xmlns:p14="http://schemas.microsoft.com/office/powerpoint/2010/main" val="83090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4653AF-C165-0805-0023-94759F629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730" y="0"/>
            <a:ext cx="12317730" cy="68615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6491DD-6B2E-5042-AC9E-1285FD2538B2}"/>
              </a:ext>
            </a:extLst>
          </p:cNvPr>
          <p:cNvSpPr txBox="1"/>
          <p:nvPr/>
        </p:nvSpPr>
        <p:spPr>
          <a:xfrm>
            <a:off x="363455" y="6596390"/>
            <a:ext cx="47724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Pre-Decisional Information – For Planning and Discussion Purposes Only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B09912-10B9-1E7F-B7FC-14FBB2AF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5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1E78DB-4AA5-4241-8D4F-7043B5086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799" y="573776"/>
            <a:ext cx="11352107" cy="578801"/>
          </a:xfrm>
        </p:spPr>
        <p:txBody>
          <a:bodyPr/>
          <a:lstStyle/>
          <a:p>
            <a:r>
              <a:rPr lang="en-US" sz="2800" b="1" dirty="0">
                <a:latin typeface="Helvetica" pitchFamily="2" charset="0"/>
              </a:rPr>
              <a:t>Penetrating Radar Will Map Interior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5364F154-9D51-01F3-A48D-F6E37E9CB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616" y="251451"/>
            <a:ext cx="11352107" cy="274639"/>
          </a:xfrm>
        </p:spPr>
        <p:txBody>
          <a:bodyPr/>
          <a:lstStyle/>
          <a:p>
            <a:r>
              <a:rPr lang="en-US" dirty="0"/>
              <a:t>DROID: The Mission to Apophis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FF2F2CB-4F1D-598D-CE58-625C761BC1C8}"/>
              </a:ext>
            </a:extLst>
          </p:cNvPr>
          <p:cNvSpPr txBox="1"/>
          <p:nvPr/>
        </p:nvSpPr>
        <p:spPr>
          <a:xfrm>
            <a:off x="131349" y="1283631"/>
            <a:ext cx="6477998" cy="4842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Rosetta,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Hera/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Juventas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heritage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Image 3D interior structure at 10s of meters resolution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Simultaneous radar reflections from multiple spacecraft and viewing angles provide interior mapping analogous to medical CAT scans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Opportunity to compare data 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etween: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distant radar observations (DSN),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ground-based radar observation during the close approach (DSN, HAARP, EISCAT),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in-situ optical/radar data (DROID, OSIRIS-APEX).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40C7F0D-8159-0B53-6478-4C817A0327A4}"/>
              </a:ext>
            </a:extLst>
          </p:cNvPr>
          <p:cNvGrpSpPr/>
          <p:nvPr/>
        </p:nvGrpSpPr>
        <p:grpSpPr>
          <a:xfrm>
            <a:off x="6545998" y="1152577"/>
            <a:ext cx="5539203" cy="5150127"/>
            <a:chOff x="7187929" y="251451"/>
            <a:chExt cx="4539623" cy="436643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3CEBC862-C090-C0A5-3444-EC220AC0C2C4}"/>
                </a:ext>
              </a:extLst>
            </p:cNvPr>
            <p:cNvGrpSpPr/>
            <p:nvPr/>
          </p:nvGrpSpPr>
          <p:grpSpPr>
            <a:xfrm>
              <a:off x="7187929" y="251451"/>
              <a:ext cx="4539623" cy="4366431"/>
              <a:chOff x="252680" y="920367"/>
              <a:chExt cx="5663124" cy="5559984"/>
            </a:xfrm>
          </p:grpSpPr>
          <p:pic>
            <p:nvPicPr>
              <p:cNvPr id="51" name="Picture 2">
                <a:extLst>
                  <a:ext uri="{FF2B5EF4-FFF2-40B4-BE49-F238E27FC236}">
                    <a16:creationId xmlns:a16="http://schemas.microsoft.com/office/drawing/2014/main" id="{D054C0FA-78F8-5C4A-63A5-405C9916C4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384" y="920367"/>
                <a:ext cx="5485257" cy="55599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113C7B5E-6472-497F-7367-F988CEDAF5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1339944" y="3898616"/>
                <a:ext cx="2150930" cy="2070386"/>
              </a:xfrm>
              <a:prstGeom prst="rect">
                <a:avLst/>
              </a:prstGeom>
            </p:spPr>
          </p:pic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C8F971D-4FB7-4506-82E0-84CABDC16994}"/>
                  </a:ext>
                </a:extLst>
              </p:cNvPr>
              <p:cNvSpPr txBox="1"/>
              <p:nvPr/>
            </p:nvSpPr>
            <p:spPr>
              <a:xfrm>
                <a:off x="3036750" y="5645497"/>
                <a:ext cx="2879054" cy="6077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CubeSats perform bistatic radar to map interior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447B12A-4B7E-9B6A-C8BB-C599531E7CB3}"/>
                  </a:ext>
                </a:extLst>
              </p:cNvPr>
              <p:cNvSpPr txBox="1"/>
              <p:nvPr/>
            </p:nvSpPr>
            <p:spPr>
              <a:xfrm>
                <a:off x="839533" y="1084745"/>
                <a:ext cx="2892311" cy="857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Mothership communicates with CubeSats and Earth and maps surface  </a:t>
                </a: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6FF4F28-3D37-D685-96A5-53A290EA8D2D}"/>
                  </a:ext>
                </a:extLst>
              </p:cNvPr>
              <p:cNvSpPr/>
              <p:nvPr/>
            </p:nvSpPr>
            <p:spPr>
              <a:xfrm rot="20100865">
                <a:off x="557413" y="3844321"/>
                <a:ext cx="3695417" cy="1901413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834B4B30-F90A-0D97-0DF2-1E677F8E49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94928" y="4108603"/>
                <a:ext cx="690129" cy="358489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C7A4EFFC-85B1-0803-0318-C6C16D68B4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2680" y="5311712"/>
                <a:ext cx="690129" cy="358489"/>
              </a:xfrm>
              <a:prstGeom prst="rect">
                <a:avLst/>
              </a:prstGeom>
            </p:spPr>
          </p:pic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1588D553-D6E7-040A-5348-A78C76615A07}"/>
                  </a:ext>
                </a:extLst>
              </p:cNvPr>
              <p:cNvSpPr/>
              <p:nvPr/>
            </p:nvSpPr>
            <p:spPr>
              <a:xfrm rot="10800000">
                <a:off x="4174384" y="2738750"/>
                <a:ext cx="234051" cy="1359637"/>
              </a:xfrm>
              <a:custGeom>
                <a:avLst/>
                <a:gdLst>
                  <a:gd name="connsiteX0" fmla="*/ 772160 w 772160"/>
                  <a:gd name="connsiteY0" fmla="*/ 0 h 325120"/>
                  <a:gd name="connsiteX1" fmla="*/ 338667 w 772160"/>
                  <a:gd name="connsiteY1" fmla="*/ 121920 h 325120"/>
                  <a:gd name="connsiteX2" fmla="*/ 0 w 772160"/>
                  <a:gd name="connsiteY2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160" h="325120">
                    <a:moveTo>
                      <a:pt x="772160" y="0"/>
                    </a:moveTo>
                    <a:cubicBezTo>
                      <a:pt x="619760" y="33866"/>
                      <a:pt x="467360" y="67733"/>
                      <a:pt x="338667" y="121920"/>
                    </a:cubicBezTo>
                    <a:cubicBezTo>
                      <a:pt x="209974" y="176107"/>
                      <a:pt x="104987" y="250613"/>
                      <a:pt x="0" y="325120"/>
                    </a:cubicBezTo>
                  </a:path>
                </a:pathLst>
              </a:custGeom>
              <a:noFill/>
              <a:ln w="1587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A80FFB48-FB60-D2CC-3796-36C8263EA4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13265" y="4338757"/>
                <a:ext cx="603677" cy="254491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>
                <a:extLst>
                  <a:ext uri="{FF2B5EF4-FFF2-40B4-BE49-F238E27FC236}">
                    <a16:creationId xmlns:a16="http://schemas.microsoft.com/office/drawing/2014/main" id="{44987182-F6F2-F946-DA13-CE1B86D52E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28017" y="4426870"/>
                <a:ext cx="602743" cy="273118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8AB78FE8-922A-3D34-6B52-BBF2E03AAA5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8278" y="5089515"/>
                <a:ext cx="603678" cy="254491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DFA95C14-4554-C475-766D-0CD176FC839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3031" y="5177628"/>
                <a:ext cx="665515" cy="273118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2489D1ED-2685-657A-6215-86C86D147D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328013">
                <a:off x="3463001" y="1497648"/>
                <a:ext cx="2026552" cy="1927259"/>
              </a:xfrm>
              <a:prstGeom prst="rect">
                <a:avLst/>
              </a:prstGeom>
            </p:spPr>
          </p:pic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7A5E75B7-B515-D6AE-B8B7-21B7E476FC75}"/>
                  </a:ext>
                </a:extLst>
              </p:cNvPr>
              <p:cNvSpPr/>
              <p:nvPr/>
            </p:nvSpPr>
            <p:spPr>
              <a:xfrm>
                <a:off x="735731" y="2607255"/>
                <a:ext cx="3283752" cy="2671568"/>
              </a:xfrm>
              <a:custGeom>
                <a:avLst/>
                <a:gdLst>
                  <a:gd name="connsiteX0" fmla="*/ 772160 w 772160"/>
                  <a:gd name="connsiteY0" fmla="*/ 0 h 325120"/>
                  <a:gd name="connsiteX1" fmla="*/ 338667 w 772160"/>
                  <a:gd name="connsiteY1" fmla="*/ 121920 h 325120"/>
                  <a:gd name="connsiteX2" fmla="*/ 0 w 772160"/>
                  <a:gd name="connsiteY2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160" h="325120">
                    <a:moveTo>
                      <a:pt x="772160" y="0"/>
                    </a:moveTo>
                    <a:cubicBezTo>
                      <a:pt x="619760" y="33866"/>
                      <a:pt x="467360" y="67733"/>
                      <a:pt x="338667" y="121920"/>
                    </a:cubicBezTo>
                    <a:cubicBezTo>
                      <a:pt x="209974" y="176107"/>
                      <a:pt x="104987" y="250613"/>
                      <a:pt x="0" y="325120"/>
                    </a:cubicBezTo>
                  </a:path>
                </a:pathLst>
              </a:custGeom>
              <a:noFill/>
              <a:ln w="1587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C648E7D-8E70-8D6E-D43B-A1708BC1DC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824" t="26055" r="11488" b="26449"/>
            <a:stretch/>
          </p:blipFill>
          <p:spPr>
            <a:xfrm rot="10800000">
              <a:off x="8180493" y="2821742"/>
              <a:ext cx="649546" cy="998527"/>
            </a:xfrm>
            <a:prstGeom prst="rect">
              <a:avLst/>
            </a:prstGeom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3919AC-D5F5-AA96-5946-4132A95E20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02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1E78DB-4AA5-4241-8D4F-7043B5086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631" y="551312"/>
            <a:ext cx="11352107" cy="578801"/>
          </a:xfrm>
        </p:spPr>
        <p:txBody>
          <a:bodyPr/>
          <a:lstStyle/>
          <a:p>
            <a:r>
              <a:rPr lang="en-US" sz="3200" b="1" dirty="0">
                <a:latin typeface="Helvetica" pitchFamily="2" charset="0"/>
              </a:rPr>
              <a:t>Goals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5364F154-9D51-01F3-A48D-F6E37E9CB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616" y="251451"/>
            <a:ext cx="11352107" cy="274639"/>
          </a:xfrm>
        </p:spPr>
        <p:txBody>
          <a:bodyPr/>
          <a:lstStyle/>
          <a:p>
            <a:r>
              <a:rPr lang="en-US" dirty="0"/>
              <a:t>DROID: The Mission to Apophis</a:t>
            </a:r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339DADE1-9EA7-73CD-D826-EFCA855C9CFD}"/>
              </a:ext>
            </a:extLst>
          </p:cNvPr>
          <p:cNvSpPr txBox="1">
            <a:spLocks/>
          </p:cNvSpPr>
          <p:nvPr/>
        </p:nvSpPr>
        <p:spPr>
          <a:xfrm>
            <a:off x="530631" y="1467042"/>
            <a:ext cx="4494386" cy="4760830"/>
          </a:xfrm>
          <a:prstGeom prst="rect">
            <a:avLst/>
          </a:prstGeom>
          <a:gradFill>
            <a:gsLst>
              <a:gs pos="0">
                <a:srgbClr val="4472C4">
                  <a:lumMod val="5000"/>
                  <a:lumOff val="95000"/>
                </a:srgbClr>
              </a:gs>
              <a:gs pos="74000">
                <a:srgbClr val="4472C4">
                  <a:lumMod val="45000"/>
                  <a:lumOff val="55000"/>
                </a:srgbClr>
              </a:gs>
              <a:gs pos="83000">
                <a:srgbClr val="4472C4">
                  <a:lumMod val="45000"/>
                  <a:lumOff val="55000"/>
                </a:srgbClr>
              </a:gs>
              <a:gs pos="100000">
                <a:srgbClr val="4472C4">
                  <a:lumMod val="30000"/>
                  <a:lumOff val="70000"/>
                </a:srgbClr>
              </a:gs>
            </a:gsLst>
            <a:lin ang="5400000" scaled="1"/>
          </a:gradFill>
          <a:ln>
            <a:solidFill>
              <a:srgbClr val="4472C4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Geophysical Characterization: </a:t>
            </a:r>
            <a:r>
              <a:rPr lang="en-US" sz="2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kumimoji="0" lang="en-US" sz="22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maging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radar, and radio science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Understand Effect of Earth Flyby: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Images through encounter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Rapid Response Reconnaissance Pathfinder: </a:t>
            </a:r>
            <a:r>
              <a:rPr lang="en-US" sz="2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COTS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Coordination across agencies: 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Exercise and refine operational coordination</a:t>
            </a:r>
            <a:endParaRPr kumimoji="0" lang="en-US" sz="22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5F0CB9-246A-6F1B-4E7E-52E4B81D6F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4" name="Google Shape;191;p23">
            <a:extLst>
              <a:ext uri="{FF2B5EF4-FFF2-40B4-BE49-F238E27FC236}">
                <a16:creationId xmlns:a16="http://schemas.microsoft.com/office/drawing/2014/main" id="{E22A113E-0252-03F8-9A1E-F6C49F726FC3}"/>
              </a:ext>
            </a:extLst>
          </p:cNvPr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031" y="5349753"/>
            <a:ext cx="1594944" cy="878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ECA756-B58D-F932-5384-68A969D200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2730" y="2926140"/>
            <a:ext cx="737407" cy="5968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74FE697-AA79-334E-0005-66C7E4DD55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3504" y="1060468"/>
            <a:ext cx="1790368" cy="180379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6FB6092-EF00-19BE-46D3-7BE47603DC69}"/>
              </a:ext>
            </a:extLst>
          </p:cNvPr>
          <p:cNvSpPr/>
          <p:nvPr/>
        </p:nvSpPr>
        <p:spPr>
          <a:xfrm>
            <a:off x="6574703" y="300722"/>
            <a:ext cx="3667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Mothership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carries its own payload* plus 2 CubeSats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916FF3-6042-FEAC-07D8-E927C15349DA}"/>
              </a:ext>
            </a:extLst>
          </p:cNvPr>
          <p:cNvSpPr/>
          <p:nvPr/>
        </p:nvSpPr>
        <p:spPr>
          <a:xfrm>
            <a:off x="10181660" y="3561003"/>
            <a:ext cx="16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Inter-SC Link Radio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4766B0-4388-0437-F6B3-B1DFB91AB51B}"/>
              </a:ext>
            </a:extLst>
          </p:cNvPr>
          <p:cNvSpPr/>
          <p:nvPr/>
        </p:nvSpPr>
        <p:spPr>
          <a:xfrm>
            <a:off x="7747095" y="6169079"/>
            <a:ext cx="16193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60 MHz radar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63EE9DC-764A-A245-6059-284549F8B9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015" y="5490382"/>
            <a:ext cx="737407" cy="59686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9DDD8BD-63D6-6814-F9A9-EF680D4EB8FC}"/>
              </a:ext>
            </a:extLst>
          </p:cNvPr>
          <p:cNvSpPr/>
          <p:nvPr/>
        </p:nvSpPr>
        <p:spPr>
          <a:xfrm>
            <a:off x="9603131" y="6169079"/>
            <a:ext cx="16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Inter-SC Link Radio</a:t>
            </a:r>
          </a:p>
        </p:txBody>
      </p:sp>
      <p:sp>
        <p:nvSpPr>
          <p:cNvPr id="18" name="Google Shape;193;p23">
            <a:extLst>
              <a:ext uri="{FF2B5EF4-FFF2-40B4-BE49-F238E27FC236}">
                <a16:creationId xmlns:a16="http://schemas.microsoft.com/office/drawing/2014/main" id="{01CFD791-A28F-C6C6-B7B0-84BA73FC7A26}"/>
              </a:ext>
            </a:extLst>
          </p:cNvPr>
          <p:cNvSpPr txBox="1"/>
          <p:nvPr/>
        </p:nvSpPr>
        <p:spPr>
          <a:xfrm>
            <a:off x="6168270" y="6120619"/>
            <a:ext cx="1344609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WAC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B7736C-2E51-43EB-82AB-5F6FD7EEFD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394" y="4196665"/>
            <a:ext cx="1786218" cy="973388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9E00E31-FBEB-76CC-938E-9A9F3CA5B593}"/>
              </a:ext>
            </a:extLst>
          </p:cNvPr>
          <p:cNvSpPr/>
          <p:nvPr/>
        </p:nvSpPr>
        <p:spPr>
          <a:xfrm>
            <a:off x="7478302" y="3810339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 x 6U CubeSats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9836CB-61C1-2523-C5C1-294910E32EF9}"/>
              </a:ext>
            </a:extLst>
          </p:cNvPr>
          <p:cNvCxnSpPr>
            <a:cxnSpLocks/>
            <a:stCxn id="10" idx="2"/>
            <a:endCxn id="20" idx="0"/>
          </p:cNvCxnSpPr>
          <p:nvPr/>
        </p:nvCxnSpPr>
        <p:spPr>
          <a:xfrm flipH="1">
            <a:off x="8474729" y="2864264"/>
            <a:ext cx="3959" cy="946075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ysDash"/>
            <a:miter lim="800000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4D5078-0A8D-0EE3-DAFA-0F854017B5AF}"/>
              </a:ext>
            </a:extLst>
          </p:cNvPr>
          <p:cNvCxnSpPr>
            <a:cxnSpLocks/>
            <a:stCxn id="28" idx="1"/>
          </p:cNvCxnSpPr>
          <p:nvPr/>
        </p:nvCxnSpPr>
        <p:spPr>
          <a:xfrm flipH="1" flipV="1">
            <a:off x="9431230" y="2246765"/>
            <a:ext cx="1500860" cy="510246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ysDash"/>
            <a:miter lim="800000"/>
          </a:ln>
          <a:effectLst/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2288948-1DAF-0C96-139B-58C07141335D}"/>
              </a:ext>
            </a:extLst>
          </p:cNvPr>
          <p:cNvCxnSpPr/>
          <p:nvPr/>
        </p:nvCxnSpPr>
        <p:spPr>
          <a:xfrm flipH="1">
            <a:off x="7292703" y="5146005"/>
            <a:ext cx="263702" cy="221581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ysDash"/>
            <a:miter lim="800000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6E33912-D253-A61A-5D9D-02433308011B}"/>
              </a:ext>
            </a:extLst>
          </p:cNvPr>
          <p:cNvCxnSpPr>
            <a:cxnSpLocks/>
          </p:cNvCxnSpPr>
          <p:nvPr/>
        </p:nvCxnSpPr>
        <p:spPr>
          <a:xfrm>
            <a:off x="8518503" y="5232769"/>
            <a:ext cx="0" cy="257613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ysDash"/>
            <a:miter lim="800000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B927D92-47DC-C366-B9B2-3C14C38115E1}"/>
              </a:ext>
            </a:extLst>
          </p:cNvPr>
          <p:cNvCxnSpPr>
            <a:cxnSpLocks/>
          </p:cNvCxnSpPr>
          <p:nvPr/>
        </p:nvCxnSpPr>
        <p:spPr>
          <a:xfrm flipH="1" flipV="1">
            <a:off x="9510914" y="5146005"/>
            <a:ext cx="338197" cy="261526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ysDash"/>
            <a:miter lim="800000"/>
          </a:ln>
          <a:effectLst/>
        </p:spPr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183B86A8-CC4C-B650-6652-C69B92164FF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00000">
            <a:off x="6577215" y="2825592"/>
            <a:ext cx="760608" cy="570123"/>
          </a:xfrm>
          <a:prstGeom prst="rect">
            <a:avLst/>
          </a:prstGeom>
        </p:spPr>
      </p:pic>
      <p:sp>
        <p:nvSpPr>
          <p:cNvPr id="27" name="Google Shape;193;p23">
            <a:extLst>
              <a:ext uri="{FF2B5EF4-FFF2-40B4-BE49-F238E27FC236}">
                <a16:creationId xmlns:a16="http://schemas.microsoft.com/office/drawing/2014/main" id="{08B82E70-3C97-A3FD-6387-91A3B93E0D57}"/>
              </a:ext>
            </a:extLst>
          </p:cNvPr>
          <p:cNvSpPr txBox="1"/>
          <p:nvPr/>
        </p:nvSpPr>
        <p:spPr>
          <a:xfrm>
            <a:off x="6173835" y="3463980"/>
            <a:ext cx="1371469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Narrow Angle Camera</a:t>
            </a:r>
          </a:p>
        </p:txBody>
      </p:sp>
      <p:pic>
        <p:nvPicPr>
          <p:cNvPr id="28" name="Google Shape;196;p23">
            <a:extLst>
              <a:ext uri="{FF2B5EF4-FFF2-40B4-BE49-F238E27FC236}">
                <a16:creationId xmlns:a16="http://schemas.microsoft.com/office/drawing/2014/main" id="{186A32E6-53EB-6709-0717-E1DD595E3AAC}"/>
              </a:ext>
            </a:extLst>
          </p:cNvPr>
          <p:cNvPicPr preferRelativeResize="0"/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090" y="2562629"/>
            <a:ext cx="652893" cy="388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84B92EED-8ECD-C55A-5BB0-204DE76AA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6146" y="5232076"/>
            <a:ext cx="845150" cy="1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Google Shape;197;p23">
            <a:extLst>
              <a:ext uri="{FF2B5EF4-FFF2-40B4-BE49-F238E27FC236}">
                <a16:creationId xmlns:a16="http://schemas.microsoft.com/office/drawing/2014/main" id="{C1922FFC-1788-4D96-02BB-34EF2AAD62BF}"/>
              </a:ext>
            </a:extLst>
          </p:cNvPr>
          <p:cNvPicPr preferRelativeResize="0"/>
          <p:nvPr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703" y="993233"/>
            <a:ext cx="662408" cy="195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196;p23">
            <a:extLst>
              <a:ext uri="{FF2B5EF4-FFF2-40B4-BE49-F238E27FC236}">
                <a16:creationId xmlns:a16="http://schemas.microsoft.com/office/drawing/2014/main" id="{3B5717DD-295D-CB03-8156-ACD0521CFB0D}"/>
              </a:ext>
            </a:extLst>
          </p:cNvPr>
          <p:cNvPicPr preferRelativeResize="0"/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427" y="5219241"/>
            <a:ext cx="652893" cy="388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196;p23">
            <a:extLst>
              <a:ext uri="{FF2B5EF4-FFF2-40B4-BE49-F238E27FC236}">
                <a16:creationId xmlns:a16="http://schemas.microsoft.com/office/drawing/2014/main" id="{5E878A1E-9ED8-9435-293C-4034EACF151B}"/>
              </a:ext>
            </a:extLst>
          </p:cNvPr>
          <p:cNvPicPr preferRelativeResize="0"/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0431" y="5136730"/>
            <a:ext cx="652893" cy="388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196;p23">
            <a:extLst>
              <a:ext uri="{FF2B5EF4-FFF2-40B4-BE49-F238E27FC236}">
                <a16:creationId xmlns:a16="http://schemas.microsoft.com/office/drawing/2014/main" id="{DE4FDA5F-A09A-69F0-3908-6F848D90EEBA}"/>
              </a:ext>
            </a:extLst>
          </p:cNvPr>
          <p:cNvPicPr preferRelativeResize="0"/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923" y="4049238"/>
            <a:ext cx="652893" cy="388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A17D7BE-7BA3-466D-D366-3A00CD99C2A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8949" y="5448393"/>
            <a:ext cx="657198" cy="680838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6A75652-DA78-4F7C-544A-A7FA781EF7F1}"/>
              </a:ext>
            </a:extLst>
          </p:cNvPr>
          <p:cNvCxnSpPr>
            <a:cxnSpLocks/>
          </p:cNvCxnSpPr>
          <p:nvPr/>
        </p:nvCxnSpPr>
        <p:spPr>
          <a:xfrm flipH="1" flipV="1">
            <a:off x="9397452" y="2360198"/>
            <a:ext cx="105788" cy="483589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ysDash"/>
            <a:miter lim="800000"/>
          </a:ln>
          <a:effectLst/>
        </p:spPr>
      </p:cxnSp>
      <p:pic>
        <p:nvPicPr>
          <p:cNvPr id="36" name="Picture 4" descr="See the source image">
            <a:extLst>
              <a:ext uri="{FF2B5EF4-FFF2-40B4-BE49-F238E27FC236}">
                <a16:creationId xmlns:a16="http://schemas.microsoft.com/office/drawing/2014/main" id="{31B32560-FF6A-28C5-D0B9-9B9928098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7266" y="2916834"/>
            <a:ext cx="635788" cy="63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6CF5385-A8A2-2804-18B9-1D8EE664284E}"/>
              </a:ext>
            </a:extLst>
          </p:cNvPr>
          <p:cNvSpPr/>
          <p:nvPr/>
        </p:nvSpPr>
        <p:spPr>
          <a:xfrm>
            <a:off x="8853408" y="3564108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AutoNav</a:t>
            </a: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FSW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076340A-EF4C-2899-C31A-CF73089516DC}"/>
              </a:ext>
            </a:extLst>
          </p:cNvPr>
          <p:cNvCxnSpPr>
            <a:cxnSpLocks/>
            <a:endCxn id="26" idx="1"/>
          </p:cNvCxnSpPr>
          <p:nvPr/>
        </p:nvCxnSpPr>
        <p:spPr>
          <a:xfrm flipH="1">
            <a:off x="7147671" y="2187357"/>
            <a:ext cx="425449" cy="593943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ysDash"/>
            <a:miter lim="800000"/>
          </a:ln>
          <a:effectLst/>
        </p:spPr>
      </p:cxnSp>
      <p:pic>
        <p:nvPicPr>
          <p:cNvPr id="39" name="Google Shape;197;p23">
            <a:extLst>
              <a:ext uri="{FF2B5EF4-FFF2-40B4-BE49-F238E27FC236}">
                <a16:creationId xmlns:a16="http://schemas.microsoft.com/office/drawing/2014/main" id="{7BA082EA-8900-3D00-D58B-545915B179CD}"/>
              </a:ext>
            </a:extLst>
          </p:cNvPr>
          <p:cNvPicPr preferRelativeResize="0"/>
          <p:nvPr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530" y="2775667"/>
            <a:ext cx="500726" cy="147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Picture 4">
            <a:extLst>
              <a:ext uri="{FF2B5EF4-FFF2-40B4-BE49-F238E27FC236}">
                <a16:creationId xmlns:a16="http://schemas.microsoft.com/office/drawing/2014/main" id="{290FC63C-458D-77CD-7B4D-75120F236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51972" y="900321"/>
            <a:ext cx="1458644" cy="29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val 40">
            <a:extLst>
              <a:ext uri="{FF2B5EF4-FFF2-40B4-BE49-F238E27FC236}">
                <a16:creationId xmlns:a16="http://schemas.microsoft.com/office/drawing/2014/main" id="{57F0B44D-F724-2775-AEAA-8CE50EFDBF1A}"/>
              </a:ext>
            </a:extLst>
          </p:cNvPr>
          <p:cNvSpPr/>
          <p:nvPr/>
        </p:nvSpPr>
        <p:spPr>
          <a:xfrm>
            <a:off x="6576423" y="2652231"/>
            <a:ext cx="285404" cy="285404"/>
          </a:xfrm>
          <a:prstGeom prst="ellipse">
            <a:avLst/>
          </a:prstGeom>
          <a:solidFill>
            <a:srgbClr val="FBFBFB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F2EFF8D-22CF-F424-5E09-837EE86BBC86}"/>
              </a:ext>
            </a:extLst>
          </p:cNvPr>
          <p:cNvSpPr/>
          <p:nvPr/>
        </p:nvSpPr>
        <p:spPr>
          <a:xfrm>
            <a:off x="5403804" y="2798933"/>
            <a:ext cx="623440" cy="623440"/>
          </a:xfrm>
          <a:prstGeom prst="ellipse">
            <a:avLst/>
          </a:prstGeom>
          <a:solidFill>
            <a:srgbClr val="FBFBFB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3" name="Google Shape;193;p23">
            <a:extLst>
              <a:ext uri="{FF2B5EF4-FFF2-40B4-BE49-F238E27FC236}">
                <a16:creationId xmlns:a16="http://schemas.microsoft.com/office/drawing/2014/main" id="{6F32FCC9-2776-6C72-78B2-41760DE4D066}"/>
              </a:ext>
            </a:extLst>
          </p:cNvPr>
          <p:cNvSpPr txBox="1"/>
          <p:nvPr/>
        </p:nvSpPr>
        <p:spPr>
          <a:xfrm>
            <a:off x="4975696" y="3459967"/>
            <a:ext cx="1371469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Room for </a:t>
            </a:r>
            <a:b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small payload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8FD0C271-693C-2B53-98B6-C93511B05E3F}"/>
              </a:ext>
            </a:extLst>
          </p:cNvPr>
          <p:cNvCxnSpPr>
            <a:cxnSpLocks/>
          </p:cNvCxnSpPr>
          <p:nvPr/>
        </p:nvCxnSpPr>
        <p:spPr>
          <a:xfrm flipH="1">
            <a:off x="5933058" y="2100322"/>
            <a:ext cx="1593088" cy="696604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ys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314426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5B590-B806-1960-C96B-3D085A6E5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858" y="-10239"/>
            <a:ext cx="11438336" cy="1325563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Helvetica" pitchFamily="2" charset="0"/>
              </a:rPr>
              <a:t>Novel Concurrent Radar Observations of Apophis (Overview)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B3F20-53A1-3BBF-D31D-91EB8F049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817" y="1137551"/>
            <a:ext cx="11741156" cy="2970480"/>
          </a:xfrm>
        </p:spPr>
        <p:txBody>
          <a:bodyPr>
            <a:normAutofit/>
          </a:bodyPr>
          <a:lstStyle/>
          <a:p>
            <a:r>
              <a:rPr lang="en-US" sz="1600" dirty="0"/>
              <a:t>The 2029 Apophis encounter is a unique opportunity to potentially observe an NEA using novel combinations of radar assets and operating bands in different geometries: ground-to-ground, in-situ, ground-to-space, monostatic, bistatic.</a:t>
            </a:r>
          </a:p>
          <a:p>
            <a:r>
              <a:rPr lang="en-US" sz="1600" dirty="0"/>
              <a:t>We will have the opportunity to compare data between a) distant radar observations (DSN), b) ground-based radar observation during the close approach (DSN, HAARP, EISCAT), and c) in-situ optical/radar data (DROID, OSIRIS-APEX).</a:t>
            </a:r>
          </a:p>
          <a:p>
            <a:r>
              <a:rPr lang="en-US" sz="1600" dirty="0"/>
              <a:t>Such a comparison would reveal what we can know about NEAs from the ground versus in-situ observation in addition to demonstrating novel bistatic radar measurement techniques.</a:t>
            </a:r>
          </a:p>
          <a:p>
            <a:r>
              <a:rPr lang="en-US" sz="1600" dirty="0"/>
              <a:t>JPL and Caltech (M. Haynes, C. </a:t>
            </a:r>
            <a:r>
              <a:rPr lang="en-US" sz="1600" dirty="0" err="1"/>
              <a:t>Elachi</a:t>
            </a:r>
            <a:r>
              <a:rPr lang="en-US" sz="1600" dirty="0"/>
              <a:t>) are currently exploring the use of ground-based long-wavelength radar (10-500 MHz) for interior sensing of NEAs (e.g., population studies, Apophis 2029). </a:t>
            </a:r>
          </a:p>
          <a:p>
            <a:r>
              <a:rPr lang="en-US" sz="1600" dirty="0"/>
              <a:t>DROID/Caltech are exploring the potential of novel ground-to-space bistatic radar observations of Apophis using the DROID 60 MHz radar or telecom frequencies.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93B0E-D58B-0AFF-A7FB-DB6E0ACAC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8A747-1593-2149-9D92-0490BB110631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B0E162B-81D4-C66B-E1A0-C473D467D1E8}"/>
              </a:ext>
            </a:extLst>
          </p:cNvPr>
          <p:cNvGrpSpPr/>
          <p:nvPr/>
        </p:nvGrpSpPr>
        <p:grpSpPr>
          <a:xfrm>
            <a:off x="179157" y="4347896"/>
            <a:ext cx="2907850" cy="1892665"/>
            <a:chOff x="188484" y="3853910"/>
            <a:chExt cx="2907850" cy="1892665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B021FCA7-6C2E-C56B-7508-4CD8AD6F2FD4}"/>
                </a:ext>
              </a:extLst>
            </p:cNvPr>
            <p:cNvGrpSpPr/>
            <p:nvPr/>
          </p:nvGrpSpPr>
          <p:grpSpPr>
            <a:xfrm>
              <a:off x="196221" y="3853910"/>
              <a:ext cx="2855488" cy="1892665"/>
              <a:chOff x="8588116" y="999511"/>
              <a:chExt cx="3145670" cy="2035099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F3ADEF94-5245-589F-64BB-5B6FED9A8C95}"/>
                  </a:ext>
                </a:extLst>
              </p:cNvPr>
              <p:cNvGrpSpPr/>
              <p:nvPr/>
            </p:nvGrpSpPr>
            <p:grpSpPr>
              <a:xfrm>
                <a:off x="8588116" y="999511"/>
                <a:ext cx="3145670" cy="2035099"/>
                <a:chOff x="7577846" y="1555378"/>
                <a:chExt cx="4793301" cy="3467314"/>
              </a:xfrm>
            </p:grpSpPr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9D5CA634-8C0A-E143-E075-4DC902160DAF}"/>
                    </a:ext>
                  </a:extLst>
                </p:cNvPr>
                <p:cNvSpPr/>
                <p:nvPr/>
              </p:nvSpPr>
              <p:spPr>
                <a:xfrm>
                  <a:off x="7577846" y="1555378"/>
                  <a:ext cx="4567887" cy="3401449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endParaRPr>
                </a:p>
              </p:txBody>
            </p:sp>
            <p:pic>
              <p:nvPicPr>
                <p:cNvPr id="66" name="Picture 65">
                  <a:extLst>
                    <a:ext uri="{FF2B5EF4-FFF2-40B4-BE49-F238E27FC236}">
                      <a16:creationId xmlns:a16="http://schemas.microsoft.com/office/drawing/2014/main" id="{A7A4F2A8-B886-082E-B66F-AF9B57522C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052346" y="3194416"/>
                  <a:ext cx="2093388" cy="1762410"/>
                </a:xfrm>
                <a:prstGeom prst="rect">
                  <a:avLst/>
                </a:prstGeom>
              </p:spPr>
            </p:pic>
            <p:sp>
              <p:nvSpPr>
                <p:cNvPr id="67" name="Freeform 66">
                  <a:extLst>
                    <a:ext uri="{FF2B5EF4-FFF2-40B4-BE49-F238E27FC236}">
                      <a16:creationId xmlns:a16="http://schemas.microsoft.com/office/drawing/2014/main" id="{052DD0A7-4BD1-5CC3-1686-716F3A74B250}"/>
                    </a:ext>
                  </a:extLst>
                </p:cNvPr>
                <p:cNvSpPr/>
                <p:nvPr/>
              </p:nvSpPr>
              <p:spPr>
                <a:xfrm>
                  <a:off x="7711047" y="2218437"/>
                  <a:ext cx="3858090" cy="1950987"/>
                </a:xfrm>
                <a:custGeom>
                  <a:avLst/>
                  <a:gdLst>
                    <a:gd name="connsiteX0" fmla="*/ 2271860 w 2271860"/>
                    <a:gd name="connsiteY0" fmla="*/ 1583 h 1594713"/>
                    <a:gd name="connsiteX1" fmla="*/ 1197204 w 2271860"/>
                    <a:gd name="connsiteY1" fmla="*/ 86424 h 1594713"/>
                    <a:gd name="connsiteX2" fmla="*/ 537328 w 2271860"/>
                    <a:gd name="connsiteY2" fmla="*/ 557764 h 1594713"/>
                    <a:gd name="connsiteX3" fmla="*/ 0 w 2271860"/>
                    <a:gd name="connsiteY3" fmla="*/ 1594713 h 1594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71860" h="1594713">
                      <a:moveTo>
                        <a:pt x="2271860" y="1583"/>
                      </a:moveTo>
                      <a:cubicBezTo>
                        <a:pt x="1879076" y="-2345"/>
                        <a:pt x="1486293" y="-6273"/>
                        <a:pt x="1197204" y="86424"/>
                      </a:cubicBezTo>
                      <a:cubicBezTo>
                        <a:pt x="908115" y="179121"/>
                        <a:pt x="736862" y="306383"/>
                        <a:pt x="537328" y="557764"/>
                      </a:cubicBezTo>
                      <a:cubicBezTo>
                        <a:pt x="337794" y="809146"/>
                        <a:pt x="168897" y="1201929"/>
                        <a:pt x="0" y="1594713"/>
                      </a:cubicBezTo>
                    </a:path>
                  </a:pathLst>
                </a:cu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EA9F50DF-15E4-7F51-039B-077AC0F93F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349999" y="2139033"/>
                  <a:ext cx="1525179" cy="1190426"/>
                </a:xfrm>
                <a:prstGeom prst="rect">
                  <a:avLst/>
                </a:prstGeom>
              </p:spPr>
            </p:pic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B67C4E97-B3CD-0661-C537-F710F75C4832}"/>
                    </a:ext>
                  </a:extLst>
                </p:cNvPr>
                <p:cNvSpPr txBox="1"/>
                <p:nvPr/>
              </p:nvSpPr>
              <p:spPr>
                <a:xfrm>
                  <a:off x="7641574" y="4402470"/>
                  <a:ext cx="3265828" cy="6202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</a:rPr>
                    <a:t>Apophis 2029</a:t>
                  </a:r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027AA85A-1E15-5ABB-0BBA-C66C5412A26F}"/>
                    </a:ext>
                  </a:extLst>
                </p:cNvPr>
                <p:cNvSpPr txBox="1"/>
                <p:nvPr/>
              </p:nvSpPr>
              <p:spPr>
                <a:xfrm>
                  <a:off x="8780355" y="3230730"/>
                  <a:ext cx="972215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>
                      <a:solidFill>
                        <a:schemeClr val="bg2"/>
                      </a:solidFill>
                    </a:rPr>
                    <a:t>~400 m</a:t>
                  </a:r>
                </a:p>
              </p:txBody>
            </p:sp>
            <p:cxnSp>
              <p:nvCxnSpPr>
                <p:cNvPr id="73" name="Straight Arrow Connector 72">
                  <a:extLst>
                    <a:ext uri="{FF2B5EF4-FFF2-40B4-BE49-F238E27FC236}">
                      <a16:creationId xmlns:a16="http://schemas.microsoft.com/office/drawing/2014/main" id="{2DE77DFF-C3EC-7D5D-7F48-B5F820A527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661927" y="3211325"/>
                  <a:ext cx="990136" cy="25789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BB50CD87-7EE9-ABD3-3E5D-C2F558F7B87C}"/>
                    </a:ext>
                  </a:extLst>
                </p:cNvPr>
                <p:cNvSpPr txBox="1"/>
                <p:nvPr/>
              </p:nvSpPr>
              <p:spPr>
                <a:xfrm>
                  <a:off x="10770356" y="3693668"/>
                  <a:ext cx="1600791" cy="8457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rgbClr val="FFFF00"/>
                      </a:solidFill>
                    </a:rPr>
                    <a:t>DSN </a:t>
                  </a:r>
                </a:p>
                <a:p>
                  <a:r>
                    <a:rPr lang="en-US" sz="1200" dirty="0">
                      <a:solidFill>
                        <a:srgbClr val="FFFF00"/>
                      </a:solidFill>
                    </a:rPr>
                    <a:t>(X-, S-band)</a:t>
                  </a:r>
                </a:p>
              </p:txBody>
            </p:sp>
          </p:grp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5C4EA3CD-F73C-9364-C7B6-CDEEAB8BA5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15312" y="1921814"/>
                <a:ext cx="716051" cy="469337"/>
              </a:xfrm>
              <a:prstGeom prst="line">
                <a:avLst/>
              </a:prstGeom>
              <a:ln w="12700">
                <a:solidFill>
                  <a:srgbClr val="FFFF00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77ABA8BC-D119-66FB-F8D9-D789C1C65F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17062" y="1459656"/>
                <a:ext cx="130571" cy="851332"/>
              </a:xfrm>
              <a:prstGeom prst="line">
                <a:avLst/>
              </a:prstGeom>
              <a:ln w="12700">
                <a:solidFill>
                  <a:srgbClr val="FFFF00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DDAEB0CB-1E92-8BBF-37AC-D5944AC257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23465" y="2507984"/>
                <a:ext cx="1859785" cy="23568"/>
              </a:xfrm>
              <a:prstGeom prst="line">
                <a:avLst/>
              </a:prstGeom>
              <a:ln w="12700">
                <a:solidFill>
                  <a:srgbClr val="FFFF00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2D4ADE8-1E13-9C77-4800-8FBFE20A724B}"/>
                </a:ext>
              </a:extLst>
            </p:cNvPr>
            <p:cNvSpPr txBox="1"/>
            <p:nvPr/>
          </p:nvSpPr>
          <p:spPr>
            <a:xfrm>
              <a:off x="188484" y="3881733"/>
              <a:ext cx="29078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FFFF00"/>
                  </a:solidFill>
                </a:rPr>
                <a:t>DSN Range-Doppler (pre-CA/CA/post-CA)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AA99FE74-591F-89EE-E56E-B9E5B7A78DE0}"/>
              </a:ext>
            </a:extLst>
          </p:cNvPr>
          <p:cNvGrpSpPr/>
          <p:nvPr/>
        </p:nvGrpSpPr>
        <p:grpSpPr>
          <a:xfrm>
            <a:off x="3115641" y="4363875"/>
            <a:ext cx="2887575" cy="1873656"/>
            <a:chOff x="8725263" y="2910738"/>
            <a:chExt cx="2887575" cy="187365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AF59D60-B18F-6C44-64EA-9AEF84D95184}"/>
                </a:ext>
              </a:extLst>
            </p:cNvPr>
            <p:cNvGrpSpPr/>
            <p:nvPr/>
          </p:nvGrpSpPr>
          <p:grpSpPr>
            <a:xfrm>
              <a:off x="8725263" y="2927682"/>
              <a:ext cx="2873371" cy="1856712"/>
              <a:chOff x="7577845" y="1555378"/>
              <a:chExt cx="4630708" cy="340145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95D82AA7-0FCB-8994-886D-2232D49DC386}"/>
                  </a:ext>
                </a:extLst>
              </p:cNvPr>
              <p:cNvSpPr/>
              <p:nvPr/>
            </p:nvSpPr>
            <p:spPr>
              <a:xfrm>
                <a:off x="7577845" y="1555378"/>
                <a:ext cx="4567887" cy="340145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29A2BB69-8253-615D-CBA9-4CE90A4AE9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052346" y="3194416"/>
                <a:ext cx="2093388" cy="1762410"/>
              </a:xfrm>
              <a:prstGeom prst="rect">
                <a:avLst/>
              </a:prstGeom>
            </p:spPr>
          </p:pic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06DEF74F-27F1-E4D8-E13F-A51F66A668A3}"/>
                  </a:ext>
                </a:extLst>
              </p:cNvPr>
              <p:cNvSpPr/>
              <p:nvPr/>
            </p:nvSpPr>
            <p:spPr>
              <a:xfrm>
                <a:off x="7711047" y="2218437"/>
                <a:ext cx="3858090" cy="1950987"/>
              </a:xfrm>
              <a:custGeom>
                <a:avLst/>
                <a:gdLst>
                  <a:gd name="connsiteX0" fmla="*/ 2271860 w 2271860"/>
                  <a:gd name="connsiteY0" fmla="*/ 1583 h 1594713"/>
                  <a:gd name="connsiteX1" fmla="*/ 1197204 w 2271860"/>
                  <a:gd name="connsiteY1" fmla="*/ 86424 h 1594713"/>
                  <a:gd name="connsiteX2" fmla="*/ 537328 w 2271860"/>
                  <a:gd name="connsiteY2" fmla="*/ 557764 h 1594713"/>
                  <a:gd name="connsiteX3" fmla="*/ 0 w 2271860"/>
                  <a:gd name="connsiteY3" fmla="*/ 1594713 h 159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1860" h="1594713">
                    <a:moveTo>
                      <a:pt x="2271860" y="1583"/>
                    </a:moveTo>
                    <a:cubicBezTo>
                      <a:pt x="1879076" y="-2345"/>
                      <a:pt x="1486293" y="-6273"/>
                      <a:pt x="1197204" y="86424"/>
                    </a:cubicBezTo>
                    <a:cubicBezTo>
                      <a:pt x="908115" y="179121"/>
                      <a:pt x="736862" y="306383"/>
                      <a:pt x="537328" y="557764"/>
                    </a:cubicBezTo>
                    <a:cubicBezTo>
                      <a:pt x="337794" y="809146"/>
                      <a:pt x="168897" y="1201929"/>
                      <a:pt x="0" y="1594713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812DD313-835C-F19A-C395-BEFB2B5B63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49999" y="2139033"/>
                <a:ext cx="1525179" cy="1190426"/>
              </a:xfrm>
              <a:prstGeom prst="rect">
                <a:avLst/>
              </a:prstGeom>
            </p:spPr>
          </p:pic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0D4A34B2-D472-E320-6FB2-DE50812BB4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99330" y="2768992"/>
                <a:ext cx="2052678" cy="667707"/>
              </a:xfrm>
              <a:prstGeom prst="line">
                <a:avLst/>
              </a:prstGeom>
              <a:ln w="12700">
                <a:solidFill>
                  <a:srgbClr val="FF0000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95C0F86E-13EF-9107-3F3E-6202A52638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311621" y="2768993"/>
                <a:ext cx="1532329" cy="1130660"/>
              </a:xfrm>
              <a:prstGeom prst="line">
                <a:avLst/>
              </a:prstGeom>
              <a:ln w="12700">
                <a:solidFill>
                  <a:srgbClr val="FF000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B11DCF5-25E9-CFC8-0AE3-B637B3D1510C}"/>
                  </a:ext>
                </a:extLst>
              </p:cNvPr>
              <p:cNvSpPr txBox="1"/>
              <p:nvPr/>
            </p:nvSpPr>
            <p:spPr>
              <a:xfrm>
                <a:off x="10850714" y="2526476"/>
                <a:ext cx="1357839" cy="786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rgbClr val="FF0000"/>
                    </a:solidFill>
                  </a:rPr>
                  <a:t>HAARP (9.5 MHz)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528CD7AE-81A8-02C3-1C07-D8D1E96AAC98}"/>
                  </a:ext>
                </a:extLst>
              </p:cNvPr>
              <p:cNvSpPr txBox="1"/>
              <p:nvPr/>
            </p:nvSpPr>
            <p:spPr>
              <a:xfrm>
                <a:off x="10770360" y="3693667"/>
                <a:ext cx="1357839" cy="507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rgbClr val="FF0000"/>
                    </a:solidFill>
                  </a:rPr>
                  <a:t>UNM-LWA</a:t>
                </a:r>
              </a:p>
            </p:txBody>
          </p:sp>
        </p:grp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AA79540-5ED9-6822-2446-EAAA528A61E2}"/>
                </a:ext>
              </a:extLst>
            </p:cNvPr>
            <p:cNvSpPr txBox="1"/>
            <p:nvPr/>
          </p:nvSpPr>
          <p:spPr>
            <a:xfrm>
              <a:off x="8762507" y="2910738"/>
              <a:ext cx="28503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</a:rPr>
                <a:t>Long-wavelength interior sensing (CA)</a:t>
              </a:r>
            </a:p>
          </p:txBody>
        </p: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E0C9F18A-1D6D-C2CF-41C7-EFD74C24D9E7}"/>
              </a:ext>
            </a:extLst>
          </p:cNvPr>
          <p:cNvSpPr/>
          <p:nvPr/>
        </p:nvSpPr>
        <p:spPr>
          <a:xfrm>
            <a:off x="6086673" y="4388154"/>
            <a:ext cx="2834390" cy="1856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18335A5A-B41B-62C2-10AD-FC403B4E7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366" y="5774797"/>
            <a:ext cx="634699" cy="470068"/>
          </a:xfrm>
          <a:prstGeom prst="rect">
            <a:avLst/>
          </a:prstGeom>
        </p:spPr>
      </p:pic>
      <p:sp>
        <p:nvSpPr>
          <p:cNvPr id="89" name="Freeform 88">
            <a:extLst>
              <a:ext uri="{FF2B5EF4-FFF2-40B4-BE49-F238E27FC236}">
                <a16:creationId xmlns:a16="http://schemas.microsoft.com/office/drawing/2014/main" id="{FFB3C78D-62D7-224D-7539-123BD07A5B54}"/>
              </a:ext>
            </a:extLst>
          </p:cNvPr>
          <p:cNvSpPr/>
          <p:nvPr/>
        </p:nvSpPr>
        <p:spPr>
          <a:xfrm>
            <a:off x="6169325" y="4750091"/>
            <a:ext cx="2393959" cy="1064964"/>
          </a:xfrm>
          <a:custGeom>
            <a:avLst/>
            <a:gdLst>
              <a:gd name="connsiteX0" fmla="*/ 2271860 w 2271860"/>
              <a:gd name="connsiteY0" fmla="*/ 1583 h 1594713"/>
              <a:gd name="connsiteX1" fmla="*/ 1197204 w 2271860"/>
              <a:gd name="connsiteY1" fmla="*/ 86424 h 1594713"/>
              <a:gd name="connsiteX2" fmla="*/ 537328 w 2271860"/>
              <a:gd name="connsiteY2" fmla="*/ 557764 h 1594713"/>
              <a:gd name="connsiteX3" fmla="*/ 0 w 2271860"/>
              <a:gd name="connsiteY3" fmla="*/ 1594713 h 1594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1860" h="1594713">
                <a:moveTo>
                  <a:pt x="2271860" y="1583"/>
                </a:moveTo>
                <a:cubicBezTo>
                  <a:pt x="1879076" y="-2345"/>
                  <a:pt x="1486293" y="-6273"/>
                  <a:pt x="1197204" y="86424"/>
                </a:cubicBezTo>
                <a:cubicBezTo>
                  <a:pt x="908115" y="179121"/>
                  <a:pt x="736862" y="306383"/>
                  <a:pt x="537328" y="557764"/>
                </a:cubicBezTo>
                <a:cubicBezTo>
                  <a:pt x="337794" y="809146"/>
                  <a:pt x="168897" y="1201929"/>
                  <a:pt x="0" y="1594713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95DF908-2CF8-4F16-C9E3-461C188D8435}"/>
              </a:ext>
            </a:extLst>
          </p:cNvPr>
          <p:cNvSpPr txBox="1"/>
          <p:nvPr/>
        </p:nvSpPr>
        <p:spPr>
          <a:xfrm>
            <a:off x="6198300" y="4365459"/>
            <a:ext cx="2834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In-situ Bistatic Radar Imaging (post-CA)</a:t>
            </a: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435D754C-C26A-1C25-DEFE-E49A177B0190}"/>
              </a:ext>
            </a:extLst>
          </p:cNvPr>
          <p:cNvGrpSpPr/>
          <p:nvPr/>
        </p:nvGrpSpPr>
        <p:grpSpPr>
          <a:xfrm>
            <a:off x="6236033" y="4608030"/>
            <a:ext cx="1018619" cy="974246"/>
            <a:chOff x="8396776" y="1203284"/>
            <a:chExt cx="2213748" cy="2363528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2EFF6090-1B01-8FEA-2CBF-8B4A335190D8}"/>
                </a:ext>
              </a:extLst>
            </p:cNvPr>
            <p:cNvSpPr/>
            <p:nvPr/>
          </p:nvSpPr>
          <p:spPr>
            <a:xfrm rot="17833095">
              <a:off x="8448044" y="1404333"/>
              <a:ext cx="2111211" cy="2213748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81B21E7F-6F36-6DD9-A96E-9B51C1E40C2C}"/>
                </a:ext>
              </a:extLst>
            </p:cNvPr>
            <p:cNvGrpSpPr/>
            <p:nvPr/>
          </p:nvGrpSpPr>
          <p:grpSpPr>
            <a:xfrm>
              <a:off x="8601219" y="1203284"/>
              <a:ext cx="1950125" cy="2295853"/>
              <a:chOff x="8601219" y="1203284"/>
              <a:chExt cx="1950125" cy="2295853"/>
            </a:xfrm>
          </p:grpSpPr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A3B13C72-E24E-4F1B-7833-7BD785282468}"/>
                  </a:ext>
                </a:extLst>
              </p:cNvPr>
              <p:cNvGrpSpPr/>
              <p:nvPr/>
            </p:nvGrpSpPr>
            <p:grpSpPr>
              <a:xfrm>
                <a:off x="10091932" y="3076492"/>
                <a:ext cx="414797" cy="422645"/>
                <a:chOff x="3876605" y="4898903"/>
                <a:chExt cx="327418" cy="418382"/>
              </a:xfrm>
            </p:grpSpPr>
            <p:grpSp>
              <p:nvGrpSpPr>
                <p:cNvPr id="126" name="Group 125">
                  <a:extLst>
                    <a:ext uri="{FF2B5EF4-FFF2-40B4-BE49-F238E27FC236}">
                      <a16:creationId xmlns:a16="http://schemas.microsoft.com/office/drawing/2014/main" id="{858152BB-AE1C-6087-0F03-C5A62B1EDCD2}"/>
                    </a:ext>
                  </a:extLst>
                </p:cNvPr>
                <p:cNvGrpSpPr/>
                <p:nvPr/>
              </p:nvGrpSpPr>
              <p:grpSpPr>
                <a:xfrm rot="10800000">
                  <a:off x="4002207" y="4898903"/>
                  <a:ext cx="201816" cy="418382"/>
                  <a:chOff x="2874927" y="5253422"/>
                  <a:chExt cx="396172" cy="865042"/>
                </a:xfrm>
              </p:grpSpPr>
              <p:sp>
                <p:nvSpPr>
                  <p:cNvPr id="128" name="Rectangle 127">
                    <a:extLst>
                      <a:ext uri="{FF2B5EF4-FFF2-40B4-BE49-F238E27FC236}">
                        <a16:creationId xmlns:a16="http://schemas.microsoft.com/office/drawing/2014/main" id="{99EC3BD6-1C75-D2F0-7320-11FBFCF4365D}"/>
                      </a:ext>
                    </a:extLst>
                  </p:cNvPr>
                  <p:cNvSpPr/>
                  <p:nvPr/>
                </p:nvSpPr>
                <p:spPr>
                  <a:xfrm>
                    <a:off x="3115768" y="5253422"/>
                    <a:ext cx="155331" cy="219273"/>
                  </a:xfrm>
                  <a:prstGeom prst="rect">
                    <a:avLst/>
                  </a:prstGeom>
                  <a:solidFill>
                    <a:srgbClr val="0000FF"/>
                  </a:solidFill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9" name="Rectangle 128">
                    <a:extLst>
                      <a:ext uri="{FF2B5EF4-FFF2-40B4-BE49-F238E27FC236}">
                        <a16:creationId xmlns:a16="http://schemas.microsoft.com/office/drawing/2014/main" id="{CC942B71-8788-3930-268C-6D7CF2521262}"/>
                      </a:ext>
                    </a:extLst>
                  </p:cNvPr>
                  <p:cNvSpPr/>
                  <p:nvPr/>
                </p:nvSpPr>
                <p:spPr>
                  <a:xfrm>
                    <a:off x="3115768" y="5899186"/>
                    <a:ext cx="155331" cy="219273"/>
                  </a:xfrm>
                  <a:prstGeom prst="rect">
                    <a:avLst/>
                  </a:prstGeom>
                  <a:solidFill>
                    <a:srgbClr val="0000FF"/>
                  </a:solidFill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0" name="Rectangle 129">
                    <a:extLst>
                      <a:ext uri="{FF2B5EF4-FFF2-40B4-BE49-F238E27FC236}">
                        <a16:creationId xmlns:a16="http://schemas.microsoft.com/office/drawing/2014/main" id="{4EB051EE-32CD-AC4E-0030-47B137D0EAD7}"/>
                      </a:ext>
                    </a:extLst>
                  </p:cNvPr>
                  <p:cNvSpPr/>
                  <p:nvPr/>
                </p:nvSpPr>
                <p:spPr>
                  <a:xfrm>
                    <a:off x="3115768" y="5570277"/>
                    <a:ext cx="155331" cy="219273"/>
                  </a:xfrm>
                  <a:prstGeom prst="rect">
                    <a:avLst/>
                  </a:prstGeom>
                  <a:solidFill>
                    <a:srgbClr val="E4BE10"/>
                  </a:solidFill>
                  <a:ln>
                    <a:solidFill>
                      <a:schemeClr val="bg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31" name="Straight Connector 130">
                    <a:extLst>
                      <a:ext uri="{FF2B5EF4-FFF2-40B4-BE49-F238E27FC236}">
                        <a16:creationId xmlns:a16="http://schemas.microsoft.com/office/drawing/2014/main" id="{2AE5F836-F9A2-921E-5059-7E3BA700D353}"/>
                      </a:ext>
                    </a:extLst>
                  </p:cNvPr>
                  <p:cNvCxnSpPr/>
                  <p:nvPr/>
                </p:nvCxnSpPr>
                <p:spPr>
                  <a:xfrm>
                    <a:off x="3199642" y="5798679"/>
                    <a:ext cx="0" cy="97582"/>
                  </a:xfrm>
                  <a:prstGeom prst="line">
                    <a:avLst/>
                  </a:prstGeom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Straight Connector 131">
                    <a:extLst>
                      <a:ext uri="{FF2B5EF4-FFF2-40B4-BE49-F238E27FC236}">
                        <a16:creationId xmlns:a16="http://schemas.microsoft.com/office/drawing/2014/main" id="{C4419A3D-10BD-8D1B-51AB-8AF3F3B9B6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 flipH="1">
                    <a:off x="2874929" y="5666505"/>
                    <a:ext cx="289901" cy="313138"/>
                  </a:xfrm>
                  <a:prstGeom prst="line">
                    <a:avLst/>
                  </a:prstGeom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Straight Connector 132">
                    <a:extLst>
                      <a:ext uri="{FF2B5EF4-FFF2-40B4-BE49-F238E27FC236}">
                        <a16:creationId xmlns:a16="http://schemas.microsoft.com/office/drawing/2014/main" id="{5BA458D8-ACBE-621F-CEA5-6FCB6790C0F3}"/>
                      </a:ext>
                    </a:extLst>
                  </p:cNvPr>
                  <p:cNvCxnSpPr>
                    <a:stCxn id="128" idx="2"/>
                    <a:endCxn id="130" idx="0"/>
                  </p:cNvCxnSpPr>
                  <p:nvPr/>
                </p:nvCxnSpPr>
                <p:spPr>
                  <a:xfrm>
                    <a:off x="3193434" y="5472695"/>
                    <a:ext cx="0" cy="97582"/>
                  </a:xfrm>
                  <a:prstGeom prst="line">
                    <a:avLst/>
                  </a:prstGeom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7" name="Straight Connector 126">
                  <a:extLst>
                    <a:ext uri="{FF2B5EF4-FFF2-40B4-BE49-F238E27FC236}">
                      <a16:creationId xmlns:a16="http://schemas.microsoft.com/office/drawing/2014/main" id="{497237E9-D0BD-D135-3E9D-213E89A7D5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876605" y="5137103"/>
                  <a:ext cx="147680" cy="151451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7CDE14A4-A75F-3203-5A33-9C0FBEE2BF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51726" y="1807740"/>
                <a:ext cx="1224802" cy="1387801"/>
              </a:xfrm>
              <a:prstGeom prst="line">
                <a:avLst/>
              </a:prstGeom>
              <a:ln w="12700"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F69A1AE1-1BF3-6DC2-7CBB-E83ED4FBDE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925842" y="2065569"/>
                <a:ext cx="1147098" cy="781872"/>
              </a:xfrm>
              <a:prstGeom prst="rect">
                <a:avLst/>
              </a:prstGeom>
            </p:spPr>
          </p:pic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EB38AFE3-298B-69E1-AB71-7C71002F5D14}"/>
                  </a:ext>
                </a:extLst>
              </p:cNvPr>
              <p:cNvGrpSpPr/>
              <p:nvPr/>
            </p:nvGrpSpPr>
            <p:grpSpPr>
              <a:xfrm>
                <a:off x="10279024" y="1203284"/>
                <a:ext cx="272320" cy="402563"/>
                <a:chOff x="6112166" y="2455261"/>
                <a:chExt cx="426359" cy="707334"/>
              </a:xfrm>
            </p:grpSpPr>
            <p:grpSp>
              <p:nvGrpSpPr>
                <p:cNvPr id="136" name="Group 135">
                  <a:extLst>
                    <a:ext uri="{FF2B5EF4-FFF2-40B4-BE49-F238E27FC236}">
                      <a16:creationId xmlns:a16="http://schemas.microsoft.com/office/drawing/2014/main" id="{E72B8BBF-A6AC-19E5-B1F6-A2DA1B5C1AA4}"/>
                    </a:ext>
                  </a:extLst>
                </p:cNvPr>
                <p:cNvGrpSpPr/>
                <p:nvPr/>
              </p:nvGrpSpPr>
              <p:grpSpPr>
                <a:xfrm rot="8140027">
                  <a:off x="6112166" y="2528739"/>
                  <a:ext cx="161877" cy="560008"/>
                  <a:chOff x="3115768" y="5253421"/>
                  <a:chExt cx="155331" cy="865031"/>
                </a:xfrm>
              </p:grpSpPr>
              <p:sp>
                <p:nvSpPr>
                  <p:cNvPr id="142" name="Rectangle 141">
                    <a:extLst>
                      <a:ext uri="{FF2B5EF4-FFF2-40B4-BE49-F238E27FC236}">
                        <a16:creationId xmlns:a16="http://schemas.microsoft.com/office/drawing/2014/main" id="{83E67E9E-9251-6834-5FD9-E595CC6FD46C}"/>
                      </a:ext>
                    </a:extLst>
                  </p:cNvPr>
                  <p:cNvSpPr/>
                  <p:nvPr/>
                </p:nvSpPr>
                <p:spPr>
                  <a:xfrm>
                    <a:off x="3115768" y="5253422"/>
                    <a:ext cx="155331" cy="219273"/>
                  </a:xfrm>
                  <a:prstGeom prst="rect">
                    <a:avLst/>
                  </a:prstGeom>
                  <a:solidFill>
                    <a:srgbClr val="0000FF"/>
                  </a:solidFill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3" name="Rectangle 142">
                    <a:extLst>
                      <a:ext uri="{FF2B5EF4-FFF2-40B4-BE49-F238E27FC236}">
                        <a16:creationId xmlns:a16="http://schemas.microsoft.com/office/drawing/2014/main" id="{E32DD4AD-A605-55F6-AFAC-12E75726EDA6}"/>
                      </a:ext>
                    </a:extLst>
                  </p:cNvPr>
                  <p:cNvSpPr/>
                  <p:nvPr/>
                </p:nvSpPr>
                <p:spPr>
                  <a:xfrm>
                    <a:off x="3115768" y="5899186"/>
                    <a:ext cx="155331" cy="219273"/>
                  </a:xfrm>
                  <a:prstGeom prst="rect">
                    <a:avLst/>
                  </a:prstGeom>
                  <a:solidFill>
                    <a:srgbClr val="0000FF"/>
                  </a:solidFill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4" name="Rectangle 143">
                    <a:extLst>
                      <a:ext uri="{FF2B5EF4-FFF2-40B4-BE49-F238E27FC236}">
                        <a16:creationId xmlns:a16="http://schemas.microsoft.com/office/drawing/2014/main" id="{DCFBD599-9AC7-FC1F-A55E-C57BDD13022E}"/>
                      </a:ext>
                    </a:extLst>
                  </p:cNvPr>
                  <p:cNvSpPr/>
                  <p:nvPr/>
                </p:nvSpPr>
                <p:spPr>
                  <a:xfrm>
                    <a:off x="3115768" y="5570277"/>
                    <a:ext cx="155331" cy="219273"/>
                  </a:xfrm>
                  <a:prstGeom prst="rect">
                    <a:avLst/>
                  </a:prstGeom>
                  <a:solidFill>
                    <a:srgbClr val="E4BE10"/>
                  </a:solidFill>
                  <a:ln>
                    <a:solidFill>
                      <a:schemeClr val="bg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45" name="Straight Connector 144">
                    <a:extLst>
                      <a:ext uri="{FF2B5EF4-FFF2-40B4-BE49-F238E27FC236}">
                        <a16:creationId xmlns:a16="http://schemas.microsoft.com/office/drawing/2014/main" id="{9D6123D7-A8CA-2C9E-C239-F16FE9CFAC38}"/>
                      </a:ext>
                    </a:extLst>
                  </p:cNvPr>
                  <p:cNvCxnSpPr/>
                  <p:nvPr/>
                </p:nvCxnSpPr>
                <p:spPr>
                  <a:xfrm>
                    <a:off x="3199642" y="5798679"/>
                    <a:ext cx="0" cy="97582"/>
                  </a:xfrm>
                  <a:prstGeom prst="line">
                    <a:avLst/>
                  </a:prstGeom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Straight Connector 145">
                    <a:extLst>
                      <a:ext uri="{FF2B5EF4-FFF2-40B4-BE49-F238E27FC236}">
                        <a16:creationId xmlns:a16="http://schemas.microsoft.com/office/drawing/2014/main" id="{43A73AC0-68D8-BDC3-E4C8-8C246C219A8F}"/>
                      </a:ext>
                    </a:extLst>
                  </p:cNvPr>
                  <p:cNvCxnSpPr>
                    <a:stCxn id="142" idx="2"/>
                    <a:endCxn id="144" idx="0"/>
                  </p:cNvCxnSpPr>
                  <p:nvPr/>
                </p:nvCxnSpPr>
                <p:spPr>
                  <a:xfrm>
                    <a:off x="3193434" y="5472695"/>
                    <a:ext cx="0" cy="97582"/>
                  </a:xfrm>
                  <a:prstGeom prst="line">
                    <a:avLst/>
                  </a:prstGeom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7" name="Group 136">
                  <a:extLst>
                    <a:ext uri="{FF2B5EF4-FFF2-40B4-BE49-F238E27FC236}">
                      <a16:creationId xmlns:a16="http://schemas.microsoft.com/office/drawing/2014/main" id="{77C187DA-3794-0DC9-5889-6A497FF5BCB4}"/>
                    </a:ext>
                  </a:extLst>
                </p:cNvPr>
                <p:cNvGrpSpPr/>
                <p:nvPr/>
              </p:nvGrpSpPr>
              <p:grpSpPr>
                <a:xfrm rot="18940027">
                  <a:off x="6224782" y="2455261"/>
                  <a:ext cx="313743" cy="349468"/>
                  <a:chOff x="5556499" y="2059552"/>
                  <a:chExt cx="922473" cy="914400"/>
                </a:xfrm>
              </p:grpSpPr>
              <p:sp>
                <p:nvSpPr>
                  <p:cNvPr id="140" name="Arc 139">
                    <a:extLst>
                      <a:ext uri="{FF2B5EF4-FFF2-40B4-BE49-F238E27FC236}">
                        <a16:creationId xmlns:a16="http://schemas.microsoft.com/office/drawing/2014/main" id="{E45D487A-7BA2-897F-7DFF-767AC93FD0DD}"/>
                      </a:ext>
                    </a:extLst>
                  </p:cNvPr>
                  <p:cNvSpPr/>
                  <p:nvPr/>
                </p:nvSpPr>
                <p:spPr>
                  <a:xfrm rot="13464463">
                    <a:off x="5564573" y="2059551"/>
                    <a:ext cx="914400" cy="914400"/>
                  </a:xfrm>
                  <a:prstGeom prst="arc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41" name="Straight Connector 140">
                    <a:extLst>
                      <a:ext uri="{FF2B5EF4-FFF2-40B4-BE49-F238E27FC236}">
                        <a16:creationId xmlns:a16="http://schemas.microsoft.com/office/drawing/2014/main" id="{23FF450B-C4D7-CAF7-8EF4-751FF14F57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556500" y="2515354"/>
                    <a:ext cx="334295" cy="0"/>
                  </a:xfrm>
                  <a:prstGeom prst="line">
                    <a:avLst/>
                  </a:prstGeom>
                  <a:ln w="19050"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71C84360-FF8F-7DDD-66D2-D6751F7FE5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40107" y="2459378"/>
                  <a:ext cx="25303" cy="331563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>
                  <a:extLst>
                    <a:ext uri="{FF2B5EF4-FFF2-40B4-BE49-F238E27FC236}">
                      <a16:creationId xmlns:a16="http://schemas.microsoft.com/office/drawing/2014/main" id="{DE13723B-03D5-3A03-B73B-6CDDD77ABD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73307" y="2818037"/>
                  <a:ext cx="17064" cy="344558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0094D204-DE35-7A2E-18A4-5D2814A55AFF}"/>
                  </a:ext>
                </a:extLst>
              </p:cNvPr>
              <p:cNvGrpSpPr/>
              <p:nvPr/>
            </p:nvGrpSpPr>
            <p:grpSpPr>
              <a:xfrm>
                <a:off x="8601219" y="1427525"/>
                <a:ext cx="414797" cy="422645"/>
                <a:chOff x="3876605" y="4898903"/>
                <a:chExt cx="327418" cy="418382"/>
              </a:xfrm>
            </p:grpSpPr>
            <p:grpSp>
              <p:nvGrpSpPr>
                <p:cNvPr id="148" name="Group 147">
                  <a:extLst>
                    <a:ext uri="{FF2B5EF4-FFF2-40B4-BE49-F238E27FC236}">
                      <a16:creationId xmlns:a16="http://schemas.microsoft.com/office/drawing/2014/main" id="{DCA33C6B-2BF4-D3B0-3527-AE430873FB64}"/>
                    </a:ext>
                  </a:extLst>
                </p:cNvPr>
                <p:cNvGrpSpPr/>
                <p:nvPr/>
              </p:nvGrpSpPr>
              <p:grpSpPr>
                <a:xfrm rot="10800000">
                  <a:off x="4002207" y="4898903"/>
                  <a:ext cx="201816" cy="418382"/>
                  <a:chOff x="2874927" y="5253422"/>
                  <a:chExt cx="396172" cy="865042"/>
                </a:xfrm>
              </p:grpSpPr>
              <p:sp>
                <p:nvSpPr>
                  <p:cNvPr id="150" name="Rectangle 149">
                    <a:extLst>
                      <a:ext uri="{FF2B5EF4-FFF2-40B4-BE49-F238E27FC236}">
                        <a16:creationId xmlns:a16="http://schemas.microsoft.com/office/drawing/2014/main" id="{FE5769AC-BE02-7725-D4E4-43508D6F195D}"/>
                      </a:ext>
                    </a:extLst>
                  </p:cNvPr>
                  <p:cNvSpPr/>
                  <p:nvPr/>
                </p:nvSpPr>
                <p:spPr>
                  <a:xfrm>
                    <a:off x="3115768" y="5253422"/>
                    <a:ext cx="155331" cy="219273"/>
                  </a:xfrm>
                  <a:prstGeom prst="rect">
                    <a:avLst/>
                  </a:prstGeom>
                  <a:solidFill>
                    <a:srgbClr val="0000FF"/>
                  </a:solidFill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1" name="Rectangle 150">
                    <a:extLst>
                      <a:ext uri="{FF2B5EF4-FFF2-40B4-BE49-F238E27FC236}">
                        <a16:creationId xmlns:a16="http://schemas.microsoft.com/office/drawing/2014/main" id="{B15F2300-7DBB-8226-218E-4A903D56A58E}"/>
                      </a:ext>
                    </a:extLst>
                  </p:cNvPr>
                  <p:cNvSpPr/>
                  <p:nvPr/>
                </p:nvSpPr>
                <p:spPr>
                  <a:xfrm>
                    <a:off x="3115768" y="5899186"/>
                    <a:ext cx="155331" cy="219273"/>
                  </a:xfrm>
                  <a:prstGeom prst="rect">
                    <a:avLst/>
                  </a:prstGeom>
                  <a:solidFill>
                    <a:srgbClr val="0000FF"/>
                  </a:solidFill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2" name="Rectangle 151">
                    <a:extLst>
                      <a:ext uri="{FF2B5EF4-FFF2-40B4-BE49-F238E27FC236}">
                        <a16:creationId xmlns:a16="http://schemas.microsoft.com/office/drawing/2014/main" id="{2AC882B1-A02D-2A27-69F2-0F574C9D5602}"/>
                      </a:ext>
                    </a:extLst>
                  </p:cNvPr>
                  <p:cNvSpPr/>
                  <p:nvPr/>
                </p:nvSpPr>
                <p:spPr>
                  <a:xfrm>
                    <a:off x="3115768" y="5570277"/>
                    <a:ext cx="155331" cy="219273"/>
                  </a:xfrm>
                  <a:prstGeom prst="rect">
                    <a:avLst/>
                  </a:prstGeom>
                  <a:solidFill>
                    <a:srgbClr val="E4BE10"/>
                  </a:solidFill>
                  <a:ln>
                    <a:solidFill>
                      <a:schemeClr val="bg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53" name="Straight Connector 152">
                    <a:extLst>
                      <a:ext uri="{FF2B5EF4-FFF2-40B4-BE49-F238E27FC236}">
                        <a16:creationId xmlns:a16="http://schemas.microsoft.com/office/drawing/2014/main" id="{C2C9ACA6-D1FF-5172-10DB-F6EFAECD1F64}"/>
                      </a:ext>
                    </a:extLst>
                  </p:cNvPr>
                  <p:cNvCxnSpPr/>
                  <p:nvPr/>
                </p:nvCxnSpPr>
                <p:spPr>
                  <a:xfrm>
                    <a:off x="3199642" y="5798679"/>
                    <a:ext cx="0" cy="97582"/>
                  </a:xfrm>
                  <a:prstGeom prst="line">
                    <a:avLst/>
                  </a:prstGeom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Straight Connector 153">
                    <a:extLst>
                      <a:ext uri="{FF2B5EF4-FFF2-40B4-BE49-F238E27FC236}">
                        <a16:creationId xmlns:a16="http://schemas.microsoft.com/office/drawing/2014/main" id="{2F48A302-4121-ABE7-4C0E-6E3DB57866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 flipH="1">
                    <a:off x="2874929" y="5666505"/>
                    <a:ext cx="289901" cy="313138"/>
                  </a:xfrm>
                  <a:prstGeom prst="line">
                    <a:avLst/>
                  </a:prstGeom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Straight Connector 154">
                    <a:extLst>
                      <a:ext uri="{FF2B5EF4-FFF2-40B4-BE49-F238E27FC236}">
                        <a16:creationId xmlns:a16="http://schemas.microsoft.com/office/drawing/2014/main" id="{E3D7B4D8-27A5-A57E-6EFA-B394DCA3C27D}"/>
                      </a:ext>
                    </a:extLst>
                  </p:cNvPr>
                  <p:cNvCxnSpPr>
                    <a:stCxn id="150" idx="2"/>
                    <a:endCxn id="152" idx="0"/>
                  </p:cNvCxnSpPr>
                  <p:nvPr/>
                </p:nvCxnSpPr>
                <p:spPr>
                  <a:xfrm>
                    <a:off x="3193434" y="5472695"/>
                    <a:ext cx="0" cy="97582"/>
                  </a:xfrm>
                  <a:prstGeom prst="line">
                    <a:avLst/>
                  </a:prstGeom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9" name="Straight Connector 148">
                  <a:extLst>
                    <a:ext uri="{FF2B5EF4-FFF2-40B4-BE49-F238E27FC236}">
                      <a16:creationId xmlns:a16="http://schemas.microsoft.com/office/drawing/2014/main" id="{6BAB24E6-BA09-1CDA-25D7-E6936CB54C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876605" y="5137103"/>
                  <a:ext cx="147680" cy="151451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58" name="TextBox 157">
            <a:extLst>
              <a:ext uri="{FF2B5EF4-FFF2-40B4-BE49-F238E27FC236}">
                <a16:creationId xmlns:a16="http://schemas.microsoft.com/office/drawing/2014/main" id="{0B079686-3F14-424D-758C-68A008E84431}"/>
              </a:ext>
            </a:extLst>
          </p:cNvPr>
          <p:cNvSpPr txBox="1"/>
          <p:nvPr/>
        </p:nvSpPr>
        <p:spPr>
          <a:xfrm>
            <a:off x="6413149" y="5624341"/>
            <a:ext cx="1297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DROID (60 MHz)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4CE071B7-2868-61FB-803F-70E89E8B993D}"/>
              </a:ext>
            </a:extLst>
          </p:cNvPr>
          <p:cNvSpPr/>
          <p:nvPr/>
        </p:nvSpPr>
        <p:spPr>
          <a:xfrm>
            <a:off x="9186583" y="4367886"/>
            <a:ext cx="2834390" cy="18567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162" name="Picture 161">
            <a:extLst>
              <a:ext uri="{FF2B5EF4-FFF2-40B4-BE49-F238E27FC236}">
                <a16:creationId xmlns:a16="http://schemas.microsoft.com/office/drawing/2014/main" id="{2896BA68-5593-992D-AC23-B1E93786C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2020" y="5262570"/>
            <a:ext cx="1298955" cy="962027"/>
          </a:xfrm>
          <a:prstGeom prst="rect">
            <a:avLst/>
          </a:prstGeom>
        </p:spPr>
      </p:pic>
      <p:sp>
        <p:nvSpPr>
          <p:cNvPr id="163" name="Freeform 162">
            <a:extLst>
              <a:ext uri="{FF2B5EF4-FFF2-40B4-BE49-F238E27FC236}">
                <a16:creationId xmlns:a16="http://schemas.microsoft.com/office/drawing/2014/main" id="{E9CE2AD8-215B-9F61-AD0A-74E48265A788}"/>
              </a:ext>
            </a:extLst>
          </p:cNvPr>
          <p:cNvSpPr/>
          <p:nvPr/>
        </p:nvSpPr>
        <p:spPr>
          <a:xfrm>
            <a:off x="9269235" y="4729823"/>
            <a:ext cx="2393959" cy="1064964"/>
          </a:xfrm>
          <a:custGeom>
            <a:avLst/>
            <a:gdLst>
              <a:gd name="connsiteX0" fmla="*/ 2271860 w 2271860"/>
              <a:gd name="connsiteY0" fmla="*/ 1583 h 1594713"/>
              <a:gd name="connsiteX1" fmla="*/ 1197204 w 2271860"/>
              <a:gd name="connsiteY1" fmla="*/ 86424 h 1594713"/>
              <a:gd name="connsiteX2" fmla="*/ 537328 w 2271860"/>
              <a:gd name="connsiteY2" fmla="*/ 557764 h 1594713"/>
              <a:gd name="connsiteX3" fmla="*/ 0 w 2271860"/>
              <a:gd name="connsiteY3" fmla="*/ 1594713 h 1594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1860" h="1594713">
                <a:moveTo>
                  <a:pt x="2271860" y="1583"/>
                </a:moveTo>
                <a:cubicBezTo>
                  <a:pt x="1879076" y="-2345"/>
                  <a:pt x="1486293" y="-6273"/>
                  <a:pt x="1197204" y="86424"/>
                </a:cubicBezTo>
                <a:cubicBezTo>
                  <a:pt x="908115" y="179121"/>
                  <a:pt x="736862" y="306383"/>
                  <a:pt x="537328" y="557764"/>
                </a:cubicBezTo>
                <a:cubicBezTo>
                  <a:pt x="337794" y="809146"/>
                  <a:pt x="168897" y="1201929"/>
                  <a:pt x="0" y="1594713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4FD6870E-4989-FE4F-0A10-06F8406B1BE2}"/>
              </a:ext>
            </a:extLst>
          </p:cNvPr>
          <p:cNvSpPr txBox="1"/>
          <p:nvPr/>
        </p:nvSpPr>
        <p:spPr>
          <a:xfrm>
            <a:off x="9318339" y="4364322"/>
            <a:ext cx="2533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C000"/>
                </a:solidFill>
              </a:rPr>
              <a:t>Ground-to-space bistatic (CA)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F68BC75F-AA7B-8FEA-1CA5-18BC62A9CEDF}"/>
              </a:ext>
            </a:extLst>
          </p:cNvPr>
          <p:cNvSpPr txBox="1"/>
          <p:nvPr/>
        </p:nvSpPr>
        <p:spPr>
          <a:xfrm>
            <a:off x="10199157" y="5868570"/>
            <a:ext cx="1624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C000"/>
                </a:solidFill>
              </a:rPr>
              <a:t>OVRO-LWA (60 MHz)</a:t>
            </a:r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2CEB6C58-54A1-5D5D-E532-1B9E3B04E01E}"/>
              </a:ext>
            </a:extLst>
          </p:cNvPr>
          <p:cNvSpPr/>
          <p:nvPr/>
        </p:nvSpPr>
        <p:spPr>
          <a:xfrm rot="17833095">
            <a:off x="9361126" y="4674701"/>
            <a:ext cx="870241" cy="101861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B6F7F493-C0A1-444B-F7B4-26487BFECD26}"/>
              </a:ext>
            </a:extLst>
          </p:cNvPr>
          <p:cNvGrpSpPr/>
          <p:nvPr/>
        </p:nvGrpSpPr>
        <p:grpSpPr>
          <a:xfrm>
            <a:off x="9622986" y="5540299"/>
            <a:ext cx="190862" cy="174214"/>
            <a:chOff x="3876605" y="4898903"/>
            <a:chExt cx="327418" cy="418382"/>
          </a:xfrm>
        </p:grpSpPr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96F9D695-86CB-2AC7-F057-D4D7152650BC}"/>
                </a:ext>
              </a:extLst>
            </p:cNvPr>
            <p:cNvGrpSpPr/>
            <p:nvPr/>
          </p:nvGrpSpPr>
          <p:grpSpPr>
            <a:xfrm rot="10800000">
              <a:off x="4002207" y="4898903"/>
              <a:ext cx="201816" cy="418382"/>
              <a:chOff x="2874927" y="5253422"/>
              <a:chExt cx="396172" cy="865042"/>
            </a:xfrm>
          </p:grpSpPr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7C823409-B7CC-B752-B3C1-6F263BB95C9E}"/>
                  </a:ext>
                </a:extLst>
              </p:cNvPr>
              <p:cNvSpPr/>
              <p:nvPr/>
            </p:nvSpPr>
            <p:spPr>
              <a:xfrm>
                <a:off x="3115768" y="5253422"/>
                <a:ext cx="155331" cy="219273"/>
              </a:xfrm>
              <a:prstGeom prst="rect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3DB3CBAD-8384-13BA-22C8-00C32CF069C4}"/>
                  </a:ext>
                </a:extLst>
              </p:cNvPr>
              <p:cNvSpPr/>
              <p:nvPr/>
            </p:nvSpPr>
            <p:spPr>
              <a:xfrm>
                <a:off x="3115768" y="5899186"/>
                <a:ext cx="155331" cy="219273"/>
              </a:xfrm>
              <a:prstGeom prst="rect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E1BC170F-BC26-3C1A-F04D-ABF9FD069AB6}"/>
                  </a:ext>
                </a:extLst>
              </p:cNvPr>
              <p:cNvSpPr/>
              <p:nvPr/>
            </p:nvSpPr>
            <p:spPr>
              <a:xfrm>
                <a:off x="3115768" y="5570277"/>
                <a:ext cx="155331" cy="219273"/>
              </a:xfrm>
              <a:prstGeom prst="rect">
                <a:avLst/>
              </a:prstGeom>
              <a:solidFill>
                <a:srgbClr val="E4BE1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CD4BE81D-F49B-4183-E6A9-076095AE9EBE}"/>
                  </a:ext>
                </a:extLst>
              </p:cNvPr>
              <p:cNvCxnSpPr/>
              <p:nvPr/>
            </p:nvCxnSpPr>
            <p:spPr>
              <a:xfrm>
                <a:off x="3199642" y="5798679"/>
                <a:ext cx="0" cy="97582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3B4AAA9E-5E0C-03D8-FE58-5F0CBA21627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H="1">
                <a:off x="2874929" y="5666505"/>
                <a:ext cx="289901" cy="31313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2E5EEAFA-8981-24D6-E83F-5F2DB16C8DFA}"/>
                  </a:ext>
                </a:extLst>
              </p:cNvPr>
              <p:cNvCxnSpPr>
                <a:stCxn id="231" idx="2"/>
                <a:endCxn id="233" idx="0"/>
              </p:cNvCxnSpPr>
              <p:nvPr/>
            </p:nvCxnSpPr>
            <p:spPr>
              <a:xfrm>
                <a:off x="3193434" y="5472695"/>
                <a:ext cx="0" cy="97582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AE58F702-E5D5-EE1B-8709-CA397C464D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76605" y="5137103"/>
              <a:ext cx="147680" cy="15145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7" name="Picture 206">
            <a:extLst>
              <a:ext uri="{FF2B5EF4-FFF2-40B4-BE49-F238E27FC236}">
                <a16:creationId xmlns:a16="http://schemas.microsoft.com/office/drawing/2014/main" id="{73644BD8-BAC1-DFD8-43C6-EF869DCF0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0378" y="5000319"/>
            <a:ext cx="527818" cy="322287"/>
          </a:xfrm>
          <a:prstGeom prst="rect">
            <a:avLst/>
          </a:prstGeom>
        </p:spPr>
      </p:pic>
      <p:grpSp>
        <p:nvGrpSpPr>
          <p:cNvPr id="208" name="Group 207">
            <a:extLst>
              <a:ext uri="{FF2B5EF4-FFF2-40B4-BE49-F238E27FC236}">
                <a16:creationId xmlns:a16="http://schemas.microsoft.com/office/drawing/2014/main" id="{F8FA76D7-EE93-3731-0854-AA7492F30766}"/>
              </a:ext>
            </a:extLst>
          </p:cNvPr>
          <p:cNvGrpSpPr/>
          <p:nvPr/>
        </p:nvGrpSpPr>
        <p:grpSpPr>
          <a:xfrm>
            <a:off x="10153022" y="4644885"/>
            <a:ext cx="125303" cy="165936"/>
            <a:chOff x="6112166" y="2455261"/>
            <a:chExt cx="426359" cy="707334"/>
          </a:xfrm>
        </p:grpSpPr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B317235F-67C6-4D42-8528-7CE93219D64C}"/>
                </a:ext>
              </a:extLst>
            </p:cNvPr>
            <p:cNvGrpSpPr/>
            <p:nvPr/>
          </p:nvGrpSpPr>
          <p:grpSpPr>
            <a:xfrm rot="8140027">
              <a:off x="6112166" y="2528739"/>
              <a:ext cx="161877" cy="560008"/>
              <a:chOff x="3115768" y="5253421"/>
              <a:chExt cx="155331" cy="865031"/>
            </a:xfrm>
          </p:grpSpPr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08ACD588-E057-5A91-C98C-D81D94E57D48}"/>
                  </a:ext>
                </a:extLst>
              </p:cNvPr>
              <p:cNvSpPr/>
              <p:nvPr/>
            </p:nvSpPr>
            <p:spPr>
              <a:xfrm>
                <a:off x="3115768" y="5253422"/>
                <a:ext cx="155331" cy="219273"/>
              </a:xfrm>
              <a:prstGeom prst="rect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C2441661-D7FE-C0EC-24FA-BB47415B5FD1}"/>
                  </a:ext>
                </a:extLst>
              </p:cNvPr>
              <p:cNvSpPr/>
              <p:nvPr/>
            </p:nvSpPr>
            <p:spPr>
              <a:xfrm>
                <a:off x="3115768" y="5899186"/>
                <a:ext cx="155331" cy="219273"/>
              </a:xfrm>
              <a:prstGeom prst="rect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0E48C847-4C8E-2C97-3DC9-CFE2E869FDA8}"/>
                  </a:ext>
                </a:extLst>
              </p:cNvPr>
              <p:cNvSpPr/>
              <p:nvPr/>
            </p:nvSpPr>
            <p:spPr>
              <a:xfrm>
                <a:off x="3115768" y="5570277"/>
                <a:ext cx="155331" cy="219273"/>
              </a:xfrm>
              <a:prstGeom prst="rect">
                <a:avLst/>
              </a:prstGeom>
              <a:solidFill>
                <a:srgbClr val="E4BE1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E6E5C1A4-099C-BCD6-462F-11708C11D8C2}"/>
                  </a:ext>
                </a:extLst>
              </p:cNvPr>
              <p:cNvCxnSpPr/>
              <p:nvPr/>
            </p:nvCxnSpPr>
            <p:spPr>
              <a:xfrm>
                <a:off x="3199642" y="5798679"/>
                <a:ext cx="0" cy="97582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1FD21E37-8212-FDE5-AD05-6B6589F0701F}"/>
                  </a:ext>
                </a:extLst>
              </p:cNvPr>
              <p:cNvCxnSpPr>
                <a:stCxn id="224" idx="2"/>
                <a:endCxn id="226" idx="0"/>
              </p:cNvCxnSpPr>
              <p:nvPr/>
            </p:nvCxnSpPr>
            <p:spPr>
              <a:xfrm>
                <a:off x="3193434" y="5472695"/>
                <a:ext cx="0" cy="97582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FE859582-7C8B-DC9D-5DC4-8DE161B774AA}"/>
                </a:ext>
              </a:extLst>
            </p:cNvPr>
            <p:cNvGrpSpPr/>
            <p:nvPr/>
          </p:nvGrpSpPr>
          <p:grpSpPr>
            <a:xfrm rot="18940027">
              <a:off x="6224782" y="2455261"/>
              <a:ext cx="313743" cy="349468"/>
              <a:chOff x="5556499" y="2059552"/>
              <a:chExt cx="922473" cy="914400"/>
            </a:xfrm>
          </p:grpSpPr>
          <p:sp>
            <p:nvSpPr>
              <p:cNvPr id="222" name="Arc 221">
                <a:extLst>
                  <a:ext uri="{FF2B5EF4-FFF2-40B4-BE49-F238E27FC236}">
                    <a16:creationId xmlns:a16="http://schemas.microsoft.com/office/drawing/2014/main" id="{8CAE62D5-1608-2EB3-3A55-560A3515A2F8}"/>
                  </a:ext>
                </a:extLst>
              </p:cNvPr>
              <p:cNvSpPr/>
              <p:nvPr/>
            </p:nvSpPr>
            <p:spPr>
              <a:xfrm rot="13464463">
                <a:off x="5564573" y="2059551"/>
                <a:ext cx="914400" cy="914400"/>
              </a:xfrm>
              <a:prstGeom prst="arc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6AAFD679-4E8D-73FD-A95F-39A6E40F4E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56500" y="2515354"/>
                <a:ext cx="334295" cy="0"/>
              </a:xfrm>
              <a:prstGeom prst="line">
                <a:avLst/>
              </a:prstGeom>
              <a:ln w="19050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CFE56B27-93E7-44BE-03C7-9003F91F853D}"/>
                </a:ext>
              </a:extLst>
            </p:cNvPr>
            <p:cNvCxnSpPr>
              <a:cxnSpLocks/>
            </p:cNvCxnSpPr>
            <p:nvPr/>
          </p:nvCxnSpPr>
          <p:spPr>
            <a:xfrm>
              <a:off x="6140107" y="2459378"/>
              <a:ext cx="25303" cy="33156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3050DA81-B396-6D6C-63E4-BB8CF0BA5CA4}"/>
                </a:ext>
              </a:extLst>
            </p:cNvPr>
            <p:cNvCxnSpPr>
              <a:cxnSpLocks/>
            </p:cNvCxnSpPr>
            <p:nvPr/>
          </p:nvCxnSpPr>
          <p:spPr>
            <a:xfrm>
              <a:off x="6173307" y="2818037"/>
              <a:ext cx="17064" cy="34455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FA4ECF3B-A26F-B37C-14BF-2A7F8362291F}"/>
              </a:ext>
            </a:extLst>
          </p:cNvPr>
          <p:cNvGrpSpPr/>
          <p:nvPr/>
        </p:nvGrpSpPr>
        <p:grpSpPr>
          <a:xfrm>
            <a:off x="9276689" y="4817805"/>
            <a:ext cx="190862" cy="174214"/>
            <a:chOff x="3876605" y="4898903"/>
            <a:chExt cx="327418" cy="418382"/>
          </a:xfrm>
        </p:grpSpPr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F8FD3C3D-6F1B-5C74-ACCD-88DD469210C4}"/>
                </a:ext>
              </a:extLst>
            </p:cNvPr>
            <p:cNvGrpSpPr/>
            <p:nvPr/>
          </p:nvGrpSpPr>
          <p:grpSpPr>
            <a:xfrm rot="10800000">
              <a:off x="4002207" y="4898903"/>
              <a:ext cx="201816" cy="418382"/>
              <a:chOff x="2874927" y="5253422"/>
              <a:chExt cx="396172" cy="865042"/>
            </a:xfrm>
          </p:grpSpPr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93AF0869-AF5D-5817-BBB5-109305A22DEE}"/>
                  </a:ext>
                </a:extLst>
              </p:cNvPr>
              <p:cNvSpPr/>
              <p:nvPr/>
            </p:nvSpPr>
            <p:spPr>
              <a:xfrm>
                <a:off x="3115768" y="5253422"/>
                <a:ext cx="155331" cy="219273"/>
              </a:xfrm>
              <a:prstGeom prst="rect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80780FAE-1B8A-BEF3-2594-C7714468019A}"/>
                  </a:ext>
                </a:extLst>
              </p:cNvPr>
              <p:cNvSpPr/>
              <p:nvPr/>
            </p:nvSpPr>
            <p:spPr>
              <a:xfrm>
                <a:off x="3115768" y="5899186"/>
                <a:ext cx="155331" cy="219273"/>
              </a:xfrm>
              <a:prstGeom prst="rect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7400015F-D343-BF46-7D01-BF31C3DDEF8B}"/>
                  </a:ext>
                </a:extLst>
              </p:cNvPr>
              <p:cNvSpPr/>
              <p:nvPr/>
            </p:nvSpPr>
            <p:spPr>
              <a:xfrm>
                <a:off x="3115768" y="5570277"/>
                <a:ext cx="155331" cy="219273"/>
              </a:xfrm>
              <a:prstGeom prst="rect">
                <a:avLst/>
              </a:prstGeom>
              <a:solidFill>
                <a:srgbClr val="E4BE1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8D9FF027-10B1-B4D1-2563-32D65B9D8FBC}"/>
                  </a:ext>
                </a:extLst>
              </p:cNvPr>
              <p:cNvCxnSpPr/>
              <p:nvPr/>
            </p:nvCxnSpPr>
            <p:spPr>
              <a:xfrm>
                <a:off x="3199642" y="5798679"/>
                <a:ext cx="0" cy="97582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B80EE4FC-454A-5B3F-EDE4-8065FED436A6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H="1">
                <a:off x="2874929" y="5666505"/>
                <a:ext cx="289901" cy="31313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4C8C1438-B175-D3CB-30F3-5E719F907031}"/>
                  </a:ext>
                </a:extLst>
              </p:cNvPr>
              <p:cNvCxnSpPr>
                <a:stCxn id="212" idx="2"/>
                <a:endCxn id="214" idx="0"/>
              </p:cNvCxnSpPr>
              <p:nvPr/>
            </p:nvCxnSpPr>
            <p:spPr>
              <a:xfrm>
                <a:off x="3193434" y="5472695"/>
                <a:ext cx="0" cy="97582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A0633085-5C4C-C404-6E0A-C3642136CB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76605" y="5137103"/>
              <a:ext cx="147680" cy="15145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7" name="Straight Connector 236">
            <a:extLst>
              <a:ext uri="{FF2B5EF4-FFF2-40B4-BE49-F238E27FC236}">
                <a16:creationId xmlns:a16="http://schemas.microsoft.com/office/drawing/2014/main" id="{3A0AAE15-14B6-5145-6004-077992C075A2}"/>
              </a:ext>
            </a:extLst>
          </p:cNvPr>
          <p:cNvCxnSpPr>
            <a:cxnSpLocks/>
          </p:cNvCxnSpPr>
          <p:nvPr/>
        </p:nvCxnSpPr>
        <p:spPr>
          <a:xfrm>
            <a:off x="10007847" y="5264824"/>
            <a:ext cx="1203118" cy="458770"/>
          </a:xfrm>
          <a:prstGeom prst="line">
            <a:avLst/>
          </a:prstGeom>
          <a:ln w="127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Connector 247">
            <a:extLst>
              <a:ext uri="{FF2B5EF4-FFF2-40B4-BE49-F238E27FC236}">
                <a16:creationId xmlns:a16="http://schemas.microsoft.com/office/drawing/2014/main" id="{5A9037F5-BBE0-EE2C-A037-3EE3618FE5C0}"/>
              </a:ext>
            </a:extLst>
          </p:cNvPr>
          <p:cNvCxnSpPr>
            <a:cxnSpLocks/>
          </p:cNvCxnSpPr>
          <p:nvPr/>
        </p:nvCxnSpPr>
        <p:spPr>
          <a:xfrm>
            <a:off x="9452286" y="4961110"/>
            <a:ext cx="209264" cy="113419"/>
          </a:xfrm>
          <a:prstGeom prst="line">
            <a:avLst/>
          </a:prstGeom>
          <a:ln w="127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0910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asted-image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328044" y="6392779"/>
            <a:ext cx="643617" cy="642852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/>
          <p:nvPr/>
        </p:nvSpPr>
        <p:spPr>
          <a:xfrm>
            <a:off x="1863707" y="1614317"/>
            <a:ext cx="6239358" cy="4859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6198" y="12771"/>
                  <a:pt x="13398" y="5571"/>
                  <a:pt x="21600" y="0"/>
                </a:cubicBezTo>
              </a:path>
            </a:pathLst>
          </a:custGeom>
          <a:ln w="25400">
            <a:solidFill>
              <a:srgbClr val="CA2E00"/>
            </a:solidFill>
            <a:miter lim="400000"/>
          </a:ln>
        </p:spPr>
        <p:txBody>
          <a:bodyPr/>
          <a:lstStyle/>
          <a:p>
            <a:pPr lvl="0"/>
            <a:endParaRPr sz="1266"/>
          </a:p>
        </p:txBody>
      </p:sp>
      <p:pic>
        <p:nvPicPr>
          <p:cNvPr id="39" name="pasted-image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7783202" y="1568265"/>
            <a:ext cx="643617" cy="603391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hape 40"/>
          <p:cNvSpPr/>
          <p:nvPr/>
        </p:nvSpPr>
        <p:spPr>
          <a:xfrm>
            <a:off x="7021757" y="784327"/>
            <a:ext cx="2166507" cy="2171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25400" cap="rnd">
            <a:solidFill>
              <a:srgbClr val="FF7800"/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lvl="0">
              <a:defRPr sz="2600"/>
            </a:pPr>
            <a:endParaRPr sz="1828"/>
          </a:p>
        </p:txBody>
      </p:sp>
      <p:sp>
        <p:nvSpPr>
          <p:cNvPr id="41" name="Shape 41"/>
          <p:cNvSpPr/>
          <p:nvPr/>
        </p:nvSpPr>
        <p:spPr>
          <a:xfrm>
            <a:off x="557669" y="5628571"/>
            <a:ext cx="2166507" cy="2171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25400" cap="rnd">
            <a:solidFill>
              <a:srgbClr val="43B7FD"/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lvl="0">
              <a:defRPr sz="2600"/>
            </a:pPr>
            <a:endParaRPr sz="1828"/>
          </a:p>
        </p:txBody>
      </p:sp>
      <p:sp>
        <p:nvSpPr>
          <p:cNvPr id="42" name="Shape 42"/>
          <p:cNvSpPr/>
          <p:nvPr/>
        </p:nvSpPr>
        <p:spPr>
          <a:xfrm>
            <a:off x="1525197" y="5157042"/>
            <a:ext cx="1256755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latin typeface="Eurostile"/>
                <a:ea typeface="Eurostile"/>
                <a:cs typeface="Eurostile"/>
                <a:sym typeface="Eurostil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solidFill>
                  <a:srgbClr val="FFFFFF"/>
                </a:solidFill>
              </a:rPr>
              <a:t>March 2016</a:t>
            </a:r>
          </a:p>
        </p:txBody>
      </p:sp>
      <p:pic>
        <p:nvPicPr>
          <p:cNvPr id="43" name="pasted-image.png"/>
          <p:cNvPicPr/>
          <p:nvPr/>
        </p:nvPicPr>
        <p:blipFill>
          <a:blip r:embed="rId4"/>
          <a:srcRect t="5179"/>
          <a:stretch>
            <a:fillRect/>
          </a:stretch>
        </p:blipFill>
        <p:spPr>
          <a:xfrm>
            <a:off x="1710323" y="162010"/>
            <a:ext cx="2450843" cy="3543437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Shape 44"/>
          <p:cNvSpPr/>
          <p:nvPr/>
        </p:nvSpPr>
        <p:spPr>
          <a:xfrm>
            <a:off x="8277475" y="1412811"/>
            <a:ext cx="407612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>
                <a:solidFill>
                  <a:srgbClr val="FF7800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1266"/>
              <a:t>Mars</a:t>
            </a:r>
          </a:p>
        </p:txBody>
      </p:sp>
      <p:sp>
        <p:nvSpPr>
          <p:cNvPr id="45" name="Shape 45"/>
          <p:cNvSpPr/>
          <p:nvPr/>
        </p:nvSpPr>
        <p:spPr>
          <a:xfrm>
            <a:off x="1975710" y="6580739"/>
            <a:ext cx="422103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>
                <a:solidFill>
                  <a:srgbClr val="43B7FD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1266"/>
              <a:t>Earth</a:t>
            </a:r>
          </a:p>
        </p:txBody>
      </p:sp>
      <p:sp>
        <p:nvSpPr>
          <p:cNvPr id="46" name="Shape 46"/>
          <p:cNvSpPr/>
          <p:nvPr/>
        </p:nvSpPr>
        <p:spPr>
          <a:xfrm>
            <a:off x="8404856" y="3805524"/>
            <a:ext cx="1434688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>
                <a:latin typeface="Eurostile"/>
                <a:ea typeface="Eurostile"/>
                <a:cs typeface="Eurostile"/>
                <a:sym typeface="Eurostil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87">
                <a:solidFill>
                  <a:srgbClr val="FFFFFF"/>
                </a:solidFill>
              </a:rPr>
              <a:t>Sept 28, 2016</a:t>
            </a:r>
          </a:p>
        </p:txBody>
      </p:sp>
      <p:sp>
        <p:nvSpPr>
          <p:cNvPr id="47" name="Shape 47"/>
          <p:cNvSpPr/>
          <p:nvPr/>
        </p:nvSpPr>
        <p:spPr>
          <a:xfrm>
            <a:off x="7754434" y="1938284"/>
            <a:ext cx="568702" cy="1728045"/>
          </a:xfrm>
          <a:prstGeom prst="line">
            <a:avLst/>
          </a:prstGeom>
          <a:ln w="25400">
            <a:solidFill>
              <a:srgbClr val="FF78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2600"/>
            </a:pPr>
            <a:endParaRPr sz="1828"/>
          </a:p>
        </p:txBody>
      </p:sp>
      <p:sp>
        <p:nvSpPr>
          <p:cNvPr id="48" name="Shape 48"/>
          <p:cNvSpPr/>
          <p:nvPr/>
        </p:nvSpPr>
        <p:spPr>
          <a:xfrm>
            <a:off x="8045516" y="1630696"/>
            <a:ext cx="1878284" cy="705063"/>
          </a:xfrm>
          <a:prstGeom prst="line">
            <a:avLst/>
          </a:prstGeom>
          <a:ln w="25400">
            <a:solidFill>
              <a:srgbClr val="FF78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2600"/>
            </a:pPr>
            <a:endParaRPr sz="1828"/>
          </a:p>
        </p:txBody>
      </p:sp>
      <p:sp>
        <p:nvSpPr>
          <p:cNvPr id="49" name="Shape 49"/>
          <p:cNvSpPr/>
          <p:nvPr/>
        </p:nvSpPr>
        <p:spPr>
          <a:xfrm>
            <a:off x="7755032" y="1627413"/>
            <a:ext cx="286888" cy="312540"/>
          </a:xfrm>
          <a:prstGeom prst="rect">
            <a:avLst/>
          </a:prstGeom>
          <a:ln w="25400">
            <a:solidFill>
              <a:srgbClr val="FF7800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2600"/>
            </a:pPr>
            <a:endParaRPr sz="1828"/>
          </a:p>
        </p:txBody>
      </p:sp>
      <p:sp>
        <p:nvSpPr>
          <p:cNvPr id="50" name="Shape 50"/>
          <p:cNvSpPr/>
          <p:nvPr/>
        </p:nvSpPr>
        <p:spPr>
          <a:xfrm>
            <a:off x="8056022" y="3648623"/>
            <a:ext cx="1893788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>
                <a:solidFill>
                  <a:srgbClr val="FF7800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1266"/>
              <a:t>Entry, Descent, and Landing</a:t>
            </a:r>
          </a:p>
        </p:txBody>
      </p:sp>
      <p:pic>
        <p:nvPicPr>
          <p:cNvPr id="51" name="pasted-image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8320110" y="2336388"/>
            <a:ext cx="1594965" cy="1325618"/>
          </a:xfrm>
          <a:prstGeom prst="rect">
            <a:avLst/>
          </a:prstGeom>
          <a:ln w="25400">
            <a:solidFill>
              <a:srgbClr val="FF7800"/>
            </a:solidFill>
            <a:miter lim="400000"/>
          </a:ln>
        </p:spPr>
      </p:pic>
      <p:pic>
        <p:nvPicPr>
          <p:cNvPr id="52" name="pasted-image.png"/>
          <p:cNvPicPr/>
          <p:nvPr/>
        </p:nvPicPr>
        <p:blipFill>
          <a:blip r:embed="rId6"/>
          <a:stretch>
            <a:fillRect/>
          </a:stretch>
        </p:blipFill>
        <p:spPr>
          <a:xfrm rot="2657644">
            <a:off x="2106426" y="5853943"/>
            <a:ext cx="93831" cy="608259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pasted-image.png"/>
          <p:cNvPicPr/>
          <p:nvPr/>
        </p:nvPicPr>
        <p:blipFill>
          <a:blip r:embed="rId7"/>
          <a:stretch>
            <a:fillRect/>
          </a:stretch>
        </p:blipFill>
        <p:spPr>
          <a:xfrm rot="1241349">
            <a:off x="5474917" y="3044439"/>
            <a:ext cx="208627" cy="24138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pasted-image.png"/>
          <p:cNvPicPr/>
          <p:nvPr/>
        </p:nvPicPr>
        <p:blipFill>
          <a:blip r:embed="rId7"/>
          <a:stretch>
            <a:fillRect/>
          </a:stretch>
        </p:blipFill>
        <p:spPr>
          <a:xfrm rot="1241349">
            <a:off x="5474917" y="3044439"/>
            <a:ext cx="208627" cy="241381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pasted-image.png"/>
          <p:cNvPicPr/>
          <p:nvPr/>
        </p:nvPicPr>
        <p:blipFill>
          <a:blip r:embed="rId8"/>
          <a:stretch>
            <a:fillRect/>
          </a:stretch>
        </p:blipFill>
        <p:spPr>
          <a:xfrm>
            <a:off x="3698054" y="2166697"/>
            <a:ext cx="3571876" cy="2652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56" name="pasted-image.png"/>
          <p:cNvPicPr/>
          <p:nvPr/>
        </p:nvPicPr>
        <p:blipFill>
          <a:blip r:embed="rId9"/>
          <a:srcRect l="10264" r="15309"/>
          <a:stretch>
            <a:fillRect/>
          </a:stretch>
        </p:blipFill>
        <p:spPr>
          <a:xfrm>
            <a:off x="7016678" y="4077360"/>
            <a:ext cx="3464921" cy="26187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 advAuto="0"/>
      <p:bldP spid="55" grpId="0" animBg="1" advAuto="0"/>
      <p:bldP spid="56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DCA3E372-3D4E-7042-92A0-7093EE1BA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0"/>
            <a:ext cx="6800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269DBA-F7DE-1A4E-91AC-71581BF84D81}"/>
              </a:ext>
            </a:extLst>
          </p:cNvPr>
          <p:cNvSpPr txBox="1"/>
          <p:nvPr/>
        </p:nvSpPr>
        <p:spPr>
          <a:xfrm>
            <a:off x="438150" y="495299"/>
            <a:ext cx="2609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Cloudsat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ECD43A-B214-A048-92B9-1114F8ACE043}"/>
              </a:ext>
            </a:extLst>
          </p:cNvPr>
          <p:cNvSpPr txBox="1"/>
          <p:nvPr/>
        </p:nvSpPr>
        <p:spPr>
          <a:xfrm>
            <a:off x="438150" y="1008886"/>
            <a:ext cx="244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Hurricane Maria &amp; Hurricane Jose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230363-8C00-C541-83FF-A65B3459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159E-6D0E-DE45-A5C3-691E67D4CAB0}" type="slidenum">
              <a:rPr lang="en-US" smtClean="0"/>
              <a:t>20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FB63BB-C6D8-9C1D-3FD6-C086BA833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319" y="2997201"/>
            <a:ext cx="5506469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5535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loudSat_Auto6">
            <a:extLst>
              <a:ext uri="{FF2B5EF4-FFF2-40B4-BE49-F238E27FC236}">
                <a16:creationId xmlns:a16="http://schemas.microsoft.com/office/drawing/2014/main" id="{DAC37668-D10F-AE42-8186-4AAB71C9C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7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6322A9-F62F-3F46-87B6-5C22233FD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159E-6D0E-DE45-A5C3-691E67D4CAB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2824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C3008F5-C664-A744-B1A2-124649F7A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781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E3782C-A25F-9445-A782-31D99D19E082}"/>
              </a:ext>
            </a:extLst>
          </p:cNvPr>
          <p:cNvSpPr txBox="1"/>
          <p:nvPr/>
        </p:nvSpPr>
        <p:spPr>
          <a:xfrm>
            <a:off x="903111" y="767644"/>
            <a:ext cx="2257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RainCube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C7C98BF-65AF-A447-A039-E0B2CF45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r" defTabSz="121917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CFC3E1-B7D6-044E-98AD-2CAD9C51A60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211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aInCube_Auto0">
            <a:extLst>
              <a:ext uri="{FF2B5EF4-FFF2-40B4-BE49-F238E27FC236}">
                <a16:creationId xmlns:a16="http://schemas.microsoft.com/office/drawing/2014/main" id="{D7928613-DCF0-FC4A-847D-A778C016B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1" y="-13403"/>
            <a:ext cx="10668260" cy="688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FDC6C0-6B1E-734A-8202-9E64A2FC5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r" defTabSz="121917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CFC3E1-B7D6-044E-98AD-2CAD9C51A60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639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01A0C3-5F51-4465-4593-58DD8B8B4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24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32E35C-37DC-6FBD-D411-D8F14339E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972407"/>
            <a:ext cx="9848849" cy="52323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B76422-D54E-77B5-9996-A8F239904B12}"/>
              </a:ext>
            </a:extLst>
          </p:cNvPr>
          <p:cNvSpPr txBox="1"/>
          <p:nvPr/>
        </p:nvSpPr>
        <p:spPr>
          <a:xfrm>
            <a:off x="1524000" y="6255265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INCUS will directly address why convective storms, heavy precipitation, and clouds occur exactly when and where they form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998CF0-4724-0542-E34E-4954570741FB}"/>
              </a:ext>
            </a:extLst>
          </p:cNvPr>
          <p:cNvSpPr txBox="1"/>
          <p:nvPr/>
        </p:nvSpPr>
        <p:spPr>
          <a:xfrm>
            <a:off x="742950" y="177213"/>
            <a:ext cx="736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Helvetica" pitchFamily="2" charset="0"/>
              </a:rPr>
              <a:t>INCUS - </a:t>
            </a:r>
            <a:r>
              <a:rPr lang="en-US" sz="2800" dirty="0"/>
              <a:t>Investigation of Convective Updrafts</a:t>
            </a:r>
          </a:p>
          <a:p>
            <a:r>
              <a:rPr lang="en-US" sz="2000" dirty="0"/>
              <a:t>2026 Launch  </a:t>
            </a:r>
            <a:endParaRPr lang="en-US" sz="2000" b="1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6884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56B6B87-A597-8E82-283C-DC843A41A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25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7F69A3-7A9D-2F2B-80D0-0C410F8A9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C95ABF-C484-1BCC-EF7A-D04B5C97C4DE}"/>
              </a:ext>
            </a:extLst>
          </p:cNvPr>
          <p:cNvSpPr txBox="1"/>
          <p:nvPr/>
        </p:nvSpPr>
        <p:spPr>
          <a:xfrm>
            <a:off x="537210" y="468630"/>
            <a:ext cx="7947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Illustration of INCUS Flying Formation</a:t>
            </a:r>
          </a:p>
        </p:txBody>
      </p:sp>
    </p:spTree>
    <p:extLst>
      <p:ext uri="{BB962C8B-B14F-4D97-AF65-F5344CB8AC3E}">
        <p14:creationId xmlns:p14="http://schemas.microsoft.com/office/powerpoint/2010/main" val="1306695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empestD_AutoA">
            <a:extLst>
              <a:ext uri="{FF2B5EF4-FFF2-40B4-BE49-F238E27FC236}">
                <a16:creationId xmlns:a16="http://schemas.microsoft.com/office/drawing/2014/main" id="{FCF6CC4E-0353-984E-B35A-A9DF76BA4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960459"/>
            <a:ext cx="10455275" cy="589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2DF77B-0605-D94B-A574-012F4BB3269C}"/>
              </a:ext>
            </a:extLst>
          </p:cNvPr>
          <p:cNvSpPr txBox="1"/>
          <p:nvPr/>
        </p:nvSpPr>
        <p:spPr>
          <a:xfrm>
            <a:off x="895350" y="104776"/>
            <a:ext cx="2952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Tempest-D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19E15D-F233-EE48-AB4F-E20B5ACC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r" defTabSz="121917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CFC3E1-B7D6-044E-98AD-2CAD9C51A60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936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empestD_Auto7">
            <a:extLst>
              <a:ext uri="{FF2B5EF4-FFF2-40B4-BE49-F238E27FC236}">
                <a16:creationId xmlns:a16="http://schemas.microsoft.com/office/drawing/2014/main" id="{E6969A33-2C2A-7A41-885B-ED5E21925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6" y="923437"/>
            <a:ext cx="8896349" cy="593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D26D01-C558-B941-9CD9-CBD88AAA36ED}"/>
              </a:ext>
            </a:extLst>
          </p:cNvPr>
          <p:cNvSpPr txBox="1"/>
          <p:nvPr/>
        </p:nvSpPr>
        <p:spPr>
          <a:xfrm>
            <a:off x="781050" y="247651"/>
            <a:ext cx="8162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Tempest-D Satellite Engineering Model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19A5ED-D43C-7545-AD58-AC4E5478B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r" defTabSz="121917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FC159E-6D0E-DE45-A5C3-691E67D4CAB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51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A13E453-EE43-734C-A1AC-99D532FC9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pe 165"/>
          <p:cNvSpPr/>
          <p:nvPr/>
        </p:nvSpPr>
        <p:spPr>
          <a:xfrm>
            <a:off x="7727566" y="3552374"/>
            <a:ext cx="4464434" cy="2929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>
                <a:latin typeface="Eurostile"/>
                <a:ea typeface="Eurostile"/>
                <a:cs typeface="Eurostile"/>
                <a:sym typeface="Eurostile"/>
              </a:defRPr>
            </a:lvl1pPr>
          </a:lstStyle>
          <a:p>
            <a:pPr lvl="0" algn="l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en-US" sz="1688" b="1" u="sng" dirty="0" err="1">
                <a:solidFill>
                  <a:schemeClr val="bg1"/>
                </a:solidFill>
                <a:latin typeface="+mj-lt"/>
              </a:rPr>
              <a:t>MarCO</a:t>
            </a:r>
            <a:r>
              <a:rPr lang="en-US" sz="1688" b="1" u="sng" dirty="0">
                <a:solidFill>
                  <a:schemeClr val="bg1"/>
                </a:solidFill>
                <a:latin typeface="+mj-lt"/>
              </a:rPr>
              <a:t> Fast Facts:</a:t>
            </a:r>
          </a:p>
          <a:p>
            <a:pPr marL="285750" indent="-285750"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88" dirty="0">
                <a:solidFill>
                  <a:schemeClr val="bg1"/>
                </a:solidFill>
              </a:rPr>
              <a:t>2 x 6U (14 kg) spacecraft launched as auxiliary tech demo payload with </a:t>
            </a:r>
            <a:r>
              <a:rPr lang="en-US" sz="1688" dirty="0" err="1">
                <a:solidFill>
                  <a:schemeClr val="bg1"/>
                </a:solidFill>
              </a:rPr>
              <a:t>InSight</a:t>
            </a:r>
            <a:endParaRPr lang="en-US" sz="1688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88" dirty="0">
                <a:solidFill>
                  <a:schemeClr val="bg1"/>
                </a:solidFill>
              </a:rPr>
              <a:t>Both spacecraft healthy post launch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88" dirty="0" err="1">
                <a:solidFill>
                  <a:schemeClr val="bg1"/>
                </a:solidFill>
                <a:latin typeface="+mj-lt"/>
              </a:rPr>
              <a:t>Comm</a:t>
            </a:r>
            <a:r>
              <a:rPr lang="en-US" sz="1688" dirty="0">
                <a:solidFill>
                  <a:schemeClr val="bg1"/>
                </a:solidFill>
                <a:latin typeface="+mj-lt"/>
              </a:rPr>
              <a:t> and </a:t>
            </a:r>
            <a:r>
              <a:rPr lang="en-US" sz="1688" dirty="0" err="1">
                <a:solidFill>
                  <a:schemeClr val="bg1"/>
                </a:solidFill>
                <a:latin typeface="+mj-lt"/>
              </a:rPr>
              <a:t>Nav</a:t>
            </a:r>
            <a:r>
              <a:rPr lang="en-US" sz="1688" dirty="0">
                <a:solidFill>
                  <a:schemeClr val="bg1"/>
                </a:solidFill>
                <a:latin typeface="+mj-lt"/>
              </a:rPr>
              <a:t> tech demo complete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88" dirty="0">
                <a:solidFill>
                  <a:schemeClr val="bg1"/>
                </a:solidFill>
              </a:rPr>
              <a:t>6.5 month cruise (157 million km) to Mars</a:t>
            </a:r>
          </a:p>
          <a:p>
            <a:pPr marL="285750" lvl="0" indent="-285750" algn="l"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88" dirty="0">
                <a:solidFill>
                  <a:srgbClr val="FFFFFF"/>
                </a:solidFill>
                <a:latin typeface="+mj-lt"/>
              </a:rPr>
              <a:t>Next objective is to provide an 8kbps real-time relay for </a:t>
            </a:r>
            <a:r>
              <a:rPr lang="en-US" sz="1688" dirty="0" err="1">
                <a:solidFill>
                  <a:srgbClr val="FFFFFF"/>
                </a:solidFill>
                <a:latin typeface="+mj-lt"/>
              </a:rPr>
              <a:t>InSight’s</a:t>
            </a:r>
            <a:r>
              <a:rPr lang="en-US" sz="1688" dirty="0">
                <a:solidFill>
                  <a:srgbClr val="FFFFFF"/>
                </a:solidFill>
                <a:latin typeface="+mj-lt"/>
              </a:rPr>
              <a:t> Mars Entry, Descent and Landing</a:t>
            </a:r>
            <a:endParaRPr lang="en-US" sz="1688" b="1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Shape 95"/>
          <p:cNvSpPr/>
          <p:nvPr/>
        </p:nvSpPr>
        <p:spPr>
          <a:xfrm>
            <a:off x="911369" y="653795"/>
            <a:ext cx="4319603" cy="872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marL="83929" defTabSz="321427">
              <a:defRPr sz="1800">
                <a:solidFill>
                  <a:srgbClr val="000000"/>
                </a:solidFill>
              </a:defRPr>
            </a:pPr>
            <a:r>
              <a:rPr lang="en-US" sz="3200" b="1" dirty="0" err="1">
                <a:solidFill>
                  <a:srgbClr val="FFFFFF"/>
                </a:solidFill>
                <a:latin typeface="Helvetica" pitchFamily="2" charset="0"/>
                <a:ea typeface="Eurostile"/>
                <a:cs typeface="Eurostile"/>
                <a:sym typeface="Eurostile"/>
              </a:rPr>
              <a:t>MarCO</a:t>
            </a:r>
            <a:endParaRPr lang="en-US" sz="3200" b="1" dirty="0">
              <a:solidFill>
                <a:srgbClr val="FFFFFF"/>
              </a:solidFill>
              <a:latin typeface="Helvetica" pitchFamily="2" charset="0"/>
              <a:ea typeface="Eurostile"/>
              <a:cs typeface="Eurostile"/>
              <a:sym typeface="Eurostile"/>
            </a:endParaRPr>
          </a:p>
          <a:p>
            <a:pPr marL="83929" defTabSz="321427">
              <a:defRPr sz="1800">
                <a:solidFill>
                  <a:srgbClr val="000000"/>
                </a:solidFill>
              </a:defRPr>
            </a:pPr>
            <a:r>
              <a:rPr lang="en-US" sz="2000" dirty="0">
                <a:solidFill>
                  <a:srgbClr val="FFFFFF"/>
                </a:solidFill>
                <a:latin typeface="Helvetica" pitchFamily="2" charset="0"/>
                <a:ea typeface="Eurostile"/>
                <a:cs typeface="Eurostile"/>
                <a:sym typeface="Eurostile"/>
              </a:rPr>
              <a:t>Mars </a:t>
            </a:r>
            <a:r>
              <a:rPr lang="en-US" sz="2000" dirty="0" err="1">
                <a:solidFill>
                  <a:srgbClr val="FFFFFF"/>
                </a:solidFill>
                <a:latin typeface="Helvetica" pitchFamily="2" charset="0"/>
                <a:ea typeface="Eurostile"/>
                <a:cs typeface="Eurostile"/>
                <a:sym typeface="Eurostile"/>
              </a:rPr>
              <a:t>CubeOne</a:t>
            </a:r>
            <a:endParaRPr sz="2000" dirty="0">
              <a:solidFill>
                <a:srgbClr val="FFFFFF"/>
              </a:solidFill>
              <a:latin typeface="Helvetica" pitchFamily="2" charset="0"/>
              <a:ea typeface="Eurostile"/>
              <a:cs typeface="Eurostile"/>
              <a:sym typeface="Eurostile"/>
            </a:endParaRPr>
          </a:p>
        </p:txBody>
      </p:sp>
    </p:spTree>
    <p:extLst>
      <p:ext uri="{BB962C8B-B14F-4D97-AF65-F5344CB8AC3E}">
        <p14:creationId xmlns:p14="http://schemas.microsoft.com/office/powerpoint/2010/main" val="170681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2CE9D4-E2E7-DD49-8A78-C7F3B8B52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802" y="0"/>
            <a:ext cx="9032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986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27BC0-88E4-0708-BF16-202D3260A7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1C1E98-01C8-4600-8ED1-37542C523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19BC3-7E48-734B-B255-F05E5B733943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33BFDB-171A-335A-4A2C-41D2678123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" t="7196" r="1145" b="2993"/>
          <a:stretch/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3F594F-D722-4DCD-C076-B030646AC63E}"/>
              </a:ext>
            </a:extLst>
          </p:cNvPr>
          <p:cNvSpPr txBox="1"/>
          <p:nvPr/>
        </p:nvSpPr>
        <p:spPr>
          <a:xfrm>
            <a:off x="876729" y="493161"/>
            <a:ext cx="2534292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3" b="1" dirty="0">
                <a:solidFill>
                  <a:schemeClr val="bg1"/>
                </a:solidFill>
              </a:rPr>
              <a:t>Ingenuity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8A4C4D-8F35-890A-9064-D9C9DA63A6A2}"/>
              </a:ext>
            </a:extLst>
          </p:cNvPr>
          <p:cNvSpPr txBox="1"/>
          <p:nvPr/>
        </p:nvSpPr>
        <p:spPr>
          <a:xfrm>
            <a:off x="893663" y="1077116"/>
            <a:ext cx="2534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Mars Helicopter </a:t>
            </a:r>
          </a:p>
        </p:txBody>
      </p:sp>
    </p:spTree>
    <p:extLst>
      <p:ext uri="{BB962C8B-B14F-4D97-AF65-F5344CB8AC3E}">
        <p14:creationId xmlns:p14="http://schemas.microsoft.com/office/powerpoint/2010/main" val="1734873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CA1E-3A69-B34C-BF37-F9CC7A751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675" y="157912"/>
            <a:ext cx="9199312" cy="680288"/>
          </a:xfrm>
        </p:spPr>
        <p:txBody>
          <a:bodyPr>
            <a:noAutofit/>
          </a:bodyPr>
          <a:lstStyle/>
          <a:p>
            <a:pPr algn="l"/>
            <a:r>
              <a:rPr lang="en-US" sz="3733" b="1" dirty="0">
                <a:cs typeface="Arial" panose="020B0604020202020204" pitchFamily="34" charset="0"/>
              </a:rPr>
              <a:t>Third Flight on Mars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88ECA1-AEE6-4C43-A3E6-64F75FE385B4}"/>
              </a:ext>
            </a:extLst>
          </p:cNvPr>
          <p:cNvSpPr/>
          <p:nvPr/>
        </p:nvSpPr>
        <p:spPr>
          <a:xfrm>
            <a:off x="-93680" y="858016"/>
            <a:ext cx="12260155" cy="5999985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2ABE29-0185-634F-892B-C1262457B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18A16-2550-6446-B3DC-BA7FD3B4E800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4" name="46033_JPL-20210425-TECHf-0001-Ingenuity_Third_Flight_MastcamZ_Video copy.mp4" descr="46033_JPL-20210425-TECHf-0001-Ingenuity_Third_Flight_MastcamZ_Video copy.mp4">
            <a:hlinkClick r:id="" action="ppaction://media"/>
            <a:extLst>
              <a:ext uri="{FF2B5EF4-FFF2-40B4-BE49-F238E27FC236}">
                <a16:creationId xmlns:a16="http://schemas.microsoft.com/office/drawing/2014/main" id="{0F59A281-51BE-A14C-90E8-F7BECE56A4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7616" y="858015"/>
            <a:ext cx="10682920" cy="600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9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B4153-1896-8BC8-9798-2F6334AB11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7A8DB1-3DF5-599D-EF8A-0A469256C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19BC3-7E48-734B-B255-F05E5B733943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85CF67-7F1F-EC6F-892C-A505F0DB6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507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81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EA79B8-0C52-4BF7-B678-D177CB39F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95761" y="1076184"/>
            <a:ext cx="5252767" cy="493196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3704BE3-1FDC-44FE-B00A-2E784BC9E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305" y="259145"/>
            <a:ext cx="10763974" cy="642938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Helvetica" pitchFamily="2" charset="0"/>
              </a:rPr>
              <a:t>Sample Recovery Helicopter (SRH)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7492EC-0EA2-43F2-8B90-E2B2165F3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0D5911-593C-4B7A-998F-6DBC76EF3B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1627CC9-9215-449C-BEA6-886ECCBC4969}"/>
              </a:ext>
            </a:extLst>
          </p:cNvPr>
          <p:cNvSpPr txBox="1">
            <a:spLocks/>
          </p:cNvSpPr>
          <p:nvPr/>
        </p:nvSpPr>
        <p:spPr bwMode="auto">
          <a:xfrm>
            <a:off x="76200" y="1085560"/>
            <a:ext cx="771906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4080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4080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4080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4080"/>
                </a:solidFill>
                <a:latin typeface="+mn-lt"/>
              </a:defRPr>
            </a:lvl9pPr>
          </a:lstStyle>
          <a:p>
            <a:r>
              <a:rPr lang="en-US" kern="0" dirty="0"/>
              <a:t>2x Ingenuity-like rotorcraft with:</a:t>
            </a:r>
          </a:p>
          <a:p>
            <a:pPr lvl="1"/>
            <a:r>
              <a:rPr lang="en-US" kern="0" dirty="0"/>
              <a:t>Ground mobility</a:t>
            </a:r>
          </a:p>
          <a:p>
            <a:pPr lvl="1"/>
            <a:r>
              <a:rPr lang="en-US" kern="0" dirty="0"/>
              <a:t>Tube manipulator</a:t>
            </a:r>
          </a:p>
          <a:p>
            <a:pPr lvl="1"/>
            <a:r>
              <a:rPr lang="en-US" kern="0" dirty="0"/>
              <a:t>Stereo vision</a:t>
            </a:r>
          </a:p>
          <a:p>
            <a:pPr lvl="1"/>
            <a:r>
              <a:rPr lang="en-US" kern="0" dirty="0"/>
              <a:t>Inflight, absolute localization</a:t>
            </a:r>
            <a:br>
              <a:rPr lang="en-US" kern="0" dirty="0"/>
            </a:br>
            <a:endParaRPr lang="en-US" kern="0" dirty="0"/>
          </a:p>
          <a:p>
            <a:r>
              <a:rPr lang="en-US" sz="1800" kern="0" dirty="0"/>
              <a:t> + 1x Base station and antennas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B5828C4-75AA-45F4-ABDD-C81112862BBE}"/>
              </a:ext>
            </a:extLst>
          </p:cNvPr>
          <p:cNvGraphicFramePr>
            <a:graphicFrameLocks noGrp="1"/>
          </p:cNvGraphicFramePr>
          <p:nvPr/>
        </p:nvGraphicFramePr>
        <p:xfrm>
          <a:off x="381384" y="3841884"/>
          <a:ext cx="3832040" cy="26162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1451">
                  <a:extLst>
                    <a:ext uri="{9D8B030D-6E8A-4147-A177-3AD203B41FA5}">
                      <a16:colId xmlns:a16="http://schemas.microsoft.com/office/drawing/2014/main" val="2262566086"/>
                    </a:ext>
                  </a:extLst>
                </a:gridCol>
                <a:gridCol w="1086690">
                  <a:extLst>
                    <a:ext uri="{9D8B030D-6E8A-4147-A177-3AD203B41FA5}">
                      <a16:colId xmlns:a16="http://schemas.microsoft.com/office/drawing/2014/main" val="3548233140"/>
                    </a:ext>
                  </a:extLst>
                </a:gridCol>
                <a:gridCol w="1133899">
                  <a:extLst>
                    <a:ext uri="{9D8B030D-6E8A-4147-A177-3AD203B41FA5}">
                      <a16:colId xmlns:a16="http://schemas.microsoft.com/office/drawing/2014/main" val="4069642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Ingenuity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7177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Rotor Diameter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988741"/>
                  </a:ext>
                </a:extLst>
              </a:tr>
              <a:tr h="151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Mass, no payload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~2.3 kg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1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payload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 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9048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Flight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~3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~3 min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883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Groundspeed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~5 m/s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~5 m/s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326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range per daily charge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~700m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~700m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576613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639FB596-29EA-4338-B2E7-B00DE462A1F2}"/>
              </a:ext>
            </a:extLst>
          </p:cNvPr>
          <p:cNvSpPr txBox="1"/>
          <p:nvPr/>
        </p:nvSpPr>
        <p:spPr>
          <a:xfrm>
            <a:off x="10907308" y="1077609"/>
            <a:ext cx="8564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Arial" panose="020B0604020202020204" pitchFamily="34" charset="0"/>
                <a:cs typeface="Arial" panose="020B0604020202020204" pitchFamily="34" charset="0"/>
              </a:rPr>
              <a:t>x2</a:t>
            </a:r>
          </a:p>
        </p:txBody>
      </p:sp>
      <p:pic>
        <p:nvPicPr>
          <p:cNvPr id="1026" name="Picture 2" descr="Mars Helicopter Base Station on Perseverance Rover">
            <a:extLst>
              <a:ext uri="{FF2B5EF4-FFF2-40B4-BE49-F238E27FC236}">
                <a16:creationId xmlns:a16="http://schemas.microsoft.com/office/drawing/2014/main" id="{840FB979-CA15-4CAC-A230-7A8408FA04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48704" y="3174304"/>
            <a:ext cx="1129254" cy="291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007DD97-6BFE-4004-834B-A46460C82252}"/>
              </a:ext>
            </a:extLst>
          </p:cNvPr>
          <p:cNvSpPr txBox="1"/>
          <p:nvPr/>
        </p:nvSpPr>
        <p:spPr>
          <a:xfrm>
            <a:off x="5685292" y="5390032"/>
            <a:ext cx="8564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Arial" panose="020B0604020202020204" pitchFamily="34" charset="0"/>
                <a:cs typeface="Arial" panose="020B0604020202020204" pitchFamily="34" charset="0"/>
              </a:rPr>
              <a:t>x1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C42FB7-2E98-4268-B16D-C372749F0194}"/>
              </a:ext>
            </a:extLst>
          </p:cNvPr>
          <p:cNvSpPr txBox="1"/>
          <p:nvPr/>
        </p:nvSpPr>
        <p:spPr>
          <a:xfrm>
            <a:off x="9558067" y="5547755"/>
            <a:ext cx="2009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Artist concept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E698C0-5716-4EC7-AE84-8105141E06BD}"/>
              </a:ext>
            </a:extLst>
          </p:cNvPr>
          <p:cNvSpPr txBox="1"/>
          <p:nvPr/>
        </p:nvSpPr>
        <p:spPr>
          <a:xfrm>
            <a:off x="784336" y="6659652"/>
            <a:ext cx="107639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Pre-Decisional Information – For Planning and Discussion Purposes Only. This document has been reviewed and determined not to contain export controlled technical data.</a:t>
            </a:r>
          </a:p>
        </p:txBody>
      </p:sp>
    </p:spTree>
    <p:extLst>
      <p:ext uri="{BB962C8B-B14F-4D97-AF65-F5344CB8AC3E}">
        <p14:creationId xmlns:p14="http://schemas.microsoft.com/office/powerpoint/2010/main" val="2763767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C8CCB2-F937-9148-C616-85BE04981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CE4A-1B7D-8C4C-8347-0DA68FC8CE62}" type="slidenum">
              <a:rPr lang="en-US" smtClean="0"/>
              <a:t>9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BF741B-1D84-C4D2-7907-677AA31A8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80" y="1131570"/>
            <a:ext cx="10180320" cy="57264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16F17D-53DE-4631-C00C-02B724B84FCD}"/>
              </a:ext>
            </a:extLst>
          </p:cNvPr>
          <p:cNvSpPr txBox="1"/>
          <p:nvPr/>
        </p:nvSpPr>
        <p:spPr>
          <a:xfrm>
            <a:off x="891540" y="455890"/>
            <a:ext cx="4057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Lunar Flashlight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34B1BC-E8AF-33D7-F21E-B69782B77EF4}"/>
              </a:ext>
            </a:extLst>
          </p:cNvPr>
          <p:cNvSpPr txBox="1"/>
          <p:nvPr/>
        </p:nvSpPr>
        <p:spPr>
          <a:xfrm>
            <a:off x="914400" y="979110"/>
            <a:ext cx="2701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Launched Dec 11, 2022</a:t>
            </a:r>
          </a:p>
        </p:txBody>
      </p:sp>
    </p:spTree>
    <p:extLst>
      <p:ext uri="{BB962C8B-B14F-4D97-AF65-F5344CB8AC3E}">
        <p14:creationId xmlns:p14="http://schemas.microsoft.com/office/powerpoint/2010/main" val="3778795309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1777</Words>
  <Application>Microsoft Macintosh PowerPoint</Application>
  <PresentationFormat>Widescreen</PresentationFormat>
  <Paragraphs>235</Paragraphs>
  <Slides>27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Arial Narrow</vt:lpstr>
      <vt:lpstr>Calibri</vt:lpstr>
      <vt:lpstr>Calibri Light</vt:lpstr>
      <vt:lpstr>Corbel</vt:lpstr>
      <vt:lpstr>Eurostile</vt:lpstr>
      <vt:lpstr>Helvetica</vt:lpstr>
      <vt:lpstr>Helvetica Neue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Third Flight on Mars</vt:lpstr>
      <vt:lpstr>PowerPoint Presentation</vt:lpstr>
      <vt:lpstr>Sample Recovery Helicopter (SRH)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DROID</vt:lpstr>
      <vt:lpstr>PowerPoint Presentation</vt:lpstr>
      <vt:lpstr>Penetrating Radar Will Map Interior</vt:lpstr>
      <vt:lpstr>Goals</vt:lpstr>
      <vt:lpstr>Novel Concurrent Radar Observations of Apophis (Overview)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Suggested Droid Charts for Lori Glaze</dc:title>
  <dc:creator>ABC</dc:creator>
  <cp:lastModifiedBy>Mainland, Nora (US 1780)</cp:lastModifiedBy>
  <cp:revision>100</cp:revision>
  <dcterms:created xsi:type="dcterms:W3CDTF">2022-08-24T21:44:40Z</dcterms:created>
  <dcterms:modified xsi:type="dcterms:W3CDTF">2023-04-17T22:15:34Z</dcterms:modified>
</cp:coreProperties>
</file>