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9" r:id="rId1"/>
  </p:sldMasterIdLst>
  <p:notesMasterIdLst>
    <p:notesMasterId r:id="rId36"/>
  </p:notesMasterIdLst>
  <p:handoutMasterIdLst>
    <p:handoutMasterId r:id="rId37"/>
  </p:handoutMasterIdLst>
  <p:sldIdLst>
    <p:sldId id="344" r:id="rId2"/>
    <p:sldId id="364" r:id="rId3"/>
    <p:sldId id="362" r:id="rId4"/>
    <p:sldId id="363" r:id="rId5"/>
    <p:sldId id="376" r:id="rId6"/>
    <p:sldId id="366" r:id="rId7"/>
    <p:sldId id="378" r:id="rId8"/>
    <p:sldId id="390" r:id="rId9"/>
    <p:sldId id="392" r:id="rId10"/>
    <p:sldId id="407" r:id="rId11"/>
    <p:sldId id="370" r:id="rId12"/>
    <p:sldId id="371" r:id="rId13"/>
    <p:sldId id="395" r:id="rId14"/>
    <p:sldId id="398" r:id="rId15"/>
    <p:sldId id="399" r:id="rId16"/>
    <p:sldId id="402" r:id="rId17"/>
    <p:sldId id="389" r:id="rId18"/>
    <p:sldId id="400" r:id="rId19"/>
    <p:sldId id="404" r:id="rId20"/>
    <p:sldId id="405" r:id="rId21"/>
    <p:sldId id="401" r:id="rId22"/>
    <p:sldId id="406" r:id="rId23"/>
    <p:sldId id="403" r:id="rId24"/>
    <p:sldId id="377" r:id="rId25"/>
    <p:sldId id="386" r:id="rId26"/>
    <p:sldId id="388" r:id="rId27"/>
    <p:sldId id="375" r:id="rId28"/>
    <p:sldId id="383" r:id="rId29"/>
    <p:sldId id="385" r:id="rId30"/>
    <p:sldId id="391" r:id="rId31"/>
    <p:sldId id="368" r:id="rId32"/>
    <p:sldId id="369" r:id="rId33"/>
    <p:sldId id="396" r:id="rId34"/>
    <p:sldId id="397" r:id="rId35"/>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Source Sans Pro"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Source Sans Pro"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Source Sans Pro"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Source Sans Pro"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Source Sans Pro" charset="0"/>
        <a:ea typeface="MS PGothic" panose="020B0600070205080204" pitchFamily="34" charset="-128"/>
        <a:cs typeface="+mn-cs"/>
      </a:defRPr>
    </a:lvl5pPr>
    <a:lvl6pPr marL="2286000" algn="l" defTabSz="914400" rtl="0" eaLnBrk="1" latinLnBrk="0" hangingPunct="1">
      <a:defRPr kern="1200">
        <a:solidFill>
          <a:schemeClr val="tx1"/>
        </a:solidFill>
        <a:latin typeface="Source Sans Pro" charset="0"/>
        <a:ea typeface="MS PGothic" panose="020B0600070205080204" pitchFamily="34" charset="-128"/>
        <a:cs typeface="+mn-cs"/>
      </a:defRPr>
    </a:lvl6pPr>
    <a:lvl7pPr marL="2743200" algn="l" defTabSz="914400" rtl="0" eaLnBrk="1" latinLnBrk="0" hangingPunct="1">
      <a:defRPr kern="1200">
        <a:solidFill>
          <a:schemeClr val="tx1"/>
        </a:solidFill>
        <a:latin typeface="Source Sans Pro" charset="0"/>
        <a:ea typeface="MS PGothic" panose="020B0600070205080204" pitchFamily="34" charset="-128"/>
        <a:cs typeface="+mn-cs"/>
      </a:defRPr>
    </a:lvl7pPr>
    <a:lvl8pPr marL="3200400" algn="l" defTabSz="914400" rtl="0" eaLnBrk="1" latinLnBrk="0" hangingPunct="1">
      <a:defRPr kern="1200">
        <a:solidFill>
          <a:schemeClr val="tx1"/>
        </a:solidFill>
        <a:latin typeface="Source Sans Pro" charset="0"/>
        <a:ea typeface="MS PGothic" panose="020B0600070205080204" pitchFamily="34" charset="-128"/>
        <a:cs typeface="+mn-cs"/>
      </a:defRPr>
    </a:lvl8pPr>
    <a:lvl9pPr marL="3657600" algn="l" defTabSz="914400" rtl="0" eaLnBrk="1" latinLnBrk="0" hangingPunct="1">
      <a:defRPr kern="1200">
        <a:solidFill>
          <a:schemeClr val="tx1"/>
        </a:solidFill>
        <a:latin typeface="Source Sans Pro" charset="0"/>
        <a:ea typeface="MS PGothic" panose="020B0600070205080204" pitchFamily="34" charset="-128"/>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Nuttall" initials="AN" lastIdx="1" clrIdx="0">
    <p:extLst>
      <p:ext uri="{19B8F6BF-5375-455C-9EA6-DF929625EA0E}">
        <p15:presenceInfo xmlns:p15="http://schemas.microsoft.com/office/powerpoint/2012/main" userId="adfda1beba7ad7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B7A1"/>
    <a:srgbClr val="CCCC00"/>
    <a:srgbClr val="008000"/>
    <a:srgbClr val="8C1515"/>
    <a:srgbClr val="D6DDD3"/>
    <a:srgbClr val="EDE8DD"/>
    <a:srgbClr val="918873"/>
    <a:srgbClr val="3C3623"/>
    <a:srgbClr val="D0A760"/>
    <a:srgbClr val="434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67" autoAdjust="0"/>
    <p:restoredTop sz="95918"/>
  </p:normalViewPr>
  <p:slideViewPr>
    <p:cSldViewPr snapToGrid="0" snapToObjects="1">
      <p:cViewPr varScale="1">
        <p:scale>
          <a:sx n="164" d="100"/>
          <a:sy n="164" d="100"/>
        </p:scale>
        <p:origin x="30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663B5CBF-C487-4CA5-9F26-70A6ADBFCBCF}" type="datetimeFigureOut">
              <a:rPr lang="en-US" altLang="en-US"/>
              <a:pPr/>
              <a:t>4/25/23</a:t>
            </a:fld>
            <a:endParaRPr lang="en-US" alt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581A25A7-0F9F-4256-B838-D0BB1EF68932}" type="slidenum">
              <a:rPr lang="en-US" altLang="en-US"/>
              <a:pPr/>
              <a:t>‹#›</a:t>
            </a:fld>
            <a:endParaRPr lang="en-US" altLang="en-US" dirty="0"/>
          </a:p>
        </p:txBody>
      </p:sp>
    </p:spTree>
    <p:extLst>
      <p:ext uri="{BB962C8B-B14F-4D97-AF65-F5344CB8AC3E}">
        <p14:creationId xmlns:p14="http://schemas.microsoft.com/office/powerpoint/2010/main" val="3436830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483CA9D8-C76F-4EF2-92AE-D747BEBFDBCC}" type="datetimeFigureOut">
              <a:rPr lang="en-US" altLang="en-US"/>
              <a:pPr/>
              <a:t>4/25/23</a:t>
            </a:fld>
            <a:endParaRPr lang="en-US" alt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0EED0B0D-0D2E-4B47-A614-05D68AF218CE}" type="slidenum">
              <a:rPr lang="en-US" altLang="en-US"/>
              <a:pPr/>
              <a:t>‹#›</a:t>
            </a:fld>
            <a:endParaRPr lang="en-US" altLang="en-US" dirty="0"/>
          </a:p>
        </p:txBody>
      </p:sp>
    </p:spTree>
    <p:extLst>
      <p:ext uri="{BB962C8B-B14F-4D97-AF65-F5344CB8AC3E}">
        <p14:creationId xmlns:p14="http://schemas.microsoft.com/office/powerpoint/2010/main" val="1061776969"/>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ED0B0D-0D2E-4B47-A614-05D68AF218CE}" type="slidenum">
              <a:rPr lang="en-US" altLang="en-US" smtClean="0"/>
              <a:pPr/>
              <a:t>1</a:t>
            </a:fld>
            <a:endParaRPr lang="en-US" altLang="en-US" dirty="0"/>
          </a:p>
        </p:txBody>
      </p:sp>
    </p:spTree>
    <p:extLst>
      <p:ext uri="{BB962C8B-B14F-4D97-AF65-F5344CB8AC3E}">
        <p14:creationId xmlns:p14="http://schemas.microsoft.com/office/powerpoint/2010/main" val="1469389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using OML theory provides upper bounds on the theoretical power available from spacecraft charging </a:t>
            </a:r>
          </a:p>
          <a:p>
            <a:endParaRPr lang="en-US" dirty="0"/>
          </a:p>
        </p:txBody>
      </p:sp>
      <p:sp>
        <p:nvSpPr>
          <p:cNvPr id="4" name="Slide Number Placeholder 3"/>
          <p:cNvSpPr>
            <a:spLocks noGrp="1"/>
          </p:cNvSpPr>
          <p:nvPr>
            <p:ph type="sldNum" sz="quarter" idx="5"/>
          </p:nvPr>
        </p:nvSpPr>
        <p:spPr/>
        <p:txBody>
          <a:bodyPr/>
          <a:lstStyle/>
          <a:p>
            <a:fld id="{0EED0B0D-0D2E-4B47-A614-05D68AF218CE}" type="slidenum">
              <a:rPr lang="en-US" altLang="en-US" smtClean="0"/>
              <a:pPr/>
              <a:t>11</a:t>
            </a:fld>
            <a:endParaRPr lang="en-US" altLang="en-US" dirty="0"/>
          </a:p>
        </p:txBody>
      </p:sp>
    </p:spTree>
    <p:extLst>
      <p:ext uri="{BB962C8B-B14F-4D97-AF65-F5344CB8AC3E}">
        <p14:creationId xmlns:p14="http://schemas.microsoft.com/office/powerpoint/2010/main" val="3842673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ED0B0D-0D2E-4B47-A614-05D68AF218CE}" type="slidenum">
              <a:rPr lang="en-US" altLang="en-US" smtClean="0"/>
              <a:pPr/>
              <a:t>24</a:t>
            </a:fld>
            <a:endParaRPr lang="en-US" altLang="en-US" dirty="0"/>
          </a:p>
        </p:txBody>
      </p:sp>
    </p:spTree>
    <p:extLst>
      <p:ext uri="{BB962C8B-B14F-4D97-AF65-F5344CB8AC3E}">
        <p14:creationId xmlns:p14="http://schemas.microsoft.com/office/powerpoint/2010/main" val="3388497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9" descr="SUSig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10351" y="4811719"/>
            <a:ext cx="2046288"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descr="SUSig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57200" y="1800561"/>
            <a:ext cx="8229600" cy="618473"/>
          </a:xfrm>
          <a:prstGeom prst="rect">
            <a:avLst/>
          </a:prstGeom>
        </p:spPr>
        <p:txBody>
          <a:bodyPr>
            <a:noAutofit/>
          </a:bodyPr>
          <a:lstStyle>
            <a:lvl1pPr algn="ctr">
              <a:defRPr sz="3600">
                <a:solidFill>
                  <a:schemeClr val="tx1"/>
                </a:solidFill>
              </a:defRPr>
            </a:lvl1pPr>
          </a:lstStyle>
          <a:p>
            <a:r>
              <a:rPr lang="en-US" dirty="0"/>
              <a:t>Click to edit Master title style</a:t>
            </a:r>
          </a:p>
        </p:txBody>
      </p:sp>
      <p:sp>
        <p:nvSpPr>
          <p:cNvPr id="12" name="Text Placeholder 33"/>
          <p:cNvSpPr>
            <a:spLocks noGrp="1"/>
          </p:cNvSpPr>
          <p:nvPr>
            <p:ph type="body" sz="quarter" idx="18"/>
          </p:nvPr>
        </p:nvSpPr>
        <p:spPr>
          <a:xfrm>
            <a:off x="1603375" y="3599022"/>
            <a:ext cx="6059488" cy="205740"/>
          </a:xfrm>
          <a:prstGeom prst="rect">
            <a:avLst/>
          </a:prstGeom>
        </p:spPr>
        <p:txBody>
          <a:bodyPr wrap="none" anchor="ctr" anchorCtr="1">
            <a:noAutofit/>
          </a:bodyPr>
          <a:lstStyle>
            <a:lvl1pPr algn="ctr">
              <a:buNone/>
              <a:defRPr sz="1800"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457200" y="2419033"/>
            <a:ext cx="8229600" cy="461897"/>
          </a:xfrm>
          <a:prstGeom prst="rect">
            <a:avLst/>
          </a:prstGeom>
        </p:spPr>
        <p:txBody>
          <a:bodyPr>
            <a:noAutofit/>
          </a:bodyPr>
          <a:lstStyle>
            <a:lvl1pPr marL="0" indent="0" algn="ctr">
              <a:buNone/>
              <a:defRPr sz="2100" cap="small" spc="300">
                <a:solidFill>
                  <a:srgbClr val="A4001D"/>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
        <p:nvSpPr>
          <p:cNvPr id="11" name="Rectangle 10"/>
          <p:cNvSpPr>
            <a:spLocks noChangeArrowheads="1"/>
          </p:cNvSpPr>
          <p:nvPr userDrawn="1"/>
        </p:nvSpPr>
        <p:spPr bwMode="auto">
          <a:xfrm>
            <a:off x="4" y="4802452"/>
            <a:ext cx="9155113" cy="342900"/>
          </a:xfrm>
          <a:prstGeom prst="rect">
            <a:avLst/>
          </a:prstGeom>
          <a:solidFill>
            <a:schemeClr val="bg2"/>
          </a:solidFill>
          <a:ln w="9525">
            <a:solidFill>
              <a:schemeClr val="accent1"/>
            </a:solidFill>
            <a:miter lim="800000"/>
            <a:headEnd/>
            <a:tailEnd/>
          </a:ln>
          <a:effectLst>
            <a:outerShdw blurRad="38100" dist="25401" dir="2700000" algn="br" rotWithShape="0">
              <a:srgbClr val="808080">
                <a:alpha val="59999"/>
              </a:srgbClr>
            </a:outerShdw>
          </a:effectLst>
        </p:spPr>
        <p:txBody>
          <a:bodyPr anchor="ctr"/>
          <a:lstStyle/>
          <a:p>
            <a:pPr algn="ctr" fontAlgn="auto">
              <a:spcBef>
                <a:spcPts val="0"/>
              </a:spcBef>
              <a:spcAft>
                <a:spcPts val="0"/>
              </a:spcAft>
              <a:defRPr/>
            </a:pPr>
            <a:endParaRPr lang="en-US" dirty="0">
              <a:solidFill>
                <a:schemeClr val="lt1"/>
              </a:solidFill>
              <a:latin typeface="Arial"/>
              <a:ea typeface="+mn-ea"/>
            </a:endParaRPr>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6" y="4802452"/>
            <a:ext cx="4170956" cy="365760"/>
          </a:xfrm>
          <a:prstGeom prst="rect">
            <a:avLst/>
          </a:prstGeom>
        </p:spPr>
      </p:pic>
    </p:spTree>
    <p:extLst>
      <p:ext uri="{BB962C8B-B14F-4D97-AF65-F5344CB8AC3E}">
        <p14:creationId xmlns:p14="http://schemas.microsoft.com/office/powerpoint/2010/main" val="2802661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7" name="Content Placeholder 6"/>
          <p:cNvSpPr>
            <a:spLocks noGrp="1"/>
          </p:cNvSpPr>
          <p:nvPr>
            <p:ph sz="quarter" idx="10"/>
          </p:nvPr>
        </p:nvSpPr>
        <p:spPr>
          <a:xfrm>
            <a:off x="955677" y="1012337"/>
            <a:ext cx="7700963" cy="3655395"/>
          </a:xfrm>
        </p:spPr>
        <p:txBody>
          <a:bodyPr/>
          <a:lstStyle>
            <a:lvl1pPr>
              <a:defRPr/>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userDrawn="1"/>
        </p:nvCxnSpPr>
        <p:spPr>
          <a:xfrm>
            <a:off x="955681" y="875273"/>
            <a:ext cx="7700961" cy="0"/>
          </a:xfrm>
          <a:prstGeom prst="line">
            <a:avLst/>
          </a:prstGeom>
          <a:ln w="15875" cap="sq">
            <a:solidFill>
              <a:schemeClr val="tx1">
                <a:lumMod val="85000"/>
                <a:lumOff val="15000"/>
              </a:schemeClr>
            </a:solidFill>
            <a:round/>
          </a:ln>
        </p:spPr>
        <p:style>
          <a:lnRef idx="3">
            <a:schemeClr val="dk1"/>
          </a:lnRef>
          <a:fillRef idx="0">
            <a:schemeClr val="dk1"/>
          </a:fillRef>
          <a:effectRef idx="2">
            <a:schemeClr val="dk1"/>
          </a:effectRef>
          <a:fontRef idx="minor">
            <a:schemeClr val="tx1"/>
          </a:fontRef>
        </p:style>
      </p:cxnSp>
      <p:pic>
        <p:nvPicPr>
          <p:cNvPr id="19" name="Picture 14" descr="SUSig_White.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456870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7" name="Content Placeholder 6"/>
          <p:cNvSpPr>
            <a:spLocks noGrp="1"/>
          </p:cNvSpPr>
          <p:nvPr>
            <p:ph sz="quarter" idx="10"/>
          </p:nvPr>
        </p:nvSpPr>
        <p:spPr>
          <a:xfrm>
            <a:off x="955677" y="908685"/>
            <a:ext cx="7700963" cy="3759042"/>
          </a:xfrm>
        </p:spPr>
        <p:txBody>
          <a:bodyPr/>
          <a:lstStyle>
            <a:lvl2pPr marL="0" indent="0">
              <a:buFont typeface="Arial"/>
              <a:buNone/>
              <a:defRPr baseline="0"/>
            </a:lvl2pPr>
            <a:lvl3pPr marL="344470" indent="0">
              <a:buNone/>
              <a:defRPr/>
            </a:lvl3pPr>
            <a:lvl4pPr marL="687352" indent="0">
              <a:buNone/>
              <a:defRPr/>
            </a:lvl4pPr>
            <a:lvl5pPr marL="1031824" indent="0">
              <a:buNone/>
              <a:defRPr/>
            </a:lvl5pPr>
          </a:lstStyle>
          <a:p>
            <a:pPr lvl="0"/>
            <a:r>
              <a:rPr lang="en-US"/>
              <a:t>Click to edit Master text styles</a:t>
            </a:r>
          </a:p>
        </p:txBody>
      </p:sp>
    </p:spTree>
    <p:extLst>
      <p:ext uri="{BB962C8B-B14F-4D97-AF65-F5344CB8AC3E}">
        <p14:creationId xmlns:p14="http://schemas.microsoft.com/office/powerpoint/2010/main" val="1562217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14" name="Content Placeholder 13"/>
          <p:cNvSpPr>
            <a:spLocks noGrp="1"/>
          </p:cNvSpPr>
          <p:nvPr>
            <p:ph sz="quarter" idx="10"/>
          </p:nvPr>
        </p:nvSpPr>
        <p:spPr>
          <a:xfrm>
            <a:off x="949331" y="908685"/>
            <a:ext cx="3787775" cy="37590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5"/>
          <p:cNvSpPr>
            <a:spLocks noGrp="1"/>
          </p:cNvSpPr>
          <p:nvPr>
            <p:ph sz="quarter" idx="11"/>
          </p:nvPr>
        </p:nvSpPr>
        <p:spPr>
          <a:xfrm>
            <a:off x="4876803" y="908685"/>
            <a:ext cx="3779839" cy="37590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7539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Horizontal">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12" name="Content Placeholder 11"/>
          <p:cNvSpPr>
            <a:spLocks noGrp="1"/>
          </p:cNvSpPr>
          <p:nvPr>
            <p:ph sz="quarter" idx="10"/>
          </p:nvPr>
        </p:nvSpPr>
        <p:spPr>
          <a:xfrm>
            <a:off x="948776" y="908690"/>
            <a:ext cx="7707863" cy="18166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p:cNvSpPr>
            <a:spLocks noGrp="1"/>
          </p:cNvSpPr>
          <p:nvPr>
            <p:ph sz="quarter" idx="11"/>
          </p:nvPr>
        </p:nvSpPr>
        <p:spPr>
          <a:xfrm>
            <a:off x="949332" y="2841319"/>
            <a:ext cx="7707313" cy="18166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7426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949331" y="908685"/>
            <a:ext cx="3787775" cy="37590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11"/>
          </p:nvPr>
        </p:nvSpPr>
        <p:spPr>
          <a:xfrm>
            <a:off x="4876803" y="908692"/>
            <a:ext cx="3779839" cy="18230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2"/>
          </p:nvPr>
        </p:nvSpPr>
        <p:spPr>
          <a:xfrm>
            <a:off x="4876803" y="2837497"/>
            <a:ext cx="3779839" cy="18302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0231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Four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4" name="Content Placeholder 3"/>
          <p:cNvSpPr>
            <a:spLocks noGrp="1"/>
          </p:cNvSpPr>
          <p:nvPr>
            <p:ph sz="quarter" idx="10"/>
          </p:nvPr>
        </p:nvSpPr>
        <p:spPr>
          <a:xfrm>
            <a:off x="949331" y="908692"/>
            <a:ext cx="3787775" cy="18230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1"/>
          </p:nvPr>
        </p:nvSpPr>
        <p:spPr>
          <a:xfrm>
            <a:off x="955681" y="2840613"/>
            <a:ext cx="3781425" cy="1827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4876803" y="908692"/>
            <a:ext cx="3779839" cy="18230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p:cNvSpPr>
            <a:spLocks noGrp="1"/>
          </p:cNvSpPr>
          <p:nvPr>
            <p:ph sz="quarter" idx="13"/>
          </p:nvPr>
        </p:nvSpPr>
        <p:spPr>
          <a:xfrm>
            <a:off x="4876803" y="2840613"/>
            <a:ext cx="3779839" cy="1827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5735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pic>
        <p:nvPicPr>
          <p:cNvPr id="7" name="Picture 14" descr="SUSig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1603381" y="1538765"/>
            <a:ext cx="2954337" cy="925830"/>
          </a:xfrm>
          <a:prstGeom prst="rect">
            <a:avLst/>
          </a:prstGeom>
        </p:spPr>
        <p:txBody>
          <a:bodyPr/>
          <a:lstStyle>
            <a:lvl1pPr algn="r">
              <a:defRPr sz="2000" b="1">
                <a:solidFill>
                  <a:schemeClr val="tx1"/>
                </a:solidFill>
              </a:defRPr>
            </a:lvl1pPr>
          </a:lstStyle>
          <a:p>
            <a:r>
              <a:rPr lang="en-US"/>
              <a:t>Click to edit Master title style</a:t>
            </a:r>
            <a:endParaRPr lang="en-US" dirty="0"/>
          </a:p>
        </p:txBody>
      </p:sp>
      <p:sp>
        <p:nvSpPr>
          <p:cNvPr id="13" name="Text Placeholder 3"/>
          <p:cNvSpPr>
            <a:spLocks noGrp="1"/>
          </p:cNvSpPr>
          <p:nvPr>
            <p:ph type="body" sz="half" idx="2"/>
          </p:nvPr>
        </p:nvSpPr>
        <p:spPr>
          <a:xfrm>
            <a:off x="1603381" y="2571750"/>
            <a:ext cx="2954337" cy="932975"/>
          </a:xfrm>
          <a:prstGeom prst="rect">
            <a:avLst/>
          </a:prstGeom>
        </p:spPr>
        <p:txBody>
          <a:bodyPr/>
          <a:lstStyle>
            <a:lvl1pPr marL="0" indent="0" algn="r">
              <a:buNone/>
              <a:defRPr sz="1200" cap="all" spc="300">
                <a:solidFill>
                  <a:srgbClr val="A4001D"/>
                </a:solidFill>
              </a:defRPr>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6" name="Picture Placeholder 16"/>
          <p:cNvSpPr>
            <a:spLocks noGrp="1"/>
          </p:cNvSpPr>
          <p:nvPr>
            <p:ph type="pic" sz="quarter" idx="13"/>
          </p:nvPr>
        </p:nvSpPr>
        <p:spPr>
          <a:xfrm>
            <a:off x="4665665" y="1535112"/>
            <a:ext cx="1951039" cy="1951038"/>
          </a:xfrm>
          <a:prstGeom prst="rect">
            <a:avLst/>
          </a:prstGeom>
          <a:blipFill rotWithShape="1">
            <a:blip r:embed="rId3"/>
            <a:stretch>
              <a:fillRect/>
            </a:stretch>
          </a:blipFill>
          <a:effectLst>
            <a:outerShdw blurRad="50800" dist="25400" dir="2700000" algn="tl" rotWithShape="0">
              <a:prstClr val="black">
                <a:alpha val="36000"/>
              </a:prstClr>
            </a:outerShdw>
          </a:effectLst>
        </p:spPr>
        <p:style>
          <a:lnRef idx="3">
            <a:schemeClr val="lt1"/>
          </a:lnRef>
          <a:fillRef idx="1">
            <a:schemeClr val="accent5"/>
          </a:fillRef>
          <a:effectRef idx="1">
            <a:schemeClr val="accent5"/>
          </a:effectRef>
          <a:fontRef idx="none"/>
        </p:style>
        <p:txBody>
          <a:bodyPr/>
          <a:lstStyle>
            <a:lvl1pPr>
              <a:defRPr lang="en-US" sz="1200" dirty="0"/>
            </a:lvl1pPr>
          </a:lstStyle>
          <a:p>
            <a:pPr lvl="0"/>
            <a:r>
              <a:rPr lang="en-US" noProof="0" dirty="0"/>
              <a:t>Click icon to add picture</a:t>
            </a:r>
          </a:p>
        </p:txBody>
      </p:sp>
      <p:sp>
        <p:nvSpPr>
          <p:cNvPr id="11" name="Rectangle 10"/>
          <p:cNvSpPr>
            <a:spLocks noChangeArrowheads="1"/>
          </p:cNvSpPr>
          <p:nvPr userDrawn="1"/>
        </p:nvSpPr>
        <p:spPr bwMode="auto">
          <a:xfrm>
            <a:off x="4" y="4802452"/>
            <a:ext cx="9155113" cy="342900"/>
          </a:xfrm>
          <a:prstGeom prst="rect">
            <a:avLst/>
          </a:prstGeom>
          <a:solidFill>
            <a:schemeClr val="bg2"/>
          </a:solidFill>
          <a:ln w="9525">
            <a:solidFill>
              <a:schemeClr val="accent1"/>
            </a:solidFill>
            <a:miter lim="800000"/>
            <a:headEnd/>
            <a:tailEnd/>
          </a:ln>
          <a:effectLst>
            <a:outerShdw blurRad="38100" dist="25401" dir="2700000" algn="br" rotWithShape="0">
              <a:srgbClr val="808080">
                <a:alpha val="59999"/>
              </a:srgbClr>
            </a:outerShdw>
          </a:effectLst>
        </p:spPr>
        <p:txBody>
          <a:bodyPr anchor="ctr"/>
          <a:lstStyle/>
          <a:p>
            <a:pPr algn="ctr" fontAlgn="auto">
              <a:spcBef>
                <a:spcPts val="0"/>
              </a:spcBef>
              <a:spcAft>
                <a:spcPts val="0"/>
              </a:spcAft>
              <a:defRPr/>
            </a:pPr>
            <a:endParaRPr lang="en-US" dirty="0">
              <a:solidFill>
                <a:schemeClr val="lt1"/>
              </a:solidFill>
              <a:latin typeface="Arial"/>
              <a:ea typeface="+mn-ea"/>
            </a:endParaRPr>
          </a:p>
        </p:txBody>
      </p:sp>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26" y="4802452"/>
            <a:ext cx="4170956" cy="365760"/>
          </a:xfrm>
          <a:prstGeom prst="rect">
            <a:avLst/>
          </a:prstGeom>
        </p:spPr>
      </p:pic>
    </p:spTree>
    <p:extLst>
      <p:ext uri="{BB962C8B-B14F-4D97-AF65-F5344CB8AC3E}">
        <p14:creationId xmlns:p14="http://schemas.microsoft.com/office/powerpoint/2010/main" val="3181187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dirty="0"/>
              <a:t>Click to edit Master title style</a:t>
            </a:r>
          </a:p>
        </p:txBody>
      </p:sp>
      <p:sp>
        <p:nvSpPr>
          <p:cNvPr id="7" name="Content Placeholder 6"/>
          <p:cNvSpPr>
            <a:spLocks noGrp="1"/>
          </p:cNvSpPr>
          <p:nvPr>
            <p:ph sz="quarter" idx="10"/>
          </p:nvPr>
        </p:nvSpPr>
        <p:spPr>
          <a:xfrm>
            <a:off x="955677" y="908685"/>
            <a:ext cx="7700963" cy="3759042"/>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14" descr="SUSig_White.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nip Single Corner Rectangle 16"/>
          <p:cNvSpPr/>
          <p:nvPr userDrawn="1"/>
        </p:nvSpPr>
        <p:spPr>
          <a:xfrm>
            <a:off x="62349" y="359541"/>
            <a:ext cx="602673" cy="488024"/>
          </a:xfrm>
          <a:prstGeom prst="snip1Rect">
            <a:avLst>
              <a:gd name="adj" fmla="val 18845"/>
            </a:avLst>
          </a:prstGeom>
          <a:gradFill>
            <a:gsLst>
              <a:gs pos="0">
                <a:srgbClr val="8C1515"/>
              </a:gs>
              <a:gs pos="34000">
                <a:srgbClr val="8C1515"/>
              </a:gs>
              <a:gs pos="70000">
                <a:srgbClr val="8C1515"/>
              </a:gs>
              <a:gs pos="100000">
                <a:srgbClr val="8C1515"/>
              </a:gs>
            </a:gsLst>
            <a:lin ang="4200000" scaled="0"/>
          </a:gra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1" name="Rectangle 10"/>
          <p:cNvSpPr/>
          <p:nvPr userDrawn="1"/>
        </p:nvSpPr>
        <p:spPr>
          <a:xfrm>
            <a:off x="62349" y="1012337"/>
            <a:ext cx="602673" cy="3655395"/>
          </a:xfrm>
          <a:prstGeom prst="rect">
            <a:avLst/>
          </a:prstGeom>
          <a:solidFill>
            <a:schemeClr val="tx1">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2" name="Slide Number Placeholder 19"/>
          <p:cNvSpPr>
            <a:spLocks noGrp="1"/>
          </p:cNvSpPr>
          <p:nvPr>
            <p:ph type="sldNum" sz="quarter" idx="11"/>
          </p:nvPr>
        </p:nvSpPr>
        <p:spPr>
          <a:xfrm>
            <a:off x="164959" y="410545"/>
            <a:ext cx="500060" cy="360825"/>
          </a:xfrm>
          <a:prstGeom prst="rect">
            <a:avLst/>
          </a:prstGeom>
        </p:spPr>
        <p:txBody>
          <a:bodyPr/>
          <a:lstStyle>
            <a:lvl1pPr>
              <a:defRPr sz="1600">
                <a:solidFill>
                  <a:schemeClr val="bg1"/>
                </a:solidFill>
              </a:defRPr>
            </a:lvl1pPr>
          </a:lstStyle>
          <a:p>
            <a:fld id="{4D06182B-CCD7-434A-9A9C-B821323742FB}" type="slidenum">
              <a:rPr lang="en-US" altLang="en-US" smtClean="0"/>
              <a:pPr/>
              <a:t>‹#›</a:t>
            </a:fld>
            <a:endParaRPr lang="en-US" altLang="en-US" dirty="0"/>
          </a:p>
        </p:txBody>
      </p:sp>
    </p:spTree>
    <p:extLst>
      <p:ext uri="{BB962C8B-B14F-4D97-AF65-F5344CB8AC3E}">
        <p14:creationId xmlns:p14="http://schemas.microsoft.com/office/powerpoint/2010/main" val="1944902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14" name="Content Placeholder 13"/>
          <p:cNvSpPr>
            <a:spLocks noGrp="1"/>
          </p:cNvSpPr>
          <p:nvPr>
            <p:ph sz="quarter" idx="10"/>
          </p:nvPr>
        </p:nvSpPr>
        <p:spPr>
          <a:xfrm>
            <a:off x="949331" y="908685"/>
            <a:ext cx="3787775" cy="3759042"/>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15"/>
          <p:cNvSpPr>
            <a:spLocks noGrp="1"/>
          </p:cNvSpPr>
          <p:nvPr>
            <p:ph sz="quarter" idx="11"/>
          </p:nvPr>
        </p:nvSpPr>
        <p:spPr>
          <a:xfrm>
            <a:off x="4876803" y="908685"/>
            <a:ext cx="3779839" cy="3759042"/>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nip Single Corner Rectangle 16"/>
          <p:cNvSpPr/>
          <p:nvPr userDrawn="1"/>
        </p:nvSpPr>
        <p:spPr>
          <a:xfrm>
            <a:off x="62349" y="359541"/>
            <a:ext cx="602673" cy="488024"/>
          </a:xfrm>
          <a:prstGeom prst="snip1Rect">
            <a:avLst>
              <a:gd name="adj" fmla="val 18845"/>
            </a:avLst>
          </a:prstGeom>
          <a:gradFill>
            <a:gsLst>
              <a:gs pos="0">
                <a:srgbClr val="8C1515"/>
              </a:gs>
              <a:gs pos="34000">
                <a:srgbClr val="8C1515"/>
              </a:gs>
              <a:gs pos="70000">
                <a:srgbClr val="8C1515"/>
              </a:gs>
              <a:gs pos="100000">
                <a:srgbClr val="8C1515"/>
              </a:gs>
            </a:gsLst>
            <a:lin ang="4200000" scaled="0"/>
          </a:gra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9" name="Rectangle 8"/>
          <p:cNvSpPr/>
          <p:nvPr userDrawn="1"/>
        </p:nvSpPr>
        <p:spPr>
          <a:xfrm>
            <a:off x="62349" y="1012337"/>
            <a:ext cx="602673" cy="3655395"/>
          </a:xfrm>
          <a:prstGeom prst="rect">
            <a:avLst/>
          </a:prstGeom>
          <a:solidFill>
            <a:schemeClr val="tx1">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0" name="Slide Number Placeholder 19"/>
          <p:cNvSpPr>
            <a:spLocks noGrp="1"/>
          </p:cNvSpPr>
          <p:nvPr>
            <p:ph type="sldNum" sz="quarter" idx="12"/>
          </p:nvPr>
        </p:nvSpPr>
        <p:spPr>
          <a:xfrm>
            <a:off x="164959" y="410545"/>
            <a:ext cx="500060" cy="360825"/>
          </a:xfrm>
          <a:prstGeom prst="rect">
            <a:avLst/>
          </a:prstGeom>
        </p:spPr>
        <p:txBody>
          <a:bodyPr/>
          <a:lstStyle>
            <a:lvl1pPr>
              <a:defRPr sz="1600">
                <a:solidFill>
                  <a:schemeClr val="bg1"/>
                </a:solidFill>
              </a:defRPr>
            </a:lvl1pPr>
          </a:lstStyle>
          <a:p>
            <a:fld id="{4D06182B-CCD7-434A-9A9C-B821323742FB}" type="slidenum">
              <a:rPr lang="en-US" altLang="en-US" smtClean="0"/>
              <a:pPr/>
              <a:t>‹#›</a:t>
            </a:fld>
            <a:endParaRPr lang="en-US" altLang="en-US" dirty="0"/>
          </a:p>
        </p:txBody>
      </p:sp>
    </p:spTree>
    <p:extLst>
      <p:ext uri="{BB962C8B-B14F-4D97-AF65-F5344CB8AC3E}">
        <p14:creationId xmlns:p14="http://schemas.microsoft.com/office/powerpoint/2010/main" val="188033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Horizontal">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12" name="Content Placeholder 11"/>
          <p:cNvSpPr>
            <a:spLocks noGrp="1"/>
          </p:cNvSpPr>
          <p:nvPr>
            <p:ph sz="quarter" idx="10"/>
          </p:nvPr>
        </p:nvSpPr>
        <p:spPr>
          <a:xfrm>
            <a:off x="948776" y="908690"/>
            <a:ext cx="7707863" cy="1816607"/>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p:cNvSpPr>
            <a:spLocks noGrp="1"/>
          </p:cNvSpPr>
          <p:nvPr>
            <p:ph sz="quarter" idx="11"/>
          </p:nvPr>
        </p:nvSpPr>
        <p:spPr>
          <a:xfrm>
            <a:off x="949332" y="2841319"/>
            <a:ext cx="7707313" cy="1816607"/>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nip Single Corner Rectangle 16"/>
          <p:cNvSpPr/>
          <p:nvPr userDrawn="1"/>
        </p:nvSpPr>
        <p:spPr>
          <a:xfrm>
            <a:off x="62349" y="359541"/>
            <a:ext cx="602673" cy="488024"/>
          </a:xfrm>
          <a:prstGeom prst="snip1Rect">
            <a:avLst>
              <a:gd name="adj" fmla="val 18845"/>
            </a:avLst>
          </a:prstGeom>
          <a:gradFill>
            <a:gsLst>
              <a:gs pos="0">
                <a:srgbClr val="8C1515"/>
              </a:gs>
              <a:gs pos="34000">
                <a:srgbClr val="8C1515"/>
              </a:gs>
              <a:gs pos="70000">
                <a:srgbClr val="8C1515"/>
              </a:gs>
              <a:gs pos="100000">
                <a:srgbClr val="8C1515"/>
              </a:gs>
            </a:gsLst>
            <a:lin ang="4200000" scaled="0"/>
          </a:gra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8" name="Rectangle 7"/>
          <p:cNvSpPr/>
          <p:nvPr userDrawn="1"/>
        </p:nvSpPr>
        <p:spPr>
          <a:xfrm>
            <a:off x="62349" y="1012337"/>
            <a:ext cx="602673" cy="3655395"/>
          </a:xfrm>
          <a:prstGeom prst="rect">
            <a:avLst/>
          </a:prstGeom>
          <a:solidFill>
            <a:schemeClr val="tx1">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Slide Number Placeholder 19"/>
          <p:cNvSpPr>
            <a:spLocks noGrp="1"/>
          </p:cNvSpPr>
          <p:nvPr>
            <p:ph type="sldNum" sz="quarter" idx="12"/>
          </p:nvPr>
        </p:nvSpPr>
        <p:spPr>
          <a:xfrm>
            <a:off x="164959" y="410545"/>
            <a:ext cx="500060" cy="360825"/>
          </a:xfrm>
          <a:prstGeom prst="rect">
            <a:avLst/>
          </a:prstGeom>
        </p:spPr>
        <p:txBody>
          <a:bodyPr/>
          <a:lstStyle>
            <a:lvl1pPr>
              <a:defRPr sz="1600">
                <a:solidFill>
                  <a:schemeClr val="bg1"/>
                </a:solidFill>
              </a:defRPr>
            </a:lvl1pPr>
          </a:lstStyle>
          <a:p>
            <a:fld id="{4D06182B-CCD7-434A-9A9C-B821323742FB}" type="slidenum">
              <a:rPr lang="en-US" altLang="en-US" smtClean="0"/>
              <a:pPr/>
              <a:t>‹#›</a:t>
            </a:fld>
            <a:endParaRPr lang="en-US" altLang="en-US" dirty="0"/>
          </a:p>
        </p:txBody>
      </p:sp>
    </p:spTree>
    <p:extLst>
      <p:ext uri="{BB962C8B-B14F-4D97-AF65-F5344CB8AC3E}">
        <p14:creationId xmlns:p14="http://schemas.microsoft.com/office/powerpoint/2010/main" val="4007727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949331" y="908685"/>
            <a:ext cx="3787775" cy="3759042"/>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4"/>
          <p:cNvSpPr>
            <a:spLocks noGrp="1"/>
          </p:cNvSpPr>
          <p:nvPr>
            <p:ph sz="quarter" idx="11"/>
          </p:nvPr>
        </p:nvSpPr>
        <p:spPr>
          <a:xfrm>
            <a:off x="4876803" y="908692"/>
            <a:ext cx="3779839" cy="1823085"/>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2"/>
          </p:nvPr>
        </p:nvSpPr>
        <p:spPr>
          <a:xfrm>
            <a:off x="4876803" y="2837497"/>
            <a:ext cx="3779839" cy="1830230"/>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nip Single Corner Rectangle 16"/>
          <p:cNvSpPr/>
          <p:nvPr userDrawn="1"/>
        </p:nvSpPr>
        <p:spPr>
          <a:xfrm>
            <a:off x="62349" y="359541"/>
            <a:ext cx="602673" cy="488024"/>
          </a:xfrm>
          <a:prstGeom prst="snip1Rect">
            <a:avLst>
              <a:gd name="adj" fmla="val 18845"/>
            </a:avLst>
          </a:prstGeom>
          <a:gradFill>
            <a:gsLst>
              <a:gs pos="0">
                <a:srgbClr val="8C1515"/>
              </a:gs>
              <a:gs pos="34000">
                <a:srgbClr val="8C1515"/>
              </a:gs>
              <a:gs pos="70000">
                <a:srgbClr val="8C1515"/>
              </a:gs>
              <a:gs pos="100000">
                <a:srgbClr val="8C1515"/>
              </a:gs>
            </a:gsLst>
            <a:lin ang="4200000" scaled="0"/>
          </a:gra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0" name="Rectangle 9"/>
          <p:cNvSpPr/>
          <p:nvPr userDrawn="1"/>
        </p:nvSpPr>
        <p:spPr>
          <a:xfrm>
            <a:off x="62349" y="1012337"/>
            <a:ext cx="602673" cy="3655395"/>
          </a:xfrm>
          <a:prstGeom prst="rect">
            <a:avLst/>
          </a:prstGeom>
          <a:solidFill>
            <a:schemeClr val="tx1">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1" name="Slide Number Placeholder 19"/>
          <p:cNvSpPr>
            <a:spLocks noGrp="1"/>
          </p:cNvSpPr>
          <p:nvPr>
            <p:ph type="sldNum" sz="quarter" idx="13"/>
          </p:nvPr>
        </p:nvSpPr>
        <p:spPr>
          <a:xfrm>
            <a:off x="164959" y="410545"/>
            <a:ext cx="500060" cy="360825"/>
          </a:xfrm>
          <a:prstGeom prst="rect">
            <a:avLst/>
          </a:prstGeom>
        </p:spPr>
        <p:txBody>
          <a:bodyPr/>
          <a:lstStyle>
            <a:lvl1pPr>
              <a:defRPr sz="1600">
                <a:solidFill>
                  <a:schemeClr val="bg1"/>
                </a:solidFill>
              </a:defRPr>
            </a:lvl1pPr>
          </a:lstStyle>
          <a:p>
            <a:fld id="{4D06182B-CCD7-434A-9A9C-B821323742FB}" type="slidenum">
              <a:rPr lang="en-US" altLang="en-US" smtClean="0"/>
              <a:pPr/>
              <a:t>‹#›</a:t>
            </a:fld>
            <a:endParaRPr lang="en-US" altLang="en-US" dirty="0"/>
          </a:p>
        </p:txBody>
      </p:sp>
    </p:spTree>
    <p:extLst>
      <p:ext uri="{BB962C8B-B14F-4D97-AF65-F5344CB8AC3E}">
        <p14:creationId xmlns:p14="http://schemas.microsoft.com/office/powerpoint/2010/main" val="2809815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3" cy="488024"/>
          </a:xfrm>
          <a:prstGeom prst="rect">
            <a:avLst/>
          </a:prstGeom>
        </p:spPr>
        <p:txBody>
          <a:bodyPr/>
          <a:lstStyle>
            <a:lvl1pPr algn="l">
              <a:defRPr sz="2400">
                <a:solidFill>
                  <a:schemeClr val="bg2"/>
                </a:solidFill>
              </a:defRPr>
            </a:lvl1pPr>
          </a:lstStyle>
          <a:p>
            <a:r>
              <a:rPr lang="en-US"/>
              <a:t>Click to edit Master title style</a:t>
            </a:r>
            <a:endParaRPr lang="en-US" dirty="0"/>
          </a:p>
        </p:txBody>
      </p:sp>
      <p:sp>
        <p:nvSpPr>
          <p:cNvPr id="4" name="Content Placeholder 3"/>
          <p:cNvSpPr>
            <a:spLocks noGrp="1"/>
          </p:cNvSpPr>
          <p:nvPr>
            <p:ph sz="quarter" idx="10"/>
          </p:nvPr>
        </p:nvSpPr>
        <p:spPr>
          <a:xfrm>
            <a:off x="949331" y="908692"/>
            <a:ext cx="3787775" cy="1823085"/>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955681" y="2840613"/>
            <a:ext cx="3781425" cy="1827114"/>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4876803" y="908692"/>
            <a:ext cx="3779839" cy="1823085"/>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4"/>
          <p:cNvSpPr>
            <a:spLocks noGrp="1"/>
          </p:cNvSpPr>
          <p:nvPr>
            <p:ph sz="quarter" idx="13"/>
          </p:nvPr>
        </p:nvSpPr>
        <p:spPr>
          <a:xfrm>
            <a:off x="4876803" y="2840613"/>
            <a:ext cx="3779839" cy="1827114"/>
          </a:xfrm>
        </p:spPr>
        <p:txBody>
          <a:bodyPr/>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02" y="4798607"/>
            <a:ext cx="4170956" cy="365760"/>
          </a:xfrm>
          <a:prstGeom prst="rect">
            <a:avLst/>
          </a:prstGeom>
        </p:spPr>
      </p:pic>
      <p:sp>
        <p:nvSpPr>
          <p:cNvPr id="9" name="Snip Single Corner Rectangle 16"/>
          <p:cNvSpPr/>
          <p:nvPr userDrawn="1"/>
        </p:nvSpPr>
        <p:spPr>
          <a:xfrm>
            <a:off x="62349" y="359541"/>
            <a:ext cx="602673" cy="488024"/>
          </a:xfrm>
          <a:prstGeom prst="snip1Rect">
            <a:avLst>
              <a:gd name="adj" fmla="val 18845"/>
            </a:avLst>
          </a:prstGeom>
          <a:gradFill>
            <a:gsLst>
              <a:gs pos="0">
                <a:srgbClr val="8C1515"/>
              </a:gs>
              <a:gs pos="34000">
                <a:srgbClr val="8C1515"/>
              </a:gs>
              <a:gs pos="70000">
                <a:srgbClr val="8C1515"/>
              </a:gs>
              <a:gs pos="100000">
                <a:srgbClr val="8C1515"/>
              </a:gs>
            </a:gsLst>
            <a:lin ang="4200000" scaled="0"/>
          </a:gra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endParaRPr>
          </a:p>
        </p:txBody>
      </p:sp>
      <p:sp>
        <p:nvSpPr>
          <p:cNvPr id="10" name="Rectangle 9"/>
          <p:cNvSpPr/>
          <p:nvPr userDrawn="1"/>
        </p:nvSpPr>
        <p:spPr>
          <a:xfrm>
            <a:off x="62349" y="1012337"/>
            <a:ext cx="602673" cy="3655395"/>
          </a:xfrm>
          <a:prstGeom prst="rect">
            <a:avLst/>
          </a:prstGeom>
          <a:solidFill>
            <a:schemeClr val="tx1">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2" name="Slide Number Placeholder 19"/>
          <p:cNvSpPr>
            <a:spLocks noGrp="1"/>
          </p:cNvSpPr>
          <p:nvPr>
            <p:ph type="sldNum" sz="quarter" idx="14"/>
          </p:nvPr>
        </p:nvSpPr>
        <p:spPr>
          <a:xfrm>
            <a:off x="164959" y="410545"/>
            <a:ext cx="500060" cy="360825"/>
          </a:xfrm>
          <a:prstGeom prst="rect">
            <a:avLst/>
          </a:prstGeom>
        </p:spPr>
        <p:txBody>
          <a:bodyPr/>
          <a:lstStyle>
            <a:lvl1pPr>
              <a:defRPr sz="1600">
                <a:solidFill>
                  <a:schemeClr val="bg1"/>
                </a:solidFill>
              </a:defRPr>
            </a:lvl1pPr>
          </a:lstStyle>
          <a:p>
            <a:fld id="{4D06182B-CCD7-434A-9A9C-B821323742FB}" type="slidenum">
              <a:rPr lang="en-US" altLang="en-US" smtClean="0"/>
              <a:pPr/>
              <a:t>‹#›</a:t>
            </a:fld>
            <a:endParaRPr lang="en-US" altLang="en-US" dirty="0"/>
          </a:p>
        </p:txBody>
      </p:sp>
    </p:spTree>
    <p:extLst>
      <p:ext uri="{BB962C8B-B14F-4D97-AF65-F5344CB8AC3E}">
        <p14:creationId xmlns:p14="http://schemas.microsoft.com/office/powerpoint/2010/main" val="1265446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6" name="Picture 14" descr="SUSig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57200" y="1792523"/>
            <a:ext cx="8229600"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1603375" y="3599022"/>
            <a:ext cx="6059488" cy="205740"/>
          </a:xfrm>
          <a:prstGeom prst="rect">
            <a:avLst/>
          </a:prstGeom>
        </p:spPr>
        <p:txBody>
          <a:bodyPr wrap="none" anchor="ctr" anchorCtr="1">
            <a:noAutofit/>
          </a:bodyPr>
          <a:lstStyle>
            <a:lvl1pPr algn="ctr">
              <a:buNone/>
              <a:defRPr sz="1800"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457200" y="2410994"/>
            <a:ext cx="8229600" cy="461897"/>
          </a:xfrm>
          <a:prstGeom prst="rect">
            <a:avLst/>
          </a:prstGeom>
        </p:spPr>
        <p:txBody>
          <a:bodyPr>
            <a:noAutofit/>
          </a:bodyPr>
          <a:lstStyle>
            <a:lvl1pPr marL="0" indent="0" algn="ctr">
              <a:buNone/>
              <a:defRPr sz="2100" cap="small" spc="300">
                <a:solidFill>
                  <a:srgbClr val="A4001D"/>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31905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6" name="Picture 14" descr="SUSig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1603381" y="1538765"/>
            <a:ext cx="2954337" cy="925830"/>
          </a:xfrm>
          <a:prstGeom prst="rect">
            <a:avLst/>
          </a:prstGeom>
        </p:spPr>
        <p:txBody>
          <a:bodyPr/>
          <a:lstStyle>
            <a:lvl1pPr algn="r">
              <a:defRPr sz="2000" b="1">
                <a:solidFill>
                  <a:schemeClr val="tx1"/>
                </a:solidFill>
              </a:defRPr>
            </a:lvl1pPr>
          </a:lstStyle>
          <a:p>
            <a:r>
              <a:rPr lang="en-US"/>
              <a:t>Click to edit Master title style</a:t>
            </a:r>
            <a:endParaRPr lang="en-US" dirty="0"/>
          </a:p>
        </p:txBody>
      </p:sp>
      <p:sp>
        <p:nvSpPr>
          <p:cNvPr id="13" name="Text Placeholder 3"/>
          <p:cNvSpPr>
            <a:spLocks noGrp="1"/>
          </p:cNvSpPr>
          <p:nvPr>
            <p:ph type="body" sz="half" idx="2"/>
          </p:nvPr>
        </p:nvSpPr>
        <p:spPr>
          <a:xfrm>
            <a:off x="1603381" y="2571750"/>
            <a:ext cx="2954337" cy="932975"/>
          </a:xfrm>
          <a:prstGeom prst="rect">
            <a:avLst/>
          </a:prstGeom>
        </p:spPr>
        <p:txBody>
          <a:bodyPr/>
          <a:lstStyle>
            <a:lvl1pPr marL="0" indent="0" algn="r">
              <a:buNone/>
              <a:defRPr sz="1200" cap="all" spc="300">
                <a:solidFill>
                  <a:srgbClr val="A4001D"/>
                </a:solidFill>
              </a:defRPr>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7" name="Picture Placeholder 16"/>
          <p:cNvSpPr>
            <a:spLocks noGrp="1"/>
          </p:cNvSpPr>
          <p:nvPr>
            <p:ph type="pic" sz="quarter" idx="13"/>
          </p:nvPr>
        </p:nvSpPr>
        <p:spPr>
          <a:xfrm>
            <a:off x="4665665" y="1535112"/>
            <a:ext cx="1951039" cy="1951038"/>
          </a:xfrm>
          <a:prstGeom prst="rect">
            <a:avLst/>
          </a:prstGeom>
          <a:blipFill rotWithShape="1">
            <a:blip r:embed="rId3"/>
            <a:stretch>
              <a:fillRect/>
            </a:stretch>
          </a:blipFill>
          <a:effectLst>
            <a:outerShdw blurRad="50800" dist="25400" dir="2700000" algn="tl" rotWithShape="0">
              <a:prstClr val="black">
                <a:alpha val="36000"/>
              </a:prstClr>
            </a:outerShdw>
          </a:effectLst>
        </p:spPr>
        <p:style>
          <a:lnRef idx="3">
            <a:schemeClr val="lt1"/>
          </a:lnRef>
          <a:fillRef idx="1">
            <a:schemeClr val="accent5"/>
          </a:fillRef>
          <a:effectRef idx="1">
            <a:schemeClr val="accent5"/>
          </a:effectRef>
          <a:fontRef idx="none"/>
        </p:style>
        <p:txBody>
          <a:bodyPr/>
          <a:lstStyle>
            <a:lvl1pPr>
              <a:buNone/>
              <a:defRPr sz="1200"/>
            </a:lvl1pPr>
          </a:lstStyle>
          <a:p>
            <a:pPr lvl="0"/>
            <a:r>
              <a:rPr lang="en-US" noProof="0" dirty="0"/>
              <a:t>Drag picture to placeholder or click icon to add</a:t>
            </a:r>
          </a:p>
        </p:txBody>
      </p:sp>
    </p:spTree>
    <p:extLst>
      <p:ext uri="{BB962C8B-B14F-4D97-AF65-F5344CB8AC3E}">
        <p14:creationId xmlns:p14="http://schemas.microsoft.com/office/powerpoint/2010/main" val="4017037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Title Placeholder 2"/>
          <p:cNvSpPr>
            <a:spLocks noGrp="1"/>
          </p:cNvSpPr>
          <p:nvPr>
            <p:ph type="title"/>
          </p:nvPr>
        </p:nvSpPr>
        <p:spPr bwMode="auto">
          <a:xfrm>
            <a:off x="949329" y="358775"/>
            <a:ext cx="77073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US" altLang="en-US"/>
              <a:t>Click to edit Master title style</a:t>
            </a:r>
          </a:p>
        </p:txBody>
      </p:sp>
      <p:sp>
        <p:nvSpPr>
          <p:cNvPr id="4" name="Text Placeholder 3"/>
          <p:cNvSpPr>
            <a:spLocks noGrp="1"/>
          </p:cNvSpPr>
          <p:nvPr>
            <p:ph type="body" idx="1"/>
          </p:nvPr>
        </p:nvSpPr>
        <p:spPr>
          <a:xfrm>
            <a:off x="949329" y="903288"/>
            <a:ext cx="7707313" cy="3763962"/>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a:spLocks noChangeArrowheads="1"/>
          </p:cNvSpPr>
          <p:nvPr userDrawn="1"/>
        </p:nvSpPr>
        <p:spPr bwMode="auto">
          <a:xfrm>
            <a:off x="4" y="4802452"/>
            <a:ext cx="9155113" cy="342900"/>
          </a:xfrm>
          <a:prstGeom prst="rect">
            <a:avLst/>
          </a:prstGeom>
          <a:solidFill>
            <a:schemeClr val="bg2"/>
          </a:solidFill>
          <a:ln w="9525">
            <a:solidFill>
              <a:schemeClr val="accent1"/>
            </a:solidFill>
            <a:miter lim="800000"/>
            <a:headEnd/>
            <a:tailEnd/>
          </a:ln>
          <a:effectLst>
            <a:outerShdw blurRad="38100" dist="25401" dir="2700000" algn="br" rotWithShape="0">
              <a:srgbClr val="808080">
                <a:alpha val="59999"/>
              </a:srgbClr>
            </a:outerShdw>
          </a:effectLst>
        </p:spPr>
        <p:txBody>
          <a:bodyPr anchor="ctr"/>
          <a:lstStyle/>
          <a:p>
            <a:pPr algn="ctr" fontAlgn="auto">
              <a:spcBef>
                <a:spcPts val="0"/>
              </a:spcBef>
              <a:spcAft>
                <a:spcPts val="0"/>
              </a:spcAft>
              <a:defRPr/>
            </a:pPr>
            <a:endParaRPr lang="en-US" dirty="0">
              <a:solidFill>
                <a:schemeClr val="lt1"/>
              </a:solidFill>
              <a:latin typeface="Arial"/>
              <a:ea typeface="+mn-ea"/>
            </a:endParaRPr>
          </a:p>
        </p:txBody>
      </p:sp>
      <p:pic>
        <p:nvPicPr>
          <p:cNvPr id="10" name="Picture 14" descr="SUSig_White.eps"/>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156454" y="4883156"/>
            <a:ext cx="1546225"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5626" y="4802452"/>
            <a:ext cx="4170956" cy="365760"/>
          </a:xfrm>
          <a:prstGeom prst="rect">
            <a:avLst/>
          </a:prstGeom>
        </p:spPr>
      </p:pic>
    </p:spTree>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54" r:id="rId8"/>
    <p:sldLayoutId id="2147484055" r:id="rId9"/>
    <p:sldLayoutId id="2147484056" r:id="rId10"/>
    <p:sldLayoutId id="2147484057" r:id="rId11"/>
    <p:sldLayoutId id="2147484058" r:id="rId12"/>
    <p:sldLayoutId id="2147484059" r:id="rId13"/>
    <p:sldLayoutId id="2147484060" r:id="rId14"/>
    <p:sldLayoutId id="2147484061" r:id="rId15"/>
  </p:sldLayoutIdLst>
  <p:hf hdr="0" ftr="0" dt="0"/>
  <p:txStyles>
    <p:titleStyle>
      <a:lvl1pPr algn="l" defTabSz="457178" rtl="0" eaLnBrk="0" fontAlgn="base" hangingPunct="0">
        <a:lnSpc>
          <a:spcPct val="85000"/>
        </a:lnSpc>
        <a:spcBef>
          <a:spcPct val="0"/>
        </a:spcBef>
        <a:spcAft>
          <a:spcPct val="0"/>
        </a:spcAft>
        <a:defRPr sz="2400" kern="1200">
          <a:solidFill>
            <a:schemeClr val="bg2"/>
          </a:solidFill>
          <a:latin typeface="Arial"/>
          <a:ea typeface="MS PGothic" panose="020B0600070205080204" pitchFamily="34" charset="-128"/>
          <a:cs typeface="ＭＳ Ｐゴシック" charset="0"/>
        </a:defRPr>
      </a:lvl1pPr>
      <a:lvl2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2pPr>
      <a:lvl3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3pPr>
      <a:lvl4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4pPr>
      <a:lvl5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5pPr>
      <a:lvl6pPr marL="457178"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6pPr>
      <a:lvl7pPr marL="914354"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7pPr>
      <a:lvl8pPr marL="1371532"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8pPr>
      <a:lvl9pPr marL="1828709"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9pPr>
    </p:titleStyle>
    <p:bodyStyle>
      <a:lvl1pPr marL="342882" indent="-342882" algn="l" defTabSz="457178" rtl="0" eaLnBrk="0" fontAlgn="base" hangingPunct="0">
        <a:spcBef>
          <a:spcPct val="20000"/>
        </a:spcBef>
        <a:spcAft>
          <a:spcPct val="0"/>
        </a:spcAft>
        <a:buFont typeface="Arial" panose="020B0604020202020204" pitchFamily="34" charset="0"/>
        <a:defRPr sz="1600" kern="1200" cap="small" spc="20">
          <a:solidFill>
            <a:schemeClr val="tx1"/>
          </a:solidFill>
          <a:latin typeface="Arial"/>
          <a:ea typeface="MS PGothic" panose="020B0600070205080204" pitchFamily="34" charset="-128"/>
          <a:cs typeface="ＭＳ Ｐゴシック" charset="0"/>
        </a:defRPr>
      </a:lvl1pPr>
      <a:lvl2pPr marL="288911" indent="-288911" algn="l" defTabSz="457178" rtl="0" eaLnBrk="0" fontAlgn="base" hangingPunct="0">
        <a:spcBef>
          <a:spcPct val="20000"/>
        </a:spcBef>
        <a:spcAft>
          <a:spcPct val="0"/>
        </a:spcAft>
        <a:buClr>
          <a:schemeClr val="bg2"/>
        </a:buClr>
        <a:buFont typeface="Wingdings" panose="05000000000000000000" pitchFamily="2" charset="2"/>
        <a:buChar char="§"/>
        <a:defRPr kern="1200">
          <a:solidFill>
            <a:srgbClr val="595959"/>
          </a:solidFill>
          <a:latin typeface="Arial"/>
          <a:ea typeface="MS PGothic" panose="020B0600070205080204" pitchFamily="34" charset="-128"/>
          <a:cs typeface="+mn-cs"/>
        </a:defRPr>
      </a:lvl2pPr>
      <a:lvl3pPr marL="569884" indent="-225414" algn="l" defTabSz="457178" rtl="0" eaLnBrk="0" fontAlgn="base" hangingPunct="0">
        <a:spcBef>
          <a:spcPct val="20000"/>
        </a:spcBef>
        <a:spcAft>
          <a:spcPct val="0"/>
        </a:spcAft>
        <a:buClr>
          <a:schemeClr val="bg2"/>
        </a:buClr>
        <a:buSzPct val="102000"/>
        <a:buFont typeface="Source Sans Pro" charset="0"/>
        <a:buChar char="›"/>
        <a:defRPr kern="1200">
          <a:solidFill>
            <a:srgbClr val="595959"/>
          </a:solidFill>
          <a:latin typeface="Arial"/>
          <a:ea typeface="MS PGothic" panose="020B0600070205080204" pitchFamily="34" charset="-128"/>
          <a:cs typeface="+mn-cs"/>
        </a:defRPr>
      </a:lvl3pPr>
      <a:lvl4pPr marL="914354" indent="-227002" algn="l" defTabSz="457178" rtl="0" eaLnBrk="0" fontAlgn="base" hangingPunct="0">
        <a:spcBef>
          <a:spcPct val="20000"/>
        </a:spcBef>
        <a:spcAft>
          <a:spcPct val="0"/>
        </a:spcAft>
        <a:buClr>
          <a:schemeClr val="bg2"/>
        </a:buClr>
        <a:buFont typeface="Arial" panose="020B0604020202020204" pitchFamily="34" charset="0"/>
        <a:buChar char="•"/>
        <a:defRPr kern="1200">
          <a:solidFill>
            <a:srgbClr val="595959"/>
          </a:solidFill>
          <a:latin typeface="Arial"/>
          <a:ea typeface="MS PGothic" panose="020B0600070205080204" pitchFamily="34" charset="-128"/>
          <a:cs typeface="+mn-cs"/>
        </a:defRPr>
      </a:lvl4pPr>
      <a:lvl5pPr marL="1258826" indent="-227002" algn="l" defTabSz="457178" rtl="0" eaLnBrk="0" fontAlgn="base" hangingPunct="0">
        <a:spcBef>
          <a:spcPct val="20000"/>
        </a:spcBef>
        <a:spcAft>
          <a:spcPct val="0"/>
        </a:spcAft>
        <a:buClr>
          <a:schemeClr val="bg2"/>
        </a:buClr>
        <a:buFont typeface="Source Sans Pro" charset="0"/>
        <a:buChar char="–"/>
        <a:defRPr kern="1200">
          <a:solidFill>
            <a:srgbClr val="595959"/>
          </a:solidFill>
          <a:latin typeface="Arial"/>
          <a:ea typeface="MS PGothic" panose="020B0600070205080204" pitchFamily="34" charset="-128"/>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hyperlink" Target="https://www.worldatlas.com/articles/what-is-a-solar-wind.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gi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gi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3.xml"/><Relationship Id="rId5" Type="http://schemas.openxmlformats.org/officeDocument/2006/relationships/image" Target="../media/image59.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nasa.gov/mission_pages/juno/main/index.html" TargetMode="External"/><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57200" y="920440"/>
            <a:ext cx="8229600" cy="1040221"/>
          </a:xfrm>
        </p:spPr>
        <p:txBody>
          <a:bodyPr/>
          <a:lstStyle/>
          <a:p>
            <a:r>
              <a:rPr lang="en-US" sz="2800" dirty="0"/>
              <a:t>Energy Harvesting from Spacecraft Charging: An Initial Study Using </a:t>
            </a:r>
            <a:r>
              <a:rPr lang="en-US" sz="2800" dirty="0" err="1"/>
              <a:t>WarpX</a:t>
            </a:r>
            <a:r>
              <a:rPr lang="en-US" sz="2800" dirty="0"/>
              <a:t> for PIC Simulations </a:t>
            </a:r>
          </a:p>
        </p:txBody>
      </p:sp>
      <p:sp>
        <p:nvSpPr>
          <p:cNvPr id="7" name="Text Placeholder 6"/>
          <p:cNvSpPr>
            <a:spLocks noGrp="1"/>
          </p:cNvSpPr>
          <p:nvPr>
            <p:ph type="body" sz="quarter" idx="18"/>
          </p:nvPr>
        </p:nvSpPr>
        <p:spPr>
          <a:xfrm>
            <a:off x="1423131" y="3078481"/>
            <a:ext cx="6206176" cy="1508760"/>
          </a:xfrm>
        </p:spPr>
        <p:txBody>
          <a:bodyPr/>
          <a:lstStyle/>
          <a:p>
            <a:pPr eaLnBrk="1" hangingPunct="1"/>
            <a:r>
              <a:rPr lang="en-US" u="sng" dirty="0" err="1"/>
              <a:t>Ashwyn</a:t>
            </a:r>
            <a:r>
              <a:rPr lang="en-US" u="sng" dirty="0"/>
              <a:t> Sam</a:t>
            </a:r>
          </a:p>
          <a:p>
            <a:r>
              <a:rPr lang="en-US" sz="1600" dirty="0"/>
              <a:t>May 2, 2023</a:t>
            </a:r>
          </a:p>
        </p:txBody>
      </p:sp>
      <p:sp>
        <p:nvSpPr>
          <p:cNvPr id="6" name="Subtitle 5"/>
          <p:cNvSpPr>
            <a:spLocks noGrp="1"/>
          </p:cNvSpPr>
          <p:nvPr>
            <p:ph type="subTitle" idx="1"/>
          </p:nvPr>
        </p:nvSpPr>
        <p:spPr>
          <a:xfrm>
            <a:off x="457200" y="2330137"/>
            <a:ext cx="8229600" cy="976944"/>
          </a:xfrm>
        </p:spPr>
        <p:txBody>
          <a:bodyPr/>
          <a:lstStyle/>
          <a:p>
            <a:r>
              <a:rPr lang="en-US" dirty="0"/>
              <a:t>ISSC</a:t>
            </a:r>
          </a:p>
        </p:txBody>
      </p:sp>
      <p:pic>
        <p:nvPicPr>
          <p:cNvPr id="3" name="Picture 2" descr="Logo, company name&#10;&#10;Description automatically generated">
            <a:extLst>
              <a:ext uri="{FF2B5EF4-FFF2-40B4-BE49-F238E27FC236}">
                <a16:creationId xmlns:a16="http://schemas.microsoft.com/office/drawing/2014/main" id="{EB05E6E9-9BA4-F368-A3D7-9F5C0C7839E7}"/>
              </a:ext>
            </a:extLst>
          </p:cNvPr>
          <p:cNvPicPr>
            <a:picLocks noChangeAspect="1"/>
          </p:cNvPicPr>
          <p:nvPr/>
        </p:nvPicPr>
        <p:blipFill>
          <a:blip r:embed="rId3"/>
          <a:stretch>
            <a:fillRect/>
          </a:stretch>
        </p:blipFill>
        <p:spPr>
          <a:xfrm>
            <a:off x="813043" y="3091849"/>
            <a:ext cx="1403299" cy="1169416"/>
          </a:xfrm>
          <a:prstGeom prst="rect">
            <a:avLst/>
          </a:prstGeom>
        </p:spPr>
      </p:pic>
      <p:pic>
        <p:nvPicPr>
          <p:cNvPr id="8" name="Picture 7" descr="Logo, company name&#10;&#10;Description automatically generated">
            <a:extLst>
              <a:ext uri="{FF2B5EF4-FFF2-40B4-BE49-F238E27FC236}">
                <a16:creationId xmlns:a16="http://schemas.microsoft.com/office/drawing/2014/main" id="{72072637-A7E4-F11C-0F8D-8A810641FC64}"/>
              </a:ext>
            </a:extLst>
          </p:cNvPr>
          <p:cNvPicPr>
            <a:picLocks noChangeAspect="1"/>
          </p:cNvPicPr>
          <p:nvPr/>
        </p:nvPicPr>
        <p:blipFill>
          <a:blip r:embed="rId4"/>
          <a:stretch>
            <a:fillRect/>
          </a:stretch>
        </p:blipFill>
        <p:spPr>
          <a:xfrm>
            <a:off x="6004891" y="2848490"/>
            <a:ext cx="2727700" cy="1532968"/>
          </a:xfrm>
          <a:prstGeom prst="rect">
            <a:avLst/>
          </a:prstGeom>
        </p:spPr>
      </p:pic>
    </p:spTree>
    <p:extLst>
      <p:ext uri="{BB962C8B-B14F-4D97-AF65-F5344CB8AC3E}">
        <p14:creationId xmlns:p14="http://schemas.microsoft.com/office/powerpoint/2010/main" val="3784587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0EDDE-64D8-20CB-DD46-C529F9C6FF04}"/>
              </a:ext>
            </a:extLst>
          </p:cNvPr>
          <p:cNvSpPr>
            <a:spLocks noGrp="1"/>
          </p:cNvSpPr>
          <p:nvPr>
            <p:ph type="title"/>
          </p:nvPr>
        </p:nvSpPr>
        <p:spPr/>
        <p:txBody>
          <a:bodyPr/>
          <a:lstStyle/>
          <a:p>
            <a:r>
              <a:rPr lang="en-US" dirty="0"/>
              <a:t>Some OML Results</a:t>
            </a:r>
          </a:p>
        </p:txBody>
      </p:sp>
      <p:pic>
        <p:nvPicPr>
          <p:cNvPr id="6" name="Content Placeholder 5" descr="Chart&#10;&#10;Description automatically generated">
            <a:extLst>
              <a:ext uri="{FF2B5EF4-FFF2-40B4-BE49-F238E27FC236}">
                <a16:creationId xmlns:a16="http://schemas.microsoft.com/office/drawing/2014/main" id="{772881B3-2443-D968-E612-2B110DAD33F5}"/>
              </a:ext>
            </a:extLst>
          </p:cNvPr>
          <p:cNvPicPr>
            <a:picLocks noGrp="1" noChangeAspect="1"/>
          </p:cNvPicPr>
          <p:nvPr>
            <p:ph sz="quarter" idx="10"/>
          </p:nvPr>
        </p:nvPicPr>
        <p:blipFill>
          <a:blip r:embed="rId2"/>
          <a:stretch>
            <a:fillRect/>
          </a:stretch>
        </p:blipFill>
        <p:spPr>
          <a:xfrm>
            <a:off x="828196" y="1040261"/>
            <a:ext cx="4013189" cy="3062977"/>
          </a:xfrm>
        </p:spPr>
      </p:pic>
      <p:sp>
        <p:nvSpPr>
          <p:cNvPr id="4" name="Slide Number Placeholder 3">
            <a:extLst>
              <a:ext uri="{FF2B5EF4-FFF2-40B4-BE49-F238E27FC236}">
                <a16:creationId xmlns:a16="http://schemas.microsoft.com/office/drawing/2014/main" id="{A34EFA75-5343-35CE-9C08-85B404EAAE05}"/>
              </a:ext>
            </a:extLst>
          </p:cNvPr>
          <p:cNvSpPr>
            <a:spLocks noGrp="1"/>
          </p:cNvSpPr>
          <p:nvPr>
            <p:ph type="sldNum" sz="quarter" idx="11"/>
          </p:nvPr>
        </p:nvSpPr>
        <p:spPr/>
        <p:txBody>
          <a:bodyPr/>
          <a:lstStyle/>
          <a:p>
            <a:fld id="{4D06182B-CCD7-434A-9A9C-B821323742FB}" type="slidenum">
              <a:rPr lang="en-US" altLang="en-US" smtClean="0"/>
              <a:pPr/>
              <a:t>10</a:t>
            </a:fld>
            <a:endParaRPr lang="en-US" altLang="en-US" dirty="0"/>
          </a:p>
        </p:txBody>
      </p:sp>
      <p:pic>
        <p:nvPicPr>
          <p:cNvPr id="8" name="Picture 7" descr="Chart&#10;&#10;Description automatically generated">
            <a:extLst>
              <a:ext uri="{FF2B5EF4-FFF2-40B4-BE49-F238E27FC236}">
                <a16:creationId xmlns:a16="http://schemas.microsoft.com/office/drawing/2014/main" id="{03D854A6-175C-995C-C77B-268C4EFBD358}"/>
              </a:ext>
            </a:extLst>
          </p:cNvPr>
          <p:cNvPicPr>
            <a:picLocks noChangeAspect="1"/>
          </p:cNvPicPr>
          <p:nvPr/>
        </p:nvPicPr>
        <p:blipFill>
          <a:blip r:embed="rId3"/>
          <a:stretch>
            <a:fillRect/>
          </a:stretch>
        </p:blipFill>
        <p:spPr>
          <a:xfrm>
            <a:off x="4705529" y="1112668"/>
            <a:ext cx="4013660" cy="2990570"/>
          </a:xfrm>
          <a:prstGeom prst="rect">
            <a:avLst/>
          </a:prstGeom>
        </p:spPr>
      </p:pic>
      <p:sp>
        <p:nvSpPr>
          <p:cNvPr id="9" name="TextBox 8">
            <a:extLst>
              <a:ext uri="{FF2B5EF4-FFF2-40B4-BE49-F238E27FC236}">
                <a16:creationId xmlns:a16="http://schemas.microsoft.com/office/drawing/2014/main" id="{0D044F72-04C6-2133-4360-C2308C22E969}"/>
              </a:ext>
            </a:extLst>
          </p:cNvPr>
          <p:cNvSpPr txBox="1"/>
          <p:nvPr/>
        </p:nvSpPr>
        <p:spPr>
          <a:xfrm>
            <a:off x="948776" y="4184491"/>
            <a:ext cx="4554557" cy="338554"/>
          </a:xfrm>
          <a:prstGeom prst="rect">
            <a:avLst/>
          </a:prstGeom>
          <a:noFill/>
        </p:spPr>
        <p:txBody>
          <a:bodyPr wrap="square" rtlCol="0">
            <a:spAutoFit/>
          </a:bodyPr>
          <a:lstStyle/>
          <a:p>
            <a:r>
              <a:rPr lang="en-US" sz="800" dirty="0"/>
              <a:t>Reference: Young, Sean Alden </a:t>
            </a:r>
            <a:r>
              <a:rPr lang="en-US" sz="800" dirty="0" err="1"/>
              <a:t>Quigg</a:t>
            </a:r>
            <a:r>
              <a:rPr lang="en-US" sz="800" dirty="0"/>
              <a:t>. </a:t>
            </a:r>
            <a:r>
              <a:rPr lang="en-US" sz="800" i="1" dirty="0"/>
              <a:t>Harnessing Energy in the Space Environment for Spacecraft Operations</a:t>
            </a:r>
            <a:r>
              <a:rPr lang="en-US" sz="800" dirty="0"/>
              <a:t>. Stanford University, 2021.</a:t>
            </a:r>
          </a:p>
        </p:txBody>
      </p:sp>
    </p:spTree>
    <p:extLst>
      <p:ext uri="{BB962C8B-B14F-4D97-AF65-F5344CB8AC3E}">
        <p14:creationId xmlns:p14="http://schemas.microsoft.com/office/powerpoint/2010/main" val="687294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F3B08-71E9-F13A-87E2-1B12ADDC12B6}"/>
              </a:ext>
            </a:extLst>
          </p:cNvPr>
          <p:cNvSpPr>
            <a:spLocks noGrp="1"/>
          </p:cNvSpPr>
          <p:nvPr>
            <p:ph type="title"/>
          </p:nvPr>
        </p:nvSpPr>
        <p:spPr/>
        <p:txBody>
          <a:bodyPr/>
          <a:lstStyle/>
          <a:p>
            <a:r>
              <a:rPr lang="en-US" dirty="0"/>
              <a:t>Shortcomings</a:t>
            </a:r>
          </a:p>
        </p:txBody>
      </p:sp>
      <p:sp>
        <p:nvSpPr>
          <p:cNvPr id="4" name="Slide Number Placeholder 3">
            <a:extLst>
              <a:ext uri="{FF2B5EF4-FFF2-40B4-BE49-F238E27FC236}">
                <a16:creationId xmlns:a16="http://schemas.microsoft.com/office/drawing/2014/main" id="{3DCF3507-0721-D5AF-DFE8-9CA2A12898C2}"/>
              </a:ext>
            </a:extLst>
          </p:cNvPr>
          <p:cNvSpPr>
            <a:spLocks noGrp="1"/>
          </p:cNvSpPr>
          <p:nvPr>
            <p:ph type="sldNum" sz="quarter" idx="11"/>
          </p:nvPr>
        </p:nvSpPr>
        <p:spPr/>
        <p:txBody>
          <a:bodyPr/>
          <a:lstStyle/>
          <a:p>
            <a:fld id="{4D06182B-CCD7-434A-9A9C-B821323742FB}" type="slidenum">
              <a:rPr lang="en-US" altLang="en-US" smtClean="0"/>
              <a:pPr/>
              <a:t>11</a:t>
            </a:fld>
            <a:endParaRPr lang="en-US" altLang="en-US" dirty="0"/>
          </a:p>
        </p:txBody>
      </p:sp>
      <p:sp>
        <p:nvSpPr>
          <p:cNvPr id="5" name="TextBox 4">
            <a:extLst>
              <a:ext uri="{FF2B5EF4-FFF2-40B4-BE49-F238E27FC236}">
                <a16:creationId xmlns:a16="http://schemas.microsoft.com/office/drawing/2014/main" id="{5E0A38FD-4D25-7C0C-2423-CF3DAE888B64}"/>
              </a:ext>
            </a:extLst>
          </p:cNvPr>
          <p:cNvSpPr txBox="1"/>
          <p:nvPr/>
        </p:nvSpPr>
        <p:spPr>
          <a:xfrm>
            <a:off x="948775" y="1113969"/>
            <a:ext cx="7707863" cy="3093154"/>
          </a:xfrm>
          <a:prstGeom prst="rect">
            <a:avLst/>
          </a:prstGeom>
          <a:noFill/>
        </p:spPr>
        <p:txBody>
          <a:bodyPr wrap="square" rtlCol="0">
            <a:spAutoFit/>
          </a:bodyPr>
          <a:lstStyle/>
          <a:p>
            <a:pPr marL="285750" indent="-285750">
              <a:buFontTx/>
              <a:buChar char="-"/>
            </a:pPr>
            <a:r>
              <a:rPr lang="en-US" sz="1500" dirty="0" err="1"/>
              <a:t>Grard’s</a:t>
            </a:r>
            <a:r>
              <a:rPr lang="en-US" sz="1500" dirty="0"/>
              <a:t> theoretical analysis ignored ion and secondary electron contributions</a:t>
            </a:r>
            <a:br>
              <a:rPr lang="en-US" sz="1500" dirty="0"/>
            </a:br>
            <a:endParaRPr lang="en-US" sz="1500" dirty="0"/>
          </a:p>
          <a:p>
            <a:pPr marL="285750" indent="-285750">
              <a:buFontTx/>
              <a:buChar char="-"/>
            </a:pPr>
            <a:r>
              <a:rPr lang="en-US" sz="1500" dirty="0"/>
              <a:t>Analytical approximations do not capture many nonlinear effects </a:t>
            </a:r>
            <a:br>
              <a:rPr lang="en-US" sz="1500" dirty="0"/>
            </a:br>
            <a:endParaRPr lang="en-US" sz="1500" dirty="0"/>
          </a:p>
          <a:p>
            <a:pPr marL="285750" indent="-285750">
              <a:buFontTx/>
              <a:buChar char="-"/>
            </a:pPr>
            <a:r>
              <a:rPr lang="en-US" sz="1500" dirty="0"/>
              <a:t>Assumption of OML leads to:</a:t>
            </a:r>
            <a:br>
              <a:rPr lang="en-US" sz="1500" dirty="0"/>
            </a:br>
            <a:r>
              <a:rPr lang="en-US" sz="1500" dirty="0"/>
              <a:t>1. Limited plasma regimes </a:t>
            </a:r>
            <a:br>
              <a:rPr lang="en-US" sz="1500" dirty="0"/>
            </a:br>
            <a:r>
              <a:rPr lang="en-US" sz="1500" dirty="0"/>
              <a:t>2. Inability to analyze more complex geometries </a:t>
            </a:r>
            <a:br>
              <a:rPr lang="en-US" sz="1500" dirty="0"/>
            </a:br>
            <a:r>
              <a:rPr lang="en-US" sz="1500" dirty="0"/>
              <a:t>3. Difficulty of analyzing effect of material properties</a:t>
            </a:r>
          </a:p>
          <a:p>
            <a:pPr marL="285750" indent="-285750">
              <a:buFontTx/>
              <a:buChar char="-"/>
            </a:pPr>
            <a:endParaRPr lang="en-US" sz="1500" dirty="0"/>
          </a:p>
          <a:p>
            <a:pPr marL="285750" indent="-285750">
              <a:buFontTx/>
              <a:buChar char="-"/>
            </a:pPr>
            <a:r>
              <a:rPr lang="en-US" sz="1500" dirty="0"/>
              <a:t>Inability to capture effects of magnetic field and spacecraft relative velocity</a:t>
            </a:r>
          </a:p>
          <a:p>
            <a:pPr marL="285750" indent="-285750">
              <a:buFontTx/>
              <a:buChar char="-"/>
            </a:pPr>
            <a:endParaRPr lang="en-US" sz="1500" dirty="0"/>
          </a:p>
          <a:p>
            <a:pPr marL="285750" indent="-285750">
              <a:buFontTx/>
              <a:buChar char="-"/>
            </a:pPr>
            <a:r>
              <a:rPr lang="en-US" sz="1500" dirty="0"/>
              <a:t>Experiments would be ideal</a:t>
            </a:r>
          </a:p>
          <a:p>
            <a:endParaRPr lang="en-US" sz="1500" dirty="0"/>
          </a:p>
        </p:txBody>
      </p:sp>
    </p:spTree>
    <p:extLst>
      <p:ext uri="{BB962C8B-B14F-4D97-AF65-F5344CB8AC3E}">
        <p14:creationId xmlns:p14="http://schemas.microsoft.com/office/powerpoint/2010/main" val="2059467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77974-A93E-5AB0-0A9D-CC72214CE43C}"/>
              </a:ext>
            </a:extLst>
          </p:cNvPr>
          <p:cNvSpPr>
            <a:spLocks noGrp="1"/>
          </p:cNvSpPr>
          <p:nvPr>
            <p:ph type="title"/>
          </p:nvPr>
        </p:nvSpPr>
        <p:spPr/>
        <p:txBody>
          <a:bodyPr/>
          <a:lstStyle/>
          <a:p>
            <a:r>
              <a:rPr lang="en-US" dirty="0"/>
              <a:t>Spacecraft Charging Simulations</a:t>
            </a:r>
          </a:p>
        </p:txBody>
      </p:sp>
      <p:sp>
        <p:nvSpPr>
          <p:cNvPr id="4" name="Slide Number Placeholder 3">
            <a:extLst>
              <a:ext uri="{FF2B5EF4-FFF2-40B4-BE49-F238E27FC236}">
                <a16:creationId xmlns:a16="http://schemas.microsoft.com/office/drawing/2014/main" id="{76B87FF1-2666-48D3-269E-A7402940A607}"/>
              </a:ext>
            </a:extLst>
          </p:cNvPr>
          <p:cNvSpPr>
            <a:spLocks noGrp="1"/>
          </p:cNvSpPr>
          <p:nvPr>
            <p:ph type="sldNum" sz="quarter" idx="11"/>
          </p:nvPr>
        </p:nvSpPr>
        <p:spPr/>
        <p:txBody>
          <a:bodyPr/>
          <a:lstStyle/>
          <a:p>
            <a:fld id="{4D06182B-CCD7-434A-9A9C-B821323742FB}" type="slidenum">
              <a:rPr lang="en-US" altLang="en-US" smtClean="0"/>
              <a:pPr/>
              <a:t>12</a:t>
            </a:fld>
            <a:endParaRPr lang="en-US" altLang="en-US" dirty="0"/>
          </a:p>
        </p:txBody>
      </p:sp>
      <p:sp>
        <p:nvSpPr>
          <p:cNvPr id="5" name="TextBox 4">
            <a:extLst>
              <a:ext uri="{FF2B5EF4-FFF2-40B4-BE49-F238E27FC236}">
                <a16:creationId xmlns:a16="http://schemas.microsoft.com/office/drawing/2014/main" id="{77D9C5CD-0243-C597-7BDF-DFA7B7969987}"/>
              </a:ext>
            </a:extLst>
          </p:cNvPr>
          <p:cNvSpPr txBox="1"/>
          <p:nvPr/>
        </p:nvSpPr>
        <p:spPr>
          <a:xfrm>
            <a:off x="948776" y="849096"/>
            <a:ext cx="5588757" cy="353943"/>
          </a:xfrm>
          <a:prstGeom prst="rect">
            <a:avLst/>
          </a:prstGeom>
          <a:noFill/>
        </p:spPr>
        <p:txBody>
          <a:bodyPr wrap="square" rtlCol="0">
            <a:spAutoFit/>
          </a:bodyPr>
          <a:lstStyle/>
          <a:p>
            <a:r>
              <a:rPr lang="en-US" sz="1700" b="1" dirty="0"/>
              <a:t>Particle-in-Cell (PIC)</a:t>
            </a:r>
          </a:p>
        </p:txBody>
      </p:sp>
      <p:pic>
        <p:nvPicPr>
          <p:cNvPr id="9" name="Picture 8">
            <a:extLst>
              <a:ext uri="{FF2B5EF4-FFF2-40B4-BE49-F238E27FC236}">
                <a16:creationId xmlns:a16="http://schemas.microsoft.com/office/drawing/2014/main" id="{5C00DD6A-0E6F-B6AD-0B8C-A354BF129FC8}"/>
              </a:ext>
            </a:extLst>
          </p:cNvPr>
          <p:cNvPicPr>
            <a:picLocks noChangeAspect="1"/>
          </p:cNvPicPr>
          <p:nvPr/>
        </p:nvPicPr>
        <p:blipFill>
          <a:blip r:embed="rId2"/>
          <a:stretch>
            <a:fillRect/>
          </a:stretch>
        </p:blipFill>
        <p:spPr>
          <a:xfrm>
            <a:off x="4442581" y="1713367"/>
            <a:ext cx="4407718" cy="2889504"/>
          </a:xfrm>
          <a:prstGeom prst="rect">
            <a:avLst/>
          </a:prstGeom>
        </p:spPr>
      </p:pic>
      <p:sp>
        <p:nvSpPr>
          <p:cNvPr id="10" name="TextBox 9">
            <a:extLst>
              <a:ext uri="{FF2B5EF4-FFF2-40B4-BE49-F238E27FC236}">
                <a16:creationId xmlns:a16="http://schemas.microsoft.com/office/drawing/2014/main" id="{51C903B3-8862-FE47-DBBB-6772EEF56D9C}"/>
              </a:ext>
            </a:extLst>
          </p:cNvPr>
          <p:cNvSpPr txBox="1"/>
          <p:nvPr/>
        </p:nvSpPr>
        <p:spPr>
          <a:xfrm>
            <a:off x="948777" y="1203039"/>
            <a:ext cx="7707862" cy="2169825"/>
          </a:xfrm>
          <a:prstGeom prst="rect">
            <a:avLst/>
          </a:prstGeom>
          <a:noFill/>
        </p:spPr>
        <p:txBody>
          <a:bodyPr wrap="square" rtlCol="0">
            <a:spAutoFit/>
          </a:bodyPr>
          <a:lstStyle/>
          <a:p>
            <a:pPr marL="285750" indent="-285750">
              <a:buFontTx/>
              <a:buChar char="-"/>
            </a:pPr>
            <a:r>
              <a:rPr lang="en-US" sz="1500" dirty="0"/>
              <a:t>Basic overview: The motions of charged macroparticles, each of which represents many real plasma particles, are advanced over small time steps, with concurrently updated Lorentz forcefields defined on computational grids</a:t>
            </a:r>
            <a:br>
              <a:rPr lang="en-US" sz="1500" dirty="0"/>
            </a:br>
            <a:endParaRPr lang="en-US" sz="1500" dirty="0"/>
          </a:p>
          <a:p>
            <a:pPr marL="285750" indent="-285750">
              <a:buFontTx/>
              <a:buChar char="-"/>
            </a:pPr>
            <a:r>
              <a:rPr lang="en-US" sz="1500" dirty="0"/>
              <a:t>Numerically solving </a:t>
            </a:r>
            <a:r>
              <a:rPr lang="en-US" sz="1500" dirty="0" err="1"/>
              <a:t>Vlasov</a:t>
            </a:r>
            <a:r>
              <a:rPr lang="en-US" sz="1500" dirty="0"/>
              <a:t> equation</a:t>
            </a:r>
            <a:br>
              <a:rPr lang="en-US" sz="1500" dirty="0"/>
            </a:br>
            <a:endParaRPr lang="en-US" sz="1500" dirty="0"/>
          </a:p>
          <a:p>
            <a:pPr marL="285750" indent="-285750">
              <a:buFontTx/>
              <a:buChar char="-"/>
            </a:pPr>
            <a:r>
              <a:rPr lang="en-US" sz="1500" dirty="0"/>
              <a:t>Minimum assumptions</a:t>
            </a:r>
            <a:br>
              <a:rPr lang="en-US" sz="1500" dirty="0"/>
            </a:br>
            <a:endParaRPr lang="en-US" sz="1500" dirty="0"/>
          </a:p>
          <a:p>
            <a:pPr marL="285750" indent="-285750">
              <a:buFontTx/>
              <a:buChar char="-"/>
            </a:pPr>
            <a:r>
              <a:rPr lang="en-US" sz="1500" dirty="0"/>
              <a:t>Useful for plasma surface interactions</a:t>
            </a:r>
          </a:p>
        </p:txBody>
      </p:sp>
      <p:sp>
        <p:nvSpPr>
          <p:cNvPr id="3" name="TextBox 2">
            <a:extLst>
              <a:ext uri="{FF2B5EF4-FFF2-40B4-BE49-F238E27FC236}">
                <a16:creationId xmlns:a16="http://schemas.microsoft.com/office/drawing/2014/main" id="{571846EF-27F2-C3BB-5773-25BEA461DD38}"/>
              </a:ext>
            </a:extLst>
          </p:cNvPr>
          <p:cNvSpPr txBox="1"/>
          <p:nvPr/>
        </p:nvSpPr>
        <p:spPr>
          <a:xfrm>
            <a:off x="855784" y="4196861"/>
            <a:ext cx="3481753" cy="338554"/>
          </a:xfrm>
          <a:prstGeom prst="rect">
            <a:avLst/>
          </a:prstGeom>
          <a:noFill/>
        </p:spPr>
        <p:txBody>
          <a:bodyPr wrap="square" rtlCol="0">
            <a:spAutoFit/>
          </a:bodyPr>
          <a:lstStyle/>
          <a:p>
            <a:r>
              <a:rPr lang="en-US" sz="800" dirty="0"/>
              <a:t>Reference: C. Birdsall, A. Langdon, </a:t>
            </a:r>
            <a:r>
              <a:rPr lang="en-US" sz="800" i="1" dirty="0"/>
              <a:t>Plasma Physics Via Computer Simulation</a:t>
            </a:r>
            <a:r>
              <a:rPr lang="en-US" sz="800" dirty="0"/>
              <a:t> (McGraw-Hill, New York, 1985)</a:t>
            </a:r>
          </a:p>
        </p:txBody>
      </p:sp>
    </p:spTree>
    <p:extLst>
      <p:ext uri="{BB962C8B-B14F-4D97-AF65-F5344CB8AC3E}">
        <p14:creationId xmlns:p14="http://schemas.microsoft.com/office/powerpoint/2010/main" val="2361478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574F7-5E99-DD2C-C337-F1B7F8D07539}"/>
              </a:ext>
            </a:extLst>
          </p:cNvPr>
          <p:cNvSpPr>
            <a:spLocks noGrp="1"/>
          </p:cNvSpPr>
          <p:nvPr>
            <p:ph type="title"/>
          </p:nvPr>
        </p:nvSpPr>
        <p:spPr/>
        <p:txBody>
          <a:bodyPr/>
          <a:lstStyle/>
          <a:p>
            <a:r>
              <a:rPr lang="en-US" dirty="0"/>
              <a:t>Using a customized version of </a:t>
            </a:r>
            <a:r>
              <a:rPr lang="en-US" dirty="0" err="1"/>
              <a:t>WarpX</a:t>
            </a:r>
            <a:r>
              <a:rPr lang="en-US" dirty="0"/>
              <a:t> </a:t>
            </a:r>
          </a:p>
        </p:txBody>
      </p:sp>
      <p:sp>
        <p:nvSpPr>
          <p:cNvPr id="4" name="Slide Number Placeholder 3">
            <a:extLst>
              <a:ext uri="{FF2B5EF4-FFF2-40B4-BE49-F238E27FC236}">
                <a16:creationId xmlns:a16="http://schemas.microsoft.com/office/drawing/2014/main" id="{E56F6406-E72B-F715-4D65-8236F2A37FC8}"/>
              </a:ext>
            </a:extLst>
          </p:cNvPr>
          <p:cNvSpPr>
            <a:spLocks noGrp="1"/>
          </p:cNvSpPr>
          <p:nvPr>
            <p:ph type="sldNum" sz="quarter" idx="11"/>
          </p:nvPr>
        </p:nvSpPr>
        <p:spPr/>
        <p:txBody>
          <a:bodyPr/>
          <a:lstStyle/>
          <a:p>
            <a:fld id="{4D06182B-CCD7-434A-9A9C-B821323742FB}" type="slidenum">
              <a:rPr lang="en-US" altLang="en-US" smtClean="0"/>
              <a:pPr/>
              <a:t>13</a:t>
            </a:fld>
            <a:endParaRPr lang="en-US" altLang="en-US" dirty="0"/>
          </a:p>
        </p:txBody>
      </p:sp>
      <p:sp>
        <p:nvSpPr>
          <p:cNvPr id="5" name="TextBox 4">
            <a:extLst>
              <a:ext uri="{FF2B5EF4-FFF2-40B4-BE49-F238E27FC236}">
                <a16:creationId xmlns:a16="http://schemas.microsoft.com/office/drawing/2014/main" id="{4A94A285-A59E-F043-A54A-F8A2A73AA618}"/>
              </a:ext>
            </a:extLst>
          </p:cNvPr>
          <p:cNvSpPr txBox="1"/>
          <p:nvPr/>
        </p:nvSpPr>
        <p:spPr>
          <a:xfrm>
            <a:off x="1026160" y="965200"/>
            <a:ext cx="6350000" cy="3416320"/>
          </a:xfrm>
          <a:prstGeom prst="rect">
            <a:avLst/>
          </a:prstGeom>
          <a:noFill/>
        </p:spPr>
        <p:txBody>
          <a:bodyPr wrap="square" rtlCol="0">
            <a:spAutoFit/>
          </a:bodyPr>
          <a:lstStyle/>
          <a:p>
            <a:pPr marL="285750" indent="-285750">
              <a:buFontTx/>
              <a:buChar char="-"/>
            </a:pPr>
            <a:r>
              <a:rPr lang="en-US" dirty="0" err="1"/>
              <a:t>WarpX</a:t>
            </a:r>
            <a:r>
              <a:rPr lang="en-US" dirty="0"/>
              <a:t> is an advanced electromagnetic PIC code</a:t>
            </a:r>
          </a:p>
          <a:p>
            <a:pPr marL="285750" indent="-285750">
              <a:buFontTx/>
              <a:buChar char="-"/>
            </a:pPr>
            <a:endParaRPr lang="en-US" dirty="0"/>
          </a:p>
          <a:p>
            <a:pPr marL="285750" indent="-285750">
              <a:buFontTx/>
              <a:buChar char="-"/>
            </a:pPr>
            <a:r>
              <a:rPr lang="en-US" dirty="0"/>
              <a:t>Extremely optimized and has great scalability features</a:t>
            </a:r>
          </a:p>
          <a:p>
            <a:pPr marL="285750" indent="-285750">
              <a:buFontTx/>
              <a:buChar char="-"/>
            </a:pPr>
            <a:endParaRPr lang="en-US" dirty="0"/>
          </a:p>
          <a:p>
            <a:pPr marL="285750" indent="-285750">
              <a:buFontTx/>
              <a:buChar char="-"/>
            </a:pPr>
            <a:r>
              <a:rPr lang="en-US" dirty="0"/>
              <a:t>Ability to input 3D geometry files</a:t>
            </a:r>
          </a:p>
          <a:p>
            <a:pPr marL="285750" indent="-285750">
              <a:buFontTx/>
              <a:buChar char="-"/>
            </a:pPr>
            <a:endParaRPr lang="en-US" dirty="0"/>
          </a:p>
          <a:p>
            <a:pPr marL="285750" indent="-285750">
              <a:buFontTx/>
              <a:buChar char="-"/>
            </a:pPr>
            <a:r>
              <a:rPr lang="en-US" dirty="0"/>
              <a:t>Lot of features including mesh refinement, relativistic effects, various output formats, etc.</a:t>
            </a:r>
          </a:p>
          <a:p>
            <a:pPr marL="285750" indent="-285750">
              <a:buFontTx/>
              <a:buChar char="-"/>
            </a:pPr>
            <a:endParaRPr lang="en-US" dirty="0"/>
          </a:p>
          <a:p>
            <a:pPr marL="285750" indent="-285750">
              <a:buFontTx/>
              <a:buChar char="-"/>
            </a:pPr>
            <a:r>
              <a:rPr lang="en-US" dirty="0"/>
              <a:t>We implemented a charging algorithm developed by Roussel (Roussel, J-F, 2001) in </a:t>
            </a:r>
            <a:r>
              <a:rPr lang="en-US" dirty="0" err="1"/>
              <a:t>WarpX</a:t>
            </a:r>
            <a:endParaRPr lang="en-US" dirty="0"/>
          </a:p>
          <a:p>
            <a:pPr marL="285750" indent="-285750">
              <a:buFontTx/>
              <a:buChar char="-"/>
            </a:pPr>
            <a:endParaRPr lang="en-US" dirty="0"/>
          </a:p>
        </p:txBody>
      </p:sp>
      <p:sp>
        <p:nvSpPr>
          <p:cNvPr id="3" name="TextBox 2">
            <a:extLst>
              <a:ext uri="{FF2B5EF4-FFF2-40B4-BE49-F238E27FC236}">
                <a16:creationId xmlns:a16="http://schemas.microsoft.com/office/drawing/2014/main" id="{2E2B7EEB-CBDE-0CF0-7629-67484C9D38AB}"/>
              </a:ext>
            </a:extLst>
          </p:cNvPr>
          <p:cNvSpPr txBox="1"/>
          <p:nvPr/>
        </p:nvSpPr>
        <p:spPr>
          <a:xfrm>
            <a:off x="1168782" y="4189412"/>
            <a:ext cx="3481753" cy="338554"/>
          </a:xfrm>
          <a:prstGeom prst="rect">
            <a:avLst/>
          </a:prstGeom>
          <a:noFill/>
        </p:spPr>
        <p:txBody>
          <a:bodyPr wrap="square" rtlCol="0">
            <a:spAutoFit/>
          </a:bodyPr>
          <a:lstStyle/>
          <a:p>
            <a:r>
              <a:rPr lang="en-US" sz="800" dirty="0"/>
              <a:t>Reference: Roussel, J-F. "Modelling of spacecraft plasma environment interactions." </a:t>
            </a:r>
            <a:r>
              <a:rPr lang="en-US" sz="800" i="1" dirty="0"/>
              <a:t>Spacecraft Charging Technology</a:t>
            </a:r>
            <a:r>
              <a:rPr lang="en-US" sz="800" dirty="0"/>
              <a:t>. Vol. 476. 2001</a:t>
            </a:r>
          </a:p>
        </p:txBody>
      </p:sp>
    </p:spTree>
    <p:extLst>
      <p:ext uri="{BB962C8B-B14F-4D97-AF65-F5344CB8AC3E}">
        <p14:creationId xmlns:p14="http://schemas.microsoft.com/office/powerpoint/2010/main" val="392360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FAD65-6485-6413-E463-1FAE934174FC}"/>
              </a:ext>
            </a:extLst>
          </p:cNvPr>
          <p:cNvSpPr>
            <a:spLocks noGrp="1"/>
          </p:cNvSpPr>
          <p:nvPr>
            <p:ph type="title"/>
          </p:nvPr>
        </p:nvSpPr>
        <p:spPr/>
        <p:txBody>
          <a:bodyPr/>
          <a:lstStyle/>
          <a:p>
            <a:r>
              <a:rPr lang="en-US" dirty="0"/>
              <a:t>Revisiting Young’s Equations to Benchmark</a:t>
            </a:r>
          </a:p>
        </p:txBody>
      </p:sp>
      <p:sp>
        <p:nvSpPr>
          <p:cNvPr id="4" name="Slide Number Placeholder 3">
            <a:extLst>
              <a:ext uri="{FF2B5EF4-FFF2-40B4-BE49-F238E27FC236}">
                <a16:creationId xmlns:a16="http://schemas.microsoft.com/office/drawing/2014/main" id="{93C42D27-3409-2E3F-091E-C7C20D955724}"/>
              </a:ext>
            </a:extLst>
          </p:cNvPr>
          <p:cNvSpPr>
            <a:spLocks noGrp="1"/>
          </p:cNvSpPr>
          <p:nvPr>
            <p:ph type="sldNum" sz="quarter" idx="11"/>
          </p:nvPr>
        </p:nvSpPr>
        <p:spPr/>
        <p:txBody>
          <a:bodyPr/>
          <a:lstStyle/>
          <a:p>
            <a:fld id="{4D06182B-CCD7-434A-9A9C-B821323742FB}" type="slidenum">
              <a:rPr lang="en-US" altLang="en-US" smtClean="0"/>
              <a:pPr/>
              <a:t>14</a:t>
            </a:fld>
            <a:endParaRPr lang="en-US" altLang="en-US" dirty="0"/>
          </a:p>
        </p:txBody>
      </p:sp>
      <p:pic>
        <p:nvPicPr>
          <p:cNvPr id="7" name="Picture 6">
            <a:extLst>
              <a:ext uri="{FF2B5EF4-FFF2-40B4-BE49-F238E27FC236}">
                <a16:creationId xmlns:a16="http://schemas.microsoft.com/office/drawing/2014/main" id="{04D620BA-9564-DB5B-E27B-11ED1DF48671}"/>
              </a:ext>
            </a:extLst>
          </p:cNvPr>
          <p:cNvPicPr>
            <a:picLocks noChangeAspect="1"/>
          </p:cNvPicPr>
          <p:nvPr/>
        </p:nvPicPr>
        <p:blipFill>
          <a:blip r:embed="rId2"/>
          <a:stretch>
            <a:fillRect/>
          </a:stretch>
        </p:blipFill>
        <p:spPr>
          <a:xfrm>
            <a:off x="2465736" y="1078230"/>
            <a:ext cx="4212527" cy="720090"/>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3355B77B-7504-EA8E-3EDC-0D8777FF7037}"/>
                  </a:ext>
                </a:extLst>
              </p:cNvPr>
              <p:cNvSpPr txBox="1"/>
              <p:nvPr/>
            </p:nvSpPr>
            <p:spPr>
              <a:xfrm>
                <a:off x="873760" y="2103120"/>
                <a:ext cx="8158480" cy="369332"/>
              </a:xfrm>
              <a:prstGeom prst="rect">
                <a:avLst/>
              </a:prstGeom>
              <a:noFill/>
            </p:spPr>
            <p:txBody>
              <a:bodyPr wrap="square" rtlCol="0">
                <a:spAutoFit/>
              </a:bodyPr>
              <a:lstStyle/>
              <a:p>
                <a:r>
                  <a:rPr lang="en-US" dirty="0"/>
                  <a:t>For a sphere, Young solved for the normalized floating potential </a:t>
                </a:r>
                <a14:m>
                  <m:oMath xmlns:m="http://schemas.openxmlformats.org/officeDocument/2006/math">
                    <m:r>
                      <a:rPr lang="en-US" b="0" i="1" smtClean="0">
                        <a:latin typeface="Cambria Math" panose="02040503050406030204" pitchFamily="18" charset="0"/>
                      </a:rPr>
                      <m:t>𝜃</m:t>
                    </m:r>
                  </m:oMath>
                </a14:m>
                <a:r>
                  <a:rPr lang="en-US" dirty="0"/>
                  <a:t> as:</a:t>
                </a:r>
              </a:p>
            </p:txBody>
          </p:sp>
        </mc:Choice>
        <mc:Fallback xmlns="">
          <p:sp>
            <p:nvSpPr>
              <p:cNvPr id="8" name="TextBox 7">
                <a:extLst>
                  <a:ext uri="{FF2B5EF4-FFF2-40B4-BE49-F238E27FC236}">
                    <a16:creationId xmlns:a16="http://schemas.microsoft.com/office/drawing/2014/main" id="{3355B77B-7504-EA8E-3EDC-0D8777FF7037}"/>
                  </a:ext>
                </a:extLst>
              </p:cNvPr>
              <p:cNvSpPr txBox="1">
                <a:spLocks noRot="1" noChangeAspect="1" noMove="1" noResize="1" noEditPoints="1" noAdjustHandles="1" noChangeArrowheads="1" noChangeShapeType="1" noTextEdit="1"/>
              </p:cNvSpPr>
              <p:nvPr/>
            </p:nvSpPr>
            <p:spPr>
              <a:xfrm>
                <a:off x="873760" y="2103120"/>
                <a:ext cx="8158480" cy="369332"/>
              </a:xfrm>
              <a:prstGeom prst="rect">
                <a:avLst/>
              </a:prstGeom>
              <a:blipFill>
                <a:blip r:embed="rId3"/>
                <a:stretch>
                  <a:fillRect l="-621" t="-6667" b="-26667"/>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8EC3C0FB-2756-C4B8-4520-F1842DC3895B}"/>
              </a:ext>
            </a:extLst>
          </p:cNvPr>
          <p:cNvPicPr>
            <a:picLocks noChangeAspect="1"/>
          </p:cNvPicPr>
          <p:nvPr/>
        </p:nvPicPr>
        <p:blipFill>
          <a:blip r:embed="rId4"/>
          <a:stretch>
            <a:fillRect/>
          </a:stretch>
        </p:blipFill>
        <p:spPr>
          <a:xfrm>
            <a:off x="3151536" y="2567465"/>
            <a:ext cx="3198464" cy="706637"/>
          </a:xfrm>
          <a:prstGeom prst="rect">
            <a:avLst/>
          </a:prstGeom>
        </p:spPr>
      </p:pic>
      <p:pic>
        <p:nvPicPr>
          <p:cNvPr id="12" name="Picture 11">
            <a:extLst>
              <a:ext uri="{FF2B5EF4-FFF2-40B4-BE49-F238E27FC236}">
                <a16:creationId xmlns:a16="http://schemas.microsoft.com/office/drawing/2014/main" id="{DA608BBB-33FF-3E7D-5B30-DD68DEB96505}"/>
              </a:ext>
            </a:extLst>
          </p:cNvPr>
          <p:cNvPicPr>
            <a:picLocks noChangeAspect="1"/>
          </p:cNvPicPr>
          <p:nvPr/>
        </p:nvPicPr>
        <p:blipFill>
          <a:blip r:embed="rId5"/>
          <a:stretch>
            <a:fillRect/>
          </a:stretch>
        </p:blipFill>
        <p:spPr>
          <a:xfrm>
            <a:off x="948776" y="3711951"/>
            <a:ext cx="3925761" cy="706637"/>
          </a:xfrm>
          <a:prstGeom prst="rect">
            <a:avLst/>
          </a:prstGeom>
        </p:spPr>
      </p:pic>
      <p:sp>
        <p:nvSpPr>
          <p:cNvPr id="13" name="TextBox 12">
            <a:extLst>
              <a:ext uri="{FF2B5EF4-FFF2-40B4-BE49-F238E27FC236}">
                <a16:creationId xmlns:a16="http://schemas.microsoft.com/office/drawing/2014/main" id="{6FE9394D-1563-170B-E5B7-5819EF90EE7E}"/>
              </a:ext>
            </a:extLst>
          </p:cNvPr>
          <p:cNvSpPr txBox="1"/>
          <p:nvPr/>
        </p:nvSpPr>
        <p:spPr>
          <a:xfrm>
            <a:off x="1320800" y="3274102"/>
            <a:ext cx="1144936" cy="369332"/>
          </a:xfrm>
          <a:prstGeom prst="rect">
            <a:avLst/>
          </a:prstGeom>
          <a:noFill/>
        </p:spPr>
        <p:txBody>
          <a:bodyPr wrap="square" rtlCol="0">
            <a:spAutoFit/>
          </a:bodyPr>
          <a:lstStyle/>
          <a:p>
            <a:r>
              <a:rPr lang="en-US" dirty="0"/>
              <a:t>Where,</a:t>
            </a:r>
          </a:p>
        </p:txBody>
      </p:sp>
      <p:pic>
        <p:nvPicPr>
          <p:cNvPr id="15" name="Picture 14">
            <a:extLst>
              <a:ext uri="{FF2B5EF4-FFF2-40B4-BE49-F238E27FC236}">
                <a16:creationId xmlns:a16="http://schemas.microsoft.com/office/drawing/2014/main" id="{64734307-B0E5-B3B3-FD27-AF539C781AC6}"/>
              </a:ext>
            </a:extLst>
          </p:cNvPr>
          <p:cNvPicPr>
            <a:picLocks noChangeAspect="1"/>
          </p:cNvPicPr>
          <p:nvPr/>
        </p:nvPicPr>
        <p:blipFill>
          <a:blip r:embed="rId6"/>
          <a:stretch>
            <a:fillRect/>
          </a:stretch>
        </p:blipFill>
        <p:spPr>
          <a:xfrm>
            <a:off x="5100402" y="3728007"/>
            <a:ext cx="3728638" cy="706637"/>
          </a:xfrm>
          <a:prstGeom prst="rect">
            <a:avLst/>
          </a:prstGeom>
        </p:spPr>
      </p:pic>
      <p:cxnSp>
        <p:nvCxnSpPr>
          <p:cNvPr id="17" name="Straight Connector 16">
            <a:extLst>
              <a:ext uri="{FF2B5EF4-FFF2-40B4-BE49-F238E27FC236}">
                <a16:creationId xmlns:a16="http://schemas.microsoft.com/office/drawing/2014/main" id="{E13CBF05-6E2B-FE8C-DCF0-7CBBDE6A561D}"/>
              </a:ext>
            </a:extLst>
          </p:cNvPr>
          <p:cNvCxnSpPr>
            <a:endCxn id="12" idx="0"/>
          </p:cNvCxnSpPr>
          <p:nvPr/>
        </p:nvCxnSpPr>
        <p:spPr>
          <a:xfrm flipV="1">
            <a:off x="2661920" y="3711951"/>
            <a:ext cx="249737" cy="585729"/>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CD122FCF-0F15-C86C-B4EF-59A55E89034C}"/>
              </a:ext>
            </a:extLst>
          </p:cNvPr>
          <p:cNvCxnSpPr/>
          <p:nvPr/>
        </p:nvCxnSpPr>
        <p:spPr>
          <a:xfrm flipV="1">
            <a:off x="4206240" y="3643434"/>
            <a:ext cx="365759" cy="664406"/>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2F4DA23-EB1B-32B1-0987-67ED7AE3FCE5}"/>
              </a:ext>
            </a:extLst>
          </p:cNvPr>
          <p:cNvCxnSpPr/>
          <p:nvPr/>
        </p:nvCxnSpPr>
        <p:spPr>
          <a:xfrm flipV="1">
            <a:off x="7640320" y="3643434"/>
            <a:ext cx="314960" cy="775154"/>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644BF3C2-7851-5348-2448-53B980FBED26}"/>
              </a:ext>
            </a:extLst>
          </p:cNvPr>
          <p:cNvCxnSpPr/>
          <p:nvPr/>
        </p:nvCxnSpPr>
        <p:spPr>
          <a:xfrm flipV="1">
            <a:off x="3401468" y="3643434"/>
            <a:ext cx="358851" cy="6644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C4606F74-2060-8833-8D61-DCEBB4CB2CFB}"/>
              </a:ext>
            </a:extLst>
          </p:cNvPr>
          <p:cNvCxnSpPr>
            <a:cxnSpLocks/>
          </p:cNvCxnSpPr>
          <p:nvPr/>
        </p:nvCxnSpPr>
        <p:spPr>
          <a:xfrm flipV="1">
            <a:off x="3580893" y="3643434"/>
            <a:ext cx="401827" cy="6644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EC528162-1BFF-9619-0C7B-50D564695268}"/>
              </a:ext>
            </a:extLst>
          </p:cNvPr>
          <p:cNvCxnSpPr/>
          <p:nvPr/>
        </p:nvCxnSpPr>
        <p:spPr>
          <a:xfrm flipV="1">
            <a:off x="6350000" y="3566160"/>
            <a:ext cx="406400" cy="86848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F5C810D4-218B-11D2-ECA2-03432B9CB5DB}"/>
              </a:ext>
            </a:extLst>
          </p:cNvPr>
          <p:cNvCxnSpPr/>
          <p:nvPr/>
        </p:nvCxnSpPr>
        <p:spPr>
          <a:xfrm flipV="1">
            <a:off x="6964721" y="3711951"/>
            <a:ext cx="449734" cy="2928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4B4CDCBE-7CBB-48F9-DE49-9E275B83C197}"/>
              </a:ext>
            </a:extLst>
          </p:cNvPr>
          <p:cNvSpPr txBox="1"/>
          <p:nvPr/>
        </p:nvSpPr>
        <p:spPr>
          <a:xfrm>
            <a:off x="3686721" y="3354623"/>
            <a:ext cx="590639" cy="369332"/>
          </a:xfrm>
          <a:prstGeom prst="rect">
            <a:avLst/>
          </a:prstGeom>
          <a:noFill/>
        </p:spPr>
        <p:txBody>
          <a:bodyPr wrap="square" rtlCol="0">
            <a:spAutoFit/>
          </a:bodyPr>
          <a:lstStyle/>
          <a:p>
            <a:r>
              <a:rPr lang="en-US" dirty="0"/>
              <a:t>1</a:t>
            </a:r>
          </a:p>
        </p:txBody>
      </p:sp>
      <p:sp>
        <p:nvSpPr>
          <p:cNvPr id="32" name="TextBox 31">
            <a:extLst>
              <a:ext uri="{FF2B5EF4-FFF2-40B4-BE49-F238E27FC236}">
                <a16:creationId xmlns:a16="http://schemas.microsoft.com/office/drawing/2014/main" id="{A5C82F05-71A8-76C3-4D06-DAEB650CF55A}"/>
              </a:ext>
            </a:extLst>
          </p:cNvPr>
          <p:cNvSpPr txBox="1"/>
          <p:nvPr/>
        </p:nvSpPr>
        <p:spPr>
          <a:xfrm>
            <a:off x="7308948" y="3416482"/>
            <a:ext cx="436880" cy="369332"/>
          </a:xfrm>
          <a:prstGeom prst="rect">
            <a:avLst/>
          </a:prstGeom>
          <a:noFill/>
        </p:spPr>
        <p:txBody>
          <a:bodyPr wrap="square" rtlCol="0">
            <a:spAutoFit/>
          </a:bodyPr>
          <a:lstStyle/>
          <a:p>
            <a:r>
              <a:rPr lang="en-US" dirty="0"/>
              <a:t>1</a:t>
            </a:r>
          </a:p>
        </p:txBody>
      </p:sp>
      <p:sp>
        <p:nvSpPr>
          <p:cNvPr id="33" name="TextBox 32">
            <a:extLst>
              <a:ext uri="{FF2B5EF4-FFF2-40B4-BE49-F238E27FC236}">
                <a16:creationId xmlns:a16="http://schemas.microsoft.com/office/drawing/2014/main" id="{2CC8BAAE-AE58-5A25-A7BE-72005D715655}"/>
              </a:ext>
            </a:extLst>
          </p:cNvPr>
          <p:cNvSpPr txBox="1"/>
          <p:nvPr/>
        </p:nvSpPr>
        <p:spPr>
          <a:xfrm>
            <a:off x="6635253" y="3274102"/>
            <a:ext cx="329468" cy="369332"/>
          </a:xfrm>
          <a:prstGeom prst="rect">
            <a:avLst/>
          </a:prstGeom>
          <a:noFill/>
        </p:spPr>
        <p:txBody>
          <a:bodyPr wrap="square" rtlCol="0">
            <a:spAutoFit/>
          </a:bodyPr>
          <a:lstStyle/>
          <a:p>
            <a:r>
              <a:rPr lang="en-US" dirty="0"/>
              <a:t>1</a:t>
            </a:r>
          </a:p>
        </p:txBody>
      </p:sp>
      <p:sp>
        <p:nvSpPr>
          <p:cNvPr id="34" name="TextBox 33">
            <a:extLst>
              <a:ext uri="{FF2B5EF4-FFF2-40B4-BE49-F238E27FC236}">
                <a16:creationId xmlns:a16="http://schemas.microsoft.com/office/drawing/2014/main" id="{F9023C00-EE1A-AF82-E10F-90443A0BC408}"/>
              </a:ext>
            </a:extLst>
          </p:cNvPr>
          <p:cNvSpPr txBox="1"/>
          <p:nvPr/>
        </p:nvSpPr>
        <p:spPr>
          <a:xfrm>
            <a:off x="2783840" y="3416482"/>
            <a:ext cx="367696" cy="369332"/>
          </a:xfrm>
          <a:prstGeom prst="rect">
            <a:avLst/>
          </a:prstGeom>
          <a:noFill/>
        </p:spPr>
        <p:txBody>
          <a:bodyPr wrap="square" rtlCol="0">
            <a:spAutoFit/>
          </a:bodyPr>
          <a:lstStyle/>
          <a:p>
            <a:r>
              <a:rPr lang="en-US" dirty="0"/>
              <a:t>0</a:t>
            </a:r>
          </a:p>
        </p:txBody>
      </p:sp>
      <p:sp>
        <p:nvSpPr>
          <p:cNvPr id="35" name="TextBox 34">
            <a:extLst>
              <a:ext uri="{FF2B5EF4-FFF2-40B4-BE49-F238E27FC236}">
                <a16:creationId xmlns:a16="http://schemas.microsoft.com/office/drawing/2014/main" id="{AA57E563-5D29-6CA9-A3F1-205DFEAB6B0B}"/>
              </a:ext>
            </a:extLst>
          </p:cNvPr>
          <p:cNvSpPr txBox="1"/>
          <p:nvPr/>
        </p:nvSpPr>
        <p:spPr>
          <a:xfrm>
            <a:off x="4571999" y="3342619"/>
            <a:ext cx="72240" cy="369332"/>
          </a:xfrm>
          <a:prstGeom prst="rect">
            <a:avLst/>
          </a:prstGeom>
          <a:noFill/>
        </p:spPr>
        <p:txBody>
          <a:bodyPr wrap="square" rtlCol="0">
            <a:spAutoFit/>
          </a:bodyPr>
          <a:lstStyle/>
          <a:p>
            <a:r>
              <a:rPr lang="en-US" dirty="0"/>
              <a:t>0</a:t>
            </a:r>
          </a:p>
        </p:txBody>
      </p:sp>
      <p:sp>
        <p:nvSpPr>
          <p:cNvPr id="36" name="TextBox 35">
            <a:extLst>
              <a:ext uri="{FF2B5EF4-FFF2-40B4-BE49-F238E27FC236}">
                <a16:creationId xmlns:a16="http://schemas.microsoft.com/office/drawing/2014/main" id="{460DFFCE-862B-C150-E915-A2F0716A30F1}"/>
              </a:ext>
            </a:extLst>
          </p:cNvPr>
          <p:cNvSpPr txBox="1"/>
          <p:nvPr/>
        </p:nvSpPr>
        <p:spPr>
          <a:xfrm>
            <a:off x="7823200" y="3342619"/>
            <a:ext cx="335280" cy="369332"/>
          </a:xfrm>
          <a:prstGeom prst="rect">
            <a:avLst/>
          </a:prstGeom>
          <a:noFill/>
        </p:spPr>
        <p:txBody>
          <a:bodyPr wrap="square" rtlCol="0">
            <a:spAutoFit/>
          </a:bodyPr>
          <a:lstStyle/>
          <a:p>
            <a:r>
              <a:rPr lang="en-US" dirty="0"/>
              <a:t>0</a:t>
            </a:r>
          </a:p>
        </p:txBody>
      </p:sp>
    </p:spTree>
    <p:extLst>
      <p:ext uri="{BB962C8B-B14F-4D97-AF65-F5344CB8AC3E}">
        <p14:creationId xmlns:p14="http://schemas.microsoft.com/office/powerpoint/2010/main" val="11575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ADAD6-2001-C511-150B-0DAE69B8906F}"/>
              </a:ext>
            </a:extLst>
          </p:cNvPr>
          <p:cNvSpPr>
            <a:spLocks noGrp="1"/>
          </p:cNvSpPr>
          <p:nvPr>
            <p:ph type="title"/>
          </p:nvPr>
        </p:nvSpPr>
        <p:spPr/>
        <p:txBody>
          <a:bodyPr/>
          <a:lstStyle/>
          <a:p>
            <a:r>
              <a:rPr lang="en-US" dirty="0"/>
              <a:t>Benchmarking with Young’s Equations Cont.</a:t>
            </a:r>
          </a:p>
        </p:txBody>
      </p:sp>
      <p:sp>
        <p:nvSpPr>
          <p:cNvPr id="4" name="Slide Number Placeholder 3">
            <a:extLst>
              <a:ext uri="{FF2B5EF4-FFF2-40B4-BE49-F238E27FC236}">
                <a16:creationId xmlns:a16="http://schemas.microsoft.com/office/drawing/2014/main" id="{F70252B6-EC66-F880-5675-E05596ED9E15}"/>
              </a:ext>
            </a:extLst>
          </p:cNvPr>
          <p:cNvSpPr>
            <a:spLocks noGrp="1"/>
          </p:cNvSpPr>
          <p:nvPr>
            <p:ph type="sldNum" sz="quarter" idx="11"/>
          </p:nvPr>
        </p:nvSpPr>
        <p:spPr/>
        <p:txBody>
          <a:bodyPr/>
          <a:lstStyle/>
          <a:p>
            <a:fld id="{4D06182B-CCD7-434A-9A9C-B821323742FB}" type="slidenum">
              <a:rPr lang="en-US" altLang="en-US" smtClean="0"/>
              <a:pPr/>
              <a:t>15</a:t>
            </a:fld>
            <a:endParaRPr lang="en-US" altLang="en-US"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CF6BDA4-FF83-27CB-82BD-E96E4512982C}"/>
                  </a:ext>
                </a:extLst>
              </p:cNvPr>
              <p:cNvSpPr txBox="1"/>
              <p:nvPr/>
            </p:nvSpPr>
            <p:spPr>
              <a:xfrm>
                <a:off x="1002867" y="896183"/>
                <a:ext cx="3799840" cy="4247317"/>
              </a:xfrm>
              <a:prstGeom prst="rect">
                <a:avLst/>
              </a:prstGeom>
              <a:noFill/>
            </p:spPr>
            <p:txBody>
              <a:bodyPr wrap="square" rtlCol="0">
                <a:spAutoFit/>
              </a:bodyPr>
              <a:lstStyle/>
              <a:p>
                <a:r>
                  <a:rPr lang="en-US" dirty="0"/>
                  <a:t>These plasma parameters are representative of conditions found close to the Sun:</a:t>
                </a:r>
              </a:p>
              <a:p>
                <a:endParaRPr lang="en-US" dirty="0"/>
              </a:p>
              <a:p>
                <a:r>
                  <a:rPr lang="en-US" dirty="0"/>
                  <a:t>𝞵 = M/m = 1836</a:t>
                </a:r>
              </a:p>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𝑒</m:t>
                        </m:r>
                      </m:sub>
                    </m:sSub>
                  </m:oMath>
                </a14:m>
                <a:r>
                  <a:rPr lang="en-US" dirty="0"/>
                  <a:t> = 85 eV</a:t>
                </a:r>
              </a:p>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𝑖</m:t>
                        </m:r>
                      </m:sub>
                    </m:sSub>
                  </m:oMath>
                </a14:m>
                <a:r>
                  <a:rPr lang="en-US" dirty="0"/>
                  <a:t> = 0.05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𝑖</m:t>
                        </m:r>
                      </m:sub>
                    </m:sSub>
                  </m:oMath>
                </a14:m>
                <a:endParaRPr lang="en-US" dirty="0"/>
              </a:p>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𝑛</m:t>
                        </m:r>
                      </m:e>
                      <m:sub>
                        <m:r>
                          <a:rPr lang="en-US" b="0" i="1" smtClean="0">
                            <a:latin typeface="Cambria Math" panose="02040503050406030204" pitchFamily="18" charset="0"/>
                          </a:rPr>
                          <m:t>𝑖</m:t>
                        </m:r>
                      </m:sub>
                    </m:sSub>
                  </m:oMath>
                </a14:m>
                <a:r>
                  <a:rPr lang="en-US" dirty="0"/>
                  <a:t> =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𝑛</m:t>
                        </m:r>
                      </m:e>
                      <m:sub>
                        <m:r>
                          <a:rPr lang="en-US" b="0" i="1" smtClean="0">
                            <a:latin typeface="Cambria Math" panose="02040503050406030204" pitchFamily="18" charset="0"/>
                          </a:rPr>
                          <m:t>𝑒</m:t>
                        </m:r>
                      </m:sub>
                    </m:sSub>
                  </m:oMath>
                </a14:m>
                <a:r>
                  <a:rPr lang="en-US" dirty="0"/>
                  <a:t> = 7e9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−3</m:t>
                        </m:r>
                      </m:sup>
                    </m:sSup>
                  </m:oMath>
                </a14:m>
                <a:endParaRPr lang="en-US" dirty="0"/>
              </a:p>
              <a:p>
                <a:endParaRPr lang="en-US" dirty="0"/>
              </a:p>
              <a:p>
                <a:r>
                  <a:rPr lang="en-US" dirty="0"/>
                  <a:t>Using these parameters, Young’s equation predicts a floating potential =   -144.5 V</a:t>
                </a:r>
              </a:p>
              <a:p>
                <a:endParaRPr lang="en-US" dirty="0"/>
              </a:p>
              <a:p>
                <a:endParaRPr lang="en-US" dirty="0"/>
              </a:p>
              <a:p>
                <a:endParaRPr lang="en-US" dirty="0"/>
              </a:p>
            </p:txBody>
          </p:sp>
        </mc:Choice>
        <mc:Fallback xmlns="">
          <p:sp>
            <p:nvSpPr>
              <p:cNvPr id="6" name="TextBox 5">
                <a:extLst>
                  <a:ext uri="{FF2B5EF4-FFF2-40B4-BE49-F238E27FC236}">
                    <a16:creationId xmlns:a16="http://schemas.microsoft.com/office/drawing/2014/main" id="{3CF6BDA4-FF83-27CB-82BD-E96E4512982C}"/>
                  </a:ext>
                </a:extLst>
              </p:cNvPr>
              <p:cNvSpPr txBox="1">
                <a:spLocks noRot="1" noChangeAspect="1" noMove="1" noResize="1" noEditPoints="1" noAdjustHandles="1" noChangeArrowheads="1" noChangeShapeType="1" noTextEdit="1"/>
              </p:cNvSpPr>
              <p:nvPr/>
            </p:nvSpPr>
            <p:spPr>
              <a:xfrm>
                <a:off x="1002867" y="896183"/>
                <a:ext cx="3799840" cy="4247317"/>
              </a:xfrm>
              <a:prstGeom prst="rect">
                <a:avLst/>
              </a:prstGeom>
              <a:blipFill>
                <a:blip r:embed="rId2"/>
                <a:stretch>
                  <a:fillRect l="-1667" t="-595" r="-1000"/>
                </a:stretch>
              </a:blipFill>
            </p:spPr>
            <p:txBody>
              <a:bodyPr/>
              <a:lstStyle/>
              <a:p>
                <a:r>
                  <a:rPr lang="en-US">
                    <a:noFill/>
                  </a:rPr>
                  <a:t> </a:t>
                </a:r>
              </a:p>
            </p:txBody>
          </p:sp>
        </mc:Fallback>
      </mc:AlternateContent>
      <p:sp>
        <p:nvSpPr>
          <p:cNvPr id="7" name="Frame 6">
            <a:extLst>
              <a:ext uri="{FF2B5EF4-FFF2-40B4-BE49-F238E27FC236}">
                <a16:creationId xmlns:a16="http://schemas.microsoft.com/office/drawing/2014/main" id="{79978630-7B28-66DB-2934-A39BDC14005D}"/>
              </a:ext>
            </a:extLst>
          </p:cNvPr>
          <p:cNvSpPr/>
          <p:nvPr/>
        </p:nvSpPr>
        <p:spPr>
          <a:xfrm>
            <a:off x="1224599" y="3909060"/>
            <a:ext cx="1041081" cy="4191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9" name="Picture 8">
            <a:extLst>
              <a:ext uri="{FF2B5EF4-FFF2-40B4-BE49-F238E27FC236}">
                <a16:creationId xmlns:a16="http://schemas.microsoft.com/office/drawing/2014/main" id="{CFE7F449-F0C3-D5DA-A61C-686D8F4C0EA9}"/>
              </a:ext>
            </a:extLst>
          </p:cNvPr>
          <p:cNvPicPr>
            <a:picLocks noChangeAspect="1"/>
          </p:cNvPicPr>
          <p:nvPr/>
        </p:nvPicPr>
        <p:blipFill>
          <a:blip r:embed="rId3"/>
          <a:stretch>
            <a:fillRect/>
          </a:stretch>
        </p:blipFill>
        <p:spPr>
          <a:xfrm>
            <a:off x="4978398" y="1286204"/>
            <a:ext cx="3799841" cy="2121032"/>
          </a:xfrm>
          <a:prstGeom prst="rect">
            <a:avLst/>
          </a:prstGeom>
        </p:spPr>
      </p:pic>
      <p:sp>
        <p:nvSpPr>
          <p:cNvPr id="10" name="TextBox 9">
            <a:extLst>
              <a:ext uri="{FF2B5EF4-FFF2-40B4-BE49-F238E27FC236}">
                <a16:creationId xmlns:a16="http://schemas.microsoft.com/office/drawing/2014/main" id="{5AF207D8-873D-2B96-94FA-6B890166E99B}"/>
              </a:ext>
            </a:extLst>
          </p:cNvPr>
          <p:cNvSpPr txBox="1"/>
          <p:nvPr/>
        </p:nvSpPr>
        <p:spPr>
          <a:xfrm>
            <a:off x="6207759" y="3596640"/>
            <a:ext cx="1933373" cy="246221"/>
          </a:xfrm>
          <a:prstGeom prst="rect">
            <a:avLst/>
          </a:prstGeom>
          <a:noFill/>
        </p:spPr>
        <p:txBody>
          <a:bodyPr wrap="square" rtlCol="0">
            <a:spAutoFit/>
          </a:bodyPr>
          <a:lstStyle/>
          <a:p>
            <a:r>
              <a:rPr lang="en-US" sz="1000" dirty="0"/>
              <a:t>Image Credit: </a:t>
            </a:r>
            <a:r>
              <a:rPr lang="en-US" sz="1000" dirty="0">
                <a:hlinkClick r:id="rId4"/>
              </a:rPr>
              <a:t>WorldAtlas</a:t>
            </a:r>
            <a:endParaRPr lang="en-US" sz="1000" dirty="0"/>
          </a:p>
        </p:txBody>
      </p:sp>
    </p:spTree>
    <p:extLst>
      <p:ext uri="{BB962C8B-B14F-4D97-AF65-F5344CB8AC3E}">
        <p14:creationId xmlns:p14="http://schemas.microsoft.com/office/powerpoint/2010/main" val="1805328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BFA6B-E431-4109-E7AE-ABD4B874984E}"/>
              </a:ext>
            </a:extLst>
          </p:cNvPr>
          <p:cNvSpPr>
            <a:spLocks noGrp="1"/>
          </p:cNvSpPr>
          <p:nvPr>
            <p:ph type="title"/>
          </p:nvPr>
        </p:nvSpPr>
        <p:spPr/>
        <p:txBody>
          <a:bodyPr/>
          <a:lstStyle/>
          <a:p>
            <a:r>
              <a:rPr lang="en-US" dirty="0"/>
              <a:t>Simulation Setup</a:t>
            </a:r>
          </a:p>
        </p:txBody>
      </p:sp>
      <p:sp>
        <p:nvSpPr>
          <p:cNvPr id="4" name="Slide Number Placeholder 3">
            <a:extLst>
              <a:ext uri="{FF2B5EF4-FFF2-40B4-BE49-F238E27FC236}">
                <a16:creationId xmlns:a16="http://schemas.microsoft.com/office/drawing/2014/main" id="{4D673B88-4BA3-2D92-2A29-0E159F8881FA}"/>
              </a:ext>
            </a:extLst>
          </p:cNvPr>
          <p:cNvSpPr>
            <a:spLocks noGrp="1"/>
          </p:cNvSpPr>
          <p:nvPr>
            <p:ph type="sldNum" sz="quarter" idx="11"/>
          </p:nvPr>
        </p:nvSpPr>
        <p:spPr/>
        <p:txBody>
          <a:bodyPr/>
          <a:lstStyle/>
          <a:p>
            <a:fld id="{4D06182B-CCD7-434A-9A9C-B821323742FB}" type="slidenum">
              <a:rPr lang="en-US" altLang="en-US" smtClean="0"/>
              <a:pPr/>
              <a:t>16</a:t>
            </a:fld>
            <a:endParaRPr lang="en-US" altLang="en-US" dirty="0"/>
          </a:p>
        </p:txBody>
      </p:sp>
      <p:sp>
        <p:nvSpPr>
          <p:cNvPr id="5" name="TextBox 4">
            <a:extLst>
              <a:ext uri="{FF2B5EF4-FFF2-40B4-BE49-F238E27FC236}">
                <a16:creationId xmlns:a16="http://schemas.microsoft.com/office/drawing/2014/main" id="{483F084A-3227-0AF3-D7FC-05F15123FDD9}"/>
              </a:ext>
            </a:extLst>
          </p:cNvPr>
          <p:cNvSpPr txBox="1"/>
          <p:nvPr/>
        </p:nvSpPr>
        <p:spPr>
          <a:xfrm>
            <a:off x="843280" y="1137920"/>
            <a:ext cx="3881120" cy="3693319"/>
          </a:xfrm>
          <a:prstGeom prst="rect">
            <a:avLst/>
          </a:prstGeom>
          <a:noFill/>
        </p:spPr>
        <p:txBody>
          <a:bodyPr wrap="square" rtlCol="0">
            <a:spAutoFit/>
          </a:bodyPr>
          <a:lstStyle/>
          <a:p>
            <a:pPr marL="285750" indent="-285750">
              <a:buFontTx/>
              <a:buChar char="-"/>
            </a:pPr>
            <a:r>
              <a:rPr lang="en-US" dirty="0"/>
              <a:t>10 m x 10 m x 10 m simulation box</a:t>
            </a:r>
          </a:p>
          <a:p>
            <a:pPr marL="285750" indent="-285750">
              <a:buFontTx/>
              <a:buChar char="-"/>
            </a:pPr>
            <a:r>
              <a:rPr lang="en-US" dirty="0"/>
              <a:t>Electrostatic</a:t>
            </a:r>
          </a:p>
          <a:p>
            <a:pPr marL="285750" indent="-285750">
              <a:buFontTx/>
              <a:buChar char="-"/>
            </a:pPr>
            <a:r>
              <a:rPr lang="en-US" dirty="0"/>
              <a:t>Immersed body is a sphere in the middle (diameter of sphere is smaller than Debye length to be in the OML regime)</a:t>
            </a:r>
          </a:p>
          <a:p>
            <a:pPr marL="285750" indent="-285750">
              <a:buFontTx/>
              <a:buChar char="-"/>
            </a:pPr>
            <a:r>
              <a:rPr lang="en-US" dirty="0"/>
              <a:t>Dirichlet boundary conditions on all 6 walls</a:t>
            </a:r>
          </a:p>
          <a:p>
            <a:pPr marL="285750" indent="-285750">
              <a:buFontTx/>
              <a:buChar char="-"/>
            </a:pPr>
            <a:r>
              <a:rPr lang="en-US" dirty="0"/>
              <a:t>Particles reflect at all 6 walls</a:t>
            </a:r>
          </a:p>
          <a:p>
            <a:pPr marL="285750" indent="-285750">
              <a:buFontTx/>
              <a:buChar char="-"/>
            </a:pPr>
            <a:r>
              <a:rPr lang="en-US" dirty="0"/>
              <a:t>Particles are uniformly distributed at the 0</a:t>
            </a:r>
            <a:r>
              <a:rPr lang="en-US" baseline="30000" dirty="0"/>
              <a:t>th</a:t>
            </a:r>
            <a:r>
              <a:rPr lang="en-US" dirty="0"/>
              <a:t> time step</a:t>
            </a:r>
          </a:p>
          <a:p>
            <a:pPr marL="285750" indent="-285750">
              <a:buFontTx/>
              <a:buChar char="-"/>
            </a:pPr>
            <a:r>
              <a:rPr lang="en-US" dirty="0"/>
              <a:t>Particles velocity is Maxwellian </a:t>
            </a:r>
          </a:p>
          <a:p>
            <a:pPr marL="285750" indent="-285750">
              <a:buFontTx/>
              <a:buChar char="-"/>
            </a:pPr>
            <a:endParaRPr lang="en-US" dirty="0"/>
          </a:p>
        </p:txBody>
      </p:sp>
      <p:pic>
        <p:nvPicPr>
          <p:cNvPr id="3074" name="Picture 2" descr="square - Wiktionary">
            <a:extLst>
              <a:ext uri="{FF2B5EF4-FFF2-40B4-BE49-F238E27FC236}">
                <a16:creationId xmlns:a16="http://schemas.microsoft.com/office/drawing/2014/main" id="{452DC670-550A-80D6-99ED-96B11F38B2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4183" y="1054809"/>
            <a:ext cx="3335043" cy="333504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EF74DE54-BBA2-9F93-F846-7269F29B7B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8229" y="2357629"/>
            <a:ext cx="626950" cy="626950"/>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a:extLst>
              <a:ext uri="{FF2B5EF4-FFF2-40B4-BE49-F238E27FC236}">
                <a16:creationId xmlns:a16="http://schemas.microsoft.com/office/drawing/2014/main" id="{83FA5B7A-8E3D-BDF6-9E67-C995EC317D38}"/>
              </a:ext>
            </a:extLst>
          </p:cNvPr>
          <p:cNvCxnSpPr>
            <a:cxnSpLocks/>
          </p:cNvCxnSpPr>
          <p:nvPr/>
        </p:nvCxnSpPr>
        <p:spPr>
          <a:xfrm>
            <a:off x="5799700" y="4043622"/>
            <a:ext cx="2104008"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DED74043-4507-952B-9188-EB1E58E195BB}"/>
              </a:ext>
            </a:extLst>
          </p:cNvPr>
          <p:cNvSpPr txBox="1"/>
          <p:nvPr/>
        </p:nvSpPr>
        <p:spPr>
          <a:xfrm>
            <a:off x="6538229" y="4043622"/>
            <a:ext cx="910136" cy="369332"/>
          </a:xfrm>
          <a:prstGeom prst="rect">
            <a:avLst/>
          </a:prstGeom>
          <a:noFill/>
        </p:spPr>
        <p:txBody>
          <a:bodyPr wrap="square" rtlCol="0">
            <a:spAutoFit/>
          </a:bodyPr>
          <a:lstStyle/>
          <a:p>
            <a:r>
              <a:rPr lang="en-US" dirty="0"/>
              <a:t>10 m</a:t>
            </a:r>
          </a:p>
        </p:txBody>
      </p:sp>
      <p:cxnSp>
        <p:nvCxnSpPr>
          <p:cNvPr id="15" name="Straight Arrow Connector 14">
            <a:extLst>
              <a:ext uri="{FF2B5EF4-FFF2-40B4-BE49-F238E27FC236}">
                <a16:creationId xmlns:a16="http://schemas.microsoft.com/office/drawing/2014/main" id="{2EC35A0E-0E02-3D05-20D0-EECDE629458E}"/>
              </a:ext>
            </a:extLst>
          </p:cNvPr>
          <p:cNvCxnSpPr/>
          <p:nvPr/>
        </p:nvCxnSpPr>
        <p:spPr>
          <a:xfrm flipV="1">
            <a:off x="5903650" y="941033"/>
            <a:ext cx="701336" cy="14165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CC61F94E-0D89-ACE0-8636-EC887C5E0307}"/>
              </a:ext>
            </a:extLst>
          </p:cNvPr>
          <p:cNvCxnSpPr/>
          <p:nvPr/>
        </p:nvCxnSpPr>
        <p:spPr>
          <a:xfrm flipH="1" flipV="1">
            <a:off x="6851704" y="958788"/>
            <a:ext cx="313475" cy="6835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0DD80C0F-97D3-ECB1-5DC4-792595CECD45}"/>
              </a:ext>
            </a:extLst>
          </p:cNvPr>
          <p:cNvCxnSpPr/>
          <p:nvPr/>
        </p:nvCxnSpPr>
        <p:spPr>
          <a:xfrm flipH="1" flipV="1">
            <a:off x="7165179" y="961341"/>
            <a:ext cx="664926" cy="17097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20229E31-654E-2F55-68A7-59A01AACA1C9}"/>
              </a:ext>
            </a:extLst>
          </p:cNvPr>
          <p:cNvCxnSpPr/>
          <p:nvPr/>
        </p:nvCxnSpPr>
        <p:spPr>
          <a:xfrm flipV="1">
            <a:off x="6078446" y="973226"/>
            <a:ext cx="650828" cy="27241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1334F9BD-C1BF-8E7E-FB1B-C447D8BD8C2E}"/>
              </a:ext>
            </a:extLst>
          </p:cNvPr>
          <p:cNvSpPr txBox="1"/>
          <p:nvPr/>
        </p:nvSpPr>
        <p:spPr>
          <a:xfrm>
            <a:off x="6632518" y="601008"/>
            <a:ext cx="921522" cy="369332"/>
          </a:xfrm>
          <a:prstGeom prst="rect">
            <a:avLst/>
          </a:prstGeom>
          <a:noFill/>
        </p:spPr>
        <p:txBody>
          <a:bodyPr wrap="square" rtlCol="0">
            <a:spAutoFit/>
          </a:bodyPr>
          <a:lstStyle/>
          <a:p>
            <a:r>
              <a:rPr lang="en-US" dirty="0"/>
              <a:t>0 V</a:t>
            </a:r>
          </a:p>
        </p:txBody>
      </p:sp>
    </p:spTree>
    <p:extLst>
      <p:ext uri="{BB962C8B-B14F-4D97-AF65-F5344CB8AC3E}">
        <p14:creationId xmlns:p14="http://schemas.microsoft.com/office/powerpoint/2010/main" val="349977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C1944-C60A-E324-0298-6D19AA1EFD26}"/>
              </a:ext>
            </a:extLst>
          </p:cNvPr>
          <p:cNvSpPr>
            <a:spLocks noGrp="1"/>
          </p:cNvSpPr>
          <p:nvPr>
            <p:ph type="title"/>
          </p:nvPr>
        </p:nvSpPr>
        <p:spPr/>
        <p:txBody>
          <a:bodyPr/>
          <a:lstStyle/>
          <a:p>
            <a:r>
              <a:rPr lang="en-US" dirty="0"/>
              <a:t>Results</a:t>
            </a:r>
          </a:p>
        </p:txBody>
      </p:sp>
      <p:pic>
        <p:nvPicPr>
          <p:cNvPr id="6" name="Content Placeholder 5">
            <a:extLst>
              <a:ext uri="{FF2B5EF4-FFF2-40B4-BE49-F238E27FC236}">
                <a16:creationId xmlns:a16="http://schemas.microsoft.com/office/drawing/2014/main" id="{F67666F0-8DB9-40AE-4079-63760441AADF}"/>
              </a:ext>
            </a:extLst>
          </p:cNvPr>
          <p:cNvPicPr>
            <a:picLocks noGrp="1" noChangeAspect="1"/>
          </p:cNvPicPr>
          <p:nvPr>
            <p:ph sz="quarter" idx="10"/>
          </p:nvPr>
        </p:nvPicPr>
        <p:blipFill>
          <a:blip r:embed="rId2"/>
          <a:stretch>
            <a:fillRect/>
          </a:stretch>
        </p:blipFill>
        <p:spPr>
          <a:xfrm>
            <a:off x="782488" y="1046676"/>
            <a:ext cx="4027714" cy="3759200"/>
          </a:xfrm>
        </p:spPr>
      </p:pic>
      <p:sp>
        <p:nvSpPr>
          <p:cNvPr id="4" name="Slide Number Placeholder 3">
            <a:extLst>
              <a:ext uri="{FF2B5EF4-FFF2-40B4-BE49-F238E27FC236}">
                <a16:creationId xmlns:a16="http://schemas.microsoft.com/office/drawing/2014/main" id="{14B4AFE8-8447-0129-8E5F-109B4039AB2D}"/>
              </a:ext>
            </a:extLst>
          </p:cNvPr>
          <p:cNvSpPr>
            <a:spLocks noGrp="1"/>
          </p:cNvSpPr>
          <p:nvPr>
            <p:ph type="sldNum" sz="quarter" idx="11"/>
          </p:nvPr>
        </p:nvSpPr>
        <p:spPr/>
        <p:txBody>
          <a:bodyPr/>
          <a:lstStyle/>
          <a:p>
            <a:fld id="{4D06182B-CCD7-434A-9A9C-B821323742FB}" type="slidenum">
              <a:rPr lang="en-US" altLang="en-US" smtClean="0"/>
              <a:pPr/>
              <a:t>17</a:t>
            </a:fld>
            <a:endParaRPr lang="en-US" altLang="en-US" dirty="0"/>
          </a:p>
        </p:txBody>
      </p:sp>
      <p:pic>
        <p:nvPicPr>
          <p:cNvPr id="8" name="Picture 7">
            <a:extLst>
              <a:ext uri="{FF2B5EF4-FFF2-40B4-BE49-F238E27FC236}">
                <a16:creationId xmlns:a16="http://schemas.microsoft.com/office/drawing/2014/main" id="{42A7016E-9F59-C4A3-038C-9017274C4C35}"/>
              </a:ext>
            </a:extLst>
          </p:cNvPr>
          <p:cNvPicPr>
            <a:picLocks noChangeAspect="1"/>
          </p:cNvPicPr>
          <p:nvPr/>
        </p:nvPicPr>
        <p:blipFill>
          <a:blip r:embed="rId3"/>
          <a:stretch>
            <a:fillRect/>
          </a:stretch>
        </p:blipFill>
        <p:spPr>
          <a:xfrm>
            <a:off x="4683572" y="1097680"/>
            <a:ext cx="3973067" cy="3708196"/>
          </a:xfrm>
          <a:prstGeom prst="rect">
            <a:avLst/>
          </a:prstGeom>
        </p:spPr>
      </p:pic>
      <p:sp>
        <p:nvSpPr>
          <p:cNvPr id="9" name="TextBox 8">
            <a:extLst>
              <a:ext uri="{FF2B5EF4-FFF2-40B4-BE49-F238E27FC236}">
                <a16:creationId xmlns:a16="http://schemas.microsoft.com/office/drawing/2014/main" id="{A53A9EE6-9A54-826B-AC82-67D609ECCDBE}"/>
              </a:ext>
            </a:extLst>
          </p:cNvPr>
          <p:cNvSpPr txBox="1"/>
          <p:nvPr/>
        </p:nvSpPr>
        <p:spPr>
          <a:xfrm>
            <a:off x="6124606" y="913014"/>
            <a:ext cx="1818640" cy="369332"/>
          </a:xfrm>
          <a:prstGeom prst="rect">
            <a:avLst/>
          </a:prstGeom>
          <a:noFill/>
        </p:spPr>
        <p:txBody>
          <a:bodyPr wrap="square" rtlCol="0">
            <a:spAutoFit/>
          </a:bodyPr>
          <a:lstStyle/>
          <a:p>
            <a:r>
              <a:rPr lang="en-US" dirty="0"/>
              <a:t>Charge Density</a:t>
            </a:r>
          </a:p>
        </p:txBody>
      </p:sp>
      <p:sp>
        <p:nvSpPr>
          <p:cNvPr id="10" name="TextBox 9">
            <a:extLst>
              <a:ext uri="{FF2B5EF4-FFF2-40B4-BE49-F238E27FC236}">
                <a16:creationId xmlns:a16="http://schemas.microsoft.com/office/drawing/2014/main" id="{CAB3962F-3E56-6022-B9A1-0FDD0945E6C9}"/>
              </a:ext>
            </a:extLst>
          </p:cNvPr>
          <p:cNvSpPr txBox="1"/>
          <p:nvPr/>
        </p:nvSpPr>
        <p:spPr>
          <a:xfrm>
            <a:off x="2519957" y="862010"/>
            <a:ext cx="1320800" cy="369332"/>
          </a:xfrm>
          <a:prstGeom prst="rect">
            <a:avLst/>
          </a:prstGeom>
          <a:noFill/>
        </p:spPr>
        <p:txBody>
          <a:bodyPr wrap="square" rtlCol="0">
            <a:spAutoFit/>
          </a:bodyPr>
          <a:lstStyle/>
          <a:p>
            <a:r>
              <a:rPr lang="en-US" dirty="0"/>
              <a:t>Potential</a:t>
            </a:r>
          </a:p>
        </p:txBody>
      </p:sp>
    </p:spTree>
    <p:extLst>
      <p:ext uri="{BB962C8B-B14F-4D97-AF65-F5344CB8AC3E}">
        <p14:creationId xmlns:p14="http://schemas.microsoft.com/office/powerpoint/2010/main" val="28133335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C926E-A711-D995-9BD5-1A62F80BDB7B}"/>
              </a:ext>
            </a:extLst>
          </p:cNvPr>
          <p:cNvSpPr>
            <a:spLocks noGrp="1"/>
          </p:cNvSpPr>
          <p:nvPr>
            <p:ph type="title"/>
          </p:nvPr>
        </p:nvSpPr>
        <p:spPr/>
        <p:txBody>
          <a:bodyPr/>
          <a:lstStyle/>
          <a:p>
            <a:r>
              <a:rPr lang="en-US" dirty="0"/>
              <a:t>Results Cont.</a:t>
            </a:r>
          </a:p>
        </p:txBody>
      </p:sp>
      <p:pic>
        <p:nvPicPr>
          <p:cNvPr id="6" name="Content Placeholder 5">
            <a:extLst>
              <a:ext uri="{FF2B5EF4-FFF2-40B4-BE49-F238E27FC236}">
                <a16:creationId xmlns:a16="http://schemas.microsoft.com/office/drawing/2014/main" id="{B270DDAB-65A8-73A6-8E4F-C54A8F8B3421}"/>
              </a:ext>
            </a:extLst>
          </p:cNvPr>
          <p:cNvPicPr>
            <a:picLocks noGrp="1" noChangeAspect="1"/>
          </p:cNvPicPr>
          <p:nvPr>
            <p:ph sz="quarter" idx="10"/>
          </p:nvPr>
        </p:nvPicPr>
        <p:blipFill>
          <a:blip r:embed="rId2"/>
          <a:stretch>
            <a:fillRect/>
          </a:stretch>
        </p:blipFill>
        <p:spPr>
          <a:xfrm>
            <a:off x="2066342" y="771370"/>
            <a:ext cx="5208217" cy="3906163"/>
          </a:xfrm>
        </p:spPr>
      </p:pic>
      <p:sp>
        <p:nvSpPr>
          <p:cNvPr id="4" name="Slide Number Placeholder 3">
            <a:extLst>
              <a:ext uri="{FF2B5EF4-FFF2-40B4-BE49-F238E27FC236}">
                <a16:creationId xmlns:a16="http://schemas.microsoft.com/office/drawing/2014/main" id="{3D2D8B63-FCBC-B625-DB8B-82D5EDB77793}"/>
              </a:ext>
            </a:extLst>
          </p:cNvPr>
          <p:cNvSpPr>
            <a:spLocks noGrp="1"/>
          </p:cNvSpPr>
          <p:nvPr>
            <p:ph type="sldNum" sz="quarter" idx="11"/>
          </p:nvPr>
        </p:nvSpPr>
        <p:spPr/>
        <p:txBody>
          <a:bodyPr/>
          <a:lstStyle/>
          <a:p>
            <a:fld id="{4D06182B-CCD7-434A-9A9C-B821323742FB}" type="slidenum">
              <a:rPr lang="en-US" altLang="en-US" smtClean="0"/>
              <a:pPr/>
              <a:t>18</a:t>
            </a:fld>
            <a:endParaRPr lang="en-US" altLang="en-US" dirty="0"/>
          </a:p>
        </p:txBody>
      </p:sp>
    </p:spTree>
    <p:extLst>
      <p:ext uri="{BB962C8B-B14F-4D97-AF65-F5344CB8AC3E}">
        <p14:creationId xmlns:p14="http://schemas.microsoft.com/office/powerpoint/2010/main" val="182660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30ECB-C3F4-851B-B6E7-C62C2739910D}"/>
              </a:ext>
            </a:extLst>
          </p:cNvPr>
          <p:cNvSpPr>
            <a:spLocks noGrp="1"/>
          </p:cNvSpPr>
          <p:nvPr>
            <p:ph type="title"/>
          </p:nvPr>
        </p:nvSpPr>
        <p:spPr/>
        <p:txBody>
          <a:bodyPr/>
          <a:lstStyle/>
          <a:p>
            <a:r>
              <a:rPr lang="en-US" dirty="0"/>
              <a:t>Spacecraft Body Immersed in a Flowing Plasma (3D)</a:t>
            </a:r>
          </a:p>
        </p:txBody>
      </p:sp>
      <p:pic>
        <p:nvPicPr>
          <p:cNvPr id="6" name="Content Placeholder 5">
            <a:extLst>
              <a:ext uri="{FF2B5EF4-FFF2-40B4-BE49-F238E27FC236}">
                <a16:creationId xmlns:a16="http://schemas.microsoft.com/office/drawing/2014/main" id="{85A4D3B6-9600-71C8-FC48-0F4F599EF9FD}"/>
              </a:ext>
            </a:extLst>
          </p:cNvPr>
          <p:cNvPicPr>
            <a:picLocks noGrp="1" noChangeAspect="1"/>
          </p:cNvPicPr>
          <p:nvPr>
            <p:ph sz="quarter" idx="10"/>
          </p:nvPr>
        </p:nvPicPr>
        <p:blipFill>
          <a:blip r:embed="rId2"/>
          <a:stretch>
            <a:fillRect/>
          </a:stretch>
        </p:blipFill>
        <p:spPr>
          <a:xfrm>
            <a:off x="4999375" y="1024759"/>
            <a:ext cx="4023003" cy="3759200"/>
          </a:xfrm>
        </p:spPr>
      </p:pic>
      <p:sp>
        <p:nvSpPr>
          <p:cNvPr id="4" name="Slide Number Placeholder 3">
            <a:extLst>
              <a:ext uri="{FF2B5EF4-FFF2-40B4-BE49-F238E27FC236}">
                <a16:creationId xmlns:a16="http://schemas.microsoft.com/office/drawing/2014/main" id="{C706834F-AA4A-94CE-7F90-3E7BED02D37C}"/>
              </a:ext>
            </a:extLst>
          </p:cNvPr>
          <p:cNvSpPr>
            <a:spLocks noGrp="1"/>
          </p:cNvSpPr>
          <p:nvPr>
            <p:ph type="sldNum" sz="quarter" idx="11"/>
          </p:nvPr>
        </p:nvSpPr>
        <p:spPr/>
        <p:txBody>
          <a:bodyPr/>
          <a:lstStyle/>
          <a:p>
            <a:fld id="{4D06182B-CCD7-434A-9A9C-B821323742FB}" type="slidenum">
              <a:rPr lang="en-US" altLang="en-US" smtClean="0"/>
              <a:pPr/>
              <a:t>19</a:t>
            </a:fld>
            <a:endParaRPr lang="en-US" altLang="en-US" dirty="0"/>
          </a:p>
        </p:txBody>
      </p:sp>
      <p:pic>
        <p:nvPicPr>
          <p:cNvPr id="12" name="Picture 11">
            <a:extLst>
              <a:ext uri="{FF2B5EF4-FFF2-40B4-BE49-F238E27FC236}">
                <a16:creationId xmlns:a16="http://schemas.microsoft.com/office/drawing/2014/main" id="{C351B616-77D9-C461-5CB2-21CDAD3F04C6}"/>
              </a:ext>
            </a:extLst>
          </p:cNvPr>
          <p:cNvPicPr>
            <a:picLocks noChangeAspect="1"/>
          </p:cNvPicPr>
          <p:nvPr/>
        </p:nvPicPr>
        <p:blipFill>
          <a:blip r:embed="rId3"/>
          <a:stretch>
            <a:fillRect/>
          </a:stretch>
        </p:blipFill>
        <p:spPr>
          <a:xfrm>
            <a:off x="633553" y="1057735"/>
            <a:ext cx="4023003" cy="3726224"/>
          </a:xfrm>
          <a:prstGeom prst="rect">
            <a:avLst/>
          </a:prstGeom>
        </p:spPr>
      </p:pic>
      <p:sp>
        <p:nvSpPr>
          <p:cNvPr id="15" name="TextBox 14">
            <a:extLst>
              <a:ext uri="{FF2B5EF4-FFF2-40B4-BE49-F238E27FC236}">
                <a16:creationId xmlns:a16="http://schemas.microsoft.com/office/drawing/2014/main" id="{A52C10CB-4FE2-918C-1A52-ACAA71992C43}"/>
              </a:ext>
            </a:extLst>
          </p:cNvPr>
          <p:cNvSpPr txBox="1"/>
          <p:nvPr/>
        </p:nvSpPr>
        <p:spPr>
          <a:xfrm>
            <a:off x="2191297" y="860629"/>
            <a:ext cx="1757779" cy="369332"/>
          </a:xfrm>
          <a:prstGeom prst="rect">
            <a:avLst/>
          </a:prstGeom>
          <a:noFill/>
        </p:spPr>
        <p:txBody>
          <a:bodyPr wrap="square" rtlCol="0">
            <a:spAutoFit/>
          </a:bodyPr>
          <a:lstStyle/>
          <a:p>
            <a:r>
              <a:rPr lang="en-US" dirty="0"/>
              <a:t>Charge Density</a:t>
            </a:r>
          </a:p>
        </p:txBody>
      </p:sp>
      <p:sp>
        <p:nvSpPr>
          <p:cNvPr id="16" name="TextBox 15">
            <a:extLst>
              <a:ext uri="{FF2B5EF4-FFF2-40B4-BE49-F238E27FC236}">
                <a16:creationId xmlns:a16="http://schemas.microsoft.com/office/drawing/2014/main" id="{8F17F866-AFA1-0F5F-9B10-C92A8FD9FF0F}"/>
              </a:ext>
            </a:extLst>
          </p:cNvPr>
          <p:cNvSpPr txBox="1"/>
          <p:nvPr/>
        </p:nvSpPr>
        <p:spPr>
          <a:xfrm>
            <a:off x="6818050" y="860629"/>
            <a:ext cx="1908699" cy="369332"/>
          </a:xfrm>
          <a:prstGeom prst="rect">
            <a:avLst/>
          </a:prstGeom>
          <a:noFill/>
        </p:spPr>
        <p:txBody>
          <a:bodyPr wrap="square" rtlCol="0">
            <a:spAutoFit/>
          </a:bodyPr>
          <a:lstStyle/>
          <a:p>
            <a:r>
              <a:rPr lang="en-US" dirty="0"/>
              <a:t>Potential</a:t>
            </a:r>
          </a:p>
        </p:txBody>
      </p:sp>
    </p:spTree>
    <p:extLst>
      <p:ext uri="{BB962C8B-B14F-4D97-AF65-F5344CB8AC3E}">
        <p14:creationId xmlns:p14="http://schemas.microsoft.com/office/powerpoint/2010/main" val="4101682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3AC9C-91C4-A170-03F8-9A7287F509D1}"/>
              </a:ext>
            </a:extLst>
          </p:cNvPr>
          <p:cNvSpPr>
            <a:spLocks noGrp="1"/>
          </p:cNvSpPr>
          <p:nvPr>
            <p:ph type="title"/>
          </p:nvPr>
        </p:nvSpPr>
        <p:spPr/>
        <p:txBody>
          <a:bodyPr/>
          <a:lstStyle/>
          <a:p>
            <a:r>
              <a:rPr lang="en-US" dirty="0"/>
              <a:t>Problem: Current Power Sources Not Great </a:t>
            </a:r>
          </a:p>
        </p:txBody>
      </p:sp>
      <p:sp>
        <p:nvSpPr>
          <p:cNvPr id="4" name="Slide Number Placeholder 3">
            <a:extLst>
              <a:ext uri="{FF2B5EF4-FFF2-40B4-BE49-F238E27FC236}">
                <a16:creationId xmlns:a16="http://schemas.microsoft.com/office/drawing/2014/main" id="{7F9016A5-8D01-C8E0-C797-B4662486B141}"/>
              </a:ext>
            </a:extLst>
          </p:cNvPr>
          <p:cNvSpPr>
            <a:spLocks noGrp="1"/>
          </p:cNvSpPr>
          <p:nvPr>
            <p:ph type="sldNum" sz="quarter" idx="11"/>
          </p:nvPr>
        </p:nvSpPr>
        <p:spPr/>
        <p:txBody>
          <a:bodyPr/>
          <a:lstStyle/>
          <a:p>
            <a:fld id="{4D06182B-CCD7-434A-9A9C-B821323742FB}" type="slidenum">
              <a:rPr lang="en-US" altLang="en-US" smtClean="0"/>
              <a:pPr/>
              <a:t>2</a:t>
            </a:fld>
            <a:endParaRPr lang="en-US" altLang="en-US" dirty="0"/>
          </a:p>
        </p:txBody>
      </p:sp>
      <p:sp>
        <p:nvSpPr>
          <p:cNvPr id="6" name="TextBox 5">
            <a:extLst>
              <a:ext uri="{FF2B5EF4-FFF2-40B4-BE49-F238E27FC236}">
                <a16:creationId xmlns:a16="http://schemas.microsoft.com/office/drawing/2014/main" id="{0FE38034-F2D3-EFB4-69A1-39A2E4F04439}"/>
              </a:ext>
            </a:extLst>
          </p:cNvPr>
          <p:cNvSpPr txBox="1"/>
          <p:nvPr/>
        </p:nvSpPr>
        <p:spPr>
          <a:xfrm>
            <a:off x="948777" y="1173182"/>
            <a:ext cx="3850986" cy="3370153"/>
          </a:xfrm>
          <a:prstGeom prst="rect">
            <a:avLst/>
          </a:prstGeom>
          <a:noFill/>
        </p:spPr>
        <p:txBody>
          <a:bodyPr wrap="square">
            <a:spAutoFit/>
          </a:bodyPr>
          <a:lstStyle/>
          <a:p>
            <a:r>
              <a:rPr lang="en-US" sz="1500" dirty="0"/>
              <a:t>Four main power sources:</a:t>
            </a:r>
          </a:p>
          <a:p>
            <a:endParaRPr lang="en-US" sz="1500" dirty="0"/>
          </a:p>
          <a:p>
            <a:pPr marL="342900" indent="-342900">
              <a:buAutoNum type="arabicPeriod"/>
            </a:pPr>
            <a:r>
              <a:rPr lang="en-US" sz="1500" b="1" dirty="0"/>
              <a:t>Solar powered</a:t>
            </a:r>
          </a:p>
          <a:p>
            <a:pPr marL="742950" lvl="1" indent="-285750">
              <a:buFont typeface="Arial" panose="020B0604020202020204" pitchFamily="34" charset="0"/>
              <a:buChar char="•"/>
            </a:pPr>
            <a:r>
              <a:rPr lang="en-US" sz="1500" dirty="0"/>
              <a:t>Low when very far away from Sun</a:t>
            </a:r>
          </a:p>
          <a:p>
            <a:pPr marL="342900" indent="-342900">
              <a:buAutoNum type="arabicPeriod"/>
            </a:pPr>
            <a:r>
              <a:rPr lang="en-US" sz="1500" b="1" dirty="0"/>
              <a:t>Battery powered </a:t>
            </a:r>
          </a:p>
          <a:p>
            <a:pPr marL="742950" lvl="1" indent="-285750">
              <a:buFont typeface="Arial" panose="020B0604020202020204" pitchFamily="34" charset="0"/>
              <a:buChar char="•"/>
            </a:pPr>
            <a:r>
              <a:rPr lang="en-US" sz="1500" dirty="0"/>
              <a:t>Internal power source can run out quickly and can also be heavy </a:t>
            </a:r>
          </a:p>
          <a:p>
            <a:pPr marL="342900" indent="-342900">
              <a:buAutoNum type="arabicPeriod"/>
            </a:pPr>
            <a:r>
              <a:rPr lang="en-US" sz="1500" b="1" dirty="0"/>
              <a:t>Radioisotope Thermoelectric Generators (RTG)</a:t>
            </a:r>
          </a:p>
          <a:p>
            <a:pPr marL="742950" lvl="1" indent="-285750">
              <a:buFont typeface="Arial" panose="020B0604020202020204" pitchFamily="34" charset="0"/>
              <a:buChar char="•"/>
            </a:pPr>
            <a:r>
              <a:rPr lang="en-US" sz="1500" dirty="0"/>
              <a:t>Dangerous to handle and low supply of plutonium</a:t>
            </a:r>
          </a:p>
          <a:p>
            <a:pPr marL="342900" indent="-342900">
              <a:buAutoNum type="arabicPeriod"/>
            </a:pPr>
            <a:r>
              <a:rPr lang="en-US" sz="1500" b="1" dirty="0"/>
              <a:t>Nuclear powered</a:t>
            </a:r>
          </a:p>
          <a:p>
            <a:pPr marL="742950" lvl="1" indent="-285750">
              <a:buFont typeface="Arial" panose="020B0604020202020204" pitchFamily="34" charset="0"/>
              <a:buChar char="•"/>
            </a:pPr>
            <a:r>
              <a:rPr lang="en-US" sz="1500" dirty="0"/>
              <a:t>Produces too much heat </a:t>
            </a:r>
            <a:endParaRPr lang="en-US" dirty="0"/>
          </a:p>
          <a:p>
            <a:pPr marL="342900" indent="-342900">
              <a:buAutoNum type="arabicPeriod"/>
            </a:pPr>
            <a:endParaRPr lang="en-US" sz="1800" dirty="0"/>
          </a:p>
        </p:txBody>
      </p:sp>
      <p:pic>
        <p:nvPicPr>
          <p:cNvPr id="8" name="Picture 7">
            <a:extLst>
              <a:ext uri="{FF2B5EF4-FFF2-40B4-BE49-F238E27FC236}">
                <a16:creationId xmlns:a16="http://schemas.microsoft.com/office/drawing/2014/main" id="{7B8A7F9A-A203-D030-378A-39AC4CB7CFAC}"/>
              </a:ext>
            </a:extLst>
          </p:cNvPr>
          <p:cNvPicPr>
            <a:picLocks noChangeAspect="1"/>
          </p:cNvPicPr>
          <p:nvPr/>
        </p:nvPicPr>
        <p:blipFill>
          <a:blip r:embed="rId2"/>
          <a:stretch>
            <a:fillRect/>
          </a:stretch>
        </p:blipFill>
        <p:spPr>
          <a:xfrm>
            <a:off x="4919132" y="1312333"/>
            <a:ext cx="2124179" cy="1085145"/>
          </a:xfrm>
          <a:prstGeom prst="rect">
            <a:avLst/>
          </a:prstGeom>
        </p:spPr>
      </p:pic>
      <p:pic>
        <p:nvPicPr>
          <p:cNvPr id="10" name="Picture 9">
            <a:extLst>
              <a:ext uri="{FF2B5EF4-FFF2-40B4-BE49-F238E27FC236}">
                <a16:creationId xmlns:a16="http://schemas.microsoft.com/office/drawing/2014/main" id="{9D1AC424-E844-CBB2-A60C-BD4D5F5DFA8B}"/>
              </a:ext>
            </a:extLst>
          </p:cNvPr>
          <p:cNvPicPr>
            <a:picLocks noChangeAspect="1"/>
          </p:cNvPicPr>
          <p:nvPr/>
        </p:nvPicPr>
        <p:blipFill>
          <a:blip r:embed="rId3"/>
          <a:stretch>
            <a:fillRect/>
          </a:stretch>
        </p:blipFill>
        <p:spPr>
          <a:xfrm>
            <a:off x="4739435" y="2754033"/>
            <a:ext cx="2506133" cy="1311155"/>
          </a:xfrm>
          <a:prstGeom prst="rect">
            <a:avLst/>
          </a:prstGeom>
        </p:spPr>
      </p:pic>
      <p:pic>
        <p:nvPicPr>
          <p:cNvPr id="12" name="Picture 11">
            <a:extLst>
              <a:ext uri="{FF2B5EF4-FFF2-40B4-BE49-F238E27FC236}">
                <a16:creationId xmlns:a16="http://schemas.microsoft.com/office/drawing/2014/main" id="{5CACD2FA-FD0D-7789-27B5-C5488FEFE90B}"/>
              </a:ext>
            </a:extLst>
          </p:cNvPr>
          <p:cNvPicPr>
            <a:picLocks noChangeAspect="1"/>
          </p:cNvPicPr>
          <p:nvPr/>
        </p:nvPicPr>
        <p:blipFill>
          <a:blip r:embed="rId4"/>
          <a:stretch>
            <a:fillRect/>
          </a:stretch>
        </p:blipFill>
        <p:spPr>
          <a:xfrm>
            <a:off x="7162681" y="1233909"/>
            <a:ext cx="1874173" cy="1194507"/>
          </a:xfrm>
          <a:prstGeom prst="rect">
            <a:avLst/>
          </a:prstGeom>
        </p:spPr>
      </p:pic>
      <p:sp>
        <p:nvSpPr>
          <p:cNvPr id="13" name="TextBox 12">
            <a:extLst>
              <a:ext uri="{FF2B5EF4-FFF2-40B4-BE49-F238E27FC236}">
                <a16:creationId xmlns:a16="http://schemas.microsoft.com/office/drawing/2014/main" id="{138B1A7F-C708-FE71-816C-D044602A8E71}"/>
              </a:ext>
            </a:extLst>
          </p:cNvPr>
          <p:cNvSpPr txBox="1"/>
          <p:nvPr/>
        </p:nvSpPr>
        <p:spPr>
          <a:xfrm>
            <a:off x="6417343" y="4334884"/>
            <a:ext cx="1879600" cy="246221"/>
          </a:xfrm>
          <a:prstGeom prst="rect">
            <a:avLst/>
          </a:prstGeom>
          <a:noFill/>
        </p:spPr>
        <p:txBody>
          <a:bodyPr wrap="square" rtlCol="0">
            <a:spAutoFit/>
          </a:bodyPr>
          <a:lstStyle/>
          <a:p>
            <a:r>
              <a:rPr lang="en-US" sz="1000" dirty="0"/>
              <a:t>Images credit: NASA </a:t>
            </a:r>
          </a:p>
        </p:txBody>
      </p:sp>
      <p:pic>
        <p:nvPicPr>
          <p:cNvPr id="5" name="Picture 4">
            <a:extLst>
              <a:ext uri="{FF2B5EF4-FFF2-40B4-BE49-F238E27FC236}">
                <a16:creationId xmlns:a16="http://schemas.microsoft.com/office/drawing/2014/main" id="{DD7A5E5A-F58B-08E2-B2B7-0BA68D9711BC}"/>
              </a:ext>
            </a:extLst>
          </p:cNvPr>
          <p:cNvPicPr>
            <a:picLocks noChangeAspect="1"/>
          </p:cNvPicPr>
          <p:nvPr/>
        </p:nvPicPr>
        <p:blipFill>
          <a:blip r:embed="rId5"/>
          <a:stretch>
            <a:fillRect/>
          </a:stretch>
        </p:blipFill>
        <p:spPr>
          <a:xfrm>
            <a:off x="7162681" y="2754033"/>
            <a:ext cx="1981319" cy="1112393"/>
          </a:xfrm>
          <a:prstGeom prst="rect">
            <a:avLst/>
          </a:prstGeom>
        </p:spPr>
      </p:pic>
    </p:spTree>
    <p:extLst>
      <p:ext uri="{BB962C8B-B14F-4D97-AF65-F5344CB8AC3E}">
        <p14:creationId xmlns:p14="http://schemas.microsoft.com/office/powerpoint/2010/main" val="1644506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40621-08C8-7E42-FED3-F2F5A8DFFB28}"/>
              </a:ext>
            </a:extLst>
          </p:cNvPr>
          <p:cNvSpPr>
            <a:spLocks noGrp="1"/>
          </p:cNvSpPr>
          <p:nvPr>
            <p:ph type="title"/>
          </p:nvPr>
        </p:nvSpPr>
        <p:spPr/>
        <p:txBody>
          <a:bodyPr/>
          <a:lstStyle/>
          <a:p>
            <a:r>
              <a:rPr lang="en-US" dirty="0"/>
              <a:t>Comparison with Published Results </a:t>
            </a:r>
          </a:p>
        </p:txBody>
      </p:sp>
      <p:sp>
        <p:nvSpPr>
          <p:cNvPr id="4" name="Slide Number Placeholder 3">
            <a:extLst>
              <a:ext uri="{FF2B5EF4-FFF2-40B4-BE49-F238E27FC236}">
                <a16:creationId xmlns:a16="http://schemas.microsoft.com/office/drawing/2014/main" id="{1E44A92E-496D-65B3-F0D9-B0BE8BC8DE50}"/>
              </a:ext>
            </a:extLst>
          </p:cNvPr>
          <p:cNvSpPr>
            <a:spLocks noGrp="1"/>
          </p:cNvSpPr>
          <p:nvPr>
            <p:ph type="sldNum" sz="quarter" idx="11"/>
          </p:nvPr>
        </p:nvSpPr>
        <p:spPr/>
        <p:txBody>
          <a:bodyPr/>
          <a:lstStyle/>
          <a:p>
            <a:fld id="{4D06182B-CCD7-434A-9A9C-B821323742FB}" type="slidenum">
              <a:rPr lang="en-US" altLang="en-US" smtClean="0"/>
              <a:pPr/>
              <a:t>20</a:t>
            </a:fld>
            <a:endParaRPr lang="en-US" altLang="en-US" dirty="0"/>
          </a:p>
        </p:txBody>
      </p:sp>
      <p:sp>
        <p:nvSpPr>
          <p:cNvPr id="8" name="TextBox 7">
            <a:extLst>
              <a:ext uri="{FF2B5EF4-FFF2-40B4-BE49-F238E27FC236}">
                <a16:creationId xmlns:a16="http://schemas.microsoft.com/office/drawing/2014/main" id="{E5DF2DE4-B96D-98AF-D78B-F0D386E797A8}"/>
              </a:ext>
            </a:extLst>
          </p:cNvPr>
          <p:cNvSpPr txBox="1"/>
          <p:nvPr/>
        </p:nvSpPr>
        <p:spPr>
          <a:xfrm>
            <a:off x="3840799" y="4133435"/>
            <a:ext cx="2468880" cy="246221"/>
          </a:xfrm>
          <a:prstGeom prst="rect">
            <a:avLst/>
          </a:prstGeom>
          <a:noFill/>
        </p:spPr>
        <p:txBody>
          <a:bodyPr wrap="square" rtlCol="0">
            <a:spAutoFit/>
          </a:bodyPr>
          <a:lstStyle/>
          <a:p>
            <a:r>
              <a:rPr lang="en-US" sz="1000" dirty="0"/>
              <a:t>Deca, J. ,et al. (2013)</a:t>
            </a:r>
          </a:p>
        </p:txBody>
      </p:sp>
      <p:sp>
        <p:nvSpPr>
          <p:cNvPr id="9" name="TextBox 8">
            <a:extLst>
              <a:ext uri="{FF2B5EF4-FFF2-40B4-BE49-F238E27FC236}">
                <a16:creationId xmlns:a16="http://schemas.microsoft.com/office/drawing/2014/main" id="{01538824-0083-4461-2BE1-A2F6317F044F}"/>
              </a:ext>
            </a:extLst>
          </p:cNvPr>
          <p:cNvSpPr txBox="1"/>
          <p:nvPr/>
        </p:nvSpPr>
        <p:spPr>
          <a:xfrm>
            <a:off x="948776" y="4438760"/>
            <a:ext cx="3481753" cy="338554"/>
          </a:xfrm>
          <a:prstGeom prst="rect">
            <a:avLst/>
          </a:prstGeom>
          <a:noFill/>
        </p:spPr>
        <p:txBody>
          <a:bodyPr wrap="square" rtlCol="0">
            <a:spAutoFit/>
          </a:bodyPr>
          <a:lstStyle/>
          <a:p>
            <a:r>
              <a:rPr lang="en-US" sz="800" dirty="0"/>
              <a:t>Reference: Deca, J., et al. "Spacecraft charging analysis with the implicit particle-in-cell code iPic3D." </a:t>
            </a:r>
            <a:r>
              <a:rPr lang="en-US" sz="800" i="1" dirty="0"/>
              <a:t>Physics of Plasmas</a:t>
            </a:r>
            <a:r>
              <a:rPr lang="en-US" sz="800" dirty="0"/>
              <a:t> 20.10 (2013): 102902.</a:t>
            </a:r>
          </a:p>
        </p:txBody>
      </p:sp>
      <p:pic>
        <p:nvPicPr>
          <p:cNvPr id="5" name="Picture 4" descr="Diagram&#10;&#10;Description automatically generated">
            <a:extLst>
              <a:ext uri="{FF2B5EF4-FFF2-40B4-BE49-F238E27FC236}">
                <a16:creationId xmlns:a16="http://schemas.microsoft.com/office/drawing/2014/main" id="{416A0B4F-4F4F-182D-F43D-55E1EC895442}"/>
              </a:ext>
            </a:extLst>
          </p:cNvPr>
          <p:cNvPicPr>
            <a:picLocks noChangeAspect="1"/>
          </p:cNvPicPr>
          <p:nvPr/>
        </p:nvPicPr>
        <p:blipFill>
          <a:blip r:embed="rId2"/>
          <a:stretch>
            <a:fillRect/>
          </a:stretch>
        </p:blipFill>
        <p:spPr>
          <a:xfrm>
            <a:off x="2230671" y="1069168"/>
            <a:ext cx="4399715" cy="3005163"/>
          </a:xfrm>
          <a:prstGeom prst="rect">
            <a:avLst/>
          </a:prstGeom>
        </p:spPr>
      </p:pic>
    </p:spTree>
    <p:extLst>
      <p:ext uri="{BB962C8B-B14F-4D97-AF65-F5344CB8AC3E}">
        <p14:creationId xmlns:p14="http://schemas.microsoft.com/office/powerpoint/2010/main" val="320618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B240F-5556-AFA8-AEB4-1C1841FB3939}"/>
              </a:ext>
            </a:extLst>
          </p:cNvPr>
          <p:cNvSpPr>
            <a:spLocks noGrp="1"/>
          </p:cNvSpPr>
          <p:nvPr>
            <p:ph type="title"/>
          </p:nvPr>
        </p:nvSpPr>
        <p:spPr/>
        <p:txBody>
          <a:bodyPr/>
          <a:lstStyle/>
          <a:p>
            <a:r>
              <a:rPr lang="en-US" dirty="0"/>
              <a:t>Ongoing Work</a:t>
            </a:r>
          </a:p>
        </p:txBody>
      </p:sp>
      <p:sp>
        <p:nvSpPr>
          <p:cNvPr id="4" name="Slide Number Placeholder 3">
            <a:extLst>
              <a:ext uri="{FF2B5EF4-FFF2-40B4-BE49-F238E27FC236}">
                <a16:creationId xmlns:a16="http://schemas.microsoft.com/office/drawing/2014/main" id="{16EC8283-29EC-731F-7981-727E9E5CF376}"/>
              </a:ext>
            </a:extLst>
          </p:cNvPr>
          <p:cNvSpPr>
            <a:spLocks noGrp="1"/>
          </p:cNvSpPr>
          <p:nvPr>
            <p:ph type="sldNum" sz="quarter" idx="11"/>
          </p:nvPr>
        </p:nvSpPr>
        <p:spPr/>
        <p:txBody>
          <a:bodyPr/>
          <a:lstStyle/>
          <a:p>
            <a:fld id="{4D06182B-CCD7-434A-9A9C-B821323742FB}" type="slidenum">
              <a:rPr lang="en-US" altLang="en-US" smtClean="0"/>
              <a:pPr/>
              <a:t>21</a:t>
            </a:fld>
            <a:endParaRPr lang="en-US" altLang="en-US" dirty="0"/>
          </a:p>
        </p:txBody>
      </p:sp>
      <p:sp>
        <p:nvSpPr>
          <p:cNvPr id="5" name="TextBox 4">
            <a:extLst>
              <a:ext uri="{FF2B5EF4-FFF2-40B4-BE49-F238E27FC236}">
                <a16:creationId xmlns:a16="http://schemas.microsoft.com/office/drawing/2014/main" id="{FBA5167D-DD26-0693-8C4B-0D975AB8DBAA}"/>
              </a:ext>
            </a:extLst>
          </p:cNvPr>
          <p:cNvSpPr txBox="1"/>
          <p:nvPr/>
        </p:nvSpPr>
        <p:spPr>
          <a:xfrm>
            <a:off x="853440" y="1219200"/>
            <a:ext cx="7366000" cy="1200329"/>
          </a:xfrm>
          <a:prstGeom prst="rect">
            <a:avLst/>
          </a:prstGeom>
          <a:noFill/>
        </p:spPr>
        <p:txBody>
          <a:bodyPr wrap="square" rtlCol="0">
            <a:spAutoFit/>
          </a:bodyPr>
          <a:lstStyle/>
          <a:p>
            <a:pPr marL="285750" indent="-285750">
              <a:buFontTx/>
              <a:buChar char="-"/>
            </a:pPr>
            <a:r>
              <a:rPr lang="en-US" dirty="0"/>
              <a:t>Implement full capacitance matrix method to study current evolution through material and couple it with circuit analysis</a:t>
            </a:r>
          </a:p>
          <a:p>
            <a:pPr marL="285750" indent="-285750">
              <a:buFontTx/>
              <a:buChar char="-"/>
            </a:pPr>
            <a:endParaRPr lang="en-US" dirty="0"/>
          </a:p>
          <a:p>
            <a:pPr marL="285750" indent="-285750">
              <a:buFontTx/>
              <a:buChar char="-"/>
            </a:pPr>
            <a:r>
              <a:rPr lang="en-US" dirty="0"/>
              <a:t>Benchmark code against multiple test cases :</a:t>
            </a:r>
          </a:p>
        </p:txBody>
      </p:sp>
      <p:pic>
        <p:nvPicPr>
          <p:cNvPr id="7" name="Picture 6">
            <a:extLst>
              <a:ext uri="{FF2B5EF4-FFF2-40B4-BE49-F238E27FC236}">
                <a16:creationId xmlns:a16="http://schemas.microsoft.com/office/drawing/2014/main" id="{8051310E-A930-494A-9137-FF82FF8D66F8}"/>
              </a:ext>
            </a:extLst>
          </p:cNvPr>
          <p:cNvPicPr>
            <a:picLocks noChangeAspect="1"/>
          </p:cNvPicPr>
          <p:nvPr/>
        </p:nvPicPr>
        <p:blipFill>
          <a:blip r:embed="rId2"/>
          <a:stretch>
            <a:fillRect/>
          </a:stretch>
        </p:blipFill>
        <p:spPr>
          <a:xfrm>
            <a:off x="2574457" y="2419529"/>
            <a:ext cx="3714584" cy="1652350"/>
          </a:xfrm>
          <a:prstGeom prst="rect">
            <a:avLst/>
          </a:prstGeom>
        </p:spPr>
      </p:pic>
      <p:sp>
        <p:nvSpPr>
          <p:cNvPr id="8" name="TextBox 7">
            <a:extLst>
              <a:ext uri="{FF2B5EF4-FFF2-40B4-BE49-F238E27FC236}">
                <a16:creationId xmlns:a16="http://schemas.microsoft.com/office/drawing/2014/main" id="{86851C95-7811-20D8-407A-F59C7B3BE495}"/>
              </a:ext>
            </a:extLst>
          </p:cNvPr>
          <p:cNvSpPr txBox="1"/>
          <p:nvPr/>
        </p:nvSpPr>
        <p:spPr>
          <a:xfrm>
            <a:off x="853440" y="4152145"/>
            <a:ext cx="8112722" cy="369332"/>
          </a:xfrm>
          <a:prstGeom prst="rect">
            <a:avLst/>
          </a:prstGeom>
          <a:noFill/>
        </p:spPr>
        <p:txBody>
          <a:bodyPr wrap="square" rtlCol="0">
            <a:spAutoFit/>
          </a:bodyPr>
          <a:lstStyle/>
          <a:p>
            <a:r>
              <a:rPr lang="en-US" dirty="0"/>
              <a:t>-   Currently working on writing a benchmark paper</a:t>
            </a:r>
          </a:p>
        </p:txBody>
      </p:sp>
    </p:spTree>
    <p:extLst>
      <p:ext uri="{BB962C8B-B14F-4D97-AF65-F5344CB8AC3E}">
        <p14:creationId xmlns:p14="http://schemas.microsoft.com/office/powerpoint/2010/main" val="4240859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FEC30-5504-141B-AF81-7529572F40DF}"/>
              </a:ext>
            </a:extLst>
          </p:cNvPr>
          <p:cNvSpPr>
            <a:spLocks noGrp="1"/>
          </p:cNvSpPr>
          <p:nvPr>
            <p:ph type="title"/>
          </p:nvPr>
        </p:nvSpPr>
        <p:spPr/>
        <p:txBody>
          <a:bodyPr/>
          <a:lstStyle/>
          <a:p>
            <a:r>
              <a:rPr lang="en-US" dirty="0"/>
              <a:t>Possible Implementations</a:t>
            </a:r>
          </a:p>
        </p:txBody>
      </p:sp>
      <p:sp>
        <p:nvSpPr>
          <p:cNvPr id="4" name="Slide Number Placeholder 3">
            <a:extLst>
              <a:ext uri="{FF2B5EF4-FFF2-40B4-BE49-F238E27FC236}">
                <a16:creationId xmlns:a16="http://schemas.microsoft.com/office/drawing/2014/main" id="{A644761A-0CC4-1A37-76AD-14C47B800F82}"/>
              </a:ext>
            </a:extLst>
          </p:cNvPr>
          <p:cNvSpPr>
            <a:spLocks noGrp="1"/>
          </p:cNvSpPr>
          <p:nvPr>
            <p:ph type="sldNum" sz="quarter" idx="11"/>
          </p:nvPr>
        </p:nvSpPr>
        <p:spPr/>
        <p:txBody>
          <a:bodyPr/>
          <a:lstStyle/>
          <a:p>
            <a:fld id="{4D06182B-CCD7-434A-9A9C-B821323742FB}" type="slidenum">
              <a:rPr lang="en-US" altLang="en-US" smtClean="0"/>
              <a:pPr/>
              <a:t>22</a:t>
            </a:fld>
            <a:endParaRPr lang="en-US" altLang="en-US" dirty="0"/>
          </a:p>
        </p:txBody>
      </p:sp>
      <p:pic>
        <p:nvPicPr>
          <p:cNvPr id="5" name="Picture 4" descr="Table&#10;&#10;Description automatically generated">
            <a:extLst>
              <a:ext uri="{FF2B5EF4-FFF2-40B4-BE49-F238E27FC236}">
                <a16:creationId xmlns:a16="http://schemas.microsoft.com/office/drawing/2014/main" id="{9F9FD436-AF89-F08D-743E-7707FBAE5821}"/>
              </a:ext>
            </a:extLst>
          </p:cNvPr>
          <p:cNvPicPr>
            <a:picLocks noChangeAspect="1"/>
          </p:cNvPicPr>
          <p:nvPr/>
        </p:nvPicPr>
        <p:blipFill>
          <a:blip r:embed="rId2"/>
          <a:stretch>
            <a:fillRect/>
          </a:stretch>
        </p:blipFill>
        <p:spPr>
          <a:xfrm>
            <a:off x="1084881" y="1102498"/>
            <a:ext cx="4452081" cy="2027117"/>
          </a:xfrm>
          <a:prstGeom prst="rect">
            <a:avLst/>
          </a:prstGeom>
        </p:spPr>
      </p:pic>
      <p:sp>
        <p:nvSpPr>
          <p:cNvPr id="8" name="Left Arrow 7">
            <a:extLst>
              <a:ext uri="{FF2B5EF4-FFF2-40B4-BE49-F238E27FC236}">
                <a16:creationId xmlns:a16="http://schemas.microsoft.com/office/drawing/2014/main" id="{92987874-BD55-D646-5482-7CB50D17AFB7}"/>
              </a:ext>
            </a:extLst>
          </p:cNvPr>
          <p:cNvSpPr/>
          <p:nvPr/>
        </p:nvSpPr>
        <p:spPr>
          <a:xfrm>
            <a:off x="4572000" y="1697066"/>
            <a:ext cx="557939" cy="28671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CE28570-340C-346B-C0B5-D2EFCC4D0A54}"/>
              </a:ext>
            </a:extLst>
          </p:cNvPr>
          <p:cNvSpPr txBox="1"/>
          <p:nvPr/>
        </p:nvSpPr>
        <p:spPr>
          <a:xfrm>
            <a:off x="948776" y="3539517"/>
            <a:ext cx="6834752" cy="923330"/>
          </a:xfrm>
          <a:prstGeom prst="rect">
            <a:avLst/>
          </a:prstGeom>
          <a:noFill/>
        </p:spPr>
        <p:txBody>
          <a:bodyPr wrap="square" rtlCol="0">
            <a:spAutoFit/>
          </a:bodyPr>
          <a:lstStyle/>
          <a:p>
            <a:pPr marL="285750" indent="-285750">
              <a:buFontTx/>
              <a:buChar char="-"/>
            </a:pPr>
            <a:r>
              <a:rPr lang="en-US" dirty="0"/>
              <a:t>Environments where traditional power sources are not well suited </a:t>
            </a:r>
          </a:p>
          <a:p>
            <a:pPr marL="285750" indent="-285750">
              <a:buFontTx/>
              <a:buChar char="-"/>
            </a:pPr>
            <a:r>
              <a:rPr lang="en-US" dirty="0"/>
              <a:t>Additionally, you can also direct the current through a wire at an angle into the background field to use for attitude control</a:t>
            </a:r>
          </a:p>
        </p:txBody>
      </p:sp>
    </p:spTree>
    <p:extLst>
      <p:ext uri="{BB962C8B-B14F-4D97-AF65-F5344CB8AC3E}">
        <p14:creationId xmlns:p14="http://schemas.microsoft.com/office/powerpoint/2010/main" val="422193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F870A-690B-A99E-F75C-DFCF0D703E31}"/>
              </a:ext>
            </a:extLst>
          </p:cNvPr>
          <p:cNvSpPr>
            <a:spLocks noGrp="1"/>
          </p:cNvSpPr>
          <p:nvPr>
            <p:ph type="title"/>
          </p:nvPr>
        </p:nvSpPr>
        <p:spPr/>
        <p:txBody>
          <a:bodyPr/>
          <a:lstStyle/>
          <a:p>
            <a:r>
              <a:rPr lang="en-US" dirty="0"/>
              <a:t>Future Work</a:t>
            </a:r>
          </a:p>
        </p:txBody>
      </p:sp>
      <p:sp>
        <p:nvSpPr>
          <p:cNvPr id="4" name="Slide Number Placeholder 3">
            <a:extLst>
              <a:ext uri="{FF2B5EF4-FFF2-40B4-BE49-F238E27FC236}">
                <a16:creationId xmlns:a16="http://schemas.microsoft.com/office/drawing/2014/main" id="{40606AFD-8439-5F43-3F6D-632DFE134385}"/>
              </a:ext>
            </a:extLst>
          </p:cNvPr>
          <p:cNvSpPr>
            <a:spLocks noGrp="1"/>
          </p:cNvSpPr>
          <p:nvPr>
            <p:ph type="sldNum" sz="quarter" idx="11"/>
          </p:nvPr>
        </p:nvSpPr>
        <p:spPr/>
        <p:txBody>
          <a:bodyPr/>
          <a:lstStyle/>
          <a:p>
            <a:fld id="{4D06182B-CCD7-434A-9A9C-B821323742FB}" type="slidenum">
              <a:rPr lang="en-US" altLang="en-US" smtClean="0"/>
              <a:pPr/>
              <a:t>23</a:t>
            </a:fld>
            <a:endParaRPr lang="en-US" altLang="en-US" dirty="0"/>
          </a:p>
        </p:txBody>
      </p:sp>
      <p:sp>
        <p:nvSpPr>
          <p:cNvPr id="5" name="TextBox 4">
            <a:extLst>
              <a:ext uri="{FF2B5EF4-FFF2-40B4-BE49-F238E27FC236}">
                <a16:creationId xmlns:a16="http://schemas.microsoft.com/office/drawing/2014/main" id="{E0792519-70C3-DA8A-C724-41A2F4CCB216}"/>
              </a:ext>
            </a:extLst>
          </p:cNvPr>
          <p:cNvSpPr txBox="1"/>
          <p:nvPr/>
        </p:nvSpPr>
        <p:spPr>
          <a:xfrm>
            <a:off x="1087120" y="1178560"/>
            <a:ext cx="6664960" cy="2585323"/>
          </a:xfrm>
          <a:prstGeom prst="rect">
            <a:avLst/>
          </a:prstGeom>
          <a:noFill/>
        </p:spPr>
        <p:txBody>
          <a:bodyPr wrap="square" rtlCol="0">
            <a:spAutoFit/>
          </a:bodyPr>
          <a:lstStyle/>
          <a:p>
            <a:pPr marL="285750" indent="-285750">
              <a:buFontTx/>
              <a:buChar char="-"/>
            </a:pPr>
            <a:r>
              <a:rPr lang="en-US" dirty="0"/>
              <a:t>Build a fully functional PIC code coupled with circuit analysis to calculate the power output from spacecraft charging</a:t>
            </a:r>
          </a:p>
          <a:p>
            <a:pPr marL="285750" indent="-285750">
              <a:buFontTx/>
              <a:buChar char="-"/>
            </a:pPr>
            <a:endParaRPr lang="en-US" dirty="0"/>
          </a:p>
          <a:p>
            <a:pPr marL="285750" indent="-285750">
              <a:buFontTx/>
              <a:buChar char="-"/>
            </a:pPr>
            <a:r>
              <a:rPr lang="en-US" dirty="0"/>
              <a:t>Use PIC to optimize this power output by analyzing geometry, material properties, magnetic field effects, streaming effects, etc. </a:t>
            </a:r>
          </a:p>
          <a:p>
            <a:pPr marL="285750" indent="-285750">
              <a:buFontTx/>
              <a:buChar char="-"/>
            </a:pPr>
            <a:endParaRPr lang="en-US" dirty="0"/>
          </a:p>
          <a:p>
            <a:pPr marL="285750" indent="-285750">
              <a:buFontTx/>
              <a:buChar char="-"/>
            </a:pPr>
            <a:r>
              <a:rPr lang="en-US" dirty="0"/>
              <a:t>Successfully propose design concepts to implement spacecraft charging as a novel power source in future spacecraft</a:t>
            </a:r>
          </a:p>
        </p:txBody>
      </p:sp>
    </p:spTree>
    <p:extLst>
      <p:ext uri="{BB962C8B-B14F-4D97-AF65-F5344CB8AC3E}">
        <p14:creationId xmlns:p14="http://schemas.microsoft.com/office/powerpoint/2010/main" val="2881068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410D-CD92-FD89-6A90-6CFBDCA75823}"/>
              </a:ext>
            </a:extLst>
          </p:cNvPr>
          <p:cNvSpPr>
            <a:spLocks noGrp="1"/>
          </p:cNvSpPr>
          <p:nvPr>
            <p:ph type="title"/>
          </p:nvPr>
        </p:nvSpPr>
        <p:spPr/>
        <p:txBody>
          <a:bodyPr/>
          <a:lstStyle/>
          <a:p>
            <a:r>
              <a:rPr lang="en-US" dirty="0"/>
              <a:t>References </a:t>
            </a:r>
          </a:p>
        </p:txBody>
      </p:sp>
      <p:sp>
        <p:nvSpPr>
          <p:cNvPr id="4" name="Slide Number Placeholder 3">
            <a:extLst>
              <a:ext uri="{FF2B5EF4-FFF2-40B4-BE49-F238E27FC236}">
                <a16:creationId xmlns:a16="http://schemas.microsoft.com/office/drawing/2014/main" id="{BDE6883E-A901-DEEC-CD81-9D14A2C3DF2B}"/>
              </a:ext>
            </a:extLst>
          </p:cNvPr>
          <p:cNvSpPr>
            <a:spLocks noGrp="1"/>
          </p:cNvSpPr>
          <p:nvPr>
            <p:ph type="sldNum" sz="quarter" idx="11"/>
          </p:nvPr>
        </p:nvSpPr>
        <p:spPr/>
        <p:txBody>
          <a:bodyPr/>
          <a:lstStyle/>
          <a:p>
            <a:fld id="{4D06182B-CCD7-434A-9A9C-B821323742FB}" type="slidenum">
              <a:rPr lang="en-US" altLang="en-US" smtClean="0"/>
              <a:pPr/>
              <a:t>24</a:t>
            </a:fld>
            <a:endParaRPr lang="en-US" altLang="en-US" dirty="0"/>
          </a:p>
        </p:txBody>
      </p:sp>
      <p:sp>
        <p:nvSpPr>
          <p:cNvPr id="5" name="TextBox 4">
            <a:extLst>
              <a:ext uri="{FF2B5EF4-FFF2-40B4-BE49-F238E27FC236}">
                <a16:creationId xmlns:a16="http://schemas.microsoft.com/office/drawing/2014/main" id="{D57A1BAB-EC73-FEAD-7DDB-5C50A0C99516}"/>
              </a:ext>
            </a:extLst>
          </p:cNvPr>
          <p:cNvSpPr txBox="1"/>
          <p:nvPr/>
        </p:nvSpPr>
        <p:spPr>
          <a:xfrm>
            <a:off x="799432" y="961731"/>
            <a:ext cx="8006549" cy="3293209"/>
          </a:xfrm>
          <a:prstGeom prst="rect">
            <a:avLst/>
          </a:prstGeom>
          <a:noFill/>
        </p:spPr>
        <p:txBody>
          <a:bodyPr wrap="square" rtlCol="0">
            <a:spAutoFit/>
          </a:bodyPr>
          <a:lstStyle/>
          <a:p>
            <a:r>
              <a:rPr lang="en-US" sz="1150" dirty="0"/>
              <a:t>1. Chen, Francis F. </a:t>
            </a:r>
            <a:r>
              <a:rPr lang="en-US" sz="1150" i="1" dirty="0"/>
              <a:t>Introduction to plasma physics and controlled fusion</a:t>
            </a:r>
            <a:r>
              <a:rPr lang="en-US" sz="1150" dirty="0"/>
              <a:t>. Vol. 1. New York: Plenum press, 1984.</a:t>
            </a:r>
          </a:p>
          <a:p>
            <a:r>
              <a:rPr lang="en-US" sz="1150" dirty="0"/>
              <a:t>2. Lai, Shu T. "Fundamentals of spacecraft charging." </a:t>
            </a:r>
            <a:r>
              <a:rPr lang="en-US" sz="1150" i="1" dirty="0"/>
              <a:t>Fundamentals of Spacecraft Charging</a:t>
            </a:r>
            <a:r>
              <a:rPr lang="en-US" sz="1150" dirty="0"/>
              <a:t>. Princeton University Press, 2012</a:t>
            </a:r>
          </a:p>
          <a:p>
            <a:r>
              <a:rPr lang="en-US" sz="1150" dirty="0"/>
              <a:t>3. L. D. Jaffe and L. M. </a:t>
            </a:r>
            <a:r>
              <a:rPr lang="en-US" sz="1150" dirty="0" err="1"/>
              <a:t>Herrell</a:t>
            </a:r>
            <a:r>
              <a:rPr lang="en-US" sz="1150" dirty="0"/>
              <a:t>, “Cassini/Huygens Science Instruments, Spacecraft, and</a:t>
            </a:r>
          </a:p>
          <a:p>
            <a:r>
              <a:rPr lang="en-US" sz="1150" dirty="0"/>
              <a:t>Mission,” Journal of Spacecraft and Rockets, vol. 34, no. 4, pp. 509–521, Jul 1997.</a:t>
            </a:r>
            <a:br>
              <a:rPr lang="en-US" sz="1150" dirty="0"/>
            </a:br>
            <a:r>
              <a:rPr lang="en-US" sz="1150" dirty="0"/>
              <a:t>4. Evans, H. B. Garrett, S. Gabriel, and A. C. Whittlesey, “A preliminary spacecraft charging</a:t>
            </a:r>
          </a:p>
          <a:p>
            <a:r>
              <a:rPr lang="en-US" sz="1150" dirty="0"/>
              <a:t>map for the near earth environment,” in Spacecraft Charging Technology Conference</a:t>
            </a:r>
          </a:p>
          <a:p>
            <a:r>
              <a:rPr lang="en-US" sz="1150" dirty="0"/>
              <a:t>5. Young, Sean Alden </a:t>
            </a:r>
            <a:r>
              <a:rPr lang="en-US" sz="1150" dirty="0" err="1"/>
              <a:t>Quigg</a:t>
            </a:r>
            <a:r>
              <a:rPr lang="en-US" sz="1150" dirty="0"/>
              <a:t>. </a:t>
            </a:r>
            <a:r>
              <a:rPr lang="en-US" sz="1150" i="1" dirty="0"/>
              <a:t>Harnessing Energy in the Space Environment for Spacecraft Operations</a:t>
            </a:r>
            <a:r>
              <a:rPr lang="en-US" sz="1150" dirty="0"/>
              <a:t>. Stanford University, 2021.</a:t>
            </a:r>
          </a:p>
          <a:p>
            <a:r>
              <a:rPr lang="en-US" sz="1150" dirty="0"/>
              <a:t>6. </a:t>
            </a:r>
            <a:r>
              <a:rPr lang="en-US" sz="1150" dirty="0" err="1"/>
              <a:t>Grard</a:t>
            </a:r>
            <a:r>
              <a:rPr lang="en-US" sz="1150" dirty="0"/>
              <a:t>, </a:t>
            </a:r>
            <a:r>
              <a:rPr lang="en-US" sz="1150" dirty="0" err="1"/>
              <a:t>Rejean</a:t>
            </a:r>
            <a:r>
              <a:rPr lang="en-US" sz="1150" dirty="0"/>
              <a:t> JL. "The magnetospheric plasma as a source of energy for space instrumentation." </a:t>
            </a:r>
            <a:r>
              <a:rPr lang="en-US" sz="1150" i="1" dirty="0"/>
              <a:t>Planetary and Space Science</a:t>
            </a:r>
            <a:r>
              <a:rPr lang="en-US" sz="1150" dirty="0"/>
              <a:t> 25.7 (1977): 615-620.</a:t>
            </a:r>
          </a:p>
          <a:p>
            <a:r>
              <a:rPr lang="en-US" sz="1150" dirty="0"/>
              <a:t>7. Young, S., Close, S., &amp; Lee, N. (2019). The Space Environmental Electrical Power Subsystem (SEEPS): Energy Harvesting Supporting</a:t>
            </a:r>
          </a:p>
          <a:p>
            <a:r>
              <a:rPr lang="en-US" sz="1150" dirty="0"/>
              <a:t>Microsatellite Exploration of the Outer Solar System . </a:t>
            </a:r>
            <a:r>
              <a:rPr lang="en-US" sz="1150" i="1" dirty="0"/>
              <a:t>International Astronautical Congress</a:t>
            </a:r>
            <a:r>
              <a:rPr lang="en-US" sz="1150" dirty="0"/>
              <a:t>.</a:t>
            </a:r>
          </a:p>
          <a:p>
            <a:r>
              <a:rPr lang="en-US" sz="1150" dirty="0"/>
              <a:t>8. Young, Sean AQ, et al. "Theory of Power Generation From Spacecraft Charging." </a:t>
            </a:r>
            <a:r>
              <a:rPr lang="en-US" sz="1150" i="1" dirty="0"/>
              <a:t>IEEE Transactions on Plasma Science</a:t>
            </a:r>
            <a:r>
              <a:rPr lang="en-US" sz="1150" dirty="0"/>
              <a:t> (2021).</a:t>
            </a:r>
          </a:p>
          <a:p>
            <a:r>
              <a:rPr lang="en-US" sz="1150" dirty="0"/>
              <a:t>9. Allen, J. E., B. M. </a:t>
            </a:r>
            <a:r>
              <a:rPr lang="en-US" sz="1150" dirty="0" err="1"/>
              <a:t>Annaratone</a:t>
            </a:r>
            <a:r>
              <a:rPr lang="en-US" sz="1150" dirty="0"/>
              <a:t>, and U. De Angelis. "On the orbital motion limited theory for a small body at floating potential in a Maxwellian plasma." </a:t>
            </a:r>
            <a:r>
              <a:rPr lang="en-US" sz="1150" i="1" dirty="0"/>
              <a:t>Journal of plasma physics</a:t>
            </a:r>
            <a:r>
              <a:rPr lang="en-US" sz="1150" dirty="0"/>
              <a:t> 63.4 (2000): 299-309.</a:t>
            </a:r>
          </a:p>
          <a:p>
            <a:r>
              <a:rPr lang="en-US" sz="1150" dirty="0"/>
              <a:t>10. C. Birdsall, A. Langdon, </a:t>
            </a:r>
            <a:r>
              <a:rPr lang="en-US" sz="1150" i="1" dirty="0"/>
              <a:t>Plasma Physics Via Computer Simulation</a:t>
            </a:r>
            <a:r>
              <a:rPr lang="en-US" sz="1150" dirty="0"/>
              <a:t> (McGraw-Hill, New York, 1985)</a:t>
            </a:r>
          </a:p>
          <a:p>
            <a:r>
              <a:rPr lang="en-US" sz="1150" dirty="0"/>
              <a:t>11 </a:t>
            </a:r>
            <a:r>
              <a:rPr lang="en-US" sz="1200" dirty="0"/>
              <a:t>Deca, J., et al. "Spacecraft charging analysis with the implicit particle-in-cell code iPic3D." </a:t>
            </a:r>
            <a:r>
              <a:rPr lang="en-US" sz="1200" i="1" dirty="0"/>
              <a:t>Physics of Plasmas</a:t>
            </a:r>
            <a:r>
              <a:rPr lang="en-US" sz="1200" dirty="0"/>
              <a:t> 20.10 (2013): 102902.</a:t>
            </a:r>
            <a:endParaRPr lang="en-US" sz="1150" dirty="0"/>
          </a:p>
        </p:txBody>
      </p:sp>
    </p:spTree>
    <p:extLst>
      <p:ext uri="{BB962C8B-B14F-4D97-AF65-F5344CB8AC3E}">
        <p14:creationId xmlns:p14="http://schemas.microsoft.com/office/powerpoint/2010/main" val="1133786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7068E-DA40-7FA6-8EA7-083160BEB9F1}"/>
              </a:ext>
            </a:extLst>
          </p:cNvPr>
          <p:cNvSpPr>
            <a:spLocks noGrp="1"/>
          </p:cNvSpPr>
          <p:nvPr>
            <p:ph type="title"/>
          </p:nvPr>
        </p:nvSpPr>
        <p:spPr/>
        <p:txBody>
          <a:bodyPr/>
          <a:lstStyle/>
          <a:p>
            <a:r>
              <a:rPr lang="en-US" dirty="0"/>
              <a:t>1D Surface Charging: Proof of Concept</a:t>
            </a:r>
          </a:p>
        </p:txBody>
      </p:sp>
      <p:sp>
        <p:nvSpPr>
          <p:cNvPr id="4" name="Slide Number Placeholder 3">
            <a:extLst>
              <a:ext uri="{FF2B5EF4-FFF2-40B4-BE49-F238E27FC236}">
                <a16:creationId xmlns:a16="http://schemas.microsoft.com/office/drawing/2014/main" id="{47F57137-1047-5276-FE6C-B4D7BF55BF5E}"/>
              </a:ext>
            </a:extLst>
          </p:cNvPr>
          <p:cNvSpPr>
            <a:spLocks noGrp="1"/>
          </p:cNvSpPr>
          <p:nvPr>
            <p:ph type="sldNum" sz="quarter" idx="11"/>
          </p:nvPr>
        </p:nvSpPr>
        <p:spPr/>
        <p:txBody>
          <a:bodyPr/>
          <a:lstStyle/>
          <a:p>
            <a:fld id="{4D06182B-CCD7-434A-9A9C-B821323742FB}" type="slidenum">
              <a:rPr lang="en-US" altLang="en-US" smtClean="0"/>
              <a:pPr/>
              <a:t>25</a:t>
            </a:fld>
            <a:endParaRPr lang="en-US" altLang="en-US" dirty="0"/>
          </a:p>
        </p:txBody>
      </p:sp>
      <p:pic>
        <p:nvPicPr>
          <p:cNvPr id="5" name="Phi.mp4" descr="Phi.mp4">
            <a:hlinkClick r:id="" action="ppaction://media"/>
            <a:extLst>
              <a:ext uri="{FF2B5EF4-FFF2-40B4-BE49-F238E27FC236}">
                <a16:creationId xmlns:a16="http://schemas.microsoft.com/office/drawing/2014/main" id="{6CE72149-A497-731E-879F-9276E6F870B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55676" y="3266402"/>
            <a:ext cx="7700963" cy="769937"/>
          </a:xfrm>
          <a:prstGeom prst="rect">
            <a:avLst/>
          </a:prstGeom>
        </p:spPr>
      </p:pic>
      <p:pic>
        <p:nvPicPr>
          <p:cNvPr id="1026" name="Picture 2"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25625D77-B18C-D4B9-6D52-8DED6E569F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9477" y="1033717"/>
            <a:ext cx="5726459" cy="1918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683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3903A-7DE2-1A8C-16BD-940B7D46735C}"/>
              </a:ext>
            </a:extLst>
          </p:cNvPr>
          <p:cNvSpPr>
            <a:spLocks noGrp="1"/>
          </p:cNvSpPr>
          <p:nvPr>
            <p:ph type="title"/>
          </p:nvPr>
        </p:nvSpPr>
        <p:spPr/>
        <p:txBody>
          <a:bodyPr/>
          <a:lstStyle/>
          <a:p>
            <a:r>
              <a:rPr lang="en-US" dirty="0"/>
              <a:t>Comparison to Analytical Solution </a:t>
            </a:r>
          </a:p>
        </p:txBody>
      </p:sp>
      <p:sp>
        <p:nvSpPr>
          <p:cNvPr id="4" name="Slide Number Placeholder 3">
            <a:extLst>
              <a:ext uri="{FF2B5EF4-FFF2-40B4-BE49-F238E27FC236}">
                <a16:creationId xmlns:a16="http://schemas.microsoft.com/office/drawing/2014/main" id="{60B7CCEF-C235-A0BC-C2D5-2D66B3508FFC}"/>
              </a:ext>
            </a:extLst>
          </p:cNvPr>
          <p:cNvSpPr>
            <a:spLocks noGrp="1"/>
          </p:cNvSpPr>
          <p:nvPr>
            <p:ph type="sldNum" sz="quarter" idx="11"/>
          </p:nvPr>
        </p:nvSpPr>
        <p:spPr/>
        <p:txBody>
          <a:bodyPr/>
          <a:lstStyle/>
          <a:p>
            <a:fld id="{4D06182B-CCD7-434A-9A9C-B821323742FB}" type="slidenum">
              <a:rPr lang="en-US" altLang="en-US" smtClean="0"/>
              <a:pPr/>
              <a:t>26</a:t>
            </a:fld>
            <a:endParaRPr lang="en-US" altLang="en-US" dirty="0"/>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66093D2-F28E-4A85-A54B-B6FB27052C14}"/>
                  </a:ext>
                </a:extLst>
              </p:cNvPr>
              <p:cNvSpPr txBox="1"/>
              <p:nvPr/>
            </p:nvSpPr>
            <p:spPr>
              <a:xfrm>
                <a:off x="1110489" y="960115"/>
                <a:ext cx="4125929" cy="2050626"/>
              </a:xfrm>
              <a:prstGeom prst="rect">
                <a:avLst/>
              </a:prstGeom>
              <a:noFill/>
            </p:spPr>
            <p:txBody>
              <a:bodyPr wrap="square" rtlCol="0">
                <a:spAutoFit/>
              </a:bodyPr>
              <a:lstStyle/>
              <a:p>
                <a:r>
                  <a:rPr lang="en-US" sz="1400" dirty="0"/>
                  <a:t>V = IR ; R = L / (</a:t>
                </a:r>
                <a14:m>
                  <m:oMath xmlns:m="http://schemas.openxmlformats.org/officeDocument/2006/math">
                    <m:r>
                      <a:rPr lang="en-US" sz="1400" i="1">
                        <a:latin typeface="Cambria Math" panose="02040503050406030204" pitchFamily="18" charset="0"/>
                      </a:rPr>
                      <m:t>𝝈</m:t>
                    </m:r>
                    <m:r>
                      <a:rPr lang="en-US" sz="1400" i="1">
                        <a:latin typeface="Cambria Math" panose="02040503050406030204" pitchFamily="18" charset="0"/>
                      </a:rPr>
                      <m:t> </m:t>
                    </m:r>
                    <m:sSub>
                      <m:sSubPr>
                        <m:ctrlPr>
                          <a:rPr lang="en-US" sz="1400" i="1">
                            <a:latin typeface="Cambria Math" panose="02040503050406030204" pitchFamily="18" charset="0"/>
                          </a:rPr>
                        </m:ctrlPr>
                      </m:sSubPr>
                      <m:e>
                        <m:r>
                          <a:rPr lang="en-US" sz="1400" i="1">
                            <a:latin typeface="Cambria Math" panose="02040503050406030204" pitchFamily="18" charset="0"/>
                          </a:rPr>
                          <m:t>𝐴</m:t>
                        </m:r>
                      </m:e>
                      <m:sub>
                        <m:r>
                          <a:rPr lang="en-US" sz="1400" i="1">
                            <a:latin typeface="Cambria Math" panose="02040503050406030204" pitchFamily="18" charset="0"/>
                          </a:rPr>
                          <m:t>⟘</m:t>
                        </m:r>
                      </m:sub>
                    </m:sSub>
                  </m:oMath>
                </a14:m>
                <a:r>
                  <a:rPr lang="en-US" sz="1400" dirty="0"/>
                  <a:t>); I = 𝛤</a:t>
                </a:r>
                <a14:m>
                  <m:oMath xmlns:m="http://schemas.openxmlformats.org/officeDocument/2006/math">
                    <m:sSub>
                      <m:sSubPr>
                        <m:ctrlPr>
                          <a:rPr lang="en-US" sz="1400" i="1">
                            <a:latin typeface="Cambria Math" panose="02040503050406030204" pitchFamily="18" charset="0"/>
                          </a:rPr>
                        </m:ctrlPr>
                      </m:sSubPr>
                      <m:e>
                        <m:r>
                          <a:rPr lang="en-US" sz="1400" i="1">
                            <a:latin typeface="Cambria Math" panose="02040503050406030204" pitchFamily="18" charset="0"/>
                          </a:rPr>
                          <m:t>𝐴</m:t>
                        </m:r>
                      </m:e>
                      <m:sub>
                        <m:r>
                          <a:rPr lang="en-US" sz="1400" i="1">
                            <a:latin typeface="Cambria Math" panose="02040503050406030204" pitchFamily="18" charset="0"/>
                          </a:rPr>
                          <m:t>‖</m:t>
                        </m:r>
                      </m:sub>
                    </m:sSub>
                    <m:r>
                      <m:rPr>
                        <m:sty m:val="p"/>
                      </m:rPr>
                      <a:rPr lang="en-US" sz="1400" b="0" i="0" smtClean="0">
                        <a:latin typeface="Cambria Math" panose="02040503050406030204" pitchFamily="18" charset="0"/>
                      </a:rPr>
                      <m:t>e</m:t>
                    </m:r>
                  </m:oMath>
                </a14:m>
                <a:endParaRPr lang="en-US" sz="1400" dirty="0"/>
              </a:p>
              <a:p>
                <a:endParaRPr lang="en-US" sz="1400" dirty="0"/>
              </a:p>
              <a:p>
                <a:r>
                  <a:rPr lang="en-US" sz="1400" dirty="0"/>
                  <a:t>Using:</a:t>
                </a:r>
                <a:br>
                  <a:rPr lang="en-US" sz="1400" dirty="0"/>
                </a:br>
                <a:r>
                  <a:rPr lang="en-US" sz="1400" dirty="0"/>
                  <a:t>L = 0.1 m</a:t>
                </a:r>
              </a:p>
              <a:p>
                <a:r>
                  <a:rPr lang="en-US" sz="1400" dirty="0"/>
                  <a:t>dx = </a:t>
                </a:r>
                <a:r>
                  <a:rPr lang="en-US" sz="1400" dirty="0" err="1"/>
                  <a:t>dy</a:t>
                </a:r>
                <a:r>
                  <a:rPr lang="en-US" sz="1400" dirty="0"/>
                  <a:t> = (L / 50) m</a:t>
                </a:r>
              </a:p>
              <a:p>
                <a:r>
                  <a:rPr lang="en-US" sz="1400" dirty="0" err="1"/>
                  <a:t>dz</a:t>
                </a:r>
                <a:r>
                  <a:rPr lang="en-US" sz="1400" dirty="0"/>
                  <a:t> = 0.003 m</a:t>
                </a:r>
              </a:p>
              <a:p>
                <a:r>
                  <a:rPr lang="en-US" sz="1400" dirty="0" err="1"/>
                  <a:t>σ</a:t>
                </a:r>
                <a:r>
                  <a:rPr lang="en-US" sz="1400" dirty="0"/>
                  <a:t> = 1e-9 S/m</a:t>
                </a:r>
              </a:p>
              <a:p>
                <a:r>
                  <a:rPr lang="en-US" sz="1400" dirty="0"/>
                  <a:t>e = 1.6022e-19 C</a:t>
                </a:r>
              </a:p>
              <a:p>
                <a:r>
                  <a:rPr lang="en-US" sz="1400" dirty="0"/>
                  <a:t>𝛤 = 1e14 (m^2* s)^-1</a:t>
                </a:r>
              </a:p>
            </p:txBody>
          </p:sp>
        </mc:Choice>
        <mc:Fallback xmlns="">
          <p:sp>
            <p:nvSpPr>
              <p:cNvPr id="9" name="TextBox 8">
                <a:extLst>
                  <a:ext uri="{FF2B5EF4-FFF2-40B4-BE49-F238E27FC236}">
                    <a16:creationId xmlns:a16="http://schemas.microsoft.com/office/drawing/2014/main" id="{466093D2-F28E-4A85-A54B-B6FB27052C14}"/>
                  </a:ext>
                </a:extLst>
              </p:cNvPr>
              <p:cNvSpPr txBox="1">
                <a:spLocks noRot="1" noChangeAspect="1" noMove="1" noResize="1" noEditPoints="1" noAdjustHandles="1" noChangeArrowheads="1" noChangeShapeType="1" noTextEdit="1"/>
              </p:cNvSpPr>
              <p:nvPr/>
            </p:nvSpPr>
            <p:spPr>
              <a:xfrm>
                <a:off x="1110489" y="960115"/>
                <a:ext cx="4125929" cy="2050626"/>
              </a:xfrm>
              <a:prstGeom prst="rect">
                <a:avLst/>
              </a:prstGeom>
              <a:blipFill>
                <a:blip r:embed="rId2"/>
                <a:stretch>
                  <a:fillRect l="-613" t="-613" b="-1840"/>
                </a:stretch>
              </a:blipFill>
            </p:spPr>
            <p:txBody>
              <a:bodyPr/>
              <a:lstStyle/>
              <a:p>
                <a:r>
                  <a:rPr lang="en-US">
                    <a:noFill/>
                  </a:rPr>
                  <a:t> </a:t>
                </a:r>
              </a:p>
            </p:txBody>
          </p:sp>
        </mc:Fallback>
      </mc:AlternateContent>
      <p:pic>
        <p:nvPicPr>
          <p:cNvPr id="10" name="Content Placeholder 10">
            <a:extLst>
              <a:ext uri="{FF2B5EF4-FFF2-40B4-BE49-F238E27FC236}">
                <a16:creationId xmlns:a16="http://schemas.microsoft.com/office/drawing/2014/main" id="{66744735-AE65-6451-2D2A-F97D0B7F524B}"/>
              </a:ext>
            </a:extLst>
          </p:cNvPr>
          <p:cNvPicPr>
            <a:picLocks noChangeAspect="1"/>
          </p:cNvPicPr>
          <p:nvPr/>
        </p:nvPicPr>
        <p:blipFill>
          <a:blip r:embed="rId3"/>
          <a:stretch>
            <a:fillRect/>
          </a:stretch>
        </p:blipFill>
        <p:spPr>
          <a:xfrm>
            <a:off x="1110489" y="3733189"/>
            <a:ext cx="7925319" cy="900391"/>
          </a:xfrm>
          <a:prstGeom prst="rect">
            <a:avLst/>
          </a:prstGeom>
        </p:spPr>
      </p:pic>
      <p:sp>
        <p:nvSpPr>
          <p:cNvPr id="11" name="TextBox 10">
            <a:extLst>
              <a:ext uri="{FF2B5EF4-FFF2-40B4-BE49-F238E27FC236}">
                <a16:creationId xmlns:a16="http://schemas.microsoft.com/office/drawing/2014/main" id="{5FC828D9-4620-2A5C-4044-AC0A877D6D6D}"/>
              </a:ext>
            </a:extLst>
          </p:cNvPr>
          <p:cNvSpPr txBox="1"/>
          <p:nvPr/>
        </p:nvSpPr>
        <p:spPr>
          <a:xfrm>
            <a:off x="4446246" y="1859797"/>
            <a:ext cx="1427612" cy="369332"/>
          </a:xfrm>
          <a:prstGeom prst="rect">
            <a:avLst/>
          </a:prstGeom>
          <a:noFill/>
        </p:spPr>
        <p:txBody>
          <a:bodyPr wrap="square" rtlCol="0">
            <a:spAutoFit/>
          </a:bodyPr>
          <a:lstStyle/>
          <a:p>
            <a:r>
              <a:rPr lang="en-US" dirty="0"/>
              <a:t>V = 1068 V</a:t>
            </a:r>
          </a:p>
        </p:txBody>
      </p:sp>
      <p:sp>
        <p:nvSpPr>
          <p:cNvPr id="12" name="Right Brace 11">
            <a:extLst>
              <a:ext uri="{FF2B5EF4-FFF2-40B4-BE49-F238E27FC236}">
                <a16:creationId xmlns:a16="http://schemas.microsoft.com/office/drawing/2014/main" id="{799DC857-2892-028E-0F6E-082D7FD6B0CD}"/>
              </a:ext>
            </a:extLst>
          </p:cNvPr>
          <p:cNvSpPr/>
          <p:nvPr/>
        </p:nvSpPr>
        <p:spPr>
          <a:xfrm>
            <a:off x="3649851" y="1024123"/>
            <a:ext cx="619932" cy="198661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CBF50A1A-5700-65F1-44B2-ED4B127B81EE}"/>
              </a:ext>
            </a:extLst>
          </p:cNvPr>
          <p:cNvCxnSpPr/>
          <p:nvPr/>
        </p:nvCxnSpPr>
        <p:spPr>
          <a:xfrm flipH="1">
            <a:off x="1464590" y="3386380"/>
            <a:ext cx="627681" cy="61218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F23BBF3E-C48C-9205-4228-D28057704EFF}"/>
              </a:ext>
            </a:extLst>
          </p:cNvPr>
          <p:cNvSpPr txBox="1"/>
          <p:nvPr/>
        </p:nvSpPr>
        <p:spPr>
          <a:xfrm>
            <a:off x="2092271" y="3172884"/>
            <a:ext cx="1893803" cy="369332"/>
          </a:xfrm>
          <a:prstGeom prst="rect">
            <a:avLst/>
          </a:prstGeom>
          <a:noFill/>
        </p:spPr>
        <p:txBody>
          <a:bodyPr wrap="square" rtlCol="0">
            <a:spAutoFit/>
          </a:bodyPr>
          <a:lstStyle/>
          <a:p>
            <a:r>
              <a:rPr lang="en-US" dirty="0"/>
              <a:t>V = 1067.3 V</a:t>
            </a:r>
          </a:p>
        </p:txBody>
      </p:sp>
    </p:spTree>
    <p:extLst>
      <p:ext uri="{BB962C8B-B14F-4D97-AF65-F5344CB8AC3E}">
        <p14:creationId xmlns:p14="http://schemas.microsoft.com/office/powerpoint/2010/main" val="234445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AD420-7D0A-7B63-863F-2D2AF8931E0A}"/>
              </a:ext>
            </a:extLst>
          </p:cNvPr>
          <p:cNvSpPr>
            <a:spLocks noGrp="1"/>
          </p:cNvSpPr>
          <p:nvPr>
            <p:ph type="title"/>
          </p:nvPr>
        </p:nvSpPr>
        <p:spPr/>
        <p:txBody>
          <a:bodyPr/>
          <a:lstStyle/>
          <a:p>
            <a:r>
              <a:rPr lang="en-US" dirty="0"/>
              <a:t>High Level Design Aspects </a:t>
            </a:r>
          </a:p>
        </p:txBody>
      </p:sp>
      <p:sp>
        <p:nvSpPr>
          <p:cNvPr id="4" name="Slide Number Placeholder 3">
            <a:extLst>
              <a:ext uri="{FF2B5EF4-FFF2-40B4-BE49-F238E27FC236}">
                <a16:creationId xmlns:a16="http://schemas.microsoft.com/office/drawing/2014/main" id="{4F56B6A5-C99A-4505-A969-99BBE3D27B50}"/>
              </a:ext>
            </a:extLst>
          </p:cNvPr>
          <p:cNvSpPr>
            <a:spLocks noGrp="1"/>
          </p:cNvSpPr>
          <p:nvPr>
            <p:ph type="sldNum" sz="quarter" idx="11"/>
          </p:nvPr>
        </p:nvSpPr>
        <p:spPr/>
        <p:txBody>
          <a:bodyPr/>
          <a:lstStyle/>
          <a:p>
            <a:fld id="{4D06182B-CCD7-434A-9A9C-B821323742FB}" type="slidenum">
              <a:rPr lang="en-US" altLang="en-US" smtClean="0"/>
              <a:pPr/>
              <a:t>27</a:t>
            </a:fld>
            <a:endParaRPr lang="en-US" altLang="en-US" dirty="0"/>
          </a:p>
        </p:txBody>
      </p:sp>
      <p:sp>
        <p:nvSpPr>
          <p:cNvPr id="5" name="TextBox 4">
            <a:extLst>
              <a:ext uri="{FF2B5EF4-FFF2-40B4-BE49-F238E27FC236}">
                <a16:creationId xmlns:a16="http://schemas.microsoft.com/office/drawing/2014/main" id="{F3E3DFA7-6A1C-2B70-168B-5C96E0887F91}"/>
              </a:ext>
            </a:extLst>
          </p:cNvPr>
          <p:cNvSpPr txBox="1"/>
          <p:nvPr/>
        </p:nvSpPr>
        <p:spPr>
          <a:xfrm>
            <a:off x="888763" y="1179320"/>
            <a:ext cx="7281570" cy="2677656"/>
          </a:xfrm>
          <a:prstGeom prst="rect">
            <a:avLst/>
          </a:prstGeom>
          <a:noFill/>
        </p:spPr>
        <p:txBody>
          <a:bodyPr wrap="square" rtlCol="0">
            <a:spAutoFit/>
          </a:bodyPr>
          <a:lstStyle/>
          <a:p>
            <a:r>
              <a:rPr lang="en-US" sz="1500" dirty="0"/>
              <a:t>Can spacecraft charging be optimized for various plasma environments ?</a:t>
            </a:r>
          </a:p>
          <a:p>
            <a:pPr marL="285750" indent="-285750">
              <a:buFontTx/>
              <a:buChar char="-"/>
            </a:pPr>
            <a:r>
              <a:rPr lang="en-US" sz="1500" dirty="0"/>
              <a:t>Proper identification of ambient plasma characteristics</a:t>
            </a:r>
          </a:p>
          <a:p>
            <a:pPr marL="285750" indent="-285750">
              <a:buFontTx/>
              <a:buChar char="-"/>
            </a:pPr>
            <a:r>
              <a:rPr lang="en-US" sz="1500" dirty="0"/>
              <a:t>Use spacecraft charging as backup power source</a:t>
            </a:r>
          </a:p>
          <a:p>
            <a:pPr marL="285750" indent="-285750">
              <a:buFontTx/>
              <a:buChar char="-"/>
            </a:pPr>
            <a:r>
              <a:rPr lang="en-US" sz="1500" dirty="0"/>
              <a:t>Effects of magnetic field </a:t>
            </a:r>
          </a:p>
          <a:p>
            <a:pPr marL="285750" indent="-285750">
              <a:buFontTx/>
              <a:buChar char="-"/>
            </a:pPr>
            <a:r>
              <a:rPr lang="en-US" sz="1500" dirty="0"/>
              <a:t>Optimized geometry of deployable structures to better capture this energy</a:t>
            </a:r>
          </a:p>
          <a:p>
            <a:pPr marL="285750" indent="-285750">
              <a:buFontTx/>
              <a:buChar char="-"/>
            </a:pPr>
            <a:r>
              <a:rPr lang="en-US" sz="1500" dirty="0"/>
              <a:t>Effect of material coating on spacecraft </a:t>
            </a:r>
          </a:p>
          <a:p>
            <a:pPr marL="285750" indent="-285750">
              <a:buFontTx/>
              <a:buChar char="-"/>
            </a:pPr>
            <a:r>
              <a:rPr lang="en-US" sz="1500" dirty="0"/>
              <a:t>Time varying deployable structures </a:t>
            </a:r>
          </a:p>
          <a:p>
            <a:pPr marL="285750" indent="-285750">
              <a:buFontTx/>
              <a:buChar char="-"/>
            </a:pPr>
            <a:r>
              <a:rPr lang="en-US" sz="1500" dirty="0"/>
              <a:t>Effect of spacecraft velocity </a:t>
            </a:r>
          </a:p>
          <a:p>
            <a:pPr marL="285750" indent="-285750">
              <a:buFontTx/>
              <a:buChar char="-"/>
            </a:pPr>
            <a:r>
              <a:rPr lang="en-US" sz="1500" dirty="0"/>
              <a:t>Spacecraft charging as power source for spacecraft near the Sun</a:t>
            </a:r>
          </a:p>
          <a:p>
            <a:pPr marL="285750" indent="-285750">
              <a:buFontTx/>
              <a:buChar char="-"/>
            </a:pPr>
            <a:r>
              <a:rPr lang="en-US" sz="1500" dirty="0"/>
              <a:t>Mitigate the dangers of spacecraft charging from discharges</a:t>
            </a:r>
          </a:p>
          <a:p>
            <a:pPr marL="285750" indent="-285750">
              <a:buFontTx/>
              <a:buChar char="-"/>
            </a:pPr>
            <a:endParaRPr lang="en-US" dirty="0"/>
          </a:p>
        </p:txBody>
      </p:sp>
    </p:spTree>
    <p:extLst>
      <p:ext uri="{BB962C8B-B14F-4D97-AF65-F5344CB8AC3E}">
        <p14:creationId xmlns:p14="http://schemas.microsoft.com/office/powerpoint/2010/main" val="2564648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617C7-4C34-079B-2E6E-C3374138B604}"/>
              </a:ext>
            </a:extLst>
          </p:cNvPr>
          <p:cNvSpPr>
            <a:spLocks noGrp="1"/>
          </p:cNvSpPr>
          <p:nvPr>
            <p:ph type="title"/>
          </p:nvPr>
        </p:nvSpPr>
        <p:spPr/>
        <p:txBody>
          <a:bodyPr/>
          <a:lstStyle/>
          <a:p>
            <a:r>
              <a:rPr lang="en-US" dirty="0"/>
              <a:t>Orbital-Motion-Limited (OML) Theory</a:t>
            </a:r>
          </a:p>
        </p:txBody>
      </p:sp>
      <p:sp>
        <p:nvSpPr>
          <p:cNvPr id="4" name="Slide Number Placeholder 3">
            <a:extLst>
              <a:ext uri="{FF2B5EF4-FFF2-40B4-BE49-F238E27FC236}">
                <a16:creationId xmlns:a16="http://schemas.microsoft.com/office/drawing/2014/main" id="{DC1692C6-6415-0848-7655-8EF8F1B259AF}"/>
              </a:ext>
            </a:extLst>
          </p:cNvPr>
          <p:cNvSpPr>
            <a:spLocks noGrp="1"/>
          </p:cNvSpPr>
          <p:nvPr>
            <p:ph type="sldNum" sz="quarter" idx="11"/>
          </p:nvPr>
        </p:nvSpPr>
        <p:spPr/>
        <p:txBody>
          <a:bodyPr/>
          <a:lstStyle/>
          <a:p>
            <a:fld id="{4D06182B-CCD7-434A-9A9C-B821323742FB}" type="slidenum">
              <a:rPr lang="en-US" altLang="en-US" smtClean="0"/>
              <a:pPr/>
              <a:t>28</a:t>
            </a:fld>
            <a:endParaRPr lang="en-US" altLang="en-US" dirty="0"/>
          </a:p>
        </p:txBody>
      </p:sp>
      <p:sp>
        <p:nvSpPr>
          <p:cNvPr id="6" name="TextBox 5">
            <a:extLst>
              <a:ext uri="{FF2B5EF4-FFF2-40B4-BE49-F238E27FC236}">
                <a16:creationId xmlns:a16="http://schemas.microsoft.com/office/drawing/2014/main" id="{86701EA0-AC02-643F-EF72-2D0CA941FE59}"/>
              </a:ext>
            </a:extLst>
          </p:cNvPr>
          <p:cNvSpPr txBox="1"/>
          <p:nvPr/>
        </p:nvSpPr>
        <p:spPr>
          <a:xfrm>
            <a:off x="948775" y="1256232"/>
            <a:ext cx="7707863" cy="3000821"/>
          </a:xfrm>
          <a:prstGeom prst="rect">
            <a:avLst/>
          </a:prstGeom>
          <a:noFill/>
        </p:spPr>
        <p:txBody>
          <a:bodyPr wrap="square" rtlCol="0">
            <a:spAutoFit/>
          </a:bodyPr>
          <a:lstStyle/>
          <a:p>
            <a:pPr marL="285750" indent="-285750">
              <a:buFontTx/>
              <a:buChar char="-"/>
            </a:pPr>
            <a:r>
              <a:rPr lang="en-US" sz="1500" dirty="0"/>
              <a:t>Widely used in both Langmuir probe and dust charging theories in the large Debye length limit</a:t>
            </a:r>
          </a:p>
          <a:p>
            <a:pPr marL="285750" indent="-285750">
              <a:buFontTx/>
              <a:buChar char="-"/>
            </a:pPr>
            <a:endParaRPr lang="en-US" sz="1500" dirty="0"/>
          </a:p>
          <a:p>
            <a:pPr marL="285750" indent="-285750">
              <a:buFontTx/>
              <a:buChar char="-"/>
            </a:pPr>
            <a:r>
              <a:rPr lang="en-US" sz="1500" dirty="0"/>
              <a:t>OML approximation breaks down when spacecraft potentials approach zero and the structure of the sheath becomes important</a:t>
            </a:r>
            <a:br>
              <a:rPr lang="en-US" sz="1500" dirty="0"/>
            </a:br>
            <a:endParaRPr lang="en-US" sz="1500" dirty="0"/>
          </a:p>
          <a:p>
            <a:pPr marL="285750" indent="-285750">
              <a:buFontTx/>
              <a:buChar char="-"/>
            </a:pPr>
            <a:r>
              <a:rPr lang="en-US" sz="1500" dirty="0"/>
              <a:t>Using OML, Young was able to derive the following expressions:</a:t>
            </a:r>
          </a:p>
          <a:p>
            <a:pPr marL="285750" indent="-285750">
              <a:buFontTx/>
              <a:buChar char="-"/>
            </a:pPr>
            <a:endParaRPr lang="en-US" sz="1500" dirty="0"/>
          </a:p>
          <a:p>
            <a:pPr marL="285750" indent="-285750">
              <a:buFontTx/>
              <a:buChar char="-"/>
            </a:pPr>
            <a:endParaRPr lang="en-US" sz="1500" dirty="0"/>
          </a:p>
          <a:p>
            <a:pPr marL="285750" indent="-285750">
              <a:buFontTx/>
              <a:buChar char="-"/>
            </a:pPr>
            <a:endParaRPr lang="en-US" dirty="0"/>
          </a:p>
          <a:p>
            <a:pPr marL="285750" indent="-285750">
              <a:buFontTx/>
              <a:buChar char="-"/>
            </a:pPr>
            <a:endParaRPr lang="en-US" dirty="0"/>
          </a:p>
          <a:p>
            <a:endParaRPr lang="en-US" dirty="0"/>
          </a:p>
        </p:txBody>
      </p:sp>
      <p:sp>
        <p:nvSpPr>
          <p:cNvPr id="13" name="TextBox 12">
            <a:extLst>
              <a:ext uri="{FF2B5EF4-FFF2-40B4-BE49-F238E27FC236}">
                <a16:creationId xmlns:a16="http://schemas.microsoft.com/office/drawing/2014/main" id="{28D9A49A-E598-897D-1A78-19D6E345B7C7}"/>
              </a:ext>
            </a:extLst>
          </p:cNvPr>
          <p:cNvSpPr txBox="1"/>
          <p:nvPr/>
        </p:nvSpPr>
        <p:spPr>
          <a:xfrm>
            <a:off x="3891745" y="4133942"/>
            <a:ext cx="2699059" cy="246221"/>
          </a:xfrm>
          <a:prstGeom prst="rect">
            <a:avLst/>
          </a:prstGeom>
          <a:noFill/>
        </p:spPr>
        <p:txBody>
          <a:bodyPr wrap="square" rtlCol="0">
            <a:spAutoFit/>
          </a:bodyPr>
          <a:lstStyle/>
          <a:p>
            <a:r>
              <a:rPr lang="en-US" sz="1000" dirty="0"/>
              <a:t>Young, S, et al (2022)</a:t>
            </a:r>
          </a:p>
        </p:txBody>
      </p:sp>
      <p:pic>
        <p:nvPicPr>
          <p:cNvPr id="16" name="Picture 15">
            <a:extLst>
              <a:ext uri="{FF2B5EF4-FFF2-40B4-BE49-F238E27FC236}">
                <a16:creationId xmlns:a16="http://schemas.microsoft.com/office/drawing/2014/main" id="{CD0EF255-68C5-E99D-5146-052E254F3167}"/>
              </a:ext>
            </a:extLst>
          </p:cNvPr>
          <p:cNvPicPr>
            <a:picLocks noChangeAspect="1"/>
          </p:cNvPicPr>
          <p:nvPr/>
        </p:nvPicPr>
        <p:blipFill>
          <a:blip r:embed="rId2"/>
          <a:stretch>
            <a:fillRect/>
          </a:stretch>
        </p:blipFill>
        <p:spPr>
          <a:xfrm>
            <a:off x="1738497" y="3022897"/>
            <a:ext cx="3105331" cy="864371"/>
          </a:xfrm>
          <a:prstGeom prst="rect">
            <a:avLst/>
          </a:prstGeom>
        </p:spPr>
      </p:pic>
      <p:pic>
        <p:nvPicPr>
          <p:cNvPr id="17" name="Picture 16">
            <a:extLst>
              <a:ext uri="{FF2B5EF4-FFF2-40B4-BE49-F238E27FC236}">
                <a16:creationId xmlns:a16="http://schemas.microsoft.com/office/drawing/2014/main" id="{D92DC040-6593-DF04-E297-FB5CB7502CAC}"/>
              </a:ext>
            </a:extLst>
          </p:cNvPr>
          <p:cNvPicPr>
            <a:picLocks noChangeAspect="1"/>
          </p:cNvPicPr>
          <p:nvPr/>
        </p:nvPicPr>
        <p:blipFill>
          <a:blip r:embed="rId3"/>
          <a:stretch>
            <a:fillRect/>
          </a:stretch>
        </p:blipFill>
        <p:spPr>
          <a:xfrm>
            <a:off x="5241275" y="3155297"/>
            <a:ext cx="2777738" cy="731971"/>
          </a:xfrm>
          <a:prstGeom prst="rect">
            <a:avLst/>
          </a:prstGeom>
        </p:spPr>
      </p:pic>
    </p:spTree>
    <p:extLst>
      <p:ext uri="{BB962C8B-B14F-4D97-AF65-F5344CB8AC3E}">
        <p14:creationId xmlns:p14="http://schemas.microsoft.com/office/powerpoint/2010/main" val="336812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6C7A7-5E21-6F86-F405-19C01381BA58}"/>
              </a:ext>
            </a:extLst>
          </p:cNvPr>
          <p:cNvSpPr>
            <a:spLocks noGrp="1"/>
          </p:cNvSpPr>
          <p:nvPr>
            <p:ph type="title"/>
          </p:nvPr>
        </p:nvSpPr>
        <p:spPr/>
        <p:txBody>
          <a:bodyPr/>
          <a:lstStyle/>
          <a:p>
            <a:r>
              <a:rPr lang="en-US" dirty="0"/>
              <a:t>Prior Research (Additional)</a:t>
            </a:r>
          </a:p>
        </p:txBody>
      </p:sp>
      <p:pic>
        <p:nvPicPr>
          <p:cNvPr id="7" name="Content Placeholder 6">
            <a:extLst>
              <a:ext uri="{FF2B5EF4-FFF2-40B4-BE49-F238E27FC236}">
                <a16:creationId xmlns:a16="http://schemas.microsoft.com/office/drawing/2014/main" id="{094666C9-620C-CC14-C1D8-B32421E1DEC2}"/>
              </a:ext>
            </a:extLst>
          </p:cNvPr>
          <p:cNvPicPr>
            <a:picLocks noGrp="1" noChangeAspect="1"/>
          </p:cNvPicPr>
          <p:nvPr>
            <p:ph sz="quarter" idx="10"/>
          </p:nvPr>
        </p:nvPicPr>
        <p:blipFill>
          <a:blip r:embed="rId2"/>
          <a:stretch>
            <a:fillRect/>
          </a:stretch>
        </p:blipFill>
        <p:spPr>
          <a:xfrm>
            <a:off x="1000962" y="1101603"/>
            <a:ext cx="2563137" cy="1906513"/>
          </a:xfrm>
        </p:spPr>
      </p:pic>
      <p:sp>
        <p:nvSpPr>
          <p:cNvPr id="4" name="Slide Number Placeholder 3">
            <a:extLst>
              <a:ext uri="{FF2B5EF4-FFF2-40B4-BE49-F238E27FC236}">
                <a16:creationId xmlns:a16="http://schemas.microsoft.com/office/drawing/2014/main" id="{05BD9497-58CB-6798-EE73-3116A316A3E5}"/>
              </a:ext>
            </a:extLst>
          </p:cNvPr>
          <p:cNvSpPr>
            <a:spLocks noGrp="1"/>
          </p:cNvSpPr>
          <p:nvPr>
            <p:ph type="sldNum" sz="quarter" idx="11"/>
          </p:nvPr>
        </p:nvSpPr>
        <p:spPr/>
        <p:txBody>
          <a:bodyPr/>
          <a:lstStyle/>
          <a:p>
            <a:fld id="{4D06182B-CCD7-434A-9A9C-B821323742FB}" type="slidenum">
              <a:rPr lang="en-US" altLang="en-US" smtClean="0"/>
              <a:pPr/>
              <a:t>29</a:t>
            </a:fld>
            <a:endParaRPr lang="en-US" altLang="en-US" dirty="0"/>
          </a:p>
        </p:txBody>
      </p:sp>
      <p:sp>
        <p:nvSpPr>
          <p:cNvPr id="8" name="TextBox 7">
            <a:extLst>
              <a:ext uri="{FF2B5EF4-FFF2-40B4-BE49-F238E27FC236}">
                <a16:creationId xmlns:a16="http://schemas.microsoft.com/office/drawing/2014/main" id="{07013D9F-6C47-2614-AD97-03D9EC5AD18B}"/>
              </a:ext>
            </a:extLst>
          </p:cNvPr>
          <p:cNvSpPr txBox="1"/>
          <p:nvPr/>
        </p:nvSpPr>
        <p:spPr>
          <a:xfrm>
            <a:off x="1510702" y="3020488"/>
            <a:ext cx="2640650" cy="215444"/>
          </a:xfrm>
          <a:prstGeom prst="rect">
            <a:avLst/>
          </a:prstGeom>
          <a:noFill/>
        </p:spPr>
        <p:txBody>
          <a:bodyPr wrap="square" rtlCol="0">
            <a:spAutoFit/>
          </a:bodyPr>
          <a:lstStyle/>
          <a:p>
            <a:r>
              <a:rPr lang="en-US" sz="800" dirty="0"/>
              <a:t>Young, S. , et al. (2019)</a:t>
            </a:r>
          </a:p>
        </p:txBody>
      </p:sp>
      <p:sp>
        <p:nvSpPr>
          <p:cNvPr id="9" name="TextBox 8">
            <a:extLst>
              <a:ext uri="{FF2B5EF4-FFF2-40B4-BE49-F238E27FC236}">
                <a16:creationId xmlns:a16="http://schemas.microsoft.com/office/drawing/2014/main" id="{30AA4F20-0428-C5B5-FC6C-FD80CF9C762F}"/>
              </a:ext>
            </a:extLst>
          </p:cNvPr>
          <p:cNvSpPr txBox="1"/>
          <p:nvPr/>
        </p:nvSpPr>
        <p:spPr>
          <a:xfrm>
            <a:off x="987849" y="3750393"/>
            <a:ext cx="2640650" cy="738664"/>
          </a:xfrm>
          <a:prstGeom prst="rect">
            <a:avLst/>
          </a:prstGeom>
          <a:noFill/>
        </p:spPr>
        <p:txBody>
          <a:bodyPr wrap="square" rtlCol="0">
            <a:spAutoFit/>
          </a:bodyPr>
          <a:lstStyle/>
          <a:p>
            <a:r>
              <a:rPr lang="en-US" sz="1200" dirty="0"/>
              <a:t>Maximum available power for a 5 cm radius spherical spacecraft</a:t>
            </a:r>
          </a:p>
          <a:p>
            <a:endParaRPr lang="en-US" dirty="0"/>
          </a:p>
        </p:txBody>
      </p:sp>
      <p:pic>
        <p:nvPicPr>
          <p:cNvPr id="11" name="Picture 10">
            <a:extLst>
              <a:ext uri="{FF2B5EF4-FFF2-40B4-BE49-F238E27FC236}">
                <a16:creationId xmlns:a16="http://schemas.microsoft.com/office/drawing/2014/main" id="{2E85AC26-4657-9A61-6E55-5EDD1B9F4177}"/>
              </a:ext>
            </a:extLst>
          </p:cNvPr>
          <p:cNvPicPr>
            <a:picLocks noChangeAspect="1"/>
          </p:cNvPicPr>
          <p:nvPr/>
        </p:nvPicPr>
        <p:blipFill>
          <a:blip r:embed="rId3"/>
          <a:stretch>
            <a:fillRect/>
          </a:stretch>
        </p:blipFill>
        <p:spPr>
          <a:xfrm>
            <a:off x="3637730" y="1930402"/>
            <a:ext cx="2857302" cy="488024"/>
          </a:xfrm>
          <a:prstGeom prst="rect">
            <a:avLst/>
          </a:prstGeom>
        </p:spPr>
      </p:pic>
      <p:sp>
        <p:nvSpPr>
          <p:cNvPr id="12" name="TextBox 11">
            <a:extLst>
              <a:ext uri="{FF2B5EF4-FFF2-40B4-BE49-F238E27FC236}">
                <a16:creationId xmlns:a16="http://schemas.microsoft.com/office/drawing/2014/main" id="{1F4E936D-EE3B-E3F1-B8F9-CAA9D78F2F84}"/>
              </a:ext>
            </a:extLst>
          </p:cNvPr>
          <p:cNvSpPr txBox="1"/>
          <p:nvPr/>
        </p:nvSpPr>
        <p:spPr>
          <a:xfrm>
            <a:off x="4545305" y="2411767"/>
            <a:ext cx="2273181" cy="215444"/>
          </a:xfrm>
          <a:prstGeom prst="rect">
            <a:avLst/>
          </a:prstGeom>
          <a:noFill/>
        </p:spPr>
        <p:txBody>
          <a:bodyPr wrap="square" rtlCol="0">
            <a:spAutoFit/>
          </a:bodyPr>
          <a:lstStyle/>
          <a:p>
            <a:r>
              <a:rPr lang="en-US" sz="800" dirty="0"/>
              <a:t>Young, S. , et al (2022)</a:t>
            </a:r>
          </a:p>
        </p:txBody>
      </p:sp>
      <p:sp>
        <p:nvSpPr>
          <p:cNvPr id="13" name="TextBox 12">
            <a:extLst>
              <a:ext uri="{FF2B5EF4-FFF2-40B4-BE49-F238E27FC236}">
                <a16:creationId xmlns:a16="http://schemas.microsoft.com/office/drawing/2014/main" id="{1DA2A5F7-482C-6D79-E718-0A43C682EF8F}"/>
              </a:ext>
            </a:extLst>
          </p:cNvPr>
          <p:cNvSpPr txBox="1"/>
          <p:nvPr/>
        </p:nvSpPr>
        <p:spPr>
          <a:xfrm>
            <a:off x="3733876" y="3728601"/>
            <a:ext cx="2502844" cy="461665"/>
          </a:xfrm>
          <a:prstGeom prst="rect">
            <a:avLst/>
          </a:prstGeom>
          <a:noFill/>
        </p:spPr>
        <p:txBody>
          <a:bodyPr wrap="square" rtlCol="0">
            <a:spAutoFit/>
          </a:bodyPr>
          <a:lstStyle/>
          <a:p>
            <a:r>
              <a:rPr lang="en-US" sz="1200" dirty="0"/>
              <a:t>Provides an upper bound on power generation</a:t>
            </a:r>
          </a:p>
        </p:txBody>
      </p:sp>
      <p:pic>
        <p:nvPicPr>
          <p:cNvPr id="15" name="Picture 14">
            <a:extLst>
              <a:ext uri="{FF2B5EF4-FFF2-40B4-BE49-F238E27FC236}">
                <a16:creationId xmlns:a16="http://schemas.microsoft.com/office/drawing/2014/main" id="{E0E6B55C-8A58-7574-6FB7-9CF6483B3549}"/>
              </a:ext>
            </a:extLst>
          </p:cNvPr>
          <p:cNvPicPr>
            <a:picLocks noChangeAspect="1"/>
          </p:cNvPicPr>
          <p:nvPr/>
        </p:nvPicPr>
        <p:blipFill>
          <a:blip r:embed="rId4"/>
          <a:stretch>
            <a:fillRect/>
          </a:stretch>
        </p:blipFill>
        <p:spPr>
          <a:xfrm>
            <a:off x="6653537" y="359541"/>
            <a:ext cx="2208679" cy="3240654"/>
          </a:xfrm>
          <a:prstGeom prst="rect">
            <a:avLst/>
          </a:prstGeom>
        </p:spPr>
      </p:pic>
      <p:cxnSp>
        <p:nvCxnSpPr>
          <p:cNvPr id="17" name="Straight Connector 16">
            <a:extLst>
              <a:ext uri="{FF2B5EF4-FFF2-40B4-BE49-F238E27FC236}">
                <a16:creationId xmlns:a16="http://schemas.microsoft.com/office/drawing/2014/main" id="{632F7FA4-EAA4-7713-90DD-F626EBBE09B7}"/>
              </a:ext>
            </a:extLst>
          </p:cNvPr>
          <p:cNvCxnSpPr/>
          <p:nvPr/>
        </p:nvCxnSpPr>
        <p:spPr>
          <a:xfrm>
            <a:off x="3628499" y="1035383"/>
            <a:ext cx="0" cy="3433948"/>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D73C0A6-8A87-0182-4039-8C6D1F4EF673}"/>
              </a:ext>
            </a:extLst>
          </p:cNvPr>
          <p:cNvCxnSpPr/>
          <p:nvPr/>
        </p:nvCxnSpPr>
        <p:spPr>
          <a:xfrm>
            <a:off x="6589040" y="958122"/>
            <a:ext cx="0" cy="3511209"/>
          </a:xfrm>
          <a:prstGeom prst="line">
            <a:avLst/>
          </a:prstGeom>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5D146041-D1F2-F5C6-324D-7B8327DB6395}"/>
              </a:ext>
            </a:extLst>
          </p:cNvPr>
          <p:cNvSpPr txBox="1"/>
          <p:nvPr/>
        </p:nvSpPr>
        <p:spPr>
          <a:xfrm>
            <a:off x="6749555" y="3828757"/>
            <a:ext cx="2179167" cy="461665"/>
          </a:xfrm>
          <a:prstGeom prst="rect">
            <a:avLst/>
          </a:prstGeom>
          <a:noFill/>
        </p:spPr>
        <p:txBody>
          <a:bodyPr wrap="square" rtlCol="0">
            <a:spAutoFit/>
          </a:bodyPr>
          <a:lstStyle/>
          <a:p>
            <a:r>
              <a:rPr lang="en-US" sz="1200" dirty="0"/>
              <a:t>Studied magnetic field and streaming plasma effects </a:t>
            </a:r>
          </a:p>
        </p:txBody>
      </p:sp>
      <p:sp>
        <p:nvSpPr>
          <p:cNvPr id="22" name="TextBox 21">
            <a:extLst>
              <a:ext uri="{FF2B5EF4-FFF2-40B4-BE49-F238E27FC236}">
                <a16:creationId xmlns:a16="http://schemas.microsoft.com/office/drawing/2014/main" id="{456E00E0-B23E-3CFC-B3FE-7C52A4B91428}"/>
              </a:ext>
            </a:extLst>
          </p:cNvPr>
          <p:cNvSpPr txBox="1"/>
          <p:nvPr/>
        </p:nvSpPr>
        <p:spPr>
          <a:xfrm>
            <a:off x="7276400" y="3540864"/>
            <a:ext cx="2273181" cy="215444"/>
          </a:xfrm>
          <a:prstGeom prst="rect">
            <a:avLst/>
          </a:prstGeom>
          <a:noFill/>
        </p:spPr>
        <p:txBody>
          <a:bodyPr wrap="square" rtlCol="0">
            <a:spAutoFit/>
          </a:bodyPr>
          <a:lstStyle/>
          <a:p>
            <a:r>
              <a:rPr lang="en-US" sz="800" dirty="0"/>
              <a:t>Young, S. , et al (2022)</a:t>
            </a:r>
          </a:p>
        </p:txBody>
      </p:sp>
    </p:spTree>
    <p:extLst>
      <p:ext uri="{BB962C8B-B14F-4D97-AF65-F5344CB8AC3E}">
        <p14:creationId xmlns:p14="http://schemas.microsoft.com/office/powerpoint/2010/main" val="1350335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295A7-6C9E-622C-9A8D-23FA363602F0}"/>
              </a:ext>
            </a:extLst>
          </p:cNvPr>
          <p:cNvSpPr>
            <a:spLocks noGrp="1"/>
          </p:cNvSpPr>
          <p:nvPr>
            <p:ph type="title"/>
          </p:nvPr>
        </p:nvSpPr>
        <p:spPr/>
        <p:txBody>
          <a:bodyPr/>
          <a:lstStyle/>
          <a:p>
            <a:r>
              <a:rPr lang="en-US" dirty="0"/>
              <a:t>Spacecraft Charging</a:t>
            </a:r>
          </a:p>
        </p:txBody>
      </p:sp>
      <p:pic>
        <p:nvPicPr>
          <p:cNvPr id="6" name="Content Placeholder 5">
            <a:extLst>
              <a:ext uri="{FF2B5EF4-FFF2-40B4-BE49-F238E27FC236}">
                <a16:creationId xmlns:a16="http://schemas.microsoft.com/office/drawing/2014/main" id="{1EAA0E3C-77C6-CF49-81EB-0C3633EA1C58}"/>
              </a:ext>
            </a:extLst>
          </p:cNvPr>
          <p:cNvPicPr>
            <a:picLocks noGrp="1" noChangeAspect="1"/>
          </p:cNvPicPr>
          <p:nvPr>
            <p:ph sz="quarter" idx="10"/>
          </p:nvPr>
        </p:nvPicPr>
        <p:blipFill>
          <a:blip r:embed="rId2"/>
          <a:stretch>
            <a:fillRect/>
          </a:stretch>
        </p:blipFill>
        <p:spPr>
          <a:xfrm>
            <a:off x="6311547" y="335186"/>
            <a:ext cx="1953331" cy="2236564"/>
          </a:xfrm>
        </p:spPr>
      </p:pic>
      <p:sp>
        <p:nvSpPr>
          <p:cNvPr id="4" name="Slide Number Placeholder 3">
            <a:extLst>
              <a:ext uri="{FF2B5EF4-FFF2-40B4-BE49-F238E27FC236}">
                <a16:creationId xmlns:a16="http://schemas.microsoft.com/office/drawing/2014/main" id="{B3879B53-A9C5-5E25-F4E8-E75851DC8BEF}"/>
              </a:ext>
            </a:extLst>
          </p:cNvPr>
          <p:cNvSpPr>
            <a:spLocks noGrp="1"/>
          </p:cNvSpPr>
          <p:nvPr>
            <p:ph type="sldNum" sz="quarter" idx="11"/>
          </p:nvPr>
        </p:nvSpPr>
        <p:spPr/>
        <p:txBody>
          <a:bodyPr/>
          <a:lstStyle/>
          <a:p>
            <a:fld id="{4D06182B-CCD7-434A-9A9C-B821323742FB}" type="slidenum">
              <a:rPr lang="en-US" altLang="en-US" smtClean="0"/>
              <a:pPr/>
              <a:t>3</a:t>
            </a:fld>
            <a:endParaRPr lang="en-US" altLang="en-US" dirty="0"/>
          </a:p>
        </p:txBody>
      </p:sp>
      <p:sp>
        <p:nvSpPr>
          <p:cNvPr id="7" name="TextBox 6">
            <a:extLst>
              <a:ext uri="{FF2B5EF4-FFF2-40B4-BE49-F238E27FC236}">
                <a16:creationId xmlns:a16="http://schemas.microsoft.com/office/drawing/2014/main" id="{393650B3-F5F8-7256-417E-13212B3D2F8E}"/>
              </a:ext>
            </a:extLst>
          </p:cNvPr>
          <p:cNvSpPr txBox="1"/>
          <p:nvPr/>
        </p:nvSpPr>
        <p:spPr>
          <a:xfrm>
            <a:off x="6765421" y="2472994"/>
            <a:ext cx="2717562" cy="246221"/>
          </a:xfrm>
          <a:prstGeom prst="rect">
            <a:avLst/>
          </a:prstGeom>
          <a:noFill/>
        </p:spPr>
        <p:txBody>
          <a:bodyPr wrap="square" rtlCol="0">
            <a:spAutoFit/>
          </a:bodyPr>
          <a:lstStyle/>
          <a:p>
            <a:r>
              <a:rPr lang="en-US" sz="1000" dirty="0"/>
              <a:t>Lai, Shu (2012)</a:t>
            </a:r>
          </a:p>
        </p:txBody>
      </p:sp>
      <p:sp>
        <p:nvSpPr>
          <p:cNvPr id="8" name="TextBox 7">
            <a:extLst>
              <a:ext uri="{FF2B5EF4-FFF2-40B4-BE49-F238E27FC236}">
                <a16:creationId xmlns:a16="http://schemas.microsoft.com/office/drawing/2014/main" id="{6BB9475A-7CA8-5EEA-050F-5B6E5600BE19}"/>
              </a:ext>
            </a:extLst>
          </p:cNvPr>
          <p:cNvSpPr txBox="1"/>
          <p:nvPr/>
        </p:nvSpPr>
        <p:spPr>
          <a:xfrm>
            <a:off x="948776" y="1698735"/>
            <a:ext cx="4820294" cy="2400657"/>
          </a:xfrm>
          <a:prstGeom prst="rect">
            <a:avLst/>
          </a:prstGeom>
          <a:noFill/>
        </p:spPr>
        <p:txBody>
          <a:bodyPr wrap="square" rtlCol="0">
            <a:spAutoFit/>
          </a:bodyPr>
          <a:lstStyle/>
          <a:p>
            <a:pPr marL="285750" indent="-285750">
              <a:buFontTx/>
              <a:buChar char="-"/>
            </a:pPr>
            <a:r>
              <a:rPr lang="en-US" sz="1500" dirty="0"/>
              <a:t>Spacecraft charging is when the spacecraft has a net electric charge</a:t>
            </a:r>
          </a:p>
          <a:p>
            <a:pPr marL="285750" indent="-285750">
              <a:buFontTx/>
              <a:buChar char="-"/>
            </a:pPr>
            <a:endParaRPr lang="en-US" sz="1500" dirty="0"/>
          </a:p>
          <a:p>
            <a:pPr marL="285750" indent="-285750">
              <a:buFontTx/>
              <a:buChar char="-"/>
            </a:pPr>
            <a:r>
              <a:rPr lang="en-US" sz="1500" dirty="0"/>
              <a:t>Considered bad for spacecraft:</a:t>
            </a:r>
            <a:br>
              <a:rPr lang="en-US" sz="1500" dirty="0"/>
            </a:br>
            <a:r>
              <a:rPr lang="en-US" sz="1500" dirty="0"/>
              <a:t>1. Damage to onboard electronic instruments </a:t>
            </a:r>
            <a:br>
              <a:rPr lang="en-US" sz="1500" dirty="0"/>
            </a:br>
            <a:r>
              <a:rPr lang="en-US" sz="1500" dirty="0"/>
              <a:t>2. Interference with scientific measurements</a:t>
            </a:r>
          </a:p>
          <a:p>
            <a:pPr marL="285750" indent="-285750">
              <a:buFontTx/>
              <a:buChar char="-"/>
            </a:pPr>
            <a:endParaRPr lang="en-US" sz="1500" dirty="0"/>
          </a:p>
          <a:p>
            <a:pPr marL="285750" indent="-285750">
              <a:buFontTx/>
              <a:buChar char="-"/>
            </a:pPr>
            <a:endParaRPr lang="en-US" sz="1500" dirty="0"/>
          </a:p>
          <a:p>
            <a:endParaRPr lang="en-US" sz="1500" dirty="0"/>
          </a:p>
          <a:p>
            <a:pPr marL="285750" indent="-285750">
              <a:buFontTx/>
              <a:buChar char="-"/>
            </a:pPr>
            <a:endParaRPr lang="en-US" sz="1500" dirty="0"/>
          </a:p>
        </p:txBody>
      </p:sp>
      <p:sp>
        <p:nvSpPr>
          <p:cNvPr id="17" name="Rectangle 4">
            <a:extLst>
              <a:ext uri="{FF2B5EF4-FFF2-40B4-BE49-F238E27FC236}">
                <a16:creationId xmlns:a16="http://schemas.microsoft.com/office/drawing/2014/main" id="{258467EE-3780-F178-6C1D-C7E5D47BE3BF}"/>
              </a:ext>
            </a:extLst>
          </p:cNvPr>
          <p:cNvSpPr>
            <a:spLocks noChangeArrowheads="1"/>
          </p:cNvSpPr>
          <p:nvPr/>
        </p:nvSpPr>
        <p:spPr bwMode="auto">
          <a:xfrm>
            <a:off x="2716213" y="941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TextBox 17">
            <a:extLst>
              <a:ext uri="{FF2B5EF4-FFF2-40B4-BE49-F238E27FC236}">
                <a16:creationId xmlns:a16="http://schemas.microsoft.com/office/drawing/2014/main" id="{5659FF3B-D29F-C6C5-FDDF-86BFF87AFEFF}"/>
              </a:ext>
            </a:extLst>
          </p:cNvPr>
          <p:cNvSpPr txBox="1"/>
          <p:nvPr/>
        </p:nvSpPr>
        <p:spPr>
          <a:xfrm>
            <a:off x="878281" y="4055464"/>
            <a:ext cx="4013200" cy="338554"/>
          </a:xfrm>
          <a:prstGeom prst="rect">
            <a:avLst/>
          </a:prstGeom>
          <a:noFill/>
        </p:spPr>
        <p:txBody>
          <a:bodyPr wrap="square" rtlCol="0">
            <a:spAutoFit/>
          </a:bodyPr>
          <a:lstStyle/>
          <a:p>
            <a:r>
              <a:rPr lang="en-US" sz="800" dirty="0"/>
              <a:t>Image 1: Lai, Shu T. "Fundamentals of spacecraft charging." </a:t>
            </a:r>
            <a:r>
              <a:rPr lang="en-US" sz="800" i="1" dirty="0"/>
              <a:t>Fundamentals of Spacecraft Charging</a:t>
            </a:r>
            <a:r>
              <a:rPr lang="en-US" sz="800" dirty="0"/>
              <a:t>. Princeton University Press, 2012</a:t>
            </a:r>
          </a:p>
        </p:txBody>
      </p:sp>
      <p:pic>
        <p:nvPicPr>
          <p:cNvPr id="3" name="Picture 2">
            <a:extLst>
              <a:ext uri="{FF2B5EF4-FFF2-40B4-BE49-F238E27FC236}">
                <a16:creationId xmlns:a16="http://schemas.microsoft.com/office/drawing/2014/main" id="{5A9BCC89-64C6-707F-1579-92B08CB9663C}"/>
              </a:ext>
            </a:extLst>
          </p:cNvPr>
          <p:cNvPicPr>
            <a:picLocks noChangeAspect="1"/>
          </p:cNvPicPr>
          <p:nvPr/>
        </p:nvPicPr>
        <p:blipFill>
          <a:blip r:embed="rId3"/>
          <a:stretch>
            <a:fillRect/>
          </a:stretch>
        </p:blipFill>
        <p:spPr>
          <a:xfrm>
            <a:off x="5880957" y="2665573"/>
            <a:ext cx="3104913" cy="1957996"/>
          </a:xfrm>
          <a:prstGeom prst="rect">
            <a:avLst/>
          </a:prstGeom>
        </p:spPr>
      </p:pic>
      <p:sp>
        <p:nvSpPr>
          <p:cNvPr id="5" name="TextBox 4">
            <a:extLst>
              <a:ext uri="{FF2B5EF4-FFF2-40B4-BE49-F238E27FC236}">
                <a16:creationId xmlns:a16="http://schemas.microsoft.com/office/drawing/2014/main" id="{F400F094-BA42-DD1D-8B5E-3313733F30B4}"/>
              </a:ext>
            </a:extLst>
          </p:cNvPr>
          <p:cNvSpPr txBox="1"/>
          <p:nvPr/>
        </p:nvSpPr>
        <p:spPr>
          <a:xfrm>
            <a:off x="6526138" y="4537738"/>
            <a:ext cx="1598064" cy="246221"/>
          </a:xfrm>
          <a:prstGeom prst="rect">
            <a:avLst/>
          </a:prstGeom>
          <a:noFill/>
        </p:spPr>
        <p:txBody>
          <a:bodyPr wrap="square" rtlCol="0">
            <a:spAutoFit/>
          </a:bodyPr>
          <a:lstStyle/>
          <a:p>
            <a:r>
              <a:rPr lang="en-US" sz="1000" dirty="0"/>
              <a:t>Image credit: NASA/JPL</a:t>
            </a:r>
          </a:p>
        </p:txBody>
      </p:sp>
      <p:sp>
        <p:nvSpPr>
          <p:cNvPr id="11" name="TextBox 10">
            <a:extLst>
              <a:ext uri="{FF2B5EF4-FFF2-40B4-BE49-F238E27FC236}">
                <a16:creationId xmlns:a16="http://schemas.microsoft.com/office/drawing/2014/main" id="{7FD955EC-DC1C-8D31-2494-3C0F00AB66F4}"/>
              </a:ext>
            </a:extLst>
          </p:cNvPr>
          <p:cNvSpPr txBox="1"/>
          <p:nvPr/>
        </p:nvSpPr>
        <p:spPr>
          <a:xfrm>
            <a:off x="878281" y="4149288"/>
            <a:ext cx="6120216" cy="584775"/>
          </a:xfrm>
          <a:prstGeom prst="rect">
            <a:avLst/>
          </a:prstGeom>
          <a:noFill/>
        </p:spPr>
        <p:txBody>
          <a:bodyPr wrap="square" rtlCol="0">
            <a:spAutoFit/>
          </a:bodyPr>
          <a:lstStyle/>
          <a:p>
            <a:br>
              <a:rPr lang="en-US" sz="800" dirty="0"/>
            </a:br>
            <a:br>
              <a:rPr lang="en-US" sz="800" dirty="0"/>
            </a:br>
            <a:r>
              <a:rPr lang="en-US" sz="800" dirty="0"/>
              <a:t>Image 2: Evans, H. B. Garrett, S. Gabriel, and A. C. Whittlesey, “A preliminary spacecraft charging</a:t>
            </a:r>
          </a:p>
          <a:p>
            <a:r>
              <a:rPr lang="en-US" sz="800" dirty="0"/>
              <a:t>map for the near earth environment,” in Spacecraft Charging Technology Conference</a:t>
            </a:r>
          </a:p>
        </p:txBody>
      </p:sp>
    </p:spTree>
    <p:extLst>
      <p:ext uri="{BB962C8B-B14F-4D97-AF65-F5344CB8AC3E}">
        <p14:creationId xmlns:p14="http://schemas.microsoft.com/office/powerpoint/2010/main" val="2330566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FCA81-FE56-BF9B-F408-73EEFD9667C2}"/>
              </a:ext>
            </a:extLst>
          </p:cNvPr>
          <p:cNvSpPr>
            <a:spLocks noGrp="1"/>
          </p:cNvSpPr>
          <p:nvPr>
            <p:ph type="title"/>
          </p:nvPr>
        </p:nvSpPr>
        <p:spPr/>
        <p:txBody>
          <a:bodyPr/>
          <a:lstStyle/>
          <a:p>
            <a:r>
              <a:rPr lang="en-US" dirty="0"/>
              <a:t>Additional slide (Derivation of optimal load)</a:t>
            </a:r>
          </a:p>
        </p:txBody>
      </p:sp>
      <p:sp>
        <p:nvSpPr>
          <p:cNvPr id="4" name="Slide Number Placeholder 3">
            <a:extLst>
              <a:ext uri="{FF2B5EF4-FFF2-40B4-BE49-F238E27FC236}">
                <a16:creationId xmlns:a16="http://schemas.microsoft.com/office/drawing/2014/main" id="{489A561E-7F0D-A5CA-B26A-AA9DC6AF000F}"/>
              </a:ext>
            </a:extLst>
          </p:cNvPr>
          <p:cNvSpPr>
            <a:spLocks noGrp="1"/>
          </p:cNvSpPr>
          <p:nvPr>
            <p:ph type="sldNum" sz="quarter" idx="11"/>
          </p:nvPr>
        </p:nvSpPr>
        <p:spPr/>
        <p:txBody>
          <a:bodyPr/>
          <a:lstStyle/>
          <a:p>
            <a:fld id="{4D06182B-CCD7-434A-9A9C-B821323742FB}" type="slidenum">
              <a:rPr lang="en-US" altLang="en-US" smtClean="0"/>
              <a:pPr/>
              <a:t>30</a:t>
            </a:fld>
            <a:endParaRPr lang="en-US" altLang="en-US" dirty="0"/>
          </a:p>
        </p:txBody>
      </p:sp>
      <p:pic>
        <p:nvPicPr>
          <p:cNvPr id="2053" name="Picture 5"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3B5D9811-A350-76ED-110A-015961680BC3}"/>
              </a:ext>
            </a:extLst>
          </p:cNvPr>
          <p:cNvPicPr>
            <a:picLocks noGrp="1" noChangeAspect="1" noChangeArrowheads="1"/>
          </p:cNvPicPr>
          <p:nvPr>
            <p:ph sz="quarter" idx="10"/>
          </p:nvPr>
        </p:nvPicPr>
        <p:blipFill>
          <a:blip r:embed="rId2">
            <a:extLst>
              <a:ext uri="{28A0092B-C50C-407E-A947-70E740481C1C}">
                <a14:useLocalDpi xmlns:a14="http://schemas.microsoft.com/office/drawing/2010/main" val="0"/>
              </a:ext>
            </a:extLst>
          </a:blip>
          <a:srcRect/>
          <a:stretch>
            <a:fillRect/>
          </a:stretch>
        </p:blipFill>
        <p:spPr bwMode="auto">
          <a:xfrm>
            <a:off x="1056005" y="982692"/>
            <a:ext cx="3201035" cy="124250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CA81DCDA-4905-2711-56A3-608DFD0A5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776" y="2337484"/>
            <a:ext cx="3623224" cy="2315875"/>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768BC77B-5C23-BD94-634E-F2387DD0DC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5584" y="982692"/>
            <a:ext cx="2134507" cy="249202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AFF09B22-797F-70DD-5F01-A089466063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6304" y="1803250"/>
            <a:ext cx="2304070" cy="274335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4AEF641F-B247-DF11-F338-08C6A21CD69F}"/>
              </a:ext>
            </a:extLst>
          </p:cNvPr>
          <p:cNvCxnSpPr/>
          <p:nvPr/>
        </p:nvCxnSpPr>
        <p:spPr>
          <a:xfrm>
            <a:off x="4398557" y="771370"/>
            <a:ext cx="0" cy="321135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688A3986-E16F-B69F-06CA-686EFFA09377}"/>
              </a:ext>
            </a:extLst>
          </p:cNvPr>
          <p:cNvCxnSpPr/>
          <p:nvPr/>
        </p:nvCxnSpPr>
        <p:spPr>
          <a:xfrm>
            <a:off x="6622865" y="1217266"/>
            <a:ext cx="0" cy="3212494"/>
          </a:xfrm>
          <a:prstGeom prst="line">
            <a:avLst/>
          </a:prstGeom>
        </p:spPr>
        <p:style>
          <a:lnRef idx="2">
            <a:schemeClr val="accent1"/>
          </a:lnRef>
          <a:fillRef idx="0">
            <a:schemeClr val="accent1"/>
          </a:fillRef>
          <a:effectRef idx="1">
            <a:schemeClr val="accent1"/>
          </a:effectRef>
          <a:fontRef idx="minor">
            <a:schemeClr val="tx1"/>
          </a:fontRef>
        </p:style>
      </p:cxnSp>
      <p:sp>
        <p:nvSpPr>
          <p:cNvPr id="9" name="Frame 8">
            <a:extLst>
              <a:ext uri="{FF2B5EF4-FFF2-40B4-BE49-F238E27FC236}">
                <a16:creationId xmlns:a16="http://schemas.microsoft.com/office/drawing/2014/main" id="{E0F1F372-881B-F49B-4385-8FC74FFE0D86}"/>
              </a:ext>
            </a:extLst>
          </p:cNvPr>
          <p:cNvSpPr/>
          <p:nvPr/>
        </p:nvSpPr>
        <p:spPr>
          <a:xfrm>
            <a:off x="6939279" y="4267199"/>
            <a:ext cx="1717359" cy="386159"/>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2049" name="Picture 1"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F72DEA3D-482A-9FD8-7D1E-40333B2C1B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299700" cy="102997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40F038DF-0D47-D06E-6EC7-D11BF85B65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3995400" cy="45466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672F920F-FA60-56AA-4745-61EBDFD50D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299700" cy="102997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Ink Drawings&#13;&#10;">
            <a:extLst>
              <a:ext uri="{FF2B5EF4-FFF2-40B4-BE49-F238E27FC236}">
                <a16:creationId xmlns:a16="http://schemas.microsoft.com/office/drawing/2014/main" id="{889A217C-E774-84F0-3C5C-65ADC1FE96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3995400" cy="454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96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0E15-8D93-6ECB-AC6D-20AB0BA21C97}"/>
              </a:ext>
            </a:extLst>
          </p:cNvPr>
          <p:cNvSpPr>
            <a:spLocks noGrp="1"/>
          </p:cNvSpPr>
          <p:nvPr>
            <p:ph type="title"/>
          </p:nvPr>
        </p:nvSpPr>
        <p:spPr/>
        <p:txBody>
          <a:bodyPr/>
          <a:lstStyle/>
          <a:p>
            <a:r>
              <a:rPr lang="en-US" dirty="0"/>
              <a:t>Additional Slide (Maximum Power available ignoring all positive current terms)</a:t>
            </a:r>
          </a:p>
        </p:txBody>
      </p:sp>
      <p:sp>
        <p:nvSpPr>
          <p:cNvPr id="4" name="Slide Number Placeholder 3">
            <a:extLst>
              <a:ext uri="{FF2B5EF4-FFF2-40B4-BE49-F238E27FC236}">
                <a16:creationId xmlns:a16="http://schemas.microsoft.com/office/drawing/2014/main" id="{4268FFD9-790F-65A2-DCF4-57C4B6E47447}"/>
              </a:ext>
            </a:extLst>
          </p:cNvPr>
          <p:cNvSpPr>
            <a:spLocks noGrp="1"/>
          </p:cNvSpPr>
          <p:nvPr>
            <p:ph type="sldNum" sz="quarter" idx="11"/>
          </p:nvPr>
        </p:nvSpPr>
        <p:spPr/>
        <p:txBody>
          <a:bodyPr/>
          <a:lstStyle/>
          <a:p>
            <a:fld id="{4D06182B-CCD7-434A-9A9C-B821323742FB}" type="slidenum">
              <a:rPr lang="en-US" altLang="en-US" smtClean="0"/>
              <a:pPr/>
              <a:t>31</a:t>
            </a:fld>
            <a:endParaRPr lang="en-US" altLang="en-US" dirty="0"/>
          </a:p>
        </p:txBody>
      </p:sp>
      <p:pic>
        <p:nvPicPr>
          <p:cNvPr id="5" name="Picture 4">
            <a:extLst>
              <a:ext uri="{FF2B5EF4-FFF2-40B4-BE49-F238E27FC236}">
                <a16:creationId xmlns:a16="http://schemas.microsoft.com/office/drawing/2014/main" id="{B7C1EBFB-D1E7-F0E5-ACDF-2BFDEDB9A948}"/>
              </a:ext>
            </a:extLst>
          </p:cNvPr>
          <p:cNvPicPr>
            <a:picLocks noChangeAspect="1"/>
          </p:cNvPicPr>
          <p:nvPr/>
        </p:nvPicPr>
        <p:blipFill>
          <a:blip r:embed="rId2"/>
          <a:stretch>
            <a:fillRect/>
          </a:stretch>
        </p:blipFill>
        <p:spPr>
          <a:xfrm>
            <a:off x="1199431" y="1888330"/>
            <a:ext cx="2761002" cy="768527"/>
          </a:xfrm>
          <a:prstGeom prst="rect">
            <a:avLst/>
          </a:prstGeom>
        </p:spPr>
      </p:pic>
      <p:pic>
        <p:nvPicPr>
          <p:cNvPr id="6" name="Picture 5">
            <a:extLst>
              <a:ext uri="{FF2B5EF4-FFF2-40B4-BE49-F238E27FC236}">
                <a16:creationId xmlns:a16="http://schemas.microsoft.com/office/drawing/2014/main" id="{8AE56719-E8E1-E983-4D48-FD3093EEDD35}"/>
              </a:ext>
            </a:extLst>
          </p:cNvPr>
          <p:cNvPicPr>
            <a:picLocks noChangeAspect="1"/>
          </p:cNvPicPr>
          <p:nvPr/>
        </p:nvPicPr>
        <p:blipFill>
          <a:blip r:embed="rId3"/>
          <a:stretch>
            <a:fillRect/>
          </a:stretch>
        </p:blipFill>
        <p:spPr>
          <a:xfrm>
            <a:off x="5266718" y="1930891"/>
            <a:ext cx="2220687" cy="572342"/>
          </a:xfrm>
          <a:prstGeom prst="rect">
            <a:avLst/>
          </a:prstGeom>
        </p:spPr>
      </p:pic>
      <p:pic>
        <p:nvPicPr>
          <p:cNvPr id="7" name="Picture 6">
            <a:extLst>
              <a:ext uri="{FF2B5EF4-FFF2-40B4-BE49-F238E27FC236}">
                <a16:creationId xmlns:a16="http://schemas.microsoft.com/office/drawing/2014/main" id="{098E2DB4-62CB-4803-FA15-3032FE286C06}"/>
              </a:ext>
            </a:extLst>
          </p:cNvPr>
          <p:cNvPicPr>
            <a:picLocks noChangeAspect="1"/>
          </p:cNvPicPr>
          <p:nvPr/>
        </p:nvPicPr>
        <p:blipFill>
          <a:blip r:embed="rId4"/>
          <a:stretch>
            <a:fillRect/>
          </a:stretch>
        </p:blipFill>
        <p:spPr>
          <a:xfrm>
            <a:off x="3279103" y="761764"/>
            <a:ext cx="2921307" cy="769804"/>
          </a:xfrm>
          <a:prstGeom prst="rect">
            <a:avLst/>
          </a:prstGeom>
        </p:spPr>
      </p:pic>
      <p:pic>
        <p:nvPicPr>
          <p:cNvPr id="8" name="Picture 7">
            <a:extLst>
              <a:ext uri="{FF2B5EF4-FFF2-40B4-BE49-F238E27FC236}">
                <a16:creationId xmlns:a16="http://schemas.microsoft.com/office/drawing/2014/main" id="{973DB3FC-04BA-758B-D349-708C062D6BEB}"/>
              </a:ext>
            </a:extLst>
          </p:cNvPr>
          <p:cNvPicPr>
            <a:picLocks noChangeAspect="1"/>
          </p:cNvPicPr>
          <p:nvPr/>
        </p:nvPicPr>
        <p:blipFill>
          <a:blip r:embed="rId5"/>
          <a:stretch>
            <a:fillRect/>
          </a:stretch>
        </p:blipFill>
        <p:spPr>
          <a:xfrm>
            <a:off x="3391580" y="3013619"/>
            <a:ext cx="3217353" cy="1482931"/>
          </a:xfrm>
          <a:prstGeom prst="rect">
            <a:avLst/>
          </a:prstGeom>
        </p:spPr>
      </p:pic>
      <p:cxnSp>
        <p:nvCxnSpPr>
          <p:cNvPr id="10" name="Straight Arrow Connector 9">
            <a:extLst>
              <a:ext uri="{FF2B5EF4-FFF2-40B4-BE49-F238E27FC236}">
                <a16:creationId xmlns:a16="http://schemas.microsoft.com/office/drawing/2014/main" id="{1559F8E3-FA35-14DA-5EF4-72906C4B2BA0}"/>
              </a:ext>
            </a:extLst>
          </p:cNvPr>
          <p:cNvCxnSpPr>
            <a:cxnSpLocks/>
          </p:cNvCxnSpPr>
          <p:nvPr/>
        </p:nvCxnSpPr>
        <p:spPr>
          <a:xfrm flipH="1">
            <a:off x="3173062" y="1420425"/>
            <a:ext cx="460787" cy="4857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C30C4646-7B0E-A0BD-A080-74C904558010}"/>
              </a:ext>
            </a:extLst>
          </p:cNvPr>
          <p:cNvSpPr txBox="1"/>
          <p:nvPr/>
        </p:nvSpPr>
        <p:spPr>
          <a:xfrm>
            <a:off x="1359736" y="1482891"/>
            <a:ext cx="2600696" cy="246221"/>
          </a:xfrm>
          <a:prstGeom prst="rect">
            <a:avLst/>
          </a:prstGeom>
          <a:noFill/>
        </p:spPr>
        <p:txBody>
          <a:bodyPr wrap="square" rtlCol="0">
            <a:spAutoFit/>
          </a:bodyPr>
          <a:lstStyle/>
          <a:p>
            <a:r>
              <a:rPr lang="en-US" sz="1000" dirty="0">
                <a:highlight>
                  <a:srgbClr val="C2B7A1"/>
                </a:highlight>
              </a:rPr>
              <a:t>Take derivative and substitute</a:t>
            </a:r>
          </a:p>
        </p:txBody>
      </p:sp>
      <p:cxnSp>
        <p:nvCxnSpPr>
          <p:cNvPr id="14" name="Straight Arrow Connector 13">
            <a:extLst>
              <a:ext uri="{FF2B5EF4-FFF2-40B4-BE49-F238E27FC236}">
                <a16:creationId xmlns:a16="http://schemas.microsoft.com/office/drawing/2014/main" id="{C966AAAC-C602-D93D-9E05-376086410B4E}"/>
              </a:ext>
            </a:extLst>
          </p:cNvPr>
          <p:cNvCxnSpPr/>
          <p:nvPr/>
        </p:nvCxnSpPr>
        <p:spPr>
          <a:xfrm>
            <a:off x="5183569" y="1420425"/>
            <a:ext cx="647215" cy="46790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32FF55EA-1464-0E99-2986-252B35C64210}"/>
              </a:ext>
            </a:extLst>
          </p:cNvPr>
          <p:cNvSpPr txBox="1"/>
          <p:nvPr/>
        </p:nvSpPr>
        <p:spPr>
          <a:xfrm>
            <a:off x="5830784" y="1462799"/>
            <a:ext cx="2600696" cy="246221"/>
          </a:xfrm>
          <a:prstGeom prst="rect">
            <a:avLst/>
          </a:prstGeom>
          <a:noFill/>
        </p:spPr>
        <p:txBody>
          <a:bodyPr wrap="square" rtlCol="0">
            <a:spAutoFit/>
          </a:bodyPr>
          <a:lstStyle/>
          <a:p>
            <a:r>
              <a:rPr lang="en-US" sz="1000" dirty="0">
                <a:highlight>
                  <a:srgbClr val="C2B7A1"/>
                </a:highlight>
              </a:rPr>
              <a:t>Take derivative and substitute</a:t>
            </a:r>
          </a:p>
        </p:txBody>
      </p:sp>
      <p:cxnSp>
        <p:nvCxnSpPr>
          <p:cNvPr id="19" name="Straight Arrow Connector 18">
            <a:extLst>
              <a:ext uri="{FF2B5EF4-FFF2-40B4-BE49-F238E27FC236}">
                <a16:creationId xmlns:a16="http://schemas.microsoft.com/office/drawing/2014/main" id="{A289BE5C-EF1D-09B0-0BF1-EA5C6EF85FD4}"/>
              </a:ext>
            </a:extLst>
          </p:cNvPr>
          <p:cNvCxnSpPr/>
          <p:nvPr/>
        </p:nvCxnSpPr>
        <p:spPr>
          <a:xfrm>
            <a:off x="4572000" y="2461190"/>
            <a:ext cx="0" cy="552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914EA923-873A-060C-E649-35CE41FB3464}"/>
              </a:ext>
            </a:extLst>
          </p:cNvPr>
          <p:cNvSpPr txBox="1"/>
          <p:nvPr/>
        </p:nvSpPr>
        <p:spPr>
          <a:xfrm>
            <a:off x="4572000" y="2617644"/>
            <a:ext cx="767420" cy="246221"/>
          </a:xfrm>
          <a:prstGeom prst="rect">
            <a:avLst/>
          </a:prstGeom>
          <a:noFill/>
        </p:spPr>
        <p:txBody>
          <a:bodyPr wrap="square" rtlCol="0">
            <a:spAutoFit/>
          </a:bodyPr>
          <a:lstStyle/>
          <a:p>
            <a:r>
              <a:rPr lang="en-US" sz="1000" dirty="0">
                <a:highlight>
                  <a:srgbClr val="C2B7A1"/>
                </a:highlight>
              </a:rPr>
              <a:t>To find</a:t>
            </a:r>
          </a:p>
        </p:txBody>
      </p:sp>
      <p:cxnSp>
        <p:nvCxnSpPr>
          <p:cNvPr id="28" name="Straight Connector 27">
            <a:extLst>
              <a:ext uri="{FF2B5EF4-FFF2-40B4-BE49-F238E27FC236}">
                <a16:creationId xmlns:a16="http://schemas.microsoft.com/office/drawing/2014/main" id="{8B759B8D-CC9F-2FEC-F0C4-712B621213F0}"/>
              </a:ext>
            </a:extLst>
          </p:cNvPr>
          <p:cNvCxnSpPr/>
          <p:nvPr/>
        </p:nvCxnSpPr>
        <p:spPr>
          <a:xfrm>
            <a:off x="3486684" y="4007978"/>
            <a:ext cx="0" cy="623843"/>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D96E808C-A2FB-4B9E-77B8-FC77AE22C9D5}"/>
              </a:ext>
            </a:extLst>
          </p:cNvPr>
          <p:cNvCxnSpPr>
            <a:cxnSpLocks/>
          </p:cNvCxnSpPr>
          <p:nvPr/>
        </p:nvCxnSpPr>
        <p:spPr>
          <a:xfrm>
            <a:off x="3482956" y="4631821"/>
            <a:ext cx="342204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5E55D6D9-D426-FA49-F2B3-7ECA8BB0847D}"/>
              </a:ext>
            </a:extLst>
          </p:cNvPr>
          <p:cNvCxnSpPr>
            <a:cxnSpLocks/>
          </p:cNvCxnSpPr>
          <p:nvPr/>
        </p:nvCxnSpPr>
        <p:spPr>
          <a:xfrm>
            <a:off x="3486684" y="4007978"/>
            <a:ext cx="341831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4B51F642-C204-3984-78AB-1C6D3E1BDAC4}"/>
              </a:ext>
            </a:extLst>
          </p:cNvPr>
          <p:cNvCxnSpPr/>
          <p:nvPr/>
        </p:nvCxnSpPr>
        <p:spPr>
          <a:xfrm>
            <a:off x="6905002" y="4007978"/>
            <a:ext cx="0" cy="623843"/>
          </a:xfrm>
          <a:prstGeom prst="line">
            <a:avLst/>
          </a:prstGeom>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3C155B19-B484-11C2-1421-8FF2EF15EF37}"/>
              </a:ext>
            </a:extLst>
          </p:cNvPr>
          <p:cNvSpPr txBox="1"/>
          <p:nvPr/>
        </p:nvSpPr>
        <p:spPr>
          <a:xfrm>
            <a:off x="799326" y="4262489"/>
            <a:ext cx="2590390" cy="738664"/>
          </a:xfrm>
          <a:prstGeom prst="rect">
            <a:avLst/>
          </a:prstGeom>
          <a:noFill/>
        </p:spPr>
        <p:txBody>
          <a:bodyPr wrap="square" rtlCol="0">
            <a:spAutoFit/>
          </a:bodyPr>
          <a:lstStyle/>
          <a:p>
            <a:r>
              <a:rPr lang="en-US" sz="800" dirty="0"/>
              <a:t>Reference: Young, Sean AQ, et al. "Theory of Power Generation From Spacecraft Charging." </a:t>
            </a:r>
            <a:r>
              <a:rPr lang="en-US" sz="800" i="1" dirty="0"/>
              <a:t>IEEE Transactions on Plasma Science</a:t>
            </a:r>
            <a:r>
              <a:rPr lang="en-US" sz="800" dirty="0"/>
              <a:t> (2021).</a:t>
            </a:r>
          </a:p>
          <a:p>
            <a:endParaRPr lang="en-US" dirty="0"/>
          </a:p>
        </p:txBody>
      </p:sp>
    </p:spTree>
    <p:extLst>
      <p:ext uri="{BB962C8B-B14F-4D97-AF65-F5344CB8AC3E}">
        <p14:creationId xmlns:p14="http://schemas.microsoft.com/office/powerpoint/2010/main" val="3144771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78B30-47ED-6792-7B0C-E6099F50B099}"/>
              </a:ext>
            </a:extLst>
          </p:cNvPr>
          <p:cNvSpPr>
            <a:spLocks noGrp="1"/>
          </p:cNvSpPr>
          <p:nvPr>
            <p:ph type="title"/>
          </p:nvPr>
        </p:nvSpPr>
        <p:spPr/>
        <p:txBody>
          <a:bodyPr/>
          <a:lstStyle/>
          <a:p>
            <a:r>
              <a:rPr lang="en-US" dirty="0"/>
              <a:t>Results</a:t>
            </a:r>
          </a:p>
        </p:txBody>
      </p:sp>
      <p:sp>
        <p:nvSpPr>
          <p:cNvPr id="4" name="Slide Number Placeholder 3">
            <a:extLst>
              <a:ext uri="{FF2B5EF4-FFF2-40B4-BE49-F238E27FC236}">
                <a16:creationId xmlns:a16="http://schemas.microsoft.com/office/drawing/2014/main" id="{32F445D4-CA56-04CC-9143-E90D2F3FE7DF}"/>
              </a:ext>
            </a:extLst>
          </p:cNvPr>
          <p:cNvSpPr>
            <a:spLocks noGrp="1"/>
          </p:cNvSpPr>
          <p:nvPr>
            <p:ph type="sldNum" sz="quarter" idx="11"/>
          </p:nvPr>
        </p:nvSpPr>
        <p:spPr/>
        <p:txBody>
          <a:bodyPr/>
          <a:lstStyle/>
          <a:p>
            <a:fld id="{4D06182B-CCD7-434A-9A9C-B821323742FB}" type="slidenum">
              <a:rPr lang="en-US" altLang="en-US" smtClean="0"/>
              <a:pPr/>
              <a:t>32</a:t>
            </a:fld>
            <a:endParaRPr lang="en-US" altLang="en-US" dirty="0"/>
          </a:p>
        </p:txBody>
      </p:sp>
      <p:pic>
        <p:nvPicPr>
          <p:cNvPr id="12" name="Picture 11">
            <a:extLst>
              <a:ext uri="{FF2B5EF4-FFF2-40B4-BE49-F238E27FC236}">
                <a16:creationId xmlns:a16="http://schemas.microsoft.com/office/drawing/2014/main" id="{183785B5-1BF8-860F-5D9B-88D746EF421A}"/>
              </a:ext>
            </a:extLst>
          </p:cNvPr>
          <p:cNvPicPr>
            <a:picLocks noChangeAspect="1"/>
          </p:cNvPicPr>
          <p:nvPr/>
        </p:nvPicPr>
        <p:blipFill>
          <a:blip r:embed="rId2"/>
          <a:stretch>
            <a:fillRect/>
          </a:stretch>
        </p:blipFill>
        <p:spPr>
          <a:xfrm>
            <a:off x="1290414" y="1080239"/>
            <a:ext cx="7255379" cy="2983022"/>
          </a:xfrm>
          <a:prstGeom prst="rect">
            <a:avLst/>
          </a:prstGeom>
        </p:spPr>
      </p:pic>
      <p:sp>
        <p:nvSpPr>
          <p:cNvPr id="13" name="TextBox 12">
            <a:extLst>
              <a:ext uri="{FF2B5EF4-FFF2-40B4-BE49-F238E27FC236}">
                <a16:creationId xmlns:a16="http://schemas.microsoft.com/office/drawing/2014/main" id="{31B70E16-B6EA-AC23-0171-CE09120EBDED}"/>
              </a:ext>
            </a:extLst>
          </p:cNvPr>
          <p:cNvSpPr txBox="1"/>
          <p:nvPr/>
        </p:nvSpPr>
        <p:spPr>
          <a:xfrm>
            <a:off x="4259214" y="4063261"/>
            <a:ext cx="2699059" cy="246221"/>
          </a:xfrm>
          <a:prstGeom prst="rect">
            <a:avLst/>
          </a:prstGeom>
          <a:noFill/>
        </p:spPr>
        <p:txBody>
          <a:bodyPr wrap="square" rtlCol="0">
            <a:spAutoFit/>
          </a:bodyPr>
          <a:lstStyle/>
          <a:p>
            <a:r>
              <a:rPr lang="en-US" sz="1000" dirty="0"/>
              <a:t>Young, Sean, et al (2022)</a:t>
            </a:r>
          </a:p>
        </p:txBody>
      </p:sp>
    </p:spTree>
    <p:extLst>
      <p:ext uri="{BB962C8B-B14F-4D97-AF65-F5344CB8AC3E}">
        <p14:creationId xmlns:p14="http://schemas.microsoft.com/office/powerpoint/2010/main" val="9682237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D99FE-B69E-6F92-9725-B396D932C38D}"/>
              </a:ext>
            </a:extLst>
          </p:cNvPr>
          <p:cNvSpPr>
            <a:spLocks noGrp="1"/>
          </p:cNvSpPr>
          <p:nvPr>
            <p:ph type="title"/>
          </p:nvPr>
        </p:nvSpPr>
        <p:spPr/>
        <p:txBody>
          <a:bodyPr/>
          <a:lstStyle/>
          <a:p>
            <a:r>
              <a:rPr lang="en-US" dirty="0"/>
              <a:t>Customized </a:t>
            </a:r>
            <a:r>
              <a:rPr lang="en-US" dirty="0" err="1"/>
              <a:t>WarpX</a:t>
            </a:r>
            <a:r>
              <a:rPr lang="en-US" dirty="0"/>
              <a:t> </a:t>
            </a:r>
          </a:p>
        </p:txBody>
      </p:sp>
      <p:sp>
        <p:nvSpPr>
          <p:cNvPr id="4" name="Slide Number Placeholder 3">
            <a:extLst>
              <a:ext uri="{FF2B5EF4-FFF2-40B4-BE49-F238E27FC236}">
                <a16:creationId xmlns:a16="http://schemas.microsoft.com/office/drawing/2014/main" id="{5806AA36-8480-1C47-2586-D36790D79642}"/>
              </a:ext>
            </a:extLst>
          </p:cNvPr>
          <p:cNvSpPr>
            <a:spLocks noGrp="1"/>
          </p:cNvSpPr>
          <p:nvPr>
            <p:ph type="sldNum" sz="quarter" idx="11"/>
          </p:nvPr>
        </p:nvSpPr>
        <p:spPr/>
        <p:txBody>
          <a:bodyPr/>
          <a:lstStyle/>
          <a:p>
            <a:fld id="{4D06182B-CCD7-434A-9A9C-B821323742FB}" type="slidenum">
              <a:rPr lang="en-US" altLang="en-US" smtClean="0"/>
              <a:pPr/>
              <a:t>33</a:t>
            </a:fld>
            <a:endParaRPr lang="en-US" altLang="en-US" dirty="0"/>
          </a:p>
        </p:txBody>
      </p:sp>
      <p:sp>
        <p:nvSpPr>
          <p:cNvPr id="5" name="TextBox 4">
            <a:extLst>
              <a:ext uri="{FF2B5EF4-FFF2-40B4-BE49-F238E27FC236}">
                <a16:creationId xmlns:a16="http://schemas.microsoft.com/office/drawing/2014/main" id="{BDE3D43C-0187-D84B-1873-6B4F4C6EEE29}"/>
              </a:ext>
            </a:extLst>
          </p:cNvPr>
          <p:cNvSpPr txBox="1"/>
          <p:nvPr/>
        </p:nvSpPr>
        <p:spPr>
          <a:xfrm>
            <a:off x="948776" y="1225827"/>
            <a:ext cx="8002184" cy="2862322"/>
          </a:xfrm>
          <a:prstGeom prst="rect">
            <a:avLst/>
          </a:prstGeom>
          <a:noFill/>
        </p:spPr>
        <p:txBody>
          <a:bodyPr wrap="square" rtlCol="0">
            <a:spAutoFit/>
          </a:bodyPr>
          <a:lstStyle/>
          <a:p>
            <a:pPr marL="285750" indent="-285750">
              <a:buFontTx/>
              <a:buChar char="-"/>
            </a:pPr>
            <a:r>
              <a:rPr lang="en-US" dirty="0"/>
              <a:t>Most PIC simulations that involve calculating the potential of an immersed body in a plasma do it one of three ways:</a:t>
            </a:r>
            <a:br>
              <a:rPr lang="en-US" dirty="0"/>
            </a:br>
            <a:br>
              <a:rPr lang="en-US" dirty="0"/>
            </a:br>
            <a:r>
              <a:rPr lang="en-US" dirty="0"/>
              <a:t>1. Uniformly distribute the charge between all nodes in the body</a:t>
            </a:r>
            <a:br>
              <a:rPr lang="en-US" dirty="0"/>
            </a:br>
            <a:r>
              <a:rPr lang="en-US" dirty="0"/>
              <a:t>2. Nonuniform permittivity in the field to denote perfect conductors</a:t>
            </a:r>
            <a:br>
              <a:rPr lang="en-US" dirty="0"/>
            </a:br>
            <a:r>
              <a:rPr lang="en-US" dirty="0"/>
              <a:t>3. Capacitance Matrix Method (most accurate)</a:t>
            </a:r>
            <a:br>
              <a:rPr lang="en-US" dirty="0"/>
            </a:br>
            <a:endParaRPr lang="en-US" dirty="0"/>
          </a:p>
          <a:p>
            <a:pPr marL="285750" indent="-285750">
              <a:buFontTx/>
              <a:buChar char="-"/>
            </a:pPr>
            <a:r>
              <a:rPr lang="en-US" dirty="0"/>
              <a:t>Roussel developed an easier version of method 3 that gets simplified for perfect conducting bodies (Roussel, J-F, 2001)</a:t>
            </a:r>
            <a:br>
              <a:rPr lang="en-US" dirty="0"/>
            </a:br>
            <a:endParaRPr lang="en-US" dirty="0"/>
          </a:p>
        </p:txBody>
      </p:sp>
    </p:spTree>
    <p:extLst>
      <p:ext uri="{BB962C8B-B14F-4D97-AF65-F5344CB8AC3E}">
        <p14:creationId xmlns:p14="http://schemas.microsoft.com/office/powerpoint/2010/main" val="3337551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8E193-E215-5FD6-2EF0-56873F903010}"/>
              </a:ext>
            </a:extLst>
          </p:cNvPr>
          <p:cNvSpPr>
            <a:spLocks noGrp="1"/>
          </p:cNvSpPr>
          <p:nvPr>
            <p:ph type="title"/>
          </p:nvPr>
        </p:nvSpPr>
        <p:spPr/>
        <p:txBody>
          <a:bodyPr/>
          <a:lstStyle/>
          <a:p>
            <a:r>
              <a:rPr lang="en-US" dirty="0"/>
              <a:t>Additional Slide (Roussel Algorithm)</a:t>
            </a:r>
          </a:p>
        </p:txBody>
      </p:sp>
      <p:pic>
        <p:nvPicPr>
          <p:cNvPr id="6" name="Content Placeholder 5">
            <a:extLst>
              <a:ext uri="{FF2B5EF4-FFF2-40B4-BE49-F238E27FC236}">
                <a16:creationId xmlns:a16="http://schemas.microsoft.com/office/drawing/2014/main" id="{7E0D7EAF-0AB4-B6F1-5BF9-DBC751A874E6}"/>
              </a:ext>
            </a:extLst>
          </p:cNvPr>
          <p:cNvPicPr>
            <a:picLocks noGrp="1" noChangeAspect="1"/>
          </p:cNvPicPr>
          <p:nvPr>
            <p:ph sz="quarter" idx="10"/>
          </p:nvPr>
        </p:nvPicPr>
        <p:blipFill>
          <a:blip r:embed="rId2"/>
          <a:stretch>
            <a:fillRect/>
          </a:stretch>
        </p:blipFill>
        <p:spPr>
          <a:xfrm>
            <a:off x="958056" y="2165350"/>
            <a:ext cx="7696200" cy="1244600"/>
          </a:xfrm>
        </p:spPr>
      </p:pic>
      <p:sp>
        <p:nvSpPr>
          <p:cNvPr id="4" name="Slide Number Placeholder 3">
            <a:extLst>
              <a:ext uri="{FF2B5EF4-FFF2-40B4-BE49-F238E27FC236}">
                <a16:creationId xmlns:a16="http://schemas.microsoft.com/office/drawing/2014/main" id="{246ECE4A-49C2-CB9F-944B-7FB9F666B479}"/>
              </a:ext>
            </a:extLst>
          </p:cNvPr>
          <p:cNvSpPr>
            <a:spLocks noGrp="1"/>
          </p:cNvSpPr>
          <p:nvPr>
            <p:ph type="sldNum" sz="quarter" idx="11"/>
          </p:nvPr>
        </p:nvSpPr>
        <p:spPr/>
        <p:txBody>
          <a:bodyPr/>
          <a:lstStyle/>
          <a:p>
            <a:fld id="{4D06182B-CCD7-434A-9A9C-B821323742FB}" type="slidenum">
              <a:rPr lang="en-US" altLang="en-US" smtClean="0"/>
              <a:pPr/>
              <a:t>34</a:t>
            </a:fld>
            <a:endParaRPr lang="en-US" altLang="en-US" dirty="0"/>
          </a:p>
        </p:txBody>
      </p:sp>
    </p:spTree>
    <p:extLst>
      <p:ext uri="{BB962C8B-B14F-4D97-AF65-F5344CB8AC3E}">
        <p14:creationId xmlns:p14="http://schemas.microsoft.com/office/powerpoint/2010/main" val="4261401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8DF44-2284-82AB-D206-30E999F9B333}"/>
              </a:ext>
            </a:extLst>
          </p:cNvPr>
          <p:cNvSpPr>
            <a:spLocks noGrp="1"/>
          </p:cNvSpPr>
          <p:nvPr>
            <p:ph type="title"/>
          </p:nvPr>
        </p:nvSpPr>
        <p:spPr/>
        <p:txBody>
          <a:bodyPr/>
          <a:lstStyle/>
          <a:p>
            <a:r>
              <a:rPr lang="en-US" sz="2000" dirty="0"/>
              <a:t>Research Question: Can energy be harvested from spacecraft charging?</a:t>
            </a:r>
          </a:p>
        </p:txBody>
      </p:sp>
      <p:sp>
        <p:nvSpPr>
          <p:cNvPr id="4" name="Slide Number Placeholder 3">
            <a:extLst>
              <a:ext uri="{FF2B5EF4-FFF2-40B4-BE49-F238E27FC236}">
                <a16:creationId xmlns:a16="http://schemas.microsoft.com/office/drawing/2014/main" id="{C487247E-4E09-5FF7-4D12-818438F99871}"/>
              </a:ext>
            </a:extLst>
          </p:cNvPr>
          <p:cNvSpPr>
            <a:spLocks noGrp="1"/>
          </p:cNvSpPr>
          <p:nvPr>
            <p:ph type="sldNum" sz="quarter" idx="11"/>
          </p:nvPr>
        </p:nvSpPr>
        <p:spPr/>
        <p:txBody>
          <a:bodyPr/>
          <a:lstStyle/>
          <a:p>
            <a:fld id="{4D06182B-CCD7-434A-9A9C-B821323742FB}" type="slidenum">
              <a:rPr lang="en-US" altLang="en-US" smtClean="0"/>
              <a:pPr/>
              <a:t>4</a:t>
            </a:fld>
            <a:endParaRPr lang="en-US" altLang="en-US" dirty="0"/>
          </a:p>
        </p:txBody>
      </p:sp>
      <p:sp>
        <p:nvSpPr>
          <p:cNvPr id="6" name="TextBox 5">
            <a:extLst>
              <a:ext uri="{FF2B5EF4-FFF2-40B4-BE49-F238E27FC236}">
                <a16:creationId xmlns:a16="http://schemas.microsoft.com/office/drawing/2014/main" id="{3D518B9E-C41E-0AEF-9B16-5CCB6F151D73}"/>
              </a:ext>
            </a:extLst>
          </p:cNvPr>
          <p:cNvSpPr txBox="1"/>
          <p:nvPr/>
        </p:nvSpPr>
        <p:spPr>
          <a:xfrm>
            <a:off x="948776" y="1223491"/>
            <a:ext cx="4742723" cy="2631490"/>
          </a:xfrm>
          <a:prstGeom prst="rect">
            <a:avLst/>
          </a:prstGeom>
          <a:noFill/>
        </p:spPr>
        <p:txBody>
          <a:bodyPr wrap="square">
            <a:spAutoFit/>
          </a:bodyPr>
          <a:lstStyle/>
          <a:p>
            <a:pPr marL="285750" indent="-285750">
              <a:buFontTx/>
              <a:buChar char="-"/>
            </a:pPr>
            <a:r>
              <a:rPr lang="en-US" sz="1500" dirty="0"/>
              <a:t>Spacecraft charging can result in large magnitude voltages relative to the ambient plasma</a:t>
            </a:r>
          </a:p>
          <a:p>
            <a:endParaRPr lang="en-US" sz="1500" dirty="0"/>
          </a:p>
          <a:p>
            <a:pPr marL="285750" indent="-285750">
              <a:buFontTx/>
              <a:buChar char="-"/>
            </a:pPr>
            <a:r>
              <a:rPr lang="en-US" sz="1500" dirty="0"/>
              <a:t>Small spacecraft and CubeSats in particular have power requirements on the order of Watts or less (Jaffe, L. D. and </a:t>
            </a:r>
            <a:r>
              <a:rPr lang="en-US" sz="1500" dirty="0" err="1"/>
              <a:t>Herrell</a:t>
            </a:r>
            <a:r>
              <a:rPr lang="en-US" sz="1500" dirty="0"/>
              <a:t>, L. M., 1997)</a:t>
            </a:r>
          </a:p>
          <a:p>
            <a:endParaRPr lang="en-US" sz="1500" dirty="0"/>
          </a:p>
          <a:p>
            <a:r>
              <a:rPr lang="en-US" sz="1500" dirty="0"/>
              <a:t>-     Jupiter is a promising environment </a:t>
            </a:r>
          </a:p>
          <a:p>
            <a:pPr marL="285750" indent="-285750">
              <a:buFontTx/>
              <a:buChar char="-"/>
            </a:pPr>
            <a:endParaRPr lang="en-US" sz="1500" dirty="0"/>
          </a:p>
          <a:p>
            <a:pPr marL="285750" indent="-285750">
              <a:buFontTx/>
              <a:buChar char="-"/>
            </a:pPr>
            <a:endParaRPr lang="en-US" sz="1500" dirty="0"/>
          </a:p>
          <a:p>
            <a:pPr marL="285750" indent="-285750">
              <a:buFontTx/>
              <a:buChar char="-"/>
            </a:pPr>
            <a:endParaRPr lang="en-US" sz="1500" dirty="0"/>
          </a:p>
        </p:txBody>
      </p:sp>
      <p:sp>
        <p:nvSpPr>
          <p:cNvPr id="3" name="TextBox 2">
            <a:extLst>
              <a:ext uri="{FF2B5EF4-FFF2-40B4-BE49-F238E27FC236}">
                <a16:creationId xmlns:a16="http://schemas.microsoft.com/office/drawing/2014/main" id="{AAE2392B-DD69-FD06-EBF9-B26845989334}"/>
              </a:ext>
            </a:extLst>
          </p:cNvPr>
          <p:cNvSpPr txBox="1"/>
          <p:nvPr/>
        </p:nvSpPr>
        <p:spPr>
          <a:xfrm>
            <a:off x="1042584" y="4012665"/>
            <a:ext cx="6120216" cy="584775"/>
          </a:xfrm>
          <a:prstGeom prst="rect">
            <a:avLst/>
          </a:prstGeom>
          <a:noFill/>
        </p:spPr>
        <p:txBody>
          <a:bodyPr wrap="square" rtlCol="0">
            <a:spAutoFit/>
          </a:bodyPr>
          <a:lstStyle/>
          <a:p>
            <a:r>
              <a:rPr lang="en-US" sz="800" dirty="0"/>
              <a:t>Reference: L. D. Jaffe and L. M. </a:t>
            </a:r>
            <a:r>
              <a:rPr lang="en-US" sz="800" dirty="0" err="1"/>
              <a:t>Herrell</a:t>
            </a:r>
            <a:r>
              <a:rPr lang="en-US" sz="800" dirty="0"/>
              <a:t>, “Cassini/Huygens Science Instruments, Spacecraft, and</a:t>
            </a:r>
          </a:p>
          <a:p>
            <a:r>
              <a:rPr lang="en-US" sz="800" dirty="0"/>
              <a:t>Mission,” Journal of Spacecraft and Rockets, vol. 34, no. 4, pp. 509–521, Jul 1997.</a:t>
            </a:r>
            <a:br>
              <a:rPr lang="en-US" sz="800" dirty="0"/>
            </a:br>
            <a:br>
              <a:rPr lang="en-US" sz="800" dirty="0"/>
            </a:br>
            <a:endParaRPr lang="en-US" sz="800" dirty="0"/>
          </a:p>
        </p:txBody>
      </p:sp>
      <p:pic>
        <p:nvPicPr>
          <p:cNvPr id="5" name="Content Placeholder 6">
            <a:extLst>
              <a:ext uri="{FF2B5EF4-FFF2-40B4-BE49-F238E27FC236}">
                <a16:creationId xmlns:a16="http://schemas.microsoft.com/office/drawing/2014/main" id="{923EE1A0-0883-CEBC-2CCE-814B5484511B}"/>
              </a:ext>
            </a:extLst>
          </p:cNvPr>
          <p:cNvPicPr>
            <a:picLocks noGrp="1" noChangeAspect="1"/>
          </p:cNvPicPr>
          <p:nvPr>
            <p:ph sz="quarter" idx="10"/>
          </p:nvPr>
        </p:nvPicPr>
        <p:blipFill>
          <a:blip r:embed="rId2"/>
          <a:stretch>
            <a:fillRect/>
          </a:stretch>
        </p:blipFill>
        <p:spPr>
          <a:xfrm>
            <a:off x="5691499" y="1004251"/>
            <a:ext cx="3258521" cy="2423754"/>
          </a:xfrm>
        </p:spPr>
      </p:pic>
      <p:sp>
        <p:nvSpPr>
          <p:cNvPr id="7" name="TextBox 6">
            <a:extLst>
              <a:ext uri="{FF2B5EF4-FFF2-40B4-BE49-F238E27FC236}">
                <a16:creationId xmlns:a16="http://schemas.microsoft.com/office/drawing/2014/main" id="{0B35756B-62BE-FE15-3320-8EB51A28BCB3}"/>
              </a:ext>
            </a:extLst>
          </p:cNvPr>
          <p:cNvSpPr txBox="1"/>
          <p:nvPr/>
        </p:nvSpPr>
        <p:spPr>
          <a:xfrm>
            <a:off x="6646254" y="3369247"/>
            <a:ext cx="2640650" cy="215444"/>
          </a:xfrm>
          <a:prstGeom prst="rect">
            <a:avLst/>
          </a:prstGeom>
          <a:noFill/>
        </p:spPr>
        <p:txBody>
          <a:bodyPr wrap="square" rtlCol="0">
            <a:spAutoFit/>
          </a:bodyPr>
          <a:lstStyle/>
          <a:p>
            <a:r>
              <a:rPr lang="en-US" sz="800" dirty="0"/>
              <a:t>Young, S. , et al. (2019)</a:t>
            </a:r>
          </a:p>
        </p:txBody>
      </p:sp>
      <p:sp>
        <p:nvSpPr>
          <p:cNvPr id="10" name="TextBox 9">
            <a:extLst>
              <a:ext uri="{FF2B5EF4-FFF2-40B4-BE49-F238E27FC236}">
                <a16:creationId xmlns:a16="http://schemas.microsoft.com/office/drawing/2014/main" id="{0E937146-3062-78AB-7E5F-F50913D5EB2B}"/>
              </a:ext>
            </a:extLst>
          </p:cNvPr>
          <p:cNvSpPr txBox="1"/>
          <p:nvPr/>
        </p:nvSpPr>
        <p:spPr>
          <a:xfrm>
            <a:off x="1042584" y="4305052"/>
            <a:ext cx="4336146" cy="461665"/>
          </a:xfrm>
          <a:prstGeom prst="rect">
            <a:avLst/>
          </a:prstGeom>
          <a:noFill/>
        </p:spPr>
        <p:txBody>
          <a:bodyPr wrap="square" rtlCol="0">
            <a:spAutoFit/>
          </a:bodyPr>
          <a:lstStyle/>
          <a:p>
            <a:r>
              <a:rPr lang="en-US" sz="800" dirty="0"/>
              <a:t>Plot: Young, S., Close, S., &amp; Lee, N. (2019). The Space Environmental Electrical Power Subsystem (SEEPS): Energy Harvesting Supporting</a:t>
            </a:r>
          </a:p>
          <a:p>
            <a:r>
              <a:rPr lang="en-US" sz="800" dirty="0"/>
              <a:t>Microsatellite Exploration of the Outer Solar System . </a:t>
            </a:r>
            <a:r>
              <a:rPr lang="en-US" sz="800" i="1" dirty="0"/>
              <a:t>International Astronautical Congress</a:t>
            </a:r>
            <a:r>
              <a:rPr lang="en-US" sz="800" dirty="0"/>
              <a:t>.</a:t>
            </a:r>
          </a:p>
        </p:txBody>
      </p:sp>
    </p:spTree>
    <p:extLst>
      <p:ext uri="{BB962C8B-B14F-4D97-AF65-F5344CB8AC3E}">
        <p14:creationId xmlns:p14="http://schemas.microsoft.com/office/powerpoint/2010/main" val="1371148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FA23A-C312-3C40-6E8D-D869816F471D}"/>
              </a:ext>
            </a:extLst>
          </p:cNvPr>
          <p:cNvSpPr>
            <a:spLocks noGrp="1"/>
          </p:cNvSpPr>
          <p:nvPr>
            <p:ph type="title"/>
          </p:nvPr>
        </p:nvSpPr>
        <p:spPr/>
        <p:txBody>
          <a:bodyPr/>
          <a:lstStyle/>
          <a:p>
            <a:r>
              <a:rPr lang="en-US" dirty="0"/>
              <a:t>Research Impact</a:t>
            </a:r>
          </a:p>
        </p:txBody>
      </p:sp>
      <p:sp>
        <p:nvSpPr>
          <p:cNvPr id="4" name="Slide Number Placeholder 3">
            <a:extLst>
              <a:ext uri="{FF2B5EF4-FFF2-40B4-BE49-F238E27FC236}">
                <a16:creationId xmlns:a16="http://schemas.microsoft.com/office/drawing/2014/main" id="{980F62CD-7C3B-3402-C8DD-DEBCAA144BB7}"/>
              </a:ext>
            </a:extLst>
          </p:cNvPr>
          <p:cNvSpPr>
            <a:spLocks noGrp="1"/>
          </p:cNvSpPr>
          <p:nvPr>
            <p:ph type="sldNum" sz="quarter" idx="11"/>
          </p:nvPr>
        </p:nvSpPr>
        <p:spPr/>
        <p:txBody>
          <a:bodyPr/>
          <a:lstStyle/>
          <a:p>
            <a:fld id="{4D06182B-CCD7-434A-9A9C-B821323742FB}" type="slidenum">
              <a:rPr lang="en-US" altLang="en-US" smtClean="0"/>
              <a:pPr/>
              <a:t>5</a:t>
            </a:fld>
            <a:endParaRPr lang="en-US" altLang="en-US" dirty="0"/>
          </a:p>
        </p:txBody>
      </p:sp>
      <p:sp>
        <p:nvSpPr>
          <p:cNvPr id="5" name="TextBox 4">
            <a:extLst>
              <a:ext uri="{FF2B5EF4-FFF2-40B4-BE49-F238E27FC236}">
                <a16:creationId xmlns:a16="http://schemas.microsoft.com/office/drawing/2014/main" id="{5BA22E57-F397-7171-0961-686283B11F26}"/>
              </a:ext>
            </a:extLst>
          </p:cNvPr>
          <p:cNvSpPr txBox="1"/>
          <p:nvPr/>
        </p:nvSpPr>
        <p:spPr>
          <a:xfrm>
            <a:off x="888763" y="1076770"/>
            <a:ext cx="4255805" cy="2677656"/>
          </a:xfrm>
          <a:prstGeom prst="rect">
            <a:avLst/>
          </a:prstGeom>
          <a:noFill/>
        </p:spPr>
        <p:txBody>
          <a:bodyPr wrap="square" rtlCol="0">
            <a:spAutoFit/>
          </a:bodyPr>
          <a:lstStyle/>
          <a:p>
            <a:pPr marL="285750" indent="-285750">
              <a:buFontTx/>
              <a:buChar char="-"/>
            </a:pPr>
            <a:r>
              <a:rPr lang="en-US" sz="1500" dirty="0"/>
              <a:t>Novel power source for spacecraft especially in Jupiter’s environment</a:t>
            </a:r>
            <a:br>
              <a:rPr lang="en-US" sz="1500" dirty="0"/>
            </a:br>
            <a:endParaRPr lang="en-US" sz="1500" dirty="0"/>
          </a:p>
          <a:p>
            <a:pPr marL="285750" indent="-285750">
              <a:buFontTx/>
              <a:buChar char="-"/>
            </a:pPr>
            <a:r>
              <a:rPr lang="en-US" sz="1500" dirty="0"/>
              <a:t>Can help mitigate negative consequences of spacecraft charging </a:t>
            </a:r>
            <a:br>
              <a:rPr lang="en-US" sz="1500" dirty="0"/>
            </a:br>
            <a:endParaRPr lang="en-US" sz="1500" dirty="0"/>
          </a:p>
          <a:p>
            <a:pPr marL="285750" indent="-285750">
              <a:buFontTx/>
              <a:buChar char="-"/>
            </a:pPr>
            <a:r>
              <a:rPr lang="en-US" sz="1500" dirty="0"/>
              <a:t>Better understanding of background space plasmas </a:t>
            </a:r>
            <a:br>
              <a:rPr lang="en-US" sz="1500" dirty="0"/>
            </a:br>
            <a:endParaRPr lang="en-US" sz="1500" dirty="0"/>
          </a:p>
          <a:p>
            <a:pPr marL="285750" indent="-285750">
              <a:buFontTx/>
              <a:buChar char="-"/>
            </a:pPr>
            <a:r>
              <a:rPr lang="en-US" sz="1500" dirty="0"/>
              <a:t>Novel computational tools </a:t>
            </a:r>
          </a:p>
          <a:p>
            <a:pPr marL="285750" indent="-285750">
              <a:buFontTx/>
              <a:buChar char="-"/>
            </a:pPr>
            <a:endParaRPr lang="en-US" dirty="0"/>
          </a:p>
        </p:txBody>
      </p:sp>
      <p:pic>
        <p:nvPicPr>
          <p:cNvPr id="7" name="Picture 6">
            <a:extLst>
              <a:ext uri="{FF2B5EF4-FFF2-40B4-BE49-F238E27FC236}">
                <a16:creationId xmlns:a16="http://schemas.microsoft.com/office/drawing/2014/main" id="{151F23B9-04BC-DD39-EED1-434C337313EA}"/>
              </a:ext>
            </a:extLst>
          </p:cNvPr>
          <p:cNvPicPr>
            <a:picLocks noChangeAspect="1"/>
          </p:cNvPicPr>
          <p:nvPr/>
        </p:nvPicPr>
        <p:blipFill>
          <a:blip r:embed="rId2"/>
          <a:stretch>
            <a:fillRect/>
          </a:stretch>
        </p:blipFill>
        <p:spPr>
          <a:xfrm>
            <a:off x="5058648" y="934271"/>
            <a:ext cx="3827092" cy="2870319"/>
          </a:xfrm>
          <a:prstGeom prst="rect">
            <a:avLst/>
          </a:prstGeom>
        </p:spPr>
      </p:pic>
      <p:sp>
        <p:nvSpPr>
          <p:cNvPr id="8" name="TextBox 7">
            <a:extLst>
              <a:ext uri="{FF2B5EF4-FFF2-40B4-BE49-F238E27FC236}">
                <a16:creationId xmlns:a16="http://schemas.microsoft.com/office/drawing/2014/main" id="{343432DE-D288-C7C5-3E08-96693AF54251}"/>
              </a:ext>
            </a:extLst>
          </p:cNvPr>
          <p:cNvSpPr txBox="1"/>
          <p:nvPr/>
        </p:nvSpPr>
        <p:spPr>
          <a:xfrm>
            <a:off x="6502400" y="3891296"/>
            <a:ext cx="2540000" cy="246221"/>
          </a:xfrm>
          <a:prstGeom prst="rect">
            <a:avLst/>
          </a:prstGeom>
          <a:noFill/>
        </p:spPr>
        <p:txBody>
          <a:bodyPr wrap="square" rtlCol="0">
            <a:spAutoFit/>
          </a:bodyPr>
          <a:lstStyle/>
          <a:p>
            <a:r>
              <a:rPr lang="en-US" sz="1000" dirty="0"/>
              <a:t>Image credit: </a:t>
            </a:r>
            <a:r>
              <a:rPr lang="en-US" sz="1000" dirty="0">
                <a:hlinkClick r:id="rId3"/>
              </a:rPr>
              <a:t>NASA</a:t>
            </a:r>
            <a:endParaRPr lang="en-US" sz="1000" dirty="0"/>
          </a:p>
        </p:txBody>
      </p:sp>
    </p:spTree>
    <p:extLst>
      <p:ext uri="{BB962C8B-B14F-4D97-AF65-F5344CB8AC3E}">
        <p14:creationId xmlns:p14="http://schemas.microsoft.com/office/powerpoint/2010/main" val="1974148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75FDD-36D5-C8A7-0C53-B5501ED4A20F}"/>
              </a:ext>
            </a:extLst>
          </p:cNvPr>
          <p:cNvSpPr>
            <a:spLocks noGrp="1"/>
          </p:cNvSpPr>
          <p:nvPr>
            <p:ph type="title"/>
          </p:nvPr>
        </p:nvSpPr>
        <p:spPr/>
        <p:txBody>
          <a:bodyPr/>
          <a:lstStyle/>
          <a:p>
            <a:r>
              <a:rPr lang="en-US" dirty="0"/>
              <a:t>Prior Research and Why Now</a:t>
            </a:r>
          </a:p>
        </p:txBody>
      </p:sp>
      <p:sp>
        <p:nvSpPr>
          <p:cNvPr id="4" name="Slide Number Placeholder 3">
            <a:extLst>
              <a:ext uri="{FF2B5EF4-FFF2-40B4-BE49-F238E27FC236}">
                <a16:creationId xmlns:a16="http://schemas.microsoft.com/office/drawing/2014/main" id="{88BF0F3B-D239-5989-7CC5-326590F5DC6A}"/>
              </a:ext>
            </a:extLst>
          </p:cNvPr>
          <p:cNvSpPr>
            <a:spLocks noGrp="1"/>
          </p:cNvSpPr>
          <p:nvPr>
            <p:ph type="sldNum" sz="quarter" idx="11"/>
          </p:nvPr>
        </p:nvSpPr>
        <p:spPr/>
        <p:txBody>
          <a:bodyPr/>
          <a:lstStyle/>
          <a:p>
            <a:fld id="{4D06182B-CCD7-434A-9A9C-B821323742FB}" type="slidenum">
              <a:rPr lang="en-US" altLang="en-US" smtClean="0"/>
              <a:pPr/>
              <a:t>6</a:t>
            </a:fld>
            <a:endParaRPr lang="en-US" altLang="en-US" dirty="0"/>
          </a:p>
        </p:txBody>
      </p:sp>
      <p:sp>
        <p:nvSpPr>
          <p:cNvPr id="6" name="TextBox 5">
            <a:extLst>
              <a:ext uri="{FF2B5EF4-FFF2-40B4-BE49-F238E27FC236}">
                <a16:creationId xmlns:a16="http://schemas.microsoft.com/office/drawing/2014/main" id="{0F544EE6-4062-8473-E65C-A444AB6F28AB}"/>
              </a:ext>
            </a:extLst>
          </p:cNvPr>
          <p:cNvSpPr txBox="1"/>
          <p:nvPr/>
        </p:nvSpPr>
        <p:spPr>
          <a:xfrm>
            <a:off x="948777" y="1102407"/>
            <a:ext cx="5358890" cy="2446824"/>
          </a:xfrm>
          <a:prstGeom prst="rect">
            <a:avLst/>
          </a:prstGeom>
          <a:noFill/>
        </p:spPr>
        <p:txBody>
          <a:bodyPr wrap="square" rtlCol="0">
            <a:spAutoFit/>
          </a:bodyPr>
          <a:lstStyle/>
          <a:p>
            <a:pPr marL="285750" indent="-285750">
              <a:buFontTx/>
              <a:buChar char="-"/>
            </a:pPr>
            <a:r>
              <a:rPr lang="en-US" sz="1500" dirty="0"/>
              <a:t>The idea of using spacecraft charging to power the spacecraft was first suggested by </a:t>
            </a:r>
            <a:r>
              <a:rPr lang="en-US" sz="1500" dirty="0" err="1"/>
              <a:t>Grard</a:t>
            </a:r>
            <a:r>
              <a:rPr lang="en-US" sz="1500" dirty="0"/>
              <a:t> in 1977</a:t>
            </a:r>
            <a:br>
              <a:rPr lang="en-US" sz="1500" dirty="0"/>
            </a:br>
            <a:endParaRPr lang="en-US" sz="1500" dirty="0"/>
          </a:p>
          <a:p>
            <a:pPr marL="285750" indent="-285750">
              <a:buFontTx/>
              <a:buChar char="-"/>
            </a:pPr>
            <a:r>
              <a:rPr lang="en-US" sz="1500" dirty="0"/>
              <a:t>Derived a power law that predicted power per unit area available (ignored ion and secondary electron contributions)</a:t>
            </a:r>
          </a:p>
          <a:p>
            <a:pPr marL="285750" indent="-285750">
              <a:buFontTx/>
              <a:buChar char="-"/>
            </a:pPr>
            <a:endParaRPr lang="en-US" sz="1500" dirty="0"/>
          </a:p>
          <a:p>
            <a:pPr marL="285750" indent="-285750">
              <a:buFontTx/>
              <a:buChar char="-"/>
            </a:pPr>
            <a:r>
              <a:rPr lang="en-US" sz="1500" dirty="0"/>
              <a:t>Power requirements of </a:t>
            </a:r>
            <a:r>
              <a:rPr lang="en-US" sz="1500" b="1" i="1" dirty="0"/>
              <a:t>modern small satellites </a:t>
            </a:r>
            <a:r>
              <a:rPr lang="en-US" sz="1500" dirty="0"/>
              <a:t>fall under the maximum power available </a:t>
            </a:r>
          </a:p>
          <a:p>
            <a:pPr marL="285750" indent="-285750">
              <a:buFontTx/>
              <a:buChar char="-"/>
            </a:pPr>
            <a:endParaRPr lang="en-US" sz="1500" dirty="0"/>
          </a:p>
          <a:p>
            <a:pPr marL="285750" indent="-285750">
              <a:buFontTx/>
              <a:buChar char="-"/>
            </a:pPr>
            <a:endParaRPr lang="en-US" dirty="0"/>
          </a:p>
        </p:txBody>
      </p:sp>
      <p:pic>
        <p:nvPicPr>
          <p:cNvPr id="5" name="Picture 4">
            <a:extLst>
              <a:ext uri="{FF2B5EF4-FFF2-40B4-BE49-F238E27FC236}">
                <a16:creationId xmlns:a16="http://schemas.microsoft.com/office/drawing/2014/main" id="{FB482F3A-B5CC-56A4-B989-2FA63CAA7334}"/>
              </a:ext>
            </a:extLst>
          </p:cNvPr>
          <p:cNvPicPr>
            <a:picLocks noChangeAspect="1"/>
          </p:cNvPicPr>
          <p:nvPr/>
        </p:nvPicPr>
        <p:blipFill>
          <a:blip r:embed="rId2"/>
          <a:stretch>
            <a:fillRect/>
          </a:stretch>
        </p:blipFill>
        <p:spPr>
          <a:xfrm>
            <a:off x="6307667" y="1245205"/>
            <a:ext cx="2800934" cy="1709661"/>
          </a:xfrm>
          <a:prstGeom prst="rect">
            <a:avLst/>
          </a:prstGeom>
        </p:spPr>
      </p:pic>
      <p:sp>
        <p:nvSpPr>
          <p:cNvPr id="7" name="TextBox 6">
            <a:extLst>
              <a:ext uri="{FF2B5EF4-FFF2-40B4-BE49-F238E27FC236}">
                <a16:creationId xmlns:a16="http://schemas.microsoft.com/office/drawing/2014/main" id="{17049C33-1B43-1683-16BF-8D43E822C9AA}"/>
              </a:ext>
            </a:extLst>
          </p:cNvPr>
          <p:cNvSpPr txBox="1"/>
          <p:nvPr/>
        </p:nvSpPr>
        <p:spPr>
          <a:xfrm>
            <a:off x="6858000" y="2861733"/>
            <a:ext cx="1972734" cy="338554"/>
          </a:xfrm>
          <a:prstGeom prst="rect">
            <a:avLst/>
          </a:prstGeom>
          <a:noFill/>
        </p:spPr>
        <p:txBody>
          <a:bodyPr wrap="square" rtlCol="0">
            <a:spAutoFit/>
          </a:bodyPr>
          <a:lstStyle/>
          <a:p>
            <a:r>
              <a:rPr lang="en-US" sz="800" dirty="0"/>
              <a:t>Possible potential distribution around negative charged body. </a:t>
            </a:r>
            <a:r>
              <a:rPr lang="en-US" sz="800" dirty="0" err="1"/>
              <a:t>Grard</a:t>
            </a:r>
            <a:r>
              <a:rPr lang="en-US" sz="800" dirty="0"/>
              <a:t>, R. (1977)</a:t>
            </a:r>
          </a:p>
        </p:txBody>
      </p:sp>
      <p:sp>
        <p:nvSpPr>
          <p:cNvPr id="8" name="TextBox 7">
            <a:extLst>
              <a:ext uri="{FF2B5EF4-FFF2-40B4-BE49-F238E27FC236}">
                <a16:creationId xmlns:a16="http://schemas.microsoft.com/office/drawing/2014/main" id="{183EB3B9-FBE5-7BF0-61FA-112590E4BDFC}"/>
              </a:ext>
            </a:extLst>
          </p:cNvPr>
          <p:cNvSpPr txBox="1"/>
          <p:nvPr/>
        </p:nvSpPr>
        <p:spPr>
          <a:xfrm>
            <a:off x="948776" y="4158016"/>
            <a:ext cx="4808557" cy="338554"/>
          </a:xfrm>
          <a:prstGeom prst="rect">
            <a:avLst/>
          </a:prstGeom>
          <a:noFill/>
        </p:spPr>
        <p:txBody>
          <a:bodyPr wrap="square" rtlCol="0">
            <a:spAutoFit/>
          </a:bodyPr>
          <a:lstStyle/>
          <a:p>
            <a:r>
              <a:rPr lang="en-US" sz="800" dirty="0"/>
              <a:t>Reference: </a:t>
            </a:r>
            <a:r>
              <a:rPr lang="en-US" sz="800" dirty="0" err="1"/>
              <a:t>Grard</a:t>
            </a:r>
            <a:r>
              <a:rPr lang="en-US" sz="800" dirty="0"/>
              <a:t>, </a:t>
            </a:r>
            <a:r>
              <a:rPr lang="en-US" sz="800" dirty="0" err="1"/>
              <a:t>Rejean</a:t>
            </a:r>
            <a:r>
              <a:rPr lang="en-US" sz="800" dirty="0"/>
              <a:t> JL. "The magnetospheric plasma as a source of energy for space instrumentation." </a:t>
            </a:r>
            <a:r>
              <a:rPr lang="en-US" sz="800" i="1" dirty="0"/>
              <a:t>Planetary and Space Science</a:t>
            </a:r>
            <a:r>
              <a:rPr lang="en-US" sz="800" dirty="0"/>
              <a:t> 25.7 (1977): 615-620.</a:t>
            </a:r>
          </a:p>
        </p:txBody>
      </p:sp>
    </p:spTree>
    <p:extLst>
      <p:ext uri="{BB962C8B-B14F-4D97-AF65-F5344CB8AC3E}">
        <p14:creationId xmlns:p14="http://schemas.microsoft.com/office/powerpoint/2010/main" val="2749059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94EB2-A611-2FF5-87AA-81203E3195D6}"/>
              </a:ext>
            </a:extLst>
          </p:cNvPr>
          <p:cNvSpPr>
            <a:spLocks noGrp="1"/>
          </p:cNvSpPr>
          <p:nvPr>
            <p:ph type="title"/>
          </p:nvPr>
        </p:nvSpPr>
        <p:spPr/>
        <p:txBody>
          <a:bodyPr/>
          <a:lstStyle/>
          <a:p>
            <a:r>
              <a:rPr lang="en-US" dirty="0"/>
              <a:t>Spacecraft Charging Theory</a:t>
            </a:r>
          </a:p>
        </p:txBody>
      </p:sp>
      <p:pic>
        <p:nvPicPr>
          <p:cNvPr id="6" name="Content Placeholder 5">
            <a:extLst>
              <a:ext uri="{FF2B5EF4-FFF2-40B4-BE49-F238E27FC236}">
                <a16:creationId xmlns:a16="http://schemas.microsoft.com/office/drawing/2014/main" id="{0199B10E-E336-834C-1CC9-B7A03F0633E6}"/>
              </a:ext>
            </a:extLst>
          </p:cNvPr>
          <p:cNvPicPr>
            <a:picLocks noGrp="1" noChangeAspect="1"/>
          </p:cNvPicPr>
          <p:nvPr>
            <p:ph sz="quarter" idx="10"/>
          </p:nvPr>
        </p:nvPicPr>
        <p:blipFill>
          <a:blip r:embed="rId2"/>
          <a:stretch>
            <a:fillRect/>
          </a:stretch>
        </p:blipFill>
        <p:spPr>
          <a:xfrm>
            <a:off x="6527563" y="203943"/>
            <a:ext cx="2371067" cy="2031651"/>
          </a:xfrm>
        </p:spPr>
      </p:pic>
      <p:sp>
        <p:nvSpPr>
          <p:cNvPr id="4" name="Slide Number Placeholder 3">
            <a:extLst>
              <a:ext uri="{FF2B5EF4-FFF2-40B4-BE49-F238E27FC236}">
                <a16:creationId xmlns:a16="http://schemas.microsoft.com/office/drawing/2014/main" id="{5A1A1056-AEC9-71F5-1685-275B9455DED0}"/>
              </a:ext>
            </a:extLst>
          </p:cNvPr>
          <p:cNvSpPr>
            <a:spLocks noGrp="1"/>
          </p:cNvSpPr>
          <p:nvPr>
            <p:ph type="sldNum" sz="quarter" idx="11"/>
          </p:nvPr>
        </p:nvSpPr>
        <p:spPr/>
        <p:txBody>
          <a:bodyPr/>
          <a:lstStyle/>
          <a:p>
            <a:fld id="{4D06182B-CCD7-434A-9A9C-B821323742FB}" type="slidenum">
              <a:rPr lang="en-US" altLang="en-US" smtClean="0"/>
              <a:pPr/>
              <a:t>7</a:t>
            </a:fld>
            <a:endParaRPr lang="en-US" altLang="en-US" dirty="0"/>
          </a:p>
        </p:txBody>
      </p:sp>
      <p:sp>
        <p:nvSpPr>
          <p:cNvPr id="7" name="TextBox 6">
            <a:extLst>
              <a:ext uri="{FF2B5EF4-FFF2-40B4-BE49-F238E27FC236}">
                <a16:creationId xmlns:a16="http://schemas.microsoft.com/office/drawing/2014/main" id="{9EEF5EFF-81D7-832E-162B-7FCF255E6D55}"/>
              </a:ext>
            </a:extLst>
          </p:cNvPr>
          <p:cNvSpPr txBox="1"/>
          <p:nvPr/>
        </p:nvSpPr>
        <p:spPr>
          <a:xfrm>
            <a:off x="820397" y="1219769"/>
            <a:ext cx="5465175" cy="2723823"/>
          </a:xfrm>
          <a:prstGeom prst="rect">
            <a:avLst/>
          </a:prstGeom>
          <a:noFill/>
        </p:spPr>
        <p:txBody>
          <a:bodyPr wrap="square" rtlCol="0">
            <a:spAutoFit/>
          </a:bodyPr>
          <a:lstStyle/>
          <a:p>
            <a:pPr marL="285750" indent="-285750">
              <a:buFontTx/>
              <a:buChar char="-"/>
            </a:pPr>
            <a:r>
              <a:rPr lang="en-US" sz="1500" dirty="0"/>
              <a:t>Densities and temperatures being equal, the electron flux will be about 45 times larger than the flux of hydrogen ions, leading to a negative potential</a:t>
            </a:r>
            <a:br>
              <a:rPr lang="en-US" sz="1500" dirty="0"/>
            </a:br>
            <a:endParaRPr lang="en-US" sz="1500" dirty="0"/>
          </a:p>
          <a:p>
            <a:pPr marL="285750" indent="-285750">
              <a:buFontTx/>
              <a:buChar char="-"/>
            </a:pPr>
            <a:r>
              <a:rPr lang="en-US" sz="1500" dirty="0"/>
              <a:t>The equilibrium spacecraft potential is one of the roots of :</a:t>
            </a:r>
          </a:p>
          <a:p>
            <a:pPr marL="285750" indent="-285750">
              <a:buFontTx/>
              <a:buChar char="-"/>
            </a:pPr>
            <a:endParaRPr lang="en-US" sz="1500" dirty="0"/>
          </a:p>
          <a:p>
            <a:br>
              <a:rPr lang="en-US" sz="1500" dirty="0"/>
            </a:br>
            <a:endParaRPr lang="en-US" sz="1500" dirty="0"/>
          </a:p>
          <a:p>
            <a:pPr marL="285750" indent="-285750">
              <a:buFontTx/>
              <a:buChar char="-"/>
            </a:pPr>
            <a:endParaRPr lang="en-US" sz="1500" dirty="0"/>
          </a:p>
          <a:p>
            <a:pPr marL="285750" indent="-285750">
              <a:buFontTx/>
              <a:buChar char="-"/>
            </a:pPr>
            <a:endParaRPr lang="en-US" dirty="0"/>
          </a:p>
          <a:p>
            <a:endParaRPr lang="en-US" dirty="0"/>
          </a:p>
        </p:txBody>
      </p:sp>
      <p:pic>
        <p:nvPicPr>
          <p:cNvPr id="9" name="Picture 8">
            <a:extLst>
              <a:ext uri="{FF2B5EF4-FFF2-40B4-BE49-F238E27FC236}">
                <a16:creationId xmlns:a16="http://schemas.microsoft.com/office/drawing/2014/main" id="{A9E2B0E3-8CCC-95DC-256C-CE4984BEFDA8}"/>
              </a:ext>
            </a:extLst>
          </p:cNvPr>
          <p:cNvPicPr>
            <a:picLocks noChangeAspect="1"/>
          </p:cNvPicPr>
          <p:nvPr/>
        </p:nvPicPr>
        <p:blipFill>
          <a:blip r:embed="rId3"/>
          <a:stretch>
            <a:fillRect/>
          </a:stretch>
        </p:blipFill>
        <p:spPr>
          <a:xfrm>
            <a:off x="2443524" y="2968862"/>
            <a:ext cx="2128476" cy="457823"/>
          </a:xfrm>
          <a:prstGeom prst="rect">
            <a:avLst/>
          </a:prstGeom>
        </p:spPr>
      </p:pic>
      <p:sp>
        <p:nvSpPr>
          <p:cNvPr id="10" name="TextBox 9">
            <a:extLst>
              <a:ext uri="{FF2B5EF4-FFF2-40B4-BE49-F238E27FC236}">
                <a16:creationId xmlns:a16="http://schemas.microsoft.com/office/drawing/2014/main" id="{BF08287E-6BBE-2F13-C7E1-424F3F299935}"/>
              </a:ext>
            </a:extLst>
          </p:cNvPr>
          <p:cNvSpPr txBox="1"/>
          <p:nvPr/>
        </p:nvSpPr>
        <p:spPr>
          <a:xfrm>
            <a:off x="7255908" y="4353768"/>
            <a:ext cx="1532466" cy="246221"/>
          </a:xfrm>
          <a:prstGeom prst="rect">
            <a:avLst/>
          </a:prstGeom>
          <a:noFill/>
        </p:spPr>
        <p:txBody>
          <a:bodyPr wrap="square" rtlCol="0">
            <a:spAutoFit/>
          </a:bodyPr>
          <a:lstStyle/>
          <a:p>
            <a:r>
              <a:rPr lang="en-US" sz="1000" dirty="0"/>
              <a:t>Young, S. (2021) </a:t>
            </a:r>
          </a:p>
        </p:txBody>
      </p:sp>
      <p:sp>
        <p:nvSpPr>
          <p:cNvPr id="3" name="TextBox 2">
            <a:extLst>
              <a:ext uri="{FF2B5EF4-FFF2-40B4-BE49-F238E27FC236}">
                <a16:creationId xmlns:a16="http://schemas.microsoft.com/office/drawing/2014/main" id="{45EFAB9F-C7E6-2092-E622-73BD7A8014EB}"/>
              </a:ext>
            </a:extLst>
          </p:cNvPr>
          <p:cNvSpPr txBox="1"/>
          <p:nvPr/>
        </p:nvSpPr>
        <p:spPr>
          <a:xfrm>
            <a:off x="948776" y="4184491"/>
            <a:ext cx="4554557" cy="338554"/>
          </a:xfrm>
          <a:prstGeom prst="rect">
            <a:avLst/>
          </a:prstGeom>
          <a:noFill/>
        </p:spPr>
        <p:txBody>
          <a:bodyPr wrap="square" rtlCol="0">
            <a:spAutoFit/>
          </a:bodyPr>
          <a:lstStyle/>
          <a:p>
            <a:r>
              <a:rPr lang="en-US" sz="800" dirty="0"/>
              <a:t>Reference: Young, Sean Alden </a:t>
            </a:r>
            <a:r>
              <a:rPr lang="en-US" sz="800" dirty="0" err="1"/>
              <a:t>Quigg</a:t>
            </a:r>
            <a:r>
              <a:rPr lang="en-US" sz="800" dirty="0"/>
              <a:t>. </a:t>
            </a:r>
            <a:r>
              <a:rPr lang="en-US" sz="800" i="1" dirty="0"/>
              <a:t>Harnessing Energy in the Space Environment for Spacecraft Operations</a:t>
            </a:r>
            <a:r>
              <a:rPr lang="en-US" sz="800" dirty="0"/>
              <a:t>. Stanford University, 2021.</a:t>
            </a:r>
          </a:p>
        </p:txBody>
      </p:sp>
      <p:pic>
        <p:nvPicPr>
          <p:cNvPr id="5" name="Picture 4">
            <a:extLst>
              <a:ext uri="{FF2B5EF4-FFF2-40B4-BE49-F238E27FC236}">
                <a16:creationId xmlns:a16="http://schemas.microsoft.com/office/drawing/2014/main" id="{71C55A3B-977F-8FD7-0828-DB44B7B487C3}"/>
              </a:ext>
            </a:extLst>
          </p:cNvPr>
          <p:cNvPicPr>
            <a:picLocks noChangeAspect="1"/>
          </p:cNvPicPr>
          <p:nvPr/>
        </p:nvPicPr>
        <p:blipFill>
          <a:blip r:embed="rId4"/>
          <a:stretch>
            <a:fillRect/>
          </a:stretch>
        </p:blipFill>
        <p:spPr>
          <a:xfrm>
            <a:off x="6038462" y="2499603"/>
            <a:ext cx="3102159" cy="1854165"/>
          </a:xfrm>
          <a:prstGeom prst="rect">
            <a:avLst/>
          </a:prstGeom>
        </p:spPr>
      </p:pic>
    </p:spTree>
    <p:extLst>
      <p:ext uri="{BB962C8B-B14F-4D97-AF65-F5344CB8AC3E}">
        <p14:creationId xmlns:p14="http://schemas.microsoft.com/office/powerpoint/2010/main" val="3302282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37E40-9A65-AD6C-C537-375CC9B169B7}"/>
              </a:ext>
            </a:extLst>
          </p:cNvPr>
          <p:cNvSpPr>
            <a:spLocks noGrp="1"/>
          </p:cNvSpPr>
          <p:nvPr>
            <p:ph type="title"/>
          </p:nvPr>
        </p:nvSpPr>
        <p:spPr/>
        <p:txBody>
          <a:bodyPr/>
          <a:lstStyle/>
          <a:p>
            <a:r>
              <a:rPr lang="en-US" dirty="0"/>
              <a:t>Spacecraft Charging Theory Cont.</a:t>
            </a:r>
          </a:p>
        </p:txBody>
      </p:sp>
      <p:pic>
        <p:nvPicPr>
          <p:cNvPr id="6" name="Content Placeholder 5">
            <a:extLst>
              <a:ext uri="{FF2B5EF4-FFF2-40B4-BE49-F238E27FC236}">
                <a16:creationId xmlns:a16="http://schemas.microsoft.com/office/drawing/2014/main" id="{0E1D7BFF-7A31-38A5-7651-AA3D7A8F4A4A}"/>
              </a:ext>
            </a:extLst>
          </p:cNvPr>
          <p:cNvPicPr>
            <a:picLocks noGrp="1" noChangeAspect="1"/>
          </p:cNvPicPr>
          <p:nvPr>
            <p:ph sz="quarter" idx="10"/>
          </p:nvPr>
        </p:nvPicPr>
        <p:blipFill>
          <a:blip r:embed="rId2"/>
          <a:stretch>
            <a:fillRect/>
          </a:stretch>
        </p:blipFill>
        <p:spPr>
          <a:xfrm>
            <a:off x="948776" y="1075690"/>
            <a:ext cx="3975100" cy="1574800"/>
          </a:xfrm>
        </p:spPr>
      </p:pic>
      <p:sp>
        <p:nvSpPr>
          <p:cNvPr id="4" name="Slide Number Placeholder 3">
            <a:extLst>
              <a:ext uri="{FF2B5EF4-FFF2-40B4-BE49-F238E27FC236}">
                <a16:creationId xmlns:a16="http://schemas.microsoft.com/office/drawing/2014/main" id="{9A32D29F-FB58-37C9-081D-B8D53CDC4306}"/>
              </a:ext>
            </a:extLst>
          </p:cNvPr>
          <p:cNvSpPr>
            <a:spLocks noGrp="1"/>
          </p:cNvSpPr>
          <p:nvPr>
            <p:ph type="sldNum" sz="quarter" idx="11"/>
          </p:nvPr>
        </p:nvSpPr>
        <p:spPr/>
        <p:txBody>
          <a:bodyPr/>
          <a:lstStyle/>
          <a:p>
            <a:fld id="{4D06182B-CCD7-434A-9A9C-B821323742FB}" type="slidenum">
              <a:rPr lang="en-US" altLang="en-US" smtClean="0"/>
              <a:pPr/>
              <a:t>8</a:t>
            </a:fld>
            <a:endParaRPr lang="en-US" altLang="en-US" dirty="0"/>
          </a:p>
        </p:txBody>
      </p:sp>
      <p:pic>
        <p:nvPicPr>
          <p:cNvPr id="8" name="Picture 7">
            <a:extLst>
              <a:ext uri="{FF2B5EF4-FFF2-40B4-BE49-F238E27FC236}">
                <a16:creationId xmlns:a16="http://schemas.microsoft.com/office/drawing/2014/main" id="{B40DC74B-71F6-A673-0CAA-F2510AF9BEAF}"/>
              </a:ext>
            </a:extLst>
          </p:cNvPr>
          <p:cNvPicPr>
            <a:picLocks noChangeAspect="1"/>
          </p:cNvPicPr>
          <p:nvPr/>
        </p:nvPicPr>
        <p:blipFill>
          <a:blip r:embed="rId3"/>
          <a:stretch>
            <a:fillRect/>
          </a:stretch>
        </p:blipFill>
        <p:spPr>
          <a:xfrm>
            <a:off x="1462031" y="2878615"/>
            <a:ext cx="3461845" cy="1079500"/>
          </a:xfrm>
          <a:prstGeom prst="rect">
            <a:avLst/>
          </a:prstGeom>
        </p:spPr>
      </p:pic>
      <p:pic>
        <p:nvPicPr>
          <p:cNvPr id="10" name="Picture 9">
            <a:extLst>
              <a:ext uri="{FF2B5EF4-FFF2-40B4-BE49-F238E27FC236}">
                <a16:creationId xmlns:a16="http://schemas.microsoft.com/office/drawing/2014/main" id="{92361E43-6E16-FEB2-2DBB-8B311740F2A3}"/>
              </a:ext>
            </a:extLst>
          </p:cNvPr>
          <p:cNvPicPr>
            <a:picLocks noChangeAspect="1"/>
          </p:cNvPicPr>
          <p:nvPr/>
        </p:nvPicPr>
        <p:blipFill>
          <a:blip r:embed="rId4"/>
          <a:stretch>
            <a:fillRect/>
          </a:stretch>
        </p:blipFill>
        <p:spPr>
          <a:xfrm>
            <a:off x="1728272" y="3997010"/>
            <a:ext cx="2843728" cy="400525"/>
          </a:xfrm>
          <a:prstGeom prst="rect">
            <a:avLst/>
          </a:prstGeom>
        </p:spPr>
      </p:pic>
      <p:sp>
        <p:nvSpPr>
          <p:cNvPr id="13" name="Right Arrow 12">
            <a:extLst>
              <a:ext uri="{FF2B5EF4-FFF2-40B4-BE49-F238E27FC236}">
                <a16:creationId xmlns:a16="http://schemas.microsoft.com/office/drawing/2014/main" id="{9FDE7267-B4D6-52B3-C55F-8A87E4DCD767}"/>
              </a:ext>
            </a:extLst>
          </p:cNvPr>
          <p:cNvSpPr/>
          <p:nvPr/>
        </p:nvSpPr>
        <p:spPr>
          <a:xfrm>
            <a:off x="4653280" y="2650490"/>
            <a:ext cx="762000" cy="22812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52F0655-2CC4-1EEB-A7BD-D90C2433BBF8}"/>
              </a:ext>
            </a:extLst>
          </p:cNvPr>
          <p:cNvPicPr>
            <a:picLocks noChangeAspect="1"/>
          </p:cNvPicPr>
          <p:nvPr/>
        </p:nvPicPr>
        <p:blipFill>
          <a:blip r:embed="rId5"/>
          <a:stretch>
            <a:fillRect/>
          </a:stretch>
        </p:blipFill>
        <p:spPr>
          <a:xfrm>
            <a:off x="5491310" y="1028224"/>
            <a:ext cx="3363130" cy="1574799"/>
          </a:xfrm>
          <a:prstGeom prst="rect">
            <a:avLst/>
          </a:prstGeom>
        </p:spPr>
      </p:pic>
      <p:pic>
        <p:nvPicPr>
          <p:cNvPr id="17" name="Picture 16">
            <a:extLst>
              <a:ext uri="{FF2B5EF4-FFF2-40B4-BE49-F238E27FC236}">
                <a16:creationId xmlns:a16="http://schemas.microsoft.com/office/drawing/2014/main" id="{B7CC6068-3E51-904F-5558-5C05ECA92A45}"/>
              </a:ext>
            </a:extLst>
          </p:cNvPr>
          <p:cNvPicPr>
            <a:picLocks noChangeAspect="1"/>
          </p:cNvPicPr>
          <p:nvPr/>
        </p:nvPicPr>
        <p:blipFill>
          <a:blip r:embed="rId6"/>
          <a:stretch>
            <a:fillRect/>
          </a:stretch>
        </p:blipFill>
        <p:spPr>
          <a:xfrm>
            <a:off x="6754196" y="2702130"/>
            <a:ext cx="1506321" cy="518844"/>
          </a:xfrm>
          <a:prstGeom prst="rect">
            <a:avLst/>
          </a:prstGeom>
        </p:spPr>
      </p:pic>
      <p:pic>
        <p:nvPicPr>
          <p:cNvPr id="19" name="Picture 18">
            <a:extLst>
              <a:ext uri="{FF2B5EF4-FFF2-40B4-BE49-F238E27FC236}">
                <a16:creationId xmlns:a16="http://schemas.microsoft.com/office/drawing/2014/main" id="{94D2BCB3-42A1-CF68-B5A3-8A65DAEC51DA}"/>
              </a:ext>
            </a:extLst>
          </p:cNvPr>
          <p:cNvPicPr>
            <a:picLocks noChangeAspect="1"/>
          </p:cNvPicPr>
          <p:nvPr/>
        </p:nvPicPr>
        <p:blipFill>
          <a:blip r:embed="rId7"/>
          <a:stretch>
            <a:fillRect/>
          </a:stretch>
        </p:blipFill>
        <p:spPr>
          <a:xfrm>
            <a:off x="5130496" y="3207909"/>
            <a:ext cx="4084758" cy="1578202"/>
          </a:xfrm>
          <a:prstGeom prst="rect">
            <a:avLst/>
          </a:prstGeom>
        </p:spPr>
      </p:pic>
    </p:spTree>
    <p:extLst>
      <p:ext uri="{BB962C8B-B14F-4D97-AF65-F5344CB8AC3E}">
        <p14:creationId xmlns:p14="http://schemas.microsoft.com/office/powerpoint/2010/main" val="29672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57F968-AACD-0B07-788E-1012466E4DF9}"/>
              </a:ext>
            </a:extLst>
          </p:cNvPr>
          <p:cNvSpPr>
            <a:spLocks noGrp="1"/>
          </p:cNvSpPr>
          <p:nvPr>
            <p:ph type="sldNum" sz="quarter" idx="11"/>
          </p:nvPr>
        </p:nvSpPr>
        <p:spPr/>
        <p:txBody>
          <a:bodyPr/>
          <a:lstStyle/>
          <a:p>
            <a:fld id="{4D06182B-CCD7-434A-9A9C-B821323742FB}" type="slidenum">
              <a:rPr lang="en-US" altLang="en-US" smtClean="0"/>
              <a:pPr/>
              <a:t>9</a:t>
            </a:fld>
            <a:endParaRPr lang="en-US" altLang="en-US" dirty="0"/>
          </a:p>
        </p:txBody>
      </p:sp>
      <p:sp>
        <p:nvSpPr>
          <p:cNvPr id="5" name="Title 1">
            <a:extLst>
              <a:ext uri="{FF2B5EF4-FFF2-40B4-BE49-F238E27FC236}">
                <a16:creationId xmlns:a16="http://schemas.microsoft.com/office/drawing/2014/main" id="{6EEEB81C-D0D3-118E-D72B-6076A7C8FBA9}"/>
              </a:ext>
            </a:extLst>
          </p:cNvPr>
          <p:cNvSpPr txBox="1">
            <a:spLocks/>
          </p:cNvSpPr>
          <p:nvPr/>
        </p:nvSpPr>
        <p:spPr bwMode="auto">
          <a:xfrm>
            <a:off x="955677" y="346945"/>
            <a:ext cx="7707863" cy="488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lvl1pPr algn="l" defTabSz="457178" rtl="0" eaLnBrk="0" fontAlgn="base" hangingPunct="0">
              <a:lnSpc>
                <a:spcPct val="85000"/>
              </a:lnSpc>
              <a:spcBef>
                <a:spcPct val="0"/>
              </a:spcBef>
              <a:spcAft>
                <a:spcPct val="0"/>
              </a:spcAft>
              <a:defRPr sz="2400" kern="1200">
                <a:solidFill>
                  <a:schemeClr val="bg2"/>
                </a:solidFill>
                <a:latin typeface="Arial"/>
                <a:ea typeface="MS PGothic" panose="020B0600070205080204" pitchFamily="34" charset="-128"/>
                <a:cs typeface="ＭＳ Ｐゴシック" charset="0"/>
              </a:defRPr>
            </a:lvl1pPr>
            <a:lvl2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2pPr>
            <a:lvl3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3pPr>
            <a:lvl4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4pPr>
            <a:lvl5pPr algn="l" defTabSz="457178" rtl="0" eaLnBrk="0" fontAlgn="base" hangingPunct="0">
              <a:lnSpc>
                <a:spcPct val="85000"/>
              </a:lnSpc>
              <a:spcBef>
                <a:spcPct val="0"/>
              </a:spcBef>
              <a:spcAft>
                <a:spcPct val="0"/>
              </a:spcAft>
              <a:defRPr sz="2400">
                <a:solidFill>
                  <a:schemeClr val="bg2"/>
                </a:solidFill>
                <a:latin typeface="Arial" charset="0"/>
                <a:ea typeface="MS PGothic" panose="020B0600070205080204" pitchFamily="34" charset="-128"/>
                <a:cs typeface="ＭＳ Ｐゴシック" charset="0"/>
              </a:defRPr>
            </a:lvl5pPr>
            <a:lvl6pPr marL="457178"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6pPr>
            <a:lvl7pPr marL="914354"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7pPr>
            <a:lvl8pPr marL="1371532"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8pPr>
            <a:lvl9pPr marL="1828709" algn="l" defTabSz="457178" rtl="0" fontAlgn="base">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9pPr>
          </a:lstStyle>
          <a:p>
            <a:r>
              <a:rPr lang="en-US" dirty="0"/>
              <a:t>Approximate Solution Using OML</a:t>
            </a:r>
          </a:p>
        </p:txBody>
      </p:sp>
      <p:sp>
        <p:nvSpPr>
          <p:cNvPr id="6" name="TextBox 5">
            <a:extLst>
              <a:ext uri="{FF2B5EF4-FFF2-40B4-BE49-F238E27FC236}">
                <a16:creationId xmlns:a16="http://schemas.microsoft.com/office/drawing/2014/main" id="{93365A82-739A-58DA-65C1-483180C32294}"/>
              </a:ext>
            </a:extLst>
          </p:cNvPr>
          <p:cNvSpPr txBox="1"/>
          <p:nvPr/>
        </p:nvSpPr>
        <p:spPr>
          <a:xfrm>
            <a:off x="816695" y="1071339"/>
            <a:ext cx="7707863" cy="3231654"/>
          </a:xfrm>
          <a:prstGeom prst="rect">
            <a:avLst/>
          </a:prstGeom>
          <a:noFill/>
        </p:spPr>
        <p:txBody>
          <a:bodyPr wrap="square" rtlCol="0">
            <a:spAutoFit/>
          </a:bodyPr>
          <a:lstStyle/>
          <a:p>
            <a:pPr marL="285750" indent="-285750">
              <a:buFontTx/>
              <a:buChar char="-"/>
            </a:pPr>
            <a:r>
              <a:rPr lang="en-US" sz="1500" dirty="0"/>
              <a:t>Widely used in both Langmuir probe and dust charging theories in the large Debye length limit</a:t>
            </a:r>
            <a:br>
              <a:rPr lang="en-US" sz="1500" dirty="0"/>
            </a:br>
            <a:endParaRPr lang="en-US" sz="1500" dirty="0"/>
          </a:p>
          <a:p>
            <a:pPr marL="285750" indent="-285750">
              <a:buFontTx/>
              <a:buChar char="-"/>
            </a:pPr>
            <a:r>
              <a:rPr lang="en-US" sz="1500" dirty="0"/>
              <a:t>Assuming that the size of the spacecraft is much smaller than the plasma Debye length, the OML regime is valid and yields analytic expressions for the current densities to the spacecraft surface using energy and angular momentum conservation.</a:t>
            </a:r>
          </a:p>
          <a:p>
            <a:pPr marL="285750" indent="-285750">
              <a:buFontTx/>
              <a:buChar char="-"/>
            </a:pPr>
            <a:endParaRPr lang="en-US" sz="1500" dirty="0"/>
          </a:p>
          <a:p>
            <a:pPr marL="285750" indent="-285750">
              <a:buFontTx/>
              <a:buChar char="-"/>
            </a:pPr>
            <a:r>
              <a:rPr lang="en-US" sz="1500" dirty="0"/>
              <a:t>Using OML, we can derive the following expression for total current to a surface:</a:t>
            </a:r>
          </a:p>
          <a:p>
            <a:pPr marL="285750" indent="-285750">
              <a:buFontTx/>
              <a:buChar char="-"/>
            </a:pPr>
            <a:endParaRPr lang="en-US" sz="1500" dirty="0"/>
          </a:p>
          <a:p>
            <a:pPr marL="285750" indent="-285750">
              <a:buFontTx/>
              <a:buChar char="-"/>
            </a:pPr>
            <a:endParaRPr lang="en-US" sz="1500" dirty="0"/>
          </a:p>
          <a:p>
            <a:pPr marL="285750" indent="-285750">
              <a:buFontTx/>
              <a:buChar char="-"/>
            </a:pPr>
            <a:endParaRPr lang="en-US" dirty="0"/>
          </a:p>
          <a:p>
            <a:pPr marL="285750" indent="-285750">
              <a:buFontTx/>
              <a:buChar char="-"/>
            </a:pPr>
            <a:endParaRPr lang="en-US" dirty="0"/>
          </a:p>
          <a:p>
            <a:endParaRPr lang="en-US" dirty="0"/>
          </a:p>
        </p:txBody>
      </p:sp>
      <p:pic>
        <p:nvPicPr>
          <p:cNvPr id="10" name="Picture 9">
            <a:extLst>
              <a:ext uri="{FF2B5EF4-FFF2-40B4-BE49-F238E27FC236}">
                <a16:creationId xmlns:a16="http://schemas.microsoft.com/office/drawing/2014/main" id="{F457715A-0662-F4CC-165E-5C23CDD115FB}"/>
              </a:ext>
            </a:extLst>
          </p:cNvPr>
          <p:cNvPicPr>
            <a:picLocks noChangeAspect="1"/>
          </p:cNvPicPr>
          <p:nvPr/>
        </p:nvPicPr>
        <p:blipFill>
          <a:blip r:embed="rId2"/>
          <a:stretch>
            <a:fillRect/>
          </a:stretch>
        </p:blipFill>
        <p:spPr>
          <a:xfrm>
            <a:off x="2564362" y="3435350"/>
            <a:ext cx="4212527" cy="720090"/>
          </a:xfrm>
          <a:prstGeom prst="rect">
            <a:avLst/>
          </a:prstGeom>
        </p:spPr>
      </p:pic>
    </p:spTree>
    <p:extLst>
      <p:ext uri="{BB962C8B-B14F-4D97-AF65-F5344CB8AC3E}">
        <p14:creationId xmlns:p14="http://schemas.microsoft.com/office/powerpoint/2010/main" val="3972600674"/>
      </p:ext>
    </p:extLst>
  </p:cSld>
  <p:clrMapOvr>
    <a:masterClrMapping/>
  </p:clrMapOvr>
</p:sld>
</file>

<file path=ppt/theme/theme1.xml><?xml version="1.0" encoding="utf-8"?>
<a:theme xmlns:a="http://schemas.openxmlformats.org/drawingml/2006/main" name="SU_Template_TopBar">
  <a:themeElements>
    <a:clrScheme name="Stanford2">
      <a:dk1>
        <a:srgbClr val="000000"/>
      </a:dk1>
      <a:lt1>
        <a:srgbClr val="FFFFFF"/>
      </a:lt1>
      <a:dk2>
        <a:srgbClr val="DAD7CB"/>
      </a:dk2>
      <a:lt2>
        <a:srgbClr val="8C1515"/>
      </a:lt2>
      <a:accent1>
        <a:srgbClr val="8D3C1E"/>
      </a:accent1>
      <a:accent2>
        <a:srgbClr val="00505C"/>
      </a:accent2>
      <a:accent3>
        <a:srgbClr val="53284F"/>
      </a:accent3>
      <a:accent4>
        <a:srgbClr val="175E54"/>
      </a:accent4>
      <a:accent5>
        <a:srgbClr val="4D4F53"/>
      </a:accent5>
      <a:accent6>
        <a:srgbClr val="D2C295"/>
      </a:accent6>
      <a:hlink>
        <a:srgbClr val="A4001D"/>
      </a:hlink>
      <a:folHlink>
        <a:srgbClr val="000000"/>
      </a:folHlink>
    </a:clrScheme>
    <a:fontScheme name="Stanford">
      <a:majorFont>
        <a:latin typeface="Source Sans Pro Semibold"/>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80961</TotalTime>
  <Words>2076</Words>
  <Application>Microsoft Macintosh PowerPoint</Application>
  <PresentationFormat>On-screen Show (16:9)</PresentationFormat>
  <Paragraphs>254</Paragraphs>
  <Slides>34</Slides>
  <Notes>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Cambria Math</vt:lpstr>
      <vt:lpstr>Source Sans Pro</vt:lpstr>
      <vt:lpstr>Source Sans Pro Semibold</vt:lpstr>
      <vt:lpstr>Wingdings</vt:lpstr>
      <vt:lpstr>SU_Template_TopBar</vt:lpstr>
      <vt:lpstr>Energy Harvesting from Spacecraft Charging: An Initial Study Using WarpX for PIC Simulations </vt:lpstr>
      <vt:lpstr>Problem: Current Power Sources Not Great </vt:lpstr>
      <vt:lpstr>Spacecraft Charging</vt:lpstr>
      <vt:lpstr>Research Question: Can energy be harvested from spacecraft charging?</vt:lpstr>
      <vt:lpstr>Research Impact</vt:lpstr>
      <vt:lpstr>Prior Research and Why Now</vt:lpstr>
      <vt:lpstr>Spacecraft Charging Theory</vt:lpstr>
      <vt:lpstr>Spacecraft Charging Theory Cont.</vt:lpstr>
      <vt:lpstr>PowerPoint Presentation</vt:lpstr>
      <vt:lpstr>Some OML Results</vt:lpstr>
      <vt:lpstr>Shortcomings</vt:lpstr>
      <vt:lpstr>Spacecraft Charging Simulations</vt:lpstr>
      <vt:lpstr>Using a customized version of WarpX </vt:lpstr>
      <vt:lpstr>Revisiting Young’s Equations to Benchmark</vt:lpstr>
      <vt:lpstr>Benchmarking with Young’s Equations Cont.</vt:lpstr>
      <vt:lpstr>Simulation Setup</vt:lpstr>
      <vt:lpstr>Results</vt:lpstr>
      <vt:lpstr>Results Cont.</vt:lpstr>
      <vt:lpstr>Spacecraft Body Immersed in a Flowing Plasma (3D)</vt:lpstr>
      <vt:lpstr>Comparison with Published Results </vt:lpstr>
      <vt:lpstr>Ongoing Work</vt:lpstr>
      <vt:lpstr>Possible Implementations</vt:lpstr>
      <vt:lpstr>Future Work</vt:lpstr>
      <vt:lpstr>References </vt:lpstr>
      <vt:lpstr>1D Surface Charging: Proof of Concept</vt:lpstr>
      <vt:lpstr>Comparison to Analytical Solution </vt:lpstr>
      <vt:lpstr>High Level Design Aspects </vt:lpstr>
      <vt:lpstr>Orbital-Motion-Limited (OML) Theory</vt:lpstr>
      <vt:lpstr>Prior Research (Additional)</vt:lpstr>
      <vt:lpstr>Additional slide (Derivation of optimal load)</vt:lpstr>
      <vt:lpstr>Additional Slide (Maximum Power available ignoring all positive current terms)</vt:lpstr>
      <vt:lpstr>Results</vt:lpstr>
      <vt:lpstr>Customized WarpX </vt:lpstr>
      <vt:lpstr>Additional Slide (Roussel Algorithm)</vt:lpstr>
    </vt:vector>
  </TitlesOfParts>
  <Company>Stanford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Valerie Beeman</dc:creator>
  <dc:description>2012 PowerPoint template redesign</dc:description>
  <cp:lastModifiedBy>Ashwyn Sam</cp:lastModifiedBy>
  <cp:revision>513</cp:revision>
  <dcterms:created xsi:type="dcterms:W3CDTF">2012-12-05T23:46:21Z</dcterms:created>
  <dcterms:modified xsi:type="dcterms:W3CDTF">2023-05-02T21:50:25Z</dcterms:modified>
</cp:coreProperties>
</file>