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5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6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comment4.xml" ContentType="application/vnd.openxmlformats-officedocument.presentationml.comment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omments/comment5.xml" ContentType="application/vnd.openxmlformats-officedocument.presentationml.comment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2" r:id="rId4"/>
    <p:sldMasterId id="2147483683" r:id="rId5"/>
  </p:sldMasterIdLst>
  <p:notesMasterIdLst>
    <p:notesMasterId r:id="rId24"/>
  </p:notesMasterIdLst>
  <p:sldIdLst>
    <p:sldId id="256" r:id="rId6"/>
    <p:sldId id="276" r:id="rId7"/>
    <p:sldId id="257" r:id="rId8"/>
    <p:sldId id="271" r:id="rId9"/>
    <p:sldId id="273" r:id="rId10"/>
    <p:sldId id="259" r:id="rId11"/>
    <p:sldId id="260" r:id="rId12"/>
    <p:sldId id="261" r:id="rId13"/>
    <p:sldId id="262" r:id="rId14"/>
    <p:sldId id="263" r:id="rId15"/>
    <p:sldId id="265" r:id="rId16"/>
    <p:sldId id="274" r:id="rId17"/>
    <p:sldId id="267" r:id="rId18"/>
    <p:sldId id="268" r:id="rId19"/>
    <p:sldId id="269" r:id="rId20"/>
    <p:sldId id="278" r:id="rId21"/>
    <p:sldId id="270" r:id="rId22"/>
    <p:sldId id="266" r:id="rId23"/>
  </p:sldIdLst>
  <p:sldSz cx="9144000" cy="6858000" type="screen4x3"/>
  <p:notesSz cx="6858000" cy="9144000"/>
  <p:embeddedFontLst>
    <p:embeddedFont>
      <p:font typeface="Arial Black" panose="020B0A04020102020204" pitchFamily="34" charset="0"/>
      <p:regular r:id="rId25"/>
      <p:bold r:id="rId26"/>
    </p:embeddedFont>
    <p:embeddedFont>
      <p:font typeface="Garamond" panose="02020404030301010803" pitchFamily="18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ebekah June Cutler" initials="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6F28E4-561A-4231-BD5D-2CC1FA2BBA14}" v="62" dt="2023-04-29T03:09:19.2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1570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2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4.fntdata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3-04-27T23:50:33.343" idx="1">
    <p:pos x="6000" y="0"/>
    <p:text>UPDATE IMAGE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3-04-27T23:50:43.141" idx="2">
    <p:pos x="6000" y="0"/>
    <p:text>UPDATE IMAGE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3-04-27T23:50:53.751" idx="3">
    <p:pos x="6000" y="0"/>
    <p:text>UPDATE IMAGE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3-04-27T23:54:52.890" idx="6">
    <p:pos x="6000" y="0"/>
    <p:text>ADD IMAGE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3-04-27T23:51:43.033" idx="7">
    <p:pos x="6000" y="0"/>
    <p:text>INSERT VIDEO OF ROBOT MOVING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34" name="Google Shape;23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23b0b7fdfc7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23b0b7fdfc7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g23b0b7fdfc7_0_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725534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23b0b7fdfc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23b0b7fdfc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g23b0b7fdfc7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55327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23b0b7fdfc7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23b0b7fdfc7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g23b0b7fdfc7_0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73872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1b5011caec1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1b5011caec1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g1b5011caec1_0_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727814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23b8dcea78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23b8dcea78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4" name="Google Shape;354;g23b8dcea783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5894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23b0b7fdfc7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23b0b7fdfc7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g23b0b7fdfc7_0_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08950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0721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1b5011caec1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1b5011caec1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g1b5011caec1_0_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1b5011caec1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1b5011caec1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LEGEND</a:t>
            </a:r>
            <a:endParaRPr/>
          </a:p>
        </p:txBody>
      </p:sp>
      <p:sp>
        <p:nvSpPr>
          <p:cNvPr id="281" name="Google Shape;281;g1b5011caec1_0_6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105c4651f14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105c4651f14_0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g105c4651f14_0_7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31721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1b5011caec1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1b5011caec1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LABELS</a:t>
            </a:r>
            <a:endParaRPr/>
          </a:p>
        </p:txBody>
      </p:sp>
      <p:sp>
        <p:nvSpPr>
          <p:cNvPr id="295" name="Google Shape;295;g1b5011caec1_0_3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093766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23b0b7fdfc7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23b0b7fdfc7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g23b0b7fdfc7_0_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30486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jp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/>
          <p:nvPr/>
        </p:nvSpPr>
        <p:spPr>
          <a:xfrm>
            <a:off x="0" y="0"/>
            <a:ext cx="9144000" cy="1055688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sng" strike="noStrike" cap="none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16" name="Google Shape;16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7463"/>
            <a:ext cx="9144000" cy="104933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"/>
          <p:cNvSpPr txBox="1">
            <a:spLocks noGrp="1"/>
          </p:cNvSpPr>
          <p:nvPr>
            <p:ph type="body" idx="1"/>
          </p:nvPr>
        </p:nvSpPr>
        <p:spPr>
          <a:xfrm>
            <a:off x="457200" y="1937386"/>
            <a:ext cx="8382000" cy="4463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280" algn="l">
              <a:spcBef>
                <a:spcPts val="560"/>
              </a:spcBef>
              <a:spcAft>
                <a:spcPts val="0"/>
              </a:spcAft>
              <a:buSzPts val="1680"/>
              <a:buChar char="●"/>
              <a:defRPr sz="2800">
                <a:solidFill>
                  <a:schemeClr val="dk1"/>
                </a:solidFill>
              </a:defRPr>
            </a:lvl1pPr>
            <a:lvl2pPr marL="914400" lvl="1" indent="-3175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2pPr>
            <a:lvl3pPr marL="1371600" lvl="2" indent="-29718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08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 algn="l">
              <a:spcBef>
                <a:spcPts val="400"/>
              </a:spcBef>
              <a:spcAft>
                <a:spcPts val="0"/>
              </a:spcAft>
              <a:buSzPts val="1400"/>
              <a:buChar char="■"/>
              <a:defRPr>
                <a:solidFill>
                  <a:schemeClr val="dk1"/>
                </a:solidFill>
              </a:defRPr>
            </a:lvl4pPr>
            <a:lvl5pPr marL="2286000" lvl="4" indent="-317500" algn="l">
              <a:spcBef>
                <a:spcPts val="400"/>
              </a:spcBef>
              <a:spcAft>
                <a:spcPts val="0"/>
              </a:spcAft>
              <a:buSzPts val="1400"/>
              <a:buChar char="■"/>
              <a:defRPr>
                <a:solidFill>
                  <a:schemeClr val="dk1"/>
                </a:solidFill>
              </a:defRPr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382000" cy="715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3886200" y="6381750"/>
            <a:ext cx="2438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000514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ext, and Content" type="txAndObj">
  <p:cSld name="TEXT_AND_OBJEC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body" idx="1"/>
          </p:nvPr>
        </p:nvSpPr>
        <p:spPr>
          <a:xfrm>
            <a:off x="1600200" y="1371600"/>
            <a:ext cx="3581400" cy="478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body" idx="2"/>
          </p:nvPr>
        </p:nvSpPr>
        <p:spPr>
          <a:xfrm>
            <a:off x="5334000" y="1371600"/>
            <a:ext cx="3581400" cy="478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4 Content" type="fourObj">
  <p:cSld name="FOUR_OBJECTS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4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4"/>
          <p:cNvSpPr txBox="1">
            <a:spLocks noGrp="1"/>
          </p:cNvSpPr>
          <p:nvPr>
            <p:ph type="body" idx="1"/>
          </p:nvPr>
        </p:nvSpPr>
        <p:spPr>
          <a:xfrm>
            <a:off x="1600200" y="1371600"/>
            <a:ext cx="3581400" cy="2316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body" idx="2"/>
          </p:nvPr>
        </p:nvSpPr>
        <p:spPr>
          <a:xfrm>
            <a:off x="5334000" y="1371600"/>
            <a:ext cx="3581400" cy="2316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body" idx="3"/>
          </p:nvPr>
        </p:nvSpPr>
        <p:spPr>
          <a:xfrm>
            <a:off x="1600200" y="3840163"/>
            <a:ext cx="3581400" cy="2316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4"/>
          </p:nvPr>
        </p:nvSpPr>
        <p:spPr>
          <a:xfrm>
            <a:off x="5334000" y="3840163"/>
            <a:ext cx="3581400" cy="2316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5" name="Google Shape;95;p1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able" type="tbl">
  <p:cSld name="TABL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ext and Media Clip" type="txAndMedia">
  <p:cSld name="TEXT_AND_MEDIA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6"/>
          <p:cNvSpPr txBox="1">
            <a:spLocks noGrp="1"/>
          </p:cNvSpPr>
          <p:nvPr>
            <p:ph type="body" idx="1"/>
          </p:nvPr>
        </p:nvSpPr>
        <p:spPr>
          <a:xfrm>
            <a:off x="1600200" y="1371600"/>
            <a:ext cx="3581400" cy="478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103" name="Google Shape;103;p16"/>
          <p:cNvSpPr>
            <a:spLocks noGrp="1"/>
          </p:cNvSpPr>
          <p:nvPr>
            <p:ph type="media" idx="2"/>
          </p:nvPr>
        </p:nvSpPr>
        <p:spPr>
          <a:xfrm>
            <a:off x="5334000" y="1371600"/>
            <a:ext cx="3581400" cy="478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accent2"/>
              </a:buClr>
              <a:buSzPts val="1920"/>
              <a:buFont typeface="Noto Sans Symbols"/>
              <a:buChar char="●"/>
              <a:defRPr sz="32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■"/>
              <a:defRPr sz="28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080"/>
              <a:buFont typeface="Noto Sans Symbols"/>
              <a:buChar char="■"/>
              <a:defRPr sz="2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04" name="Google Shape;104;p1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5" name="Google Shape;105;p1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 type="objOnly">
  <p:cSld name="OBJECT_ONLY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>
            <a:spLocks noGrp="1"/>
          </p:cNvSpPr>
          <p:nvPr>
            <p:ph type="body" idx="1"/>
          </p:nvPr>
        </p:nvSpPr>
        <p:spPr>
          <a:xfrm>
            <a:off x="1600200" y="0"/>
            <a:ext cx="7315200" cy="6156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108" name="Google Shape;108;p1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9" name="Google Shape;109;p1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ext, and 2 Content" type="txAndTwoObj">
  <p:cSld name="TEXT_AND_TWO_OBJECTS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8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8"/>
          <p:cNvSpPr txBox="1">
            <a:spLocks noGrp="1"/>
          </p:cNvSpPr>
          <p:nvPr>
            <p:ph type="body" idx="1"/>
          </p:nvPr>
        </p:nvSpPr>
        <p:spPr>
          <a:xfrm>
            <a:off x="1600200" y="1371600"/>
            <a:ext cx="3581400" cy="478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113" name="Google Shape;113;p18"/>
          <p:cNvSpPr txBox="1">
            <a:spLocks noGrp="1"/>
          </p:cNvSpPr>
          <p:nvPr>
            <p:ph type="body" idx="2"/>
          </p:nvPr>
        </p:nvSpPr>
        <p:spPr>
          <a:xfrm>
            <a:off x="5334000" y="1371600"/>
            <a:ext cx="3581400" cy="2316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114" name="Google Shape;114;p18"/>
          <p:cNvSpPr txBox="1">
            <a:spLocks noGrp="1"/>
          </p:cNvSpPr>
          <p:nvPr>
            <p:ph type="body" idx="3"/>
          </p:nvPr>
        </p:nvSpPr>
        <p:spPr>
          <a:xfrm>
            <a:off x="5334000" y="3840163"/>
            <a:ext cx="3581400" cy="2316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115" name="Google Shape;115;p1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6" name="Google Shape;116;p1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0"/>
          <p:cNvSpPr/>
          <p:nvPr/>
        </p:nvSpPr>
        <p:spPr>
          <a:xfrm>
            <a:off x="0" y="-16538"/>
            <a:ext cx="9144000" cy="1055688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aramond"/>
              <a:buNone/>
            </a:pPr>
            <a:endParaRPr sz="2400" b="0" i="0" u="sng" strike="noStrike" cap="none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124" name="Google Shape;124;p20"/>
          <p:cNvPicPr preferRelativeResize="0"/>
          <p:nvPr/>
        </p:nvPicPr>
        <p:blipFill rotWithShape="1">
          <a:blip r:embed="rId2">
            <a:alphaModFix/>
          </a:blip>
          <a:srcRect b="20941"/>
          <a:stretch/>
        </p:blipFill>
        <p:spPr>
          <a:xfrm flipH="1">
            <a:off x="0" y="461016"/>
            <a:ext cx="9144000" cy="584013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0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382000" cy="715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0"/>
          <p:cNvSpPr txBox="1">
            <a:spLocks noGrp="1"/>
          </p:cNvSpPr>
          <p:nvPr>
            <p:ph type="body" idx="1"/>
          </p:nvPr>
        </p:nvSpPr>
        <p:spPr>
          <a:xfrm>
            <a:off x="457200" y="1945369"/>
            <a:ext cx="8382000" cy="4463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280" algn="l">
              <a:spcBef>
                <a:spcPts val="560"/>
              </a:spcBef>
              <a:spcAft>
                <a:spcPts val="0"/>
              </a:spcAft>
              <a:buSzPts val="1680"/>
              <a:buChar char="●"/>
              <a:defRPr sz="2800">
                <a:solidFill>
                  <a:schemeClr val="dk1"/>
                </a:solidFill>
              </a:defRPr>
            </a:lvl1pPr>
            <a:lvl2pPr marL="914400" lvl="1" indent="-3175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2pPr>
            <a:lvl3pPr marL="1371600" lvl="2" indent="-29718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08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 algn="l">
              <a:spcBef>
                <a:spcPts val="400"/>
              </a:spcBef>
              <a:spcAft>
                <a:spcPts val="0"/>
              </a:spcAft>
              <a:buSzPts val="1400"/>
              <a:buChar char="■"/>
              <a:defRPr>
                <a:solidFill>
                  <a:schemeClr val="dk1"/>
                </a:solidFill>
              </a:defRPr>
            </a:lvl4pPr>
            <a:lvl5pPr marL="2286000" lvl="4" indent="-317500" algn="l">
              <a:spcBef>
                <a:spcPts val="400"/>
              </a:spcBef>
              <a:spcAft>
                <a:spcPts val="0"/>
              </a:spcAft>
              <a:buSzPts val="1400"/>
              <a:buChar char="■"/>
              <a:defRPr>
                <a:solidFill>
                  <a:schemeClr val="dk1"/>
                </a:solidFill>
              </a:defRPr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127" name="Google Shape;127;p20"/>
          <p:cNvSpPr txBox="1">
            <a:spLocks noGrp="1"/>
          </p:cNvSpPr>
          <p:nvPr>
            <p:ph type="ftr" idx="11"/>
          </p:nvPr>
        </p:nvSpPr>
        <p:spPr>
          <a:xfrm>
            <a:off x="3200400" y="6381750"/>
            <a:ext cx="24384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28" name="Google Shape;128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2098802">
            <a:off x="4489782" y="362280"/>
            <a:ext cx="384243" cy="1828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55004" y="-46083"/>
            <a:ext cx="1221372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0"/>
          <p:cNvPicPr preferRelativeResize="0"/>
          <p:nvPr/>
        </p:nvPicPr>
        <p:blipFill rotWithShape="1">
          <a:blip r:embed="rId5">
            <a:alphaModFix/>
          </a:blip>
          <a:srcRect l="32690" t="20817" r="48808" b="50428"/>
          <a:stretch/>
        </p:blipFill>
        <p:spPr>
          <a:xfrm rot="820518">
            <a:off x="3198032" y="294977"/>
            <a:ext cx="251270" cy="238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77574" y="22690"/>
            <a:ext cx="990600" cy="778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0"/>
          <p:cNvPicPr preferRelativeResize="0"/>
          <p:nvPr/>
        </p:nvPicPr>
        <p:blipFill rotWithShape="1">
          <a:blip r:embed="rId7">
            <a:alphaModFix/>
          </a:blip>
          <a:srcRect l="32222" t="15556" r="25555" b="26666"/>
          <a:stretch/>
        </p:blipFill>
        <p:spPr>
          <a:xfrm>
            <a:off x="1092024" y="91236"/>
            <a:ext cx="609600" cy="715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0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908631" y="153279"/>
            <a:ext cx="329763" cy="321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0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811714" y="261951"/>
            <a:ext cx="523596" cy="520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0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100188" y="83243"/>
            <a:ext cx="1001976" cy="798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30;p20" descr="A picture containing diagram&#10;&#10;Description automatically generated">
            <a:extLst>
              <a:ext uri="{FF2B5EF4-FFF2-40B4-BE49-F238E27FC236}">
                <a16:creationId xmlns:a16="http://schemas.microsoft.com/office/drawing/2014/main" id="{1D1B1771-7C45-B86F-73F8-56B87E0576A2}"/>
              </a:ext>
            </a:extLst>
          </p:cNvPr>
          <p:cNvPicPr preferRelativeResize="0"/>
          <p:nvPr userDrawn="1"/>
        </p:nvPicPr>
        <p:blipFill rotWithShape="1">
          <a:blip r:embed="rId11">
            <a:alphaModFix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428" b="95623" l="9689" r="89619">
                        <a14:foregroundMark x1="39792" y1="35354" x2="39792" y2="35354"/>
                        <a14:foregroundMark x1="42907" y1="15825" x2="42907" y2="15825"/>
                        <a14:foregroundMark x1="43253" y1="13468" x2="43253" y2="13468"/>
                        <a14:foregroundMark x1="46021" y1="9764" x2="46021" y2="9764"/>
                        <a14:foregroundMark x1="48097" y1="25926" x2="48097" y2="25926"/>
                        <a14:foregroundMark x1="51211" y1="29293" x2="51211" y2="29293"/>
                        <a14:foregroundMark x1="52595" y1="26936" x2="52595" y2="26936"/>
                        <a14:foregroundMark x1="34256" y1="26263" x2="34256" y2="26263"/>
                        <a14:foregroundMark x1="28028" y1="33333" x2="28028" y2="33333"/>
                        <a14:foregroundMark x1="26298" y1="37037" x2="26298" y2="37037"/>
                        <a14:foregroundMark x1="31142" y1="43771" x2="31142" y2="43771"/>
                        <a14:foregroundMark x1="29066" y1="46801" x2="29066" y2="46801"/>
                        <a14:foregroundMark x1="43253" y1="43434" x2="43253" y2="43434"/>
                        <a14:foregroundMark x1="53287" y1="38047" x2="53287" y2="38047"/>
                        <a14:foregroundMark x1="36678" y1="37037" x2="36678" y2="37037"/>
                        <a14:foregroundMark x1="34602" y1="29293" x2="34602" y2="29293"/>
                        <a14:foregroundMark x1="32526" y1="19529" x2="32526" y2="19529"/>
                        <a14:foregroundMark x1="47405" y1="16498" x2="47405" y2="16498"/>
                        <a14:foregroundMark x1="22145" y1="39394" x2="22145" y2="39394"/>
                        <a14:foregroundMark x1="23875" y1="50842" x2="23875" y2="50842"/>
                        <a14:foregroundMark x1="63668" y1="30976" x2="63668" y2="30976"/>
                        <a14:foregroundMark x1="62976" y1="28283" x2="62976" y2="28283"/>
                        <a14:foregroundMark x1="61592" y1="22896" x2="61592" y2="22896"/>
                        <a14:foregroundMark x1="19031" y1="87879" x2="19031" y2="87879"/>
                        <a14:foregroundMark x1="10381" y1="85859" x2="10381" y2="85859"/>
                        <a14:foregroundMark x1="51211" y1="23906" x2="51211" y2="23906"/>
                        <a14:foregroundMark x1="67820" y1="90572" x2="67820" y2="90572"/>
                        <a14:foregroundMark x1="42907" y1="84848" x2="42907" y2="84848"/>
                        <a14:foregroundMark x1="34602" y1="85859" x2="34602" y2="85859"/>
                        <a14:foregroundMark x1="28374" y1="89562" x2="28374" y2="89562"/>
                        <a14:foregroundMark x1="25260" y1="87542" x2="25260" y2="87542"/>
                        <a14:foregroundMark x1="10381" y1="95623" x2="10381" y2="95623"/>
                        <a14:foregroundMark x1="52595" y1="89562" x2="52595" y2="89562"/>
                        <a14:foregroundMark x1="58824" y1="85522" x2="58824" y2="85522"/>
                        <a14:foregroundMark x1="79239" y1="85522" x2="79239" y2="85522"/>
                        <a14:foregroundMark x1="89619" y1="89899" x2="89619" y2="89899"/>
                        <a14:foregroundMark x1="51557" y1="29293" x2="51557" y2="29293"/>
                        <a14:foregroundMark x1="52249" y1="21886" x2="52249" y2="21886"/>
                        <a14:foregroundMark x1="52249" y1="16835" x2="52249" y2="16835"/>
                        <a14:foregroundMark x1="52249" y1="16835" x2="52249" y2="16835"/>
                        <a14:foregroundMark x1="61938" y1="25253" x2="61938" y2="25253"/>
                        <a14:foregroundMark x1="65052" y1="27946" x2="65052" y2="27946"/>
                        <a14:foregroundMark x1="72318" y1="32323" x2="72318" y2="32323"/>
                        <a14:foregroundMark x1="72318" y1="32323" x2="72318" y2="32323"/>
                        <a14:foregroundMark x1="72318" y1="32323" x2="72318" y2="32323"/>
                        <a14:foregroundMark x1="66782" y1="34007" x2="66782" y2="34007"/>
                        <a14:foregroundMark x1="66782" y1="34007" x2="66782" y2="34007"/>
                        <a14:foregroundMark x1="66782" y1="34007" x2="66782" y2="34007"/>
                        <a14:foregroundMark x1="66782" y1="34007" x2="66782" y2="34007"/>
                        <a14:foregroundMark x1="46021" y1="35017" x2="46021" y2="35017"/>
                        <a14:foregroundMark x1="32180" y1="35017" x2="32180" y2="35017"/>
                        <a14:foregroundMark x1="34602" y1="28283" x2="34602" y2="28283"/>
                        <a14:foregroundMark x1="36332" y1="20875" x2="36332" y2="20875"/>
                        <a14:foregroundMark x1="36332" y1="20875" x2="36332" y2="20875"/>
                        <a14:foregroundMark x1="25952" y1="43771" x2="25952" y2="43771"/>
                        <a14:foregroundMark x1="65744" y1="17845" x2="65744" y2="17845"/>
                        <a14:foregroundMark x1="53287" y1="24242" x2="53287" y2="24242"/>
                        <a14:foregroundMark x1="53287" y1="23906" x2="53287" y2="23906"/>
                        <a14:foregroundMark x1="52249" y1="27946" x2="52249" y2="27946"/>
                        <a14:foregroundMark x1="30104" y1="24916" x2="30104" y2="24916"/>
                        <a14:foregroundMark x1="22837" y1="32323" x2="22837" y2="32323"/>
                        <a14:foregroundMark x1="21799" y1="38047" x2="21799" y2="38047"/>
                        <a14:foregroundMark x1="51211" y1="15488" x2="51211" y2="15488"/>
                        <a14:foregroundMark x1="53633" y1="18855" x2="53633" y2="18855"/>
                        <a14:foregroundMark x1="72318" y1="28283" x2="72318" y2="28283"/>
                        <a14:foregroundMark x1="69204" y1="24916" x2="69204" y2="24916"/>
                        <a14:foregroundMark x1="29066" y1="50505" x2="29066" y2="50505"/>
                        <a14:foregroundMark x1="52249" y1="17845" x2="52249" y2="17845"/>
                        <a14:foregroundMark x1="48097" y1="17845" x2="48097" y2="17845"/>
                        <a14:foregroundMark x1="58478" y1="41414" x2="58478" y2="41414"/>
                        <a14:foregroundMark x1="61592" y1="38384" x2="61592" y2="38384"/>
                      </a14:backgroundRemoval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8173373" y="22690"/>
            <a:ext cx="899418" cy="9303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200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900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720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/>
            </a:lvl9pPr>
          </a:lstStyle>
          <a:p>
            <a:endParaRPr/>
          </a:p>
        </p:txBody>
      </p:sp>
      <p:sp>
        <p:nvSpPr>
          <p:cNvPr id="148" name="Google Shape;148;p22"/>
          <p:cNvSpPr txBox="1">
            <a:spLocks noGrp="1"/>
          </p:cNvSpPr>
          <p:nvPr>
            <p:ph type="dt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u="sng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49" name="Google Shape;149;p2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0" name="Google Shape;150;p2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3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23"/>
          <p:cNvSpPr txBox="1">
            <a:spLocks noGrp="1"/>
          </p:cNvSpPr>
          <p:nvPr>
            <p:ph type="body" idx="1"/>
          </p:nvPr>
        </p:nvSpPr>
        <p:spPr>
          <a:xfrm>
            <a:off x="1600200" y="1371600"/>
            <a:ext cx="3581400" cy="478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280" algn="l">
              <a:spcBef>
                <a:spcPts val="560"/>
              </a:spcBef>
              <a:spcAft>
                <a:spcPts val="0"/>
              </a:spcAft>
              <a:buSzPts val="1680"/>
              <a:buChar char="●"/>
              <a:defRPr sz="2800"/>
            </a:lvl1pPr>
            <a:lvl2pPr marL="914400" lvl="1" indent="-304800" algn="l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2400"/>
            </a:lvl2pPr>
            <a:lvl3pPr marL="1371600" lvl="2" indent="-285750" algn="l">
              <a:spcBef>
                <a:spcPts val="400"/>
              </a:spcBef>
              <a:spcAft>
                <a:spcPts val="0"/>
              </a:spcAft>
              <a:buSzPts val="900"/>
              <a:buChar char="■"/>
              <a:defRPr sz="2000"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9pPr>
          </a:lstStyle>
          <a:p>
            <a:endParaRPr/>
          </a:p>
        </p:txBody>
      </p:sp>
      <p:sp>
        <p:nvSpPr>
          <p:cNvPr id="154" name="Google Shape;154;p23"/>
          <p:cNvSpPr txBox="1">
            <a:spLocks noGrp="1"/>
          </p:cNvSpPr>
          <p:nvPr>
            <p:ph type="body" idx="2"/>
          </p:nvPr>
        </p:nvSpPr>
        <p:spPr>
          <a:xfrm>
            <a:off x="5334000" y="1371600"/>
            <a:ext cx="3581400" cy="478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280" algn="l">
              <a:spcBef>
                <a:spcPts val="560"/>
              </a:spcBef>
              <a:spcAft>
                <a:spcPts val="0"/>
              </a:spcAft>
              <a:buSzPts val="1680"/>
              <a:buChar char="●"/>
              <a:defRPr sz="2800"/>
            </a:lvl1pPr>
            <a:lvl2pPr marL="914400" lvl="1" indent="-304800" algn="l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2400"/>
            </a:lvl2pPr>
            <a:lvl3pPr marL="1371600" lvl="2" indent="-285750" algn="l">
              <a:spcBef>
                <a:spcPts val="400"/>
              </a:spcBef>
              <a:spcAft>
                <a:spcPts val="0"/>
              </a:spcAft>
              <a:buSzPts val="900"/>
              <a:buChar char="■"/>
              <a:defRPr sz="2000"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9pPr>
          </a:lstStyle>
          <a:p>
            <a:endParaRPr/>
          </a:p>
        </p:txBody>
      </p:sp>
      <p:sp>
        <p:nvSpPr>
          <p:cNvPr id="155" name="Google Shape;155;p23"/>
          <p:cNvSpPr txBox="1">
            <a:spLocks noGrp="1"/>
          </p:cNvSpPr>
          <p:nvPr>
            <p:ph type="dt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u="sng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56" name="Google Shape;156;p2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7" name="Google Shape;157;p2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24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44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81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9pPr>
          </a:lstStyle>
          <a:p>
            <a:endParaRPr/>
          </a:p>
        </p:txBody>
      </p:sp>
      <p:sp>
        <p:nvSpPr>
          <p:cNvPr id="161" name="Google Shape;161;p2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spcBef>
                <a:spcPts val="480"/>
              </a:spcBef>
              <a:spcAft>
                <a:spcPts val="0"/>
              </a:spcAft>
              <a:buSzPts val="1440"/>
              <a:buChar char="●"/>
              <a:defRPr sz="2400"/>
            </a:lvl1pPr>
            <a:lvl2pPr marL="914400" lvl="1" indent="-292100" algn="l">
              <a:spcBef>
                <a:spcPts val="400"/>
              </a:spcBef>
              <a:spcAft>
                <a:spcPts val="0"/>
              </a:spcAft>
              <a:buSzPts val="1000"/>
              <a:buChar char="■"/>
              <a:defRPr sz="2000"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 sz="1800"/>
            </a:lvl3pPr>
            <a:lvl4pPr marL="1828800" lvl="3" indent="-299719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4pPr>
            <a:lvl5pPr marL="2286000" lvl="4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5pPr>
            <a:lvl6pPr marL="2743200" lvl="5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6pPr>
            <a:lvl7pPr marL="3200400" lvl="6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7pPr>
            <a:lvl8pPr marL="3657600" lvl="7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8pPr>
            <a:lvl9pPr marL="4114800" lvl="8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9pPr>
          </a:lstStyle>
          <a:p>
            <a:endParaRPr/>
          </a:p>
        </p:txBody>
      </p:sp>
      <p:sp>
        <p:nvSpPr>
          <p:cNvPr id="162" name="Google Shape;162;p24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44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81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9pPr>
          </a:lstStyle>
          <a:p>
            <a:endParaRPr/>
          </a:p>
        </p:txBody>
      </p:sp>
      <p:sp>
        <p:nvSpPr>
          <p:cNvPr id="163" name="Google Shape;163;p24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spcBef>
                <a:spcPts val="480"/>
              </a:spcBef>
              <a:spcAft>
                <a:spcPts val="0"/>
              </a:spcAft>
              <a:buSzPts val="1440"/>
              <a:buChar char="●"/>
              <a:defRPr sz="2400"/>
            </a:lvl1pPr>
            <a:lvl2pPr marL="914400" lvl="1" indent="-292100" algn="l">
              <a:spcBef>
                <a:spcPts val="400"/>
              </a:spcBef>
              <a:spcAft>
                <a:spcPts val="0"/>
              </a:spcAft>
              <a:buSzPts val="1000"/>
              <a:buChar char="■"/>
              <a:defRPr sz="2000"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 sz="1800"/>
            </a:lvl3pPr>
            <a:lvl4pPr marL="1828800" lvl="3" indent="-299719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4pPr>
            <a:lvl5pPr marL="2286000" lvl="4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5pPr>
            <a:lvl6pPr marL="2743200" lvl="5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6pPr>
            <a:lvl7pPr marL="3200400" lvl="6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7pPr>
            <a:lvl8pPr marL="3657600" lvl="7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8pPr>
            <a:lvl9pPr marL="4114800" lvl="8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9pPr>
          </a:lstStyle>
          <a:p>
            <a:endParaRPr/>
          </a:p>
        </p:txBody>
      </p:sp>
      <p:sp>
        <p:nvSpPr>
          <p:cNvPr id="164" name="Google Shape;164;p24"/>
          <p:cNvSpPr txBox="1">
            <a:spLocks noGrp="1"/>
          </p:cNvSpPr>
          <p:nvPr>
            <p:ph type="dt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u="sng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65" name="Google Shape;165;p2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6" name="Google Shape;166;p2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1"/>
          </p:nvPr>
        </p:nvSpPr>
        <p:spPr>
          <a:xfrm>
            <a:off x="1600200" y="1371600"/>
            <a:ext cx="3581400" cy="478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280" algn="l">
              <a:spcBef>
                <a:spcPts val="560"/>
              </a:spcBef>
              <a:spcAft>
                <a:spcPts val="0"/>
              </a:spcAft>
              <a:buSzPts val="1680"/>
              <a:buChar char="●"/>
              <a:defRPr sz="2800"/>
            </a:lvl1pPr>
            <a:lvl2pPr marL="914400" lvl="1" indent="-304800" algn="l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2400"/>
            </a:lvl2pPr>
            <a:lvl3pPr marL="1371600" lvl="2" indent="-285750" algn="l">
              <a:spcBef>
                <a:spcPts val="400"/>
              </a:spcBef>
              <a:spcAft>
                <a:spcPts val="0"/>
              </a:spcAft>
              <a:buSzPts val="900"/>
              <a:buChar char="■"/>
              <a:defRPr sz="2000"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body" idx="2"/>
          </p:nvPr>
        </p:nvSpPr>
        <p:spPr>
          <a:xfrm>
            <a:off x="5334000" y="1371600"/>
            <a:ext cx="3581400" cy="478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280" algn="l">
              <a:spcBef>
                <a:spcPts val="560"/>
              </a:spcBef>
              <a:spcAft>
                <a:spcPts val="0"/>
              </a:spcAft>
              <a:buSzPts val="1680"/>
              <a:buChar char="●"/>
              <a:defRPr sz="2800"/>
            </a:lvl1pPr>
            <a:lvl2pPr marL="914400" lvl="1" indent="-304800" algn="l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2400"/>
            </a:lvl2pPr>
            <a:lvl3pPr marL="1371600" lvl="2" indent="-285750" algn="l">
              <a:spcBef>
                <a:spcPts val="400"/>
              </a:spcBef>
              <a:spcAft>
                <a:spcPts val="0"/>
              </a:spcAft>
              <a:buSzPts val="900"/>
              <a:buChar char="■"/>
              <a:defRPr sz="2000"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 sz="1800"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dt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u="sng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5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5"/>
          <p:cNvSpPr txBox="1">
            <a:spLocks noGrp="1"/>
          </p:cNvSpPr>
          <p:nvPr>
            <p:ph type="dt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u="sng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70" name="Google Shape;170;p2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1" name="Google Shape;171;p2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4" name="Google Shape;174;p2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7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7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0520" algn="l">
              <a:spcBef>
                <a:spcPts val="640"/>
              </a:spcBef>
              <a:spcAft>
                <a:spcPts val="0"/>
              </a:spcAft>
              <a:buSzPts val="1920"/>
              <a:buChar char="●"/>
              <a:defRPr sz="3200"/>
            </a:lvl1pPr>
            <a:lvl2pPr marL="914400" lvl="1" indent="-317500" algn="l">
              <a:spcBef>
                <a:spcPts val="560"/>
              </a:spcBef>
              <a:spcAft>
                <a:spcPts val="0"/>
              </a:spcAft>
              <a:buSzPts val="1400"/>
              <a:buChar char="■"/>
              <a:defRPr sz="2800"/>
            </a:lvl2pPr>
            <a:lvl3pPr marL="1371600" lvl="2" indent="-297180" algn="l">
              <a:spcBef>
                <a:spcPts val="480"/>
              </a:spcBef>
              <a:spcAft>
                <a:spcPts val="0"/>
              </a:spcAft>
              <a:buSzPts val="1080"/>
              <a:buChar char="■"/>
              <a:defRPr sz="2400"/>
            </a:lvl3pPr>
            <a:lvl4pPr marL="1828800" lvl="3" indent="-317500" algn="l">
              <a:spcBef>
                <a:spcPts val="400"/>
              </a:spcBef>
              <a:spcAft>
                <a:spcPts val="0"/>
              </a:spcAft>
              <a:buSzPts val="1400"/>
              <a:buChar char="■"/>
              <a:defRPr sz="2000"/>
            </a:lvl4pPr>
            <a:lvl5pPr marL="2286000" lvl="4" indent="-317500" algn="l">
              <a:spcBef>
                <a:spcPts val="400"/>
              </a:spcBef>
              <a:spcAft>
                <a:spcPts val="0"/>
              </a:spcAft>
              <a:buSzPts val="1400"/>
              <a:buChar char="■"/>
              <a:defRPr sz="2000"/>
            </a:lvl5pPr>
            <a:lvl6pPr marL="2743200" lvl="5" indent="-317500" algn="l">
              <a:spcBef>
                <a:spcPts val="400"/>
              </a:spcBef>
              <a:spcAft>
                <a:spcPts val="0"/>
              </a:spcAft>
              <a:buSzPts val="1400"/>
              <a:buChar char="■"/>
              <a:defRPr sz="2000"/>
            </a:lvl6pPr>
            <a:lvl7pPr marL="3200400" lvl="6" indent="-317500" algn="l">
              <a:spcBef>
                <a:spcPts val="400"/>
              </a:spcBef>
              <a:spcAft>
                <a:spcPts val="0"/>
              </a:spcAft>
              <a:buSzPts val="1400"/>
              <a:buChar char="■"/>
              <a:defRPr sz="2000"/>
            </a:lvl7pPr>
            <a:lvl8pPr marL="3657600" lvl="7" indent="-317500" algn="l">
              <a:spcBef>
                <a:spcPts val="400"/>
              </a:spcBef>
              <a:spcAft>
                <a:spcPts val="0"/>
              </a:spcAft>
              <a:buSzPts val="1400"/>
              <a:buChar char="■"/>
              <a:defRPr sz="2000"/>
            </a:lvl8pPr>
            <a:lvl9pPr marL="4114800" lvl="8" indent="-317500" algn="l">
              <a:spcBef>
                <a:spcPts val="400"/>
              </a:spcBef>
              <a:spcAft>
                <a:spcPts val="0"/>
              </a:spcAft>
              <a:buSzPts val="1400"/>
              <a:buChar char="■"/>
              <a:defRPr sz="2000"/>
            </a:lvl9pPr>
          </a:lstStyle>
          <a:p>
            <a:endParaRPr/>
          </a:p>
        </p:txBody>
      </p:sp>
      <p:sp>
        <p:nvSpPr>
          <p:cNvPr id="178" name="Google Shape;178;p2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6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45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9pPr>
          </a:lstStyle>
          <a:p>
            <a:endParaRPr/>
          </a:p>
        </p:txBody>
      </p:sp>
      <p:sp>
        <p:nvSpPr>
          <p:cNvPr id="179" name="Google Shape;179;p2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0" name="Google Shape;180;p2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8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84" name="Google Shape;184;p28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6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45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9pPr>
          </a:lstStyle>
          <a:p>
            <a:endParaRPr/>
          </a:p>
        </p:txBody>
      </p:sp>
      <p:sp>
        <p:nvSpPr>
          <p:cNvPr id="185" name="Google Shape;185;p2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6" name="Google Shape;186;p2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9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9"/>
          <p:cNvSpPr txBox="1">
            <a:spLocks noGrp="1"/>
          </p:cNvSpPr>
          <p:nvPr>
            <p:ph type="body" idx="1"/>
          </p:nvPr>
        </p:nvSpPr>
        <p:spPr>
          <a:xfrm rot="5400000">
            <a:off x="2865437" y="106362"/>
            <a:ext cx="4784725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190" name="Google Shape;190;p2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1" name="Google Shape;191;p2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0"/>
          <p:cNvSpPr txBox="1">
            <a:spLocks noGrp="1"/>
          </p:cNvSpPr>
          <p:nvPr>
            <p:ph type="title"/>
          </p:nvPr>
        </p:nvSpPr>
        <p:spPr>
          <a:xfrm rot="5400000">
            <a:off x="4922838" y="2163762"/>
            <a:ext cx="6156325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30"/>
          <p:cNvSpPr txBox="1">
            <a:spLocks noGrp="1"/>
          </p:cNvSpPr>
          <p:nvPr>
            <p:ph type="body" idx="1"/>
          </p:nvPr>
        </p:nvSpPr>
        <p:spPr>
          <a:xfrm rot="5400000">
            <a:off x="1189038" y="411162"/>
            <a:ext cx="6156325" cy="53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195" name="Google Shape;195;p3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6" name="Google Shape;196;p30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ext, and Content" type="txAndObj">
  <p:cSld name="TEXT_AND_OBJECT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1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31"/>
          <p:cNvSpPr txBox="1">
            <a:spLocks noGrp="1"/>
          </p:cNvSpPr>
          <p:nvPr>
            <p:ph type="body" idx="1"/>
          </p:nvPr>
        </p:nvSpPr>
        <p:spPr>
          <a:xfrm>
            <a:off x="1600200" y="1371600"/>
            <a:ext cx="3581400" cy="478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200" name="Google Shape;200;p31"/>
          <p:cNvSpPr txBox="1">
            <a:spLocks noGrp="1"/>
          </p:cNvSpPr>
          <p:nvPr>
            <p:ph type="body" idx="2"/>
          </p:nvPr>
        </p:nvSpPr>
        <p:spPr>
          <a:xfrm>
            <a:off x="5334000" y="1371600"/>
            <a:ext cx="3581400" cy="478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201" name="Google Shape;201;p3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2" name="Google Shape;202;p3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4 Content" type="fourObj">
  <p:cSld name="FOUR_OBJECTS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2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32"/>
          <p:cNvSpPr txBox="1">
            <a:spLocks noGrp="1"/>
          </p:cNvSpPr>
          <p:nvPr>
            <p:ph type="body" idx="1"/>
          </p:nvPr>
        </p:nvSpPr>
        <p:spPr>
          <a:xfrm>
            <a:off x="1600200" y="1371600"/>
            <a:ext cx="3581400" cy="2316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206" name="Google Shape;206;p32"/>
          <p:cNvSpPr txBox="1">
            <a:spLocks noGrp="1"/>
          </p:cNvSpPr>
          <p:nvPr>
            <p:ph type="body" idx="2"/>
          </p:nvPr>
        </p:nvSpPr>
        <p:spPr>
          <a:xfrm>
            <a:off x="5334000" y="1371600"/>
            <a:ext cx="3581400" cy="2316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207" name="Google Shape;207;p32"/>
          <p:cNvSpPr txBox="1">
            <a:spLocks noGrp="1"/>
          </p:cNvSpPr>
          <p:nvPr>
            <p:ph type="body" idx="3"/>
          </p:nvPr>
        </p:nvSpPr>
        <p:spPr>
          <a:xfrm>
            <a:off x="1600200" y="3840163"/>
            <a:ext cx="3581400" cy="2316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208" name="Google Shape;208;p32"/>
          <p:cNvSpPr txBox="1">
            <a:spLocks noGrp="1"/>
          </p:cNvSpPr>
          <p:nvPr>
            <p:ph type="body" idx="4"/>
          </p:nvPr>
        </p:nvSpPr>
        <p:spPr>
          <a:xfrm>
            <a:off x="5334000" y="3840163"/>
            <a:ext cx="3581400" cy="2316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209" name="Google Shape;209;p3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0" name="Google Shape;210;p3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able" type="tbl">
  <p:cSld name="TABLE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3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3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4" name="Google Shape;214;p3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ext and Media Clip" type="txAndMedia">
  <p:cSld name="TEXT_AND_MEDIA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4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34"/>
          <p:cNvSpPr txBox="1">
            <a:spLocks noGrp="1"/>
          </p:cNvSpPr>
          <p:nvPr>
            <p:ph type="body" idx="1"/>
          </p:nvPr>
        </p:nvSpPr>
        <p:spPr>
          <a:xfrm>
            <a:off x="1600200" y="1371600"/>
            <a:ext cx="3581400" cy="478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218" name="Google Shape;218;p34"/>
          <p:cNvSpPr>
            <a:spLocks noGrp="1"/>
          </p:cNvSpPr>
          <p:nvPr>
            <p:ph type="media" idx="2"/>
          </p:nvPr>
        </p:nvSpPr>
        <p:spPr>
          <a:xfrm>
            <a:off x="5334000" y="1371600"/>
            <a:ext cx="3581400" cy="478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accent2"/>
              </a:buClr>
              <a:buSzPts val="1920"/>
              <a:buFont typeface="Noto Sans Symbols"/>
              <a:buChar char="●"/>
              <a:defRPr sz="32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■"/>
              <a:defRPr sz="28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080"/>
              <a:buFont typeface="Noto Sans Symbols"/>
              <a:buChar char="■"/>
              <a:defRPr sz="2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19" name="Google Shape;219;p3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0" name="Google Shape;220;p3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44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81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spcBef>
                <a:spcPts val="480"/>
              </a:spcBef>
              <a:spcAft>
                <a:spcPts val="0"/>
              </a:spcAft>
              <a:buSzPts val="1440"/>
              <a:buChar char="●"/>
              <a:defRPr sz="2400"/>
            </a:lvl1pPr>
            <a:lvl2pPr marL="914400" lvl="1" indent="-292100" algn="l">
              <a:spcBef>
                <a:spcPts val="400"/>
              </a:spcBef>
              <a:spcAft>
                <a:spcPts val="0"/>
              </a:spcAft>
              <a:buSzPts val="1000"/>
              <a:buChar char="■"/>
              <a:defRPr sz="2000"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 sz="1800"/>
            </a:lvl3pPr>
            <a:lvl4pPr marL="1828800" lvl="3" indent="-299719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4pPr>
            <a:lvl5pPr marL="2286000" lvl="4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5pPr>
            <a:lvl6pPr marL="2743200" lvl="5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6pPr>
            <a:lvl7pPr marL="3200400" lvl="6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7pPr>
            <a:lvl8pPr marL="3657600" lvl="7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8pPr>
            <a:lvl9pPr marL="4114800" lvl="8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44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81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spcBef>
                <a:spcPts val="480"/>
              </a:spcBef>
              <a:spcAft>
                <a:spcPts val="0"/>
              </a:spcAft>
              <a:buSzPts val="1440"/>
              <a:buChar char="●"/>
              <a:defRPr sz="2400"/>
            </a:lvl1pPr>
            <a:lvl2pPr marL="914400" lvl="1" indent="-292100" algn="l">
              <a:spcBef>
                <a:spcPts val="400"/>
              </a:spcBef>
              <a:spcAft>
                <a:spcPts val="0"/>
              </a:spcAft>
              <a:buSzPts val="1000"/>
              <a:buChar char="■"/>
              <a:defRPr sz="2000"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 sz="1800"/>
            </a:lvl3pPr>
            <a:lvl4pPr marL="1828800" lvl="3" indent="-299719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4pPr>
            <a:lvl5pPr marL="2286000" lvl="4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5pPr>
            <a:lvl6pPr marL="2743200" lvl="5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6pPr>
            <a:lvl7pPr marL="3200400" lvl="6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7pPr>
            <a:lvl8pPr marL="3657600" lvl="7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8pPr>
            <a:lvl9pPr marL="4114800" lvl="8" indent="-299720" algn="l">
              <a:spcBef>
                <a:spcPts val="320"/>
              </a:spcBef>
              <a:spcAft>
                <a:spcPts val="0"/>
              </a:spcAft>
              <a:buSzPts val="1120"/>
              <a:buChar char="■"/>
              <a:defRPr sz="1600"/>
            </a:lvl9pPr>
          </a:lstStyle>
          <a:p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dt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u="sng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 type="objOnly">
  <p:cSld name="OBJECT_ONLY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5"/>
          <p:cNvSpPr txBox="1">
            <a:spLocks noGrp="1"/>
          </p:cNvSpPr>
          <p:nvPr>
            <p:ph type="body" idx="1"/>
          </p:nvPr>
        </p:nvSpPr>
        <p:spPr>
          <a:xfrm>
            <a:off x="1600200" y="0"/>
            <a:ext cx="7315200" cy="6156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223" name="Google Shape;223;p3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4" name="Google Shape;224;p3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ext, and 2 Content" type="txAndTwoObj">
  <p:cSld name="TEXT_AND_TWO_OBJECTS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6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36"/>
          <p:cNvSpPr txBox="1">
            <a:spLocks noGrp="1"/>
          </p:cNvSpPr>
          <p:nvPr>
            <p:ph type="body" idx="1"/>
          </p:nvPr>
        </p:nvSpPr>
        <p:spPr>
          <a:xfrm>
            <a:off x="1600200" y="1371600"/>
            <a:ext cx="3581400" cy="478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228" name="Google Shape;228;p36"/>
          <p:cNvSpPr txBox="1">
            <a:spLocks noGrp="1"/>
          </p:cNvSpPr>
          <p:nvPr>
            <p:ph type="body" idx="2"/>
          </p:nvPr>
        </p:nvSpPr>
        <p:spPr>
          <a:xfrm>
            <a:off x="5334000" y="1371600"/>
            <a:ext cx="3581400" cy="2316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229" name="Google Shape;229;p36"/>
          <p:cNvSpPr txBox="1">
            <a:spLocks noGrp="1"/>
          </p:cNvSpPr>
          <p:nvPr>
            <p:ph type="body" idx="3"/>
          </p:nvPr>
        </p:nvSpPr>
        <p:spPr>
          <a:xfrm>
            <a:off x="5334000" y="3840163"/>
            <a:ext cx="3581400" cy="2316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230" name="Google Shape;230;p3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1" name="Google Shape;231;p3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7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dt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u="sng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55" name="Google Shape;55;p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" name="Google Shape;56;p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0520" algn="l">
              <a:spcBef>
                <a:spcPts val="640"/>
              </a:spcBef>
              <a:spcAft>
                <a:spcPts val="0"/>
              </a:spcAft>
              <a:buSzPts val="1920"/>
              <a:buChar char="●"/>
              <a:defRPr sz="3200"/>
            </a:lvl1pPr>
            <a:lvl2pPr marL="914400" lvl="1" indent="-317500" algn="l">
              <a:spcBef>
                <a:spcPts val="560"/>
              </a:spcBef>
              <a:spcAft>
                <a:spcPts val="0"/>
              </a:spcAft>
              <a:buSzPts val="1400"/>
              <a:buChar char="■"/>
              <a:defRPr sz="2800"/>
            </a:lvl2pPr>
            <a:lvl3pPr marL="1371600" lvl="2" indent="-297180" algn="l">
              <a:spcBef>
                <a:spcPts val="480"/>
              </a:spcBef>
              <a:spcAft>
                <a:spcPts val="0"/>
              </a:spcAft>
              <a:buSzPts val="1080"/>
              <a:buChar char="■"/>
              <a:defRPr sz="2400"/>
            </a:lvl3pPr>
            <a:lvl4pPr marL="1828800" lvl="3" indent="-317500" algn="l">
              <a:spcBef>
                <a:spcPts val="400"/>
              </a:spcBef>
              <a:spcAft>
                <a:spcPts val="0"/>
              </a:spcAft>
              <a:buSzPts val="1400"/>
              <a:buChar char="■"/>
              <a:defRPr sz="2000"/>
            </a:lvl4pPr>
            <a:lvl5pPr marL="2286000" lvl="4" indent="-317500" algn="l">
              <a:spcBef>
                <a:spcPts val="400"/>
              </a:spcBef>
              <a:spcAft>
                <a:spcPts val="0"/>
              </a:spcAft>
              <a:buSzPts val="1400"/>
              <a:buChar char="■"/>
              <a:defRPr sz="2000"/>
            </a:lvl5pPr>
            <a:lvl6pPr marL="2743200" lvl="5" indent="-317500" algn="l">
              <a:spcBef>
                <a:spcPts val="400"/>
              </a:spcBef>
              <a:spcAft>
                <a:spcPts val="0"/>
              </a:spcAft>
              <a:buSzPts val="1400"/>
              <a:buChar char="■"/>
              <a:defRPr sz="2000"/>
            </a:lvl6pPr>
            <a:lvl7pPr marL="3200400" lvl="6" indent="-317500" algn="l">
              <a:spcBef>
                <a:spcPts val="400"/>
              </a:spcBef>
              <a:spcAft>
                <a:spcPts val="0"/>
              </a:spcAft>
              <a:buSzPts val="1400"/>
              <a:buChar char="■"/>
              <a:defRPr sz="2000"/>
            </a:lvl7pPr>
            <a:lvl8pPr marL="3657600" lvl="7" indent="-317500" algn="l">
              <a:spcBef>
                <a:spcPts val="400"/>
              </a:spcBef>
              <a:spcAft>
                <a:spcPts val="0"/>
              </a:spcAft>
              <a:buSzPts val="1400"/>
              <a:buChar char="■"/>
              <a:defRPr sz="2000"/>
            </a:lvl8pPr>
            <a:lvl9pPr marL="4114800" lvl="8" indent="-317500" algn="l">
              <a:spcBef>
                <a:spcPts val="400"/>
              </a:spcBef>
              <a:spcAft>
                <a:spcPts val="0"/>
              </a:spcAft>
              <a:buSzPts val="1400"/>
              <a:buChar char="■"/>
              <a:defRPr sz="2000"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6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45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6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45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2865437" y="106362"/>
            <a:ext cx="4784725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"/>
          <p:cNvSpPr txBox="1">
            <a:spLocks noGrp="1"/>
          </p:cNvSpPr>
          <p:nvPr>
            <p:ph type="title"/>
          </p:nvPr>
        </p:nvSpPr>
        <p:spPr>
          <a:xfrm rot="5400000">
            <a:off x="4922838" y="2163762"/>
            <a:ext cx="6156325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1"/>
          </p:nvPr>
        </p:nvSpPr>
        <p:spPr>
          <a:xfrm rot="5400000">
            <a:off x="1189038" y="411162"/>
            <a:ext cx="6156325" cy="53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280035" algn="l">
              <a:spcBef>
                <a:spcPts val="360"/>
              </a:spcBef>
              <a:spcAft>
                <a:spcPts val="0"/>
              </a:spcAft>
              <a:buSzPts val="81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body" idx="1"/>
          </p:nvPr>
        </p:nvSpPr>
        <p:spPr>
          <a:xfrm>
            <a:off x="1600200" y="1371600"/>
            <a:ext cx="7315200" cy="478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0520" algn="l" rtl="0">
              <a:spcBef>
                <a:spcPts val="640"/>
              </a:spcBef>
              <a:spcAft>
                <a:spcPts val="0"/>
              </a:spcAft>
              <a:buClr>
                <a:schemeClr val="accent2"/>
              </a:buClr>
              <a:buSzPts val="1920"/>
              <a:buFont typeface="Noto Sans Symbols"/>
              <a:buChar char="●"/>
              <a:defRPr sz="32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914400" marR="0" lvl="1" indent="-3175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■"/>
              <a:defRPr sz="28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371600" marR="0" lvl="2" indent="-29718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080"/>
              <a:buFont typeface="Noto Sans Symbols"/>
              <a:buChar char="■"/>
              <a:defRPr sz="2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828800" marR="0" lvl="3" indent="-317500" algn="l" rtl="0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286000" marR="0" lvl="4" indent="-3175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743200" marR="0" lvl="5" indent="-3175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3200400" marR="0" lvl="6" indent="-3175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657600" marR="0" lvl="7" indent="-3175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4114800" marR="0" lvl="8" indent="-3175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9" name="Google Shape;119;p19"/>
          <p:cNvSpPr txBox="1"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20" name="Google Shape;120;p1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sng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21" name="Google Shape;121;p19"/>
          <p:cNvSpPr txBox="1">
            <a:spLocks noGrp="1"/>
          </p:cNvSpPr>
          <p:nvPr>
            <p:ph type="body" idx="1"/>
          </p:nvPr>
        </p:nvSpPr>
        <p:spPr>
          <a:xfrm>
            <a:off x="1600200" y="1371600"/>
            <a:ext cx="7315200" cy="478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0520" algn="l" rtl="0">
              <a:spcBef>
                <a:spcPts val="640"/>
              </a:spcBef>
              <a:spcAft>
                <a:spcPts val="0"/>
              </a:spcAft>
              <a:buClr>
                <a:schemeClr val="accent2"/>
              </a:buClr>
              <a:buSzPts val="1920"/>
              <a:buFont typeface="Noto Sans Symbols"/>
              <a:buChar char="●"/>
              <a:defRPr sz="32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914400" marR="0" lvl="1" indent="-3175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■"/>
              <a:defRPr sz="28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371600" marR="0" lvl="2" indent="-29718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080"/>
              <a:buFont typeface="Noto Sans Symbols"/>
              <a:buChar char="■"/>
              <a:defRPr sz="2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828800" marR="0" lvl="3" indent="-317500" algn="l" rtl="0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286000" marR="0" lvl="4" indent="-3175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743200" marR="0" lvl="5" indent="-3175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3200400" marR="0" lvl="6" indent="-3175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657600" marR="0" lvl="7" indent="-3175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4114800" marR="0" lvl="8" indent="-3175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2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comments" Target="../comments/commen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comments" Target="../comments/commen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comments" Target="../comments/commen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7"/>
          <p:cNvSpPr/>
          <p:nvPr/>
        </p:nvSpPr>
        <p:spPr>
          <a:xfrm>
            <a:off x="0" y="1050925"/>
            <a:ext cx="9144000" cy="58435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sng" strike="noStrike" cap="none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38" name="Google Shape;238;p3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sng" strike="noStrike" cap="none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39" name="Google Shape;239;p37"/>
          <p:cNvSpPr/>
          <p:nvPr/>
        </p:nvSpPr>
        <p:spPr>
          <a:xfrm>
            <a:off x="1447800" y="0"/>
            <a:ext cx="66294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sng" strike="noStrike" cap="none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40" name="Google Shape;240;p37"/>
          <p:cNvSpPr txBox="1"/>
          <p:nvPr/>
        </p:nvSpPr>
        <p:spPr>
          <a:xfrm>
            <a:off x="339667" y="5116392"/>
            <a:ext cx="8717100" cy="10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t>Rebekah Cutler, Athip Thirupathi Raj, Jekan Thangavelautham </a:t>
            </a:r>
            <a:endParaRPr sz="1600" b="1" i="0" u="none" strike="noStrike" cap="none" baseline="300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t>Space and Terrestrial Robotic Exploration (SpaceTREx) Laboratory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t>Aerospace and Mechanical Engineering Department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t>University of Arizona</a:t>
            </a:r>
            <a:endParaRPr/>
          </a:p>
        </p:txBody>
      </p:sp>
      <p:sp>
        <p:nvSpPr>
          <p:cNvPr id="241" name="Google Shape;241;p37"/>
          <p:cNvSpPr txBox="1"/>
          <p:nvPr/>
        </p:nvSpPr>
        <p:spPr>
          <a:xfrm>
            <a:off x="123825" y="4654693"/>
            <a:ext cx="9020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Flatworm-Inspired Robot for Extraterrestrial Exploration</a:t>
            </a:r>
            <a:endParaRPr sz="2200" b="1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246" name="Google Shape;246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3825" y="144463"/>
            <a:ext cx="1400175" cy="11008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91098" y="128131"/>
            <a:ext cx="1400175" cy="1115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33951" y="611596"/>
            <a:ext cx="1323457" cy="765272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37"/>
          <p:cNvSpPr txBox="1"/>
          <p:nvPr/>
        </p:nvSpPr>
        <p:spPr>
          <a:xfrm>
            <a:off x="6334043" y="84479"/>
            <a:ext cx="154277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MIRO</a:t>
            </a:r>
            <a:endParaRPr/>
          </a:p>
        </p:txBody>
      </p:sp>
      <p:pic>
        <p:nvPicPr>
          <p:cNvPr id="3" name="Google Shape;130;p20" descr="A picture containing diagram&#10;&#10;Description automatically generated">
            <a:extLst>
              <a:ext uri="{FF2B5EF4-FFF2-40B4-BE49-F238E27FC236}">
                <a16:creationId xmlns:a16="http://schemas.microsoft.com/office/drawing/2014/main" id="{FE1A1C4B-E08F-2EB7-D628-9C234B7064D3}"/>
              </a:ext>
            </a:extLst>
          </p:cNvPr>
          <p:cNvPicPr preferRelativeResize="0"/>
          <p:nvPr/>
        </p:nvPicPr>
        <p:blipFill rotWithShape="1">
          <a:blip r:embed="rId6"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428" b="95623" l="9689" r="89619">
                        <a14:foregroundMark x1="39792" y1="35354" x2="39792" y2="35354"/>
                        <a14:foregroundMark x1="42907" y1="15825" x2="42907" y2="15825"/>
                        <a14:foregroundMark x1="43253" y1="13468" x2="43253" y2="13468"/>
                        <a14:foregroundMark x1="46021" y1="9764" x2="46021" y2="9764"/>
                        <a14:foregroundMark x1="48097" y1="25926" x2="48097" y2="25926"/>
                        <a14:foregroundMark x1="51211" y1="29293" x2="51211" y2="29293"/>
                        <a14:foregroundMark x1="52595" y1="26936" x2="52595" y2="26936"/>
                        <a14:foregroundMark x1="34256" y1="26263" x2="34256" y2="26263"/>
                        <a14:foregroundMark x1="28028" y1="33333" x2="28028" y2="33333"/>
                        <a14:foregroundMark x1="26298" y1="37037" x2="26298" y2="37037"/>
                        <a14:foregroundMark x1="31142" y1="43771" x2="31142" y2="43771"/>
                        <a14:foregroundMark x1="29066" y1="46801" x2="29066" y2="46801"/>
                        <a14:foregroundMark x1="43253" y1="43434" x2="43253" y2="43434"/>
                        <a14:foregroundMark x1="53287" y1="38047" x2="53287" y2="38047"/>
                        <a14:foregroundMark x1="36678" y1="37037" x2="36678" y2="37037"/>
                        <a14:foregroundMark x1="34602" y1="29293" x2="34602" y2="29293"/>
                        <a14:foregroundMark x1="32526" y1="19529" x2="32526" y2="19529"/>
                        <a14:foregroundMark x1="47405" y1="16498" x2="47405" y2="16498"/>
                        <a14:foregroundMark x1="22145" y1="39394" x2="22145" y2="39394"/>
                        <a14:foregroundMark x1="23875" y1="50842" x2="23875" y2="50842"/>
                        <a14:foregroundMark x1="63668" y1="30976" x2="63668" y2="30976"/>
                        <a14:foregroundMark x1="62976" y1="28283" x2="62976" y2="28283"/>
                        <a14:foregroundMark x1="61592" y1="22896" x2="61592" y2="22896"/>
                        <a14:foregroundMark x1="19031" y1="87879" x2="19031" y2="87879"/>
                        <a14:foregroundMark x1="10381" y1="85859" x2="10381" y2="85859"/>
                        <a14:foregroundMark x1="51211" y1="23906" x2="51211" y2="23906"/>
                        <a14:foregroundMark x1="67820" y1="90572" x2="67820" y2="90572"/>
                        <a14:foregroundMark x1="42907" y1="84848" x2="42907" y2="84848"/>
                        <a14:foregroundMark x1="34602" y1="85859" x2="34602" y2="85859"/>
                        <a14:foregroundMark x1="28374" y1="89562" x2="28374" y2="89562"/>
                        <a14:foregroundMark x1="25260" y1="87542" x2="25260" y2="87542"/>
                        <a14:foregroundMark x1="10381" y1="95623" x2="10381" y2="95623"/>
                        <a14:foregroundMark x1="52595" y1="89562" x2="52595" y2="89562"/>
                        <a14:foregroundMark x1="58824" y1="85522" x2="58824" y2="85522"/>
                        <a14:foregroundMark x1="79239" y1="85522" x2="79239" y2="85522"/>
                        <a14:foregroundMark x1="89619" y1="89899" x2="89619" y2="89899"/>
                        <a14:foregroundMark x1="51557" y1="29293" x2="51557" y2="29293"/>
                        <a14:foregroundMark x1="52249" y1="21886" x2="52249" y2="21886"/>
                        <a14:foregroundMark x1="52249" y1="16835" x2="52249" y2="16835"/>
                        <a14:foregroundMark x1="52249" y1="16835" x2="52249" y2="16835"/>
                        <a14:foregroundMark x1="61938" y1="25253" x2="61938" y2="25253"/>
                        <a14:foregroundMark x1="65052" y1="27946" x2="65052" y2="27946"/>
                        <a14:foregroundMark x1="72318" y1="32323" x2="72318" y2="32323"/>
                        <a14:foregroundMark x1="72318" y1="32323" x2="72318" y2="32323"/>
                        <a14:foregroundMark x1="72318" y1="32323" x2="72318" y2="32323"/>
                        <a14:foregroundMark x1="66782" y1="34007" x2="66782" y2="34007"/>
                        <a14:foregroundMark x1="66782" y1="34007" x2="66782" y2="34007"/>
                        <a14:foregroundMark x1="66782" y1="34007" x2="66782" y2="34007"/>
                        <a14:foregroundMark x1="66782" y1="34007" x2="66782" y2="34007"/>
                        <a14:foregroundMark x1="46021" y1="35017" x2="46021" y2="35017"/>
                        <a14:foregroundMark x1="32180" y1="35017" x2="32180" y2="35017"/>
                        <a14:foregroundMark x1="34602" y1="28283" x2="34602" y2="28283"/>
                        <a14:foregroundMark x1="36332" y1="20875" x2="36332" y2="20875"/>
                        <a14:foregroundMark x1="36332" y1="20875" x2="36332" y2="20875"/>
                        <a14:foregroundMark x1="25952" y1="43771" x2="25952" y2="43771"/>
                        <a14:foregroundMark x1="65744" y1="17845" x2="65744" y2="17845"/>
                        <a14:foregroundMark x1="53287" y1="24242" x2="53287" y2="24242"/>
                        <a14:foregroundMark x1="53287" y1="23906" x2="53287" y2="23906"/>
                        <a14:foregroundMark x1="52249" y1="27946" x2="52249" y2="27946"/>
                        <a14:foregroundMark x1="30104" y1="24916" x2="30104" y2="24916"/>
                        <a14:foregroundMark x1="22837" y1="32323" x2="22837" y2="32323"/>
                        <a14:foregroundMark x1="21799" y1="38047" x2="21799" y2="38047"/>
                        <a14:foregroundMark x1="51211" y1="15488" x2="51211" y2="15488"/>
                        <a14:foregroundMark x1="53633" y1="18855" x2="53633" y2="18855"/>
                        <a14:foregroundMark x1="72318" y1="28283" x2="72318" y2="28283"/>
                        <a14:foregroundMark x1="69204" y1="24916" x2="69204" y2="24916"/>
                        <a14:foregroundMark x1="29066" y1="50505" x2="29066" y2="50505"/>
                        <a14:foregroundMark x1="52249" y1="17845" x2="52249" y2="17845"/>
                        <a14:foregroundMark x1="48097" y1="17845" x2="48097" y2="17845"/>
                        <a14:foregroundMark x1="58478" y1="41414" x2="58478" y2="41414"/>
                        <a14:foregroundMark x1="61592" y1="38384" x2="61592" y2="38384"/>
                      </a14:backgroundRemoval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7857316" y="265644"/>
            <a:ext cx="1076542" cy="11135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Flatworms &amp; Tubeworms Marine Biology | Dive Downbelow">
            <a:extLst>
              <a:ext uri="{FF2B5EF4-FFF2-40B4-BE49-F238E27FC236}">
                <a16:creationId xmlns:a16="http://schemas.microsoft.com/office/drawing/2014/main" id="{7509CE92-2B42-72F9-46E1-AF0CA3CBF9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72"/>
          <a:stretch/>
        </p:blipFill>
        <p:spPr bwMode="auto">
          <a:xfrm>
            <a:off x="2222152" y="1726644"/>
            <a:ext cx="4857750" cy="2607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4"/>
          <p:cNvSpPr txBox="1">
            <a:spLocks noGrp="1"/>
          </p:cNvSpPr>
          <p:nvPr>
            <p:ph type="title"/>
          </p:nvPr>
        </p:nvSpPr>
        <p:spPr>
          <a:xfrm>
            <a:off x="381000" y="5884650"/>
            <a:ext cx="8382000" cy="715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dirty="0"/>
              <a:t>Initial printed robot components</a:t>
            </a:r>
            <a:endParaRPr sz="1200" b="0" dirty="0"/>
          </a:p>
        </p:txBody>
      </p:sp>
      <p:grpSp>
        <p:nvGrpSpPr>
          <p:cNvPr id="298" name="Google Shape;298;p44"/>
          <p:cNvGrpSpPr/>
          <p:nvPr/>
        </p:nvGrpSpPr>
        <p:grpSpPr>
          <a:xfrm>
            <a:off x="1669745" y="2154612"/>
            <a:ext cx="5804509" cy="3927751"/>
            <a:chOff x="1575867" y="1956900"/>
            <a:chExt cx="5804509" cy="3927751"/>
          </a:xfrm>
        </p:grpSpPr>
        <p:pic>
          <p:nvPicPr>
            <p:cNvPr id="299" name="Google Shape;299;p44"/>
            <p:cNvPicPr preferRelativeResize="0"/>
            <p:nvPr/>
          </p:nvPicPr>
          <p:blipFill rotWithShape="1">
            <a:blip r:embed="rId3">
              <a:alphaModFix/>
            </a:blip>
            <a:srcRect l="30462" t="18527" r="30462" b="8271"/>
            <a:stretch/>
          </p:blipFill>
          <p:spPr>
            <a:xfrm>
              <a:off x="1575867" y="1956900"/>
              <a:ext cx="1571958" cy="39277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0" name="Google Shape;300;p44"/>
            <p:cNvPicPr preferRelativeResize="0"/>
            <p:nvPr/>
          </p:nvPicPr>
          <p:blipFill rotWithShape="1">
            <a:blip r:embed="rId4">
              <a:alphaModFix/>
            </a:blip>
            <a:srcRect t="25157" b="25271"/>
            <a:stretch/>
          </p:blipFill>
          <p:spPr>
            <a:xfrm>
              <a:off x="3147825" y="1956900"/>
              <a:ext cx="4232552" cy="15739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1" name="Google Shape;301;p44"/>
            <p:cNvPicPr preferRelativeResize="0"/>
            <p:nvPr/>
          </p:nvPicPr>
          <p:blipFill rotWithShape="1">
            <a:blip r:embed="rId5">
              <a:alphaModFix/>
            </a:blip>
            <a:srcRect t="10289" b="15581"/>
            <a:stretch/>
          </p:blipFill>
          <p:spPr>
            <a:xfrm>
              <a:off x="3147825" y="3530900"/>
              <a:ext cx="4232552" cy="2353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2" name="Google Shape;302;p44"/>
          <p:cNvSpPr txBox="1"/>
          <p:nvPr/>
        </p:nvSpPr>
        <p:spPr>
          <a:xfrm>
            <a:off x="7691153" y="3017792"/>
            <a:ext cx="11253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Shell and cap, assembled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04" name="Google Shape;304;p44"/>
          <p:cNvSpPr txBox="1"/>
          <p:nvPr/>
        </p:nvSpPr>
        <p:spPr>
          <a:xfrm>
            <a:off x="7691153" y="2207972"/>
            <a:ext cx="1004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Garamond"/>
                <a:ea typeface="Garamond"/>
                <a:cs typeface="Garamond"/>
                <a:sym typeface="Garamond"/>
              </a:rPr>
              <a:t>Shell component</a:t>
            </a:r>
            <a:endParaRPr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06" name="Google Shape;306;p44"/>
          <p:cNvSpPr txBox="1"/>
          <p:nvPr/>
        </p:nvSpPr>
        <p:spPr>
          <a:xfrm>
            <a:off x="7691153" y="3983307"/>
            <a:ext cx="1125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Pinchers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07" name="Google Shape;307;p44"/>
          <p:cNvSpPr txBox="1"/>
          <p:nvPr/>
        </p:nvSpPr>
        <p:spPr>
          <a:xfrm>
            <a:off x="7691153" y="4575987"/>
            <a:ext cx="1004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Holders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" name="Google Shape;268;p40">
            <a:extLst>
              <a:ext uri="{FF2B5EF4-FFF2-40B4-BE49-F238E27FC236}">
                <a16:creationId xmlns:a16="http://schemas.microsoft.com/office/drawing/2014/main" id="{292897FF-728F-E8F9-F5F0-501BEAEFF09A}"/>
              </a:ext>
            </a:extLst>
          </p:cNvPr>
          <p:cNvSpPr txBox="1">
            <a:spLocks/>
          </p:cNvSpPr>
          <p:nvPr/>
        </p:nvSpPr>
        <p:spPr>
          <a:xfrm>
            <a:off x="457200" y="1143000"/>
            <a:ext cx="8382000" cy="715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1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r>
              <a:rPr lang="en-US" dirty="0"/>
              <a:t>Modular Construction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87D6E36-9C23-8C42-8A17-63C219EB4F5A}"/>
              </a:ext>
            </a:extLst>
          </p:cNvPr>
          <p:cNvCxnSpPr>
            <a:stCxn id="307" idx="1"/>
          </p:cNvCxnSpPr>
          <p:nvPr/>
        </p:nvCxnSpPr>
        <p:spPr>
          <a:xfrm flipH="1">
            <a:off x="6903218" y="4776087"/>
            <a:ext cx="78793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01ACE32-E6E3-F052-BE6E-A86DCB4AF1B7}"/>
              </a:ext>
            </a:extLst>
          </p:cNvPr>
          <p:cNvCxnSpPr>
            <a:stCxn id="306" idx="1"/>
          </p:cNvCxnSpPr>
          <p:nvPr/>
        </p:nvCxnSpPr>
        <p:spPr>
          <a:xfrm flipH="1">
            <a:off x="5184949" y="4183407"/>
            <a:ext cx="250620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E972245-7D34-406B-7917-DBA19EEC8801}"/>
              </a:ext>
            </a:extLst>
          </p:cNvPr>
          <p:cNvCxnSpPr>
            <a:stCxn id="302" idx="1"/>
          </p:cNvCxnSpPr>
          <p:nvPr/>
        </p:nvCxnSpPr>
        <p:spPr>
          <a:xfrm flipH="1">
            <a:off x="2984360" y="3325592"/>
            <a:ext cx="470679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F66EB6B-52A1-A16A-F14C-F3A2D57AE63B}"/>
              </a:ext>
            </a:extLst>
          </p:cNvPr>
          <p:cNvCxnSpPr>
            <a:stCxn id="304" idx="1"/>
          </p:cNvCxnSpPr>
          <p:nvPr/>
        </p:nvCxnSpPr>
        <p:spPr>
          <a:xfrm flipH="1">
            <a:off x="6903218" y="2515772"/>
            <a:ext cx="78793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537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46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382000" cy="715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Assembled Robot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EF77A6-F1CD-E08A-374A-195F7C0251B6}"/>
              </a:ext>
            </a:extLst>
          </p:cNvPr>
          <p:cNvSpPr txBox="1"/>
          <p:nvPr/>
        </p:nvSpPr>
        <p:spPr>
          <a:xfrm>
            <a:off x="2461846" y="2903974"/>
            <a:ext cx="40193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VIDEO HERE</a:t>
            </a:r>
          </a:p>
        </p:txBody>
      </p:sp>
    </p:spTree>
    <p:extLst>
      <p:ext uri="{BB962C8B-B14F-4D97-AF65-F5344CB8AC3E}">
        <p14:creationId xmlns:p14="http://schemas.microsoft.com/office/powerpoint/2010/main" val="286164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7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382000" cy="715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Circuit</a:t>
            </a:r>
            <a:endParaRPr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A2A824-73AC-1ABA-2824-3624057B16F9}"/>
              </a:ext>
            </a:extLst>
          </p:cNvPr>
          <p:cNvSpPr/>
          <p:nvPr/>
        </p:nvSpPr>
        <p:spPr>
          <a:xfrm>
            <a:off x="793820" y="1858200"/>
            <a:ext cx="1748413" cy="1570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Arduino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966F19-D142-990B-E953-D6A85F932B11}"/>
              </a:ext>
            </a:extLst>
          </p:cNvPr>
          <p:cNvSpPr/>
          <p:nvPr/>
        </p:nvSpPr>
        <p:spPr>
          <a:xfrm>
            <a:off x="2542233" y="3949002"/>
            <a:ext cx="2230734" cy="10507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Servo Driver 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FE28F1-8EE9-0BC2-52B3-017D4CB2C4A0}"/>
              </a:ext>
            </a:extLst>
          </p:cNvPr>
          <p:cNvSpPr/>
          <p:nvPr/>
        </p:nvSpPr>
        <p:spPr>
          <a:xfrm>
            <a:off x="5467978" y="3949001"/>
            <a:ext cx="2230734" cy="10507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Servo Driver 2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E68FAE7-7EB5-50A2-060B-D1F59F8B1C8F}"/>
              </a:ext>
            </a:extLst>
          </p:cNvPr>
          <p:cNvSpPr/>
          <p:nvPr/>
        </p:nvSpPr>
        <p:spPr>
          <a:xfrm>
            <a:off x="2963426" y="5715000"/>
            <a:ext cx="1388347" cy="40947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 servos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2FDDAFE-4B1D-4ADE-69B6-E633C3ADCBAD}"/>
              </a:ext>
            </a:extLst>
          </p:cNvPr>
          <p:cNvSpPr/>
          <p:nvPr/>
        </p:nvSpPr>
        <p:spPr>
          <a:xfrm>
            <a:off x="5889171" y="5715000"/>
            <a:ext cx="1388347" cy="40947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 servos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7D824B0-CAC8-B6DC-986C-C5C8BF2491F6}"/>
              </a:ext>
            </a:extLst>
          </p:cNvPr>
          <p:cNvSpPr/>
          <p:nvPr/>
        </p:nvSpPr>
        <p:spPr>
          <a:xfrm>
            <a:off x="2963426" y="1822519"/>
            <a:ext cx="1115367" cy="593874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9V Battery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0B1272B-CBCA-BF31-BA5A-B094088225AB}"/>
              </a:ext>
            </a:extLst>
          </p:cNvPr>
          <p:cNvSpPr/>
          <p:nvPr/>
        </p:nvSpPr>
        <p:spPr>
          <a:xfrm>
            <a:off x="3189932" y="2764434"/>
            <a:ext cx="935334" cy="7152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Lithium-Polymer Battery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67950A8-A303-C9DA-C35F-CACAD9622A13}"/>
              </a:ext>
            </a:extLst>
          </p:cNvPr>
          <p:cNvSpPr/>
          <p:nvPr/>
        </p:nvSpPr>
        <p:spPr>
          <a:xfrm>
            <a:off x="6115677" y="2824331"/>
            <a:ext cx="935330" cy="7152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Lithium-Polymer Battery</a:t>
            </a:r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FA257264-6F1A-94FF-9E2F-89DC3626C4E0}"/>
              </a:ext>
            </a:extLst>
          </p:cNvPr>
          <p:cNvCxnSpPr>
            <a:stCxn id="2" idx="2"/>
            <a:endCxn id="3" idx="1"/>
          </p:cNvCxnSpPr>
          <p:nvPr/>
        </p:nvCxnSpPr>
        <p:spPr>
          <a:xfrm rot="16200000" flipH="1">
            <a:off x="1582429" y="3514598"/>
            <a:ext cx="1045402" cy="874206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E813C65-CCA5-F711-72E8-B0F13F0088FE}"/>
              </a:ext>
            </a:extLst>
          </p:cNvPr>
          <p:cNvCxnSpPr>
            <a:stCxn id="3" idx="3"/>
            <a:endCxn id="4" idx="1"/>
          </p:cNvCxnSpPr>
          <p:nvPr/>
        </p:nvCxnSpPr>
        <p:spPr>
          <a:xfrm flipV="1">
            <a:off x="4772967" y="4474401"/>
            <a:ext cx="69501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515CB77-2BEF-91DD-4182-66B35BCFC707}"/>
              </a:ext>
            </a:extLst>
          </p:cNvPr>
          <p:cNvCxnSpPr>
            <a:stCxn id="3" idx="2"/>
            <a:endCxn id="6" idx="0"/>
          </p:cNvCxnSpPr>
          <p:nvPr/>
        </p:nvCxnSpPr>
        <p:spPr>
          <a:xfrm>
            <a:off x="3657600" y="4999801"/>
            <a:ext cx="0" cy="71519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F2661AF-21EC-B89D-22B6-C2A4127D7CB0}"/>
              </a:ext>
            </a:extLst>
          </p:cNvPr>
          <p:cNvCxnSpPr>
            <a:stCxn id="4" idx="2"/>
            <a:endCxn id="7" idx="0"/>
          </p:cNvCxnSpPr>
          <p:nvPr/>
        </p:nvCxnSpPr>
        <p:spPr>
          <a:xfrm>
            <a:off x="6583345" y="4999800"/>
            <a:ext cx="0" cy="715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4243C6-8C7F-2A9A-7392-E848AEF5FDA8}"/>
              </a:ext>
            </a:extLst>
          </p:cNvPr>
          <p:cNvCxnSpPr>
            <a:cxnSpLocks/>
            <a:stCxn id="3" idx="0"/>
            <a:endCxn id="9" idx="2"/>
          </p:cNvCxnSpPr>
          <p:nvPr/>
        </p:nvCxnSpPr>
        <p:spPr>
          <a:xfrm flipH="1" flipV="1">
            <a:off x="3657599" y="3479634"/>
            <a:ext cx="1" cy="4693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CF4F5FD-A2D4-F642-E5B4-53E82DD208CB}"/>
              </a:ext>
            </a:extLst>
          </p:cNvPr>
          <p:cNvCxnSpPr>
            <a:cxnSpLocks/>
            <a:stCxn id="4" idx="0"/>
            <a:endCxn id="10" idx="2"/>
          </p:cNvCxnSpPr>
          <p:nvPr/>
        </p:nvCxnSpPr>
        <p:spPr>
          <a:xfrm flipH="1" flipV="1">
            <a:off x="6583342" y="3539531"/>
            <a:ext cx="3" cy="4094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EC0FA6A2-489C-489E-78AA-814D5CC94CA9}"/>
              </a:ext>
            </a:extLst>
          </p:cNvPr>
          <p:cNvCxnSpPr>
            <a:stCxn id="2" idx="3"/>
            <a:endCxn id="8" idx="1"/>
          </p:cNvCxnSpPr>
          <p:nvPr/>
        </p:nvCxnSpPr>
        <p:spPr>
          <a:xfrm flipV="1">
            <a:off x="2542233" y="2119456"/>
            <a:ext cx="421193" cy="524144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3097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8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382000" cy="715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Rubber Wing Motion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564729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49"/>
          <p:cNvSpPr txBox="1">
            <a:spLocks noGrp="1"/>
          </p:cNvSpPr>
          <p:nvPr>
            <p:ph type="body" idx="1"/>
          </p:nvPr>
        </p:nvSpPr>
        <p:spPr>
          <a:xfrm>
            <a:off x="457200" y="1937386"/>
            <a:ext cx="8382000" cy="4463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35280" algn="l" rtl="0">
              <a:spcBef>
                <a:spcPts val="560"/>
              </a:spcBef>
              <a:spcAft>
                <a:spcPts val="0"/>
              </a:spcAft>
              <a:buSzPts val="1680"/>
              <a:buChar char="●"/>
            </a:pPr>
            <a:r>
              <a:rPr lang="en-US" dirty="0"/>
              <a:t>Locomotion</a:t>
            </a:r>
          </a:p>
          <a:p>
            <a:pPr lvl="1" indent="-335280">
              <a:buSzPts val="1680"/>
              <a:buChar char="●"/>
            </a:pPr>
            <a:r>
              <a:rPr lang="en-US" dirty="0"/>
              <a:t>Straight line</a:t>
            </a:r>
          </a:p>
          <a:p>
            <a:pPr lvl="1" indent="-335280">
              <a:buSzPts val="1680"/>
              <a:buChar char="●"/>
            </a:pPr>
            <a:r>
              <a:rPr lang="en-US" dirty="0"/>
              <a:t>Turning</a:t>
            </a:r>
          </a:p>
          <a:p>
            <a:pPr lvl="1" indent="-335280">
              <a:buSzPts val="1680"/>
              <a:buChar char="●"/>
            </a:pPr>
            <a:r>
              <a:rPr lang="en-US" dirty="0"/>
              <a:t>Turning radius</a:t>
            </a:r>
          </a:p>
          <a:p>
            <a:pPr marL="457200" lvl="0" indent="-335280" algn="l" rtl="0">
              <a:spcBef>
                <a:spcPts val="560"/>
              </a:spcBef>
              <a:spcAft>
                <a:spcPts val="0"/>
              </a:spcAft>
              <a:buSzPts val="1680"/>
              <a:buChar char="●"/>
            </a:pPr>
            <a:r>
              <a:rPr lang="en-US" dirty="0"/>
              <a:t>Incline tests</a:t>
            </a:r>
            <a:endParaRPr dirty="0"/>
          </a:p>
          <a:p>
            <a:pPr marL="457200" lvl="0" indent="-335280" algn="l" rtl="0">
              <a:spcBef>
                <a:spcPts val="0"/>
              </a:spcBef>
              <a:spcAft>
                <a:spcPts val="0"/>
              </a:spcAft>
              <a:buSzPts val="1680"/>
              <a:buChar char="●"/>
            </a:pPr>
            <a:r>
              <a:rPr lang="en-US" dirty="0"/>
              <a:t>Terrain tests</a:t>
            </a:r>
          </a:p>
          <a:p>
            <a:pPr lvl="1" indent="-335280">
              <a:spcBef>
                <a:spcPts val="0"/>
              </a:spcBef>
              <a:buSzPts val="1680"/>
              <a:buChar char="●"/>
            </a:pPr>
            <a:r>
              <a:rPr lang="en-US" dirty="0"/>
              <a:t>Sandbox under construction for terrain tests</a:t>
            </a:r>
          </a:p>
          <a:p>
            <a:pPr lvl="1" indent="-335280">
              <a:spcBef>
                <a:spcPts val="0"/>
              </a:spcBef>
              <a:buSzPts val="1680"/>
              <a:buChar char="●"/>
            </a:pPr>
            <a:r>
              <a:rPr lang="en-US" dirty="0"/>
              <a:t>Concrete, sand, asphalt, ice, and water</a:t>
            </a:r>
          </a:p>
          <a:p>
            <a:pPr>
              <a:spcBef>
                <a:spcPts val="0"/>
              </a:spcBef>
            </a:pPr>
            <a:r>
              <a:rPr lang="en-US" dirty="0"/>
              <a:t>Load tests</a:t>
            </a:r>
            <a:endParaRPr dirty="0"/>
          </a:p>
        </p:txBody>
      </p:sp>
      <p:sp>
        <p:nvSpPr>
          <p:cNvPr id="343" name="Google Shape;343;p49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382000" cy="715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Testing and Validation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13910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0"/>
          <p:cNvSpPr txBox="1">
            <a:spLocks noGrp="1"/>
          </p:cNvSpPr>
          <p:nvPr>
            <p:ph type="body" idx="1"/>
          </p:nvPr>
        </p:nvSpPr>
        <p:spPr>
          <a:xfrm>
            <a:off x="457200" y="1858211"/>
            <a:ext cx="8382000" cy="4463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35280" algn="l" rtl="0">
              <a:spcBef>
                <a:spcPts val="560"/>
              </a:spcBef>
              <a:spcAft>
                <a:spcPts val="0"/>
              </a:spcAft>
              <a:buSzPts val="1680"/>
              <a:buChar char="●"/>
            </a:pPr>
            <a:r>
              <a:rPr lang="en-US"/>
              <a:t>Begin testing the robot’s capabilities on various terrains</a:t>
            </a:r>
            <a:endParaRPr/>
          </a:p>
          <a:p>
            <a:pPr marL="457200" lvl="0" indent="-335280" algn="l" rtl="0">
              <a:spcBef>
                <a:spcPts val="0"/>
              </a:spcBef>
              <a:spcAft>
                <a:spcPts val="0"/>
              </a:spcAft>
              <a:buSzPts val="1680"/>
              <a:buChar char="●"/>
            </a:pPr>
            <a:r>
              <a:rPr lang="en-US"/>
              <a:t>Design modifications for low-gravity conditions (TBD)</a:t>
            </a:r>
            <a:endParaRPr/>
          </a:p>
          <a:p>
            <a:pPr marL="457200" lvl="0" indent="-335280" algn="l" rtl="0">
              <a:spcBef>
                <a:spcPts val="0"/>
              </a:spcBef>
              <a:spcAft>
                <a:spcPts val="0"/>
              </a:spcAft>
              <a:buSzPts val="1680"/>
              <a:buChar char="●"/>
            </a:pPr>
            <a:r>
              <a:rPr lang="en-US"/>
              <a:t>Miniaturization for ease of transportation</a:t>
            </a:r>
            <a:endParaRPr/>
          </a:p>
        </p:txBody>
      </p:sp>
      <p:sp>
        <p:nvSpPr>
          <p:cNvPr id="350" name="Google Shape;350;p50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382000" cy="715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Conclusions and Future Work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722805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68CEFB7-AD87-C376-E95B-2D48C0067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 — any questions?</a:t>
            </a:r>
          </a:p>
        </p:txBody>
      </p:sp>
      <p:pic>
        <p:nvPicPr>
          <p:cNvPr id="4" name="Picture 2" descr="velox, a creepy wiggly robot that can move on land and water">
            <a:extLst>
              <a:ext uri="{FF2B5EF4-FFF2-40B4-BE49-F238E27FC236}">
                <a16:creationId xmlns:a16="http://schemas.microsoft.com/office/drawing/2014/main" id="{FB6E62DC-9308-A594-20D9-519928BDE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19811"/>
            <a:ext cx="4050857" cy="228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pliant_energy_systems_amphibious_rotob_marshland">
            <a:extLst>
              <a:ext uri="{FF2B5EF4-FFF2-40B4-BE49-F238E27FC236}">
                <a16:creationId xmlns:a16="http://schemas.microsoft.com/office/drawing/2014/main" id="{63F9A8C2-3EFD-5F8C-0F78-0592B8987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633372"/>
            <a:ext cx="4050857" cy="2654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0994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51"/>
          <p:cNvSpPr txBox="1">
            <a:spLocks noGrp="1"/>
          </p:cNvSpPr>
          <p:nvPr>
            <p:ph type="body" idx="1"/>
          </p:nvPr>
        </p:nvSpPr>
        <p:spPr>
          <a:xfrm>
            <a:off x="457200" y="1937386"/>
            <a:ext cx="8382000" cy="4463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61963" lvl="0" indent="-461963" algn="l" rtl="0"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1800" dirty="0" err="1"/>
              <a:t>Designboom</a:t>
            </a:r>
            <a:r>
              <a:rPr lang="en-US" sz="1800" dirty="0"/>
              <a:t>, Juliana </a:t>
            </a:r>
            <a:r>
              <a:rPr lang="en-US" sz="1800" dirty="0" err="1"/>
              <a:t>Neira</a:t>
            </a:r>
            <a:r>
              <a:rPr lang="en-US" sz="1800" dirty="0"/>
              <a:t>. “Velox, a Creepy Wiggly Robot That Can Move on Land and Water.” </a:t>
            </a:r>
            <a:r>
              <a:rPr lang="en-US" sz="1800" dirty="0" err="1"/>
              <a:t>Designboom</a:t>
            </a:r>
            <a:r>
              <a:rPr lang="en-US" sz="1800" dirty="0"/>
              <a:t>, 28 Dec. 2018, https://www.designboom.com/technology/velox-amphibious-robot-pliant-energy-12-30-2018/. </a:t>
            </a:r>
          </a:p>
          <a:p>
            <a:pPr marL="461963" indent="-461963">
              <a:buNone/>
            </a:pPr>
            <a:r>
              <a:rPr lang="en-US" sz="1800" dirty="0">
                <a:effectLst/>
              </a:rPr>
              <a:t>“Robotics.” </a:t>
            </a:r>
            <a:r>
              <a:rPr lang="en-US" sz="1800" i="1" dirty="0">
                <a:effectLst/>
              </a:rPr>
              <a:t>Pliant Energy Systems</a:t>
            </a:r>
            <a:r>
              <a:rPr lang="en-US" sz="1800" dirty="0">
                <a:effectLst/>
              </a:rPr>
              <a:t>, https://www.pliantenergy.com/robotics. </a:t>
            </a:r>
          </a:p>
          <a:p>
            <a:pPr marL="461963" indent="-461963">
              <a:buNone/>
            </a:pPr>
            <a:r>
              <a:rPr lang="en-US" sz="1800" dirty="0">
                <a:effectLst/>
              </a:rPr>
              <a:t>“Fuel the Future: Energy and Extracting Resources in Extreme Environments.” ESA, https://www.esa.int/About_Us/Business_with_ESA/Global_Space_Economic_Forum/Fuel_the_future_Energy_and_extracting_resources_in_extreme_environments. </a:t>
            </a:r>
          </a:p>
          <a:p>
            <a:pPr marL="461963" indent="-461963">
              <a:buNone/>
            </a:pPr>
            <a:r>
              <a:rPr lang="en-US" sz="1800" dirty="0" err="1">
                <a:effectLst/>
              </a:rPr>
              <a:t>Dezeen</a:t>
            </a:r>
            <a:r>
              <a:rPr lang="en-US" sz="1800" dirty="0">
                <a:effectLst/>
              </a:rPr>
              <a:t>. “Amphibious Velox Robot Uses Undulating Fins to Swim and Crawl.” YouTube, 7 Feb. 2019, https://www.youtube.com/watch?v=CkZszsl2aIU&amp;amp;ab_channel=Dezeen. </a:t>
            </a:r>
          </a:p>
          <a:p>
            <a:pPr marL="461963" lvl="0" indent="-461963" algn="l" rtl="0">
              <a:spcBef>
                <a:spcPts val="5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7" name="Google Shape;357;p51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382000" cy="715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References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778870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7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382000" cy="715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Circuit Diagram</a:t>
            </a:r>
            <a:endParaRPr/>
          </a:p>
        </p:txBody>
      </p:sp>
      <p:pic>
        <p:nvPicPr>
          <p:cNvPr id="330" name="Google Shape;330;p47"/>
          <p:cNvPicPr preferRelativeResize="0"/>
          <p:nvPr/>
        </p:nvPicPr>
        <p:blipFill rotWithShape="1">
          <a:blip r:embed="rId3">
            <a:alphaModFix/>
          </a:blip>
          <a:srcRect l="5368" t="16874" r="5305" b="12548"/>
          <a:stretch/>
        </p:blipFill>
        <p:spPr>
          <a:xfrm>
            <a:off x="457200" y="2170550"/>
            <a:ext cx="8382000" cy="3725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6525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E5FBCF1-D4CE-0ED7-2D9F-6F086FEA5A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dirty="0"/>
              <a:t>Introduction and Motivation</a:t>
            </a:r>
          </a:p>
          <a:p>
            <a:r>
              <a:rPr lang="en-US" sz="1600" dirty="0"/>
              <a:t>Proposed Solution</a:t>
            </a:r>
          </a:p>
          <a:p>
            <a:r>
              <a:rPr lang="en-US" sz="1600" dirty="0"/>
              <a:t>System Architecture </a:t>
            </a:r>
          </a:p>
          <a:p>
            <a:r>
              <a:rPr lang="en-US" sz="1600" dirty="0"/>
              <a:t>System Design</a:t>
            </a:r>
          </a:p>
          <a:p>
            <a:pPr lvl="1"/>
            <a:r>
              <a:rPr lang="en-US" sz="1600" dirty="0"/>
              <a:t>Key Components</a:t>
            </a:r>
          </a:p>
          <a:p>
            <a:pPr lvl="1"/>
            <a:r>
              <a:rPr lang="en-US" sz="1600" dirty="0"/>
              <a:t>Modular Construction </a:t>
            </a:r>
          </a:p>
          <a:p>
            <a:pPr lvl="1"/>
            <a:r>
              <a:rPr lang="en-US" sz="1600" dirty="0"/>
              <a:t>Assembled Robot</a:t>
            </a:r>
          </a:p>
          <a:p>
            <a:pPr lvl="1"/>
            <a:r>
              <a:rPr lang="en-US" sz="1600" dirty="0"/>
              <a:t>Circuit</a:t>
            </a:r>
          </a:p>
          <a:p>
            <a:pPr lvl="1"/>
            <a:r>
              <a:rPr lang="en-US" sz="1600" dirty="0"/>
              <a:t>Rubber Wing Motion</a:t>
            </a:r>
          </a:p>
          <a:p>
            <a:r>
              <a:rPr lang="en-US" sz="1600" dirty="0"/>
              <a:t>Testing and Validation</a:t>
            </a:r>
          </a:p>
          <a:p>
            <a:r>
              <a:rPr lang="en-US" sz="1600" dirty="0"/>
              <a:t>Conclusions and Future Work</a:t>
            </a:r>
          </a:p>
          <a:p>
            <a:r>
              <a:rPr lang="en-US" sz="1600" dirty="0"/>
              <a:t>References</a:t>
            </a:r>
          </a:p>
          <a:p>
            <a:endParaRPr lang="en-US" sz="1600" dirty="0"/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D09ABA4-96B2-DBE6-F4E5-74E51AF6C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1046650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8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382000" cy="715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 and Motivation</a:t>
            </a:r>
            <a:endParaRPr dirty="0"/>
          </a:p>
        </p:txBody>
      </p:sp>
      <p:sp>
        <p:nvSpPr>
          <p:cNvPr id="256" name="Google Shape;256;p38"/>
          <p:cNvSpPr txBox="1">
            <a:spLocks noGrp="1"/>
          </p:cNvSpPr>
          <p:nvPr>
            <p:ph type="body" idx="1"/>
          </p:nvPr>
        </p:nvSpPr>
        <p:spPr>
          <a:xfrm>
            <a:off x="457200" y="1945369"/>
            <a:ext cx="5471327" cy="4463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35280" algn="l" rtl="0">
              <a:spcBef>
                <a:spcPts val="0"/>
              </a:spcBef>
              <a:spcAft>
                <a:spcPts val="0"/>
              </a:spcAft>
              <a:buSzPts val="1680"/>
              <a:buChar char="●"/>
            </a:pPr>
            <a:r>
              <a:rPr lang="en-US" dirty="0"/>
              <a:t>Extreme environment exploration</a:t>
            </a:r>
          </a:p>
          <a:p>
            <a:pPr marL="457200" lvl="0" indent="-335280" algn="l" rtl="0">
              <a:spcBef>
                <a:spcPts val="0"/>
              </a:spcBef>
              <a:spcAft>
                <a:spcPts val="0"/>
              </a:spcAft>
              <a:buSzPts val="1680"/>
              <a:buChar char="●"/>
            </a:pPr>
            <a:r>
              <a:rPr lang="en-US" dirty="0"/>
              <a:t>Need for a versatile extra-terrestrial explorer robot that can traverse across a variety of terrains 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US" dirty="0"/>
              <a:t>Ice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US" dirty="0"/>
              <a:t>Water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US" dirty="0"/>
              <a:t>Sand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US" dirty="0"/>
              <a:t>Flat ground</a:t>
            </a:r>
            <a:endParaRPr dirty="0"/>
          </a:p>
          <a:p>
            <a:pPr marL="457200" lvl="0" indent="-335280" algn="l" rtl="0">
              <a:spcBef>
                <a:spcPts val="0"/>
              </a:spcBef>
              <a:spcAft>
                <a:spcPts val="0"/>
              </a:spcAft>
              <a:buSzPts val="1680"/>
              <a:buChar char="●"/>
            </a:pPr>
            <a:r>
              <a:rPr lang="en-US" dirty="0"/>
              <a:t>Sensors for collecting vital data</a:t>
            </a:r>
            <a:endParaRPr dirty="0"/>
          </a:p>
        </p:txBody>
      </p:sp>
      <p:pic>
        <p:nvPicPr>
          <p:cNvPr id="2050" name="Picture 2" descr="ESA - Fuel the future: Energy and extracting resources in extreme  environments">
            <a:extLst>
              <a:ext uri="{FF2B5EF4-FFF2-40B4-BE49-F238E27FC236}">
                <a16:creationId xmlns:a16="http://schemas.microsoft.com/office/drawing/2014/main" id="{306888D2-AD52-B225-BD93-6339FF401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27" y="1858057"/>
            <a:ext cx="3201237" cy="180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18CA297-0064-E195-3418-138E765EC97B}"/>
              </a:ext>
            </a:extLst>
          </p:cNvPr>
          <p:cNvSpPr txBox="1"/>
          <p:nvPr/>
        </p:nvSpPr>
        <p:spPr>
          <a:xfrm>
            <a:off x="5928526" y="3676880"/>
            <a:ext cx="3044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Extreme environment lander, courtesy of ESA.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8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382000" cy="715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Proposed Solution: Biologically-Inspired Robotics to Explore Extreme Environments</a:t>
            </a:r>
            <a:endParaRPr dirty="0"/>
          </a:p>
        </p:txBody>
      </p:sp>
      <p:sp>
        <p:nvSpPr>
          <p:cNvPr id="256" name="Google Shape;256;p38"/>
          <p:cNvSpPr txBox="1">
            <a:spLocks noGrp="1"/>
          </p:cNvSpPr>
          <p:nvPr>
            <p:ph type="body" idx="1"/>
          </p:nvPr>
        </p:nvSpPr>
        <p:spPr>
          <a:xfrm>
            <a:off x="457200" y="2160395"/>
            <a:ext cx="8154237" cy="4248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35280" algn="l" rtl="0">
              <a:spcBef>
                <a:spcPts val="0"/>
              </a:spcBef>
              <a:spcAft>
                <a:spcPts val="0"/>
              </a:spcAft>
              <a:buSzPts val="1680"/>
              <a:buChar char="●"/>
            </a:pPr>
            <a:r>
              <a:rPr lang="en-US" dirty="0"/>
              <a:t>Shell components created solely using 3D printing</a:t>
            </a:r>
          </a:p>
          <a:p>
            <a:pPr marL="457200" lvl="0" indent="-335280" algn="l" rtl="0">
              <a:spcBef>
                <a:spcPts val="0"/>
              </a:spcBef>
              <a:spcAft>
                <a:spcPts val="0"/>
              </a:spcAft>
              <a:buSzPts val="1680"/>
              <a:buChar char="●"/>
            </a:pPr>
            <a:r>
              <a:rPr lang="en-US" dirty="0"/>
              <a:t>Inspired by the marine flatworm and Velox robot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8A6C26-8452-7149-A077-4D740A6087B8}"/>
              </a:ext>
            </a:extLst>
          </p:cNvPr>
          <p:cNvSpPr txBox="1"/>
          <p:nvPr/>
        </p:nvSpPr>
        <p:spPr>
          <a:xfrm>
            <a:off x="3125874" y="6300317"/>
            <a:ext cx="30446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Velox Robot demonstration</a:t>
            </a:r>
          </a:p>
        </p:txBody>
      </p:sp>
      <p:pic>
        <p:nvPicPr>
          <p:cNvPr id="2" name="Velox Demo">
            <a:hlinkClick r:id="" action="ppaction://media"/>
            <a:extLst>
              <a:ext uri="{FF2B5EF4-FFF2-40B4-BE49-F238E27FC236}">
                <a16:creationId xmlns:a16="http://schemas.microsoft.com/office/drawing/2014/main" id="{4170368E-90CA-ECE7-1AA1-9DE82585CCA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62199" y="3577398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25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23106-6553-25FE-F17B-D08C53F94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Architecture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111C003-AFC9-F581-54C2-F74AD27B6F9F}"/>
              </a:ext>
            </a:extLst>
          </p:cNvPr>
          <p:cNvSpPr/>
          <p:nvPr/>
        </p:nvSpPr>
        <p:spPr>
          <a:xfrm>
            <a:off x="3753059" y="1858057"/>
            <a:ext cx="1627833" cy="7150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Slugbot</a:t>
            </a:r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57F614A-7171-2AC3-3B8E-CCB1DE76AE8E}"/>
              </a:ext>
            </a:extLst>
          </p:cNvPr>
          <p:cNvSpPr/>
          <p:nvPr/>
        </p:nvSpPr>
        <p:spPr>
          <a:xfrm>
            <a:off x="572756" y="2843684"/>
            <a:ext cx="1637881" cy="715057"/>
          </a:xfrm>
          <a:prstGeom prst="roundRect">
            <a:avLst/>
          </a:prstGeom>
          <a:solidFill>
            <a:schemeClr val="accent2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Structure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F34EBEC-FA80-7988-4649-5D189BC9C2BE}"/>
              </a:ext>
            </a:extLst>
          </p:cNvPr>
          <p:cNvSpPr/>
          <p:nvPr/>
        </p:nvSpPr>
        <p:spPr>
          <a:xfrm>
            <a:off x="3753059" y="2888672"/>
            <a:ext cx="1637881" cy="715057"/>
          </a:xfrm>
          <a:prstGeom prst="roundRect">
            <a:avLst/>
          </a:prstGeom>
          <a:solidFill>
            <a:schemeClr val="accent2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Electronics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BE2E17F-EE9D-5CEB-11B7-E002840828A9}"/>
              </a:ext>
            </a:extLst>
          </p:cNvPr>
          <p:cNvSpPr/>
          <p:nvPr/>
        </p:nvSpPr>
        <p:spPr>
          <a:xfrm>
            <a:off x="6643635" y="2891184"/>
            <a:ext cx="1637881" cy="715057"/>
          </a:xfrm>
          <a:prstGeom prst="roundRect">
            <a:avLst/>
          </a:prstGeom>
          <a:solidFill>
            <a:schemeClr val="accent2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Locomotion Mechanism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4BB24DD-A0AA-E1FB-C47C-0E8A210A0650}"/>
              </a:ext>
            </a:extLst>
          </p:cNvPr>
          <p:cNvSpPr/>
          <p:nvPr/>
        </p:nvSpPr>
        <p:spPr>
          <a:xfrm>
            <a:off x="1026608" y="3950679"/>
            <a:ext cx="1405094" cy="430402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Modular Shell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49DD2B9-CE14-385A-44A4-AA3B86C50815}"/>
              </a:ext>
            </a:extLst>
          </p:cNvPr>
          <p:cNvSpPr/>
          <p:nvPr/>
        </p:nvSpPr>
        <p:spPr>
          <a:xfrm>
            <a:off x="1026608" y="4483675"/>
            <a:ext cx="1405094" cy="430402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Holders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A0C72B1-598E-2394-80EE-F50F2B764D62}"/>
              </a:ext>
            </a:extLst>
          </p:cNvPr>
          <p:cNvSpPr/>
          <p:nvPr/>
        </p:nvSpPr>
        <p:spPr>
          <a:xfrm>
            <a:off x="7127632" y="3950679"/>
            <a:ext cx="1405094" cy="59369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Pinchers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3928366-E8C5-32A8-9C84-151F2766FF60}"/>
              </a:ext>
            </a:extLst>
          </p:cNvPr>
          <p:cNvSpPr/>
          <p:nvPr/>
        </p:nvSpPr>
        <p:spPr>
          <a:xfrm>
            <a:off x="7127632" y="4639462"/>
            <a:ext cx="1405094" cy="59369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Servos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ED9BB7B-5648-C826-3469-77EDA3CEFF92}"/>
              </a:ext>
            </a:extLst>
          </p:cNvPr>
          <p:cNvSpPr/>
          <p:nvPr/>
        </p:nvSpPr>
        <p:spPr>
          <a:xfrm>
            <a:off x="4354288" y="3950679"/>
            <a:ext cx="1405094" cy="59369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Arduino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6D7AD7B-DD5E-7FF8-3ABB-EA62E1999A35}"/>
              </a:ext>
            </a:extLst>
          </p:cNvPr>
          <p:cNvSpPr/>
          <p:nvPr/>
        </p:nvSpPr>
        <p:spPr>
          <a:xfrm>
            <a:off x="4354288" y="4639462"/>
            <a:ext cx="1405094" cy="59369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9V Battery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4D0C769-3458-F9E0-94BA-00E479C57EB1}"/>
              </a:ext>
            </a:extLst>
          </p:cNvPr>
          <p:cNvSpPr/>
          <p:nvPr/>
        </p:nvSpPr>
        <p:spPr>
          <a:xfrm>
            <a:off x="4354288" y="5306015"/>
            <a:ext cx="1405094" cy="59369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LiPo Batteries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29B0132-0AE8-7D57-8875-1FEBD6CACD8E}"/>
              </a:ext>
            </a:extLst>
          </p:cNvPr>
          <p:cNvSpPr/>
          <p:nvPr/>
        </p:nvSpPr>
        <p:spPr>
          <a:xfrm>
            <a:off x="1026608" y="4999607"/>
            <a:ext cx="1405094" cy="430402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Spine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6BDDE1D-DE6D-D805-8E03-94A284FEB292}"/>
              </a:ext>
            </a:extLst>
          </p:cNvPr>
          <p:cNvSpPr/>
          <p:nvPr/>
        </p:nvSpPr>
        <p:spPr>
          <a:xfrm>
            <a:off x="7127632" y="5306015"/>
            <a:ext cx="1405094" cy="59369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Rubber Wings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8141FD2-4299-2DFD-37E5-2C465846B69F}"/>
              </a:ext>
            </a:extLst>
          </p:cNvPr>
          <p:cNvSpPr/>
          <p:nvPr/>
        </p:nvSpPr>
        <p:spPr>
          <a:xfrm>
            <a:off x="1026608" y="5515539"/>
            <a:ext cx="1405094" cy="430402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Top Cover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6CD4507-5AB4-61F7-55B2-10D307B4350A}"/>
              </a:ext>
            </a:extLst>
          </p:cNvPr>
          <p:cNvSpPr/>
          <p:nvPr/>
        </p:nvSpPr>
        <p:spPr>
          <a:xfrm>
            <a:off x="1026608" y="6031471"/>
            <a:ext cx="1405094" cy="430402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End caps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B50D70B-7826-3D12-CB9C-B28CBA5C95DD}"/>
              </a:ext>
            </a:extLst>
          </p:cNvPr>
          <p:cNvSpPr/>
          <p:nvPr/>
        </p:nvSpPr>
        <p:spPr>
          <a:xfrm>
            <a:off x="4354288" y="6043301"/>
            <a:ext cx="1405094" cy="59369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Sensors</a:t>
            </a:r>
          </a:p>
        </p:txBody>
      </p: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BEDDD352-05B5-EF21-E89D-61E01F23DD08}"/>
              </a:ext>
            </a:extLst>
          </p:cNvPr>
          <p:cNvCxnSpPr>
            <a:stCxn id="4" idx="1"/>
            <a:endCxn id="5" idx="0"/>
          </p:cNvCxnSpPr>
          <p:nvPr/>
        </p:nvCxnSpPr>
        <p:spPr>
          <a:xfrm rot="10800000" flipV="1">
            <a:off x="1391697" y="2215586"/>
            <a:ext cx="2361362" cy="62809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040FD855-779C-B4C0-7C47-C64DB44B18D1}"/>
              </a:ext>
            </a:extLst>
          </p:cNvPr>
          <p:cNvCxnSpPr>
            <a:stCxn id="4" idx="3"/>
            <a:endCxn id="7" idx="0"/>
          </p:cNvCxnSpPr>
          <p:nvPr/>
        </p:nvCxnSpPr>
        <p:spPr>
          <a:xfrm>
            <a:off x="5380892" y="2215586"/>
            <a:ext cx="2081684" cy="67559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69E94654-2AA5-DBCF-D680-F2A8618E5983}"/>
              </a:ext>
            </a:extLst>
          </p:cNvPr>
          <p:cNvCxnSpPr>
            <a:stCxn id="7" idx="1"/>
            <a:endCxn id="10" idx="1"/>
          </p:cNvCxnSpPr>
          <p:nvPr/>
        </p:nvCxnSpPr>
        <p:spPr>
          <a:xfrm rot="10800000" flipH="1" flipV="1">
            <a:off x="6643634" y="3248712"/>
            <a:ext cx="483997" cy="998811"/>
          </a:xfrm>
          <a:prstGeom prst="bentConnector3">
            <a:avLst>
              <a:gd name="adj1" fmla="val -4723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71980B30-0A2F-9E43-8A4C-9C464C7DA321}"/>
              </a:ext>
            </a:extLst>
          </p:cNvPr>
          <p:cNvCxnSpPr>
            <a:stCxn id="7" idx="1"/>
            <a:endCxn id="11" idx="1"/>
          </p:cNvCxnSpPr>
          <p:nvPr/>
        </p:nvCxnSpPr>
        <p:spPr>
          <a:xfrm rot="10800000" flipH="1" flipV="1">
            <a:off x="6643634" y="3248713"/>
            <a:ext cx="483997" cy="1687594"/>
          </a:xfrm>
          <a:prstGeom prst="bentConnector3">
            <a:avLst>
              <a:gd name="adj1" fmla="val -4723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36403D65-26EF-5EE8-E5E3-8C7F50E6D611}"/>
              </a:ext>
            </a:extLst>
          </p:cNvPr>
          <p:cNvCxnSpPr>
            <a:stCxn id="7" idx="1"/>
            <a:endCxn id="16" idx="1"/>
          </p:cNvCxnSpPr>
          <p:nvPr/>
        </p:nvCxnSpPr>
        <p:spPr>
          <a:xfrm rot="10800000" flipH="1" flipV="1">
            <a:off x="6643634" y="3248712"/>
            <a:ext cx="483997" cy="2354147"/>
          </a:xfrm>
          <a:prstGeom prst="bentConnector3">
            <a:avLst>
              <a:gd name="adj1" fmla="val -4723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05F39FA5-FBE6-E8FE-A294-FAAF29D8A156}"/>
              </a:ext>
            </a:extLst>
          </p:cNvPr>
          <p:cNvCxnSpPr>
            <a:stCxn id="6" idx="1"/>
            <a:endCxn id="12" idx="1"/>
          </p:cNvCxnSpPr>
          <p:nvPr/>
        </p:nvCxnSpPr>
        <p:spPr>
          <a:xfrm rot="10800000" flipH="1" flipV="1">
            <a:off x="3753058" y="3246200"/>
            <a:ext cx="601229" cy="1001323"/>
          </a:xfrm>
          <a:prstGeom prst="bentConnector3">
            <a:avLst>
              <a:gd name="adj1" fmla="val -3802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30EA5E2E-216E-CA99-0576-33812A2CD0A3}"/>
              </a:ext>
            </a:extLst>
          </p:cNvPr>
          <p:cNvCxnSpPr>
            <a:stCxn id="6" idx="1"/>
            <a:endCxn id="13" idx="1"/>
          </p:cNvCxnSpPr>
          <p:nvPr/>
        </p:nvCxnSpPr>
        <p:spPr>
          <a:xfrm rot="10800000" flipH="1" flipV="1">
            <a:off x="3753058" y="3246201"/>
            <a:ext cx="601229" cy="1690106"/>
          </a:xfrm>
          <a:prstGeom prst="bentConnector3">
            <a:avLst>
              <a:gd name="adj1" fmla="val -3802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66F924ED-BAB8-B2A9-1441-9206F23212C7}"/>
              </a:ext>
            </a:extLst>
          </p:cNvPr>
          <p:cNvCxnSpPr>
            <a:stCxn id="6" idx="1"/>
            <a:endCxn id="14" idx="1"/>
          </p:cNvCxnSpPr>
          <p:nvPr/>
        </p:nvCxnSpPr>
        <p:spPr>
          <a:xfrm rot="10800000" flipH="1" flipV="1">
            <a:off x="3753058" y="3246200"/>
            <a:ext cx="601229" cy="2356659"/>
          </a:xfrm>
          <a:prstGeom prst="bentConnector3">
            <a:avLst>
              <a:gd name="adj1" fmla="val -3802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2003A411-313A-FA0D-FA81-FFFBFC1E073E}"/>
              </a:ext>
            </a:extLst>
          </p:cNvPr>
          <p:cNvCxnSpPr>
            <a:stCxn id="6" idx="1"/>
            <a:endCxn id="19" idx="1"/>
          </p:cNvCxnSpPr>
          <p:nvPr/>
        </p:nvCxnSpPr>
        <p:spPr>
          <a:xfrm rot="10800000" flipH="1" flipV="1">
            <a:off x="3753058" y="3246200"/>
            <a:ext cx="601229" cy="3093945"/>
          </a:xfrm>
          <a:prstGeom prst="bentConnector3">
            <a:avLst>
              <a:gd name="adj1" fmla="val -3802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5744BBCC-FDDB-AB32-9F3A-77B678CBDDDE}"/>
              </a:ext>
            </a:extLst>
          </p:cNvPr>
          <p:cNvCxnSpPr>
            <a:stCxn id="5" idx="1"/>
            <a:endCxn id="8" idx="1"/>
          </p:cNvCxnSpPr>
          <p:nvPr/>
        </p:nvCxnSpPr>
        <p:spPr>
          <a:xfrm rot="10800000" flipH="1" flipV="1">
            <a:off x="572756" y="3201212"/>
            <a:ext cx="453852" cy="964667"/>
          </a:xfrm>
          <a:prstGeom prst="bentConnector3">
            <a:avLst>
              <a:gd name="adj1" fmla="val -5036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119D6650-F246-F00A-2A58-E1D0344A604C}"/>
              </a:ext>
            </a:extLst>
          </p:cNvPr>
          <p:cNvCxnSpPr>
            <a:stCxn id="5" idx="1"/>
            <a:endCxn id="9" idx="1"/>
          </p:cNvCxnSpPr>
          <p:nvPr/>
        </p:nvCxnSpPr>
        <p:spPr>
          <a:xfrm rot="10800000" flipH="1" flipV="1">
            <a:off x="572756" y="3201212"/>
            <a:ext cx="453852" cy="1497663"/>
          </a:xfrm>
          <a:prstGeom prst="bentConnector3">
            <a:avLst>
              <a:gd name="adj1" fmla="val -5036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E5C5A03C-1150-C124-C1AF-78B981719822}"/>
              </a:ext>
            </a:extLst>
          </p:cNvPr>
          <p:cNvCxnSpPr>
            <a:stCxn id="5" idx="1"/>
            <a:endCxn id="15" idx="1"/>
          </p:cNvCxnSpPr>
          <p:nvPr/>
        </p:nvCxnSpPr>
        <p:spPr>
          <a:xfrm rot="10800000" flipH="1" flipV="1">
            <a:off x="572756" y="3201212"/>
            <a:ext cx="453852" cy="2013595"/>
          </a:xfrm>
          <a:prstGeom prst="bentConnector3">
            <a:avLst>
              <a:gd name="adj1" fmla="val -5036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4CF88A9E-0F2C-9349-9CE3-0C5C971C936A}"/>
              </a:ext>
            </a:extLst>
          </p:cNvPr>
          <p:cNvCxnSpPr>
            <a:stCxn id="5" idx="1"/>
            <a:endCxn id="17" idx="1"/>
          </p:cNvCxnSpPr>
          <p:nvPr/>
        </p:nvCxnSpPr>
        <p:spPr>
          <a:xfrm rot="10800000" flipH="1" flipV="1">
            <a:off x="572756" y="3201212"/>
            <a:ext cx="453852" cy="2529527"/>
          </a:xfrm>
          <a:prstGeom prst="bentConnector3">
            <a:avLst>
              <a:gd name="adj1" fmla="val -5036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29AEC65F-328C-69A4-4F16-0DD120F75F43}"/>
              </a:ext>
            </a:extLst>
          </p:cNvPr>
          <p:cNvCxnSpPr>
            <a:stCxn id="5" idx="1"/>
            <a:endCxn id="18" idx="1"/>
          </p:cNvCxnSpPr>
          <p:nvPr/>
        </p:nvCxnSpPr>
        <p:spPr>
          <a:xfrm rot="10800000" flipH="1" flipV="1">
            <a:off x="572756" y="3201212"/>
            <a:ext cx="453852" cy="3045459"/>
          </a:xfrm>
          <a:prstGeom prst="bentConnector3">
            <a:avLst>
              <a:gd name="adj1" fmla="val -5036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8390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0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382000" cy="715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System Design</a:t>
            </a:r>
            <a:endParaRPr dirty="0"/>
          </a:p>
        </p:txBody>
      </p:sp>
      <p:sp>
        <p:nvSpPr>
          <p:cNvPr id="269" name="Google Shape;269;p40"/>
          <p:cNvSpPr txBox="1">
            <a:spLocks noGrp="1"/>
          </p:cNvSpPr>
          <p:nvPr>
            <p:ph type="body" idx="1"/>
          </p:nvPr>
        </p:nvSpPr>
        <p:spPr>
          <a:xfrm>
            <a:off x="457200" y="1945375"/>
            <a:ext cx="4565700" cy="44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35280" algn="l" rtl="0">
              <a:spcBef>
                <a:spcPts val="0"/>
              </a:spcBef>
              <a:spcAft>
                <a:spcPts val="0"/>
              </a:spcAft>
              <a:buSzPts val="1680"/>
              <a:buChar char="●"/>
            </a:pPr>
            <a:r>
              <a:rPr lang="en-US"/>
              <a:t>Fins on either side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US"/>
              <a:t>Rubber, driven by servos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US"/>
              <a:t>Sinusoidal wave motion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US"/>
              <a:t>Various angles for different environments</a:t>
            </a:r>
            <a:endParaRPr/>
          </a:p>
          <a:p>
            <a:pPr marL="1371600" lvl="2" indent="-297180" algn="l" rtl="0">
              <a:spcBef>
                <a:spcPts val="0"/>
              </a:spcBef>
              <a:spcAft>
                <a:spcPts val="0"/>
              </a:spcAft>
              <a:buSzPts val="1080"/>
              <a:buChar char="■"/>
            </a:pPr>
            <a:r>
              <a:rPr lang="en-US"/>
              <a:t>Vertical for solid ground/ice, horizontal for swimming, angled for sand</a:t>
            </a:r>
            <a:endParaRPr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605CC50-AA0F-1AC2-036E-CF78FBC9CE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27" r="27181"/>
          <a:stretch/>
        </p:blipFill>
        <p:spPr bwMode="auto">
          <a:xfrm>
            <a:off x="5255289" y="1945375"/>
            <a:ext cx="2354273" cy="461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5A3CC03-0DD6-CA14-287A-9188BFBE2E64}"/>
              </a:ext>
            </a:extLst>
          </p:cNvPr>
          <p:cNvSpPr txBox="1"/>
          <p:nvPr/>
        </p:nvSpPr>
        <p:spPr>
          <a:xfrm>
            <a:off x="7807567" y="3829733"/>
            <a:ext cx="1245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Robot spine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11C5AE-F786-E178-7975-F99AF9011EF9}"/>
              </a:ext>
            </a:extLst>
          </p:cNvPr>
          <p:cNvSpPr txBox="1"/>
          <p:nvPr/>
        </p:nvSpPr>
        <p:spPr>
          <a:xfrm>
            <a:off x="7807569" y="2665376"/>
            <a:ext cx="1031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Pinchers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7C0DCE-A287-519B-48B4-25AB7E2AC485}"/>
              </a:ext>
            </a:extLst>
          </p:cNvPr>
          <p:cNvSpPr txBox="1"/>
          <p:nvPr/>
        </p:nvSpPr>
        <p:spPr>
          <a:xfrm>
            <a:off x="7807568" y="3069873"/>
            <a:ext cx="1031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38DB19-2A63-F47D-6E29-96F838F1B757}"/>
              </a:ext>
            </a:extLst>
          </p:cNvPr>
          <p:cNvSpPr txBox="1"/>
          <p:nvPr/>
        </p:nvSpPr>
        <p:spPr>
          <a:xfrm>
            <a:off x="7807567" y="3429000"/>
            <a:ext cx="1245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Servo holders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C5AC11-6F67-5DD8-39F8-663B4F4E18A1}"/>
              </a:ext>
            </a:extLst>
          </p:cNvPr>
          <p:cNvSpPr txBox="1"/>
          <p:nvPr/>
        </p:nvSpPr>
        <p:spPr>
          <a:xfrm>
            <a:off x="7807566" y="2306249"/>
            <a:ext cx="1031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Rubber fins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F1B605-C25B-7EA8-A08C-82418C55322F}"/>
              </a:ext>
            </a:extLst>
          </p:cNvPr>
          <p:cNvCxnSpPr>
            <a:stCxn id="6" idx="1"/>
          </p:cNvCxnSpPr>
          <p:nvPr/>
        </p:nvCxnSpPr>
        <p:spPr>
          <a:xfrm flipH="1">
            <a:off x="7204668" y="2460138"/>
            <a:ext cx="602898" cy="170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6F5BFFBC-7388-4CA3-BC75-8461E9C2D00A}"/>
              </a:ext>
            </a:extLst>
          </p:cNvPr>
          <p:cNvCxnSpPr>
            <a:stCxn id="3" idx="1"/>
          </p:cNvCxnSpPr>
          <p:nvPr/>
        </p:nvCxnSpPr>
        <p:spPr>
          <a:xfrm rot="10800000" flipV="1">
            <a:off x="6983605" y="2819265"/>
            <a:ext cx="823965" cy="64612"/>
          </a:xfrm>
          <a:prstGeom prst="bentConnector3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CAFE17EC-9848-6826-3E80-32E6CFA07490}"/>
              </a:ext>
            </a:extLst>
          </p:cNvPr>
          <p:cNvCxnSpPr>
            <a:stCxn id="4" idx="1"/>
          </p:cNvCxnSpPr>
          <p:nvPr/>
        </p:nvCxnSpPr>
        <p:spPr>
          <a:xfrm rot="10800000" flipV="1">
            <a:off x="6722348" y="3223762"/>
            <a:ext cx="1085221" cy="205238"/>
          </a:xfrm>
          <a:prstGeom prst="bentConnector3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1D6331F4-5002-C2C3-0AD2-77C4EEAB7271}"/>
              </a:ext>
            </a:extLst>
          </p:cNvPr>
          <p:cNvCxnSpPr>
            <a:stCxn id="5" idx="1"/>
          </p:cNvCxnSpPr>
          <p:nvPr/>
        </p:nvCxnSpPr>
        <p:spPr>
          <a:xfrm rot="10800000" flipV="1">
            <a:off x="6601767" y="3582889"/>
            <a:ext cx="1205800" cy="153888"/>
          </a:xfrm>
          <a:prstGeom prst="bentConnector3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B02CC17-0D6B-6158-05B7-B80C492DCDDA}"/>
              </a:ext>
            </a:extLst>
          </p:cNvPr>
          <p:cNvCxnSpPr>
            <a:stCxn id="2" idx="1"/>
          </p:cNvCxnSpPr>
          <p:nvPr/>
        </p:nvCxnSpPr>
        <p:spPr>
          <a:xfrm flipH="1" flipV="1">
            <a:off x="6471138" y="3979146"/>
            <a:ext cx="133642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1"/>
          <p:cNvSpPr txBox="1">
            <a:spLocks noGrp="1"/>
          </p:cNvSpPr>
          <p:nvPr>
            <p:ph type="title"/>
          </p:nvPr>
        </p:nvSpPr>
        <p:spPr>
          <a:xfrm>
            <a:off x="381000" y="5764100"/>
            <a:ext cx="8382000" cy="715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SolidWorks model of robot</a:t>
            </a:r>
            <a:endParaRPr dirty="0"/>
          </a:p>
        </p:txBody>
      </p:sp>
      <p:pic>
        <p:nvPicPr>
          <p:cNvPr id="277" name="Google Shape;277;p41"/>
          <p:cNvPicPr preferRelativeResize="0"/>
          <p:nvPr/>
        </p:nvPicPr>
        <p:blipFill rotWithShape="1">
          <a:blip r:embed="rId3">
            <a:alphaModFix/>
          </a:blip>
          <a:srcRect l="13838" t="12377" r="29191" b="8433"/>
          <a:stretch/>
        </p:blipFill>
        <p:spPr>
          <a:xfrm>
            <a:off x="1967353" y="1796706"/>
            <a:ext cx="5209308" cy="36206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oogle Shape;283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9779" y="2049643"/>
            <a:ext cx="6335469" cy="4749250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42"/>
          <p:cNvSpPr txBox="1"/>
          <p:nvPr/>
        </p:nvSpPr>
        <p:spPr>
          <a:xfrm>
            <a:off x="7325248" y="2049643"/>
            <a:ext cx="1607400" cy="36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Garamond"/>
              <a:buAutoNum type="arabicPeriod"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Servo pincher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Garamond"/>
              <a:buAutoNum type="arabicPeriod"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Servo holder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Garamond"/>
              <a:buAutoNum type="arabicPeriod"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Robot spine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Garamond"/>
              <a:buAutoNum type="arabicPeriod"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Servo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  6.     Shell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  7.     Fin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  8.     Arduino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  9.     Battery holder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  10.   Ultrasonic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          sensor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  11.   Motion 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          sensor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  14.   AI vision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          sensor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  18.   Front cap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Garamond"/>
                <a:ea typeface="Garamond"/>
                <a:cs typeface="Garamond"/>
                <a:sym typeface="Garamond"/>
              </a:rPr>
              <a:t>  20.   Top cover</a:t>
            </a:r>
            <a:endParaRPr dirty="0"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" name="Google Shape;268;p40">
            <a:extLst>
              <a:ext uri="{FF2B5EF4-FFF2-40B4-BE49-F238E27FC236}">
                <a16:creationId xmlns:a16="http://schemas.microsoft.com/office/drawing/2014/main" id="{200CB57C-6822-B3AB-7756-C767BA5F4E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382000" cy="715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Exploded View for Manufacturing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3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382000" cy="715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Key Components</a:t>
            </a:r>
            <a:endParaRPr dirty="0"/>
          </a:p>
        </p:txBody>
      </p:sp>
      <p:sp>
        <p:nvSpPr>
          <p:cNvPr id="291" name="Google Shape;291;p43"/>
          <p:cNvSpPr txBox="1">
            <a:spLocks noGrp="1"/>
          </p:cNvSpPr>
          <p:nvPr>
            <p:ph type="body" idx="1"/>
          </p:nvPr>
        </p:nvSpPr>
        <p:spPr>
          <a:xfrm>
            <a:off x="457200" y="1937386"/>
            <a:ext cx="8382000" cy="4463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35280" algn="l" rtl="0">
              <a:spcBef>
                <a:spcPts val="0"/>
              </a:spcBef>
              <a:spcAft>
                <a:spcPts val="0"/>
              </a:spcAft>
              <a:buSzPts val="1680"/>
              <a:buChar char="●"/>
            </a:pPr>
            <a:r>
              <a:rPr lang="en-US" dirty="0"/>
              <a:t>Rubber for fins</a:t>
            </a:r>
            <a:endParaRPr dirty="0"/>
          </a:p>
          <a:p>
            <a:pPr marL="457200" lvl="0" indent="-335280" algn="l" rtl="0">
              <a:spcBef>
                <a:spcPts val="0"/>
              </a:spcBef>
              <a:spcAft>
                <a:spcPts val="0"/>
              </a:spcAft>
              <a:buSzPts val="1680"/>
              <a:buChar char="●"/>
            </a:pPr>
            <a:r>
              <a:rPr lang="en-US" dirty="0"/>
              <a:t>16 high-torque servo motors</a:t>
            </a:r>
            <a:endParaRPr dirty="0"/>
          </a:p>
          <a:p>
            <a:pPr marL="457200" lvl="0" indent="-335280" algn="l" rtl="0">
              <a:spcBef>
                <a:spcPts val="0"/>
              </a:spcBef>
              <a:spcAft>
                <a:spcPts val="0"/>
              </a:spcAft>
              <a:buSzPts val="1680"/>
              <a:buChar char="●"/>
            </a:pPr>
            <a:r>
              <a:rPr lang="en-US" dirty="0"/>
              <a:t>Arduino, wires, servo driver</a:t>
            </a:r>
            <a:endParaRPr dirty="0"/>
          </a:p>
          <a:p>
            <a:pPr marL="457200" lvl="0" indent="-335280" algn="l" rtl="0">
              <a:spcBef>
                <a:spcPts val="0"/>
              </a:spcBef>
              <a:spcAft>
                <a:spcPts val="0"/>
              </a:spcAft>
              <a:buSzPts val="1680"/>
              <a:buChar char="●"/>
            </a:pPr>
            <a:r>
              <a:rPr lang="en-US" dirty="0"/>
              <a:t>Motion sensor</a:t>
            </a:r>
            <a:endParaRPr dirty="0"/>
          </a:p>
          <a:p>
            <a:pPr marL="457200" lvl="0" indent="-335280" algn="l" rtl="0">
              <a:spcBef>
                <a:spcPts val="0"/>
              </a:spcBef>
              <a:spcAft>
                <a:spcPts val="0"/>
              </a:spcAft>
              <a:buSzPts val="1680"/>
              <a:buChar char="●"/>
            </a:pPr>
            <a:r>
              <a:rPr lang="en-US" dirty="0"/>
              <a:t>Ultrasonic sensor</a:t>
            </a:r>
            <a:endParaRPr dirty="0"/>
          </a:p>
          <a:p>
            <a:pPr marL="457200" lvl="0" indent="-335280" algn="l" rtl="0">
              <a:spcBef>
                <a:spcPts val="0"/>
              </a:spcBef>
              <a:spcAft>
                <a:spcPts val="0"/>
              </a:spcAft>
              <a:buSzPts val="1680"/>
              <a:buChar char="●"/>
            </a:pPr>
            <a:r>
              <a:rPr lang="en-US" dirty="0"/>
              <a:t>A.I. Vision Sensor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03488051"/>
      </p:ext>
    </p:extLst>
  </p:cSld>
  <p:clrMapOvr>
    <a:masterClrMapping/>
  </p:clrMapOvr>
</p:sld>
</file>

<file path=ppt/theme/theme1.xml><?xml version="1.0" encoding="utf-8"?>
<a:theme xmlns:a="http://schemas.openxmlformats.org/drawingml/2006/main" name="1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7A62FB20A46E4BAA8559C6E1D83ADF" ma:contentTypeVersion="2" ma:contentTypeDescription="Create a new document." ma:contentTypeScope="" ma:versionID="3a11b56ecd840008c52c48ac66833e9c">
  <xsd:schema xmlns:xsd="http://www.w3.org/2001/XMLSchema" xmlns:xs="http://www.w3.org/2001/XMLSchema" xmlns:p="http://schemas.microsoft.com/office/2006/metadata/properties" xmlns:ns3="40ee7d6b-1fd5-499f-a603-4d93e9a96f2e" targetNamespace="http://schemas.microsoft.com/office/2006/metadata/properties" ma:root="true" ma:fieldsID="6e02c9fdd1e470ca260083acdf7def94" ns3:_="">
    <xsd:import namespace="40ee7d6b-1fd5-499f-a603-4d93e9a96f2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ee7d6b-1fd5-499f-a603-4d93e9a96f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F46BDB-9C35-4679-9EA9-EF0A1F5BD7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9E3A90C-D520-4224-861B-D673493CF3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ee7d6b-1fd5-499f-a603-4d93e9a96f2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C04ACDE-0ACA-4B78-A6E6-81AC428BFE7A}">
  <ds:schemaRefs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40ee7d6b-1fd5-499f-a603-4d93e9a96f2e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557</Words>
  <Application>Microsoft Office PowerPoint</Application>
  <PresentationFormat>On-screen Show (4:3)</PresentationFormat>
  <Paragraphs>138</Paragraphs>
  <Slides>18</Slides>
  <Notes>15</Notes>
  <HiddenSlides>1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Arial Black</vt:lpstr>
      <vt:lpstr>Times New Roman</vt:lpstr>
      <vt:lpstr>Noto Sans Symbols</vt:lpstr>
      <vt:lpstr>Garamond</vt:lpstr>
      <vt:lpstr>1_Stream</vt:lpstr>
      <vt:lpstr>2_Stream</vt:lpstr>
      <vt:lpstr>PowerPoint Presentation</vt:lpstr>
      <vt:lpstr>Outline</vt:lpstr>
      <vt:lpstr>Introduction and Motivation</vt:lpstr>
      <vt:lpstr>Proposed Solution: Biologically-Inspired Robotics to Explore Extreme Environments</vt:lpstr>
      <vt:lpstr>System Architecture</vt:lpstr>
      <vt:lpstr>System Design</vt:lpstr>
      <vt:lpstr>SolidWorks model of robot</vt:lpstr>
      <vt:lpstr>Exploded View for Manufacturing</vt:lpstr>
      <vt:lpstr>Key Components</vt:lpstr>
      <vt:lpstr>Initial printed robot components</vt:lpstr>
      <vt:lpstr>Assembled Robot</vt:lpstr>
      <vt:lpstr>Circuit</vt:lpstr>
      <vt:lpstr>Rubber Wing Motion</vt:lpstr>
      <vt:lpstr>Testing and Validation</vt:lpstr>
      <vt:lpstr>Conclusions and Future Work</vt:lpstr>
      <vt:lpstr>Thank you — any questions?</vt:lpstr>
      <vt:lpstr>References</vt:lpstr>
      <vt:lpstr>Circuit Diagram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Cutler, Rebekah June - (rebekahcutler)</cp:lastModifiedBy>
  <cp:revision>4</cp:revision>
  <dcterms:modified xsi:type="dcterms:W3CDTF">2023-05-01T01:52:30Z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0x010100907A62FB20A46E4BAA8559C6E1D83ADF</vt:lpwstr>
  </property>
</Properties>
</file>