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"/>
  </p:notesMasterIdLst>
  <p:handoutMasterIdLst>
    <p:handoutMasterId r:id="rId18"/>
  </p:handoutMasterIdLst>
  <p:sldIdLst>
    <p:sldId id="268" r:id="rId2"/>
    <p:sldId id="269" r:id="rId3"/>
    <p:sldId id="443" r:id="rId4"/>
    <p:sldId id="444" r:id="rId5"/>
    <p:sldId id="445" r:id="rId6"/>
    <p:sldId id="431" r:id="rId7"/>
    <p:sldId id="432" r:id="rId8"/>
    <p:sldId id="446" r:id="rId9"/>
    <p:sldId id="447" r:id="rId10"/>
    <p:sldId id="436" r:id="rId11"/>
    <p:sldId id="440" r:id="rId12"/>
    <p:sldId id="448" r:id="rId13"/>
    <p:sldId id="449" r:id="rId14"/>
    <p:sldId id="450" r:id="rId15"/>
    <p:sldId id="451" r:id="rId16"/>
  </p:sldIdLst>
  <p:sldSz cx="9144000" cy="6858000" type="screen4x3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B97047"/>
    <a:srgbClr val="000099"/>
    <a:srgbClr val="0000CC"/>
    <a:srgbClr val="0099FF"/>
    <a:srgbClr val="CCECFF"/>
    <a:srgbClr val="66FFFF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5918" autoAdjust="0"/>
  </p:normalViewPr>
  <p:slideViewPr>
    <p:cSldViewPr>
      <p:cViewPr varScale="1">
        <p:scale>
          <a:sx n="110" d="100"/>
          <a:sy n="110" d="100"/>
        </p:scale>
        <p:origin x="1428" y="114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8588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30114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8588" y="8774113"/>
            <a:ext cx="3011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 sz="1200"/>
            </a:lvl1pPr>
          </a:lstStyle>
          <a:p>
            <a:pPr>
              <a:defRPr/>
            </a:pPr>
            <a:fld id="{9F1C44F4-2979-4853-8B66-8B77F609F6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8588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4387850"/>
            <a:ext cx="509587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4113"/>
            <a:ext cx="30114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8588" y="8774113"/>
            <a:ext cx="30114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 sz="1200"/>
            </a:lvl1pPr>
          </a:lstStyle>
          <a:p>
            <a:pPr>
              <a:defRPr/>
            </a:pPr>
            <a:fld id="{8F6CD32D-9754-4149-AECD-F583D49127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0888" indent="-288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5700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7663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9625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368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940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512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84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fld id="{56CAAEFF-8A5B-4976-86DA-10A5A147C911}" type="slidenum">
              <a:rPr lang="en-US" altLang="en-US" smtClean="0"/>
              <a:pPr>
                <a:spcBef>
                  <a:spcPct val="20000"/>
                </a:spcBef>
              </a:pPr>
              <a:t>1</a:t>
            </a:fld>
            <a:endParaRPr lang="en-US" altLang="en-US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B05DEF-6DE7-4BF9-8DBB-FF904A788E5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2740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B05DEF-6DE7-4BF9-8DBB-FF904A788E5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12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B05DEF-6DE7-4BF9-8DBB-FF904A788E5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3754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B05DEF-6DE7-4BF9-8DBB-FF904A788E5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1332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B05DEF-6DE7-4BF9-8DBB-FF904A788E5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7203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B05DEF-6DE7-4BF9-8DBB-FF904A788E5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39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0888" indent="-288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5700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7663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9625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368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940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512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84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fld id="{F1AB2EB6-F459-4158-AFF6-216CBF95D019}" type="slidenum">
              <a:rPr lang="en-US" altLang="en-US" smtClean="0"/>
              <a:pPr>
                <a:spcBef>
                  <a:spcPct val="20000"/>
                </a:spcBef>
              </a:pPr>
              <a:t>2</a:t>
            </a:fld>
            <a:endParaRPr lang="en-US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0888" indent="-288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5700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7663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9625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368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940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512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84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fld id="{F1AB2EB6-F459-4158-AFF6-216CBF95D019}" type="slidenum">
              <a:rPr lang="en-US" altLang="en-US" smtClean="0"/>
              <a:pPr>
                <a:spcBef>
                  <a:spcPct val="20000"/>
                </a:spcBef>
              </a:pPr>
              <a:t>3</a:t>
            </a:fld>
            <a:endParaRPr lang="en-US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763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0888" indent="-288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5700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7663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9625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368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940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512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84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fld id="{F1AB2EB6-F459-4158-AFF6-216CBF95D019}" type="slidenum">
              <a:rPr lang="en-US" altLang="en-US" smtClean="0"/>
              <a:pPr>
                <a:spcBef>
                  <a:spcPct val="20000"/>
                </a:spcBef>
              </a:pPr>
              <a:t>4</a:t>
            </a:fld>
            <a:endParaRPr lang="en-US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302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0888" indent="-2889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5700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7663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9625" indent="-2301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368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940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512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8425" indent="-2301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fld id="{F1AB2EB6-F459-4158-AFF6-216CBF95D019}" type="slidenum">
              <a:rPr lang="en-US" altLang="en-US" smtClean="0"/>
              <a:pPr>
                <a:spcBef>
                  <a:spcPct val="20000"/>
                </a:spcBef>
              </a:pPr>
              <a:t>5</a:t>
            </a:fld>
            <a:endParaRPr lang="en-US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896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B05DEF-6DE7-4BF9-8DBB-FF904A788E5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349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B05DEF-6DE7-4BF9-8DBB-FF904A788E5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427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B05DEF-6DE7-4BF9-8DBB-FF904A788E5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150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B05DEF-6DE7-4BF9-8DBB-FF904A788E5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12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9708D-650E-4B6A-8B61-429F988EE6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2099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6BEE3-1D49-4FF9-9BB1-9A3BAFE219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0917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6BC05-DE88-49BB-8E85-4BD411D34C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991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BFB17-83C9-4840-964F-DE1A70DBEB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5040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8522D5-A2E8-4F06-96E6-190477895D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5143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ACF20-A4C4-4689-8115-C3112A5C9D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1173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360AA-8440-438F-8F62-CEDD0A33D1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1989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DA937-5FB1-45B3-899E-03798F8B00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441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03DF4-D4D4-4E51-B025-DDFEAC489C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0447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C8C06-6DA9-44C5-AF88-E986700FEB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6442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B2C5E-C5BA-4328-9DD7-1BDC640BF4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1418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NATS 102, L1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33943FEA-2C85-451B-9959-1A74110F65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5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8.png"/><Relationship Id="rId4" Type="http://schemas.openxmlformats.org/officeDocument/2006/relationships/image" Target="../media/image36.png"/><Relationship Id="rId9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jpeg"/><Relationship Id="rId11" Type="http://schemas.openxmlformats.org/officeDocument/2006/relationships/image" Target="../media/image42.png"/><Relationship Id="rId5" Type="http://schemas.openxmlformats.org/officeDocument/2006/relationships/image" Target="../media/image6.png"/><Relationship Id="rId10" Type="http://schemas.openxmlformats.org/officeDocument/2006/relationships/image" Target="../media/image41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6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11" Type="http://schemas.openxmlformats.org/officeDocument/2006/relationships/image" Target="../media/image21.png"/><Relationship Id="rId5" Type="http://schemas.openxmlformats.org/officeDocument/2006/relationships/image" Target="../media/image8.png"/><Relationship Id="rId10" Type="http://schemas.openxmlformats.org/officeDocument/2006/relationships/image" Target="../media/image20.png"/><Relationship Id="rId4" Type="http://schemas.openxmlformats.org/officeDocument/2006/relationships/image" Target="../media/image7.jpe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Rot="1" noChangeArrowheads="1"/>
          </p:cNvSpPr>
          <p:nvPr/>
        </p:nvSpPr>
        <p:spPr bwMode="auto">
          <a:xfrm>
            <a:off x="795315" y="374018"/>
            <a:ext cx="7553370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Mars sailplanes subject to stochastic atmospheric conditions.</a:t>
            </a:r>
          </a:p>
        </p:txBody>
      </p:sp>
      <p:sp>
        <p:nvSpPr>
          <p:cNvPr id="4118" name="Flowchart: Alternate Process 25"/>
          <p:cNvSpPr>
            <a:spLocks noChangeArrowheads="1"/>
          </p:cNvSpPr>
          <p:nvPr/>
        </p:nvSpPr>
        <p:spPr bwMode="auto">
          <a:xfrm>
            <a:off x="8177213" y="6337300"/>
            <a:ext cx="1260475" cy="5429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512763" indent="-2794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en-US" altLang="en-US"/>
          </a:p>
        </p:txBody>
      </p:sp>
      <p:sp>
        <p:nvSpPr>
          <p:cNvPr id="4123" name="Flowchart: Alternate Process 28"/>
          <p:cNvSpPr>
            <a:spLocks noChangeArrowheads="1"/>
          </p:cNvSpPr>
          <p:nvPr/>
        </p:nvSpPr>
        <p:spPr bwMode="auto">
          <a:xfrm>
            <a:off x="8177213" y="7107238"/>
            <a:ext cx="1260475" cy="5429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512763" indent="-2794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en-US" altLang="en-US"/>
          </a:p>
        </p:txBody>
      </p:sp>
      <p:sp>
        <p:nvSpPr>
          <p:cNvPr id="4130" name="Flowchart: Alternate Process 35"/>
          <p:cNvSpPr>
            <a:spLocks noChangeArrowheads="1"/>
          </p:cNvSpPr>
          <p:nvPr/>
        </p:nvSpPr>
        <p:spPr bwMode="auto">
          <a:xfrm>
            <a:off x="5613400" y="7108825"/>
            <a:ext cx="1260475" cy="5429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512763" indent="-2794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en-US" alt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593B9E2-5B3D-4D5F-B8B6-A716EFC240F1}"/>
              </a:ext>
            </a:extLst>
          </p:cNvPr>
          <p:cNvGrpSpPr>
            <a:grpSpLocks/>
          </p:cNvGrpSpPr>
          <p:nvPr/>
        </p:nvGrpSpPr>
        <p:grpSpPr>
          <a:xfrm>
            <a:off x="845725" y="1950599"/>
            <a:ext cx="3253758" cy="2646737"/>
            <a:chOff x="1465352" y="2438534"/>
            <a:chExt cx="3406158" cy="2743200"/>
          </a:xfrm>
        </p:grpSpPr>
        <p:pic>
          <p:nvPicPr>
            <p:cNvPr id="3" name="Picture 2" descr="Chart, radar chart&#10;&#10;Description automatically generated">
              <a:extLst>
                <a:ext uri="{FF2B5EF4-FFF2-40B4-BE49-F238E27FC236}">
                  <a16:creationId xmlns:a16="http://schemas.microsoft.com/office/drawing/2014/main" id="{4F9DEAFE-F53C-47C3-97FB-7C2D757D39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78" t="3601" r="3969" b="4209"/>
            <a:stretch/>
          </p:blipFill>
          <p:spPr>
            <a:xfrm>
              <a:off x="1465352" y="2438534"/>
              <a:ext cx="3406158" cy="2743200"/>
            </a:xfrm>
            <a:prstGeom prst="roundRect">
              <a:avLst>
                <a:gd name="adj" fmla="val 3497"/>
              </a:avLst>
            </a:prstGeom>
          </p:spPr>
        </p:pic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182DF0FF-7B22-49B0-923F-5DF543249FEF}"/>
                </a:ext>
              </a:extLst>
            </p:cNvPr>
            <p:cNvSpPr>
              <a:spLocks/>
            </p:cNvSpPr>
            <p:nvPr/>
          </p:nvSpPr>
          <p:spPr bwMode="auto">
            <a:xfrm rot="1952397">
              <a:off x="1794382" y="3690121"/>
              <a:ext cx="543587" cy="314003"/>
            </a:xfrm>
            <a:prstGeom prst="rightArrow">
              <a:avLst>
                <a:gd name="adj1" fmla="val 41312"/>
                <a:gd name="adj2" fmla="val 54315"/>
              </a:avLst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512763" marR="0" indent="-2794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Tx/>
                <a:buFont typeface="Wingdings" pitchFamily="2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6916CC2-8F24-4EE9-B5C4-6F5E3578EA27}"/>
                </a:ext>
              </a:extLst>
            </p:cNvPr>
            <p:cNvSpPr txBox="1">
              <a:spLocks/>
            </p:cNvSpPr>
            <p:nvPr/>
          </p:nvSpPr>
          <p:spPr>
            <a:xfrm>
              <a:off x="1465352" y="3269811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Wind</a:t>
              </a:r>
            </a:p>
          </p:txBody>
        </p:sp>
      </p:grpSp>
      <p:pic>
        <p:nvPicPr>
          <p:cNvPr id="4" name="Picture 6">
            <a:extLst>
              <a:ext uri="{FF2B5EF4-FFF2-40B4-BE49-F238E27FC236}">
                <a16:creationId xmlns:a16="http://schemas.microsoft.com/office/drawing/2014/main" id="{1472B192-7DAB-5D29-1354-2BAF19D47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13" y="31296"/>
            <a:ext cx="869656" cy="892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C174CC80-D4DA-80CA-635A-ABB875A65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1" y="107117"/>
            <a:ext cx="836595" cy="740985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7D92804E-4A4C-CB4A-EA90-08D0A9893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483" y="5903971"/>
            <a:ext cx="1102520" cy="866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16026E96-91A0-5EFB-AD89-92E98992ED1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362030" y="1021514"/>
            <a:ext cx="6419939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Adrien Bouskela</a:t>
            </a:r>
            <a:endParaRPr lang="en-US" sz="1200" b="1" kern="1400" dirty="0">
              <a:solidFill>
                <a:schemeClr val="bg1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 descr="A picture containing photo, sitting, covered, table&#10;&#10;Description automatically generated">
            <a:extLst>
              <a:ext uri="{FF2B5EF4-FFF2-40B4-BE49-F238E27FC236}">
                <a16:creationId xmlns:a16="http://schemas.microsoft.com/office/drawing/2014/main" id="{1F04182C-D9D0-2526-58B2-F67A174D16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510" y="2026800"/>
            <a:ext cx="4100175" cy="2494337"/>
          </a:xfrm>
          <a:prstGeom prst="roundRect">
            <a:avLst>
              <a:gd name="adj" fmla="val 3302"/>
            </a:avLst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AC330989-FC5F-F2D3-01A5-6A59C778594E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288548" y="4785438"/>
            <a:ext cx="6419939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1200" b="1" kern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NASA MIRO Site Visit – University of Arizona – 2023-04-18</a:t>
            </a:r>
            <a:endParaRPr lang="en-US" sz="1050" b="1" kern="1400" dirty="0">
              <a:solidFill>
                <a:schemeClr val="bg1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1843C2C-2BA9-46A3-BC49-96C21B15F568}"/>
              </a:ext>
            </a:extLst>
          </p:cNvPr>
          <p:cNvGrpSpPr/>
          <p:nvPr/>
        </p:nvGrpSpPr>
        <p:grpSpPr>
          <a:xfrm>
            <a:off x="4950840" y="829490"/>
            <a:ext cx="3967486" cy="2975615"/>
            <a:chOff x="1061510" y="2331411"/>
            <a:chExt cx="3967486" cy="2975615"/>
          </a:xfrm>
        </p:grpSpPr>
        <p:pic>
          <p:nvPicPr>
            <p:cNvPr id="9" name="Picture 8" descr="Chart, radar chart&#10;&#10;Description automatically generated">
              <a:extLst>
                <a:ext uri="{FF2B5EF4-FFF2-40B4-BE49-F238E27FC236}">
                  <a16:creationId xmlns:a16="http://schemas.microsoft.com/office/drawing/2014/main" id="{1102BD02-156D-49B6-B2C3-84065EF6CA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1510" y="2331411"/>
              <a:ext cx="3967486" cy="2975615"/>
            </a:xfrm>
            <a:prstGeom prst="rect">
              <a:avLst/>
            </a:prstGeom>
          </p:spPr>
        </p:pic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B57C7BEB-DA14-4301-84E1-A3248A26509F}"/>
                </a:ext>
              </a:extLst>
            </p:cNvPr>
            <p:cNvSpPr/>
            <p:nvPr/>
          </p:nvSpPr>
          <p:spPr bwMode="auto">
            <a:xfrm rot="1952397">
              <a:off x="1794382" y="3690121"/>
              <a:ext cx="543587" cy="314003"/>
            </a:xfrm>
            <a:prstGeom prst="rightArrow">
              <a:avLst>
                <a:gd name="adj1" fmla="val 41312"/>
                <a:gd name="adj2" fmla="val 54315"/>
              </a:avLst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512763" marR="0" indent="-2794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Tx/>
                <a:buFont typeface="Wingdings" pitchFamily="2" charset="2"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917467F-246E-4E2D-90AA-41428AD253E9}"/>
                </a:ext>
              </a:extLst>
            </p:cNvPr>
            <p:cNvSpPr txBox="1"/>
            <p:nvPr/>
          </p:nvSpPr>
          <p:spPr>
            <a:xfrm>
              <a:off x="1465352" y="3269811"/>
              <a:ext cx="914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Wind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0CB18AB-1BDB-4BDB-B9AF-4BE61488AABE}"/>
              </a:ext>
            </a:extLst>
          </p:cNvPr>
          <p:cNvSpPr txBox="1"/>
          <p:nvPr/>
        </p:nvSpPr>
        <p:spPr>
          <a:xfrm>
            <a:off x="411480" y="1507447"/>
            <a:ext cx="518688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latin typeface="Garamond" panose="02020404030301010803" pitchFamily="18" charset="0"/>
              </a:rPr>
              <a:t>Oscillating trajectories: Dive and climb can be assumed to travers identical wind environments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>
                <a:latin typeface="Garamond" panose="02020404030301010803" pitchFamily="18" charset="0"/>
              </a:rPr>
              <a:t>Opportunity for a recourse action: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Garamond" panose="02020404030301010803" pitchFamily="18" charset="0"/>
              </a:rPr>
              <a:t>Measure winds during climb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Garamond" panose="02020404030301010803" pitchFamily="18" charset="0"/>
              </a:rPr>
              <a:t>Select the recourse based on measurements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4AB0DE-92BA-43A2-9217-E6268DD14025}"/>
              </a:ext>
            </a:extLst>
          </p:cNvPr>
          <p:cNvSpPr txBox="1"/>
          <p:nvPr/>
        </p:nvSpPr>
        <p:spPr>
          <a:xfrm>
            <a:off x="411480" y="3756984"/>
            <a:ext cx="86106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>
                <a:latin typeface="Garamond" panose="02020404030301010803" pitchFamily="18" charset="0"/>
              </a:rPr>
              <a:t>Two stage stochastic problem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Garamond" panose="02020404030301010803" pitchFamily="18" charset="0"/>
              </a:rPr>
              <a:t>Recourse at end of climb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Garamond" panose="02020404030301010803" pitchFamily="18" charset="0"/>
              </a:rPr>
              <a:t>Second stage random variable is probabilistic wind gradient with small measurement standard deviation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762CF37-8A80-1824-71A9-6BA60BF35065}"/>
              </a:ext>
            </a:extLst>
          </p:cNvPr>
          <p:cNvSpPr/>
          <p:nvPr/>
        </p:nvSpPr>
        <p:spPr bwMode="auto">
          <a:xfrm>
            <a:off x="0" y="0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0990B2A1-B5F4-7A58-EC6B-A9EA13587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B887BEF9-9B39-4293-2FEB-AC3470769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F3ED9A74-B669-9082-3E61-12677E0E6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2">
            <a:extLst>
              <a:ext uri="{FF2B5EF4-FFF2-40B4-BE49-F238E27FC236}">
                <a16:creationId xmlns:a16="http://schemas.microsoft.com/office/drawing/2014/main" id="{09D7D200-CEC2-5C2C-35BE-1FEF6FFC73F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6511246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Stochastic programing – Two stage formulation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B836E3-D1D9-2A67-83E5-414986E1E021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1FE716B-2001-3525-F65B-C000B38D08B9}"/>
                  </a:ext>
                </a:extLst>
              </p:cNvPr>
              <p:cNvSpPr txBox="1"/>
              <p:nvPr/>
            </p:nvSpPr>
            <p:spPr>
              <a:xfrm>
                <a:off x="1785368" y="5298659"/>
                <a:ext cx="6620467" cy="6655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sSubSup>
                              <m:sSub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𝑤𝑥</m:t>
                                </m:r>
                              </m:sub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bSup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den>
                        </m:f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𝑤𝑥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bSup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den>
                        </m:f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+2%</m:t>
                    </m:r>
                    <m:d>
                      <m:dPr>
                        <m:begChr m:val="|"/>
                        <m:endChr m:val="|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𝑤𝑥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den>
                            </m:f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,0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 ;  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∈[−1,1]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1FE716B-2001-3525-F65B-C000B38D0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5368" y="5298659"/>
                <a:ext cx="6620467" cy="66550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E0AED8DC-C003-36A3-7DC4-10CC3A0CE0A8}"/>
              </a:ext>
            </a:extLst>
          </p:cNvPr>
          <p:cNvSpPr txBox="1"/>
          <p:nvPr/>
        </p:nvSpPr>
        <p:spPr>
          <a:xfrm>
            <a:off x="3562893" y="6167490"/>
            <a:ext cx="1798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" panose="02020404030301010803" pitchFamily="18" charset="0"/>
              </a:rPr>
              <a:t>Measured wind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8E39614-3050-DADA-EF2B-763A242FF924}"/>
              </a:ext>
            </a:extLst>
          </p:cNvPr>
          <p:cNvSpPr txBox="1"/>
          <p:nvPr/>
        </p:nvSpPr>
        <p:spPr>
          <a:xfrm>
            <a:off x="5867400" y="6173115"/>
            <a:ext cx="2514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aramond" panose="02020404030301010803" pitchFamily="18" charset="0"/>
              </a:rPr>
              <a:t>Random variable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AE45F5F-B750-20B5-EE30-F7A9C863CF8C}"/>
                  </a:ext>
                </a:extLst>
              </p:cNvPr>
              <p:cNvSpPr txBox="1"/>
              <p:nvPr/>
            </p:nvSpPr>
            <p:spPr>
              <a:xfrm>
                <a:off x="1030848" y="6140234"/>
                <a:ext cx="2514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dirty="0">
                    <a:latin typeface="Garamond" panose="02020404030301010803" pitchFamily="18" charset="0"/>
                  </a:rPr>
                  <a:t> stage number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AE45F5F-B750-20B5-EE30-F7A9C863CF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848" y="6140234"/>
                <a:ext cx="2514600" cy="400110"/>
              </a:xfrm>
              <a:prstGeom prst="rect">
                <a:avLst/>
              </a:prstGeom>
              <a:blipFill>
                <a:blip r:embed="rId8"/>
                <a:stretch>
                  <a:fillRect t="-606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249CC84-4B15-473D-FDF5-83D377394995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659319" y="5884226"/>
            <a:ext cx="255933" cy="360082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23D09D2-7138-3828-495E-E93CF012758C}"/>
              </a:ext>
            </a:extLst>
          </p:cNvPr>
          <p:cNvCxnSpPr>
            <a:cxnSpLocks/>
          </p:cNvCxnSpPr>
          <p:nvPr/>
        </p:nvCxnSpPr>
        <p:spPr bwMode="auto">
          <a:xfrm flipV="1">
            <a:off x="5095601" y="5964162"/>
            <a:ext cx="254071" cy="246554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127D6C1-B2B0-8F03-4583-A93EEF71A2B2}"/>
              </a:ext>
            </a:extLst>
          </p:cNvPr>
          <p:cNvCxnSpPr>
            <a:cxnSpLocks/>
          </p:cNvCxnSpPr>
          <p:nvPr/>
        </p:nvCxnSpPr>
        <p:spPr bwMode="auto">
          <a:xfrm flipV="1">
            <a:off x="6172200" y="5917817"/>
            <a:ext cx="0" cy="292899"/>
          </a:xfrm>
          <a:prstGeom prst="straightConnector1">
            <a:avLst/>
          </a:prstGeom>
          <a:ln w="28575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137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C89DC24-EEA6-41B7-918D-598F6636E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832" y="4307217"/>
            <a:ext cx="3382437" cy="2465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5DA7B38-8B17-4F24-BFA9-C6F0397A4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1801" y="5474406"/>
            <a:ext cx="2667000" cy="3133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F6756BA-5820-49F3-AFF0-FDCC4B8AC45B}"/>
                  </a:ext>
                </a:extLst>
              </p:cNvPr>
              <p:cNvSpPr txBox="1"/>
              <p:nvPr/>
            </p:nvSpPr>
            <p:spPr>
              <a:xfrm>
                <a:off x="876680" y="4449170"/>
                <a:ext cx="4241589" cy="19851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sz="1800" dirty="0">
                    <a:latin typeface="Garamond" panose="02020404030301010803" pitchFamily="18" charset="0"/>
                  </a:rPr>
                  <a:t>Trajectories closer to deterministic solution</a:t>
                </a:r>
              </a:p>
              <a:p>
                <a:pPr marL="342900" indent="-34290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sz="1800" dirty="0">
                    <a:latin typeface="Garamond" panose="02020404030301010803" pitchFamily="18" charset="0"/>
                  </a:rPr>
                  <a:t>Significantly lower risk</a:t>
                </a:r>
              </a:p>
              <a:p>
                <a:pPr>
                  <a:spcBef>
                    <a:spcPts val="600"/>
                  </a:spcBef>
                </a:pPr>
                <a:endParaRPr lang="en-US" sz="1800" dirty="0">
                  <a:latin typeface="Garamond" panose="02020404030301010803" pitchFamily="18" charset="0"/>
                </a:endParaRPr>
              </a:p>
              <a:p>
                <a:pPr marL="342900" indent="-34290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en-US" sz="1800" dirty="0">
                    <a:latin typeface="Garamond" panose="02020404030301010803" pitchFamily="18" charset="0"/>
                  </a:rPr>
                  <a:t>Better stochastic performance:</a:t>
                </a:r>
              </a:p>
              <a:p>
                <a:pPr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dirty="0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en-US" sz="1800" i="1" dirty="0" smtClean="0">
                          <a:latin typeface="Cambria Math" panose="02040503050406030204" pitchFamily="18" charset="0"/>
                        </a:rPr>
                        <m:t>𝐸𝑃𝑉𝐼</m:t>
                      </m:r>
                      <m:r>
                        <a:rPr lang="en-US" sz="1800" i="1" dirty="0" smtClean="0">
                          <a:latin typeface="Cambria Math" panose="02040503050406030204" pitchFamily="18" charset="0"/>
                        </a:rPr>
                        <m:t> = −1.035    &amp;     </m:t>
                      </m:r>
                      <m:r>
                        <a:rPr lang="en-US" sz="1800" i="1" dirty="0" smtClean="0">
                          <a:latin typeface="Cambria Math" panose="02040503050406030204" pitchFamily="18" charset="0"/>
                        </a:rPr>
                        <m:t>𝑉𝑆𝑆</m:t>
                      </m:r>
                      <m:r>
                        <a:rPr lang="en-US" sz="1800" i="1" dirty="0" smtClean="0">
                          <a:latin typeface="Cambria Math" panose="02040503050406030204" pitchFamily="18" charset="0"/>
                        </a:rPr>
                        <m:t> = 1.258</m:t>
                      </m:r>
                    </m:oMath>
                  </m:oMathPara>
                </a14:m>
                <a:endParaRPr lang="en-US" sz="18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F6756BA-5820-49F3-AFF0-FDCC4B8AC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680" y="4449170"/>
                <a:ext cx="4241589" cy="1985159"/>
              </a:xfrm>
              <a:prstGeom prst="rect">
                <a:avLst/>
              </a:prstGeom>
              <a:blipFill>
                <a:blip r:embed="rId5"/>
                <a:stretch>
                  <a:fillRect l="-1006" t="-1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Group 17">
            <a:extLst>
              <a:ext uri="{FF2B5EF4-FFF2-40B4-BE49-F238E27FC236}">
                <a16:creationId xmlns:a16="http://schemas.microsoft.com/office/drawing/2014/main" id="{BDC9D1B2-3D02-4687-8C75-CCE491A323B9}"/>
              </a:ext>
            </a:extLst>
          </p:cNvPr>
          <p:cNvGrpSpPr/>
          <p:nvPr/>
        </p:nvGrpSpPr>
        <p:grpSpPr>
          <a:xfrm>
            <a:off x="4904541" y="1112378"/>
            <a:ext cx="3681033" cy="3291253"/>
            <a:chOff x="331183" y="732302"/>
            <a:chExt cx="3681033" cy="329125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B5A488B-88E5-4068-B7FF-6EE1349E5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1183" y="1014768"/>
              <a:ext cx="3681033" cy="3008787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E6F702D-256C-47C8-B240-9DBC28EBC8C3}"/>
                </a:ext>
              </a:extLst>
            </p:cNvPr>
            <p:cNvSpPr txBox="1"/>
            <p:nvPr/>
          </p:nvSpPr>
          <p:spPr>
            <a:xfrm>
              <a:off x="1295400" y="732302"/>
              <a:ext cx="1752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latin typeface="Garamond" panose="02020404030301010803" pitchFamily="18" charset="0"/>
                </a:rPr>
                <a:t>Two stage SP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739F207-CBF1-41F0-9010-5A5AF169E2B2}"/>
              </a:ext>
            </a:extLst>
          </p:cNvPr>
          <p:cNvGrpSpPr/>
          <p:nvPr/>
        </p:nvGrpSpPr>
        <p:grpSpPr>
          <a:xfrm>
            <a:off x="813238" y="1042786"/>
            <a:ext cx="3275243" cy="3113819"/>
            <a:chOff x="4750783" y="679654"/>
            <a:chExt cx="3681034" cy="3365477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1872518-712F-4565-B27F-F991E95AE1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70000"/>
            <a:stretch/>
          </p:blipFill>
          <p:spPr>
            <a:xfrm>
              <a:off x="4750783" y="864320"/>
              <a:ext cx="3681034" cy="3180811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4ED012A-8F8F-425B-BE74-9A38926FCF7D}"/>
                </a:ext>
              </a:extLst>
            </p:cNvPr>
            <p:cNvSpPr txBox="1"/>
            <p:nvPr/>
          </p:nvSpPr>
          <p:spPr>
            <a:xfrm>
              <a:off x="5526128" y="679654"/>
              <a:ext cx="1752600" cy="399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latin typeface="Garamond" panose="02020404030301010803" pitchFamily="18" charset="0"/>
                </a:rPr>
                <a:t>Deterministic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6C6A5DA-0125-0E5A-BA12-DB259A339E37}"/>
              </a:ext>
            </a:extLst>
          </p:cNvPr>
          <p:cNvSpPr/>
          <p:nvPr/>
        </p:nvSpPr>
        <p:spPr bwMode="auto">
          <a:xfrm>
            <a:off x="0" y="0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5D2DD267-FA0F-D991-0830-2B42876E55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10A906A2-CABD-18AD-31C4-8A6E6E789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5CFE46F-89F7-8CE1-CCE1-913F8CB0E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35F02FC0-6951-DF62-04F2-95CA823EE6A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6511246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Stochastic programing – Two stage formulation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D857A97-DA0A-09F9-9057-EE3BB2F79F44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781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C6A5DA-0125-0E5A-BA12-DB259A339E37}"/>
              </a:ext>
            </a:extLst>
          </p:cNvPr>
          <p:cNvSpPr/>
          <p:nvPr/>
        </p:nvSpPr>
        <p:spPr bwMode="auto">
          <a:xfrm>
            <a:off x="0" y="0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5D2DD267-FA0F-D991-0830-2B42876E55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10A906A2-CABD-18AD-31C4-8A6E6E789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5CFE46F-89F7-8CE1-CCE1-913F8CB0E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35F02FC0-6951-DF62-04F2-95CA823EE6A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6511246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Two stage formulation – Robust Navigation Controller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D857A97-DA0A-09F9-9057-EE3BB2F79F44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90FB8DB-9AE9-8E20-E9A9-B8998C3E4F6E}"/>
              </a:ext>
            </a:extLst>
          </p:cNvPr>
          <p:cNvSpPr txBox="1"/>
          <p:nvPr/>
        </p:nvSpPr>
        <p:spPr>
          <a:xfrm>
            <a:off x="517056" y="1371600"/>
            <a:ext cx="8001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latin typeface="Garamond" panose="02020404030301010803" pitchFamily="18" charset="0"/>
              </a:rPr>
              <a:t>Multi stage stochastic optimization → iterative robust navigation scheme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800" dirty="0">
              <a:latin typeface="Garamond" panose="02020404030301010803" pitchFamily="18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800" dirty="0">
                <a:latin typeface="Garamond" panose="02020404030301010803" pitchFamily="18" charset="0"/>
              </a:rPr>
              <a:t>Similar to Model Predictive control used successfully in thermal soaring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800" dirty="0">
                <a:latin typeface="Garamond" panose="02020404030301010803" pitchFamily="18" charset="0"/>
              </a:rPr>
              <a:t>Handles slow solution times by solving for multiple future steps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800" dirty="0">
              <a:latin typeface="Garamond" panose="02020404030301010803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1F1C7F9-D31A-8C31-F74A-1BF63FCEF35F}"/>
              </a:ext>
            </a:extLst>
          </p:cNvPr>
          <p:cNvGrpSpPr/>
          <p:nvPr/>
        </p:nvGrpSpPr>
        <p:grpSpPr>
          <a:xfrm>
            <a:off x="2438400" y="3124200"/>
            <a:ext cx="3681033" cy="3378119"/>
            <a:chOff x="257129" y="732302"/>
            <a:chExt cx="3681033" cy="3378119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EA1FEF0-B025-D6ED-4AA0-9442923F1C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7129" y="1101634"/>
              <a:ext cx="3681033" cy="300878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439F70A-8699-8C0A-1EEC-FE2DEB2D0FBF}"/>
                </a:ext>
              </a:extLst>
            </p:cNvPr>
            <p:cNvSpPr txBox="1"/>
            <p:nvPr/>
          </p:nvSpPr>
          <p:spPr>
            <a:xfrm>
              <a:off x="1295400" y="732302"/>
              <a:ext cx="1752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latin typeface="Garamond" panose="02020404030301010803" pitchFamily="18" charset="0"/>
                </a:rPr>
                <a:t>Two stage SP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4717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C6A5DA-0125-0E5A-BA12-DB259A339E37}"/>
              </a:ext>
            </a:extLst>
          </p:cNvPr>
          <p:cNvSpPr/>
          <p:nvPr/>
        </p:nvSpPr>
        <p:spPr bwMode="auto">
          <a:xfrm>
            <a:off x="0" y="-48608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5D2DD267-FA0F-D991-0830-2B42876E55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10A906A2-CABD-18AD-31C4-8A6E6E789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5CFE46F-89F7-8CE1-CCE1-913F8CB0E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35F02FC0-6951-DF62-04F2-95CA823EE6A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6511246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Ongoing flight experiments – Loitering</a:t>
            </a:r>
            <a:endParaRPr lang="en-US" sz="2400" b="1" kern="1400" dirty="0">
              <a:solidFill>
                <a:schemeClr val="bg1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D857A97-DA0A-09F9-9057-EE3BB2F79F44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E0C4571-BAA2-DED2-3E86-2F33AF316462}"/>
              </a:ext>
            </a:extLst>
          </p:cNvPr>
          <p:cNvSpPr txBox="1"/>
          <p:nvPr/>
        </p:nvSpPr>
        <p:spPr>
          <a:xfrm>
            <a:off x="128796" y="1119392"/>
            <a:ext cx="8001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latin typeface="Garamond" panose="02020404030301010803" pitchFamily="18" charset="0"/>
              </a:rPr>
              <a:t>Flight experiments: Single stage inclined loiters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800" dirty="0">
              <a:latin typeface="Garamond" panose="02020404030301010803" pitchFamily="18" charset="0"/>
            </a:endParaRPr>
          </a:p>
        </p:txBody>
      </p:sp>
      <p:pic>
        <p:nvPicPr>
          <p:cNvPr id="12" name="Picture 11" descr="Chart, scatter chart&#10;&#10;Description automatically generated">
            <a:extLst>
              <a:ext uri="{FF2B5EF4-FFF2-40B4-BE49-F238E27FC236}">
                <a16:creationId xmlns:a16="http://schemas.microsoft.com/office/drawing/2014/main" id="{B2369BA9-2CE2-2654-3480-27BCC4844B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630" y="3745016"/>
            <a:ext cx="3779239" cy="2834429"/>
          </a:xfrm>
          <a:prstGeom prst="rect">
            <a:avLst/>
          </a:prstGeom>
        </p:spPr>
      </p:pic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5E67BADB-1196-CFAC-B8F3-37458A3619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7283" y="1760371"/>
            <a:ext cx="3439932" cy="1984645"/>
          </a:xfrm>
          <a:prstGeom prst="rect">
            <a:avLst/>
          </a:prstGeom>
        </p:spPr>
      </p:pic>
      <p:pic>
        <p:nvPicPr>
          <p:cNvPr id="19" name="Picture 18" descr="A picture containing text, grass, outdoor&#10;&#10;Description automatically generated">
            <a:extLst>
              <a:ext uri="{FF2B5EF4-FFF2-40B4-BE49-F238E27FC236}">
                <a16:creationId xmlns:a16="http://schemas.microsoft.com/office/drawing/2014/main" id="{F45387CE-A66D-3068-DCB5-3C9886CCFFA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648200"/>
            <a:ext cx="4369783" cy="2065687"/>
          </a:xfrm>
          <a:prstGeom prst="rect">
            <a:avLst/>
          </a:prstGeom>
        </p:spPr>
      </p:pic>
      <p:pic>
        <p:nvPicPr>
          <p:cNvPr id="8" name="Media1_Trim">
            <a:hlinkClick r:id="" action="ppaction://media"/>
            <a:extLst>
              <a:ext uri="{FF2B5EF4-FFF2-40B4-BE49-F238E27FC236}">
                <a16:creationId xmlns:a16="http://schemas.microsoft.com/office/drawing/2014/main" id="{D9045F57-E99E-C6EF-8E67-3AB17E5814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3422" y="1760371"/>
            <a:ext cx="4607187" cy="259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76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C6A5DA-0125-0E5A-BA12-DB259A339E37}"/>
              </a:ext>
            </a:extLst>
          </p:cNvPr>
          <p:cNvSpPr/>
          <p:nvPr/>
        </p:nvSpPr>
        <p:spPr bwMode="auto">
          <a:xfrm>
            <a:off x="0" y="-8636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5D2DD267-FA0F-D991-0830-2B42876E55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10A906A2-CABD-18AD-31C4-8A6E6E789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5CFE46F-89F7-8CE1-CCE1-913F8CB0E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35F02FC0-6951-DF62-04F2-95CA823EE6A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6511246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Conclusions</a:t>
            </a:r>
            <a:endParaRPr lang="en-US" sz="2400" b="1" kern="1400" dirty="0">
              <a:solidFill>
                <a:schemeClr val="bg1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D857A97-DA0A-09F9-9057-EE3BB2F79F44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5083B4F6-0F68-1E12-FFBA-08CDDCCAEB81}"/>
              </a:ext>
            </a:extLst>
          </p:cNvPr>
          <p:cNvGrpSpPr/>
          <p:nvPr/>
        </p:nvGrpSpPr>
        <p:grpSpPr>
          <a:xfrm>
            <a:off x="5417247" y="1447800"/>
            <a:ext cx="3681033" cy="3291253"/>
            <a:chOff x="331183" y="732302"/>
            <a:chExt cx="3681033" cy="329125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D6C2001-A152-E59B-3C24-4B78A0183F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1183" y="1014768"/>
              <a:ext cx="3681033" cy="300878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6CF280-8253-0D28-9A6D-154BC4FE14E8}"/>
                </a:ext>
              </a:extLst>
            </p:cNvPr>
            <p:cNvSpPr txBox="1"/>
            <p:nvPr/>
          </p:nvSpPr>
          <p:spPr>
            <a:xfrm>
              <a:off x="1295400" y="732302"/>
              <a:ext cx="1752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latin typeface="Garamond" panose="02020404030301010803" pitchFamily="18" charset="0"/>
                </a:rPr>
                <a:t>Two stage SP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7FA0C8F-75AA-7799-FC2C-21D78875E25D}"/>
              </a:ext>
            </a:extLst>
          </p:cNvPr>
          <p:cNvSpPr txBox="1"/>
          <p:nvPr/>
        </p:nvSpPr>
        <p:spPr>
          <a:xfrm>
            <a:off x="381000" y="1528218"/>
            <a:ext cx="51054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Garamond" panose="02020404030301010803" pitchFamily="18" charset="0"/>
              </a:rPr>
              <a:t>Under winds sailplane is pushed off course and risk is high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Garamond" panose="02020404030301010803" pitchFamily="18" charset="0"/>
              </a:rPr>
              <a:t>SP results in high risk with no recourse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Garamond" panose="02020404030301010803" pitchFamily="18" charset="0"/>
              </a:rPr>
              <a:t>Recourse presents significant advantages 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Garamond" panose="02020404030301010803" pitchFamily="18" charset="0"/>
              </a:rPr>
              <a:t>Foundation for iterative navigation controller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D325CE-A7AC-9ADA-846F-B16AF47EE7CD}"/>
              </a:ext>
            </a:extLst>
          </p:cNvPr>
          <p:cNvSpPr txBox="1"/>
          <p:nvPr/>
        </p:nvSpPr>
        <p:spPr>
          <a:xfrm>
            <a:off x="396240" y="4113626"/>
            <a:ext cx="8839200" cy="1677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200" dirty="0">
              <a:latin typeface="Garamond" panose="02020404030301010803" pitchFamily="18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200" dirty="0">
                <a:latin typeface="Garamond" panose="02020404030301010803" pitchFamily="18" charset="0"/>
              </a:rPr>
              <a:t>Three stage solutions for risk adversity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200" dirty="0">
              <a:latin typeface="Garamond" panose="02020404030301010803" pitchFamily="18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200" dirty="0">
                <a:latin typeface="Garamond" panose="02020404030301010803" pitchFamily="18" charset="0"/>
              </a:rPr>
              <a:t>Compare SP performance with experimental data</a:t>
            </a:r>
          </a:p>
        </p:txBody>
      </p:sp>
    </p:spTree>
    <p:extLst>
      <p:ext uri="{BB962C8B-B14F-4D97-AF65-F5344CB8AC3E}">
        <p14:creationId xmlns:p14="http://schemas.microsoft.com/office/powerpoint/2010/main" val="1180708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C6A5DA-0125-0E5A-BA12-DB259A339E37}"/>
              </a:ext>
            </a:extLst>
          </p:cNvPr>
          <p:cNvSpPr/>
          <p:nvPr/>
        </p:nvSpPr>
        <p:spPr bwMode="auto">
          <a:xfrm>
            <a:off x="0" y="-8636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5D2DD267-FA0F-D991-0830-2B42876E55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10A906A2-CABD-18AD-31C4-8A6E6E789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5CFE46F-89F7-8CE1-CCE1-913F8CB0E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35F02FC0-6951-DF62-04F2-95CA823EE6A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6511246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References – Questions ?</a:t>
            </a:r>
            <a:endParaRPr lang="en-US" sz="2400" b="1" kern="1400" dirty="0">
              <a:solidFill>
                <a:schemeClr val="bg1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D857A97-DA0A-09F9-9057-EE3BB2F79F44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619661E0-4644-7F96-5B34-2DC0D72906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1377" y="1143000"/>
            <a:ext cx="6236208" cy="156846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4D3B972-D7C9-036D-9D8B-AC25CD39F8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4846" y="2559062"/>
            <a:ext cx="6235331" cy="413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73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EA0B84-B71C-8FC0-0AE2-19C4DEC9550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0" y="0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1A3A5F3-B06C-3C4C-3977-B15ED7C21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97287B5-899C-5800-C7A6-B8B991C22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F25B41AD-2CEC-31AA-F218-C0915F23688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2524170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Motivations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0FE6209-9425-5923-1955-970495B07C25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8E1F100B-B257-03E0-9268-49360344F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67A2414-3930-E45C-B5D3-D799A0A86C30}"/>
              </a:ext>
            </a:extLst>
          </p:cNvPr>
          <p:cNvSpPr txBox="1"/>
          <p:nvPr/>
        </p:nvSpPr>
        <p:spPr>
          <a:xfrm>
            <a:off x="211954" y="1295400"/>
            <a:ext cx="8932046" cy="142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Airborne exportation vehicles push the limits of science objectives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 efficiency by utilizing atmospheric energy – Static and Dynamic soaring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6A671A2-E008-CF5D-C48C-EFDBDC391D52}"/>
              </a:ext>
            </a:extLst>
          </p:cNvPr>
          <p:cNvSpPr txBox="1"/>
          <p:nvPr/>
        </p:nvSpPr>
        <p:spPr>
          <a:xfrm>
            <a:off x="265845" y="5260109"/>
            <a:ext cx="8612310" cy="960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 associated with relance on weather and unsteady atmosphere</a:t>
            </a: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 winds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as probabilistic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phenomena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04C0CEF-6EB3-13E2-7365-2E8F6C42DAFA}"/>
              </a:ext>
            </a:extLst>
          </p:cNvPr>
          <p:cNvGrpSpPr/>
          <p:nvPr/>
        </p:nvGrpSpPr>
        <p:grpSpPr>
          <a:xfrm>
            <a:off x="759176" y="2440475"/>
            <a:ext cx="3924300" cy="2582268"/>
            <a:chOff x="598672" y="2013851"/>
            <a:chExt cx="3924300" cy="2582268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F6B6088-95FA-DDE3-AD06-E88E04A4DE91}"/>
                </a:ext>
              </a:extLst>
            </p:cNvPr>
            <p:cNvGrpSpPr/>
            <p:nvPr/>
          </p:nvGrpSpPr>
          <p:grpSpPr>
            <a:xfrm>
              <a:off x="598672" y="2013851"/>
              <a:ext cx="3924300" cy="2582268"/>
              <a:chOff x="598672" y="2013851"/>
              <a:chExt cx="3924300" cy="2582268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62899564-EC8B-1BB6-7DFE-50241A607B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22113" y="2013851"/>
                <a:ext cx="3277418" cy="2357568"/>
              </a:xfrm>
              <a:prstGeom prst="rect">
                <a:avLst/>
              </a:prstGeom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1068E2A-18AB-982B-E099-441BE0C69A5F}"/>
                  </a:ext>
                </a:extLst>
              </p:cNvPr>
              <p:cNvSpPr txBox="1"/>
              <p:nvPr/>
            </p:nvSpPr>
            <p:spPr>
              <a:xfrm>
                <a:off x="598672" y="4334509"/>
                <a:ext cx="3924300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sz="1100" b="0" i="0" u="none" strike="noStrike" baseline="0" dirty="0">
                    <a:latin typeface="ArialMT"/>
                  </a:rPr>
                  <a:t>G. Sachs1, J. Traugott, A. P. </a:t>
                </a:r>
                <a:r>
                  <a:rPr lang="en-US" sz="1100" b="0" i="0" u="none" strike="noStrike" baseline="0" dirty="0" err="1">
                    <a:latin typeface="ArialMT"/>
                  </a:rPr>
                  <a:t>Nesterova</a:t>
                </a:r>
                <a:r>
                  <a:rPr lang="en-US" sz="1100" b="0" i="0" u="none" strike="noStrike" baseline="0" dirty="0">
                    <a:latin typeface="ArialMT"/>
                  </a:rPr>
                  <a:t>, and F. </a:t>
                </a:r>
                <a:r>
                  <a:rPr lang="en-US" sz="1100" b="0" i="0" u="none" strike="noStrike" baseline="0" dirty="0" err="1">
                    <a:latin typeface="ArialMT"/>
                  </a:rPr>
                  <a:t>Bonadonna</a:t>
                </a:r>
                <a:endParaRPr lang="en-US" sz="1200" dirty="0"/>
              </a:p>
            </p:txBody>
          </p:sp>
        </p:grpSp>
        <p:pic>
          <p:nvPicPr>
            <p:cNvPr id="24" name="Picture 2" descr="8 Amazing Albatross Facts">
              <a:extLst>
                <a:ext uri="{FF2B5EF4-FFF2-40B4-BE49-F238E27FC236}">
                  <a16:creationId xmlns:a16="http://schemas.microsoft.com/office/drawing/2014/main" id="{40FC763E-787B-896C-780C-2B9772A35D6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77" r="12051"/>
            <a:stretch/>
          </p:blipFill>
          <p:spPr bwMode="auto">
            <a:xfrm>
              <a:off x="3337658" y="2065493"/>
              <a:ext cx="861873" cy="1198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D460C21-DED5-0816-0C76-451E3F4A148B}"/>
              </a:ext>
            </a:extLst>
          </p:cNvPr>
          <p:cNvGrpSpPr/>
          <p:nvPr/>
        </p:nvGrpSpPr>
        <p:grpSpPr>
          <a:xfrm>
            <a:off x="4987867" y="2492117"/>
            <a:ext cx="3622161" cy="2508165"/>
            <a:chOff x="4804477" y="2033027"/>
            <a:chExt cx="3622161" cy="2508165"/>
          </a:xfrm>
        </p:grpSpPr>
        <p:pic>
          <p:nvPicPr>
            <p:cNvPr id="25" name="Picture 24" descr="A close up of text on a white background&#10;&#10;Description automatically generated">
              <a:extLst>
                <a:ext uri="{FF2B5EF4-FFF2-40B4-BE49-F238E27FC236}">
                  <a16:creationId xmlns:a16="http://schemas.microsoft.com/office/drawing/2014/main" id="{D2960EFB-2199-CE61-58C5-C663A420F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1387" y="2042550"/>
              <a:ext cx="1673312" cy="1194892"/>
            </a:xfrm>
            <a:prstGeom prst="rect">
              <a:avLst/>
            </a:prstGeom>
          </p:spPr>
        </p:pic>
        <p:pic>
          <p:nvPicPr>
            <p:cNvPr id="26" name="Picture 25" descr="A close up of a logo&#10;&#10;Description automatically generated">
              <a:extLst>
                <a:ext uri="{FF2B5EF4-FFF2-40B4-BE49-F238E27FC236}">
                  <a16:creationId xmlns:a16="http://schemas.microsoft.com/office/drawing/2014/main" id="{3506E92B-C838-E465-3F14-D3465B4F3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7963" y="2033027"/>
              <a:ext cx="1678675" cy="1194890"/>
            </a:xfrm>
            <a:prstGeom prst="rect">
              <a:avLst/>
            </a:prstGeom>
          </p:spPr>
        </p:pic>
        <p:pic>
          <p:nvPicPr>
            <p:cNvPr id="27" name="Picture 26" descr="A close up of a map&#10;&#10;Description automatically generated">
              <a:extLst>
                <a:ext uri="{FF2B5EF4-FFF2-40B4-BE49-F238E27FC236}">
                  <a16:creationId xmlns:a16="http://schemas.microsoft.com/office/drawing/2014/main" id="{8B4B9D13-1FE5-0EAC-B4CF-39F0226CD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1065" y="3343149"/>
              <a:ext cx="1678674" cy="1198043"/>
            </a:xfrm>
            <a:prstGeom prst="rect">
              <a:avLst/>
            </a:prstGeom>
          </p:spPr>
        </p:pic>
        <p:pic>
          <p:nvPicPr>
            <p:cNvPr id="28" name="Picture 27" descr="A close up of a logo&#10;&#10;Description automatically generated">
              <a:extLst>
                <a:ext uri="{FF2B5EF4-FFF2-40B4-BE49-F238E27FC236}">
                  <a16:creationId xmlns:a16="http://schemas.microsoft.com/office/drawing/2014/main" id="{0E791F83-69B6-CD0F-376B-DBB4BFE39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4477" y="3343149"/>
              <a:ext cx="1663658" cy="11948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EA0B84-B71C-8FC0-0AE2-19C4DEC9550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0" y="0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1A3A5F3-B06C-3C4C-3977-B15ED7C21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97287B5-899C-5800-C7A6-B8B991C22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F25B41AD-2CEC-31AA-F218-C0915F23688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4779669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Variable wind – Melas Chasms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0FE6209-9425-5923-1955-970495B07C25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8E1F100B-B257-03E0-9268-49360344F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D66AC2-4E10-D55D-0096-2E36FD99A8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91" y="1362602"/>
            <a:ext cx="2570584" cy="164500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D5CE87C-6AFE-B842-7055-E4DDBF46DC35}"/>
              </a:ext>
            </a:extLst>
          </p:cNvPr>
          <p:cNvSpPr txBox="1"/>
          <p:nvPr/>
        </p:nvSpPr>
        <p:spPr>
          <a:xfrm>
            <a:off x="2286000" y="1092102"/>
            <a:ext cx="67056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MRAMS Simulation data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Strong updrafts along ridge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Gradients in horizontal winds in plains with high standard deviation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Slope lift is more reliable than dynamic soaring sources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E0882FF-CE0D-B5D0-7E70-4E50A3B3DA6A}"/>
              </a:ext>
            </a:extLst>
          </p:cNvPr>
          <p:cNvGrpSpPr/>
          <p:nvPr/>
        </p:nvGrpSpPr>
        <p:grpSpPr>
          <a:xfrm>
            <a:off x="101582" y="3208617"/>
            <a:ext cx="7413179" cy="3013510"/>
            <a:chOff x="101582" y="3208617"/>
            <a:chExt cx="7413179" cy="301351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8657CE7-66EF-9136-A4F7-0A05CA1D23D1}"/>
                </a:ext>
              </a:extLst>
            </p:cNvPr>
            <p:cNvGrpSpPr/>
            <p:nvPr/>
          </p:nvGrpSpPr>
          <p:grpSpPr>
            <a:xfrm>
              <a:off x="101582" y="3208617"/>
              <a:ext cx="6934200" cy="3013510"/>
              <a:chOff x="276225" y="3385040"/>
              <a:chExt cx="6446544" cy="2842751"/>
            </a:xfrm>
          </p:grpSpPr>
          <p:pic>
            <p:nvPicPr>
              <p:cNvPr id="12" name="Picture 11" descr="Graphical user interface, chart&#10;&#10;Description automatically generated">
                <a:extLst>
                  <a:ext uri="{FF2B5EF4-FFF2-40B4-BE49-F238E27FC236}">
                    <a16:creationId xmlns:a16="http://schemas.microsoft.com/office/drawing/2014/main" id="{43EA0914-3A5A-BE2D-A880-4F20450E61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5924"/>
              <a:stretch/>
            </p:blipFill>
            <p:spPr>
              <a:xfrm>
                <a:off x="276225" y="3385040"/>
                <a:ext cx="6446544" cy="2842751"/>
              </a:xfrm>
              <a:prstGeom prst="rect">
                <a:avLst/>
              </a:prstGeom>
            </p:spPr>
          </p:pic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0671F352-5A43-B635-2A87-B9F1ECF2279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21519" y="5631656"/>
                <a:ext cx="5950744" cy="2382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8EFA6A6-DEB5-AB2A-5FE2-581B99978CA9}"/>
                </a:ext>
              </a:extLst>
            </p:cNvPr>
            <p:cNvSpPr txBox="1"/>
            <p:nvPr/>
          </p:nvSpPr>
          <p:spPr>
            <a:xfrm>
              <a:off x="4847761" y="5490566"/>
              <a:ext cx="2667000" cy="376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1">
                <a:lnSpc>
                  <a:spcPct val="150000"/>
                </a:lnSpc>
              </a:pPr>
              <a:r>
                <a: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Sustained flight limit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2EF9323-18C3-83C9-C6FA-75693CCE0FF8}"/>
              </a:ext>
            </a:extLst>
          </p:cNvPr>
          <p:cNvSpPr txBox="1"/>
          <p:nvPr/>
        </p:nvSpPr>
        <p:spPr>
          <a:xfrm>
            <a:off x="6680218" y="3488908"/>
            <a:ext cx="2362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half day: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↑ 3 – 10 m/s ↑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CE64B2-1098-0E60-F87D-85C8916B1CC8}"/>
              </a:ext>
            </a:extLst>
          </p:cNvPr>
          <p:cNvSpPr txBox="1"/>
          <p:nvPr/>
        </p:nvSpPr>
        <p:spPr>
          <a:xfrm>
            <a:off x="6680218" y="5070181"/>
            <a:ext cx="2362200" cy="1114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evening: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– 90 m/s/km</a:t>
            </a:r>
          </a:p>
          <a:p>
            <a:pPr lvl="1">
              <a:lnSpc>
                <a:spcPct val="150000"/>
              </a:lnSpc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0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EA0B84-B71C-8FC0-0AE2-19C4DEC9550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0" y="0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1A3A5F3-B06C-3C4C-3977-B15ED7C21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97287B5-899C-5800-C7A6-B8B991C22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F25B41AD-2CEC-31AA-F218-C0915F23688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4779669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Dynamic Soaring – Definition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0FE6209-9425-5923-1955-970495B07C25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8E1F100B-B257-03E0-9268-49360344F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EB00AF-EF09-52C4-2391-7F6EC236E9A6}"/>
              </a:ext>
            </a:extLst>
          </p:cNvPr>
          <p:cNvSpPr/>
          <p:nvPr/>
        </p:nvSpPr>
        <p:spPr>
          <a:xfrm>
            <a:off x="117911" y="4572002"/>
            <a:ext cx="87962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80000"/>
              <a:buFont typeface="Wingdings" panose="05000000000000000000" pitchFamily="2" charset="2"/>
              <a:buChar char="Ø"/>
            </a:pPr>
            <a:r>
              <a:rPr lang="en-US" dirty="0"/>
              <a:t>Exploiting horizontal wind gradients to extract energy from atmosphere</a:t>
            </a:r>
          </a:p>
        </p:txBody>
      </p:sp>
      <p:sp>
        <p:nvSpPr>
          <p:cNvPr id="8" name="Left Bracket 7">
            <a:extLst>
              <a:ext uri="{FF2B5EF4-FFF2-40B4-BE49-F238E27FC236}">
                <a16:creationId xmlns:a16="http://schemas.microsoft.com/office/drawing/2014/main" id="{CBDB1918-7B66-F3E6-D138-4B0D6DB21896}"/>
              </a:ext>
            </a:extLst>
          </p:cNvPr>
          <p:cNvSpPr/>
          <p:nvPr/>
        </p:nvSpPr>
        <p:spPr bwMode="auto">
          <a:xfrm>
            <a:off x="3160718" y="5076013"/>
            <a:ext cx="131576" cy="1036490"/>
          </a:xfrm>
          <a:prstGeom prst="leftBracke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Arial" charset="0"/>
              <a:ea typeface="ＭＳ Ｐゴシック" pitchFamily="80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209732-0C00-B614-7C5C-71853C7C6C3A}"/>
              </a:ext>
            </a:extLst>
          </p:cNvPr>
          <p:cNvSpPr txBox="1"/>
          <p:nvPr/>
        </p:nvSpPr>
        <p:spPr>
          <a:xfrm>
            <a:off x="1058461" y="5314888"/>
            <a:ext cx="2036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</a:t>
            </a:r>
            <a:r>
              <a:rPr lang="en-US" u="sng" dirty="0"/>
              <a:t>Energy Gained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BEED6C-25FE-100C-89ED-E7CFCE7706B6}"/>
              </a:ext>
            </a:extLst>
          </p:cNvPr>
          <p:cNvSpPr txBox="1">
            <a:spLocks/>
          </p:cNvSpPr>
          <p:nvPr/>
        </p:nvSpPr>
        <p:spPr bwMode="auto">
          <a:xfrm>
            <a:off x="3292294" y="5029202"/>
            <a:ext cx="4462439" cy="173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3D6C"/>
              </a:buClr>
              <a:buFont typeface="Wingdings" charset="2"/>
              <a:buChar char="Ø"/>
              <a:defRPr sz="24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685766" indent="-34288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3D6C"/>
              </a:buClr>
              <a:buFont typeface="Wingdings" charset="2"/>
              <a:buChar char="Ø"/>
              <a:defRPr sz="21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71502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3D6C"/>
              </a:buClr>
              <a:buFont typeface="Wingdings" charset="2"/>
              <a:buChar char="Ø"/>
              <a:defRPr sz="18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14386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3D6C"/>
              </a:buClr>
              <a:buFont typeface="Wingdings" charset="2"/>
              <a:buChar char="Ø"/>
              <a:defRPr sz="15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657268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B3D6C"/>
              </a:buClr>
              <a:buFont typeface="Wingdings" charset="2"/>
              <a:buChar char="Ø"/>
              <a:defRPr sz="15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1885857" indent="-171442" algn="l" rtl="0" fontAlgn="base">
              <a:spcBef>
                <a:spcPct val="20000"/>
              </a:spcBef>
              <a:spcAft>
                <a:spcPct val="0"/>
              </a:spcAft>
              <a:buFont typeface="Times" pitchFamily="80" charset="0"/>
              <a:buChar char="•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8739" indent="-171442" algn="l" rtl="0" fontAlgn="base">
              <a:spcBef>
                <a:spcPct val="20000"/>
              </a:spcBef>
              <a:spcAft>
                <a:spcPct val="0"/>
              </a:spcAft>
              <a:buFont typeface="Times" pitchFamily="80" charset="0"/>
              <a:buChar char="•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1622" indent="-171442" algn="l" rtl="0" fontAlgn="base">
              <a:spcBef>
                <a:spcPct val="20000"/>
              </a:spcBef>
              <a:spcAft>
                <a:spcPct val="0"/>
              </a:spcAft>
              <a:buFont typeface="Times" pitchFamily="80" charset="0"/>
              <a:buChar char="•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4506" indent="-171442" algn="l" rtl="0" fontAlgn="base">
              <a:spcBef>
                <a:spcPct val="20000"/>
              </a:spcBef>
              <a:spcAft>
                <a:spcPct val="0"/>
              </a:spcAft>
              <a:buFont typeface="Times" pitchFamily="80" charset="0"/>
              <a:buChar char="•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000" dirty="0"/>
              <a:t>Climb upwind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Leeward turn at higher altitude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Dive downwind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Windward turn at lower altitude</a:t>
            </a:r>
          </a:p>
          <a:p>
            <a:pPr>
              <a:spcBef>
                <a:spcPts val="900"/>
              </a:spcBef>
              <a:buClr>
                <a:srgbClr val="00529B"/>
              </a:buClr>
              <a:buFontTx/>
              <a:buChar char="-"/>
            </a:pPr>
            <a:endParaRPr lang="en-US" sz="1800" kern="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B0E8B53-ABEA-59ED-105D-0D8FEA1D38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7718" y="1655447"/>
            <a:ext cx="4153376" cy="27770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0DB349A-B666-F9A7-4400-124C348235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346" y="1663543"/>
            <a:ext cx="4177665" cy="276891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C98F7BA-802B-6967-2450-6B80CFA1E781}"/>
              </a:ext>
            </a:extLst>
          </p:cNvPr>
          <p:cNvSpPr/>
          <p:nvPr/>
        </p:nvSpPr>
        <p:spPr>
          <a:xfrm>
            <a:off x="1158694" y="1143002"/>
            <a:ext cx="2438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lang="en-US" dirty="0"/>
              <a:t>Loitering Upwind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6463496-83DF-AD33-F8CB-BD2C1EF6E424}"/>
              </a:ext>
            </a:extLst>
          </p:cNvPr>
          <p:cNvSpPr/>
          <p:nvPr/>
        </p:nvSpPr>
        <p:spPr>
          <a:xfrm>
            <a:off x="5654494" y="1155861"/>
            <a:ext cx="2438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80000"/>
            </a:pPr>
            <a:r>
              <a:rPr lang="en-US" dirty="0"/>
              <a:t>Riding Cross-Wind</a:t>
            </a:r>
          </a:p>
        </p:txBody>
      </p:sp>
    </p:spTree>
    <p:extLst>
      <p:ext uri="{BB962C8B-B14F-4D97-AF65-F5344CB8AC3E}">
        <p14:creationId xmlns:p14="http://schemas.microsoft.com/office/powerpoint/2010/main" val="3750743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EA0B84-B71C-8FC0-0AE2-19C4DEC9550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0" y="0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1A3A5F3-B06C-3C4C-3977-B15ED7C21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97287B5-899C-5800-C7A6-B8B991C22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F25B41AD-2CEC-31AA-F218-C0915F23688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4779669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Dynamic Soaring – 3DoF Model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0FE6209-9425-5923-1955-970495B07C25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8E1F100B-B257-03E0-9268-49360344F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094D709-8071-767E-649C-4E130BF24CA2}"/>
              </a:ext>
            </a:extLst>
          </p:cNvPr>
          <p:cNvGrpSpPr/>
          <p:nvPr/>
        </p:nvGrpSpPr>
        <p:grpSpPr>
          <a:xfrm>
            <a:off x="6531" y="5916758"/>
            <a:ext cx="6439014" cy="532128"/>
            <a:chOff x="3147988" y="1988249"/>
            <a:chExt cx="5710894" cy="67549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F8C04C36-D20B-73B6-3530-5065126DCA60}"/>
                    </a:ext>
                  </a:extLst>
                </p:cNvPr>
                <p:cNvSpPr/>
                <p:nvPr/>
              </p:nvSpPr>
              <p:spPr>
                <a:xfrm>
                  <a:off x="3147988" y="1988249"/>
                  <a:ext cx="1837704" cy="65262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̇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acc>
                              <m:accPr>
                                <m:chr m:val="⃗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</m:acc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</m:acc>
                        <m:r>
                          <a:rPr lang="en-US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acc>
                              <m:accPr>
                                <m:chr m:val="⃗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</m:acc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,</m:t>
                            </m:r>
                            <m:acc>
                              <m:accPr>
                                <m:chr m:val="⃗"/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</m:acc>
                          </m:e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AF0EF709-1F89-423C-93CB-BC595F703CA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47988" y="1988249"/>
                  <a:ext cx="1837704" cy="65262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2616E43F-8292-B583-AEF0-245CE1563601}"/>
                    </a:ext>
                  </a:extLst>
                </p:cNvPr>
                <p:cNvSpPr/>
                <p:nvPr/>
              </p:nvSpPr>
              <p:spPr>
                <a:xfrm>
                  <a:off x="4574241" y="2053203"/>
                  <a:ext cx="2949710" cy="5876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</m:acc>
                        <m:r>
                          <a:rPr lang="en-US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sub>
                                </m:s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𝜓</m:t>
                                </m:r>
                              </m:e>
                            </m:d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7B237018-77E4-4CB5-945C-73E0B63DCB0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4241" y="2053203"/>
                  <a:ext cx="2949710" cy="58767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12773899-7B39-0E8F-689B-254D34774A57}"/>
                    </a:ext>
                  </a:extLst>
                </p:cNvPr>
                <p:cNvSpPr/>
                <p:nvPr/>
              </p:nvSpPr>
              <p:spPr>
                <a:xfrm>
                  <a:off x="7171110" y="2006963"/>
                  <a:ext cx="1687772" cy="6567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</m:acc>
                        <m:r>
                          <a:rPr lang="en-US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sub>
                                </m:s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d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C0570F36-B56F-4B9C-917D-B674990505C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71110" y="2006963"/>
                  <a:ext cx="1687772" cy="656781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4FC74E7-9FBE-D4F5-F13A-1F09DD6FF85C}"/>
              </a:ext>
            </a:extLst>
          </p:cNvPr>
          <p:cNvSpPr txBox="1"/>
          <p:nvPr/>
        </p:nvSpPr>
        <p:spPr>
          <a:xfrm>
            <a:off x="364252" y="1586709"/>
            <a:ext cx="4058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B3D6C"/>
                </a:solidFill>
                <a:latin typeface="Garamond" panose="02020404030301010803" pitchFamily="18" charset="0"/>
              </a:rPr>
              <a:t>Newton’s second law &amp; Kinematics :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1462018-E810-E9F8-2AE1-FD46B7099F9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7579" y="2052486"/>
            <a:ext cx="4600288" cy="3047927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881C7664-2190-C742-BB15-1AA8EC0331B7}"/>
              </a:ext>
            </a:extLst>
          </p:cNvPr>
          <p:cNvSpPr/>
          <p:nvPr/>
        </p:nvSpPr>
        <p:spPr bwMode="auto">
          <a:xfrm>
            <a:off x="179915" y="5867400"/>
            <a:ext cx="6265630" cy="68580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90A901A-3F24-233F-813B-1B54351E842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330" y="2989616"/>
            <a:ext cx="3557584" cy="330283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EDD95BC-F1D5-E9DC-06BA-A2C1EF4CD1D7}"/>
              </a:ext>
            </a:extLst>
          </p:cNvPr>
          <p:cNvSpPr txBox="1"/>
          <p:nvPr/>
        </p:nvSpPr>
        <p:spPr>
          <a:xfrm>
            <a:off x="5505150" y="155236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B3D6C"/>
                </a:solidFill>
                <a:latin typeface="Garamond" panose="02020404030301010803" pitchFamily="18" charset="0"/>
              </a:rPr>
              <a:t>Non dimensional Scaling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A5489E8-8F8C-10A1-7C52-0059C543A764}"/>
              </a:ext>
            </a:extLst>
          </p:cNvPr>
          <p:cNvGrpSpPr/>
          <p:nvPr/>
        </p:nvGrpSpPr>
        <p:grpSpPr>
          <a:xfrm>
            <a:off x="5435181" y="1960026"/>
            <a:ext cx="2731922" cy="684608"/>
            <a:chOff x="5435181" y="1960026"/>
            <a:chExt cx="2731922" cy="68460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F1512A7-D2D4-536A-094A-0B4EF4F389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5541" t="64464" r="12687"/>
            <a:stretch/>
          </p:blipFill>
          <p:spPr>
            <a:xfrm>
              <a:off x="7252702" y="2052486"/>
              <a:ext cx="914401" cy="59214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A2D4037-B9F5-3798-4A63-2F3EF11B01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1877" r="16350" b="62818"/>
            <a:stretch/>
          </p:blipFill>
          <p:spPr>
            <a:xfrm>
              <a:off x="5435181" y="1960026"/>
              <a:ext cx="1010364" cy="684608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8D831B0-4B37-2BFB-B993-39C40E771B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4532" t="38462" r="27337" b="35718"/>
            <a:stretch/>
          </p:blipFill>
          <p:spPr>
            <a:xfrm>
              <a:off x="6445545" y="2112652"/>
              <a:ext cx="807157" cy="4689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372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AC7CE4-C646-4030-A9C9-C23E48C30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19200"/>
            <a:ext cx="4114800" cy="5324475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EF378BA-5F2C-4E8D-9CE3-7EFD0B9FDB43}"/>
              </a:ext>
            </a:extLst>
          </p:cNvPr>
          <p:cNvCxnSpPr>
            <a:cxnSpLocks/>
          </p:cNvCxnSpPr>
          <p:nvPr/>
        </p:nvCxnSpPr>
        <p:spPr bwMode="auto">
          <a:xfrm flipH="1">
            <a:off x="3921480" y="1489844"/>
            <a:ext cx="671302" cy="0"/>
          </a:xfrm>
          <a:prstGeom prst="straightConnector1">
            <a:avLst/>
          </a:prstGeom>
          <a:ln w="38100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64AFBDA-401E-4873-A84D-0B24135C2C39}"/>
              </a:ext>
            </a:extLst>
          </p:cNvPr>
          <p:cNvSpPr txBox="1"/>
          <p:nvPr/>
        </p:nvSpPr>
        <p:spPr>
          <a:xfrm>
            <a:off x="4663774" y="1135901"/>
            <a:ext cx="4551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Garamond" panose="02020404030301010803" pitchFamily="18" charset="0"/>
              </a:rPr>
              <a:t>Objective: Maximum </a:t>
            </a:r>
            <a:r>
              <a:rPr lang="en-US" sz="2400" b="1" dirty="0">
                <a:latin typeface="Garamond" panose="02020404030301010803" pitchFamily="18" charset="0"/>
              </a:rPr>
              <a:t>Expectation </a:t>
            </a:r>
            <a:r>
              <a:rPr lang="en-US" sz="2400" dirty="0">
                <a:latin typeface="Garamond" panose="02020404030301010803" pitchFamily="18" charset="0"/>
              </a:rPr>
              <a:t>relative energy at final time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8B71F3D-58D1-4F1E-80FF-78DFDF622D9C}"/>
              </a:ext>
            </a:extLst>
          </p:cNvPr>
          <p:cNvCxnSpPr>
            <a:cxnSpLocks/>
          </p:cNvCxnSpPr>
          <p:nvPr/>
        </p:nvCxnSpPr>
        <p:spPr bwMode="auto">
          <a:xfrm flipH="1">
            <a:off x="3292175" y="4195320"/>
            <a:ext cx="2514600" cy="159827"/>
          </a:xfrm>
          <a:prstGeom prst="straightConnector1">
            <a:avLst/>
          </a:prstGeom>
          <a:ln w="38100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218B2F2-818A-4643-A781-9E8A2209909E}"/>
              </a:ext>
            </a:extLst>
          </p:cNvPr>
          <p:cNvSpPr txBox="1"/>
          <p:nvPr/>
        </p:nvSpPr>
        <p:spPr>
          <a:xfrm>
            <a:off x="4800602" y="3495066"/>
            <a:ext cx="4622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Garamond" panose="02020404030301010803" pitchFamily="18" charset="0"/>
              </a:rPr>
              <a:t>Wind gradient as random variable 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7203609-4C00-46C4-A596-98CC6D4EC3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5124" y="3857829"/>
            <a:ext cx="2310300" cy="551558"/>
          </a:xfrm>
          <a:prstGeom prst="rect">
            <a:avLst/>
          </a:prstGeom>
        </p:spPr>
      </p:pic>
      <p:sp>
        <p:nvSpPr>
          <p:cNvPr id="35" name="Right Brace 34">
            <a:extLst>
              <a:ext uri="{FF2B5EF4-FFF2-40B4-BE49-F238E27FC236}">
                <a16:creationId xmlns:a16="http://schemas.microsoft.com/office/drawing/2014/main" id="{B681AAED-5E00-4CF6-9243-34339FA86804}"/>
              </a:ext>
            </a:extLst>
          </p:cNvPr>
          <p:cNvSpPr/>
          <p:nvPr/>
        </p:nvSpPr>
        <p:spPr bwMode="auto">
          <a:xfrm>
            <a:off x="4288606" y="4702071"/>
            <a:ext cx="166273" cy="1878169"/>
          </a:xfrm>
          <a:prstGeom prst="rightBrace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88681BD-3CB5-4666-B6B5-04D0C8D9D1EC}"/>
              </a:ext>
            </a:extLst>
          </p:cNvPr>
          <p:cNvSpPr txBox="1"/>
          <p:nvPr/>
        </p:nvSpPr>
        <p:spPr>
          <a:xfrm>
            <a:off x="4659768" y="5196613"/>
            <a:ext cx="33475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Garamond" panose="02020404030301010803" pitchFamily="18" charset="0"/>
              </a:rPr>
              <a:t>Integrated Chance Constraints on final states</a:t>
            </a:r>
          </a:p>
          <a:p>
            <a:r>
              <a:rPr lang="en-US" sz="2400" dirty="0">
                <a:latin typeface="Garamond" panose="02020404030301010803" pitchFamily="18" charset="0"/>
              </a:rPr>
              <a:t>      complete one cycle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84B84AF-9599-9744-7E81-E2533B17FF98}"/>
              </a:ext>
            </a:extLst>
          </p:cNvPr>
          <p:cNvSpPr/>
          <p:nvPr/>
        </p:nvSpPr>
        <p:spPr bwMode="auto">
          <a:xfrm>
            <a:off x="0" y="0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C5FB0E6C-2AE9-9EC8-F86E-46C513AD5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99A3CFF7-6C35-1A5B-FA97-D1CC1B1EF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88528FF4-EE7E-E11E-8F7F-B1BB4D1D4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D8D3E7F8-5C18-FA62-7BC9-CB605D21171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6023168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Dynamic Soaring – </a:t>
            </a:r>
            <a:r>
              <a:rPr lang="en-US" sz="2400" b="1" kern="1400" dirty="0">
                <a:solidFill>
                  <a:schemeClr val="bg1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Stochastic Modeling</a:t>
            </a:r>
            <a:endParaRPr lang="en-US" sz="2400" b="1" kern="1400" dirty="0">
              <a:solidFill>
                <a:schemeClr val="bg1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ABA2E6-ABD3-BD67-5AEC-AB626D2C35BD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7571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FFFBBB02-692A-8ADF-4B70-5E9C5B6A802E}"/>
              </a:ext>
            </a:extLst>
          </p:cNvPr>
          <p:cNvGrpSpPr/>
          <p:nvPr/>
        </p:nvGrpSpPr>
        <p:grpSpPr>
          <a:xfrm>
            <a:off x="0" y="1170157"/>
            <a:ext cx="9073699" cy="2900403"/>
            <a:chOff x="70301" y="890136"/>
            <a:chExt cx="9073699" cy="290040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8C0115E-8EC7-4A89-8AE0-C2630FA422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0000"/>
            <a:stretch/>
          </p:blipFill>
          <p:spPr>
            <a:xfrm>
              <a:off x="5908363" y="994599"/>
              <a:ext cx="3235637" cy="279594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6789620-6FB3-47B5-B3FE-E2CDC0AF6F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70000"/>
            <a:stretch/>
          </p:blipFill>
          <p:spPr>
            <a:xfrm>
              <a:off x="70301" y="1024972"/>
              <a:ext cx="3165337" cy="2735193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8E485B3-5B4A-4B0F-9452-EAA120DBFC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4839" r="35161"/>
            <a:stretch/>
          </p:blipFill>
          <p:spPr>
            <a:xfrm>
              <a:off x="3124201" y="1074802"/>
              <a:ext cx="3050006" cy="2635535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D29E181-1333-44C8-BED2-8242F50515C2}"/>
                </a:ext>
              </a:extLst>
            </p:cNvPr>
            <p:cNvSpPr txBox="1"/>
            <p:nvPr/>
          </p:nvSpPr>
          <p:spPr>
            <a:xfrm>
              <a:off x="609600" y="890136"/>
              <a:ext cx="18097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/>
                <a:t>Deterministic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33249FA-0FBE-4506-B63D-4DBB8E3B81A3}"/>
                </a:ext>
              </a:extLst>
            </p:cNvPr>
            <p:cNvSpPr txBox="1"/>
            <p:nvPr/>
          </p:nvSpPr>
          <p:spPr>
            <a:xfrm>
              <a:off x="3637374" y="890136"/>
              <a:ext cx="18097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/>
                <a:t>SP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6520BCE-79A5-4C78-904E-2BA0707A6EFC}"/>
                </a:ext>
              </a:extLst>
            </p:cNvPr>
            <p:cNvSpPr txBox="1"/>
            <p:nvPr/>
          </p:nvSpPr>
          <p:spPr>
            <a:xfrm>
              <a:off x="6575943" y="890136"/>
              <a:ext cx="18097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/>
                <a:t>VA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F790D5D7-A660-4400-A3DD-C997DA7CE9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2525" y="4070560"/>
            <a:ext cx="3657600" cy="27273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FA95E2-C8A6-4081-993B-62DC3FFBD2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599" y="5337844"/>
            <a:ext cx="3657601" cy="134527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904CB6B-9B42-88D2-6421-87DA3E4161AA}"/>
              </a:ext>
            </a:extLst>
          </p:cNvPr>
          <p:cNvSpPr/>
          <p:nvPr/>
        </p:nvSpPr>
        <p:spPr bwMode="auto">
          <a:xfrm>
            <a:off x="0" y="0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6073247-6775-3071-6DC0-A9033B0AD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F2CCC9A7-2EE2-F406-8387-A746D13DE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5D04BF20-E847-634D-B67E-0280662BE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id="{D0455D2E-C72B-FC57-F1B0-471F1D41BC1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6023168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Dynamic Soaring – </a:t>
            </a:r>
            <a:r>
              <a:rPr lang="en-US" sz="2400" b="1" kern="1400" dirty="0">
                <a:solidFill>
                  <a:schemeClr val="bg1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Optimal flight path</a:t>
            </a:r>
            <a:endParaRPr lang="en-US" sz="2400" b="1" kern="1400" dirty="0">
              <a:solidFill>
                <a:schemeClr val="bg1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38BE59C-005E-03BD-2CE7-82786955B3F5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92F3936-57BE-97B8-6145-EDEB6F12EA5A}"/>
                  </a:ext>
                </a:extLst>
              </p:cNvPr>
              <p:cNvSpPr txBox="1"/>
              <p:nvPr/>
            </p:nvSpPr>
            <p:spPr>
              <a:xfrm>
                <a:off x="1600200" y="4199334"/>
                <a:ext cx="24384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:</m:t>
                    </m:r>
                  </m:oMath>
                </a14:m>
                <a:r>
                  <a:rPr lang="en-US" dirty="0"/>
                  <a:t>  </a:t>
                </a:r>
                <a:r>
                  <a:rPr lang="en-US" dirty="0">
                    <a:latin typeface="Garamond" panose="02020404030301010803" pitchFamily="18" charset="0"/>
                  </a:rPr>
                  <a:t>Daily Average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:</m:t>
                    </m:r>
                  </m:oMath>
                </a14:m>
                <a:r>
                  <a:rPr lang="en-US" dirty="0">
                    <a:latin typeface="Garamond" panose="02020404030301010803" pitchFamily="18" charset="0"/>
                  </a:rPr>
                  <a:t>  Evening Average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Γ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:</m:t>
                    </m:r>
                  </m:oMath>
                </a14:m>
                <a:r>
                  <a:rPr lang="en-US" dirty="0">
                    <a:latin typeface="Garamond" panose="02020404030301010803" pitchFamily="18" charset="0"/>
                  </a:rPr>
                  <a:t>  8pm local 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92F3936-57BE-97B8-6145-EDEB6F12EA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200" y="4199334"/>
                <a:ext cx="2438400" cy="1015663"/>
              </a:xfrm>
              <a:prstGeom prst="rect">
                <a:avLst/>
              </a:prstGeom>
              <a:blipFill>
                <a:blip r:embed="rId9"/>
                <a:stretch>
                  <a:fillRect t="-3012" b="-108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7174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904CB6B-9B42-88D2-6421-87DA3E4161AA}"/>
              </a:ext>
            </a:extLst>
          </p:cNvPr>
          <p:cNvSpPr/>
          <p:nvPr/>
        </p:nvSpPr>
        <p:spPr bwMode="auto">
          <a:xfrm>
            <a:off x="0" y="0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6073247-6775-3071-6DC0-A9033B0AD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F2CCC9A7-2EE2-F406-8387-A746D13DE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5D04BF20-E847-634D-B67E-0280662BE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id="{D0455D2E-C72B-FC57-F1B0-471F1D41BC1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6023168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Risk – Violating boundaries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38BE59C-005E-03BD-2CE7-82786955B3F5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1186B5B-5319-94B6-A90A-BEAF3130A7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5874" y="1314121"/>
            <a:ext cx="2646453" cy="53973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6F97D37-2B79-C438-06B6-959C73F3C119}"/>
              </a:ext>
            </a:extLst>
          </p:cNvPr>
          <p:cNvGrpSpPr/>
          <p:nvPr/>
        </p:nvGrpSpPr>
        <p:grpSpPr>
          <a:xfrm>
            <a:off x="5324049" y="1978529"/>
            <a:ext cx="3550104" cy="1139455"/>
            <a:chOff x="4191000" y="5013876"/>
            <a:chExt cx="4267200" cy="1397744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240A30D-0EA6-4FA1-F423-19D029080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91000" y="5257800"/>
              <a:ext cx="4267200" cy="115382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6B09BEE-A547-1179-FB93-CCA4F1931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00600" y="5013876"/>
              <a:ext cx="2906487" cy="225059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A8E470B-6498-E9E4-2692-0FE7B3887095}"/>
              </a:ext>
            </a:extLst>
          </p:cNvPr>
          <p:cNvSpPr txBox="1"/>
          <p:nvPr/>
        </p:nvSpPr>
        <p:spPr>
          <a:xfrm>
            <a:off x="137160" y="1478756"/>
            <a:ext cx="51868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latin typeface="Garamond" panose="02020404030301010803" pitchFamily="18" charset="0"/>
              </a:rPr>
              <a:t>Over flat plains highest risk boundary is altitude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Garamond" panose="02020404030301010803" pitchFamily="18" charset="0"/>
              </a:rPr>
              <a:t>Stochastic problem outperforms average value problem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Garamond" panose="02020404030301010803" pitchFamily="18" charset="0"/>
              </a:rPr>
              <a:t>Must introduce a Value at Risk constraint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5BB3C88-CF85-B678-010C-090743A6F9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131" y="3505200"/>
            <a:ext cx="7189746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45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904CB6B-9B42-88D2-6421-87DA3E4161AA}"/>
              </a:ext>
            </a:extLst>
          </p:cNvPr>
          <p:cNvSpPr/>
          <p:nvPr/>
        </p:nvSpPr>
        <p:spPr bwMode="auto">
          <a:xfrm>
            <a:off x="0" y="0"/>
            <a:ext cx="9144000" cy="83819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6073247-6775-3071-6DC0-A9033B0AD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77883"/>
            <a:ext cx="664869" cy="68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F2CCC9A7-2EE2-F406-8387-A746D13DE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24657"/>
            <a:ext cx="664869" cy="588884"/>
          </a:xfrm>
          <a:prstGeom prst="roundRect">
            <a:avLst>
              <a:gd name="adj" fmla="val 2753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5D04BF20-E847-634D-B67E-0280662BE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2" y="77883"/>
            <a:ext cx="846189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id="{D0455D2E-C72B-FC57-F1B0-471F1D41BC1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59131" y="48606"/>
            <a:ext cx="6023168" cy="7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400" b="1" kern="1400" dirty="0">
                <a:solidFill>
                  <a:schemeClr val="bg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Risk – Violating boundaries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38BE59C-005E-03BD-2CE7-82786955B3F5}"/>
              </a:ext>
            </a:extLst>
          </p:cNvPr>
          <p:cNvCxnSpPr>
            <a:cxnSpLocks/>
          </p:cNvCxnSpPr>
          <p:nvPr/>
        </p:nvCxnSpPr>
        <p:spPr bwMode="auto">
          <a:xfrm>
            <a:off x="0" y="990600"/>
            <a:ext cx="9144000" cy="0"/>
          </a:xfrm>
          <a:prstGeom prst="line">
            <a:avLst/>
          </a:prstGeom>
          <a:ln w="76200">
            <a:solidFill>
              <a:srgbClr val="B97047"/>
            </a:solidFill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4161803-137A-81F6-AC60-373DE36BB1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669" y="1371600"/>
            <a:ext cx="8508661" cy="50292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633A09C-A67B-D7D1-09BA-F99DD05EA743}"/>
              </a:ext>
            </a:extLst>
          </p:cNvPr>
          <p:cNvSpPr/>
          <p:nvPr/>
        </p:nvSpPr>
        <p:spPr bwMode="auto">
          <a:xfrm>
            <a:off x="4190467" y="2514600"/>
            <a:ext cx="2057400" cy="22860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512763" marR="0" indent="-2794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688696"/>
      </p:ext>
    </p:extLst>
  </p:cSld>
  <p:clrMapOvr>
    <a:masterClrMapping/>
  </p:clrMapOvr>
</p:sld>
</file>

<file path=ppt/theme/theme1.xml><?xml version="1.0" encoding="utf-8"?>
<a:theme xmlns:a="http://schemas.openxmlformats.org/drawingml/2006/main" name="Clouds">
  <a:themeElements>
    <a:clrScheme name="Clouds 1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0099CC"/>
      </a:accent1>
      <a:accent2>
        <a:srgbClr val="CC00FF"/>
      </a:accent2>
      <a:accent3>
        <a:srgbClr val="FFFFFF"/>
      </a:accent3>
      <a:accent4>
        <a:srgbClr val="000000"/>
      </a:accent4>
      <a:accent5>
        <a:srgbClr val="AACAE2"/>
      </a:accent5>
      <a:accent6>
        <a:srgbClr val="B900E7"/>
      </a:accent6>
      <a:hlink>
        <a:srgbClr val="6600FF"/>
      </a:hlink>
      <a:folHlink>
        <a:srgbClr val="6666FF"/>
      </a:folHlink>
    </a:clrScheme>
    <a:fontScheme name="Cloud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12763" marR="0" indent="-279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Tx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512763" marR="0" indent="-2794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Tx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louds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s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s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s 10">
        <a:dk1>
          <a:srgbClr val="FFFFFF"/>
        </a:dk1>
        <a:lt1>
          <a:srgbClr val="FFFFFF"/>
        </a:lt1>
        <a:dk2>
          <a:srgbClr val="B7E7FF"/>
        </a:dk2>
        <a:lt2>
          <a:srgbClr val="4D4D4D"/>
        </a:lt2>
        <a:accent1>
          <a:srgbClr val="0099CC"/>
        </a:accent1>
        <a:accent2>
          <a:srgbClr val="00CC99"/>
        </a:accent2>
        <a:accent3>
          <a:srgbClr val="FFFFF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s 1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99CC"/>
        </a:accent1>
        <a:accent2>
          <a:srgbClr val="CC00FF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B900E7"/>
        </a:accent6>
        <a:hlink>
          <a:srgbClr val="6600FF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67771</TotalTime>
  <Words>496</Words>
  <Application>Microsoft Office PowerPoint</Application>
  <PresentationFormat>On-screen Show (4:3)</PresentationFormat>
  <Paragraphs>107</Paragraphs>
  <Slides>15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ArialMT</vt:lpstr>
      <vt:lpstr>Cambria Math</vt:lpstr>
      <vt:lpstr>Garamond</vt:lpstr>
      <vt:lpstr>Helvetica</vt:lpstr>
      <vt:lpstr>Times New Roman</vt:lpstr>
      <vt:lpstr>Wingdings</vt:lpstr>
      <vt:lpstr>Clouds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UofA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overview. Evolution of flight</dc:title>
  <dc:creator>Sergey Shkarayev</dc:creator>
  <cp:lastModifiedBy>Bouskela, Adrien Francois Edmond - (adrienbouskela)</cp:lastModifiedBy>
  <cp:revision>856</cp:revision>
  <cp:lastPrinted>2020-02-19T21:35:46Z</cp:lastPrinted>
  <dcterms:created xsi:type="dcterms:W3CDTF">2001-12-28T22:26:44Z</dcterms:created>
  <dcterms:modified xsi:type="dcterms:W3CDTF">2023-04-23T04:40:00Z</dcterms:modified>
</cp:coreProperties>
</file>