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0" r:id="rId1"/>
    <p:sldMasterId id="2147484002" r:id="rId2"/>
  </p:sldMasterIdLst>
  <p:notesMasterIdLst>
    <p:notesMasterId r:id="rId14"/>
  </p:notesMasterIdLst>
  <p:handoutMasterIdLst>
    <p:handoutMasterId r:id="rId15"/>
  </p:handoutMasterIdLst>
  <p:sldIdLst>
    <p:sldId id="329" r:id="rId3"/>
    <p:sldId id="351" r:id="rId4"/>
    <p:sldId id="362" r:id="rId5"/>
    <p:sldId id="352" r:id="rId6"/>
    <p:sldId id="359" r:id="rId7"/>
    <p:sldId id="361" r:id="rId8"/>
    <p:sldId id="363" r:id="rId9"/>
    <p:sldId id="365" r:id="rId10"/>
    <p:sldId id="366" r:id="rId11"/>
    <p:sldId id="360" r:id="rId12"/>
    <p:sldId id="331" r:id="rId13"/>
  </p:sldIdLst>
  <p:sldSz cx="9144000" cy="6858000" type="screen4x3"/>
  <p:notesSz cx="7010400" cy="92964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92A"/>
    <a:srgbClr val="C3590F"/>
    <a:srgbClr val="CCCCCC"/>
    <a:srgbClr val="00CC99"/>
    <a:srgbClr val="434345"/>
    <a:srgbClr val="5D5D60"/>
    <a:srgbClr val="76777B"/>
    <a:srgbClr val="A5A5A5"/>
    <a:srgbClr val="C8C8C8"/>
    <a:srgbClr val="003D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3" autoAdjust="0"/>
    <p:restoredTop sz="90784" autoAdjust="0"/>
  </p:normalViewPr>
  <p:slideViewPr>
    <p:cSldViewPr snapToGrid="0" snapToObjects="1">
      <p:cViewPr varScale="1">
        <p:scale>
          <a:sx n="151" d="100"/>
          <a:sy n="151" d="100"/>
        </p:scale>
        <p:origin x="173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8117175196850394"/>
          <c:y val="4.06250000000000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Lunar Flashlight FSW SLOC Metrics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8F8-CD4C-8BDE-B72E1AB0A418}"/>
              </c:ext>
            </c:extLst>
          </c:dPt>
          <c:dPt>
            <c:idx val="1"/>
            <c:bubble3D val="0"/>
            <c:spPr>
              <a:solidFill>
                <a:srgbClr val="C3590F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8F8-CD4C-8BDE-B72E1AB0A418}"/>
              </c:ext>
            </c:extLst>
          </c:dPt>
          <c:cat>
            <c:strRef>
              <c:f>Sheet1!$A$2:$A$3</c:f>
              <c:strCache>
                <c:ptCount val="2"/>
                <c:pt idx="0">
                  <c:v>F Prime, Sphinx Common and Auto-coded Software</c:v>
                </c:pt>
                <c:pt idx="1">
                  <c:v>LF Specific Hand Coded Software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94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8F8-CD4C-8BDE-B72E1AB0A4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E0A200-6553-B147-90C9-CEF91EFF8297}" type="datetimeFigureOut">
              <a:rPr lang="en-US" smtClean="0">
                <a:latin typeface="Arial"/>
              </a:rPr>
              <a:t>4/18/23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2C01C-8156-EE4C-BC47-869CA09DFB9E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24958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2FC77F81-3125-2240-A858-DAD650E09B57}" type="datetimeFigureOut">
              <a:rPr lang="en-US" smtClean="0"/>
              <a:pPr/>
              <a:t>4/18/23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D55DD9D9-7F94-8C4C-8748-81A0C015A8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4635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DD9D9-7F94-8C4C-8748-81A0C015A8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136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DD9D9-7F94-8C4C-8748-81A0C015A8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39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DD9D9-7F94-8C4C-8748-81A0C015A8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688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DD9D9-7F94-8C4C-8748-81A0C015A8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484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DD9D9-7F94-8C4C-8748-81A0C015A8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03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DD9D9-7F94-8C4C-8748-81A0C015A8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566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DD9D9-7F94-8C4C-8748-81A0C015A8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100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DD9D9-7F94-8C4C-8748-81A0C015A8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705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DD9D9-7F94-8C4C-8748-81A0C015A8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693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DD9D9-7F94-8C4C-8748-81A0C015A8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263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912341" y="3221701"/>
            <a:ext cx="7513104" cy="50048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800" b="1" baseline="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3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912341" y="3722185"/>
            <a:ext cx="7498993" cy="123577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909983" y="5649583"/>
            <a:ext cx="7424737" cy="77946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909983" y="2885929"/>
            <a:ext cx="7515462" cy="33577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600" baseline="0">
                <a:solidFill>
                  <a:schemeClr val="accent1"/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8" name="Picture 7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" y="1956816"/>
            <a:ext cx="3337560" cy="92710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24"/>
          </p:nvPr>
        </p:nvSpPr>
        <p:spPr>
          <a:xfrm>
            <a:off x="912341" y="6457847"/>
            <a:ext cx="7422379" cy="400153"/>
          </a:xfrm>
        </p:spPr>
        <p:txBody>
          <a:bodyPr/>
          <a:lstStyle/>
          <a:p>
            <a:pPr algn="l"/>
            <a:r>
              <a:rPr lang="en-US" dirty="0"/>
              <a:t>For required markings, please visit https://mh.jpl.nasa.gov</a:t>
            </a:r>
          </a:p>
        </p:txBody>
      </p:sp>
    </p:spTree>
    <p:extLst>
      <p:ext uri="{BB962C8B-B14F-4D97-AF65-F5344CB8AC3E}">
        <p14:creationId xmlns:p14="http://schemas.microsoft.com/office/powerpoint/2010/main" val="1834584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3" name="Content Placeholder 14"/>
          <p:cNvSpPr>
            <a:spLocks noGrp="1"/>
          </p:cNvSpPr>
          <p:nvPr>
            <p:ph sz="quarter" idx="21"/>
          </p:nvPr>
        </p:nvSpPr>
        <p:spPr>
          <a:xfrm>
            <a:off x="457200" y="2174875"/>
            <a:ext cx="4038600" cy="3951288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4"/>
          <p:cNvSpPr>
            <a:spLocks noGrp="1"/>
          </p:cNvSpPr>
          <p:nvPr>
            <p:ph sz="quarter" idx="22"/>
          </p:nvPr>
        </p:nvSpPr>
        <p:spPr>
          <a:xfrm>
            <a:off x="4648200" y="2174875"/>
            <a:ext cx="4038600" cy="3951288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179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575050" y="1596524"/>
            <a:ext cx="5111750" cy="4405898"/>
          </a:xfrm>
        </p:spPr>
        <p:txBody>
          <a:bodyPr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758573"/>
            <a:ext cx="3008313" cy="3243849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457200" y="1596524"/>
            <a:ext cx="3008313" cy="1162049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586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90842"/>
            <a:ext cx="5486400" cy="33839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14565"/>
            <a:ext cx="5486400" cy="52154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1792288" y="4974802"/>
            <a:ext cx="5486400" cy="63107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278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Blac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4"/>
            <a:ext cx="8229601" cy="251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1419226"/>
            <a:ext cx="9144000" cy="502919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01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Light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419226"/>
            <a:ext cx="9144000" cy="502919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4"/>
            <a:ext cx="8229601" cy="251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151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25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8107" y="2537619"/>
            <a:ext cx="8227786" cy="1782763"/>
          </a:xfr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 pitchFamily="34" charset="0"/>
              <a:buNone/>
              <a:tabLst/>
              <a:defRPr sz="4800" baseline="0">
                <a:solidFill>
                  <a:schemeClr val="tx1"/>
                </a:solidFill>
                <a:latin typeface="+mj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section header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327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Gray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8107" y="2537619"/>
            <a:ext cx="8227786" cy="1782763"/>
          </a:xfr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 pitchFamily="34" charset="0"/>
              <a:buNone/>
              <a:tabLst/>
              <a:defRPr sz="48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section header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6556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437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276323" y="3654169"/>
            <a:ext cx="4581678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1" y="3863419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400" kern="0" spc="70" dirty="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6" name="Picture 5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856" y="2377440"/>
            <a:ext cx="4581144" cy="12725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25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446583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FontTx/>
              <a:buNone/>
              <a:defRPr sz="16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69198" y="4814634"/>
            <a:ext cx="8436135" cy="43018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800" b="1" baseline="0">
                <a:solidFill>
                  <a:srgbClr val="000000"/>
                </a:solidFill>
                <a:latin typeface="+mj-lt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523999"/>
            <a:ext cx="8436135" cy="29063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600" baseline="0">
                <a:solidFill>
                  <a:schemeClr val="accent1"/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1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369199" y="5853545"/>
            <a:ext cx="4964801" cy="66579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rgbClr val="000000"/>
                </a:solidFill>
                <a:latin typeface="+mn-lt"/>
                <a:cs typeface="Arial"/>
              </a:defRPr>
            </a:lvl1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9" y="5244817"/>
            <a:ext cx="8436134" cy="47018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Click to Add a Presentation Subtitle</a:t>
            </a:r>
          </a:p>
        </p:txBody>
      </p:sp>
      <p:pic>
        <p:nvPicPr>
          <p:cNvPr id="12" name="Picture 11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568" y="5833872"/>
            <a:ext cx="2925483" cy="81263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>
          <a:xfrm>
            <a:off x="369198" y="6457847"/>
            <a:ext cx="4964802" cy="40015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For required markings, please visit https://mh.jpl.nasa.gov</a:t>
            </a:r>
          </a:p>
        </p:txBody>
      </p:sp>
    </p:spTree>
    <p:extLst>
      <p:ext uri="{BB962C8B-B14F-4D97-AF65-F5344CB8AC3E}">
        <p14:creationId xmlns:p14="http://schemas.microsoft.com/office/powerpoint/2010/main" val="681930005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28" y="2792730"/>
            <a:ext cx="4581144" cy="12725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441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912341" y="3221701"/>
            <a:ext cx="7513104" cy="50048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800" b="1" baseline="0">
                <a:solidFill>
                  <a:srgbClr val="FFFFFF"/>
                </a:solidFill>
                <a:latin typeface="+mj-lt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3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912341" y="3722185"/>
            <a:ext cx="7498993" cy="123577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aseline="0">
                <a:solidFill>
                  <a:srgbClr val="FFFFFF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Click to Add a Presentation 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909983" y="5649583"/>
            <a:ext cx="7424737" cy="77946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marL="0" indent="0">
              <a:buNone/>
              <a:defRPr sz="12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909983" y="2885929"/>
            <a:ext cx="7515462" cy="33577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600" baseline="0">
                <a:solidFill>
                  <a:schemeClr val="accent1"/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pic>
        <p:nvPicPr>
          <p:cNvPr id="10" name="Picture 9" descr="Tribrand_ColorWhite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" y="1956816"/>
            <a:ext cx="3337560" cy="9271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909983" y="6457847"/>
            <a:ext cx="7424737" cy="40015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6446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Horz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446583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69198" y="4814634"/>
            <a:ext cx="8436135" cy="43018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2800" b="1" baseline="0">
                <a:solidFill>
                  <a:srgbClr val="FFFFFF"/>
                </a:solidFill>
                <a:latin typeface="+mj-lt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69198" y="4523999"/>
            <a:ext cx="8436135" cy="29063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600" baseline="0">
                <a:solidFill>
                  <a:schemeClr val="accent1"/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Click to Add a Theme, Project or Mission Name (optional)</a:t>
            </a:r>
          </a:p>
        </p:txBody>
      </p:sp>
      <p:sp>
        <p:nvSpPr>
          <p:cNvPr id="11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369199" y="5853545"/>
            <a:ext cx="5205433" cy="66579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rgbClr val="FFFFFF"/>
                </a:solidFill>
                <a:latin typeface="+mn-lt"/>
                <a:cs typeface="Arial"/>
              </a:defRPr>
            </a:lvl1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369199" y="5244817"/>
            <a:ext cx="8436134" cy="47018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aseline="0">
                <a:solidFill>
                  <a:srgbClr val="FFFFFF"/>
                </a:solidFill>
                <a:latin typeface="+mj-lt"/>
                <a:cs typeface="Arial"/>
              </a:defRPr>
            </a:lvl1pPr>
          </a:lstStyle>
          <a:p>
            <a:pPr lvl="0"/>
            <a:r>
              <a:rPr lang="en-US" dirty="0"/>
              <a:t>Click to Add a Presentation Subtitle</a:t>
            </a:r>
          </a:p>
        </p:txBody>
      </p:sp>
      <p:pic>
        <p:nvPicPr>
          <p:cNvPr id="12" name="Picture 11" descr="Tribrand_ColorWhite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568" y="5833872"/>
            <a:ext cx="3337560" cy="9271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>
          <a:xfrm>
            <a:off x="369198" y="6457847"/>
            <a:ext cx="5205434" cy="40015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187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Ver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576455" cy="68580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5687786" y="1919101"/>
            <a:ext cx="3347357" cy="8830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1" baseline="0">
                <a:solidFill>
                  <a:srgbClr val="FFFFFF"/>
                </a:solidFill>
                <a:latin typeface="+mj-lt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4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5687785" y="2783302"/>
            <a:ext cx="3347357" cy="1000129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rgbClr val="FFFFFF"/>
                </a:solidFill>
                <a:latin typeface="+mn-lt"/>
                <a:cs typeface="Arial"/>
              </a:defRPr>
            </a:lvl1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5687784" y="1015999"/>
            <a:ext cx="3347359" cy="8568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tabLst/>
              <a:defRPr sz="1400" baseline="0">
                <a:solidFill>
                  <a:schemeClr val="accent1"/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Click to Add a Theme, Project or </a:t>
            </a:r>
            <a:br>
              <a:rPr lang="en-US" dirty="0"/>
            </a:br>
            <a:r>
              <a:rPr lang="en-US" dirty="0"/>
              <a:t>Mission Name (optional)</a:t>
            </a:r>
          </a:p>
        </p:txBody>
      </p:sp>
      <p:pic>
        <p:nvPicPr>
          <p:cNvPr id="10" name="Picture 9" descr="Tribrand_ColorWhite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568" y="5367528"/>
            <a:ext cx="3337560" cy="9271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22"/>
          </p:nvPr>
        </p:nvSpPr>
        <p:spPr>
          <a:xfrm>
            <a:off x="5687786" y="6457847"/>
            <a:ext cx="3337342" cy="400153"/>
          </a:xfrm>
        </p:spPr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997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4"/>
            <a:ext cx="8229601" cy="251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>
          <a:xfrm>
            <a:off x="457199" y="1600198"/>
            <a:ext cx="8229601" cy="4525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4D0CFA6C-C905-4CE6-8F29-E518B3A4900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2548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199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EFE916D4-FE10-4894-87E7-CA9E1947A78F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6311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4"/>
            <a:ext cx="8229601" cy="251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>
          <a:xfrm>
            <a:off x="457199" y="1600198"/>
            <a:ext cx="8229601" cy="4525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453A224B-3B24-415A-9C5D-3D6E00A3FF74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7876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FFFFFF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C04E157-CB0C-46CE-9A67-61A6EF47F9F4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926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FFFFFF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5E76156-1A7E-4910-A233-557DE26571FD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0268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3" name="Content Placeholder 14"/>
          <p:cNvSpPr>
            <a:spLocks noGrp="1"/>
          </p:cNvSpPr>
          <p:nvPr>
            <p:ph sz="quarter" idx="21"/>
          </p:nvPr>
        </p:nvSpPr>
        <p:spPr>
          <a:xfrm>
            <a:off x="457200" y="1599449"/>
            <a:ext cx="4038600" cy="45267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4"/>
          <p:cNvSpPr>
            <a:spLocks noGrp="1"/>
          </p:cNvSpPr>
          <p:nvPr>
            <p:ph sz="quarter" idx="22"/>
          </p:nvPr>
        </p:nvSpPr>
        <p:spPr>
          <a:xfrm>
            <a:off x="4648200" y="1599449"/>
            <a:ext cx="4038600" cy="45267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FFFFFF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F405632E-B367-44E1-8DB2-CBF13D1185CB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94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Ver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576455" cy="68580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FontTx/>
              <a:buNone/>
              <a:defRPr sz="1600">
                <a:solidFill>
                  <a:srgbClr val="00000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5687786" y="1919101"/>
            <a:ext cx="3347357" cy="8830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1" baseline="0">
                <a:solidFill>
                  <a:srgbClr val="000000"/>
                </a:solidFill>
                <a:latin typeface="+mj-lt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Presentation Title</a:t>
            </a:r>
          </a:p>
        </p:txBody>
      </p:sp>
      <p:sp>
        <p:nvSpPr>
          <p:cNvPr id="4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5687785" y="2783302"/>
            <a:ext cx="3347357" cy="1000129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aseline="0">
                <a:solidFill>
                  <a:srgbClr val="000000"/>
                </a:solidFill>
                <a:latin typeface="+mn-lt"/>
                <a:cs typeface="Arial"/>
              </a:defRPr>
            </a:lvl1pPr>
          </a:lstStyle>
          <a:p>
            <a:pPr lvl="0"/>
            <a:r>
              <a:rPr lang="en-US" dirty="0"/>
              <a:t>Presented by, Job Title, Date, etc.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5687784" y="1015999"/>
            <a:ext cx="3347359" cy="85687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tabLst/>
              <a:defRPr sz="1400" baseline="0">
                <a:solidFill>
                  <a:schemeClr val="accent1"/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Click to Add a Theme, Project or </a:t>
            </a:r>
            <a:br>
              <a:rPr lang="en-US" dirty="0"/>
            </a:br>
            <a:r>
              <a:rPr lang="en-US" dirty="0"/>
              <a:t>Mission Name (optional)</a:t>
            </a:r>
          </a:p>
        </p:txBody>
      </p:sp>
      <p:pic>
        <p:nvPicPr>
          <p:cNvPr id="10" name="Picture 9" descr="Tribrand_ColorBlack_rgb_16x3_1606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568" y="5367528"/>
            <a:ext cx="2925483" cy="812634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22"/>
          </p:nvPr>
        </p:nvSpPr>
        <p:spPr>
          <a:xfrm>
            <a:off x="5687568" y="6457847"/>
            <a:ext cx="3347574" cy="400153"/>
          </a:xfrm>
        </p:spPr>
        <p:txBody>
          <a:bodyPr/>
          <a:lstStyle/>
          <a:p>
            <a:r>
              <a:rPr lang="en-US" dirty="0"/>
              <a:t>For required markings, please visit https://mh.jpl.nasa.gov</a:t>
            </a:r>
          </a:p>
        </p:txBody>
      </p:sp>
    </p:spTree>
    <p:extLst>
      <p:ext uri="{BB962C8B-B14F-4D97-AF65-F5344CB8AC3E}">
        <p14:creationId xmlns:p14="http://schemas.microsoft.com/office/powerpoint/2010/main" val="13465387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3" name="Content Placeholder 14"/>
          <p:cNvSpPr>
            <a:spLocks noGrp="1"/>
          </p:cNvSpPr>
          <p:nvPr>
            <p:ph sz="quarter" idx="21"/>
          </p:nvPr>
        </p:nvSpPr>
        <p:spPr>
          <a:xfrm>
            <a:off x="457200" y="2174875"/>
            <a:ext cx="4038600" cy="3951288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4"/>
          <p:cNvSpPr>
            <a:spLocks noGrp="1"/>
          </p:cNvSpPr>
          <p:nvPr>
            <p:ph sz="quarter" idx="22"/>
          </p:nvPr>
        </p:nvSpPr>
        <p:spPr>
          <a:xfrm>
            <a:off x="4648200" y="2174875"/>
            <a:ext cx="4038600" cy="3951288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FFFFFF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0A74FDDA-8CF7-4FC6-9FF0-CED0235A8996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8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FFFFFF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575050" y="1596524"/>
            <a:ext cx="5111750" cy="4405898"/>
          </a:xfrm>
        </p:spPr>
        <p:txBody>
          <a:bodyPr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758573"/>
            <a:ext cx="3008313" cy="3243849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457200" y="1596524"/>
            <a:ext cx="3008313" cy="1162049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A8D7B5DD-001E-479D-B143-6C803CA737BD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1356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FFFFFF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90842"/>
            <a:ext cx="5486400" cy="33839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14565"/>
            <a:ext cx="5486400" cy="521540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1792288" y="4974802"/>
            <a:ext cx="5486400" cy="63107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423EFDEE-49DB-415A-9521-63554B5828EC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8757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White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4"/>
            <a:ext cx="8229601" cy="251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1419226"/>
            <a:ext cx="9144000" cy="50291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FFFFFF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92FF433-B518-4A9F-980A-B71A0C6C4EF5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685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Dark Str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419226"/>
            <a:ext cx="9144000" cy="502919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4"/>
            <a:ext cx="8229601" cy="251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FFFFFF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BAE082B8-3C61-4373-9DE0-EDC4118D84C2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646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73DD3-C229-4FB1-9CAD-1EFC9002908B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9981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8107" y="2537619"/>
            <a:ext cx="8227786" cy="1782763"/>
          </a:xfr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 pitchFamily="34" charset="0"/>
              <a:buNone/>
              <a:tabLst/>
              <a:defRPr sz="4800" baseline="0">
                <a:solidFill>
                  <a:srgbClr val="FFFFFF"/>
                </a:solidFill>
                <a:latin typeface="+mj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section header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83806E-C00F-4ACD-B82E-06BD6C2EF7D0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4553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Dark Gray"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58107" y="2537619"/>
            <a:ext cx="8227786" cy="1782763"/>
          </a:xfrm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 pitchFamily="34" charset="0"/>
              <a:buNone/>
              <a:tabLst/>
              <a:defRPr sz="480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Click to add section header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FAF8C95-80B3-4F5E-BCBD-AAB50D362A32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7734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34D7-A090-4C17-9299-DE4097C6BA85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4982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276323" y="3654169"/>
            <a:ext cx="4581678" cy="0"/>
          </a:xfrm>
          <a:prstGeom prst="line">
            <a:avLst/>
          </a:prstGeom>
          <a:ln w="635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1" y="3863419"/>
            <a:ext cx="9144000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2400" kern="0" spc="70" dirty="0">
                <a:solidFill>
                  <a:schemeClr val="accent1"/>
                </a:solidFill>
              </a:rPr>
              <a:t>jpl.nasa.gov</a:t>
            </a:r>
          </a:p>
        </p:txBody>
      </p:sp>
      <p:pic>
        <p:nvPicPr>
          <p:cNvPr id="5" name="Picture 4" descr="Tribrand_ColorWhite_rgb_16x3_16060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323" y="2381478"/>
            <a:ext cx="4581684" cy="127269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6D65-D32F-46AC-A6C9-EFCCADB751AD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28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4"/>
            <a:ext cx="8229601" cy="251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>
          <a:xfrm>
            <a:off x="457199" y="1600198"/>
            <a:ext cx="8229601" cy="4525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6659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ribrand_ColorWhite_rgb_16x3_16060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323" y="2792655"/>
            <a:ext cx="4581684" cy="127269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EF3FD-AAA5-492B-BB53-7B35F6475034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119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199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20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4"/>
            <a:ext cx="8229601" cy="251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>
          <a:xfrm>
            <a:off x="457199" y="1600198"/>
            <a:ext cx="8229601" cy="4525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752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25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69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149733"/>
            <a:ext cx="8229601" cy="2619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tabLst/>
              <a:defRPr sz="1000" baseline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 marL="411480" indent="0">
              <a:buNone/>
              <a:defRPr sz="1000"/>
            </a:lvl2pPr>
            <a:lvl3pPr marL="777240" indent="0">
              <a:buNone/>
              <a:defRPr sz="1000"/>
            </a:lvl3pPr>
            <a:lvl4pPr marL="1051560" indent="0">
              <a:buNone/>
              <a:defRPr sz="1000"/>
            </a:lvl4pPr>
            <a:lvl5pPr marL="1325880" indent="0">
              <a:buNone/>
              <a:defRPr sz="1000"/>
            </a:lvl5pPr>
          </a:lstStyle>
          <a:p>
            <a:pPr lvl="0"/>
            <a:r>
              <a:rPr lang="en-US" dirty="0"/>
              <a:t>Theme, project or mission name (optional)</a:t>
            </a:r>
          </a:p>
        </p:txBody>
      </p:sp>
      <p:sp>
        <p:nvSpPr>
          <p:cNvPr id="13" name="Content Placeholder 14"/>
          <p:cNvSpPr>
            <a:spLocks noGrp="1"/>
          </p:cNvSpPr>
          <p:nvPr>
            <p:ph sz="quarter" idx="21"/>
          </p:nvPr>
        </p:nvSpPr>
        <p:spPr>
          <a:xfrm>
            <a:off x="457200" y="1599449"/>
            <a:ext cx="4038600" cy="45267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4"/>
          <p:cNvSpPr>
            <a:spLocks noGrp="1"/>
          </p:cNvSpPr>
          <p:nvPr>
            <p:ph sz="quarter" idx="22"/>
          </p:nvPr>
        </p:nvSpPr>
        <p:spPr>
          <a:xfrm>
            <a:off x="4648200" y="1599449"/>
            <a:ext cx="4038600" cy="45267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890176"/>
            <a:ext cx="8229601" cy="42600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>
              <a:buFontTx/>
              <a:buNone/>
              <a:defRPr sz="2200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7700212" y="6448776"/>
            <a:ext cx="1359944" cy="4001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200" b="1" kern="0" spc="70" dirty="0">
                <a:solidFill>
                  <a:schemeClr val="accent1"/>
                </a:solidFill>
              </a:rPr>
              <a:t>jpl.nasa.gov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en-US"/>
              <a:t>For required markings, please visit https://mh.jpl.nasa.gov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199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457200" y="411693"/>
            <a:ext cx="8229600" cy="4784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457200" y="6457847"/>
            <a:ext cx="1413986" cy="400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F408614E-6C62-4D67-915C-43E35F4C718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871186" y="6457847"/>
            <a:ext cx="5401628" cy="400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9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For required markings, please visit https://mh.jpl.nasa.gov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272814" y="6457847"/>
            <a:ext cx="643449" cy="400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1915E00B-5913-49AE-8A9C-78D6EE5068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1" r:id="rId2"/>
    <p:sldLayoutId id="2147483983" r:id="rId3"/>
    <p:sldLayoutId id="2147484001" r:id="rId4"/>
    <p:sldLayoutId id="2147483985" r:id="rId5"/>
    <p:sldLayoutId id="2147483987" r:id="rId6"/>
    <p:sldLayoutId id="2147483986" r:id="rId7"/>
    <p:sldLayoutId id="2147483988" r:id="rId8"/>
    <p:sldLayoutId id="2147483997" r:id="rId9"/>
    <p:sldLayoutId id="2147483998" r:id="rId10"/>
    <p:sldLayoutId id="2147483999" r:id="rId11"/>
    <p:sldLayoutId id="2147484000" r:id="rId12"/>
    <p:sldLayoutId id="2147483989" r:id="rId13"/>
    <p:sldLayoutId id="2147483991" r:id="rId14"/>
    <p:sldLayoutId id="2147483993" r:id="rId15"/>
    <p:sldLayoutId id="2147483994" r:id="rId16"/>
    <p:sldLayoutId id="2147483995" r:id="rId17"/>
    <p:sldLayoutId id="2147483996" r:id="rId18"/>
    <p:sldLayoutId id="2147483984" r:id="rId19"/>
    <p:sldLayoutId id="2147484022" r:id="rId20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b="1" i="0" u="none" kern="1200" cap="none" spc="0" baseline="0">
          <a:ln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30188" indent="-230188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0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457200" y="411693"/>
            <a:ext cx="8229600" cy="4784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457200" y="6457847"/>
            <a:ext cx="1413986" cy="400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E8277347-0A92-4237-B748-B27D77FE6A9E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871186" y="6457847"/>
            <a:ext cx="5401628" cy="400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900">
                <a:solidFill>
                  <a:schemeClr val="accent4"/>
                </a:solidFill>
              </a:defRPr>
            </a:lvl1pPr>
          </a:lstStyle>
          <a:p>
            <a:r>
              <a:rPr lang="en-US"/>
              <a:t>For required markings, please visit https://mh.jpl.nasa.gov 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272814" y="6457847"/>
            <a:ext cx="643449" cy="400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1D14A5A-7CF0-4E01-9E4E-50F5A87419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45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  <p:sldLayoutId id="2147484017" r:id="rId15"/>
    <p:sldLayoutId id="2147484018" r:id="rId16"/>
    <p:sldLayoutId id="2147484019" r:id="rId17"/>
    <p:sldLayoutId id="2147484020" r:id="rId18"/>
    <p:sldLayoutId id="2147484021" r:id="rId19"/>
    <p:sldLayoutId id="2147484023" r:id="rId20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b="1" kern="1200" cap="none" spc="0" baseline="0">
          <a:ln>
            <a:noFill/>
          </a:ln>
          <a:solidFill>
            <a:srgbClr val="FFFFFF"/>
          </a:solidFill>
          <a:effectLst/>
          <a:latin typeface="+mj-lt"/>
          <a:ea typeface="+mj-ea"/>
          <a:cs typeface="+mj-cs"/>
        </a:defRPr>
      </a:lvl1pPr>
    </p:titleStyle>
    <p:bodyStyle>
      <a:lvl1pPr marL="230188" indent="-230188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200" kern="1200">
          <a:solidFill>
            <a:srgbClr val="FFFFFF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600" kern="1200">
          <a:solidFill>
            <a:srgbClr val="FFFFFF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400" kern="1200" baseline="0">
          <a:solidFill>
            <a:srgbClr val="FFFFFF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asa/fprim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hyperlink" Target="https://github.com/nasa/fprim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 descr="Photo-2015-03-12-085758 - D2015_0302_D370_CMSalt2.jpg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17" b="6483"/>
          <a:stretch/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1800" i="0" u="none" strike="noStrike" dirty="0">
                <a:solidFill>
                  <a:srgbClr val="000000"/>
                </a:solidFill>
                <a:effectLst/>
                <a:latin typeface="+mn-lt"/>
              </a:rPr>
              <a:t>Lessons Learned Developing Lunar Flashlight Flight Software using the F Prime Product Line</a:t>
            </a:r>
            <a:endParaRPr lang="en-US" sz="1800" dirty="0"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369199" y="5768875"/>
            <a:ext cx="4964801" cy="665791"/>
          </a:xfrm>
        </p:spPr>
        <p:txBody>
          <a:bodyPr/>
          <a:lstStyle/>
          <a:p>
            <a:r>
              <a:rPr lang="en-US" dirty="0"/>
              <a:t>Aadil Rizvi, FSW Engineer, NASA/JPL</a:t>
            </a:r>
          </a:p>
          <a:p>
            <a:r>
              <a:rPr lang="en-US" dirty="0"/>
              <a:t>Kevin F. Ortega, FSW Engineer, NASA/JPL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6842" y="-775368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1"/>
          </p:nvPr>
        </p:nvSpPr>
        <p:spPr>
          <a:xfrm>
            <a:off x="369198" y="6373177"/>
            <a:ext cx="6324210" cy="400153"/>
          </a:xfrm>
        </p:spPr>
        <p:txBody>
          <a:bodyPr/>
          <a:lstStyle/>
          <a:p>
            <a:r>
              <a:rPr lang="en-US" b="1" dirty="0"/>
              <a:t>This document has been reviewed and determined not to contain export controlled technical data.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FA9E3C8-0C92-DA7E-CECC-68373F4A50E5}"/>
              </a:ext>
            </a:extLst>
          </p:cNvPr>
          <p:cNvSpPr txBox="1">
            <a:spLocks/>
          </p:cNvSpPr>
          <p:nvPr/>
        </p:nvSpPr>
        <p:spPr>
          <a:xfrm>
            <a:off x="369192" y="6542511"/>
            <a:ext cx="6324210" cy="4001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© 2023 California Institute of Technology. Government sponsorship acknowledged.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060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972E19B-DF9B-4520-B181-30E1FC9F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8780D56-2AE9-48B9-A0C9-CF3B092E4E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>
          <a:xfrm>
            <a:off x="1670304" y="6457847"/>
            <a:ext cx="5839968" cy="400153"/>
          </a:xfrm>
        </p:spPr>
        <p:txBody>
          <a:bodyPr/>
          <a:lstStyle/>
          <a:p>
            <a:r>
              <a:rPr lang="en-US" b="1" dirty="0"/>
              <a:t>This document has been reviewed and determined not to contain export controlled technical data.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C8B6DFB-0BE8-47B5-8302-F1677638EA1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7272814" y="6457847"/>
            <a:ext cx="643449" cy="400153"/>
          </a:xfrm>
        </p:spPr>
        <p:txBody>
          <a:bodyPr/>
          <a:lstStyle/>
          <a:p>
            <a:fld id="{BD193B1F-454F-4470-8937-9D53DC78F32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435C3C9-6348-5448-BFE8-3290DD6ACDF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75487" y="1104099"/>
            <a:ext cx="8229601" cy="5527601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US" sz="1600" dirty="0"/>
              <a:t>Reusability and modularity of F Prime enabled development of flight software for Lunar Flashlight leveraging a multi-mission common software deployment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/>
              <a:t>No FSW bugs reported for LF since launch which underlines the quality and reliability of the software and development process used for managing delivery of the software.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41BC63D-5AF5-808E-F72F-DF7468CA8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63" y="3641084"/>
            <a:ext cx="2046058" cy="21274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CF72FE4-417B-2164-D3BB-433A418D4B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7159" y="4098114"/>
            <a:ext cx="1652034" cy="15018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8E4BBD-9441-0EA0-2F0B-2A7AC943DCF7}"/>
              </a:ext>
            </a:extLst>
          </p:cNvPr>
          <p:cNvSpPr txBox="1"/>
          <p:nvPr/>
        </p:nvSpPr>
        <p:spPr>
          <a:xfrm>
            <a:off x="1751682" y="626859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002841-70EF-340F-D03A-5537D9EE12CC}"/>
              </a:ext>
            </a:extLst>
          </p:cNvPr>
          <p:cNvSpPr txBox="1"/>
          <p:nvPr/>
        </p:nvSpPr>
        <p:spPr>
          <a:xfrm>
            <a:off x="3009255" y="5856818"/>
            <a:ext cx="3198638" cy="32914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200" dirty="0"/>
              <a:t>Image captured from LF star tracker camera</a:t>
            </a:r>
          </a:p>
          <a:p>
            <a:endParaRPr lang="en-US" dirty="0"/>
          </a:p>
        </p:txBody>
      </p:sp>
      <p:pic>
        <p:nvPicPr>
          <p:cNvPr id="9" name="Picture 8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36E6A3C8-1AFE-713F-7C42-E2B33D48BE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9412" y="3039388"/>
            <a:ext cx="3440403" cy="2752322"/>
          </a:xfrm>
          <a:prstGeom prst="rect">
            <a:avLst/>
          </a:prstGeom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788A8E33-C538-4364-D16D-9BCD48DAE6E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7200" y="6457847"/>
            <a:ext cx="1413986" cy="400153"/>
          </a:xfrm>
        </p:spPr>
        <p:txBody>
          <a:bodyPr/>
          <a:lstStyle/>
          <a:p>
            <a:r>
              <a:rPr lang="en-US" dirty="0"/>
              <a:t>5/2/2023</a:t>
            </a:r>
          </a:p>
        </p:txBody>
      </p:sp>
    </p:spTree>
    <p:extLst>
      <p:ext uri="{BB962C8B-B14F-4D97-AF65-F5344CB8AC3E}">
        <p14:creationId xmlns:p14="http://schemas.microsoft.com/office/powerpoint/2010/main" val="474837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1613-823F-4EDA-8DD2-7D8A4573BB74}" type="datetime1">
              <a:rPr lang="en-US" smtClean="0"/>
              <a:t>4/18/23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58112" y="6457847"/>
            <a:ext cx="5827776" cy="400153"/>
          </a:xfrm>
        </p:spPr>
        <p:txBody>
          <a:bodyPr/>
          <a:lstStyle/>
          <a:p>
            <a:r>
              <a:rPr lang="en-US" b="1" dirty="0"/>
              <a:t>This document has been reviewed and determined not to contain export controlled technical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5E00B-5913-49AE-8A9C-78D6EE50689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981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972E19B-DF9B-4520-B181-30E1FC9F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8780D56-2AE9-48B9-A0C9-CF3B092E4E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BEE27FA-14E3-42D6-BA70-D6A1C3E039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65110" y="1222130"/>
            <a:ext cx="4221690" cy="426006"/>
          </a:xfrm>
        </p:spPr>
        <p:txBody>
          <a:bodyPr/>
          <a:lstStyle/>
          <a:p>
            <a:r>
              <a:rPr lang="en-US" dirty="0"/>
              <a:t>Lunar Flashlight (LF) CubeSat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8F5942A-6BCC-8669-1E41-9F2766F39D78}"/>
              </a:ext>
            </a:extLst>
          </p:cNvPr>
          <p:cNvPicPr>
            <a:picLocks noGrp="1" noChangeAspect="1"/>
          </p:cNvPicPr>
          <p:nvPr>
            <p:ph sz="quarter" idx="19"/>
          </p:nvPr>
        </p:nvPicPr>
        <p:blipFill>
          <a:blip r:embed="rId3"/>
          <a:stretch>
            <a:fillRect/>
          </a:stretch>
        </p:blipFill>
        <p:spPr>
          <a:xfrm>
            <a:off x="4309998" y="1671671"/>
            <a:ext cx="4245947" cy="3197784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>
          <a:xfrm>
            <a:off x="1670304" y="6457847"/>
            <a:ext cx="5839968" cy="400153"/>
          </a:xfrm>
        </p:spPr>
        <p:txBody>
          <a:bodyPr/>
          <a:lstStyle/>
          <a:p>
            <a:r>
              <a:rPr lang="en-US" b="1" dirty="0"/>
              <a:t>This document has been reviewed and determined not to contain export controlled technical data.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C8B6DFB-0BE8-47B5-8302-F1677638EA1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7272814" y="6457847"/>
            <a:ext cx="643449" cy="400153"/>
          </a:xfrm>
        </p:spPr>
        <p:txBody>
          <a:bodyPr/>
          <a:lstStyle/>
          <a:p>
            <a:fld id="{BD193B1F-454F-4470-8937-9D53DC78F32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0"/>
          </p:nvPr>
        </p:nvSpPr>
        <p:spPr>
          <a:xfrm>
            <a:off x="457200" y="6457847"/>
            <a:ext cx="1413986" cy="400153"/>
          </a:xfrm>
        </p:spPr>
        <p:txBody>
          <a:bodyPr/>
          <a:lstStyle/>
          <a:p>
            <a:r>
              <a:rPr lang="en-US" dirty="0"/>
              <a:t>5/2/2023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7B9B66-A92C-F4A4-0B08-444D5B5245BF}"/>
              </a:ext>
            </a:extLst>
          </p:cNvPr>
          <p:cNvSpPr txBox="1"/>
          <p:nvPr/>
        </p:nvSpPr>
        <p:spPr>
          <a:xfrm>
            <a:off x="432943" y="1401340"/>
            <a:ext cx="387705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Questrial" panose="020F0502020204030204" pitchFamily="34" charset="0"/>
              </a:rPr>
              <a:t>Illuminate permanently shadowed regions and detect water ice absorption bands in the near-infrared.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Questrial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Questrial" panose="020F0502020204030204" pitchFamily="34" charset="0"/>
              </a:rPr>
              <a:t>6U CubeSat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Questrial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Questrial" panose="020F0502020204030204" pitchFamily="34" charset="0"/>
              </a:rPr>
              <a:t>First mission to use laser reflectometer to look for water 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Questrial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Questrial" panose="020F0502020204030204" pitchFamily="34" charset="0"/>
              </a:rPr>
              <a:t>Launch date: Dec.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54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972E19B-DF9B-4520-B181-30E1FC9F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94" y="411692"/>
            <a:ext cx="8433412" cy="478483"/>
          </a:xfrm>
        </p:spPr>
        <p:txBody>
          <a:bodyPr/>
          <a:lstStyle/>
          <a:p>
            <a:r>
              <a:rPr lang="en-US" dirty="0"/>
              <a:t>Lunar Flashlight Flight Software (FSW) Overview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8780D56-2AE9-48B9-A0C9-CF3B092E4E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>
          <a:xfrm>
            <a:off x="1670304" y="6457847"/>
            <a:ext cx="5839968" cy="400153"/>
          </a:xfrm>
        </p:spPr>
        <p:txBody>
          <a:bodyPr/>
          <a:lstStyle/>
          <a:p>
            <a:r>
              <a:rPr lang="en-US" b="1" dirty="0"/>
              <a:t>This document has been reviewed and determined not to contain export controlled technical data.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C8B6DFB-0BE8-47B5-8302-F1677638EA1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7272814" y="6457847"/>
            <a:ext cx="643449" cy="400153"/>
          </a:xfrm>
        </p:spPr>
        <p:txBody>
          <a:bodyPr/>
          <a:lstStyle/>
          <a:p>
            <a:fld id="{BD193B1F-454F-4470-8937-9D53DC78F32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B4DC1D-0F44-1C11-F528-34A46BF20403}"/>
              </a:ext>
            </a:extLst>
          </p:cNvPr>
          <p:cNvSpPr txBox="1"/>
          <p:nvPr/>
        </p:nvSpPr>
        <p:spPr>
          <a:xfrm>
            <a:off x="355294" y="1152133"/>
            <a:ext cx="803955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Questrial" panose="020F0502020204030204" pitchFamily="34" charset="0"/>
              </a:rPr>
              <a:t>Executes on C&amp;DH platform (Sphinx)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Questrial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  <a:latin typeface="Questrial" panose="020F0502020204030204" pitchFamily="34" charset="0"/>
              </a:rPr>
              <a:t>Uses the open</a:t>
            </a:r>
            <a:r>
              <a:rPr lang="en-US" dirty="0">
                <a:solidFill>
                  <a:srgbClr val="000000"/>
                </a:solidFill>
                <a:latin typeface="Questrial" panose="020F0502020204030204" pitchFamily="34" charset="0"/>
              </a:rPr>
              <a:t>-source F Prime Product Line (</a:t>
            </a:r>
            <a:r>
              <a:rPr lang="en-US" dirty="0">
                <a:hlinkClick r:id="rId3"/>
              </a:rPr>
              <a:t>https://github.com/nasa/fprime</a:t>
            </a:r>
            <a:r>
              <a:rPr lang="en-US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Leverages a common shared multi-mission software deployment developed for the Sphinx avionics platform using F Prime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Developed concurrently with NEA Scout FSW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A7302BB4-9FE4-B937-158F-DB5BFC768AC6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7200" y="6457847"/>
            <a:ext cx="1413986" cy="400153"/>
          </a:xfrm>
        </p:spPr>
        <p:txBody>
          <a:bodyPr/>
          <a:lstStyle/>
          <a:p>
            <a:r>
              <a:rPr lang="en-US" dirty="0"/>
              <a:t>5/2/2023</a:t>
            </a:r>
          </a:p>
        </p:txBody>
      </p:sp>
    </p:spTree>
    <p:extLst>
      <p:ext uri="{BB962C8B-B14F-4D97-AF65-F5344CB8AC3E}">
        <p14:creationId xmlns:p14="http://schemas.microsoft.com/office/powerpoint/2010/main" val="2768221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972E19B-DF9B-4520-B181-30E1FC9F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 Prime Product Line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8780D56-2AE9-48B9-A0C9-CF3B092E4E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>
          <a:xfrm>
            <a:off x="1670304" y="6457847"/>
            <a:ext cx="5839968" cy="400153"/>
          </a:xfrm>
        </p:spPr>
        <p:txBody>
          <a:bodyPr/>
          <a:lstStyle/>
          <a:p>
            <a:r>
              <a:rPr lang="en-US" b="1" dirty="0"/>
              <a:t>This document has been reviewed and determined not to contain export controlled technical data.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C8B6DFB-0BE8-47B5-8302-F1677638EA1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7272814" y="6457847"/>
            <a:ext cx="643449" cy="400153"/>
          </a:xfrm>
        </p:spPr>
        <p:txBody>
          <a:bodyPr/>
          <a:lstStyle/>
          <a:p>
            <a:fld id="{BD193B1F-454F-4470-8937-9D53DC78F32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26FEBDA1-5067-4662-46B8-27022C28178B}"/>
              </a:ext>
            </a:extLst>
          </p:cNvPr>
          <p:cNvPicPr>
            <a:picLocks noGrp="1" noChangeAspect="1"/>
          </p:cNvPicPr>
          <p:nvPr>
            <p:ph sz="quarter" idx="19"/>
          </p:nvPr>
        </p:nvPicPr>
        <p:blipFill>
          <a:blip r:embed="rId3"/>
          <a:stretch>
            <a:fillRect/>
          </a:stretch>
        </p:blipFill>
        <p:spPr>
          <a:xfrm>
            <a:off x="5550605" y="4212611"/>
            <a:ext cx="3136194" cy="1764109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127C6D6-107B-19E8-4432-4A051B26120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hlinkClick r:id="rId4"/>
              </a:rPr>
              <a:t>https://github.com/nasa/fprime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B5D558A-8F84-C28F-DAF1-FC53340CC2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279" y="521432"/>
            <a:ext cx="749522" cy="681383"/>
          </a:xfrm>
          <a:prstGeom prst="rect">
            <a:avLst/>
          </a:prstGeom>
        </p:spPr>
      </p:pic>
      <p:sp>
        <p:nvSpPr>
          <p:cNvPr id="65" name="Text Placeholder 9">
            <a:extLst>
              <a:ext uri="{FF2B5EF4-FFF2-40B4-BE49-F238E27FC236}">
                <a16:creationId xmlns:a16="http://schemas.microsoft.com/office/drawing/2014/main" id="{C35EBD73-128A-7490-D3D4-06EF3854EC89}"/>
              </a:ext>
            </a:extLst>
          </p:cNvPr>
          <p:cNvSpPr txBox="1">
            <a:spLocks/>
          </p:cNvSpPr>
          <p:nvPr/>
        </p:nvSpPr>
        <p:spPr>
          <a:xfrm>
            <a:off x="457198" y="1371303"/>
            <a:ext cx="8229601" cy="4260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Tx/>
              <a:buNone/>
              <a:defRPr sz="2200" kern="1200" baseline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Tx/>
              <a:buNone/>
              <a:defRPr sz="20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Tx/>
              <a:buNone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Open-source software framework for the rapid development and deployment of embedded systems and spaceflight applications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55FFBCE8-CE31-6676-7D49-097A4E4561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865" y="2592760"/>
            <a:ext cx="4686527" cy="3609893"/>
          </a:xfrm>
          <a:prstGeom prst="rect">
            <a:avLst/>
          </a:prstGeom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3121B53-39C4-32D4-D6B1-13B3F78B8E39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7200" y="6457847"/>
            <a:ext cx="1413986" cy="400153"/>
          </a:xfrm>
        </p:spPr>
        <p:txBody>
          <a:bodyPr/>
          <a:lstStyle/>
          <a:p>
            <a:r>
              <a:rPr lang="en-US" dirty="0"/>
              <a:t>5/2/2023</a:t>
            </a:r>
          </a:p>
        </p:txBody>
      </p:sp>
    </p:spTree>
    <p:extLst>
      <p:ext uri="{BB962C8B-B14F-4D97-AF65-F5344CB8AC3E}">
        <p14:creationId xmlns:p14="http://schemas.microsoft.com/office/powerpoint/2010/main" val="2558318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972E19B-DF9B-4520-B181-30E1FC9F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Lunar Flashlight Hardware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8780D56-2AE9-48B9-A0C9-CF3B092E4E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>
          <a:xfrm>
            <a:off x="1670304" y="6457847"/>
            <a:ext cx="5839968" cy="400153"/>
          </a:xfrm>
        </p:spPr>
        <p:txBody>
          <a:bodyPr/>
          <a:lstStyle/>
          <a:p>
            <a:r>
              <a:rPr lang="en-US" b="1" dirty="0"/>
              <a:t>This document has been reviewed and determined not to contain export controlled technical data.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C8B6DFB-0BE8-47B5-8302-F1677638EA1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7272814" y="6457847"/>
            <a:ext cx="643449" cy="400153"/>
          </a:xfrm>
        </p:spPr>
        <p:txBody>
          <a:bodyPr/>
          <a:lstStyle/>
          <a:p>
            <a:fld id="{BD193B1F-454F-4470-8937-9D53DC78F32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994F15-6086-6E9A-5BF3-74A3922C15F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793" y="1757814"/>
            <a:ext cx="5268413" cy="319623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D69A4FA-717D-2F4A-BEAC-6A7D9F6B0EE6}"/>
              </a:ext>
            </a:extLst>
          </p:cNvPr>
          <p:cNvSpPr/>
          <p:nvPr/>
        </p:nvSpPr>
        <p:spPr>
          <a:xfrm>
            <a:off x="6321631" y="5288736"/>
            <a:ext cx="298921" cy="157327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EE4A20-5D19-B179-61AC-B4FE503C5598}"/>
              </a:ext>
            </a:extLst>
          </p:cNvPr>
          <p:cNvSpPr/>
          <p:nvPr/>
        </p:nvSpPr>
        <p:spPr>
          <a:xfrm>
            <a:off x="6321631" y="5703874"/>
            <a:ext cx="298921" cy="157327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168E7B-B5A2-39EB-3522-8141E86F73B0}"/>
              </a:ext>
            </a:extLst>
          </p:cNvPr>
          <p:cNvSpPr txBox="1"/>
          <p:nvPr/>
        </p:nvSpPr>
        <p:spPr>
          <a:xfrm>
            <a:off x="6630694" y="5236419"/>
            <a:ext cx="1759156" cy="261959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200" dirty="0"/>
              <a:t>Multi-mission Hardware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4F0EE7-9F84-6783-CD3A-4843DF3A4392}"/>
              </a:ext>
            </a:extLst>
          </p:cNvPr>
          <p:cNvSpPr txBox="1"/>
          <p:nvPr/>
        </p:nvSpPr>
        <p:spPr>
          <a:xfrm>
            <a:off x="6620552" y="5651557"/>
            <a:ext cx="2052844" cy="261959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1200" dirty="0"/>
              <a:t>LF Specific Hardware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0DA76E-CEDC-6E52-3DF0-437652FBB499}"/>
              </a:ext>
            </a:extLst>
          </p:cNvPr>
          <p:cNvSpPr txBox="1"/>
          <p:nvPr/>
        </p:nvSpPr>
        <p:spPr>
          <a:xfrm>
            <a:off x="6937533" y="5060842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BEAE1C-4B41-834D-6875-C1CCF91BFA87}"/>
              </a:ext>
            </a:extLst>
          </p:cNvPr>
          <p:cNvSpPr txBox="1"/>
          <p:nvPr/>
        </p:nvSpPr>
        <p:spPr>
          <a:xfrm>
            <a:off x="1172817" y="234563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D37FA17B-F454-4F68-6F84-6DFD2DB6BF92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7200" y="6457847"/>
            <a:ext cx="1413986" cy="400153"/>
          </a:xfrm>
        </p:spPr>
        <p:txBody>
          <a:bodyPr/>
          <a:lstStyle/>
          <a:p>
            <a:r>
              <a:rPr lang="en-US" dirty="0"/>
              <a:t>5/2/2023</a:t>
            </a:r>
          </a:p>
        </p:txBody>
      </p:sp>
    </p:spTree>
    <p:extLst>
      <p:ext uri="{BB962C8B-B14F-4D97-AF65-F5344CB8AC3E}">
        <p14:creationId xmlns:p14="http://schemas.microsoft.com/office/powerpoint/2010/main" val="3991534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972E19B-DF9B-4520-B181-30E1FC9F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Lunar Flashlight Flight Software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8780D56-2AE9-48B9-A0C9-CF3B092E4E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>
          <a:xfrm>
            <a:off x="1670304" y="6457847"/>
            <a:ext cx="5839968" cy="400153"/>
          </a:xfrm>
        </p:spPr>
        <p:txBody>
          <a:bodyPr/>
          <a:lstStyle/>
          <a:p>
            <a:r>
              <a:rPr lang="en-US" b="1" dirty="0"/>
              <a:t>This document has been reviewed and determined not to contain export controlled technical data.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C8B6DFB-0BE8-47B5-8302-F1677638EA1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7272814" y="6457847"/>
            <a:ext cx="643449" cy="400153"/>
          </a:xfrm>
        </p:spPr>
        <p:txBody>
          <a:bodyPr/>
          <a:lstStyle/>
          <a:p>
            <a:fld id="{BD193B1F-454F-4470-8937-9D53DC78F32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0DA76E-CEDC-6E52-3DF0-437652FBB499}"/>
              </a:ext>
            </a:extLst>
          </p:cNvPr>
          <p:cNvSpPr txBox="1"/>
          <p:nvPr/>
        </p:nvSpPr>
        <p:spPr>
          <a:xfrm>
            <a:off x="6937533" y="5060842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BEAE1C-4B41-834D-6875-C1CCF91BFA87}"/>
              </a:ext>
            </a:extLst>
          </p:cNvPr>
          <p:cNvSpPr txBox="1"/>
          <p:nvPr/>
        </p:nvSpPr>
        <p:spPr>
          <a:xfrm>
            <a:off x="1172817" y="234563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dirty="0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2C53C354-F978-E0DA-733F-52086C1B0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858" y="1085996"/>
            <a:ext cx="4166864" cy="5371851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51F8298-F45D-5E4A-CB80-44444395C0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4567648"/>
              </p:ext>
            </p:extLst>
          </p:nvPr>
        </p:nvGraphicFramePr>
        <p:xfrm>
          <a:off x="4924507" y="3049455"/>
          <a:ext cx="4128052" cy="2752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DE5CD37-B01A-6589-073B-367BB7560F10}"/>
              </a:ext>
            </a:extLst>
          </p:cNvPr>
          <p:cNvSpPr txBox="1"/>
          <p:nvPr/>
        </p:nvSpPr>
        <p:spPr>
          <a:xfrm>
            <a:off x="6431501" y="5869737"/>
            <a:ext cx="2099804" cy="30480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r>
              <a:rPr lang="en-US" sz="900" dirty="0"/>
              <a:t>Total SLOC = 320,985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F1864C-E1FB-380B-C0F4-6EC368D4619B}"/>
              </a:ext>
            </a:extLst>
          </p:cNvPr>
          <p:cNvSpPr txBox="1"/>
          <p:nvPr/>
        </p:nvSpPr>
        <p:spPr>
          <a:xfrm>
            <a:off x="6797297" y="4425472"/>
            <a:ext cx="684106" cy="32512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900" dirty="0"/>
              <a:t>94%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94BB91-5BD7-4F3E-E5BE-3DB60DB8D051}"/>
              </a:ext>
            </a:extLst>
          </p:cNvPr>
          <p:cNvSpPr txBox="1"/>
          <p:nvPr/>
        </p:nvSpPr>
        <p:spPr>
          <a:xfrm>
            <a:off x="6689184" y="3541211"/>
            <a:ext cx="450166" cy="249835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r>
              <a:rPr lang="en-US" sz="900" dirty="0"/>
              <a:t>6%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7EB3E695-427B-D1B5-C759-A5C986D02B65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7200" y="6457847"/>
            <a:ext cx="1413986" cy="400153"/>
          </a:xfrm>
        </p:spPr>
        <p:txBody>
          <a:bodyPr/>
          <a:lstStyle/>
          <a:p>
            <a:r>
              <a:rPr lang="en-US" dirty="0"/>
              <a:t>5/2/2023</a:t>
            </a:r>
          </a:p>
        </p:txBody>
      </p:sp>
    </p:spTree>
    <p:extLst>
      <p:ext uri="{BB962C8B-B14F-4D97-AF65-F5344CB8AC3E}">
        <p14:creationId xmlns:p14="http://schemas.microsoft.com/office/powerpoint/2010/main" val="3161376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972E19B-DF9B-4520-B181-30E1FC9F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Lunar Flashlight Lessons Learned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8780D56-2AE9-48B9-A0C9-CF3B092E4E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>
          <a:xfrm>
            <a:off x="1670304" y="6457847"/>
            <a:ext cx="5839968" cy="400153"/>
          </a:xfrm>
        </p:spPr>
        <p:txBody>
          <a:bodyPr/>
          <a:lstStyle/>
          <a:p>
            <a:r>
              <a:rPr lang="en-US" b="1" dirty="0"/>
              <a:t>This document has been reviewed and determined not to contain export controlled technical data.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C8B6DFB-0BE8-47B5-8302-F1677638EA1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7272814" y="6457847"/>
            <a:ext cx="643449" cy="400153"/>
          </a:xfrm>
        </p:spPr>
        <p:txBody>
          <a:bodyPr/>
          <a:lstStyle/>
          <a:p>
            <a:fld id="{BD193B1F-454F-4470-8937-9D53DC78F32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0DA76E-CEDC-6E52-3DF0-437652FBB499}"/>
              </a:ext>
            </a:extLst>
          </p:cNvPr>
          <p:cNvSpPr txBox="1"/>
          <p:nvPr/>
        </p:nvSpPr>
        <p:spPr>
          <a:xfrm>
            <a:off x="6937533" y="5060842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BEAE1C-4B41-834D-6875-C1CCF91BFA87}"/>
              </a:ext>
            </a:extLst>
          </p:cNvPr>
          <p:cNvSpPr txBox="1"/>
          <p:nvPr/>
        </p:nvSpPr>
        <p:spPr>
          <a:xfrm>
            <a:off x="1172817" y="234563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33C82C-AE45-33A4-A115-2F9ED7538959}"/>
              </a:ext>
            </a:extLst>
          </p:cNvPr>
          <p:cNvSpPr txBox="1"/>
          <p:nvPr/>
        </p:nvSpPr>
        <p:spPr>
          <a:xfrm>
            <a:off x="355294" y="1152133"/>
            <a:ext cx="803955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Developing a baseline software deployment for common avionics hardware shared between LF and NEA Scout was invaluable for development, testing and reliability of the software.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Management of the common shared software deployment requires a plan for accommodating mission specific updates to certain component behaviors which may not be needed by all missions using the same common shared software deployment.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For LF and NEA Scout, a copy of the common shared component was created for making mission specific updates which worked but was not ideal.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Recommend use of child classes to manage mission specific updates to common components where possible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Common shared software deployment components and connections should be maintained in a separate subsystem topology that can be imported for mission specific add-ons.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The LF deployment includes a copy of the common deployment as subsystem topologies were not used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Any changes to the common deployment had to be duplicated in the LF deployment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8A8672DD-E639-946A-2E3E-2696EE6A45D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7200" y="6457847"/>
            <a:ext cx="1413986" cy="400153"/>
          </a:xfrm>
        </p:spPr>
        <p:txBody>
          <a:bodyPr/>
          <a:lstStyle/>
          <a:p>
            <a:r>
              <a:rPr lang="en-US" dirty="0"/>
              <a:t>5/2/2023</a:t>
            </a:r>
          </a:p>
        </p:txBody>
      </p:sp>
    </p:spTree>
    <p:extLst>
      <p:ext uri="{BB962C8B-B14F-4D97-AF65-F5344CB8AC3E}">
        <p14:creationId xmlns:p14="http://schemas.microsoft.com/office/powerpoint/2010/main" val="370064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972E19B-DF9B-4520-B181-30E1FC9F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Lunar Flashlight Lessons Learned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8780D56-2AE9-48B9-A0C9-CF3B092E4E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>
          <a:xfrm>
            <a:off x="1670304" y="6457847"/>
            <a:ext cx="5839968" cy="400153"/>
          </a:xfrm>
        </p:spPr>
        <p:txBody>
          <a:bodyPr/>
          <a:lstStyle/>
          <a:p>
            <a:r>
              <a:rPr lang="en-US" b="1" dirty="0"/>
              <a:t>This document has been reviewed and determined not to contain export controlled technical data.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C8B6DFB-0BE8-47B5-8302-F1677638EA1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7272814" y="6457847"/>
            <a:ext cx="643449" cy="400153"/>
          </a:xfrm>
        </p:spPr>
        <p:txBody>
          <a:bodyPr/>
          <a:lstStyle/>
          <a:p>
            <a:fld id="{BD193B1F-454F-4470-8937-9D53DC78F32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0DA76E-CEDC-6E52-3DF0-437652FBB499}"/>
              </a:ext>
            </a:extLst>
          </p:cNvPr>
          <p:cNvSpPr txBox="1"/>
          <p:nvPr/>
        </p:nvSpPr>
        <p:spPr>
          <a:xfrm>
            <a:off x="6937533" y="5060842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BEAE1C-4B41-834D-6875-C1CCF91BFA87}"/>
              </a:ext>
            </a:extLst>
          </p:cNvPr>
          <p:cNvSpPr txBox="1"/>
          <p:nvPr/>
        </p:nvSpPr>
        <p:spPr>
          <a:xfrm>
            <a:off x="1172817" y="234563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33C82C-AE45-33A4-A115-2F9ED7538959}"/>
              </a:ext>
            </a:extLst>
          </p:cNvPr>
          <p:cNvSpPr txBox="1"/>
          <p:nvPr/>
        </p:nvSpPr>
        <p:spPr>
          <a:xfrm>
            <a:off x="280138" y="890176"/>
            <a:ext cx="8039559" cy="6217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US" sz="1400" dirty="0"/>
              <a:t>Issues encountered during integration testing were reconstructed using component unit tests which allowed visibility and control on internal component state to assist with debug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Do not underestimate the value of unit testing which is often overlooked in projects constrained due to budget and schedule especially when pressed to deliver hardware on an aggressive timeline.</a:t>
            </a:r>
          </a:p>
          <a:p>
            <a:pPr marL="342900" indent="-342900">
              <a:buFont typeface="+mj-lt"/>
              <a:buAutoNum type="arabicPeriod" startAt="4"/>
            </a:pPr>
            <a:endParaRPr lang="en-US" sz="1400" dirty="0"/>
          </a:p>
          <a:p>
            <a:pPr marL="342900" indent="-342900">
              <a:buFont typeface="+mj-lt"/>
              <a:buAutoNum type="arabicPeriod" startAt="4"/>
            </a:pPr>
            <a:endParaRPr lang="en-US" sz="1400" dirty="0"/>
          </a:p>
          <a:p>
            <a:pPr marL="342900" indent="-342900">
              <a:buFont typeface="+mj-lt"/>
              <a:buAutoNum type="arabicPeriod" startAt="4"/>
            </a:pPr>
            <a:r>
              <a:rPr lang="en-US" sz="1400" dirty="0"/>
              <a:t>Execute software on flight-like hardware in a flight-like manner as soon and as often as possible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Maximize software test and debug time on hardware by streamlining testbed hardware access and test execution.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Having an efficient and lean hardware test execution setup and process encourages software developers to test longer and more often on hardware leading to better tested software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We discovered a hardware bug with EDAC once EDAC settings were enabled for the processor. The issue was discovered once I&amp;T had already started, and testing with EDAC enabled early-on would have helped resolve the issue sooner.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We often practiced ”test as you fly, fly as you test” approach in our development and testing of the FSW which immensely contributed to the success of FSW in operations.</a:t>
            </a:r>
          </a:p>
          <a:p>
            <a:pPr marL="342900" indent="-342900">
              <a:buFont typeface="+mj-lt"/>
              <a:buAutoNum type="arabicPeriod" startAt="4"/>
            </a:pPr>
            <a:endParaRPr lang="en-US" sz="1400" dirty="0"/>
          </a:p>
          <a:p>
            <a:pPr marL="342900" indent="-342900">
              <a:buFont typeface="+mj-lt"/>
              <a:buAutoNum type="arabicPeriod" startAt="4"/>
            </a:pPr>
            <a:endParaRPr lang="en-US" sz="1400" dirty="0"/>
          </a:p>
          <a:p>
            <a:pPr marL="342900" indent="-342900">
              <a:buFont typeface="+mj-lt"/>
              <a:buAutoNum type="arabicPeriod" startAt="4"/>
            </a:pPr>
            <a:r>
              <a:rPr lang="en-US" sz="1400" dirty="0"/>
              <a:t>When scoping out FSW development, it was critical to organize functionality by components grouped into releases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Prioritizing development of common functionality and interfaces shared between LF and NEA Scout initially established a strong base for developing mission specific deployments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Developing and testing uplink/downlink interfaces early-on was very valuable in defining how the rest of FSW receives and generates data for storage and downlink.</a:t>
            </a:r>
          </a:p>
          <a:p>
            <a:pPr marL="342900" indent="-342900">
              <a:buFont typeface="+mj-lt"/>
              <a:buAutoNum type="arabicPeriod" startAt="4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83CF5488-729D-FD58-7D04-46924CD888B4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7200" y="6457847"/>
            <a:ext cx="1413986" cy="400153"/>
          </a:xfrm>
        </p:spPr>
        <p:txBody>
          <a:bodyPr/>
          <a:lstStyle/>
          <a:p>
            <a:r>
              <a:rPr lang="en-US" dirty="0"/>
              <a:t>5/2/2023</a:t>
            </a:r>
          </a:p>
        </p:txBody>
      </p:sp>
    </p:spTree>
    <p:extLst>
      <p:ext uri="{BB962C8B-B14F-4D97-AF65-F5344CB8AC3E}">
        <p14:creationId xmlns:p14="http://schemas.microsoft.com/office/powerpoint/2010/main" val="328350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972E19B-DF9B-4520-B181-30E1FC9FF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Lunar Flashlight Lessons Learned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8780D56-2AE9-48B9-A0C9-CF3B092E4E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>
          <a:xfrm>
            <a:off x="1670304" y="6457847"/>
            <a:ext cx="5839968" cy="400153"/>
          </a:xfrm>
        </p:spPr>
        <p:txBody>
          <a:bodyPr/>
          <a:lstStyle/>
          <a:p>
            <a:r>
              <a:rPr lang="en-US" b="1" dirty="0"/>
              <a:t>This document has been reviewed and determined not to contain export controlled technical data.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C8B6DFB-0BE8-47B5-8302-F1677638EA1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7272814" y="6457847"/>
            <a:ext cx="643449" cy="400153"/>
          </a:xfrm>
        </p:spPr>
        <p:txBody>
          <a:bodyPr/>
          <a:lstStyle/>
          <a:p>
            <a:fld id="{BD193B1F-454F-4470-8937-9D53DC78F32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0DA76E-CEDC-6E52-3DF0-437652FBB499}"/>
              </a:ext>
            </a:extLst>
          </p:cNvPr>
          <p:cNvSpPr txBox="1"/>
          <p:nvPr/>
        </p:nvSpPr>
        <p:spPr>
          <a:xfrm>
            <a:off x="6937533" y="5060842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BEAE1C-4B41-834D-6875-C1CCF91BFA87}"/>
              </a:ext>
            </a:extLst>
          </p:cNvPr>
          <p:cNvSpPr txBox="1"/>
          <p:nvPr/>
        </p:nvSpPr>
        <p:spPr>
          <a:xfrm>
            <a:off x="1172817" y="234563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33C82C-AE45-33A4-A115-2F9ED7538959}"/>
              </a:ext>
            </a:extLst>
          </p:cNvPr>
          <p:cNvSpPr txBox="1"/>
          <p:nvPr/>
        </p:nvSpPr>
        <p:spPr>
          <a:xfrm>
            <a:off x="355294" y="1152133"/>
            <a:ext cx="8039559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7"/>
            </a:pPr>
            <a:r>
              <a:rPr lang="en-US" sz="1400" dirty="0"/>
              <a:t>Having metrics for measuring component development progress was helpful for tracking rather than relying on a subjective measure of reporting progress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25% – requirements and design completed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50% – implementation completed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75% – unit testing completed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100% – close-out actions completed</a:t>
            </a:r>
          </a:p>
          <a:p>
            <a:pPr marL="342900" indent="-342900">
              <a:buFont typeface="+mj-lt"/>
              <a:buAutoNum type="arabicPeriod" startAt="7"/>
            </a:pPr>
            <a:endParaRPr lang="en-US" sz="1400" dirty="0"/>
          </a:p>
          <a:p>
            <a:pPr marL="342900" indent="-342900">
              <a:buFont typeface="+mj-lt"/>
              <a:buAutoNum type="arabicPeriod" startAt="7"/>
            </a:pPr>
            <a:r>
              <a:rPr lang="en-US" sz="1400" dirty="0"/>
              <a:t>Development progress reporting should not be influenced by optimism to simply mark tasks as completed or claim completion credit any more than what’s already known to be completed and functional.</a:t>
            </a:r>
          </a:p>
          <a:p>
            <a:pPr marL="342900" indent="-342900">
              <a:buFont typeface="+mj-lt"/>
              <a:buAutoNum type="arabicPeriod" startAt="7"/>
            </a:pPr>
            <a:endParaRPr lang="en-US" sz="1400" dirty="0"/>
          </a:p>
          <a:p>
            <a:pPr marL="342900" indent="-342900">
              <a:buFont typeface="+mj-lt"/>
              <a:buAutoNum type="arabicPeriod" startAt="7"/>
            </a:pPr>
            <a:r>
              <a:rPr lang="en-US" sz="1400" dirty="0"/>
              <a:t>Having a workable plan that can be used to make progress is far more valuable than having the “right” plan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The development plan was updated quite frequently during development as it was impacted by scope changes and receivable needs not being met</a:t>
            </a:r>
          </a:p>
          <a:p>
            <a:pPr marL="800100" lvl="1" indent="-342900">
              <a:buFont typeface="+mj-lt"/>
              <a:buAutoNum type="arabicPeriod" startAt="7"/>
            </a:pPr>
            <a:endParaRPr lang="en-US" sz="1400" dirty="0"/>
          </a:p>
          <a:p>
            <a:pPr marL="342900" indent="-342900">
              <a:buFont typeface="+mj-lt"/>
              <a:buAutoNum type="arabicPeriod" startAt="7"/>
            </a:pPr>
            <a:r>
              <a:rPr lang="en-US" sz="1400" dirty="0"/>
              <a:t>Managing scope was necessary to adjust delivery schedule in a traceable manner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/>
              <a:t>Used “additional scope” tickets in our issue tracking system to capture new updates needed in FSW not part of the original development plan</a:t>
            </a:r>
          </a:p>
          <a:p>
            <a:pPr marL="800100" lvl="1" indent="-342900">
              <a:buFont typeface="+mj-lt"/>
              <a:buAutoNum type="arabicPeriod" startAt="7"/>
            </a:pPr>
            <a:endParaRPr lang="en-US" sz="1400" dirty="0"/>
          </a:p>
          <a:p>
            <a:pPr marL="342900" indent="-342900">
              <a:buFont typeface="+mj-lt"/>
              <a:buAutoNum type="arabicPeriod" startAt="7"/>
            </a:pPr>
            <a:r>
              <a:rPr lang="en-US" sz="1400" dirty="0"/>
              <a:t>Linking receivable needs for FSW to component development and test activities along with tracking receive dates was critical to schedule tracking and adjusting development plans.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FAE40C3D-FF4D-B4D2-218C-74C75BAF8218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457200" y="6457847"/>
            <a:ext cx="1413986" cy="400153"/>
          </a:xfrm>
        </p:spPr>
        <p:txBody>
          <a:bodyPr/>
          <a:lstStyle/>
          <a:p>
            <a:r>
              <a:rPr lang="en-US" dirty="0"/>
              <a:t>5/2/2023</a:t>
            </a:r>
          </a:p>
        </p:txBody>
      </p:sp>
    </p:spTree>
    <p:extLst>
      <p:ext uri="{BB962C8B-B14F-4D97-AF65-F5344CB8AC3E}">
        <p14:creationId xmlns:p14="http://schemas.microsoft.com/office/powerpoint/2010/main" val="92823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329&quot;/&gt;&lt;/object&gt;&lt;object type=&quot;3&quot; unique_id=&quot;10004&quot;&gt;&lt;property id=&quot;20148&quot; value=&quot;5&quot;/&gt;&lt;property id=&quot;20300&quot; value=&quot;Slide 2&quot;/&gt;&lt;property id=&quot;20307&quot; value=&quot;351&quot;/&gt;&lt;/object&gt;&lt;object type=&quot;3&quot; unique_id=&quot;10005&quot;&gt;&lt;property id=&quot;20148&quot; value=&quot;5&quot;/&gt;&lt;property id=&quot;20300&quot; value=&quot;Slide 3&quot;/&gt;&lt;property id=&quot;20307&quot; value=&quot;350&quot;/&gt;&lt;/object&gt;&lt;object type=&quot;3&quot; unique_id=&quot;10006&quot;&gt;&lt;property id=&quot;20148&quot; value=&quot;5&quot;/&gt;&lt;property id=&quot;20300&quot; value=&quot;Slide 4&quot;/&gt;&lt;property id=&quot;20307&quot; value=&quot;331&quot;/&gt;&lt;/object&gt;&lt;/object&gt;&lt;object type=&quot;8&quot; unique_id=&quot;10012&quot;&gt;&lt;/object&gt;&lt;/object&gt;&lt;/database&gt;"/>
  <p:tag name="MMPROD_NEXTUNIQUEID" val="10009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ASAjpl-WhiteTheme-4x3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bg1">
              <a:lumMod val="65000"/>
            </a:schemeClr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NASAjpl-BlackTheme-4x3-vA6">
  <a:themeElements>
    <a:clrScheme name="NASA-JPL - Jan 2017">
      <a:dk1>
        <a:sysClr val="windowText" lastClr="000000"/>
      </a:dk1>
      <a:lt1>
        <a:sysClr val="window" lastClr="FFFFFF"/>
      </a:lt1>
      <a:dk2>
        <a:srgbClr val="5D5D60"/>
      </a:dk2>
      <a:lt2>
        <a:srgbClr val="E4E9EF"/>
      </a:lt2>
      <a:accent1>
        <a:srgbClr val="6083AA"/>
      </a:accent1>
      <a:accent2>
        <a:srgbClr val="94A8C2"/>
      </a:accent2>
      <a:accent3>
        <a:srgbClr val="0B3D91"/>
      </a:accent3>
      <a:accent4>
        <a:srgbClr val="E31937"/>
      </a:accent4>
      <a:accent5>
        <a:srgbClr val="F2A900"/>
      </a:accent5>
      <a:accent6>
        <a:srgbClr val="A4B34C"/>
      </a:accent6>
      <a:hlink>
        <a:srgbClr val="0E7EE0"/>
      </a:hlink>
      <a:folHlink>
        <a:srgbClr val="0E7EE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>
    <a:spDef>
      <a:spPr>
        <a:solidFill>
          <a:schemeClr val="tx2">
            <a:lumMod val="50000"/>
          </a:schemeClr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2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91440" tIns="45720" rIns="91440" bIns="45720" rtlCol="0">
        <a:noAutofit/>
      </a:bodyPr>
      <a:lstStyle>
        <a:defPPr>
          <a:defRPr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25046</TotalTime>
  <Words>1053</Words>
  <Application>Microsoft Macintosh PowerPoint</Application>
  <PresentationFormat>On-screen Show (4:3)</PresentationFormat>
  <Paragraphs>120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Questrial</vt:lpstr>
      <vt:lpstr>NASAjpl-WhiteTheme-4x3-vA6</vt:lpstr>
      <vt:lpstr>NASAjpl-BlackTheme-4x3-vA6</vt:lpstr>
      <vt:lpstr>PowerPoint Presentation</vt:lpstr>
      <vt:lpstr>Introduction</vt:lpstr>
      <vt:lpstr>Lunar Flashlight Flight Software (FSW) Overview</vt:lpstr>
      <vt:lpstr>F Prime Product Line</vt:lpstr>
      <vt:lpstr>Lunar Flashlight Hardware</vt:lpstr>
      <vt:lpstr>Lunar Flashlight Flight Software</vt:lpstr>
      <vt:lpstr>Lunar Flashlight Lessons Learned</vt:lpstr>
      <vt:lpstr>Lunar Flashlight Lessons Learned</vt:lpstr>
      <vt:lpstr>Lunar Flashlight Lessons Learned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M Stolze</dc:creator>
  <cp:lastModifiedBy>Rizvi, Aadil (US 348C)</cp:lastModifiedBy>
  <cp:revision>288</cp:revision>
  <cp:lastPrinted>2016-07-26T23:14:33Z</cp:lastPrinted>
  <dcterms:created xsi:type="dcterms:W3CDTF">2016-06-29T01:27:10Z</dcterms:created>
  <dcterms:modified xsi:type="dcterms:W3CDTF">2023-04-18T19:31:21Z</dcterms:modified>
</cp:coreProperties>
</file>