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64" r:id="rId4"/>
    <p:sldId id="258" r:id="rId5"/>
    <p:sldId id="266" r:id="rId6"/>
    <p:sldId id="260" r:id="rId7"/>
    <p:sldId id="263" r:id="rId8"/>
    <p:sldId id="271" r:id="rId9"/>
    <p:sldId id="274" r:id="rId10"/>
    <p:sldId id="269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98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31535-4B68-4B68-98AC-C4056136F89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C4E4F-97DC-485C-8C2E-6D479BF45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21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Polyimide film </a:t>
            </a:r>
          </a:p>
          <a:p>
            <a:r>
              <a:rPr lang="en-US" dirty="0" smtClean="0"/>
              <a:t>Degrade at less than 450 </a:t>
            </a:r>
            <a:r>
              <a:rPr lang="en-US" dirty="0" err="1" smtClean="0"/>
              <a:t>deg</a:t>
            </a:r>
            <a:r>
              <a:rPr lang="en-US" dirty="0" smtClean="0"/>
              <a:t> C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229FD-5DD8-435E-AD7A-D95FDBB970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87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Polyimide film </a:t>
            </a:r>
          </a:p>
          <a:p>
            <a:r>
              <a:rPr lang="en-US" dirty="0" smtClean="0"/>
              <a:t>Degrade at less than 450 </a:t>
            </a:r>
            <a:r>
              <a:rPr lang="en-US" dirty="0" err="1" smtClean="0"/>
              <a:t>deg</a:t>
            </a:r>
            <a:r>
              <a:rPr lang="en-US" dirty="0" smtClean="0"/>
              <a:t> C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229FD-5DD8-435E-AD7A-D95FDBB970C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72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86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88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83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er w/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="" xmlns:a16="http://schemas.microsoft.com/office/drawing/2014/main" id="{BA3E27AB-E22C-2E4F-A3EA-44DAE3ABD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3040" y="2072640"/>
            <a:ext cx="4511040" cy="1551579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rgbClr val="58595B"/>
                </a:solidFill>
                <a:latin typeface="Helvetica Regular" pitchFamily="2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Lorem ipsum dolor sit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amet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consectetur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adipiscing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elit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sed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do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eiusmod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tempor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incididunt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labore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et dolore magna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aliqua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. Ut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enim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ad minim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veniam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quis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nostrud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exercitation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ullamco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laboris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nisi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aliquip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ex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ead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.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="" xmlns:a16="http://schemas.microsoft.com/office/drawing/2014/main" id="{B75E8B6C-2945-AB43-B572-F1D51C630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3040" y="1584960"/>
            <a:ext cx="4511040" cy="28725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b="1" i="0" cap="all" baseline="0"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Column One Subhead</a:t>
            </a:r>
          </a:p>
        </p:txBody>
      </p:sp>
      <p:sp>
        <p:nvSpPr>
          <p:cNvPr id="31" name="Slide Number Placeholder 30">
            <a:extLst>
              <a:ext uri="{FF2B5EF4-FFF2-40B4-BE49-F238E27FC236}">
                <a16:creationId xmlns="" xmlns:a16="http://schemas.microsoft.com/office/drawing/2014/main" id="{761AA930-3E3D-D743-BA3C-3CC35B2CB36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238B5B-F19C-E947-A0BC-87BD7983F87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9">
            <a:extLst>
              <a:ext uri="{FF2B5EF4-FFF2-40B4-BE49-F238E27FC236}">
                <a16:creationId xmlns="" xmlns:a16="http://schemas.microsoft.com/office/drawing/2014/main" id="{B011BE62-FF06-D74A-B248-36401D84BE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05600" y="2072640"/>
            <a:ext cx="4511040" cy="1551579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solidFill>
                  <a:srgbClr val="58595B"/>
                </a:solidFill>
                <a:latin typeface="Helvetica Regular" pitchFamily="2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Lorem ipsum dolor sit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amet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consectetur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adipiscing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elit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sed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do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eiusmod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tempor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incididunt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labore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et dolore magna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aliqua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. Ut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enim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ad minim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veniam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,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quis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nostrud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exercitation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ullamco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laboris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nisi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ut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aliquip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 ex </a:t>
            </a:r>
            <a:r>
              <a:rPr lang="en-US" sz="1867" b="0" i="0" kern="1200" dirty="0" err="1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ead</a:t>
            </a:r>
            <a:r>
              <a:rPr lang="en-US" sz="1867" b="0" i="0" kern="1200" dirty="0">
                <a:solidFill>
                  <a:srgbClr val="58595B"/>
                </a:solidFill>
                <a:effectLst/>
                <a:latin typeface="Helvetica" pitchFamily="2" charset="0"/>
                <a:ea typeface="+mn-ea"/>
                <a:cs typeface="+mn-cs"/>
              </a:rPr>
              <a:t>.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="" xmlns:a16="http://schemas.microsoft.com/office/drawing/2014/main" id="{EB34CDE8-07FA-F046-AA33-DDF5668DE6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5600" y="1584960"/>
            <a:ext cx="4511040" cy="28725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b="1" i="0" cap="all" baseline="0"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Column Two Subhead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E3FFDB-27DF-174A-9ED2-F20F22E29A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w/two columns</a:t>
            </a:r>
          </a:p>
        </p:txBody>
      </p:sp>
    </p:spTree>
    <p:extLst>
      <p:ext uri="{BB962C8B-B14F-4D97-AF65-F5344CB8AC3E}">
        <p14:creationId xmlns:p14="http://schemas.microsoft.com/office/powerpoint/2010/main" val="271038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294967295" pos="2880">
          <p15:clr>
            <a:srgbClr val="FBAE40"/>
          </p15:clr>
        </p15:guide>
        <p15:guide id="4294967295" pos="309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</a:schemeClr>
                </a:solidFill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12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04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86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51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7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25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52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30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987314" y="198229"/>
            <a:ext cx="955821" cy="45060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198229"/>
            <a:ext cx="10772775" cy="1380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E18E1011-99E7-432A-9216-E479E51A37A9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tx1">
                    <a:alpha val="20000"/>
                  </a:schemeClr>
                </a:solidFill>
                <a:latin typeface="+mj-lt"/>
              </a:defRPr>
            </a:lvl1pPr>
          </a:lstStyle>
          <a:p>
            <a:fld id="{F3E1C28D-3B6A-41BB-95C9-EF8258C5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77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6">
              <a:lumMod val="20000"/>
              <a:lumOff val="8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9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9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9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9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9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4459" y="1371600"/>
            <a:ext cx="6866467" cy="24955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Ultrathin carbon nanotube freestanding thin films </a:t>
            </a:r>
            <a:br>
              <a:rPr lang="en-US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en-US" sz="4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with specular reflective coatings for small satellites</a:t>
            </a:r>
            <a:endParaRPr lang="en-US" sz="48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34459" y="4135438"/>
            <a:ext cx="6409266" cy="1655762"/>
          </a:xfrm>
        </p:spPr>
        <p:txBody>
          <a:bodyPr>
            <a:normAutofit/>
          </a:bodyPr>
          <a:lstStyle/>
          <a:p>
            <a:r>
              <a:rPr lang="nn-NO" sz="2800" dirty="0" smtClean="0">
                <a:solidFill>
                  <a:schemeClr val="tx1">
                    <a:lumMod val="95000"/>
                  </a:schemeClr>
                </a:solidFill>
              </a:rPr>
              <a:t>Ho-Ting Tung, Evy Haynes, Artur R. Davoyan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098862">
            <a:off x="9506228" y="4732486"/>
            <a:ext cx="2768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</a:rPr>
              <a:t>Concept art of The Planetary Society's LightSail 2 spacecraft</a:t>
            </a:r>
            <a:endParaRPr lang="en-US" sz="12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34459" y="4609375"/>
            <a:ext cx="2913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Mechanical and Aerospace Engineering</a:t>
            </a:r>
          </a:p>
          <a:p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UCLA</a:t>
            </a:r>
            <a:endParaRPr lang="en-US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2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Thin film materials enables better science!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942" y="2463016"/>
            <a:ext cx="3423433" cy="3423433"/>
          </a:xfrm>
          <a:prstGeom prst="rect">
            <a:avLst/>
          </a:prstGeom>
        </p:spPr>
      </p:pic>
      <p:pic>
        <p:nvPicPr>
          <p:cNvPr id="4098" name="Picture 2" descr="http://support.psatellite.com/sct/images/sail/SPISailTrajecto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50" y="2460657"/>
            <a:ext cx="3121024" cy="247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104428" y="4935952"/>
            <a:ext cx="26811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credit: Princeton </a:t>
            </a:r>
            <a:r>
              <a:rPr lang="en-US" sz="1200" dirty="0"/>
              <a:t>Satellite </a:t>
            </a:r>
            <a:r>
              <a:rPr lang="en-US" sz="1200" dirty="0" smtClean="0"/>
              <a:t>Systems</a:t>
            </a:r>
            <a:endParaRPr lang="en-US" sz="1200" dirty="0"/>
          </a:p>
        </p:txBody>
      </p:sp>
      <p:sp>
        <p:nvSpPr>
          <p:cNvPr id="6" name="圓角矩形 5"/>
          <p:cNvSpPr/>
          <p:nvPr/>
        </p:nvSpPr>
        <p:spPr>
          <a:xfrm>
            <a:off x="919910" y="1554777"/>
            <a:ext cx="3176775" cy="783193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Solar polar imager trajectory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~0.5AU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529942" y="1549926"/>
            <a:ext cx="6900057" cy="783193"/>
          </a:xfrm>
          <a:prstGeom prst="round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With advanced thin film materials: 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&lt;0.2AU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284953" y="5954018"/>
            <a:ext cx="1913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credit: </a:t>
            </a:r>
            <a:r>
              <a:rPr lang="en-US" sz="1200" dirty="0" err="1" smtClean="0"/>
              <a:t>Artur</a:t>
            </a:r>
            <a:r>
              <a:rPr lang="en-US" sz="1200" dirty="0" smtClean="0"/>
              <a:t> </a:t>
            </a:r>
            <a:r>
              <a:rPr lang="en-US" sz="1200" dirty="0" err="1" smtClean="0"/>
              <a:t>Davoyan</a:t>
            </a:r>
            <a:endParaRPr lang="en-US" sz="1200" dirty="0"/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xmlns="" id="{3B888BF0-D793-2E1E-182D-9F0D11513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53" t="20601" r="11517" b="23791"/>
          <a:stretch/>
        </p:blipFill>
        <p:spPr>
          <a:xfrm>
            <a:off x="8074123" y="2460657"/>
            <a:ext cx="3355876" cy="3425792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4905375" y="2718092"/>
            <a:ext cx="2834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Explore science near the sun</a:t>
            </a:r>
          </a:p>
          <a:p>
            <a:r>
              <a:rPr lang="en-US" dirty="0" smtClean="0"/>
              <a:t>More efficient solar sailing…</a:t>
            </a:r>
            <a:endParaRPr 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8115045" y="2502224"/>
            <a:ext cx="3391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Tested under temperature 200 degree higher than Mylar melting point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4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6366" y="1358900"/>
            <a:ext cx="5314015" cy="441896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Thin film materials enables small satellite compatible components and instruments.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New thin film materials are explored for degrees of control in density, optical properties, and operational temperature.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9992592" y="4754230"/>
            <a:ext cx="1311965" cy="131196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4964" r="4964"/>
          <a:stretch/>
        </p:blipFill>
        <p:spPr>
          <a:xfrm>
            <a:off x="8421861" y="4754230"/>
            <a:ext cx="1311965" cy="131196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960534" y="4257050"/>
            <a:ext cx="188327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TW" b="1" u="sng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Acknowledgements</a:t>
            </a:r>
            <a:r>
              <a:rPr lang="en-US" altLang="zh-TW" sz="16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</a:t>
            </a:r>
            <a:endParaRPr lang="en-US" sz="1600" b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8561836" y="6215106"/>
            <a:ext cx="103201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 err="1" smtClean="0"/>
              <a:t>Artur</a:t>
            </a:r>
            <a:r>
              <a:rPr lang="en-US" sz="1400" dirty="0" smtClean="0"/>
              <a:t> </a:t>
            </a:r>
            <a:r>
              <a:rPr lang="en-US" sz="1400" dirty="0" err="1" smtClean="0"/>
              <a:t>Davoyan</a:t>
            </a:r>
            <a:endParaRPr lang="en-US" sz="14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0154785" y="6168939"/>
            <a:ext cx="9875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/>
              <a:t>Evy</a:t>
            </a:r>
            <a:r>
              <a:rPr lang="en-US" sz="1400" dirty="0"/>
              <a:t> Haynes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4740" y="2571075"/>
            <a:ext cx="3885821" cy="5181094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 rot="13282979">
            <a:off x="2493009" y="2952378"/>
            <a:ext cx="434868" cy="2765314"/>
          </a:xfrm>
          <a:prstGeom prst="triangl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等腰三角形 27"/>
          <p:cNvSpPr/>
          <p:nvPr/>
        </p:nvSpPr>
        <p:spPr>
          <a:xfrm rot="11143214">
            <a:off x="1438680" y="2959006"/>
            <a:ext cx="434868" cy="2336820"/>
          </a:xfrm>
          <a:prstGeom prst="triangl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等腰三角形 28"/>
          <p:cNvSpPr/>
          <p:nvPr/>
        </p:nvSpPr>
        <p:spPr>
          <a:xfrm rot="16200000">
            <a:off x="2481919" y="4633257"/>
            <a:ext cx="434868" cy="1738695"/>
          </a:xfrm>
          <a:prstGeom prst="triangle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01" y="1578618"/>
            <a:ext cx="2392171" cy="1594781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5665" y="1578618"/>
            <a:ext cx="2251603" cy="2251603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8350" y="4257050"/>
            <a:ext cx="2980730" cy="18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2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 film material for small sat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058150" y="2011680"/>
            <a:ext cx="3372231" cy="3766185"/>
          </a:xfrm>
        </p:spPr>
        <p:txBody>
          <a:bodyPr/>
          <a:lstStyle/>
          <a:p>
            <a:r>
              <a:rPr lang="en-US" dirty="0" smtClean="0"/>
              <a:t>Advantages of thin film materials on spacecraft</a:t>
            </a:r>
            <a:r>
              <a:rPr lang="en-US" altLang="zh-TW" dirty="0" smtClean="0"/>
              <a:t>:</a:t>
            </a: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Lightweight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Flexible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Deployable</a:t>
            </a:r>
          </a:p>
          <a:p>
            <a:endParaRPr 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1903084"/>
            <a:ext cx="7051770" cy="425259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014136" y="4524462"/>
            <a:ext cx="4177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Possible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</a:t>
            </a:r>
            <a:r>
              <a:rPr lang="en-US" sz="2000" dirty="0" smtClean="0"/>
              <a:t>hermal control (radiators)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Plasma/radiation protection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Radiation pressure attitude control systems…</a:t>
            </a:r>
            <a:endParaRPr 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657224" y="626427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Image credit: NASA/JPL-Caltech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5060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 film material </a:t>
            </a:r>
            <a:r>
              <a:rPr lang="en-US" dirty="0" smtClean="0"/>
              <a:t>in space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99" y="2167582"/>
            <a:ext cx="3429000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3115" y="1735111"/>
            <a:ext cx="2613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Large Deployable Antenna</a:t>
            </a:r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1344278" y="4485693"/>
            <a:ext cx="1257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credit: ESA</a:t>
            </a:r>
            <a:endParaRPr lang="en-US" sz="1200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1347" y="2104443"/>
            <a:ext cx="3766391" cy="2286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20555" y="1735111"/>
            <a:ext cx="329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eployable membrane-like mirror</a:t>
            </a:r>
            <a:endParaRPr lang="en-US" dirty="0"/>
          </a:p>
        </p:txBody>
      </p:sp>
      <p:sp>
        <p:nvSpPr>
          <p:cNvPr id="9" name="矩形 8"/>
          <p:cNvSpPr/>
          <p:nvPr/>
        </p:nvSpPr>
        <p:spPr>
          <a:xfrm>
            <a:off x="8142191" y="4390443"/>
            <a:ext cx="33076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 smtClean="0"/>
              <a:t>Image </a:t>
            </a:r>
            <a:r>
              <a:rPr lang="en-US" sz="1200" dirty="0" smtClean="0"/>
              <a:t>Credit: M. Ulmer, Northwestern </a:t>
            </a:r>
            <a:r>
              <a:rPr lang="en-US" sz="1200" dirty="0"/>
              <a:t>University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173" y="2104443"/>
            <a:ext cx="3429000" cy="2286000"/>
          </a:xfrm>
          <a:prstGeom prst="rect">
            <a:avLst/>
          </a:prstGeom>
        </p:spPr>
      </p:pic>
      <p:sp>
        <p:nvSpPr>
          <p:cNvPr id="14" name="文字方塊 13"/>
          <p:cNvSpPr txBox="1"/>
          <p:nvPr/>
        </p:nvSpPr>
        <p:spPr>
          <a:xfrm>
            <a:off x="5178513" y="4466282"/>
            <a:ext cx="136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credit: NASA</a:t>
            </a:r>
            <a:endParaRPr lang="en-US" sz="12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5262510" y="1735111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Solar sailing</a:t>
            </a:r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xmlns="" id="{38387998-03DF-4C49-A07E-53C81836C0D0}"/>
              </a:ext>
            </a:extLst>
          </p:cNvPr>
          <p:cNvSpPr txBox="1">
            <a:spLocks/>
          </p:cNvSpPr>
          <p:nvPr/>
        </p:nvSpPr>
        <p:spPr>
          <a:xfrm>
            <a:off x="2359438" y="4970067"/>
            <a:ext cx="8575262" cy="72340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solidFill>
                  <a:schemeClr val="accent3"/>
                </a:solidFill>
              </a:rPr>
              <a:t>Explore new thin film materials for new degrees of control</a:t>
            </a:r>
            <a:endParaRPr lang="en-US" sz="2800" b="1" dirty="0">
              <a:solidFill>
                <a:schemeClr val="accent3"/>
              </a:solidFill>
            </a:endParaRP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xmlns="" id="{4DEFD786-78D5-4CF3-B175-2AD08B050A58}"/>
              </a:ext>
            </a:extLst>
          </p:cNvPr>
          <p:cNvSpPr txBox="1">
            <a:spLocks/>
          </p:cNvSpPr>
          <p:nvPr/>
        </p:nvSpPr>
        <p:spPr>
          <a:xfrm>
            <a:off x="2643549" y="5796543"/>
            <a:ext cx="1518876" cy="55245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Density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xmlns="" id="{4DEFD786-78D5-4CF3-B175-2AD08B050A58}"/>
              </a:ext>
            </a:extLst>
          </p:cNvPr>
          <p:cNvSpPr txBox="1">
            <a:spLocks/>
          </p:cNvSpPr>
          <p:nvPr/>
        </p:nvSpPr>
        <p:spPr>
          <a:xfrm>
            <a:off x="7281073" y="5769306"/>
            <a:ext cx="3672677" cy="70711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Operation temperature</a:t>
            </a:r>
          </a:p>
        </p:txBody>
      </p:sp>
      <p:sp>
        <p:nvSpPr>
          <p:cNvPr id="19" name="Content Placeholder 16">
            <a:extLst>
              <a:ext uri="{FF2B5EF4-FFF2-40B4-BE49-F238E27FC236}">
                <a16:creationId xmlns:a16="http://schemas.microsoft.com/office/drawing/2014/main" xmlns="" id="{4DEFD786-78D5-4CF3-B175-2AD08B050A58}"/>
              </a:ext>
            </a:extLst>
          </p:cNvPr>
          <p:cNvSpPr txBox="1">
            <a:spLocks/>
          </p:cNvSpPr>
          <p:nvPr/>
        </p:nvSpPr>
        <p:spPr>
          <a:xfrm>
            <a:off x="4333132" y="5769306"/>
            <a:ext cx="2777234" cy="606925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Optical property</a:t>
            </a:r>
          </a:p>
          <a:p>
            <a:pPr marL="292100" indent="-292100">
              <a:buFont typeface="Arial" pitchFamily="34" charset="0"/>
              <a:buChar char="•"/>
            </a:pPr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88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Carbon nanotube thin film</a:t>
            </a:r>
            <a:endParaRPr lang="en-US" dirty="0"/>
          </a:p>
        </p:txBody>
      </p:sp>
      <p:sp>
        <p:nvSpPr>
          <p:cNvPr id="58" name="內容版面配置區 57"/>
          <p:cNvSpPr>
            <a:spLocks noGrp="1"/>
          </p:cNvSpPr>
          <p:nvPr>
            <p:ph idx="1"/>
          </p:nvPr>
        </p:nvSpPr>
        <p:spPr>
          <a:xfrm>
            <a:off x="676656" y="1578618"/>
            <a:ext cx="10753725" cy="4199247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Lightweight (~1g/m2). </a:t>
            </a:r>
            <a:endParaRPr lang="en-US" altLang="zh-TW" dirty="0">
              <a:solidFill>
                <a:schemeClr val="tx1">
                  <a:lumMod val="85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TW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High t</a:t>
            </a:r>
            <a:r>
              <a:rPr lang="en-US" altLang="zh-CN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hermal conductivity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Heat </a:t>
            </a:r>
            <a:r>
              <a:rPr lang="en-US" altLang="zh-CN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resistivity</a:t>
            </a:r>
            <a:r>
              <a:rPr lang="zh-TW" altLang="en-US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altLang="zh-TW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(melting point ~</a:t>
            </a:r>
            <a:r>
              <a:rPr lang="en-US" dirty="0" smtClean="0"/>
              <a:t>3500 </a:t>
            </a:r>
            <a:r>
              <a:rPr lang="en-US" dirty="0"/>
              <a:t>°C</a:t>
            </a:r>
            <a:r>
              <a:rPr lang="en-US" altLang="zh-TW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)</a:t>
            </a:r>
            <a:endParaRPr lang="en-US" altLang="zh-CN" dirty="0">
              <a:solidFill>
                <a:schemeClr val="tx1">
                  <a:lumMod val="85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Plasma </a:t>
            </a:r>
            <a:r>
              <a:rPr lang="en-US" altLang="zh-CN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resilience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Good mechanical properties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>
                    <a:lumMod val="85000"/>
                  </a:schemeClr>
                </a:solidFill>
                <a:cs typeface="Times New Roman" panose="02020603050405020304" pitchFamily="18" charset="0"/>
              </a:rPr>
              <a:t>Large scale fabrication </a:t>
            </a:r>
          </a:p>
        </p:txBody>
      </p:sp>
      <p:pic>
        <p:nvPicPr>
          <p:cNvPr id="6" name="內容版面配置區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780" y="1358063"/>
            <a:ext cx="2782853" cy="2564051"/>
          </a:xfrm>
          <a:prstGeom prst="rect">
            <a:avLst/>
          </a:prstGeom>
        </p:spPr>
      </p:pic>
      <p:pic>
        <p:nvPicPr>
          <p:cNvPr id="7" name="內容版面配置區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0" y="3992196"/>
            <a:ext cx="2417780" cy="222653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4"/>
          <a:srcRect l="15720" t="24413" r="774" b="12956"/>
          <a:stretch/>
        </p:blipFill>
        <p:spPr>
          <a:xfrm rot="5400000">
            <a:off x="6453219" y="4002964"/>
            <a:ext cx="2215763" cy="2215763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6717745" y="2216147"/>
            <a:ext cx="1170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TW" kern="0" dirty="0" smtClean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~</a:t>
            </a:r>
            <a:r>
              <a:rPr lang="en-US" kern="0" dirty="0" smtClean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1</a:t>
            </a:r>
            <a:r>
              <a:rPr lang="en-US" kern="0" dirty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</a:t>
            </a:r>
            <a:r>
              <a:rPr lang="en-US" kern="0" dirty="0">
                <a:solidFill>
                  <a:prstClr val="white"/>
                </a:solidFill>
                <a:latin typeface="Calibri" panose="020F0502020204030204"/>
              </a:rPr>
              <a:t>m CNT thin film</a:t>
            </a:r>
            <a:endParaRPr lang="en-US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6453219" y="3552782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CNT sample</a:t>
            </a:r>
            <a:endParaRPr lang="en-US" dirty="0"/>
          </a:p>
        </p:txBody>
      </p:sp>
      <p:sp>
        <p:nvSpPr>
          <p:cNvPr id="61" name="向右箭號 60"/>
          <p:cNvSpPr/>
          <p:nvPr/>
        </p:nvSpPr>
        <p:spPr>
          <a:xfrm>
            <a:off x="7888552" y="2296997"/>
            <a:ext cx="663171" cy="48463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5" descr="NEA Scout | NAS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32" y="4451033"/>
            <a:ext cx="2465784" cy="164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矩形 64"/>
          <p:cNvSpPr/>
          <p:nvPr/>
        </p:nvSpPr>
        <p:spPr>
          <a:xfrm>
            <a:off x="676656" y="6091953"/>
            <a:ext cx="1569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 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scout</a:t>
            </a:r>
          </a:p>
          <a:p>
            <a:r>
              <a:rPr lang="en-US" altLang="zh-TW" sz="1200" dirty="0" smtClean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credit: 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NASA </a:t>
            </a:r>
            <a:endParaRPr lang="en-US" sz="1200" dirty="0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46516" y="4451033"/>
            <a:ext cx="2098971" cy="408483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600" kern="0" dirty="0" smtClean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2.5 </a:t>
            </a:r>
            <a:r>
              <a:rPr lang="en-US" sz="1600" kern="0" dirty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</a:t>
            </a:r>
            <a:r>
              <a:rPr lang="en-US" sz="1600" kern="0" dirty="0" smtClean="0">
                <a:solidFill>
                  <a:prstClr val="white"/>
                </a:solidFill>
                <a:latin typeface="Calibri" panose="020F0502020204030204"/>
              </a:rPr>
              <a:t>m Mylar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846516" y="4225578"/>
            <a:ext cx="2098972" cy="245031"/>
          </a:xfrm>
          <a:prstGeom prst="rect">
            <a:avLst/>
          </a:prstGeom>
          <a:solidFill>
            <a:srgbClr val="A5A5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kern="0" noProof="0" dirty="0" smtClean="0">
                <a:solidFill>
                  <a:prstClr val="white"/>
                </a:solidFill>
                <a:latin typeface="Calibri" panose="020F0502020204030204"/>
              </a:rPr>
              <a:t>Aluminum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3230316" y="4920323"/>
            <a:ext cx="1439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Melting point</a:t>
            </a:r>
          </a:p>
          <a:p>
            <a:r>
              <a:rPr lang="en-US" dirty="0" smtClean="0"/>
              <a:t> ~250</a:t>
            </a:r>
            <a:r>
              <a:rPr lang="en-US" dirty="0" smtClean="0">
                <a:cs typeface="Times New Roman" panose="02020603050405020304" pitchFamily="18" charset="0"/>
              </a:rPr>
              <a:t>°C</a:t>
            </a:r>
          </a:p>
        </p:txBody>
      </p:sp>
    </p:spTree>
    <p:extLst>
      <p:ext uri="{BB962C8B-B14F-4D97-AF65-F5344CB8AC3E}">
        <p14:creationId xmlns:p14="http://schemas.microsoft.com/office/powerpoint/2010/main" val="57830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Exploring optical properties  </a:t>
            </a:r>
            <a:endParaRPr lang="en-US" dirty="0"/>
          </a:p>
        </p:txBody>
      </p:sp>
      <p:pic>
        <p:nvPicPr>
          <p:cNvPr id="3" name="內容版面配置區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4" y="1940541"/>
            <a:ext cx="2782853" cy="2564051"/>
          </a:xfrm>
          <a:prstGeom prst="rect">
            <a:avLst/>
          </a:prstGeom>
        </p:spPr>
      </p:pic>
      <p:pic>
        <p:nvPicPr>
          <p:cNvPr id="4" name="內容版面配置區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06" y="1940540"/>
            <a:ext cx="2784291" cy="256405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657224" y="2474685"/>
            <a:ext cx="2790912" cy="44964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657224" y="4866513"/>
            <a:ext cx="54412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Rough surface morphology,</a:t>
            </a:r>
          </a:p>
          <a:p>
            <a:r>
              <a:rPr lang="en-US" sz="2800" dirty="0" smtClean="0"/>
              <a:t>Lack of control in optical properties</a:t>
            </a:r>
          </a:p>
          <a:p>
            <a:pPr algn="r"/>
            <a:r>
              <a:rPr lang="en-US" sz="2800" b="1" dirty="0" smtClean="0">
                <a:solidFill>
                  <a:schemeClr val="accent3"/>
                </a:solidFill>
              </a:rPr>
              <a:t>-&gt; New fabrication approach needed</a:t>
            </a:r>
            <a:endParaRPr lang="en-US" sz="2800" b="1" dirty="0">
              <a:solidFill>
                <a:schemeClr val="accent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70573" y="2229087"/>
            <a:ext cx="2564050" cy="51507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prstClr val="white"/>
                </a:solidFill>
                <a:latin typeface="Calibri" panose="020F0502020204030204"/>
                <a:sym typeface="Symbol" panose="05050102010706020507" pitchFamily="18" charset="2"/>
              </a:rPr>
              <a:t>CNT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thin film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0573" y="1937769"/>
            <a:ext cx="2564051" cy="308973"/>
          </a:xfrm>
          <a:prstGeom prst="rect">
            <a:avLst/>
          </a:prstGeom>
          <a:solidFill>
            <a:srgbClr val="A5A5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000" kern="0" noProof="0" dirty="0" smtClean="0">
                <a:solidFill>
                  <a:prstClr val="white"/>
                </a:solidFill>
                <a:latin typeface="Calibri" panose="020F0502020204030204"/>
              </a:rPr>
              <a:t>Reflective layer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/>
          <a:srcRect l="493" t="22963" r="12099" b="11481"/>
          <a:stretch/>
        </p:blipFill>
        <p:spPr>
          <a:xfrm>
            <a:off x="7770573" y="3211854"/>
            <a:ext cx="2564051" cy="2564051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7602722" y="5881414"/>
            <a:ext cx="3218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 directly deposited on CNT film</a:t>
            </a:r>
            <a:endParaRPr 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57224" y="1472653"/>
            <a:ext cx="15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Rough surface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2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圖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02" y="1871127"/>
            <a:ext cx="5377138" cy="4456562"/>
          </a:xfrm>
          <a:prstGeom prst="rect">
            <a:avLst/>
          </a:prstGeom>
        </p:spPr>
      </p:pic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Functionality tests</a:t>
            </a:r>
            <a:endParaRPr lang="en-US" dirty="0"/>
          </a:p>
        </p:txBody>
      </p:sp>
      <p:sp>
        <p:nvSpPr>
          <p:cNvPr id="26" name="內容版面配置區 25"/>
          <p:cNvSpPr>
            <a:spLocks noGrp="1"/>
          </p:cNvSpPr>
          <p:nvPr>
            <p:ph idx="1"/>
          </p:nvPr>
        </p:nvSpPr>
        <p:spPr>
          <a:xfrm>
            <a:off x="6315075" y="1381125"/>
            <a:ext cx="5115306" cy="4396740"/>
          </a:xfrm>
        </p:spPr>
        <p:txBody>
          <a:bodyPr/>
          <a:lstStyle/>
          <a:p>
            <a:r>
              <a:rPr lang="en-US" altLang="zh-TW" dirty="0"/>
              <a:t>D</a:t>
            </a:r>
            <a:r>
              <a:rPr lang="en-US" altLang="zh-TW" dirty="0" smtClean="0"/>
              <a:t>irectly deposition on CNT film: rough</a:t>
            </a:r>
          </a:p>
          <a:p>
            <a:r>
              <a:rPr lang="en-US" altLang="zh-TW" b="1" dirty="0" smtClean="0">
                <a:solidFill>
                  <a:schemeClr val="accent3"/>
                </a:solidFill>
              </a:rPr>
              <a:t>New fab approach: </a:t>
            </a:r>
          </a:p>
          <a:p>
            <a:r>
              <a:rPr lang="en-US" altLang="zh-TW" b="1" dirty="0" smtClean="0">
                <a:solidFill>
                  <a:schemeClr val="accent3"/>
                </a:solidFill>
              </a:rPr>
              <a:t>Optically smooth</a:t>
            </a:r>
          </a:p>
          <a:p>
            <a:r>
              <a:rPr lang="en-US" b="1" dirty="0" smtClean="0">
                <a:solidFill>
                  <a:schemeClr val="accent3"/>
                </a:solidFill>
              </a:rPr>
              <a:t>Survives 450</a:t>
            </a:r>
            <a:r>
              <a:rPr lang="en-US" b="1" dirty="0" smtClean="0">
                <a:solidFill>
                  <a:schemeClr val="accent3"/>
                </a:solidFill>
                <a:cs typeface="Times New Roman" panose="02020603050405020304" pitchFamily="18" charset="0"/>
              </a:rPr>
              <a:t>°C </a:t>
            </a:r>
            <a:r>
              <a:rPr lang="en-US" dirty="0" smtClean="0">
                <a:cs typeface="Times New Roman" panose="02020603050405020304" pitchFamily="18" charset="0"/>
              </a:rPr>
              <a:t>(Comparing to Mylar </a:t>
            </a:r>
            <a:r>
              <a:rPr lang="en-US" dirty="0">
                <a:cs typeface="Times New Roman" panose="02020603050405020304" pitchFamily="18" charset="0"/>
              </a:rPr>
              <a:t>films </a:t>
            </a:r>
            <a:r>
              <a:rPr lang="en-US" dirty="0" smtClean="0">
                <a:cs typeface="Times New Roman" panose="02020603050405020304" pitchFamily="18" charset="0"/>
              </a:rPr>
              <a:t>melting point ~</a:t>
            </a:r>
            <a:r>
              <a:rPr lang="en-US" dirty="0">
                <a:cs typeface="Times New Roman" panose="02020603050405020304" pitchFamily="18" charset="0"/>
              </a:rPr>
              <a:t>250°C</a:t>
            </a:r>
            <a:r>
              <a:rPr lang="en-US" dirty="0" smtClean="0">
                <a:cs typeface="Times New Roman" panose="02020603050405020304" pitchFamily="18" charset="0"/>
              </a:rPr>
              <a:t>)</a:t>
            </a:r>
            <a:endParaRPr lang="en-US" dirty="0"/>
          </a:p>
          <a:p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13553" y="6084832"/>
            <a:ext cx="281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Specular reflective f</a:t>
            </a:r>
            <a:r>
              <a:rPr lang="en-US" dirty="0" smtClean="0"/>
              <a:t>ront side</a:t>
            </a:r>
          </a:p>
          <a:p>
            <a:endParaRPr lang="en-US" dirty="0"/>
          </a:p>
        </p:txBody>
      </p:sp>
      <p:sp>
        <p:nvSpPr>
          <p:cNvPr id="28" name="矩形 27"/>
          <p:cNvSpPr/>
          <p:nvPr/>
        </p:nvSpPr>
        <p:spPr>
          <a:xfrm>
            <a:off x="10437796" y="5219284"/>
            <a:ext cx="772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Rough</a:t>
            </a:r>
            <a:endParaRPr lang="en-US" dirty="0"/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 rotWithShape="1">
          <a:blip r:embed="rId3"/>
          <a:srcRect l="24179" t="34178" r="26908" b="27207"/>
          <a:stretch/>
        </p:blipFill>
        <p:spPr>
          <a:xfrm>
            <a:off x="6446458" y="3845878"/>
            <a:ext cx="2376519" cy="2196061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 rotWithShape="1">
          <a:blip r:embed="rId4"/>
          <a:srcRect l="38754" t="23462" r="23085" b="25658"/>
          <a:stretch/>
        </p:blipFill>
        <p:spPr>
          <a:xfrm>
            <a:off x="9032953" y="3799215"/>
            <a:ext cx="2214360" cy="2214360"/>
          </a:xfrm>
          <a:prstGeom prst="rect">
            <a:avLst/>
          </a:prstGeom>
        </p:spPr>
      </p:pic>
      <p:cxnSp>
        <p:nvCxnSpPr>
          <p:cNvPr id="32" name="直線單箭頭接點 31"/>
          <p:cNvCxnSpPr/>
          <p:nvPr/>
        </p:nvCxnSpPr>
        <p:spPr>
          <a:xfrm>
            <a:off x="8654874" y="4178819"/>
            <a:ext cx="0" cy="1542610"/>
          </a:xfrm>
          <a:prstGeom prst="straightConnector1">
            <a:avLst/>
          </a:prstGeom>
          <a:ln w="28575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字方塊 32"/>
          <p:cNvSpPr txBox="1"/>
          <p:nvPr/>
        </p:nvSpPr>
        <p:spPr>
          <a:xfrm>
            <a:off x="8214479" y="5666101"/>
            <a:ext cx="61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</a:t>
            </a:r>
            <a:r>
              <a:rPr lang="en-US" sz="2000" b="1" dirty="0" smtClean="0">
                <a:solidFill>
                  <a:schemeClr val="bg1"/>
                </a:solidFill>
              </a:rPr>
              <a:t>cm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13025646" y="734671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 side</a:t>
            </a:r>
            <a:endParaRPr lang="en-US" dirty="0"/>
          </a:p>
        </p:txBody>
      </p:sp>
      <p:sp>
        <p:nvSpPr>
          <p:cNvPr id="36" name="文字方塊 35"/>
          <p:cNvSpPr txBox="1"/>
          <p:nvPr/>
        </p:nvSpPr>
        <p:spPr>
          <a:xfrm>
            <a:off x="9147804" y="608483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 side with CNT</a:t>
            </a:r>
            <a:endParaRPr lang="en-US" dirty="0"/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 rotWithShape="1">
          <a:blip r:embed="rId5"/>
          <a:srcRect l="493" t="22963" r="12099" b="21967"/>
          <a:stretch/>
        </p:blipFill>
        <p:spPr>
          <a:xfrm>
            <a:off x="1626948" y="3793213"/>
            <a:ext cx="1040465" cy="874038"/>
          </a:xfrm>
          <a:prstGeom prst="rect">
            <a:avLst/>
          </a:prstGeom>
        </p:spPr>
      </p:pic>
      <p:pic>
        <p:nvPicPr>
          <p:cNvPr id="40" name="圖片 39"/>
          <p:cNvPicPr>
            <a:picLocks noChangeAspect="1"/>
          </p:cNvPicPr>
          <p:nvPr/>
        </p:nvPicPr>
        <p:blipFill rotWithShape="1">
          <a:blip r:embed="rId3"/>
          <a:srcRect l="24179" t="34178" r="26908" b="27207"/>
          <a:stretch/>
        </p:blipFill>
        <p:spPr>
          <a:xfrm>
            <a:off x="3369271" y="1516737"/>
            <a:ext cx="1188259" cy="1098030"/>
          </a:xfrm>
          <a:prstGeom prst="rect">
            <a:avLst/>
          </a:prstGeom>
        </p:spPr>
      </p:pic>
      <p:cxnSp>
        <p:nvCxnSpPr>
          <p:cNvPr id="42" name="肘形接點 41"/>
          <p:cNvCxnSpPr>
            <a:stCxn id="40" idx="1"/>
          </p:cNvCxnSpPr>
          <p:nvPr/>
        </p:nvCxnSpPr>
        <p:spPr>
          <a:xfrm rot="10800000" flipV="1">
            <a:off x="2861723" y="2065752"/>
            <a:ext cx="507549" cy="589766"/>
          </a:xfrm>
          <a:prstGeom prst="bentConnector2">
            <a:avLst/>
          </a:prstGeom>
          <a:ln w="190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肘形接點 43"/>
          <p:cNvCxnSpPr>
            <a:stCxn id="37" idx="3"/>
          </p:cNvCxnSpPr>
          <p:nvPr/>
        </p:nvCxnSpPr>
        <p:spPr>
          <a:xfrm>
            <a:off x="2667413" y="4230232"/>
            <a:ext cx="388618" cy="522743"/>
          </a:xfrm>
          <a:prstGeom prst="bentConnector2">
            <a:avLst/>
          </a:prstGeom>
          <a:ln w="19050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3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surface coatings</a:t>
            </a:r>
            <a:endParaRPr lang="en-US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2"/>
          <a:srcRect l="7024" t="22401" r="391" b="8159"/>
          <a:stretch/>
        </p:blipFill>
        <p:spPr>
          <a:xfrm>
            <a:off x="10037152" y="1729869"/>
            <a:ext cx="1697648" cy="1697648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3"/>
          <a:srcRect l="7796" t="21574" r="4031" b="12298"/>
          <a:stretch/>
        </p:blipFill>
        <p:spPr>
          <a:xfrm>
            <a:off x="10037152" y="3578768"/>
            <a:ext cx="1697648" cy="1697648"/>
          </a:xfrm>
          <a:prstGeom prst="rect">
            <a:avLst/>
          </a:prstGeom>
        </p:spPr>
      </p:pic>
      <p:sp>
        <p:nvSpPr>
          <p:cNvPr id="21" name="文字方塊 20"/>
          <p:cNvSpPr txBox="1"/>
          <p:nvPr/>
        </p:nvSpPr>
        <p:spPr>
          <a:xfrm>
            <a:off x="2257425" y="5544339"/>
            <a:ext cx="8168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3"/>
                </a:solidFill>
              </a:rPr>
              <a:t>We achieved controllable optical properties on other surface coatings too!</a:t>
            </a:r>
            <a:endParaRPr lang="en-US" sz="2800" b="1" dirty="0">
              <a:solidFill>
                <a:schemeClr val="accent3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614489" y="1733636"/>
            <a:ext cx="4585244" cy="3588723"/>
          </a:xfrm>
          <a:prstGeom prst="roundRect">
            <a:avLst>
              <a:gd name="adj" fmla="val 8439"/>
            </a:avLst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5295218" y="1729869"/>
            <a:ext cx="4585244" cy="3588723"/>
          </a:xfrm>
          <a:prstGeom prst="roundRect">
            <a:avLst>
              <a:gd name="adj" fmla="val 8439"/>
            </a:avLst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endParaRPr lang="en-US" sz="2000" dirty="0" smtClean="0">
              <a:solidFill>
                <a:schemeClr val="bg1"/>
              </a:solidFill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1908" y="1896993"/>
            <a:ext cx="4271863" cy="3200400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060" y="1943971"/>
            <a:ext cx="4271863" cy="320040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6"/>
          <a:srcRect l="14445" t="38518" r="18148" b="10926"/>
          <a:stretch/>
        </p:blipFill>
        <p:spPr>
          <a:xfrm rot="5400000">
            <a:off x="1359926" y="3315617"/>
            <a:ext cx="1278499" cy="127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7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99A3A3-B77B-9A49-9A57-95F35B12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Case study on solar sailing</a:t>
            </a:r>
            <a:endParaRPr lang="en-US" dirty="0"/>
          </a:p>
        </p:txBody>
      </p:sp>
      <p:sp>
        <p:nvSpPr>
          <p:cNvPr id="10" name="文字版面配置區 9"/>
          <p:cNvSpPr>
            <a:spLocks noGrp="1"/>
          </p:cNvSpPr>
          <p:nvPr>
            <p:ph type="body" idx="1"/>
          </p:nvPr>
        </p:nvSpPr>
        <p:spPr>
          <a:xfrm>
            <a:off x="676656" y="1545167"/>
            <a:ext cx="4663440" cy="7234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cs typeface="Times New Roman" panose="02020603050405020304" pitchFamily="18" charset="0"/>
              </a:rPr>
              <a:t>What is Solar Sailing</a:t>
            </a:r>
            <a:r>
              <a:rPr lang="en-US" altLang="zh-CN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676656" y="2257784"/>
            <a:ext cx="4663440" cy="3200400"/>
          </a:xfrm>
        </p:spPr>
        <p:txBody>
          <a:bodyPr/>
          <a:lstStyle/>
          <a:p>
            <a:r>
              <a:rPr lang="en-US" dirty="0"/>
              <a:t>In space propulsion method that utilize radiation pressure from the sun to propel the spacecraft.</a:t>
            </a:r>
          </a:p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xmlns="" id="{38387998-03DF-4C49-A07E-53C81836C0D0}"/>
              </a:ext>
            </a:extLst>
          </p:cNvPr>
          <p:cNvSpPr txBox="1">
            <a:spLocks/>
          </p:cNvSpPr>
          <p:nvPr/>
        </p:nvSpPr>
        <p:spPr>
          <a:xfrm>
            <a:off x="657224" y="1578618"/>
            <a:ext cx="4663440" cy="4564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2200" b="0" kern="1200" cap="all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b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800" b="1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流程圖: 人工輸入 33"/>
          <p:cNvSpPr/>
          <p:nvPr/>
        </p:nvSpPr>
        <p:spPr>
          <a:xfrm rot="18773423">
            <a:off x="9101508" y="1441214"/>
            <a:ext cx="1816679" cy="2469040"/>
          </a:xfrm>
          <a:prstGeom prst="flowChartManualInp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字方塊 41"/>
          <p:cNvSpPr txBox="1"/>
          <p:nvPr/>
        </p:nvSpPr>
        <p:spPr>
          <a:xfrm>
            <a:off x="10785726" y="1107498"/>
            <a:ext cx="65402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Thrust</a:t>
            </a:r>
            <a:endParaRPr lang="zh-TW" altLang="en-US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 rot="21010281">
            <a:off x="6540637" y="2485445"/>
            <a:ext cx="102592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  <a:endParaRPr lang="zh-TW" altLang="en-US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直線單箭頭接點 43"/>
          <p:cNvCxnSpPr>
            <a:stCxn id="34" idx="3"/>
          </p:cNvCxnSpPr>
          <p:nvPr/>
        </p:nvCxnSpPr>
        <p:spPr>
          <a:xfrm flipV="1">
            <a:off x="10628061" y="1469426"/>
            <a:ext cx="484678" cy="540807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8" name="文字方塊 47"/>
          <p:cNvSpPr txBox="1"/>
          <p:nvPr/>
        </p:nvSpPr>
        <p:spPr>
          <a:xfrm>
            <a:off x="8393286" y="1590868"/>
            <a:ext cx="94897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Solar sail</a:t>
            </a:r>
            <a:endParaRPr lang="zh-TW" altLang="en-US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線接點 52"/>
          <p:cNvCxnSpPr/>
          <p:nvPr/>
        </p:nvCxnSpPr>
        <p:spPr>
          <a:xfrm>
            <a:off x="9734550" y="1170020"/>
            <a:ext cx="561975" cy="3011428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接點 54"/>
          <p:cNvCxnSpPr/>
          <p:nvPr/>
        </p:nvCxnSpPr>
        <p:spPr>
          <a:xfrm>
            <a:off x="8867775" y="2838450"/>
            <a:ext cx="2664767" cy="19050"/>
          </a:xfrm>
          <a:prstGeom prst="line">
            <a:avLst/>
          </a:prstGeom>
          <a:ln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293537" y="2838451"/>
            <a:ext cx="1334524" cy="4181930"/>
          </a:xfrm>
          <a:prstGeom prst="rect">
            <a:avLst/>
          </a:prstGeom>
          <a:gradFill flip="none" rotWithShape="1">
            <a:gsLst>
              <a:gs pos="55000">
                <a:srgbClr val="FFC000">
                  <a:alpha val="38000"/>
                </a:srgbClr>
              </a:gs>
              <a:gs pos="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 rot="4751514">
            <a:off x="4208851" y="-1522345"/>
            <a:ext cx="1334524" cy="10473707"/>
          </a:xfrm>
          <a:prstGeom prst="rect">
            <a:avLst/>
          </a:prstGeom>
          <a:gradFill flip="none" rotWithShape="1">
            <a:gsLst>
              <a:gs pos="55000">
                <a:srgbClr val="FFC000">
                  <a:alpha val="38000"/>
                </a:srgbClr>
              </a:gs>
              <a:gs pos="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49" name="文字版面配置區 48"/>
          <p:cNvSpPr>
            <a:spLocks noGrp="1"/>
          </p:cNvSpPr>
          <p:nvPr>
            <p:ph type="body" sz="quarter" idx="3"/>
          </p:nvPr>
        </p:nvSpPr>
        <p:spPr>
          <a:xfrm>
            <a:off x="676656" y="3583994"/>
            <a:ext cx="4663440" cy="722376"/>
          </a:xfrm>
        </p:spPr>
        <p:txBody>
          <a:bodyPr/>
          <a:lstStyle/>
          <a:p>
            <a:r>
              <a:rPr lang="en-US" altLang="zh-TW" dirty="0" smtClean="0"/>
              <a:t>Past Missions</a:t>
            </a:r>
            <a:endParaRPr lang="en-US" dirty="0"/>
          </a:p>
        </p:txBody>
      </p:sp>
      <p:sp>
        <p:nvSpPr>
          <p:cNvPr id="60" name="文字版面配置區 11"/>
          <p:cNvSpPr txBox="1">
            <a:spLocks/>
          </p:cNvSpPr>
          <p:nvPr/>
        </p:nvSpPr>
        <p:spPr>
          <a:xfrm>
            <a:off x="3745583" y="6068465"/>
            <a:ext cx="2252724" cy="396855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Lightsail</a:t>
            </a:r>
            <a:r>
              <a:rPr lang="en-US" altLang="zh-TW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 (2019)</a:t>
            </a:r>
            <a:endParaRPr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4" descr="https://upload.wikimedia.org/wikipedia/commons/7/72/LightSail_2_with_deployed_solar_sai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343" y="4179579"/>
            <a:ext cx="250520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圖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4" y="4183772"/>
            <a:ext cx="2764168" cy="1828800"/>
          </a:xfrm>
          <a:prstGeom prst="rect">
            <a:avLst/>
          </a:prstGeom>
        </p:spPr>
      </p:pic>
      <p:sp>
        <p:nvSpPr>
          <p:cNvPr id="68" name="文字方塊 67"/>
          <p:cNvSpPr txBox="1"/>
          <p:nvPr/>
        </p:nvSpPr>
        <p:spPr>
          <a:xfrm>
            <a:off x="6206871" y="4117332"/>
            <a:ext cx="29790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400" dirty="0" smtClean="0"/>
              <a:t>CubeSat missions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Near Earth missions</a:t>
            </a:r>
            <a:endParaRPr lang="en-US" sz="2400" dirty="0"/>
          </a:p>
        </p:txBody>
      </p:sp>
      <p:sp>
        <p:nvSpPr>
          <p:cNvPr id="69" name="文字方塊 68"/>
          <p:cNvSpPr txBox="1"/>
          <p:nvPr/>
        </p:nvSpPr>
        <p:spPr>
          <a:xfrm>
            <a:off x="2152044" y="5783505"/>
            <a:ext cx="136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Image credit: NASA</a:t>
            </a:r>
            <a:endParaRPr lang="en-US" sz="1200" dirty="0"/>
          </a:p>
        </p:txBody>
      </p:sp>
      <p:sp>
        <p:nvSpPr>
          <p:cNvPr id="61" name="文字版面配置區 13"/>
          <p:cNvSpPr txBox="1">
            <a:spLocks/>
          </p:cNvSpPr>
          <p:nvPr/>
        </p:nvSpPr>
        <p:spPr>
          <a:xfrm>
            <a:off x="900963" y="6108436"/>
            <a:ext cx="2107413" cy="316914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i="1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Nanosail</a:t>
            </a:r>
            <a:r>
              <a:rPr lang="en-US" altLang="zh-TW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-D (2010)</a:t>
            </a:r>
            <a:endParaRPr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4822582" y="5783505"/>
            <a:ext cx="1368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Image credit: NASA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99A3A3-B77B-9A49-9A57-95F35B12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Thin film materials in solar sailing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xmlns="" id="{4DEFD786-78D5-4CF3-B175-2AD08B050A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Low density</a:t>
            </a:r>
            <a:r>
              <a:rPr lang="en-US" dirty="0"/>
              <a:t>: lightweight spacecraft to enable high velocity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Controllable optical properties: Specular reflective to generate thrust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High operation </a:t>
            </a:r>
            <a:r>
              <a:rPr lang="en-US" dirty="0"/>
              <a:t>t</a:t>
            </a:r>
            <a:r>
              <a:rPr lang="en-US" dirty="0" smtClean="0"/>
              <a:t>emperature: </a:t>
            </a:r>
          </a:p>
          <a:p>
            <a:pPr marL="598932" lvl="1">
              <a:buFont typeface="Wingdings" panose="05000000000000000000" pitchFamily="2" charset="2"/>
              <a:buChar char="Ø"/>
            </a:pPr>
            <a:r>
              <a:rPr lang="en-US" dirty="0" smtClean="0"/>
              <a:t>Better thermal management</a:t>
            </a:r>
          </a:p>
          <a:p>
            <a:pPr marL="598932" lvl="1">
              <a:buFont typeface="Wingdings" panose="05000000000000000000" pitchFamily="2" charset="2"/>
              <a:buChar char="Ø"/>
            </a:pPr>
            <a:r>
              <a:rPr lang="en-US" dirty="0" smtClean="0"/>
              <a:t>Get close to the sun</a:t>
            </a:r>
            <a:endParaRPr lang="en-US" dirty="0"/>
          </a:p>
          <a:p>
            <a:pPr marL="598932" lvl="1">
              <a:buFont typeface="Wingdings" panose="05000000000000000000" pitchFamily="2" charset="2"/>
              <a:buChar char="Ø"/>
            </a:pPr>
            <a:r>
              <a:rPr lang="en-US" dirty="0" smtClean="0"/>
              <a:t>Intense solar radiation</a:t>
            </a:r>
            <a:endParaRPr lang="en-US" dirty="0"/>
          </a:p>
          <a:p>
            <a:pPr marL="598932" lvl="1">
              <a:buFont typeface="Wingdings" panose="05000000000000000000" pitchFamily="2" charset="2"/>
              <a:buChar char="Ø"/>
            </a:pPr>
            <a:r>
              <a:rPr lang="en-US" dirty="0" smtClean="0"/>
              <a:t>High thrust!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649" y="3215909"/>
            <a:ext cx="5682355" cy="280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7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都會">
  <a:themeElements>
    <a:clrScheme name="藍綠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都會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會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44E3BB9A-3BF5-4BE4-90CF-48BFABC7851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大都會</Template>
  <TotalTime>750</TotalTime>
  <Words>455</Words>
  <Application>Microsoft Office PowerPoint</Application>
  <PresentationFormat>寬螢幕</PresentationFormat>
  <Paragraphs>104</Paragraphs>
  <Slides>11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22" baseType="lpstr">
      <vt:lpstr>Helvetica Regular</vt:lpstr>
      <vt:lpstr>宋体</vt:lpstr>
      <vt:lpstr>新細明體</vt:lpstr>
      <vt:lpstr>Arial</vt:lpstr>
      <vt:lpstr>Calibri</vt:lpstr>
      <vt:lpstr>Calibri Light</vt:lpstr>
      <vt:lpstr>Helvetica</vt:lpstr>
      <vt:lpstr>Symbol</vt:lpstr>
      <vt:lpstr>Times New Roman</vt:lpstr>
      <vt:lpstr>Wingdings</vt:lpstr>
      <vt:lpstr>都會</vt:lpstr>
      <vt:lpstr>Ultrathin carbon nanotube freestanding thin films  with specular reflective coatings for small satellites</vt:lpstr>
      <vt:lpstr>Thin film material for small sat</vt:lpstr>
      <vt:lpstr>Thin film material in space</vt:lpstr>
      <vt:lpstr>Carbon nanotube thin film</vt:lpstr>
      <vt:lpstr>Exploring optical properties  </vt:lpstr>
      <vt:lpstr>Functionality tests</vt:lpstr>
      <vt:lpstr>Other surface coatings</vt:lpstr>
      <vt:lpstr>Case study on solar sailing</vt:lpstr>
      <vt:lpstr>Thin film materials in solar sailing</vt:lpstr>
      <vt:lpstr>Thin film materials enables better science!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Ultrathin carbon nanotube freestanding thin films  with specular reflective coatings for small satellites</dc:title>
  <dc:creator>Microsoft 帳戶</dc:creator>
  <cp:lastModifiedBy>Microsoft 帳戶</cp:lastModifiedBy>
  <cp:revision>48</cp:revision>
  <dcterms:created xsi:type="dcterms:W3CDTF">2023-04-27T19:03:54Z</dcterms:created>
  <dcterms:modified xsi:type="dcterms:W3CDTF">2023-04-28T07:33:55Z</dcterms:modified>
</cp:coreProperties>
</file>