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0"/>
  </p:notesMasterIdLst>
  <p:sldIdLst>
    <p:sldId id="27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9" r:id="rId16"/>
    <p:sldId id="276" r:id="rId17"/>
    <p:sldId id="270" r:id="rId18"/>
    <p:sldId id="277" r:id="rId19"/>
  </p:sldIdLst>
  <p:sldSz cx="12192000" cy="6858000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Futura" panose="02020800000000000000" pitchFamily="18" charset="0"/>
      <p:regular r:id="rId25"/>
      <p:bold r:id="rId26"/>
    </p:embeddedFont>
    <p:embeddedFont>
      <p:font typeface="Futura BT" pitchFamily="2" charset="0"/>
      <p:bold r:id="rId27"/>
    </p:embeddedFont>
    <p:embeddedFont>
      <p:font typeface="Poppins" panose="00000500000000000000" pitchFamily="2" charset="0"/>
      <p:regular r:id="rId28"/>
      <p:bold r:id="rId29"/>
      <p:italic r:id="rId30"/>
      <p:boldItalic r:id="rId31"/>
    </p:embeddedFont>
    <p:embeddedFont>
      <p:font typeface="Quattrocento Sans" panose="020B0502050000020003" pitchFamily="34" charset="0"/>
      <p:regular r:id="rId32"/>
      <p:bold r:id="rId33"/>
      <p:italic r:id="rId34"/>
      <p:boldItalic r:id="rId35"/>
    </p:embeddedFont>
    <p:embeddedFont>
      <p:font typeface="Segoe UI" panose="020B0502040204020203" pitchFamily="34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5" roundtripDataSignature="AMtx7mis8K6014fub0s66n5A+jZVvd5Mw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x Swehla" initials="" lastIdx="1" clrIdx="0"/>
  <p:cmAuthor id="1" name="Jason Cerundolo" initials="JC" lastIdx="1" clrIdx="1">
    <p:extLst>
      <p:ext uri="{19B8F6BF-5375-455C-9EA6-DF929625EA0E}">
        <p15:presenceInfo xmlns:p15="http://schemas.microsoft.com/office/powerpoint/2012/main" userId="46470933b7b7e1a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26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9" Type="http://schemas.openxmlformats.org/officeDocument/2006/relationships/font" Target="fonts/font19.fntdata"/><Relationship Id="rId21" Type="http://schemas.openxmlformats.org/officeDocument/2006/relationships/font" Target="fonts/font1.fntdata"/><Relationship Id="rId34" Type="http://schemas.openxmlformats.org/officeDocument/2006/relationships/font" Target="fonts/font14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font" Target="fonts/font17.fntdata"/><Relationship Id="rId45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font" Target="fonts/font16.fntdata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font" Target="fonts/font15.fntdata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font" Target="fonts/font18.fntdata"/><Relationship Id="rId46" Type="http://schemas.openxmlformats.org/officeDocument/2006/relationships/commentAuthors" Target="commentAuthors.xml"/><Relationship Id="rId2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210b76333ee_0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210b76333ee_0_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>
                <a:latin typeface="Futura BT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2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"/>
              <a:buNone/>
              <a:defRPr sz="3200">
                <a:latin typeface="Futura BT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9" name="Google Shape;49;p3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0" name="Google Shape;50;p3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latin typeface="Futura BT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latin typeface="Futura BT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utura BT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31913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latin typeface="Futura BT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3" name="Google Shape;13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latin typeface="Futura BT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6" name="Google Shape;16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17" name="Google Shape;17;p2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>
                <a:latin typeface="Futura BT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wo Content">
  <p:cSld name="1_Two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latin typeface="Futura BT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9" name="Google Shape;29;p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343691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26"/>
          <p:cNvSpPr txBox="1">
            <a:spLocks noGrp="1"/>
          </p:cNvSpPr>
          <p:nvPr>
            <p:ph type="body" idx="2"/>
          </p:nvPr>
        </p:nvSpPr>
        <p:spPr>
          <a:xfrm>
            <a:off x="4377541" y="1825625"/>
            <a:ext cx="343691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26"/>
          <p:cNvSpPr txBox="1">
            <a:spLocks noGrp="1"/>
          </p:cNvSpPr>
          <p:nvPr>
            <p:ph type="body" idx="3"/>
          </p:nvPr>
        </p:nvSpPr>
        <p:spPr>
          <a:xfrm>
            <a:off x="7916882" y="1825625"/>
            <a:ext cx="343691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mparison">
  <p:cSld name="1_Comparis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latin typeface="Futura BT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7"/>
          <p:cNvSpPr txBox="1">
            <a:spLocks noGrp="1"/>
          </p:cNvSpPr>
          <p:nvPr>
            <p:ph type="body" idx="1"/>
          </p:nvPr>
        </p:nvSpPr>
        <p:spPr>
          <a:xfrm>
            <a:off x="7915295" y="1769421"/>
            <a:ext cx="3436917" cy="735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5" name="Google Shape;35;p27"/>
          <p:cNvSpPr txBox="1">
            <a:spLocks noGrp="1"/>
          </p:cNvSpPr>
          <p:nvPr>
            <p:ph type="body" idx="2"/>
          </p:nvPr>
        </p:nvSpPr>
        <p:spPr>
          <a:xfrm>
            <a:off x="7915295" y="2505073"/>
            <a:ext cx="3436917" cy="3684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7"/>
          <p:cNvSpPr txBox="1">
            <a:spLocks noGrp="1"/>
          </p:cNvSpPr>
          <p:nvPr>
            <p:ph type="body" idx="3"/>
          </p:nvPr>
        </p:nvSpPr>
        <p:spPr>
          <a:xfrm>
            <a:off x="839788" y="1769421"/>
            <a:ext cx="3436917" cy="735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7" name="Google Shape;37;p27"/>
          <p:cNvSpPr txBox="1">
            <a:spLocks noGrp="1"/>
          </p:cNvSpPr>
          <p:nvPr>
            <p:ph type="body" idx="4"/>
          </p:nvPr>
        </p:nvSpPr>
        <p:spPr>
          <a:xfrm>
            <a:off x="839788" y="2505073"/>
            <a:ext cx="3436917" cy="3684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27"/>
          <p:cNvSpPr txBox="1">
            <a:spLocks noGrp="1"/>
          </p:cNvSpPr>
          <p:nvPr>
            <p:ph type="body" idx="5"/>
          </p:nvPr>
        </p:nvSpPr>
        <p:spPr>
          <a:xfrm>
            <a:off x="4377541" y="1769421"/>
            <a:ext cx="3436917" cy="735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7"/>
          <p:cNvSpPr txBox="1">
            <a:spLocks noGrp="1"/>
          </p:cNvSpPr>
          <p:nvPr>
            <p:ph type="body" idx="6"/>
          </p:nvPr>
        </p:nvSpPr>
        <p:spPr>
          <a:xfrm>
            <a:off x="4377541" y="2505073"/>
            <a:ext cx="3436917" cy="3684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latin typeface="Futura BT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"/>
              <a:buNone/>
              <a:defRPr sz="3200">
                <a:latin typeface="Futura BT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3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>
            <a:endParaRPr dirty="0"/>
          </a:p>
        </p:txBody>
      </p:sp>
      <p:sp>
        <p:nvSpPr>
          <p:cNvPr id="46" name="Google Shape;46;p3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oppins"/>
              <a:buNone/>
              <a:defRPr sz="4400" b="0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3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Futura BT" pitchFamily="2" charset="0"/>
          <a:ea typeface="Futura BT" pitchFamily="2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png"/><Relationship Id="rId5" Type="http://schemas.openxmlformats.org/officeDocument/2006/relationships/hyperlink" Target="https://creativedestructionlab.com/streams/space/" TargetMode="Externa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873C14-B76E-4E55-1124-0F9C6CF760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4111" y="1122363"/>
            <a:ext cx="9783778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Futura BT" pitchFamily="2" charset="0"/>
              </a:rPr>
              <a:t>Pelican: Radiation-tolerant Computational Storage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4AE70DF-CFAB-C050-26E8-359D14B17D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5671" y="3602038"/>
            <a:ext cx="3950329" cy="1655762"/>
          </a:xfrm>
        </p:spPr>
        <p:txBody>
          <a:bodyPr>
            <a:normAutofit lnSpcReduction="10000"/>
          </a:bodyPr>
          <a:lstStyle/>
          <a:p>
            <a:pPr marL="53975" indent="-3175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Interplanetary</a:t>
            </a:r>
            <a:b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dirty="0"/>
              <a:t>Small Satellite</a:t>
            </a:r>
            <a:br>
              <a:rPr lang="en-US" dirty="0"/>
            </a:br>
            <a:r>
              <a:rPr lang="en-US" dirty="0"/>
              <a:t>Conference</a:t>
            </a:r>
          </a:p>
          <a:p>
            <a:r>
              <a:rPr lang="en-US" dirty="0"/>
              <a:t>Caltech, April 2023</a:t>
            </a:r>
          </a:p>
        </p:txBody>
      </p:sp>
      <p:pic>
        <p:nvPicPr>
          <p:cNvPr id="6" name="Google Shape;62;p1">
            <a:extLst>
              <a:ext uri="{FF2B5EF4-FFF2-40B4-BE49-F238E27FC236}">
                <a16:creationId xmlns:a16="http://schemas.microsoft.com/office/drawing/2014/main" id="{E7ACF703-9074-779C-FB85-E1409580DD66}"/>
              </a:ext>
            </a:extLst>
          </p:cNvPr>
          <p:cNvPicPr preferRelativeResize="0"/>
          <p:nvPr/>
        </p:nvPicPr>
        <p:blipFill>
          <a:blip r:embed="rId2"/>
          <a:srcRect/>
          <a:stretch/>
        </p:blipFill>
        <p:spPr>
          <a:xfrm>
            <a:off x="6621201" y="3811897"/>
            <a:ext cx="4366688" cy="16557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0251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"/>
              <a:buNone/>
            </a:pPr>
            <a:r>
              <a:rPr lang="en-US" sz="4000" dirty="0"/>
              <a:t>Custom Solution = Custom Performance</a:t>
            </a:r>
            <a:endParaRPr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4618012-9B9D-B4C5-FE80-7170EB1719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Firmware Updates</a:t>
            </a:r>
          </a:p>
          <a:p>
            <a:pPr lvl="1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Performance Tuning</a:t>
            </a:r>
          </a:p>
          <a:p>
            <a:pPr lvl="2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Optimize for streaming</a:t>
            </a:r>
          </a:p>
          <a:p>
            <a:pPr lvl="2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… or random operations</a:t>
            </a:r>
          </a:p>
          <a:p>
            <a:pPr lvl="1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Capacity Scaling</a:t>
            </a:r>
          </a:p>
          <a:p>
            <a:pPr lvl="2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High redundancy for filesystems</a:t>
            </a:r>
          </a:p>
          <a:p>
            <a:pPr lvl="2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High capacity for bulk storage</a:t>
            </a:r>
          </a:p>
          <a:p>
            <a:pPr lvl="1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Encryption</a:t>
            </a:r>
          </a:p>
          <a:p>
            <a:pPr lvl="1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Special Features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2A7DC1B-E6EB-9075-1585-D2302039AEED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Electrical Updates</a:t>
            </a:r>
          </a:p>
          <a:p>
            <a:pPr lvl="1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Custom data interfaces</a:t>
            </a:r>
          </a:p>
          <a:p>
            <a:pPr lvl="1"/>
            <a:r>
              <a:rPr lang="en-US" dirty="0" err="1">
                <a:latin typeface="Segoe UI" panose="020B0502040204020203" pitchFamily="34" charset="0"/>
                <a:cs typeface="Segoe UI" panose="020B0502040204020203" pitchFamily="34" charset="0"/>
              </a:rPr>
              <a:t>eg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latin typeface="Segoe UI" panose="020B0502040204020203" pitchFamily="34" charset="0"/>
                <a:cs typeface="Segoe UI" panose="020B0502040204020203" pitchFamily="34" charset="0"/>
              </a:rPr>
              <a:t>NVMe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 over 40G Ethernet, </a:t>
            </a:r>
            <a:r>
              <a:rPr lang="en-US" dirty="0" err="1">
                <a:latin typeface="Segoe UI" panose="020B0502040204020203" pitchFamily="34" charset="0"/>
                <a:cs typeface="Segoe UI" panose="020B0502040204020203" pitchFamily="34" charset="0"/>
              </a:rPr>
              <a:t>SpaceWire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, SRIO, LVDS</a:t>
            </a:r>
          </a:p>
          <a:p>
            <a:pPr lvl="1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dirty="0"/>
              <a:t>Mechanical Updates</a:t>
            </a:r>
          </a:p>
          <a:p>
            <a:pPr lvl="1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Move mounting holes</a:t>
            </a:r>
          </a:p>
          <a:p>
            <a:pPr lvl="1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Change connectors</a:t>
            </a:r>
          </a:p>
          <a:p>
            <a:pPr lvl="1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Google Shape;62;p1">
            <a:extLst>
              <a:ext uri="{FF2B5EF4-FFF2-40B4-BE49-F238E27FC236}">
                <a16:creationId xmlns:a16="http://schemas.microsoft.com/office/drawing/2014/main" id="{97FE0740-2468-3B52-0DC4-564168DFCBFB}"/>
              </a:ext>
            </a:extLst>
          </p:cNvPr>
          <p:cNvPicPr preferRelativeResize="0"/>
          <p:nvPr/>
        </p:nvPicPr>
        <p:blipFill>
          <a:blip r:embed="rId3"/>
          <a:srcRect/>
          <a:stretch/>
        </p:blipFill>
        <p:spPr>
          <a:xfrm>
            <a:off x="10903136" y="6176963"/>
            <a:ext cx="1092451" cy="414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oppins"/>
              <a:buNone/>
            </a:pPr>
            <a:r>
              <a:rPr lang="en-US"/>
              <a:t>Special Features: Cache Prewarming</a:t>
            </a:r>
            <a:endParaRPr/>
          </a:p>
        </p:txBody>
      </p:sp>
      <p:pic>
        <p:nvPicPr>
          <p:cNvPr id="2" name="Google Shape;62;p1">
            <a:extLst>
              <a:ext uri="{FF2B5EF4-FFF2-40B4-BE49-F238E27FC236}">
                <a16:creationId xmlns:a16="http://schemas.microsoft.com/office/drawing/2014/main" id="{B53F267F-1ADD-5C04-E031-EA705969E402}"/>
              </a:ext>
            </a:extLst>
          </p:cNvPr>
          <p:cNvPicPr preferRelativeResize="0"/>
          <p:nvPr/>
        </p:nvPicPr>
        <p:blipFill>
          <a:blip r:embed="rId3"/>
          <a:srcRect/>
          <a:stretch/>
        </p:blipFill>
        <p:spPr>
          <a:xfrm>
            <a:off x="10903136" y="6176963"/>
            <a:ext cx="1092451" cy="41423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44;p13">
            <a:extLst>
              <a:ext uri="{FF2B5EF4-FFF2-40B4-BE49-F238E27FC236}">
                <a16:creationId xmlns:a16="http://schemas.microsoft.com/office/drawing/2014/main" id="{6C920887-934C-CB77-8293-95AB511C183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Maximize limited downlink windows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How it works: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Controller pulls from NAND flash (slow)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into RAM (fast)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24592B5-49D4-48A3-C508-CCC19B0806A3}"/>
              </a:ext>
            </a:extLst>
          </p:cNvPr>
          <p:cNvSpPr/>
          <p:nvPr/>
        </p:nvSpPr>
        <p:spPr>
          <a:xfrm>
            <a:off x="1775186" y="4594771"/>
            <a:ext cx="6400800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NAND -&gt; RAM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23BC33-7C2C-380D-AE7C-F5A0210865BC}"/>
              </a:ext>
            </a:extLst>
          </p:cNvPr>
          <p:cNvSpPr/>
          <p:nvPr/>
        </p:nvSpPr>
        <p:spPr>
          <a:xfrm>
            <a:off x="8175986" y="2311414"/>
            <a:ext cx="1828800" cy="320040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RAM -&gt; Radio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D8DD4BF-4A91-A3AF-BDE1-9E8218F86473}"/>
              </a:ext>
            </a:extLst>
          </p:cNvPr>
          <p:cNvCxnSpPr/>
          <p:nvPr/>
        </p:nvCxnSpPr>
        <p:spPr>
          <a:xfrm>
            <a:off x="2895600" y="6002447"/>
            <a:ext cx="6400800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C9EED7D-6D09-05A4-3AC3-00D18A45FB0A}"/>
              </a:ext>
            </a:extLst>
          </p:cNvPr>
          <p:cNvSpPr txBox="1"/>
          <p:nvPr/>
        </p:nvSpPr>
        <p:spPr>
          <a:xfrm>
            <a:off x="5557318" y="6038463"/>
            <a:ext cx="1077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time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A94D547-0C95-ADA7-9921-812C33F245AA}"/>
              </a:ext>
            </a:extLst>
          </p:cNvPr>
          <p:cNvCxnSpPr>
            <a:cxnSpLocks/>
          </p:cNvCxnSpPr>
          <p:nvPr/>
        </p:nvCxnSpPr>
        <p:spPr>
          <a:xfrm flipV="1">
            <a:off x="1102051" y="4157764"/>
            <a:ext cx="0" cy="130853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46B748F-D475-26D9-9399-622ABE450E7A}"/>
              </a:ext>
            </a:extLst>
          </p:cNvPr>
          <p:cNvSpPr txBox="1"/>
          <p:nvPr/>
        </p:nvSpPr>
        <p:spPr>
          <a:xfrm>
            <a:off x="500020" y="4581197"/>
            <a:ext cx="6144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data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rate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oppins"/>
              <a:buNone/>
            </a:pPr>
            <a:r>
              <a:rPr lang="en-US" dirty="0"/>
              <a:t>Special Features: In-Drive Compute</a:t>
            </a:r>
            <a:endParaRPr dirty="0"/>
          </a:p>
        </p:txBody>
      </p:sp>
      <p:pic>
        <p:nvPicPr>
          <p:cNvPr id="2" name="Google Shape;62;p1">
            <a:extLst>
              <a:ext uri="{FF2B5EF4-FFF2-40B4-BE49-F238E27FC236}">
                <a16:creationId xmlns:a16="http://schemas.microsoft.com/office/drawing/2014/main" id="{D1DF0211-2CF6-3F02-80CA-1BED0930CF8E}"/>
              </a:ext>
            </a:extLst>
          </p:cNvPr>
          <p:cNvPicPr preferRelativeResize="0"/>
          <p:nvPr/>
        </p:nvPicPr>
        <p:blipFill>
          <a:blip r:embed="rId3"/>
          <a:srcRect/>
          <a:stretch/>
        </p:blipFill>
        <p:spPr>
          <a:xfrm>
            <a:off x="10903136" y="6176963"/>
            <a:ext cx="1092451" cy="414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08;p19" descr="Graphical user interface, chart, text&#10;&#10;Description automatically generated">
            <a:extLst>
              <a:ext uri="{FF2B5EF4-FFF2-40B4-BE49-F238E27FC236}">
                <a16:creationId xmlns:a16="http://schemas.microsoft.com/office/drawing/2014/main" id="{8FE187FB-B308-3CA2-5576-4BDE5F691B5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8200" y="2033378"/>
            <a:ext cx="4408132" cy="393583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44;p13">
            <a:extLst>
              <a:ext uri="{FF2B5EF4-FFF2-40B4-BE49-F238E27FC236}">
                <a16:creationId xmlns:a16="http://schemas.microsoft.com/office/drawing/2014/main" id="{BBF708D7-90F8-99D9-4E82-78FC4940336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555810" y="1825625"/>
            <a:ext cx="5797990" cy="4430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FPGA Fabric</a:t>
            </a:r>
          </a:p>
          <a:p>
            <a:pPr marL="685800" lvl="1" indent="-228600">
              <a:spcBef>
                <a:spcPts val="0"/>
              </a:spcBef>
              <a:spcAft>
                <a:spcPts val="1200"/>
              </a:spcAft>
              <a:buSzPts val="2800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Majority used for Controller HW</a:t>
            </a:r>
          </a:p>
          <a:p>
            <a:pPr marL="685800" lvl="1" indent="-228600">
              <a:spcBef>
                <a:spcPts val="0"/>
              </a:spcBef>
              <a:spcAft>
                <a:spcPts val="1200"/>
              </a:spcAft>
              <a:buSzPts val="2800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Partial reconfiguration for user</a:t>
            </a:r>
          </a:p>
          <a:p>
            <a:pPr marL="228600" indent="-228600">
              <a:spcBef>
                <a:spcPts val="600"/>
              </a:spcBef>
              <a:spcAft>
                <a:spcPts val="1200"/>
              </a:spcAft>
              <a:buSzPts val="2800"/>
            </a:pPr>
            <a:r>
              <a:rPr lang="en-US" dirty="0"/>
              <a:t>CPU: Dual-core ARM Cortex-A72</a:t>
            </a:r>
          </a:p>
          <a:p>
            <a:pPr marL="228600" indent="-228600">
              <a:spcBef>
                <a:spcPts val="600"/>
              </a:spcBef>
              <a:spcAft>
                <a:spcPts val="1200"/>
              </a:spcAft>
              <a:buSzPts val="2800"/>
            </a:pPr>
            <a:r>
              <a:rPr lang="en-US" dirty="0"/>
              <a:t>AI Engines</a:t>
            </a:r>
          </a:p>
          <a:p>
            <a:pPr marL="685800" lvl="1" indent="-228600">
              <a:spcBef>
                <a:spcPts val="0"/>
              </a:spcBef>
              <a:spcAft>
                <a:spcPts val="1200"/>
              </a:spcAft>
              <a:buSzPts val="2800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2D array of Vector Processor + RAM</a:t>
            </a:r>
          </a:p>
          <a:p>
            <a:pPr marL="685800" lvl="1" indent="-228600">
              <a:spcBef>
                <a:spcPts val="0"/>
              </a:spcBef>
              <a:spcAft>
                <a:spcPts val="1200"/>
              </a:spcAft>
              <a:buSzPts val="2800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Optimized for AI/ML workloads</a:t>
            </a:r>
          </a:p>
          <a:p>
            <a:pPr marL="685800" lvl="1" indent="-228600">
              <a:spcBef>
                <a:spcPts val="0"/>
              </a:spcBef>
              <a:spcAft>
                <a:spcPts val="1200"/>
              </a:spcAft>
              <a:buSzPts val="2800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4-5x more power efficient than GPUs</a:t>
            </a:r>
          </a:p>
          <a:p>
            <a:pPr marL="228600" indent="-228600">
              <a:spcBef>
                <a:spcPts val="600"/>
              </a:spcBef>
              <a:spcAft>
                <a:spcPts val="1200"/>
              </a:spcAft>
              <a:buSzPts val="2800"/>
            </a:pPr>
            <a:r>
              <a:rPr lang="en-US" dirty="0"/>
              <a:t>Network on Chip (</a:t>
            </a:r>
            <a:r>
              <a:rPr lang="en-US" dirty="0" err="1"/>
              <a:t>NoC</a:t>
            </a:r>
            <a:r>
              <a:rPr lang="en-US" dirty="0"/>
              <a:t>)</a:t>
            </a:r>
          </a:p>
          <a:p>
            <a:pPr marL="685800" lvl="1" indent="-228600">
              <a:spcBef>
                <a:spcPts val="0"/>
              </a:spcBef>
              <a:spcAft>
                <a:spcPts val="1200"/>
              </a:spcAft>
              <a:buSzPts val="2800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Enables optimized data flow for heterogeneous compute environment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oppins"/>
              <a:buNone/>
            </a:pPr>
            <a:r>
              <a:rPr lang="en-US" dirty="0"/>
              <a:t>Performance Specs</a:t>
            </a:r>
            <a:endParaRPr dirty="0"/>
          </a:p>
        </p:txBody>
      </p:sp>
      <p:sp>
        <p:nvSpPr>
          <p:cNvPr id="144" name="Google Shape;144;p13"/>
          <p:cNvSpPr txBox="1">
            <a:spLocks noGrp="1"/>
          </p:cNvSpPr>
          <p:nvPr>
            <p:ph type="body" idx="1"/>
          </p:nvPr>
        </p:nvSpPr>
        <p:spPr>
          <a:xfrm>
            <a:off x="6659578" y="1690688"/>
            <a:ext cx="5257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Initial target numbers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Likely better in design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Does not account for performance tuning</a:t>
            </a:r>
            <a:endParaRPr dirty="0"/>
          </a:p>
        </p:txBody>
      </p:sp>
      <p:pic>
        <p:nvPicPr>
          <p:cNvPr id="2" name="Google Shape;62;p1">
            <a:extLst>
              <a:ext uri="{FF2B5EF4-FFF2-40B4-BE49-F238E27FC236}">
                <a16:creationId xmlns:a16="http://schemas.microsoft.com/office/drawing/2014/main" id="{9C9AEDA3-5FF8-3FE7-F5D9-3DE5D5824FF7}"/>
              </a:ext>
            </a:extLst>
          </p:cNvPr>
          <p:cNvPicPr preferRelativeResize="0"/>
          <p:nvPr/>
        </p:nvPicPr>
        <p:blipFill>
          <a:blip r:embed="rId3"/>
          <a:srcRect/>
          <a:stretch/>
        </p:blipFill>
        <p:spPr>
          <a:xfrm>
            <a:off x="10903136" y="6176963"/>
            <a:ext cx="1092451" cy="41423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34982978-FC40-4C54-86FA-99BA69F8AB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340627"/>
              </p:ext>
            </p:extLst>
          </p:nvPr>
        </p:nvGraphicFramePr>
        <p:xfrm>
          <a:off x="838200" y="1690688"/>
          <a:ext cx="5500483" cy="421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0515">
                  <a:extLst>
                    <a:ext uri="{9D8B030D-6E8A-4147-A177-3AD203B41FA5}">
                      <a16:colId xmlns:a16="http://schemas.microsoft.com/office/drawing/2014/main" val="1483145229"/>
                    </a:ext>
                  </a:extLst>
                </a:gridCol>
                <a:gridCol w="3719968">
                  <a:extLst>
                    <a:ext uri="{9D8B030D-6E8A-4147-A177-3AD203B41FA5}">
                      <a16:colId xmlns:a16="http://schemas.microsoft.com/office/drawing/2014/main" val="35292510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Metric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Requirement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407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Capacity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TB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0301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Sustained Read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2,000 MB/s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214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Sustained Write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1,000 MB/s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569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IO Ops per Second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10,000 – 30,000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664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Endurance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1,200 TBW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020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Electrical Interface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Data: </a:t>
                      </a:r>
                      <a:r>
                        <a:rPr lang="en-US" dirty="0" err="1"/>
                        <a:t>NVMe</a:t>
                      </a:r>
                      <a:r>
                        <a:rPr lang="en-US" dirty="0"/>
                        <a:t> over PCIe Gen4 x4 lanes</a:t>
                      </a:r>
                      <a:br>
                        <a:rPr lang="en-US" dirty="0"/>
                      </a:br>
                      <a:r>
                        <a:rPr lang="en-US" dirty="0"/>
                        <a:t>Power: 12 VDC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481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Volume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cap="none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96 x 91 x 15 mm (without enclosure)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04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Mass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cap="none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100 g (without enclosure)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5010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Power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&lt;1 W idle</a:t>
                      </a:r>
                      <a:br>
                        <a:rPr lang="en-US" dirty="0"/>
                      </a:br>
                      <a:r>
                        <a:rPr lang="en-US" dirty="0"/>
                        <a:t>10 W active, normal reads and writes</a:t>
                      </a:r>
                      <a:br>
                        <a:rPr lang="en-US" dirty="0"/>
                      </a:br>
                      <a:r>
                        <a:rPr lang="en-US" dirty="0"/>
                        <a:t>30 W absolute maximum, with AI Engines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649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oppins"/>
              <a:buNone/>
            </a:pPr>
            <a:r>
              <a:rPr lang="en-US" dirty="0"/>
              <a:t>Form Factor</a:t>
            </a:r>
            <a:endParaRPr dirty="0"/>
          </a:p>
        </p:txBody>
      </p:sp>
      <p:sp>
        <p:nvSpPr>
          <p:cNvPr id="150" name="Google Shape;150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257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First Version: PC104 outline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96 x 91 mm board area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Standard mounting holes</a:t>
            </a: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Also considering 3U VPX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Connector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Nano-d, for external interfaces</a:t>
            </a: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SEAM8, for integrated solutions</a:t>
            </a: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Also considering optical fiber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51" name="Google Shape;151;p14"/>
          <p:cNvGrpSpPr/>
          <p:nvPr/>
        </p:nvGrpSpPr>
        <p:grpSpPr>
          <a:xfrm>
            <a:off x="7201994" y="2057700"/>
            <a:ext cx="3701142" cy="3887188"/>
            <a:chOff x="6891647" y="2014848"/>
            <a:chExt cx="3701142" cy="3887188"/>
          </a:xfrm>
        </p:grpSpPr>
        <p:sp>
          <p:nvSpPr>
            <p:cNvPr id="152" name="Google Shape;152;p14"/>
            <p:cNvSpPr/>
            <p:nvPr/>
          </p:nvSpPr>
          <p:spPr>
            <a:xfrm>
              <a:off x="6891647" y="2014848"/>
              <a:ext cx="3276000" cy="3456000"/>
            </a:xfrm>
            <a:prstGeom prst="rect">
              <a:avLst/>
            </a:prstGeom>
            <a:solidFill>
              <a:schemeClr val="dk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PC104 outline</a:t>
              </a:r>
              <a:br>
                <a:rPr lang="en-US" sz="18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8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96 x 91 mm</a:t>
              </a:r>
              <a:endParaRPr dirty="0"/>
            </a:p>
          </p:txBody>
        </p:sp>
        <p:sp>
          <p:nvSpPr>
            <p:cNvPr id="153" name="Google Shape;153;p14"/>
            <p:cNvSpPr/>
            <p:nvPr/>
          </p:nvSpPr>
          <p:spPr>
            <a:xfrm>
              <a:off x="9547761" y="4857008"/>
              <a:ext cx="1045028" cy="1045028"/>
            </a:xfrm>
            <a:prstGeom prst="star7">
              <a:avLst>
                <a:gd name="adj" fmla="val 34601"/>
                <a:gd name="hf" fmla="val 102572"/>
                <a:gd name="vf" fmla="val 10521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Actual</a:t>
              </a:r>
              <a:br>
                <a:rPr lang="en-US" sz="1100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</a:br>
              <a:r>
                <a:rPr lang="en-US" sz="1100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Size!</a:t>
              </a:r>
              <a:endParaRPr/>
            </a:p>
          </p:txBody>
        </p:sp>
      </p:grpSp>
      <p:pic>
        <p:nvPicPr>
          <p:cNvPr id="2" name="Google Shape;62;p1">
            <a:extLst>
              <a:ext uri="{FF2B5EF4-FFF2-40B4-BE49-F238E27FC236}">
                <a16:creationId xmlns:a16="http://schemas.microsoft.com/office/drawing/2014/main" id="{6A07CDF4-00F1-EEEE-7398-7ED52D87E295}"/>
              </a:ext>
            </a:extLst>
          </p:cNvPr>
          <p:cNvPicPr preferRelativeResize="0"/>
          <p:nvPr/>
        </p:nvPicPr>
        <p:blipFill>
          <a:blip r:embed="rId3"/>
          <a:srcRect/>
          <a:stretch/>
        </p:blipFill>
        <p:spPr>
          <a:xfrm>
            <a:off x="10903136" y="6176963"/>
            <a:ext cx="1092451" cy="414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48E23-FA5A-075D-FA00-2F2E0B2F3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chemeClr val="lt1"/>
                </a:solidFill>
                <a:latin typeface="Futura" panose="02020800000000000000" pitchFamily="18" charset="0"/>
                <a:ea typeface="Futura" panose="02020800000000000000" pitchFamily="18" charset="0"/>
                <a:cs typeface="Futura" panose="02020800000000000000" pitchFamily="18" charset="0"/>
                <a:sym typeface="Proxima Nova"/>
              </a:rPr>
              <a:t>A Bit About Us</a:t>
            </a:r>
            <a:endParaRPr lang="en-US" dirty="0"/>
          </a:p>
        </p:txBody>
      </p:sp>
      <p:sp>
        <p:nvSpPr>
          <p:cNvPr id="6" name="Google Shape;404;p57">
            <a:extLst>
              <a:ext uri="{FF2B5EF4-FFF2-40B4-BE49-F238E27FC236}">
                <a16:creationId xmlns:a16="http://schemas.microsoft.com/office/drawing/2014/main" id="{B7C63C05-CB2F-6C2B-0759-A6F5AAA8F43A}"/>
              </a:ext>
            </a:extLst>
          </p:cNvPr>
          <p:cNvSpPr/>
          <p:nvPr/>
        </p:nvSpPr>
        <p:spPr>
          <a:xfrm>
            <a:off x="2117798" y="4191203"/>
            <a:ext cx="29256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>
              <a:buSzPts val="1400"/>
            </a:pPr>
            <a:r>
              <a:rPr lang="en" sz="2133" b="1" dirty="0">
                <a:solidFill>
                  <a:schemeClr val="lt1"/>
                </a:solidFill>
                <a:highlight>
                  <a:srgbClr val="6B1314"/>
                </a:highlight>
                <a:latin typeface="Segoe UI" panose="020B0502040204020203" pitchFamily="34" charset="0"/>
                <a:ea typeface="Proxima Nova"/>
                <a:cs typeface="Segoe UI" panose="020B0502040204020203" pitchFamily="34" charset="0"/>
                <a:sym typeface="Proxima Nova"/>
              </a:rPr>
              <a:t>Jason Cerundolo</a:t>
            </a:r>
            <a:endParaRPr sz="1733" dirty="0">
              <a:solidFill>
                <a:schemeClr val="lt1"/>
              </a:solidFill>
              <a:highlight>
                <a:srgbClr val="6B1314"/>
              </a:highlight>
              <a:latin typeface="Segoe UI" panose="020B0502040204020203" pitchFamily="34" charset="0"/>
              <a:ea typeface="Proxima Nova"/>
              <a:cs typeface="Segoe UI" panose="020B0502040204020203" pitchFamily="34" charset="0"/>
              <a:sym typeface="Proxima Nova"/>
            </a:endParaRPr>
          </a:p>
        </p:txBody>
      </p:sp>
      <p:sp>
        <p:nvSpPr>
          <p:cNvPr id="7" name="Google Shape;405;p57">
            <a:extLst>
              <a:ext uri="{FF2B5EF4-FFF2-40B4-BE49-F238E27FC236}">
                <a16:creationId xmlns:a16="http://schemas.microsoft.com/office/drawing/2014/main" id="{488EF165-8631-4C4D-6166-492D7F2FAAD4}"/>
              </a:ext>
            </a:extLst>
          </p:cNvPr>
          <p:cNvSpPr/>
          <p:nvPr/>
        </p:nvSpPr>
        <p:spPr>
          <a:xfrm>
            <a:off x="4790959" y="4107342"/>
            <a:ext cx="2271200" cy="4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>
              <a:lnSpc>
                <a:spcPct val="150000"/>
              </a:lnSpc>
              <a:buSzPts val="800"/>
            </a:pPr>
            <a:r>
              <a:rPr lang="en" sz="2133" b="1" dirty="0">
                <a:solidFill>
                  <a:schemeClr val="lt1"/>
                </a:solidFill>
                <a:highlight>
                  <a:srgbClr val="6B1314"/>
                </a:highlight>
                <a:latin typeface="Segoe UI" panose="020B0502040204020203" pitchFamily="34" charset="0"/>
                <a:ea typeface="Proxima Nova"/>
                <a:cs typeface="Segoe UI" panose="020B0502040204020203" pitchFamily="34" charset="0"/>
                <a:sym typeface="Proxima Nova"/>
              </a:rPr>
              <a:t>Alex Swehla</a:t>
            </a:r>
            <a:endParaRPr sz="2133" b="1" dirty="0">
              <a:solidFill>
                <a:schemeClr val="lt1"/>
              </a:solidFill>
              <a:highlight>
                <a:srgbClr val="6B1314"/>
              </a:highlight>
              <a:latin typeface="Segoe UI" panose="020B0502040204020203" pitchFamily="34" charset="0"/>
              <a:ea typeface="Proxima Nova"/>
              <a:cs typeface="Segoe UI" panose="020B0502040204020203" pitchFamily="34" charset="0"/>
              <a:sym typeface="Proxima Nova"/>
            </a:endParaRPr>
          </a:p>
        </p:txBody>
      </p:sp>
      <p:sp>
        <p:nvSpPr>
          <p:cNvPr id="8" name="Google Shape;406;p57">
            <a:extLst>
              <a:ext uri="{FF2B5EF4-FFF2-40B4-BE49-F238E27FC236}">
                <a16:creationId xmlns:a16="http://schemas.microsoft.com/office/drawing/2014/main" id="{01E8A7D4-CB3E-67EB-8357-9E6B18A07EC9}"/>
              </a:ext>
            </a:extLst>
          </p:cNvPr>
          <p:cNvSpPr/>
          <p:nvPr/>
        </p:nvSpPr>
        <p:spPr>
          <a:xfrm>
            <a:off x="7256719" y="4191203"/>
            <a:ext cx="20316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>
              <a:buSzPts val="1400"/>
            </a:pPr>
            <a:r>
              <a:rPr lang="en" sz="2133" b="1" dirty="0">
                <a:solidFill>
                  <a:schemeClr val="lt1"/>
                </a:solidFill>
                <a:highlight>
                  <a:srgbClr val="6B1314"/>
                </a:highlight>
                <a:latin typeface="Segoe UI" panose="020B0502040204020203" pitchFamily="34" charset="0"/>
                <a:ea typeface="Proxima Nova"/>
                <a:cs typeface="Segoe UI" panose="020B0502040204020203" pitchFamily="34" charset="0"/>
                <a:sym typeface="Proxima Nova"/>
              </a:rPr>
              <a:t>Alex Hiam</a:t>
            </a:r>
            <a:endParaRPr sz="1733" dirty="0">
              <a:solidFill>
                <a:schemeClr val="lt1"/>
              </a:solidFill>
              <a:highlight>
                <a:srgbClr val="6B1314"/>
              </a:highlight>
              <a:latin typeface="Segoe UI" panose="020B0502040204020203" pitchFamily="34" charset="0"/>
              <a:ea typeface="Proxima Nova"/>
              <a:cs typeface="Segoe UI" panose="020B0502040204020203" pitchFamily="34" charset="0"/>
              <a:sym typeface="Proxima Nova"/>
            </a:endParaRPr>
          </a:p>
        </p:txBody>
      </p:sp>
      <p:sp>
        <p:nvSpPr>
          <p:cNvPr id="9" name="Google Shape;407;p57">
            <a:extLst>
              <a:ext uri="{FF2B5EF4-FFF2-40B4-BE49-F238E27FC236}">
                <a16:creationId xmlns:a16="http://schemas.microsoft.com/office/drawing/2014/main" id="{822F9CB8-BEDF-0F6D-5161-7EEA6B195D61}"/>
              </a:ext>
            </a:extLst>
          </p:cNvPr>
          <p:cNvSpPr/>
          <p:nvPr/>
        </p:nvSpPr>
        <p:spPr>
          <a:xfrm>
            <a:off x="2986398" y="4574917"/>
            <a:ext cx="1188400" cy="3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" sz="1600" b="1" dirty="0">
                <a:solidFill>
                  <a:schemeClr val="lt1"/>
                </a:solidFill>
                <a:latin typeface="Segoe UI" panose="020B0502040204020203" pitchFamily="34" charset="0"/>
                <a:ea typeface="Proxima Nova"/>
                <a:cs typeface="Segoe UI" panose="020B0502040204020203" pitchFamily="34" charset="0"/>
                <a:sym typeface="Proxima Nova"/>
              </a:rPr>
              <a:t>CEO</a:t>
            </a:r>
            <a:endParaRPr sz="1600" b="1" dirty="0">
              <a:solidFill>
                <a:schemeClr val="lt1"/>
              </a:solidFill>
              <a:latin typeface="Segoe UI" panose="020B0502040204020203" pitchFamily="34" charset="0"/>
              <a:ea typeface="Proxima Nova"/>
              <a:cs typeface="Segoe UI" panose="020B0502040204020203" pitchFamily="34" charset="0"/>
              <a:sym typeface="Proxima Nova"/>
            </a:endParaRPr>
          </a:p>
        </p:txBody>
      </p:sp>
      <p:sp>
        <p:nvSpPr>
          <p:cNvPr id="10" name="Google Shape;408;p57">
            <a:extLst>
              <a:ext uri="{FF2B5EF4-FFF2-40B4-BE49-F238E27FC236}">
                <a16:creationId xmlns:a16="http://schemas.microsoft.com/office/drawing/2014/main" id="{305D8BC2-86BE-7012-55BC-97381FB4436D}"/>
              </a:ext>
            </a:extLst>
          </p:cNvPr>
          <p:cNvSpPr/>
          <p:nvPr/>
        </p:nvSpPr>
        <p:spPr>
          <a:xfrm>
            <a:off x="5332359" y="4574917"/>
            <a:ext cx="1188400" cy="3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" sz="1600" b="1" dirty="0">
                <a:solidFill>
                  <a:schemeClr val="lt1"/>
                </a:solidFill>
                <a:latin typeface="Segoe UI" panose="020B0502040204020203" pitchFamily="34" charset="0"/>
                <a:ea typeface="Proxima Nova"/>
                <a:cs typeface="Segoe UI" panose="020B0502040204020203" pitchFamily="34" charset="0"/>
                <a:sym typeface="Proxima Nova"/>
              </a:rPr>
              <a:t>CTO</a:t>
            </a:r>
            <a:endParaRPr sz="1600" b="1" dirty="0">
              <a:solidFill>
                <a:schemeClr val="lt1"/>
              </a:solidFill>
              <a:latin typeface="Segoe UI" panose="020B0502040204020203" pitchFamily="34" charset="0"/>
              <a:ea typeface="Proxima Nova"/>
              <a:cs typeface="Segoe UI" panose="020B0502040204020203" pitchFamily="34" charset="0"/>
              <a:sym typeface="Proxima Nova"/>
            </a:endParaRPr>
          </a:p>
        </p:txBody>
      </p:sp>
      <p:sp>
        <p:nvSpPr>
          <p:cNvPr id="11" name="Google Shape;409;p57">
            <a:extLst>
              <a:ext uri="{FF2B5EF4-FFF2-40B4-BE49-F238E27FC236}">
                <a16:creationId xmlns:a16="http://schemas.microsoft.com/office/drawing/2014/main" id="{E3F7CDD6-0BEB-4B28-E143-4D0FDF9E19EF}"/>
              </a:ext>
            </a:extLst>
          </p:cNvPr>
          <p:cNvSpPr/>
          <p:nvPr/>
        </p:nvSpPr>
        <p:spPr>
          <a:xfrm>
            <a:off x="7136919" y="4568942"/>
            <a:ext cx="2271200" cy="3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" sz="1600" b="1">
                <a:solidFill>
                  <a:schemeClr val="lt1"/>
                </a:solidFill>
                <a:latin typeface="Segoe UI" panose="020B0502040204020203" pitchFamily="34" charset="0"/>
                <a:ea typeface="Proxima Nova"/>
                <a:cs typeface="Segoe UI" panose="020B0502040204020203" pitchFamily="34" charset="0"/>
                <a:sym typeface="Proxima Nova"/>
              </a:rPr>
              <a:t>Head of Software</a:t>
            </a:r>
            <a:endParaRPr sz="1600" b="1">
              <a:solidFill>
                <a:schemeClr val="lt1"/>
              </a:solidFill>
              <a:latin typeface="Segoe UI" panose="020B0502040204020203" pitchFamily="34" charset="0"/>
              <a:ea typeface="Proxima Nova"/>
              <a:cs typeface="Segoe UI" panose="020B0502040204020203" pitchFamily="34" charset="0"/>
              <a:sym typeface="Proxima Nova"/>
            </a:endParaRPr>
          </a:p>
        </p:txBody>
      </p:sp>
      <p:pic>
        <p:nvPicPr>
          <p:cNvPr id="12" name="Google Shape;411;p57">
            <a:extLst>
              <a:ext uri="{FF2B5EF4-FFF2-40B4-BE49-F238E27FC236}">
                <a16:creationId xmlns:a16="http://schemas.microsoft.com/office/drawing/2014/main" id="{6153315A-651F-EA8C-A580-7FAA8763057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786196" y="2458963"/>
            <a:ext cx="1588805" cy="1588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412;p57">
            <a:extLst>
              <a:ext uri="{FF2B5EF4-FFF2-40B4-BE49-F238E27FC236}">
                <a16:creationId xmlns:a16="http://schemas.microsoft.com/office/drawing/2014/main" id="{4474614F-CAAA-1819-2E19-47A7D122102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4551" t="2125" r="17544" b="39971"/>
          <a:stretch/>
        </p:blipFill>
        <p:spPr>
          <a:xfrm>
            <a:off x="5132157" y="2458948"/>
            <a:ext cx="1588805" cy="1588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413;p57">
            <a:extLst>
              <a:ext uri="{FF2B5EF4-FFF2-40B4-BE49-F238E27FC236}">
                <a16:creationId xmlns:a16="http://schemas.microsoft.com/office/drawing/2014/main" id="{49E3E701-D024-CCEA-44F2-C582BBC3750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18845" r="27119" b="8278"/>
          <a:stretch/>
        </p:blipFill>
        <p:spPr>
          <a:xfrm>
            <a:off x="7478117" y="2458948"/>
            <a:ext cx="1588804" cy="1588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414;p57">
            <a:extLst>
              <a:ext uri="{FF2B5EF4-FFF2-40B4-BE49-F238E27FC236}">
                <a16:creationId xmlns:a16="http://schemas.microsoft.com/office/drawing/2014/main" id="{73FC57C1-6A35-2D7C-6C2D-EBA4090BFD13}"/>
              </a:ext>
            </a:extLst>
          </p:cNvPr>
          <p:cNvSpPr txBox="1"/>
          <p:nvPr/>
        </p:nvSpPr>
        <p:spPr>
          <a:xfrm>
            <a:off x="2360198" y="4921317"/>
            <a:ext cx="2440800" cy="861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1333" dirty="0">
                <a:solidFill>
                  <a:schemeClr val="lt1"/>
                </a:solidFill>
                <a:latin typeface="Segoe UI" panose="020B0502040204020203" pitchFamily="34" charset="0"/>
                <a:ea typeface="Proxima Nova"/>
                <a:cs typeface="Segoe UI" panose="020B0502040204020203" pitchFamily="34" charset="0"/>
                <a:sym typeface="Proxima Nova"/>
              </a:rPr>
              <a:t>Managed deployment and design for rad-tolerant compute systems.</a:t>
            </a:r>
            <a:endParaRPr sz="1333" dirty="0">
              <a:solidFill>
                <a:schemeClr val="lt1"/>
              </a:solidFill>
              <a:latin typeface="Segoe UI" panose="020B0502040204020203" pitchFamily="34" charset="0"/>
              <a:ea typeface="Proxima Nova"/>
              <a:cs typeface="Segoe UI" panose="020B0502040204020203" pitchFamily="34" charset="0"/>
              <a:sym typeface="Proxima Nova"/>
            </a:endParaRPr>
          </a:p>
        </p:txBody>
      </p:sp>
      <p:sp>
        <p:nvSpPr>
          <p:cNvPr id="16" name="Google Shape;415;p57">
            <a:extLst>
              <a:ext uri="{FF2B5EF4-FFF2-40B4-BE49-F238E27FC236}">
                <a16:creationId xmlns:a16="http://schemas.microsoft.com/office/drawing/2014/main" id="{008E20D6-F261-BDF1-8525-B37E6C28C027}"/>
              </a:ext>
            </a:extLst>
          </p:cNvPr>
          <p:cNvSpPr txBox="1"/>
          <p:nvPr/>
        </p:nvSpPr>
        <p:spPr>
          <a:xfrm>
            <a:off x="4749619" y="4920936"/>
            <a:ext cx="2373200" cy="1066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1333" dirty="0">
                <a:solidFill>
                  <a:schemeClr val="lt1"/>
                </a:solidFill>
                <a:latin typeface="Segoe UI" panose="020B0502040204020203" pitchFamily="34" charset="0"/>
                <a:ea typeface="Proxima Nova"/>
                <a:cs typeface="Segoe UI" panose="020B0502040204020203" pitchFamily="34" charset="0"/>
                <a:sym typeface="Proxima Nova"/>
              </a:rPr>
              <a:t>Designed software systems for high volume data computation, storage, and transmission.</a:t>
            </a:r>
            <a:endParaRPr sz="1333" dirty="0">
              <a:solidFill>
                <a:schemeClr val="lt1"/>
              </a:solidFill>
              <a:latin typeface="Segoe UI" panose="020B0502040204020203" pitchFamily="34" charset="0"/>
              <a:ea typeface="Proxima Nova"/>
              <a:cs typeface="Segoe UI" panose="020B0502040204020203" pitchFamily="34" charset="0"/>
              <a:sym typeface="Proxima Nova"/>
            </a:endParaRPr>
          </a:p>
        </p:txBody>
      </p:sp>
      <p:sp>
        <p:nvSpPr>
          <p:cNvPr id="17" name="Google Shape;416;p57">
            <a:extLst>
              <a:ext uri="{FF2B5EF4-FFF2-40B4-BE49-F238E27FC236}">
                <a16:creationId xmlns:a16="http://schemas.microsoft.com/office/drawing/2014/main" id="{9F5F6780-0BD8-CBA5-7639-4C0E3E1F7EA4}"/>
              </a:ext>
            </a:extLst>
          </p:cNvPr>
          <p:cNvSpPr txBox="1"/>
          <p:nvPr/>
        </p:nvSpPr>
        <p:spPr>
          <a:xfrm>
            <a:off x="7165119" y="4920936"/>
            <a:ext cx="2214800" cy="1066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1333" dirty="0">
                <a:solidFill>
                  <a:schemeClr val="lt1"/>
                </a:solidFill>
                <a:latin typeface="Segoe UI" panose="020B0502040204020203" pitchFamily="34" charset="0"/>
                <a:ea typeface="Proxima Nova"/>
                <a:cs typeface="Segoe UI" panose="020B0502040204020203" pitchFamily="34" charset="0"/>
                <a:sym typeface="Proxima Nova"/>
              </a:rPr>
              <a:t>Developed novel firmware solutions to impossible challenges by bridging open source libraries.</a:t>
            </a:r>
            <a:endParaRPr sz="1333" dirty="0">
              <a:solidFill>
                <a:schemeClr val="lt1"/>
              </a:solidFill>
              <a:latin typeface="Segoe UI" panose="020B0502040204020203" pitchFamily="34" charset="0"/>
              <a:ea typeface="Proxima Nova"/>
              <a:cs typeface="Segoe UI" panose="020B0502040204020203" pitchFamily="34" charset="0"/>
              <a:sym typeface="Proxima Nova"/>
            </a:endParaRPr>
          </a:p>
        </p:txBody>
      </p:sp>
    </p:spTree>
    <p:extLst>
      <p:ext uri="{BB962C8B-B14F-4D97-AF65-F5344CB8AC3E}">
        <p14:creationId xmlns:p14="http://schemas.microsoft.com/office/powerpoint/2010/main" val="1660580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5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b="1" dirty="0">
                <a:solidFill>
                  <a:schemeClr val="lt1"/>
                </a:solidFill>
              </a:rPr>
              <a:t>We’re Backed with NASA Funding, </a:t>
            </a:r>
            <a:endParaRPr b="1" dirty="0">
              <a:solidFill>
                <a:schemeClr val="lt1"/>
              </a:solidFill>
            </a:endParaRPr>
          </a:p>
          <a:p>
            <a:pPr algn="ctr"/>
            <a:r>
              <a:rPr lang="en" b="1" dirty="0">
                <a:solidFill>
                  <a:schemeClr val="lt1"/>
                </a:solidFill>
              </a:rPr>
              <a:t>and Mentored by the Canadian Government </a:t>
            </a:r>
            <a:endParaRPr b="1" dirty="0">
              <a:solidFill>
                <a:schemeClr val="lt1"/>
              </a:solidFill>
            </a:endParaRPr>
          </a:p>
        </p:txBody>
      </p:sp>
      <p:pic>
        <p:nvPicPr>
          <p:cNvPr id="456" name="Google Shape;456;p59"/>
          <p:cNvPicPr preferRelativeResize="0"/>
          <p:nvPr/>
        </p:nvPicPr>
        <p:blipFill rotWithShape="1">
          <a:blip r:embed="rId3">
            <a:alphaModFix/>
          </a:blip>
          <a:srcRect t="25081" b="24694"/>
          <a:stretch/>
        </p:blipFill>
        <p:spPr>
          <a:xfrm>
            <a:off x="7259501" y="2670717"/>
            <a:ext cx="3588300" cy="1802100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59"/>
          <p:cNvSpPr txBox="1"/>
          <p:nvPr/>
        </p:nvSpPr>
        <p:spPr>
          <a:xfrm>
            <a:off x="1179100" y="4629801"/>
            <a:ext cx="4213200" cy="1231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1600" b="1" dirty="0">
                <a:solidFill>
                  <a:schemeClr val="l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Winners of the 2021 NASA Entrepreneurs Challenge for $90,000, </a:t>
            </a:r>
            <a:endParaRPr sz="1600" b="1" dirty="0">
              <a:solidFill>
                <a:schemeClr val="l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" sz="1600" b="1" dirty="0">
                <a:solidFill>
                  <a:schemeClr val="l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Completed Phase I SBIR - $125,000 Selected for Phase II SBIR - $900,000</a:t>
            </a:r>
            <a:endParaRPr sz="1600" b="1" dirty="0">
              <a:solidFill>
                <a:schemeClr val="l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58" name="Google Shape;458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73901" y="2615734"/>
            <a:ext cx="2285999" cy="1912068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59"/>
          <p:cNvSpPr txBox="1"/>
          <p:nvPr/>
        </p:nvSpPr>
        <p:spPr>
          <a:xfrm>
            <a:off x="7039300" y="4629800"/>
            <a:ext cx="38084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1600" b="1" dirty="0">
                <a:solidFill>
                  <a:schemeClr val="l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Graduate of a 6 month </a:t>
            </a:r>
            <a:r>
              <a:rPr lang="en" sz="1600" b="1" u="sng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Space Track</a:t>
            </a:r>
            <a:r>
              <a:rPr lang="en" sz="1600" b="1" dirty="0">
                <a:solidFill>
                  <a:schemeClr val="l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accelerator program funded by the Canadian Government. </a:t>
            </a:r>
            <a:endParaRPr sz="1600" b="1" dirty="0">
              <a:solidFill>
                <a:schemeClr val="l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Google Shape;62;p1">
            <a:extLst>
              <a:ext uri="{FF2B5EF4-FFF2-40B4-BE49-F238E27FC236}">
                <a16:creationId xmlns:a16="http://schemas.microsoft.com/office/drawing/2014/main" id="{BA7B24D4-B9AE-6EAC-71A2-9B8102AFE3A2}"/>
              </a:ext>
            </a:extLst>
          </p:cNvPr>
          <p:cNvPicPr preferRelativeResize="0"/>
          <p:nvPr/>
        </p:nvPicPr>
        <p:blipFill>
          <a:blip r:embed="rId6"/>
          <a:srcRect/>
          <a:stretch/>
        </p:blipFill>
        <p:spPr>
          <a:xfrm>
            <a:off x="10903136" y="6176963"/>
            <a:ext cx="1092451" cy="414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oppins"/>
              <a:buNone/>
            </a:pPr>
            <a:r>
              <a:rPr lang="en-US" dirty="0"/>
              <a:t>Our Ambitious Timeline</a:t>
            </a:r>
            <a:endParaRPr dirty="0"/>
          </a:p>
        </p:txBody>
      </p:sp>
      <p:grpSp>
        <p:nvGrpSpPr>
          <p:cNvPr id="159" name="Google Shape;159;p15"/>
          <p:cNvGrpSpPr/>
          <p:nvPr/>
        </p:nvGrpSpPr>
        <p:grpSpPr>
          <a:xfrm>
            <a:off x="765128" y="1825625"/>
            <a:ext cx="10588672" cy="4351337"/>
            <a:chOff x="-73072" y="0"/>
            <a:chExt cx="10588672" cy="4351337"/>
          </a:xfrm>
        </p:grpSpPr>
        <p:sp>
          <p:nvSpPr>
            <p:cNvPr id="160" name="Google Shape;160;p15"/>
            <p:cNvSpPr/>
            <p:nvPr/>
          </p:nvSpPr>
          <p:spPr>
            <a:xfrm>
              <a:off x="0" y="1305401"/>
              <a:ext cx="10515600" cy="1740535"/>
            </a:xfrm>
            <a:prstGeom prst="notchedRightArrow">
              <a:avLst>
                <a:gd name="adj1" fmla="val 50000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1" name="Google Shape;161;p15"/>
            <p:cNvSpPr/>
            <p:nvPr/>
          </p:nvSpPr>
          <p:spPr>
            <a:xfrm>
              <a:off x="2599" y="0"/>
              <a:ext cx="1513414" cy="17405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5"/>
            <p:cNvSpPr txBox="1"/>
            <p:nvPr/>
          </p:nvSpPr>
          <p:spPr>
            <a:xfrm>
              <a:off x="-73072" y="0"/>
              <a:ext cx="1664756" cy="17405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b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 dirty="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  <a:t>Controller Development</a:t>
              </a:r>
              <a:br>
                <a:rPr lang="en-US" sz="1800" dirty="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</a:br>
              <a:r>
                <a:rPr lang="en-US" sz="1800" dirty="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  <a:t>Q1 2023</a:t>
              </a:r>
              <a:endParaRPr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3" name="Google Shape;163;p15"/>
            <p:cNvSpPr/>
            <p:nvPr/>
          </p:nvSpPr>
          <p:spPr>
            <a:xfrm>
              <a:off x="541739" y="1958102"/>
              <a:ext cx="435133" cy="435133"/>
            </a:xfrm>
            <a:prstGeom prst="ellipse">
              <a:avLst/>
            </a:prstGeom>
            <a:solidFill>
              <a:srgbClr val="7C1516"/>
            </a:solidFill>
            <a:ln w="1905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4" name="Google Shape;164;p15"/>
            <p:cNvSpPr/>
            <p:nvPr/>
          </p:nvSpPr>
          <p:spPr>
            <a:xfrm>
              <a:off x="1591684" y="2610802"/>
              <a:ext cx="1513414" cy="17405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5"/>
            <p:cNvSpPr txBox="1"/>
            <p:nvPr/>
          </p:nvSpPr>
          <p:spPr>
            <a:xfrm>
              <a:off x="1591684" y="2610802"/>
              <a:ext cx="1513414" cy="17405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  <a:t>Q2 2023</a:t>
              </a:r>
              <a:br>
                <a:rPr lang="en-US" sz="180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</a:br>
              <a:r>
                <a:rPr lang="en-US" sz="180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  <a:t>NASA SBIR Phase II Starts</a:t>
              </a:r>
              <a:endParaRPr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6" name="Google Shape;166;p15"/>
            <p:cNvSpPr/>
            <p:nvPr/>
          </p:nvSpPr>
          <p:spPr>
            <a:xfrm>
              <a:off x="2130825" y="1958102"/>
              <a:ext cx="435133" cy="435133"/>
            </a:xfrm>
            <a:prstGeom prst="ellipse">
              <a:avLst/>
            </a:prstGeom>
            <a:solidFill>
              <a:srgbClr val="7C1516"/>
            </a:solidFill>
            <a:ln w="1905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5"/>
            <p:cNvSpPr/>
            <p:nvPr/>
          </p:nvSpPr>
          <p:spPr>
            <a:xfrm>
              <a:off x="3180770" y="0"/>
              <a:ext cx="1513414" cy="17405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5"/>
            <p:cNvSpPr txBox="1"/>
            <p:nvPr/>
          </p:nvSpPr>
          <p:spPr>
            <a:xfrm>
              <a:off x="3180770" y="0"/>
              <a:ext cx="1513414" cy="17405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b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  <a:t>Hardware Prototypes</a:t>
              </a:r>
              <a:br>
                <a:rPr lang="en-US" sz="180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</a:br>
              <a:r>
                <a:rPr lang="en-US" sz="180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  <a:t>Q3 2023</a:t>
              </a:r>
              <a:endParaRPr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9" name="Google Shape;169;p15"/>
            <p:cNvSpPr/>
            <p:nvPr/>
          </p:nvSpPr>
          <p:spPr>
            <a:xfrm>
              <a:off x="3719910" y="1958102"/>
              <a:ext cx="435133" cy="435133"/>
            </a:xfrm>
            <a:prstGeom prst="ellipse">
              <a:avLst/>
            </a:prstGeom>
            <a:solidFill>
              <a:srgbClr val="7C1516"/>
            </a:solidFill>
            <a:ln w="1905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5"/>
            <p:cNvSpPr/>
            <p:nvPr/>
          </p:nvSpPr>
          <p:spPr>
            <a:xfrm>
              <a:off x="4769855" y="2610802"/>
              <a:ext cx="1513414" cy="17405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5"/>
            <p:cNvSpPr txBox="1"/>
            <p:nvPr/>
          </p:nvSpPr>
          <p:spPr>
            <a:xfrm>
              <a:off x="4696783" y="2610802"/>
              <a:ext cx="1659558" cy="17405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 dirty="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  <a:t>Q4 2023</a:t>
              </a:r>
              <a:br>
                <a:rPr lang="en-US" sz="1800" dirty="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</a:br>
              <a:r>
                <a:rPr lang="en-US" sz="1800" dirty="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  <a:t>Qualification Tests</a:t>
              </a:r>
              <a:endParaRPr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2" name="Google Shape;172;p15"/>
            <p:cNvSpPr/>
            <p:nvPr/>
          </p:nvSpPr>
          <p:spPr>
            <a:xfrm>
              <a:off x="5308995" y="1958102"/>
              <a:ext cx="435133" cy="435133"/>
            </a:xfrm>
            <a:prstGeom prst="ellipse">
              <a:avLst/>
            </a:prstGeom>
            <a:solidFill>
              <a:srgbClr val="7C1516"/>
            </a:solidFill>
            <a:ln w="1905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5"/>
            <p:cNvSpPr/>
            <p:nvPr/>
          </p:nvSpPr>
          <p:spPr>
            <a:xfrm>
              <a:off x="6358940" y="0"/>
              <a:ext cx="1513414" cy="17405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5"/>
            <p:cNvSpPr txBox="1"/>
            <p:nvPr/>
          </p:nvSpPr>
          <p:spPr>
            <a:xfrm>
              <a:off x="6358940" y="0"/>
              <a:ext cx="1513414" cy="17405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b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  <a:t>Demo Flight</a:t>
              </a:r>
              <a:br>
                <a:rPr lang="en-US" sz="180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</a:br>
              <a:r>
                <a:rPr lang="en-US" sz="180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  <a:t>Q1 2024</a:t>
              </a:r>
              <a:endParaRPr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5" name="Google Shape;175;p15"/>
            <p:cNvSpPr/>
            <p:nvPr/>
          </p:nvSpPr>
          <p:spPr>
            <a:xfrm>
              <a:off x="6898081" y="1958102"/>
              <a:ext cx="435133" cy="435133"/>
            </a:xfrm>
            <a:prstGeom prst="ellipse">
              <a:avLst/>
            </a:prstGeom>
            <a:solidFill>
              <a:srgbClr val="7C1516"/>
            </a:solidFill>
            <a:ln w="1905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5"/>
            <p:cNvSpPr/>
            <p:nvPr/>
          </p:nvSpPr>
          <p:spPr>
            <a:xfrm>
              <a:off x="7948026" y="2610802"/>
              <a:ext cx="1513414" cy="17405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5"/>
            <p:cNvSpPr txBox="1"/>
            <p:nvPr/>
          </p:nvSpPr>
          <p:spPr>
            <a:xfrm>
              <a:off x="7872354" y="2610802"/>
              <a:ext cx="1664758" cy="17405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 dirty="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  <a:t>Q2 2024</a:t>
              </a:r>
              <a:br>
                <a:rPr lang="en-US" sz="1800" dirty="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</a:br>
              <a:r>
                <a:rPr lang="en-US" sz="1800" dirty="0">
                  <a:solidFill>
                    <a:schemeClr val="lt1"/>
                  </a:solidFill>
                  <a:latin typeface="Segoe UI" panose="020B0502040204020203" pitchFamily="34" charset="0"/>
                  <a:ea typeface="Calibri"/>
                  <a:cs typeface="Segoe UI" panose="020B0502040204020203" pitchFamily="34" charset="0"/>
                  <a:sym typeface="Calibri"/>
                </a:rPr>
                <a:t>Firmware Development Continues</a:t>
              </a:r>
              <a:endParaRPr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8" name="Google Shape;178;p15"/>
            <p:cNvSpPr/>
            <p:nvPr/>
          </p:nvSpPr>
          <p:spPr>
            <a:xfrm>
              <a:off x="8487166" y="1958102"/>
              <a:ext cx="435133" cy="435133"/>
            </a:xfrm>
            <a:prstGeom prst="ellipse">
              <a:avLst/>
            </a:prstGeom>
            <a:solidFill>
              <a:srgbClr val="7C1516"/>
            </a:solidFill>
            <a:ln w="1905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Google Shape;62;p1">
            <a:extLst>
              <a:ext uri="{FF2B5EF4-FFF2-40B4-BE49-F238E27FC236}">
                <a16:creationId xmlns:a16="http://schemas.microsoft.com/office/drawing/2014/main" id="{435B9DBA-6769-155A-1241-2B0EC405EB92}"/>
              </a:ext>
            </a:extLst>
          </p:cNvPr>
          <p:cNvPicPr preferRelativeResize="0"/>
          <p:nvPr/>
        </p:nvPicPr>
        <p:blipFill>
          <a:blip r:embed="rId3"/>
          <a:srcRect/>
          <a:stretch/>
        </p:blipFill>
        <p:spPr>
          <a:xfrm>
            <a:off x="10903136" y="6176963"/>
            <a:ext cx="1092451" cy="414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105A4-6885-CA6E-1F8C-6CBC04EC9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11E0E9-8995-AD05-3E65-BCB50A4C1B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5264150" cy="1500187"/>
          </a:xfrm>
        </p:spPr>
        <p:txBody>
          <a:bodyPr/>
          <a:lstStyle/>
          <a:p>
            <a:pPr marL="227013" indent="1588"/>
            <a:r>
              <a:rPr lang="en-US" dirty="0"/>
              <a:t>Jason Cerundolo</a:t>
            </a:r>
            <a:br>
              <a:rPr lang="en-US" dirty="0"/>
            </a:br>
            <a:r>
              <a:rPr lang="en-US" dirty="0"/>
              <a:t>jason@zephyrcomputing.space</a:t>
            </a:r>
            <a:br>
              <a:rPr lang="en-US" dirty="0"/>
            </a:br>
            <a:r>
              <a:rPr lang="en-US" dirty="0"/>
              <a:t>+1 510.368.1737</a:t>
            </a:r>
          </a:p>
        </p:txBody>
      </p:sp>
      <p:pic>
        <p:nvPicPr>
          <p:cNvPr id="4" name="Google Shape;62;p1">
            <a:extLst>
              <a:ext uri="{FF2B5EF4-FFF2-40B4-BE49-F238E27FC236}">
                <a16:creationId xmlns:a16="http://schemas.microsoft.com/office/drawing/2014/main" id="{99C076C8-C573-7855-8A42-FD770EAFD4CC}"/>
              </a:ext>
            </a:extLst>
          </p:cNvPr>
          <p:cNvPicPr preferRelativeResize="0"/>
          <p:nvPr/>
        </p:nvPicPr>
        <p:blipFill>
          <a:blip r:embed="rId2"/>
          <a:srcRect/>
          <a:stretch/>
        </p:blipFill>
        <p:spPr>
          <a:xfrm>
            <a:off x="6089650" y="4155541"/>
            <a:ext cx="5100762" cy="19341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9225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"/>
              <a:buNone/>
            </a:pPr>
            <a:r>
              <a:rPr lang="en-US" sz="4000" dirty="0"/>
              <a:t>SmallSats Need More Storage than Ever</a:t>
            </a:r>
            <a:endParaRPr dirty="0"/>
          </a:p>
        </p:txBody>
      </p:sp>
      <p:pic>
        <p:nvPicPr>
          <p:cNvPr id="68" name="Google Shape;68;p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407667" y="1914157"/>
            <a:ext cx="4946133" cy="3613587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2"/>
          <p:cNvSpPr txBox="1"/>
          <p:nvPr/>
        </p:nvSpPr>
        <p:spPr>
          <a:xfrm>
            <a:off x="838200" y="1825625"/>
            <a:ext cx="5257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Better Sensors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More pixels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More bands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New Sensing Methods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Synthetic Aperture Radar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Hyperspectral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Onboard Processing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Larger software binaries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Requires reference data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0" name="Google Shape;70;p2"/>
          <p:cNvSpPr txBox="1"/>
          <p:nvPr/>
        </p:nvSpPr>
        <p:spPr>
          <a:xfrm>
            <a:off x="6858330" y="5719557"/>
            <a:ext cx="4044806" cy="4574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Just LANDSAT + Sentinel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Google Shape;62;p1">
            <a:extLst>
              <a:ext uri="{FF2B5EF4-FFF2-40B4-BE49-F238E27FC236}">
                <a16:creationId xmlns:a16="http://schemas.microsoft.com/office/drawing/2014/main" id="{13D3194D-7056-A2A2-692F-293798DCFF55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>
            <a:off x="10903136" y="6176963"/>
            <a:ext cx="1092451" cy="414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"/>
              <a:buNone/>
            </a:pPr>
            <a:r>
              <a:rPr lang="en-US" sz="4000"/>
              <a:t>Legacy Storage is Large and Slow</a:t>
            </a:r>
            <a:endParaRPr/>
          </a:p>
        </p:txBody>
      </p:sp>
      <p:pic>
        <p:nvPicPr>
          <p:cNvPr id="76" name="Google Shape;76;p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407667" y="1914157"/>
            <a:ext cx="4946133" cy="3613587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3"/>
          <p:cNvSpPr txBox="1"/>
          <p:nvPr/>
        </p:nvSpPr>
        <p:spPr>
          <a:xfrm>
            <a:off x="838200" y="1825625"/>
            <a:ext cx="5257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Based on legacy technology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Use of only rad-hard components limits capability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Low Performance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1/10</a:t>
            </a:r>
            <a:r>
              <a:rPr lang="en-US" sz="2400" b="0" i="0" u="none" strike="noStrike" cap="none" baseline="30000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th</a:t>
            </a:r>
            <a:r>
              <a:rPr lang="en-US" sz="24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 capacity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1/10</a:t>
            </a:r>
            <a:r>
              <a:rPr lang="en-US" sz="2400" b="0" i="0" u="none" strike="noStrike" cap="none" baseline="30000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th</a:t>
            </a:r>
            <a:r>
              <a:rPr lang="en-US" sz="24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 data rate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High Size Weight and Power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100x volume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50x weight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10x power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lt1"/>
              </a:solidFill>
              <a:latin typeface="Segoe UI" panose="020B0502040204020203" pitchFamily="34" charset="0"/>
              <a:ea typeface="Quattrocento Sans"/>
              <a:cs typeface="Segoe UI" panose="020B0502040204020203" pitchFamily="34" charset="0"/>
              <a:sym typeface="Quattrocento Sans"/>
            </a:endParaRPr>
          </a:p>
        </p:txBody>
      </p:sp>
      <p:sp>
        <p:nvSpPr>
          <p:cNvPr id="78" name="Google Shape;78;p3"/>
          <p:cNvSpPr txBox="1"/>
          <p:nvPr/>
        </p:nvSpPr>
        <p:spPr>
          <a:xfrm>
            <a:off x="6858330" y="5719557"/>
            <a:ext cx="4044806" cy="4574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Airbus NEMO-2 2041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Google Shape;62;p1">
            <a:extLst>
              <a:ext uri="{FF2B5EF4-FFF2-40B4-BE49-F238E27FC236}">
                <a16:creationId xmlns:a16="http://schemas.microsoft.com/office/drawing/2014/main" id="{9B356AE9-8AC1-7500-EA24-86B37437B6C1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>
            <a:off x="10903136" y="6176963"/>
            <a:ext cx="1092451" cy="414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oppins"/>
              <a:buNone/>
            </a:pPr>
            <a:r>
              <a:rPr lang="en-US" dirty="0"/>
              <a:t>COTS Drives Can’t Handle Radiation</a:t>
            </a:r>
            <a:endParaRPr dirty="0"/>
          </a:p>
        </p:txBody>
      </p:sp>
      <p:sp>
        <p:nvSpPr>
          <p:cNvPr id="84" name="Google Shape;84;p4"/>
          <p:cNvSpPr txBox="1">
            <a:spLocks noGrp="1"/>
          </p:cNvSpPr>
          <p:nvPr>
            <p:ph type="body" idx="1"/>
          </p:nvPr>
        </p:nvSpPr>
        <p:spPr>
          <a:xfrm>
            <a:off x="6096000" y="1825625"/>
            <a:ext cx="5257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Designed to a cost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No ECC on controller RAM</a:t>
            </a:r>
            <a:b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(Error Correction Codes)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Simple hardware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Poor Radiation Performance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Life as short as months in LEO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Requires redundant units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Great Performance, though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High capacity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Fast data rates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5" name="Google Shape;85;p4" descr="A close-up of a computer chip&#10;&#10;Description automatically generated with low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8200" y="2932104"/>
            <a:ext cx="4374625" cy="2138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62;p1">
            <a:extLst>
              <a:ext uri="{FF2B5EF4-FFF2-40B4-BE49-F238E27FC236}">
                <a16:creationId xmlns:a16="http://schemas.microsoft.com/office/drawing/2014/main" id="{A3A5C7A3-D390-B22F-AB75-16B90E0D851D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>
            <a:off x="10903136" y="6176963"/>
            <a:ext cx="1092451" cy="41423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78;p3">
            <a:extLst>
              <a:ext uri="{FF2B5EF4-FFF2-40B4-BE49-F238E27FC236}">
                <a16:creationId xmlns:a16="http://schemas.microsoft.com/office/drawing/2014/main" id="{B8EB23AE-D8C5-2747-63ED-EFAFABD7561C}"/>
              </a:ext>
            </a:extLst>
          </p:cNvPr>
          <p:cNvSpPr txBox="1"/>
          <p:nvPr/>
        </p:nvSpPr>
        <p:spPr>
          <a:xfrm>
            <a:off x="1003109" y="5230669"/>
            <a:ext cx="4044806" cy="4574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Segoe UI" panose="020B0502040204020203" pitchFamily="34" charset="0"/>
                <a:ea typeface="Quattrocento Sans"/>
                <a:cs typeface="Segoe UI" panose="020B0502040204020203" pitchFamily="34" charset="0"/>
                <a:sym typeface="Quattrocento Sans"/>
              </a:rPr>
              <a:t>Samsung 960 Pro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oppins"/>
              <a:buNone/>
            </a:pPr>
            <a:r>
              <a:rPr lang="en-US"/>
              <a:t>Pelican = Performance + Reliability</a:t>
            </a:r>
            <a:endParaRPr/>
          </a:p>
        </p:txBody>
      </p:sp>
      <p:sp>
        <p:nvSpPr>
          <p:cNvPr id="91" name="Google Shape;9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3D NAND Flash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High capacity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Small form factor</a:t>
            </a:r>
            <a:b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b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Modern Compute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High throughput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Performance tuning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2" name="Google Shape;9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Custom Controller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Dual-string design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Triple Modular Redundant hardware</a:t>
            </a:r>
            <a:b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Reliable Hardware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Latch-up detection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Improved telemetry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Google Shape;62;p1">
            <a:extLst>
              <a:ext uri="{FF2B5EF4-FFF2-40B4-BE49-F238E27FC236}">
                <a16:creationId xmlns:a16="http://schemas.microsoft.com/office/drawing/2014/main" id="{DCF0F6C0-C972-1322-3801-6EF94CEE4E6B}"/>
              </a:ext>
            </a:extLst>
          </p:cNvPr>
          <p:cNvPicPr preferRelativeResize="0"/>
          <p:nvPr/>
        </p:nvPicPr>
        <p:blipFill>
          <a:blip r:embed="rId3"/>
          <a:srcRect/>
          <a:stretch/>
        </p:blipFill>
        <p:spPr>
          <a:xfrm>
            <a:off x="10903136" y="6176963"/>
            <a:ext cx="1092451" cy="414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Poppins"/>
              <a:buNone/>
            </a:pPr>
            <a:r>
              <a:rPr lang="en-US" sz="3600"/>
              <a:t>Modern Technology for Modern Spaceflight</a:t>
            </a:r>
            <a:endParaRPr/>
          </a:p>
        </p:txBody>
      </p:sp>
      <p:sp>
        <p:nvSpPr>
          <p:cNvPr id="98" name="Google Shape;98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257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Xilinx Versal AI Edge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7 nm </a:t>
            </a:r>
            <a:r>
              <a:rPr lang="en-US" dirty="0" err="1">
                <a:latin typeface="Segoe UI" panose="020B0502040204020203" pitchFamily="34" charset="0"/>
                <a:cs typeface="Segoe UI" panose="020B0502040204020203" pitchFamily="34" charset="0"/>
              </a:rPr>
              <a:t>FinFET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 for rad-tolerance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FPGA, CPU, MCU, and more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3D NAND Flash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 err="1">
                <a:latin typeface="Segoe UI" panose="020B0502040204020203" pitchFamily="34" charset="0"/>
                <a:cs typeface="Segoe UI" panose="020B0502040204020203" pitchFamily="34" charset="0"/>
              </a:rPr>
              <a:t>Vpp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 rail bypasses charge pumps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Increases radiation resistance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dirty="0"/>
              <a:t>Rad-tolerant Power Supplies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Mitigate latch-ups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Provides fault isolation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9" name="Google Shape;9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83845" y="2322477"/>
            <a:ext cx="5740368" cy="3357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62;p1">
            <a:extLst>
              <a:ext uri="{FF2B5EF4-FFF2-40B4-BE49-F238E27FC236}">
                <a16:creationId xmlns:a16="http://schemas.microsoft.com/office/drawing/2014/main" id="{37ED4083-4B2E-AE1B-BACB-C953F8FB6CF1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>
            <a:off x="10903136" y="6176963"/>
            <a:ext cx="1092451" cy="414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Poppins"/>
              <a:buNone/>
            </a:pPr>
            <a:r>
              <a:rPr lang="en-US" sz="3600" dirty="0"/>
              <a:t>A Look Inside the Hardware</a:t>
            </a:r>
            <a:endParaRPr dirty="0"/>
          </a:p>
        </p:txBody>
      </p:sp>
      <p:pic>
        <p:nvPicPr>
          <p:cNvPr id="105" name="Google Shape;105;p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t="750" b="749"/>
          <a:stretch/>
        </p:blipFill>
        <p:spPr>
          <a:xfrm>
            <a:off x="1798733" y="1690688"/>
            <a:ext cx="8594534" cy="4692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62;p1">
            <a:extLst>
              <a:ext uri="{FF2B5EF4-FFF2-40B4-BE49-F238E27FC236}">
                <a16:creationId xmlns:a16="http://schemas.microsoft.com/office/drawing/2014/main" id="{72EBE557-035D-0E5F-DED4-8FFD1A4F4F83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>
            <a:off x="10903136" y="6176963"/>
            <a:ext cx="1092451" cy="414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oppins"/>
              <a:buNone/>
            </a:pPr>
            <a:r>
              <a:rPr lang="en-US"/>
              <a:t>A New Data Flow Model</a:t>
            </a:r>
            <a:endParaRPr/>
          </a:p>
        </p:txBody>
      </p:sp>
      <p:pic>
        <p:nvPicPr>
          <p:cNvPr id="111" name="Google Shape;111;p8"/>
          <p:cNvPicPr preferRelativeResize="0">
            <a:picLocks noGrp="1"/>
          </p:cNvPicPr>
          <p:nvPr>
            <p:ph type="body" idx="1"/>
          </p:nvPr>
        </p:nvPicPr>
        <p:blipFill>
          <a:blip r:embed="rId3"/>
          <a:srcRect/>
          <a:stretch/>
        </p:blipFill>
        <p:spPr>
          <a:xfrm>
            <a:off x="1051705" y="1817783"/>
            <a:ext cx="10070473" cy="4359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62;p1">
            <a:extLst>
              <a:ext uri="{FF2B5EF4-FFF2-40B4-BE49-F238E27FC236}">
                <a16:creationId xmlns:a16="http://schemas.microsoft.com/office/drawing/2014/main" id="{7D21E35F-9BE4-1CED-B210-728D40B80F7D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>
            <a:off x="10903136" y="6176963"/>
            <a:ext cx="1092451" cy="414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oppins"/>
              <a:buNone/>
            </a:pPr>
            <a:r>
              <a:rPr lang="en-US"/>
              <a:t>LDPC Codes Provide Flexibility</a:t>
            </a:r>
            <a:endParaRPr/>
          </a:p>
        </p:txBody>
      </p:sp>
      <p:sp>
        <p:nvSpPr>
          <p:cNvPr id="117" name="Google Shape;117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257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Supports hard and soft decision decoding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>
                <a:latin typeface="Segoe UI" panose="020B0502040204020203" pitchFamily="34" charset="0"/>
                <a:cs typeface="Segoe UI" panose="020B0502040204020203" pitchFamily="34" charset="0"/>
              </a:rPr>
              <a:t>Extract data from multiple voltage measures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>
                <a:latin typeface="Segoe UI" panose="020B0502040204020203" pitchFamily="34" charset="0"/>
                <a:cs typeface="Segoe UI" panose="020B0502040204020203" pitchFamily="34" charset="0"/>
              </a:rPr>
              <a:t>10x improvement in error correction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Easily switch code rates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>
                <a:latin typeface="Segoe UI" panose="020B0502040204020203" pitchFamily="34" charset="0"/>
                <a:cs typeface="Segoe UI" panose="020B0502040204020203" pitchFamily="34" charset="0"/>
              </a:rPr>
              <a:t>Follow NAND as it ages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>
                <a:latin typeface="Segoe UI" panose="020B0502040204020203" pitchFamily="34" charset="0"/>
                <a:cs typeface="Segoe UI" panose="020B0502040204020203" pitchFamily="34" charset="0"/>
              </a:rPr>
              <a:t>Adapt to user needs</a:t>
            </a:r>
            <a:endParaRPr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/>
          </a:p>
        </p:txBody>
      </p:sp>
      <p:sp>
        <p:nvSpPr>
          <p:cNvPr id="118" name="Google Shape;118;p9"/>
          <p:cNvSpPr txBox="1"/>
          <p:nvPr/>
        </p:nvSpPr>
        <p:spPr>
          <a:xfrm>
            <a:off x="7465945" y="5853797"/>
            <a:ext cx="337694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Low-Density Parity-Check Codes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9" name="Google Shape;119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8611" y="3556539"/>
            <a:ext cx="4824232" cy="2055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9"/>
          <p:cNvPicPr preferRelativeResize="0"/>
          <p:nvPr/>
        </p:nvPicPr>
        <p:blipFill>
          <a:blip r:embed="rId4"/>
          <a:srcRect/>
          <a:stretch/>
        </p:blipFill>
        <p:spPr>
          <a:xfrm>
            <a:off x="6528611" y="1599374"/>
            <a:ext cx="4825189" cy="182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62;p1">
            <a:extLst>
              <a:ext uri="{FF2B5EF4-FFF2-40B4-BE49-F238E27FC236}">
                <a16:creationId xmlns:a16="http://schemas.microsoft.com/office/drawing/2014/main" id="{68C9486F-0A41-3F59-1422-0A6AFD6BCAD7}"/>
              </a:ext>
            </a:extLst>
          </p:cNvPr>
          <p:cNvPicPr preferRelativeResize="0"/>
          <p:nvPr/>
        </p:nvPicPr>
        <p:blipFill>
          <a:blip r:embed="rId5"/>
          <a:srcRect/>
          <a:stretch/>
        </p:blipFill>
        <p:spPr>
          <a:xfrm>
            <a:off x="10903136" y="6176963"/>
            <a:ext cx="1092451" cy="414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Zephyr Palette">
      <a:dk1>
        <a:srgbClr val="201E1C"/>
      </a:dk1>
      <a:lt1>
        <a:srgbClr val="FFFFFF"/>
      </a:lt1>
      <a:dk2>
        <a:srgbClr val="7C1517"/>
      </a:dk2>
      <a:lt2>
        <a:srgbClr val="D8D8D8"/>
      </a:lt2>
      <a:accent1>
        <a:srgbClr val="2F56C2"/>
      </a:accent1>
      <a:accent2>
        <a:srgbClr val="CCA000"/>
      </a:accent2>
      <a:accent3>
        <a:srgbClr val="5C5C5C"/>
      </a:accent3>
      <a:accent4>
        <a:srgbClr val="FFFFFF"/>
      </a:accent4>
      <a:accent5>
        <a:srgbClr val="FFFFFF"/>
      </a:accent5>
      <a:accent6>
        <a:srgbClr val="FFFFFF"/>
      </a:accent6>
      <a:hlink>
        <a:srgbClr val="2F56C2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699</Words>
  <Application>Microsoft Office PowerPoint</Application>
  <PresentationFormat>Widescreen</PresentationFormat>
  <Paragraphs>166</Paragraphs>
  <Slides>18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Poppins</vt:lpstr>
      <vt:lpstr>Segoe UI</vt:lpstr>
      <vt:lpstr>Futura BT</vt:lpstr>
      <vt:lpstr>Futura</vt:lpstr>
      <vt:lpstr>Calibri</vt:lpstr>
      <vt:lpstr>Arial</vt:lpstr>
      <vt:lpstr>Quattrocento Sans</vt:lpstr>
      <vt:lpstr>Office Theme</vt:lpstr>
      <vt:lpstr>Pelican: Radiation-tolerant Computational Storage</vt:lpstr>
      <vt:lpstr>SmallSats Need More Storage than Ever</vt:lpstr>
      <vt:lpstr>Legacy Storage is Large and Slow</vt:lpstr>
      <vt:lpstr>COTS Drives Can’t Handle Radiation</vt:lpstr>
      <vt:lpstr>Pelican = Performance + Reliability</vt:lpstr>
      <vt:lpstr>Modern Technology for Modern Spaceflight</vt:lpstr>
      <vt:lpstr>A Look Inside the Hardware</vt:lpstr>
      <vt:lpstr>A New Data Flow Model</vt:lpstr>
      <vt:lpstr>LDPC Codes Provide Flexibility</vt:lpstr>
      <vt:lpstr>Custom Solution = Custom Performance</vt:lpstr>
      <vt:lpstr>Special Features: Cache Prewarming</vt:lpstr>
      <vt:lpstr>Special Features: In-Drive Compute</vt:lpstr>
      <vt:lpstr>Performance Specs</vt:lpstr>
      <vt:lpstr>Form Factor</vt:lpstr>
      <vt:lpstr>A Bit About Us</vt:lpstr>
      <vt:lpstr>We’re Backed with NASA Funding,  and Mentored by the Canadian Government </vt:lpstr>
      <vt:lpstr>Our Ambitious Timeline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Cerundolo</dc:creator>
  <cp:lastModifiedBy>Jason Cerundolo</cp:lastModifiedBy>
  <cp:revision>52</cp:revision>
  <dcterms:created xsi:type="dcterms:W3CDTF">2022-12-16T18:58:28Z</dcterms:created>
  <dcterms:modified xsi:type="dcterms:W3CDTF">2023-04-24T02:10:36Z</dcterms:modified>
</cp:coreProperties>
</file>