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2"/>
  </p:notesMasterIdLst>
  <p:sldIdLst>
    <p:sldId id="256" r:id="rId2"/>
    <p:sldId id="257" r:id="rId3"/>
    <p:sldId id="258" r:id="rId4"/>
    <p:sldId id="259" r:id="rId5"/>
    <p:sldId id="260" r:id="rId6"/>
    <p:sldId id="261" r:id="rId7"/>
    <p:sldId id="262" r:id="rId8"/>
    <p:sldId id="263" r:id="rId9"/>
    <p:sldId id="264" r:id="rId10"/>
    <p:sldId id="471"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6281"/>
  </p:normalViewPr>
  <p:slideViewPr>
    <p:cSldViewPr snapToGrid="0">
      <p:cViewPr varScale="1">
        <p:scale>
          <a:sx n="117" d="100"/>
          <a:sy n="117" d="100"/>
        </p:scale>
        <p:origin x="264" y="176"/>
      </p:cViewPr>
      <p:guideLst/>
    </p:cSldViewPr>
  </p:slideViewPr>
  <p:notesTextViewPr>
    <p:cViewPr>
      <p:scale>
        <a:sx n="1" d="1"/>
        <a:sy n="1" d="1"/>
      </p:scale>
      <p:origin x="0" y="0"/>
    </p:cViewPr>
  </p:notesTextViewPr>
  <p:sorterViewPr>
    <p:cViewPr>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D7918B-742A-C44C-9719-63EB7938FA6A}" type="datetimeFigureOut">
              <a:rPr lang="en-US" smtClean="0"/>
              <a:t>4/27/23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B25F25C-02DE-AB4E-ABE3-E56E7A778175}" type="slidenum">
              <a:rPr lang="en-US" smtClean="0"/>
              <a:t>‹#›</a:t>
            </a:fld>
            <a:endParaRPr lang="en-US"/>
          </a:p>
        </p:txBody>
      </p:sp>
    </p:spTree>
    <p:extLst>
      <p:ext uri="{BB962C8B-B14F-4D97-AF65-F5344CB8AC3E}">
        <p14:creationId xmlns:p14="http://schemas.microsoft.com/office/powerpoint/2010/main" val="16288192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dirty="0">
                <a:solidFill>
                  <a:srgbClr val="212121"/>
                </a:solidFill>
                <a:effectLst/>
              </a:rPr>
              <a:t>The Polarized Zodiacal Light Experiment proposal was submitted to the Astrophysics Pioneers program in March.  PoZoLE also is a hearty soup popular in Mexico.</a:t>
            </a:r>
            <a:endParaRPr lang="en-US" dirty="0"/>
          </a:p>
        </p:txBody>
      </p:sp>
      <p:sp>
        <p:nvSpPr>
          <p:cNvPr id="4" name="Slide Number Placeholder 3"/>
          <p:cNvSpPr>
            <a:spLocks noGrp="1"/>
          </p:cNvSpPr>
          <p:nvPr>
            <p:ph type="sldNum" sz="quarter" idx="5"/>
          </p:nvPr>
        </p:nvSpPr>
        <p:spPr/>
        <p:txBody>
          <a:bodyPr/>
          <a:lstStyle/>
          <a:p>
            <a:fld id="{EB25F25C-02DE-AB4E-ABE3-E56E7A778175}" type="slidenum">
              <a:rPr lang="en-US" smtClean="0"/>
              <a:t>1</a:t>
            </a:fld>
            <a:endParaRPr lang="en-US"/>
          </a:p>
        </p:txBody>
      </p:sp>
    </p:spTree>
    <p:extLst>
      <p:ext uri="{BB962C8B-B14F-4D97-AF65-F5344CB8AC3E}">
        <p14:creationId xmlns:p14="http://schemas.microsoft.com/office/powerpoint/2010/main" val="42469616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dirty="0">
                <a:solidFill>
                  <a:srgbClr val="212121"/>
                </a:solidFill>
                <a:effectLst/>
              </a:rPr>
              <a:t>Designing HWO to succeed against the light scattered from the host stars’ similar dust clouds will require estimates of the clouds’ shape and size.</a:t>
            </a:r>
          </a:p>
        </p:txBody>
      </p:sp>
      <p:sp>
        <p:nvSpPr>
          <p:cNvPr id="4" name="Slide Number Placeholder 3"/>
          <p:cNvSpPr>
            <a:spLocks noGrp="1"/>
          </p:cNvSpPr>
          <p:nvPr>
            <p:ph type="sldNum" sz="quarter" idx="5"/>
          </p:nvPr>
        </p:nvSpPr>
        <p:spPr/>
        <p:txBody>
          <a:bodyPr/>
          <a:lstStyle/>
          <a:p>
            <a:fld id="{EB25F25C-02DE-AB4E-ABE3-E56E7A778175}" type="slidenum">
              <a:rPr lang="en-US" smtClean="0"/>
              <a:t>5</a:t>
            </a:fld>
            <a:endParaRPr lang="en-US"/>
          </a:p>
        </p:txBody>
      </p:sp>
    </p:spTree>
    <p:extLst>
      <p:ext uri="{BB962C8B-B14F-4D97-AF65-F5344CB8AC3E}">
        <p14:creationId xmlns:p14="http://schemas.microsoft.com/office/powerpoint/2010/main" val="21625038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dirty="0">
                <a:solidFill>
                  <a:srgbClr val="212121"/>
                </a:solidFill>
                <a:effectLst/>
              </a:rPr>
              <a:t>The brighter, thicker dust clouds we see around some nearby stars differ from our own because their particles collide often.  A cloud like our own would be too faint to see out there with today’s telescopes.  That makes our own cloud a keystone for the HWO.</a:t>
            </a:r>
          </a:p>
        </p:txBody>
      </p:sp>
      <p:sp>
        <p:nvSpPr>
          <p:cNvPr id="4" name="Slide Number Placeholder 3"/>
          <p:cNvSpPr>
            <a:spLocks noGrp="1"/>
          </p:cNvSpPr>
          <p:nvPr>
            <p:ph type="sldNum" sz="quarter" idx="5"/>
          </p:nvPr>
        </p:nvSpPr>
        <p:spPr/>
        <p:txBody>
          <a:bodyPr/>
          <a:lstStyle/>
          <a:p>
            <a:fld id="{EB25F25C-02DE-AB4E-ABE3-E56E7A778175}" type="slidenum">
              <a:rPr lang="en-US" smtClean="0"/>
              <a:t>6</a:t>
            </a:fld>
            <a:endParaRPr lang="en-US"/>
          </a:p>
        </p:txBody>
      </p:sp>
    </p:spTree>
    <p:extLst>
      <p:ext uri="{BB962C8B-B14F-4D97-AF65-F5344CB8AC3E}">
        <p14:creationId xmlns:p14="http://schemas.microsoft.com/office/powerpoint/2010/main" val="3015607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dirty="0">
                <a:solidFill>
                  <a:srgbClr val="212121"/>
                </a:solidFill>
                <a:effectLst/>
              </a:rPr>
              <a:t>Our cloud’s shape and size are hard to discern because we’re deep inside!  PoZoLE would solve this problem using the scattered light’s polarization to tell us about the dust’s distribution along each line of sight.</a:t>
            </a:r>
          </a:p>
        </p:txBody>
      </p:sp>
      <p:sp>
        <p:nvSpPr>
          <p:cNvPr id="4" name="Slide Number Placeholder 3"/>
          <p:cNvSpPr>
            <a:spLocks noGrp="1"/>
          </p:cNvSpPr>
          <p:nvPr>
            <p:ph type="sldNum" sz="quarter" idx="5"/>
          </p:nvPr>
        </p:nvSpPr>
        <p:spPr/>
        <p:txBody>
          <a:bodyPr/>
          <a:lstStyle/>
          <a:p>
            <a:fld id="{EB25F25C-02DE-AB4E-ABE3-E56E7A778175}" type="slidenum">
              <a:rPr lang="en-US" smtClean="0"/>
              <a:t>7</a:t>
            </a:fld>
            <a:endParaRPr lang="en-US"/>
          </a:p>
        </p:txBody>
      </p:sp>
    </p:spTree>
    <p:extLst>
      <p:ext uri="{BB962C8B-B14F-4D97-AF65-F5344CB8AC3E}">
        <p14:creationId xmlns:p14="http://schemas.microsoft.com/office/powerpoint/2010/main" val="42095857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srgbClr val="212121"/>
                </a:solidFill>
              </a:rPr>
              <a:t>PoZoLE would add to the flight heritage of delta-doped detectors capable of counting single photons.</a:t>
            </a:r>
            <a:endParaRPr lang="en-US" dirty="0"/>
          </a:p>
        </p:txBody>
      </p:sp>
      <p:sp>
        <p:nvSpPr>
          <p:cNvPr id="4" name="Slide Number Placeholder 3"/>
          <p:cNvSpPr>
            <a:spLocks noGrp="1"/>
          </p:cNvSpPr>
          <p:nvPr>
            <p:ph type="sldNum" sz="quarter" idx="5"/>
          </p:nvPr>
        </p:nvSpPr>
        <p:spPr/>
        <p:txBody>
          <a:bodyPr/>
          <a:lstStyle/>
          <a:p>
            <a:fld id="{EB25F25C-02DE-AB4E-ABE3-E56E7A778175}" type="slidenum">
              <a:rPr lang="en-US" smtClean="0"/>
              <a:t>8</a:t>
            </a:fld>
            <a:endParaRPr lang="en-US"/>
          </a:p>
        </p:txBody>
      </p:sp>
    </p:spTree>
    <p:extLst>
      <p:ext uri="{BB962C8B-B14F-4D97-AF65-F5344CB8AC3E}">
        <p14:creationId xmlns:p14="http://schemas.microsoft.com/office/powerpoint/2010/main" val="34801875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dirty="0">
                <a:solidFill>
                  <a:srgbClr val="212121"/>
                </a:solidFill>
                <a:effectLst/>
              </a:rPr>
              <a:t>Students from CPP would intern at JPL to help characterize and package the detectors.  Students from CSULA would intern at JPL to code parts of the data-processing pipeline, and later to analyze the data, including spinoffs like measuring polarization patterns around Galactic nebulae and NUV colors for an order of magnitude more asteroids than has been possible till now.</a:t>
            </a:r>
          </a:p>
        </p:txBody>
      </p:sp>
      <p:sp>
        <p:nvSpPr>
          <p:cNvPr id="4" name="Slide Number Placeholder 3"/>
          <p:cNvSpPr>
            <a:spLocks noGrp="1"/>
          </p:cNvSpPr>
          <p:nvPr>
            <p:ph type="sldNum" sz="quarter" idx="5"/>
          </p:nvPr>
        </p:nvSpPr>
        <p:spPr/>
        <p:txBody>
          <a:bodyPr/>
          <a:lstStyle/>
          <a:p>
            <a:fld id="{EB25F25C-02DE-AB4E-ABE3-E56E7A778175}" type="slidenum">
              <a:rPr lang="en-US" smtClean="0"/>
              <a:t>9</a:t>
            </a:fld>
            <a:endParaRPr lang="en-US"/>
          </a:p>
        </p:txBody>
      </p:sp>
    </p:spTree>
    <p:extLst>
      <p:ext uri="{BB962C8B-B14F-4D97-AF65-F5344CB8AC3E}">
        <p14:creationId xmlns:p14="http://schemas.microsoft.com/office/powerpoint/2010/main" val="33132860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srgbClr val="212121"/>
                </a:solidFill>
              </a:rPr>
              <a:t>Use the cloud’s shape to infer which families of comets and asteroids produce the dust.</a:t>
            </a:r>
            <a:endParaRPr lang="en-US" dirty="0"/>
          </a:p>
        </p:txBody>
      </p:sp>
      <p:sp>
        <p:nvSpPr>
          <p:cNvPr id="4" name="Slide Number Placeholder 3"/>
          <p:cNvSpPr>
            <a:spLocks noGrp="1"/>
          </p:cNvSpPr>
          <p:nvPr>
            <p:ph type="sldNum" sz="quarter" idx="5"/>
          </p:nvPr>
        </p:nvSpPr>
        <p:spPr/>
        <p:txBody>
          <a:bodyPr/>
          <a:lstStyle/>
          <a:p>
            <a:fld id="{D389288A-BD78-EC48-81B6-C08E556E1607}" type="slidenum">
              <a:rPr lang="en-US" smtClean="0"/>
              <a:pPr/>
              <a:t>10</a:t>
            </a:fld>
            <a:endParaRPr lang="en-US" dirty="0"/>
          </a:p>
        </p:txBody>
      </p:sp>
    </p:spTree>
    <p:extLst>
      <p:ext uri="{BB962C8B-B14F-4D97-AF65-F5344CB8AC3E}">
        <p14:creationId xmlns:p14="http://schemas.microsoft.com/office/powerpoint/2010/main" val="23638767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F7D5EE-5D8C-D1C2-0B5E-E1D9F310D69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5E5672A-4973-06D5-816C-5AA7456ACEE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EEC525A-5FFF-B3A7-F1BA-B76D8FCE9A3A}"/>
              </a:ext>
            </a:extLst>
          </p:cNvPr>
          <p:cNvSpPr>
            <a:spLocks noGrp="1"/>
          </p:cNvSpPr>
          <p:nvPr>
            <p:ph type="dt" sz="half" idx="10"/>
          </p:nvPr>
        </p:nvSpPr>
        <p:spPr/>
        <p:txBody>
          <a:bodyPr/>
          <a:lstStyle/>
          <a:p>
            <a:fld id="{6AC67F80-8D46-A848-AFFF-25A4E0B1D9C2}" type="datetimeFigureOut">
              <a:rPr lang="en-US" smtClean="0"/>
              <a:t>4/27/23</a:t>
            </a:fld>
            <a:endParaRPr lang="en-US"/>
          </a:p>
        </p:txBody>
      </p:sp>
      <p:sp>
        <p:nvSpPr>
          <p:cNvPr id="5" name="Footer Placeholder 4">
            <a:extLst>
              <a:ext uri="{FF2B5EF4-FFF2-40B4-BE49-F238E27FC236}">
                <a16:creationId xmlns:a16="http://schemas.microsoft.com/office/drawing/2014/main" id="{93D25997-AF08-14F8-9B54-A247E194C3A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623CEEB-5646-3D49-E1A8-7D9B9EF6463B}"/>
              </a:ext>
            </a:extLst>
          </p:cNvPr>
          <p:cNvSpPr>
            <a:spLocks noGrp="1"/>
          </p:cNvSpPr>
          <p:nvPr>
            <p:ph type="sldNum" sz="quarter" idx="12"/>
          </p:nvPr>
        </p:nvSpPr>
        <p:spPr/>
        <p:txBody>
          <a:bodyPr/>
          <a:lstStyle/>
          <a:p>
            <a:fld id="{2A611B11-D549-0F41-B435-213C8D8E87F1}" type="slidenum">
              <a:rPr lang="en-US" smtClean="0"/>
              <a:t>‹#›</a:t>
            </a:fld>
            <a:endParaRPr lang="en-US"/>
          </a:p>
        </p:txBody>
      </p:sp>
    </p:spTree>
    <p:extLst>
      <p:ext uri="{BB962C8B-B14F-4D97-AF65-F5344CB8AC3E}">
        <p14:creationId xmlns:p14="http://schemas.microsoft.com/office/powerpoint/2010/main" val="8564930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8A3384-067C-4BF3-F891-499DE683BA7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6087513-3E2A-EA22-FDF3-7972BF9DEDB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BF47CEF-BD18-7F5C-7CB3-1496AF55FCC5}"/>
              </a:ext>
            </a:extLst>
          </p:cNvPr>
          <p:cNvSpPr>
            <a:spLocks noGrp="1"/>
          </p:cNvSpPr>
          <p:nvPr>
            <p:ph type="dt" sz="half" idx="10"/>
          </p:nvPr>
        </p:nvSpPr>
        <p:spPr/>
        <p:txBody>
          <a:bodyPr/>
          <a:lstStyle/>
          <a:p>
            <a:fld id="{6AC67F80-8D46-A848-AFFF-25A4E0B1D9C2}" type="datetimeFigureOut">
              <a:rPr lang="en-US" smtClean="0"/>
              <a:t>4/27/23</a:t>
            </a:fld>
            <a:endParaRPr lang="en-US"/>
          </a:p>
        </p:txBody>
      </p:sp>
      <p:sp>
        <p:nvSpPr>
          <p:cNvPr id="5" name="Footer Placeholder 4">
            <a:extLst>
              <a:ext uri="{FF2B5EF4-FFF2-40B4-BE49-F238E27FC236}">
                <a16:creationId xmlns:a16="http://schemas.microsoft.com/office/drawing/2014/main" id="{FC4350D1-647E-43D8-0692-028E472BF39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6F1FA8F-1106-31CA-49BE-94C76382AC14}"/>
              </a:ext>
            </a:extLst>
          </p:cNvPr>
          <p:cNvSpPr>
            <a:spLocks noGrp="1"/>
          </p:cNvSpPr>
          <p:nvPr>
            <p:ph type="sldNum" sz="quarter" idx="12"/>
          </p:nvPr>
        </p:nvSpPr>
        <p:spPr/>
        <p:txBody>
          <a:bodyPr/>
          <a:lstStyle/>
          <a:p>
            <a:fld id="{2A611B11-D549-0F41-B435-213C8D8E87F1}" type="slidenum">
              <a:rPr lang="en-US" smtClean="0"/>
              <a:t>‹#›</a:t>
            </a:fld>
            <a:endParaRPr lang="en-US"/>
          </a:p>
        </p:txBody>
      </p:sp>
    </p:spTree>
    <p:extLst>
      <p:ext uri="{BB962C8B-B14F-4D97-AF65-F5344CB8AC3E}">
        <p14:creationId xmlns:p14="http://schemas.microsoft.com/office/powerpoint/2010/main" val="14034293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B40CD1D-3291-1CFA-2A72-1F9067A4BED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293523A-D294-825B-C793-7B4537E127B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1ED49C9-A2F5-D9E2-133F-E5D44B901724}"/>
              </a:ext>
            </a:extLst>
          </p:cNvPr>
          <p:cNvSpPr>
            <a:spLocks noGrp="1"/>
          </p:cNvSpPr>
          <p:nvPr>
            <p:ph type="dt" sz="half" idx="10"/>
          </p:nvPr>
        </p:nvSpPr>
        <p:spPr/>
        <p:txBody>
          <a:bodyPr/>
          <a:lstStyle/>
          <a:p>
            <a:fld id="{6AC67F80-8D46-A848-AFFF-25A4E0B1D9C2}" type="datetimeFigureOut">
              <a:rPr lang="en-US" smtClean="0"/>
              <a:t>4/27/23</a:t>
            </a:fld>
            <a:endParaRPr lang="en-US"/>
          </a:p>
        </p:txBody>
      </p:sp>
      <p:sp>
        <p:nvSpPr>
          <p:cNvPr id="5" name="Footer Placeholder 4">
            <a:extLst>
              <a:ext uri="{FF2B5EF4-FFF2-40B4-BE49-F238E27FC236}">
                <a16:creationId xmlns:a16="http://schemas.microsoft.com/office/drawing/2014/main" id="{A9A7086C-6C2F-1148-B121-97E49335CDD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C79903D-328E-E711-C642-7FB60A100058}"/>
              </a:ext>
            </a:extLst>
          </p:cNvPr>
          <p:cNvSpPr>
            <a:spLocks noGrp="1"/>
          </p:cNvSpPr>
          <p:nvPr>
            <p:ph type="sldNum" sz="quarter" idx="12"/>
          </p:nvPr>
        </p:nvSpPr>
        <p:spPr/>
        <p:txBody>
          <a:bodyPr/>
          <a:lstStyle/>
          <a:p>
            <a:fld id="{2A611B11-D549-0F41-B435-213C8D8E87F1}" type="slidenum">
              <a:rPr lang="en-US" smtClean="0"/>
              <a:t>‹#›</a:t>
            </a:fld>
            <a:endParaRPr lang="en-US"/>
          </a:p>
        </p:txBody>
      </p:sp>
    </p:spTree>
    <p:extLst>
      <p:ext uri="{BB962C8B-B14F-4D97-AF65-F5344CB8AC3E}">
        <p14:creationId xmlns:p14="http://schemas.microsoft.com/office/powerpoint/2010/main" val="30718748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Header/Subhead/Text">
    <p:spTree>
      <p:nvGrpSpPr>
        <p:cNvPr id="1" name=""/>
        <p:cNvGrpSpPr/>
        <p:nvPr/>
      </p:nvGrpSpPr>
      <p:grpSpPr>
        <a:xfrm>
          <a:off x="0" y="0"/>
          <a:ext cx="0" cy="0"/>
          <a:chOff x="0" y="0"/>
          <a:chExt cx="0" cy="0"/>
        </a:xfrm>
      </p:grpSpPr>
      <p:sp>
        <p:nvSpPr>
          <p:cNvPr id="3" name="Text Placeholder 2"/>
          <p:cNvSpPr>
            <a:spLocks noGrp="1"/>
          </p:cNvSpPr>
          <p:nvPr>
            <p:ph type="body" sz="quarter" idx="17"/>
          </p:nvPr>
        </p:nvSpPr>
        <p:spPr>
          <a:xfrm>
            <a:off x="454784" y="1548191"/>
            <a:ext cx="11153016" cy="4744660"/>
          </a:xfrm>
          <a:prstGeom prst="rect">
            <a:avLst/>
          </a:prstGeom>
        </p:spPr>
        <p:txBody>
          <a:bodyPr vert="horz"/>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13"/>
          <p:cNvSpPr>
            <a:spLocks noGrp="1"/>
          </p:cNvSpPr>
          <p:nvPr>
            <p:ph type="body" sz="quarter" idx="14" hasCustomPrompt="1"/>
          </p:nvPr>
        </p:nvSpPr>
        <p:spPr>
          <a:xfrm>
            <a:off x="454784" y="887652"/>
            <a:ext cx="11430801" cy="467016"/>
          </a:xfrm>
          <a:prstGeom prst="rect">
            <a:avLst/>
          </a:prstGeom>
        </p:spPr>
        <p:txBody>
          <a:bodyPr vert="horz"/>
          <a:lstStyle>
            <a:lvl1pPr marL="0" indent="0">
              <a:buFontTx/>
              <a:buNone/>
              <a:defRPr sz="2400" baseline="0">
                <a:solidFill>
                  <a:srgbClr val="000000"/>
                </a:solidFill>
              </a:defRPr>
            </a:lvl1pPr>
            <a:lvl2pPr marL="609585" indent="0">
              <a:buFontTx/>
              <a:buNone/>
              <a:defRPr sz="2667"/>
            </a:lvl2pPr>
            <a:lvl3pPr marL="1219170" indent="0">
              <a:buFontTx/>
              <a:buNone/>
              <a:defRPr sz="2667"/>
            </a:lvl3pPr>
            <a:lvl4pPr marL="1828754" indent="0">
              <a:buFontTx/>
              <a:buNone/>
              <a:defRPr sz="2667"/>
            </a:lvl4pPr>
            <a:lvl5pPr marL="2438339" indent="0">
              <a:buFontTx/>
              <a:buNone/>
              <a:defRPr sz="2667"/>
            </a:lvl5pPr>
          </a:lstStyle>
          <a:p>
            <a:pPr lvl="0"/>
            <a:r>
              <a:rPr lang="en-US" dirty="0"/>
              <a:t>Click to Edit Subhead</a:t>
            </a:r>
          </a:p>
        </p:txBody>
      </p:sp>
      <p:sp>
        <p:nvSpPr>
          <p:cNvPr id="9" name="Title 1"/>
          <p:cNvSpPr>
            <a:spLocks noGrp="1"/>
          </p:cNvSpPr>
          <p:nvPr>
            <p:ph type="ctrTitle" hasCustomPrompt="1"/>
          </p:nvPr>
        </p:nvSpPr>
        <p:spPr>
          <a:xfrm>
            <a:off x="427971" y="325010"/>
            <a:ext cx="11457615" cy="627149"/>
          </a:xfrm>
          <a:prstGeom prst="rect">
            <a:avLst/>
          </a:prstGeom>
        </p:spPr>
        <p:txBody>
          <a:bodyPr anchor="t">
            <a:noAutofit/>
          </a:bodyPr>
          <a:lstStyle>
            <a:lvl1pPr algn="l">
              <a:defRPr sz="3200" b="1" i="0" cap="none">
                <a:solidFill>
                  <a:srgbClr val="000000"/>
                </a:solidFill>
                <a:latin typeface="Arial"/>
                <a:cs typeface="Arial"/>
              </a:defRPr>
            </a:lvl1pPr>
          </a:lstStyle>
          <a:p>
            <a:r>
              <a:rPr lang="en-US" dirty="0"/>
              <a:t>Click to Edit Header</a:t>
            </a:r>
          </a:p>
        </p:txBody>
      </p:sp>
      <p:sp>
        <p:nvSpPr>
          <p:cNvPr id="11" name="Title 5"/>
          <p:cNvSpPr txBox="1">
            <a:spLocks/>
          </p:cNvSpPr>
          <p:nvPr userDrawn="1"/>
        </p:nvSpPr>
        <p:spPr>
          <a:xfrm>
            <a:off x="10329335" y="6397933"/>
            <a:ext cx="1642015" cy="415636"/>
          </a:xfrm>
          <a:prstGeom prst="rect">
            <a:avLst/>
          </a:prstGeom>
        </p:spPr>
        <p:txBody>
          <a:bodyPr anchor="t">
            <a:noAutofit/>
          </a:bodyPr>
          <a:lstStyle>
            <a:lvl1pPr algn="l" defTabSz="457200" rtl="0" eaLnBrk="1" latinLnBrk="0" hangingPunct="1">
              <a:spcBef>
                <a:spcPct val="0"/>
              </a:spcBef>
              <a:buNone/>
              <a:defRPr sz="2800" b="1" i="0" kern="1200" cap="none">
                <a:solidFill>
                  <a:srgbClr val="000000"/>
                </a:solidFill>
                <a:latin typeface="Arial"/>
                <a:ea typeface="+mj-ea"/>
                <a:cs typeface="Arial"/>
              </a:defRPr>
            </a:lvl1pPr>
          </a:lstStyle>
          <a:p>
            <a:pPr algn="r"/>
            <a:r>
              <a:rPr lang="en-US" sz="1333" b="1" kern="500" spc="267" dirty="0">
                <a:solidFill>
                  <a:schemeClr val="accent3"/>
                </a:solidFill>
              </a:rPr>
              <a:t>jpl.nasa.gov</a:t>
            </a:r>
          </a:p>
        </p:txBody>
      </p:sp>
      <p:sp>
        <p:nvSpPr>
          <p:cNvPr id="6" name="Date Placeholder 5">
            <a:extLst>
              <a:ext uri="{FF2B5EF4-FFF2-40B4-BE49-F238E27FC236}">
                <a16:creationId xmlns:a16="http://schemas.microsoft.com/office/drawing/2014/main" id="{359D7284-E635-F95C-9FE5-B9AF41E6FD2F}"/>
              </a:ext>
            </a:extLst>
          </p:cNvPr>
          <p:cNvSpPr>
            <a:spLocks noGrp="1"/>
          </p:cNvSpPr>
          <p:nvPr>
            <p:ph type="dt" sz="half" idx="18"/>
          </p:nvPr>
        </p:nvSpPr>
        <p:spPr/>
        <p:txBody>
          <a:bodyPr/>
          <a:lstStyle/>
          <a:p>
            <a:r>
              <a:rPr lang="en-US"/>
              <a:t>March 2023</a:t>
            </a:r>
            <a:endParaRPr lang="en-US" dirty="0"/>
          </a:p>
        </p:txBody>
      </p:sp>
      <p:sp>
        <p:nvSpPr>
          <p:cNvPr id="7" name="Footer Placeholder 6">
            <a:extLst>
              <a:ext uri="{FF2B5EF4-FFF2-40B4-BE49-F238E27FC236}">
                <a16:creationId xmlns:a16="http://schemas.microsoft.com/office/drawing/2014/main" id="{4D97657B-8A06-182C-AD16-7ABBE1337643}"/>
              </a:ext>
            </a:extLst>
          </p:cNvPr>
          <p:cNvSpPr>
            <a:spLocks noGrp="1"/>
          </p:cNvSpPr>
          <p:nvPr>
            <p:ph type="ftr" sz="quarter" idx="19"/>
          </p:nvPr>
        </p:nvSpPr>
        <p:spPr/>
        <p:txBody>
          <a:bodyPr/>
          <a:lstStyle/>
          <a:p>
            <a:r>
              <a:rPr lang="en-US"/>
              <a:t>© 2023 California Institute of Technology. Government sponsorship acknowledged</a:t>
            </a:r>
            <a:endParaRPr lang="en-US" dirty="0"/>
          </a:p>
        </p:txBody>
      </p:sp>
      <p:sp>
        <p:nvSpPr>
          <p:cNvPr id="10" name="Slide Number Placeholder 9">
            <a:extLst>
              <a:ext uri="{FF2B5EF4-FFF2-40B4-BE49-F238E27FC236}">
                <a16:creationId xmlns:a16="http://schemas.microsoft.com/office/drawing/2014/main" id="{BD00C395-2780-7537-CD5C-B8D40D92959D}"/>
              </a:ext>
            </a:extLst>
          </p:cNvPr>
          <p:cNvSpPr>
            <a:spLocks noGrp="1"/>
          </p:cNvSpPr>
          <p:nvPr>
            <p:ph type="sldNum" sz="quarter" idx="20"/>
          </p:nvPr>
        </p:nvSpPr>
        <p:spPr/>
        <p:txBody>
          <a:bodyPr/>
          <a:lstStyle/>
          <a:p>
            <a:fld id="{95819BC3-7E48-734B-B255-F05E5B733943}" type="slidenum">
              <a:rPr lang="en-US" smtClean="0"/>
              <a:pPr/>
              <a:t>‹#›</a:t>
            </a:fld>
            <a:endParaRPr lang="en-US"/>
          </a:p>
        </p:txBody>
      </p:sp>
    </p:spTree>
    <p:extLst>
      <p:ext uri="{BB962C8B-B14F-4D97-AF65-F5344CB8AC3E}">
        <p14:creationId xmlns:p14="http://schemas.microsoft.com/office/powerpoint/2010/main" val="17876264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85395-D3A7-77C2-7F08-8C26A8B299D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A9282E8-85CA-FE02-6886-93FF3C9FF80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5D0FC06-0DC2-D24D-FB4C-933AC6EC307E}"/>
              </a:ext>
            </a:extLst>
          </p:cNvPr>
          <p:cNvSpPr>
            <a:spLocks noGrp="1"/>
          </p:cNvSpPr>
          <p:nvPr>
            <p:ph type="dt" sz="half" idx="10"/>
          </p:nvPr>
        </p:nvSpPr>
        <p:spPr/>
        <p:txBody>
          <a:bodyPr/>
          <a:lstStyle/>
          <a:p>
            <a:fld id="{6AC67F80-8D46-A848-AFFF-25A4E0B1D9C2}" type="datetimeFigureOut">
              <a:rPr lang="en-US" smtClean="0"/>
              <a:t>4/27/23</a:t>
            </a:fld>
            <a:endParaRPr lang="en-US"/>
          </a:p>
        </p:txBody>
      </p:sp>
      <p:sp>
        <p:nvSpPr>
          <p:cNvPr id="5" name="Footer Placeholder 4">
            <a:extLst>
              <a:ext uri="{FF2B5EF4-FFF2-40B4-BE49-F238E27FC236}">
                <a16:creationId xmlns:a16="http://schemas.microsoft.com/office/drawing/2014/main" id="{596B89A2-95C0-789B-2CA7-C961E0D1D72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47BF1B5-F3A3-D57E-EC8B-EA7F145754EA}"/>
              </a:ext>
            </a:extLst>
          </p:cNvPr>
          <p:cNvSpPr>
            <a:spLocks noGrp="1"/>
          </p:cNvSpPr>
          <p:nvPr>
            <p:ph type="sldNum" sz="quarter" idx="12"/>
          </p:nvPr>
        </p:nvSpPr>
        <p:spPr/>
        <p:txBody>
          <a:bodyPr/>
          <a:lstStyle/>
          <a:p>
            <a:fld id="{2A611B11-D549-0F41-B435-213C8D8E87F1}" type="slidenum">
              <a:rPr lang="en-US" smtClean="0"/>
              <a:t>‹#›</a:t>
            </a:fld>
            <a:endParaRPr lang="en-US"/>
          </a:p>
        </p:txBody>
      </p:sp>
    </p:spTree>
    <p:extLst>
      <p:ext uri="{BB962C8B-B14F-4D97-AF65-F5344CB8AC3E}">
        <p14:creationId xmlns:p14="http://schemas.microsoft.com/office/powerpoint/2010/main" val="19425969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552A75-C9CC-A3DF-AD40-8F3608E5C1B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D17F40D-BCB5-1F0F-8A15-490FD07AC09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75F94C0-023A-6175-152B-96A3EB658AB8}"/>
              </a:ext>
            </a:extLst>
          </p:cNvPr>
          <p:cNvSpPr>
            <a:spLocks noGrp="1"/>
          </p:cNvSpPr>
          <p:nvPr>
            <p:ph type="dt" sz="half" idx="10"/>
          </p:nvPr>
        </p:nvSpPr>
        <p:spPr/>
        <p:txBody>
          <a:bodyPr/>
          <a:lstStyle/>
          <a:p>
            <a:fld id="{6AC67F80-8D46-A848-AFFF-25A4E0B1D9C2}" type="datetimeFigureOut">
              <a:rPr lang="en-US" smtClean="0"/>
              <a:t>4/27/23</a:t>
            </a:fld>
            <a:endParaRPr lang="en-US"/>
          </a:p>
        </p:txBody>
      </p:sp>
      <p:sp>
        <p:nvSpPr>
          <p:cNvPr id="5" name="Footer Placeholder 4">
            <a:extLst>
              <a:ext uri="{FF2B5EF4-FFF2-40B4-BE49-F238E27FC236}">
                <a16:creationId xmlns:a16="http://schemas.microsoft.com/office/drawing/2014/main" id="{61B5589F-E908-BC3E-8057-64A5AFDBB25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69AA6F-B900-2020-359D-6F854C05CE60}"/>
              </a:ext>
            </a:extLst>
          </p:cNvPr>
          <p:cNvSpPr>
            <a:spLocks noGrp="1"/>
          </p:cNvSpPr>
          <p:nvPr>
            <p:ph type="sldNum" sz="quarter" idx="12"/>
          </p:nvPr>
        </p:nvSpPr>
        <p:spPr/>
        <p:txBody>
          <a:bodyPr/>
          <a:lstStyle/>
          <a:p>
            <a:fld id="{2A611B11-D549-0F41-B435-213C8D8E87F1}" type="slidenum">
              <a:rPr lang="en-US" smtClean="0"/>
              <a:t>‹#›</a:t>
            </a:fld>
            <a:endParaRPr lang="en-US"/>
          </a:p>
        </p:txBody>
      </p:sp>
    </p:spTree>
    <p:extLst>
      <p:ext uri="{BB962C8B-B14F-4D97-AF65-F5344CB8AC3E}">
        <p14:creationId xmlns:p14="http://schemas.microsoft.com/office/powerpoint/2010/main" val="28611093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AEEF33-3B80-0F42-938C-E5A23B5B3A4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CC0337E-7287-DF48-0FFD-2433D2AFE8D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BFFA9E3-4E1F-6867-A645-D9E8D7FECD8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B78FAAD-6147-A94D-E0EB-28B8E4081112}"/>
              </a:ext>
            </a:extLst>
          </p:cNvPr>
          <p:cNvSpPr>
            <a:spLocks noGrp="1"/>
          </p:cNvSpPr>
          <p:nvPr>
            <p:ph type="dt" sz="half" idx="10"/>
          </p:nvPr>
        </p:nvSpPr>
        <p:spPr/>
        <p:txBody>
          <a:bodyPr/>
          <a:lstStyle/>
          <a:p>
            <a:fld id="{6AC67F80-8D46-A848-AFFF-25A4E0B1D9C2}" type="datetimeFigureOut">
              <a:rPr lang="en-US" smtClean="0"/>
              <a:t>4/27/23</a:t>
            </a:fld>
            <a:endParaRPr lang="en-US"/>
          </a:p>
        </p:txBody>
      </p:sp>
      <p:sp>
        <p:nvSpPr>
          <p:cNvPr id="6" name="Footer Placeholder 5">
            <a:extLst>
              <a:ext uri="{FF2B5EF4-FFF2-40B4-BE49-F238E27FC236}">
                <a16:creationId xmlns:a16="http://schemas.microsoft.com/office/drawing/2014/main" id="{E282E34F-8327-5631-8DFE-D43106FCE2C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B01958D-1814-C627-E842-5250F8075B04}"/>
              </a:ext>
            </a:extLst>
          </p:cNvPr>
          <p:cNvSpPr>
            <a:spLocks noGrp="1"/>
          </p:cNvSpPr>
          <p:nvPr>
            <p:ph type="sldNum" sz="quarter" idx="12"/>
          </p:nvPr>
        </p:nvSpPr>
        <p:spPr/>
        <p:txBody>
          <a:bodyPr/>
          <a:lstStyle/>
          <a:p>
            <a:fld id="{2A611B11-D549-0F41-B435-213C8D8E87F1}" type="slidenum">
              <a:rPr lang="en-US" smtClean="0"/>
              <a:t>‹#›</a:t>
            </a:fld>
            <a:endParaRPr lang="en-US"/>
          </a:p>
        </p:txBody>
      </p:sp>
    </p:spTree>
    <p:extLst>
      <p:ext uri="{BB962C8B-B14F-4D97-AF65-F5344CB8AC3E}">
        <p14:creationId xmlns:p14="http://schemas.microsoft.com/office/powerpoint/2010/main" val="2084238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6D3367-8B16-6A27-19A2-9E775FB3985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9B7E10F-34E5-BE19-24CE-083CF9CDBFF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223F5B2-9AF3-E516-58F0-7134A623709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8A61894-0D98-10F6-E79E-E6E3AF86DD7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DD73152-0370-996B-B40A-FC64B05E82E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46E45BF-5226-2DF7-261B-675AD176FC4F}"/>
              </a:ext>
            </a:extLst>
          </p:cNvPr>
          <p:cNvSpPr>
            <a:spLocks noGrp="1"/>
          </p:cNvSpPr>
          <p:nvPr>
            <p:ph type="dt" sz="half" idx="10"/>
          </p:nvPr>
        </p:nvSpPr>
        <p:spPr/>
        <p:txBody>
          <a:bodyPr/>
          <a:lstStyle/>
          <a:p>
            <a:fld id="{6AC67F80-8D46-A848-AFFF-25A4E0B1D9C2}" type="datetimeFigureOut">
              <a:rPr lang="en-US" smtClean="0"/>
              <a:t>4/27/23</a:t>
            </a:fld>
            <a:endParaRPr lang="en-US"/>
          </a:p>
        </p:txBody>
      </p:sp>
      <p:sp>
        <p:nvSpPr>
          <p:cNvPr id="8" name="Footer Placeholder 7">
            <a:extLst>
              <a:ext uri="{FF2B5EF4-FFF2-40B4-BE49-F238E27FC236}">
                <a16:creationId xmlns:a16="http://schemas.microsoft.com/office/drawing/2014/main" id="{BD33B6F0-1374-130A-B6C6-8426738BA1C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93F3E94-F128-8973-C438-26EAFE96F7C9}"/>
              </a:ext>
            </a:extLst>
          </p:cNvPr>
          <p:cNvSpPr>
            <a:spLocks noGrp="1"/>
          </p:cNvSpPr>
          <p:nvPr>
            <p:ph type="sldNum" sz="quarter" idx="12"/>
          </p:nvPr>
        </p:nvSpPr>
        <p:spPr/>
        <p:txBody>
          <a:bodyPr/>
          <a:lstStyle/>
          <a:p>
            <a:fld id="{2A611B11-D549-0F41-B435-213C8D8E87F1}" type="slidenum">
              <a:rPr lang="en-US" smtClean="0"/>
              <a:t>‹#›</a:t>
            </a:fld>
            <a:endParaRPr lang="en-US"/>
          </a:p>
        </p:txBody>
      </p:sp>
    </p:spTree>
    <p:extLst>
      <p:ext uri="{BB962C8B-B14F-4D97-AF65-F5344CB8AC3E}">
        <p14:creationId xmlns:p14="http://schemas.microsoft.com/office/powerpoint/2010/main" val="23539363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8EC6BB-DFE0-3217-3565-095E49FFF7D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D7B8CFF-5CE7-3B5B-F69B-817BCC50F007}"/>
              </a:ext>
            </a:extLst>
          </p:cNvPr>
          <p:cNvSpPr>
            <a:spLocks noGrp="1"/>
          </p:cNvSpPr>
          <p:nvPr>
            <p:ph type="dt" sz="half" idx="10"/>
          </p:nvPr>
        </p:nvSpPr>
        <p:spPr/>
        <p:txBody>
          <a:bodyPr/>
          <a:lstStyle/>
          <a:p>
            <a:fld id="{6AC67F80-8D46-A848-AFFF-25A4E0B1D9C2}" type="datetimeFigureOut">
              <a:rPr lang="en-US" smtClean="0"/>
              <a:t>4/27/23</a:t>
            </a:fld>
            <a:endParaRPr lang="en-US"/>
          </a:p>
        </p:txBody>
      </p:sp>
      <p:sp>
        <p:nvSpPr>
          <p:cNvPr id="4" name="Footer Placeholder 3">
            <a:extLst>
              <a:ext uri="{FF2B5EF4-FFF2-40B4-BE49-F238E27FC236}">
                <a16:creationId xmlns:a16="http://schemas.microsoft.com/office/drawing/2014/main" id="{146DBB1E-08FC-4B8C-0DE6-1E821AE38C6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9D7C974-F1D8-F8E5-AF73-5DC82ADE71B3}"/>
              </a:ext>
            </a:extLst>
          </p:cNvPr>
          <p:cNvSpPr>
            <a:spLocks noGrp="1"/>
          </p:cNvSpPr>
          <p:nvPr>
            <p:ph type="sldNum" sz="quarter" idx="12"/>
          </p:nvPr>
        </p:nvSpPr>
        <p:spPr/>
        <p:txBody>
          <a:bodyPr/>
          <a:lstStyle/>
          <a:p>
            <a:fld id="{2A611B11-D549-0F41-B435-213C8D8E87F1}" type="slidenum">
              <a:rPr lang="en-US" smtClean="0"/>
              <a:t>‹#›</a:t>
            </a:fld>
            <a:endParaRPr lang="en-US"/>
          </a:p>
        </p:txBody>
      </p:sp>
    </p:spTree>
    <p:extLst>
      <p:ext uri="{BB962C8B-B14F-4D97-AF65-F5344CB8AC3E}">
        <p14:creationId xmlns:p14="http://schemas.microsoft.com/office/powerpoint/2010/main" val="19626897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A8124B3-CCF0-93E7-4BEB-B856E212DF04}"/>
              </a:ext>
            </a:extLst>
          </p:cNvPr>
          <p:cNvSpPr>
            <a:spLocks noGrp="1"/>
          </p:cNvSpPr>
          <p:nvPr>
            <p:ph type="dt" sz="half" idx="10"/>
          </p:nvPr>
        </p:nvSpPr>
        <p:spPr/>
        <p:txBody>
          <a:bodyPr/>
          <a:lstStyle/>
          <a:p>
            <a:fld id="{6AC67F80-8D46-A848-AFFF-25A4E0B1D9C2}" type="datetimeFigureOut">
              <a:rPr lang="en-US" smtClean="0"/>
              <a:t>4/27/23</a:t>
            </a:fld>
            <a:endParaRPr lang="en-US"/>
          </a:p>
        </p:txBody>
      </p:sp>
      <p:sp>
        <p:nvSpPr>
          <p:cNvPr id="3" name="Footer Placeholder 2">
            <a:extLst>
              <a:ext uri="{FF2B5EF4-FFF2-40B4-BE49-F238E27FC236}">
                <a16:creationId xmlns:a16="http://schemas.microsoft.com/office/drawing/2014/main" id="{AACE0023-132B-A6F6-D1AD-7828F99F8B5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A2D479D-AB60-0DA4-7579-65E916EF12F6}"/>
              </a:ext>
            </a:extLst>
          </p:cNvPr>
          <p:cNvSpPr>
            <a:spLocks noGrp="1"/>
          </p:cNvSpPr>
          <p:nvPr>
            <p:ph type="sldNum" sz="quarter" idx="12"/>
          </p:nvPr>
        </p:nvSpPr>
        <p:spPr/>
        <p:txBody>
          <a:bodyPr/>
          <a:lstStyle/>
          <a:p>
            <a:fld id="{2A611B11-D549-0F41-B435-213C8D8E87F1}" type="slidenum">
              <a:rPr lang="en-US" smtClean="0"/>
              <a:t>‹#›</a:t>
            </a:fld>
            <a:endParaRPr lang="en-US"/>
          </a:p>
        </p:txBody>
      </p:sp>
    </p:spTree>
    <p:extLst>
      <p:ext uri="{BB962C8B-B14F-4D97-AF65-F5344CB8AC3E}">
        <p14:creationId xmlns:p14="http://schemas.microsoft.com/office/powerpoint/2010/main" val="32030100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C9FD59-5CE4-315C-AE88-0F3B4B1A053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32DC01A-8049-D20C-71E5-F1B7F00287C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32098EF-2CB7-7CCB-6F31-315A69D625D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61CFC1B-CDB4-5216-1D40-A75CEFA57CFB}"/>
              </a:ext>
            </a:extLst>
          </p:cNvPr>
          <p:cNvSpPr>
            <a:spLocks noGrp="1"/>
          </p:cNvSpPr>
          <p:nvPr>
            <p:ph type="dt" sz="half" idx="10"/>
          </p:nvPr>
        </p:nvSpPr>
        <p:spPr/>
        <p:txBody>
          <a:bodyPr/>
          <a:lstStyle/>
          <a:p>
            <a:fld id="{6AC67F80-8D46-A848-AFFF-25A4E0B1D9C2}" type="datetimeFigureOut">
              <a:rPr lang="en-US" smtClean="0"/>
              <a:t>4/27/23</a:t>
            </a:fld>
            <a:endParaRPr lang="en-US"/>
          </a:p>
        </p:txBody>
      </p:sp>
      <p:sp>
        <p:nvSpPr>
          <p:cNvPr id="6" name="Footer Placeholder 5">
            <a:extLst>
              <a:ext uri="{FF2B5EF4-FFF2-40B4-BE49-F238E27FC236}">
                <a16:creationId xmlns:a16="http://schemas.microsoft.com/office/drawing/2014/main" id="{8B121A9A-1B1C-9CAD-5B71-A5537AEAF86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E67EDB5-AFE0-37FE-DCFA-8CDA2C615676}"/>
              </a:ext>
            </a:extLst>
          </p:cNvPr>
          <p:cNvSpPr>
            <a:spLocks noGrp="1"/>
          </p:cNvSpPr>
          <p:nvPr>
            <p:ph type="sldNum" sz="quarter" idx="12"/>
          </p:nvPr>
        </p:nvSpPr>
        <p:spPr/>
        <p:txBody>
          <a:bodyPr/>
          <a:lstStyle/>
          <a:p>
            <a:fld id="{2A611B11-D549-0F41-B435-213C8D8E87F1}" type="slidenum">
              <a:rPr lang="en-US" smtClean="0"/>
              <a:t>‹#›</a:t>
            </a:fld>
            <a:endParaRPr lang="en-US"/>
          </a:p>
        </p:txBody>
      </p:sp>
    </p:spTree>
    <p:extLst>
      <p:ext uri="{BB962C8B-B14F-4D97-AF65-F5344CB8AC3E}">
        <p14:creationId xmlns:p14="http://schemas.microsoft.com/office/powerpoint/2010/main" val="40576727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FC924E-C424-E818-C761-14EEA5F427A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C57779F-F6B7-D0D9-7C92-50DB7A3499A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75E3951-86CA-7A32-ED14-2E9DD4C92D7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D8A5D31-5D1C-1F13-EFD8-EECD04A47C58}"/>
              </a:ext>
            </a:extLst>
          </p:cNvPr>
          <p:cNvSpPr>
            <a:spLocks noGrp="1"/>
          </p:cNvSpPr>
          <p:nvPr>
            <p:ph type="dt" sz="half" idx="10"/>
          </p:nvPr>
        </p:nvSpPr>
        <p:spPr/>
        <p:txBody>
          <a:bodyPr/>
          <a:lstStyle/>
          <a:p>
            <a:fld id="{6AC67F80-8D46-A848-AFFF-25A4E0B1D9C2}" type="datetimeFigureOut">
              <a:rPr lang="en-US" smtClean="0"/>
              <a:t>4/27/23</a:t>
            </a:fld>
            <a:endParaRPr lang="en-US"/>
          </a:p>
        </p:txBody>
      </p:sp>
      <p:sp>
        <p:nvSpPr>
          <p:cNvPr id="6" name="Footer Placeholder 5">
            <a:extLst>
              <a:ext uri="{FF2B5EF4-FFF2-40B4-BE49-F238E27FC236}">
                <a16:creationId xmlns:a16="http://schemas.microsoft.com/office/drawing/2014/main" id="{B2953DBE-CC6C-438C-9D76-C95822C44D9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83C87A6-0DA3-3E5A-9FFE-0670616DEADC}"/>
              </a:ext>
            </a:extLst>
          </p:cNvPr>
          <p:cNvSpPr>
            <a:spLocks noGrp="1"/>
          </p:cNvSpPr>
          <p:nvPr>
            <p:ph type="sldNum" sz="quarter" idx="12"/>
          </p:nvPr>
        </p:nvSpPr>
        <p:spPr/>
        <p:txBody>
          <a:bodyPr/>
          <a:lstStyle/>
          <a:p>
            <a:fld id="{2A611B11-D549-0F41-B435-213C8D8E87F1}" type="slidenum">
              <a:rPr lang="en-US" smtClean="0"/>
              <a:t>‹#›</a:t>
            </a:fld>
            <a:endParaRPr lang="en-US"/>
          </a:p>
        </p:txBody>
      </p:sp>
    </p:spTree>
    <p:extLst>
      <p:ext uri="{BB962C8B-B14F-4D97-AF65-F5344CB8AC3E}">
        <p14:creationId xmlns:p14="http://schemas.microsoft.com/office/powerpoint/2010/main" val="4161333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18AD344-82F8-534D-C78D-1806D12A02C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BBA1D9B-428F-1CD2-0D96-D0DFB38FF98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1FE49E7-1161-0A28-70AB-715A8CE0D52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AC67F80-8D46-A848-AFFF-25A4E0B1D9C2}" type="datetimeFigureOut">
              <a:rPr lang="en-US" smtClean="0"/>
              <a:t>4/27/23</a:t>
            </a:fld>
            <a:endParaRPr lang="en-US"/>
          </a:p>
        </p:txBody>
      </p:sp>
      <p:sp>
        <p:nvSpPr>
          <p:cNvPr id="5" name="Footer Placeholder 4">
            <a:extLst>
              <a:ext uri="{FF2B5EF4-FFF2-40B4-BE49-F238E27FC236}">
                <a16:creationId xmlns:a16="http://schemas.microsoft.com/office/drawing/2014/main" id="{EB4C3D5F-A3B4-76DE-4682-D4DD16DBF10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E002091-7780-4729-4614-C25FC5037AB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611B11-D549-0F41-B435-213C8D8E87F1}" type="slidenum">
              <a:rPr lang="en-US" smtClean="0"/>
              <a:t>‹#›</a:t>
            </a:fld>
            <a:endParaRPr lang="en-US"/>
          </a:p>
        </p:txBody>
      </p:sp>
    </p:spTree>
    <p:extLst>
      <p:ext uri="{BB962C8B-B14F-4D97-AF65-F5344CB8AC3E}">
        <p14:creationId xmlns:p14="http://schemas.microsoft.com/office/powerpoint/2010/main" val="9538022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jpg"/><Relationship Id="rId3" Type="http://schemas.openxmlformats.org/officeDocument/2006/relationships/image" Target="../media/image1.jpg"/><Relationship Id="rId7" Type="http://schemas.openxmlformats.org/officeDocument/2006/relationships/image" Target="../media/image5.png"/><Relationship Id="rId12" Type="http://schemas.openxmlformats.org/officeDocument/2006/relationships/image" Target="../media/image10.sv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svg"/><Relationship Id="rId10" Type="http://schemas.openxmlformats.org/officeDocument/2006/relationships/image" Target="../media/image8.sv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jpg"/></Relationships>
</file>

<file path=ppt/slides/_rels/slide10.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3.jpg"/><Relationship Id="rId7"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17.jpeg"/><Relationship Id="rId5" Type="http://schemas.openxmlformats.org/officeDocument/2006/relationships/image" Target="../media/image23.png"/><Relationship Id="rId4" Type="http://schemas.openxmlformats.org/officeDocument/2006/relationships/image" Target="../media/image1.jp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image" Target="../media/image14.png"/><Relationship Id="rId1" Type="http://schemas.openxmlformats.org/officeDocument/2006/relationships/slideLayout" Target="../slideLayouts/slideLayout1.xml"/><Relationship Id="rId4" Type="http://schemas.openxmlformats.org/officeDocument/2006/relationships/image" Target="../media/image1.jpg"/></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6.gif"/><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jpg"/></Relationships>
</file>

<file path=ppt/slides/_rels/slide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jpg"/></Relationships>
</file>

<file path=ppt/slides/_rels/slide7.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jpg"/></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53E1952D-B65A-20E3-0AF4-72571BE53F64}"/>
              </a:ext>
            </a:extLst>
          </p:cNvPr>
          <p:cNvSpPr txBox="1">
            <a:spLocks/>
          </p:cNvSpPr>
          <p:nvPr/>
        </p:nvSpPr>
        <p:spPr>
          <a:xfrm>
            <a:off x="0" y="146654"/>
            <a:ext cx="12192000" cy="624192"/>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400" b="1" i="0" u="none" strike="noStrike" kern="1200" cap="none" spc="0" normalizeH="0" baseline="0" noProof="0">
                <a:ln>
                  <a:noFill/>
                </a:ln>
                <a:solidFill>
                  <a:srgbClr val="FF0000"/>
                </a:solidFill>
                <a:effectLst/>
                <a:uLnTx/>
                <a:uFillTx/>
                <a:latin typeface="Arial" panose="020B0604020202020204"/>
                <a:ea typeface="+mj-ea"/>
                <a:cs typeface="+mj-cs"/>
              </a:rPr>
              <a:t>Po</a:t>
            </a:r>
            <a:r>
              <a:rPr kumimoji="0" lang="en-US" sz="4400" b="1" i="0" u="none" strike="noStrike" kern="1200" cap="none" spc="0" normalizeH="0" baseline="0" noProof="0">
                <a:ln>
                  <a:noFill/>
                </a:ln>
                <a:solidFill>
                  <a:sysClr val="windowText" lastClr="000000"/>
                </a:solidFill>
                <a:effectLst/>
                <a:uLnTx/>
                <a:uFillTx/>
                <a:latin typeface="Arial" panose="020B0604020202020204"/>
                <a:ea typeface="+mj-ea"/>
                <a:cs typeface="+mj-cs"/>
              </a:rPr>
              <a:t>larized </a:t>
            </a:r>
            <a:r>
              <a:rPr kumimoji="0" lang="en-US" sz="4400" b="1" i="0" u="none" strike="noStrike" kern="1200" cap="none" spc="0" normalizeH="0" baseline="0" noProof="0">
                <a:ln>
                  <a:noFill/>
                </a:ln>
                <a:solidFill>
                  <a:srgbClr val="FF0000"/>
                </a:solidFill>
                <a:effectLst/>
                <a:uLnTx/>
                <a:uFillTx/>
                <a:latin typeface="Arial" panose="020B0604020202020204"/>
                <a:ea typeface="+mj-ea"/>
                <a:cs typeface="+mj-cs"/>
              </a:rPr>
              <a:t>Zo</a:t>
            </a:r>
            <a:r>
              <a:rPr kumimoji="0" lang="en-US" sz="4400" b="1" i="0" u="none" strike="noStrike" kern="1200" cap="none" spc="0" normalizeH="0" baseline="0" noProof="0">
                <a:ln>
                  <a:noFill/>
                </a:ln>
                <a:solidFill>
                  <a:sysClr val="windowText" lastClr="000000"/>
                </a:solidFill>
                <a:effectLst/>
                <a:uLnTx/>
                <a:uFillTx/>
                <a:latin typeface="Arial" panose="020B0604020202020204"/>
                <a:ea typeface="+mj-ea"/>
                <a:cs typeface="+mj-cs"/>
              </a:rPr>
              <a:t>diacal </a:t>
            </a:r>
            <a:r>
              <a:rPr kumimoji="0" lang="en-US" sz="4400" b="1" i="0" u="none" strike="noStrike" kern="1200" cap="none" spc="0" normalizeH="0" baseline="0" noProof="0">
                <a:ln>
                  <a:noFill/>
                </a:ln>
                <a:solidFill>
                  <a:srgbClr val="FF0000"/>
                </a:solidFill>
                <a:effectLst/>
                <a:uLnTx/>
                <a:uFillTx/>
                <a:latin typeface="Arial" panose="020B0604020202020204"/>
                <a:ea typeface="+mj-ea"/>
                <a:cs typeface="+mj-cs"/>
              </a:rPr>
              <a:t>L</a:t>
            </a:r>
            <a:r>
              <a:rPr kumimoji="0" lang="en-US" sz="4400" b="1" i="0" u="none" strike="noStrike" kern="1200" cap="none" spc="0" normalizeH="0" baseline="0" noProof="0">
                <a:ln>
                  <a:noFill/>
                </a:ln>
                <a:solidFill>
                  <a:sysClr val="windowText" lastClr="000000"/>
                </a:solidFill>
                <a:effectLst/>
                <a:uLnTx/>
                <a:uFillTx/>
                <a:latin typeface="Arial" panose="020B0604020202020204"/>
                <a:ea typeface="+mj-ea"/>
                <a:cs typeface="+mj-cs"/>
              </a:rPr>
              <a:t>ight </a:t>
            </a:r>
            <a:r>
              <a:rPr kumimoji="0" lang="en-US" sz="4400" b="1" i="0" u="none" strike="noStrike" kern="1200" cap="none" spc="0" normalizeH="0" baseline="0" noProof="0">
                <a:ln>
                  <a:noFill/>
                </a:ln>
                <a:solidFill>
                  <a:srgbClr val="FF0000"/>
                </a:solidFill>
                <a:effectLst/>
                <a:uLnTx/>
                <a:uFillTx/>
                <a:latin typeface="Arial" panose="020B0604020202020204"/>
                <a:ea typeface="+mj-ea"/>
                <a:cs typeface="+mj-cs"/>
              </a:rPr>
              <a:t>E</a:t>
            </a:r>
            <a:r>
              <a:rPr kumimoji="0" lang="en-US" sz="4400" b="1" i="0" u="none" strike="noStrike" kern="1200" cap="none" spc="0" normalizeH="0" baseline="0" noProof="0">
                <a:ln>
                  <a:noFill/>
                </a:ln>
                <a:solidFill>
                  <a:sysClr val="windowText" lastClr="000000"/>
                </a:solidFill>
                <a:effectLst/>
                <a:uLnTx/>
                <a:uFillTx/>
                <a:latin typeface="Arial" panose="020B0604020202020204"/>
                <a:ea typeface="+mj-ea"/>
                <a:cs typeface="+mj-cs"/>
              </a:rPr>
              <a:t>xperiment</a:t>
            </a:r>
            <a:endParaRPr kumimoji="0" lang="en-US" sz="4400" b="1" i="0" u="none" strike="noStrike" kern="1200" cap="none" spc="0" normalizeH="0" baseline="0" noProof="0" dirty="0">
              <a:ln>
                <a:noFill/>
              </a:ln>
              <a:solidFill>
                <a:sysClr val="windowText" lastClr="000000"/>
              </a:solidFill>
              <a:effectLst/>
              <a:uLnTx/>
              <a:uFillTx/>
              <a:latin typeface="Arial" panose="020B0604020202020204"/>
              <a:ea typeface="+mj-ea"/>
              <a:cs typeface="+mj-cs"/>
            </a:endParaRPr>
          </a:p>
        </p:txBody>
      </p:sp>
      <p:sp>
        <p:nvSpPr>
          <p:cNvPr id="16" name="TextBox 15">
            <a:extLst>
              <a:ext uri="{FF2B5EF4-FFF2-40B4-BE49-F238E27FC236}">
                <a16:creationId xmlns:a16="http://schemas.microsoft.com/office/drawing/2014/main" id="{A70E2550-05C5-832C-4C38-3AF49BF6DF25}"/>
              </a:ext>
            </a:extLst>
          </p:cNvPr>
          <p:cNvSpPr txBox="1"/>
          <p:nvPr/>
        </p:nvSpPr>
        <p:spPr>
          <a:xfrm>
            <a:off x="6096000" y="987552"/>
            <a:ext cx="5623560" cy="3385542"/>
          </a:xfrm>
          <a:prstGeom prst="rect">
            <a:avLst/>
          </a:prstGeom>
          <a:noFill/>
        </p:spPr>
        <p:txBody>
          <a:bodyPr wrap="square" rtlCol="0">
            <a:spAutoFit/>
          </a:bodyPr>
          <a:lstStyle/>
          <a:p>
            <a:r>
              <a:rPr lang="en-US" sz="2000" i="1" dirty="0">
                <a:solidFill>
                  <a:srgbClr val="212121"/>
                </a:solidFill>
                <a:latin typeface="Arial" panose="020B0604020202020204"/>
              </a:rPr>
              <a:t>Proposed to Astrophysics Pioneers March 16th</a:t>
            </a:r>
          </a:p>
          <a:p>
            <a:endParaRPr lang="en-US" sz="1400" dirty="0">
              <a:solidFill>
                <a:srgbClr val="212121"/>
              </a:solidFill>
              <a:latin typeface="Arial" panose="020B0604020202020204"/>
            </a:endParaRPr>
          </a:p>
          <a:p>
            <a:r>
              <a:rPr lang="en-US" sz="2000" b="1" dirty="0">
                <a:solidFill>
                  <a:srgbClr val="212121"/>
                </a:solidFill>
                <a:latin typeface="Arial" panose="020B0604020202020204"/>
              </a:rPr>
              <a:t>PI: </a:t>
            </a:r>
            <a:r>
              <a:rPr lang="en-US" sz="2000" dirty="0">
                <a:solidFill>
                  <a:srgbClr val="212121"/>
                </a:solidFill>
                <a:latin typeface="Arial" panose="020B0604020202020204"/>
              </a:rPr>
              <a:t>Neal Turner (JPL-Caltech)</a:t>
            </a:r>
          </a:p>
          <a:p>
            <a:r>
              <a:rPr lang="en-US" sz="2000" b="1" dirty="0">
                <a:solidFill>
                  <a:srgbClr val="212121"/>
                </a:solidFill>
                <a:latin typeface="Arial" panose="020B0604020202020204"/>
              </a:rPr>
              <a:t>Instrument Scientist: </a:t>
            </a:r>
            <a:r>
              <a:rPr lang="en-US" sz="2000" dirty="0">
                <a:solidFill>
                  <a:srgbClr val="212121"/>
                </a:solidFill>
                <a:latin typeface="Arial" panose="020B0604020202020204"/>
              </a:rPr>
              <a:t>Greg Holsclaw (LASP) </a:t>
            </a:r>
            <a:r>
              <a:rPr lang="en-US" sz="2000" b="1" dirty="0">
                <a:solidFill>
                  <a:srgbClr val="212121"/>
                </a:solidFill>
                <a:latin typeface="Arial" panose="020B0604020202020204"/>
              </a:rPr>
              <a:t>PM &amp; LSE: </a:t>
            </a:r>
            <a:r>
              <a:rPr lang="en-US" sz="2000" dirty="0">
                <a:solidFill>
                  <a:srgbClr val="212121"/>
                </a:solidFill>
                <a:latin typeface="Arial" panose="020B0604020202020204"/>
              </a:rPr>
              <a:t>Sally Haselschwardt (LASP) </a:t>
            </a:r>
            <a:r>
              <a:rPr lang="en-US" sz="2000" b="1" dirty="0">
                <a:solidFill>
                  <a:srgbClr val="212121"/>
                </a:solidFill>
                <a:latin typeface="Arial" panose="020B0604020202020204"/>
              </a:rPr>
              <a:t>Detector Lead: </a:t>
            </a:r>
            <a:r>
              <a:rPr lang="en-US" sz="2000" dirty="0">
                <a:solidFill>
                  <a:srgbClr val="212121"/>
                </a:solidFill>
                <a:latin typeface="Arial" panose="020B0604020202020204"/>
              </a:rPr>
              <a:t>Gillian Kyne (JPL)</a:t>
            </a:r>
          </a:p>
          <a:p>
            <a:r>
              <a:rPr lang="en-US" sz="2000" b="1" dirty="0">
                <a:solidFill>
                  <a:srgbClr val="212121"/>
                </a:solidFill>
                <a:latin typeface="Arial" panose="020B0604020202020204"/>
              </a:rPr>
              <a:t>Engineering Workforce Development Lead: </a:t>
            </a:r>
            <a:r>
              <a:rPr lang="en-US" sz="2000" dirty="0">
                <a:solidFill>
                  <a:srgbClr val="212121"/>
                </a:solidFill>
                <a:latin typeface="Arial" panose="020B0604020202020204"/>
              </a:rPr>
              <a:t>Farbod Khoshnoud (Cal Poly Pomona)</a:t>
            </a:r>
          </a:p>
          <a:p>
            <a:r>
              <a:rPr lang="en-US" sz="2000" b="1" dirty="0">
                <a:solidFill>
                  <a:srgbClr val="212121"/>
                </a:solidFill>
                <a:latin typeface="Arial" panose="020B0604020202020204"/>
              </a:rPr>
              <a:t>Science Modeling Lead: </a:t>
            </a:r>
            <a:r>
              <a:rPr lang="en-US" sz="2000" dirty="0">
                <a:solidFill>
                  <a:srgbClr val="212121"/>
                </a:solidFill>
                <a:latin typeface="Arial" panose="020B0604020202020204"/>
              </a:rPr>
              <a:t>Geoff Bryden (JPL) </a:t>
            </a:r>
            <a:r>
              <a:rPr lang="en-US" sz="2000" b="1" dirty="0">
                <a:solidFill>
                  <a:srgbClr val="212121"/>
                </a:solidFill>
                <a:latin typeface="Arial" panose="020B0604020202020204"/>
              </a:rPr>
              <a:t>Science Workforce Development Lead:</a:t>
            </a:r>
          </a:p>
          <a:p>
            <a:r>
              <a:rPr lang="en-US" sz="2000" dirty="0">
                <a:solidFill>
                  <a:srgbClr val="212121"/>
                </a:solidFill>
                <a:latin typeface="Arial" panose="020B0604020202020204"/>
              </a:rPr>
              <a:t>Susan Terebey (CSULA)</a:t>
            </a:r>
            <a:endParaRPr lang="en-US" sz="800" dirty="0">
              <a:solidFill>
                <a:srgbClr val="212121"/>
              </a:solidFill>
              <a:latin typeface="Arial" panose="020B0604020202020204"/>
            </a:endParaRPr>
          </a:p>
        </p:txBody>
      </p:sp>
      <p:pic>
        <p:nvPicPr>
          <p:cNvPr id="17" name="Picture 16">
            <a:extLst>
              <a:ext uri="{FF2B5EF4-FFF2-40B4-BE49-F238E27FC236}">
                <a16:creationId xmlns:a16="http://schemas.microsoft.com/office/drawing/2014/main" id="{CCE050E7-4D92-237F-7BC0-06725A96F6C4}"/>
              </a:ext>
            </a:extLst>
          </p:cNvPr>
          <p:cNvPicPr>
            <a:picLocks noChangeAspect="1"/>
          </p:cNvPicPr>
          <p:nvPr/>
        </p:nvPicPr>
        <p:blipFill>
          <a:blip r:embed="rId3"/>
          <a:stretch>
            <a:fillRect/>
          </a:stretch>
        </p:blipFill>
        <p:spPr>
          <a:xfrm>
            <a:off x="274320" y="987552"/>
            <a:ext cx="5623560" cy="5623560"/>
          </a:xfrm>
          <a:prstGeom prst="rect">
            <a:avLst/>
          </a:prstGeom>
        </p:spPr>
      </p:pic>
      <p:pic>
        <p:nvPicPr>
          <p:cNvPr id="18" name="Graphic 17">
            <a:extLst>
              <a:ext uri="{FF2B5EF4-FFF2-40B4-BE49-F238E27FC236}">
                <a16:creationId xmlns:a16="http://schemas.microsoft.com/office/drawing/2014/main" id="{F52BC131-FEBB-D958-5C5D-8DD2F3DC98F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285220" y="5038564"/>
            <a:ext cx="2212848" cy="732311"/>
          </a:xfrm>
          <a:prstGeom prst="rect">
            <a:avLst/>
          </a:prstGeom>
        </p:spPr>
      </p:pic>
      <p:pic>
        <p:nvPicPr>
          <p:cNvPr id="19" name="Picture 18">
            <a:extLst>
              <a:ext uri="{FF2B5EF4-FFF2-40B4-BE49-F238E27FC236}">
                <a16:creationId xmlns:a16="http://schemas.microsoft.com/office/drawing/2014/main" id="{6466C75E-9444-3080-5DB4-44E0E8681863}"/>
              </a:ext>
            </a:extLst>
          </p:cNvPr>
          <p:cNvPicPr>
            <a:picLocks noChangeAspect="1"/>
          </p:cNvPicPr>
          <p:nvPr/>
        </p:nvPicPr>
        <p:blipFill>
          <a:blip r:embed="rId6"/>
          <a:stretch>
            <a:fillRect/>
          </a:stretch>
        </p:blipFill>
        <p:spPr>
          <a:xfrm>
            <a:off x="8549410" y="5862010"/>
            <a:ext cx="640080" cy="640080"/>
          </a:xfrm>
          <a:prstGeom prst="rect">
            <a:avLst/>
          </a:prstGeom>
        </p:spPr>
      </p:pic>
      <p:pic>
        <p:nvPicPr>
          <p:cNvPr id="20" name="Picture 19">
            <a:extLst>
              <a:ext uri="{FF2B5EF4-FFF2-40B4-BE49-F238E27FC236}">
                <a16:creationId xmlns:a16="http://schemas.microsoft.com/office/drawing/2014/main" id="{0BEBB22E-BECD-255E-C7BF-1442C80AB4C8}"/>
              </a:ext>
            </a:extLst>
          </p:cNvPr>
          <p:cNvPicPr>
            <a:picLocks noChangeAspect="1"/>
          </p:cNvPicPr>
          <p:nvPr/>
        </p:nvPicPr>
        <p:blipFill>
          <a:blip r:embed="rId7"/>
          <a:stretch>
            <a:fillRect/>
          </a:stretch>
        </p:blipFill>
        <p:spPr>
          <a:xfrm>
            <a:off x="7684383" y="5862010"/>
            <a:ext cx="557784" cy="576224"/>
          </a:xfrm>
          <a:prstGeom prst="rect">
            <a:avLst/>
          </a:prstGeom>
        </p:spPr>
      </p:pic>
      <p:pic>
        <p:nvPicPr>
          <p:cNvPr id="21" name="Picture 20">
            <a:extLst>
              <a:ext uri="{FF2B5EF4-FFF2-40B4-BE49-F238E27FC236}">
                <a16:creationId xmlns:a16="http://schemas.microsoft.com/office/drawing/2014/main" id="{CF7F1E15-8C41-4890-1F1E-AF663F8AA147}"/>
              </a:ext>
            </a:extLst>
          </p:cNvPr>
          <p:cNvPicPr>
            <a:picLocks noChangeAspect="1"/>
          </p:cNvPicPr>
          <p:nvPr/>
        </p:nvPicPr>
        <p:blipFill>
          <a:blip r:embed="rId8"/>
          <a:stretch>
            <a:fillRect/>
          </a:stretch>
        </p:blipFill>
        <p:spPr>
          <a:xfrm>
            <a:off x="6444452" y="5862011"/>
            <a:ext cx="950976" cy="595966"/>
          </a:xfrm>
          <a:prstGeom prst="rect">
            <a:avLst/>
          </a:prstGeom>
        </p:spPr>
      </p:pic>
      <p:pic>
        <p:nvPicPr>
          <p:cNvPr id="22" name="Graphic 21">
            <a:extLst>
              <a:ext uri="{FF2B5EF4-FFF2-40B4-BE49-F238E27FC236}">
                <a16:creationId xmlns:a16="http://schemas.microsoft.com/office/drawing/2014/main" id="{A7D9EDFD-9BC3-75AE-315E-398C56631EB3}"/>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432724" y="5893061"/>
            <a:ext cx="1929384" cy="457986"/>
          </a:xfrm>
          <a:prstGeom prst="rect">
            <a:avLst/>
          </a:prstGeom>
        </p:spPr>
      </p:pic>
      <p:pic>
        <p:nvPicPr>
          <p:cNvPr id="23" name="Graphic 22">
            <a:extLst>
              <a:ext uri="{FF2B5EF4-FFF2-40B4-BE49-F238E27FC236}">
                <a16:creationId xmlns:a16="http://schemas.microsoft.com/office/drawing/2014/main" id="{3711C41B-9DB9-3335-9237-FDF14355B605}"/>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8835502" y="4542300"/>
            <a:ext cx="2093976" cy="456230"/>
          </a:xfrm>
          <a:prstGeom prst="rect">
            <a:avLst/>
          </a:prstGeom>
        </p:spPr>
      </p:pic>
      <p:pic>
        <p:nvPicPr>
          <p:cNvPr id="24" name="Picture 23">
            <a:extLst>
              <a:ext uri="{FF2B5EF4-FFF2-40B4-BE49-F238E27FC236}">
                <a16:creationId xmlns:a16="http://schemas.microsoft.com/office/drawing/2014/main" id="{61581921-7205-6E23-B15B-5F7BD5DEBCFA}"/>
              </a:ext>
            </a:extLst>
          </p:cNvPr>
          <p:cNvPicPr>
            <a:picLocks noChangeAspect="1"/>
          </p:cNvPicPr>
          <p:nvPr/>
        </p:nvPicPr>
        <p:blipFill>
          <a:blip r:embed="rId13"/>
          <a:srcRect/>
          <a:stretch/>
        </p:blipFill>
        <p:spPr>
          <a:xfrm>
            <a:off x="8570391" y="5195065"/>
            <a:ext cx="2672878" cy="457200"/>
          </a:xfrm>
          <a:prstGeom prst="rect">
            <a:avLst/>
          </a:prstGeom>
        </p:spPr>
      </p:pic>
      <p:sp>
        <p:nvSpPr>
          <p:cNvPr id="2" name="Rectangle 1">
            <a:extLst>
              <a:ext uri="{FF2B5EF4-FFF2-40B4-BE49-F238E27FC236}">
                <a16:creationId xmlns:a16="http://schemas.microsoft.com/office/drawing/2014/main" id="{28649153-778B-26E3-89D0-171DBC099C80}"/>
              </a:ext>
            </a:extLst>
          </p:cNvPr>
          <p:cNvSpPr/>
          <p:nvPr/>
        </p:nvSpPr>
        <p:spPr>
          <a:xfrm>
            <a:off x="5897880" y="6582028"/>
            <a:ext cx="5821680" cy="230832"/>
          </a:xfrm>
          <a:prstGeom prst="rect">
            <a:avLst/>
          </a:prstGeom>
        </p:spPr>
        <p:txBody>
          <a:bodyPr wrap="square">
            <a:spAutoFit/>
          </a:bodyPr>
          <a:lstStyle/>
          <a:p>
            <a:pPr algn="r" defTabSz="457200"/>
            <a:r>
              <a:rPr lang="en-US" sz="900" dirty="0">
                <a:latin typeface="Arial" panose="020B0604020202020204" pitchFamily="34" charset="0"/>
                <a:cs typeface="Arial" panose="020B0604020202020204" pitchFamily="34" charset="0"/>
              </a:rPr>
              <a:t>Copyright 2023 Jet Propulsion Laboratory, California Institute of Technology.  All rights reserved.</a:t>
            </a:r>
          </a:p>
        </p:txBody>
      </p:sp>
      <p:pic>
        <p:nvPicPr>
          <p:cNvPr id="4" name="Picture 3">
            <a:extLst>
              <a:ext uri="{FF2B5EF4-FFF2-40B4-BE49-F238E27FC236}">
                <a16:creationId xmlns:a16="http://schemas.microsoft.com/office/drawing/2014/main" id="{3696A631-990A-0607-6C1F-5BB4013A7F83}"/>
              </a:ext>
            </a:extLst>
          </p:cNvPr>
          <p:cNvPicPr>
            <a:picLocks noChangeAspect="1"/>
          </p:cNvPicPr>
          <p:nvPr/>
        </p:nvPicPr>
        <p:blipFill>
          <a:blip r:embed="rId14"/>
          <a:stretch>
            <a:fillRect/>
          </a:stretch>
        </p:blipFill>
        <p:spPr>
          <a:xfrm>
            <a:off x="6336562" y="4464229"/>
            <a:ext cx="2212848" cy="614680"/>
          </a:xfrm>
          <a:prstGeom prst="rect">
            <a:avLst/>
          </a:prstGeom>
        </p:spPr>
      </p:pic>
    </p:spTree>
    <p:extLst>
      <p:ext uri="{BB962C8B-B14F-4D97-AF65-F5344CB8AC3E}">
        <p14:creationId xmlns:p14="http://schemas.microsoft.com/office/powerpoint/2010/main" val="25393972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Picture 43">
            <a:extLst>
              <a:ext uri="{FF2B5EF4-FFF2-40B4-BE49-F238E27FC236}">
                <a16:creationId xmlns:a16="http://schemas.microsoft.com/office/drawing/2014/main" id="{D30EE433-B877-4897-3F93-36DC4BC1EF13}"/>
              </a:ext>
            </a:extLst>
          </p:cNvPr>
          <p:cNvPicPr>
            <a:picLocks noChangeAspect="1"/>
          </p:cNvPicPr>
          <p:nvPr/>
        </p:nvPicPr>
        <p:blipFill>
          <a:blip r:embed="rId3"/>
          <a:stretch>
            <a:fillRect/>
          </a:stretch>
        </p:blipFill>
        <p:spPr>
          <a:xfrm>
            <a:off x="7234136" y="3329298"/>
            <a:ext cx="4957865" cy="3528703"/>
          </a:xfrm>
          <a:prstGeom prst="rect">
            <a:avLst/>
          </a:prstGeom>
        </p:spPr>
      </p:pic>
      <p:sp>
        <p:nvSpPr>
          <p:cNvPr id="19" name="Title 1">
            <a:extLst>
              <a:ext uri="{FF2B5EF4-FFF2-40B4-BE49-F238E27FC236}">
                <a16:creationId xmlns:a16="http://schemas.microsoft.com/office/drawing/2014/main" id="{8782346E-3BC7-7BAE-CB70-0632A1E29A3F}"/>
              </a:ext>
            </a:extLst>
          </p:cNvPr>
          <p:cNvSpPr txBox="1">
            <a:spLocks/>
          </p:cNvSpPr>
          <p:nvPr/>
        </p:nvSpPr>
        <p:spPr>
          <a:xfrm>
            <a:off x="156702" y="130321"/>
            <a:ext cx="11610637" cy="552595"/>
          </a:xfrm>
          <a:prstGeom prst="rect">
            <a:avLst/>
          </a:prstGeom>
        </p:spPr>
        <p:txBody>
          <a:bodyPr anchor="t">
            <a:noAutofit/>
          </a:bodyPr>
          <a:lstStyle>
            <a:lvl1pPr algn="l" defTabSz="457200" rtl="0" eaLnBrk="1" latinLnBrk="0" hangingPunct="1">
              <a:spcBef>
                <a:spcPct val="0"/>
              </a:spcBef>
              <a:buNone/>
              <a:defRPr sz="2400" b="1" i="0" kern="1200" cap="none">
                <a:solidFill>
                  <a:srgbClr val="000000"/>
                </a:solidFill>
                <a:latin typeface="Arial"/>
                <a:ea typeface="+mj-ea"/>
                <a:cs typeface="Arial"/>
              </a:defRPr>
            </a:lvl1pPr>
          </a:lstStyle>
          <a:p>
            <a:r>
              <a:rPr lang="en-US" sz="3200" dirty="0">
                <a:solidFill>
                  <a:srgbClr val="FF0000"/>
                </a:solidFill>
              </a:rPr>
              <a:t>PoZoLE, </a:t>
            </a:r>
            <a:r>
              <a:rPr lang="en-US" sz="3200" dirty="0">
                <a:solidFill>
                  <a:schemeClr val="tx1"/>
                </a:solidFill>
              </a:rPr>
              <a:t>the</a:t>
            </a:r>
            <a:r>
              <a:rPr lang="en-US" sz="3200" dirty="0">
                <a:solidFill>
                  <a:srgbClr val="FF0000"/>
                </a:solidFill>
              </a:rPr>
              <a:t> Po</a:t>
            </a:r>
            <a:r>
              <a:rPr lang="en-US" sz="3200" dirty="0"/>
              <a:t>larized </a:t>
            </a:r>
            <a:r>
              <a:rPr lang="en-US" sz="3200" dirty="0">
                <a:solidFill>
                  <a:srgbClr val="FF0000"/>
                </a:solidFill>
              </a:rPr>
              <a:t>Zo</a:t>
            </a:r>
            <a:r>
              <a:rPr lang="en-US" sz="3200" dirty="0"/>
              <a:t>diacal </a:t>
            </a:r>
            <a:r>
              <a:rPr lang="en-US" sz="3200" dirty="0">
                <a:solidFill>
                  <a:srgbClr val="FF0000"/>
                </a:solidFill>
              </a:rPr>
              <a:t>L</a:t>
            </a:r>
            <a:r>
              <a:rPr lang="en-US" sz="3200" dirty="0"/>
              <a:t>ight </a:t>
            </a:r>
            <a:r>
              <a:rPr lang="en-US" sz="3200" dirty="0">
                <a:solidFill>
                  <a:srgbClr val="FF0000"/>
                </a:solidFill>
              </a:rPr>
              <a:t>E</a:t>
            </a:r>
            <a:r>
              <a:rPr lang="en-US" sz="3200" dirty="0"/>
              <a:t>xperiment</a:t>
            </a:r>
          </a:p>
        </p:txBody>
      </p:sp>
      <p:pic>
        <p:nvPicPr>
          <p:cNvPr id="20" name="Picture 19">
            <a:extLst>
              <a:ext uri="{FF2B5EF4-FFF2-40B4-BE49-F238E27FC236}">
                <a16:creationId xmlns:a16="http://schemas.microsoft.com/office/drawing/2014/main" id="{2C21A2E5-3BE1-9593-2D6B-6918F07DCDB3}"/>
              </a:ext>
            </a:extLst>
          </p:cNvPr>
          <p:cNvPicPr>
            <a:picLocks noChangeAspect="1"/>
          </p:cNvPicPr>
          <p:nvPr/>
        </p:nvPicPr>
        <p:blipFill>
          <a:blip r:embed="rId4"/>
          <a:stretch>
            <a:fillRect/>
          </a:stretch>
        </p:blipFill>
        <p:spPr>
          <a:xfrm>
            <a:off x="10014858" y="-15232"/>
            <a:ext cx="2177143" cy="2177143"/>
          </a:xfrm>
          <a:prstGeom prst="rect">
            <a:avLst/>
          </a:prstGeom>
        </p:spPr>
      </p:pic>
      <p:sp>
        <p:nvSpPr>
          <p:cNvPr id="43" name="TextBox 42">
            <a:extLst>
              <a:ext uri="{FF2B5EF4-FFF2-40B4-BE49-F238E27FC236}">
                <a16:creationId xmlns:a16="http://schemas.microsoft.com/office/drawing/2014/main" id="{24FD387E-67C6-8B29-87F4-35CC9C8082A6}"/>
              </a:ext>
            </a:extLst>
          </p:cNvPr>
          <p:cNvSpPr txBox="1"/>
          <p:nvPr/>
        </p:nvSpPr>
        <p:spPr>
          <a:xfrm>
            <a:off x="10014858" y="2228983"/>
            <a:ext cx="2177143" cy="738664"/>
          </a:xfrm>
          <a:prstGeom prst="rect">
            <a:avLst/>
          </a:prstGeom>
          <a:noFill/>
        </p:spPr>
        <p:txBody>
          <a:bodyPr wrap="square" lIns="0" tIns="0" rIns="0" bIns="0" rtlCol="0">
            <a:spAutoFit/>
          </a:bodyPr>
          <a:lstStyle/>
          <a:p>
            <a:pPr algn="ctr"/>
            <a:r>
              <a:rPr lang="en-US" sz="1600" i="1" dirty="0"/>
              <a:t>Proposal sent to Astrophysics Pioneers</a:t>
            </a:r>
          </a:p>
          <a:p>
            <a:pPr algn="ctr"/>
            <a:r>
              <a:rPr lang="en-US" sz="1600" i="1" dirty="0"/>
              <a:t>March 16th</a:t>
            </a:r>
          </a:p>
        </p:txBody>
      </p:sp>
      <p:pic>
        <p:nvPicPr>
          <p:cNvPr id="50" name="Picture 49">
            <a:extLst>
              <a:ext uri="{FF2B5EF4-FFF2-40B4-BE49-F238E27FC236}">
                <a16:creationId xmlns:a16="http://schemas.microsoft.com/office/drawing/2014/main" id="{D6C54520-25D1-194D-7417-B60F13680FC5}"/>
              </a:ext>
            </a:extLst>
          </p:cNvPr>
          <p:cNvPicPr>
            <a:picLocks noChangeAspect="1"/>
          </p:cNvPicPr>
          <p:nvPr/>
        </p:nvPicPr>
        <p:blipFill>
          <a:blip r:embed="rId5"/>
          <a:srcRect/>
          <a:stretch/>
        </p:blipFill>
        <p:spPr>
          <a:xfrm>
            <a:off x="213119" y="3252533"/>
            <a:ext cx="6851988" cy="3605468"/>
          </a:xfrm>
          <a:prstGeom prst="rect">
            <a:avLst/>
          </a:prstGeom>
        </p:spPr>
      </p:pic>
      <p:pic>
        <p:nvPicPr>
          <p:cNvPr id="51" name="Picture 50">
            <a:extLst>
              <a:ext uri="{FF2B5EF4-FFF2-40B4-BE49-F238E27FC236}">
                <a16:creationId xmlns:a16="http://schemas.microsoft.com/office/drawing/2014/main" id="{CC68B473-B094-5C61-4745-02C0B96FE1E5}"/>
              </a:ext>
            </a:extLst>
          </p:cNvPr>
          <p:cNvPicPr>
            <a:picLocks noChangeAspect="1"/>
          </p:cNvPicPr>
          <p:nvPr/>
        </p:nvPicPr>
        <p:blipFill>
          <a:blip r:embed="rId6"/>
          <a:srcRect/>
          <a:stretch/>
        </p:blipFill>
        <p:spPr>
          <a:xfrm rot="19800000">
            <a:off x="10608557" y="4750700"/>
            <a:ext cx="1219200" cy="913081"/>
          </a:xfrm>
          <a:prstGeom prst="rect">
            <a:avLst/>
          </a:prstGeom>
        </p:spPr>
      </p:pic>
      <p:sp>
        <p:nvSpPr>
          <p:cNvPr id="21" name="TextBox 20">
            <a:extLst>
              <a:ext uri="{FF2B5EF4-FFF2-40B4-BE49-F238E27FC236}">
                <a16:creationId xmlns:a16="http://schemas.microsoft.com/office/drawing/2014/main" id="{7AC57B1A-87DD-7C68-D854-A7204A8EC9F8}"/>
              </a:ext>
            </a:extLst>
          </p:cNvPr>
          <p:cNvSpPr txBox="1"/>
          <p:nvPr/>
        </p:nvSpPr>
        <p:spPr>
          <a:xfrm>
            <a:off x="156701" y="761022"/>
            <a:ext cx="9607784" cy="2349810"/>
          </a:xfrm>
          <a:prstGeom prst="rect">
            <a:avLst/>
          </a:prstGeom>
          <a:noFill/>
        </p:spPr>
        <p:txBody>
          <a:bodyPr wrap="square" rtlCol="0">
            <a:spAutoFit/>
          </a:bodyPr>
          <a:lstStyle/>
          <a:p>
            <a:pPr marL="380990" indent="-380990">
              <a:buSzPct val="140000"/>
              <a:buFont typeface="Arial" panose="020B0604020202020204" pitchFamily="34" charset="0"/>
              <a:buChar char="•"/>
            </a:pPr>
            <a:r>
              <a:rPr lang="en-US" sz="1867" dirty="0">
                <a:solidFill>
                  <a:srgbClr val="40591B"/>
                </a:solidFill>
              </a:rPr>
              <a:t>Mapping our zodiacal dust in the near-UV where the Habitable Worlds Observatory will one day seek ozone on other Earths against their own similar dust clouds.</a:t>
            </a:r>
          </a:p>
          <a:p>
            <a:pPr marL="228594" indent="-228594">
              <a:buSzPct val="140000"/>
              <a:buFont typeface="Arial" panose="020B0604020202020204" pitchFamily="34" charset="0"/>
              <a:buChar char="•"/>
            </a:pPr>
            <a:endParaRPr lang="en-US" sz="800" dirty="0">
              <a:solidFill>
                <a:srgbClr val="212121"/>
              </a:solidFill>
            </a:endParaRPr>
          </a:p>
          <a:p>
            <a:pPr marL="380990" indent="-380990">
              <a:buSzPct val="140000"/>
              <a:buFont typeface="Arial" panose="020B0604020202020204" pitchFamily="34" charset="0"/>
              <a:buChar char="•"/>
            </a:pPr>
            <a:r>
              <a:rPr lang="en-US" sz="1867" dirty="0">
                <a:solidFill>
                  <a:srgbClr val="041D81"/>
                </a:solidFill>
              </a:rPr>
              <a:t>Using the scattered sunlight’s polarization over the sky to reconstruct our cloud’s shape as seen from outside.</a:t>
            </a:r>
          </a:p>
          <a:p>
            <a:pPr marL="228594" indent="-228594">
              <a:buSzPct val="140000"/>
              <a:buFont typeface="Arial" panose="020B0604020202020204" pitchFamily="34" charset="0"/>
              <a:buChar char="•"/>
            </a:pPr>
            <a:endParaRPr lang="en-US" sz="800" dirty="0">
              <a:solidFill>
                <a:srgbClr val="212121"/>
              </a:solidFill>
            </a:endParaRPr>
          </a:p>
          <a:p>
            <a:pPr marL="380990" indent="-380990">
              <a:buSzPct val="140000"/>
              <a:buFont typeface="Arial" panose="020B0604020202020204" pitchFamily="34" charset="0"/>
              <a:buChar char="•"/>
            </a:pPr>
            <a:r>
              <a:rPr lang="en-US" sz="1867" dirty="0">
                <a:solidFill>
                  <a:srgbClr val="812F13"/>
                </a:solidFill>
              </a:rPr>
              <a:t>55-mm telescope in 6U cubesat on LEO.  Telescope, spacecraft, operations by CU-LASP, detectors + science by JPL-Caltech.  Other science team members at CSULA, CUA/GSFC, NMSU, PSI, U. Arizona.  Student participants from Cal Poly Pomona, CSULA, Colorado.</a:t>
            </a:r>
          </a:p>
        </p:txBody>
      </p:sp>
      <p:sp>
        <p:nvSpPr>
          <p:cNvPr id="53" name="TextBox 52">
            <a:extLst>
              <a:ext uri="{FF2B5EF4-FFF2-40B4-BE49-F238E27FC236}">
                <a16:creationId xmlns:a16="http://schemas.microsoft.com/office/drawing/2014/main" id="{E3B73A13-2C81-2971-4410-7DCF18A6CB1F}"/>
              </a:ext>
            </a:extLst>
          </p:cNvPr>
          <p:cNvSpPr txBox="1"/>
          <p:nvPr/>
        </p:nvSpPr>
        <p:spPr>
          <a:xfrm rot="1800000">
            <a:off x="9764251" y="5608478"/>
            <a:ext cx="997272" cy="502573"/>
          </a:xfrm>
          <a:prstGeom prst="rect">
            <a:avLst/>
          </a:prstGeom>
          <a:noFill/>
        </p:spPr>
        <p:txBody>
          <a:bodyPr wrap="square" rtlCol="0">
            <a:spAutoFit/>
          </a:bodyPr>
          <a:lstStyle/>
          <a:p>
            <a:pPr algn="ctr"/>
            <a:r>
              <a:rPr lang="en-US" sz="1333" dirty="0">
                <a:solidFill>
                  <a:srgbClr val="75F84C"/>
                </a:solidFill>
              </a:rPr>
              <a:t>Zodiacal Light</a:t>
            </a:r>
          </a:p>
        </p:txBody>
      </p:sp>
      <p:sp>
        <p:nvSpPr>
          <p:cNvPr id="1028" name="TextBox 1027">
            <a:extLst>
              <a:ext uri="{FF2B5EF4-FFF2-40B4-BE49-F238E27FC236}">
                <a16:creationId xmlns:a16="http://schemas.microsoft.com/office/drawing/2014/main" id="{20330B8D-0AB8-DE68-A132-E949DCA04616}"/>
              </a:ext>
            </a:extLst>
          </p:cNvPr>
          <p:cNvSpPr txBox="1"/>
          <p:nvPr/>
        </p:nvSpPr>
        <p:spPr>
          <a:xfrm rot="19800000">
            <a:off x="10173397" y="4583439"/>
            <a:ext cx="1526224" cy="297454"/>
          </a:xfrm>
          <a:prstGeom prst="rect">
            <a:avLst/>
          </a:prstGeom>
          <a:noFill/>
        </p:spPr>
        <p:txBody>
          <a:bodyPr wrap="square" rtlCol="0">
            <a:spAutoFit/>
          </a:bodyPr>
          <a:lstStyle/>
          <a:p>
            <a:pPr algn="ctr"/>
            <a:r>
              <a:rPr lang="en-US" sz="1333" dirty="0">
                <a:solidFill>
                  <a:srgbClr val="D9D198"/>
                </a:solidFill>
              </a:rPr>
              <a:t>HabEx </a:t>
            </a:r>
            <a:r>
              <a:rPr lang="en-US" sz="1333" b="1" dirty="0">
                <a:solidFill>
                  <a:srgbClr val="D9D198"/>
                </a:solidFill>
              </a:rPr>
              <a:t>→ </a:t>
            </a:r>
            <a:r>
              <a:rPr lang="en-US" sz="1333" dirty="0">
                <a:solidFill>
                  <a:srgbClr val="D9D198"/>
                </a:solidFill>
              </a:rPr>
              <a:t>HWO</a:t>
            </a:r>
          </a:p>
        </p:txBody>
      </p:sp>
      <p:sp>
        <p:nvSpPr>
          <p:cNvPr id="2" name="Rectangle 1">
            <a:extLst>
              <a:ext uri="{FF2B5EF4-FFF2-40B4-BE49-F238E27FC236}">
                <a16:creationId xmlns:a16="http://schemas.microsoft.com/office/drawing/2014/main" id="{EE535DED-F607-CCBF-565C-57589CAB9E7A}"/>
              </a:ext>
            </a:extLst>
          </p:cNvPr>
          <p:cNvSpPr/>
          <p:nvPr/>
        </p:nvSpPr>
        <p:spPr>
          <a:xfrm>
            <a:off x="7538542" y="5621157"/>
            <a:ext cx="1469053" cy="474843"/>
          </a:xfrm>
          <a:prstGeom prst="rect">
            <a:avLst/>
          </a:prstGeom>
          <a:solidFill>
            <a:srgbClr val="343E65"/>
          </a:solidFill>
          <a:ln>
            <a:noFill/>
          </a:ln>
          <a:effectLst>
            <a:softEdge rad="63500"/>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pic>
        <p:nvPicPr>
          <p:cNvPr id="54" name="Picture 53">
            <a:extLst>
              <a:ext uri="{FF2B5EF4-FFF2-40B4-BE49-F238E27FC236}">
                <a16:creationId xmlns:a16="http://schemas.microsoft.com/office/drawing/2014/main" id="{7195463D-DA37-484B-474C-8DE5C5942C9C}"/>
              </a:ext>
            </a:extLst>
          </p:cNvPr>
          <p:cNvPicPr>
            <a:picLocks noChangeAspect="1"/>
          </p:cNvPicPr>
          <p:nvPr/>
        </p:nvPicPr>
        <p:blipFill>
          <a:blip r:embed="rId7"/>
          <a:srcRect/>
          <a:stretch/>
        </p:blipFill>
        <p:spPr>
          <a:xfrm rot="12600000">
            <a:off x="8368939" y="4846611"/>
            <a:ext cx="1219200" cy="826388"/>
          </a:xfrm>
          <a:prstGeom prst="rect">
            <a:avLst/>
          </a:prstGeom>
        </p:spPr>
      </p:pic>
      <p:cxnSp>
        <p:nvCxnSpPr>
          <p:cNvPr id="55" name="Straight Connector 54">
            <a:extLst>
              <a:ext uri="{FF2B5EF4-FFF2-40B4-BE49-F238E27FC236}">
                <a16:creationId xmlns:a16="http://schemas.microsoft.com/office/drawing/2014/main" id="{3E935D47-ADEA-5FBD-9F26-745DA309D6C4}"/>
              </a:ext>
            </a:extLst>
          </p:cNvPr>
          <p:cNvCxnSpPr>
            <a:cxnSpLocks/>
          </p:cNvCxnSpPr>
          <p:nvPr/>
        </p:nvCxnSpPr>
        <p:spPr>
          <a:xfrm rot="1800000" flipH="1" flipV="1">
            <a:off x="9463567" y="5556607"/>
            <a:ext cx="463296" cy="0"/>
          </a:xfrm>
          <a:prstGeom prst="line">
            <a:avLst/>
          </a:prstGeom>
          <a:ln w="25400">
            <a:solidFill>
              <a:srgbClr val="75F84C"/>
            </a:solidFill>
            <a:prstDash val="sysDash"/>
            <a:tailEnd type="stealth" w="med" len="lg"/>
          </a:ln>
        </p:spPr>
        <p:style>
          <a:lnRef idx="1">
            <a:schemeClr val="accent1"/>
          </a:lnRef>
          <a:fillRef idx="0">
            <a:schemeClr val="accent1"/>
          </a:fillRef>
          <a:effectRef idx="0">
            <a:schemeClr val="accent1"/>
          </a:effectRef>
          <a:fontRef idx="minor">
            <a:schemeClr val="tx1"/>
          </a:fontRef>
        </p:style>
      </p:cxnSp>
      <p:pic>
        <p:nvPicPr>
          <p:cNvPr id="1025" name="Picture 1024">
            <a:extLst>
              <a:ext uri="{FF2B5EF4-FFF2-40B4-BE49-F238E27FC236}">
                <a16:creationId xmlns:a16="http://schemas.microsoft.com/office/drawing/2014/main" id="{51C88ED7-8EA5-7526-C18B-B372991BC7F1}"/>
              </a:ext>
            </a:extLst>
          </p:cNvPr>
          <p:cNvPicPr>
            <a:picLocks noChangeAspect="1"/>
          </p:cNvPicPr>
          <p:nvPr/>
        </p:nvPicPr>
        <p:blipFill>
          <a:blip r:embed="rId8"/>
          <a:srcRect/>
          <a:stretch/>
        </p:blipFill>
        <p:spPr>
          <a:xfrm>
            <a:off x="7316675" y="4753183"/>
            <a:ext cx="947829" cy="978405"/>
          </a:xfrm>
          <a:prstGeom prst="rect">
            <a:avLst/>
          </a:prstGeom>
        </p:spPr>
      </p:pic>
    </p:spTree>
    <p:extLst>
      <p:ext uri="{BB962C8B-B14F-4D97-AF65-F5344CB8AC3E}">
        <p14:creationId xmlns:p14="http://schemas.microsoft.com/office/powerpoint/2010/main" val="40651898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68CD7241-1EDA-DD36-4389-576CC7088DA4}"/>
              </a:ext>
            </a:extLst>
          </p:cNvPr>
          <p:cNvPicPr>
            <a:picLocks noChangeAspect="1"/>
          </p:cNvPicPr>
          <p:nvPr/>
        </p:nvPicPr>
        <p:blipFill>
          <a:blip r:embed="rId2"/>
          <a:stretch>
            <a:fillRect/>
          </a:stretch>
        </p:blipFill>
        <p:spPr>
          <a:xfrm>
            <a:off x="276352" y="987552"/>
            <a:ext cx="7900416" cy="5623028"/>
          </a:xfrm>
          <a:prstGeom prst="rect">
            <a:avLst/>
          </a:prstGeom>
        </p:spPr>
      </p:pic>
      <p:sp>
        <p:nvSpPr>
          <p:cNvPr id="11" name="TextBox 10">
            <a:extLst>
              <a:ext uri="{FF2B5EF4-FFF2-40B4-BE49-F238E27FC236}">
                <a16:creationId xmlns:a16="http://schemas.microsoft.com/office/drawing/2014/main" id="{78C1C329-1EE1-81E4-3E76-1FCA660F6E19}"/>
              </a:ext>
            </a:extLst>
          </p:cNvPr>
          <p:cNvSpPr txBox="1"/>
          <p:nvPr/>
        </p:nvSpPr>
        <p:spPr>
          <a:xfrm>
            <a:off x="8383978" y="987552"/>
            <a:ext cx="3335581" cy="1631216"/>
          </a:xfrm>
          <a:prstGeom prst="rect">
            <a:avLst/>
          </a:prstGeom>
          <a:noFill/>
        </p:spPr>
        <p:txBody>
          <a:bodyPr wrap="square" rtlCol="0">
            <a:spAutoFit/>
          </a:bodyPr>
          <a:lstStyle/>
          <a:p>
            <a:r>
              <a:rPr lang="en-US" sz="2000" b="1" dirty="0">
                <a:solidFill>
                  <a:srgbClr val="212121"/>
                </a:solidFill>
                <a:latin typeface="Arial" panose="020B0604020202020204"/>
              </a:rPr>
              <a:t>PoZoLE would map the sunlight scattered from interplanetary dust, seen from dark-sky locations as the zodiacal light…</a:t>
            </a:r>
            <a:endParaRPr lang="en-US" sz="800" b="1" dirty="0">
              <a:solidFill>
                <a:srgbClr val="212121"/>
              </a:solidFill>
              <a:latin typeface="Arial" panose="020B0604020202020204"/>
            </a:endParaRPr>
          </a:p>
        </p:txBody>
      </p:sp>
      <p:sp>
        <p:nvSpPr>
          <p:cNvPr id="12" name="TextBox 11">
            <a:extLst>
              <a:ext uri="{FF2B5EF4-FFF2-40B4-BE49-F238E27FC236}">
                <a16:creationId xmlns:a16="http://schemas.microsoft.com/office/drawing/2014/main" id="{C2E02279-27BA-AA6F-C04F-2E4DE5367E28}"/>
              </a:ext>
            </a:extLst>
          </p:cNvPr>
          <p:cNvSpPr txBox="1"/>
          <p:nvPr/>
        </p:nvSpPr>
        <p:spPr>
          <a:xfrm>
            <a:off x="6203583" y="3839312"/>
            <a:ext cx="1674421" cy="307777"/>
          </a:xfrm>
          <a:prstGeom prst="rect">
            <a:avLst/>
          </a:prstGeom>
          <a:noFill/>
        </p:spPr>
        <p:txBody>
          <a:bodyPr wrap="square" rtlCol="0">
            <a:spAutoFit/>
          </a:bodyPr>
          <a:lstStyle/>
          <a:p>
            <a:r>
              <a:rPr lang="en-US" sz="1400" dirty="0">
                <a:solidFill>
                  <a:prstClr val="white"/>
                </a:solidFill>
                <a:latin typeface="Arial" panose="020B0604020202020204"/>
              </a:rPr>
              <a:t>Zodiacal light</a:t>
            </a:r>
          </a:p>
        </p:txBody>
      </p:sp>
      <p:cxnSp>
        <p:nvCxnSpPr>
          <p:cNvPr id="13" name="Straight Arrow Connector 12">
            <a:extLst>
              <a:ext uri="{FF2B5EF4-FFF2-40B4-BE49-F238E27FC236}">
                <a16:creationId xmlns:a16="http://schemas.microsoft.com/office/drawing/2014/main" id="{5B689018-FCC7-F892-A9A8-2C1709205714}"/>
              </a:ext>
            </a:extLst>
          </p:cNvPr>
          <p:cNvCxnSpPr/>
          <p:nvPr/>
        </p:nvCxnSpPr>
        <p:spPr>
          <a:xfrm flipH="1">
            <a:off x="5583283" y="4137394"/>
            <a:ext cx="632175" cy="676656"/>
          </a:xfrm>
          <a:prstGeom prst="straightConnector1">
            <a:avLst/>
          </a:prstGeom>
          <a:noFill/>
          <a:ln w="25400" cap="flat" cmpd="sng" algn="ctr">
            <a:solidFill>
              <a:sysClr val="window" lastClr="FFFFFF"/>
            </a:solidFill>
            <a:prstDash val="solid"/>
            <a:miter lim="800000"/>
            <a:tailEnd type="triangle" w="med" len="lg"/>
          </a:ln>
          <a:effectLst/>
        </p:spPr>
      </p:cxnSp>
      <p:grpSp>
        <p:nvGrpSpPr>
          <p:cNvPr id="15" name="Group 14">
            <a:extLst>
              <a:ext uri="{FF2B5EF4-FFF2-40B4-BE49-F238E27FC236}">
                <a16:creationId xmlns:a16="http://schemas.microsoft.com/office/drawing/2014/main" id="{641E434F-AD63-847E-6C9A-0B6954469558}"/>
              </a:ext>
            </a:extLst>
          </p:cNvPr>
          <p:cNvGrpSpPr/>
          <p:nvPr/>
        </p:nvGrpSpPr>
        <p:grpSpPr>
          <a:xfrm>
            <a:off x="276352" y="135892"/>
            <a:ext cx="11304437" cy="699248"/>
            <a:chOff x="276352" y="92860"/>
            <a:chExt cx="11304437" cy="699248"/>
          </a:xfrm>
        </p:grpSpPr>
        <p:sp>
          <p:nvSpPr>
            <p:cNvPr id="8" name="Title 1">
              <a:extLst>
                <a:ext uri="{FF2B5EF4-FFF2-40B4-BE49-F238E27FC236}">
                  <a16:creationId xmlns:a16="http://schemas.microsoft.com/office/drawing/2014/main" id="{DE2863F9-EC8C-F8E3-B05C-78F6B6B3B4A2}"/>
                </a:ext>
              </a:extLst>
            </p:cNvPr>
            <p:cNvSpPr txBox="1">
              <a:spLocks/>
            </p:cNvSpPr>
            <p:nvPr/>
          </p:nvSpPr>
          <p:spPr>
            <a:xfrm>
              <a:off x="1065007" y="213605"/>
              <a:ext cx="10515782" cy="457757"/>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marL="0" marR="0" lvl="0" indent="0" defTabSz="914400" rtl="0" eaLnBrk="1" fontAlgn="auto" latinLnBrk="0" hangingPunct="1">
                <a:lnSpc>
                  <a:spcPct val="90000"/>
                </a:lnSpc>
                <a:spcBef>
                  <a:spcPct val="0"/>
                </a:spcBef>
                <a:spcAft>
                  <a:spcPts val="0"/>
                </a:spcAft>
                <a:buClrTx/>
                <a:buSzTx/>
                <a:buFontTx/>
                <a:buNone/>
                <a:tabLst/>
                <a:defRPr/>
              </a:pPr>
              <a:r>
                <a:rPr kumimoji="0" lang="en-US" sz="2800" b="1" i="0" u="none" strike="noStrike" kern="1200" cap="none" spc="0" normalizeH="0" baseline="0" noProof="0" dirty="0">
                  <a:ln>
                    <a:noFill/>
                  </a:ln>
                  <a:solidFill>
                    <a:sysClr val="windowText" lastClr="000000"/>
                  </a:solidFill>
                  <a:effectLst/>
                  <a:uLnTx/>
                  <a:uFillTx/>
                  <a:latin typeface="Arial" panose="020B0604020202020204"/>
                  <a:ea typeface="+mj-ea"/>
                  <a:cs typeface="+mj-cs"/>
                </a:rPr>
                <a:t>PoZoLE</a:t>
              </a:r>
            </a:p>
          </p:txBody>
        </p:sp>
        <p:pic>
          <p:nvPicPr>
            <p:cNvPr id="14" name="Picture 13">
              <a:extLst>
                <a:ext uri="{FF2B5EF4-FFF2-40B4-BE49-F238E27FC236}">
                  <a16:creationId xmlns:a16="http://schemas.microsoft.com/office/drawing/2014/main" id="{7572F27C-4AEE-C3C1-2247-7E8622DBC352}"/>
                </a:ext>
              </a:extLst>
            </p:cNvPr>
            <p:cNvPicPr>
              <a:picLocks noChangeAspect="1"/>
            </p:cNvPicPr>
            <p:nvPr/>
          </p:nvPicPr>
          <p:blipFill>
            <a:blip r:embed="rId3"/>
            <a:stretch>
              <a:fillRect/>
            </a:stretch>
          </p:blipFill>
          <p:spPr>
            <a:xfrm>
              <a:off x="276352" y="92860"/>
              <a:ext cx="699248" cy="699248"/>
            </a:xfrm>
            <a:prstGeom prst="rect">
              <a:avLst/>
            </a:prstGeom>
          </p:spPr>
        </p:pic>
      </p:grpSp>
    </p:spTree>
    <p:extLst>
      <p:ext uri="{BB962C8B-B14F-4D97-AF65-F5344CB8AC3E}">
        <p14:creationId xmlns:p14="http://schemas.microsoft.com/office/powerpoint/2010/main" val="3325883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E1F2ED2-07B2-6A26-F137-ECC043677E4F}"/>
              </a:ext>
            </a:extLst>
          </p:cNvPr>
          <p:cNvPicPr>
            <a:picLocks noChangeAspect="1"/>
          </p:cNvPicPr>
          <p:nvPr/>
        </p:nvPicPr>
        <p:blipFill>
          <a:blip r:embed="rId2"/>
          <a:srcRect/>
          <a:stretch/>
        </p:blipFill>
        <p:spPr>
          <a:xfrm>
            <a:off x="276352" y="987551"/>
            <a:ext cx="8293608" cy="5621502"/>
          </a:xfrm>
          <a:prstGeom prst="rect">
            <a:avLst/>
          </a:prstGeom>
        </p:spPr>
      </p:pic>
      <p:sp>
        <p:nvSpPr>
          <p:cNvPr id="9" name="TextBox 8">
            <a:extLst>
              <a:ext uri="{FF2B5EF4-FFF2-40B4-BE49-F238E27FC236}">
                <a16:creationId xmlns:a16="http://schemas.microsoft.com/office/drawing/2014/main" id="{A2E07EE2-C6A6-2C7D-564E-46F48951B720}"/>
              </a:ext>
            </a:extLst>
          </p:cNvPr>
          <p:cNvSpPr txBox="1"/>
          <p:nvPr/>
        </p:nvSpPr>
        <p:spPr>
          <a:xfrm>
            <a:off x="9322130" y="987551"/>
            <a:ext cx="1902461" cy="1569660"/>
          </a:xfrm>
          <a:prstGeom prst="rect">
            <a:avLst/>
          </a:prstGeom>
          <a:noFill/>
        </p:spPr>
        <p:txBody>
          <a:bodyPr wrap="square" rtlCol="0">
            <a:spAutoFit/>
          </a:bodyPr>
          <a:lstStyle/>
          <a:p>
            <a:r>
              <a:rPr lang="en-US" sz="2400" b="1" dirty="0">
                <a:solidFill>
                  <a:srgbClr val="212121"/>
                </a:solidFill>
                <a:latin typeface="Arial" panose="020B0604020202020204"/>
              </a:rPr>
              <a:t>…using a camera in a 6U cubesat in LEO…</a:t>
            </a:r>
          </a:p>
        </p:txBody>
      </p:sp>
      <p:pic>
        <p:nvPicPr>
          <p:cNvPr id="10" name="Picture 9">
            <a:extLst>
              <a:ext uri="{FF2B5EF4-FFF2-40B4-BE49-F238E27FC236}">
                <a16:creationId xmlns:a16="http://schemas.microsoft.com/office/drawing/2014/main" id="{F7BDA0EA-4761-3EF4-AAB8-91B8300C5219}"/>
              </a:ext>
            </a:extLst>
          </p:cNvPr>
          <p:cNvPicPr>
            <a:picLocks noChangeAspect="1"/>
          </p:cNvPicPr>
          <p:nvPr/>
        </p:nvPicPr>
        <p:blipFill>
          <a:blip r:embed="rId3"/>
          <a:stretch>
            <a:fillRect/>
          </a:stretch>
        </p:blipFill>
        <p:spPr>
          <a:xfrm>
            <a:off x="8569960" y="4420640"/>
            <a:ext cx="1729258" cy="2290706"/>
          </a:xfrm>
          <a:prstGeom prst="rect">
            <a:avLst/>
          </a:prstGeom>
        </p:spPr>
      </p:pic>
      <p:sp>
        <p:nvSpPr>
          <p:cNvPr id="11" name="Rectangle 10">
            <a:extLst>
              <a:ext uri="{FF2B5EF4-FFF2-40B4-BE49-F238E27FC236}">
                <a16:creationId xmlns:a16="http://schemas.microsoft.com/office/drawing/2014/main" id="{FBE4351E-85DC-F70E-6C57-61B95481B7DB}"/>
              </a:ext>
            </a:extLst>
          </p:cNvPr>
          <p:cNvSpPr/>
          <p:nvPr/>
        </p:nvSpPr>
        <p:spPr>
          <a:xfrm>
            <a:off x="8695846" y="6476589"/>
            <a:ext cx="1470991" cy="234757"/>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panose="020B0604020202020204"/>
              <a:ea typeface="+mn-ea"/>
              <a:cs typeface="+mn-cs"/>
            </a:endParaRPr>
          </a:p>
        </p:txBody>
      </p:sp>
      <p:grpSp>
        <p:nvGrpSpPr>
          <p:cNvPr id="12" name="Group 11">
            <a:extLst>
              <a:ext uri="{FF2B5EF4-FFF2-40B4-BE49-F238E27FC236}">
                <a16:creationId xmlns:a16="http://schemas.microsoft.com/office/drawing/2014/main" id="{74221D14-5C89-21DF-4B56-E7D781B17595}"/>
              </a:ext>
            </a:extLst>
          </p:cNvPr>
          <p:cNvGrpSpPr/>
          <p:nvPr/>
        </p:nvGrpSpPr>
        <p:grpSpPr>
          <a:xfrm>
            <a:off x="276352" y="135892"/>
            <a:ext cx="11304437" cy="699248"/>
            <a:chOff x="276352" y="92860"/>
            <a:chExt cx="11304437" cy="699248"/>
          </a:xfrm>
        </p:grpSpPr>
        <p:sp>
          <p:nvSpPr>
            <p:cNvPr id="13" name="Title 1">
              <a:extLst>
                <a:ext uri="{FF2B5EF4-FFF2-40B4-BE49-F238E27FC236}">
                  <a16:creationId xmlns:a16="http://schemas.microsoft.com/office/drawing/2014/main" id="{DFE79919-ED6F-7081-F370-8E1F802DEC15}"/>
                </a:ext>
              </a:extLst>
            </p:cNvPr>
            <p:cNvSpPr txBox="1">
              <a:spLocks/>
            </p:cNvSpPr>
            <p:nvPr/>
          </p:nvSpPr>
          <p:spPr>
            <a:xfrm>
              <a:off x="1065007" y="213605"/>
              <a:ext cx="10515782" cy="457757"/>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marL="0" marR="0" lvl="0" indent="0" defTabSz="914400" rtl="0" eaLnBrk="1" fontAlgn="auto" latinLnBrk="0" hangingPunct="1">
                <a:lnSpc>
                  <a:spcPct val="90000"/>
                </a:lnSpc>
                <a:spcBef>
                  <a:spcPct val="0"/>
                </a:spcBef>
                <a:spcAft>
                  <a:spcPts val="0"/>
                </a:spcAft>
                <a:buClrTx/>
                <a:buSzTx/>
                <a:buFontTx/>
                <a:buNone/>
                <a:tabLst/>
                <a:defRPr/>
              </a:pPr>
              <a:r>
                <a:rPr kumimoji="0" lang="en-US" sz="2800" b="1" i="0" u="none" strike="noStrike" kern="1200" cap="none" spc="0" normalizeH="0" baseline="0" noProof="0" dirty="0">
                  <a:ln>
                    <a:noFill/>
                  </a:ln>
                  <a:solidFill>
                    <a:sysClr val="windowText" lastClr="000000"/>
                  </a:solidFill>
                  <a:effectLst/>
                  <a:uLnTx/>
                  <a:uFillTx/>
                  <a:latin typeface="Arial" panose="020B0604020202020204"/>
                  <a:ea typeface="+mj-ea"/>
                  <a:cs typeface="+mj-cs"/>
                </a:rPr>
                <a:t>PoZoLE</a:t>
              </a:r>
            </a:p>
          </p:txBody>
        </p:sp>
        <p:pic>
          <p:nvPicPr>
            <p:cNvPr id="14" name="Picture 13">
              <a:extLst>
                <a:ext uri="{FF2B5EF4-FFF2-40B4-BE49-F238E27FC236}">
                  <a16:creationId xmlns:a16="http://schemas.microsoft.com/office/drawing/2014/main" id="{AAE9506D-31BF-0890-1E7D-5FD6191DE7CA}"/>
                </a:ext>
              </a:extLst>
            </p:cNvPr>
            <p:cNvPicPr>
              <a:picLocks noChangeAspect="1"/>
            </p:cNvPicPr>
            <p:nvPr/>
          </p:nvPicPr>
          <p:blipFill>
            <a:blip r:embed="rId4"/>
            <a:stretch>
              <a:fillRect/>
            </a:stretch>
          </p:blipFill>
          <p:spPr>
            <a:xfrm>
              <a:off x="276352" y="92860"/>
              <a:ext cx="699248" cy="699248"/>
            </a:xfrm>
            <a:prstGeom prst="rect">
              <a:avLst/>
            </a:prstGeom>
          </p:spPr>
        </p:pic>
      </p:grpSp>
    </p:spTree>
    <p:extLst>
      <p:ext uri="{BB962C8B-B14F-4D97-AF65-F5344CB8AC3E}">
        <p14:creationId xmlns:p14="http://schemas.microsoft.com/office/powerpoint/2010/main" val="41877773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CDD7F5A-B40B-9C3F-7F7A-8793578AF510}"/>
              </a:ext>
            </a:extLst>
          </p:cNvPr>
          <p:cNvPicPr>
            <a:picLocks noChangeAspect="1"/>
          </p:cNvPicPr>
          <p:nvPr/>
        </p:nvPicPr>
        <p:blipFill>
          <a:blip r:embed="rId2"/>
          <a:srcRect/>
          <a:stretch/>
        </p:blipFill>
        <p:spPr>
          <a:xfrm>
            <a:off x="276352" y="987552"/>
            <a:ext cx="9994392" cy="5621845"/>
          </a:xfrm>
          <a:prstGeom prst="rect">
            <a:avLst/>
          </a:prstGeom>
        </p:spPr>
      </p:pic>
      <p:sp>
        <p:nvSpPr>
          <p:cNvPr id="4" name="TextBox 3">
            <a:extLst>
              <a:ext uri="{FF2B5EF4-FFF2-40B4-BE49-F238E27FC236}">
                <a16:creationId xmlns:a16="http://schemas.microsoft.com/office/drawing/2014/main" id="{35F8E142-3B51-0BF2-95E8-3B0E00F1FF7F}"/>
              </a:ext>
            </a:extLst>
          </p:cNvPr>
          <p:cNvSpPr txBox="1"/>
          <p:nvPr/>
        </p:nvSpPr>
        <p:spPr>
          <a:xfrm>
            <a:off x="8030817" y="987552"/>
            <a:ext cx="2239928" cy="1631216"/>
          </a:xfrm>
          <a:prstGeom prst="rect">
            <a:avLst/>
          </a:prstGeom>
          <a:noFill/>
        </p:spPr>
        <p:txBody>
          <a:bodyPr wrap="square" rtlCol="0">
            <a:spAutoFit/>
          </a:bodyPr>
          <a:lstStyle/>
          <a:p>
            <a:pPr algn="l"/>
            <a:r>
              <a:rPr lang="en-US" sz="2000" b="1" i="0" u="none" strike="noStrike" dirty="0">
                <a:solidFill>
                  <a:schemeClr val="bg1"/>
                </a:solidFill>
                <a:effectLst/>
              </a:rPr>
              <a:t>…at the near-UV wavelengths blocked from Earth’s surface by ozone.  </a:t>
            </a:r>
            <a:endParaRPr lang="en-US" sz="800" b="1" i="0" u="none" strike="noStrike" dirty="0">
              <a:solidFill>
                <a:schemeClr val="bg1"/>
              </a:solidFill>
              <a:effectLst/>
            </a:endParaRPr>
          </a:p>
        </p:txBody>
      </p:sp>
      <p:sp>
        <p:nvSpPr>
          <p:cNvPr id="5" name="TextBox 4">
            <a:extLst>
              <a:ext uri="{FF2B5EF4-FFF2-40B4-BE49-F238E27FC236}">
                <a16:creationId xmlns:a16="http://schemas.microsoft.com/office/drawing/2014/main" id="{2191E4B7-7F52-1939-1488-14FD9314B10E}"/>
              </a:ext>
            </a:extLst>
          </p:cNvPr>
          <p:cNvSpPr txBox="1"/>
          <p:nvPr/>
        </p:nvSpPr>
        <p:spPr>
          <a:xfrm>
            <a:off x="5809129" y="6074916"/>
            <a:ext cx="4461615" cy="523220"/>
          </a:xfrm>
          <a:prstGeom prst="rect">
            <a:avLst/>
          </a:prstGeom>
          <a:noFill/>
        </p:spPr>
        <p:txBody>
          <a:bodyPr wrap="square" rtlCol="0">
            <a:spAutoFit/>
          </a:bodyPr>
          <a:lstStyle/>
          <a:p>
            <a:r>
              <a:rPr lang="en-US" sz="1400" dirty="0">
                <a:solidFill>
                  <a:schemeClr val="bg1"/>
                </a:solidFill>
              </a:rPr>
              <a:t>Minimum ozone concentration over Antarctica, 1979-2013 (NASA Goddard Scientific Visualization Studio)</a:t>
            </a:r>
          </a:p>
        </p:txBody>
      </p:sp>
      <p:grpSp>
        <p:nvGrpSpPr>
          <p:cNvPr id="6" name="Group 5">
            <a:extLst>
              <a:ext uri="{FF2B5EF4-FFF2-40B4-BE49-F238E27FC236}">
                <a16:creationId xmlns:a16="http://schemas.microsoft.com/office/drawing/2014/main" id="{3EAD2C62-8F3D-E551-1790-C911246B05E9}"/>
              </a:ext>
            </a:extLst>
          </p:cNvPr>
          <p:cNvGrpSpPr/>
          <p:nvPr/>
        </p:nvGrpSpPr>
        <p:grpSpPr>
          <a:xfrm>
            <a:off x="276352" y="135892"/>
            <a:ext cx="11304437" cy="699248"/>
            <a:chOff x="276352" y="92860"/>
            <a:chExt cx="11304437" cy="699248"/>
          </a:xfrm>
        </p:grpSpPr>
        <p:sp>
          <p:nvSpPr>
            <p:cNvPr id="7" name="Title 1">
              <a:extLst>
                <a:ext uri="{FF2B5EF4-FFF2-40B4-BE49-F238E27FC236}">
                  <a16:creationId xmlns:a16="http://schemas.microsoft.com/office/drawing/2014/main" id="{83FFF3D0-3E90-CCAD-F17A-5D2A3C4F0AC3}"/>
                </a:ext>
              </a:extLst>
            </p:cNvPr>
            <p:cNvSpPr txBox="1">
              <a:spLocks/>
            </p:cNvSpPr>
            <p:nvPr/>
          </p:nvSpPr>
          <p:spPr>
            <a:xfrm>
              <a:off x="1065007" y="213605"/>
              <a:ext cx="10515782" cy="457757"/>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marL="0" marR="0" lvl="0" indent="0" defTabSz="914400" rtl="0" eaLnBrk="1" fontAlgn="auto" latinLnBrk="0" hangingPunct="1">
                <a:lnSpc>
                  <a:spcPct val="90000"/>
                </a:lnSpc>
                <a:spcBef>
                  <a:spcPct val="0"/>
                </a:spcBef>
                <a:spcAft>
                  <a:spcPts val="0"/>
                </a:spcAft>
                <a:buClrTx/>
                <a:buSzTx/>
                <a:buFontTx/>
                <a:buNone/>
                <a:tabLst/>
                <a:defRPr/>
              </a:pPr>
              <a:r>
                <a:rPr kumimoji="0" lang="en-US" sz="2800" b="1" i="0" u="none" strike="noStrike" kern="1200" cap="none" spc="0" normalizeH="0" baseline="0" noProof="0" dirty="0">
                  <a:ln>
                    <a:noFill/>
                  </a:ln>
                  <a:solidFill>
                    <a:sysClr val="windowText" lastClr="000000"/>
                  </a:solidFill>
                  <a:effectLst/>
                  <a:uLnTx/>
                  <a:uFillTx/>
                  <a:latin typeface="Arial" panose="020B0604020202020204"/>
                  <a:ea typeface="+mj-ea"/>
                  <a:cs typeface="+mj-cs"/>
                </a:rPr>
                <a:t>PoZoLE</a:t>
              </a:r>
            </a:p>
          </p:txBody>
        </p:sp>
        <p:pic>
          <p:nvPicPr>
            <p:cNvPr id="8" name="Picture 7">
              <a:extLst>
                <a:ext uri="{FF2B5EF4-FFF2-40B4-BE49-F238E27FC236}">
                  <a16:creationId xmlns:a16="http://schemas.microsoft.com/office/drawing/2014/main" id="{4125CD76-D148-F56A-CCC1-A7F22AA133BF}"/>
                </a:ext>
              </a:extLst>
            </p:cNvPr>
            <p:cNvPicPr>
              <a:picLocks noChangeAspect="1"/>
            </p:cNvPicPr>
            <p:nvPr/>
          </p:nvPicPr>
          <p:blipFill>
            <a:blip r:embed="rId3"/>
            <a:stretch>
              <a:fillRect/>
            </a:stretch>
          </p:blipFill>
          <p:spPr>
            <a:xfrm>
              <a:off x="276352" y="92860"/>
              <a:ext cx="699248" cy="699248"/>
            </a:xfrm>
            <a:prstGeom prst="rect">
              <a:avLst/>
            </a:prstGeom>
          </p:spPr>
        </p:pic>
      </p:grpSp>
    </p:spTree>
    <p:extLst>
      <p:ext uri="{BB962C8B-B14F-4D97-AF65-F5344CB8AC3E}">
        <p14:creationId xmlns:p14="http://schemas.microsoft.com/office/powerpoint/2010/main" val="38218727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B85DE7E-8E70-6F4C-B223-997F17D0F38E}"/>
              </a:ext>
            </a:extLst>
          </p:cNvPr>
          <p:cNvPicPr>
            <a:picLocks noChangeAspect="1"/>
          </p:cNvPicPr>
          <p:nvPr/>
        </p:nvPicPr>
        <p:blipFill>
          <a:blip r:embed="rId3"/>
          <a:srcRect/>
          <a:stretch/>
        </p:blipFill>
        <p:spPr>
          <a:xfrm>
            <a:off x="274320" y="987552"/>
            <a:ext cx="7506625" cy="5621845"/>
          </a:xfrm>
          <a:prstGeom prst="rect">
            <a:avLst/>
          </a:prstGeom>
        </p:spPr>
      </p:pic>
      <p:sp>
        <p:nvSpPr>
          <p:cNvPr id="8" name="TextBox 7">
            <a:extLst>
              <a:ext uri="{FF2B5EF4-FFF2-40B4-BE49-F238E27FC236}">
                <a16:creationId xmlns:a16="http://schemas.microsoft.com/office/drawing/2014/main" id="{723346F5-22F5-4C68-50BC-ACEF9FDE3175}"/>
              </a:ext>
            </a:extLst>
          </p:cNvPr>
          <p:cNvSpPr txBox="1"/>
          <p:nvPr/>
        </p:nvSpPr>
        <p:spPr>
          <a:xfrm>
            <a:off x="8045988" y="994443"/>
            <a:ext cx="3419370" cy="3170099"/>
          </a:xfrm>
          <a:prstGeom prst="rect">
            <a:avLst/>
          </a:prstGeom>
          <a:noFill/>
        </p:spPr>
        <p:txBody>
          <a:bodyPr wrap="square" rtlCol="0">
            <a:spAutoFit/>
          </a:bodyPr>
          <a:lstStyle/>
          <a:p>
            <a:r>
              <a:rPr lang="en-US" sz="2000" b="1" dirty="0">
                <a:solidFill>
                  <a:srgbClr val="212121"/>
                </a:solidFill>
                <a:latin typeface="Arial" panose="020B0604020202020204"/>
              </a:rPr>
              <a:t>Near-UV is the band where NASA’s Habitable Worlds Observatory will one day search for absorption by ozone in the atmospheres of candidate </a:t>
            </a:r>
            <a:r>
              <a:rPr lang="en-US" sz="2000" b="1" dirty="0" err="1">
                <a:solidFill>
                  <a:srgbClr val="212121"/>
                </a:solidFill>
                <a:latin typeface="Arial" panose="020B0604020202020204"/>
              </a:rPr>
              <a:t>exo</a:t>
            </a:r>
            <a:r>
              <a:rPr lang="en-US" sz="2000" b="1" dirty="0">
                <a:solidFill>
                  <a:srgbClr val="212121"/>
                </a:solidFill>
                <a:latin typeface="Arial" panose="020B0604020202020204"/>
              </a:rPr>
              <a:t>-Earths, against the light scattered by their star systems’ similar interplanetary dust clouds.</a:t>
            </a:r>
            <a:endParaRPr lang="en-US" sz="800" b="1" dirty="0">
              <a:solidFill>
                <a:prstClr val="black"/>
              </a:solidFill>
              <a:latin typeface="Arial" panose="020B0604020202020204"/>
            </a:endParaRPr>
          </a:p>
        </p:txBody>
      </p:sp>
      <p:sp>
        <p:nvSpPr>
          <p:cNvPr id="9" name="TextBox 8">
            <a:extLst>
              <a:ext uri="{FF2B5EF4-FFF2-40B4-BE49-F238E27FC236}">
                <a16:creationId xmlns:a16="http://schemas.microsoft.com/office/drawing/2014/main" id="{5BE0B7B4-EB3F-EA0F-9DC3-C14E85C5A879}"/>
              </a:ext>
            </a:extLst>
          </p:cNvPr>
          <p:cNvSpPr txBox="1"/>
          <p:nvPr/>
        </p:nvSpPr>
        <p:spPr>
          <a:xfrm>
            <a:off x="8045988" y="6071448"/>
            <a:ext cx="2800335" cy="523220"/>
          </a:xfrm>
          <a:prstGeom prst="rect">
            <a:avLst/>
          </a:prstGeom>
          <a:noFill/>
        </p:spPr>
        <p:txBody>
          <a:bodyPr wrap="square" rtlCol="0">
            <a:spAutoFit/>
          </a:bodyPr>
          <a:lstStyle/>
          <a:p>
            <a:r>
              <a:rPr lang="en-US" sz="1400" dirty="0">
                <a:solidFill>
                  <a:prstClr val="black"/>
                </a:solidFill>
                <a:latin typeface="Arial" panose="020B0604020202020204"/>
              </a:rPr>
              <a:t>Habitable Exoplanet Observatory (HabEx) Final Report 2019</a:t>
            </a:r>
          </a:p>
        </p:txBody>
      </p:sp>
      <p:grpSp>
        <p:nvGrpSpPr>
          <p:cNvPr id="10" name="Group 9">
            <a:extLst>
              <a:ext uri="{FF2B5EF4-FFF2-40B4-BE49-F238E27FC236}">
                <a16:creationId xmlns:a16="http://schemas.microsoft.com/office/drawing/2014/main" id="{7504B330-7C90-6AA5-3145-40A6202AE1FE}"/>
              </a:ext>
            </a:extLst>
          </p:cNvPr>
          <p:cNvGrpSpPr/>
          <p:nvPr/>
        </p:nvGrpSpPr>
        <p:grpSpPr>
          <a:xfrm>
            <a:off x="276352" y="135892"/>
            <a:ext cx="11304437" cy="699248"/>
            <a:chOff x="276352" y="92860"/>
            <a:chExt cx="11304437" cy="699248"/>
          </a:xfrm>
        </p:grpSpPr>
        <p:sp>
          <p:nvSpPr>
            <p:cNvPr id="11" name="Title 1">
              <a:extLst>
                <a:ext uri="{FF2B5EF4-FFF2-40B4-BE49-F238E27FC236}">
                  <a16:creationId xmlns:a16="http://schemas.microsoft.com/office/drawing/2014/main" id="{E6A9FAE4-E295-5528-2A6A-5D61C05F70FB}"/>
                </a:ext>
              </a:extLst>
            </p:cNvPr>
            <p:cNvSpPr txBox="1">
              <a:spLocks/>
            </p:cNvSpPr>
            <p:nvPr/>
          </p:nvSpPr>
          <p:spPr>
            <a:xfrm>
              <a:off x="1065007" y="213605"/>
              <a:ext cx="10515782" cy="457757"/>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marL="0" marR="0" lvl="0" indent="0" defTabSz="914400" rtl="0" eaLnBrk="1" fontAlgn="auto" latinLnBrk="0" hangingPunct="1">
                <a:lnSpc>
                  <a:spcPct val="90000"/>
                </a:lnSpc>
                <a:spcBef>
                  <a:spcPct val="0"/>
                </a:spcBef>
                <a:spcAft>
                  <a:spcPts val="0"/>
                </a:spcAft>
                <a:buClrTx/>
                <a:buSzTx/>
                <a:buFontTx/>
                <a:buNone/>
                <a:tabLst/>
                <a:defRPr/>
              </a:pPr>
              <a:r>
                <a:rPr kumimoji="0" lang="en-US" sz="2800" b="1" i="0" u="none" strike="noStrike" kern="1200" cap="none" spc="0" normalizeH="0" baseline="0" noProof="0" dirty="0">
                  <a:ln>
                    <a:noFill/>
                  </a:ln>
                  <a:solidFill>
                    <a:sysClr val="windowText" lastClr="000000"/>
                  </a:solidFill>
                  <a:effectLst/>
                  <a:uLnTx/>
                  <a:uFillTx/>
                  <a:latin typeface="Arial" panose="020B0604020202020204"/>
                  <a:ea typeface="+mj-ea"/>
                  <a:cs typeface="+mj-cs"/>
                </a:rPr>
                <a:t>PoZoLE</a:t>
              </a:r>
            </a:p>
          </p:txBody>
        </p:sp>
        <p:pic>
          <p:nvPicPr>
            <p:cNvPr id="12" name="Picture 11">
              <a:extLst>
                <a:ext uri="{FF2B5EF4-FFF2-40B4-BE49-F238E27FC236}">
                  <a16:creationId xmlns:a16="http://schemas.microsoft.com/office/drawing/2014/main" id="{EE8E4430-E1C2-AA92-A304-2AD7931870EA}"/>
                </a:ext>
              </a:extLst>
            </p:cNvPr>
            <p:cNvPicPr>
              <a:picLocks noChangeAspect="1"/>
            </p:cNvPicPr>
            <p:nvPr/>
          </p:nvPicPr>
          <p:blipFill>
            <a:blip r:embed="rId4"/>
            <a:stretch>
              <a:fillRect/>
            </a:stretch>
          </p:blipFill>
          <p:spPr>
            <a:xfrm>
              <a:off x="276352" y="92860"/>
              <a:ext cx="699248" cy="699248"/>
            </a:xfrm>
            <a:prstGeom prst="rect">
              <a:avLst/>
            </a:prstGeom>
          </p:spPr>
        </p:pic>
      </p:grpSp>
    </p:spTree>
    <p:extLst>
      <p:ext uri="{BB962C8B-B14F-4D97-AF65-F5344CB8AC3E}">
        <p14:creationId xmlns:p14="http://schemas.microsoft.com/office/powerpoint/2010/main" val="2892106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64395D45-FACD-107D-F462-DCF8A6DCBCE4}"/>
              </a:ext>
            </a:extLst>
          </p:cNvPr>
          <p:cNvPicPr>
            <a:picLocks noChangeAspect="1"/>
          </p:cNvPicPr>
          <p:nvPr/>
        </p:nvPicPr>
        <p:blipFill>
          <a:blip r:embed="rId3"/>
          <a:srcRect/>
          <a:stretch/>
        </p:blipFill>
        <p:spPr>
          <a:xfrm>
            <a:off x="274320" y="987552"/>
            <a:ext cx="8435341" cy="5623560"/>
          </a:xfrm>
          <a:prstGeom prst="rect">
            <a:avLst/>
          </a:prstGeom>
        </p:spPr>
      </p:pic>
      <p:sp>
        <p:nvSpPr>
          <p:cNvPr id="13" name="TextBox 12">
            <a:extLst>
              <a:ext uri="{FF2B5EF4-FFF2-40B4-BE49-F238E27FC236}">
                <a16:creationId xmlns:a16="http://schemas.microsoft.com/office/drawing/2014/main" id="{0AF43FD9-603D-C746-8E99-99F49E9823BF}"/>
              </a:ext>
            </a:extLst>
          </p:cNvPr>
          <p:cNvSpPr txBox="1"/>
          <p:nvPr/>
        </p:nvSpPr>
        <p:spPr>
          <a:xfrm>
            <a:off x="8944361" y="987552"/>
            <a:ext cx="2636428" cy="3477875"/>
          </a:xfrm>
          <a:prstGeom prst="rect">
            <a:avLst/>
          </a:prstGeom>
          <a:noFill/>
        </p:spPr>
        <p:txBody>
          <a:bodyPr wrap="square" rtlCol="0">
            <a:spAutoFit/>
          </a:bodyPr>
          <a:lstStyle/>
          <a:p>
            <a:r>
              <a:rPr lang="en-US" sz="2000" b="1" dirty="0">
                <a:solidFill>
                  <a:srgbClr val="212121"/>
                </a:solidFill>
                <a:latin typeface="Arial" panose="020B0604020202020204"/>
              </a:rPr>
              <a:t>Much brighter, thicker dust clouds are known around some nearby stars, but a cloud like our own would be too faint to see out there with today’s telescopes.  That makes our own cloud a keystone.</a:t>
            </a:r>
          </a:p>
        </p:txBody>
      </p:sp>
      <p:sp>
        <p:nvSpPr>
          <p:cNvPr id="14" name="TextBox 13">
            <a:extLst>
              <a:ext uri="{FF2B5EF4-FFF2-40B4-BE49-F238E27FC236}">
                <a16:creationId xmlns:a16="http://schemas.microsoft.com/office/drawing/2014/main" id="{61F4E6FF-7352-F8A1-19C1-0ACDDCAD7A7B}"/>
              </a:ext>
            </a:extLst>
          </p:cNvPr>
          <p:cNvSpPr txBox="1"/>
          <p:nvPr/>
        </p:nvSpPr>
        <p:spPr>
          <a:xfrm>
            <a:off x="8944361" y="5537502"/>
            <a:ext cx="2372823" cy="954107"/>
          </a:xfrm>
          <a:prstGeom prst="rect">
            <a:avLst/>
          </a:prstGeom>
          <a:noFill/>
        </p:spPr>
        <p:txBody>
          <a:bodyPr wrap="square" rtlCol="0">
            <a:spAutoFit/>
          </a:bodyPr>
          <a:lstStyle/>
          <a:p>
            <a:r>
              <a:rPr lang="en-US" sz="1400" dirty="0">
                <a:solidFill>
                  <a:prstClr val="black"/>
                </a:solidFill>
                <a:latin typeface="Arial" panose="020B0604020202020204"/>
              </a:rPr>
              <a:t>Debris disks from Gemini Planet Imager Exoplanet Survey; UC Berkeley image by Thomas Esposito</a:t>
            </a:r>
          </a:p>
        </p:txBody>
      </p:sp>
      <p:grpSp>
        <p:nvGrpSpPr>
          <p:cNvPr id="15" name="Group 14">
            <a:extLst>
              <a:ext uri="{FF2B5EF4-FFF2-40B4-BE49-F238E27FC236}">
                <a16:creationId xmlns:a16="http://schemas.microsoft.com/office/drawing/2014/main" id="{9433F23F-3EA5-5BC8-19A5-5FA05F146903}"/>
              </a:ext>
            </a:extLst>
          </p:cNvPr>
          <p:cNvGrpSpPr/>
          <p:nvPr/>
        </p:nvGrpSpPr>
        <p:grpSpPr>
          <a:xfrm>
            <a:off x="276352" y="135892"/>
            <a:ext cx="11304437" cy="699248"/>
            <a:chOff x="276352" y="92860"/>
            <a:chExt cx="11304437" cy="699248"/>
          </a:xfrm>
        </p:grpSpPr>
        <p:sp>
          <p:nvSpPr>
            <p:cNvPr id="16" name="Title 1">
              <a:extLst>
                <a:ext uri="{FF2B5EF4-FFF2-40B4-BE49-F238E27FC236}">
                  <a16:creationId xmlns:a16="http://schemas.microsoft.com/office/drawing/2014/main" id="{D35AC50D-5413-2AE1-D5F2-206D6D8B023A}"/>
                </a:ext>
              </a:extLst>
            </p:cNvPr>
            <p:cNvSpPr txBox="1">
              <a:spLocks/>
            </p:cNvSpPr>
            <p:nvPr/>
          </p:nvSpPr>
          <p:spPr>
            <a:xfrm>
              <a:off x="1065007" y="213605"/>
              <a:ext cx="10515782" cy="457757"/>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marL="0" marR="0" lvl="0" indent="0" defTabSz="914400" rtl="0" eaLnBrk="1" fontAlgn="auto" latinLnBrk="0" hangingPunct="1">
                <a:lnSpc>
                  <a:spcPct val="90000"/>
                </a:lnSpc>
                <a:spcBef>
                  <a:spcPct val="0"/>
                </a:spcBef>
                <a:spcAft>
                  <a:spcPts val="0"/>
                </a:spcAft>
                <a:buClrTx/>
                <a:buSzTx/>
                <a:buFontTx/>
                <a:buNone/>
                <a:tabLst/>
                <a:defRPr/>
              </a:pPr>
              <a:r>
                <a:rPr kumimoji="0" lang="en-US" sz="2800" b="1" i="0" u="none" strike="noStrike" kern="1200" cap="none" spc="0" normalizeH="0" baseline="0" noProof="0" dirty="0">
                  <a:ln>
                    <a:noFill/>
                  </a:ln>
                  <a:solidFill>
                    <a:sysClr val="windowText" lastClr="000000"/>
                  </a:solidFill>
                  <a:effectLst/>
                  <a:uLnTx/>
                  <a:uFillTx/>
                  <a:latin typeface="Arial" panose="020B0604020202020204"/>
                  <a:ea typeface="+mj-ea"/>
                  <a:cs typeface="+mj-cs"/>
                </a:rPr>
                <a:t>PoZoLE</a:t>
              </a:r>
            </a:p>
          </p:txBody>
        </p:sp>
        <p:pic>
          <p:nvPicPr>
            <p:cNvPr id="17" name="Picture 16">
              <a:extLst>
                <a:ext uri="{FF2B5EF4-FFF2-40B4-BE49-F238E27FC236}">
                  <a16:creationId xmlns:a16="http://schemas.microsoft.com/office/drawing/2014/main" id="{4EF18AF6-2A92-3244-11C5-C202D6A08D7A}"/>
                </a:ext>
              </a:extLst>
            </p:cNvPr>
            <p:cNvPicPr>
              <a:picLocks noChangeAspect="1"/>
            </p:cNvPicPr>
            <p:nvPr/>
          </p:nvPicPr>
          <p:blipFill>
            <a:blip r:embed="rId4"/>
            <a:stretch>
              <a:fillRect/>
            </a:stretch>
          </p:blipFill>
          <p:spPr>
            <a:xfrm>
              <a:off x="276352" y="92860"/>
              <a:ext cx="699248" cy="699248"/>
            </a:xfrm>
            <a:prstGeom prst="rect">
              <a:avLst/>
            </a:prstGeom>
          </p:spPr>
        </p:pic>
      </p:grpSp>
    </p:spTree>
    <p:extLst>
      <p:ext uri="{BB962C8B-B14F-4D97-AF65-F5344CB8AC3E}">
        <p14:creationId xmlns:p14="http://schemas.microsoft.com/office/powerpoint/2010/main" val="41668397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1BF156E8-0A0C-E9C8-1D4C-E67C56ED8395}"/>
              </a:ext>
            </a:extLst>
          </p:cNvPr>
          <p:cNvPicPr>
            <a:picLocks noChangeAspect="1"/>
          </p:cNvPicPr>
          <p:nvPr/>
        </p:nvPicPr>
        <p:blipFill>
          <a:blip r:embed="rId3"/>
          <a:srcRect/>
          <a:stretch/>
        </p:blipFill>
        <p:spPr>
          <a:xfrm>
            <a:off x="274319" y="987552"/>
            <a:ext cx="11247120" cy="5623560"/>
          </a:xfrm>
          <a:prstGeom prst="rect">
            <a:avLst/>
          </a:prstGeom>
        </p:spPr>
      </p:pic>
      <p:sp>
        <p:nvSpPr>
          <p:cNvPr id="15" name="TextBox 14">
            <a:extLst>
              <a:ext uri="{FF2B5EF4-FFF2-40B4-BE49-F238E27FC236}">
                <a16:creationId xmlns:a16="http://schemas.microsoft.com/office/drawing/2014/main" id="{586EB9E2-15A8-CFB4-E347-B0FA3B7E0D0E}"/>
              </a:ext>
            </a:extLst>
          </p:cNvPr>
          <p:cNvSpPr txBox="1"/>
          <p:nvPr/>
        </p:nvSpPr>
        <p:spPr>
          <a:xfrm>
            <a:off x="2233255" y="868800"/>
            <a:ext cx="6554486" cy="707886"/>
          </a:xfrm>
          <a:prstGeom prst="rect">
            <a:avLst/>
          </a:prstGeom>
          <a:noFill/>
        </p:spPr>
        <p:txBody>
          <a:bodyPr wrap="square" rtlCol="0">
            <a:spAutoFit/>
          </a:bodyPr>
          <a:lstStyle/>
          <a:p>
            <a:pPr algn="ctr"/>
            <a:r>
              <a:rPr lang="en-US" sz="2000" b="1" dirty="0">
                <a:solidFill>
                  <a:srgbClr val="212121"/>
                </a:solidFill>
                <a:latin typeface="Arial" panose="020B0604020202020204"/>
              </a:rPr>
              <a:t>PoZoLE would determine our cloud’s shape &amp; size from the polarization pattern on the sky</a:t>
            </a:r>
          </a:p>
        </p:txBody>
      </p:sp>
      <p:sp>
        <p:nvSpPr>
          <p:cNvPr id="16" name="TextBox 15">
            <a:extLst>
              <a:ext uri="{FF2B5EF4-FFF2-40B4-BE49-F238E27FC236}">
                <a16:creationId xmlns:a16="http://schemas.microsoft.com/office/drawing/2014/main" id="{E5CB13CE-A627-0274-01BB-1F3485B5649F}"/>
              </a:ext>
            </a:extLst>
          </p:cNvPr>
          <p:cNvSpPr txBox="1"/>
          <p:nvPr/>
        </p:nvSpPr>
        <p:spPr>
          <a:xfrm>
            <a:off x="8934861" y="6303335"/>
            <a:ext cx="2372823" cy="307777"/>
          </a:xfrm>
          <a:prstGeom prst="rect">
            <a:avLst/>
          </a:prstGeom>
          <a:noFill/>
        </p:spPr>
        <p:txBody>
          <a:bodyPr wrap="square" rtlCol="0">
            <a:spAutoFit/>
          </a:bodyPr>
          <a:lstStyle/>
          <a:p>
            <a:pPr algn="r"/>
            <a:r>
              <a:rPr lang="en-US" sz="1400" dirty="0">
                <a:solidFill>
                  <a:prstClr val="black"/>
                </a:solidFill>
                <a:latin typeface="Arial" panose="020B0604020202020204"/>
              </a:rPr>
              <a:t>Bryden et al. 2023</a:t>
            </a:r>
          </a:p>
        </p:txBody>
      </p:sp>
      <p:sp>
        <p:nvSpPr>
          <p:cNvPr id="17" name="TextBox 16">
            <a:extLst>
              <a:ext uri="{FF2B5EF4-FFF2-40B4-BE49-F238E27FC236}">
                <a16:creationId xmlns:a16="http://schemas.microsoft.com/office/drawing/2014/main" id="{4AAB3CC1-2546-0B08-D3D6-EA0F2C3F47B4}"/>
              </a:ext>
            </a:extLst>
          </p:cNvPr>
          <p:cNvSpPr txBox="1"/>
          <p:nvPr/>
        </p:nvSpPr>
        <p:spPr>
          <a:xfrm>
            <a:off x="6562141" y="3852340"/>
            <a:ext cx="938150" cy="738664"/>
          </a:xfrm>
          <a:prstGeom prst="rect">
            <a:avLst/>
          </a:prstGeom>
          <a:noFill/>
        </p:spPr>
        <p:txBody>
          <a:bodyPr wrap="square" rtlCol="0">
            <a:spAutoFit/>
          </a:bodyPr>
          <a:lstStyle/>
          <a:p>
            <a:r>
              <a:rPr lang="en-US" sz="1400" dirty="0">
                <a:solidFill>
                  <a:prstClr val="white"/>
                </a:solidFill>
                <a:latin typeface="Arial" panose="020B0604020202020204"/>
              </a:rPr>
              <a:t>Solar exclusion circle</a:t>
            </a:r>
          </a:p>
        </p:txBody>
      </p:sp>
      <p:cxnSp>
        <p:nvCxnSpPr>
          <p:cNvPr id="18" name="Straight Arrow Connector 17">
            <a:extLst>
              <a:ext uri="{FF2B5EF4-FFF2-40B4-BE49-F238E27FC236}">
                <a16:creationId xmlns:a16="http://schemas.microsoft.com/office/drawing/2014/main" id="{2D3B85E0-09DC-9326-665F-0D3917129B11}"/>
              </a:ext>
            </a:extLst>
          </p:cNvPr>
          <p:cNvCxnSpPr>
            <a:cxnSpLocks/>
          </p:cNvCxnSpPr>
          <p:nvPr/>
        </p:nvCxnSpPr>
        <p:spPr>
          <a:xfrm flipH="1">
            <a:off x="6146434" y="4002480"/>
            <a:ext cx="446444" cy="0"/>
          </a:xfrm>
          <a:prstGeom prst="straightConnector1">
            <a:avLst/>
          </a:prstGeom>
          <a:noFill/>
          <a:ln w="25400" cap="flat" cmpd="sng" algn="ctr">
            <a:solidFill>
              <a:sysClr val="window" lastClr="FFFFFF"/>
            </a:solidFill>
            <a:prstDash val="solid"/>
            <a:miter lim="800000"/>
            <a:headEnd type="none" w="lg" len="lg"/>
            <a:tailEnd type="triangle" w="med" len="lg"/>
          </a:ln>
          <a:effectLst/>
        </p:spPr>
      </p:cxnSp>
      <p:sp>
        <p:nvSpPr>
          <p:cNvPr id="19" name="TextBox 18">
            <a:extLst>
              <a:ext uri="{FF2B5EF4-FFF2-40B4-BE49-F238E27FC236}">
                <a16:creationId xmlns:a16="http://schemas.microsoft.com/office/drawing/2014/main" id="{F0A503E8-D15C-B7FD-D4C4-CDC80788A9CB}"/>
              </a:ext>
            </a:extLst>
          </p:cNvPr>
          <p:cNvSpPr txBox="1"/>
          <p:nvPr/>
        </p:nvSpPr>
        <p:spPr>
          <a:xfrm rot="18019032">
            <a:off x="4279864" y="3411124"/>
            <a:ext cx="1788172" cy="307777"/>
          </a:xfrm>
          <a:prstGeom prst="rect">
            <a:avLst/>
          </a:prstGeom>
          <a:noFill/>
        </p:spPr>
        <p:txBody>
          <a:bodyPr wrap="square" rtlCol="0">
            <a:spAutoFit/>
          </a:bodyPr>
          <a:lstStyle/>
          <a:p>
            <a:pPr algn="ctr"/>
            <a:r>
              <a:rPr lang="en-US" sz="1400" dirty="0">
                <a:solidFill>
                  <a:prstClr val="white"/>
                </a:solidFill>
                <a:latin typeface="Arial" panose="020B0604020202020204"/>
              </a:rPr>
              <a:t>Galactic plane</a:t>
            </a:r>
          </a:p>
        </p:txBody>
      </p:sp>
      <p:cxnSp>
        <p:nvCxnSpPr>
          <p:cNvPr id="20" name="Straight Arrow Connector 19">
            <a:extLst>
              <a:ext uri="{FF2B5EF4-FFF2-40B4-BE49-F238E27FC236}">
                <a16:creationId xmlns:a16="http://schemas.microsoft.com/office/drawing/2014/main" id="{CB43743E-C2C4-0FD9-8B31-647F08EDDD38}"/>
              </a:ext>
            </a:extLst>
          </p:cNvPr>
          <p:cNvCxnSpPr>
            <a:cxnSpLocks/>
          </p:cNvCxnSpPr>
          <p:nvPr/>
        </p:nvCxnSpPr>
        <p:spPr>
          <a:xfrm flipV="1">
            <a:off x="5510498" y="2875280"/>
            <a:ext cx="173736" cy="192024"/>
          </a:xfrm>
          <a:prstGeom prst="straightConnector1">
            <a:avLst/>
          </a:prstGeom>
          <a:noFill/>
          <a:ln w="25400" cap="flat" cmpd="sng" algn="ctr">
            <a:solidFill>
              <a:sysClr val="window" lastClr="FFFFFF"/>
            </a:solidFill>
            <a:prstDash val="solid"/>
            <a:miter lim="800000"/>
            <a:headEnd type="none" w="lg" len="lg"/>
            <a:tailEnd type="stealth" w="med" len="lg"/>
          </a:ln>
          <a:effectLst/>
        </p:spPr>
      </p:cxnSp>
      <p:cxnSp>
        <p:nvCxnSpPr>
          <p:cNvPr id="21" name="Straight Arrow Connector 20">
            <a:extLst>
              <a:ext uri="{FF2B5EF4-FFF2-40B4-BE49-F238E27FC236}">
                <a16:creationId xmlns:a16="http://schemas.microsoft.com/office/drawing/2014/main" id="{8030E03F-13BA-3207-DD7D-5C1279E558C1}"/>
              </a:ext>
            </a:extLst>
          </p:cNvPr>
          <p:cNvCxnSpPr>
            <a:cxnSpLocks/>
          </p:cNvCxnSpPr>
          <p:nvPr/>
        </p:nvCxnSpPr>
        <p:spPr>
          <a:xfrm flipH="1">
            <a:off x="4714240" y="4080380"/>
            <a:ext cx="164592" cy="228600"/>
          </a:xfrm>
          <a:prstGeom prst="straightConnector1">
            <a:avLst/>
          </a:prstGeom>
          <a:noFill/>
          <a:ln w="25400" cap="flat" cmpd="sng" algn="ctr">
            <a:solidFill>
              <a:sysClr val="window" lastClr="FFFFFF"/>
            </a:solidFill>
            <a:prstDash val="solid"/>
            <a:miter lim="800000"/>
            <a:headEnd type="none" w="lg" len="lg"/>
            <a:tailEnd type="stealth" w="med" len="lg"/>
          </a:ln>
          <a:effectLst/>
        </p:spPr>
      </p:cxnSp>
      <p:sp>
        <p:nvSpPr>
          <p:cNvPr id="22" name="5-Point Star 21">
            <a:extLst>
              <a:ext uri="{FF2B5EF4-FFF2-40B4-BE49-F238E27FC236}">
                <a16:creationId xmlns:a16="http://schemas.microsoft.com/office/drawing/2014/main" id="{EAA88D6C-B4FB-D958-5C3E-70F8698FAF6A}"/>
              </a:ext>
            </a:extLst>
          </p:cNvPr>
          <p:cNvSpPr/>
          <p:nvPr/>
        </p:nvSpPr>
        <p:spPr>
          <a:xfrm>
            <a:off x="5382018" y="3610488"/>
            <a:ext cx="228600" cy="228600"/>
          </a:xfrm>
          <a:prstGeom prst="star5">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Arial" panose="020B0604020202020204"/>
              <a:ea typeface="+mn-ea"/>
              <a:cs typeface="+mn-cs"/>
            </a:endParaRPr>
          </a:p>
        </p:txBody>
      </p:sp>
      <p:sp>
        <p:nvSpPr>
          <p:cNvPr id="23" name="TextBox 22">
            <a:extLst>
              <a:ext uri="{FF2B5EF4-FFF2-40B4-BE49-F238E27FC236}">
                <a16:creationId xmlns:a16="http://schemas.microsoft.com/office/drawing/2014/main" id="{9FA52FA6-BA9C-0DA5-2258-6A184DEF8933}"/>
              </a:ext>
            </a:extLst>
          </p:cNvPr>
          <p:cNvSpPr txBox="1"/>
          <p:nvPr/>
        </p:nvSpPr>
        <p:spPr>
          <a:xfrm>
            <a:off x="5496318" y="3355608"/>
            <a:ext cx="938150" cy="307777"/>
          </a:xfrm>
          <a:prstGeom prst="rect">
            <a:avLst/>
          </a:prstGeom>
          <a:noFill/>
        </p:spPr>
        <p:txBody>
          <a:bodyPr wrap="square" rtlCol="0">
            <a:spAutoFit/>
          </a:bodyPr>
          <a:lstStyle/>
          <a:p>
            <a:r>
              <a:rPr lang="en-US" sz="1400" dirty="0">
                <a:solidFill>
                  <a:prstClr val="white"/>
                </a:solidFill>
                <a:latin typeface="Arial" panose="020B0604020202020204"/>
              </a:rPr>
              <a:t>Sun</a:t>
            </a:r>
          </a:p>
        </p:txBody>
      </p:sp>
      <p:grpSp>
        <p:nvGrpSpPr>
          <p:cNvPr id="24" name="Group 23">
            <a:extLst>
              <a:ext uri="{FF2B5EF4-FFF2-40B4-BE49-F238E27FC236}">
                <a16:creationId xmlns:a16="http://schemas.microsoft.com/office/drawing/2014/main" id="{468C57D0-E209-CE3A-3E58-7D068C68EE9D}"/>
              </a:ext>
            </a:extLst>
          </p:cNvPr>
          <p:cNvGrpSpPr/>
          <p:nvPr/>
        </p:nvGrpSpPr>
        <p:grpSpPr>
          <a:xfrm>
            <a:off x="276352" y="135892"/>
            <a:ext cx="11304437" cy="699248"/>
            <a:chOff x="276352" y="92860"/>
            <a:chExt cx="11304437" cy="699248"/>
          </a:xfrm>
        </p:grpSpPr>
        <p:sp>
          <p:nvSpPr>
            <p:cNvPr id="25" name="Title 1">
              <a:extLst>
                <a:ext uri="{FF2B5EF4-FFF2-40B4-BE49-F238E27FC236}">
                  <a16:creationId xmlns:a16="http://schemas.microsoft.com/office/drawing/2014/main" id="{C8123D50-775D-A428-A5FC-CC580E16EE4E}"/>
                </a:ext>
              </a:extLst>
            </p:cNvPr>
            <p:cNvSpPr txBox="1">
              <a:spLocks/>
            </p:cNvSpPr>
            <p:nvPr/>
          </p:nvSpPr>
          <p:spPr>
            <a:xfrm>
              <a:off x="1065007" y="213605"/>
              <a:ext cx="10515782" cy="457757"/>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marL="0" marR="0" lvl="0" indent="0" defTabSz="914400" rtl="0" eaLnBrk="1" fontAlgn="auto" latinLnBrk="0" hangingPunct="1">
                <a:lnSpc>
                  <a:spcPct val="90000"/>
                </a:lnSpc>
                <a:spcBef>
                  <a:spcPct val="0"/>
                </a:spcBef>
                <a:spcAft>
                  <a:spcPts val="0"/>
                </a:spcAft>
                <a:buClrTx/>
                <a:buSzTx/>
                <a:buFontTx/>
                <a:buNone/>
                <a:tabLst/>
                <a:defRPr/>
              </a:pPr>
              <a:r>
                <a:rPr kumimoji="0" lang="en-US" sz="2800" b="1" i="0" u="none" strike="noStrike" kern="1200" cap="none" spc="0" normalizeH="0" baseline="0" noProof="0" dirty="0">
                  <a:ln>
                    <a:noFill/>
                  </a:ln>
                  <a:solidFill>
                    <a:sysClr val="windowText" lastClr="000000"/>
                  </a:solidFill>
                  <a:effectLst/>
                  <a:uLnTx/>
                  <a:uFillTx/>
                  <a:latin typeface="Arial" panose="020B0604020202020204"/>
                  <a:ea typeface="+mj-ea"/>
                  <a:cs typeface="+mj-cs"/>
                </a:rPr>
                <a:t>PoZoLE</a:t>
              </a:r>
            </a:p>
          </p:txBody>
        </p:sp>
        <p:pic>
          <p:nvPicPr>
            <p:cNvPr id="26" name="Picture 25">
              <a:extLst>
                <a:ext uri="{FF2B5EF4-FFF2-40B4-BE49-F238E27FC236}">
                  <a16:creationId xmlns:a16="http://schemas.microsoft.com/office/drawing/2014/main" id="{0D27EDF2-856B-0739-CA5B-D5DE5D4085A1}"/>
                </a:ext>
              </a:extLst>
            </p:cNvPr>
            <p:cNvPicPr>
              <a:picLocks noChangeAspect="1"/>
            </p:cNvPicPr>
            <p:nvPr/>
          </p:nvPicPr>
          <p:blipFill>
            <a:blip r:embed="rId4"/>
            <a:stretch>
              <a:fillRect/>
            </a:stretch>
          </p:blipFill>
          <p:spPr>
            <a:xfrm>
              <a:off x="276352" y="92860"/>
              <a:ext cx="699248" cy="699248"/>
            </a:xfrm>
            <a:prstGeom prst="rect">
              <a:avLst/>
            </a:prstGeom>
          </p:spPr>
        </p:pic>
      </p:grpSp>
    </p:spTree>
    <p:extLst>
      <p:ext uri="{BB962C8B-B14F-4D97-AF65-F5344CB8AC3E}">
        <p14:creationId xmlns:p14="http://schemas.microsoft.com/office/powerpoint/2010/main" val="40398317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3FC89FF4-3657-F540-81CE-48FF85264A8D}"/>
              </a:ext>
            </a:extLst>
          </p:cNvPr>
          <p:cNvPicPr>
            <a:picLocks noChangeAspect="1"/>
          </p:cNvPicPr>
          <p:nvPr/>
        </p:nvPicPr>
        <p:blipFill>
          <a:blip r:embed="rId3"/>
          <a:srcRect/>
          <a:stretch/>
        </p:blipFill>
        <p:spPr>
          <a:xfrm>
            <a:off x="276352" y="1943798"/>
            <a:ext cx="3099816" cy="3199812"/>
          </a:xfrm>
          <a:prstGeom prst="rect">
            <a:avLst/>
          </a:prstGeom>
        </p:spPr>
      </p:pic>
      <p:sp>
        <p:nvSpPr>
          <p:cNvPr id="10" name="TextBox 9">
            <a:extLst>
              <a:ext uri="{FF2B5EF4-FFF2-40B4-BE49-F238E27FC236}">
                <a16:creationId xmlns:a16="http://schemas.microsoft.com/office/drawing/2014/main" id="{5A14CE4F-F215-68FB-7989-5CCF250D0C13}"/>
              </a:ext>
            </a:extLst>
          </p:cNvPr>
          <p:cNvSpPr txBox="1"/>
          <p:nvPr/>
        </p:nvSpPr>
        <p:spPr>
          <a:xfrm>
            <a:off x="276352" y="1186454"/>
            <a:ext cx="10312135" cy="400110"/>
          </a:xfrm>
          <a:prstGeom prst="rect">
            <a:avLst/>
          </a:prstGeom>
          <a:noFill/>
        </p:spPr>
        <p:txBody>
          <a:bodyPr wrap="square" rtlCol="0">
            <a:spAutoFit/>
          </a:bodyPr>
          <a:lstStyle/>
          <a:p>
            <a:r>
              <a:rPr lang="en-US" sz="2000" b="1" dirty="0">
                <a:solidFill>
                  <a:srgbClr val="212121"/>
                </a:solidFill>
                <a:latin typeface="Arial" panose="020B0604020202020204"/>
              </a:rPr>
              <a:t>PoZoLE would provide flight heritage for photon-counting UV detectors</a:t>
            </a:r>
          </a:p>
        </p:txBody>
      </p:sp>
      <p:sp>
        <p:nvSpPr>
          <p:cNvPr id="11" name="TextBox 10">
            <a:extLst>
              <a:ext uri="{FF2B5EF4-FFF2-40B4-BE49-F238E27FC236}">
                <a16:creationId xmlns:a16="http://schemas.microsoft.com/office/drawing/2014/main" id="{210DF41D-3BF1-820B-DFDE-6F65610503CD}"/>
              </a:ext>
            </a:extLst>
          </p:cNvPr>
          <p:cNvSpPr txBox="1"/>
          <p:nvPr/>
        </p:nvSpPr>
        <p:spPr>
          <a:xfrm>
            <a:off x="276352" y="5351458"/>
            <a:ext cx="9941074" cy="307777"/>
          </a:xfrm>
          <a:prstGeom prst="rect">
            <a:avLst/>
          </a:prstGeom>
          <a:noFill/>
        </p:spPr>
        <p:txBody>
          <a:bodyPr wrap="square" rtlCol="0">
            <a:spAutoFit/>
          </a:bodyPr>
          <a:lstStyle/>
          <a:p>
            <a:r>
              <a:rPr lang="en-US" sz="1400" dirty="0">
                <a:solidFill>
                  <a:prstClr val="black"/>
                </a:solidFill>
                <a:latin typeface="Arial" panose="020B0604020202020204"/>
              </a:rPr>
              <a:t>PoZoLE detector lead Gillian Kyne (JPL) / Detectors &amp; electronics have partial heritage from the similar SPARCS camera</a:t>
            </a:r>
          </a:p>
        </p:txBody>
      </p:sp>
      <p:pic>
        <p:nvPicPr>
          <p:cNvPr id="12" name="Picture 11">
            <a:extLst>
              <a:ext uri="{FF2B5EF4-FFF2-40B4-BE49-F238E27FC236}">
                <a16:creationId xmlns:a16="http://schemas.microsoft.com/office/drawing/2014/main" id="{31D58613-5801-88C8-D224-56720E0311FD}"/>
              </a:ext>
            </a:extLst>
          </p:cNvPr>
          <p:cNvPicPr>
            <a:picLocks noChangeAspect="1"/>
          </p:cNvPicPr>
          <p:nvPr/>
        </p:nvPicPr>
        <p:blipFill>
          <a:blip r:embed="rId4"/>
          <a:stretch>
            <a:fillRect/>
          </a:stretch>
        </p:blipFill>
        <p:spPr>
          <a:xfrm>
            <a:off x="3525079" y="1943798"/>
            <a:ext cx="8193024" cy="3199563"/>
          </a:xfrm>
          <a:prstGeom prst="rect">
            <a:avLst/>
          </a:prstGeom>
        </p:spPr>
      </p:pic>
      <p:grpSp>
        <p:nvGrpSpPr>
          <p:cNvPr id="13" name="Group 12">
            <a:extLst>
              <a:ext uri="{FF2B5EF4-FFF2-40B4-BE49-F238E27FC236}">
                <a16:creationId xmlns:a16="http://schemas.microsoft.com/office/drawing/2014/main" id="{8CB4E5B2-E01A-363F-1FB8-4A5C06E3288C}"/>
              </a:ext>
            </a:extLst>
          </p:cNvPr>
          <p:cNvGrpSpPr/>
          <p:nvPr/>
        </p:nvGrpSpPr>
        <p:grpSpPr>
          <a:xfrm>
            <a:off x="276352" y="135892"/>
            <a:ext cx="11304437" cy="699248"/>
            <a:chOff x="276352" y="92860"/>
            <a:chExt cx="11304437" cy="699248"/>
          </a:xfrm>
        </p:grpSpPr>
        <p:sp>
          <p:nvSpPr>
            <p:cNvPr id="14" name="Title 1">
              <a:extLst>
                <a:ext uri="{FF2B5EF4-FFF2-40B4-BE49-F238E27FC236}">
                  <a16:creationId xmlns:a16="http://schemas.microsoft.com/office/drawing/2014/main" id="{4C6A364B-EC66-DCE9-D00B-BC2FD0C756D4}"/>
                </a:ext>
              </a:extLst>
            </p:cNvPr>
            <p:cNvSpPr txBox="1">
              <a:spLocks/>
            </p:cNvSpPr>
            <p:nvPr/>
          </p:nvSpPr>
          <p:spPr>
            <a:xfrm>
              <a:off x="1065007" y="213605"/>
              <a:ext cx="10515782" cy="457757"/>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marL="0" marR="0" lvl="0" indent="0" defTabSz="914400" rtl="0" eaLnBrk="1" fontAlgn="auto" latinLnBrk="0" hangingPunct="1">
                <a:lnSpc>
                  <a:spcPct val="90000"/>
                </a:lnSpc>
                <a:spcBef>
                  <a:spcPct val="0"/>
                </a:spcBef>
                <a:spcAft>
                  <a:spcPts val="0"/>
                </a:spcAft>
                <a:buClrTx/>
                <a:buSzTx/>
                <a:buFontTx/>
                <a:buNone/>
                <a:tabLst/>
                <a:defRPr/>
              </a:pPr>
              <a:r>
                <a:rPr kumimoji="0" lang="en-US" sz="2800" b="1" i="0" u="none" strike="noStrike" kern="1200" cap="none" spc="0" normalizeH="0" baseline="0" noProof="0" dirty="0">
                  <a:ln>
                    <a:noFill/>
                  </a:ln>
                  <a:solidFill>
                    <a:sysClr val="windowText" lastClr="000000"/>
                  </a:solidFill>
                  <a:effectLst/>
                  <a:uLnTx/>
                  <a:uFillTx/>
                  <a:latin typeface="Arial" panose="020B0604020202020204"/>
                  <a:ea typeface="+mj-ea"/>
                  <a:cs typeface="+mj-cs"/>
                </a:rPr>
                <a:t>PoZoLE</a:t>
              </a:r>
            </a:p>
          </p:txBody>
        </p:sp>
        <p:pic>
          <p:nvPicPr>
            <p:cNvPr id="15" name="Picture 14">
              <a:extLst>
                <a:ext uri="{FF2B5EF4-FFF2-40B4-BE49-F238E27FC236}">
                  <a16:creationId xmlns:a16="http://schemas.microsoft.com/office/drawing/2014/main" id="{DC7893C6-04C3-0D17-8121-C2BF5785D391}"/>
                </a:ext>
              </a:extLst>
            </p:cNvPr>
            <p:cNvPicPr>
              <a:picLocks noChangeAspect="1"/>
            </p:cNvPicPr>
            <p:nvPr/>
          </p:nvPicPr>
          <p:blipFill>
            <a:blip r:embed="rId5"/>
            <a:stretch>
              <a:fillRect/>
            </a:stretch>
          </p:blipFill>
          <p:spPr>
            <a:xfrm>
              <a:off x="276352" y="92860"/>
              <a:ext cx="699248" cy="699248"/>
            </a:xfrm>
            <a:prstGeom prst="rect">
              <a:avLst/>
            </a:prstGeom>
          </p:spPr>
        </p:pic>
      </p:grpSp>
    </p:spTree>
    <p:extLst>
      <p:ext uri="{BB962C8B-B14F-4D97-AF65-F5344CB8AC3E}">
        <p14:creationId xmlns:p14="http://schemas.microsoft.com/office/powerpoint/2010/main" val="3453264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7BC4B40-CA65-5D22-B6AA-BC0D875834D1}"/>
              </a:ext>
            </a:extLst>
          </p:cNvPr>
          <p:cNvPicPr>
            <a:picLocks noChangeAspect="1"/>
          </p:cNvPicPr>
          <p:nvPr/>
        </p:nvPicPr>
        <p:blipFill>
          <a:blip r:embed="rId3"/>
          <a:srcRect/>
          <a:stretch/>
        </p:blipFill>
        <p:spPr>
          <a:xfrm rot="10800000">
            <a:off x="274320" y="987552"/>
            <a:ext cx="7496046" cy="5622035"/>
          </a:xfrm>
          <a:prstGeom prst="rect">
            <a:avLst/>
          </a:prstGeom>
        </p:spPr>
      </p:pic>
      <p:sp>
        <p:nvSpPr>
          <p:cNvPr id="8" name="TextBox 7">
            <a:extLst>
              <a:ext uri="{FF2B5EF4-FFF2-40B4-BE49-F238E27FC236}">
                <a16:creationId xmlns:a16="http://schemas.microsoft.com/office/drawing/2014/main" id="{EAF9840D-B043-F023-BC08-80A3EA67E9D1}"/>
              </a:ext>
            </a:extLst>
          </p:cNvPr>
          <p:cNvSpPr txBox="1"/>
          <p:nvPr/>
        </p:nvSpPr>
        <p:spPr>
          <a:xfrm>
            <a:off x="7967383" y="987552"/>
            <a:ext cx="3824813" cy="3477875"/>
          </a:xfrm>
          <a:prstGeom prst="rect">
            <a:avLst/>
          </a:prstGeom>
          <a:noFill/>
        </p:spPr>
        <p:txBody>
          <a:bodyPr wrap="square" rtlCol="0">
            <a:spAutoFit/>
          </a:bodyPr>
          <a:lstStyle/>
          <a:p>
            <a:r>
              <a:rPr lang="en-US" sz="2000" b="1" dirty="0">
                <a:solidFill>
                  <a:srgbClr val="212121"/>
                </a:solidFill>
                <a:latin typeface="Arial" panose="020B0604020202020204"/>
              </a:rPr>
              <a:t>The camera would be built with help from engineering students at Cal Poly Pomona and the data would be analyzed in part by astronomy students at CSULA – both federal Hispanic-Serving Institutions.  The spacecraft would be operated by engineering students at U. Colorado.</a:t>
            </a:r>
          </a:p>
        </p:txBody>
      </p:sp>
      <p:sp>
        <p:nvSpPr>
          <p:cNvPr id="9" name="TextBox 8">
            <a:extLst>
              <a:ext uri="{FF2B5EF4-FFF2-40B4-BE49-F238E27FC236}">
                <a16:creationId xmlns:a16="http://schemas.microsoft.com/office/drawing/2014/main" id="{6A1F4C33-A319-2E56-B199-CE6EFBEF3075}"/>
              </a:ext>
            </a:extLst>
          </p:cNvPr>
          <p:cNvSpPr txBox="1"/>
          <p:nvPr/>
        </p:nvSpPr>
        <p:spPr>
          <a:xfrm>
            <a:off x="7967384" y="5747127"/>
            <a:ext cx="2613530" cy="523220"/>
          </a:xfrm>
          <a:prstGeom prst="rect">
            <a:avLst/>
          </a:prstGeom>
          <a:noFill/>
        </p:spPr>
        <p:txBody>
          <a:bodyPr wrap="square" rtlCol="0">
            <a:spAutoFit/>
          </a:bodyPr>
          <a:lstStyle/>
          <a:p>
            <a:r>
              <a:rPr lang="en-US" sz="1400" dirty="0">
                <a:solidFill>
                  <a:prstClr val="black"/>
                </a:solidFill>
                <a:latin typeface="Arial" panose="020B0604020202020204"/>
              </a:rPr>
              <a:t>Students of team member Prof. Susan Terebey (CSULA)</a:t>
            </a:r>
          </a:p>
        </p:txBody>
      </p:sp>
      <p:grpSp>
        <p:nvGrpSpPr>
          <p:cNvPr id="10" name="Group 9">
            <a:extLst>
              <a:ext uri="{FF2B5EF4-FFF2-40B4-BE49-F238E27FC236}">
                <a16:creationId xmlns:a16="http://schemas.microsoft.com/office/drawing/2014/main" id="{297CC647-1D72-10E4-B538-202003D51077}"/>
              </a:ext>
            </a:extLst>
          </p:cNvPr>
          <p:cNvGrpSpPr/>
          <p:nvPr/>
        </p:nvGrpSpPr>
        <p:grpSpPr>
          <a:xfrm>
            <a:off x="276352" y="135892"/>
            <a:ext cx="11304437" cy="699248"/>
            <a:chOff x="276352" y="92860"/>
            <a:chExt cx="11304437" cy="699248"/>
          </a:xfrm>
        </p:grpSpPr>
        <p:sp>
          <p:nvSpPr>
            <p:cNvPr id="11" name="Title 1">
              <a:extLst>
                <a:ext uri="{FF2B5EF4-FFF2-40B4-BE49-F238E27FC236}">
                  <a16:creationId xmlns:a16="http://schemas.microsoft.com/office/drawing/2014/main" id="{D0D1D4C5-D389-9AD4-FE2E-859F1E775CCE}"/>
                </a:ext>
              </a:extLst>
            </p:cNvPr>
            <p:cNvSpPr txBox="1">
              <a:spLocks/>
            </p:cNvSpPr>
            <p:nvPr/>
          </p:nvSpPr>
          <p:spPr>
            <a:xfrm>
              <a:off x="1065007" y="213605"/>
              <a:ext cx="10515782" cy="457757"/>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marL="0" marR="0" lvl="0" indent="0" defTabSz="914400" rtl="0" eaLnBrk="1" fontAlgn="auto" latinLnBrk="0" hangingPunct="1">
                <a:lnSpc>
                  <a:spcPct val="90000"/>
                </a:lnSpc>
                <a:spcBef>
                  <a:spcPct val="0"/>
                </a:spcBef>
                <a:spcAft>
                  <a:spcPts val="0"/>
                </a:spcAft>
                <a:buClrTx/>
                <a:buSzTx/>
                <a:buFontTx/>
                <a:buNone/>
                <a:tabLst/>
                <a:defRPr/>
              </a:pPr>
              <a:r>
                <a:rPr kumimoji="0" lang="en-US" sz="2800" b="1" i="0" u="none" strike="noStrike" kern="1200" cap="none" spc="0" normalizeH="0" baseline="0" noProof="0" dirty="0">
                  <a:ln>
                    <a:noFill/>
                  </a:ln>
                  <a:solidFill>
                    <a:sysClr val="windowText" lastClr="000000"/>
                  </a:solidFill>
                  <a:effectLst/>
                  <a:uLnTx/>
                  <a:uFillTx/>
                  <a:latin typeface="Arial" panose="020B0604020202020204"/>
                  <a:ea typeface="+mj-ea"/>
                  <a:cs typeface="+mj-cs"/>
                </a:rPr>
                <a:t>PoZoLE</a:t>
              </a:r>
            </a:p>
          </p:txBody>
        </p:sp>
        <p:pic>
          <p:nvPicPr>
            <p:cNvPr id="12" name="Picture 11">
              <a:extLst>
                <a:ext uri="{FF2B5EF4-FFF2-40B4-BE49-F238E27FC236}">
                  <a16:creationId xmlns:a16="http://schemas.microsoft.com/office/drawing/2014/main" id="{56CE9003-DBCE-E456-3C64-16B0A7A91627}"/>
                </a:ext>
              </a:extLst>
            </p:cNvPr>
            <p:cNvPicPr>
              <a:picLocks noChangeAspect="1"/>
            </p:cNvPicPr>
            <p:nvPr/>
          </p:nvPicPr>
          <p:blipFill>
            <a:blip r:embed="rId4"/>
            <a:stretch>
              <a:fillRect/>
            </a:stretch>
          </p:blipFill>
          <p:spPr>
            <a:xfrm>
              <a:off x="276352" y="92860"/>
              <a:ext cx="699248" cy="699248"/>
            </a:xfrm>
            <a:prstGeom prst="rect">
              <a:avLst/>
            </a:prstGeom>
          </p:spPr>
        </p:pic>
      </p:grpSp>
    </p:spTree>
    <p:extLst>
      <p:ext uri="{BB962C8B-B14F-4D97-AF65-F5344CB8AC3E}">
        <p14:creationId xmlns:p14="http://schemas.microsoft.com/office/powerpoint/2010/main" val="164900060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4803</TotalTime>
  <Words>725</Words>
  <Application>Microsoft Macintosh PowerPoint</Application>
  <PresentationFormat>Widescreen</PresentationFormat>
  <Paragraphs>59</Paragraphs>
  <Slides>10</Slides>
  <Notes>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Turner, Neal J (US 3263)</dc:creator>
  <cp:lastModifiedBy>Turner, Neal J (US 3263)</cp:lastModifiedBy>
  <cp:revision>29</cp:revision>
  <dcterms:created xsi:type="dcterms:W3CDTF">2023-04-11T20:08:27Z</dcterms:created>
  <dcterms:modified xsi:type="dcterms:W3CDTF">2023-04-28T15:40:49Z</dcterms:modified>
</cp:coreProperties>
</file>