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528" r:id="rId2"/>
    <p:sldId id="707" r:id="rId3"/>
    <p:sldId id="752" r:id="rId4"/>
    <p:sldId id="750" r:id="rId5"/>
    <p:sldId id="733" r:id="rId6"/>
    <p:sldId id="734" r:id="rId7"/>
    <p:sldId id="618" r:id="rId8"/>
    <p:sldId id="702" r:id="rId9"/>
    <p:sldId id="619" r:id="rId10"/>
    <p:sldId id="739" r:id="rId11"/>
    <p:sldId id="753" r:id="rId12"/>
    <p:sldId id="713" r:id="rId13"/>
    <p:sldId id="745" r:id="rId14"/>
    <p:sldId id="746" r:id="rId15"/>
    <p:sldId id="747" r:id="rId16"/>
    <p:sldId id="748" r:id="rId17"/>
    <p:sldId id="749" r:id="rId18"/>
    <p:sldId id="74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CE1"/>
    <a:srgbClr val="E46C0A"/>
    <a:srgbClr val="1AA679"/>
    <a:srgbClr val="F8CB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9" autoAdjust="0"/>
    <p:restoredTop sz="83181" autoAdjust="0"/>
  </p:normalViewPr>
  <p:slideViewPr>
    <p:cSldViewPr>
      <p:cViewPr>
        <p:scale>
          <a:sx n="74" d="100"/>
          <a:sy n="74" d="100"/>
        </p:scale>
        <p:origin x="726" y="2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4325" y="11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75A53-891D-4893-9B0B-D5589FCBFFCE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431C2-E72A-47F7-9FF1-BADE43B005F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2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392B2-6BE5-4C43-BAE5-2094E7517DE4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F2262-12F5-4820-B2EB-CFB4CD92CDA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99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80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98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350 m , S type, 30</a:t>
            </a:r>
            <a:r>
              <a:rPr lang="fr-FR" baseline="0" dirty="0" smtClean="0"/>
              <a:t> h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FDD446-8D7F-446D-808C-A506C1EC5F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8403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F2262-12F5-4820-B2EB-CFB4CD92CDA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49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tiff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662836"/>
            <a:ext cx="10363200" cy="4638377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279303"/>
            <a:ext cx="10972800" cy="4958011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914400" indent="-457200">
              <a:buFont typeface="Wingdings" panose="05000000000000000000" pitchFamily="2" charset="2"/>
              <a:buChar char="Ø"/>
              <a:defRPr sz="2800"/>
            </a:lvl2pPr>
            <a:lvl3pPr marL="1143000" indent="-228600">
              <a:buFont typeface="Courier New" panose="02070309020205020404" pitchFamily="49" charset="0"/>
              <a:buChar char="o"/>
              <a:defRPr sz="2800"/>
            </a:lvl3pPr>
            <a:lvl4pPr>
              <a:defRPr sz="2800"/>
            </a:lvl4pPr>
            <a:lvl5pPr marL="2286000" indent="-457200">
              <a:buFont typeface="Arial" panose="020B0604020202020204" pitchFamily="34" charset="0"/>
              <a:buChar char="•"/>
              <a:defRPr sz="2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623392" y="1052736"/>
            <a:ext cx="109452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22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BAD63-6E66-4935-8F31-4720B95B2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2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5751-7CD8-4C49-B48E-4CC9B7109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7073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432F8-67AC-4C2A-BC86-5B5773AB7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2778" y="6356350"/>
            <a:ext cx="1151021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6FEB00-2A89-43F1-A620-6B1F805ABDB9}" type="slidenum">
              <a:rPr lang="en-GB" smtClean="0"/>
              <a:pPr/>
              <a:t>‹N°›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5EECF5-ABD0-419F-A7BF-166373A1B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6853" y="136525"/>
            <a:ext cx="1202970" cy="120099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6DDA9A-82DF-4C44-8318-507521934534}"/>
              </a:ext>
            </a:extLst>
          </p:cNvPr>
          <p:cNvCxnSpPr>
            <a:cxnSpLocks/>
          </p:cNvCxnSpPr>
          <p:nvPr userDrawn="1"/>
        </p:nvCxnSpPr>
        <p:spPr>
          <a:xfrm>
            <a:off x="838200" y="1071900"/>
            <a:ext cx="903732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30EEF4D-18DF-424E-B020-FA5574426F1E}"/>
              </a:ext>
            </a:extLst>
          </p:cNvPr>
          <p:cNvCxnSpPr>
            <a:cxnSpLocks/>
          </p:cNvCxnSpPr>
          <p:nvPr userDrawn="1"/>
        </p:nvCxnSpPr>
        <p:spPr>
          <a:xfrm>
            <a:off x="838200" y="6236602"/>
            <a:ext cx="10515599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80321BFB-FC95-4471-A4F8-EBCF39BB43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850" y="6356350"/>
            <a:ext cx="1632217" cy="3651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>
              <a:buNone/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FDE70605-80BD-410E-8192-657D8919CA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73785" y="6356350"/>
            <a:ext cx="7436489" cy="3651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760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A2AB-8323-43E7-9AFD-8AB0F91B8937}" type="datetimeFigureOut">
              <a:rPr lang="fr-FR" smtClean="0"/>
              <a:t>01/05/2023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8EDBD-6E4E-4E02-8C52-1E8AA87C1A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1819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321733" y="24341"/>
            <a:ext cx="10972800" cy="93556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xfrm>
            <a:off x="321734" y="1146705"/>
            <a:ext cx="11694981" cy="5086351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32" name="PPT_Footer.jpeg" descr="PPT_Footer.jpg">
            <a:extLst>
              <a:ext uri="{FF2B5EF4-FFF2-40B4-BE49-F238E27FC236}">
                <a16:creationId xmlns:a16="http://schemas.microsoft.com/office/drawing/2014/main" id="{A1DA104C-BBC8-AB48-A7F6-E8BF6ADB6F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69050"/>
            <a:ext cx="12192000" cy="48895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222ED2C7-415A-3C4D-BC3C-75EB3D832EC2}"/>
              </a:ext>
            </a:extLst>
          </p:cNvPr>
          <p:cNvGrpSpPr/>
          <p:nvPr userDrawn="1"/>
        </p:nvGrpSpPr>
        <p:grpSpPr>
          <a:xfrm>
            <a:off x="229692" y="6546552"/>
            <a:ext cx="9102221" cy="152248"/>
            <a:chOff x="172269" y="6623401"/>
            <a:chExt cx="6826666" cy="114186"/>
          </a:xfrm>
        </p:grpSpPr>
        <p:pic>
          <p:nvPicPr>
            <p:cNvPr id="49" name="Picture 48" descr="at.png">
              <a:extLst>
                <a:ext uri="{FF2B5EF4-FFF2-40B4-BE49-F238E27FC236}">
                  <a16:creationId xmlns:a16="http://schemas.microsoft.com/office/drawing/2014/main" id="{50DF1224-9D10-B541-9D3B-6945943456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269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Picture 49" descr="be.png">
              <a:extLst>
                <a:ext uri="{FF2B5EF4-FFF2-40B4-BE49-F238E27FC236}">
                  <a16:creationId xmlns:a16="http://schemas.microsoft.com/office/drawing/2014/main" id="{CBC6F10C-459A-0046-9A8C-1C293749F3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797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Picture 50" descr="ca.png">
              <a:extLst>
                <a:ext uri="{FF2B5EF4-FFF2-40B4-BE49-F238E27FC236}">
                  <a16:creationId xmlns:a16="http://schemas.microsoft.com/office/drawing/2014/main" id="{1F660F7A-EE12-FC4D-BD42-F18ACE2C4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5029" y="6629243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 descr="ch.png">
              <a:extLst>
                <a:ext uri="{FF2B5EF4-FFF2-40B4-BE49-F238E27FC236}">
                  <a16:creationId xmlns:a16="http://schemas.microsoft.com/office/drawing/2014/main" id="{CDE5E809-FAF9-F346-A60E-14FECFCEFF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5667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Picture 52" descr="cz.png">
              <a:extLst>
                <a:ext uri="{FF2B5EF4-FFF2-40B4-BE49-F238E27FC236}">
                  <a16:creationId xmlns:a16="http://schemas.microsoft.com/office/drawing/2014/main" id="{22461389-9EE2-9A40-AFBB-68F28C3FB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531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Picture 53" descr="de.png">
              <a:extLst>
                <a:ext uri="{FF2B5EF4-FFF2-40B4-BE49-F238E27FC236}">
                  <a16:creationId xmlns:a16="http://schemas.microsoft.com/office/drawing/2014/main" id="{B1628C51-EF99-D44E-BAF8-7843D0EC24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0472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Picture 54" descr="dk.png">
              <a:extLst>
                <a:ext uri="{FF2B5EF4-FFF2-40B4-BE49-F238E27FC236}">
                  <a16:creationId xmlns:a16="http://schemas.microsoft.com/office/drawing/2014/main" id="{9757F501-7305-C644-95BE-C52DA64631E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766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Picture 55" descr="ee.png">
              <a:extLst>
                <a:ext uri="{FF2B5EF4-FFF2-40B4-BE49-F238E27FC236}">
                  <a16:creationId xmlns:a16="http://schemas.microsoft.com/office/drawing/2014/main" id="{58A1B4B9-76D8-1841-A5E4-ED4E72CC349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8298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Picture 56" descr="es.png">
              <a:extLst>
                <a:ext uri="{FF2B5EF4-FFF2-40B4-BE49-F238E27FC236}">
                  <a16:creationId xmlns:a16="http://schemas.microsoft.com/office/drawing/2014/main" id="{275B6728-0472-604B-AAF9-BAD0C7E28D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7147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Picture 57" descr="fi.png">
              <a:extLst>
                <a:ext uri="{FF2B5EF4-FFF2-40B4-BE49-F238E27FC236}">
                  <a16:creationId xmlns:a16="http://schemas.microsoft.com/office/drawing/2014/main" id="{7B67AD56-70DF-BF49-80BF-B22FCE5E27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1956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Picture 58" descr="fr.png">
              <a:extLst>
                <a:ext uri="{FF2B5EF4-FFF2-40B4-BE49-F238E27FC236}">
                  <a16:creationId xmlns:a16="http://schemas.microsoft.com/office/drawing/2014/main" id="{8D54B89F-F55E-5D4B-A3AD-E4062E139D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9315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0" name="Picture 59" descr="gr.png">
              <a:extLst>
                <a:ext uri="{FF2B5EF4-FFF2-40B4-BE49-F238E27FC236}">
                  <a16:creationId xmlns:a16="http://schemas.microsoft.com/office/drawing/2014/main" id="{195DEE4D-5832-9547-A8D1-0D8AAD0EDE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7833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Picture 60" descr="hu.png">
              <a:extLst>
                <a:ext uri="{FF2B5EF4-FFF2-40B4-BE49-F238E27FC236}">
                  <a16:creationId xmlns:a16="http://schemas.microsoft.com/office/drawing/2014/main" id="{EBA8AA4A-0253-924F-8548-621E06AD33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85195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2" name="Picture 61" descr="ie.png">
              <a:extLst>
                <a:ext uri="{FF2B5EF4-FFF2-40B4-BE49-F238E27FC236}">
                  <a16:creationId xmlns:a16="http://schemas.microsoft.com/office/drawing/2014/main" id="{2CF09C5A-7B8C-364F-A3BB-947C7CBF7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2555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3" name="Picture 62" descr="it.png">
              <a:extLst>
                <a:ext uri="{FF2B5EF4-FFF2-40B4-BE49-F238E27FC236}">
                  <a16:creationId xmlns:a16="http://schemas.microsoft.com/office/drawing/2014/main" id="{847B7947-955E-904A-89BB-5815361576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913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4" name="Picture 63" descr="lu.png">
              <a:extLst>
                <a:ext uri="{FF2B5EF4-FFF2-40B4-BE49-F238E27FC236}">
                  <a16:creationId xmlns:a16="http://schemas.microsoft.com/office/drawing/2014/main" id="{FE1693DA-F663-CF4B-8041-A3D56306CD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8472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5" name="Picture 64" descr="nl.png">
              <a:extLst>
                <a:ext uri="{FF2B5EF4-FFF2-40B4-BE49-F238E27FC236}">
                  <a16:creationId xmlns:a16="http://schemas.microsoft.com/office/drawing/2014/main" id="{0CB66F50-4113-484B-898D-DE9D0C4395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9629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Picture 65" descr="no.png">
              <a:extLst>
                <a:ext uri="{FF2B5EF4-FFF2-40B4-BE49-F238E27FC236}">
                  <a16:creationId xmlns:a16="http://schemas.microsoft.com/office/drawing/2014/main" id="{7B2801A2-5F87-E04E-A238-DFB645B046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3387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Picture 66" descr="pl.png">
              <a:extLst>
                <a:ext uri="{FF2B5EF4-FFF2-40B4-BE49-F238E27FC236}">
                  <a16:creationId xmlns:a16="http://schemas.microsoft.com/office/drawing/2014/main" id="{EC45B4DF-D8D8-944F-96CA-1DA426DE7E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9447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 descr="pt.png">
              <a:extLst>
                <a:ext uri="{FF2B5EF4-FFF2-40B4-BE49-F238E27FC236}">
                  <a16:creationId xmlns:a16="http://schemas.microsoft.com/office/drawing/2014/main" id="{6BB35F4F-B91F-1E4F-8268-F971BBB21A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9303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ro.png">
              <a:extLst>
                <a:ext uri="{FF2B5EF4-FFF2-40B4-BE49-F238E27FC236}">
                  <a16:creationId xmlns:a16="http://schemas.microsoft.com/office/drawing/2014/main" id="{4FB719DA-50DF-0347-84CC-612189ABBF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0460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se.png">
              <a:extLst>
                <a:ext uri="{FF2B5EF4-FFF2-40B4-BE49-F238E27FC236}">
                  <a16:creationId xmlns:a16="http://schemas.microsoft.com/office/drawing/2014/main" id="{F861A6AF-A5D1-7B46-97E7-8EDB29740C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5801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uk.png">
              <a:extLst>
                <a:ext uri="{FF2B5EF4-FFF2-40B4-BE49-F238E27FC236}">
                  <a16:creationId xmlns:a16="http://schemas.microsoft.com/office/drawing/2014/main" id="{151137A2-E61F-D14B-A966-228ECBCAEA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0535" y="6624669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" name="Picture 71" descr="si.png">
              <a:extLst>
                <a:ext uri="{FF2B5EF4-FFF2-40B4-BE49-F238E27FC236}">
                  <a16:creationId xmlns:a16="http://schemas.microsoft.com/office/drawing/2014/main" id="{41A39F1B-D43F-344F-9752-874B7F72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5327" y="6623401"/>
              <a:ext cx="163385" cy="10800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C96363A-080E-0B4B-9966-5FC8DB74346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8715" y="170392"/>
            <a:ext cx="1778000" cy="64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4474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-graph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8BA20C-ED79-AA46-9E90-F2751C9BE0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0079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973214-43AF-FA4C-9564-9E03D188F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8233A-2A99-FF46-B537-2F788D5642D3}" type="datetime3">
              <a:rPr lang="en-US" smtClean="0"/>
              <a:t>1 May 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E4E2F1-03FD-D54D-8925-3136D29F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DART – Double Asteroid Redirection Test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5E690D-F313-9D45-B06D-7EBA38CE1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91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9757333" y="44624"/>
            <a:ext cx="2409498" cy="720080"/>
            <a:chOff x="1559496" y="4293096"/>
            <a:chExt cx="6264696" cy="1872208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5" t="6517" r="71455" b="8760"/>
            <a:stretch/>
          </p:blipFill>
          <p:spPr>
            <a:xfrm>
              <a:off x="1559496" y="4293096"/>
              <a:ext cx="1728192" cy="1872208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0" t="6517" r="9177" b="31570"/>
            <a:stretch/>
          </p:blipFill>
          <p:spPr>
            <a:xfrm>
              <a:off x="3287688" y="4725144"/>
              <a:ext cx="4536504" cy="13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73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99" r:id="rId4"/>
    <p:sldLayoutId id="2147483700" r:id="rId5"/>
    <p:sldLayoutId id="2147483702" r:id="rId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Ø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gif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50"/>
            <a:ext cx="12184218" cy="6855850"/>
          </a:xfrm>
          <a:prstGeom prst="rect">
            <a:avLst/>
          </a:prstGeom>
          <a:solidFill>
            <a:srgbClr val="EEECE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197B51A-9771-9A46-AAD6-CD2A5CB46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82" y="1"/>
            <a:ext cx="12192000" cy="6857999"/>
          </a:xfrm>
          <a:prstGeom prst="rect">
            <a:avLst/>
          </a:prstGeom>
          <a:effectLst/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97" y="5085184"/>
            <a:ext cx="11991441" cy="1593956"/>
          </a:xfrm>
        </p:spPr>
        <p:txBody>
          <a:bodyPr>
            <a:noAutofit/>
          </a:bodyPr>
          <a:lstStyle/>
          <a:p>
            <a:r>
              <a:rPr lang="en-US" sz="4000" dirty="0"/>
              <a:t>Radar tomography of small asteroids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with </a:t>
            </a:r>
            <a:r>
              <a:rPr lang="en-US" sz="4000" dirty="0" err="1"/>
              <a:t>cubesat</a:t>
            </a:r>
            <a:r>
              <a:rPr lang="en-US" sz="4000" dirty="0"/>
              <a:t> platform</a:t>
            </a:r>
            <a:r>
              <a:rPr lang="fr-FR" sz="4400" dirty="0"/>
              <a:t/>
            </a:r>
            <a:br>
              <a:rPr lang="fr-FR" sz="4400" dirty="0"/>
            </a:b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Alain Herique,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Wlodek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Kofman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, </a:t>
            </a:r>
            <a:r>
              <a:rPr lang="en-US" sz="2800" dirty="0" err="1">
                <a:solidFill>
                  <a:srgbClr val="E46C0A"/>
                </a:solidFill>
                <a:ea typeface="Verdana" panose="020B0604030504040204" pitchFamily="34" charset="0"/>
              </a:rPr>
              <a:t>Juventas</a:t>
            </a:r>
            <a:r>
              <a:rPr lang="en-US" sz="2800" dirty="0">
                <a:solidFill>
                  <a:srgbClr val="E46C0A"/>
                </a:solidFill>
                <a:ea typeface="Verdana" panose="020B0604030504040204" pitchFamily="34" charset="0"/>
              </a:rPr>
              <a:t> Team and Droid Team. </a:t>
            </a:r>
            <a:endParaRPr lang="en-GB" sz="4400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1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23680" y="0"/>
            <a:ext cx="3022600" cy="1295400"/>
          </a:xfrm>
          <a:prstGeom prst="rect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DAFC05-D7ED-DB46-A988-95E1C7D18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2151" y="1198245"/>
            <a:ext cx="4612037" cy="27652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DROID mission to </a:t>
            </a:r>
            <a:br>
              <a:rPr lang="en-US" sz="3600" b="1" dirty="0" smtClean="0"/>
            </a:br>
            <a:r>
              <a:rPr lang="en-US" sz="3600" b="1" dirty="0" smtClean="0"/>
              <a:t>of </a:t>
            </a:r>
            <a:r>
              <a:rPr lang="en-US" sz="3600" b="1" dirty="0"/>
              <a:t>99942 Apophis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in </a:t>
            </a:r>
            <a:r>
              <a:rPr lang="en-US" sz="3600" b="1" dirty="0"/>
              <a:t>2029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2584DE-A4A3-6843-B7D1-C67F43488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28" y="0"/>
            <a:ext cx="7353300" cy="6858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9898" y="238421"/>
            <a:ext cx="1336764" cy="81855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228" y="98690"/>
            <a:ext cx="1094981" cy="92352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505" y="252284"/>
            <a:ext cx="1824723" cy="82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56" y="1916832"/>
            <a:ext cx="5024730" cy="38884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2847" y="21322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99942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Apophis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/>
          <a:srcRect t="441" r="945" b="1508"/>
          <a:stretch/>
        </p:blipFill>
        <p:spPr>
          <a:xfrm>
            <a:off x="147935" y="1218089"/>
            <a:ext cx="6925366" cy="521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2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46A92789-2E09-DE7A-14F8-2EA3D95C9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53" r="670"/>
          <a:stretch/>
        </p:blipFill>
        <p:spPr>
          <a:xfrm>
            <a:off x="0" y="-3694"/>
            <a:ext cx="12192000" cy="614804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97942" y="6407247"/>
            <a:ext cx="496260" cy="30388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707" y="6309320"/>
            <a:ext cx="476407" cy="40180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472" y="6406295"/>
            <a:ext cx="677406" cy="304832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6F12851-387E-B64F-B52A-34F97B88EA78}"/>
              </a:ext>
            </a:extLst>
          </p:cNvPr>
          <p:cNvSpPr txBox="1">
            <a:spLocks/>
          </p:cNvSpPr>
          <p:nvPr/>
        </p:nvSpPr>
        <p:spPr>
          <a:xfrm>
            <a:off x="47328" y="6093296"/>
            <a:ext cx="9591809" cy="8396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20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1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E46C0A"/>
                </a:solidFill>
              </a:rPr>
              <a:t>DROID: A mission concept to accompany and characterize Apophis </a:t>
            </a:r>
          </a:p>
          <a:p>
            <a:r>
              <a:rPr lang="en-US" dirty="0" smtClean="0">
                <a:solidFill>
                  <a:srgbClr val="E46C0A"/>
                </a:solidFill>
              </a:rPr>
              <a:t>through its 2029 Earth closest approach by Carol A. Raymond et al.</a:t>
            </a:r>
            <a:endParaRPr lang="en-US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23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CubeSat’s to probe interior of Apophis</a:t>
            </a:r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29880" y="1207240"/>
            <a:ext cx="3604811" cy="5558124"/>
            <a:chOff x="818777" y="708204"/>
            <a:chExt cx="3604811" cy="5558124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2"/>
            <a:srcRect l="5553" r="46676" b="18409"/>
            <a:stretch/>
          </p:blipFill>
          <p:spPr>
            <a:xfrm>
              <a:off x="818777" y="3592898"/>
              <a:ext cx="3603812" cy="2673430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 rotWithShape="1">
            <a:blip r:embed="rId2"/>
            <a:srcRect l="52215" t="6170"/>
            <a:stretch/>
          </p:blipFill>
          <p:spPr>
            <a:xfrm>
              <a:off x="818777" y="708204"/>
              <a:ext cx="3604811" cy="3074466"/>
            </a:xfrm>
            <a:prstGeom prst="rect">
              <a:avLst/>
            </a:prstGeom>
          </p:spPr>
        </p:pic>
      </p:grp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3687483" y="1099671"/>
            <a:ext cx="8111270" cy="5665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Bistatic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Mode – like CONSERT / Rosetta</a:t>
            </a:r>
          </a:p>
          <a:p>
            <a:pPr lvl="1"/>
            <a:r>
              <a:rPr lang="en-US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Spacecrafts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opposition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in transmission (assuming SNR&gt;0 after processing)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 measurement of the average permittivity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Multipath propagation and scattering (block-size distribution)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tomography possible – deep interior </a:t>
            </a: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Monostatic Mode – like </a:t>
            </a:r>
            <a:r>
              <a:rPr lang="en-US" b="1" dirty="0" err="1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JuRa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Hera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unit operating separately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of the backscattering coefficient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penetration not expected (SNR!)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100 – 200 meters of the subsurface   </a:t>
            </a:r>
          </a:p>
          <a:p>
            <a:pPr lvl="1"/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err="1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Bistatic</a:t>
            </a:r>
            <a:r>
              <a:rPr lang="en-US" b="1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radar S/C versus Earth 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 on Earth (LOFAR?)</a:t>
            </a:r>
          </a:p>
          <a:p>
            <a:pPr lvl="1"/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prospective  </a:t>
            </a:r>
          </a:p>
          <a:p>
            <a:pPr lvl="1"/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2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Radar to </a:t>
            </a:r>
            <a:r>
              <a:rPr lang="fr-FR" dirty="0" err="1" smtClean="0"/>
              <a:t>Apophis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657412" y="1745130"/>
            <a:ext cx="11446140" cy="497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Identifying and characterizing the Apophis internal structures:</a:t>
            </a:r>
            <a:b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internal structure like layers, voids,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sub-aggregate, 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aggregate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structure, to </a:t>
            </a:r>
            <a:r>
              <a:rPr lang="en-US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characterize its constitutive blocks in terms of size distribution, heterogeneity at different scales (from sub metric to global) 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 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crucial </a:t>
            </a:r>
            <a:r>
              <a:rPr lang="en-US" b="1" dirty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inputs to model mechanical behavior and stability conditions</a:t>
            </a:r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 average permittivity and its spatial variations</a:t>
            </a: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retrieve information on mean porosity and composition and its spatial variation. </a:t>
            </a:r>
          </a:p>
          <a:p>
            <a:endParaRPr lang="en-US" dirty="0" smtClean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large measurement coverage will provide tomography capabilities to image interior </a:t>
            </a:r>
            <a:b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E46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 10 m resolution or better   </a:t>
            </a:r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solidFill>
                <a:srgbClr val="E46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9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Radar to </a:t>
            </a:r>
            <a:r>
              <a:rPr lang="fr-FR" dirty="0" err="1" smtClean="0"/>
              <a:t>Apophis</a:t>
            </a:r>
            <a:r>
              <a:rPr lang="fr-FR" dirty="0" smtClean="0"/>
              <a:t> &amp; DROID CubeSats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95634" y="2046638"/>
            <a:ext cx="6412218" cy="391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  <a:latin typeface="+mn-lt"/>
                <a:ea typeface="+mn-ea"/>
              </a:rPr>
              <a:t>R.A. 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c</a:t>
            </a:r>
            <a:r>
              <a:rPr lang="en-US" b="1" kern="0" dirty="0" smtClean="0">
                <a:solidFill>
                  <a:srgbClr val="E46C0A"/>
                </a:solidFill>
                <a:latin typeface="+mn-lt"/>
                <a:ea typeface="+mn-ea"/>
              </a:rPr>
              <a:t>lose 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to a </a:t>
            </a:r>
            <a:r>
              <a:rPr lang="en-US" b="1" kern="0" dirty="0" err="1">
                <a:solidFill>
                  <a:srgbClr val="E46C0A"/>
                </a:solidFill>
                <a:latin typeface="+mn-lt"/>
                <a:ea typeface="+mn-ea"/>
              </a:rPr>
              <a:t>reflight</a:t>
            </a:r>
            <a:r>
              <a:rPr lang="en-US" b="1" kern="0" dirty="0">
                <a:solidFill>
                  <a:srgbClr val="E46C0A"/>
                </a:solidFill>
                <a:latin typeface="+mn-lt"/>
                <a:ea typeface="+mn-ea"/>
              </a:rPr>
              <a:t> of </a:t>
            </a:r>
            <a:r>
              <a:rPr lang="en-US" b="1" kern="0" dirty="0" err="1">
                <a:solidFill>
                  <a:srgbClr val="E46C0A"/>
                </a:solidFill>
                <a:latin typeface="+mn-lt"/>
                <a:ea typeface="+mn-ea"/>
              </a:rPr>
              <a:t>JuRa</a:t>
            </a:r>
            <a:r>
              <a:rPr lang="en-US" kern="0" dirty="0">
                <a:solidFill>
                  <a:srgbClr val="E46C0A"/>
                </a:solidFill>
                <a:latin typeface="+mn-lt"/>
                <a:ea typeface="+mn-ea"/>
              </a:rPr>
              <a:t>: 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the </a:t>
            </a:r>
            <a:r>
              <a:rPr lang="en-GB" kern="0" dirty="0" err="1">
                <a:solidFill>
                  <a:srgbClr val="E46C0A"/>
                </a:solidFill>
                <a:latin typeface="+mn-lt"/>
                <a:ea typeface="+mn-ea"/>
              </a:rPr>
              <a:t>Juventas</a:t>
            </a:r>
            <a:r>
              <a:rPr lang="en-GB" kern="0" dirty="0">
                <a:solidFill>
                  <a:srgbClr val="E46C0A"/>
                </a:solidFill>
                <a:latin typeface="+mn-lt"/>
                <a:ea typeface="+mn-ea"/>
              </a:rPr>
              <a:t> Radar on 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Hera/ESA to probe </a:t>
            </a:r>
            <a:r>
              <a:rPr lang="en-GB" kern="0" dirty="0" err="1" smtClean="0">
                <a:solidFill>
                  <a:srgbClr val="E46C0A"/>
                </a:solidFill>
                <a:latin typeface="+mn-lt"/>
                <a:ea typeface="+mn-ea"/>
              </a:rPr>
              <a:t>Dimorphos</a:t>
            </a:r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 (launch 2024). </a:t>
            </a:r>
          </a:p>
          <a:p>
            <a:pPr marL="152396" indent="0">
              <a:buNone/>
            </a:pPr>
            <a:endParaRPr lang="fr-FR" b="1" kern="0" dirty="0" smtClean="0">
              <a:solidFill>
                <a:srgbClr val="E46C0A"/>
              </a:solidFill>
            </a:endParaRPr>
          </a:p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</a:rPr>
              <a:t>Required</a:t>
            </a:r>
            <a:r>
              <a:rPr lang="fr-FR" b="1" kern="0" dirty="0" smtClean="0">
                <a:solidFill>
                  <a:srgbClr val="E46C0A"/>
                </a:solidFill>
              </a:rPr>
              <a:t> </a:t>
            </a:r>
            <a:r>
              <a:rPr lang="fr-FR" b="1" kern="0" dirty="0" err="1">
                <a:solidFill>
                  <a:srgbClr val="E46C0A"/>
                </a:solidFill>
              </a:rPr>
              <a:t>evolution</a:t>
            </a:r>
            <a:r>
              <a:rPr lang="fr-FR" b="1" kern="0" dirty="0">
                <a:solidFill>
                  <a:srgbClr val="E46C0A"/>
                </a:solidFill>
              </a:rPr>
              <a:t> for </a:t>
            </a:r>
            <a:r>
              <a:rPr lang="fr-FR" b="1" kern="0" dirty="0" err="1">
                <a:solidFill>
                  <a:srgbClr val="E46C0A"/>
                </a:solidFill>
              </a:rPr>
              <a:t>Droid</a:t>
            </a:r>
            <a:r>
              <a:rPr lang="fr-FR" b="1" kern="0" dirty="0">
                <a:solidFill>
                  <a:srgbClr val="E46C0A"/>
                </a:solidFill>
              </a:rPr>
              <a:t> bistatic : </a:t>
            </a:r>
          </a:p>
          <a:p>
            <a:pPr lvl="1"/>
            <a:r>
              <a:rPr lang="fr-FR" kern="0" dirty="0">
                <a:solidFill>
                  <a:srgbClr val="E46C0A"/>
                </a:solidFill>
              </a:rPr>
              <a:t>the </a:t>
            </a:r>
            <a:r>
              <a:rPr lang="en-GB" kern="0" dirty="0">
                <a:solidFill>
                  <a:srgbClr val="E46C0A"/>
                </a:solidFill>
              </a:rPr>
              <a:t>Bistatic mode requires a synchronization process between </a:t>
            </a:r>
            <a:r>
              <a:rPr lang="en-GB" kern="0" dirty="0" err="1">
                <a:solidFill>
                  <a:srgbClr val="E46C0A"/>
                </a:solidFill>
              </a:rPr>
              <a:t>plateforms</a:t>
            </a:r>
            <a:r>
              <a:rPr lang="en-GB" kern="0" dirty="0">
                <a:solidFill>
                  <a:srgbClr val="E46C0A"/>
                </a:solidFill>
              </a:rPr>
              <a:t> using </a:t>
            </a:r>
            <a:r>
              <a:rPr lang="en-GB" kern="0" dirty="0" err="1">
                <a:solidFill>
                  <a:srgbClr val="E46C0A"/>
                </a:solidFill>
              </a:rPr>
              <a:t>Mothercraft</a:t>
            </a:r>
            <a:r>
              <a:rPr lang="en-GB" kern="0" dirty="0">
                <a:solidFill>
                  <a:srgbClr val="E46C0A"/>
                </a:solidFill>
              </a:rPr>
              <a:t> . </a:t>
            </a:r>
          </a:p>
          <a:p>
            <a:pPr lvl="1"/>
            <a:r>
              <a:rPr lang="en-GB" kern="0" dirty="0">
                <a:solidFill>
                  <a:srgbClr val="E46C0A"/>
                </a:solidFill>
              </a:rPr>
              <a:t>Inter Satellite Link (ISL) would provide the reference frequency and a common timing (TBC)</a:t>
            </a:r>
          </a:p>
          <a:p>
            <a:pPr lvl="1"/>
            <a:r>
              <a:rPr lang="en-GB" kern="0" dirty="0">
                <a:solidFill>
                  <a:srgbClr val="E46C0A"/>
                </a:solidFill>
              </a:rPr>
              <a:t>Limited evolution by regards to </a:t>
            </a:r>
            <a:r>
              <a:rPr lang="en-GB" kern="0" dirty="0" err="1">
                <a:solidFill>
                  <a:srgbClr val="E46C0A"/>
                </a:solidFill>
              </a:rPr>
              <a:t>JuRa</a:t>
            </a:r>
            <a:r>
              <a:rPr lang="en-GB" kern="0" dirty="0">
                <a:solidFill>
                  <a:srgbClr val="E46C0A"/>
                </a:solidFill>
              </a:rPr>
              <a:t> </a:t>
            </a:r>
            <a:br>
              <a:rPr lang="en-GB" kern="0" dirty="0">
                <a:solidFill>
                  <a:srgbClr val="E46C0A"/>
                </a:solidFill>
              </a:rPr>
            </a:br>
            <a:r>
              <a:rPr lang="en-GB" kern="0" dirty="0">
                <a:solidFill>
                  <a:srgbClr val="E46C0A"/>
                </a:solidFill>
              </a:rPr>
              <a:t>(interface  board and SW).  </a:t>
            </a:r>
          </a:p>
          <a:p>
            <a:pPr lvl="1"/>
            <a:r>
              <a:rPr lang="en-US" kern="0" dirty="0">
                <a:solidFill>
                  <a:srgbClr val="E46C0A"/>
                </a:solidFill>
              </a:rPr>
              <a:t>Preserved monostatic capabilities  </a:t>
            </a:r>
          </a:p>
          <a:p>
            <a:pPr marL="152396" indent="0">
              <a:buNone/>
            </a:pPr>
            <a:endParaRPr lang="en-GB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  <p:pic>
        <p:nvPicPr>
          <p:cNvPr id="6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52A6944-B249-468F-9C19-2EC99353DC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29" t="36638" r="40765" b="34678"/>
          <a:stretch/>
        </p:blipFill>
        <p:spPr>
          <a:xfrm rot="20804447">
            <a:off x="6954085" y="3682535"/>
            <a:ext cx="4656116" cy="2028882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6428032" y="1268760"/>
            <a:ext cx="5708223" cy="2852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  <a:latin typeface="+mn-lt"/>
                <a:ea typeface="+mn-ea"/>
              </a:rPr>
              <a:t>Droid</a:t>
            </a:r>
            <a:r>
              <a:rPr lang="fr-FR" b="1" kern="0" dirty="0" smtClean="0">
                <a:solidFill>
                  <a:srgbClr val="E46C0A"/>
                </a:solidFill>
                <a:latin typeface="+mn-lt"/>
                <a:ea typeface="+mn-ea"/>
              </a:rPr>
              <a:t> </a:t>
            </a:r>
            <a:r>
              <a:rPr lang="fr-FR" b="1" kern="0" dirty="0" err="1" smtClean="0">
                <a:solidFill>
                  <a:srgbClr val="E46C0A"/>
                </a:solidFill>
                <a:latin typeface="+mn-lt"/>
                <a:ea typeface="+mn-ea"/>
              </a:rPr>
              <a:t>Cubesat</a:t>
            </a:r>
            <a:r>
              <a:rPr lang="fr-FR" b="1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</a:p>
          <a:p>
            <a:pPr lvl="1"/>
            <a:r>
              <a:rPr lang="fr-FR" kern="0" dirty="0" smtClean="0">
                <a:solidFill>
                  <a:srgbClr val="E46C0A"/>
                </a:solidFill>
                <a:latin typeface="+mn-lt"/>
                <a:ea typeface="+mn-ea"/>
              </a:rPr>
              <a:t>6 or 8 U CubeSats</a:t>
            </a:r>
          </a:p>
          <a:p>
            <a:pPr lvl="1"/>
            <a:r>
              <a:rPr lang="en-GB" kern="0" dirty="0" smtClean="0">
                <a:solidFill>
                  <a:srgbClr val="E46C0A"/>
                </a:solidFill>
                <a:latin typeface="+mn-lt"/>
                <a:ea typeface="+mn-ea"/>
              </a:rPr>
              <a:t>Inter Satellite Link (ISL) would provide the reference frequency and a common timing (TBC) + radio science measurement </a:t>
            </a:r>
          </a:p>
        </p:txBody>
      </p:sp>
    </p:spTree>
    <p:extLst>
      <p:ext uri="{BB962C8B-B14F-4D97-AF65-F5344CB8AC3E}">
        <p14:creationId xmlns:p14="http://schemas.microsoft.com/office/powerpoint/2010/main" val="22265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DROID </a:t>
            </a:r>
            <a:r>
              <a:rPr lang="fr-FR" dirty="0" err="1" smtClean="0"/>
              <a:t>CubeSat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119336" y="1217194"/>
            <a:ext cx="6412218" cy="5640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fr-FR" b="1" kern="0" dirty="0" err="1" smtClean="0">
                <a:solidFill>
                  <a:srgbClr val="E46C0A"/>
                </a:solidFill>
              </a:rPr>
              <a:t>Orbits</a:t>
            </a:r>
            <a:r>
              <a:rPr lang="fr-FR" b="1" kern="0" dirty="0" smtClean="0">
                <a:solidFill>
                  <a:srgbClr val="E46C0A"/>
                </a:solidFill>
              </a:rPr>
              <a:t> and </a:t>
            </a:r>
            <a:r>
              <a:rPr lang="fr-FR" b="1" kern="0" dirty="0" err="1" smtClean="0">
                <a:solidFill>
                  <a:srgbClr val="E46C0A"/>
                </a:solidFill>
              </a:rPr>
              <a:t>operations</a:t>
            </a:r>
            <a:endParaRPr lang="fr-FR" b="1" kern="0" dirty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Altitude lower </a:t>
            </a:r>
            <a:r>
              <a:rPr lang="en-US" kern="0" dirty="0">
                <a:solidFill>
                  <a:srgbClr val="E46C0A"/>
                </a:solidFill>
              </a:rPr>
              <a:t>than one </a:t>
            </a:r>
            <a:r>
              <a:rPr lang="en-US" kern="0" dirty="0" smtClean="0">
                <a:solidFill>
                  <a:srgbClr val="E46C0A"/>
                </a:solidFill>
              </a:rPr>
              <a:t>kilometer</a:t>
            </a:r>
          </a:p>
          <a:p>
            <a:pPr lvl="1"/>
            <a:endParaRPr lang="en-US" kern="0" dirty="0" smtClean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relative </a:t>
            </a:r>
            <a:r>
              <a:rPr lang="en-US" kern="0" dirty="0">
                <a:solidFill>
                  <a:srgbClr val="E46C0A"/>
                </a:solidFill>
              </a:rPr>
              <a:t>position close to </a:t>
            </a:r>
            <a:r>
              <a:rPr lang="en-US" kern="0" dirty="0" smtClean="0">
                <a:solidFill>
                  <a:srgbClr val="E46C0A"/>
                </a:solidFill>
              </a:rPr>
              <a:t>opposition to limit </a:t>
            </a:r>
            <a:r>
              <a:rPr lang="en-US" kern="0" dirty="0">
                <a:solidFill>
                  <a:srgbClr val="E46C0A"/>
                </a:solidFill>
              </a:rPr>
              <a:t>the instrument blinding by the </a:t>
            </a:r>
            <a:r>
              <a:rPr lang="en-US" kern="0" dirty="0" smtClean="0">
                <a:solidFill>
                  <a:srgbClr val="E46C0A"/>
                </a:solidFill>
              </a:rPr>
              <a:t>direct path</a:t>
            </a:r>
            <a:endParaRPr lang="en-US" kern="0" dirty="0">
              <a:solidFill>
                <a:srgbClr val="E46C0A"/>
              </a:solidFill>
            </a:endParaRPr>
          </a:p>
          <a:p>
            <a:pPr lvl="1"/>
            <a:endParaRPr lang="en-US" kern="0" dirty="0" smtClean="0">
              <a:solidFill>
                <a:srgbClr val="E46C0A"/>
              </a:solidFill>
            </a:endParaRP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Full polarization and </a:t>
            </a:r>
            <a:r>
              <a:rPr lang="en-US" kern="0" dirty="0">
                <a:solidFill>
                  <a:srgbClr val="E46C0A"/>
                </a:solidFill>
              </a:rPr>
              <a:t>the large antenna beam </a:t>
            </a:r>
            <a:r>
              <a:rPr lang="en-US" kern="0" dirty="0" smtClean="0">
                <a:solidFill>
                  <a:srgbClr val="E46C0A"/>
                </a:solidFill>
              </a:rPr>
              <a:t>to limit </a:t>
            </a:r>
            <a:r>
              <a:rPr lang="en-US" kern="0" dirty="0">
                <a:solidFill>
                  <a:srgbClr val="E46C0A"/>
                </a:solidFill>
              </a:rPr>
              <a:t>attitude control constraints.</a:t>
            </a:r>
          </a:p>
          <a:p>
            <a:pPr lvl="1"/>
            <a:endParaRPr lang="en-GB" kern="0" dirty="0" smtClean="0">
              <a:solidFill>
                <a:srgbClr val="E46C0A"/>
              </a:solidFill>
            </a:endParaRPr>
          </a:p>
          <a:p>
            <a:pPr lvl="1"/>
            <a:r>
              <a:rPr lang="en-GB" kern="0" dirty="0" smtClean="0">
                <a:solidFill>
                  <a:srgbClr val="E46C0A"/>
                </a:solidFill>
              </a:rPr>
              <a:t>During one measurement, alternation of radar measurement and ISL measurement for orbit reconstruction and timing accuracy. </a:t>
            </a:r>
          </a:p>
          <a:p>
            <a:pPr lvl="1"/>
            <a:endParaRPr lang="en-US" kern="0" dirty="0">
              <a:solidFill>
                <a:srgbClr val="E46C0A"/>
              </a:solidFill>
            </a:endParaRPr>
          </a:p>
          <a:p>
            <a:pPr lvl="1"/>
            <a:r>
              <a:rPr lang="en-US" kern="0" dirty="0">
                <a:solidFill>
                  <a:srgbClr val="E46C0A"/>
                </a:solidFill>
              </a:rPr>
              <a:t>Alternation of monostatic and bistatic </a:t>
            </a:r>
            <a:r>
              <a:rPr lang="en-US" kern="0" dirty="0" smtClean="0">
                <a:solidFill>
                  <a:srgbClr val="E46C0A"/>
                </a:solidFill>
              </a:rPr>
              <a:t>sequences</a:t>
            </a:r>
            <a:r>
              <a:rPr lang="en-US" kern="0" dirty="0">
                <a:solidFill>
                  <a:srgbClr val="E46C0A"/>
                </a:solidFill>
              </a:rPr>
              <a:t>. </a:t>
            </a:r>
          </a:p>
          <a:p>
            <a:pPr marL="761981" lvl="1" indent="0">
              <a:buNone/>
            </a:pPr>
            <a:endParaRPr lang="en-GB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82919" y="5229200"/>
            <a:ext cx="4680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396">
              <a:spcBef>
                <a:spcPts val="480"/>
              </a:spcBef>
              <a:buClr>
                <a:srgbClr val="7F7F7F"/>
              </a:buClr>
              <a:buSzPts val="1800"/>
            </a:pPr>
            <a:r>
              <a:rPr lang="en-US" sz="1600" i="1" dirty="0">
                <a:solidFill>
                  <a:srgbClr val="E46C0A"/>
                </a:solidFill>
              </a:rPr>
              <a:t>Orbits of the 2 CubeSats in the body fixed frame</a:t>
            </a:r>
            <a:endParaRPr lang="fr-FR" sz="1600" i="1" kern="0" dirty="0">
              <a:solidFill>
                <a:srgbClr val="E46C0A"/>
              </a:solidFill>
              <a:cs typeface="Arial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2584" t="2524" r="1907" b="1211"/>
          <a:stretch/>
        </p:blipFill>
        <p:spPr>
          <a:xfrm>
            <a:off x="6865148" y="1628800"/>
            <a:ext cx="4898291" cy="336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5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-280874"/>
            <a:ext cx="10513168" cy="1593956"/>
          </a:xfrm>
        </p:spPr>
        <p:txBody>
          <a:bodyPr>
            <a:noAutofit/>
          </a:bodyPr>
          <a:lstStyle/>
          <a:p>
            <a:r>
              <a:rPr lang="en-US" sz="3200" dirty="0"/>
              <a:t>Radar tomography of small asteroids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with CubeSat platform</a:t>
            </a:r>
            <a:r>
              <a:rPr lang="en-US" sz="2000" dirty="0" smtClean="0">
                <a:solidFill>
                  <a:srgbClr val="E46C0A"/>
                </a:solidFill>
                <a:ea typeface="Verdana" panose="020B0604030504040204" pitchFamily="34" charset="0"/>
              </a:rPr>
              <a:t> </a:t>
            </a:r>
            <a:endParaRPr lang="en-GB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1A6461F-2853-1849-8D89-951051D334A6}"/>
              </a:ext>
            </a:extLst>
          </p:cNvPr>
          <p:cNvSpPr txBox="1">
            <a:spLocks/>
          </p:cNvSpPr>
          <p:nvPr/>
        </p:nvSpPr>
        <p:spPr>
          <a:xfrm>
            <a:off x="192338" y="1484784"/>
            <a:ext cx="11616990" cy="4824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</a:rPr>
              <a:t>Low frequency radar to fathom asteroid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Unique opportunity to directly observe asteroid interior  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Characterization of aggregate structure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Re-accretion processes, stability condition and binary formations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Science and planetary </a:t>
            </a:r>
            <a:r>
              <a:rPr lang="en-US" kern="0" dirty="0" err="1" smtClean="0">
                <a:solidFill>
                  <a:srgbClr val="E46C0A"/>
                </a:solidFill>
              </a:rPr>
              <a:t>defence</a:t>
            </a:r>
            <a:r>
              <a:rPr lang="en-US" kern="0" dirty="0" smtClean="0">
                <a:solidFill>
                  <a:srgbClr val="E46C0A"/>
                </a:solidFill>
              </a:rPr>
              <a:t>  </a:t>
            </a:r>
          </a:p>
          <a:p>
            <a:pPr marL="152396" indent="0">
              <a:buNone/>
            </a:pPr>
            <a:endParaRPr lang="en-US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152396" indent="0">
              <a:buNone/>
            </a:pPr>
            <a:r>
              <a:rPr lang="en-US" b="1" kern="0" dirty="0" smtClean="0">
                <a:solidFill>
                  <a:srgbClr val="E46C0A"/>
                </a:solidFill>
              </a:rPr>
              <a:t>On </a:t>
            </a:r>
            <a:r>
              <a:rPr lang="en-US" b="1" kern="0" dirty="0" smtClean="0">
                <a:solidFill>
                  <a:srgbClr val="E46C0A"/>
                </a:solidFill>
              </a:rPr>
              <a:t>a small </a:t>
            </a:r>
            <a:r>
              <a:rPr lang="en-US" b="1" kern="0" dirty="0" smtClean="0">
                <a:solidFill>
                  <a:srgbClr val="E46C0A"/>
                </a:solidFill>
              </a:rPr>
              <a:t>platform 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Low altitude radar measurement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SNR and geometries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SC motion contributing to the geometry diversity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Apophis (30h)</a:t>
            </a:r>
          </a:p>
          <a:p>
            <a:pPr lvl="1"/>
            <a:r>
              <a:rPr lang="en-US" kern="0" dirty="0" smtClean="0">
                <a:solidFill>
                  <a:srgbClr val="E46C0A"/>
                </a:solidFill>
              </a:rPr>
              <a:t>Bistatic mode 2 platforms </a:t>
            </a:r>
          </a:p>
          <a:p>
            <a:pPr lvl="2"/>
            <a:r>
              <a:rPr lang="en-US" kern="0" dirty="0" smtClean="0">
                <a:solidFill>
                  <a:srgbClr val="E46C0A"/>
                </a:solidFill>
              </a:rPr>
              <a:t>Possible alternation of monostatic and bistatic sequences.  </a:t>
            </a:r>
          </a:p>
          <a:p>
            <a:pPr marL="152396" indent="0">
              <a:buNone/>
            </a:pPr>
            <a:endParaRPr lang="en-US" kern="0" dirty="0" smtClean="0">
              <a:solidFill>
                <a:srgbClr val="E46C0A"/>
              </a:solidFill>
              <a:latin typeface="+mn-lt"/>
              <a:ea typeface="+mn-ea"/>
            </a:endParaRPr>
          </a:p>
          <a:p>
            <a:pPr marL="761981" lvl="1" indent="0">
              <a:buNone/>
            </a:pPr>
            <a:r>
              <a:rPr lang="en-US" kern="0" dirty="0" smtClean="0">
                <a:solidFill>
                  <a:srgbClr val="E46C0A"/>
                </a:solidFill>
                <a:latin typeface="+mn-lt"/>
                <a:ea typeface="+mn-ea"/>
              </a:rPr>
              <a:t>  </a:t>
            </a:r>
            <a:endParaRPr lang="en-US" kern="0" dirty="0">
              <a:solidFill>
                <a:srgbClr val="E46C0A"/>
              </a:solidFill>
              <a:latin typeface="+mn-lt"/>
              <a:ea typeface="+mn-ea"/>
            </a:endParaRPr>
          </a:p>
        </p:txBody>
      </p:sp>
      <p:pic>
        <p:nvPicPr>
          <p:cNvPr id="4" name="Picture 23">
            <a:extLst>
              <a:ext uri="{FF2B5EF4-FFF2-40B4-BE49-F238E27FC236}">
                <a16:creationId xmlns:a16="http://schemas.microsoft.com/office/drawing/2014/main" id="{FBA8FAF5-F075-4D9F-881E-1B5C99B187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216"/>
          <a:stretch/>
        </p:blipFill>
        <p:spPr>
          <a:xfrm>
            <a:off x="8472264" y="2204864"/>
            <a:ext cx="351487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3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>
            <a:extLst>
              <a:ext uri="{FF2B5EF4-FFF2-40B4-BE49-F238E27FC236}">
                <a16:creationId xmlns:a16="http://schemas.microsoft.com/office/drawing/2014/main" id="{1CD02D55-EBC8-8B47-9059-19965F2401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6999" y="-2667000"/>
            <a:ext cx="6858002" cy="12192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91344" y="0"/>
            <a:ext cx="11881320" cy="6858000"/>
          </a:xfrm>
          <a:prstGeom prst="rect">
            <a:avLst/>
          </a:prstGeom>
          <a:noFill/>
          <a:ln>
            <a:noFill/>
          </a:ln>
          <a:effectLst>
            <a:outerShdw blurRad="495300" dist="177800" dir="2700000" sx="100200" sy="1002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65" tIns="33382" rIns="66765" bIns="33382" rtlCol="0" anchor="ctr"/>
          <a:lstStyle/>
          <a:p>
            <a:endParaRPr lang="en-US" dirty="0" smtClean="0">
              <a:solidFill>
                <a:srgbClr val="E46C0A"/>
              </a:solidFill>
            </a:endParaRPr>
          </a:p>
          <a:p>
            <a:r>
              <a:rPr lang="en-US" b="1" dirty="0" err="1" smtClean="0">
                <a:solidFill>
                  <a:srgbClr val="E46C0A"/>
                </a:solidFill>
              </a:rPr>
              <a:t>JuRa</a:t>
            </a:r>
            <a:r>
              <a:rPr lang="en-US" b="1" dirty="0" smtClean="0">
                <a:solidFill>
                  <a:srgbClr val="E46C0A"/>
                </a:solidFill>
              </a:rPr>
              <a:t> </a:t>
            </a:r>
            <a:r>
              <a:rPr lang="en-US" b="1" dirty="0">
                <a:solidFill>
                  <a:srgbClr val="E46C0A"/>
                </a:solidFill>
              </a:rPr>
              <a:t>Instrument </a:t>
            </a:r>
            <a:r>
              <a:rPr lang="en-US" b="1" dirty="0" smtClean="0">
                <a:solidFill>
                  <a:srgbClr val="E46C0A"/>
                </a:solidFill>
              </a:rPr>
              <a:t>Team  </a:t>
            </a:r>
          </a:p>
          <a:p>
            <a:pPr marL="266700"/>
            <a:r>
              <a:rPr lang="en-US" i="1" dirty="0">
                <a:solidFill>
                  <a:srgbClr val="E46C0A"/>
                </a:solidFill>
              </a:rPr>
              <a:t>Alain Herique (IPAG/UGA), Dirk </a:t>
            </a:r>
            <a:r>
              <a:rPr lang="en-US" i="1" dirty="0" err="1">
                <a:solidFill>
                  <a:srgbClr val="E46C0A"/>
                </a:solidFill>
              </a:rPr>
              <a:t>Plettemeier</a:t>
            </a:r>
            <a:r>
              <a:rPr lang="en-US" i="1" dirty="0">
                <a:solidFill>
                  <a:srgbClr val="E46C0A"/>
                </a:solidFill>
              </a:rPr>
              <a:t> (TUD), Amine </a:t>
            </a:r>
            <a:r>
              <a:rPr lang="en-US" i="1" dirty="0" err="1">
                <a:solidFill>
                  <a:srgbClr val="E46C0A"/>
                </a:solidFill>
              </a:rPr>
              <a:t>Kechouindi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Cedric </a:t>
            </a:r>
            <a:r>
              <a:rPr lang="en-US" i="1" dirty="0" err="1">
                <a:solidFill>
                  <a:srgbClr val="E46C0A"/>
                </a:solidFill>
              </a:rPr>
              <a:t>Lorant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Christian Schmidt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David </a:t>
            </a:r>
            <a:r>
              <a:rPr lang="en-US" i="1" dirty="0" err="1">
                <a:solidFill>
                  <a:srgbClr val="E46C0A"/>
                </a:solidFill>
              </a:rPr>
              <a:t>Moirin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Hensoldt</a:t>
            </a:r>
            <a:r>
              <a:rPr lang="en-US" i="1" dirty="0">
                <a:solidFill>
                  <a:srgbClr val="E46C0A"/>
                </a:solidFill>
              </a:rPr>
              <a:t>), Dominik </a:t>
            </a:r>
            <a:r>
              <a:rPr lang="en-US" i="1" dirty="0" err="1">
                <a:solidFill>
                  <a:srgbClr val="E46C0A"/>
                </a:solidFill>
              </a:rPr>
              <a:t>Nolbert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Astronika</a:t>
            </a:r>
            <a:r>
              <a:rPr lang="en-US" i="1" dirty="0">
                <a:solidFill>
                  <a:srgbClr val="E46C0A"/>
                </a:solidFill>
              </a:rPr>
              <a:t>), </a:t>
            </a:r>
            <a:r>
              <a:rPr lang="en-US" i="1" dirty="0" err="1">
                <a:solidFill>
                  <a:srgbClr val="E46C0A"/>
                </a:solidFill>
              </a:rPr>
              <a:t>Evgeny</a:t>
            </a:r>
            <a:r>
              <a:rPr lang="en-US" i="1" dirty="0">
                <a:solidFill>
                  <a:srgbClr val="E46C0A"/>
                </a:solidFill>
              </a:rPr>
              <a:t> </a:t>
            </a:r>
            <a:r>
              <a:rPr lang="en-US" i="1" dirty="0" err="1">
                <a:solidFill>
                  <a:srgbClr val="E46C0A"/>
                </a:solidFill>
              </a:rPr>
              <a:t>Zakutin</a:t>
            </a:r>
            <a:r>
              <a:rPr lang="en-US" i="1" dirty="0">
                <a:solidFill>
                  <a:srgbClr val="E46C0A"/>
                </a:solidFill>
              </a:rPr>
              <a:t> (TUD), Filip </a:t>
            </a:r>
            <a:r>
              <a:rPr lang="en-US" i="1" dirty="0" err="1">
                <a:solidFill>
                  <a:srgbClr val="E46C0A"/>
                </a:solidFill>
              </a:rPr>
              <a:t>Záplata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FZa</a:t>
            </a:r>
            <a:r>
              <a:rPr lang="en-US" i="1" dirty="0">
                <a:solidFill>
                  <a:srgbClr val="E46C0A"/>
                </a:solidFill>
              </a:rPr>
              <a:t>), Henri Du Faux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Hugo </a:t>
            </a:r>
            <a:r>
              <a:rPr lang="en-US" i="1" dirty="0" err="1">
                <a:solidFill>
                  <a:srgbClr val="E46C0A"/>
                </a:solidFill>
              </a:rPr>
              <a:t>Naydenov</a:t>
            </a:r>
            <a:r>
              <a:rPr lang="en-US" i="1" dirty="0">
                <a:solidFill>
                  <a:srgbClr val="E46C0A"/>
                </a:solidFill>
              </a:rPr>
              <a:t> (IPAG/UGA), Kevin </a:t>
            </a:r>
            <a:r>
              <a:rPr lang="en-US" i="1" dirty="0" err="1">
                <a:solidFill>
                  <a:srgbClr val="E46C0A"/>
                </a:solidFill>
              </a:rPr>
              <a:t>Stoffels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Lucas Cicero (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), Martin </a:t>
            </a:r>
            <a:r>
              <a:rPr lang="en-US" i="1" dirty="0" err="1">
                <a:solidFill>
                  <a:srgbClr val="E46C0A"/>
                </a:solidFill>
              </a:rPr>
              <a:t>Laabs</a:t>
            </a:r>
            <a:r>
              <a:rPr lang="en-US" i="1" dirty="0">
                <a:solidFill>
                  <a:srgbClr val="E46C0A"/>
                </a:solidFill>
              </a:rPr>
              <a:t> (TUD), Paul Torrente (IPAG/UGA), Ronny </a:t>
            </a:r>
            <a:r>
              <a:rPr lang="en-US" i="1" dirty="0" err="1">
                <a:solidFill>
                  <a:srgbClr val="E46C0A"/>
                </a:solidFill>
              </a:rPr>
              <a:t>Hahnel</a:t>
            </a:r>
            <a:r>
              <a:rPr lang="en-US" i="1" dirty="0">
                <a:solidFill>
                  <a:srgbClr val="E46C0A"/>
                </a:solidFill>
              </a:rPr>
              <a:t> (TUD), Stephane </a:t>
            </a:r>
            <a:r>
              <a:rPr lang="en-US" i="1" dirty="0" err="1">
                <a:solidFill>
                  <a:srgbClr val="E46C0A"/>
                </a:solidFill>
              </a:rPr>
              <a:t>Papais</a:t>
            </a:r>
            <a:r>
              <a:rPr lang="en-US" i="1" dirty="0">
                <a:solidFill>
                  <a:srgbClr val="E46C0A"/>
                </a:solidFill>
              </a:rPr>
              <a:t> (</a:t>
            </a:r>
            <a:r>
              <a:rPr lang="en-US" i="1" dirty="0" err="1">
                <a:solidFill>
                  <a:srgbClr val="E46C0A"/>
                </a:solidFill>
              </a:rPr>
              <a:t>Hensoldt</a:t>
            </a:r>
            <a:r>
              <a:rPr lang="en-US" i="1" dirty="0">
                <a:solidFill>
                  <a:srgbClr val="E46C0A"/>
                </a:solidFill>
              </a:rPr>
              <a:t>), Sylvain </a:t>
            </a:r>
            <a:r>
              <a:rPr lang="en-US" i="1" dirty="0" err="1">
                <a:solidFill>
                  <a:srgbClr val="E46C0A"/>
                </a:solidFill>
              </a:rPr>
              <a:t>Rochat</a:t>
            </a:r>
            <a:r>
              <a:rPr lang="en-US" i="1" dirty="0">
                <a:solidFill>
                  <a:srgbClr val="E46C0A"/>
                </a:solidFill>
              </a:rPr>
              <a:t> (IPAG/UGA), Thomas </a:t>
            </a:r>
            <a:r>
              <a:rPr lang="en-US" i="1" dirty="0" err="1">
                <a:solidFill>
                  <a:srgbClr val="E46C0A"/>
                </a:solidFill>
              </a:rPr>
              <a:t>Pfohl</a:t>
            </a:r>
            <a:r>
              <a:rPr lang="en-US" i="1" dirty="0">
                <a:solidFill>
                  <a:srgbClr val="E46C0A"/>
                </a:solidFill>
              </a:rPr>
              <a:t> (TUD), Yves </a:t>
            </a:r>
            <a:r>
              <a:rPr lang="en-US" i="1" dirty="0" err="1">
                <a:solidFill>
                  <a:srgbClr val="E46C0A"/>
                </a:solidFill>
              </a:rPr>
              <a:t>Rogez</a:t>
            </a:r>
            <a:r>
              <a:rPr lang="en-US" i="1" dirty="0">
                <a:solidFill>
                  <a:srgbClr val="E46C0A"/>
                </a:solidFill>
              </a:rPr>
              <a:t> (IPAG/UGA)</a:t>
            </a:r>
          </a:p>
          <a:p>
            <a:endParaRPr lang="en-US" i="1" dirty="0" smtClean="0">
              <a:solidFill>
                <a:srgbClr val="E46C0A"/>
              </a:solidFill>
            </a:endParaRPr>
          </a:p>
          <a:p>
            <a:r>
              <a:rPr lang="en-US" b="1" dirty="0" smtClean="0">
                <a:solidFill>
                  <a:srgbClr val="E46C0A"/>
                </a:solidFill>
              </a:rPr>
              <a:t>DROID Teams </a:t>
            </a:r>
            <a:endParaRPr lang="en-US" b="1" dirty="0">
              <a:solidFill>
                <a:srgbClr val="E46C0A"/>
              </a:solidFill>
            </a:endParaRPr>
          </a:p>
          <a:p>
            <a:pPr marL="266700"/>
            <a:r>
              <a:rPr lang="fr-FR" i="1" dirty="0" smtClean="0">
                <a:solidFill>
                  <a:srgbClr val="E46C0A"/>
                </a:solidFill>
              </a:rPr>
              <a:t>C</a:t>
            </a:r>
            <a:r>
              <a:rPr lang="fr-FR" i="1" dirty="0">
                <a:solidFill>
                  <a:srgbClr val="E46C0A"/>
                </a:solidFill>
              </a:rPr>
              <a:t>. A. </a:t>
            </a:r>
            <a:r>
              <a:rPr lang="fr-FR" i="1" dirty="0" smtClean="0">
                <a:solidFill>
                  <a:srgbClr val="E46C0A"/>
                </a:solidFill>
              </a:rPr>
              <a:t>Raymond, </a:t>
            </a:r>
            <a:r>
              <a:rPr lang="fr-FR" i="1" dirty="0">
                <a:solidFill>
                  <a:srgbClr val="E46C0A"/>
                </a:solidFill>
              </a:rPr>
              <a:t>R. B. </a:t>
            </a:r>
            <a:r>
              <a:rPr lang="fr-FR" i="1" dirty="0" err="1" smtClean="0">
                <a:solidFill>
                  <a:srgbClr val="E46C0A"/>
                </a:solidFill>
              </a:rPr>
              <a:t>Amini</a:t>
            </a:r>
            <a:r>
              <a:rPr lang="fr-FR" i="1" dirty="0" smtClean="0">
                <a:solidFill>
                  <a:srgbClr val="E46C0A"/>
                </a:solidFill>
              </a:rPr>
              <a:t>, </a:t>
            </a:r>
            <a:r>
              <a:rPr lang="fr-FR" i="1" dirty="0">
                <a:solidFill>
                  <a:srgbClr val="E46C0A"/>
                </a:solidFill>
              </a:rPr>
              <a:t>P. C. </a:t>
            </a:r>
            <a:r>
              <a:rPr lang="fr-FR" i="1" dirty="0" err="1">
                <a:solidFill>
                  <a:srgbClr val="E46C0A"/>
                </a:solidFill>
              </a:rPr>
              <a:t>Adell</a:t>
            </a:r>
            <a:r>
              <a:rPr lang="fr-FR" i="1" dirty="0">
                <a:solidFill>
                  <a:srgbClr val="E46C0A"/>
                </a:solidFill>
              </a:rPr>
              <a:t>, S. </a:t>
            </a:r>
            <a:r>
              <a:rPr lang="fr-FR" i="1" dirty="0" err="1">
                <a:solidFill>
                  <a:srgbClr val="E46C0A"/>
                </a:solidFill>
              </a:rPr>
              <a:t>Bandyopadhyay</a:t>
            </a:r>
            <a:r>
              <a:rPr lang="fr-FR" i="1" dirty="0">
                <a:solidFill>
                  <a:srgbClr val="E46C0A"/>
                </a:solidFill>
              </a:rPr>
              <a:t>, P. Bousquet, S. </a:t>
            </a:r>
            <a:r>
              <a:rPr lang="fr-FR" i="1" dirty="0" err="1">
                <a:solidFill>
                  <a:srgbClr val="E46C0A"/>
                </a:solidFill>
              </a:rPr>
              <a:t>Bhaskaran</a:t>
            </a:r>
            <a:r>
              <a:rPr lang="fr-FR" i="1" dirty="0">
                <a:solidFill>
                  <a:srgbClr val="E46C0A"/>
                </a:solidFill>
              </a:rPr>
              <a:t>, B. J. R. </a:t>
            </a:r>
            <a:r>
              <a:rPr lang="fr-FR" i="1" dirty="0" err="1">
                <a:solidFill>
                  <a:srgbClr val="E46C0A"/>
                </a:solidFill>
              </a:rPr>
              <a:t>Davidsson</a:t>
            </a:r>
            <a:r>
              <a:rPr lang="fr-FR" i="1" dirty="0">
                <a:solidFill>
                  <a:srgbClr val="E46C0A"/>
                </a:solidFill>
              </a:rPr>
              <a:t>, F. </a:t>
            </a:r>
            <a:r>
              <a:rPr lang="fr-FR" i="1" dirty="0" err="1">
                <a:solidFill>
                  <a:srgbClr val="E46C0A"/>
                </a:solidFill>
              </a:rPr>
              <a:t>Esteve</a:t>
            </a:r>
            <a:r>
              <a:rPr lang="fr-FR" i="1" dirty="0">
                <a:solidFill>
                  <a:srgbClr val="E46C0A"/>
                </a:solidFill>
              </a:rPr>
              <a:t>, L. </a:t>
            </a:r>
            <a:r>
              <a:rPr lang="fr-FR" i="1" dirty="0" err="1">
                <a:solidFill>
                  <a:srgbClr val="E46C0A"/>
                </a:solidFill>
              </a:rPr>
              <a:t>Fesq</a:t>
            </a:r>
            <a:r>
              <a:rPr lang="fr-FR" i="1" dirty="0">
                <a:solidFill>
                  <a:srgbClr val="E46C0A"/>
                </a:solidFill>
              </a:rPr>
              <a:t>, Y. </a:t>
            </a:r>
            <a:r>
              <a:rPr lang="fr-FR" i="1" dirty="0" err="1">
                <a:solidFill>
                  <a:srgbClr val="E46C0A"/>
                </a:solidFill>
              </a:rPr>
              <a:t>Gregoire</a:t>
            </a:r>
            <a:r>
              <a:rPr lang="fr-FR" i="1" dirty="0">
                <a:solidFill>
                  <a:srgbClr val="E46C0A"/>
                </a:solidFill>
              </a:rPr>
              <a:t>, M. </a:t>
            </a:r>
            <a:r>
              <a:rPr lang="fr-FR" i="1" dirty="0" err="1">
                <a:solidFill>
                  <a:srgbClr val="E46C0A"/>
                </a:solidFill>
              </a:rPr>
              <a:t>Haynes</a:t>
            </a:r>
            <a:r>
              <a:rPr lang="fr-FR" i="1" dirty="0">
                <a:solidFill>
                  <a:srgbClr val="E46C0A"/>
                </a:solidFill>
              </a:rPr>
              <a:t>, A. Herique, R. </a:t>
            </a:r>
            <a:r>
              <a:rPr lang="fr-FR" i="1" dirty="0" err="1">
                <a:solidFill>
                  <a:srgbClr val="E46C0A"/>
                </a:solidFill>
              </a:rPr>
              <a:t>Karimi</a:t>
            </a:r>
            <a:r>
              <a:rPr lang="fr-FR" i="1" dirty="0">
                <a:solidFill>
                  <a:srgbClr val="E46C0A"/>
                </a:solidFill>
              </a:rPr>
              <a:t>, J.T. Keane, N. </a:t>
            </a:r>
            <a:r>
              <a:rPr lang="fr-FR" i="1" dirty="0" err="1">
                <a:solidFill>
                  <a:srgbClr val="E46C0A"/>
                </a:solidFill>
              </a:rPr>
              <a:t>Mastrodemos</a:t>
            </a:r>
            <a:r>
              <a:rPr lang="fr-FR" i="1" dirty="0">
                <a:solidFill>
                  <a:srgbClr val="E46C0A"/>
                </a:solidFill>
              </a:rPr>
              <a:t>, P. Michel, D. </a:t>
            </a:r>
            <a:r>
              <a:rPr lang="fr-FR" i="1" dirty="0" err="1">
                <a:solidFill>
                  <a:srgbClr val="E46C0A"/>
                </a:solidFill>
              </a:rPr>
              <a:t>Plettemeier</a:t>
            </a:r>
            <a:r>
              <a:rPr lang="fr-FR" i="1" dirty="0">
                <a:solidFill>
                  <a:srgbClr val="E46C0A"/>
                </a:solidFill>
              </a:rPr>
              <a:t>, R. Pinède, Y. </a:t>
            </a:r>
            <a:r>
              <a:rPr lang="fr-FR" i="1" dirty="0" err="1">
                <a:solidFill>
                  <a:srgbClr val="E46C0A"/>
                </a:solidFill>
              </a:rPr>
              <a:t>Rogez</a:t>
            </a:r>
            <a:r>
              <a:rPr lang="fr-FR" i="1" dirty="0">
                <a:solidFill>
                  <a:srgbClr val="E46C0A"/>
                </a:solidFill>
              </a:rPr>
              <a:t>, N. Verdier </a:t>
            </a:r>
          </a:p>
          <a:p>
            <a:endParaRPr lang="en-US" i="1" dirty="0" smtClean="0">
              <a:solidFill>
                <a:srgbClr val="E46C0A"/>
              </a:solidFill>
            </a:endParaRPr>
          </a:p>
          <a:p>
            <a:r>
              <a:rPr lang="en-GB" b="1" dirty="0">
                <a:solidFill>
                  <a:srgbClr val="E46C0A"/>
                </a:solidFill>
              </a:rPr>
              <a:t>Acknowledgement</a:t>
            </a:r>
            <a:endParaRPr lang="en-US" b="1" i="1" dirty="0">
              <a:solidFill>
                <a:srgbClr val="E46C0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E46C0A"/>
                </a:solidFill>
              </a:rPr>
              <a:t>Hera is the ESA contribution to the AIDA collaboration. </a:t>
            </a:r>
            <a:r>
              <a:rPr lang="en-US" i="1" dirty="0" err="1">
                <a:solidFill>
                  <a:srgbClr val="E46C0A"/>
                </a:solidFill>
              </a:rPr>
              <a:t>Juventas</a:t>
            </a:r>
            <a:r>
              <a:rPr lang="en-US" i="1" dirty="0">
                <a:solidFill>
                  <a:srgbClr val="E46C0A"/>
                </a:solidFill>
              </a:rPr>
              <a:t> and </a:t>
            </a: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are developed under ESA contract supported by national agencies.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DROID </a:t>
            </a:r>
            <a:r>
              <a:rPr lang="en-US" i="1" dirty="0">
                <a:solidFill>
                  <a:srgbClr val="E46C0A"/>
                </a:solidFill>
              </a:rPr>
              <a:t>study is being carried out at the Jet Propulsion Laboratory, California Institute of Technology, under contract with NASA (80NM0018 D0004), and at CNES.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RA </a:t>
            </a:r>
            <a:r>
              <a:rPr lang="en-US" i="1" dirty="0">
                <a:solidFill>
                  <a:srgbClr val="E46C0A"/>
                </a:solidFill>
              </a:rPr>
              <a:t>&amp; </a:t>
            </a: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preliminary studies has been supported by the CNES’s R&amp;T program and the ESA's GST program.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err="1">
                <a:solidFill>
                  <a:srgbClr val="E46C0A"/>
                </a:solidFill>
              </a:rPr>
              <a:t>JuRa</a:t>
            </a:r>
            <a:r>
              <a:rPr lang="en-US" i="1" dirty="0">
                <a:solidFill>
                  <a:srgbClr val="E46C0A"/>
                </a:solidFill>
              </a:rPr>
              <a:t> is built by </a:t>
            </a:r>
            <a:r>
              <a:rPr lang="en-US" i="1" dirty="0" err="1">
                <a:solidFill>
                  <a:srgbClr val="E46C0A"/>
                </a:solidFill>
              </a:rPr>
              <a:t>Emtronix</a:t>
            </a:r>
            <a:r>
              <a:rPr lang="en-US" i="1" dirty="0">
                <a:solidFill>
                  <a:srgbClr val="E46C0A"/>
                </a:solidFill>
              </a:rPr>
              <a:t> (LU), UGA/IPAG (FR), TU Dresden (DE), </a:t>
            </a:r>
            <a:r>
              <a:rPr lang="en-US" i="1" dirty="0" err="1">
                <a:solidFill>
                  <a:srgbClr val="E46C0A"/>
                </a:solidFill>
              </a:rPr>
              <a:t>Astronika</a:t>
            </a:r>
            <a:r>
              <a:rPr lang="en-US" i="1" dirty="0">
                <a:solidFill>
                  <a:srgbClr val="E46C0A"/>
                </a:solidFill>
              </a:rPr>
              <a:t> (PL) and FZ (CZ). </a:t>
            </a:r>
            <a:r>
              <a:rPr lang="en-US" i="1" dirty="0" err="1">
                <a:solidFill>
                  <a:srgbClr val="E46C0A"/>
                </a:solidFill>
              </a:rPr>
              <a:t>Juventas</a:t>
            </a:r>
            <a:r>
              <a:rPr lang="en-US" i="1" dirty="0">
                <a:solidFill>
                  <a:srgbClr val="E46C0A"/>
                </a:solidFill>
              </a:rPr>
              <a:t> is built by </a:t>
            </a:r>
            <a:endParaRPr lang="en-US" i="1" dirty="0" smtClean="0">
              <a:solidFill>
                <a:srgbClr val="E46C0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err="1" smtClean="0">
                <a:solidFill>
                  <a:srgbClr val="E46C0A"/>
                </a:solidFill>
              </a:rPr>
              <a:t>Gomspace</a:t>
            </a:r>
            <a:r>
              <a:rPr lang="en-US" i="1" dirty="0" smtClean="0">
                <a:solidFill>
                  <a:srgbClr val="E46C0A"/>
                </a:solidFill>
              </a:rPr>
              <a:t> </a:t>
            </a:r>
            <a:r>
              <a:rPr lang="en-US" i="1" dirty="0">
                <a:solidFill>
                  <a:srgbClr val="E46C0A"/>
                </a:solidFill>
              </a:rPr>
              <a:t>(LU).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E46C0A"/>
                </a:solidFill>
              </a:rPr>
              <a:t>This </a:t>
            </a:r>
            <a:r>
              <a:rPr lang="en-US" i="1" dirty="0">
                <a:solidFill>
                  <a:srgbClr val="E46C0A"/>
                </a:solidFill>
              </a:rPr>
              <a:t>project has received funding from the European Union’s Horizon 2020 research and innovation program under grant agreement No 870377 (project NEO-MAPP</a:t>
            </a:r>
            <a:r>
              <a:rPr lang="en-US" i="1" dirty="0" smtClean="0">
                <a:solidFill>
                  <a:srgbClr val="E46C0A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7575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5562" y="0"/>
            <a:ext cx="12207562" cy="6189592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" name="Picture 3" descr="A satellite in space&#10;&#10;Description automatically generated">
            <a:extLst>
              <a:ext uri="{FF2B5EF4-FFF2-40B4-BE49-F238E27FC236}">
                <a16:creationId xmlns:a16="http://schemas.microsoft.com/office/drawing/2014/main" id="{101C43B9-C111-4D8C-B8AA-82F356D85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7"/>
          <a:stretch/>
        </p:blipFill>
        <p:spPr>
          <a:xfrm>
            <a:off x="-15562" y="0"/>
            <a:ext cx="12219293" cy="6917335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1514DCD5-E333-5C49-89ED-45DA779C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08" y="5287006"/>
            <a:ext cx="11991441" cy="835329"/>
          </a:xfrm>
        </p:spPr>
        <p:txBody>
          <a:bodyPr>
            <a:normAutofit/>
          </a:bodyPr>
          <a:lstStyle/>
          <a:p>
            <a:r>
              <a:rPr lang="en-GB" sz="3200" dirty="0" err="1">
                <a:ea typeface="Verdana" panose="020B0604030504040204" pitchFamily="34" charset="0"/>
              </a:rPr>
              <a:t>JuRa</a:t>
            </a:r>
            <a:r>
              <a:rPr lang="en-GB" sz="3200" dirty="0">
                <a:ea typeface="Verdana" panose="020B0604030504040204" pitchFamily="34" charset="0"/>
              </a:rPr>
              <a:t> </a:t>
            </a:r>
            <a:r>
              <a:rPr lang="en-GB" sz="3200" dirty="0" smtClean="0">
                <a:ea typeface="Verdana" panose="020B0604030504040204" pitchFamily="34" charset="0"/>
              </a:rPr>
              <a:t>- </a:t>
            </a:r>
            <a:r>
              <a:rPr lang="en-US" sz="3200" dirty="0" err="1" smtClean="0">
                <a:ea typeface="Verdana" panose="020B0604030504040204" pitchFamily="34" charset="0"/>
              </a:rPr>
              <a:t>Juventas</a:t>
            </a:r>
            <a:r>
              <a:rPr lang="en-US" sz="3200" dirty="0" smtClean="0">
                <a:ea typeface="Verdana" panose="020B0604030504040204" pitchFamily="34" charset="0"/>
              </a:rPr>
              <a:t> </a:t>
            </a:r>
            <a:r>
              <a:rPr lang="en-US" sz="3200" dirty="0">
                <a:ea typeface="Verdana" panose="020B0604030504040204" pitchFamily="34" charset="0"/>
              </a:rPr>
              <a:t>Radar on Hera</a:t>
            </a:r>
            <a:endParaRPr lang="en-GB" sz="3600" b="1" dirty="0">
              <a:solidFill>
                <a:srgbClr val="E46C0A"/>
              </a:solidFill>
              <a:ea typeface="Verdana" panose="020B0604030504040204" pitchFamily="34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-15562" y="6189592"/>
            <a:ext cx="12207562" cy="695792"/>
            <a:chOff x="-15562" y="6189592"/>
            <a:chExt cx="12207562" cy="695792"/>
          </a:xfrm>
        </p:grpSpPr>
        <p:sp>
          <p:nvSpPr>
            <p:cNvPr id="39" name="Rectangle 38"/>
            <p:cNvSpPr/>
            <p:nvPr/>
          </p:nvSpPr>
          <p:spPr>
            <a:xfrm>
              <a:off x="-15562" y="6312097"/>
              <a:ext cx="12207561" cy="545903"/>
            </a:xfrm>
            <a:prstGeom prst="rect">
              <a:avLst/>
            </a:prstGeom>
            <a:solidFill>
              <a:schemeClr val="tx1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cxnSp>
          <p:nvCxnSpPr>
            <p:cNvPr id="11" name="Straight Connector 6"/>
            <p:cNvCxnSpPr/>
            <p:nvPr/>
          </p:nvCxnSpPr>
          <p:spPr>
            <a:xfrm>
              <a:off x="221243" y="6385584"/>
              <a:ext cx="11766372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0" y="6189592"/>
              <a:ext cx="12192000" cy="695792"/>
            </a:xfrm>
            <a:prstGeom prst="rect">
              <a:avLst/>
            </a:prstGeom>
            <a:solidFill>
              <a:schemeClr val="bg1"/>
            </a:solidFill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5" name="Picture 4" descr="Image result for astronika">
              <a:extLst>
                <a:ext uri="{FF2B5EF4-FFF2-40B4-BE49-F238E27FC236}">
                  <a16:creationId xmlns:a16="http://schemas.microsoft.com/office/drawing/2014/main" id="{CC74EBB8-8706-4BCC-9CCE-645C9E0F5A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349"/>
            <a:stretch/>
          </p:blipFill>
          <p:spPr bwMode="auto">
            <a:xfrm>
              <a:off x="10460042" y="6283742"/>
              <a:ext cx="1677093" cy="601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Image result for emtronix">
              <a:extLst>
                <a:ext uri="{FF2B5EF4-FFF2-40B4-BE49-F238E27FC236}">
                  <a16:creationId xmlns:a16="http://schemas.microsoft.com/office/drawing/2014/main" id="{A0D0FC62-DF50-4360-B113-74EC4D6B5C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1798" y="6408029"/>
              <a:ext cx="1316402" cy="288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0817" r="-950" b="6623"/>
            <a:stretch/>
          </p:blipFill>
          <p:spPr bwMode="auto">
            <a:xfrm>
              <a:off x="3970937" y="6325563"/>
              <a:ext cx="1512168" cy="453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56140" y="6276976"/>
              <a:ext cx="936104" cy="573216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386002" y="6684591"/>
              <a:ext cx="381406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Image 25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3614" y="26736"/>
            <a:ext cx="1702715" cy="1667586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0C0D11"/>
              </a:clrFrom>
              <a:clrTo>
                <a:srgbClr val="0C0D11">
                  <a:alpha val="0"/>
                </a:srgbClr>
              </a:clrTo>
            </a:clrChange>
          </a:blip>
          <a:srcRect r="6006" b="4412"/>
          <a:stretch/>
        </p:blipFill>
        <p:spPr>
          <a:xfrm>
            <a:off x="1271464" y="10439"/>
            <a:ext cx="1605938" cy="781297"/>
          </a:xfrm>
          <a:prstGeom prst="rect">
            <a:avLst/>
          </a:prstGeom>
        </p:spPr>
      </p:pic>
      <p:pic>
        <p:nvPicPr>
          <p:cNvPr id="25" name="Billede 1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141311"/>
              </a:clrFrom>
              <a:clrTo>
                <a:srgbClr val="14131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82" t="1260" r="1625" b="89408"/>
          <a:stretch/>
        </p:blipFill>
        <p:spPr>
          <a:xfrm>
            <a:off x="10623687" y="1729443"/>
            <a:ext cx="1422567" cy="259397"/>
          </a:xfrm>
          <a:prstGeom prst="rect">
            <a:avLst/>
          </a:prstGeom>
        </p:spPr>
      </p:pic>
      <p:pic>
        <p:nvPicPr>
          <p:cNvPr id="27" name="Picture 33">
            <a:extLst>
              <a:ext uri="{FF2B5EF4-FFF2-40B4-BE49-F238E27FC236}">
                <a16:creationId xmlns:a16="http://schemas.microsoft.com/office/drawing/2014/main" id="{CF24F40F-0125-234E-A610-513951175BA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168" y="23272"/>
            <a:ext cx="1567152" cy="1567152"/>
          </a:xfrm>
          <a:prstGeom prst="rect">
            <a:avLst/>
          </a:prstGeom>
        </p:spPr>
      </p:pic>
      <p:sp>
        <p:nvSpPr>
          <p:cNvPr id="30" name="TextBox 22">
            <a:extLst>
              <a:ext uri="{FF2B5EF4-FFF2-40B4-BE49-F238E27FC236}">
                <a16:creationId xmlns:a16="http://schemas.microsoft.com/office/drawing/2014/main" id="{3D4857F1-3DE0-894C-84E8-848F12FB6120}"/>
              </a:ext>
            </a:extLst>
          </p:cNvPr>
          <p:cNvSpPr txBox="1"/>
          <p:nvPr/>
        </p:nvSpPr>
        <p:spPr>
          <a:xfrm>
            <a:off x="8356603" y="6362158"/>
            <a:ext cx="1597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Filip Z</a:t>
            </a:r>
            <a:r>
              <a:rPr lang="en-GB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á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plata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71723" y="6275199"/>
            <a:ext cx="1589202" cy="543249"/>
            <a:chOff x="1559496" y="4293096"/>
            <a:chExt cx="6264696" cy="1872208"/>
          </a:xfrm>
        </p:grpSpPr>
        <p:pic>
          <p:nvPicPr>
            <p:cNvPr id="32" name="Image 31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5" t="6517" r="71455" b="8760"/>
            <a:stretch/>
          </p:blipFill>
          <p:spPr>
            <a:xfrm>
              <a:off x="1559496" y="4293096"/>
              <a:ext cx="1728192" cy="1872208"/>
            </a:xfrm>
            <a:prstGeom prst="rect">
              <a:avLst/>
            </a:prstGeom>
          </p:spPr>
        </p:pic>
        <p:pic>
          <p:nvPicPr>
            <p:cNvPr id="33" name="Image 32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30" t="6517" r="9177" b="31570"/>
            <a:stretch/>
          </p:blipFill>
          <p:spPr>
            <a:xfrm>
              <a:off x="3287688" y="4725144"/>
              <a:ext cx="4536504" cy="13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80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1E448D7-422B-D3AC-5AD8-FAA3094AF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" y="9236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B2D1FF1-5BEF-B018-93A5-BE87D4614DBC}"/>
              </a:ext>
            </a:extLst>
          </p:cNvPr>
          <p:cNvSpPr>
            <a:spLocks noGrp="1"/>
          </p:cNvSpPr>
          <p:nvPr/>
        </p:nvSpPr>
        <p:spPr>
          <a:xfrm>
            <a:off x="5951984" y="5589240"/>
            <a:ext cx="5952577" cy="10678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/>
              <a:t>DART: Double Asteroid Redirection Test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0B9D85-C892-5B9D-BFF1-82F6FBEAC4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76" y="252436"/>
            <a:ext cx="3308221" cy="9989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D78AE6-89A2-5667-F2DF-AF8E63E49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8301" y="309696"/>
            <a:ext cx="1016544" cy="101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15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26C1FF-87E2-5047-975B-F77672D83A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016" y="150522"/>
            <a:ext cx="10800677" cy="62109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18D074-1CDC-EC4A-B9A8-DDE2D7911D40}"/>
              </a:ext>
            </a:extLst>
          </p:cNvPr>
          <p:cNvSpPr txBox="1"/>
          <p:nvPr/>
        </p:nvSpPr>
        <p:spPr>
          <a:xfrm>
            <a:off x="6485143" y="5228813"/>
            <a:ext cx="748280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~30km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893BDA-69B6-5144-9859-5B801D70CA8A}"/>
              </a:ext>
            </a:extLst>
          </p:cNvPr>
          <p:cNvSpPr txBox="1"/>
          <p:nvPr/>
        </p:nvSpPr>
        <p:spPr>
          <a:xfrm rot="18675190">
            <a:off x="8006713" y="4694838"/>
            <a:ext cx="748280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~10km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1FAC7-0093-7042-A30D-78DF31FDFE96}"/>
              </a:ext>
            </a:extLst>
          </p:cNvPr>
          <p:cNvSpPr txBox="1"/>
          <p:nvPr/>
        </p:nvSpPr>
        <p:spPr>
          <a:xfrm rot="21053068">
            <a:off x="6453475" y="1830498"/>
            <a:ext cx="639276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~1km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A72FBC-1CD7-3E43-B309-3CC3100D2B57}"/>
              </a:ext>
            </a:extLst>
          </p:cNvPr>
          <p:cNvSpPr txBox="1"/>
          <p:nvPr/>
        </p:nvSpPr>
        <p:spPr>
          <a:xfrm rot="17716006">
            <a:off x="5246300" y="2847202"/>
            <a:ext cx="639276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&lt;1km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167FB-1C4C-2645-974B-04770EC2F083}"/>
              </a:ext>
            </a:extLst>
          </p:cNvPr>
          <p:cNvSpPr/>
          <p:nvPr/>
        </p:nvSpPr>
        <p:spPr>
          <a:xfrm>
            <a:off x="1559496" y="2806944"/>
            <a:ext cx="1246982" cy="492440"/>
          </a:xfrm>
          <a:prstGeom prst="rect">
            <a:avLst/>
          </a:prstGeom>
          <a:solidFill>
            <a:srgbClr val="EEECE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/>
          <a:p>
            <a:pPr defTabSz="1219140"/>
            <a:endParaRPr lang="en-GB" sz="2400"/>
          </a:p>
        </p:txBody>
      </p:sp>
      <p:sp>
        <p:nvSpPr>
          <p:cNvPr id="533" name="Shape 533"/>
          <p:cNvSpPr>
            <a:spLocks noGrp="1"/>
          </p:cNvSpPr>
          <p:nvPr>
            <p:ph type="title"/>
          </p:nvPr>
        </p:nvSpPr>
        <p:spPr>
          <a:xfrm>
            <a:off x="218016" y="193281"/>
            <a:ext cx="3501720" cy="931463"/>
          </a:xfrm>
          <a:prstGeom prst="rect">
            <a:avLst/>
          </a:prstGeom>
          <a:solidFill>
            <a:srgbClr val="EEECE1"/>
          </a:solidFill>
        </p:spPr>
        <p:txBody>
          <a:bodyPr>
            <a:normAutofit/>
          </a:bodyPr>
          <a:lstStyle/>
          <a:p>
            <a:r>
              <a:rPr lang="it-IT" dirty="0"/>
              <a:t>Hera </a:t>
            </a:r>
            <a:r>
              <a:rPr lang="it-IT" dirty="0" smtClean="0"/>
              <a:t>mission</a:t>
            </a:r>
            <a:endParaRPr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E5353B-5CE2-DA4B-B860-A05F6FDAA734}"/>
              </a:ext>
            </a:extLst>
          </p:cNvPr>
          <p:cNvSpPr txBox="1"/>
          <p:nvPr/>
        </p:nvSpPr>
        <p:spPr>
          <a:xfrm rot="4821127">
            <a:off x="8445782" y="3135270"/>
            <a:ext cx="748280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~10km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0A6832-D5B1-0844-A20C-99332FD4D0B8}"/>
              </a:ext>
            </a:extLst>
          </p:cNvPr>
          <p:cNvSpPr txBox="1"/>
          <p:nvPr/>
        </p:nvSpPr>
        <p:spPr>
          <a:xfrm rot="1242577">
            <a:off x="7353919" y="1908038"/>
            <a:ext cx="639276" cy="32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333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~5km</a:t>
            </a:r>
          </a:p>
        </p:txBody>
      </p:sp>
      <p:sp>
        <p:nvSpPr>
          <p:cNvPr id="2" name="Arc 1">
            <a:extLst>
              <a:ext uri="{FF2B5EF4-FFF2-40B4-BE49-F238E27FC236}">
                <a16:creationId xmlns:a16="http://schemas.microsoft.com/office/drawing/2014/main" id="{F9A6AC94-B58A-F947-93A0-1E9D54F168A9}"/>
              </a:ext>
            </a:extLst>
          </p:cNvPr>
          <p:cNvSpPr/>
          <p:nvPr/>
        </p:nvSpPr>
        <p:spPr>
          <a:xfrm rot="1432412">
            <a:off x="5504779" y="2060353"/>
            <a:ext cx="3230172" cy="3206711"/>
          </a:xfrm>
          <a:prstGeom prst="arc">
            <a:avLst>
              <a:gd name="adj1" fmla="val 14980472"/>
              <a:gd name="adj2" fmla="val 4024373"/>
            </a:avLst>
          </a:prstGeom>
          <a:noFill/>
          <a:ln w="9525" cap="flat">
            <a:solidFill>
              <a:srgbClr val="3287B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21919" tIns="60959" rIns="121919" bIns="60959" numCol="1" spcCol="38100" rtlCol="0" anchor="t">
            <a:noAutofit/>
          </a:bodyPr>
          <a:lstStyle/>
          <a:p>
            <a:pPr algn="ctr" defTabSz="1219140" latinLnBrk="1"/>
            <a:endParaRPr lang="en-GB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72604-2E38-4741-B5FE-B0A44190FB83}"/>
              </a:ext>
            </a:extLst>
          </p:cNvPr>
          <p:cNvSpPr txBox="1"/>
          <p:nvPr/>
        </p:nvSpPr>
        <p:spPr>
          <a:xfrm>
            <a:off x="6209161" y="5044150"/>
            <a:ext cx="84125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400" dirty="0">
                <a:solidFill>
                  <a:srgbClr val="3287B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nominal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F22BACDA-388D-344B-AEF9-97B287A66E9A}"/>
              </a:ext>
            </a:extLst>
          </p:cNvPr>
          <p:cNvSpPr/>
          <p:nvPr/>
        </p:nvSpPr>
        <p:spPr>
          <a:xfrm rot="11723570">
            <a:off x="5524191" y="2060351"/>
            <a:ext cx="3230172" cy="3206711"/>
          </a:xfrm>
          <a:prstGeom prst="arc">
            <a:avLst>
              <a:gd name="adj1" fmla="val 21242069"/>
              <a:gd name="adj2" fmla="val 4452254"/>
            </a:avLst>
          </a:prstGeom>
          <a:noFill/>
          <a:ln w="9525" cap="flat">
            <a:solidFill>
              <a:schemeClr val="accent6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21919" tIns="60959" rIns="121919" bIns="60959" numCol="1" spcCol="38100" rtlCol="0" anchor="t">
            <a:noAutofit/>
          </a:bodyPr>
          <a:lstStyle/>
          <a:p>
            <a:pPr algn="ctr" defTabSz="1219140" latinLnBrk="1"/>
            <a:endParaRPr lang="en-GB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040EF-8EF5-6542-AEDC-7CA296DD9EB3}"/>
              </a:ext>
            </a:extLst>
          </p:cNvPr>
          <p:cNvSpPr txBox="1"/>
          <p:nvPr/>
        </p:nvSpPr>
        <p:spPr>
          <a:xfrm>
            <a:off x="5272035" y="3392266"/>
            <a:ext cx="86209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9" tIns="60959" rIns="60959" bIns="60959" numCol="1" spcCol="38100" rtlCol="0" anchor="t">
            <a:spAutoFit/>
          </a:bodyPr>
          <a:lstStyle/>
          <a:p>
            <a:pPr defTabSz="1219140"/>
            <a:r>
              <a:rPr lang="en-GB" sz="1400" dirty="0" err="1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</a:t>
            </a:r>
            <a:r>
              <a:rPr lang="en-GB" sz="14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IOD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71300" y="63373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589"/>
      </p:ext>
    </p:extLst>
  </p:cSld>
  <p:clrMapOvr>
    <a:masterClrMapping/>
  </p:clrMapOvr>
  <p:transition spd="slow" advTm="14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70471" y="4538818"/>
            <a:ext cx="5346209" cy="2319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JUVENTAS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007" y="1196752"/>
            <a:ext cx="6935491" cy="4958011"/>
          </a:xfrm>
        </p:spPr>
        <p:txBody>
          <a:bodyPr>
            <a:normAutofit/>
          </a:bodyPr>
          <a:lstStyle/>
          <a:p>
            <a:r>
              <a:rPr lang="fr-FR" sz="2400" dirty="0" smtClean="0"/>
              <a:t>6U </a:t>
            </a:r>
            <a:r>
              <a:rPr lang="fr-FR" sz="2400" dirty="0" err="1" smtClean="0"/>
              <a:t>CubeSat</a:t>
            </a:r>
            <a:endParaRPr lang="fr-FR" sz="2400" dirty="0" smtClean="0"/>
          </a:p>
          <a:p>
            <a:pPr lvl="1"/>
            <a:r>
              <a:rPr lang="fr-FR" sz="2400" dirty="0" smtClean="0"/>
              <a:t>HERA </a:t>
            </a:r>
            <a:r>
              <a:rPr lang="fr-FR" sz="2400" dirty="0" err="1" smtClean="0"/>
              <a:t>Lauch</a:t>
            </a:r>
            <a:r>
              <a:rPr lang="fr-FR" sz="2400" dirty="0" smtClean="0"/>
              <a:t> 2024</a:t>
            </a:r>
          </a:p>
          <a:p>
            <a:pPr lvl="1"/>
            <a:r>
              <a:rPr lang="fr-FR" sz="2400" dirty="0" err="1" smtClean="0"/>
              <a:t>Asteroid</a:t>
            </a:r>
            <a:r>
              <a:rPr lang="fr-FR" sz="2400" dirty="0" smtClean="0"/>
              <a:t> phase 2027</a:t>
            </a:r>
            <a:endParaRPr lang="fr-FR" sz="2400" dirty="0"/>
          </a:p>
          <a:p>
            <a:endParaRPr lang="fr-FR" sz="2400" dirty="0" smtClean="0"/>
          </a:p>
          <a:p>
            <a:r>
              <a:rPr lang="fr-FR" sz="2400" dirty="0" smtClean="0"/>
              <a:t>In </a:t>
            </a:r>
            <a:r>
              <a:rPr lang="fr-FR" sz="2400" dirty="0" err="1" smtClean="0"/>
              <a:t>orbit</a:t>
            </a:r>
            <a:r>
              <a:rPr lang="fr-FR" sz="2400" dirty="0" smtClean="0"/>
              <a:t> science</a:t>
            </a:r>
          </a:p>
          <a:p>
            <a:pPr lvl="1"/>
            <a:r>
              <a:rPr lang="fr-FR" sz="2400" dirty="0" err="1" smtClean="0"/>
              <a:t>JuRa</a:t>
            </a:r>
            <a:r>
              <a:rPr lang="fr-FR" sz="2400" dirty="0" smtClean="0"/>
              <a:t> </a:t>
            </a:r>
            <a:r>
              <a:rPr lang="fr-FR" sz="2400" dirty="0" err="1" smtClean="0"/>
              <a:t>sounding</a:t>
            </a:r>
            <a:r>
              <a:rPr lang="fr-FR" sz="2400" dirty="0" smtClean="0"/>
              <a:t> radar</a:t>
            </a:r>
          </a:p>
          <a:p>
            <a:pPr lvl="1"/>
            <a:r>
              <a:rPr lang="fr-FR" sz="2400" dirty="0" smtClean="0"/>
              <a:t>Inter Satellite Link (Radio science and TM)</a:t>
            </a:r>
          </a:p>
          <a:p>
            <a:pPr marL="457200" lvl="1" indent="0">
              <a:buNone/>
            </a:pPr>
            <a:r>
              <a:rPr lang="fr-FR" sz="2400" dirty="0" smtClean="0"/>
              <a:t> </a:t>
            </a:r>
            <a:endParaRPr lang="fr-FR" sz="2400" dirty="0"/>
          </a:p>
          <a:p>
            <a:endParaRPr lang="fr-FR" sz="2400" dirty="0" smtClean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A175FB8-4A28-194C-86F2-2733A1128B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526" y="4538818"/>
            <a:ext cx="4792122" cy="231918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5901B36-4E6A-3A4A-9CAF-7BB61E7814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0471" y="1124744"/>
            <a:ext cx="5346209" cy="3315144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BE7EBF89-C724-4A15-AF9D-F31640A5D9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4621871"/>
            <a:ext cx="3839147" cy="2204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909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JUVENTAS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Sun-</a:t>
            </a:r>
            <a:r>
              <a:rPr lang="fr-FR" sz="2400" dirty="0" err="1" smtClean="0"/>
              <a:t>synchronous</a:t>
            </a:r>
            <a:r>
              <a:rPr lang="fr-FR" sz="2400" dirty="0" smtClean="0"/>
              <a:t> </a:t>
            </a:r>
            <a:r>
              <a:rPr lang="fr-FR" sz="2400" dirty="0" err="1" smtClean="0"/>
              <a:t>orbit</a:t>
            </a:r>
            <a:r>
              <a:rPr lang="fr-FR" sz="2400" dirty="0"/>
              <a:t> </a:t>
            </a:r>
            <a:r>
              <a:rPr lang="fr-FR" sz="2400" dirty="0" err="1" smtClean="0"/>
              <a:t>terminator</a:t>
            </a:r>
            <a:r>
              <a:rPr lang="fr-FR" sz="2400" dirty="0" smtClean="0"/>
              <a:t> </a:t>
            </a:r>
            <a:r>
              <a:rPr lang="fr-FR" sz="2400" dirty="0" err="1" smtClean="0"/>
              <a:t>orbit</a:t>
            </a:r>
            <a:r>
              <a:rPr lang="fr-FR" sz="2400" dirty="0" smtClean="0"/>
              <a:t> </a:t>
            </a:r>
            <a:endParaRPr lang="fr-FR" sz="2400" dirty="0"/>
          </a:p>
          <a:p>
            <a:r>
              <a:rPr lang="fr-FR" sz="2400" dirty="0" err="1" smtClean="0"/>
              <a:t>Two</a:t>
            </a:r>
            <a:r>
              <a:rPr lang="fr-FR" sz="2400" dirty="0" smtClean="0"/>
              <a:t> phases (~1 </a:t>
            </a:r>
            <a:r>
              <a:rPr lang="fr-FR" sz="2400" dirty="0" err="1" smtClean="0"/>
              <a:t>month</a:t>
            </a:r>
            <a:r>
              <a:rPr lang="fr-FR" sz="2400" dirty="0" smtClean="0"/>
              <a:t> </a:t>
            </a:r>
            <a:r>
              <a:rPr lang="fr-FR" sz="2400" dirty="0" err="1" smtClean="0"/>
              <a:t>each</a:t>
            </a:r>
            <a:r>
              <a:rPr lang="fr-FR" sz="2400" dirty="0" smtClean="0"/>
              <a:t>):</a:t>
            </a:r>
            <a:endParaRPr lang="fr-FR" sz="2400" dirty="0"/>
          </a:p>
          <a:p>
            <a:pPr lvl="1"/>
            <a:r>
              <a:rPr lang="fr-FR" sz="2400" dirty="0"/>
              <a:t>Global Observations Phase: 3.3 km </a:t>
            </a:r>
          </a:p>
          <a:p>
            <a:pPr lvl="1"/>
            <a:r>
              <a:rPr lang="fr-FR" sz="2400" dirty="0" err="1"/>
              <a:t>Proximity</a:t>
            </a:r>
            <a:r>
              <a:rPr lang="fr-FR" sz="2400" dirty="0"/>
              <a:t> </a:t>
            </a:r>
            <a:r>
              <a:rPr lang="fr-FR" sz="2400" dirty="0" smtClean="0"/>
              <a:t>Observations </a:t>
            </a:r>
            <a:r>
              <a:rPr lang="fr-FR" sz="2400" dirty="0"/>
              <a:t>Phase: 2.0 </a:t>
            </a:r>
            <a:r>
              <a:rPr lang="fr-FR" sz="2400" dirty="0" smtClean="0"/>
              <a:t>km</a:t>
            </a:r>
          </a:p>
          <a:p>
            <a:endParaRPr lang="fr-FR" sz="2400" dirty="0" smtClean="0"/>
          </a:p>
          <a:p>
            <a:r>
              <a:rPr lang="en-US" sz="2400" dirty="0"/>
              <a:t>Didymoon Landing </a:t>
            </a:r>
            <a:r>
              <a:rPr lang="en-US" sz="2400" dirty="0" smtClean="0"/>
              <a:t>and </a:t>
            </a:r>
            <a:r>
              <a:rPr lang="en-US" sz="2400" dirty="0"/>
              <a:t>surface </a:t>
            </a:r>
            <a:r>
              <a:rPr lang="en-US" sz="2400" dirty="0" smtClean="0"/>
              <a:t>ops</a:t>
            </a:r>
          </a:p>
          <a:p>
            <a:pPr lvl="1"/>
            <a:r>
              <a:rPr lang="en-US" sz="2400" dirty="0"/>
              <a:t>low velocity</a:t>
            </a:r>
          </a:p>
          <a:p>
            <a:pPr lvl="1"/>
            <a:r>
              <a:rPr lang="en-US" sz="2400" dirty="0"/>
              <a:t>Uncontrolled impact/bouncing </a:t>
            </a:r>
            <a:endParaRPr lang="en-US" sz="2400" dirty="0" smtClean="0"/>
          </a:p>
          <a:p>
            <a:pPr lvl="1"/>
            <a:r>
              <a:rPr lang="en-US" sz="2400" dirty="0" smtClean="0"/>
              <a:t>1 day operation </a:t>
            </a:r>
            <a:endParaRPr lang="en-US" sz="2400" dirty="0"/>
          </a:p>
          <a:p>
            <a:pPr lvl="1"/>
            <a:r>
              <a:rPr lang="en-US" sz="2400" dirty="0" smtClean="0"/>
              <a:t>Gravimeter + start tracker </a:t>
            </a:r>
            <a:endParaRPr lang="en-US" sz="2400" dirty="0"/>
          </a:p>
          <a:p>
            <a:endParaRPr lang="fr-FR" sz="2400" dirty="0" smtClean="0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EF9D4598-D1C2-4F15-B6EC-C7784D64E2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5" t="8293" r="10186" b="4040"/>
          <a:stretch/>
        </p:blipFill>
        <p:spPr>
          <a:xfrm>
            <a:off x="8394142" y="6866"/>
            <a:ext cx="3822538" cy="4077072"/>
          </a:xfrm>
          <a:prstGeom prst="rect">
            <a:avLst/>
          </a:prstGeom>
          <a:ln>
            <a:noFill/>
          </a:ln>
        </p:spPr>
      </p:pic>
      <p:pic>
        <p:nvPicPr>
          <p:cNvPr id="8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6F47C9-A5D2-4E6B-9A2F-2ACAF78E6B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142" y="4030860"/>
            <a:ext cx="3797858" cy="281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7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JuRa</a:t>
            </a:r>
            <a:r>
              <a:rPr lang="fr-FR" dirty="0" smtClean="0"/>
              <a:t> radar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609600" y="1273348"/>
            <a:ext cx="6718660" cy="533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Monostatic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radar </a:t>
            </a:r>
          </a:p>
          <a:p>
            <a:pPr lvl="1"/>
            <a:r>
              <a:rPr lang="fr-FR" sz="2400" dirty="0">
                <a:solidFill>
                  <a:schemeClr val="accent6">
                    <a:lumMod val="75000"/>
                  </a:schemeClr>
                </a:solidFill>
              </a:rPr>
              <a:t>@ 60 </a:t>
            </a: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MHz</a:t>
            </a:r>
          </a:p>
          <a:p>
            <a:pPr lvl="1"/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Full polar</a:t>
            </a:r>
          </a:p>
          <a:p>
            <a:pPr lvl="1"/>
            <a:r>
              <a:rPr lang="fr-FR" sz="2400" dirty="0" err="1" smtClean="0">
                <a:solidFill>
                  <a:schemeClr val="accent6">
                    <a:lumMod val="75000"/>
                  </a:schemeClr>
                </a:solidFill>
              </a:rPr>
              <a:t>Coded</a:t>
            </a:r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</a:rPr>
              <a:t> radar BPSK</a:t>
            </a:r>
          </a:p>
          <a:p>
            <a:endParaRPr lang="fr-FR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fr-FR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en-US" sz="2400" dirty="0" smtClean="0">
                <a:solidFill>
                  <a:srgbClr val="F79646">
                    <a:lumMod val="75000"/>
                  </a:srgbClr>
                </a:solidFill>
              </a:rPr>
              <a:t>Synthetic Aperture Radar 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Internal structure tomography </a:t>
            </a:r>
          </a:p>
          <a:p>
            <a:pPr lvl="1"/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</a:rPr>
              <a:t>Multipasses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acquisition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mapping Backscattering coefficient </a:t>
            </a:r>
          </a:p>
          <a:p>
            <a:pPr lvl="1"/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24242"/>
              </p:ext>
            </p:extLst>
          </p:nvPr>
        </p:nvGraphicFramePr>
        <p:xfrm>
          <a:off x="4472822" y="1273348"/>
          <a:ext cx="3510248" cy="252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1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kern="1200" dirty="0" smtClean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JuRa</a:t>
                      </a:r>
                      <a:endParaRPr lang="en-US" sz="11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carrier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 MHz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signal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BPSK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BW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 MHz nominal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 MHz </a:t>
                      </a:r>
                      <a:r>
                        <a:rPr lang="fr-FR" sz="12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extended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Resolution</a:t>
                      </a:r>
                      <a:r>
                        <a:rPr lang="en-US" sz="11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 – 15 m (1D)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Polarization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Full </a:t>
                      </a:r>
                      <a:r>
                        <a:rPr lang="fr-FR" sz="12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linear</a:t>
                      </a:r>
                      <a:r>
                        <a:rPr lang="fr-FR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Tx</a:t>
                      </a: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power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 W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NE</a:t>
                      </a:r>
                      <a:r>
                        <a:rPr lang="el-GR" sz="11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σ</a:t>
                      </a:r>
                      <a:r>
                        <a:rPr lang="en-US" sz="11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  <a:endParaRPr lang="en-US" sz="1100" b="1" kern="1200" baseline="-250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Better than -50 dB.m</a:t>
                      </a:r>
                      <a:r>
                        <a:rPr lang="en-US" sz="1200" kern="1200" baseline="300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2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5" name="Groupe 14"/>
          <p:cNvGrpSpPr/>
          <p:nvPr/>
        </p:nvGrpSpPr>
        <p:grpSpPr>
          <a:xfrm rot="19644713" flipH="1">
            <a:off x="7972535" y="3310232"/>
            <a:ext cx="4016632" cy="3566520"/>
            <a:chOff x="7998287" y="2969369"/>
            <a:chExt cx="4016632" cy="3566520"/>
          </a:xfrm>
        </p:grpSpPr>
        <p:grpSp>
          <p:nvGrpSpPr>
            <p:cNvPr id="16" name="Groupe 15"/>
            <p:cNvGrpSpPr/>
            <p:nvPr/>
          </p:nvGrpSpPr>
          <p:grpSpPr>
            <a:xfrm>
              <a:off x="8184232" y="2969369"/>
              <a:ext cx="3830687" cy="3566520"/>
              <a:chOff x="4160806" y="2132100"/>
              <a:chExt cx="3328406" cy="3086368"/>
            </a:xfrm>
          </p:grpSpPr>
          <p:pic>
            <p:nvPicPr>
              <p:cNvPr id="19" name="Picture 11">
                <a:extLst>
                  <a:ext uri="{FF2B5EF4-FFF2-40B4-BE49-F238E27FC236}">
                    <a16:creationId xmlns:a16="http://schemas.microsoft.com/office/drawing/2014/main" id="{FDC85D91-FA6C-414D-938B-8A3A818848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6897684" y="2116737"/>
                <a:ext cx="576166" cy="606891"/>
              </a:xfrm>
              <a:prstGeom prst="rect">
                <a:avLst/>
              </a:prstGeom>
            </p:spPr>
          </p:pic>
          <p:pic>
            <p:nvPicPr>
              <p:cNvPr id="20" name="Picture 17">
                <a:extLst>
                  <a:ext uri="{FF2B5EF4-FFF2-40B4-BE49-F238E27FC236}">
                    <a16:creationId xmlns:a16="http://schemas.microsoft.com/office/drawing/2014/main" id="{2AD3CD98-444B-4499-884B-D123ECFD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5400000">
                <a:off x="4408015" y="3396135"/>
                <a:ext cx="1575124" cy="2069541"/>
              </a:xfrm>
              <a:prstGeom prst="rect">
                <a:avLst/>
              </a:prstGeom>
            </p:spPr>
          </p:pic>
        </p:grpSp>
        <p:sp>
          <p:nvSpPr>
            <p:cNvPr id="17" name="Ellipse 16"/>
            <p:cNvSpPr/>
            <p:nvPr/>
          </p:nvSpPr>
          <p:spPr>
            <a:xfrm>
              <a:off x="9801854" y="4149080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7998287" y="4324387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8" name="Picture 5" descr="A satellite in space&#10;&#10;Description automatically generated">
            <a:extLst>
              <a:ext uri="{FF2B5EF4-FFF2-40B4-BE49-F238E27FC236}">
                <a16:creationId xmlns:a16="http://schemas.microsoft.com/office/drawing/2014/main" id="{E14CBB15-A48A-4EF0-90E8-5D27F0F142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45" t="28986" b="28232"/>
          <a:stretch/>
        </p:blipFill>
        <p:spPr>
          <a:xfrm rot="1104731">
            <a:off x="8645104" y="1592016"/>
            <a:ext cx="3411724" cy="140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9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JuRa</a:t>
            </a:r>
            <a:r>
              <a:rPr lang="fr-FR" dirty="0" smtClean="0"/>
              <a:t> HW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500400" y="1533854"/>
            <a:ext cx="4114799" cy="2199509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2 cross dipoles</a:t>
            </a:r>
          </a:p>
          <a:p>
            <a:r>
              <a:rPr lang="en-US" sz="2400" dirty="0" smtClean="0"/>
              <a:t>4 deployable booms</a:t>
            </a:r>
          </a:p>
          <a:p>
            <a:r>
              <a:rPr lang="en-US" sz="2400" dirty="0" smtClean="0"/>
              <a:t>	1.26 m &amp; 65 g each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3" t="15977" r="12427" b="12840"/>
          <a:stretch/>
        </p:blipFill>
        <p:spPr>
          <a:xfrm>
            <a:off x="6947592" y="3355186"/>
            <a:ext cx="5293938" cy="3502814"/>
          </a:xfrm>
          <a:prstGeom prst="rect">
            <a:avLst/>
          </a:prstGeom>
        </p:spPr>
      </p:pic>
      <p:pic>
        <p:nvPicPr>
          <p:cNvPr id="10" name="Picture 4" descr="Image result for astronika">
            <a:extLst>
              <a:ext uri="{FF2B5EF4-FFF2-40B4-BE49-F238E27FC236}">
                <a16:creationId xmlns:a16="http://schemas.microsoft.com/office/drawing/2014/main" id="{CC74EBB8-8706-4BCC-9CCE-645C9E0F5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49"/>
          <a:stretch/>
        </p:blipFill>
        <p:spPr bwMode="auto">
          <a:xfrm>
            <a:off x="10403976" y="3492104"/>
            <a:ext cx="1677093" cy="60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139558" y="6468204"/>
            <a:ext cx="2941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Credits: </a:t>
            </a:r>
            <a:r>
              <a:rPr lang="en-US" sz="2000" dirty="0" err="1">
                <a:solidFill>
                  <a:schemeClr val="accent6"/>
                </a:solidFill>
              </a:rPr>
              <a:t>Astronika</a:t>
            </a:r>
            <a:r>
              <a:rPr lang="en-US" sz="2000" dirty="0">
                <a:solidFill>
                  <a:schemeClr val="accent6"/>
                </a:solidFill>
              </a:rPr>
              <a:t> sp. </a:t>
            </a:r>
            <a:r>
              <a:rPr lang="en-US" sz="2000" dirty="0" err="1">
                <a:solidFill>
                  <a:schemeClr val="accent6"/>
                </a:solidFill>
              </a:rPr>
              <a:t>z.o.o</a:t>
            </a:r>
            <a:endParaRPr lang="fr-FR" sz="2000" dirty="0">
              <a:solidFill>
                <a:schemeClr val="accent6"/>
              </a:solidFill>
            </a:endParaRPr>
          </a:p>
        </p:txBody>
      </p:sp>
      <p:pic>
        <p:nvPicPr>
          <p:cNvPr id="7" name="Picture 5" descr="A satellite in space&#10;&#10;Description automatically generated">
            <a:extLst>
              <a:ext uri="{FF2B5EF4-FFF2-40B4-BE49-F238E27FC236}">
                <a16:creationId xmlns:a16="http://schemas.microsoft.com/office/drawing/2014/main" id="{E14CBB15-A48A-4EF0-90E8-5D27F0F142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745" t="28986" b="28232"/>
          <a:stretch/>
        </p:blipFill>
        <p:spPr>
          <a:xfrm rot="882957">
            <a:off x="8954681" y="1079427"/>
            <a:ext cx="3230805" cy="133415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56" y="3502418"/>
            <a:ext cx="5048844" cy="336589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96160" y="3592870"/>
            <a:ext cx="15197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Credits: </a:t>
            </a:r>
            <a:r>
              <a:rPr lang="en-US" sz="2000" dirty="0" smtClean="0">
                <a:solidFill>
                  <a:schemeClr val="accent6"/>
                </a:solidFill>
              </a:rPr>
              <a:t>UGA</a:t>
            </a:r>
            <a:endParaRPr lang="fr-FR" sz="2000" dirty="0">
              <a:solidFill>
                <a:schemeClr val="accent6"/>
              </a:solidFill>
            </a:endParaRP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335360" y="1157766"/>
            <a:ext cx="7920880" cy="2199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FM Acceptance and </a:t>
            </a:r>
            <a:r>
              <a:rPr lang="en-US" sz="2400" dirty="0"/>
              <a:t>radar calibration</a:t>
            </a:r>
            <a:r>
              <a:rPr lang="en-US" sz="2400" dirty="0" smtClean="0"/>
              <a:t> in progress</a:t>
            </a:r>
          </a:p>
          <a:p>
            <a:r>
              <a:rPr lang="en-US" sz="2400" dirty="0" err="1" smtClean="0"/>
              <a:t>Juventas</a:t>
            </a:r>
            <a:r>
              <a:rPr lang="en-US" sz="2400" dirty="0" smtClean="0"/>
              <a:t> S/C integration mid-June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Electronics </a:t>
            </a:r>
            <a:r>
              <a:rPr lang="en-US" sz="2400" dirty="0"/>
              <a:t>1U / 1kg </a:t>
            </a:r>
          </a:p>
          <a:p>
            <a:r>
              <a:rPr 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08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7998287" y="2969369"/>
            <a:ext cx="4016632" cy="3566520"/>
            <a:chOff x="7998287" y="2969369"/>
            <a:chExt cx="4016632" cy="3566520"/>
          </a:xfrm>
        </p:grpSpPr>
        <p:grpSp>
          <p:nvGrpSpPr>
            <p:cNvPr id="4" name="Groupe 3"/>
            <p:cNvGrpSpPr/>
            <p:nvPr/>
          </p:nvGrpSpPr>
          <p:grpSpPr>
            <a:xfrm>
              <a:off x="8184232" y="2969369"/>
              <a:ext cx="3830687" cy="3566520"/>
              <a:chOff x="4160806" y="2132100"/>
              <a:chExt cx="3328406" cy="3086368"/>
            </a:xfrm>
          </p:grpSpPr>
          <p:pic>
            <p:nvPicPr>
              <p:cNvPr id="5" name="Picture 11">
                <a:extLst>
                  <a:ext uri="{FF2B5EF4-FFF2-40B4-BE49-F238E27FC236}">
                    <a16:creationId xmlns:a16="http://schemas.microsoft.com/office/drawing/2014/main" id="{FDC85D91-FA6C-414D-938B-8A3A818848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hq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6897684" y="2116737"/>
                <a:ext cx="576166" cy="606891"/>
              </a:xfrm>
              <a:prstGeom prst="rect">
                <a:avLst/>
              </a:prstGeom>
            </p:spPr>
          </p:pic>
          <p:pic>
            <p:nvPicPr>
              <p:cNvPr id="6" name="Picture 17">
                <a:extLst>
                  <a:ext uri="{FF2B5EF4-FFF2-40B4-BE49-F238E27FC236}">
                    <a16:creationId xmlns:a16="http://schemas.microsoft.com/office/drawing/2014/main" id="{2AD3CD98-444B-4499-884B-D123ECFDBA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5400000">
                <a:off x="4408015" y="3396135"/>
                <a:ext cx="1575124" cy="2069541"/>
              </a:xfrm>
              <a:prstGeom prst="rect">
                <a:avLst/>
              </a:prstGeom>
            </p:spPr>
          </p:pic>
        </p:grpSp>
        <p:sp>
          <p:nvSpPr>
            <p:cNvPr id="7" name="Ellipse 6"/>
            <p:cNvSpPr/>
            <p:nvPr/>
          </p:nvSpPr>
          <p:spPr>
            <a:xfrm>
              <a:off x="9801854" y="4149080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/>
            <p:cNvSpPr/>
            <p:nvPr/>
          </p:nvSpPr>
          <p:spPr>
            <a:xfrm>
              <a:off x="7998287" y="4324387"/>
              <a:ext cx="653659" cy="782663"/>
            </a:xfrm>
            <a:prstGeom prst="ellipse">
              <a:avLst/>
            </a:prstGeom>
            <a:solidFill>
              <a:srgbClr val="EE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b="1" i="1" u="sng" dirty="0" err="1" smtClean="0"/>
              <a:t>Dimorphos</a:t>
            </a:r>
            <a:r>
              <a:rPr lang="en-US" sz="2000" b="1" i="1" u="sng" dirty="0" smtClean="0"/>
              <a:t> &amp; Didymos internal structures</a:t>
            </a:r>
            <a:r>
              <a:rPr lang="en-US" sz="2000" b="1" i="1" dirty="0" smtClean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</a:t>
            </a:r>
            <a:r>
              <a:rPr lang="en-US" sz="2000" dirty="0"/>
              <a:t>identify internal structure like layers, voids, sub-aggregate, </a:t>
            </a:r>
            <a:endParaRPr lang="en-US" sz="2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</a:t>
            </a:r>
            <a:r>
              <a:rPr lang="en-US" sz="2000" dirty="0"/>
              <a:t>characterize </a:t>
            </a:r>
            <a:r>
              <a:rPr lang="en-US" sz="2000" dirty="0" smtClean="0"/>
              <a:t>its </a:t>
            </a:r>
            <a:r>
              <a:rPr lang="en-US" sz="2000" dirty="0"/>
              <a:t>constitutive blocks in terms of size distribution, heterogeneity at different </a:t>
            </a:r>
            <a:r>
              <a:rPr lang="en-US" sz="2000" dirty="0" smtClean="0"/>
              <a:t>scales </a:t>
            </a:r>
            <a:r>
              <a:rPr lang="en-US" sz="2000" dirty="0"/>
              <a:t>(from sub metric to global) </a:t>
            </a:r>
            <a:endParaRPr lang="en-US" sz="2000" dirty="0" smtClean="0"/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 smtClean="0"/>
              <a:t>Binary system formation and stability conditions </a:t>
            </a:r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 smtClean="0"/>
              <a:t>Impact crater characterization (with limited resolution) </a:t>
            </a:r>
          </a:p>
          <a:p>
            <a:pPr lvl="1" indent="0" algn="just">
              <a:buNone/>
            </a:pPr>
            <a:endParaRPr lang="fr-FR" sz="2000" dirty="0"/>
          </a:p>
          <a:p>
            <a:pPr algn="just"/>
            <a:r>
              <a:rPr lang="en-US" sz="2000" b="1" i="1" u="sng" dirty="0" smtClean="0"/>
              <a:t>Average </a:t>
            </a:r>
            <a:r>
              <a:rPr lang="en-US" sz="2000" b="1" i="1" u="sng" dirty="0"/>
              <a:t>permittivity and its spatial variation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/>
              <a:t>to retrieve information on composition and porosity</a:t>
            </a:r>
          </a:p>
          <a:p>
            <a:pPr marL="1257300" lvl="1" indent="-342900" algn="just">
              <a:buFont typeface="Symbol" panose="05050102010706020507" pitchFamily="18" charset="2"/>
              <a:buChar char="Þ"/>
            </a:pPr>
            <a:r>
              <a:rPr lang="en-US" sz="2000" dirty="0"/>
              <a:t>Full tomography if waves penetrates the whole moonlet</a:t>
            </a:r>
          </a:p>
          <a:p>
            <a:endParaRPr lang="fr-FR" sz="2000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>
            <a:normAutofit/>
          </a:bodyPr>
          <a:lstStyle/>
          <a:p>
            <a:r>
              <a:rPr lang="en-GB" sz="3200" dirty="0" err="1" smtClean="0"/>
              <a:t>JuRa</a:t>
            </a:r>
            <a:r>
              <a:rPr lang="en-GB" sz="3200" dirty="0" smtClean="0"/>
              <a:t> to </a:t>
            </a:r>
            <a:r>
              <a:rPr lang="en-GB" sz="3200" dirty="0"/>
              <a:t>fathom Didymoon</a:t>
            </a:r>
            <a:endParaRPr lang="fr-FR" sz="3200" dirty="0"/>
          </a:p>
        </p:txBody>
      </p:sp>
      <p:sp>
        <p:nvSpPr>
          <p:cNvPr id="11" name="Ellipse 10"/>
          <p:cNvSpPr/>
          <p:nvPr/>
        </p:nvSpPr>
        <p:spPr>
          <a:xfrm>
            <a:off x="9954254" y="4301480"/>
            <a:ext cx="653659" cy="782663"/>
          </a:xfrm>
          <a:prstGeom prst="ellipse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10106654" y="4453880"/>
            <a:ext cx="653659" cy="782663"/>
          </a:xfrm>
          <a:prstGeom prst="ellipse">
            <a:avLst/>
          </a:prstGeom>
          <a:solidFill>
            <a:srgbClr val="EE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804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983</Words>
  <Application>Microsoft Office PowerPoint</Application>
  <PresentationFormat>Grand écran</PresentationFormat>
  <Paragraphs>177</Paragraphs>
  <Slides>18</Slides>
  <Notes>4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Symbol</vt:lpstr>
      <vt:lpstr>Times New Roman</vt:lpstr>
      <vt:lpstr>Verdana</vt:lpstr>
      <vt:lpstr>Wingdings</vt:lpstr>
      <vt:lpstr>Thème Office</vt:lpstr>
      <vt:lpstr>Radar tomography of small asteroids  with cubesat platform Alain Herique, Wlodek Kofman, Juventas Team and Droid Team. </vt:lpstr>
      <vt:lpstr>JuRa - Juventas Radar on Hera</vt:lpstr>
      <vt:lpstr>Présentation PowerPoint</vt:lpstr>
      <vt:lpstr>Hera mission</vt:lpstr>
      <vt:lpstr>JUVENTAS</vt:lpstr>
      <vt:lpstr>JUVENTAS</vt:lpstr>
      <vt:lpstr>JuRa radar</vt:lpstr>
      <vt:lpstr>JuRa HW </vt:lpstr>
      <vt:lpstr>JuRa to fathom Didymoon</vt:lpstr>
      <vt:lpstr>DROID mission to  of 99942 Apophis  in 2029 </vt:lpstr>
      <vt:lpstr>Présentation PowerPoint</vt:lpstr>
      <vt:lpstr>Présentation PowerPoint</vt:lpstr>
      <vt:lpstr>2 CubeSat’s to probe interior of Apophis</vt:lpstr>
      <vt:lpstr>Radar to Apophis </vt:lpstr>
      <vt:lpstr>Radar to Apophis &amp; DROID CubeSats</vt:lpstr>
      <vt:lpstr>DROID CubeSat </vt:lpstr>
      <vt:lpstr>Radar tomography of small asteroids  with CubeSat platform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2021-09-30T13:26:14Z</dcterms:created>
  <dcterms:modified xsi:type="dcterms:W3CDTF">2023-05-01T21:18:14Z</dcterms:modified>
</cp:coreProperties>
</file>