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0"/>
  </p:notesMasterIdLst>
  <p:sldIdLst>
    <p:sldId id="256" r:id="rId2"/>
    <p:sldId id="296" r:id="rId3"/>
    <p:sldId id="300" r:id="rId4"/>
    <p:sldId id="301" r:id="rId5"/>
    <p:sldId id="282" r:id="rId6"/>
    <p:sldId id="355" r:id="rId7"/>
    <p:sldId id="469" r:id="rId8"/>
    <p:sldId id="354" r:id="rId9"/>
    <p:sldId id="480" r:id="rId10"/>
    <p:sldId id="481" r:id="rId11"/>
    <p:sldId id="482" r:id="rId12"/>
    <p:sldId id="284" r:id="rId13"/>
    <p:sldId id="280" r:id="rId14"/>
    <p:sldId id="288" r:id="rId15"/>
    <p:sldId id="285" r:id="rId16"/>
    <p:sldId id="286" r:id="rId17"/>
    <p:sldId id="484" r:id="rId18"/>
    <p:sldId id="486" r:id="rId19"/>
    <p:sldId id="449" r:id="rId20"/>
    <p:sldId id="487" r:id="rId21"/>
    <p:sldId id="490" r:id="rId22"/>
    <p:sldId id="489" r:id="rId23"/>
    <p:sldId id="491" r:id="rId24"/>
    <p:sldId id="492" r:id="rId25"/>
    <p:sldId id="495" r:id="rId26"/>
    <p:sldId id="496" r:id="rId27"/>
    <p:sldId id="499" r:id="rId28"/>
    <p:sldId id="500" r:id="rId29"/>
    <p:sldId id="511" r:id="rId30"/>
    <p:sldId id="259" r:id="rId31"/>
    <p:sldId id="261" r:id="rId32"/>
    <p:sldId id="493" r:id="rId33"/>
    <p:sldId id="258" r:id="rId34"/>
    <p:sldId id="512" r:id="rId35"/>
    <p:sldId id="289" r:id="rId36"/>
    <p:sldId id="290" r:id="rId37"/>
    <p:sldId id="266" r:id="rId38"/>
    <p:sldId id="510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470"/>
    <p:restoredTop sz="80101"/>
  </p:normalViewPr>
  <p:slideViewPr>
    <p:cSldViewPr snapToGrid="0" snapToObjects="1">
      <p:cViewPr varScale="1">
        <p:scale>
          <a:sx n="63" d="100"/>
          <a:sy n="63" d="100"/>
        </p:scale>
        <p:origin x="192" y="544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BA17D-0944-284D-8E76-1FC6D632D1FA}" type="datetimeFigureOut">
              <a:rPr lang="en-US" smtClean="0"/>
              <a:t>4/28/23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31511-1BDE-EA43-B06B-9BB3C6D53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8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56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Species like whales…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629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Coral…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94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 some species of fish live for centuries. This led me to the idea of potentially sending a message out into the cosmos on behalf of a species that will live for the entirety of the mission– a species that actually lives on planetary time.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8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TREES. One tree alone can offer shade, but a forest of trees, a continent of trees, can change the climate of the whole planet. A power shared only with humans. We might wipe ourselves out, but some form of flora will remain long after the ebb and flow of civilization.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95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612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443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381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08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38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973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9AE9E-482F-2F40-B77E-3155575E201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1588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56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20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4447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481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0448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3172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43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22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424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25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9AE9E-482F-2F40-B77E-3155575E201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09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9AE9E-482F-2F40-B77E-3155575E201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06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964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Welcome to…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9BDA1A-4543-FF4D-911C-EE5EF9FD712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29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580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9BDA1A-4543-FF4D-911C-EE5EF9FD712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96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going back to thinking on planetary time… Scientists will retire, and generations will come and go during the time of our Proxima B mission. But who will be alive from start to finish? Some creatures will live to see the entirety of the mission…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31511-1BDE-EA43-B06B-9BB3C6D536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654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43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33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76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17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4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72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975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2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51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93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97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2D4AE-8DD1-AE4C-92E1-1D58F367DBA4}" type="datetimeFigureOut">
              <a:rPr lang="en-US" smtClean="0"/>
              <a:t>4/28/23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35105-A8D8-FF40-88B3-D95427FAC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56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gi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notesSlide" Target="../notesSlides/notes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5.gi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5.gi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9" Type="http://schemas.openxmlformats.org/officeDocument/2006/relationships/image" Target="../media/image40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15.gi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3CF50FE-7C28-ED43-AE2A-065A090FBAB6}"/>
              </a:ext>
            </a:extLst>
          </p:cNvPr>
          <p:cNvSpPr txBox="1"/>
          <p:nvPr/>
        </p:nvSpPr>
        <p:spPr>
          <a:xfrm>
            <a:off x="4084071" y="2792098"/>
            <a:ext cx="40238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>
                <a:latin typeface="Avenir" panose="02000503020000020003" pitchFamily="2" charset="0"/>
              </a:rPr>
              <a:t>TREE OF LIFE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218445-7827-0B48-9FDC-335073A82DF4}"/>
              </a:ext>
            </a:extLst>
          </p:cNvPr>
          <p:cNvSpPr txBox="1"/>
          <p:nvPr/>
        </p:nvSpPr>
        <p:spPr>
          <a:xfrm>
            <a:off x="4040052" y="3623095"/>
            <a:ext cx="412369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venir" panose="02000503020000020003" pitchFamily="2" charset="0"/>
              </a:rPr>
              <a:t>JULIA CHRISTENSEN </a:t>
            </a:r>
          </a:p>
          <a:p>
            <a:pPr algn="ctr"/>
            <a:r>
              <a:rPr lang="en-US" sz="2000" dirty="0">
                <a:latin typeface="Avenir" panose="02000503020000020003" pitchFamily="2" charset="0"/>
              </a:rPr>
              <a:t>THE SPACE SONG FOUNDATION</a:t>
            </a:r>
          </a:p>
          <a:p>
            <a:pPr algn="ctr"/>
            <a:endParaRPr lang="en-US" sz="2000" dirty="0">
              <a:latin typeface="Avenir" panose="02000503020000020003" pitchFamily="2" charset="0"/>
            </a:endParaRPr>
          </a:p>
          <a:p>
            <a:pPr algn="ctr"/>
            <a:r>
              <a:rPr lang="en-US" sz="2000" dirty="0">
                <a:latin typeface="Avenir" panose="02000503020000020003" pitchFamily="2" charset="0"/>
              </a:rPr>
              <a:t>ISSC / CALTECH / 2023</a:t>
            </a:r>
          </a:p>
        </p:txBody>
      </p:sp>
    </p:spTree>
    <p:extLst>
      <p:ext uri="{BB962C8B-B14F-4D97-AF65-F5344CB8AC3E}">
        <p14:creationId xmlns:p14="http://schemas.microsoft.com/office/powerpoint/2010/main" val="1930756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CAF6F34-89F8-445E-20C1-B4F8AA36D251}"/>
              </a:ext>
            </a:extLst>
          </p:cNvPr>
          <p:cNvSpPr/>
          <p:nvPr/>
        </p:nvSpPr>
        <p:spPr>
          <a:xfrm>
            <a:off x="491065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Avenir Light" panose="020B0402020203020204" pitchFamily="34" charset="77"/>
              </a:rPr>
              <a:t>LONG-TERM MESSAGE</a:t>
            </a:r>
          </a:p>
          <a:p>
            <a:pPr algn="ctr"/>
            <a:r>
              <a:rPr lang="en-US" sz="3600" dirty="0">
                <a:latin typeface="Avenir Light" panose="020B0402020203020204" pitchFamily="34" charset="77"/>
              </a:rPr>
              <a:t>ABOUT LIFE ON EARTH?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7DB59C9-1BB9-B178-4A0C-33ABC277C9D2}"/>
              </a:ext>
            </a:extLst>
          </p:cNvPr>
          <p:cNvSpPr/>
          <p:nvPr/>
        </p:nvSpPr>
        <p:spPr>
          <a:xfrm>
            <a:off x="4351866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venir Light" panose="020B0402020203020204" pitchFamily="34" charset="77"/>
              </a:rPr>
              <a:t>COMMUNICATION SYSTEM HERE ON EARTH THAT CAN SEND AND RECEIVE FOR CENTURIES?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10BDAF2-7AC0-E6F1-9400-0996005A3D92}"/>
              </a:ext>
            </a:extLst>
          </p:cNvPr>
          <p:cNvSpPr/>
          <p:nvPr/>
        </p:nvSpPr>
        <p:spPr>
          <a:xfrm>
            <a:off x="8212667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venir Light" panose="020B0402020203020204" pitchFamily="34" charset="77"/>
              </a:rPr>
              <a:t>ON-BOARD SYSTEMS TO LAST FOR CENTURIES, INCLUDING COMMUNICATION WITH EARTH?</a:t>
            </a:r>
          </a:p>
        </p:txBody>
      </p:sp>
    </p:spTree>
    <p:extLst>
      <p:ext uri="{BB962C8B-B14F-4D97-AF65-F5344CB8AC3E}">
        <p14:creationId xmlns:p14="http://schemas.microsoft.com/office/powerpoint/2010/main" val="84176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50381C5-BCAA-6FBA-DB18-872BFE765D74}"/>
              </a:ext>
            </a:extLst>
          </p:cNvPr>
          <p:cNvSpPr/>
          <p:nvPr/>
        </p:nvSpPr>
        <p:spPr>
          <a:xfrm>
            <a:off x="491065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Avenir Light" panose="020B0402020203020204" pitchFamily="34" charset="77"/>
              </a:rPr>
              <a:t>LONG-TERM MESSAGE</a:t>
            </a:r>
          </a:p>
          <a:p>
            <a:pPr algn="ctr"/>
            <a:r>
              <a:rPr lang="en-US" sz="3600" dirty="0">
                <a:latin typeface="Avenir Light" panose="020B0402020203020204" pitchFamily="34" charset="77"/>
              </a:rPr>
              <a:t>ABOUT LIFE ON EARTH?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17D31091-9627-BF32-526A-9B59E565D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658" y="1000125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34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BF38D75-ED7E-044C-AE8E-70C3B2D7E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9DBE6E-9337-BC48-BB77-60E616C38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61353"/>
            <a:ext cx="8126083" cy="833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87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B7FD54-EF9C-C94D-A5D6-EBE465251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3529DA-88E5-CD4E-A4DE-FDC562FD3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61353"/>
            <a:ext cx="8126083" cy="8331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01E6D3-969C-0E49-91BA-772C87F8B7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30445">
            <a:off x="574326" y="3352378"/>
            <a:ext cx="3804820" cy="145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27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3E13055-B2A8-C24A-88B8-FA145DF10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FEADBB-4ED8-0540-904A-DF0E0B98C7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61353"/>
            <a:ext cx="8126083" cy="83311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5A894E-0975-0545-878C-E9C2EEE671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30445">
            <a:off x="574326" y="3352378"/>
            <a:ext cx="3804820" cy="14557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E49C66-F873-884A-999D-087DB782A7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9220" y="4793862"/>
            <a:ext cx="2311400" cy="1689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873DA4-2CB6-0749-801D-9C42800DF6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1576" y="3942962"/>
            <a:ext cx="17272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29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DC0CB1F-A3DB-384B-950C-D2DA810D5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42FCBD-867D-7341-BE02-0E04E0A9E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61353"/>
            <a:ext cx="8126083" cy="83311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DF6C95-7B6B-164B-88C6-0AFDBAFC9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30445">
            <a:off x="574326" y="3352378"/>
            <a:ext cx="3804820" cy="14557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21196B-6977-804A-A4C4-3499E6537A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9220" y="4793862"/>
            <a:ext cx="2311400" cy="1689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7D64C4-1943-D143-91C1-D706F204AF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1576" y="3942962"/>
            <a:ext cx="1727200" cy="2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034041-CE41-2A4C-80C7-83CCE6E2A2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9327" y="1495760"/>
            <a:ext cx="1625600" cy="1625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6F799A-CEBC-B445-99F4-E609F1058C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4927" y="2268702"/>
            <a:ext cx="1282428" cy="12824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E9E734-FCB4-564E-9788-8BD68F940D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0421" y="1168833"/>
            <a:ext cx="1099869" cy="109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40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9AAE05-7DC5-484F-BD5A-36E530CE07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3"/>
          <a:stretch/>
        </p:blipFill>
        <p:spPr>
          <a:xfrm>
            <a:off x="315344" y="205835"/>
            <a:ext cx="3078864" cy="36760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ED593B-E75F-DE4E-AFF8-E34EDA8F33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5012" y="205835"/>
            <a:ext cx="5507194" cy="36760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5AD289-2785-2A4F-BDAA-FBFE6BF405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012" y="4054415"/>
            <a:ext cx="4064000" cy="2705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F88D55-4615-5147-9DF1-40A40AF5E5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5558" y="4054415"/>
            <a:ext cx="4057650" cy="27051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530B04-FF8A-5C4E-8D86-242068F5FB93}"/>
              </a:ext>
            </a:extLst>
          </p:cNvPr>
          <p:cNvSpPr txBox="1"/>
          <p:nvPr/>
        </p:nvSpPr>
        <p:spPr>
          <a:xfrm>
            <a:off x="9363010" y="862425"/>
            <a:ext cx="2454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venir" panose="02000503020000020003" pitchFamily="2" charset="0"/>
              </a:rPr>
              <a:t>1. </a:t>
            </a:r>
            <a:r>
              <a:rPr lang="en-US" sz="2000" dirty="0" err="1">
                <a:latin typeface="Avenir" panose="02000503020000020003" pitchFamily="2" charset="0"/>
              </a:rPr>
              <a:t>Bristelcone</a:t>
            </a:r>
            <a:r>
              <a:rPr lang="en-US" sz="2000" dirty="0">
                <a:latin typeface="Avenir" panose="02000503020000020003" pitchFamily="2" charset="0"/>
              </a:rPr>
              <a:t> Pine, </a:t>
            </a:r>
          </a:p>
          <a:p>
            <a:pPr algn="ctr"/>
            <a:r>
              <a:rPr lang="en-US" sz="2000" dirty="0">
                <a:latin typeface="Avenir" panose="02000503020000020003" pitchFamily="2" charset="0"/>
              </a:rPr>
              <a:t>California, USA </a:t>
            </a:r>
          </a:p>
          <a:p>
            <a:pPr algn="ctr"/>
            <a:r>
              <a:rPr lang="en-US" sz="2000" b="1" dirty="0">
                <a:latin typeface="Avenir" panose="02000503020000020003" pitchFamily="2" charset="0"/>
              </a:rPr>
              <a:t>5,067 years old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116CBB-7057-984C-9C7B-D10F0375C3DC}"/>
              </a:ext>
            </a:extLst>
          </p:cNvPr>
          <p:cNvSpPr txBox="1"/>
          <p:nvPr/>
        </p:nvSpPr>
        <p:spPr>
          <a:xfrm>
            <a:off x="9540013" y="2050616"/>
            <a:ext cx="2100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venir" panose="02000503020000020003" pitchFamily="2" charset="0"/>
              </a:rPr>
              <a:t>2. </a:t>
            </a:r>
            <a:r>
              <a:rPr lang="en-US" sz="2000" dirty="0" err="1">
                <a:latin typeface="Avenir" panose="02000503020000020003" pitchFamily="2" charset="0"/>
              </a:rPr>
              <a:t>Methesula</a:t>
            </a:r>
            <a:r>
              <a:rPr lang="en-US" sz="2000" dirty="0">
                <a:latin typeface="Avenir" panose="02000503020000020003" pitchFamily="2" charset="0"/>
              </a:rPr>
              <a:t>, </a:t>
            </a:r>
          </a:p>
          <a:p>
            <a:pPr algn="ctr"/>
            <a:r>
              <a:rPr lang="en-US" sz="2000" dirty="0">
                <a:latin typeface="Avenir" panose="02000503020000020003" pitchFamily="2" charset="0"/>
              </a:rPr>
              <a:t>Bristlecone Pine,</a:t>
            </a:r>
          </a:p>
          <a:p>
            <a:pPr algn="ctr"/>
            <a:r>
              <a:rPr lang="en-US" sz="2000" dirty="0">
                <a:latin typeface="Avenir" panose="02000503020000020003" pitchFamily="2" charset="0"/>
              </a:rPr>
              <a:t>California, USA</a:t>
            </a:r>
          </a:p>
          <a:p>
            <a:pPr algn="ctr"/>
            <a:r>
              <a:rPr lang="en-US" sz="2000" b="1" dirty="0">
                <a:latin typeface="Avenir" panose="02000503020000020003" pitchFamily="2" charset="0"/>
              </a:rPr>
              <a:t>4,849 years old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DB260C-A802-3143-980C-5560432FAFCF}"/>
              </a:ext>
            </a:extLst>
          </p:cNvPr>
          <p:cNvSpPr txBox="1"/>
          <p:nvPr/>
        </p:nvSpPr>
        <p:spPr>
          <a:xfrm>
            <a:off x="453591" y="4244197"/>
            <a:ext cx="28023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venir" panose="02000503020000020003" pitchFamily="2" charset="0"/>
              </a:rPr>
              <a:t>3. </a:t>
            </a:r>
            <a:r>
              <a:rPr lang="en-US" sz="2000" dirty="0" err="1">
                <a:latin typeface="Avenir" panose="02000503020000020003" pitchFamily="2" charset="0"/>
              </a:rPr>
              <a:t>Llangernyw</a:t>
            </a:r>
            <a:r>
              <a:rPr lang="en-US" sz="2000" dirty="0">
                <a:latin typeface="Avenir" panose="02000503020000020003" pitchFamily="2" charset="0"/>
              </a:rPr>
              <a:t> Yew</a:t>
            </a:r>
          </a:p>
          <a:p>
            <a:pPr algn="ctr"/>
            <a:r>
              <a:rPr lang="en-US" sz="2000" dirty="0">
                <a:latin typeface="Avenir" panose="02000503020000020003" pitchFamily="2" charset="0"/>
              </a:rPr>
              <a:t>Wales, UK</a:t>
            </a:r>
          </a:p>
          <a:p>
            <a:pPr algn="ctr"/>
            <a:r>
              <a:rPr lang="en-US" sz="2000" b="1" dirty="0">
                <a:latin typeface="Avenir" panose="02000503020000020003" pitchFamily="2" charset="0"/>
              </a:rPr>
              <a:t>4,000-5,000 years old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5C3398-AEFB-9F4D-962B-F53BE3457985}"/>
              </a:ext>
            </a:extLst>
          </p:cNvPr>
          <p:cNvSpPr txBox="1"/>
          <p:nvPr/>
        </p:nvSpPr>
        <p:spPr>
          <a:xfrm>
            <a:off x="378250" y="5432388"/>
            <a:ext cx="28777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venir" panose="02000503020000020003" pitchFamily="2" charset="0"/>
              </a:rPr>
              <a:t>4. </a:t>
            </a:r>
            <a:r>
              <a:rPr lang="en-US" sz="2000" dirty="0" err="1">
                <a:latin typeface="Avenir" panose="02000503020000020003" pitchFamily="2" charset="0"/>
              </a:rPr>
              <a:t>Sarv</a:t>
            </a:r>
            <a:r>
              <a:rPr lang="en-US" sz="2000" dirty="0">
                <a:latin typeface="Avenir" panose="02000503020000020003" pitchFamily="2" charset="0"/>
              </a:rPr>
              <a:t>-e </a:t>
            </a:r>
            <a:r>
              <a:rPr lang="en-US" sz="2000" dirty="0" err="1">
                <a:latin typeface="Avenir" panose="02000503020000020003" pitchFamily="2" charset="0"/>
              </a:rPr>
              <a:t>Abarkuh</a:t>
            </a:r>
            <a:endParaRPr lang="en-US" sz="2000" dirty="0">
              <a:latin typeface="Avenir" panose="02000503020000020003" pitchFamily="2" charset="0"/>
            </a:endParaRPr>
          </a:p>
          <a:p>
            <a:pPr algn="ctr"/>
            <a:r>
              <a:rPr lang="en-US" sz="2000" dirty="0" err="1">
                <a:latin typeface="Avenir" panose="02000503020000020003" pitchFamily="2" charset="0"/>
              </a:rPr>
              <a:t>Abarkuh</a:t>
            </a:r>
            <a:r>
              <a:rPr lang="en-US" sz="2000" dirty="0">
                <a:latin typeface="Avenir" panose="02000503020000020003" pitchFamily="2" charset="0"/>
              </a:rPr>
              <a:t>, Iran</a:t>
            </a:r>
          </a:p>
          <a:p>
            <a:pPr algn="ctr"/>
            <a:r>
              <a:rPr lang="en-US" sz="2000" b="1" dirty="0">
                <a:latin typeface="Avenir" panose="02000503020000020003" pitchFamily="2" charset="0"/>
              </a:rPr>
              <a:t>4,000-5,000 years old </a:t>
            </a:r>
          </a:p>
        </p:txBody>
      </p:sp>
    </p:spTree>
    <p:extLst>
      <p:ext uri="{BB962C8B-B14F-4D97-AF65-F5344CB8AC3E}">
        <p14:creationId xmlns:p14="http://schemas.microsoft.com/office/powerpoint/2010/main" val="1357230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rthdaymovie_fade_3">
            <a:hlinkClick r:id="" action="ppaction://media"/>
            <a:extLst>
              <a:ext uri="{FF2B5EF4-FFF2-40B4-BE49-F238E27FC236}">
                <a16:creationId xmlns:a16="http://schemas.microsoft.com/office/drawing/2014/main" id="{C3CEF45E-9455-E4D3-559B-B3B88EC24D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3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8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C05FA03-2864-5CE5-58AA-EA572D811596}"/>
              </a:ext>
            </a:extLst>
          </p:cNvPr>
          <p:cNvSpPr/>
          <p:nvPr/>
        </p:nvSpPr>
        <p:spPr>
          <a:xfrm>
            <a:off x="4351866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venir Light" panose="020B0402020203020204" pitchFamily="34" charset="77"/>
              </a:rPr>
              <a:t>COMMUNICATION SYSTEM HERE ON EARTH THAT CAN SEND AND RECEIVE FOR CENTURIES?</a:t>
            </a:r>
          </a:p>
        </p:txBody>
      </p:sp>
      <p:pic>
        <p:nvPicPr>
          <p:cNvPr id="8" name="Google Shape;103;p16">
            <a:extLst>
              <a:ext uri="{FF2B5EF4-FFF2-40B4-BE49-F238E27FC236}">
                <a16:creationId xmlns:a16="http://schemas.microsoft.com/office/drawing/2014/main" id="{BCAF8FD3-14B0-120D-6C2C-12C27DB440E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2279" t="14468" r="51864" b="44027"/>
          <a:stretch/>
        </p:blipFill>
        <p:spPr>
          <a:xfrm>
            <a:off x="8157882" y="2173069"/>
            <a:ext cx="3740698" cy="2511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4;p16">
            <a:extLst>
              <a:ext uri="{FF2B5EF4-FFF2-40B4-BE49-F238E27FC236}">
                <a16:creationId xmlns:a16="http://schemas.microsoft.com/office/drawing/2014/main" id="{397F3A6C-0446-7508-8E6F-03F619BB548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882" y="2173068"/>
            <a:ext cx="3772235" cy="2511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307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5559CB-9C7B-5979-3E3B-12BCA766F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520" y="0"/>
            <a:ext cx="47529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10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ttons169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21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6997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8F44FF-C77D-4611-A0E1-A7B2E41C6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71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lm tree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A315A8DA-D6D2-55F4-7A7E-AAFC4B7F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065" y="0"/>
            <a:ext cx="5143500" cy="6858000"/>
          </a:xfrm>
          <a:prstGeom prst="rect">
            <a:avLst/>
          </a:prstGeom>
        </p:spPr>
      </p:pic>
      <p:pic>
        <p:nvPicPr>
          <p:cNvPr id="7" name="Picture 6" descr="A picture containing outdoor, mammal, dog, broom&#10;&#10;Description automatically generated">
            <a:extLst>
              <a:ext uri="{FF2B5EF4-FFF2-40B4-BE49-F238E27FC236}">
                <a16:creationId xmlns:a16="http://schemas.microsoft.com/office/drawing/2014/main" id="{0616D204-915F-924F-9D37-F8616D07EA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837" b="2"/>
          <a:stretch/>
        </p:blipFill>
        <p:spPr>
          <a:xfrm>
            <a:off x="6745312" y="0"/>
            <a:ext cx="463762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33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tanding next to a tree&#10;&#10;Description automatically generated with low confidence">
            <a:extLst>
              <a:ext uri="{FF2B5EF4-FFF2-40B4-BE49-F238E27FC236}">
                <a16:creationId xmlns:a16="http://schemas.microsoft.com/office/drawing/2014/main" id="{4FE0031A-321C-E8F3-FFFC-A27A01E57A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9" r="16689"/>
          <a:stretch/>
        </p:blipFill>
        <p:spPr>
          <a:xfrm>
            <a:off x="8426824" y="0"/>
            <a:ext cx="3765176" cy="6858000"/>
          </a:xfrm>
          <a:prstGeom prst="rect">
            <a:avLst/>
          </a:prstGeom>
        </p:spPr>
      </p:pic>
      <p:pic>
        <p:nvPicPr>
          <p:cNvPr id="9" name="Picture 8" descr="A picture containing person, outdoor, petting&#10;&#10;Description automatically generated">
            <a:extLst>
              <a:ext uri="{FF2B5EF4-FFF2-40B4-BE49-F238E27FC236}">
                <a16:creationId xmlns:a16="http://schemas.microsoft.com/office/drawing/2014/main" id="{846C303C-9091-5F02-294A-A1191ED682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40" b="3748"/>
          <a:stretch/>
        </p:blipFill>
        <p:spPr>
          <a:xfrm rot="5400000">
            <a:off x="2595282" y="1286436"/>
            <a:ext cx="6858000" cy="4285131"/>
          </a:xfrm>
          <a:prstGeom prst="rect">
            <a:avLst/>
          </a:prstGeom>
        </p:spPr>
      </p:pic>
      <p:pic>
        <p:nvPicPr>
          <p:cNvPr id="11" name="Picture 10" descr="A picture containing outdoor&#10;&#10;Description automatically generated">
            <a:extLst>
              <a:ext uri="{FF2B5EF4-FFF2-40B4-BE49-F238E27FC236}">
                <a16:creationId xmlns:a16="http://schemas.microsoft.com/office/drawing/2014/main" id="{3A42F726-C6B0-95FC-8546-8A5BB33912C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581" b="12005"/>
          <a:stretch/>
        </p:blipFill>
        <p:spPr>
          <a:xfrm rot="5400000">
            <a:off x="-1618129" y="1622611"/>
            <a:ext cx="6858000" cy="362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406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lm tree in a desert&#10;&#10;Description automatically generated with low confidence">
            <a:extLst>
              <a:ext uri="{FF2B5EF4-FFF2-40B4-BE49-F238E27FC236}">
                <a16:creationId xmlns:a16="http://schemas.microsoft.com/office/drawing/2014/main" id="{875ADF43-07D5-8572-F093-133A525AF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6814" y="0"/>
            <a:ext cx="5143500" cy="6858000"/>
          </a:xfrm>
          <a:prstGeom prst="rect">
            <a:avLst/>
          </a:prstGeom>
        </p:spPr>
      </p:pic>
      <p:pic>
        <p:nvPicPr>
          <p:cNvPr id="6" name="A89CC6F3">
            <a:hlinkClick r:id="" action="ppaction://media"/>
            <a:extLst>
              <a:ext uri="{FF2B5EF4-FFF2-40B4-BE49-F238E27FC236}">
                <a16:creationId xmlns:a16="http://schemas.microsoft.com/office/drawing/2014/main" id="{6973E183-B7F2-3418-A592-2A05283F13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38291" y="339762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6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190F107-6070-55D0-A832-FA1D3F234188}"/>
              </a:ext>
            </a:extLst>
          </p:cNvPr>
          <p:cNvSpPr/>
          <p:nvPr/>
        </p:nvSpPr>
        <p:spPr>
          <a:xfrm>
            <a:off x="8212667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venir Light" panose="020B0402020203020204" pitchFamily="34" charset="77"/>
              </a:rPr>
              <a:t>ON-BOARD SYSTEMS TO LAST FOR CENTURIES, INCLUDING COMMUNICATION WITH EARTH?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B97C63-207A-ED30-5A14-123C7FC49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733" y="1701800"/>
            <a:ext cx="3488267" cy="357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4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repeatCount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BF35EA4-4709-F8B9-B589-892648034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50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venir Light" panose="020B0402020203020204" pitchFamily="34" charset="77"/>
                <a:cs typeface="Arial" panose="020B0604020202020204" pitchFamily="34" charset="0"/>
              </a:rPr>
              <a:t>HOW COULD A CUBESAT LAST 200 YEARS?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84031E4-B37D-F34A-ADBC-96CAFEDBB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42" y="1362491"/>
            <a:ext cx="10111596" cy="4351338"/>
          </a:xfrm>
        </p:spPr>
        <p:txBody>
          <a:bodyPr>
            <a:normAutofit/>
          </a:bodyPr>
          <a:lstStyle/>
          <a:p>
            <a:pPr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 Simplified CubeSat systems : BACK TO THE FUTURE</a:t>
            </a:r>
          </a:p>
          <a:p>
            <a:pPr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Turned off most of the time (1%?)</a:t>
            </a:r>
          </a:p>
          <a:p>
            <a:pPr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~1000 km altitude orbit</a:t>
            </a:r>
          </a:p>
          <a:p>
            <a:pPr lvl="1"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No batteries</a:t>
            </a:r>
          </a:p>
          <a:p>
            <a:pPr lvl="1"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No attitude control</a:t>
            </a:r>
          </a:p>
          <a:p>
            <a:pPr lvl="1"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Simplest computer with timer (analog?) possible</a:t>
            </a:r>
          </a:p>
          <a:p>
            <a:pPr lvl="1"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Maximize the outer surface area, minimize mass</a:t>
            </a:r>
          </a:p>
          <a:p>
            <a:pPr lvl="2"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Populate with solar cells on every face of the large ~1 m</a:t>
            </a:r>
            <a:r>
              <a:rPr lang="en-US" sz="2200" baseline="30000" dirty="0">
                <a:latin typeface="Avenir Light" panose="020B0402020203020204" pitchFamily="34" charset="77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 cube, 0.5 cm thick aluminum</a:t>
            </a:r>
          </a:p>
          <a:p>
            <a:pPr lvl="2"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Low gain patch ~omni antennas on two opposite faces</a:t>
            </a:r>
          </a:p>
          <a:p>
            <a:pPr algn="ctr"/>
            <a:r>
              <a:rPr lang="en-US" sz="2200" dirty="0">
                <a:latin typeface="Avenir Light" panose="020B0402020203020204" pitchFamily="34" charset="77"/>
                <a:cs typeface="Arial" panose="020B0604020202020204" pitchFamily="34" charset="0"/>
              </a:rPr>
              <a:t>An accelerated ground test of 2-3 years could help test several configurations</a:t>
            </a:r>
          </a:p>
          <a:p>
            <a:pPr algn="ctr"/>
            <a:endParaRPr lang="en-US" dirty="0">
              <a:latin typeface="Avenir Light" panose="020B0402020203020204" pitchFamily="34" charset="77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0990EE-AAC4-7897-3668-E49AD0909197}"/>
              </a:ext>
            </a:extLst>
          </p:cNvPr>
          <p:cNvSpPr txBox="1"/>
          <p:nvPr/>
        </p:nvSpPr>
        <p:spPr>
          <a:xfrm>
            <a:off x="5831840" y="6360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C1A394-EE6D-AEA3-9729-53B5CC57DDDB}"/>
              </a:ext>
            </a:extLst>
          </p:cNvPr>
          <p:cNvSpPr txBox="1"/>
          <p:nvPr/>
        </p:nvSpPr>
        <p:spPr>
          <a:xfrm>
            <a:off x="1174924" y="5852328"/>
            <a:ext cx="94985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“A 200 Year CubeSat That Sings With Trees,” Interplanetary Small Satellite Conference, Caltech, Pasadena, California 2020; </a:t>
            </a:r>
          </a:p>
          <a:p>
            <a:pPr algn="ctr"/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Steve Matousek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Alessandra Babuscia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Julia Christensen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Anthony Freeman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Roger Klemm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Judy Lai-Norling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Jet Propulsion Laboratory, California Institute of Technology, Pasadena, CA, United States, </a:t>
            </a:r>
            <a:r>
              <a:rPr lang="en-US" sz="14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Oberlin College, Oberlin, OH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3881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5A6252C-65D5-087D-F49D-460A4C2AC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"/>
            <a:ext cx="10515600" cy="650240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latin typeface="Avenir Light" panose="020B0402020203020204" pitchFamily="34" charset="77"/>
                <a:cs typeface="Arial" panose="020B0604020202020204" pitchFamily="34" charset="0"/>
              </a:rPr>
              <a:t>CUBESAT 200 / SUBSYSTEM TRADE SPACE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546B8F9F-31D6-850D-6482-C01B7A13BC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463238"/>
              </p:ext>
            </p:extLst>
          </p:nvPr>
        </p:nvGraphicFramePr>
        <p:xfrm>
          <a:off x="441393" y="650241"/>
          <a:ext cx="11309213" cy="667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2105">
                  <a:extLst>
                    <a:ext uri="{9D8B030D-6E8A-4147-A177-3AD203B41FA5}">
                      <a16:colId xmlns:a16="http://schemas.microsoft.com/office/drawing/2014/main" val="2266639719"/>
                    </a:ext>
                  </a:extLst>
                </a:gridCol>
                <a:gridCol w="3563554">
                  <a:extLst>
                    <a:ext uri="{9D8B030D-6E8A-4147-A177-3AD203B41FA5}">
                      <a16:colId xmlns:a16="http://schemas.microsoft.com/office/drawing/2014/main" val="3903292338"/>
                    </a:ext>
                  </a:extLst>
                </a:gridCol>
                <a:gridCol w="3563554">
                  <a:extLst>
                    <a:ext uri="{9D8B030D-6E8A-4147-A177-3AD203B41FA5}">
                      <a16:colId xmlns:a16="http://schemas.microsoft.com/office/drawing/2014/main" val="35253093"/>
                    </a:ext>
                  </a:extLst>
                </a:gridCol>
              </a:tblGrid>
              <a:tr h="5974080"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 &amp; DH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x2 (only one on at a time), total of 4 cards: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card for processor (Sphinx)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card for timer (Sphinx custom)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detection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Watts total operating, 1 Watt standby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 strapping (H/W &amp; S/W)</a:t>
                      </a:r>
                    </a:p>
                    <a:p>
                      <a:r>
                        <a:rPr lang="en-US" sz="1800" b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Structure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3mm wall thickness 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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6.5 kg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0.5cm thickness 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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 kg "beefy"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Will easily handle launch loads</a:t>
                      </a:r>
                    </a:p>
                    <a:p>
                      <a:r>
                        <a:rPr lang="en-US" sz="1800" b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Attitude Control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Orientation independent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 W EOL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 cm</a:t>
                      </a:r>
                      <a:r>
                        <a:rPr lang="en-US" sz="1800" b="0" kern="1200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solar cells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Active area is 720 cm</a:t>
                      </a:r>
                      <a:r>
                        <a:rPr lang="en-US" sz="1800" b="0" kern="1200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Thermal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passive architecture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heater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louvers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flight software control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mechanically actuated heaters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pumps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Thermal control coatings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Black paint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Bare metals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MLI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the skin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It's an envelope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mm – 3 mm thick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 kg/m</a:t>
                      </a:r>
                      <a:r>
                        <a:rPr lang="en-US" sz="1800" b="0" kern="1200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surface area +/- 20%</a:t>
                      </a: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Propulsion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Payload Possibilities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Radiation sensors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Camera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Photodiodes (photometer)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Sun sensor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Earth limb sensor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Ultraviolet spectrometer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Visible spectrometer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Infrared spectrometer</a:t>
                      </a:r>
                    </a:p>
                    <a:p>
                      <a:r>
                        <a:rPr lang="en-US" sz="18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Magnometer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Plasma detector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Microphone (vibrations)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Dust detector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Thermal imager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Bolometer</a:t>
                      </a:r>
                    </a:p>
                    <a:p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Langmuir probe, s/c charging</a:t>
                      </a: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From “A 200 Year CubeSat That Sings With Trees,” Interplanetary Small Satellite Conference, Caltech, Pasadena, California 2020; </a:t>
                      </a:r>
                    </a:p>
                    <a:p>
                      <a:pPr algn="l"/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Steve Matousek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Alessandra Babuscia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Julia Christensen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Anthony Freeman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Roger Klemm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and Judy Lai-Norling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Jet Propulsion Laboratory, California Institute of Technology, Pasadena, CA, United States, </a:t>
                      </a:r>
                      <a:r>
                        <a:rPr lang="en-US" sz="800" i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Oberlin College, Oberlin, OH </a:t>
                      </a:r>
                    </a:p>
                    <a:p>
                      <a:pPr algn="l"/>
                      <a:endParaRPr lang="en-US" sz="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421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793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CAF6F34-89F8-445E-20C1-B4F8AA36D251}"/>
              </a:ext>
            </a:extLst>
          </p:cNvPr>
          <p:cNvSpPr/>
          <p:nvPr/>
        </p:nvSpPr>
        <p:spPr>
          <a:xfrm>
            <a:off x="491065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Avenir Light" panose="020B0402020203020204" pitchFamily="34" charset="77"/>
              </a:rPr>
              <a:t>LONG-TERM MESSAGE</a:t>
            </a:r>
          </a:p>
          <a:p>
            <a:pPr algn="ctr"/>
            <a:r>
              <a:rPr lang="en-US" sz="3600" dirty="0">
                <a:latin typeface="Avenir Light" panose="020B0402020203020204" pitchFamily="34" charset="77"/>
              </a:rPr>
              <a:t>ABOUT LIFE ON EARTH?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7DB59C9-1BB9-B178-4A0C-33ABC277C9D2}"/>
              </a:ext>
            </a:extLst>
          </p:cNvPr>
          <p:cNvSpPr/>
          <p:nvPr/>
        </p:nvSpPr>
        <p:spPr>
          <a:xfrm>
            <a:off x="4351866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venir Light" panose="020B0402020203020204" pitchFamily="34" charset="77"/>
              </a:rPr>
              <a:t>COMMUNICATION SYSTEM HERE ON EARTH TO SEND AND RECEIVE FOR CENTURIES?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10BDAF2-7AC0-E6F1-9400-0996005A3D92}"/>
              </a:ext>
            </a:extLst>
          </p:cNvPr>
          <p:cNvSpPr/>
          <p:nvPr/>
        </p:nvSpPr>
        <p:spPr>
          <a:xfrm>
            <a:off x="8212667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venir Light" panose="020B0402020203020204" pitchFamily="34" charset="77"/>
              </a:rPr>
              <a:t>SYSTEMS ON BOARD A SPACECRAFT TO LAST FOR CENTURIES, INCLUDING COMMUNICATION WITH EARTH?</a:t>
            </a:r>
          </a:p>
        </p:txBody>
      </p:sp>
    </p:spTree>
    <p:extLst>
      <p:ext uri="{BB962C8B-B14F-4D97-AF65-F5344CB8AC3E}">
        <p14:creationId xmlns:p14="http://schemas.microsoft.com/office/powerpoint/2010/main" val="17764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CAF6F34-89F8-445E-20C1-B4F8AA36D251}"/>
              </a:ext>
            </a:extLst>
          </p:cNvPr>
          <p:cNvSpPr/>
          <p:nvPr/>
        </p:nvSpPr>
        <p:spPr>
          <a:xfrm>
            <a:off x="491065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Avenir Light" panose="020B0402020203020204" pitchFamily="34" charset="77"/>
              </a:rPr>
              <a:t>LONG-TERM MESSAGE</a:t>
            </a:r>
          </a:p>
          <a:p>
            <a:pPr algn="ctr"/>
            <a:r>
              <a:rPr lang="en-US" sz="3600" dirty="0">
                <a:latin typeface="Avenir Light" panose="020B0402020203020204" pitchFamily="34" charset="77"/>
              </a:rPr>
              <a:t>ABOUT LIFE ON EARTH?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7DB59C9-1BB9-B178-4A0C-33ABC277C9D2}"/>
              </a:ext>
            </a:extLst>
          </p:cNvPr>
          <p:cNvSpPr/>
          <p:nvPr/>
        </p:nvSpPr>
        <p:spPr>
          <a:xfrm>
            <a:off x="4351866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venir Light" panose="020B0402020203020204" pitchFamily="34" charset="77"/>
              </a:rPr>
              <a:t>COMMUNICATION SYSTEM HERE ON EARTH TO SEND AND RECEIVE FOR CENTURIES?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10BDAF2-7AC0-E6F1-9400-0996005A3D92}"/>
              </a:ext>
            </a:extLst>
          </p:cNvPr>
          <p:cNvSpPr/>
          <p:nvPr/>
        </p:nvSpPr>
        <p:spPr>
          <a:xfrm>
            <a:off x="8212667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venir Light" panose="020B0402020203020204" pitchFamily="34" charset="77"/>
              </a:rPr>
              <a:t>SYSTEMS ON BOARD A SPACECRAFT TO LAST FOR CENTURIES, INCLUDING COMMUNICATION WITH EARTH?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4101F4-4279-14DD-8332-7AB38B627E23}"/>
              </a:ext>
            </a:extLst>
          </p:cNvPr>
          <p:cNvSpPr txBox="1"/>
          <p:nvPr/>
        </p:nvSpPr>
        <p:spPr>
          <a:xfrm>
            <a:off x="1889183" y="1459230"/>
            <a:ext cx="841363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0" b="1" dirty="0">
                <a:solidFill>
                  <a:srgbClr val="FF00FD"/>
                </a:solidFill>
                <a:latin typeface="Avenir Black" panose="02000503020000020003" pitchFamily="2" charset="0"/>
              </a:rPr>
              <a:t>ART?</a:t>
            </a:r>
          </a:p>
        </p:txBody>
      </p:sp>
    </p:spTree>
    <p:extLst>
      <p:ext uri="{BB962C8B-B14F-4D97-AF65-F5344CB8AC3E}">
        <p14:creationId xmlns:p14="http://schemas.microsoft.com/office/powerpoint/2010/main" val="13509865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E1F3706-842D-F40F-710E-88C5DC826380}"/>
              </a:ext>
            </a:extLst>
          </p:cNvPr>
          <p:cNvSpPr/>
          <p:nvPr/>
        </p:nvSpPr>
        <p:spPr>
          <a:xfrm>
            <a:off x="491065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Avenir Light" panose="020B0402020203020204" pitchFamily="34" charset="77"/>
              </a:rPr>
              <a:t>LONG-TERM MESSAGE</a:t>
            </a:r>
          </a:p>
          <a:p>
            <a:pPr algn="ctr"/>
            <a:r>
              <a:rPr lang="en-US" sz="3600" dirty="0">
                <a:latin typeface="Avenir Light" panose="020B0402020203020204" pitchFamily="34" charset="77"/>
              </a:rPr>
              <a:t>ABOUT LIFE ON EARTH?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A29BD75-817D-65FB-45CF-D1864A074752}"/>
              </a:ext>
            </a:extLst>
          </p:cNvPr>
          <p:cNvSpPr/>
          <p:nvPr/>
        </p:nvSpPr>
        <p:spPr>
          <a:xfrm>
            <a:off x="4351866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venir Light" panose="020B0402020203020204" pitchFamily="34" charset="77"/>
              </a:rPr>
              <a:t>COMMUNICATION SYSTEM HERE ON EARTH TO SEND AND RECEIVE FOR CENTURIES?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714B23F-DCB7-D06A-ADEA-4C5927D30B22}"/>
              </a:ext>
            </a:extLst>
          </p:cNvPr>
          <p:cNvSpPr/>
          <p:nvPr/>
        </p:nvSpPr>
        <p:spPr>
          <a:xfrm>
            <a:off x="8212667" y="1701800"/>
            <a:ext cx="3488267" cy="34544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venir Light" panose="020B0402020203020204" pitchFamily="34" charset="77"/>
              </a:rPr>
              <a:t>SYSTEMS ON BOARD A SPACECRAFT TO LAST FOR CENTURIES, INCLUDING COMMUNICATION WITH EARTH?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A89373-C020-6032-07DF-53E372619663}"/>
              </a:ext>
            </a:extLst>
          </p:cNvPr>
          <p:cNvSpPr txBox="1"/>
          <p:nvPr/>
        </p:nvSpPr>
        <p:spPr>
          <a:xfrm>
            <a:off x="491065" y="2074783"/>
            <a:ext cx="1120986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>
                <a:solidFill>
                  <a:srgbClr val="92D050"/>
                </a:solidFill>
                <a:latin typeface="Avenir Black" panose="02000503020000020003" pitchFamily="2" charset="0"/>
              </a:rPr>
              <a:t>SCIENCE?</a:t>
            </a:r>
          </a:p>
        </p:txBody>
      </p:sp>
    </p:spTree>
    <p:extLst>
      <p:ext uri="{BB962C8B-B14F-4D97-AF65-F5344CB8AC3E}">
        <p14:creationId xmlns:p14="http://schemas.microsoft.com/office/powerpoint/2010/main" val="2970203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7254sm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43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110F1F3B-2396-2E41-B74F-20CBD1AAB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FE6A41EC-F147-864C-81C9-A0A854823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2205" y="2729498"/>
            <a:ext cx="1489569" cy="21079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A0CD6E-C6D6-B242-AB97-F7F8C7DAE9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11215" y="5026847"/>
            <a:ext cx="8126083" cy="83311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064DFA2-B509-D745-A62E-12A0313758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7786" y="3783463"/>
            <a:ext cx="1803988" cy="23844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6AD363-6BF2-33F1-462C-776388C3D2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3421" y="607273"/>
            <a:ext cx="1197435" cy="122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921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DF842437-7CAB-0644-8D66-D85C10BAD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C0E0D12D-80C4-114B-AFAF-44A16FEC41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2205" y="2729498"/>
            <a:ext cx="1489569" cy="21079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154557-0703-8D4A-9C98-E7D88D0018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11215" y="5026847"/>
            <a:ext cx="8126083" cy="83311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3AA60C4-360A-9945-9FF8-5C0C602D77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7786" y="3783463"/>
            <a:ext cx="1803988" cy="23844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8A5700-A5A8-4A42-970E-1C9B3CAE17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3421" y="607273"/>
            <a:ext cx="1197435" cy="12268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7B7564-42FC-B627-5BD7-D10648CFC4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537300" flipH="1">
            <a:off x="2788663" y="2076941"/>
            <a:ext cx="7585735" cy="96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3697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B92875-B6BB-D0C2-5A43-92F5437C7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8845524-A09F-27F9-394F-0B56A77EA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2205" y="2729498"/>
            <a:ext cx="1489569" cy="21079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CF33ED-3E57-11B4-F152-5CC9CCF1BB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11215" y="5026847"/>
            <a:ext cx="8126083" cy="83311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5063BB-8485-C0B7-1618-2EB39B9C46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7786" y="3783463"/>
            <a:ext cx="1803988" cy="23844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983E60-7412-A186-46F5-BCD8717039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537300" flipH="1">
            <a:off x="2788663" y="2076941"/>
            <a:ext cx="7585735" cy="9630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514C373-7650-36D4-483A-B76FF0ED2D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3421" y="607273"/>
            <a:ext cx="1197435" cy="122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179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nut 1">
            <a:extLst>
              <a:ext uri="{FF2B5EF4-FFF2-40B4-BE49-F238E27FC236}">
                <a16:creationId xmlns:a16="http://schemas.microsoft.com/office/drawing/2014/main" id="{44182D06-FB0F-CF45-36F5-FB3253907CC8}"/>
              </a:ext>
            </a:extLst>
          </p:cNvPr>
          <p:cNvSpPr/>
          <p:nvPr/>
        </p:nvSpPr>
        <p:spPr>
          <a:xfrm>
            <a:off x="592765" y="1652999"/>
            <a:ext cx="3551999" cy="3551999"/>
          </a:xfrm>
          <a:prstGeom prst="donut">
            <a:avLst>
              <a:gd name="adj" fmla="val 2114"/>
            </a:avLst>
          </a:prstGeom>
          <a:solidFill>
            <a:schemeClr val="bg1">
              <a:lumMod val="75000"/>
              <a:alpha val="6816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Donut 2">
            <a:extLst>
              <a:ext uri="{FF2B5EF4-FFF2-40B4-BE49-F238E27FC236}">
                <a16:creationId xmlns:a16="http://schemas.microsoft.com/office/drawing/2014/main" id="{44F98DC5-50C3-A5B3-7530-022BED98F903}"/>
              </a:ext>
            </a:extLst>
          </p:cNvPr>
          <p:cNvSpPr/>
          <p:nvPr/>
        </p:nvSpPr>
        <p:spPr>
          <a:xfrm>
            <a:off x="8047235" y="1653000"/>
            <a:ext cx="3551999" cy="3551999"/>
          </a:xfrm>
          <a:prstGeom prst="donut">
            <a:avLst>
              <a:gd name="adj" fmla="val 2114"/>
            </a:avLst>
          </a:prstGeom>
          <a:solidFill>
            <a:schemeClr val="bg1">
              <a:lumMod val="85000"/>
              <a:alpha val="6746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onut 3">
            <a:extLst>
              <a:ext uri="{FF2B5EF4-FFF2-40B4-BE49-F238E27FC236}">
                <a16:creationId xmlns:a16="http://schemas.microsoft.com/office/drawing/2014/main" id="{520ADB49-980B-A5DC-D6DD-65B0713C62B4}"/>
              </a:ext>
            </a:extLst>
          </p:cNvPr>
          <p:cNvSpPr/>
          <p:nvPr/>
        </p:nvSpPr>
        <p:spPr>
          <a:xfrm>
            <a:off x="4320000" y="1652998"/>
            <a:ext cx="3551999" cy="3551999"/>
          </a:xfrm>
          <a:prstGeom prst="donut">
            <a:avLst>
              <a:gd name="adj" fmla="val 2114"/>
            </a:avLst>
          </a:prstGeom>
          <a:solidFill>
            <a:schemeClr val="bg1">
              <a:lumMod val="95000"/>
              <a:alpha val="69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D61740-1642-11B8-5DD6-CF119FBC80D9}"/>
              </a:ext>
            </a:extLst>
          </p:cNvPr>
          <p:cNvSpPr txBox="1"/>
          <p:nvPr/>
        </p:nvSpPr>
        <p:spPr>
          <a:xfrm>
            <a:off x="1333306" y="2951943"/>
            <a:ext cx="21601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venir Book" panose="02000503020000020003" pitchFamily="2" charset="0"/>
              </a:rPr>
              <a:t>TREES / </a:t>
            </a:r>
          </a:p>
          <a:p>
            <a:pPr algn="ctr"/>
            <a:r>
              <a:rPr lang="en-US" sz="2800" dirty="0">
                <a:latin typeface="Avenir Book" panose="02000503020000020003" pitchFamily="2" charset="0"/>
              </a:rPr>
              <a:t>PUBLIC ART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5FCB6D-FD7F-9030-DDE8-305D37BCD56C}"/>
              </a:ext>
            </a:extLst>
          </p:cNvPr>
          <p:cNvSpPr txBox="1"/>
          <p:nvPr/>
        </p:nvSpPr>
        <p:spPr>
          <a:xfrm>
            <a:off x="5075820" y="3167386"/>
            <a:ext cx="1890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venir Book" panose="02000503020000020003" pitchFamily="2" charset="0"/>
              </a:rPr>
              <a:t>INTERNET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D5133D-700A-0252-00B8-052A6B285CA4}"/>
              </a:ext>
            </a:extLst>
          </p:cNvPr>
          <p:cNvSpPr txBox="1"/>
          <p:nvPr/>
        </p:nvSpPr>
        <p:spPr>
          <a:xfrm>
            <a:off x="8978291" y="2828831"/>
            <a:ext cx="16898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venir Book" panose="02000503020000020003" pitchFamily="2" charset="0"/>
              </a:rPr>
              <a:t>RECORDS </a:t>
            </a:r>
          </a:p>
          <a:p>
            <a:pPr algn="ctr"/>
            <a:r>
              <a:rPr lang="en-US" sz="2400" dirty="0">
                <a:latin typeface="Avenir Book" panose="02000503020000020003" pitchFamily="2" charset="0"/>
              </a:rPr>
              <a:t>FOR THE</a:t>
            </a:r>
          </a:p>
          <a:p>
            <a:pPr algn="ctr"/>
            <a:r>
              <a:rPr lang="en-US" sz="2400" dirty="0">
                <a:latin typeface="Avenir Book" panose="02000503020000020003" pitchFamily="2" charset="0"/>
              </a:rPr>
              <a:t>FUTURE</a:t>
            </a:r>
          </a:p>
        </p:txBody>
      </p:sp>
    </p:spTree>
    <p:extLst>
      <p:ext uri="{BB962C8B-B14F-4D97-AF65-F5344CB8AC3E}">
        <p14:creationId xmlns:p14="http://schemas.microsoft.com/office/powerpoint/2010/main" val="11484505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>
            <a:extLst>
              <a:ext uri="{FF2B5EF4-FFF2-40B4-BE49-F238E27FC236}">
                <a16:creationId xmlns:a16="http://schemas.microsoft.com/office/drawing/2014/main" id="{4C8F4914-D4C4-EAAF-E625-688D4A6898C0}"/>
              </a:ext>
            </a:extLst>
          </p:cNvPr>
          <p:cNvSpPr/>
          <p:nvPr/>
        </p:nvSpPr>
        <p:spPr>
          <a:xfrm>
            <a:off x="592765" y="1652999"/>
            <a:ext cx="3551999" cy="3551999"/>
          </a:xfrm>
          <a:prstGeom prst="donut">
            <a:avLst>
              <a:gd name="adj" fmla="val 2114"/>
            </a:avLst>
          </a:prstGeom>
          <a:solidFill>
            <a:schemeClr val="bg1">
              <a:lumMod val="75000"/>
              <a:alpha val="6816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Donut 4">
            <a:extLst>
              <a:ext uri="{FF2B5EF4-FFF2-40B4-BE49-F238E27FC236}">
                <a16:creationId xmlns:a16="http://schemas.microsoft.com/office/drawing/2014/main" id="{96221D9D-E2F3-BA11-2165-0FC016B9F0CF}"/>
              </a:ext>
            </a:extLst>
          </p:cNvPr>
          <p:cNvSpPr/>
          <p:nvPr/>
        </p:nvSpPr>
        <p:spPr>
          <a:xfrm>
            <a:off x="8047235" y="1653000"/>
            <a:ext cx="3551999" cy="3551999"/>
          </a:xfrm>
          <a:prstGeom prst="donut">
            <a:avLst>
              <a:gd name="adj" fmla="val 2114"/>
            </a:avLst>
          </a:prstGeom>
          <a:solidFill>
            <a:schemeClr val="bg1">
              <a:lumMod val="85000"/>
              <a:alpha val="6746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Donut 5">
            <a:extLst>
              <a:ext uri="{FF2B5EF4-FFF2-40B4-BE49-F238E27FC236}">
                <a16:creationId xmlns:a16="http://schemas.microsoft.com/office/drawing/2014/main" id="{3D7C6AFE-5A1C-72FC-3D68-4AA049EF2AAE}"/>
              </a:ext>
            </a:extLst>
          </p:cNvPr>
          <p:cNvSpPr/>
          <p:nvPr/>
        </p:nvSpPr>
        <p:spPr>
          <a:xfrm>
            <a:off x="4320000" y="1652998"/>
            <a:ext cx="3551999" cy="3551999"/>
          </a:xfrm>
          <a:prstGeom prst="donut">
            <a:avLst>
              <a:gd name="adj" fmla="val 2114"/>
            </a:avLst>
          </a:prstGeom>
          <a:solidFill>
            <a:schemeClr val="bg1">
              <a:lumMod val="95000"/>
              <a:alpha val="69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EE2AB-E5E4-2785-968D-34F197ED7641}"/>
              </a:ext>
            </a:extLst>
          </p:cNvPr>
          <p:cNvSpPr txBox="1"/>
          <p:nvPr/>
        </p:nvSpPr>
        <p:spPr>
          <a:xfrm>
            <a:off x="1025019" y="2951943"/>
            <a:ext cx="27767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venir Book" panose="02000503020000020003" pitchFamily="2" charset="0"/>
              </a:rPr>
              <a:t>INTEGRATE</a:t>
            </a:r>
          </a:p>
          <a:p>
            <a:pPr algn="ctr"/>
            <a:r>
              <a:rPr lang="en-US" sz="2800" dirty="0">
                <a:latin typeface="Avenir Book" panose="02000503020000020003" pitchFamily="2" charset="0"/>
              </a:rPr>
              <a:t>WITH EXISTING</a:t>
            </a:r>
          </a:p>
          <a:p>
            <a:pPr algn="ctr"/>
            <a:r>
              <a:rPr lang="en-US" sz="2800" dirty="0">
                <a:latin typeface="Avenir Book" panose="02000503020000020003" pitchFamily="2" charset="0"/>
              </a:rPr>
              <a:t>CUBESAT(S)?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F710BA-ABCF-9D06-4147-8C57EDD29C22}"/>
              </a:ext>
            </a:extLst>
          </p:cNvPr>
          <p:cNvSpPr txBox="1"/>
          <p:nvPr/>
        </p:nvSpPr>
        <p:spPr>
          <a:xfrm>
            <a:off x="4882057" y="2951942"/>
            <a:ext cx="242047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venir Book" panose="02000503020000020003" pitchFamily="2" charset="0"/>
              </a:rPr>
              <a:t>LONG-TERM</a:t>
            </a:r>
          </a:p>
          <a:p>
            <a:pPr algn="ctr"/>
            <a:r>
              <a:rPr lang="en-US" sz="2800" dirty="0">
                <a:latin typeface="Avenir Book" panose="02000503020000020003" pitchFamily="2" charset="0"/>
              </a:rPr>
              <a:t>OPERATIONS</a:t>
            </a:r>
          </a:p>
          <a:p>
            <a:pPr algn="ctr"/>
            <a:r>
              <a:rPr lang="en-US" sz="2800" dirty="0">
                <a:latin typeface="Avenir Book" panose="02000503020000020003" pitchFamily="2" charset="0"/>
              </a:rPr>
              <a:t>TESTING?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5B3C11-DB56-CE2A-3DFF-1F85BC391F97}"/>
              </a:ext>
            </a:extLst>
          </p:cNvPr>
          <p:cNvSpPr txBox="1"/>
          <p:nvPr/>
        </p:nvSpPr>
        <p:spPr>
          <a:xfrm>
            <a:off x="8761885" y="3167385"/>
            <a:ext cx="21226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venir Book" panose="02000503020000020003" pitchFamily="2" charset="0"/>
              </a:rPr>
              <a:t>OTHER</a:t>
            </a:r>
          </a:p>
          <a:p>
            <a:pPr algn="ctr"/>
            <a:r>
              <a:rPr lang="en-US" sz="2800" dirty="0">
                <a:latin typeface="Avenir Book" panose="02000503020000020003" pitchFamily="2" charset="0"/>
              </a:rPr>
              <a:t>METHODS?</a:t>
            </a:r>
          </a:p>
        </p:txBody>
      </p:sp>
    </p:spTree>
    <p:extLst>
      <p:ext uri="{BB962C8B-B14F-4D97-AF65-F5344CB8AC3E}">
        <p14:creationId xmlns:p14="http://schemas.microsoft.com/office/powerpoint/2010/main" val="40293024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EF2EA8-18A6-384E-B122-8BA129E4D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95" y="1899249"/>
            <a:ext cx="2955027" cy="295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626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397FF5-CAB4-5C40-AD75-9F3A21959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95" y="1899249"/>
            <a:ext cx="2955027" cy="29550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A8AB6D-8127-FD40-891E-67C944369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567" y="1987696"/>
            <a:ext cx="2920161" cy="286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7562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6FD328-3218-9844-8318-A8DA0E3AB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95" y="1899249"/>
            <a:ext cx="2955027" cy="29550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77A797-923B-B24C-8AE9-9977E9BE4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567" y="1987696"/>
            <a:ext cx="2920161" cy="2866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E45B2E-D0DD-8E4B-9B19-51D7BA22B0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044" r="18026"/>
          <a:stretch/>
        </p:blipFill>
        <p:spPr>
          <a:xfrm>
            <a:off x="8057071" y="1899249"/>
            <a:ext cx="3433314" cy="306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7999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ky, outdoor, mountain, nature&#10;&#10;Description automatically generated">
            <a:extLst>
              <a:ext uri="{FF2B5EF4-FFF2-40B4-BE49-F238E27FC236}">
                <a16:creationId xmlns:a16="http://schemas.microsoft.com/office/drawing/2014/main" id="{A5E187C7-770A-6B98-6539-975AD972A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3E44C6-2B6C-CA1A-AE46-618468862891}"/>
              </a:ext>
            </a:extLst>
          </p:cNvPr>
          <p:cNvSpPr txBox="1"/>
          <p:nvPr/>
        </p:nvSpPr>
        <p:spPr>
          <a:xfrm>
            <a:off x="2366133" y="5858934"/>
            <a:ext cx="3729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venir Book" panose="02000503020000020003" pitchFamily="2" charset="0"/>
              </a:rPr>
              <a:t>WWW.SPACESONG.ORG</a:t>
            </a:r>
          </a:p>
        </p:txBody>
      </p:sp>
    </p:spTree>
    <p:extLst>
      <p:ext uri="{BB962C8B-B14F-4D97-AF65-F5344CB8AC3E}">
        <p14:creationId xmlns:p14="http://schemas.microsoft.com/office/powerpoint/2010/main" val="3069331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umbdrives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93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6EB2A9A-1AB0-4E45-9699-D7EA2B72C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82" y="672858"/>
            <a:ext cx="2660720" cy="29993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690FC2-51C2-6244-9EC5-AF7474487D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615" y="3840599"/>
            <a:ext cx="3127255" cy="27797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A27666-D805-BF41-B0ED-68419E788E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2192" y="3840600"/>
            <a:ext cx="2350779" cy="24085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4A58D56-F661-D948-9AE0-C222660E2B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3420" y="1376778"/>
            <a:ext cx="3897702" cy="216539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AAA41C-ACA7-7941-A434-D650C1E7D9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2192" y="841940"/>
            <a:ext cx="2394701" cy="23947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20C631-4297-AD4A-8563-7FD09DEF5F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3420" y="4465706"/>
            <a:ext cx="4386685" cy="15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02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7D0375-9806-BA4D-B0AA-A414AD671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814" y="0"/>
            <a:ext cx="10221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67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rass, indoor, music&#10;&#10;Description automatically generated">
            <a:extLst>
              <a:ext uri="{FF2B5EF4-FFF2-40B4-BE49-F238E27FC236}">
                <a16:creationId xmlns:a16="http://schemas.microsoft.com/office/drawing/2014/main" id="{768D3A76-5B12-4BC3-E0AB-8F0503E95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758" y="0"/>
            <a:ext cx="60884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22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D59B5D-C034-9544-8989-351E1D909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834"/>
            <a:ext cx="12192000" cy="664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17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ard&#10;&#10;Description automatically generated with medium confidence">
            <a:extLst>
              <a:ext uri="{FF2B5EF4-FFF2-40B4-BE49-F238E27FC236}">
                <a16:creationId xmlns:a16="http://schemas.microsoft.com/office/drawing/2014/main" id="{702CDDE4-AC6C-B4B4-7AB4-FE0F7CBCC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783" y="0"/>
            <a:ext cx="5374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4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2804</TotalTime>
  <Words>866</Words>
  <Application>Microsoft Macintosh PowerPoint</Application>
  <PresentationFormat>Widescreen</PresentationFormat>
  <Paragraphs>169</Paragraphs>
  <Slides>38</Slides>
  <Notes>29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Avenir</vt:lpstr>
      <vt:lpstr>Avenir Black</vt:lpstr>
      <vt:lpstr>Avenir Book</vt:lpstr>
      <vt:lpstr>Avenir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COULD A CUBESAT LAST 200 YEARS?</vt:lpstr>
      <vt:lpstr>CUBESAT 200 / SUBSYSTEM TRADE SPACE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jchriste</cp:lastModifiedBy>
  <cp:revision>82</cp:revision>
  <dcterms:created xsi:type="dcterms:W3CDTF">2019-01-30T15:51:58Z</dcterms:created>
  <dcterms:modified xsi:type="dcterms:W3CDTF">2023-04-28T21:29:13Z</dcterms:modified>
</cp:coreProperties>
</file>