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5" r:id="rId4"/>
  </p:sldMasterIdLst>
  <p:notesMasterIdLst>
    <p:notesMasterId r:id="rId30"/>
  </p:notesMasterIdLst>
  <p:handoutMasterIdLst>
    <p:handoutMasterId r:id="rId31"/>
  </p:handoutMasterIdLst>
  <p:sldIdLst>
    <p:sldId id="3957" r:id="rId5"/>
    <p:sldId id="4578" r:id="rId6"/>
    <p:sldId id="4557" r:id="rId7"/>
    <p:sldId id="3940" r:id="rId8"/>
    <p:sldId id="4558" r:id="rId9"/>
    <p:sldId id="3976" r:id="rId10"/>
    <p:sldId id="3960" r:id="rId11"/>
    <p:sldId id="4565" r:id="rId12"/>
    <p:sldId id="4570" r:id="rId13"/>
    <p:sldId id="4571" r:id="rId14"/>
    <p:sldId id="4572" r:id="rId15"/>
    <p:sldId id="4573" r:id="rId16"/>
    <p:sldId id="4561" r:id="rId17"/>
    <p:sldId id="4574" r:id="rId18"/>
    <p:sldId id="4576" r:id="rId19"/>
    <p:sldId id="4581" r:id="rId20"/>
    <p:sldId id="4563" r:id="rId21"/>
    <p:sldId id="4579" r:id="rId22"/>
    <p:sldId id="4614" r:id="rId23"/>
    <p:sldId id="4580" r:id="rId24"/>
    <p:sldId id="4551" r:id="rId25"/>
    <p:sldId id="4568" r:id="rId26"/>
    <p:sldId id="4569" r:id="rId27"/>
    <p:sldId id="4577" r:id="rId28"/>
    <p:sldId id="3942" r:id="rId29"/>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47F444D-2E11-FA4C-BE2A-763F9516D89D}">
          <p14:sldIdLst>
            <p14:sldId id="3957"/>
            <p14:sldId id="4578"/>
          </p14:sldIdLst>
        </p14:section>
        <p14:section name="Project team" id="{C4F93C11-FE17-2041-BF1B-08275B93D917}">
          <p14:sldIdLst>
            <p14:sldId id="4557"/>
            <p14:sldId id="3940"/>
            <p14:sldId id="4558"/>
          </p14:sldIdLst>
        </p14:section>
        <p14:section name="Mission" id="{6149AE24-FD27-A14D-BD1F-BC3D1C73ADDB}">
          <p14:sldIdLst>
            <p14:sldId id="3976"/>
            <p14:sldId id="3960"/>
            <p14:sldId id="4565"/>
            <p14:sldId id="4570"/>
            <p14:sldId id="4571"/>
          </p14:sldIdLst>
        </p14:section>
        <p14:section name="Hera Milani interfaces" id="{1D43095E-EB0A-CF43-895C-664040234ACF}">
          <p14:sldIdLst>
            <p14:sldId id="4572"/>
            <p14:sldId id="4573"/>
            <p14:sldId id="4561"/>
            <p14:sldId id="4574"/>
            <p14:sldId id="4576"/>
            <p14:sldId id="4581"/>
            <p14:sldId id="4563"/>
            <p14:sldId id="4579"/>
            <p14:sldId id="4614"/>
            <p14:sldId id="4580"/>
          </p14:sldIdLst>
        </p14:section>
        <p14:section name="Mission status" id="{E2B203AC-6515-D846-948D-496FBEF305AD}">
          <p14:sldIdLst>
            <p14:sldId id="4551"/>
          </p14:sldIdLst>
        </p14:section>
        <p14:section name="Dissemination" id="{DFBB6A2D-AF10-0046-A391-13A09FD9D760}">
          <p14:sldIdLst>
            <p14:sldId id="4568"/>
            <p14:sldId id="4569"/>
            <p14:sldId id="4577"/>
            <p14:sldId id="3942"/>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t Johnson" initials="MJ" lastIdx="1" clrIdx="0">
    <p:extLst>
      <p:ext uri="{19B8F6BF-5375-455C-9EA6-DF929625EA0E}">
        <p15:presenceInfo xmlns:p15="http://schemas.microsoft.com/office/powerpoint/2012/main" userId="S-1-5-21-3594998739-3648747825-3627167558-1151" providerId="AD"/>
      </p:ext>
    </p:extLst>
  </p:cmAuthor>
  <p:cmAuthor id="2" name="Andrew Ghareeb" initials="AGG" lastIdx="1" clrIdx="1">
    <p:extLst>
      <p:ext uri="{19B8F6BF-5375-455C-9EA6-DF929625EA0E}">
        <p15:presenceInfo xmlns:p15="http://schemas.microsoft.com/office/powerpoint/2012/main" userId="Andrew Ghareeb" providerId="None"/>
      </p:ext>
    </p:extLst>
  </p:cmAuthor>
  <p:cmAuthor id="3" name="Justin Carnahan" initials="JC" lastIdx="1" clrIdx="2">
    <p:extLst>
      <p:ext uri="{19B8F6BF-5375-455C-9EA6-DF929625EA0E}">
        <p15:presenceInfo xmlns:p15="http://schemas.microsoft.com/office/powerpoint/2012/main" userId="S::justin.carnahan@tyvak.com::ff70f89f-f0ec-41af-8bd0-83a0abbd6e22" providerId="AD"/>
      </p:ext>
    </p:extLst>
  </p:cmAuthor>
  <p:cmAuthor id="4" name="Matthew Gann" initials="MG" lastIdx="2" clrIdx="3">
    <p:extLst>
      <p:ext uri="{19B8F6BF-5375-455C-9EA6-DF929625EA0E}">
        <p15:presenceInfo xmlns:p15="http://schemas.microsoft.com/office/powerpoint/2012/main" userId="Matthew Gann" providerId="None"/>
      </p:ext>
    </p:extLst>
  </p:cmAuthor>
  <p:cmAuthor id="5" name="David Caponio" initials="DC" lastIdx="1" clrIdx="4">
    <p:extLst>
      <p:ext uri="{19B8F6BF-5375-455C-9EA6-DF929625EA0E}">
        <p15:presenceInfo xmlns:p15="http://schemas.microsoft.com/office/powerpoint/2012/main" userId="S::david.caponio@tyvak.com::063d1dec-5a44-4a2a-bdbd-75e016d922b5" providerId="AD"/>
      </p:ext>
    </p:extLst>
  </p:cmAuthor>
  <p:cmAuthor id="6" name="Alessandro Santoni" initials="AS" lastIdx="1" clrIdx="5">
    <p:extLst>
      <p:ext uri="{19B8F6BF-5375-455C-9EA6-DF929625EA0E}">
        <p15:presenceInfo xmlns:p15="http://schemas.microsoft.com/office/powerpoint/2012/main" userId="S::alessandro.santoni@tyvak.eu::d48f5053-2904-4a71-83d5-c8291d3461a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69BA"/>
    <a:srgbClr val="2358FF"/>
    <a:srgbClr val="75BD1D"/>
    <a:srgbClr val="0033CC"/>
    <a:srgbClr val="223B94"/>
    <a:srgbClr val="213C93"/>
    <a:srgbClr val="FF9933"/>
    <a:srgbClr val="213C94"/>
    <a:srgbClr val="FF6600"/>
    <a:srgbClr val="009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79" autoAdjust="0"/>
    <p:restoredTop sz="94962"/>
  </p:normalViewPr>
  <p:slideViewPr>
    <p:cSldViewPr snapToGrid="0">
      <p:cViewPr varScale="1">
        <p:scale>
          <a:sx n="75" d="100"/>
          <a:sy n="75" d="100"/>
        </p:scale>
        <p:origin x="1224" y="48"/>
      </p:cViewPr>
      <p:guideLst>
        <p:guide orient="horz" pos="2183"/>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573455-8D85-4A01-BEB8-D007F53BE40E}"/>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7AAF068-F187-49B9-AAEF-2360EB7AE5B6}"/>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2D63FDB0-51DC-42EC-B4E7-CF52B31A5813}" type="datetimeFigureOut">
              <a:rPr lang="en-US" smtClean="0"/>
              <a:t>4/21/2023</a:t>
            </a:fld>
            <a:endParaRPr lang="en-US"/>
          </a:p>
        </p:txBody>
      </p:sp>
      <p:sp>
        <p:nvSpPr>
          <p:cNvPr id="4" name="Footer Placeholder 3">
            <a:extLst>
              <a:ext uri="{FF2B5EF4-FFF2-40B4-BE49-F238E27FC236}">
                <a16:creationId xmlns:a16="http://schemas.microsoft.com/office/drawing/2014/main" id="{307184A1-7211-4790-B68D-D86EBB89D411}"/>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E519DA-B172-467B-9F35-DF9A0FBDBFD1}"/>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BDAEB854-C3E4-414F-8E5B-A1585CCE73A1}" type="slidenum">
              <a:rPr lang="en-US" smtClean="0"/>
              <a:t>‹#›</a:t>
            </a:fld>
            <a:endParaRPr lang="en-US"/>
          </a:p>
        </p:txBody>
      </p:sp>
    </p:spTree>
    <p:extLst>
      <p:ext uri="{BB962C8B-B14F-4D97-AF65-F5344CB8AC3E}">
        <p14:creationId xmlns:p14="http://schemas.microsoft.com/office/powerpoint/2010/main" val="41278997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A944DA6F-9C7A-4404-ABF0-D1A29720C068}" type="datetimeFigureOut">
              <a:rPr lang="en-US" smtClean="0"/>
              <a:t>4/21/2023</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25CE00F-4549-4C02-9EDA-96B430BF0A30}" type="slidenum">
              <a:rPr lang="en-US" smtClean="0"/>
              <a:t>‹#›</a:t>
            </a:fld>
            <a:endParaRPr lang="en-US"/>
          </a:p>
        </p:txBody>
      </p:sp>
    </p:spTree>
    <p:extLst>
      <p:ext uri="{BB962C8B-B14F-4D97-AF65-F5344CB8AC3E}">
        <p14:creationId xmlns:p14="http://schemas.microsoft.com/office/powerpoint/2010/main" val="154596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T" dirty="0"/>
          </a:p>
        </p:txBody>
      </p:sp>
      <p:sp>
        <p:nvSpPr>
          <p:cNvPr id="4" name="Slide Number Placeholder 3"/>
          <p:cNvSpPr>
            <a:spLocks noGrp="1"/>
          </p:cNvSpPr>
          <p:nvPr>
            <p:ph type="sldNum" sz="quarter" idx="5"/>
          </p:nvPr>
        </p:nvSpPr>
        <p:spPr/>
        <p:txBody>
          <a:bodyPr/>
          <a:lstStyle/>
          <a:p>
            <a:fld id="{025CE00F-4549-4C02-9EDA-96B430BF0A30}" type="slidenum">
              <a:rPr lang="en-US" smtClean="0"/>
              <a:t>7</a:t>
            </a:fld>
            <a:endParaRPr lang="en-US"/>
          </a:p>
        </p:txBody>
      </p:sp>
    </p:spTree>
    <p:extLst>
      <p:ext uri="{BB962C8B-B14F-4D97-AF65-F5344CB8AC3E}">
        <p14:creationId xmlns:p14="http://schemas.microsoft.com/office/powerpoint/2010/main" val="133592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IT" dirty="0"/>
              <a:t>Add scientific value to the Hera mission, supporting asteroid structure and composition assessment and numerical models refinement</a:t>
            </a:r>
          </a:p>
          <a:p>
            <a:endParaRPr lang="en-IT" dirty="0"/>
          </a:p>
        </p:txBody>
      </p:sp>
      <p:sp>
        <p:nvSpPr>
          <p:cNvPr id="4" name="Slide Number Placeholder 3"/>
          <p:cNvSpPr>
            <a:spLocks noGrp="1"/>
          </p:cNvSpPr>
          <p:nvPr>
            <p:ph type="sldNum" sz="quarter" idx="5"/>
          </p:nvPr>
        </p:nvSpPr>
        <p:spPr/>
        <p:txBody>
          <a:bodyPr/>
          <a:lstStyle/>
          <a:p>
            <a:fld id="{025CE00F-4549-4C02-9EDA-96B430BF0A30}" type="slidenum">
              <a:rPr lang="en-US" smtClean="0"/>
              <a:t>9</a:t>
            </a:fld>
            <a:endParaRPr lang="en-US"/>
          </a:p>
        </p:txBody>
      </p:sp>
    </p:spTree>
    <p:extLst>
      <p:ext uri="{BB962C8B-B14F-4D97-AF65-F5344CB8AC3E}">
        <p14:creationId xmlns:p14="http://schemas.microsoft.com/office/powerpoint/2010/main" val="1569444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dirty="0"/>
              <a:t>Detect any small dust natural ejection from </a:t>
            </a:r>
            <a:r>
              <a:rPr lang="en-GB" sz="1200" i="1" dirty="0" err="1"/>
              <a:t>Dimorphos</a:t>
            </a:r>
            <a:r>
              <a:rPr lang="en-GB" sz="1200" i="1" dirty="0"/>
              <a:t> due to micrometeorite impacts (as observed on Bennu asteroid)</a:t>
            </a:r>
          </a:p>
          <a:p>
            <a:r>
              <a:rPr lang="en-GB" sz="1200" i="1" dirty="0"/>
              <a:t>Detect any dust exchange between </a:t>
            </a:r>
            <a:r>
              <a:rPr lang="en-GB" sz="1200" i="1" dirty="0" err="1"/>
              <a:t>Didymos</a:t>
            </a:r>
            <a:r>
              <a:rPr lang="en-GB" sz="1200" i="1" dirty="0"/>
              <a:t> and </a:t>
            </a:r>
            <a:r>
              <a:rPr lang="en-GB" sz="1200" i="1" dirty="0" err="1"/>
              <a:t>Dimorphos</a:t>
            </a:r>
            <a:r>
              <a:rPr lang="en-GB" sz="1200" i="1" dirty="0"/>
              <a:t>, providing information on the binary system stability / evolution</a:t>
            </a:r>
          </a:p>
          <a:p>
            <a:endParaRPr lang="en-IT" dirty="0"/>
          </a:p>
        </p:txBody>
      </p:sp>
      <p:sp>
        <p:nvSpPr>
          <p:cNvPr id="4" name="Slide Number Placeholder 3"/>
          <p:cNvSpPr>
            <a:spLocks noGrp="1"/>
          </p:cNvSpPr>
          <p:nvPr>
            <p:ph type="sldNum" sz="quarter" idx="5"/>
          </p:nvPr>
        </p:nvSpPr>
        <p:spPr/>
        <p:txBody>
          <a:bodyPr/>
          <a:lstStyle/>
          <a:p>
            <a:fld id="{025CE00F-4549-4C02-9EDA-96B430BF0A30}" type="slidenum">
              <a:rPr lang="en-US" smtClean="0"/>
              <a:t>10</a:t>
            </a:fld>
            <a:endParaRPr lang="en-US"/>
          </a:p>
        </p:txBody>
      </p:sp>
    </p:spTree>
    <p:extLst>
      <p:ext uri="{BB962C8B-B14F-4D97-AF65-F5344CB8AC3E}">
        <p14:creationId xmlns:p14="http://schemas.microsoft.com/office/powerpoint/2010/main" val="5194779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29A811B-4827-4F5E-8433-E6018B587C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37258" y="50087"/>
            <a:ext cx="6717484" cy="6717484"/>
          </a:xfrm>
          <a:prstGeom prst="rect">
            <a:avLst/>
          </a:prstGeom>
        </p:spPr>
      </p:pic>
      <p:cxnSp>
        <p:nvCxnSpPr>
          <p:cNvPr id="7" name="Straight Connector 6">
            <a:extLst>
              <a:ext uri="{FF2B5EF4-FFF2-40B4-BE49-F238E27FC236}">
                <a16:creationId xmlns:a16="http://schemas.microsoft.com/office/drawing/2014/main" id="{4AA4C496-2EB0-4D83-8927-E79707BBF2A1}"/>
              </a:ext>
            </a:extLst>
          </p:cNvPr>
          <p:cNvCxnSpPr>
            <a:cxnSpLocks/>
          </p:cNvCxnSpPr>
          <p:nvPr userDrawn="1"/>
        </p:nvCxnSpPr>
        <p:spPr>
          <a:xfrm>
            <a:off x="4771505" y="5888936"/>
            <a:ext cx="7420497" cy="0"/>
          </a:xfrm>
          <a:prstGeom prst="line">
            <a:avLst/>
          </a:prstGeom>
          <a:ln w="31750" cmpd="sng">
            <a:gradFill flip="none" rotWithShape="1">
              <a:gsLst>
                <a:gs pos="0">
                  <a:srgbClr val="10226A"/>
                </a:gs>
                <a:gs pos="20000">
                  <a:srgbClr val="213C94"/>
                </a:gs>
                <a:gs pos="60000">
                  <a:srgbClr val="76BD1D"/>
                </a:gs>
                <a:gs pos="40000">
                  <a:srgbClr val="1E73BD"/>
                </a:gs>
                <a:gs pos="80000">
                  <a:srgbClr val="BBDFA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13F478E-CAAA-423A-A6F2-3E08B2893459}"/>
              </a:ext>
            </a:extLst>
          </p:cNvPr>
          <p:cNvSpPr>
            <a:spLocks noChangeArrowheads="1"/>
          </p:cNvSpPr>
          <p:nvPr userDrawn="1"/>
        </p:nvSpPr>
        <p:spPr bwMode="auto">
          <a:xfrm>
            <a:off x="-904526" y="0"/>
            <a:ext cx="743827" cy="685800"/>
          </a:xfrm>
          <a:prstGeom prst="rect">
            <a:avLst/>
          </a:prstGeom>
          <a:solidFill>
            <a:srgbClr val="213C94"/>
          </a:solidFill>
          <a:ln>
            <a:noFill/>
          </a:ln>
        </p:spPr>
        <p:txBody>
          <a:bodyPr vert="horz" wrap="square" lIns="0" tIns="0" rIns="0" bIns="0" numCol="1" anchor="ctr"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33</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60</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148</a:t>
            </a:r>
            <a:endParaRPr kumimoji="0" lang="en-US" sz="1000" b="1" i="0" u="none" strike="noStrike" kern="0" cap="none" spc="0" normalizeH="0" baseline="0" noProof="0">
              <a:ln>
                <a:noFill/>
              </a:ln>
              <a:solidFill>
                <a:srgbClr val="FFFFFF"/>
              </a:solidFill>
              <a:effectLst/>
              <a:uLnTx/>
              <a:uFillTx/>
              <a:latin typeface="Arial" pitchFamily="-65" charset="0"/>
            </a:endParaRPr>
          </a:p>
        </p:txBody>
      </p:sp>
      <p:sp>
        <p:nvSpPr>
          <p:cNvPr id="8" name="Rectangle 7">
            <a:extLst>
              <a:ext uri="{FF2B5EF4-FFF2-40B4-BE49-F238E27FC236}">
                <a16:creationId xmlns:a16="http://schemas.microsoft.com/office/drawing/2014/main" id="{DC4D86B9-F96B-4445-BB53-C38852786D55}"/>
              </a:ext>
            </a:extLst>
          </p:cNvPr>
          <p:cNvSpPr>
            <a:spLocks noChangeArrowheads="1"/>
          </p:cNvSpPr>
          <p:nvPr userDrawn="1"/>
        </p:nvSpPr>
        <p:spPr bwMode="auto">
          <a:xfrm>
            <a:off x="-904526" y="704202"/>
            <a:ext cx="743827" cy="685800"/>
          </a:xfrm>
          <a:prstGeom prst="rect">
            <a:avLst/>
          </a:prstGeom>
          <a:solidFill>
            <a:srgbClr val="76BD1D"/>
          </a:solidFill>
          <a:ln>
            <a:noFill/>
          </a:ln>
        </p:spPr>
        <p:txBody>
          <a:bodyPr vert="horz" wrap="square" lIns="0" tIns="0" rIns="0" bIns="0" numCol="1" anchor="ctr"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118</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189</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29</a:t>
            </a:r>
            <a:endParaRPr kumimoji="0" lang="en-US" sz="1000" b="1" i="0" u="none" strike="noStrike" kern="0" cap="none" spc="0" normalizeH="0" baseline="0" noProof="0">
              <a:ln>
                <a:noFill/>
              </a:ln>
              <a:solidFill>
                <a:srgbClr val="FFFFFF"/>
              </a:solidFill>
              <a:effectLst/>
              <a:uLnTx/>
              <a:uFillTx/>
              <a:latin typeface="Arial" pitchFamily="-65" charset="0"/>
            </a:endParaRPr>
          </a:p>
        </p:txBody>
      </p:sp>
      <p:sp>
        <p:nvSpPr>
          <p:cNvPr id="12" name="Rectangle 11">
            <a:extLst>
              <a:ext uri="{FF2B5EF4-FFF2-40B4-BE49-F238E27FC236}">
                <a16:creationId xmlns:a16="http://schemas.microsoft.com/office/drawing/2014/main" id="{9D3DF47B-CC80-48CC-A2D0-1E8462A9FDC1}"/>
              </a:ext>
            </a:extLst>
          </p:cNvPr>
          <p:cNvSpPr>
            <a:spLocks noChangeArrowheads="1"/>
          </p:cNvSpPr>
          <p:nvPr userDrawn="1"/>
        </p:nvSpPr>
        <p:spPr bwMode="auto">
          <a:xfrm>
            <a:off x="-904526" y="1408404"/>
            <a:ext cx="743827" cy="685800"/>
          </a:xfrm>
          <a:prstGeom prst="rect">
            <a:avLst/>
          </a:prstGeom>
          <a:solidFill>
            <a:srgbClr val="10226A"/>
          </a:solidFill>
          <a:ln>
            <a:noFill/>
          </a:ln>
        </p:spPr>
        <p:txBody>
          <a:bodyPr vert="horz" wrap="square" lIns="0" tIns="0" rIns="0" bIns="0" numCol="1" anchor="ctr"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16</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34</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106</a:t>
            </a:r>
            <a:endParaRPr kumimoji="0" lang="en-US" sz="1000" b="1" i="0" u="none" strike="noStrike" kern="0" cap="none" spc="0" normalizeH="0" baseline="0" noProof="0">
              <a:ln>
                <a:noFill/>
              </a:ln>
              <a:solidFill>
                <a:srgbClr val="FFFFFF"/>
              </a:solidFill>
              <a:effectLst/>
              <a:uLnTx/>
              <a:uFillTx/>
              <a:latin typeface="Arial" pitchFamily="-65" charset="0"/>
            </a:endParaRPr>
          </a:p>
        </p:txBody>
      </p:sp>
      <p:sp>
        <p:nvSpPr>
          <p:cNvPr id="13" name="Rectangle 12">
            <a:extLst>
              <a:ext uri="{FF2B5EF4-FFF2-40B4-BE49-F238E27FC236}">
                <a16:creationId xmlns:a16="http://schemas.microsoft.com/office/drawing/2014/main" id="{C4522E9E-3E79-441D-847E-77041937E335}"/>
              </a:ext>
            </a:extLst>
          </p:cNvPr>
          <p:cNvSpPr>
            <a:spLocks noChangeArrowheads="1"/>
          </p:cNvSpPr>
          <p:nvPr userDrawn="1"/>
        </p:nvSpPr>
        <p:spPr bwMode="auto">
          <a:xfrm>
            <a:off x="-904526" y="2112606"/>
            <a:ext cx="743827" cy="685800"/>
          </a:xfrm>
          <a:prstGeom prst="rect">
            <a:avLst/>
          </a:prstGeom>
          <a:solidFill>
            <a:srgbClr val="1E73BD"/>
          </a:solidFill>
          <a:ln>
            <a:noFill/>
          </a:ln>
        </p:spPr>
        <p:txBody>
          <a:bodyPr vert="horz" wrap="square" lIns="0" tIns="0" rIns="0" bIns="0" numCol="1" anchor="ctr"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30</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115</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189</a:t>
            </a:r>
            <a:endParaRPr kumimoji="0" lang="en-US" sz="1000" b="1" i="0" u="none" strike="noStrike" kern="0" cap="none" spc="0" normalizeH="0" baseline="0" noProof="0">
              <a:ln>
                <a:noFill/>
              </a:ln>
              <a:solidFill>
                <a:srgbClr val="FFFFFF"/>
              </a:solidFill>
              <a:effectLst/>
              <a:uLnTx/>
              <a:uFillTx/>
              <a:latin typeface="Arial" pitchFamily="-65" charset="0"/>
            </a:endParaRPr>
          </a:p>
        </p:txBody>
      </p:sp>
      <p:sp>
        <p:nvSpPr>
          <p:cNvPr id="14" name="Rectangle 13">
            <a:extLst>
              <a:ext uri="{FF2B5EF4-FFF2-40B4-BE49-F238E27FC236}">
                <a16:creationId xmlns:a16="http://schemas.microsoft.com/office/drawing/2014/main" id="{194C082D-0DE0-4A36-B041-F5A57BF4E2FA}"/>
              </a:ext>
            </a:extLst>
          </p:cNvPr>
          <p:cNvSpPr>
            <a:spLocks noChangeArrowheads="1"/>
          </p:cNvSpPr>
          <p:nvPr userDrawn="1"/>
        </p:nvSpPr>
        <p:spPr bwMode="auto">
          <a:xfrm>
            <a:off x="-904529" y="3521010"/>
            <a:ext cx="743827" cy="685800"/>
          </a:xfrm>
          <a:prstGeom prst="rect">
            <a:avLst/>
          </a:prstGeom>
          <a:solidFill>
            <a:srgbClr val="F40000"/>
          </a:solidFill>
          <a:ln>
            <a:noFill/>
          </a:ln>
        </p:spPr>
        <p:txBody>
          <a:bodyPr vert="horz" wrap="square" lIns="0" tIns="0" rIns="0" bIns="0" numCol="1" anchor="ctr"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244</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0</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0</a:t>
            </a:r>
            <a:endParaRPr kumimoji="0" lang="en-US" sz="1000" b="1" i="0" u="none" strike="noStrike" kern="0" cap="none" spc="0" normalizeH="0" baseline="0" noProof="0">
              <a:ln>
                <a:noFill/>
              </a:ln>
              <a:solidFill>
                <a:srgbClr val="FFFFFF"/>
              </a:solidFill>
              <a:effectLst/>
              <a:uLnTx/>
              <a:uFillTx/>
              <a:latin typeface="Arial" pitchFamily="-65" charset="0"/>
            </a:endParaRPr>
          </a:p>
        </p:txBody>
      </p:sp>
      <p:sp>
        <p:nvSpPr>
          <p:cNvPr id="15" name="Rectangle 14">
            <a:extLst>
              <a:ext uri="{FF2B5EF4-FFF2-40B4-BE49-F238E27FC236}">
                <a16:creationId xmlns:a16="http://schemas.microsoft.com/office/drawing/2014/main" id="{F4CFA2AF-B2AB-44FF-BCD2-24926FC43B77}"/>
              </a:ext>
            </a:extLst>
          </p:cNvPr>
          <p:cNvSpPr>
            <a:spLocks noChangeArrowheads="1"/>
          </p:cNvSpPr>
          <p:nvPr userDrawn="1"/>
        </p:nvSpPr>
        <p:spPr bwMode="auto">
          <a:xfrm>
            <a:off x="-904528" y="2816808"/>
            <a:ext cx="743827" cy="685800"/>
          </a:xfrm>
          <a:prstGeom prst="rect">
            <a:avLst/>
          </a:prstGeom>
          <a:solidFill>
            <a:srgbClr val="969696"/>
          </a:solidFill>
          <a:ln>
            <a:noFill/>
          </a:ln>
        </p:spPr>
        <p:txBody>
          <a:bodyPr vert="horz" wrap="square" lIns="0" tIns="0" rIns="0" bIns="0" numCol="1" anchor="ctr"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150</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150</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300" b="1" i="0" u="none" strike="noStrike" kern="0" cap="none" spc="0" normalizeH="0" baseline="0" noProof="0">
                <a:ln>
                  <a:noFill/>
                </a:ln>
                <a:solidFill>
                  <a:srgbClr val="FFFFFF"/>
                </a:solidFill>
                <a:effectLst/>
                <a:uLnTx/>
                <a:uFillTx/>
                <a:latin typeface="Arial" pitchFamily="-65" charset="0"/>
              </a:rPr>
              <a:t>150</a:t>
            </a:r>
            <a:endParaRPr kumimoji="0" lang="en-US" sz="1000" b="1" i="0" u="none" strike="noStrike" kern="0" cap="none" spc="0" normalizeH="0" baseline="0" noProof="0">
              <a:ln>
                <a:noFill/>
              </a:ln>
              <a:solidFill>
                <a:srgbClr val="FFFFFF"/>
              </a:solidFill>
              <a:effectLst/>
              <a:uLnTx/>
              <a:uFillTx/>
              <a:latin typeface="Arial" pitchFamily="-65" charset="0"/>
            </a:endParaRPr>
          </a:p>
        </p:txBody>
      </p:sp>
      <p:sp>
        <p:nvSpPr>
          <p:cNvPr id="3" name="Text Placeholder 2">
            <a:extLst>
              <a:ext uri="{FF2B5EF4-FFF2-40B4-BE49-F238E27FC236}">
                <a16:creationId xmlns:a16="http://schemas.microsoft.com/office/drawing/2014/main" id="{D755FD9F-E066-4A1C-85F6-C0D162FF6EFF}"/>
              </a:ext>
            </a:extLst>
          </p:cNvPr>
          <p:cNvSpPr>
            <a:spLocks noGrp="1"/>
          </p:cNvSpPr>
          <p:nvPr>
            <p:ph type="body" sz="quarter" idx="12" hasCustomPrompt="1"/>
          </p:nvPr>
        </p:nvSpPr>
        <p:spPr>
          <a:xfrm>
            <a:off x="2852978" y="2337386"/>
            <a:ext cx="6356959" cy="568652"/>
          </a:xfrm>
        </p:spPr>
        <p:txBody>
          <a:bodyPr>
            <a:normAutofit/>
          </a:bodyPr>
          <a:lstStyle>
            <a:lvl1pPr marL="0" indent="0" algn="r">
              <a:buNone/>
              <a:defRPr sz="4000"/>
            </a:lvl1pPr>
          </a:lstStyle>
          <a:p>
            <a:pPr lvl="0"/>
            <a:r>
              <a:rPr lang="en-US" dirty="0"/>
              <a:t>CLICK TO ADD TITLE</a:t>
            </a:r>
          </a:p>
        </p:txBody>
      </p:sp>
      <p:sp>
        <p:nvSpPr>
          <p:cNvPr id="5" name="Text Placeholder 4">
            <a:extLst>
              <a:ext uri="{FF2B5EF4-FFF2-40B4-BE49-F238E27FC236}">
                <a16:creationId xmlns:a16="http://schemas.microsoft.com/office/drawing/2014/main" id="{C1C16B8E-8E03-4B01-8C4A-AD7E9803A8A1}"/>
              </a:ext>
            </a:extLst>
          </p:cNvPr>
          <p:cNvSpPr>
            <a:spLocks noGrp="1"/>
          </p:cNvSpPr>
          <p:nvPr>
            <p:ph type="body" sz="quarter" idx="13" hasCustomPrompt="1"/>
          </p:nvPr>
        </p:nvSpPr>
        <p:spPr>
          <a:xfrm>
            <a:off x="2852978" y="3000374"/>
            <a:ext cx="6384685" cy="831789"/>
          </a:xfrm>
        </p:spPr>
        <p:txBody>
          <a:bodyPr>
            <a:normAutofit/>
          </a:bodyPr>
          <a:lstStyle>
            <a:lvl1pPr marL="0" indent="0" algn="r">
              <a:buFontTx/>
              <a:buNone/>
              <a:defRPr sz="2000"/>
            </a:lvl1pPr>
          </a:lstStyle>
          <a:p>
            <a:pPr lvl="0"/>
            <a:r>
              <a:rPr lang="en-US" dirty="0"/>
              <a:t>Rev. 0</a:t>
            </a:r>
          </a:p>
          <a:p>
            <a:pPr lvl="0"/>
            <a:r>
              <a:rPr lang="en-US" dirty="0"/>
              <a:t>Month YYYY</a:t>
            </a:r>
          </a:p>
        </p:txBody>
      </p:sp>
      <p:sp>
        <p:nvSpPr>
          <p:cNvPr id="17" name="Footer Placeholder 4">
            <a:extLst>
              <a:ext uri="{FF2B5EF4-FFF2-40B4-BE49-F238E27FC236}">
                <a16:creationId xmlns:a16="http://schemas.microsoft.com/office/drawing/2014/main" id="{03D93194-BCB0-47C8-820C-52BDCD64E49C}"/>
              </a:ext>
            </a:extLst>
          </p:cNvPr>
          <p:cNvSpPr>
            <a:spLocks noGrp="1"/>
          </p:cNvSpPr>
          <p:nvPr>
            <p:ph type="ftr" sz="quarter" idx="3"/>
          </p:nvPr>
        </p:nvSpPr>
        <p:spPr>
          <a:xfrm>
            <a:off x="2034436" y="6356350"/>
            <a:ext cx="8123128" cy="365125"/>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cs typeface="Arial" panose="020B0604020202020204" pitchFamily="34" charset="0"/>
              </a:defRPr>
            </a:lvl1pPr>
          </a:lstStyle>
          <a:p>
            <a:r>
              <a:rPr lang="en-US"/>
              <a:t>TYVAK PROPRIETARY / EXPORT CONTROLLED  / COMPETITION SENSITIVE </a:t>
            </a:r>
            <a:endParaRPr lang="en-US" sz="900"/>
          </a:p>
        </p:txBody>
      </p:sp>
      <p:sp>
        <p:nvSpPr>
          <p:cNvPr id="18" name="Slide Number Placeholder 5">
            <a:extLst>
              <a:ext uri="{FF2B5EF4-FFF2-40B4-BE49-F238E27FC236}">
                <a16:creationId xmlns:a16="http://schemas.microsoft.com/office/drawing/2014/main" id="{BB10CF95-656A-427C-A90F-8AC9ECF4CA49}"/>
              </a:ext>
            </a:extLst>
          </p:cNvPr>
          <p:cNvSpPr>
            <a:spLocks noGrp="1"/>
          </p:cNvSpPr>
          <p:nvPr>
            <p:ph type="sldNum" sz="quarter" idx="4"/>
          </p:nvPr>
        </p:nvSpPr>
        <p:spPr>
          <a:xfrm>
            <a:off x="10509336" y="6356350"/>
            <a:ext cx="844463" cy="365125"/>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sz="900"/>
          </a:p>
        </p:txBody>
      </p:sp>
      <p:pic>
        <p:nvPicPr>
          <p:cNvPr id="16" name="Picture 15">
            <a:extLst>
              <a:ext uri="{FF2B5EF4-FFF2-40B4-BE49-F238E27FC236}">
                <a16:creationId xmlns:a16="http://schemas.microsoft.com/office/drawing/2014/main" id="{C3A560F4-50B3-C203-C5D6-85108B13F84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8831" y="5604610"/>
            <a:ext cx="4216951" cy="568652"/>
          </a:xfrm>
          <a:prstGeom prst="rect">
            <a:avLst/>
          </a:prstGeom>
        </p:spPr>
      </p:pic>
    </p:spTree>
    <p:extLst>
      <p:ext uri="{BB962C8B-B14F-4D97-AF65-F5344CB8AC3E}">
        <p14:creationId xmlns:p14="http://schemas.microsoft.com/office/powerpoint/2010/main" val="1465535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FERENCES - Restrictions of Use and Distribution">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D5BB3E82-0D7E-4240-9D6E-18802072F9DC}"/>
              </a:ext>
            </a:extLst>
          </p:cNvPr>
          <p:cNvCxnSpPr>
            <a:cxnSpLocks/>
          </p:cNvCxnSpPr>
          <p:nvPr userDrawn="1"/>
        </p:nvCxnSpPr>
        <p:spPr>
          <a:xfrm>
            <a:off x="381000" y="790575"/>
            <a:ext cx="11404600" cy="0"/>
          </a:xfrm>
          <a:prstGeom prst="line">
            <a:avLst/>
          </a:prstGeom>
          <a:ln w="31750" cmpd="sng">
            <a:gradFill flip="none" rotWithShape="1">
              <a:gsLst>
                <a:gs pos="0">
                  <a:srgbClr val="10226A"/>
                </a:gs>
                <a:gs pos="20000">
                  <a:srgbClr val="213C94"/>
                </a:gs>
                <a:gs pos="60000">
                  <a:srgbClr val="76BD1D"/>
                </a:gs>
                <a:gs pos="40000">
                  <a:srgbClr val="1E73BD"/>
                </a:gs>
                <a:gs pos="80000">
                  <a:srgbClr val="BBDFA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58079F7-2700-40E6-83EB-C80AC3BEEB08}"/>
              </a:ext>
            </a:extLst>
          </p:cNvPr>
          <p:cNvSpPr>
            <a:spLocks noGrp="1"/>
          </p:cNvSpPr>
          <p:nvPr>
            <p:ph type="sldNum" sz="quarter" idx="16"/>
          </p:nvPr>
        </p:nvSpPr>
        <p:spPr>
          <a:xfrm>
            <a:off x="10509336" y="6356350"/>
            <a:ext cx="844464" cy="365125"/>
          </a:xfrm>
          <a:prstGeom prst="rect">
            <a:avLst/>
          </a:prstGeom>
        </p:spPr>
        <p:txBody>
          <a:bodyPr/>
          <a:lstStyle>
            <a:lvl1pPr>
              <a:defRPr sz="900">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sz="900"/>
          </a:p>
        </p:txBody>
      </p:sp>
      <p:sp>
        <p:nvSpPr>
          <p:cNvPr id="9" name="Content Placeholder 2">
            <a:extLst>
              <a:ext uri="{FF2B5EF4-FFF2-40B4-BE49-F238E27FC236}">
                <a16:creationId xmlns:a16="http://schemas.microsoft.com/office/drawing/2014/main" id="{360BF58F-C48B-4ABE-BDDA-9889CDAF5FEC}"/>
              </a:ext>
            </a:extLst>
          </p:cNvPr>
          <p:cNvSpPr txBox="1">
            <a:spLocks/>
          </p:cNvSpPr>
          <p:nvPr userDrawn="1"/>
        </p:nvSpPr>
        <p:spPr>
          <a:xfrm>
            <a:off x="381000" y="4297679"/>
            <a:ext cx="11404600" cy="185905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b="1" kern="1200" dirty="0">
                <a:solidFill>
                  <a:schemeClr val="tx1"/>
                </a:solidFill>
                <a:effectLst/>
                <a:latin typeface="Stellar"/>
                <a:ea typeface="+mn-ea"/>
                <a:cs typeface="+mn-cs"/>
              </a:rPr>
              <a:t>COMPETITION SENSITIVE – </a:t>
            </a:r>
            <a:r>
              <a:rPr lang="en-US" sz="1600" kern="1200" dirty="0">
                <a:solidFill>
                  <a:schemeClr val="tx1"/>
                </a:solidFill>
                <a:effectLst/>
                <a:latin typeface="Stellar"/>
                <a:ea typeface="+mn-ea"/>
                <a:cs typeface="+mn-cs"/>
              </a:rPr>
              <a:t>The information contained and discussed herein contains competition-sensitive information for the recipients. They are provided in confidence under existing laws, regulations and/or agreements covering the release of competition-sensitive information, and shall be handled accordingly.</a:t>
            </a:r>
          </a:p>
          <a:p>
            <a:pPr marL="0" indent="0">
              <a:buNone/>
            </a:pPr>
            <a:r>
              <a:rPr lang="en-US" sz="1600" b="1" kern="1200" dirty="0">
                <a:solidFill>
                  <a:schemeClr val="tx1"/>
                </a:solidFill>
                <a:effectLst/>
                <a:latin typeface="Stellar"/>
                <a:ea typeface="+mn-ea"/>
                <a:cs typeface="+mn-cs"/>
              </a:rPr>
              <a:t>PROPRIETARY DATA RIGHTS NOTICE – </a:t>
            </a:r>
            <a:r>
              <a:rPr lang="en-US" sz="1600" kern="1200" dirty="0">
                <a:solidFill>
                  <a:schemeClr val="tx1"/>
                </a:solidFill>
                <a:effectLst/>
                <a:latin typeface="Stellar"/>
                <a:ea typeface="+mn-ea"/>
                <a:cs typeface="+mn-cs"/>
              </a:rPr>
              <a:t>This document is Tyvak International proprietary information. The information contained herein are proprietary to Tyvak International SRL or its affiliates covered by BIPR, and shall not be reproduced or disclosed in whole or in part, nor used for any reason whatsoever including research, development, design, and manufacture, except when such user possesses direct contract, agreement or other written authorization from Tyvak International SRL or its affiliates that states differently.</a:t>
            </a:r>
          </a:p>
          <a:p>
            <a:pPr marL="0" marR="0" lvl="0" indent="0" algn="l" defTabSz="914400" rtl="0" eaLnBrk="1" fontAlgn="auto" latinLnBrk="0" hangingPunct="1">
              <a:lnSpc>
                <a:spcPct val="120000"/>
              </a:lnSpc>
              <a:spcBef>
                <a:spcPts val="1000"/>
              </a:spcBef>
              <a:spcAft>
                <a:spcPts val="0"/>
              </a:spcAft>
              <a:buClrTx/>
              <a:buSzTx/>
              <a:buNone/>
              <a:tabLst/>
              <a:defRPr/>
            </a:pPr>
            <a:endParaRPr lang="en-US" sz="1600" b="1" dirty="0">
              <a:solidFill>
                <a:prstClr val="black"/>
              </a:solidFill>
              <a:latin typeface="Arial" panose="020B0604020202020204" pitchFamily="34" charset="0"/>
              <a:cs typeface="Arial" panose="020B0604020202020204" pitchFamily="34" charset="0"/>
            </a:endParaRPr>
          </a:p>
        </p:txBody>
      </p:sp>
      <p:sp>
        <p:nvSpPr>
          <p:cNvPr id="10" name="Footer Placeholder 4">
            <a:extLst>
              <a:ext uri="{FF2B5EF4-FFF2-40B4-BE49-F238E27FC236}">
                <a16:creationId xmlns:a16="http://schemas.microsoft.com/office/drawing/2014/main" id="{F23B0637-F453-40A1-BAB0-CC108CB8A893}"/>
              </a:ext>
            </a:extLst>
          </p:cNvPr>
          <p:cNvSpPr>
            <a:spLocks noGrp="1"/>
          </p:cNvSpPr>
          <p:nvPr>
            <p:ph type="ftr" sz="quarter" idx="3"/>
          </p:nvPr>
        </p:nvSpPr>
        <p:spPr>
          <a:xfrm>
            <a:off x="2065751" y="6356350"/>
            <a:ext cx="8060498" cy="365125"/>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cs typeface="Arial" panose="020B0604020202020204" pitchFamily="34" charset="0"/>
              </a:defRPr>
            </a:lvl1pPr>
          </a:lstStyle>
          <a:p>
            <a:r>
              <a:rPr lang="en-US"/>
              <a:t>TYVAK PROPRIETARY / EXPORT CONTROLLED  / COMPETITION SENSITIVE </a:t>
            </a:r>
            <a:endParaRPr lang="en-US" sz="900"/>
          </a:p>
        </p:txBody>
      </p:sp>
      <p:pic>
        <p:nvPicPr>
          <p:cNvPr id="12" name="Picture 11">
            <a:extLst>
              <a:ext uri="{FF2B5EF4-FFF2-40B4-BE49-F238E27FC236}">
                <a16:creationId xmlns:a16="http://schemas.microsoft.com/office/drawing/2014/main" id="{CFFBE5F6-6023-C4F2-D883-184056115B6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28116" y="192148"/>
            <a:ext cx="2957484" cy="398814"/>
          </a:xfrm>
          <a:prstGeom prst="rect">
            <a:avLst/>
          </a:prstGeom>
        </p:spPr>
      </p:pic>
      <p:sp>
        <p:nvSpPr>
          <p:cNvPr id="13" name="Title 3">
            <a:extLst>
              <a:ext uri="{FF2B5EF4-FFF2-40B4-BE49-F238E27FC236}">
                <a16:creationId xmlns:a16="http://schemas.microsoft.com/office/drawing/2014/main" id="{9DBF8093-221B-EF38-6906-B2767035E0FE}"/>
              </a:ext>
            </a:extLst>
          </p:cNvPr>
          <p:cNvSpPr>
            <a:spLocks noGrp="1"/>
          </p:cNvSpPr>
          <p:nvPr>
            <p:ph type="title" hasCustomPrompt="1"/>
          </p:nvPr>
        </p:nvSpPr>
        <p:spPr>
          <a:xfrm>
            <a:off x="381000" y="182065"/>
            <a:ext cx="8131233" cy="519199"/>
          </a:xfrm>
        </p:spPr>
        <p:txBody>
          <a:bodyPr/>
          <a:lstStyle>
            <a:lvl1pPr>
              <a:defRPr lang="en-GB" sz="2400" kern="1200" dirty="0">
                <a:solidFill>
                  <a:schemeClr val="tx1"/>
                </a:solidFill>
                <a:latin typeface="Arial" panose="020B0604020202020204" pitchFamily="34" charset="0"/>
                <a:ea typeface="+mn-ea"/>
                <a:cs typeface="Arial" panose="020B0604020202020204" pitchFamily="34" charset="0"/>
              </a:defRPr>
            </a:lvl1pPr>
          </a:lstStyle>
          <a:p>
            <a:r>
              <a:rPr lang="en-US" dirty="0"/>
              <a:t>RESTRICTIONS OF USE AND DISTRIBUTION</a:t>
            </a:r>
          </a:p>
        </p:txBody>
      </p:sp>
    </p:spTree>
    <p:extLst>
      <p:ext uri="{BB962C8B-B14F-4D97-AF65-F5344CB8AC3E}">
        <p14:creationId xmlns:p14="http://schemas.microsoft.com/office/powerpoint/2010/main" val="159436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ER - Restrictions of Use and Distribution">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D5BB3E82-0D7E-4240-9D6E-18802072F9DC}"/>
              </a:ext>
            </a:extLst>
          </p:cNvPr>
          <p:cNvCxnSpPr>
            <a:cxnSpLocks/>
          </p:cNvCxnSpPr>
          <p:nvPr userDrawn="1"/>
        </p:nvCxnSpPr>
        <p:spPr>
          <a:xfrm>
            <a:off x="381000" y="790575"/>
            <a:ext cx="11404600" cy="0"/>
          </a:xfrm>
          <a:prstGeom prst="line">
            <a:avLst/>
          </a:prstGeom>
          <a:ln w="31750" cmpd="sng">
            <a:gradFill flip="none" rotWithShape="1">
              <a:gsLst>
                <a:gs pos="0">
                  <a:srgbClr val="10226A"/>
                </a:gs>
                <a:gs pos="20000">
                  <a:srgbClr val="213C94"/>
                </a:gs>
                <a:gs pos="60000">
                  <a:srgbClr val="76BD1D"/>
                </a:gs>
                <a:gs pos="40000">
                  <a:srgbClr val="1E73BD"/>
                </a:gs>
                <a:gs pos="80000">
                  <a:srgbClr val="BBDFA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58079F7-2700-40E6-83EB-C80AC3BEEB08}"/>
              </a:ext>
            </a:extLst>
          </p:cNvPr>
          <p:cNvSpPr>
            <a:spLocks noGrp="1"/>
          </p:cNvSpPr>
          <p:nvPr>
            <p:ph type="sldNum" sz="quarter" idx="16"/>
          </p:nvPr>
        </p:nvSpPr>
        <p:spPr>
          <a:xfrm>
            <a:off x="10509336" y="6356350"/>
            <a:ext cx="844464" cy="365125"/>
          </a:xfrm>
          <a:prstGeom prst="rect">
            <a:avLst/>
          </a:prstGeom>
        </p:spPr>
        <p:txBody>
          <a:bodyPr/>
          <a:lstStyle>
            <a:lvl1pPr>
              <a:defRPr sz="900">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sz="900"/>
          </a:p>
        </p:txBody>
      </p:sp>
      <p:sp>
        <p:nvSpPr>
          <p:cNvPr id="9" name="Content Placeholder 2">
            <a:extLst>
              <a:ext uri="{FF2B5EF4-FFF2-40B4-BE49-F238E27FC236}">
                <a16:creationId xmlns:a16="http://schemas.microsoft.com/office/drawing/2014/main" id="{360BF58F-C48B-4ABE-BDDA-9889CDAF5FEC}"/>
              </a:ext>
            </a:extLst>
          </p:cNvPr>
          <p:cNvSpPr txBox="1">
            <a:spLocks/>
          </p:cNvSpPr>
          <p:nvPr userDrawn="1"/>
        </p:nvSpPr>
        <p:spPr>
          <a:xfrm>
            <a:off x="381000" y="3142213"/>
            <a:ext cx="11404600" cy="30145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b="1" kern="1200" dirty="0">
                <a:solidFill>
                  <a:schemeClr val="tx1"/>
                </a:solidFill>
                <a:effectLst/>
                <a:latin typeface="Stellar"/>
                <a:ea typeface="+mn-ea"/>
                <a:cs typeface="+mn-cs"/>
              </a:rPr>
              <a:t>COMPETITION SENSITIVE – </a:t>
            </a:r>
            <a:r>
              <a:rPr lang="en-US" sz="1600" kern="1200" dirty="0">
                <a:solidFill>
                  <a:schemeClr val="tx1"/>
                </a:solidFill>
                <a:effectLst/>
                <a:latin typeface="Stellar"/>
                <a:ea typeface="+mn-ea"/>
                <a:cs typeface="+mn-cs"/>
              </a:rPr>
              <a:t>The information contained and discussed herein contains competition-sensitive information for the recipients. They are provided in confidence under existing laws, regulations and/or agreements covering the release of competition-sensitive information, and shall be handled accordingly.</a:t>
            </a:r>
          </a:p>
          <a:p>
            <a:pPr marL="0" indent="0">
              <a:buNone/>
            </a:pPr>
            <a:r>
              <a:rPr lang="en-US" sz="1600" b="1" kern="1200" dirty="0">
                <a:solidFill>
                  <a:schemeClr val="tx1"/>
                </a:solidFill>
                <a:effectLst/>
                <a:latin typeface="Stellar"/>
                <a:ea typeface="+mn-ea"/>
                <a:cs typeface="+mn-cs"/>
              </a:rPr>
              <a:t>PROPRIETARY DATA RIGHTS NOTICE – </a:t>
            </a:r>
            <a:r>
              <a:rPr lang="en-US" sz="1600" kern="1200" dirty="0">
                <a:solidFill>
                  <a:schemeClr val="tx1"/>
                </a:solidFill>
                <a:effectLst/>
                <a:latin typeface="Stellar"/>
                <a:ea typeface="+mn-ea"/>
                <a:cs typeface="+mn-cs"/>
              </a:rPr>
              <a:t>This document is Tyvak International proprietary information. The information contained herein are proprietary to Tyvak International SRL or its affiliates covered by BIPR, and shall not be reproduced or disclosed in whole or in part, nor used for any reason whatsoever including research, development, design, and manufacture, except when such user possesses direct contract, agreement or other written authorization from Tyvak International SRL or its affiliates that states differently.</a:t>
            </a:r>
          </a:p>
          <a:p>
            <a:pPr marL="0" indent="0">
              <a:buNone/>
            </a:pPr>
            <a:r>
              <a:rPr lang="en-US" sz="1600" b="1" kern="1200" dirty="0">
                <a:solidFill>
                  <a:schemeClr val="tx1"/>
                </a:solidFill>
                <a:effectLst/>
                <a:latin typeface="Stellar"/>
                <a:ea typeface="+mn-ea"/>
                <a:cs typeface="+mn-cs"/>
              </a:rPr>
              <a:t>WARNING: SUBJECT TO U.S. EXPORT CONTROLS – </a:t>
            </a:r>
            <a:r>
              <a:rPr lang="en-US" sz="1600" kern="1200" dirty="0">
                <a:solidFill>
                  <a:schemeClr val="tx1"/>
                </a:solidFill>
                <a:effectLst/>
                <a:latin typeface="Stellar"/>
                <a:ea typeface="+mn-ea"/>
                <a:cs typeface="+mn-cs"/>
              </a:rPr>
              <a:t>This document and the data contained herein constitute Technical Data or Technology, the export of which is or may be restricted by the Export Administration Regulations (EAR), 15 C.F.R. 730-774, or by the International Traffic in Arms Regulations (ITAR), 22 C.F.R. Parts 120-130. Transfer or disclosure to any foreign person or location is strictly prohibited without first obtaining both (</a:t>
            </a:r>
            <a:r>
              <a:rPr lang="en-US" sz="1600" kern="1200" dirty="0" err="1">
                <a:solidFill>
                  <a:schemeClr val="tx1"/>
                </a:solidFill>
                <a:effectLst/>
                <a:latin typeface="Stellar"/>
                <a:ea typeface="+mn-ea"/>
                <a:cs typeface="+mn-cs"/>
              </a:rPr>
              <a:t>i</a:t>
            </a:r>
            <a:r>
              <a:rPr lang="en-US" sz="1600" kern="1200" dirty="0">
                <a:solidFill>
                  <a:schemeClr val="tx1"/>
                </a:solidFill>
                <a:effectLst/>
                <a:latin typeface="Stellar"/>
                <a:ea typeface="+mn-ea"/>
                <a:cs typeface="+mn-cs"/>
              </a:rPr>
              <a:t>) Tyvak written approval and (ii) U.S. Government authorization as applicable.</a:t>
            </a:r>
          </a:p>
          <a:p>
            <a:pPr marL="228600" marR="0" lvl="0" indent="-228600" algn="l" defTabSz="914400" rtl="0" eaLnBrk="1" fontAlgn="auto" latinLnBrk="0" hangingPunct="1">
              <a:lnSpc>
                <a:spcPct val="120000"/>
              </a:lnSpc>
              <a:spcBef>
                <a:spcPts val="1000"/>
              </a:spcBef>
              <a:spcAft>
                <a:spcPts val="0"/>
              </a:spcAft>
              <a:buClrTx/>
              <a:buSzTx/>
              <a:tabLst/>
              <a:defRPr/>
            </a:pPr>
            <a:endParaRPr lang="en-US" sz="1600" b="1" dirty="0">
              <a:solidFill>
                <a:prstClr val="black"/>
              </a:solidFill>
              <a:latin typeface="Arial" panose="020B0604020202020204" pitchFamily="34" charset="0"/>
              <a:cs typeface="Arial" panose="020B0604020202020204" pitchFamily="34" charset="0"/>
            </a:endParaRPr>
          </a:p>
        </p:txBody>
      </p:sp>
      <p:sp>
        <p:nvSpPr>
          <p:cNvPr id="10" name="Footer Placeholder 4">
            <a:extLst>
              <a:ext uri="{FF2B5EF4-FFF2-40B4-BE49-F238E27FC236}">
                <a16:creationId xmlns:a16="http://schemas.microsoft.com/office/drawing/2014/main" id="{F23B0637-F453-40A1-BAB0-CC108CB8A893}"/>
              </a:ext>
            </a:extLst>
          </p:cNvPr>
          <p:cNvSpPr>
            <a:spLocks noGrp="1"/>
          </p:cNvSpPr>
          <p:nvPr>
            <p:ph type="ftr" sz="quarter" idx="3"/>
          </p:nvPr>
        </p:nvSpPr>
        <p:spPr>
          <a:xfrm>
            <a:off x="2065751" y="6356350"/>
            <a:ext cx="8060498" cy="365125"/>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cs typeface="Arial" panose="020B0604020202020204" pitchFamily="34" charset="0"/>
              </a:defRPr>
            </a:lvl1pPr>
          </a:lstStyle>
          <a:p>
            <a:r>
              <a:rPr lang="en-US"/>
              <a:t>TYVAK PROPRIETARY / EXPORT CONTROLLED  / COMPETITION SENSITIVE </a:t>
            </a:r>
            <a:endParaRPr lang="en-US" sz="900"/>
          </a:p>
        </p:txBody>
      </p:sp>
      <p:pic>
        <p:nvPicPr>
          <p:cNvPr id="12" name="Picture 11">
            <a:extLst>
              <a:ext uri="{FF2B5EF4-FFF2-40B4-BE49-F238E27FC236}">
                <a16:creationId xmlns:a16="http://schemas.microsoft.com/office/drawing/2014/main" id="{CFFBE5F6-6023-C4F2-D883-184056115B6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28116" y="192148"/>
            <a:ext cx="2957484" cy="398814"/>
          </a:xfrm>
          <a:prstGeom prst="rect">
            <a:avLst/>
          </a:prstGeom>
        </p:spPr>
      </p:pic>
      <p:sp>
        <p:nvSpPr>
          <p:cNvPr id="13" name="Title 3">
            <a:extLst>
              <a:ext uri="{FF2B5EF4-FFF2-40B4-BE49-F238E27FC236}">
                <a16:creationId xmlns:a16="http://schemas.microsoft.com/office/drawing/2014/main" id="{9DBF8093-221B-EF38-6906-B2767035E0FE}"/>
              </a:ext>
            </a:extLst>
          </p:cNvPr>
          <p:cNvSpPr>
            <a:spLocks noGrp="1"/>
          </p:cNvSpPr>
          <p:nvPr>
            <p:ph type="title" hasCustomPrompt="1"/>
          </p:nvPr>
        </p:nvSpPr>
        <p:spPr>
          <a:xfrm>
            <a:off x="381000" y="182065"/>
            <a:ext cx="8131233" cy="519199"/>
          </a:xfrm>
        </p:spPr>
        <p:txBody>
          <a:bodyPr/>
          <a:lstStyle>
            <a:lvl1pPr>
              <a:defRPr lang="en-GB" sz="2400" kern="1200" dirty="0">
                <a:solidFill>
                  <a:schemeClr val="tx1"/>
                </a:solidFill>
                <a:latin typeface="Arial" panose="020B0604020202020204" pitchFamily="34" charset="0"/>
                <a:ea typeface="+mn-ea"/>
                <a:cs typeface="Arial" panose="020B0604020202020204" pitchFamily="34" charset="0"/>
              </a:defRPr>
            </a:lvl1pPr>
          </a:lstStyle>
          <a:p>
            <a:r>
              <a:rPr lang="en-US" dirty="0"/>
              <a:t>RESTRICTIONS OF USE AND DISTRIBUTION</a:t>
            </a:r>
          </a:p>
        </p:txBody>
      </p:sp>
    </p:spTree>
    <p:extLst>
      <p:ext uri="{BB962C8B-B14F-4D97-AF65-F5344CB8AC3E}">
        <p14:creationId xmlns:p14="http://schemas.microsoft.com/office/powerpoint/2010/main" val="3936037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D5BB3E82-0D7E-4240-9D6E-18802072F9DC}"/>
              </a:ext>
            </a:extLst>
          </p:cNvPr>
          <p:cNvCxnSpPr>
            <a:cxnSpLocks/>
          </p:cNvCxnSpPr>
          <p:nvPr userDrawn="1"/>
        </p:nvCxnSpPr>
        <p:spPr>
          <a:xfrm>
            <a:off x="381000" y="790575"/>
            <a:ext cx="11404600" cy="0"/>
          </a:xfrm>
          <a:prstGeom prst="line">
            <a:avLst/>
          </a:prstGeom>
          <a:ln w="31750" cmpd="sng">
            <a:gradFill flip="none" rotWithShape="1">
              <a:gsLst>
                <a:gs pos="0">
                  <a:srgbClr val="10226A"/>
                </a:gs>
                <a:gs pos="20000">
                  <a:srgbClr val="213C94"/>
                </a:gs>
                <a:gs pos="60000">
                  <a:srgbClr val="76BD1D"/>
                </a:gs>
                <a:gs pos="40000">
                  <a:srgbClr val="1E73BD"/>
                </a:gs>
                <a:gs pos="80000">
                  <a:srgbClr val="BBDFA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58079F7-2700-40E6-83EB-C80AC3BEEB08}"/>
              </a:ext>
            </a:extLst>
          </p:cNvPr>
          <p:cNvSpPr>
            <a:spLocks noGrp="1"/>
          </p:cNvSpPr>
          <p:nvPr>
            <p:ph type="sldNum" sz="quarter" idx="16"/>
          </p:nvPr>
        </p:nvSpPr>
        <p:spPr>
          <a:xfrm>
            <a:off x="10509336" y="6356350"/>
            <a:ext cx="844464" cy="365125"/>
          </a:xfrm>
          <a:prstGeom prst="rect">
            <a:avLst/>
          </a:prstGeom>
        </p:spPr>
        <p:txBody>
          <a:bodyPr/>
          <a:lstStyle>
            <a:lvl1pPr>
              <a:defRPr sz="900">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9" name="Content Placeholder 2">
            <a:extLst>
              <a:ext uri="{FF2B5EF4-FFF2-40B4-BE49-F238E27FC236}">
                <a16:creationId xmlns:a16="http://schemas.microsoft.com/office/drawing/2014/main" id="{360BF58F-C48B-4ABE-BDDA-9889CDAF5FEC}"/>
              </a:ext>
            </a:extLst>
          </p:cNvPr>
          <p:cNvSpPr txBox="1">
            <a:spLocks/>
          </p:cNvSpPr>
          <p:nvPr userDrawn="1"/>
        </p:nvSpPr>
        <p:spPr>
          <a:xfrm>
            <a:off x="381000" y="984728"/>
            <a:ext cx="11404600" cy="517200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lang="en-US" sz="1400" b="1" dirty="0">
              <a:solidFill>
                <a:prstClr val="black"/>
              </a:solidFill>
              <a:latin typeface="Arial" panose="020B0604020202020204" pitchFamily="34" charset="0"/>
              <a:cs typeface="Arial" panose="020B0604020202020204" pitchFamily="34" charset="0"/>
            </a:endParaRPr>
          </a:p>
        </p:txBody>
      </p:sp>
      <p:sp>
        <p:nvSpPr>
          <p:cNvPr id="10" name="Footer Placeholder 4">
            <a:extLst>
              <a:ext uri="{FF2B5EF4-FFF2-40B4-BE49-F238E27FC236}">
                <a16:creationId xmlns:a16="http://schemas.microsoft.com/office/drawing/2014/main" id="{F23B0637-F453-40A1-BAB0-CC108CB8A893}"/>
              </a:ext>
            </a:extLst>
          </p:cNvPr>
          <p:cNvSpPr>
            <a:spLocks noGrp="1"/>
          </p:cNvSpPr>
          <p:nvPr>
            <p:ph type="ftr" sz="quarter" idx="3"/>
          </p:nvPr>
        </p:nvSpPr>
        <p:spPr>
          <a:xfrm>
            <a:off x="2065751" y="6356350"/>
            <a:ext cx="8060498" cy="365125"/>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cs typeface="Arial" panose="020B0604020202020204" pitchFamily="34" charset="0"/>
              </a:defRPr>
            </a:lvl1pPr>
          </a:lstStyle>
          <a:p>
            <a:r>
              <a:rPr lang="en-US"/>
              <a:t>TYVAK PROPRIETARY / EXPORT CONTROLLED  / COMPETITION SENSITIVE </a:t>
            </a:r>
          </a:p>
        </p:txBody>
      </p:sp>
      <p:sp>
        <p:nvSpPr>
          <p:cNvPr id="4" name="Title 3">
            <a:extLst>
              <a:ext uri="{FF2B5EF4-FFF2-40B4-BE49-F238E27FC236}">
                <a16:creationId xmlns:a16="http://schemas.microsoft.com/office/drawing/2014/main" id="{B35A8DB1-3F9B-2844-93AA-F24FB0280E91}"/>
              </a:ext>
            </a:extLst>
          </p:cNvPr>
          <p:cNvSpPr>
            <a:spLocks noGrp="1"/>
          </p:cNvSpPr>
          <p:nvPr>
            <p:ph type="title"/>
          </p:nvPr>
        </p:nvSpPr>
        <p:spPr>
          <a:xfrm>
            <a:off x="381000" y="182065"/>
            <a:ext cx="8264236" cy="519199"/>
          </a:xfrm>
        </p:spPr>
        <p:txBody>
          <a:bodyPr/>
          <a:lstStyle>
            <a:lvl1pPr>
              <a:defRPr lang="en-GB" sz="2400" kern="1200" dirty="0">
                <a:solidFill>
                  <a:schemeClr val="tx1"/>
                </a:solidFill>
                <a:latin typeface="Arial" panose="020B0604020202020204" pitchFamily="34" charset="0"/>
                <a:ea typeface="+mn-ea"/>
                <a:cs typeface="Arial" panose="020B0604020202020204" pitchFamily="34" charset="0"/>
              </a:defRPr>
            </a:lvl1pPr>
          </a:lstStyle>
          <a:p>
            <a:r>
              <a:rPr lang="en-GB" dirty="0"/>
              <a:t>Click to edit Master title style</a:t>
            </a:r>
          </a:p>
        </p:txBody>
      </p:sp>
      <p:sp>
        <p:nvSpPr>
          <p:cNvPr id="13" name="Text Placeholder 12">
            <a:extLst>
              <a:ext uri="{FF2B5EF4-FFF2-40B4-BE49-F238E27FC236}">
                <a16:creationId xmlns:a16="http://schemas.microsoft.com/office/drawing/2014/main" id="{3938E7EC-F460-8844-957E-C6FCD0371E3A}"/>
              </a:ext>
            </a:extLst>
          </p:cNvPr>
          <p:cNvSpPr>
            <a:spLocks noGrp="1"/>
          </p:cNvSpPr>
          <p:nvPr>
            <p:ph type="body" sz="quarter" idx="17"/>
          </p:nvPr>
        </p:nvSpPr>
        <p:spPr>
          <a:xfrm>
            <a:off x="406401" y="984728"/>
            <a:ext cx="11379200" cy="5172008"/>
          </a:xfrm>
        </p:spPr>
        <p:txBody>
          <a:bodyPr>
            <a:normAutofit/>
          </a:bodyPr>
          <a:lstStyle>
            <a:lvl1pPr>
              <a:defRPr sz="1600" b="1"/>
            </a:lvl1pPr>
            <a:lvl2pPr>
              <a:buFont typeface="System Font Regular"/>
              <a:buChar char="-"/>
              <a:defRPr sz="1400"/>
            </a:lvl2pPr>
            <a:lvl3pPr>
              <a:buSzPct val="70000"/>
              <a:buFont typeface="Wingdings" pitchFamily="2" charset="2"/>
              <a:buChar char="§"/>
              <a:defRPr sz="1200"/>
            </a:lvl3pPr>
            <a:lvl4pPr>
              <a:defRPr sz="1100"/>
            </a:lvl4pPr>
            <a:lvl5pP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2" name="Picture 11">
            <a:extLst>
              <a:ext uri="{FF2B5EF4-FFF2-40B4-BE49-F238E27FC236}">
                <a16:creationId xmlns:a16="http://schemas.microsoft.com/office/drawing/2014/main" id="{CF248C76-28EE-3BC5-BD78-6A2FE237A5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28116" y="192148"/>
            <a:ext cx="2957484" cy="398814"/>
          </a:xfrm>
          <a:prstGeom prst="rect">
            <a:avLst/>
          </a:prstGeom>
        </p:spPr>
      </p:pic>
    </p:spTree>
    <p:extLst>
      <p:ext uri="{BB962C8B-B14F-4D97-AF65-F5344CB8AC3E}">
        <p14:creationId xmlns:p14="http://schemas.microsoft.com/office/powerpoint/2010/main" val="404524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D5BB3E82-0D7E-4240-9D6E-18802072F9DC}"/>
              </a:ext>
            </a:extLst>
          </p:cNvPr>
          <p:cNvCxnSpPr>
            <a:cxnSpLocks/>
          </p:cNvCxnSpPr>
          <p:nvPr userDrawn="1"/>
        </p:nvCxnSpPr>
        <p:spPr>
          <a:xfrm>
            <a:off x="381000" y="790575"/>
            <a:ext cx="11404600" cy="0"/>
          </a:xfrm>
          <a:prstGeom prst="line">
            <a:avLst/>
          </a:prstGeom>
          <a:ln w="31750" cmpd="sng">
            <a:gradFill flip="none" rotWithShape="1">
              <a:gsLst>
                <a:gs pos="0">
                  <a:srgbClr val="10226A"/>
                </a:gs>
                <a:gs pos="20000">
                  <a:srgbClr val="213C94"/>
                </a:gs>
                <a:gs pos="60000">
                  <a:srgbClr val="76BD1D"/>
                </a:gs>
                <a:gs pos="40000">
                  <a:srgbClr val="1E73BD"/>
                </a:gs>
                <a:gs pos="80000">
                  <a:srgbClr val="BBDFA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58079F7-2700-40E6-83EB-C80AC3BEEB08}"/>
              </a:ext>
            </a:extLst>
          </p:cNvPr>
          <p:cNvSpPr>
            <a:spLocks noGrp="1"/>
          </p:cNvSpPr>
          <p:nvPr>
            <p:ph type="sldNum" sz="quarter" idx="16"/>
          </p:nvPr>
        </p:nvSpPr>
        <p:spPr>
          <a:xfrm>
            <a:off x="10509336" y="6356350"/>
            <a:ext cx="844464" cy="365125"/>
          </a:xfrm>
          <a:prstGeom prst="rect">
            <a:avLst/>
          </a:prstGeom>
        </p:spPr>
        <p:txBody>
          <a:bodyPr/>
          <a:lstStyle>
            <a:lvl1pPr>
              <a:defRPr sz="900">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9" name="Content Placeholder 2">
            <a:extLst>
              <a:ext uri="{FF2B5EF4-FFF2-40B4-BE49-F238E27FC236}">
                <a16:creationId xmlns:a16="http://schemas.microsoft.com/office/drawing/2014/main" id="{360BF58F-C48B-4ABE-BDDA-9889CDAF5FEC}"/>
              </a:ext>
            </a:extLst>
          </p:cNvPr>
          <p:cNvSpPr txBox="1">
            <a:spLocks/>
          </p:cNvSpPr>
          <p:nvPr userDrawn="1"/>
        </p:nvSpPr>
        <p:spPr>
          <a:xfrm>
            <a:off x="381000" y="984728"/>
            <a:ext cx="11404600" cy="517200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lang="en-US" sz="1400" b="1" dirty="0">
              <a:solidFill>
                <a:prstClr val="black"/>
              </a:solidFill>
              <a:latin typeface="Arial" panose="020B0604020202020204" pitchFamily="34" charset="0"/>
              <a:cs typeface="Arial" panose="020B0604020202020204" pitchFamily="34" charset="0"/>
            </a:endParaRPr>
          </a:p>
        </p:txBody>
      </p:sp>
      <p:sp>
        <p:nvSpPr>
          <p:cNvPr id="10" name="Footer Placeholder 4">
            <a:extLst>
              <a:ext uri="{FF2B5EF4-FFF2-40B4-BE49-F238E27FC236}">
                <a16:creationId xmlns:a16="http://schemas.microsoft.com/office/drawing/2014/main" id="{F23B0637-F453-40A1-BAB0-CC108CB8A893}"/>
              </a:ext>
            </a:extLst>
          </p:cNvPr>
          <p:cNvSpPr>
            <a:spLocks noGrp="1"/>
          </p:cNvSpPr>
          <p:nvPr>
            <p:ph type="ftr" sz="quarter" idx="3"/>
          </p:nvPr>
        </p:nvSpPr>
        <p:spPr>
          <a:xfrm>
            <a:off x="2065751" y="6356350"/>
            <a:ext cx="8060498" cy="365125"/>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cs typeface="Arial" panose="020B0604020202020204" pitchFamily="34" charset="0"/>
              </a:defRPr>
            </a:lvl1pPr>
          </a:lstStyle>
          <a:p>
            <a:r>
              <a:rPr lang="en-US"/>
              <a:t>TYVAK PROPRIETARY / EXPORT CONTROLLED  / COMPETITION SENSITIVE </a:t>
            </a:r>
          </a:p>
        </p:txBody>
      </p:sp>
      <p:sp>
        <p:nvSpPr>
          <p:cNvPr id="4" name="Title 3">
            <a:extLst>
              <a:ext uri="{FF2B5EF4-FFF2-40B4-BE49-F238E27FC236}">
                <a16:creationId xmlns:a16="http://schemas.microsoft.com/office/drawing/2014/main" id="{B35A8DB1-3F9B-2844-93AA-F24FB0280E91}"/>
              </a:ext>
            </a:extLst>
          </p:cNvPr>
          <p:cNvSpPr>
            <a:spLocks noGrp="1"/>
          </p:cNvSpPr>
          <p:nvPr>
            <p:ph type="title" hasCustomPrompt="1"/>
          </p:nvPr>
        </p:nvSpPr>
        <p:spPr>
          <a:xfrm>
            <a:off x="381000" y="182065"/>
            <a:ext cx="8247611" cy="519199"/>
          </a:xfrm>
        </p:spPr>
        <p:txBody>
          <a:bodyPr/>
          <a:lstStyle>
            <a:lvl1pPr>
              <a:defRPr lang="en-GB" sz="2400" kern="1200" dirty="0">
                <a:solidFill>
                  <a:schemeClr val="tx1"/>
                </a:solidFill>
                <a:latin typeface="Arial" panose="020B0604020202020204" pitchFamily="34" charset="0"/>
                <a:ea typeface="+mn-ea"/>
                <a:cs typeface="Arial" panose="020B0604020202020204" pitchFamily="34" charset="0"/>
              </a:defRPr>
            </a:lvl1pPr>
          </a:lstStyle>
          <a:p>
            <a:r>
              <a:rPr lang="en-GB" dirty="0"/>
              <a:t>BLANK</a:t>
            </a:r>
          </a:p>
        </p:txBody>
      </p:sp>
      <p:sp>
        <p:nvSpPr>
          <p:cNvPr id="13" name="Text Placeholder 12">
            <a:extLst>
              <a:ext uri="{FF2B5EF4-FFF2-40B4-BE49-F238E27FC236}">
                <a16:creationId xmlns:a16="http://schemas.microsoft.com/office/drawing/2014/main" id="{3938E7EC-F460-8844-957E-C6FCD0371E3A}"/>
              </a:ext>
            </a:extLst>
          </p:cNvPr>
          <p:cNvSpPr>
            <a:spLocks noGrp="1"/>
          </p:cNvSpPr>
          <p:nvPr>
            <p:ph type="body" sz="quarter" idx="17"/>
          </p:nvPr>
        </p:nvSpPr>
        <p:spPr>
          <a:xfrm>
            <a:off x="406401" y="984728"/>
            <a:ext cx="11379200" cy="5172008"/>
          </a:xfrm>
        </p:spPr>
        <p:txBody>
          <a:bodyPr>
            <a:normAutofit/>
          </a:bodyPr>
          <a:lstStyle>
            <a:lvl1pPr>
              <a:defRPr sz="1600" b="1"/>
            </a:lvl1pPr>
            <a:lvl2pPr>
              <a:buFont typeface="System Font Regular"/>
              <a:buChar char="-"/>
              <a:defRPr sz="1400"/>
            </a:lvl2pPr>
            <a:lvl3pPr>
              <a:buSzPct val="70000"/>
              <a:buFont typeface="Wingdings" pitchFamily="2" charset="2"/>
              <a:buChar char="§"/>
              <a:defRPr sz="1200"/>
            </a:lvl3pPr>
            <a:lvl4pPr>
              <a:defRPr sz="1100"/>
            </a:lvl4pPr>
            <a:lvl5pPr>
              <a:defRPr sz="1100"/>
            </a:lvl5pPr>
          </a:lstStyle>
          <a:p>
            <a:pPr lvl="0"/>
            <a:r>
              <a:rPr lang="en-GB" dirty="0"/>
              <a:t>Click to edit Master text styles</a:t>
            </a:r>
          </a:p>
        </p:txBody>
      </p:sp>
      <p:pic>
        <p:nvPicPr>
          <p:cNvPr id="12" name="Picture 11">
            <a:extLst>
              <a:ext uri="{FF2B5EF4-FFF2-40B4-BE49-F238E27FC236}">
                <a16:creationId xmlns:a16="http://schemas.microsoft.com/office/drawing/2014/main" id="{CF248C76-28EE-3BC5-BD78-6A2FE237A5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28116" y="192148"/>
            <a:ext cx="2957484" cy="398814"/>
          </a:xfrm>
          <a:prstGeom prst="rect">
            <a:avLst/>
          </a:prstGeom>
        </p:spPr>
      </p:pic>
    </p:spTree>
    <p:extLst>
      <p:ext uri="{BB962C8B-B14F-4D97-AF65-F5344CB8AC3E}">
        <p14:creationId xmlns:p14="http://schemas.microsoft.com/office/powerpoint/2010/main" val="5893649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0509336" y="6356350"/>
            <a:ext cx="844463" cy="365125"/>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sz="900"/>
          </a:p>
        </p:txBody>
      </p:sp>
      <p:sp>
        <p:nvSpPr>
          <p:cNvPr id="7" name="Footer Placeholder 4">
            <a:extLst>
              <a:ext uri="{FF2B5EF4-FFF2-40B4-BE49-F238E27FC236}">
                <a16:creationId xmlns:a16="http://schemas.microsoft.com/office/drawing/2014/main" id="{BFBFF236-A3A0-40FC-AC15-FD2429ADDE68}"/>
              </a:ext>
            </a:extLst>
          </p:cNvPr>
          <p:cNvSpPr>
            <a:spLocks noGrp="1"/>
          </p:cNvSpPr>
          <p:nvPr>
            <p:ph type="ftr" sz="quarter" idx="3"/>
          </p:nvPr>
        </p:nvSpPr>
        <p:spPr>
          <a:xfrm>
            <a:off x="2034436" y="6356350"/>
            <a:ext cx="8123128" cy="365125"/>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cs typeface="Arial" panose="020B0604020202020204" pitchFamily="34" charset="0"/>
              </a:defRPr>
            </a:lvl1pPr>
          </a:lstStyle>
          <a:p>
            <a:r>
              <a:rPr lang="en-US"/>
              <a:t>TYVAK PROPRIETARY / EXPORT CONTROLLED  / COMPETITION SENSITIVE </a:t>
            </a:r>
            <a:endParaRPr lang="en-US" sz="900"/>
          </a:p>
        </p:txBody>
      </p:sp>
    </p:spTree>
    <p:extLst>
      <p:ext uri="{BB962C8B-B14F-4D97-AF65-F5344CB8AC3E}">
        <p14:creationId xmlns:p14="http://schemas.microsoft.com/office/powerpoint/2010/main" val="4274299537"/>
      </p:ext>
    </p:extLst>
  </p:cSld>
  <p:clrMap bg1="lt1" tx1="dk1" bg2="lt2" tx2="dk2" accent1="accent1" accent2="accent2" accent3="accent3" accent4="accent4" accent5="accent5" accent6="accent6" hlink="hlink" folHlink="folHlink"/>
  <p:sldLayoutIdLst>
    <p:sldLayoutId id="2147483687" r:id="rId1"/>
    <p:sldLayoutId id="2147483694" r:id="rId2"/>
    <p:sldLayoutId id="2147483702" r:id="rId3"/>
    <p:sldLayoutId id="2147483701" r:id="rId4"/>
    <p:sldLayoutId id="2147483703" r:id="rId5"/>
  </p:sldLayoutIdLst>
  <p:hf hd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 Id="rId5" Type="http://schemas.openxmlformats.org/officeDocument/2006/relationships/image" Target="../media/image37.emf"/><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46.jpe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xml"/><Relationship Id="rId5" Type="http://schemas.openxmlformats.org/officeDocument/2006/relationships/image" Target="../media/image52.jpe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hyperlink" Target="https://www.businesswire.com/news/home/20220912005971/en/Tyvak-International-SRL-to-Participate-in-ESA-Media-Briefing-for-NASA&#8217;s-Dart-Mission" TargetMode="External"/><Relationship Id="rId2" Type="http://schemas.openxmlformats.org/officeDocument/2006/relationships/image" Target="../media/image53.jpeg"/><Relationship Id="rId1" Type="http://schemas.openxmlformats.org/officeDocument/2006/relationships/slideLayout" Target="../slideLayouts/slideLayout4.xml"/><Relationship Id="rId6" Type="http://schemas.openxmlformats.org/officeDocument/2006/relationships/hyperlink" Target="https://www.businesswire.com/news/home/20220930005407/en/Tyvak-International-Vice-President-of-Programs-Margherita-Cardi-to-Present-at-University-of-Padova-800th-Anniversary-Celebration" TargetMode="External"/><Relationship Id="rId5" Type="http://schemas.openxmlformats.org/officeDocument/2006/relationships/hyperlink" Target="https://www.businesswire.com/news/home/20220923005380/en/Tyvak-International-SRL-to-Participate-in-NASA-DART-Impact-Event" TargetMode="External"/><Relationship Id="rId4" Type="http://schemas.openxmlformats.org/officeDocument/2006/relationships/image" Target="../media/image55.jpeg"/></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png"/><Relationship Id="rId1" Type="http://schemas.openxmlformats.org/officeDocument/2006/relationships/slideLayout" Target="../slideLayouts/slideLayout4.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7.pn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svg"/><Relationship Id="rId10" Type="http://schemas.openxmlformats.org/officeDocument/2006/relationships/image" Target="../media/image14.jpeg"/><Relationship Id="rId4" Type="http://schemas.openxmlformats.org/officeDocument/2006/relationships/image" Target="../media/image8.png"/><Relationship Id="rId9" Type="http://schemas.openxmlformats.org/officeDocument/2006/relationships/image" Target="../media/image13.jpeg"/></Relationships>
</file>

<file path=ppt/slides/_rels/slide5.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11" Type="http://schemas.openxmlformats.org/officeDocument/2006/relationships/image" Target="../media/image20.png"/><Relationship Id="rId5" Type="http://schemas.openxmlformats.org/officeDocument/2006/relationships/image" Target="../media/image9.svg"/><Relationship Id="rId10" Type="http://schemas.openxmlformats.org/officeDocument/2006/relationships/image" Target="../media/image19.jpeg"/><Relationship Id="rId4" Type="http://schemas.openxmlformats.org/officeDocument/2006/relationships/image" Target="../media/image8.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9CDB58-D24C-B120-E882-33B23B7A0B69}"/>
              </a:ext>
            </a:extLst>
          </p:cNvPr>
          <p:cNvSpPr>
            <a:spLocks noGrp="1"/>
          </p:cNvSpPr>
          <p:nvPr>
            <p:ph type="body" sz="quarter" idx="12"/>
          </p:nvPr>
        </p:nvSpPr>
        <p:spPr>
          <a:xfrm>
            <a:off x="1469412" y="1657161"/>
            <a:ext cx="9151816" cy="568652"/>
          </a:xfrm>
        </p:spPr>
        <p:txBody>
          <a:bodyPr>
            <a:noAutofit/>
          </a:bodyPr>
          <a:lstStyle/>
          <a:p>
            <a:r>
              <a:rPr lang="en-US" sz="3600" dirty="0"/>
              <a:t>Interplanetary Small Satellite Conference</a:t>
            </a:r>
          </a:p>
          <a:p>
            <a:r>
              <a:rPr lang="en-US" sz="3600" dirty="0"/>
              <a:t>The Hera Milani Mission</a:t>
            </a:r>
          </a:p>
        </p:txBody>
      </p:sp>
      <p:sp>
        <p:nvSpPr>
          <p:cNvPr id="3" name="Text Placeholder 2">
            <a:extLst>
              <a:ext uri="{FF2B5EF4-FFF2-40B4-BE49-F238E27FC236}">
                <a16:creationId xmlns:a16="http://schemas.microsoft.com/office/drawing/2014/main" id="{2E1E1860-F4E9-A047-DBD6-7BCB4D86C60F}"/>
              </a:ext>
            </a:extLst>
          </p:cNvPr>
          <p:cNvSpPr>
            <a:spLocks noGrp="1"/>
          </p:cNvSpPr>
          <p:nvPr>
            <p:ph type="body" sz="quarter" idx="13"/>
          </p:nvPr>
        </p:nvSpPr>
        <p:spPr>
          <a:xfrm>
            <a:off x="4236543" y="3178794"/>
            <a:ext cx="6384685" cy="1345705"/>
          </a:xfrm>
        </p:spPr>
        <p:txBody>
          <a:bodyPr>
            <a:normAutofit fontScale="92500" lnSpcReduction="20000"/>
          </a:bodyPr>
          <a:lstStyle/>
          <a:p>
            <a:r>
              <a:rPr lang="en-US" dirty="0"/>
              <a:t>2</a:t>
            </a:r>
            <a:r>
              <a:rPr lang="en-US" baseline="30000" dirty="0"/>
              <a:t>nd</a:t>
            </a:r>
            <a:r>
              <a:rPr lang="en-US" dirty="0"/>
              <a:t> May 2023</a:t>
            </a:r>
          </a:p>
          <a:p>
            <a:endParaRPr lang="en-US" dirty="0"/>
          </a:p>
          <a:p>
            <a:r>
              <a:rPr lang="en-US" dirty="0"/>
              <a:t>Margherita Cardi</a:t>
            </a:r>
          </a:p>
          <a:p>
            <a:r>
              <a:rPr lang="en-US" dirty="0"/>
              <a:t>VP Programs, Milani Program Manager</a:t>
            </a:r>
          </a:p>
        </p:txBody>
      </p:sp>
    </p:spTree>
    <p:extLst>
      <p:ext uri="{BB962C8B-B14F-4D97-AF65-F5344CB8AC3E}">
        <p14:creationId xmlns:p14="http://schemas.microsoft.com/office/powerpoint/2010/main" val="40714469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0C21D9-4479-A721-051B-44521A9D6F3D}"/>
              </a:ext>
            </a:extLst>
          </p:cNvPr>
          <p:cNvSpPr>
            <a:spLocks noGrp="1"/>
          </p:cNvSpPr>
          <p:nvPr>
            <p:ph type="sldNum" sz="quarter" idx="16"/>
          </p:nvPr>
        </p:nvSpPr>
        <p:spPr/>
        <p:txBody>
          <a:bodyPr/>
          <a:lstStyle/>
          <a:p>
            <a:fld id="{48F63A3B-78C7-47BE-AE5E-E10140E04643}" type="slidenum">
              <a:rPr lang="en-US" smtClean="0"/>
              <a:pPr/>
              <a:t>10</a:t>
            </a:fld>
            <a:endParaRPr lang="en-US"/>
          </a:p>
        </p:txBody>
      </p:sp>
      <p:sp>
        <p:nvSpPr>
          <p:cNvPr id="3" name="Footer Placeholder 2">
            <a:extLst>
              <a:ext uri="{FF2B5EF4-FFF2-40B4-BE49-F238E27FC236}">
                <a16:creationId xmlns:a16="http://schemas.microsoft.com/office/drawing/2014/main" id="{44656DE6-0C70-443B-3D53-6D256E0641F9}"/>
              </a:ext>
            </a:extLst>
          </p:cNvPr>
          <p:cNvSpPr>
            <a:spLocks noGrp="1"/>
          </p:cNvSpPr>
          <p:nvPr>
            <p:ph type="ftr" sz="quarter" idx="3"/>
          </p:nvPr>
        </p:nvSpPr>
        <p:spPr>
          <a:xfrm>
            <a:off x="2065751" y="6538912"/>
            <a:ext cx="8060498" cy="365125"/>
          </a:xfrm>
        </p:spPr>
        <p:txBody>
          <a:bodyPr/>
          <a:lstStyle/>
          <a:p>
            <a:r>
              <a:rPr lang="en-US" dirty="0"/>
              <a:t>TYVAK PROPRIETARY / EXPORT CONTROLLED  / COMPETITION SENSITIVE </a:t>
            </a:r>
          </a:p>
        </p:txBody>
      </p:sp>
      <p:sp>
        <p:nvSpPr>
          <p:cNvPr id="4" name="Title 3">
            <a:extLst>
              <a:ext uri="{FF2B5EF4-FFF2-40B4-BE49-F238E27FC236}">
                <a16:creationId xmlns:a16="http://schemas.microsoft.com/office/drawing/2014/main" id="{AA33CECF-C654-8AB1-B4E1-17331D93598F}"/>
              </a:ext>
            </a:extLst>
          </p:cNvPr>
          <p:cNvSpPr>
            <a:spLocks noGrp="1"/>
          </p:cNvSpPr>
          <p:nvPr>
            <p:ph type="title"/>
          </p:nvPr>
        </p:nvSpPr>
        <p:spPr/>
        <p:txBody>
          <a:bodyPr/>
          <a:lstStyle/>
          <a:p>
            <a:r>
              <a:rPr lang="en-IT" dirty="0"/>
              <a:t>Milani Mission Objectives</a:t>
            </a:r>
          </a:p>
        </p:txBody>
      </p:sp>
      <p:sp>
        <p:nvSpPr>
          <p:cNvPr id="5" name="Text Placeholder 4">
            <a:extLst>
              <a:ext uri="{FF2B5EF4-FFF2-40B4-BE49-F238E27FC236}">
                <a16:creationId xmlns:a16="http://schemas.microsoft.com/office/drawing/2014/main" id="{546664EB-12CE-1B41-EC7B-607FA67A34F1}"/>
              </a:ext>
            </a:extLst>
          </p:cNvPr>
          <p:cNvSpPr>
            <a:spLocks noGrp="1"/>
          </p:cNvSpPr>
          <p:nvPr>
            <p:ph type="body" sz="quarter" idx="17"/>
          </p:nvPr>
        </p:nvSpPr>
        <p:spPr>
          <a:xfrm>
            <a:off x="406401" y="984728"/>
            <a:ext cx="7735682" cy="5554184"/>
          </a:xfrm>
        </p:spPr>
        <p:txBody>
          <a:bodyPr>
            <a:normAutofit/>
          </a:bodyPr>
          <a:lstStyle/>
          <a:p>
            <a:r>
              <a:rPr lang="en-IT" dirty="0"/>
              <a:t>Objectives: dust detection following the DART impact</a:t>
            </a:r>
          </a:p>
          <a:p>
            <a:pPr lvl="1"/>
            <a:r>
              <a:rPr lang="en-IT" dirty="0"/>
              <a:t>Payload “VISTA”</a:t>
            </a:r>
          </a:p>
          <a:p>
            <a:pPr lvl="1"/>
            <a:r>
              <a:rPr lang="en-IT" dirty="0"/>
              <a:t>Dust detector, developed by INAF (Italy) supported by Politecnico di Milano and CNR</a:t>
            </a:r>
          </a:p>
          <a:p>
            <a:r>
              <a:rPr lang="en-US" dirty="0"/>
              <a:t>Scientific goals:</a:t>
            </a:r>
            <a:endParaRPr lang="en-IT" dirty="0"/>
          </a:p>
          <a:p>
            <a:pPr lvl="1"/>
            <a:r>
              <a:rPr lang="en-US" dirty="0"/>
              <a:t>VIS SG1 – Dust particles smaller than 10</a:t>
            </a:r>
            <a:r>
              <a:rPr lang="el-GR" dirty="0"/>
              <a:t>μ</a:t>
            </a:r>
            <a:r>
              <a:rPr lang="en-US" dirty="0"/>
              <a:t>m detection</a:t>
            </a:r>
          </a:p>
          <a:p>
            <a:pPr lvl="1"/>
            <a:r>
              <a:rPr lang="en-US" dirty="0"/>
              <a:t>VIS SG2 – Characterization of volatiles (e.g., water) and light organics </a:t>
            </a:r>
          </a:p>
          <a:p>
            <a:pPr lvl="1"/>
            <a:r>
              <a:rPr lang="en-US" dirty="0">
                <a:latin typeface="Arial"/>
                <a:cs typeface="Arial"/>
              </a:rPr>
              <a:t>VIS SG3 – Molecular contamination monitoring in support to Milani and ASPECT Spectrometer</a:t>
            </a:r>
            <a:endParaRPr lang="en-IT" dirty="0">
              <a:latin typeface="Arial"/>
              <a:cs typeface="Arial"/>
            </a:endParaRPr>
          </a:p>
          <a:p>
            <a:pPr lvl="1"/>
            <a:endParaRPr lang="en-IT" dirty="0"/>
          </a:p>
          <a:p>
            <a:endParaRPr lang="en-IT" dirty="0"/>
          </a:p>
        </p:txBody>
      </p:sp>
      <p:pic>
        <p:nvPicPr>
          <p:cNvPr id="8" name="Immagine 8" descr="Immagine che contiene interni&#10;&#10;Descrizione generata automaticamente">
            <a:extLst>
              <a:ext uri="{FF2B5EF4-FFF2-40B4-BE49-F238E27FC236}">
                <a16:creationId xmlns:a16="http://schemas.microsoft.com/office/drawing/2014/main" id="{9E1D2D83-806E-3BF1-4B11-06D3EAB8D54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93664" y="1893154"/>
            <a:ext cx="3010113" cy="2725685"/>
          </a:xfrm>
          <a:prstGeom prst="rect">
            <a:avLst/>
          </a:prstGeom>
        </p:spPr>
      </p:pic>
      <p:sp>
        <p:nvSpPr>
          <p:cNvPr id="11" name="TextBox 10">
            <a:extLst>
              <a:ext uri="{FF2B5EF4-FFF2-40B4-BE49-F238E27FC236}">
                <a16:creationId xmlns:a16="http://schemas.microsoft.com/office/drawing/2014/main" id="{3C857BBF-6DBF-7DBA-A9DD-58EF3EB69EDA}"/>
              </a:ext>
            </a:extLst>
          </p:cNvPr>
          <p:cNvSpPr txBox="1"/>
          <p:nvPr/>
        </p:nvSpPr>
        <p:spPr>
          <a:xfrm>
            <a:off x="9198180" y="4618839"/>
            <a:ext cx="1601079" cy="276999"/>
          </a:xfrm>
          <a:prstGeom prst="rect">
            <a:avLst/>
          </a:prstGeom>
          <a:noFill/>
        </p:spPr>
        <p:txBody>
          <a:bodyPr wrap="none" rtlCol="0">
            <a:spAutoFit/>
          </a:bodyPr>
          <a:lstStyle/>
          <a:p>
            <a:r>
              <a:rPr lang="en-IT" sz="1200" dirty="0"/>
              <a:t>VISTA EQM Payload</a:t>
            </a:r>
          </a:p>
        </p:txBody>
      </p:sp>
      <p:graphicFrame>
        <p:nvGraphicFramePr>
          <p:cNvPr id="12" name="Tabella 6">
            <a:extLst>
              <a:ext uri="{FF2B5EF4-FFF2-40B4-BE49-F238E27FC236}">
                <a16:creationId xmlns:a16="http://schemas.microsoft.com/office/drawing/2014/main" id="{F068948F-D114-4EBD-7814-5243D31E4173}"/>
              </a:ext>
            </a:extLst>
          </p:cNvPr>
          <p:cNvGraphicFramePr>
            <a:graphicFrameLocks noGrp="1"/>
          </p:cNvGraphicFramePr>
          <p:nvPr>
            <p:extLst>
              <p:ext uri="{D42A27DB-BD31-4B8C-83A1-F6EECF244321}">
                <p14:modId xmlns:p14="http://schemas.microsoft.com/office/powerpoint/2010/main" val="1561326834"/>
              </p:ext>
            </p:extLst>
          </p:nvPr>
        </p:nvGraphicFramePr>
        <p:xfrm>
          <a:off x="757982" y="3436280"/>
          <a:ext cx="6711091" cy="2819168"/>
        </p:xfrm>
        <a:graphic>
          <a:graphicData uri="http://schemas.openxmlformats.org/drawingml/2006/table">
            <a:tbl>
              <a:tblPr firstRow="1" bandRow="1">
                <a:tableStyleId>{5C22544A-7EE6-4342-B048-85BDC9FD1C3A}</a:tableStyleId>
              </a:tblPr>
              <a:tblGrid>
                <a:gridCol w="2555977">
                  <a:extLst>
                    <a:ext uri="{9D8B030D-6E8A-4147-A177-3AD203B41FA5}">
                      <a16:colId xmlns:a16="http://schemas.microsoft.com/office/drawing/2014/main" val="3439641580"/>
                    </a:ext>
                  </a:extLst>
                </a:gridCol>
                <a:gridCol w="4155114">
                  <a:extLst>
                    <a:ext uri="{9D8B030D-6E8A-4147-A177-3AD203B41FA5}">
                      <a16:colId xmlns:a16="http://schemas.microsoft.com/office/drawing/2014/main" val="2490717975"/>
                    </a:ext>
                  </a:extLst>
                </a:gridCol>
              </a:tblGrid>
              <a:tr h="280441">
                <a:tc>
                  <a:txBody>
                    <a:bodyPr/>
                    <a:lstStyle/>
                    <a:p>
                      <a:pPr marL="0" rtl="0" latinLnBrk="0">
                        <a:spcBef>
                          <a:spcPts val="0"/>
                        </a:spcBef>
                        <a:spcAft>
                          <a:spcPts val="0"/>
                        </a:spcAft>
                      </a:pPr>
                      <a:r>
                        <a:rPr lang="it-IT" sz="1200" b="1" kern="1200">
                          <a:solidFill>
                            <a:schemeClr val="lt1"/>
                          </a:solidFill>
                          <a:effectLst/>
                          <a:latin typeface="+mn-lt"/>
                          <a:ea typeface="+mn-ea"/>
                          <a:cs typeface="+mn-cs"/>
                        </a:rPr>
                        <a:t>Technical </a:t>
                      </a:r>
                      <a:r>
                        <a:rPr lang="it-IT" sz="1200" b="1" kern="1200" err="1">
                          <a:solidFill>
                            <a:schemeClr val="lt1"/>
                          </a:solidFill>
                          <a:effectLst/>
                          <a:latin typeface="+mn-lt"/>
                          <a:ea typeface="+mn-ea"/>
                          <a:cs typeface="+mn-cs"/>
                        </a:rPr>
                        <a:t>characteristics</a:t>
                      </a:r>
                      <a:endParaRPr lang="it-IT" sz="1200" b="1" kern="1200">
                        <a:solidFill>
                          <a:schemeClr val="lt1"/>
                        </a:solidFill>
                        <a:effectLst/>
                        <a:latin typeface="+mn-lt"/>
                        <a:ea typeface="+mn-ea"/>
                        <a:cs typeface="+mn-cs"/>
                      </a:endParaRPr>
                    </a:p>
                  </a:txBody>
                  <a:tcPr anchor="ctr"/>
                </a:tc>
                <a:tc>
                  <a:txBody>
                    <a:bodyPr/>
                    <a:lstStyle/>
                    <a:p>
                      <a:pPr marL="0" rtl="0" latinLnBrk="0">
                        <a:spcBef>
                          <a:spcPts val="0"/>
                        </a:spcBef>
                        <a:spcAft>
                          <a:spcPts val="0"/>
                        </a:spcAft>
                      </a:pPr>
                      <a:r>
                        <a:rPr lang="it-IT" sz="1200" b="1" kern="1200">
                          <a:solidFill>
                            <a:schemeClr val="lt1"/>
                          </a:solidFill>
                          <a:effectLst/>
                          <a:latin typeface="+mn-lt"/>
                          <a:ea typeface="+mn-ea"/>
                          <a:cs typeface="+mn-cs"/>
                        </a:rPr>
                        <a:t>Value</a:t>
                      </a:r>
                    </a:p>
                  </a:txBody>
                  <a:tcPr anchor="ctr"/>
                </a:tc>
                <a:extLst>
                  <a:ext uri="{0D108BD9-81ED-4DB2-BD59-A6C34878D82A}">
                    <a16:rowId xmlns:a16="http://schemas.microsoft.com/office/drawing/2014/main" val="3028690955"/>
                  </a:ext>
                </a:extLst>
              </a:tr>
              <a:tr h="280441">
                <a:tc>
                  <a:txBody>
                    <a:bodyPr/>
                    <a:lstStyle/>
                    <a:p>
                      <a:pPr marL="0" rtl="0" latinLnBrk="0">
                        <a:spcBef>
                          <a:spcPts val="0"/>
                        </a:spcBef>
                        <a:spcAft>
                          <a:spcPts val="0"/>
                        </a:spcAft>
                      </a:pPr>
                      <a:r>
                        <a:rPr lang="it-IT" sz="1200" err="1">
                          <a:effectLst/>
                        </a:rPr>
                        <a:t>Resonance</a:t>
                      </a:r>
                      <a:r>
                        <a:rPr lang="it-IT" sz="1200">
                          <a:effectLst/>
                        </a:rPr>
                        <a:t> frequency</a:t>
                      </a:r>
                      <a:endParaRPr lang="it-IT" sz="1600">
                        <a:effectLst/>
                      </a:endParaRPr>
                    </a:p>
                  </a:txBody>
                  <a:tcPr anchor="ctr"/>
                </a:tc>
                <a:tc>
                  <a:txBody>
                    <a:bodyPr/>
                    <a:lstStyle/>
                    <a:p>
                      <a:pPr marL="0" rtl="0" latinLnBrk="0">
                        <a:spcBef>
                          <a:spcPts val="0"/>
                        </a:spcBef>
                        <a:spcAft>
                          <a:spcPts val="0"/>
                        </a:spcAft>
                      </a:pPr>
                      <a:r>
                        <a:rPr lang="it-IT" sz="1200">
                          <a:effectLst/>
                        </a:rPr>
                        <a:t>10 MHz</a:t>
                      </a:r>
                      <a:endParaRPr lang="it-IT" sz="1600">
                        <a:effectLst/>
                      </a:endParaRPr>
                    </a:p>
                  </a:txBody>
                  <a:tcPr anchor="ctr"/>
                </a:tc>
                <a:extLst>
                  <a:ext uri="{0D108BD9-81ED-4DB2-BD59-A6C34878D82A}">
                    <a16:rowId xmlns:a16="http://schemas.microsoft.com/office/drawing/2014/main" val="3785102138"/>
                  </a:ext>
                </a:extLst>
              </a:tr>
              <a:tr h="280441">
                <a:tc>
                  <a:txBody>
                    <a:bodyPr/>
                    <a:lstStyle/>
                    <a:p>
                      <a:pPr marL="0" rtl="0" latinLnBrk="0">
                        <a:spcBef>
                          <a:spcPts val="0"/>
                        </a:spcBef>
                        <a:spcAft>
                          <a:spcPts val="0"/>
                        </a:spcAft>
                      </a:pPr>
                      <a:r>
                        <a:rPr lang="it-IT" sz="1200">
                          <a:effectLst/>
                        </a:rPr>
                        <a:t>Mass</a:t>
                      </a:r>
                      <a:endParaRPr lang="it-IT" sz="1600">
                        <a:effectLst/>
                      </a:endParaRPr>
                    </a:p>
                  </a:txBody>
                  <a:tcPr anchor="ctr"/>
                </a:tc>
                <a:tc>
                  <a:txBody>
                    <a:bodyPr/>
                    <a:lstStyle/>
                    <a:p>
                      <a:pPr marL="0" rtl="0" latinLnBrk="0">
                        <a:spcBef>
                          <a:spcPts val="0"/>
                        </a:spcBef>
                        <a:spcAft>
                          <a:spcPts val="0"/>
                        </a:spcAft>
                      </a:pPr>
                      <a:r>
                        <a:rPr lang="it-IT" sz="1200">
                          <a:effectLst/>
                        </a:rPr>
                        <a:t>90 g</a:t>
                      </a:r>
                      <a:endParaRPr lang="it-IT" sz="1600">
                        <a:effectLst/>
                      </a:endParaRPr>
                    </a:p>
                  </a:txBody>
                  <a:tcPr anchor="ctr"/>
                </a:tc>
                <a:extLst>
                  <a:ext uri="{0D108BD9-81ED-4DB2-BD59-A6C34878D82A}">
                    <a16:rowId xmlns:a16="http://schemas.microsoft.com/office/drawing/2014/main" val="1666375919"/>
                  </a:ext>
                </a:extLst>
              </a:tr>
              <a:tr h="280441">
                <a:tc>
                  <a:txBody>
                    <a:bodyPr/>
                    <a:lstStyle/>
                    <a:p>
                      <a:pPr marL="0" rtl="0" latinLnBrk="0">
                        <a:spcBef>
                          <a:spcPts val="0"/>
                        </a:spcBef>
                        <a:spcAft>
                          <a:spcPts val="0"/>
                        </a:spcAft>
                      </a:pPr>
                      <a:r>
                        <a:rPr lang="it-IT" sz="1200">
                          <a:effectLst/>
                        </a:rPr>
                        <a:t>Volume</a:t>
                      </a:r>
                      <a:endParaRPr lang="it-IT" sz="1600">
                        <a:effectLst/>
                      </a:endParaRPr>
                    </a:p>
                  </a:txBody>
                  <a:tcPr anchor="ctr"/>
                </a:tc>
                <a:tc>
                  <a:txBody>
                    <a:bodyPr/>
                    <a:lstStyle/>
                    <a:p>
                      <a:pPr marL="0" rtl="0" latinLnBrk="0">
                        <a:spcBef>
                          <a:spcPts val="0"/>
                        </a:spcBef>
                        <a:spcAft>
                          <a:spcPts val="0"/>
                        </a:spcAft>
                      </a:pPr>
                      <a:r>
                        <a:rPr lang="it-IT" sz="1200">
                          <a:effectLst/>
                        </a:rPr>
                        <a:t>79 cm</a:t>
                      </a:r>
                      <a:r>
                        <a:rPr lang="it-IT" sz="1200" baseline="30000">
                          <a:effectLst/>
                        </a:rPr>
                        <a:t>3</a:t>
                      </a:r>
                      <a:endParaRPr lang="it-IT" sz="1600">
                        <a:effectLst/>
                      </a:endParaRPr>
                    </a:p>
                  </a:txBody>
                  <a:tcPr anchor="ctr"/>
                </a:tc>
                <a:extLst>
                  <a:ext uri="{0D108BD9-81ED-4DB2-BD59-A6C34878D82A}">
                    <a16:rowId xmlns:a16="http://schemas.microsoft.com/office/drawing/2014/main" val="3446743116"/>
                  </a:ext>
                </a:extLst>
              </a:tr>
              <a:tr h="330981">
                <a:tc>
                  <a:txBody>
                    <a:bodyPr/>
                    <a:lstStyle/>
                    <a:p>
                      <a:pPr marL="0" rtl="0" latinLnBrk="0">
                        <a:spcBef>
                          <a:spcPts val="0"/>
                        </a:spcBef>
                        <a:spcAft>
                          <a:spcPts val="0"/>
                        </a:spcAft>
                      </a:pPr>
                      <a:r>
                        <a:rPr lang="it-IT" sz="1200" dirty="0">
                          <a:effectLst/>
                        </a:rPr>
                        <a:t>Power</a:t>
                      </a:r>
                      <a:endParaRPr lang="it-IT" sz="1600" dirty="0">
                        <a:effectLst/>
                      </a:endParaRPr>
                    </a:p>
                  </a:txBody>
                  <a:tcPr anchor="ctr"/>
                </a:tc>
                <a:tc>
                  <a:txBody>
                    <a:bodyPr/>
                    <a:lstStyle/>
                    <a:p>
                      <a:pPr marL="0" rtl="0" latinLnBrk="0">
                        <a:spcBef>
                          <a:spcPts val="0"/>
                        </a:spcBef>
                        <a:spcAft>
                          <a:spcPts val="0"/>
                        </a:spcAft>
                      </a:pPr>
                      <a:r>
                        <a:rPr lang="it-IT" sz="1200" dirty="0">
                          <a:effectLst/>
                        </a:rPr>
                        <a:t>&lt; 0.85 </a:t>
                      </a:r>
                      <a:r>
                        <a:rPr lang="it-IT" sz="1200" dirty="0" err="1">
                          <a:effectLst/>
                        </a:rPr>
                        <a:t>W</a:t>
                      </a:r>
                      <a:r>
                        <a:rPr lang="it-IT" sz="1200" dirty="0">
                          <a:effectLst/>
                        </a:rPr>
                        <a:t> (passive mode)</a:t>
                      </a:r>
                      <a:endParaRPr lang="it-IT" sz="1600" dirty="0">
                        <a:effectLst/>
                      </a:endParaRPr>
                    </a:p>
                    <a:p>
                      <a:pPr marL="0" rtl="0" latinLnBrk="0">
                        <a:spcBef>
                          <a:spcPts val="0"/>
                        </a:spcBef>
                        <a:spcAft>
                          <a:spcPts val="0"/>
                        </a:spcAft>
                      </a:pPr>
                      <a:r>
                        <a:rPr lang="it-IT" sz="1200" dirty="0">
                          <a:effectLst/>
                        </a:rPr>
                        <a:t>&lt; 1.5 </a:t>
                      </a:r>
                      <a:r>
                        <a:rPr lang="it-IT" sz="1200" dirty="0" err="1">
                          <a:effectLst/>
                        </a:rPr>
                        <a:t>W</a:t>
                      </a:r>
                      <a:r>
                        <a:rPr lang="it-IT" sz="1200" dirty="0">
                          <a:effectLst/>
                        </a:rPr>
                        <a:t> (</a:t>
                      </a:r>
                      <a:r>
                        <a:rPr lang="it-IT" sz="1200" dirty="0" err="1">
                          <a:effectLst/>
                        </a:rPr>
                        <a:t>active</a:t>
                      </a:r>
                      <a:r>
                        <a:rPr lang="it-IT" sz="1200" dirty="0">
                          <a:effectLst/>
                        </a:rPr>
                        <a:t> mode)</a:t>
                      </a:r>
                      <a:endParaRPr lang="it-IT" sz="1600" dirty="0">
                        <a:effectLst/>
                      </a:endParaRPr>
                    </a:p>
                  </a:txBody>
                  <a:tcPr anchor="ctr"/>
                </a:tc>
                <a:extLst>
                  <a:ext uri="{0D108BD9-81ED-4DB2-BD59-A6C34878D82A}">
                    <a16:rowId xmlns:a16="http://schemas.microsoft.com/office/drawing/2014/main" val="2290605092"/>
                  </a:ext>
                </a:extLst>
              </a:tr>
              <a:tr h="280441">
                <a:tc>
                  <a:txBody>
                    <a:bodyPr/>
                    <a:lstStyle/>
                    <a:p>
                      <a:pPr marL="0" rtl="0" latinLnBrk="0">
                        <a:spcBef>
                          <a:spcPts val="0"/>
                        </a:spcBef>
                        <a:spcAft>
                          <a:spcPts val="0"/>
                        </a:spcAft>
                      </a:pPr>
                      <a:r>
                        <a:rPr lang="it-IT" sz="1200">
                          <a:effectLst/>
                        </a:rPr>
                        <a:t>Operational temperature range</a:t>
                      </a:r>
                      <a:endParaRPr lang="it-IT" sz="1600">
                        <a:effectLst/>
                      </a:endParaRPr>
                    </a:p>
                  </a:txBody>
                  <a:tcPr anchor="ctr"/>
                </a:tc>
                <a:tc>
                  <a:txBody>
                    <a:bodyPr/>
                    <a:lstStyle/>
                    <a:p>
                      <a:pPr marL="0" rtl="0" latinLnBrk="0">
                        <a:spcBef>
                          <a:spcPts val="0"/>
                        </a:spcBef>
                        <a:spcAft>
                          <a:spcPts val="0"/>
                        </a:spcAft>
                      </a:pPr>
                      <a:r>
                        <a:rPr lang="it-IT" sz="1200">
                          <a:effectLst/>
                        </a:rPr>
                        <a:t>from 243K to 308K</a:t>
                      </a:r>
                      <a:endParaRPr lang="it-IT" sz="1600">
                        <a:effectLst/>
                      </a:endParaRPr>
                    </a:p>
                  </a:txBody>
                  <a:tcPr anchor="ctr"/>
                </a:tc>
                <a:extLst>
                  <a:ext uri="{0D108BD9-81ED-4DB2-BD59-A6C34878D82A}">
                    <a16:rowId xmlns:a16="http://schemas.microsoft.com/office/drawing/2014/main" val="1242487728"/>
                  </a:ext>
                </a:extLst>
              </a:tr>
              <a:tr h="280441">
                <a:tc>
                  <a:txBody>
                    <a:bodyPr/>
                    <a:lstStyle/>
                    <a:p>
                      <a:pPr marL="0" rtl="0" latinLnBrk="0">
                        <a:spcBef>
                          <a:spcPts val="0"/>
                        </a:spcBef>
                        <a:spcAft>
                          <a:spcPts val="0"/>
                        </a:spcAft>
                      </a:pPr>
                      <a:r>
                        <a:rPr lang="it-IT" sz="1200">
                          <a:effectLst/>
                        </a:rPr>
                        <a:t>Total Data volume</a:t>
                      </a:r>
                      <a:endParaRPr lang="it-IT" sz="1600">
                        <a:effectLst/>
                      </a:endParaRPr>
                    </a:p>
                  </a:txBody>
                  <a:tcPr anchor="ctr"/>
                </a:tc>
                <a:tc>
                  <a:txBody>
                    <a:bodyPr/>
                    <a:lstStyle/>
                    <a:p>
                      <a:pPr marL="0" rtl="0" latinLnBrk="0">
                        <a:spcBef>
                          <a:spcPts val="0"/>
                        </a:spcBef>
                        <a:spcAft>
                          <a:spcPts val="0"/>
                        </a:spcAft>
                      </a:pPr>
                      <a:r>
                        <a:rPr lang="it-IT" sz="1200">
                          <a:effectLst/>
                        </a:rPr>
                        <a:t>1.6 Mbit</a:t>
                      </a:r>
                      <a:endParaRPr lang="it-IT" sz="1600">
                        <a:effectLst/>
                      </a:endParaRPr>
                    </a:p>
                  </a:txBody>
                  <a:tcPr anchor="ctr"/>
                </a:tc>
                <a:extLst>
                  <a:ext uri="{0D108BD9-81ED-4DB2-BD59-A6C34878D82A}">
                    <a16:rowId xmlns:a16="http://schemas.microsoft.com/office/drawing/2014/main" val="1597638806"/>
                  </a:ext>
                </a:extLst>
              </a:tr>
              <a:tr h="679322">
                <a:tc>
                  <a:txBody>
                    <a:bodyPr/>
                    <a:lstStyle/>
                    <a:p>
                      <a:pPr marL="0" rtl="0" latinLnBrk="0">
                        <a:spcBef>
                          <a:spcPts val="0"/>
                        </a:spcBef>
                        <a:spcAft>
                          <a:spcPts val="0"/>
                        </a:spcAft>
                      </a:pPr>
                      <a:r>
                        <a:rPr lang="it-IT" sz="1200">
                          <a:effectLst/>
                        </a:rPr>
                        <a:t>Methods/technique used</a:t>
                      </a:r>
                      <a:endParaRPr lang="it-IT" sz="1600">
                        <a:effectLst/>
                      </a:endParaRPr>
                    </a:p>
                  </a:txBody>
                  <a:tcPr anchor="ctr"/>
                </a:tc>
                <a:tc>
                  <a:txBody>
                    <a:bodyPr/>
                    <a:lstStyle/>
                    <a:p>
                      <a:pPr marL="0" rtl="0" latinLnBrk="0">
                        <a:spcBef>
                          <a:spcPts val="0"/>
                        </a:spcBef>
                        <a:spcAft>
                          <a:spcPts val="0"/>
                        </a:spcAft>
                      </a:pPr>
                      <a:r>
                        <a:rPr lang="it-IT" sz="1200" dirty="0">
                          <a:effectLst/>
                        </a:rPr>
                        <a:t>1. </a:t>
                      </a:r>
                      <a:r>
                        <a:rPr lang="it-IT" sz="1200" dirty="0" err="1">
                          <a:effectLst/>
                        </a:rPr>
                        <a:t>Dust</a:t>
                      </a:r>
                      <a:r>
                        <a:rPr lang="it-IT" sz="1200" dirty="0">
                          <a:effectLst/>
                        </a:rPr>
                        <a:t> and </a:t>
                      </a:r>
                      <a:r>
                        <a:rPr lang="it-IT" sz="1200" dirty="0" err="1">
                          <a:effectLst/>
                        </a:rPr>
                        <a:t>contaminants</a:t>
                      </a:r>
                      <a:r>
                        <a:rPr lang="it-IT" sz="1200" dirty="0">
                          <a:effectLst/>
                        </a:rPr>
                        <a:t> </a:t>
                      </a:r>
                      <a:r>
                        <a:rPr lang="it-IT" sz="1200" dirty="0" err="1">
                          <a:effectLst/>
                        </a:rPr>
                        <a:t>accumulation</a:t>
                      </a:r>
                      <a:r>
                        <a:rPr lang="it-IT" sz="1200" dirty="0">
                          <a:effectLst/>
                        </a:rPr>
                        <a:t> (passive mode)</a:t>
                      </a:r>
                      <a:endParaRPr lang="it-IT" sz="1600" dirty="0">
                        <a:effectLst/>
                      </a:endParaRPr>
                    </a:p>
                    <a:p>
                      <a:pPr marL="0" rtl="0" latinLnBrk="0">
                        <a:spcBef>
                          <a:spcPts val="0"/>
                        </a:spcBef>
                        <a:spcAft>
                          <a:spcPts val="0"/>
                        </a:spcAft>
                      </a:pPr>
                      <a:r>
                        <a:rPr lang="it-IT" sz="1200" dirty="0">
                          <a:effectLst/>
                        </a:rPr>
                        <a:t>2. TGA </a:t>
                      </a:r>
                      <a:r>
                        <a:rPr lang="it-IT" sz="1200" dirty="0" err="1">
                          <a:effectLst/>
                        </a:rPr>
                        <a:t>cycles</a:t>
                      </a:r>
                      <a:r>
                        <a:rPr lang="it-IT" sz="1200" dirty="0">
                          <a:effectLst/>
                        </a:rPr>
                        <a:t> (</a:t>
                      </a:r>
                      <a:r>
                        <a:rPr lang="it-IT" sz="1200" dirty="0" err="1">
                          <a:effectLst/>
                        </a:rPr>
                        <a:t>active</a:t>
                      </a:r>
                      <a:r>
                        <a:rPr lang="it-IT" sz="1200" dirty="0">
                          <a:effectLst/>
                        </a:rPr>
                        <a:t> mode)</a:t>
                      </a:r>
                      <a:endParaRPr lang="it-IT" sz="1600" dirty="0">
                        <a:effectLst/>
                      </a:endParaRPr>
                    </a:p>
                    <a:p>
                      <a:pPr marL="0" rtl="0" latinLnBrk="0">
                        <a:spcBef>
                          <a:spcPts val="0"/>
                        </a:spcBef>
                        <a:spcAft>
                          <a:spcPts val="0"/>
                        </a:spcAft>
                      </a:pPr>
                      <a:r>
                        <a:rPr lang="it-IT" sz="1200" dirty="0">
                          <a:effectLst/>
                        </a:rPr>
                        <a:t>3. </a:t>
                      </a:r>
                      <a:r>
                        <a:rPr lang="it-IT" sz="1200" dirty="0" err="1">
                          <a:effectLst/>
                        </a:rPr>
                        <a:t>Cooling</a:t>
                      </a:r>
                      <a:r>
                        <a:rPr lang="it-IT" sz="1200" dirty="0">
                          <a:effectLst/>
                        </a:rPr>
                        <a:t> </a:t>
                      </a:r>
                      <a:r>
                        <a:rPr lang="it-IT" sz="1200" dirty="0" err="1">
                          <a:effectLst/>
                        </a:rPr>
                        <a:t>cycles</a:t>
                      </a:r>
                      <a:r>
                        <a:rPr lang="it-IT" sz="1200" dirty="0">
                          <a:effectLst/>
                        </a:rPr>
                        <a:t> (</a:t>
                      </a:r>
                      <a:r>
                        <a:rPr lang="it-IT" sz="1200" dirty="0" err="1">
                          <a:effectLst/>
                        </a:rPr>
                        <a:t>active</a:t>
                      </a:r>
                      <a:r>
                        <a:rPr lang="it-IT" sz="1200" dirty="0">
                          <a:effectLst/>
                        </a:rPr>
                        <a:t> mode)</a:t>
                      </a:r>
                      <a:endParaRPr lang="it-IT" sz="1600" dirty="0">
                        <a:effectLst/>
                      </a:endParaRPr>
                    </a:p>
                  </a:txBody>
                  <a:tcPr anchor="ctr"/>
                </a:tc>
                <a:extLst>
                  <a:ext uri="{0D108BD9-81ED-4DB2-BD59-A6C34878D82A}">
                    <a16:rowId xmlns:a16="http://schemas.microsoft.com/office/drawing/2014/main" val="3793286833"/>
                  </a:ext>
                </a:extLst>
              </a:tr>
            </a:tbl>
          </a:graphicData>
        </a:graphic>
      </p:graphicFrame>
    </p:spTree>
    <p:extLst>
      <p:ext uri="{BB962C8B-B14F-4D97-AF65-F5344CB8AC3E}">
        <p14:creationId xmlns:p14="http://schemas.microsoft.com/office/powerpoint/2010/main" val="3118831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F5870F-6BCA-D857-FD0D-DA3A0AD2A64B}"/>
              </a:ext>
            </a:extLst>
          </p:cNvPr>
          <p:cNvSpPr>
            <a:spLocks noGrp="1"/>
          </p:cNvSpPr>
          <p:nvPr>
            <p:ph type="sldNum" sz="quarter" idx="16"/>
          </p:nvPr>
        </p:nvSpPr>
        <p:spPr/>
        <p:txBody>
          <a:bodyPr/>
          <a:lstStyle/>
          <a:p>
            <a:fld id="{48F63A3B-78C7-47BE-AE5E-E10140E04643}" type="slidenum">
              <a:rPr lang="en-US" smtClean="0"/>
              <a:pPr/>
              <a:t>11</a:t>
            </a:fld>
            <a:endParaRPr lang="en-US"/>
          </a:p>
        </p:txBody>
      </p:sp>
      <p:sp>
        <p:nvSpPr>
          <p:cNvPr id="3" name="Footer Placeholder 2">
            <a:extLst>
              <a:ext uri="{FF2B5EF4-FFF2-40B4-BE49-F238E27FC236}">
                <a16:creationId xmlns:a16="http://schemas.microsoft.com/office/drawing/2014/main" id="{C21CDD70-6663-7E24-63BC-F6BFE8CD21EF}"/>
              </a:ext>
            </a:extLst>
          </p:cNvPr>
          <p:cNvSpPr>
            <a:spLocks noGrp="1"/>
          </p:cNvSpPr>
          <p:nvPr>
            <p:ph type="ftr" sz="quarter" idx="3"/>
          </p:nvPr>
        </p:nvSpPr>
        <p:spPr>
          <a:xfrm>
            <a:off x="2065751" y="6539547"/>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D7DE3250-14B8-3E16-E8C1-CEFB48F05BFA}"/>
              </a:ext>
            </a:extLst>
          </p:cNvPr>
          <p:cNvSpPr>
            <a:spLocks noGrp="1"/>
          </p:cNvSpPr>
          <p:nvPr>
            <p:ph type="title"/>
          </p:nvPr>
        </p:nvSpPr>
        <p:spPr/>
        <p:txBody>
          <a:bodyPr/>
          <a:lstStyle/>
          <a:p>
            <a:r>
              <a:rPr lang="en-US" sz="2400" kern="1200" dirty="0">
                <a:solidFill>
                  <a:schemeClr val="tx1"/>
                </a:solidFill>
                <a:latin typeface="+mj-lt"/>
                <a:ea typeface="+mj-ea"/>
                <a:cs typeface="+mj-cs"/>
              </a:rPr>
              <a:t>Hera Milani interfaces validation</a:t>
            </a:r>
            <a:endParaRPr lang="en-IT" dirty="0"/>
          </a:p>
        </p:txBody>
      </p:sp>
      <p:sp>
        <p:nvSpPr>
          <p:cNvPr id="5" name="Text Placeholder 4">
            <a:extLst>
              <a:ext uri="{FF2B5EF4-FFF2-40B4-BE49-F238E27FC236}">
                <a16:creationId xmlns:a16="http://schemas.microsoft.com/office/drawing/2014/main" id="{72E5ABC5-262B-A884-38F5-362606E70908}"/>
              </a:ext>
            </a:extLst>
          </p:cNvPr>
          <p:cNvSpPr>
            <a:spLocks noGrp="1"/>
          </p:cNvSpPr>
          <p:nvPr>
            <p:ph type="body" sz="quarter" idx="17"/>
          </p:nvPr>
        </p:nvSpPr>
        <p:spPr>
          <a:xfrm>
            <a:off x="406402" y="984728"/>
            <a:ext cx="10947398" cy="5172008"/>
          </a:xfrm>
        </p:spPr>
        <p:txBody>
          <a:bodyPr>
            <a:normAutofit/>
          </a:bodyPr>
          <a:lstStyle/>
          <a:p>
            <a:pPr marL="285750" lvl="1">
              <a:spcBef>
                <a:spcPts val="1000"/>
              </a:spcBef>
              <a:buFont typeface="Arial" panose="020B0604020202020204" pitchFamily="34" charset="0"/>
              <a:buChar char="•"/>
            </a:pPr>
            <a:r>
              <a:rPr lang="en-GB" sz="1600" b="1" dirty="0">
                <a:latin typeface="+mn-lt"/>
                <a:cs typeface="+mn-cs"/>
              </a:rPr>
              <a:t>Overall Hera Milani System configuration</a:t>
            </a:r>
          </a:p>
          <a:p>
            <a:pPr lvl="1"/>
            <a:r>
              <a:rPr lang="en-GB" dirty="0"/>
              <a:t>Milani integrated into the Hera main spacecraft for launch and cruise</a:t>
            </a:r>
          </a:p>
          <a:p>
            <a:pPr lvl="1"/>
            <a:r>
              <a:rPr lang="en-GB" dirty="0">
                <a:latin typeface="+mn-lt"/>
                <a:cs typeface="+mn-cs"/>
              </a:rPr>
              <a:t>Multiple interfaces to be managed (common to the whole mission spacecraft)</a:t>
            </a:r>
          </a:p>
          <a:p>
            <a:pPr marL="0" indent="0">
              <a:buNone/>
            </a:pPr>
            <a:endParaRPr lang="en-GB" dirty="0"/>
          </a:p>
        </p:txBody>
      </p:sp>
      <p:pic>
        <p:nvPicPr>
          <p:cNvPr id="8" name="Picture 7">
            <a:extLst>
              <a:ext uri="{FF2B5EF4-FFF2-40B4-BE49-F238E27FC236}">
                <a16:creationId xmlns:a16="http://schemas.microsoft.com/office/drawing/2014/main" id="{FFC29C46-A7FE-C0EB-2AFF-0F5E59275161}"/>
              </a:ext>
            </a:extLst>
          </p:cNvPr>
          <p:cNvPicPr>
            <a:picLocks noChangeAspect="1"/>
          </p:cNvPicPr>
          <p:nvPr/>
        </p:nvPicPr>
        <p:blipFill>
          <a:blip r:embed="rId2"/>
          <a:stretch>
            <a:fillRect/>
          </a:stretch>
        </p:blipFill>
        <p:spPr>
          <a:xfrm>
            <a:off x="1180029" y="2758520"/>
            <a:ext cx="3301910" cy="2773258"/>
          </a:xfrm>
          <a:prstGeom prst="rect">
            <a:avLst/>
          </a:prstGeom>
        </p:spPr>
      </p:pic>
      <p:sp>
        <p:nvSpPr>
          <p:cNvPr id="9" name="TextBox 8">
            <a:extLst>
              <a:ext uri="{FF2B5EF4-FFF2-40B4-BE49-F238E27FC236}">
                <a16:creationId xmlns:a16="http://schemas.microsoft.com/office/drawing/2014/main" id="{FB3CE1A5-B611-7505-89FD-6E3A7DC291E0}"/>
              </a:ext>
            </a:extLst>
          </p:cNvPr>
          <p:cNvSpPr txBox="1"/>
          <p:nvPr/>
        </p:nvSpPr>
        <p:spPr>
          <a:xfrm>
            <a:off x="-416689" y="3680749"/>
            <a:ext cx="184731" cy="369332"/>
          </a:xfrm>
          <a:prstGeom prst="rect">
            <a:avLst/>
          </a:prstGeom>
          <a:noFill/>
        </p:spPr>
        <p:txBody>
          <a:bodyPr wrap="none" rtlCol="0">
            <a:spAutoFit/>
          </a:bodyPr>
          <a:lstStyle/>
          <a:p>
            <a:endParaRPr lang="en-IT" dirty="0"/>
          </a:p>
        </p:txBody>
      </p:sp>
      <p:sp>
        <p:nvSpPr>
          <p:cNvPr id="12" name="TextBox 11">
            <a:extLst>
              <a:ext uri="{FF2B5EF4-FFF2-40B4-BE49-F238E27FC236}">
                <a16:creationId xmlns:a16="http://schemas.microsoft.com/office/drawing/2014/main" id="{0ABA8067-16CF-7BBE-F16B-F0DE88DC6A68}"/>
              </a:ext>
            </a:extLst>
          </p:cNvPr>
          <p:cNvSpPr txBox="1"/>
          <p:nvPr/>
        </p:nvSpPr>
        <p:spPr>
          <a:xfrm>
            <a:off x="2177648" y="2075453"/>
            <a:ext cx="4580100" cy="523220"/>
          </a:xfrm>
          <a:prstGeom prst="rect">
            <a:avLst/>
          </a:prstGeom>
          <a:noFill/>
        </p:spPr>
        <p:txBody>
          <a:bodyPr wrap="none" rtlCol="0">
            <a:spAutoFit/>
          </a:bodyPr>
          <a:lstStyle/>
          <a:p>
            <a:r>
              <a:rPr lang="en-GB" sz="1400" b="1" dirty="0"/>
              <a:t>Deep Space Deployer (DSD), provided by ISIS</a:t>
            </a:r>
          </a:p>
          <a:p>
            <a:r>
              <a:rPr lang="en-GB" sz="1400" dirty="0"/>
              <a:t>Milani-to-Hera interface during launch and cruise phase</a:t>
            </a:r>
          </a:p>
        </p:txBody>
      </p:sp>
      <p:cxnSp>
        <p:nvCxnSpPr>
          <p:cNvPr id="15" name="Straight Arrow Connector 14">
            <a:extLst>
              <a:ext uri="{FF2B5EF4-FFF2-40B4-BE49-F238E27FC236}">
                <a16:creationId xmlns:a16="http://schemas.microsoft.com/office/drawing/2014/main" id="{4DE11F92-9688-4268-7EFC-5B162119930A}"/>
              </a:ext>
            </a:extLst>
          </p:cNvPr>
          <p:cNvCxnSpPr>
            <a:cxnSpLocks/>
          </p:cNvCxnSpPr>
          <p:nvPr/>
        </p:nvCxnSpPr>
        <p:spPr>
          <a:xfrm flipH="1">
            <a:off x="3762227" y="2615349"/>
            <a:ext cx="561538" cy="81365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CB0F2B78-9EE1-1F17-4109-707552548F34}"/>
              </a:ext>
            </a:extLst>
          </p:cNvPr>
          <p:cNvCxnSpPr>
            <a:cxnSpLocks/>
          </p:cNvCxnSpPr>
          <p:nvPr/>
        </p:nvCxnSpPr>
        <p:spPr>
          <a:xfrm flipV="1">
            <a:off x="800067" y="5020709"/>
            <a:ext cx="882597" cy="65424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6375EBD-4778-91F8-D39E-2D9A19B54856}"/>
              </a:ext>
            </a:extLst>
          </p:cNvPr>
          <p:cNvSpPr txBox="1"/>
          <p:nvPr/>
        </p:nvSpPr>
        <p:spPr>
          <a:xfrm>
            <a:off x="225415" y="5708817"/>
            <a:ext cx="3177473" cy="523220"/>
          </a:xfrm>
          <a:prstGeom prst="rect">
            <a:avLst/>
          </a:prstGeom>
          <a:noFill/>
        </p:spPr>
        <p:txBody>
          <a:bodyPr wrap="none" rtlCol="0">
            <a:spAutoFit/>
          </a:bodyPr>
          <a:lstStyle/>
          <a:p>
            <a:r>
              <a:rPr lang="en-IT" sz="1400" b="1" dirty="0"/>
              <a:t>Life Support Interface Board (LSIB)</a:t>
            </a:r>
          </a:p>
          <a:p>
            <a:r>
              <a:rPr lang="en-IT" sz="1400" dirty="0"/>
              <a:t>Deployer-to-Hera interface</a:t>
            </a:r>
          </a:p>
        </p:txBody>
      </p:sp>
      <p:sp>
        <p:nvSpPr>
          <p:cNvPr id="21" name="TextBox 20">
            <a:extLst>
              <a:ext uri="{FF2B5EF4-FFF2-40B4-BE49-F238E27FC236}">
                <a16:creationId xmlns:a16="http://schemas.microsoft.com/office/drawing/2014/main" id="{059CC3BC-F5A3-CAF0-D9ED-A201EA671701}"/>
              </a:ext>
            </a:extLst>
          </p:cNvPr>
          <p:cNvSpPr txBox="1"/>
          <p:nvPr/>
        </p:nvSpPr>
        <p:spPr>
          <a:xfrm>
            <a:off x="6951797" y="5784117"/>
            <a:ext cx="4371710" cy="523220"/>
          </a:xfrm>
          <a:prstGeom prst="rect">
            <a:avLst/>
          </a:prstGeom>
          <a:noFill/>
        </p:spPr>
        <p:txBody>
          <a:bodyPr wrap="none" rtlCol="0">
            <a:spAutoFit/>
          </a:bodyPr>
          <a:lstStyle/>
          <a:p>
            <a:r>
              <a:rPr lang="en-IT" sz="1400" b="1" dirty="0"/>
              <a:t>Cubesat Interface Bracket (CIB), provided by ISIS</a:t>
            </a:r>
          </a:p>
          <a:p>
            <a:r>
              <a:rPr lang="en-IT" sz="1400" dirty="0"/>
              <a:t>Milani-to-deployer interface</a:t>
            </a:r>
          </a:p>
        </p:txBody>
      </p:sp>
      <p:pic>
        <p:nvPicPr>
          <p:cNvPr id="23" name="Picture 22">
            <a:extLst>
              <a:ext uri="{FF2B5EF4-FFF2-40B4-BE49-F238E27FC236}">
                <a16:creationId xmlns:a16="http://schemas.microsoft.com/office/drawing/2014/main" id="{32BCDE2A-864E-95DD-9C64-6F535D2BCF52}"/>
              </a:ext>
            </a:extLst>
          </p:cNvPr>
          <p:cNvPicPr>
            <a:picLocks noChangeAspect="1"/>
          </p:cNvPicPr>
          <p:nvPr/>
        </p:nvPicPr>
        <p:blipFill>
          <a:blip r:embed="rId3"/>
          <a:stretch>
            <a:fillRect/>
          </a:stretch>
        </p:blipFill>
        <p:spPr>
          <a:xfrm>
            <a:off x="8645236" y="2243020"/>
            <a:ext cx="1864100" cy="3266529"/>
          </a:xfrm>
          <a:prstGeom prst="rect">
            <a:avLst/>
          </a:prstGeom>
        </p:spPr>
      </p:pic>
      <p:cxnSp>
        <p:nvCxnSpPr>
          <p:cNvPr id="28" name="Straight Arrow Connector 27">
            <a:extLst>
              <a:ext uri="{FF2B5EF4-FFF2-40B4-BE49-F238E27FC236}">
                <a16:creationId xmlns:a16="http://schemas.microsoft.com/office/drawing/2014/main" id="{31A5D7BF-7660-D88C-37C8-BA48C1601273}"/>
              </a:ext>
            </a:extLst>
          </p:cNvPr>
          <p:cNvCxnSpPr>
            <a:cxnSpLocks/>
          </p:cNvCxnSpPr>
          <p:nvPr/>
        </p:nvCxnSpPr>
        <p:spPr>
          <a:xfrm flipV="1">
            <a:off x="8025665" y="5260897"/>
            <a:ext cx="1001202" cy="52322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127E6B34-8E2E-6A03-2303-D3701F37A53A}"/>
              </a:ext>
            </a:extLst>
          </p:cNvPr>
          <p:cNvSpPr txBox="1"/>
          <p:nvPr/>
        </p:nvSpPr>
        <p:spPr>
          <a:xfrm>
            <a:off x="8556872" y="1978002"/>
            <a:ext cx="2422458" cy="276999"/>
          </a:xfrm>
          <a:prstGeom prst="rect">
            <a:avLst/>
          </a:prstGeom>
          <a:noFill/>
        </p:spPr>
        <p:txBody>
          <a:bodyPr wrap="none" rtlCol="0">
            <a:spAutoFit/>
          </a:bodyPr>
          <a:lstStyle/>
          <a:p>
            <a:r>
              <a:rPr lang="en-IT" sz="1200" i="1" dirty="0"/>
              <a:t>Milani vehicle Engineering Model</a:t>
            </a:r>
          </a:p>
        </p:txBody>
      </p:sp>
    </p:spTree>
    <p:extLst>
      <p:ext uri="{BB962C8B-B14F-4D97-AF65-F5344CB8AC3E}">
        <p14:creationId xmlns:p14="http://schemas.microsoft.com/office/powerpoint/2010/main" val="591594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F5870F-6BCA-D857-FD0D-DA3A0AD2A64B}"/>
              </a:ext>
            </a:extLst>
          </p:cNvPr>
          <p:cNvSpPr>
            <a:spLocks noGrp="1"/>
          </p:cNvSpPr>
          <p:nvPr>
            <p:ph type="sldNum" sz="quarter" idx="16"/>
          </p:nvPr>
        </p:nvSpPr>
        <p:spPr/>
        <p:txBody>
          <a:bodyPr/>
          <a:lstStyle/>
          <a:p>
            <a:fld id="{48F63A3B-78C7-47BE-AE5E-E10140E04643}" type="slidenum">
              <a:rPr lang="en-US" smtClean="0"/>
              <a:pPr/>
              <a:t>12</a:t>
            </a:fld>
            <a:endParaRPr lang="en-US"/>
          </a:p>
        </p:txBody>
      </p:sp>
      <p:sp>
        <p:nvSpPr>
          <p:cNvPr id="3" name="Footer Placeholder 2">
            <a:extLst>
              <a:ext uri="{FF2B5EF4-FFF2-40B4-BE49-F238E27FC236}">
                <a16:creationId xmlns:a16="http://schemas.microsoft.com/office/drawing/2014/main" id="{C21CDD70-6663-7E24-63BC-F6BFE8CD21EF}"/>
              </a:ext>
            </a:extLst>
          </p:cNvPr>
          <p:cNvSpPr>
            <a:spLocks noGrp="1"/>
          </p:cNvSpPr>
          <p:nvPr>
            <p:ph type="ftr" sz="quarter" idx="3"/>
          </p:nvPr>
        </p:nvSpPr>
        <p:spPr>
          <a:xfrm>
            <a:off x="2065751" y="6539547"/>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D7DE3250-14B8-3E16-E8C1-CEFB48F05BFA}"/>
              </a:ext>
            </a:extLst>
          </p:cNvPr>
          <p:cNvSpPr>
            <a:spLocks noGrp="1"/>
          </p:cNvSpPr>
          <p:nvPr>
            <p:ph type="title"/>
          </p:nvPr>
        </p:nvSpPr>
        <p:spPr/>
        <p:txBody>
          <a:bodyPr/>
          <a:lstStyle/>
          <a:p>
            <a:r>
              <a:rPr lang="en-US" sz="2400" kern="1200" dirty="0">
                <a:solidFill>
                  <a:schemeClr val="tx1"/>
                </a:solidFill>
                <a:latin typeface="+mj-lt"/>
                <a:ea typeface="+mj-ea"/>
                <a:cs typeface="+mj-cs"/>
              </a:rPr>
              <a:t>Hera Milani interfaces validation</a:t>
            </a:r>
            <a:endParaRPr lang="en-IT" dirty="0"/>
          </a:p>
        </p:txBody>
      </p:sp>
      <p:sp>
        <p:nvSpPr>
          <p:cNvPr id="5" name="Text Placeholder 4">
            <a:extLst>
              <a:ext uri="{FF2B5EF4-FFF2-40B4-BE49-F238E27FC236}">
                <a16:creationId xmlns:a16="http://schemas.microsoft.com/office/drawing/2014/main" id="{72E5ABC5-262B-A884-38F5-362606E70908}"/>
              </a:ext>
            </a:extLst>
          </p:cNvPr>
          <p:cNvSpPr>
            <a:spLocks noGrp="1"/>
          </p:cNvSpPr>
          <p:nvPr>
            <p:ph type="body" sz="quarter" idx="17"/>
          </p:nvPr>
        </p:nvSpPr>
        <p:spPr>
          <a:xfrm>
            <a:off x="406402" y="984728"/>
            <a:ext cx="6623790" cy="5172008"/>
          </a:xfrm>
        </p:spPr>
        <p:txBody>
          <a:bodyPr>
            <a:normAutofit/>
          </a:bodyPr>
          <a:lstStyle/>
          <a:p>
            <a:r>
              <a:rPr lang="en-GB" dirty="0"/>
              <a:t>Two models developed to validate interfaces with Hera mothercraft</a:t>
            </a:r>
          </a:p>
          <a:p>
            <a:pPr lvl="1"/>
            <a:r>
              <a:rPr lang="en-GB" dirty="0"/>
              <a:t>Reduced EM (“</a:t>
            </a:r>
            <a:r>
              <a:rPr lang="en-GB" dirty="0" err="1"/>
              <a:t>rEM</a:t>
            </a:r>
            <a:r>
              <a:rPr lang="en-GB" dirty="0"/>
              <a:t>”)</a:t>
            </a:r>
          </a:p>
          <a:p>
            <a:pPr lvl="1"/>
            <a:r>
              <a:rPr lang="en-GB" dirty="0"/>
              <a:t>Structural and Thermal Interface Model (“STIM”)</a:t>
            </a:r>
          </a:p>
          <a:p>
            <a:endParaRPr lang="en-GB" dirty="0"/>
          </a:p>
          <a:p>
            <a:endParaRPr lang="en-IT" dirty="0"/>
          </a:p>
        </p:txBody>
      </p:sp>
    </p:spTree>
    <p:extLst>
      <p:ext uri="{BB962C8B-B14F-4D97-AF65-F5344CB8AC3E}">
        <p14:creationId xmlns:p14="http://schemas.microsoft.com/office/powerpoint/2010/main" val="1394276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F5870F-6BCA-D857-FD0D-DA3A0AD2A64B}"/>
              </a:ext>
            </a:extLst>
          </p:cNvPr>
          <p:cNvSpPr>
            <a:spLocks noGrp="1"/>
          </p:cNvSpPr>
          <p:nvPr>
            <p:ph type="sldNum" sz="quarter" idx="16"/>
          </p:nvPr>
        </p:nvSpPr>
        <p:spPr/>
        <p:txBody>
          <a:bodyPr/>
          <a:lstStyle/>
          <a:p>
            <a:fld id="{48F63A3B-78C7-47BE-AE5E-E10140E04643}" type="slidenum">
              <a:rPr lang="en-US" smtClean="0"/>
              <a:pPr/>
              <a:t>13</a:t>
            </a:fld>
            <a:endParaRPr lang="en-US"/>
          </a:p>
        </p:txBody>
      </p:sp>
      <p:sp>
        <p:nvSpPr>
          <p:cNvPr id="3" name="Footer Placeholder 2">
            <a:extLst>
              <a:ext uri="{FF2B5EF4-FFF2-40B4-BE49-F238E27FC236}">
                <a16:creationId xmlns:a16="http://schemas.microsoft.com/office/drawing/2014/main" id="{C21CDD70-6663-7E24-63BC-F6BFE8CD21EF}"/>
              </a:ext>
            </a:extLst>
          </p:cNvPr>
          <p:cNvSpPr>
            <a:spLocks noGrp="1"/>
          </p:cNvSpPr>
          <p:nvPr>
            <p:ph type="ftr" sz="quarter" idx="3"/>
          </p:nvPr>
        </p:nvSpPr>
        <p:spPr>
          <a:xfrm>
            <a:off x="2065751" y="6539547"/>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D7DE3250-14B8-3E16-E8C1-CEFB48F05BFA}"/>
              </a:ext>
            </a:extLst>
          </p:cNvPr>
          <p:cNvSpPr>
            <a:spLocks noGrp="1"/>
          </p:cNvSpPr>
          <p:nvPr>
            <p:ph type="title"/>
          </p:nvPr>
        </p:nvSpPr>
        <p:spPr/>
        <p:txBody>
          <a:bodyPr/>
          <a:lstStyle/>
          <a:p>
            <a:r>
              <a:rPr lang="en-US" sz="2400" kern="1200" dirty="0">
                <a:solidFill>
                  <a:schemeClr val="tx1"/>
                </a:solidFill>
                <a:latin typeface="+mj-lt"/>
                <a:ea typeface="+mj-ea"/>
                <a:cs typeface="+mj-cs"/>
              </a:rPr>
              <a:t>Hera Milani interfaces validation</a:t>
            </a:r>
            <a:endParaRPr lang="en-IT" dirty="0"/>
          </a:p>
        </p:txBody>
      </p:sp>
      <p:sp>
        <p:nvSpPr>
          <p:cNvPr id="5" name="Text Placeholder 4">
            <a:extLst>
              <a:ext uri="{FF2B5EF4-FFF2-40B4-BE49-F238E27FC236}">
                <a16:creationId xmlns:a16="http://schemas.microsoft.com/office/drawing/2014/main" id="{72E5ABC5-262B-A884-38F5-362606E70908}"/>
              </a:ext>
            </a:extLst>
          </p:cNvPr>
          <p:cNvSpPr>
            <a:spLocks noGrp="1"/>
          </p:cNvSpPr>
          <p:nvPr>
            <p:ph type="body" sz="quarter" idx="17"/>
          </p:nvPr>
        </p:nvSpPr>
        <p:spPr>
          <a:xfrm>
            <a:off x="406402" y="984728"/>
            <a:ext cx="6148778" cy="5172008"/>
          </a:xfrm>
        </p:spPr>
        <p:txBody>
          <a:bodyPr>
            <a:normAutofit/>
          </a:bodyPr>
          <a:lstStyle/>
          <a:p>
            <a:r>
              <a:rPr lang="en-GB" dirty="0"/>
              <a:t>Two models developed to validate interfaces with Hera mothercraft</a:t>
            </a:r>
          </a:p>
          <a:p>
            <a:pPr lvl="1"/>
            <a:r>
              <a:rPr lang="en-GB" dirty="0"/>
              <a:t>Reduced EM (“</a:t>
            </a:r>
            <a:r>
              <a:rPr lang="en-GB" dirty="0" err="1"/>
              <a:t>rEM</a:t>
            </a:r>
            <a:r>
              <a:rPr lang="en-GB" dirty="0"/>
              <a:t>”)</a:t>
            </a:r>
          </a:p>
          <a:p>
            <a:pPr lvl="1"/>
            <a:r>
              <a:rPr lang="en-GB" dirty="0"/>
              <a:t>Structural and Thermal Interface Model (“STIM”)</a:t>
            </a:r>
          </a:p>
          <a:p>
            <a:endParaRPr lang="en-GB" dirty="0"/>
          </a:p>
          <a:p>
            <a:r>
              <a:rPr lang="en-GB" dirty="0"/>
              <a:t>Reduced EM</a:t>
            </a:r>
          </a:p>
          <a:p>
            <a:pPr lvl="1"/>
            <a:r>
              <a:rPr lang="en-GB" dirty="0"/>
              <a:t>Reduced set of Satellite avionics for data and power interfaces validation</a:t>
            </a:r>
          </a:p>
          <a:p>
            <a:pPr lvl="1"/>
            <a:r>
              <a:rPr lang="en-GB" dirty="0"/>
              <a:t>Preliminary interfaces testing at </a:t>
            </a:r>
            <a:r>
              <a:rPr lang="en-GB" dirty="0" err="1"/>
              <a:t>Tyvak</a:t>
            </a:r>
            <a:r>
              <a:rPr lang="en-GB" dirty="0"/>
              <a:t> premises with Hera simulator </a:t>
            </a:r>
          </a:p>
          <a:p>
            <a:r>
              <a:rPr lang="en-GB" dirty="0"/>
              <a:t>Status</a:t>
            </a:r>
          </a:p>
          <a:p>
            <a:pPr lvl="1"/>
            <a:r>
              <a:rPr lang="en-GB" dirty="0"/>
              <a:t>Main test campaign successfully executed in OHB with the Hera Avionic Test Bench</a:t>
            </a:r>
          </a:p>
          <a:p>
            <a:pPr lvl="1"/>
            <a:r>
              <a:rPr lang="en-GB" dirty="0"/>
              <a:t>Integrating ISL features</a:t>
            </a:r>
          </a:p>
          <a:p>
            <a:endParaRPr lang="en-IT" dirty="0"/>
          </a:p>
        </p:txBody>
      </p:sp>
      <p:pic>
        <p:nvPicPr>
          <p:cNvPr id="6" name="Picture 5" descr="A picture containing indoor, person, working, preparing&#10;&#10;Description automatically generated">
            <a:extLst>
              <a:ext uri="{FF2B5EF4-FFF2-40B4-BE49-F238E27FC236}">
                <a16:creationId xmlns:a16="http://schemas.microsoft.com/office/drawing/2014/main" id="{F8F1DB57-6226-0C1E-9DE4-63381353256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44828" y="2123839"/>
            <a:ext cx="5331894" cy="3998920"/>
          </a:xfrm>
          <a:prstGeom prst="rect">
            <a:avLst/>
          </a:prstGeom>
        </p:spPr>
      </p:pic>
      <p:pic>
        <p:nvPicPr>
          <p:cNvPr id="10" name="Picture 9">
            <a:extLst>
              <a:ext uri="{FF2B5EF4-FFF2-40B4-BE49-F238E27FC236}">
                <a16:creationId xmlns:a16="http://schemas.microsoft.com/office/drawing/2014/main" id="{D6EF1EB4-ACDE-A756-C1D5-8468E7816C2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31914" y="845096"/>
            <a:ext cx="3086920" cy="2183112"/>
          </a:xfrm>
          <a:prstGeom prst="rect">
            <a:avLst/>
          </a:prstGeom>
          <a:ln w="28575">
            <a:solidFill>
              <a:schemeClr val="bg2"/>
            </a:solidFill>
          </a:ln>
        </p:spPr>
      </p:pic>
      <p:sp>
        <p:nvSpPr>
          <p:cNvPr id="11" name="TextBox 10">
            <a:extLst>
              <a:ext uri="{FF2B5EF4-FFF2-40B4-BE49-F238E27FC236}">
                <a16:creationId xmlns:a16="http://schemas.microsoft.com/office/drawing/2014/main" id="{14714166-9FA3-6581-2C2C-EDE8AD8F9C2F}"/>
              </a:ext>
            </a:extLst>
          </p:cNvPr>
          <p:cNvSpPr txBox="1"/>
          <p:nvPr/>
        </p:nvSpPr>
        <p:spPr>
          <a:xfrm>
            <a:off x="9610723" y="1176690"/>
            <a:ext cx="1031051" cy="307777"/>
          </a:xfrm>
          <a:prstGeom prst="rect">
            <a:avLst/>
          </a:prstGeom>
          <a:noFill/>
        </p:spPr>
        <p:txBody>
          <a:bodyPr wrap="none" rtlCol="0">
            <a:spAutoFit/>
          </a:bodyPr>
          <a:lstStyle/>
          <a:p>
            <a:r>
              <a:rPr lang="en-IT" sz="1400" dirty="0"/>
              <a:t>Milani rEM</a:t>
            </a:r>
          </a:p>
        </p:txBody>
      </p:sp>
      <p:sp>
        <p:nvSpPr>
          <p:cNvPr id="14" name="TextBox 13">
            <a:extLst>
              <a:ext uri="{FF2B5EF4-FFF2-40B4-BE49-F238E27FC236}">
                <a16:creationId xmlns:a16="http://schemas.microsoft.com/office/drawing/2014/main" id="{9E868D74-3687-D0BC-3C06-DD7AC56FDFF9}"/>
              </a:ext>
            </a:extLst>
          </p:cNvPr>
          <p:cNvSpPr txBox="1"/>
          <p:nvPr/>
        </p:nvSpPr>
        <p:spPr>
          <a:xfrm>
            <a:off x="8130192" y="6172432"/>
            <a:ext cx="3795463" cy="307777"/>
          </a:xfrm>
          <a:prstGeom prst="rect">
            <a:avLst/>
          </a:prstGeom>
          <a:noFill/>
        </p:spPr>
        <p:txBody>
          <a:bodyPr wrap="none" rtlCol="0">
            <a:spAutoFit/>
          </a:bodyPr>
          <a:lstStyle/>
          <a:p>
            <a:r>
              <a:rPr lang="en-IT" sz="1400" dirty="0"/>
              <a:t>Hera ATB – Milani rEM test campaign at OHB</a:t>
            </a:r>
          </a:p>
        </p:txBody>
      </p:sp>
      <p:pic>
        <p:nvPicPr>
          <p:cNvPr id="7" name="Picture 6">
            <a:extLst>
              <a:ext uri="{FF2B5EF4-FFF2-40B4-BE49-F238E27FC236}">
                <a16:creationId xmlns:a16="http://schemas.microsoft.com/office/drawing/2014/main" id="{974DA0F5-B88A-9B52-04D1-6858499B0F71}"/>
              </a:ext>
            </a:extLst>
          </p:cNvPr>
          <p:cNvPicPr>
            <a:picLocks noChangeAspect="1"/>
          </p:cNvPicPr>
          <p:nvPr/>
        </p:nvPicPr>
        <p:blipFill>
          <a:blip r:embed="rId4"/>
          <a:stretch>
            <a:fillRect/>
          </a:stretch>
        </p:blipFill>
        <p:spPr>
          <a:xfrm>
            <a:off x="9010185" y="1578529"/>
            <a:ext cx="3166537" cy="2116609"/>
          </a:xfrm>
          <a:prstGeom prst="rect">
            <a:avLst/>
          </a:prstGeom>
        </p:spPr>
      </p:pic>
      <p:sp>
        <p:nvSpPr>
          <p:cNvPr id="8" name="Rectangle 7">
            <a:extLst>
              <a:ext uri="{FF2B5EF4-FFF2-40B4-BE49-F238E27FC236}">
                <a16:creationId xmlns:a16="http://schemas.microsoft.com/office/drawing/2014/main" id="{2722F061-8DB8-4A76-6C07-5CB95430DA73}"/>
              </a:ext>
            </a:extLst>
          </p:cNvPr>
          <p:cNvSpPr/>
          <p:nvPr/>
        </p:nvSpPr>
        <p:spPr>
          <a:xfrm>
            <a:off x="1068779" y="1484467"/>
            <a:ext cx="1840676" cy="273081"/>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25550289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F5870F-6BCA-D857-FD0D-DA3A0AD2A64B}"/>
              </a:ext>
            </a:extLst>
          </p:cNvPr>
          <p:cNvSpPr>
            <a:spLocks noGrp="1"/>
          </p:cNvSpPr>
          <p:nvPr>
            <p:ph type="sldNum" sz="quarter" idx="16"/>
          </p:nvPr>
        </p:nvSpPr>
        <p:spPr/>
        <p:txBody>
          <a:bodyPr/>
          <a:lstStyle/>
          <a:p>
            <a:fld id="{48F63A3B-78C7-47BE-AE5E-E10140E04643}" type="slidenum">
              <a:rPr lang="en-US" smtClean="0"/>
              <a:pPr/>
              <a:t>14</a:t>
            </a:fld>
            <a:endParaRPr lang="en-US"/>
          </a:p>
        </p:txBody>
      </p:sp>
      <p:sp>
        <p:nvSpPr>
          <p:cNvPr id="3" name="Footer Placeholder 2">
            <a:extLst>
              <a:ext uri="{FF2B5EF4-FFF2-40B4-BE49-F238E27FC236}">
                <a16:creationId xmlns:a16="http://schemas.microsoft.com/office/drawing/2014/main" id="{C21CDD70-6663-7E24-63BC-F6BFE8CD21EF}"/>
              </a:ext>
            </a:extLst>
          </p:cNvPr>
          <p:cNvSpPr>
            <a:spLocks noGrp="1"/>
          </p:cNvSpPr>
          <p:nvPr>
            <p:ph type="ftr" sz="quarter" idx="3"/>
          </p:nvPr>
        </p:nvSpPr>
        <p:spPr>
          <a:xfrm>
            <a:off x="2065751" y="6539547"/>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D7DE3250-14B8-3E16-E8C1-CEFB48F05BFA}"/>
              </a:ext>
            </a:extLst>
          </p:cNvPr>
          <p:cNvSpPr>
            <a:spLocks noGrp="1"/>
          </p:cNvSpPr>
          <p:nvPr>
            <p:ph type="title"/>
          </p:nvPr>
        </p:nvSpPr>
        <p:spPr/>
        <p:txBody>
          <a:bodyPr/>
          <a:lstStyle/>
          <a:p>
            <a:r>
              <a:rPr lang="en-US" sz="2400" kern="1200" dirty="0">
                <a:solidFill>
                  <a:schemeClr val="tx1"/>
                </a:solidFill>
                <a:latin typeface="+mj-lt"/>
                <a:ea typeface="+mj-ea"/>
                <a:cs typeface="+mj-cs"/>
              </a:rPr>
              <a:t>Hera Milani interfaces validation</a:t>
            </a:r>
            <a:endParaRPr lang="en-IT" dirty="0"/>
          </a:p>
        </p:txBody>
      </p:sp>
      <p:sp>
        <p:nvSpPr>
          <p:cNvPr id="5" name="Text Placeholder 4">
            <a:extLst>
              <a:ext uri="{FF2B5EF4-FFF2-40B4-BE49-F238E27FC236}">
                <a16:creationId xmlns:a16="http://schemas.microsoft.com/office/drawing/2014/main" id="{72E5ABC5-262B-A884-38F5-362606E70908}"/>
              </a:ext>
            </a:extLst>
          </p:cNvPr>
          <p:cNvSpPr>
            <a:spLocks noGrp="1"/>
          </p:cNvSpPr>
          <p:nvPr>
            <p:ph type="body" sz="quarter" idx="17"/>
          </p:nvPr>
        </p:nvSpPr>
        <p:spPr>
          <a:xfrm>
            <a:off x="406402" y="984728"/>
            <a:ext cx="6148778" cy="5172008"/>
          </a:xfrm>
        </p:spPr>
        <p:txBody>
          <a:bodyPr>
            <a:normAutofit/>
          </a:bodyPr>
          <a:lstStyle/>
          <a:p>
            <a:r>
              <a:rPr lang="en-GB" dirty="0"/>
              <a:t>Two models developed to validate interfaces with Hera mothercraft</a:t>
            </a:r>
          </a:p>
          <a:p>
            <a:pPr lvl="1"/>
            <a:r>
              <a:rPr lang="en-GB" dirty="0"/>
              <a:t>Reduced EM (“</a:t>
            </a:r>
            <a:r>
              <a:rPr lang="en-GB" dirty="0" err="1"/>
              <a:t>rEM</a:t>
            </a:r>
            <a:r>
              <a:rPr lang="en-GB" dirty="0"/>
              <a:t>”)</a:t>
            </a:r>
          </a:p>
          <a:p>
            <a:pPr lvl="1"/>
            <a:r>
              <a:rPr lang="en-GB" dirty="0"/>
              <a:t>Structural and Thermal Interface Model (“STIM”)</a:t>
            </a:r>
          </a:p>
          <a:p>
            <a:endParaRPr lang="en-GB" dirty="0"/>
          </a:p>
          <a:p>
            <a:r>
              <a:rPr lang="en-GB" dirty="0"/>
              <a:t>Structural and Thermal Interface Model (“STIM”)</a:t>
            </a:r>
          </a:p>
          <a:p>
            <a:pPr lvl="1"/>
            <a:r>
              <a:rPr lang="en-GB" dirty="0"/>
              <a:t>Reduced set of Satellite avionics and dummy masses for mechanical and thermal interfaces validation</a:t>
            </a:r>
          </a:p>
          <a:p>
            <a:pPr lvl="1"/>
            <a:r>
              <a:rPr lang="en-GB" dirty="0"/>
              <a:t>To be qualified and delivered to OHB for the execution of the Hera qualification test campaign</a:t>
            </a:r>
          </a:p>
          <a:p>
            <a:r>
              <a:rPr lang="en-GB" dirty="0"/>
              <a:t>Status: </a:t>
            </a:r>
          </a:p>
          <a:p>
            <a:pPr lvl="1"/>
            <a:r>
              <a:rPr lang="en-GB" dirty="0"/>
              <a:t>Under testing</a:t>
            </a:r>
          </a:p>
          <a:p>
            <a:pPr lvl="1"/>
            <a:endParaRPr lang="en-GB" dirty="0"/>
          </a:p>
          <a:p>
            <a:endParaRPr lang="en-IT" dirty="0"/>
          </a:p>
        </p:txBody>
      </p:sp>
      <p:sp>
        <p:nvSpPr>
          <p:cNvPr id="8" name="Rectangle 7">
            <a:extLst>
              <a:ext uri="{FF2B5EF4-FFF2-40B4-BE49-F238E27FC236}">
                <a16:creationId xmlns:a16="http://schemas.microsoft.com/office/drawing/2014/main" id="{2722F061-8DB8-4A76-6C07-5CB95430DA73}"/>
              </a:ext>
            </a:extLst>
          </p:cNvPr>
          <p:cNvSpPr/>
          <p:nvPr/>
        </p:nvSpPr>
        <p:spPr>
          <a:xfrm>
            <a:off x="1097912" y="1740736"/>
            <a:ext cx="3854099" cy="27807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7" name="Picture 6" descr="A picture containing indoor, toy&#10;&#10;Description automatically generated">
            <a:extLst>
              <a:ext uri="{FF2B5EF4-FFF2-40B4-BE49-F238E27FC236}">
                <a16:creationId xmlns:a16="http://schemas.microsoft.com/office/drawing/2014/main" id="{673D5DA0-309F-AAE9-5624-B0FA891C4D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229" y="957264"/>
            <a:ext cx="2825243" cy="3080717"/>
          </a:xfrm>
          <a:prstGeom prst="rect">
            <a:avLst/>
          </a:prstGeom>
        </p:spPr>
      </p:pic>
      <p:pic>
        <p:nvPicPr>
          <p:cNvPr id="10" name="Picture 9" descr="A picture containing ceiling, indoor, person, military&#10;&#10;Description automatically generated">
            <a:extLst>
              <a:ext uri="{FF2B5EF4-FFF2-40B4-BE49-F238E27FC236}">
                <a16:creationId xmlns:a16="http://schemas.microsoft.com/office/drawing/2014/main" id="{A94DF8FC-A9F5-0826-C626-A45D1847A6AC}"/>
              </a:ext>
            </a:extLst>
          </p:cNvPr>
          <p:cNvPicPr>
            <a:picLocks noChangeAspect="1"/>
          </p:cNvPicPr>
          <p:nvPr/>
        </p:nvPicPr>
        <p:blipFill rotWithShape="1">
          <a:blip r:embed="rId3">
            <a:extLst>
              <a:ext uri="{28A0092B-C50C-407E-A947-70E740481C1C}">
                <a14:useLocalDpi xmlns:a14="http://schemas.microsoft.com/office/drawing/2010/main" val="0"/>
              </a:ext>
            </a:extLst>
          </a:blip>
          <a:srcRect t="23007"/>
          <a:stretch/>
        </p:blipFill>
        <p:spPr>
          <a:xfrm>
            <a:off x="4952011" y="3570732"/>
            <a:ext cx="5076932" cy="2931676"/>
          </a:xfrm>
          <a:prstGeom prst="rect">
            <a:avLst/>
          </a:prstGeom>
        </p:spPr>
      </p:pic>
    </p:spTree>
    <p:extLst>
      <p:ext uri="{BB962C8B-B14F-4D97-AF65-F5344CB8AC3E}">
        <p14:creationId xmlns:p14="http://schemas.microsoft.com/office/powerpoint/2010/main" val="23527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E19BE1-96F0-2C8D-5B18-C50CF88ACDE5}"/>
              </a:ext>
            </a:extLst>
          </p:cNvPr>
          <p:cNvSpPr>
            <a:spLocks noGrp="1"/>
          </p:cNvSpPr>
          <p:nvPr>
            <p:ph type="sldNum" sz="quarter" idx="16"/>
          </p:nvPr>
        </p:nvSpPr>
        <p:spPr/>
        <p:txBody>
          <a:bodyPr/>
          <a:lstStyle/>
          <a:p>
            <a:fld id="{48F63A3B-78C7-47BE-AE5E-E10140E04643}" type="slidenum">
              <a:rPr lang="en-US" smtClean="0"/>
              <a:pPr/>
              <a:t>15</a:t>
            </a:fld>
            <a:endParaRPr lang="en-US"/>
          </a:p>
        </p:txBody>
      </p:sp>
      <p:sp>
        <p:nvSpPr>
          <p:cNvPr id="3" name="Footer Placeholder 2">
            <a:extLst>
              <a:ext uri="{FF2B5EF4-FFF2-40B4-BE49-F238E27FC236}">
                <a16:creationId xmlns:a16="http://schemas.microsoft.com/office/drawing/2014/main" id="{612BE246-69B6-ECE8-52A7-408C76B9582E}"/>
              </a:ext>
            </a:extLst>
          </p:cNvPr>
          <p:cNvSpPr>
            <a:spLocks noGrp="1"/>
          </p:cNvSpPr>
          <p:nvPr>
            <p:ph type="ftr" sz="quarter" idx="3"/>
          </p:nvPr>
        </p:nvSpPr>
        <p:spPr>
          <a:xfrm>
            <a:off x="2058605" y="6538912"/>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6BED177D-155C-E8B3-709B-CC2C243AE0A5}"/>
              </a:ext>
            </a:extLst>
          </p:cNvPr>
          <p:cNvSpPr>
            <a:spLocks noGrp="1"/>
          </p:cNvSpPr>
          <p:nvPr>
            <p:ph type="title"/>
          </p:nvPr>
        </p:nvSpPr>
        <p:spPr/>
        <p:txBody>
          <a:bodyPr>
            <a:normAutofit/>
          </a:bodyPr>
          <a:lstStyle/>
          <a:p>
            <a:r>
              <a:rPr lang="en-US" sz="2400" kern="1200" dirty="0">
                <a:solidFill>
                  <a:schemeClr val="tx1"/>
                </a:solidFill>
                <a:latin typeface="+mj-lt"/>
                <a:ea typeface="+mj-ea"/>
                <a:cs typeface="+mj-cs"/>
              </a:rPr>
              <a:t>Milani Engineering Model</a:t>
            </a:r>
            <a:endParaRPr lang="en-IT" dirty="0"/>
          </a:p>
        </p:txBody>
      </p:sp>
      <p:sp>
        <p:nvSpPr>
          <p:cNvPr id="5" name="Text Placeholder 4">
            <a:extLst>
              <a:ext uri="{FF2B5EF4-FFF2-40B4-BE49-F238E27FC236}">
                <a16:creationId xmlns:a16="http://schemas.microsoft.com/office/drawing/2014/main" id="{75ECECC0-D4D7-EB9C-234D-0DFF44BC90F0}"/>
              </a:ext>
            </a:extLst>
          </p:cNvPr>
          <p:cNvSpPr>
            <a:spLocks noGrp="1"/>
          </p:cNvSpPr>
          <p:nvPr>
            <p:ph type="body" sz="quarter" idx="17"/>
          </p:nvPr>
        </p:nvSpPr>
        <p:spPr>
          <a:xfrm>
            <a:off x="406401" y="984728"/>
            <a:ext cx="4864586" cy="5172008"/>
          </a:xfrm>
        </p:spPr>
        <p:txBody>
          <a:bodyPr/>
          <a:lstStyle/>
          <a:p>
            <a:r>
              <a:rPr lang="en-IT" dirty="0"/>
              <a:t>Engineering Model</a:t>
            </a:r>
          </a:p>
          <a:p>
            <a:pPr lvl="1"/>
            <a:r>
              <a:rPr lang="en-IT" dirty="0"/>
              <a:t>Mechanical Fit check </a:t>
            </a:r>
          </a:p>
          <a:p>
            <a:pPr lvl="1"/>
            <a:r>
              <a:rPr lang="en-IT" dirty="0"/>
              <a:t>Internal interfaces validation</a:t>
            </a:r>
          </a:p>
          <a:p>
            <a:pPr lvl="1"/>
            <a:r>
              <a:rPr lang="en-IT" dirty="0"/>
              <a:t>EMI EMC C</a:t>
            </a:r>
            <a:r>
              <a:rPr lang="en-GB" dirty="0"/>
              <a:t>a</a:t>
            </a:r>
            <a:r>
              <a:rPr lang="en-IT" dirty="0"/>
              <a:t>mpaign </a:t>
            </a:r>
            <a:r>
              <a:rPr lang="en-US" dirty="0"/>
              <a:t>completed</a:t>
            </a:r>
            <a:endParaRPr lang="en-IT" dirty="0"/>
          </a:p>
          <a:p>
            <a:r>
              <a:rPr lang="en-IT" dirty="0"/>
              <a:t>Status: </a:t>
            </a:r>
            <a:r>
              <a:rPr lang="en-US" dirty="0"/>
              <a:t>completed</a:t>
            </a:r>
            <a:endParaRPr lang="en-IT" dirty="0"/>
          </a:p>
          <a:p>
            <a:pPr lvl="1"/>
            <a:endParaRPr lang="en-IT" dirty="0"/>
          </a:p>
          <a:p>
            <a:pPr lvl="1"/>
            <a:endParaRPr lang="en-IT" dirty="0"/>
          </a:p>
        </p:txBody>
      </p:sp>
      <p:pic>
        <p:nvPicPr>
          <p:cNvPr id="9" name="Picture 8">
            <a:extLst>
              <a:ext uri="{FF2B5EF4-FFF2-40B4-BE49-F238E27FC236}">
                <a16:creationId xmlns:a16="http://schemas.microsoft.com/office/drawing/2014/main" id="{66719119-E68D-1713-33B7-C650CF86D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48790" y="2563268"/>
            <a:ext cx="6693733" cy="4126100"/>
          </a:xfrm>
          <a:prstGeom prst="rect">
            <a:avLst/>
          </a:prstGeom>
        </p:spPr>
      </p:pic>
      <p:pic>
        <p:nvPicPr>
          <p:cNvPr id="7" name="Picture 6">
            <a:extLst>
              <a:ext uri="{FF2B5EF4-FFF2-40B4-BE49-F238E27FC236}">
                <a16:creationId xmlns:a16="http://schemas.microsoft.com/office/drawing/2014/main" id="{AB155D6C-C8A4-DE68-6DF8-9901C9B6AF1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42347" y="897297"/>
            <a:ext cx="4643252" cy="3040437"/>
          </a:xfrm>
          <a:prstGeom prst="rect">
            <a:avLst/>
          </a:prstGeom>
        </p:spPr>
      </p:pic>
      <p:pic>
        <p:nvPicPr>
          <p:cNvPr id="10" name="Picture 9">
            <a:extLst>
              <a:ext uri="{FF2B5EF4-FFF2-40B4-BE49-F238E27FC236}">
                <a16:creationId xmlns:a16="http://schemas.microsoft.com/office/drawing/2014/main" id="{A4449F3D-1CED-955E-4E8B-F3DC6D36AE4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56211" y="891586"/>
            <a:ext cx="2786136" cy="1671682"/>
          </a:xfrm>
          <a:prstGeom prst="rect">
            <a:avLst/>
          </a:prstGeom>
        </p:spPr>
      </p:pic>
      <p:pic>
        <p:nvPicPr>
          <p:cNvPr id="8" name="Picture 7">
            <a:extLst>
              <a:ext uri="{FF2B5EF4-FFF2-40B4-BE49-F238E27FC236}">
                <a16:creationId xmlns:a16="http://schemas.microsoft.com/office/drawing/2014/main" id="{EDE9411B-0033-D8FD-AA15-26020301119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142523" y="3943445"/>
            <a:ext cx="2958644" cy="2778029"/>
          </a:xfrm>
          <a:prstGeom prst="rect">
            <a:avLst/>
          </a:prstGeom>
        </p:spPr>
      </p:pic>
    </p:spTree>
    <p:extLst>
      <p:ext uri="{BB962C8B-B14F-4D97-AF65-F5344CB8AC3E}">
        <p14:creationId xmlns:p14="http://schemas.microsoft.com/office/powerpoint/2010/main" val="8284673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E19BE1-96F0-2C8D-5B18-C50CF88ACDE5}"/>
              </a:ext>
            </a:extLst>
          </p:cNvPr>
          <p:cNvSpPr>
            <a:spLocks noGrp="1"/>
          </p:cNvSpPr>
          <p:nvPr>
            <p:ph type="sldNum" sz="quarter" idx="16"/>
          </p:nvPr>
        </p:nvSpPr>
        <p:spPr/>
        <p:txBody>
          <a:bodyPr/>
          <a:lstStyle/>
          <a:p>
            <a:fld id="{48F63A3B-78C7-47BE-AE5E-E10140E04643}" type="slidenum">
              <a:rPr lang="en-US" smtClean="0"/>
              <a:pPr/>
              <a:t>16</a:t>
            </a:fld>
            <a:endParaRPr lang="en-US"/>
          </a:p>
        </p:txBody>
      </p:sp>
      <p:sp>
        <p:nvSpPr>
          <p:cNvPr id="3" name="Footer Placeholder 2">
            <a:extLst>
              <a:ext uri="{FF2B5EF4-FFF2-40B4-BE49-F238E27FC236}">
                <a16:creationId xmlns:a16="http://schemas.microsoft.com/office/drawing/2014/main" id="{612BE246-69B6-ECE8-52A7-408C76B9582E}"/>
              </a:ext>
            </a:extLst>
          </p:cNvPr>
          <p:cNvSpPr>
            <a:spLocks noGrp="1"/>
          </p:cNvSpPr>
          <p:nvPr>
            <p:ph type="ftr" sz="quarter" idx="3"/>
          </p:nvPr>
        </p:nvSpPr>
        <p:spPr>
          <a:xfrm>
            <a:off x="2058605" y="6538912"/>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6BED177D-155C-E8B3-709B-CC2C243AE0A5}"/>
              </a:ext>
            </a:extLst>
          </p:cNvPr>
          <p:cNvSpPr>
            <a:spLocks noGrp="1"/>
          </p:cNvSpPr>
          <p:nvPr>
            <p:ph type="title"/>
          </p:nvPr>
        </p:nvSpPr>
        <p:spPr/>
        <p:txBody>
          <a:bodyPr>
            <a:normAutofit/>
          </a:bodyPr>
          <a:lstStyle/>
          <a:p>
            <a:r>
              <a:rPr lang="en-US" sz="2400" kern="1200" dirty="0">
                <a:solidFill>
                  <a:schemeClr val="tx1"/>
                </a:solidFill>
                <a:latin typeface="+mj-lt"/>
                <a:ea typeface="+mj-ea"/>
                <a:cs typeface="+mj-cs"/>
              </a:rPr>
              <a:t>Milani Engineering Model</a:t>
            </a:r>
            <a:endParaRPr lang="en-IT" dirty="0"/>
          </a:p>
        </p:txBody>
      </p:sp>
      <p:sp>
        <p:nvSpPr>
          <p:cNvPr id="5" name="Text Placeholder 4">
            <a:extLst>
              <a:ext uri="{FF2B5EF4-FFF2-40B4-BE49-F238E27FC236}">
                <a16:creationId xmlns:a16="http://schemas.microsoft.com/office/drawing/2014/main" id="{75ECECC0-D4D7-EB9C-234D-0DFF44BC90F0}"/>
              </a:ext>
            </a:extLst>
          </p:cNvPr>
          <p:cNvSpPr>
            <a:spLocks noGrp="1"/>
          </p:cNvSpPr>
          <p:nvPr>
            <p:ph type="body" sz="quarter" idx="17"/>
          </p:nvPr>
        </p:nvSpPr>
        <p:spPr>
          <a:xfrm>
            <a:off x="406401" y="984728"/>
            <a:ext cx="4864586" cy="5172008"/>
          </a:xfrm>
        </p:spPr>
        <p:txBody>
          <a:bodyPr/>
          <a:lstStyle/>
          <a:p>
            <a:r>
              <a:rPr lang="en-IT" dirty="0"/>
              <a:t>Engineering Model</a:t>
            </a:r>
          </a:p>
          <a:p>
            <a:pPr lvl="1"/>
            <a:r>
              <a:rPr lang="en-IT" dirty="0"/>
              <a:t>Mechanical Fit check </a:t>
            </a:r>
          </a:p>
          <a:p>
            <a:pPr lvl="1"/>
            <a:r>
              <a:rPr lang="en-IT" dirty="0"/>
              <a:t>Internal interfaces validation</a:t>
            </a:r>
          </a:p>
          <a:p>
            <a:pPr lvl="1"/>
            <a:r>
              <a:rPr lang="en-IT" dirty="0"/>
              <a:t>EMI EMC C</a:t>
            </a:r>
            <a:r>
              <a:rPr lang="en-GB" dirty="0"/>
              <a:t>a</a:t>
            </a:r>
            <a:r>
              <a:rPr lang="en-IT" dirty="0"/>
              <a:t>mpaign </a:t>
            </a:r>
            <a:r>
              <a:rPr lang="en-US" dirty="0"/>
              <a:t>completed</a:t>
            </a:r>
            <a:endParaRPr lang="en-IT" dirty="0"/>
          </a:p>
          <a:p>
            <a:r>
              <a:rPr lang="en-IT" dirty="0"/>
              <a:t>Status: </a:t>
            </a:r>
            <a:r>
              <a:rPr lang="en-US" dirty="0"/>
              <a:t>completed</a:t>
            </a:r>
            <a:endParaRPr lang="en-IT" dirty="0"/>
          </a:p>
          <a:p>
            <a:pPr lvl="1"/>
            <a:endParaRPr lang="en-IT" dirty="0"/>
          </a:p>
          <a:p>
            <a:pPr lvl="1"/>
            <a:endParaRPr lang="en-IT" dirty="0"/>
          </a:p>
        </p:txBody>
      </p:sp>
      <p:pic>
        <p:nvPicPr>
          <p:cNvPr id="6" name="Picture 5">
            <a:extLst>
              <a:ext uri="{FF2B5EF4-FFF2-40B4-BE49-F238E27FC236}">
                <a16:creationId xmlns:a16="http://schemas.microsoft.com/office/drawing/2014/main" id="{8775D127-20AF-3B4A-3958-47969681B811}"/>
              </a:ext>
            </a:extLst>
          </p:cNvPr>
          <p:cNvPicPr>
            <a:picLocks noChangeAspect="1"/>
          </p:cNvPicPr>
          <p:nvPr/>
        </p:nvPicPr>
        <p:blipFill>
          <a:blip r:embed="rId2"/>
          <a:stretch>
            <a:fillRect/>
          </a:stretch>
        </p:blipFill>
        <p:spPr>
          <a:xfrm>
            <a:off x="7435703" y="876181"/>
            <a:ext cx="4421148" cy="4747542"/>
          </a:xfrm>
          <a:prstGeom prst="rect">
            <a:avLst/>
          </a:prstGeom>
        </p:spPr>
      </p:pic>
      <p:pic>
        <p:nvPicPr>
          <p:cNvPr id="11" name="Picture 10">
            <a:extLst>
              <a:ext uri="{FF2B5EF4-FFF2-40B4-BE49-F238E27FC236}">
                <a16:creationId xmlns:a16="http://schemas.microsoft.com/office/drawing/2014/main" id="{01842CCF-AEDB-FA09-6E01-FBE8B7ABEF7B}"/>
              </a:ext>
            </a:extLst>
          </p:cNvPr>
          <p:cNvPicPr>
            <a:picLocks noChangeAspect="1"/>
          </p:cNvPicPr>
          <p:nvPr/>
        </p:nvPicPr>
        <p:blipFill>
          <a:blip r:embed="rId3"/>
          <a:stretch>
            <a:fillRect/>
          </a:stretch>
        </p:blipFill>
        <p:spPr>
          <a:xfrm>
            <a:off x="275722" y="2449983"/>
            <a:ext cx="7472241" cy="4164465"/>
          </a:xfrm>
          <a:prstGeom prst="rect">
            <a:avLst/>
          </a:prstGeom>
        </p:spPr>
      </p:pic>
      <p:sp>
        <p:nvSpPr>
          <p:cNvPr id="12" name="TextBox 11">
            <a:extLst>
              <a:ext uri="{FF2B5EF4-FFF2-40B4-BE49-F238E27FC236}">
                <a16:creationId xmlns:a16="http://schemas.microsoft.com/office/drawing/2014/main" id="{18BBE0CD-C59F-1855-AFC7-AE9800A4A901}"/>
              </a:ext>
            </a:extLst>
          </p:cNvPr>
          <p:cNvSpPr txBox="1"/>
          <p:nvPr/>
        </p:nvSpPr>
        <p:spPr>
          <a:xfrm>
            <a:off x="8378305" y="5652791"/>
            <a:ext cx="2624436" cy="523220"/>
          </a:xfrm>
          <a:prstGeom prst="rect">
            <a:avLst/>
          </a:prstGeom>
          <a:noFill/>
        </p:spPr>
        <p:txBody>
          <a:bodyPr wrap="none" rtlCol="0">
            <a:spAutoFit/>
          </a:bodyPr>
          <a:lstStyle/>
          <a:p>
            <a:r>
              <a:rPr lang="en-IT" sz="1400" dirty="0"/>
              <a:t>Milani EM integration into DSD</a:t>
            </a:r>
          </a:p>
          <a:p>
            <a:r>
              <a:rPr lang="en-IT" sz="1400" dirty="0"/>
              <a:t>December 2022</a:t>
            </a:r>
          </a:p>
        </p:txBody>
      </p:sp>
    </p:spTree>
    <p:extLst>
      <p:ext uri="{BB962C8B-B14F-4D97-AF65-F5344CB8AC3E}">
        <p14:creationId xmlns:p14="http://schemas.microsoft.com/office/powerpoint/2010/main" val="1371391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E19BE1-96F0-2C8D-5B18-C50CF88ACDE5}"/>
              </a:ext>
            </a:extLst>
          </p:cNvPr>
          <p:cNvSpPr>
            <a:spLocks noGrp="1"/>
          </p:cNvSpPr>
          <p:nvPr>
            <p:ph type="sldNum" sz="quarter" idx="16"/>
          </p:nvPr>
        </p:nvSpPr>
        <p:spPr/>
        <p:txBody>
          <a:bodyPr/>
          <a:lstStyle/>
          <a:p>
            <a:fld id="{48F63A3B-78C7-47BE-AE5E-E10140E04643}" type="slidenum">
              <a:rPr lang="en-US" smtClean="0"/>
              <a:pPr/>
              <a:t>17</a:t>
            </a:fld>
            <a:endParaRPr lang="en-US"/>
          </a:p>
        </p:txBody>
      </p:sp>
      <p:sp>
        <p:nvSpPr>
          <p:cNvPr id="3" name="Footer Placeholder 2">
            <a:extLst>
              <a:ext uri="{FF2B5EF4-FFF2-40B4-BE49-F238E27FC236}">
                <a16:creationId xmlns:a16="http://schemas.microsoft.com/office/drawing/2014/main" id="{612BE246-69B6-ECE8-52A7-408C76B9582E}"/>
              </a:ext>
            </a:extLst>
          </p:cNvPr>
          <p:cNvSpPr>
            <a:spLocks noGrp="1"/>
          </p:cNvSpPr>
          <p:nvPr>
            <p:ph type="ftr" sz="quarter" idx="3"/>
          </p:nvPr>
        </p:nvSpPr>
        <p:spPr>
          <a:xfrm>
            <a:off x="2058605" y="6538912"/>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6BED177D-155C-E8B3-709B-CC2C243AE0A5}"/>
              </a:ext>
            </a:extLst>
          </p:cNvPr>
          <p:cNvSpPr>
            <a:spLocks noGrp="1"/>
          </p:cNvSpPr>
          <p:nvPr>
            <p:ph type="title"/>
          </p:nvPr>
        </p:nvSpPr>
        <p:spPr/>
        <p:txBody>
          <a:bodyPr>
            <a:normAutofit/>
          </a:bodyPr>
          <a:lstStyle/>
          <a:p>
            <a:r>
              <a:rPr lang="en-US" sz="2400" kern="1200" dirty="0">
                <a:solidFill>
                  <a:schemeClr val="tx1"/>
                </a:solidFill>
                <a:latin typeface="+mj-lt"/>
                <a:ea typeface="+mj-ea"/>
                <a:cs typeface="+mj-cs"/>
              </a:rPr>
              <a:t>Milani </a:t>
            </a:r>
            <a:r>
              <a:rPr lang="en-US" sz="2400" kern="1200" dirty="0" err="1">
                <a:solidFill>
                  <a:schemeClr val="tx1"/>
                </a:solidFill>
                <a:latin typeface="+mj-lt"/>
                <a:ea typeface="+mj-ea"/>
                <a:cs typeface="+mj-cs"/>
              </a:rPr>
              <a:t>ProtoFlight</a:t>
            </a:r>
            <a:r>
              <a:rPr lang="en-US" sz="2400" kern="1200" dirty="0">
                <a:solidFill>
                  <a:schemeClr val="tx1"/>
                </a:solidFill>
                <a:latin typeface="+mj-lt"/>
                <a:ea typeface="+mj-ea"/>
                <a:cs typeface="+mj-cs"/>
              </a:rPr>
              <a:t> Model</a:t>
            </a:r>
            <a:endParaRPr lang="en-IT" dirty="0"/>
          </a:p>
        </p:txBody>
      </p:sp>
      <p:sp>
        <p:nvSpPr>
          <p:cNvPr id="5" name="Text Placeholder 4">
            <a:extLst>
              <a:ext uri="{FF2B5EF4-FFF2-40B4-BE49-F238E27FC236}">
                <a16:creationId xmlns:a16="http://schemas.microsoft.com/office/drawing/2014/main" id="{75ECECC0-D4D7-EB9C-234D-0DFF44BC90F0}"/>
              </a:ext>
            </a:extLst>
          </p:cNvPr>
          <p:cNvSpPr>
            <a:spLocks noGrp="1"/>
          </p:cNvSpPr>
          <p:nvPr>
            <p:ph type="body" sz="quarter" idx="17"/>
          </p:nvPr>
        </p:nvSpPr>
        <p:spPr>
          <a:xfrm>
            <a:off x="406400" y="984728"/>
            <a:ext cx="10947399" cy="5172008"/>
          </a:xfrm>
        </p:spPr>
        <p:txBody>
          <a:bodyPr/>
          <a:lstStyle/>
          <a:p>
            <a:r>
              <a:rPr lang="en-IT" dirty="0"/>
              <a:t>Proto</a:t>
            </a:r>
            <a:r>
              <a:rPr lang="en-US" dirty="0"/>
              <a:t>F</a:t>
            </a:r>
            <a:r>
              <a:rPr lang="en-IT" dirty="0"/>
              <a:t>ight Model</a:t>
            </a:r>
          </a:p>
          <a:p>
            <a:pPr lvl="1"/>
            <a:r>
              <a:rPr lang="en-GB" dirty="0"/>
              <a:t>Milani is a 6U CubeSat that leverages on </a:t>
            </a:r>
            <a:r>
              <a:rPr lang="en-GB" dirty="0" err="1"/>
              <a:t>Tyvak</a:t>
            </a:r>
            <a:r>
              <a:rPr lang="en-GB" dirty="0"/>
              <a:t> Trestles platform architecture, avionics technology Mark II</a:t>
            </a:r>
          </a:p>
          <a:p>
            <a:pPr lvl="1"/>
            <a:r>
              <a:rPr lang="en-GB" dirty="0"/>
              <a:t>Although the Trestles platform is a standard platform, some customizations were made specifically for Milani mission, including Software with the support of HULD</a:t>
            </a:r>
          </a:p>
          <a:p>
            <a:pPr lvl="1"/>
            <a:r>
              <a:rPr lang="en-IT" dirty="0"/>
              <a:t>System Validation Test (SVT) with Hera upon delivery </a:t>
            </a:r>
          </a:p>
          <a:p>
            <a:r>
              <a:rPr lang="en-IT" dirty="0"/>
              <a:t>Status: </a:t>
            </a:r>
          </a:p>
          <a:p>
            <a:pPr lvl="1"/>
            <a:r>
              <a:rPr lang="en-US" dirty="0"/>
              <a:t>Preparing AI&amp;T Phase</a:t>
            </a:r>
            <a:endParaRPr lang="en-IT" dirty="0"/>
          </a:p>
        </p:txBody>
      </p:sp>
      <p:pic>
        <p:nvPicPr>
          <p:cNvPr id="6" name="Picture 5" descr="A picture containing text&#10;&#10;Description automatically generated">
            <a:extLst>
              <a:ext uri="{FF2B5EF4-FFF2-40B4-BE49-F238E27FC236}">
                <a16:creationId xmlns:a16="http://schemas.microsoft.com/office/drawing/2014/main" id="{A407EB9F-A705-3219-47C4-D5AB0CC748E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63099" y="3269198"/>
            <a:ext cx="4989867" cy="2863791"/>
          </a:xfrm>
          <a:prstGeom prst="rect">
            <a:avLst/>
          </a:prstGeom>
        </p:spPr>
      </p:pic>
      <p:pic>
        <p:nvPicPr>
          <p:cNvPr id="11" name="Picture 10">
            <a:extLst>
              <a:ext uri="{FF2B5EF4-FFF2-40B4-BE49-F238E27FC236}">
                <a16:creationId xmlns:a16="http://schemas.microsoft.com/office/drawing/2014/main" id="{F0E803D0-3DAE-B132-F36E-7531A22240C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3099" y="3375401"/>
            <a:ext cx="762000" cy="825500"/>
          </a:xfrm>
          <a:prstGeom prst="rect">
            <a:avLst/>
          </a:prstGeom>
        </p:spPr>
      </p:pic>
      <p:sp>
        <p:nvSpPr>
          <p:cNvPr id="13" name="TextBox 12">
            <a:extLst>
              <a:ext uri="{FF2B5EF4-FFF2-40B4-BE49-F238E27FC236}">
                <a16:creationId xmlns:a16="http://schemas.microsoft.com/office/drawing/2014/main" id="{6D9EBD2E-3390-439B-A93A-9503A1F93A75}"/>
              </a:ext>
            </a:extLst>
          </p:cNvPr>
          <p:cNvSpPr txBox="1"/>
          <p:nvPr/>
        </p:nvSpPr>
        <p:spPr>
          <a:xfrm>
            <a:off x="987750" y="5955797"/>
            <a:ext cx="4211409" cy="276999"/>
          </a:xfrm>
          <a:prstGeom prst="rect">
            <a:avLst/>
          </a:prstGeom>
          <a:noFill/>
        </p:spPr>
        <p:txBody>
          <a:bodyPr wrap="none" rtlCol="0">
            <a:spAutoFit/>
          </a:bodyPr>
          <a:lstStyle/>
          <a:p>
            <a:r>
              <a:rPr lang="en-IT" sz="1200" b="1" i="1"/>
              <a:t>Milani CubeSat configuration – Deployed configuration</a:t>
            </a:r>
          </a:p>
        </p:txBody>
      </p:sp>
      <p:pic>
        <p:nvPicPr>
          <p:cNvPr id="14" name="Picture 13">
            <a:extLst>
              <a:ext uri="{FF2B5EF4-FFF2-40B4-BE49-F238E27FC236}">
                <a16:creationId xmlns:a16="http://schemas.microsoft.com/office/drawing/2014/main" id="{A440C214-371E-E603-B878-92191A4D5C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01585" y="3237494"/>
            <a:ext cx="3581400" cy="2527300"/>
          </a:xfrm>
          <a:prstGeom prst="rect">
            <a:avLst/>
          </a:prstGeom>
        </p:spPr>
      </p:pic>
      <p:sp>
        <p:nvSpPr>
          <p:cNvPr id="15" name="TextBox 14">
            <a:extLst>
              <a:ext uri="{FF2B5EF4-FFF2-40B4-BE49-F238E27FC236}">
                <a16:creationId xmlns:a16="http://schemas.microsoft.com/office/drawing/2014/main" id="{028F6D27-4E9B-D7F0-8959-788F0EDA1E85}"/>
              </a:ext>
            </a:extLst>
          </p:cNvPr>
          <p:cNvSpPr txBox="1"/>
          <p:nvPr/>
        </p:nvSpPr>
        <p:spPr>
          <a:xfrm>
            <a:off x="7137189" y="5964408"/>
            <a:ext cx="4067139" cy="276999"/>
          </a:xfrm>
          <a:prstGeom prst="rect">
            <a:avLst/>
          </a:prstGeom>
          <a:noFill/>
        </p:spPr>
        <p:txBody>
          <a:bodyPr wrap="none" rtlCol="0">
            <a:spAutoFit/>
          </a:bodyPr>
          <a:lstStyle/>
          <a:p>
            <a:r>
              <a:rPr lang="en-IT" sz="1200" b="1" i="1"/>
              <a:t>Milani CubeSat configuration – Stowed configuration</a:t>
            </a:r>
          </a:p>
        </p:txBody>
      </p:sp>
    </p:spTree>
    <p:extLst>
      <p:ext uri="{BB962C8B-B14F-4D97-AF65-F5344CB8AC3E}">
        <p14:creationId xmlns:p14="http://schemas.microsoft.com/office/powerpoint/2010/main" val="2727354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E19BE1-96F0-2C8D-5B18-C50CF88ACDE5}"/>
              </a:ext>
            </a:extLst>
          </p:cNvPr>
          <p:cNvSpPr>
            <a:spLocks noGrp="1"/>
          </p:cNvSpPr>
          <p:nvPr>
            <p:ph type="sldNum" sz="quarter" idx="16"/>
          </p:nvPr>
        </p:nvSpPr>
        <p:spPr/>
        <p:txBody>
          <a:bodyPr/>
          <a:lstStyle/>
          <a:p>
            <a:fld id="{48F63A3B-78C7-47BE-AE5E-E10140E04643}" type="slidenum">
              <a:rPr lang="en-US" smtClean="0"/>
              <a:pPr/>
              <a:t>18</a:t>
            </a:fld>
            <a:endParaRPr lang="en-US"/>
          </a:p>
        </p:txBody>
      </p:sp>
      <p:sp>
        <p:nvSpPr>
          <p:cNvPr id="3" name="Footer Placeholder 2">
            <a:extLst>
              <a:ext uri="{FF2B5EF4-FFF2-40B4-BE49-F238E27FC236}">
                <a16:creationId xmlns:a16="http://schemas.microsoft.com/office/drawing/2014/main" id="{612BE246-69B6-ECE8-52A7-408C76B9582E}"/>
              </a:ext>
            </a:extLst>
          </p:cNvPr>
          <p:cNvSpPr>
            <a:spLocks noGrp="1"/>
          </p:cNvSpPr>
          <p:nvPr>
            <p:ph type="ftr" sz="quarter" idx="3"/>
          </p:nvPr>
        </p:nvSpPr>
        <p:spPr>
          <a:xfrm>
            <a:off x="2058605" y="6538912"/>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6BED177D-155C-E8B3-709B-CC2C243AE0A5}"/>
              </a:ext>
            </a:extLst>
          </p:cNvPr>
          <p:cNvSpPr>
            <a:spLocks noGrp="1"/>
          </p:cNvSpPr>
          <p:nvPr>
            <p:ph type="title"/>
          </p:nvPr>
        </p:nvSpPr>
        <p:spPr/>
        <p:txBody>
          <a:bodyPr>
            <a:normAutofit/>
          </a:bodyPr>
          <a:lstStyle/>
          <a:p>
            <a:r>
              <a:rPr lang="en-US" sz="2400" kern="1200" dirty="0">
                <a:solidFill>
                  <a:schemeClr val="tx1"/>
                </a:solidFill>
                <a:latin typeface="+mj-lt"/>
                <a:ea typeface="+mj-ea"/>
                <a:cs typeface="+mj-cs"/>
              </a:rPr>
              <a:t>Milani satellite: focus</a:t>
            </a:r>
            <a:endParaRPr lang="en-IT" dirty="0"/>
          </a:p>
        </p:txBody>
      </p:sp>
      <p:sp>
        <p:nvSpPr>
          <p:cNvPr id="5" name="Text Placeholder 4">
            <a:extLst>
              <a:ext uri="{FF2B5EF4-FFF2-40B4-BE49-F238E27FC236}">
                <a16:creationId xmlns:a16="http://schemas.microsoft.com/office/drawing/2014/main" id="{75ECECC0-D4D7-EB9C-234D-0DFF44BC90F0}"/>
              </a:ext>
            </a:extLst>
          </p:cNvPr>
          <p:cNvSpPr>
            <a:spLocks noGrp="1"/>
          </p:cNvSpPr>
          <p:nvPr>
            <p:ph type="body" sz="quarter" idx="17"/>
          </p:nvPr>
        </p:nvSpPr>
        <p:spPr>
          <a:xfrm>
            <a:off x="406401" y="984727"/>
            <a:ext cx="5954920" cy="5736747"/>
          </a:xfrm>
        </p:spPr>
        <p:txBody>
          <a:bodyPr>
            <a:normAutofit/>
          </a:bodyPr>
          <a:lstStyle/>
          <a:p>
            <a:r>
              <a:rPr lang="en-IT" dirty="0"/>
              <a:t>ASPECT Payload</a:t>
            </a:r>
          </a:p>
          <a:p>
            <a:pPr lvl="1"/>
            <a:r>
              <a:rPr lang="en-IT" dirty="0"/>
              <a:t>Developed by </a:t>
            </a:r>
            <a:r>
              <a:rPr lang="en-IT" b="1" dirty="0"/>
              <a:t>VTT, Finland</a:t>
            </a:r>
          </a:p>
          <a:p>
            <a:pPr lvl="1"/>
            <a:r>
              <a:rPr lang="en-IT" dirty="0"/>
              <a:t>Flight Model</a:t>
            </a:r>
            <a:r>
              <a:rPr lang="en-US" dirty="0"/>
              <a:t> under final</a:t>
            </a:r>
            <a:r>
              <a:rPr lang="en-IT" dirty="0"/>
              <a:t> integration </a:t>
            </a:r>
          </a:p>
          <a:p>
            <a:r>
              <a:rPr lang="en-IT" dirty="0"/>
              <a:t>VISTA Payload</a:t>
            </a:r>
          </a:p>
          <a:p>
            <a:pPr lvl="1"/>
            <a:r>
              <a:rPr lang="en-IT" dirty="0"/>
              <a:t>D</a:t>
            </a:r>
            <a:r>
              <a:rPr lang="en-GB" dirty="0" err="1"/>
              <a:t>eveloped</a:t>
            </a:r>
            <a:r>
              <a:rPr lang="en-GB" dirty="0"/>
              <a:t> by </a:t>
            </a:r>
            <a:r>
              <a:rPr lang="en-GB" b="1" dirty="0"/>
              <a:t>INAF, Italy</a:t>
            </a:r>
          </a:p>
          <a:p>
            <a:pPr lvl="1"/>
            <a:r>
              <a:rPr lang="en-GB" dirty="0"/>
              <a:t>Flight Model completed delivered to Tyvak </a:t>
            </a:r>
          </a:p>
          <a:p>
            <a:r>
              <a:rPr lang="en-IT" dirty="0"/>
              <a:t>Propulsion System (”Ianus”, Cold gas)</a:t>
            </a:r>
          </a:p>
          <a:p>
            <a:pPr lvl="1"/>
            <a:r>
              <a:rPr lang="it-IT" dirty="0"/>
              <a:t>Joint development by Technology for </a:t>
            </a:r>
            <a:r>
              <a:rPr lang="it-IT" b="1" dirty="0"/>
              <a:t>Propulsion and Innovation (T4I, Padova) and Tyvak International</a:t>
            </a:r>
          </a:p>
          <a:p>
            <a:pPr lvl="1"/>
            <a:r>
              <a:rPr lang="it-IT" dirty="0"/>
              <a:t>Successful qualification in September 2023 at CIRA, Italy </a:t>
            </a:r>
          </a:p>
          <a:p>
            <a:pPr lvl="1"/>
            <a:r>
              <a:rPr lang="it-IT" dirty="0"/>
              <a:t>Flight Model delivered to Tyvak</a:t>
            </a:r>
          </a:p>
          <a:p>
            <a:r>
              <a:rPr lang="en-IT" dirty="0"/>
              <a:t>Navigation</a:t>
            </a:r>
            <a:r>
              <a:rPr lang="en-US" dirty="0"/>
              <a:t> Camera</a:t>
            </a:r>
            <a:endParaRPr lang="en-IT" dirty="0"/>
          </a:p>
          <a:p>
            <a:pPr lvl="1"/>
            <a:r>
              <a:rPr lang="en-IT" dirty="0"/>
              <a:t>Navigation camera developed by Tyvak</a:t>
            </a:r>
          </a:p>
          <a:p>
            <a:pPr lvl="1"/>
            <a:r>
              <a:rPr lang="en-IT" dirty="0"/>
              <a:t>Algorithms developed by Politecnico di Milano</a:t>
            </a:r>
          </a:p>
          <a:p>
            <a:pPr lvl="1"/>
            <a:r>
              <a:rPr lang="en-IT" dirty="0"/>
              <a:t>IP and GNC design validated through a test activity executed at PoliMI</a:t>
            </a:r>
            <a:r>
              <a:rPr lang="en-US" dirty="0"/>
              <a:t> to assess</a:t>
            </a:r>
            <a:r>
              <a:rPr lang="en-GB" dirty="0"/>
              <a:t> IP performances and noise characteristics</a:t>
            </a:r>
            <a:endParaRPr lang="en-IT" dirty="0"/>
          </a:p>
          <a:p>
            <a:r>
              <a:rPr lang="en-IT" dirty="0"/>
              <a:t>Main payload, Intersatellite Link system, Deployer and Cubesat Interface Bracket</a:t>
            </a:r>
          </a:p>
          <a:p>
            <a:pPr lvl="1"/>
            <a:r>
              <a:rPr lang="en-IT" dirty="0"/>
              <a:t>Defined by ESA</a:t>
            </a:r>
          </a:p>
          <a:p>
            <a:pPr lvl="1"/>
            <a:r>
              <a:rPr lang="en-IT" dirty="0"/>
              <a:t>Milani system designed according to ICD</a:t>
            </a:r>
          </a:p>
          <a:p>
            <a:endParaRPr lang="en-IT" dirty="0"/>
          </a:p>
        </p:txBody>
      </p:sp>
      <p:pic>
        <p:nvPicPr>
          <p:cNvPr id="6" name="Picture 5">
            <a:extLst>
              <a:ext uri="{FF2B5EF4-FFF2-40B4-BE49-F238E27FC236}">
                <a16:creationId xmlns:a16="http://schemas.microsoft.com/office/drawing/2014/main" id="{3DF665A4-A486-766B-C908-03638A943EA0}"/>
              </a:ext>
            </a:extLst>
          </p:cNvPr>
          <p:cNvPicPr>
            <a:picLocks noChangeAspect="1"/>
          </p:cNvPicPr>
          <p:nvPr/>
        </p:nvPicPr>
        <p:blipFill>
          <a:blip r:embed="rId2"/>
          <a:stretch>
            <a:fillRect/>
          </a:stretch>
        </p:blipFill>
        <p:spPr>
          <a:xfrm>
            <a:off x="10153684" y="2851372"/>
            <a:ext cx="1866294" cy="1577250"/>
          </a:xfrm>
          <a:prstGeom prst="rect">
            <a:avLst/>
          </a:prstGeom>
        </p:spPr>
      </p:pic>
      <p:sp>
        <p:nvSpPr>
          <p:cNvPr id="11" name="TextBox 10">
            <a:extLst>
              <a:ext uri="{FF2B5EF4-FFF2-40B4-BE49-F238E27FC236}">
                <a16:creationId xmlns:a16="http://schemas.microsoft.com/office/drawing/2014/main" id="{FDFDF9DA-AF58-A64E-1ACE-295365F2103F}"/>
              </a:ext>
            </a:extLst>
          </p:cNvPr>
          <p:cNvSpPr txBox="1"/>
          <p:nvPr/>
        </p:nvSpPr>
        <p:spPr>
          <a:xfrm>
            <a:off x="10393398" y="4428486"/>
            <a:ext cx="1462260" cy="261610"/>
          </a:xfrm>
          <a:prstGeom prst="rect">
            <a:avLst/>
          </a:prstGeom>
          <a:noFill/>
        </p:spPr>
        <p:txBody>
          <a:bodyPr wrap="none" rtlCol="0">
            <a:spAutoFit/>
          </a:bodyPr>
          <a:lstStyle/>
          <a:p>
            <a:r>
              <a:rPr lang="it-IT" sz="1100" b="1" i="1" dirty="0" err="1"/>
              <a:t>Navigation</a:t>
            </a:r>
            <a:r>
              <a:rPr lang="it-IT" sz="1100" b="1" i="1" dirty="0"/>
              <a:t> Camera</a:t>
            </a:r>
            <a:endParaRPr lang="en-IT" sz="1100" b="1" i="1" dirty="0"/>
          </a:p>
        </p:txBody>
      </p:sp>
      <p:pic>
        <p:nvPicPr>
          <p:cNvPr id="12" name="Picture 11">
            <a:extLst>
              <a:ext uri="{FF2B5EF4-FFF2-40B4-BE49-F238E27FC236}">
                <a16:creationId xmlns:a16="http://schemas.microsoft.com/office/drawing/2014/main" id="{E3577C7E-6C0F-C664-3D5C-1719F80060A4}"/>
              </a:ext>
            </a:extLst>
          </p:cNvPr>
          <p:cNvPicPr>
            <a:picLocks noChangeAspect="1"/>
          </p:cNvPicPr>
          <p:nvPr/>
        </p:nvPicPr>
        <p:blipFill rotWithShape="1">
          <a:blip r:embed="rId3">
            <a:extLst>
              <a:ext uri="{28A0092B-C50C-407E-A947-70E740481C1C}">
                <a14:useLocalDpi xmlns:a14="http://schemas.microsoft.com/office/drawing/2010/main" val="0"/>
              </a:ext>
            </a:extLst>
          </a:blip>
          <a:srcRect t="28204" b="16810"/>
          <a:stretch/>
        </p:blipFill>
        <p:spPr>
          <a:xfrm>
            <a:off x="7400583" y="857368"/>
            <a:ext cx="4619395" cy="1905000"/>
          </a:xfrm>
          <a:prstGeom prst="rect">
            <a:avLst/>
          </a:prstGeom>
        </p:spPr>
      </p:pic>
      <p:sp>
        <p:nvSpPr>
          <p:cNvPr id="14" name="TextBox 13">
            <a:extLst>
              <a:ext uri="{FF2B5EF4-FFF2-40B4-BE49-F238E27FC236}">
                <a16:creationId xmlns:a16="http://schemas.microsoft.com/office/drawing/2014/main" id="{DF40C6BA-9C86-740E-08E9-118566EAF3D7}"/>
              </a:ext>
            </a:extLst>
          </p:cNvPr>
          <p:cNvSpPr txBox="1"/>
          <p:nvPr/>
        </p:nvSpPr>
        <p:spPr>
          <a:xfrm>
            <a:off x="7400583" y="2780149"/>
            <a:ext cx="2720617" cy="261610"/>
          </a:xfrm>
          <a:prstGeom prst="rect">
            <a:avLst/>
          </a:prstGeom>
          <a:noFill/>
        </p:spPr>
        <p:txBody>
          <a:bodyPr wrap="none" rtlCol="0">
            <a:spAutoFit/>
          </a:bodyPr>
          <a:lstStyle/>
          <a:p>
            <a:r>
              <a:rPr lang="it-IT" sz="1100" b="1" i="1" dirty="0"/>
              <a:t>Ianus Propulsion System – Flight Unit</a:t>
            </a:r>
            <a:endParaRPr lang="en-IT" sz="1100" b="1" i="1" dirty="0"/>
          </a:p>
        </p:txBody>
      </p:sp>
      <p:pic>
        <p:nvPicPr>
          <p:cNvPr id="15" name="Picture 14">
            <a:extLst>
              <a:ext uri="{FF2B5EF4-FFF2-40B4-BE49-F238E27FC236}">
                <a16:creationId xmlns:a16="http://schemas.microsoft.com/office/drawing/2014/main" id="{2471274F-8781-85D0-E471-62AE2A0107FA}"/>
              </a:ext>
            </a:extLst>
          </p:cNvPr>
          <p:cNvPicPr>
            <a:picLocks noChangeAspect="1"/>
          </p:cNvPicPr>
          <p:nvPr/>
        </p:nvPicPr>
        <p:blipFill>
          <a:blip r:embed="rId4"/>
          <a:stretch>
            <a:fillRect/>
          </a:stretch>
        </p:blipFill>
        <p:spPr>
          <a:xfrm>
            <a:off x="6751554" y="3127829"/>
            <a:ext cx="3329765" cy="2437864"/>
          </a:xfrm>
          <a:prstGeom prst="rect">
            <a:avLst/>
          </a:prstGeom>
        </p:spPr>
      </p:pic>
      <p:sp>
        <p:nvSpPr>
          <p:cNvPr id="16" name="TextBox 15">
            <a:extLst>
              <a:ext uri="{FF2B5EF4-FFF2-40B4-BE49-F238E27FC236}">
                <a16:creationId xmlns:a16="http://schemas.microsoft.com/office/drawing/2014/main" id="{6A66AFCF-05C1-2DB6-7A4C-A9A62B004340}"/>
              </a:ext>
            </a:extLst>
          </p:cNvPr>
          <p:cNvSpPr txBox="1"/>
          <p:nvPr/>
        </p:nvSpPr>
        <p:spPr>
          <a:xfrm>
            <a:off x="7678584" y="5595465"/>
            <a:ext cx="2514343" cy="276999"/>
          </a:xfrm>
          <a:prstGeom prst="rect">
            <a:avLst/>
          </a:prstGeom>
          <a:noFill/>
        </p:spPr>
        <p:txBody>
          <a:bodyPr wrap="none" rtlCol="0">
            <a:spAutoFit/>
          </a:bodyPr>
          <a:lstStyle/>
          <a:p>
            <a:r>
              <a:rPr lang="en-IT" sz="1200" b="1" dirty="0"/>
              <a:t>INAF TEAM delivering VISTA PL</a:t>
            </a:r>
          </a:p>
        </p:txBody>
      </p:sp>
      <p:pic>
        <p:nvPicPr>
          <p:cNvPr id="17" name="Picture 16" descr="A picture containing indoor&#10;&#10;Description automatically generated">
            <a:extLst>
              <a:ext uri="{FF2B5EF4-FFF2-40B4-BE49-F238E27FC236}">
                <a16:creationId xmlns:a16="http://schemas.microsoft.com/office/drawing/2014/main" id="{EC67D242-3B85-D804-EAD7-033420EA4495}"/>
              </a:ext>
            </a:extLst>
          </p:cNvPr>
          <p:cNvPicPr>
            <a:picLocks noChangeAspect="1"/>
          </p:cNvPicPr>
          <p:nvPr/>
        </p:nvPicPr>
        <p:blipFill>
          <a:blip r:embed="rId5"/>
          <a:stretch>
            <a:fillRect/>
          </a:stretch>
        </p:blipFill>
        <p:spPr>
          <a:xfrm>
            <a:off x="10167714" y="4716201"/>
            <a:ext cx="1838233" cy="1378675"/>
          </a:xfrm>
          <a:prstGeom prst="rect">
            <a:avLst/>
          </a:prstGeom>
        </p:spPr>
      </p:pic>
      <p:sp>
        <p:nvSpPr>
          <p:cNvPr id="18" name="TextBox 17">
            <a:extLst>
              <a:ext uri="{FF2B5EF4-FFF2-40B4-BE49-F238E27FC236}">
                <a16:creationId xmlns:a16="http://schemas.microsoft.com/office/drawing/2014/main" id="{5F2390F6-90D0-1DE2-DDDB-BC7D9FC93303}"/>
              </a:ext>
            </a:extLst>
          </p:cNvPr>
          <p:cNvSpPr txBox="1"/>
          <p:nvPr/>
        </p:nvSpPr>
        <p:spPr>
          <a:xfrm>
            <a:off x="10081319" y="6068588"/>
            <a:ext cx="1969257" cy="276999"/>
          </a:xfrm>
          <a:prstGeom prst="rect">
            <a:avLst/>
          </a:prstGeom>
          <a:noFill/>
        </p:spPr>
        <p:txBody>
          <a:bodyPr wrap="none" rtlCol="0">
            <a:spAutoFit/>
          </a:bodyPr>
          <a:lstStyle/>
          <a:p>
            <a:r>
              <a:rPr lang="en-IT" sz="1200" b="1" dirty="0"/>
              <a:t>ASPECT PL - Mechanics</a:t>
            </a:r>
          </a:p>
        </p:txBody>
      </p:sp>
      <p:pic>
        <p:nvPicPr>
          <p:cNvPr id="19" name="Immagine 8" descr="Immagine che contiene interni&#10;&#10;Descrizione generata automaticamente">
            <a:extLst>
              <a:ext uri="{FF2B5EF4-FFF2-40B4-BE49-F238E27FC236}">
                <a16:creationId xmlns:a16="http://schemas.microsoft.com/office/drawing/2014/main" id="{26480EFC-E60D-D3E5-FA88-3C3C256C7B7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48707" y="5236296"/>
            <a:ext cx="1438544" cy="1302615"/>
          </a:xfrm>
          <a:prstGeom prst="rect">
            <a:avLst/>
          </a:prstGeom>
        </p:spPr>
      </p:pic>
    </p:spTree>
    <p:extLst>
      <p:ext uri="{BB962C8B-B14F-4D97-AF65-F5344CB8AC3E}">
        <p14:creationId xmlns:p14="http://schemas.microsoft.com/office/powerpoint/2010/main" val="1488934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612E07-BCC2-2A38-D8D5-2C51DB27CB50}"/>
              </a:ext>
            </a:extLst>
          </p:cNvPr>
          <p:cNvSpPr>
            <a:spLocks noGrp="1"/>
          </p:cNvSpPr>
          <p:nvPr>
            <p:ph type="sldNum" sz="quarter" idx="16"/>
          </p:nvPr>
        </p:nvSpPr>
        <p:spPr/>
        <p:txBody>
          <a:bodyPr/>
          <a:lstStyle/>
          <a:p>
            <a:fld id="{48F63A3B-78C7-47BE-AE5E-E10140E04643}" type="slidenum">
              <a:rPr lang="en-US" smtClean="0"/>
              <a:pPr/>
              <a:t>19</a:t>
            </a:fld>
            <a:endParaRPr lang="en-US"/>
          </a:p>
        </p:txBody>
      </p:sp>
      <p:sp>
        <p:nvSpPr>
          <p:cNvPr id="3" name="Footer Placeholder 2">
            <a:extLst>
              <a:ext uri="{FF2B5EF4-FFF2-40B4-BE49-F238E27FC236}">
                <a16:creationId xmlns:a16="http://schemas.microsoft.com/office/drawing/2014/main" id="{054B908E-A786-C3D2-F37A-64AC9CF01CD6}"/>
              </a:ext>
            </a:extLst>
          </p:cNvPr>
          <p:cNvSpPr>
            <a:spLocks noGrp="1"/>
          </p:cNvSpPr>
          <p:nvPr>
            <p:ph type="ftr" sz="quarter" idx="3"/>
          </p:nvPr>
        </p:nvSpPr>
        <p:spPr>
          <a:xfrm>
            <a:off x="2065751" y="6440200"/>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D0FDB30D-7C5F-43BF-1BE9-FB647860B518}"/>
              </a:ext>
            </a:extLst>
          </p:cNvPr>
          <p:cNvSpPr>
            <a:spLocks noGrp="1"/>
          </p:cNvSpPr>
          <p:nvPr>
            <p:ph type="title"/>
          </p:nvPr>
        </p:nvSpPr>
        <p:spPr/>
        <p:txBody>
          <a:bodyPr/>
          <a:lstStyle/>
          <a:p>
            <a:r>
              <a:rPr lang="en-IT" dirty="0"/>
              <a:t>Radiation test activities </a:t>
            </a:r>
          </a:p>
        </p:txBody>
      </p:sp>
      <p:sp>
        <p:nvSpPr>
          <p:cNvPr id="5" name="Text Placeholder 4">
            <a:extLst>
              <a:ext uri="{FF2B5EF4-FFF2-40B4-BE49-F238E27FC236}">
                <a16:creationId xmlns:a16="http://schemas.microsoft.com/office/drawing/2014/main" id="{6E2590CC-27CC-7B16-808F-FE10C1F46E8D}"/>
              </a:ext>
            </a:extLst>
          </p:cNvPr>
          <p:cNvSpPr>
            <a:spLocks noGrp="1"/>
          </p:cNvSpPr>
          <p:nvPr>
            <p:ph type="body" sz="quarter" idx="17"/>
          </p:nvPr>
        </p:nvSpPr>
        <p:spPr>
          <a:xfrm>
            <a:off x="406400" y="984728"/>
            <a:ext cx="6541239" cy="5172008"/>
          </a:xfrm>
        </p:spPr>
        <p:txBody>
          <a:bodyPr/>
          <a:lstStyle/>
          <a:p>
            <a:r>
              <a:rPr lang="en-IT" dirty="0"/>
              <a:t>Radiation harndness campaign</a:t>
            </a:r>
          </a:p>
          <a:p>
            <a:pPr lvl="1"/>
            <a:r>
              <a:rPr lang="en-IT" dirty="0"/>
              <a:t>Ensure the mission execution in a deep space environment</a:t>
            </a:r>
          </a:p>
          <a:p>
            <a:pPr lvl="1"/>
            <a:r>
              <a:rPr lang="en-IT" dirty="0"/>
              <a:t>Heavy ion test on components and high energy proton on modules</a:t>
            </a:r>
          </a:p>
          <a:p>
            <a:pPr lvl="1"/>
            <a:r>
              <a:rPr lang="en-IT" dirty="0"/>
              <a:t>Managed by </a:t>
            </a:r>
            <a:r>
              <a:rPr lang="en-US" dirty="0"/>
              <a:t>Tyvak with support of </a:t>
            </a:r>
            <a:r>
              <a:rPr lang="en-IT" dirty="0"/>
              <a:t>Politecnico di Torino</a:t>
            </a:r>
          </a:p>
          <a:p>
            <a:pPr lvl="1"/>
            <a:endParaRPr lang="en-GB" dirty="0"/>
          </a:p>
          <a:p>
            <a:endParaRPr lang="en-IT" dirty="0"/>
          </a:p>
        </p:txBody>
      </p:sp>
      <p:pic>
        <p:nvPicPr>
          <p:cNvPr id="7" name="Picture 6">
            <a:extLst>
              <a:ext uri="{FF2B5EF4-FFF2-40B4-BE49-F238E27FC236}">
                <a16:creationId xmlns:a16="http://schemas.microsoft.com/office/drawing/2014/main" id="{1731E232-51F8-40EE-B117-2C86FAA08BA7}"/>
              </a:ext>
            </a:extLst>
          </p:cNvPr>
          <p:cNvPicPr>
            <a:picLocks noChangeAspect="1"/>
          </p:cNvPicPr>
          <p:nvPr/>
        </p:nvPicPr>
        <p:blipFill>
          <a:blip r:embed="rId2"/>
          <a:stretch>
            <a:fillRect/>
          </a:stretch>
        </p:blipFill>
        <p:spPr>
          <a:xfrm>
            <a:off x="7064108" y="1506499"/>
            <a:ext cx="3873552" cy="2985595"/>
          </a:xfrm>
          <a:prstGeom prst="rect">
            <a:avLst/>
          </a:prstGeom>
        </p:spPr>
      </p:pic>
      <p:sp>
        <p:nvSpPr>
          <p:cNvPr id="9" name="Quad Arrow 8">
            <a:extLst>
              <a:ext uri="{FF2B5EF4-FFF2-40B4-BE49-F238E27FC236}">
                <a16:creationId xmlns:a16="http://schemas.microsoft.com/office/drawing/2014/main" id="{AB90CEB1-ACB0-6615-4B12-3858D6B686BD}"/>
              </a:ext>
            </a:extLst>
          </p:cNvPr>
          <p:cNvSpPr/>
          <p:nvPr/>
        </p:nvSpPr>
        <p:spPr>
          <a:xfrm>
            <a:off x="9211570" y="1876776"/>
            <a:ext cx="338202" cy="325677"/>
          </a:xfrm>
          <a:prstGeom prst="quad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0" name="Quad Arrow 9">
            <a:extLst>
              <a:ext uri="{FF2B5EF4-FFF2-40B4-BE49-F238E27FC236}">
                <a16:creationId xmlns:a16="http://schemas.microsoft.com/office/drawing/2014/main" id="{CC136D5C-7029-AC1E-59DD-831E0E002DB0}"/>
              </a:ext>
            </a:extLst>
          </p:cNvPr>
          <p:cNvSpPr/>
          <p:nvPr/>
        </p:nvSpPr>
        <p:spPr>
          <a:xfrm>
            <a:off x="9095102" y="2272858"/>
            <a:ext cx="338202" cy="325677"/>
          </a:xfrm>
          <a:prstGeom prst="quadArrow">
            <a:avLst/>
          </a:prstGeom>
          <a:solidFill>
            <a:srgbClr val="775E2C"/>
          </a:solidFill>
          <a:ln>
            <a:solidFill>
              <a:srgbClr val="775E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1" name="TextBox 10">
            <a:extLst>
              <a:ext uri="{FF2B5EF4-FFF2-40B4-BE49-F238E27FC236}">
                <a16:creationId xmlns:a16="http://schemas.microsoft.com/office/drawing/2014/main" id="{4AB560EC-4BD0-5DE0-E11A-F1B6D4565D28}"/>
              </a:ext>
            </a:extLst>
          </p:cNvPr>
          <p:cNvSpPr txBox="1"/>
          <p:nvPr/>
        </p:nvSpPr>
        <p:spPr>
          <a:xfrm>
            <a:off x="6987103" y="4661736"/>
            <a:ext cx="2565126" cy="276999"/>
          </a:xfrm>
          <a:prstGeom prst="rect">
            <a:avLst/>
          </a:prstGeom>
          <a:noFill/>
        </p:spPr>
        <p:txBody>
          <a:bodyPr wrap="none" rtlCol="0">
            <a:spAutoFit/>
          </a:bodyPr>
          <a:lstStyle/>
          <a:p>
            <a:r>
              <a:rPr lang="en-IT" sz="1200" dirty="0"/>
              <a:t>High Energy Proton test campaign </a:t>
            </a:r>
          </a:p>
        </p:txBody>
      </p:sp>
      <p:sp>
        <p:nvSpPr>
          <p:cNvPr id="12" name="Quad Arrow 11">
            <a:extLst>
              <a:ext uri="{FF2B5EF4-FFF2-40B4-BE49-F238E27FC236}">
                <a16:creationId xmlns:a16="http://schemas.microsoft.com/office/drawing/2014/main" id="{22D750C4-8564-A3CA-531E-1A48E40CDA92}"/>
              </a:ext>
            </a:extLst>
          </p:cNvPr>
          <p:cNvSpPr/>
          <p:nvPr/>
        </p:nvSpPr>
        <p:spPr>
          <a:xfrm>
            <a:off x="9666240" y="2064984"/>
            <a:ext cx="338202" cy="325677"/>
          </a:xfrm>
          <a:prstGeom prst="quad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descr="A picture containing indoor, equipment, items, cluttered&#10;&#10;Description automatically generated">
            <a:extLst>
              <a:ext uri="{FF2B5EF4-FFF2-40B4-BE49-F238E27FC236}">
                <a16:creationId xmlns:a16="http://schemas.microsoft.com/office/drawing/2014/main" id="{14FBC022-0435-9E43-4375-BBCF05DEF8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067" y="2564015"/>
            <a:ext cx="4979270" cy="3734453"/>
          </a:xfrm>
          <a:prstGeom prst="rect">
            <a:avLst/>
          </a:prstGeom>
        </p:spPr>
      </p:pic>
      <p:sp>
        <p:nvSpPr>
          <p:cNvPr id="13" name="Rounded Rectangle 12">
            <a:extLst>
              <a:ext uri="{FF2B5EF4-FFF2-40B4-BE49-F238E27FC236}">
                <a16:creationId xmlns:a16="http://schemas.microsoft.com/office/drawing/2014/main" id="{2A1672B2-904F-E69C-03F1-CA36E838A69C}"/>
              </a:ext>
            </a:extLst>
          </p:cNvPr>
          <p:cNvSpPr/>
          <p:nvPr/>
        </p:nvSpPr>
        <p:spPr>
          <a:xfrm>
            <a:off x="4936781" y="3434683"/>
            <a:ext cx="726522" cy="732519"/>
          </a:xfrm>
          <a:prstGeom prst="roundRect">
            <a:avLst/>
          </a:prstGeom>
          <a:solidFill>
            <a:srgbClr val="1B1B1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4" name="Rounded Rectangle 13">
            <a:extLst>
              <a:ext uri="{FF2B5EF4-FFF2-40B4-BE49-F238E27FC236}">
                <a16:creationId xmlns:a16="http://schemas.microsoft.com/office/drawing/2014/main" id="{40C1B41F-A8A1-E447-C21E-97020D882F41}"/>
              </a:ext>
            </a:extLst>
          </p:cNvPr>
          <p:cNvSpPr/>
          <p:nvPr/>
        </p:nvSpPr>
        <p:spPr>
          <a:xfrm>
            <a:off x="3465271" y="3191918"/>
            <a:ext cx="975637" cy="821919"/>
          </a:xfrm>
          <a:prstGeom prst="roundRect">
            <a:avLst/>
          </a:prstGeom>
          <a:solidFill>
            <a:srgbClr val="1B1B1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5" name="Rounded Rectangle 14">
            <a:extLst>
              <a:ext uri="{FF2B5EF4-FFF2-40B4-BE49-F238E27FC236}">
                <a16:creationId xmlns:a16="http://schemas.microsoft.com/office/drawing/2014/main" id="{78A6CCC6-63B5-426F-63A0-9BE0F826F3F8}"/>
              </a:ext>
            </a:extLst>
          </p:cNvPr>
          <p:cNvSpPr/>
          <p:nvPr/>
        </p:nvSpPr>
        <p:spPr>
          <a:xfrm>
            <a:off x="4153046" y="4316498"/>
            <a:ext cx="975637" cy="721372"/>
          </a:xfrm>
          <a:prstGeom prst="roundRect">
            <a:avLst/>
          </a:prstGeom>
          <a:solidFill>
            <a:srgbClr val="1B1B1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6" name="Rounded Rectangle 15">
            <a:extLst>
              <a:ext uri="{FF2B5EF4-FFF2-40B4-BE49-F238E27FC236}">
                <a16:creationId xmlns:a16="http://schemas.microsoft.com/office/drawing/2014/main" id="{6C555C88-88A4-9625-B0D7-A171B4BE6E02}"/>
              </a:ext>
            </a:extLst>
          </p:cNvPr>
          <p:cNvSpPr/>
          <p:nvPr/>
        </p:nvSpPr>
        <p:spPr>
          <a:xfrm>
            <a:off x="3290396" y="4316498"/>
            <a:ext cx="712254" cy="902842"/>
          </a:xfrm>
          <a:prstGeom prst="roundRect">
            <a:avLst/>
          </a:prstGeom>
          <a:solidFill>
            <a:srgbClr val="99260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4208837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4940936-F190-6F07-BC9A-169052823DA3}"/>
              </a:ext>
            </a:extLst>
          </p:cNvPr>
          <p:cNvSpPr>
            <a:spLocks noGrp="1"/>
          </p:cNvSpPr>
          <p:nvPr>
            <p:ph type="sldNum" sz="quarter" idx="16"/>
          </p:nvPr>
        </p:nvSpPr>
        <p:spPr/>
        <p:txBody>
          <a:bodyPr/>
          <a:lstStyle/>
          <a:p>
            <a:fld id="{48F63A3B-78C7-47BE-AE5E-E10140E04643}" type="slidenum">
              <a:rPr lang="en-US" smtClean="0"/>
              <a:pPr/>
              <a:t>2</a:t>
            </a:fld>
            <a:endParaRPr lang="en-US" sz="900"/>
          </a:p>
        </p:txBody>
      </p:sp>
      <p:sp>
        <p:nvSpPr>
          <p:cNvPr id="3" name="Footer Placeholder 2">
            <a:extLst>
              <a:ext uri="{FF2B5EF4-FFF2-40B4-BE49-F238E27FC236}">
                <a16:creationId xmlns:a16="http://schemas.microsoft.com/office/drawing/2014/main" id="{A3571D0E-1FEE-C68E-D9C4-3AC059058709}"/>
              </a:ext>
            </a:extLst>
          </p:cNvPr>
          <p:cNvSpPr>
            <a:spLocks noGrp="1"/>
          </p:cNvSpPr>
          <p:nvPr>
            <p:ph type="ftr" sz="quarter" idx="3"/>
          </p:nvPr>
        </p:nvSpPr>
        <p:spPr/>
        <p:txBody>
          <a:bodyPr/>
          <a:lstStyle/>
          <a:p>
            <a:r>
              <a:rPr lang="en-US"/>
              <a:t>TYVAK PROPRIETARY / EXPORT CONTROLLED  / COMPETITION SENSITIVE </a:t>
            </a:r>
            <a:endParaRPr lang="en-US" sz="900"/>
          </a:p>
        </p:txBody>
      </p:sp>
      <p:sp>
        <p:nvSpPr>
          <p:cNvPr id="4" name="Title 3">
            <a:extLst>
              <a:ext uri="{FF2B5EF4-FFF2-40B4-BE49-F238E27FC236}">
                <a16:creationId xmlns:a16="http://schemas.microsoft.com/office/drawing/2014/main" id="{FB97846E-3BAD-9622-5756-9FBC226848AE}"/>
              </a:ext>
            </a:extLst>
          </p:cNvPr>
          <p:cNvSpPr>
            <a:spLocks noGrp="1"/>
          </p:cNvSpPr>
          <p:nvPr>
            <p:ph type="title"/>
          </p:nvPr>
        </p:nvSpPr>
        <p:spPr/>
        <p:txBody>
          <a:bodyPr/>
          <a:lstStyle/>
          <a:p>
            <a:endParaRPr lang="en-IT"/>
          </a:p>
        </p:txBody>
      </p:sp>
    </p:spTree>
    <p:extLst>
      <p:ext uri="{BB962C8B-B14F-4D97-AF65-F5344CB8AC3E}">
        <p14:creationId xmlns:p14="http://schemas.microsoft.com/office/powerpoint/2010/main" val="4213481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15D9CE-153B-A6B7-B002-84E8D9B74145}"/>
              </a:ext>
            </a:extLst>
          </p:cNvPr>
          <p:cNvSpPr>
            <a:spLocks noGrp="1"/>
          </p:cNvSpPr>
          <p:nvPr>
            <p:ph type="sldNum" sz="quarter" idx="16"/>
          </p:nvPr>
        </p:nvSpPr>
        <p:spPr/>
        <p:txBody>
          <a:bodyPr/>
          <a:lstStyle/>
          <a:p>
            <a:fld id="{48F63A3B-78C7-47BE-AE5E-E10140E04643}" type="slidenum">
              <a:rPr lang="en-US" smtClean="0"/>
              <a:pPr/>
              <a:t>20</a:t>
            </a:fld>
            <a:endParaRPr lang="en-US"/>
          </a:p>
        </p:txBody>
      </p:sp>
      <p:sp>
        <p:nvSpPr>
          <p:cNvPr id="3" name="Footer Placeholder 2">
            <a:extLst>
              <a:ext uri="{FF2B5EF4-FFF2-40B4-BE49-F238E27FC236}">
                <a16:creationId xmlns:a16="http://schemas.microsoft.com/office/drawing/2014/main" id="{4BE2DF10-61B3-130C-9511-ABA6BDE0ABA7}"/>
              </a:ext>
            </a:extLst>
          </p:cNvPr>
          <p:cNvSpPr>
            <a:spLocks noGrp="1"/>
          </p:cNvSpPr>
          <p:nvPr>
            <p:ph type="ftr" sz="quarter" idx="3"/>
          </p:nvPr>
        </p:nvSpPr>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CF0152ED-F0BD-0F8D-3D6D-BD96D2293B15}"/>
              </a:ext>
            </a:extLst>
          </p:cNvPr>
          <p:cNvSpPr>
            <a:spLocks noGrp="1"/>
          </p:cNvSpPr>
          <p:nvPr>
            <p:ph type="title"/>
          </p:nvPr>
        </p:nvSpPr>
        <p:spPr/>
        <p:txBody>
          <a:bodyPr/>
          <a:lstStyle/>
          <a:p>
            <a:r>
              <a:rPr lang="en-IT" dirty="0"/>
              <a:t>Ground Segment</a:t>
            </a:r>
          </a:p>
        </p:txBody>
      </p:sp>
      <p:sp>
        <p:nvSpPr>
          <p:cNvPr id="5" name="Text Placeholder 4">
            <a:extLst>
              <a:ext uri="{FF2B5EF4-FFF2-40B4-BE49-F238E27FC236}">
                <a16:creationId xmlns:a16="http://schemas.microsoft.com/office/drawing/2014/main" id="{7D18DCB6-5C0D-064B-A034-A88F654D8C0B}"/>
              </a:ext>
            </a:extLst>
          </p:cNvPr>
          <p:cNvSpPr>
            <a:spLocks noGrp="1"/>
          </p:cNvSpPr>
          <p:nvPr>
            <p:ph type="body" sz="quarter" idx="17"/>
          </p:nvPr>
        </p:nvSpPr>
        <p:spPr/>
        <p:txBody>
          <a:bodyPr/>
          <a:lstStyle/>
          <a:p>
            <a:r>
              <a:rPr lang="en-IT" dirty="0"/>
              <a:t>Hera Mission Operations Center (HMOC), started in October 2022 and led by SpaceBel (Prime Contractor)</a:t>
            </a:r>
          </a:p>
          <a:p>
            <a:pPr lvl="1"/>
            <a:r>
              <a:rPr lang="en-IT" dirty="0"/>
              <a:t>Includes Mission Control Center for the two cubesats</a:t>
            </a:r>
          </a:p>
          <a:p>
            <a:pPr lvl="1"/>
            <a:r>
              <a:rPr lang="en-IT" dirty="0"/>
              <a:t>Basic interfaces for the Milani Mission Control Center (MMCC) defined as part of Milani program with the support of Altec, Italy</a:t>
            </a:r>
          </a:p>
          <a:p>
            <a:pPr lvl="1"/>
            <a:endParaRPr lang="en-IT" dirty="0"/>
          </a:p>
          <a:p>
            <a:r>
              <a:rPr lang="en-IT" dirty="0"/>
              <a:t>Milani Protoflight vehicle will support the Ground Segment validation in the frame of the System Validation Campaign with Hera mothercraft</a:t>
            </a:r>
          </a:p>
          <a:p>
            <a:endParaRPr lang="en-IT" dirty="0"/>
          </a:p>
          <a:p>
            <a:endParaRPr lang="en-IT" dirty="0"/>
          </a:p>
        </p:txBody>
      </p:sp>
      <p:pic>
        <p:nvPicPr>
          <p:cNvPr id="6" name="Picture 5">
            <a:extLst>
              <a:ext uri="{FF2B5EF4-FFF2-40B4-BE49-F238E27FC236}">
                <a16:creationId xmlns:a16="http://schemas.microsoft.com/office/drawing/2014/main" id="{E5929E25-D0EC-4727-4AD5-08149FB7EDD8}"/>
              </a:ext>
            </a:extLst>
          </p:cNvPr>
          <p:cNvPicPr>
            <a:picLocks noChangeAspect="1"/>
          </p:cNvPicPr>
          <p:nvPr/>
        </p:nvPicPr>
        <p:blipFill>
          <a:blip r:embed="rId2"/>
          <a:stretch>
            <a:fillRect/>
          </a:stretch>
        </p:blipFill>
        <p:spPr>
          <a:xfrm>
            <a:off x="4690753" y="3105179"/>
            <a:ext cx="2524331" cy="931106"/>
          </a:xfrm>
          <a:prstGeom prst="rect">
            <a:avLst/>
          </a:prstGeom>
        </p:spPr>
      </p:pic>
      <p:pic>
        <p:nvPicPr>
          <p:cNvPr id="7" name="Picture 6">
            <a:extLst>
              <a:ext uri="{FF2B5EF4-FFF2-40B4-BE49-F238E27FC236}">
                <a16:creationId xmlns:a16="http://schemas.microsoft.com/office/drawing/2014/main" id="{8351911B-01C3-6316-7975-31D92810972E}"/>
              </a:ext>
            </a:extLst>
          </p:cNvPr>
          <p:cNvPicPr>
            <a:picLocks noChangeAspect="1"/>
          </p:cNvPicPr>
          <p:nvPr/>
        </p:nvPicPr>
        <p:blipFill>
          <a:blip r:embed="rId3"/>
          <a:stretch>
            <a:fillRect/>
          </a:stretch>
        </p:blipFill>
        <p:spPr>
          <a:xfrm>
            <a:off x="1934852" y="4681516"/>
            <a:ext cx="2697019" cy="485860"/>
          </a:xfrm>
          <a:prstGeom prst="rect">
            <a:avLst/>
          </a:prstGeom>
        </p:spPr>
      </p:pic>
      <p:pic>
        <p:nvPicPr>
          <p:cNvPr id="8" name="Picture 2" descr="GOMspace | Multimedia">
            <a:extLst>
              <a:ext uri="{FF2B5EF4-FFF2-40B4-BE49-F238E27FC236}">
                <a16:creationId xmlns:a16="http://schemas.microsoft.com/office/drawing/2014/main" id="{85D3D0F0-07D2-7720-42AF-6C9F7D96E5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4299" y="4681515"/>
            <a:ext cx="1557237" cy="26647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SA - Centre National D'Etudes Spatiales (CNES)">
            <a:extLst>
              <a:ext uri="{FF2B5EF4-FFF2-40B4-BE49-F238E27FC236}">
                <a16:creationId xmlns:a16="http://schemas.microsoft.com/office/drawing/2014/main" id="{10B1EA07-5BC6-10C0-C8E7-E8FF4166BA0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4669" b="23925"/>
          <a:stretch/>
        </p:blipFill>
        <p:spPr bwMode="auto">
          <a:xfrm>
            <a:off x="7797637" y="4681516"/>
            <a:ext cx="1370113" cy="446531"/>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Elbow Connector 9">
            <a:extLst>
              <a:ext uri="{FF2B5EF4-FFF2-40B4-BE49-F238E27FC236}">
                <a16:creationId xmlns:a16="http://schemas.microsoft.com/office/drawing/2014/main" id="{4B4F9509-0C87-247C-8231-0171353AAB4E}"/>
              </a:ext>
            </a:extLst>
          </p:cNvPr>
          <p:cNvCxnSpPr>
            <a:stCxn id="6" idx="2"/>
            <a:endCxn id="7" idx="0"/>
          </p:cNvCxnSpPr>
          <p:nvPr/>
        </p:nvCxnSpPr>
        <p:spPr>
          <a:xfrm rot="5400000">
            <a:off x="4295526" y="3024122"/>
            <a:ext cx="645231" cy="266955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Elbow Connector 10">
            <a:extLst>
              <a:ext uri="{FF2B5EF4-FFF2-40B4-BE49-F238E27FC236}">
                <a16:creationId xmlns:a16="http://schemas.microsoft.com/office/drawing/2014/main" id="{83DD8024-243D-384E-4BB1-E89E4910C952}"/>
              </a:ext>
            </a:extLst>
          </p:cNvPr>
          <p:cNvCxnSpPr>
            <a:cxnSpLocks/>
            <a:stCxn id="6" idx="2"/>
            <a:endCxn id="9" idx="0"/>
          </p:cNvCxnSpPr>
          <p:nvPr/>
        </p:nvCxnSpPr>
        <p:spPr>
          <a:xfrm rot="16200000" flipH="1">
            <a:off x="6895191" y="3094012"/>
            <a:ext cx="645231" cy="252977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B52C17C1-0E27-9B9C-E2CA-8CD73400CFEE}"/>
              </a:ext>
            </a:extLst>
          </p:cNvPr>
          <p:cNvCxnSpPr>
            <a:stCxn id="6" idx="2"/>
            <a:endCxn id="8" idx="0"/>
          </p:cNvCxnSpPr>
          <p:nvPr/>
        </p:nvCxnSpPr>
        <p:spPr>
          <a:xfrm flipH="1">
            <a:off x="5952918" y="4036285"/>
            <a:ext cx="1" cy="6452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241E231-2E3B-6D94-4222-CED7D4883AC3}"/>
              </a:ext>
            </a:extLst>
          </p:cNvPr>
          <p:cNvSpPr txBox="1"/>
          <p:nvPr/>
        </p:nvSpPr>
        <p:spPr>
          <a:xfrm>
            <a:off x="2952180" y="5173841"/>
            <a:ext cx="662361" cy="276999"/>
          </a:xfrm>
          <a:prstGeom prst="rect">
            <a:avLst/>
          </a:prstGeom>
          <a:noFill/>
        </p:spPr>
        <p:txBody>
          <a:bodyPr wrap="none" rtlCol="0">
            <a:spAutoFit/>
          </a:bodyPr>
          <a:lstStyle/>
          <a:p>
            <a:r>
              <a:rPr lang="en-IT" sz="1200" b="1" dirty="0"/>
              <a:t>MMCC</a:t>
            </a:r>
          </a:p>
        </p:txBody>
      </p:sp>
    </p:spTree>
    <p:extLst>
      <p:ext uri="{BB962C8B-B14F-4D97-AF65-F5344CB8AC3E}">
        <p14:creationId xmlns:p14="http://schemas.microsoft.com/office/powerpoint/2010/main" val="30465209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9F8804-AE58-54E7-78A2-9A60F3DD41E8}"/>
              </a:ext>
            </a:extLst>
          </p:cNvPr>
          <p:cNvSpPr>
            <a:spLocks noGrp="1"/>
          </p:cNvSpPr>
          <p:nvPr>
            <p:ph type="title"/>
          </p:nvPr>
        </p:nvSpPr>
        <p:spPr/>
        <p:txBody>
          <a:bodyPr/>
          <a:lstStyle/>
          <a:p>
            <a:r>
              <a:rPr lang="en-GB" dirty="0"/>
              <a:t>Milani mission timeline: where are we?</a:t>
            </a:r>
            <a:endParaRPr lang="en-IT" dirty="0"/>
          </a:p>
        </p:txBody>
      </p:sp>
      <p:sp>
        <p:nvSpPr>
          <p:cNvPr id="28" name="Right Arrow 27">
            <a:extLst>
              <a:ext uri="{FF2B5EF4-FFF2-40B4-BE49-F238E27FC236}">
                <a16:creationId xmlns:a16="http://schemas.microsoft.com/office/drawing/2014/main" id="{D08398F2-AB9F-85D4-3DA6-558D54D0C1E2}"/>
              </a:ext>
            </a:extLst>
          </p:cNvPr>
          <p:cNvSpPr/>
          <p:nvPr/>
        </p:nvSpPr>
        <p:spPr>
          <a:xfrm>
            <a:off x="325481" y="3534569"/>
            <a:ext cx="11743628" cy="2120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Oval 75">
            <a:extLst>
              <a:ext uri="{FF2B5EF4-FFF2-40B4-BE49-F238E27FC236}">
                <a16:creationId xmlns:a16="http://schemas.microsoft.com/office/drawing/2014/main" id="{8025C35A-3A4E-5993-9C74-2A4D8D773251}"/>
              </a:ext>
            </a:extLst>
          </p:cNvPr>
          <p:cNvSpPr/>
          <p:nvPr/>
        </p:nvSpPr>
        <p:spPr>
          <a:xfrm>
            <a:off x="2506177" y="3519838"/>
            <a:ext cx="249381" cy="249381"/>
          </a:xfrm>
          <a:prstGeom prst="ellipse">
            <a:avLst/>
          </a:prstGeom>
          <a:solidFill>
            <a:srgbClr val="00B050"/>
          </a:solidFill>
          <a:ln w="38100">
            <a:solidFill>
              <a:srgbClr val="31C7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81" name="Straight Connector 80">
            <a:extLst>
              <a:ext uri="{FF2B5EF4-FFF2-40B4-BE49-F238E27FC236}">
                <a16:creationId xmlns:a16="http://schemas.microsoft.com/office/drawing/2014/main" id="{424D7414-574A-75CE-AA6C-B4BDFB64DCFD}"/>
              </a:ext>
            </a:extLst>
          </p:cNvPr>
          <p:cNvCxnSpPr>
            <a:cxnSpLocks/>
          </p:cNvCxnSpPr>
          <p:nvPr/>
        </p:nvCxnSpPr>
        <p:spPr>
          <a:xfrm>
            <a:off x="917482" y="2914335"/>
            <a:ext cx="429491" cy="582971"/>
          </a:xfrm>
          <a:prstGeom prst="line">
            <a:avLst/>
          </a:prstGeom>
        </p:spPr>
        <p:style>
          <a:lnRef idx="1">
            <a:schemeClr val="accent1"/>
          </a:lnRef>
          <a:fillRef idx="0">
            <a:schemeClr val="accent1"/>
          </a:fillRef>
          <a:effectRef idx="0">
            <a:schemeClr val="accent1"/>
          </a:effectRef>
          <a:fontRef idx="minor">
            <a:schemeClr val="tx1"/>
          </a:fontRef>
        </p:style>
      </p:cxnSp>
      <p:sp>
        <p:nvSpPr>
          <p:cNvPr id="85" name="Oval 84">
            <a:extLst>
              <a:ext uri="{FF2B5EF4-FFF2-40B4-BE49-F238E27FC236}">
                <a16:creationId xmlns:a16="http://schemas.microsoft.com/office/drawing/2014/main" id="{DD2B4563-0BEA-44E5-5F44-D05C8DEF3B79}"/>
              </a:ext>
            </a:extLst>
          </p:cNvPr>
          <p:cNvSpPr/>
          <p:nvPr/>
        </p:nvSpPr>
        <p:spPr>
          <a:xfrm>
            <a:off x="1263325" y="3492129"/>
            <a:ext cx="249381" cy="249381"/>
          </a:xfrm>
          <a:prstGeom prst="ellipse">
            <a:avLst/>
          </a:prstGeom>
          <a:solidFill>
            <a:srgbClr val="00B050"/>
          </a:solidFill>
          <a:ln w="38100">
            <a:solidFill>
              <a:srgbClr val="31C7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7" name="Oval 116">
            <a:extLst>
              <a:ext uri="{FF2B5EF4-FFF2-40B4-BE49-F238E27FC236}">
                <a16:creationId xmlns:a16="http://schemas.microsoft.com/office/drawing/2014/main" id="{F983152F-4836-D486-B24D-8E3C0C047BA5}"/>
              </a:ext>
            </a:extLst>
          </p:cNvPr>
          <p:cNvSpPr/>
          <p:nvPr/>
        </p:nvSpPr>
        <p:spPr>
          <a:xfrm>
            <a:off x="4118763" y="3498969"/>
            <a:ext cx="249381" cy="249381"/>
          </a:xfrm>
          <a:prstGeom prst="ellipse">
            <a:avLst/>
          </a:prstGeom>
          <a:solidFill>
            <a:srgbClr val="00B050"/>
          </a:solidFill>
          <a:ln w="38100">
            <a:solidFill>
              <a:srgbClr val="31C7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extBox 1">
            <a:extLst>
              <a:ext uri="{FF2B5EF4-FFF2-40B4-BE49-F238E27FC236}">
                <a16:creationId xmlns:a16="http://schemas.microsoft.com/office/drawing/2014/main" id="{9DB24C56-AD47-2AA0-7051-5E1EBC27A6EF}"/>
              </a:ext>
            </a:extLst>
          </p:cNvPr>
          <p:cNvSpPr txBox="1"/>
          <p:nvPr/>
        </p:nvSpPr>
        <p:spPr>
          <a:xfrm>
            <a:off x="485173" y="2223454"/>
            <a:ext cx="615874" cy="338554"/>
          </a:xfrm>
          <a:prstGeom prst="rect">
            <a:avLst/>
          </a:prstGeom>
          <a:noFill/>
        </p:spPr>
        <p:txBody>
          <a:bodyPr wrap="none" rtlCol="0">
            <a:spAutoFit/>
          </a:bodyPr>
          <a:lstStyle/>
          <a:p>
            <a:r>
              <a:rPr lang="en-IT" sz="1600" b="1" dirty="0">
                <a:solidFill>
                  <a:srgbClr val="00B050"/>
                </a:solidFill>
              </a:rPr>
              <a:t>PRR</a:t>
            </a:r>
          </a:p>
        </p:txBody>
      </p:sp>
      <p:sp>
        <p:nvSpPr>
          <p:cNvPr id="3" name="TextBox 2">
            <a:extLst>
              <a:ext uri="{FF2B5EF4-FFF2-40B4-BE49-F238E27FC236}">
                <a16:creationId xmlns:a16="http://schemas.microsoft.com/office/drawing/2014/main" id="{ADAC1C6A-3A59-30EE-B7F1-ED79B58AB274}"/>
              </a:ext>
            </a:extLst>
          </p:cNvPr>
          <p:cNvSpPr txBox="1"/>
          <p:nvPr/>
        </p:nvSpPr>
        <p:spPr>
          <a:xfrm>
            <a:off x="1017775" y="2148139"/>
            <a:ext cx="558166" cy="461665"/>
          </a:xfrm>
          <a:prstGeom prst="rect">
            <a:avLst/>
          </a:prstGeom>
          <a:noFill/>
        </p:spPr>
        <p:txBody>
          <a:bodyPr wrap="none" rtlCol="0">
            <a:spAutoFit/>
          </a:bodyPr>
          <a:lstStyle/>
          <a:p>
            <a:pPr marL="285750" indent="-285750">
              <a:buFont typeface="Wingdings" pitchFamily="2" charset="2"/>
              <a:buChar char="ü"/>
            </a:pPr>
            <a:r>
              <a:rPr lang="en-IT" sz="2400" b="1" dirty="0">
                <a:solidFill>
                  <a:srgbClr val="00B050"/>
                </a:solidFill>
              </a:rPr>
              <a:t> </a:t>
            </a:r>
          </a:p>
        </p:txBody>
      </p:sp>
      <p:cxnSp>
        <p:nvCxnSpPr>
          <p:cNvPr id="5" name="Straight Connector 4">
            <a:extLst>
              <a:ext uri="{FF2B5EF4-FFF2-40B4-BE49-F238E27FC236}">
                <a16:creationId xmlns:a16="http://schemas.microsoft.com/office/drawing/2014/main" id="{E7AFE750-9CFC-9599-529F-191B17883B34}"/>
              </a:ext>
            </a:extLst>
          </p:cNvPr>
          <p:cNvCxnSpPr>
            <a:cxnSpLocks/>
          </p:cNvCxnSpPr>
          <p:nvPr/>
        </p:nvCxnSpPr>
        <p:spPr>
          <a:xfrm>
            <a:off x="2118554" y="2918235"/>
            <a:ext cx="429491" cy="582971"/>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C098C24-6F8A-860C-3172-A255077303FF}"/>
              </a:ext>
            </a:extLst>
          </p:cNvPr>
          <p:cNvSpPr txBox="1"/>
          <p:nvPr/>
        </p:nvSpPr>
        <p:spPr>
          <a:xfrm>
            <a:off x="1686245" y="2227354"/>
            <a:ext cx="615874" cy="338554"/>
          </a:xfrm>
          <a:prstGeom prst="rect">
            <a:avLst/>
          </a:prstGeom>
          <a:noFill/>
        </p:spPr>
        <p:txBody>
          <a:bodyPr wrap="none" rtlCol="0">
            <a:spAutoFit/>
          </a:bodyPr>
          <a:lstStyle/>
          <a:p>
            <a:r>
              <a:rPr lang="en-IT" sz="1600" b="1" dirty="0">
                <a:solidFill>
                  <a:srgbClr val="00B050"/>
                </a:solidFill>
              </a:rPr>
              <a:t>PDR</a:t>
            </a:r>
          </a:p>
        </p:txBody>
      </p:sp>
      <p:sp>
        <p:nvSpPr>
          <p:cNvPr id="7" name="TextBox 6">
            <a:extLst>
              <a:ext uri="{FF2B5EF4-FFF2-40B4-BE49-F238E27FC236}">
                <a16:creationId xmlns:a16="http://schemas.microsoft.com/office/drawing/2014/main" id="{981BF31E-EAE0-2BA4-6660-5442E47074FA}"/>
              </a:ext>
            </a:extLst>
          </p:cNvPr>
          <p:cNvSpPr txBox="1"/>
          <p:nvPr/>
        </p:nvSpPr>
        <p:spPr>
          <a:xfrm>
            <a:off x="2218847" y="2152039"/>
            <a:ext cx="558166" cy="461665"/>
          </a:xfrm>
          <a:prstGeom prst="rect">
            <a:avLst/>
          </a:prstGeom>
          <a:noFill/>
        </p:spPr>
        <p:txBody>
          <a:bodyPr wrap="none" rtlCol="0">
            <a:spAutoFit/>
          </a:bodyPr>
          <a:lstStyle/>
          <a:p>
            <a:pPr marL="285750" indent="-285750">
              <a:buFont typeface="Wingdings" pitchFamily="2" charset="2"/>
              <a:buChar char="ü"/>
            </a:pPr>
            <a:r>
              <a:rPr lang="en-IT" sz="2400" b="1" dirty="0">
                <a:solidFill>
                  <a:srgbClr val="00B050"/>
                </a:solidFill>
              </a:rPr>
              <a:t> </a:t>
            </a:r>
          </a:p>
        </p:txBody>
      </p:sp>
      <p:cxnSp>
        <p:nvCxnSpPr>
          <p:cNvPr id="16" name="Straight Connector 15">
            <a:extLst>
              <a:ext uri="{FF2B5EF4-FFF2-40B4-BE49-F238E27FC236}">
                <a16:creationId xmlns:a16="http://schemas.microsoft.com/office/drawing/2014/main" id="{13408DB9-B676-1889-D6AD-961A5B4E0D95}"/>
              </a:ext>
            </a:extLst>
          </p:cNvPr>
          <p:cNvCxnSpPr>
            <a:cxnSpLocks/>
          </p:cNvCxnSpPr>
          <p:nvPr/>
        </p:nvCxnSpPr>
        <p:spPr>
          <a:xfrm>
            <a:off x="3740641" y="2888034"/>
            <a:ext cx="429491" cy="582971"/>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58D9228-3D79-A63C-170C-10BD73E0B58E}"/>
              </a:ext>
            </a:extLst>
          </p:cNvPr>
          <p:cNvSpPr txBox="1"/>
          <p:nvPr/>
        </p:nvSpPr>
        <p:spPr>
          <a:xfrm>
            <a:off x="3308332" y="2197153"/>
            <a:ext cx="627095" cy="338554"/>
          </a:xfrm>
          <a:prstGeom prst="rect">
            <a:avLst/>
          </a:prstGeom>
          <a:noFill/>
        </p:spPr>
        <p:txBody>
          <a:bodyPr wrap="none" rtlCol="0">
            <a:spAutoFit/>
          </a:bodyPr>
          <a:lstStyle/>
          <a:p>
            <a:r>
              <a:rPr lang="en-IT" sz="1600" b="1" dirty="0">
                <a:solidFill>
                  <a:srgbClr val="00B050"/>
                </a:solidFill>
              </a:rPr>
              <a:t>CDR</a:t>
            </a:r>
          </a:p>
        </p:txBody>
      </p:sp>
      <p:sp>
        <p:nvSpPr>
          <p:cNvPr id="19" name="TextBox 18">
            <a:extLst>
              <a:ext uri="{FF2B5EF4-FFF2-40B4-BE49-F238E27FC236}">
                <a16:creationId xmlns:a16="http://schemas.microsoft.com/office/drawing/2014/main" id="{FED994F3-5E78-CB3F-D80E-07BAE86D04C9}"/>
              </a:ext>
            </a:extLst>
          </p:cNvPr>
          <p:cNvSpPr txBox="1"/>
          <p:nvPr/>
        </p:nvSpPr>
        <p:spPr>
          <a:xfrm>
            <a:off x="3840934" y="2121838"/>
            <a:ext cx="558166" cy="461665"/>
          </a:xfrm>
          <a:prstGeom prst="rect">
            <a:avLst/>
          </a:prstGeom>
          <a:noFill/>
        </p:spPr>
        <p:txBody>
          <a:bodyPr wrap="none" rtlCol="0">
            <a:spAutoFit/>
          </a:bodyPr>
          <a:lstStyle/>
          <a:p>
            <a:pPr marL="285750" indent="-285750">
              <a:buFont typeface="Wingdings" pitchFamily="2" charset="2"/>
              <a:buChar char="ü"/>
            </a:pPr>
            <a:r>
              <a:rPr lang="en-IT" sz="2400" b="1" dirty="0">
                <a:solidFill>
                  <a:srgbClr val="00B050"/>
                </a:solidFill>
              </a:rPr>
              <a:t> </a:t>
            </a:r>
          </a:p>
        </p:txBody>
      </p:sp>
      <p:sp>
        <p:nvSpPr>
          <p:cNvPr id="20" name="Oval 19">
            <a:extLst>
              <a:ext uri="{FF2B5EF4-FFF2-40B4-BE49-F238E27FC236}">
                <a16:creationId xmlns:a16="http://schemas.microsoft.com/office/drawing/2014/main" id="{5810156E-6336-E803-CA72-017FF77FF23B}"/>
              </a:ext>
            </a:extLst>
          </p:cNvPr>
          <p:cNvSpPr/>
          <p:nvPr/>
        </p:nvSpPr>
        <p:spPr>
          <a:xfrm>
            <a:off x="6034582" y="3515886"/>
            <a:ext cx="249381" cy="249381"/>
          </a:xfrm>
          <a:prstGeom prst="ellipse">
            <a:avLst/>
          </a:prstGeom>
          <a:solidFill>
            <a:schemeClr val="bg1"/>
          </a:solidFill>
          <a:ln w="38100">
            <a:solidFill>
              <a:srgbClr val="31C7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21" name="Straight Connector 20">
            <a:extLst>
              <a:ext uri="{FF2B5EF4-FFF2-40B4-BE49-F238E27FC236}">
                <a16:creationId xmlns:a16="http://schemas.microsoft.com/office/drawing/2014/main" id="{FF5013D2-7A42-EDEB-CEBC-FFCE14A73CF1}"/>
              </a:ext>
            </a:extLst>
          </p:cNvPr>
          <p:cNvCxnSpPr>
            <a:cxnSpLocks/>
            <a:endCxn id="20" idx="0"/>
          </p:cNvCxnSpPr>
          <p:nvPr/>
        </p:nvCxnSpPr>
        <p:spPr>
          <a:xfrm>
            <a:off x="5878434" y="3080048"/>
            <a:ext cx="280839" cy="4358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E7034BB2-A256-CA40-F09A-A7F1CA112962}"/>
              </a:ext>
            </a:extLst>
          </p:cNvPr>
          <p:cNvSpPr txBox="1"/>
          <p:nvPr/>
        </p:nvSpPr>
        <p:spPr>
          <a:xfrm>
            <a:off x="5146062" y="2200143"/>
            <a:ext cx="604653" cy="338554"/>
          </a:xfrm>
          <a:prstGeom prst="rect">
            <a:avLst/>
          </a:prstGeom>
          <a:noFill/>
        </p:spPr>
        <p:txBody>
          <a:bodyPr wrap="none" rtlCol="0">
            <a:spAutoFit/>
          </a:bodyPr>
          <a:lstStyle/>
          <a:p>
            <a:r>
              <a:rPr lang="en-IT" sz="1600" b="1" dirty="0"/>
              <a:t>TRR</a:t>
            </a:r>
          </a:p>
        </p:txBody>
      </p:sp>
      <p:sp>
        <p:nvSpPr>
          <p:cNvPr id="24" name="Oval 23">
            <a:extLst>
              <a:ext uri="{FF2B5EF4-FFF2-40B4-BE49-F238E27FC236}">
                <a16:creationId xmlns:a16="http://schemas.microsoft.com/office/drawing/2014/main" id="{397FA16A-5C13-2DA3-8D95-D37F337E8A1D}"/>
              </a:ext>
            </a:extLst>
          </p:cNvPr>
          <p:cNvSpPr/>
          <p:nvPr/>
        </p:nvSpPr>
        <p:spPr>
          <a:xfrm>
            <a:off x="7299143" y="3522293"/>
            <a:ext cx="249381" cy="249381"/>
          </a:xfrm>
          <a:prstGeom prst="ellipse">
            <a:avLst/>
          </a:prstGeom>
          <a:solidFill>
            <a:schemeClr val="bg1"/>
          </a:solidFill>
          <a:ln w="38100">
            <a:solidFill>
              <a:srgbClr val="31C7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25" name="Straight Connector 24">
            <a:extLst>
              <a:ext uri="{FF2B5EF4-FFF2-40B4-BE49-F238E27FC236}">
                <a16:creationId xmlns:a16="http://schemas.microsoft.com/office/drawing/2014/main" id="{B43BF903-8226-D70C-D673-9E2218AB6B1F}"/>
              </a:ext>
            </a:extLst>
          </p:cNvPr>
          <p:cNvCxnSpPr>
            <a:cxnSpLocks/>
            <a:stCxn id="38" idx="2"/>
            <a:endCxn id="24" idx="0"/>
          </p:cNvCxnSpPr>
          <p:nvPr/>
        </p:nvCxnSpPr>
        <p:spPr>
          <a:xfrm>
            <a:off x="7139483" y="3088191"/>
            <a:ext cx="284351" cy="434102"/>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73F2D806-8939-167D-670B-D0F051B7BE0A}"/>
              </a:ext>
            </a:extLst>
          </p:cNvPr>
          <p:cNvSpPr txBox="1"/>
          <p:nvPr/>
        </p:nvSpPr>
        <p:spPr>
          <a:xfrm>
            <a:off x="6437646" y="2192244"/>
            <a:ext cx="639919" cy="338554"/>
          </a:xfrm>
          <a:prstGeom prst="rect">
            <a:avLst/>
          </a:prstGeom>
          <a:noFill/>
        </p:spPr>
        <p:txBody>
          <a:bodyPr wrap="none" rtlCol="0">
            <a:spAutoFit/>
          </a:bodyPr>
          <a:lstStyle/>
          <a:p>
            <a:r>
              <a:rPr lang="en-IT" sz="1600" b="1" dirty="0"/>
              <a:t>QAR</a:t>
            </a:r>
          </a:p>
        </p:txBody>
      </p:sp>
      <p:sp>
        <p:nvSpPr>
          <p:cNvPr id="29" name="Oval 28">
            <a:extLst>
              <a:ext uri="{FF2B5EF4-FFF2-40B4-BE49-F238E27FC236}">
                <a16:creationId xmlns:a16="http://schemas.microsoft.com/office/drawing/2014/main" id="{C4AC6E8F-0454-36C5-0EF5-D06D0BDF92D1}"/>
              </a:ext>
            </a:extLst>
          </p:cNvPr>
          <p:cNvSpPr/>
          <p:nvPr/>
        </p:nvSpPr>
        <p:spPr>
          <a:xfrm>
            <a:off x="9150051" y="3514956"/>
            <a:ext cx="249381" cy="249381"/>
          </a:xfrm>
          <a:prstGeom prst="ellipse">
            <a:avLst/>
          </a:prstGeom>
          <a:solidFill>
            <a:schemeClr val="bg1"/>
          </a:solidFill>
          <a:ln w="38100">
            <a:solidFill>
              <a:srgbClr val="31C7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30" name="Straight Connector 29">
            <a:extLst>
              <a:ext uri="{FF2B5EF4-FFF2-40B4-BE49-F238E27FC236}">
                <a16:creationId xmlns:a16="http://schemas.microsoft.com/office/drawing/2014/main" id="{4172B629-DC28-30B0-EE12-4D181889EBEB}"/>
              </a:ext>
            </a:extLst>
          </p:cNvPr>
          <p:cNvCxnSpPr>
            <a:cxnSpLocks/>
            <a:stCxn id="39" idx="2"/>
            <a:endCxn id="29" idx="0"/>
          </p:cNvCxnSpPr>
          <p:nvPr/>
        </p:nvCxnSpPr>
        <p:spPr>
          <a:xfrm>
            <a:off x="8991491" y="3118006"/>
            <a:ext cx="283251" cy="39695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5A15E97-8C63-6328-73E9-859D1B74DEF9}"/>
              </a:ext>
            </a:extLst>
          </p:cNvPr>
          <p:cNvSpPr txBox="1"/>
          <p:nvPr/>
        </p:nvSpPr>
        <p:spPr>
          <a:xfrm>
            <a:off x="8310816" y="2203978"/>
            <a:ext cx="763351" cy="338554"/>
          </a:xfrm>
          <a:prstGeom prst="rect">
            <a:avLst/>
          </a:prstGeom>
          <a:noFill/>
        </p:spPr>
        <p:txBody>
          <a:bodyPr wrap="none" rtlCol="0">
            <a:spAutoFit/>
          </a:bodyPr>
          <a:lstStyle/>
          <a:p>
            <a:r>
              <a:rPr lang="en-IT" sz="1600" b="1" dirty="0"/>
              <a:t>NECR</a:t>
            </a:r>
          </a:p>
        </p:txBody>
      </p:sp>
      <p:sp>
        <p:nvSpPr>
          <p:cNvPr id="34" name="TextBox 33">
            <a:extLst>
              <a:ext uri="{FF2B5EF4-FFF2-40B4-BE49-F238E27FC236}">
                <a16:creationId xmlns:a16="http://schemas.microsoft.com/office/drawing/2014/main" id="{24E4EB3F-A027-F875-7F26-9F391B03F6DF}"/>
              </a:ext>
            </a:extLst>
          </p:cNvPr>
          <p:cNvSpPr txBox="1"/>
          <p:nvPr/>
        </p:nvSpPr>
        <p:spPr>
          <a:xfrm>
            <a:off x="474303" y="2487431"/>
            <a:ext cx="1173510" cy="646331"/>
          </a:xfrm>
          <a:prstGeom prst="rect">
            <a:avLst/>
          </a:prstGeom>
          <a:noFill/>
        </p:spPr>
        <p:txBody>
          <a:bodyPr wrap="square" rtlCol="0">
            <a:spAutoFit/>
          </a:bodyPr>
          <a:lstStyle/>
          <a:p>
            <a:r>
              <a:rPr lang="en-IT" sz="1200" dirty="0"/>
              <a:t>Preliminary requirements review</a:t>
            </a:r>
          </a:p>
        </p:txBody>
      </p:sp>
      <p:sp>
        <p:nvSpPr>
          <p:cNvPr id="35" name="TextBox 34">
            <a:extLst>
              <a:ext uri="{FF2B5EF4-FFF2-40B4-BE49-F238E27FC236}">
                <a16:creationId xmlns:a16="http://schemas.microsoft.com/office/drawing/2014/main" id="{B0FCE6C3-19CF-6817-894E-CB12B945245A}"/>
              </a:ext>
            </a:extLst>
          </p:cNvPr>
          <p:cNvSpPr txBox="1"/>
          <p:nvPr/>
        </p:nvSpPr>
        <p:spPr>
          <a:xfrm>
            <a:off x="1672884" y="2494770"/>
            <a:ext cx="1173510" cy="461665"/>
          </a:xfrm>
          <a:prstGeom prst="rect">
            <a:avLst/>
          </a:prstGeom>
          <a:noFill/>
        </p:spPr>
        <p:txBody>
          <a:bodyPr wrap="square" rtlCol="0">
            <a:spAutoFit/>
          </a:bodyPr>
          <a:lstStyle/>
          <a:p>
            <a:r>
              <a:rPr lang="en-IT" sz="1200" dirty="0"/>
              <a:t>Preliminary Design review</a:t>
            </a:r>
          </a:p>
        </p:txBody>
      </p:sp>
      <p:sp>
        <p:nvSpPr>
          <p:cNvPr id="36" name="TextBox 35">
            <a:extLst>
              <a:ext uri="{FF2B5EF4-FFF2-40B4-BE49-F238E27FC236}">
                <a16:creationId xmlns:a16="http://schemas.microsoft.com/office/drawing/2014/main" id="{D5C40837-692F-8D7F-B4CD-2DDF57FAC28D}"/>
              </a:ext>
            </a:extLst>
          </p:cNvPr>
          <p:cNvSpPr txBox="1"/>
          <p:nvPr/>
        </p:nvSpPr>
        <p:spPr>
          <a:xfrm>
            <a:off x="3313132" y="2472593"/>
            <a:ext cx="1173510" cy="461665"/>
          </a:xfrm>
          <a:prstGeom prst="rect">
            <a:avLst/>
          </a:prstGeom>
          <a:noFill/>
        </p:spPr>
        <p:txBody>
          <a:bodyPr wrap="square" rtlCol="0">
            <a:spAutoFit/>
          </a:bodyPr>
          <a:lstStyle/>
          <a:p>
            <a:r>
              <a:rPr lang="en-IT" sz="1200" dirty="0"/>
              <a:t>Critical Design review</a:t>
            </a:r>
          </a:p>
        </p:txBody>
      </p:sp>
      <p:sp>
        <p:nvSpPr>
          <p:cNvPr id="37" name="TextBox 36">
            <a:extLst>
              <a:ext uri="{FF2B5EF4-FFF2-40B4-BE49-F238E27FC236}">
                <a16:creationId xmlns:a16="http://schemas.microsoft.com/office/drawing/2014/main" id="{A80D7F3A-01C1-F7BC-93C2-928FE8245B9E}"/>
              </a:ext>
            </a:extLst>
          </p:cNvPr>
          <p:cNvSpPr txBox="1"/>
          <p:nvPr/>
        </p:nvSpPr>
        <p:spPr>
          <a:xfrm>
            <a:off x="5173034" y="2451346"/>
            <a:ext cx="1173510" cy="646331"/>
          </a:xfrm>
          <a:prstGeom prst="rect">
            <a:avLst/>
          </a:prstGeom>
          <a:noFill/>
        </p:spPr>
        <p:txBody>
          <a:bodyPr wrap="square" rtlCol="0">
            <a:spAutoFit/>
          </a:bodyPr>
          <a:lstStyle/>
          <a:p>
            <a:r>
              <a:rPr lang="en-IT" sz="1200" dirty="0"/>
              <a:t>Test Readiness Review</a:t>
            </a:r>
          </a:p>
        </p:txBody>
      </p:sp>
      <p:sp>
        <p:nvSpPr>
          <p:cNvPr id="38" name="TextBox 37">
            <a:extLst>
              <a:ext uri="{FF2B5EF4-FFF2-40B4-BE49-F238E27FC236}">
                <a16:creationId xmlns:a16="http://schemas.microsoft.com/office/drawing/2014/main" id="{3EAB10A2-2BC6-1149-A640-6F717FE785B5}"/>
              </a:ext>
            </a:extLst>
          </p:cNvPr>
          <p:cNvSpPr txBox="1"/>
          <p:nvPr/>
        </p:nvSpPr>
        <p:spPr>
          <a:xfrm>
            <a:off x="6458808" y="2441860"/>
            <a:ext cx="1361350" cy="646331"/>
          </a:xfrm>
          <a:prstGeom prst="rect">
            <a:avLst/>
          </a:prstGeom>
          <a:noFill/>
        </p:spPr>
        <p:txBody>
          <a:bodyPr wrap="square" rtlCol="0">
            <a:spAutoFit/>
          </a:bodyPr>
          <a:lstStyle/>
          <a:p>
            <a:r>
              <a:rPr lang="en-IT" sz="1200" dirty="0"/>
              <a:t>Qualification and Acceptance Review</a:t>
            </a:r>
          </a:p>
        </p:txBody>
      </p:sp>
      <p:sp>
        <p:nvSpPr>
          <p:cNvPr id="39" name="TextBox 38">
            <a:extLst>
              <a:ext uri="{FF2B5EF4-FFF2-40B4-BE49-F238E27FC236}">
                <a16:creationId xmlns:a16="http://schemas.microsoft.com/office/drawing/2014/main" id="{BF8E7415-D5FE-4B48-3C52-743CEBED78FD}"/>
              </a:ext>
            </a:extLst>
          </p:cNvPr>
          <p:cNvSpPr txBox="1"/>
          <p:nvPr/>
        </p:nvSpPr>
        <p:spPr>
          <a:xfrm>
            <a:off x="8310816" y="2471675"/>
            <a:ext cx="1361350" cy="646331"/>
          </a:xfrm>
          <a:prstGeom prst="rect">
            <a:avLst/>
          </a:prstGeom>
          <a:noFill/>
        </p:spPr>
        <p:txBody>
          <a:bodyPr wrap="square" rtlCol="0">
            <a:spAutoFit/>
          </a:bodyPr>
          <a:lstStyle/>
          <a:p>
            <a:r>
              <a:rPr lang="en-IT" sz="1200" dirty="0"/>
              <a:t>Near Earth Commissioning Review</a:t>
            </a:r>
          </a:p>
        </p:txBody>
      </p:sp>
      <p:sp>
        <p:nvSpPr>
          <p:cNvPr id="46" name="TextBox 45">
            <a:extLst>
              <a:ext uri="{FF2B5EF4-FFF2-40B4-BE49-F238E27FC236}">
                <a16:creationId xmlns:a16="http://schemas.microsoft.com/office/drawing/2014/main" id="{D1C70616-1582-88BF-5953-3DD9203C5ACC}"/>
              </a:ext>
            </a:extLst>
          </p:cNvPr>
          <p:cNvSpPr txBox="1"/>
          <p:nvPr/>
        </p:nvSpPr>
        <p:spPr>
          <a:xfrm>
            <a:off x="2764639" y="5657362"/>
            <a:ext cx="1026243" cy="261610"/>
          </a:xfrm>
          <a:prstGeom prst="rect">
            <a:avLst/>
          </a:prstGeom>
          <a:noFill/>
        </p:spPr>
        <p:txBody>
          <a:bodyPr wrap="none" rtlCol="0">
            <a:spAutoFit/>
          </a:bodyPr>
          <a:lstStyle/>
          <a:p>
            <a:r>
              <a:rPr lang="en-IT" sz="1100" i="1"/>
              <a:t>DART launch</a:t>
            </a:r>
          </a:p>
        </p:txBody>
      </p:sp>
      <p:sp>
        <p:nvSpPr>
          <p:cNvPr id="47" name="TextBox 46">
            <a:extLst>
              <a:ext uri="{FF2B5EF4-FFF2-40B4-BE49-F238E27FC236}">
                <a16:creationId xmlns:a16="http://schemas.microsoft.com/office/drawing/2014/main" id="{8572A6EC-2844-1840-30F7-EF0E5F86AEE9}"/>
              </a:ext>
            </a:extLst>
          </p:cNvPr>
          <p:cNvSpPr txBox="1"/>
          <p:nvPr/>
        </p:nvSpPr>
        <p:spPr>
          <a:xfrm>
            <a:off x="4353470" y="5671421"/>
            <a:ext cx="1143262" cy="261610"/>
          </a:xfrm>
          <a:prstGeom prst="rect">
            <a:avLst/>
          </a:prstGeom>
          <a:noFill/>
        </p:spPr>
        <p:txBody>
          <a:bodyPr wrap="none" rtlCol="0">
            <a:spAutoFit/>
          </a:bodyPr>
          <a:lstStyle/>
          <a:p>
            <a:r>
              <a:rPr lang="en-IT" sz="1100" i="1"/>
              <a:t>DART IMPACT</a:t>
            </a:r>
          </a:p>
        </p:txBody>
      </p:sp>
      <p:sp>
        <p:nvSpPr>
          <p:cNvPr id="48" name="TextBox 47">
            <a:extLst>
              <a:ext uri="{FF2B5EF4-FFF2-40B4-BE49-F238E27FC236}">
                <a16:creationId xmlns:a16="http://schemas.microsoft.com/office/drawing/2014/main" id="{6B083185-A5EA-7676-63DB-55EA6256E331}"/>
              </a:ext>
            </a:extLst>
          </p:cNvPr>
          <p:cNvSpPr txBox="1"/>
          <p:nvPr/>
        </p:nvSpPr>
        <p:spPr>
          <a:xfrm>
            <a:off x="8774429" y="5657362"/>
            <a:ext cx="1200970" cy="261610"/>
          </a:xfrm>
          <a:prstGeom prst="rect">
            <a:avLst/>
          </a:prstGeom>
          <a:noFill/>
        </p:spPr>
        <p:txBody>
          <a:bodyPr wrap="none" rtlCol="0">
            <a:spAutoFit/>
          </a:bodyPr>
          <a:lstStyle/>
          <a:p>
            <a:r>
              <a:rPr lang="en-IT" sz="1100" i="1"/>
              <a:t>HERA LAUNCH</a:t>
            </a:r>
          </a:p>
        </p:txBody>
      </p:sp>
      <p:sp>
        <p:nvSpPr>
          <p:cNvPr id="49" name="TextBox 48">
            <a:extLst>
              <a:ext uri="{FF2B5EF4-FFF2-40B4-BE49-F238E27FC236}">
                <a16:creationId xmlns:a16="http://schemas.microsoft.com/office/drawing/2014/main" id="{07648DAF-2156-51DC-886B-A6DAF0394254}"/>
              </a:ext>
            </a:extLst>
          </p:cNvPr>
          <p:cNvSpPr txBox="1"/>
          <p:nvPr/>
        </p:nvSpPr>
        <p:spPr>
          <a:xfrm>
            <a:off x="10402927" y="5657362"/>
            <a:ext cx="1096775" cy="261610"/>
          </a:xfrm>
          <a:prstGeom prst="rect">
            <a:avLst/>
          </a:prstGeom>
          <a:noFill/>
        </p:spPr>
        <p:txBody>
          <a:bodyPr wrap="none" rtlCol="0">
            <a:spAutoFit/>
          </a:bodyPr>
          <a:lstStyle/>
          <a:p>
            <a:r>
              <a:rPr lang="en-IT" sz="1100" i="1"/>
              <a:t>HERA Mission</a:t>
            </a:r>
          </a:p>
        </p:txBody>
      </p:sp>
      <p:cxnSp>
        <p:nvCxnSpPr>
          <p:cNvPr id="50" name="Straight Arrow Connector 49">
            <a:extLst>
              <a:ext uri="{FF2B5EF4-FFF2-40B4-BE49-F238E27FC236}">
                <a16:creationId xmlns:a16="http://schemas.microsoft.com/office/drawing/2014/main" id="{D23E5172-C9F0-6E9B-3BF3-2612E1B5C4E5}"/>
              </a:ext>
            </a:extLst>
          </p:cNvPr>
          <p:cNvCxnSpPr>
            <a:cxnSpLocks/>
            <a:stCxn id="53" idx="6"/>
          </p:cNvCxnSpPr>
          <p:nvPr/>
        </p:nvCxnSpPr>
        <p:spPr>
          <a:xfrm flipV="1">
            <a:off x="4950924" y="5562907"/>
            <a:ext cx="6813634" cy="13868"/>
          </a:xfrm>
          <a:prstGeom prst="straightConnector1">
            <a:avLst/>
          </a:prstGeom>
          <a:ln w="28575">
            <a:prstDash val="dash"/>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8B1DCB62-71B6-09C6-BCE6-AC7869FACF59}"/>
              </a:ext>
            </a:extLst>
          </p:cNvPr>
          <p:cNvSpPr txBox="1"/>
          <p:nvPr/>
        </p:nvSpPr>
        <p:spPr>
          <a:xfrm>
            <a:off x="2915199" y="5180273"/>
            <a:ext cx="670376" cy="276999"/>
          </a:xfrm>
          <a:prstGeom prst="rect">
            <a:avLst/>
          </a:prstGeom>
          <a:noFill/>
        </p:spPr>
        <p:txBody>
          <a:bodyPr wrap="none" rtlCol="0">
            <a:spAutoFit/>
          </a:bodyPr>
          <a:lstStyle/>
          <a:p>
            <a:r>
              <a:rPr lang="en-IT" sz="1200"/>
              <a:t>Nov 21</a:t>
            </a:r>
          </a:p>
        </p:txBody>
      </p:sp>
      <p:sp>
        <p:nvSpPr>
          <p:cNvPr id="52" name="Oval 51">
            <a:extLst>
              <a:ext uri="{FF2B5EF4-FFF2-40B4-BE49-F238E27FC236}">
                <a16:creationId xmlns:a16="http://schemas.microsoft.com/office/drawing/2014/main" id="{BC86026B-CEE7-1488-1514-64D272323904}"/>
              </a:ext>
            </a:extLst>
          </p:cNvPr>
          <p:cNvSpPr/>
          <p:nvPr/>
        </p:nvSpPr>
        <p:spPr>
          <a:xfrm>
            <a:off x="3200313" y="5506586"/>
            <a:ext cx="166149" cy="141085"/>
          </a:xfrm>
          <a:prstGeom prst="ellipse">
            <a:avLst/>
          </a:prstGeom>
          <a:solidFill>
            <a:schemeClr val="accent2"/>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53" name="Oval 52">
            <a:extLst>
              <a:ext uri="{FF2B5EF4-FFF2-40B4-BE49-F238E27FC236}">
                <a16:creationId xmlns:a16="http://schemas.microsoft.com/office/drawing/2014/main" id="{9C0538CA-619D-6228-D773-85ADFD9DC2A7}"/>
              </a:ext>
            </a:extLst>
          </p:cNvPr>
          <p:cNvSpPr/>
          <p:nvPr/>
        </p:nvSpPr>
        <p:spPr>
          <a:xfrm>
            <a:off x="4784775" y="5506232"/>
            <a:ext cx="166149" cy="141085"/>
          </a:xfrm>
          <a:prstGeom prst="ellipse">
            <a:avLst/>
          </a:prstGeom>
          <a:solidFill>
            <a:schemeClr val="accent2"/>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54" name="TextBox 53">
            <a:extLst>
              <a:ext uri="{FF2B5EF4-FFF2-40B4-BE49-F238E27FC236}">
                <a16:creationId xmlns:a16="http://schemas.microsoft.com/office/drawing/2014/main" id="{59331F2E-B9D6-98B3-770B-F29739A48ADF}"/>
              </a:ext>
            </a:extLst>
          </p:cNvPr>
          <p:cNvSpPr txBox="1"/>
          <p:nvPr/>
        </p:nvSpPr>
        <p:spPr>
          <a:xfrm>
            <a:off x="4464478" y="5180271"/>
            <a:ext cx="713657" cy="276999"/>
          </a:xfrm>
          <a:prstGeom prst="rect">
            <a:avLst/>
          </a:prstGeom>
          <a:noFill/>
        </p:spPr>
        <p:txBody>
          <a:bodyPr wrap="none" rtlCol="0">
            <a:spAutoFit/>
          </a:bodyPr>
          <a:lstStyle/>
          <a:p>
            <a:r>
              <a:rPr lang="en-IT" sz="1200"/>
              <a:t>Sept 22</a:t>
            </a:r>
          </a:p>
        </p:txBody>
      </p:sp>
      <p:sp>
        <p:nvSpPr>
          <p:cNvPr id="55" name="TextBox 54">
            <a:extLst>
              <a:ext uri="{FF2B5EF4-FFF2-40B4-BE49-F238E27FC236}">
                <a16:creationId xmlns:a16="http://schemas.microsoft.com/office/drawing/2014/main" id="{658F77CA-1DD7-5D2C-88B0-5F9F60DEF857}"/>
              </a:ext>
            </a:extLst>
          </p:cNvPr>
          <p:cNvSpPr txBox="1"/>
          <p:nvPr/>
        </p:nvSpPr>
        <p:spPr>
          <a:xfrm>
            <a:off x="9039726" y="5166212"/>
            <a:ext cx="638316" cy="276999"/>
          </a:xfrm>
          <a:prstGeom prst="rect">
            <a:avLst/>
          </a:prstGeom>
          <a:noFill/>
        </p:spPr>
        <p:txBody>
          <a:bodyPr wrap="none" rtlCol="0">
            <a:spAutoFit/>
          </a:bodyPr>
          <a:lstStyle/>
          <a:p>
            <a:r>
              <a:rPr lang="en-IT" sz="1200"/>
              <a:t>Oct 24</a:t>
            </a:r>
          </a:p>
        </p:txBody>
      </p:sp>
      <p:sp>
        <p:nvSpPr>
          <p:cNvPr id="56" name="TextBox 55">
            <a:extLst>
              <a:ext uri="{FF2B5EF4-FFF2-40B4-BE49-F238E27FC236}">
                <a16:creationId xmlns:a16="http://schemas.microsoft.com/office/drawing/2014/main" id="{CFA215BA-A67B-DAAB-0A21-11304D44B9FA}"/>
              </a:ext>
            </a:extLst>
          </p:cNvPr>
          <p:cNvSpPr txBox="1"/>
          <p:nvPr/>
        </p:nvSpPr>
        <p:spPr>
          <a:xfrm>
            <a:off x="10586582" y="5200567"/>
            <a:ext cx="670376" cy="276999"/>
          </a:xfrm>
          <a:prstGeom prst="rect">
            <a:avLst/>
          </a:prstGeom>
          <a:noFill/>
        </p:spPr>
        <p:txBody>
          <a:bodyPr wrap="none" rtlCol="0">
            <a:spAutoFit/>
          </a:bodyPr>
          <a:lstStyle/>
          <a:p>
            <a:r>
              <a:rPr lang="en-IT" sz="1200"/>
              <a:t>Dec 27</a:t>
            </a:r>
          </a:p>
        </p:txBody>
      </p:sp>
      <p:sp>
        <p:nvSpPr>
          <p:cNvPr id="57" name="Oval 56">
            <a:extLst>
              <a:ext uri="{FF2B5EF4-FFF2-40B4-BE49-F238E27FC236}">
                <a16:creationId xmlns:a16="http://schemas.microsoft.com/office/drawing/2014/main" id="{CD6A73B4-BEB3-02CD-C343-38B6E96EC20E}"/>
              </a:ext>
            </a:extLst>
          </p:cNvPr>
          <p:cNvSpPr/>
          <p:nvPr/>
        </p:nvSpPr>
        <p:spPr>
          <a:xfrm>
            <a:off x="9291839" y="5492172"/>
            <a:ext cx="166149" cy="141085"/>
          </a:xfrm>
          <a:prstGeom prst="ellipse">
            <a:avLst/>
          </a:prstGeom>
          <a:solidFill>
            <a:schemeClr val="bg2"/>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58" name="Oval 57">
            <a:extLst>
              <a:ext uri="{FF2B5EF4-FFF2-40B4-BE49-F238E27FC236}">
                <a16:creationId xmlns:a16="http://schemas.microsoft.com/office/drawing/2014/main" id="{E3E3A193-BC18-5428-A90A-1590B9A90D4D}"/>
              </a:ext>
            </a:extLst>
          </p:cNvPr>
          <p:cNvSpPr/>
          <p:nvPr/>
        </p:nvSpPr>
        <p:spPr>
          <a:xfrm>
            <a:off x="10883698" y="5478306"/>
            <a:ext cx="166149" cy="141085"/>
          </a:xfrm>
          <a:prstGeom prst="ellipse">
            <a:avLst/>
          </a:prstGeom>
          <a:solidFill>
            <a:schemeClr val="bg2"/>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cxnSp>
        <p:nvCxnSpPr>
          <p:cNvPr id="59" name="Straight Connector 58">
            <a:extLst>
              <a:ext uri="{FF2B5EF4-FFF2-40B4-BE49-F238E27FC236}">
                <a16:creationId xmlns:a16="http://schemas.microsoft.com/office/drawing/2014/main" id="{BF051DC8-8657-8F4B-760C-13CCFE7F5302}"/>
              </a:ext>
            </a:extLst>
          </p:cNvPr>
          <p:cNvCxnSpPr>
            <a:stCxn id="52" idx="6"/>
            <a:endCxn id="53" idx="2"/>
          </p:cNvCxnSpPr>
          <p:nvPr/>
        </p:nvCxnSpPr>
        <p:spPr>
          <a:xfrm flipV="1">
            <a:off x="3366462" y="5576775"/>
            <a:ext cx="1418313" cy="35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417C7A76-2A57-2463-17F8-EEF06EE6EA30}"/>
              </a:ext>
            </a:extLst>
          </p:cNvPr>
          <p:cNvCxnSpPr>
            <a:cxnSpLocks/>
            <a:endCxn id="51" idx="0"/>
          </p:cNvCxnSpPr>
          <p:nvPr/>
        </p:nvCxnSpPr>
        <p:spPr>
          <a:xfrm>
            <a:off x="3245241" y="1419793"/>
            <a:ext cx="0" cy="3760480"/>
          </a:xfrm>
          <a:prstGeom prst="line">
            <a:avLst/>
          </a:prstGeom>
          <a:ln w="9525" cap="flat" cmpd="sng" algn="ctr">
            <a:solidFill>
              <a:schemeClr val="accent5"/>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9" name="Oval 68">
            <a:extLst>
              <a:ext uri="{FF2B5EF4-FFF2-40B4-BE49-F238E27FC236}">
                <a16:creationId xmlns:a16="http://schemas.microsoft.com/office/drawing/2014/main" id="{099CB3AC-587D-D7D4-99DB-15905987406E}"/>
              </a:ext>
            </a:extLst>
          </p:cNvPr>
          <p:cNvSpPr/>
          <p:nvPr/>
        </p:nvSpPr>
        <p:spPr>
          <a:xfrm>
            <a:off x="11103476" y="3522293"/>
            <a:ext cx="249381" cy="249381"/>
          </a:xfrm>
          <a:prstGeom prst="ellipse">
            <a:avLst/>
          </a:prstGeom>
          <a:solidFill>
            <a:schemeClr val="bg1"/>
          </a:solidFill>
          <a:ln w="38100">
            <a:solidFill>
              <a:srgbClr val="31C7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70" name="Straight Connector 69">
            <a:extLst>
              <a:ext uri="{FF2B5EF4-FFF2-40B4-BE49-F238E27FC236}">
                <a16:creationId xmlns:a16="http://schemas.microsoft.com/office/drawing/2014/main" id="{7174838E-28A8-503C-DFF2-54D039B2BDC9}"/>
              </a:ext>
            </a:extLst>
          </p:cNvPr>
          <p:cNvCxnSpPr>
            <a:cxnSpLocks/>
            <a:endCxn id="69" idx="0"/>
          </p:cNvCxnSpPr>
          <p:nvPr/>
        </p:nvCxnSpPr>
        <p:spPr>
          <a:xfrm>
            <a:off x="10963276" y="3149037"/>
            <a:ext cx="264891" cy="373256"/>
          </a:xfrm>
          <a:prstGeom prst="line">
            <a:avLst/>
          </a:prstGeom>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A5480823-FD19-8D84-6CB0-C127DEB6F74B}"/>
              </a:ext>
            </a:extLst>
          </p:cNvPr>
          <p:cNvSpPr txBox="1"/>
          <p:nvPr/>
        </p:nvSpPr>
        <p:spPr>
          <a:xfrm>
            <a:off x="10282601" y="2235009"/>
            <a:ext cx="949299" cy="338554"/>
          </a:xfrm>
          <a:prstGeom prst="rect">
            <a:avLst/>
          </a:prstGeom>
          <a:noFill/>
        </p:spPr>
        <p:txBody>
          <a:bodyPr wrap="none" rtlCol="0">
            <a:spAutoFit/>
          </a:bodyPr>
          <a:lstStyle/>
          <a:p>
            <a:r>
              <a:rPr lang="en-IT" sz="1600" b="1" dirty="0"/>
              <a:t>Mission</a:t>
            </a:r>
          </a:p>
        </p:txBody>
      </p:sp>
      <p:sp>
        <p:nvSpPr>
          <p:cNvPr id="72" name="TextBox 71">
            <a:extLst>
              <a:ext uri="{FF2B5EF4-FFF2-40B4-BE49-F238E27FC236}">
                <a16:creationId xmlns:a16="http://schemas.microsoft.com/office/drawing/2014/main" id="{7450881C-2697-CAC3-7CE2-501128124DD4}"/>
              </a:ext>
            </a:extLst>
          </p:cNvPr>
          <p:cNvSpPr txBox="1"/>
          <p:nvPr/>
        </p:nvSpPr>
        <p:spPr>
          <a:xfrm>
            <a:off x="10302899" y="2502336"/>
            <a:ext cx="1361350" cy="646331"/>
          </a:xfrm>
          <a:prstGeom prst="rect">
            <a:avLst/>
          </a:prstGeom>
          <a:noFill/>
        </p:spPr>
        <p:txBody>
          <a:bodyPr wrap="square" rtlCol="0">
            <a:spAutoFit/>
          </a:bodyPr>
          <a:lstStyle/>
          <a:p>
            <a:r>
              <a:rPr lang="en-IT" sz="1200" dirty="0"/>
              <a:t>Milani deployment and mission</a:t>
            </a:r>
          </a:p>
        </p:txBody>
      </p:sp>
      <p:cxnSp>
        <p:nvCxnSpPr>
          <p:cNvPr id="79" name="Straight Connector 78">
            <a:extLst>
              <a:ext uri="{FF2B5EF4-FFF2-40B4-BE49-F238E27FC236}">
                <a16:creationId xmlns:a16="http://schemas.microsoft.com/office/drawing/2014/main" id="{BDFA8087-55C2-9CFE-E5F4-79B97B021CAB}"/>
              </a:ext>
            </a:extLst>
          </p:cNvPr>
          <p:cNvCxnSpPr>
            <a:cxnSpLocks/>
          </p:cNvCxnSpPr>
          <p:nvPr/>
        </p:nvCxnSpPr>
        <p:spPr>
          <a:xfrm>
            <a:off x="4821306" y="1419793"/>
            <a:ext cx="0" cy="3760480"/>
          </a:xfrm>
          <a:prstGeom prst="line">
            <a:avLst/>
          </a:prstGeom>
          <a:ln w="9525" cap="flat" cmpd="sng" algn="ctr">
            <a:solidFill>
              <a:schemeClr val="accent5"/>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7" name="Straight Connector 86">
            <a:extLst>
              <a:ext uri="{FF2B5EF4-FFF2-40B4-BE49-F238E27FC236}">
                <a16:creationId xmlns:a16="http://schemas.microsoft.com/office/drawing/2014/main" id="{17CFDCF3-DD9A-0801-0580-5D7BF83E8258}"/>
              </a:ext>
            </a:extLst>
          </p:cNvPr>
          <p:cNvCxnSpPr>
            <a:cxnSpLocks/>
          </p:cNvCxnSpPr>
          <p:nvPr/>
        </p:nvCxnSpPr>
        <p:spPr>
          <a:xfrm>
            <a:off x="9377259" y="1440087"/>
            <a:ext cx="0" cy="3760480"/>
          </a:xfrm>
          <a:prstGeom prst="line">
            <a:avLst/>
          </a:prstGeom>
          <a:ln w="9525" cap="flat" cmpd="sng" algn="ctr">
            <a:solidFill>
              <a:schemeClr val="accent5"/>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8" name="Straight Connector 87">
            <a:extLst>
              <a:ext uri="{FF2B5EF4-FFF2-40B4-BE49-F238E27FC236}">
                <a16:creationId xmlns:a16="http://schemas.microsoft.com/office/drawing/2014/main" id="{F8062CE5-DA26-6690-F828-621F1C657191}"/>
              </a:ext>
            </a:extLst>
          </p:cNvPr>
          <p:cNvCxnSpPr>
            <a:cxnSpLocks/>
          </p:cNvCxnSpPr>
          <p:nvPr/>
        </p:nvCxnSpPr>
        <p:spPr>
          <a:xfrm>
            <a:off x="10910641" y="1419791"/>
            <a:ext cx="0" cy="3760480"/>
          </a:xfrm>
          <a:prstGeom prst="line">
            <a:avLst/>
          </a:prstGeom>
          <a:ln w="9525" cap="flat" cmpd="sng" algn="ctr">
            <a:solidFill>
              <a:schemeClr val="accent5"/>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3" name="TextBox 32">
            <a:extLst>
              <a:ext uri="{FF2B5EF4-FFF2-40B4-BE49-F238E27FC236}">
                <a16:creationId xmlns:a16="http://schemas.microsoft.com/office/drawing/2014/main" id="{98AEAAA1-D3CA-0790-E128-D8CD8040CFB9}"/>
              </a:ext>
            </a:extLst>
          </p:cNvPr>
          <p:cNvSpPr txBox="1"/>
          <p:nvPr/>
        </p:nvSpPr>
        <p:spPr>
          <a:xfrm>
            <a:off x="6585302" y="3786405"/>
            <a:ext cx="1677062" cy="276999"/>
          </a:xfrm>
          <a:prstGeom prst="rect">
            <a:avLst/>
          </a:prstGeom>
          <a:noFill/>
        </p:spPr>
        <p:txBody>
          <a:bodyPr wrap="none" rtlCol="0">
            <a:spAutoFit/>
          </a:bodyPr>
          <a:lstStyle/>
          <a:p>
            <a:r>
              <a:rPr lang="en-IT" sz="1200" dirty="0"/>
              <a:t>Milani delivery to ESA</a:t>
            </a:r>
          </a:p>
        </p:txBody>
      </p:sp>
    </p:spTree>
    <p:extLst>
      <p:ext uri="{BB962C8B-B14F-4D97-AF65-F5344CB8AC3E}">
        <p14:creationId xmlns:p14="http://schemas.microsoft.com/office/powerpoint/2010/main" val="2558973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Tyvak International SRL to Participate in ESA Media Briefing for NASA's Dart Mission">
            <a:extLst>
              <a:ext uri="{FF2B5EF4-FFF2-40B4-BE49-F238E27FC236}">
                <a16:creationId xmlns:a16="http://schemas.microsoft.com/office/drawing/2014/main" id="{B10C8DB4-AFCF-4A7E-D192-E4A038C2570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8989" y="1827626"/>
            <a:ext cx="2759071" cy="2759071"/>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4B5CDA23-D733-B8B6-620A-8229164B2B41}"/>
              </a:ext>
            </a:extLst>
          </p:cNvPr>
          <p:cNvSpPr>
            <a:spLocks noGrp="1"/>
          </p:cNvSpPr>
          <p:nvPr>
            <p:ph type="sldNum" sz="quarter" idx="16"/>
          </p:nvPr>
        </p:nvSpPr>
        <p:spPr/>
        <p:txBody>
          <a:bodyPr/>
          <a:lstStyle/>
          <a:p>
            <a:fld id="{48F63A3B-78C7-47BE-AE5E-E10140E04643}" type="slidenum">
              <a:rPr lang="en-US" smtClean="0"/>
              <a:pPr/>
              <a:t>22</a:t>
            </a:fld>
            <a:endParaRPr lang="en-US"/>
          </a:p>
        </p:txBody>
      </p:sp>
      <p:sp>
        <p:nvSpPr>
          <p:cNvPr id="3" name="Footer Placeholder 2">
            <a:extLst>
              <a:ext uri="{FF2B5EF4-FFF2-40B4-BE49-F238E27FC236}">
                <a16:creationId xmlns:a16="http://schemas.microsoft.com/office/drawing/2014/main" id="{E9F74DF4-CAC1-6D5A-1AB6-11CDB874A3EB}"/>
              </a:ext>
            </a:extLst>
          </p:cNvPr>
          <p:cNvSpPr>
            <a:spLocks noGrp="1"/>
          </p:cNvSpPr>
          <p:nvPr>
            <p:ph type="ftr" sz="quarter" idx="3"/>
          </p:nvPr>
        </p:nvSpPr>
        <p:spPr>
          <a:xfrm>
            <a:off x="2065751" y="6506753"/>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BEF0F872-764C-1023-F107-1817AEA3C29C}"/>
              </a:ext>
            </a:extLst>
          </p:cNvPr>
          <p:cNvSpPr>
            <a:spLocks noGrp="1"/>
          </p:cNvSpPr>
          <p:nvPr>
            <p:ph type="title"/>
          </p:nvPr>
        </p:nvSpPr>
        <p:spPr/>
        <p:txBody>
          <a:bodyPr/>
          <a:lstStyle/>
          <a:p>
            <a:r>
              <a:rPr lang="en-IT" dirty="0"/>
              <a:t>Dissemination</a:t>
            </a:r>
          </a:p>
        </p:txBody>
      </p:sp>
      <p:sp>
        <p:nvSpPr>
          <p:cNvPr id="5" name="Text Placeholder 4">
            <a:extLst>
              <a:ext uri="{FF2B5EF4-FFF2-40B4-BE49-F238E27FC236}">
                <a16:creationId xmlns:a16="http://schemas.microsoft.com/office/drawing/2014/main" id="{45C485DD-CE31-A05B-02CB-2F2D413D76B4}"/>
              </a:ext>
            </a:extLst>
          </p:cNvPr>
          <p:cNvSpPr>
            <a:spLocks noGrp="1"/>
          </p:cNvSpPr>
          <p:nvPr>
            <p:ph type="body" sz="quarter" idx="17"/>
          </p:nvPr>
        </p:nvSpPr>
        <p:spPr/>
        <p:txBody>
          <a:bodyPr/>
          <a:lstStyle/>
          <a:p>
            <a:r>
              <a:rPr lang="en-IT" dirty="0"/>
              <a:t>In the past months, Tyvak International was involved in a series of events, including the DART impact event at which the Milani model was exposed at the ESA stand </a:t>
            </a:r>
          </a:p>
          <a:p>
            <a:endParaRPr lang="en-IT" dirty="0"/>
          </a:p>
        </p:txBody>
      </p:sp>
      <p:pic>
        <p:nvPicPr>
          <p:cNvPr id="3076" name="Picture 4" descr="Tyvak International Vice President of Programs Margherita Cardi to Present at University of Padova 800th Anniversary Celebration">
            <a:extLst>
              <a:ext uri="{FF2B5EF4-FFF2-40B4-BE49-F238E27FC236}">
                <a16:creationId xmlns:a16="http://schemas.microsoft.com/office/drawing/2014/main" id="{BC3CB7F1-B674-9259-F5C4-F1C64D62F0C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02219" y="1835358"/>
            <a:ext cx="2198467" cy="219846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Tyvak International SRL to Participate in NASA DART Impact Event">
            <a:extLst>
              <a:ext uri="{FF2B5EF4-FFF2-40B4-BE49-F238E27FC236}">
                <a16:creationId xmlns:a16="http://schemas.microsoft.com/office/drawing/2014/main" id="{D992BFD5-5294-F1DD-63FA-E5035163A70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10586" y="1711609"/>
            <a:ext cx="4445127" cy="444512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615B4DE-31BC-5D6B-6936-F1D82923D406}"/>
              </a:ext>
            </a:extLst>
          </p:cNvPr>
          <p:cNvSpPr txBox="1"/>
          <p:nvPr/>
        </p:nvSpPr>
        <p:spPr>
          <a:xfrm>
            <a:off x="3820062" y="6179562"/>
            <a:ext cx="1872673" cy="276999"/>
          </a:xfrm>
          <a:prstGeom prst="rect">
            <a:avLst/>
          </a:prstGeom>
          <a:noFill/>
        </p:spPr>
        <p:txBody>
          <a:bodyPr wrap="square">
            <a:spAutoFit/>
          </a:bodyPr>
          <a:lstStyle/>
          <a:p>
            <a:r>
              <a:rPr lang="en-GB" sz="1200" i="1" dirty="0">
                <a:hlinkClick r:id="rId5"/>
              </a:rPr>
              <a:t>DART Impact Event PR</a:t>
            </a:r>
            <a:endParaRPr lang="en-IT" sz="1200" i="1" dirty="0"/>
          </a:p>
        </p:txBody>
      </p:sp>
      <p:sp>
        <p:nvSpPr>
          <p:cNvPr id="11" name="TextBox 10">
            <a:extLst>
              <a:ext uri="{FF2B5EF4-FFF2-40B4-BE49-F238E27FC236}">
                <a16:creationId xmlns:a16="http://schemas.microsoft.com/office/drawing/2014/main" id="{72D74338-5FFE-72C9-3A5F-7CEFF7C7C409}"/>
              </a:ext>
            </a:extLst>
          </p:cNvPr>
          <p:cNvSpPr txBox="1"/>
          <p:nvPr/>
        </p:nvSpPr>
        <p:spPr>
          <a:xfrm>
            <a:off x="8844620" y="4128318"/>
            <a:ext cx="3214234" cy="446276"/>
          </a:xfrm>
          <a:prstGeom prst="rect">
            <a:avLst/>
          </a:prstGeom>
          <a:noFill/>
        </p:spPr>
        <p:txBody>
          <a:bodyPr wrap="square">
            <a:spAutoFit/>
          </a:bodyPr>
          <a:lstStyle/>
          <a:p>
            <a:r>
              <a:rPr lang="en-GB" sz="1200" i="1" dirty="0">
                <a:hlinkClick r:id="rId6"/>
              </a:rPr>
              <a:t>Uni Padova PR</a:t>
            </a:r>
            <a:endParaRPr lang="en-IT" sz="1200" i="1" dirty="0"/>
          </a:p>
          <a:p>
            <a:pPr marL="171450" indent="-171450">
              <a:buFont typeface="Arial" panose="020B0604020202020204" pitchFamily="34" charset="0"/>
              <a:buChar char="•"/>
            </a:pPr>
            <a:endParaRPr lang="en-IT" sz="1100" i="1" dirty="0"/>
          </a:p>
        </p:txBody>
      </p:sp>
      <p:sp>
        <p:nvSpPr>
          <p:cNvPr id="13" name="TextBox 12">
            <a:extLst>
              <a:ext uri="{FF2B5EF4-FFF2-40B4-BE49-F238E27FC236}">
                <a16:creationId xmlns:a16="http://schemas.microsoft.com/office/drawing/2014/main" id="{B742DC96-B209-B593-DF0D-B4FA31069413}"/>
              </a:ext>
            </a:extLst>
          </p:cNvPr>
          <p:cNvSpPr txBox="1"/>
          <p:nvPr/>
        </p:nvSpPr>
        <p:spPr>
          <a:xfrm>
            <a:off x="429355" y="4471402"/>
            <a:ext cx="3059855" cy="461665"/>
          </a:xfrm>
          <a:prstGeom prst="rect">
            <a:avLst/>
          </a:prstGeom>
          <a:noFill/>
        </p:spPr>
        <p:txBody>
          <a:bodyPr wrap="square">
            <a:spAutoFit/>
          </a:bodyPr>
          <a:lstStyle/>
          <a:p>
            <a:r>
              <a:rPr lang="en-GB" sz="1200" i="1" dirty="0">
                <a:hlinkClick r:id="rId7"/>
              </a:rPr>
              <a:t>ESA Media briefing</a:t>
            </a:r>
            <a:endParaRPr lang="en-IT" sz="1200" i="1" dirty="0"/>
          </a:p>
          <a:p>
            <a:endParaRPr lang="en-IT" sz="1200" dirty="0"/>
          </a:p>
        </p:txBody>
      </p:sp>
    </p:spTree>
    <p:extLst>
      <p:ext uri="{BB962C8B-B14F-4D97-AF65-F5344CB8AC3E}">
        <p14:creationId xmlns:p14="http://schemas.microsoft.com/office/powerpoint/2010/main" val="22826857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5CDA23-D733-B8B6-620A-8229164B2B41}"/>
              </a:ext>
            </a:extLst>
          </p:cNvPr>
          <p:cNvSpPr>
            <a:spLocks noGrp="1"/>
          </p:cNvSpPr>
          <p:nvPr>
            <p:ph type="sldNum" sz="quarter" idx="16"/>
          </p:nvPr>
        </p:nvSpPr>
        <p:spPr/>
        <p:txBody>
          <a:bodyPr/>
          <a:lstStyle/>
          <a:p>
            <a:fld id="{48F63A3B-78C7-47BE-AE5E-E10140E04643}" type="slidenum">
              <a:rPr lang="en-US" smtClean="0"/>
              <a:pPr/>
              <a:t>23</a:t>
            </a:fld>
            <a:endParaRPr lang="en-US"/>
          </a:p>
        </p:txBody>
      </p:sp>
      <p:sp>
        <p:nvSpPr>
          <p:cNvPr id="3" name="Footer Placeholder 2">
            <a:extLst>
              <a:ext uri="{FF2B5EF4-FFF2-40B4-BE49-F238E27FC236}">
                <a16:creationId xmlns:a16="http://schemas.microsoft.com/office/drawing/2014/main" id="{E9F74DF4-CAC1-6D5A-1AB6-11CDB874A3EB}"/>
              </a:ext>
            </a:extLst>
          </p:cNvPr>
          <p:cNvSpPr>
            <a:spLocks noGrp="1"/>
          </p:cNvSpPr>
          <p:nvPr>
            <p:ph type="ftr" sz="quarter" idx="3"/>
          </p:nvPr>
        </p:nvSpPr>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BEF0F872-764C-1023-F107-1817AEA3C29C}"/>
              </a:ext>
            </a:extLst>
          </p:cNvPr>
          <p:cNvSpPr>
            <a:spLocks noGrp="1"/>
          </p:cNvSpPr>
          <p:nvPr>
            <p:ph type="title"/>
          </p:nvPr>
        </p:nvSpPr>
        <p:spPr/>
        <p:txBody>
          <a:bodyPr/>
          <a:lstStyle/>
          <a:p>
            <a:r>
              <a:rPr lang="en-IT" dirty="0"/>
              <a:t>Dissemination: DART Impact Event (26</a:t>
            </a:r>
            <a:r>
              <a:rPr lang="en-IT" baseline="30000" dirty="0"/>
              <a:t>th</a:t>
            </a:r>
            <a:r>
              <a:rPr lang="en-IT" dirty="0"/>
              <a:t> Sept 2022)</a:t>
            </a:r>
          </a:p>
        </p:txBody>
      </p:sp>
      <p:sp>
        <p:nvSpPr>
          <p:cNvPr id="5" name="Text Placeholder 4">
            <a:extLst>
              <a:ext uri="{FF2B5EF4-FFF2-40B4-BE49-F238E27FC236}">
                <a16:creationId xmlns:a16="http://schemas.microsoft.com/office/drawing/2014/main" id="{45C485DD-CE31-A05B-02CB-2F2D413D76B4}"/>
              </a:ext>
            </a:extLst>
          </p:cNvPr>
          <p:cNvSpPr>
            <a:spLocks noGrp="1"/>
          </p:cNvSpPr>
          <p:nvPr>
            <p:ph type="body" sz="quarter" idx="17"/>
          </p:nvPr>
        </p:nvSpPr>
        <p:spPr/>
        <p:txBody>
          <a:bodyPr/>
          <a:lstStyle/>
          <a:p>
            <a:r>
              <a:rPr lang="en-IT" dirty="0"/>
              <a:t>DART Impact Event, APL</a:t>
            </a:r>
          </a:p>
          <a:p>
            <a:endParaRPr lang="en-IT" dirty="0"/>
          </a:p>
        </p:txBody>
      </p:sp>
      <p:pic>
        <p:nvPicPr>
          <p:cNvPr id="6" name="Picture 5">
            <a:extLst>
              <a:ext uri="{FF2B5EF4-FFF2-40B4-BE49-F238E27FC236}">
                <a16:creationId xmlns:a16="http://schemas.microsoft.com/office/drawing/2014/main" id="{C3598FFA-508E-463C-B9E0-8F503BF87D5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4101" y="1386452"/>
            <a:ext cx="6840291" cy="4577481"/>
          </a:xfrm>
          <a:prstGeom prst="rect">
            <a:avLst/>
          </a:prstGeom>
        </p:spPr>
      </p:pic>
      <p:pic>
        <p:nvPicPr>
          <p:cNvPr id="10" name="Picture 9" descr="A group of people posing for a photo&#10;&#10;Description automatically generated">
            <a:extLst>
              <a:ext uri="{FF2B5EF4-FFF2-40B4-BE49-F238E27FC236}">
                <a16:creationId xmlns:a16="http://schemas.microsoft.com/office/drawing/2014/main" id="{0BB79FF8-E823-F9ED-EB49-37EE8A6094E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72954" y="984728"/>
            <a:ext cx="5431785" cy="4073838"/>
          </a:xfrm>
          <a:prstGeom prst="rect">
            <a:avLst/>
          </a:prstGeom>
        </p:spPr>
      </p:pic>
      <p:pic>
        <p:nvPicPr>
          <p:cNvPr id="12" name="Picture 11" descr="A group of people posing for a photo&#10;&#10;Description automatically generated">
            <a:extLst>
              <a:ext uri="{FF2B5EF4-FFF2-40B4-BE49-F238E27FC236}">
                <a16:creationId xmlns:a16="http://schemas.microsoft.com/office/drawing/2014/main" id="{BC5149EE-27D9-624A-F4A6-BAB554720E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4102" y="4776550"/>
            <a:ext cx="2664832" cy="1998624"/>
          </a:xfrm>
          <a:prstGeom prst="rect">
            <a:avLst/>
          </a:prstGeom>
        </p:spPr>
      </p:pic>
      <p:pic>
        <p:nvPicPr>
          <p:cNvPr id="14" name="Picture 13" descr="A group of people posing for the camera&#10;&#10;Description automatically generated with medium confidence">
            <a:extLst>
              <a:ext uri="{FF2B5EF4-FFF2-40B4-BE49-F238E27FC236}">
                <a16:creationId xmlns:a16="http://schemas.microsoft.com/office/drawing/2014/main" id="{405D8DF0-2DC6-DBBF-20CB-7D4E03EADBB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800000">
            <a:off x="8269548" y="3977847"/>
            <a:ext cx="3735191" cy="2806232"/>
          </a:xfrm>
          <a:prstGeom prst="rect">
            <a:avLst/>
          </a:prstGeom>
        </p:spPr>
      </p:pic>
      <p:pic>
        <p:nvPicPr>
          <p:cNvPr id="16" name="Picture 15" descr="A group of people posing for a photo&#10;&#10;Description automatically generated with medium confidence">
            <a:extLst>
              <a:ext uri="{FF2B5EF4-FFF2-40B4-BE49-F238E27FC236}">
                <a16:creationId xmlns:a16="http://schemas.microsoft.com/office/drawing/2014/main" id="{75A19AE6-52D5-84C1-E416-8BAED18E0FB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778934" y="5146576"/>
            <a:ext cx="2906159" cy="1634714"/>
          </a:xfrm>
          <a:prstGeom prst="rect">
            <a:avLst/>
          </a:prstGeom>
        </p:spPr>
      </p:pic>
      <p:pic>
        <p:nvPicPr>
          <p:cNvPr id="18" name="Picture 17" descr="A picture containing bread&#10;&#10;Description automatically generated">
            <a:extLst>
              <a:ext uri="{FF2B5EF4-FFF2-40B4-BE49-F238E27FC236}">
                <a16:creationId xmlns:a16="http://schemas.microsoft.com/office/drawing/2014/main" id="{14CE3485-31BC-EDB8-D9E5-F566B6395FC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67833" y="4092967"/>
            <a:ext cx="2664832" cy="2691113"/>
          </a:xfrm>
          <a:prstGeom prst="rect">
            <a:avLst/>
          </a:prstGeom>
        </p:spPr>
      </p:pic>
    </p:spTree>
    <p:extLst>
      <p:ext uri="{BB962C8B-B14F-4D97-AF65-F5344CB8AC3E}">
        <p14:creationId xmlns:p14="http://schemas.microsoft.com/office/powerpoint/2010/main" val="33104334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92B0A2-BCEB-8C39-914B-0FF00A9CBB0D}"/>
              </a:ext>
            </a:extLst>
          </p:cNvPr>
          <p:cNvSpPr>
            <a:spLocks noGrp="1"/>
          </p:cNvSpPr>
          <p:nvPr>
            <p:ph type="sldNum" sz="quarter" idx="16"/>
          </p:nvPr>
        </p:nvSpPr>
        <p:spPr/>
        <p:txBody>
          <a:bodyPr/>
          <a:lstStyle/>
          <a:p>
            <a:fld id="{48F63A3B-78C7-47BE-AE5E-E10140E04643}" type="slidenum">
              <a:rPr lang="en-US" smtClean="0"/>
              <a:pPr/>
              <a:t>24</a:t>
            </a:fld>
            <a:endParaRPr lang="en-US"/>
          </a:p>
        </p:txBody>
      </p:sp>
      <p:sp>
        <p:nvSpPr>
          <p:cNvPr id="3" name="Footer Placeholder 2">
            <a:extLst>
              <a:ext uri="{FF2B5EF4-FFF2-40B4-BE49-F238E27FC236}">
                <a16:creationId xmlns:a16="http://schemas.microsoft.com/office/drawing/2014/main" id="{577D9BE9-49AE-D5BC-E94E-3D2F1D94705C}"/>
              </a:ext>
            </a:extLst>
          </p:cNvPr>
          <p:cNvSpPr>
            <a:spLocks noGrp="1"/>
          </p:cNvSpPr>
          <p:nvPr>
            <p:ph type="ftr" sz="quarter" idx="3"/>
          </p:nvPr>
        </p:nvSpPr>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3143A8FA-AC0B-F237-9E41-21ABA8BCAE4F}"/>
              </a:ext>
            </a:extLst>
          </p:cNvPr>
          <p:cNvSpPr>
            <a:spLocks noGrp="1"/>
          </p:cNvSpPr>
          <p:nvPr>
            <p:ph type="title"/>
          </p:nvPr>
        </p:nvSpPr>
        <p:spPr/>
        <p:txBody>
          <a:bodyPr/>
          <a:lstStyle/>
          <a:p>
            <a:r>
              <a:rPr lang="en-IT" dirty="0"/>
              <a:t>Missing a mission logo and patch!!!</a:t>
            </a:r>
          </a:p>
        </p:txBody>
      </p:sp>
      <p:sp>
        <p:nvSpPr>
          <p:cNvPr id="5" name="Text Placeholder 4">
            <a:extLst>
              <a:ext uri="{FF2B5EF4-FFF2-40B4-BE49-F238E27FC236}">
                <a16:creationId xmlns:a16="http://schemas.microsoft.com/office/drawing/2014/main" id="{1A92D0CD-3A59-9649-4829-8478E60D6E92}"/>
              </a:ext>
            </a:extLst>
          </p:cNvPr>
          <p:cNvSpPr>
            <a:spLocks noGrp="1"/>
          </p:cNvSpPr>
          <p:nvPr>
            <p:ph type="body" sz="quarter" idx="17"/>
          </p:nvPr>
        </p:nvSpPr>
        <p:spPr/>
        <p:txBody>
          <a:bodyPr/>
          <a:lstStyle/>
          <a:p>
            <a:r>
              <a:rPr lang="en-GB" dirty="0"/>
              <a:t>Mission name was decided by European Space Agency in conjunction with Italian Space Agency</a:t>
            </a:r>
          </a:p>
          <a:p>
            <a:r>
              <a:rPr lang="en-GB" dirty="0"/>
              <a:t>“Milani”, in honour of Prof. Andrea Milani</a:t>
            </a:r>
          </a:p>
          <a:p>
            <a:r>
              <a:rPr lang="en-GB" dirty="0" err="1"/>
              <a:t>Tyvak</a:t>
            </a:r>
            <a:r>
              <a:rPr lang="en-GB" dirty="0"/>
              <a:t> proposes to find a proper logo for the mission through an academic contest</a:t>
            </a:r>
            <a:endParaRPr lang="en-IT" dirty="0"/>
          </a:p>
          <a:p>
            <a:endParaRPr lang="en-IT" dirty="0"/>
          </a:p>
        </p:txBody>
      </p:sp>
      <p:pic>
        <p:nvPicPr>
          <p:cNvPr id="6" name="Picture 5">
            <a:extLst>
              <a:ext uri="{FF2B5EF4-FFF2-40B4-BE49-F238E27FC236}">
                <a16:creationId xmlns:a16="http://schemas.microsoft.com/office/drawing/2014/main" id="{1756E5F9-ECED-D410-85CC-BAB2031B9E9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34343" y="2204179"/>
            <a:ext cx="6923314" cy="4152171"/>
          </a:xfrm>
          <a:prstGeom prst="rect">
            <a:avLst/>
          </a:prstGeom>
        </p:spPr>
      </p:pic>
      <p:sp>
        <p:nvSpPr>
          <p:cNvPr id="7" name="Rectangle 6">
            <a:extLst>
              <a:ext uri="{FF2B5EF4-FFF2-40B4-BE49-F238E27FC236}">
                <a16:creationId xmlns:a16="http://schemas.microsoft.com/office/drawing/2014/main" id="{77CBCE8F-16DF-430B-ECF5-25DE41BBBB3E}"/>
              </a:ext>
            </a:extLst>
          </p:cNvPr>
          <p:cNvSpPr/>
          <p:nvPr/>
        </p:nvSpPr>
        <p:spPr>
          <a:xfrm>
            <a:off x="5878286" y="3384466"/>
            <a:ext cx="380010" cy="92034"/>
          </a:xfrm>
          <a:prstGeom prst="rect">
            <a:avLst/>
          </a:prstGeom>
          <a:solidFill>
            <a:srgbClr val="3169BA"/>
          </a:solidFill>
          <a:ln>
            <a:solidFill>
              <a:srgbClr val="3169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663605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BA175A65-42BE-4FDF-8AD0-5AC1CB946E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person&#10;&#10;Description automatically generated">
            <a:extLst>
              <a:ext uri="{FF2B5EF4-FFF2-40B4-BE49-F238E27FC236}">
                <a16:creationId xmlns:a16="http://schemas.microsoft.com/office/drawing/2014/main" id="{2DC30FB9-80D3-FABF-02AE-474D145A8B9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5" name="Title 4">
            <a:extLst>
              <a:ext uri="{FF2B5EF4-FFF2-40B4-BE49-F238E27FC236}">
                <a16:creationId xmlns:a16="http://schemas.microsoft.com/office/drawing/2014/main" id="{95789AE5-71CD-0D4E-BA69-63698F4F05B1}"/>
              </a:ext>
            </a:extLst>
          </p:cNvPr>
          <p:cNvSpPr>
            <a:spLocks noGrp="1"/>
          </p:cNvSpPr>
          <p:nvPr>
            <p:ph type="title"/>
          </p:nvPr>
        </p:nvSpPr>
        <p:spPr>
          <a:xfrm>
            <a:off x="4552739" y="4357154"/>
            <a:ext cx="6801056" cy="1459355"/>
          </a:xfrm>
        </p:spPr>
        <p:txBody>
          <a:bodyPr vert="horz" lIns="91440" tIns="45720" rIns="91440" bIns="45720" rtlCol="0" anchor="b">
            <a:normAutofit/>
          </a:bodyPr>
          <a:lstStyle/>
          <a:p>
            <a:pPr algn="r"/>
            <a:r>
              <a:rPr lang="en-US" sz="4400" kern="1200" dirty="0">
                <a:solidFill>
                  <a:schemeClr val="tx1"/>
                </a:solidFill>
                <a:latin typeface="+mj-lt"/>
                <a:ea typeface="+mj-ea"/>
                <a:cs typeface="+mj-cs"/>
              </a:rPr>
              <a:t>Flawless Execution Sustains Growth</a:t>
            </a:r>
          </a:p>
        </p:txBody>
      </p:sp>
      <p:sp>
        <p:nvSpPr>
          <p:cNvPr id="6" name="Text Placeholder 5">
            <a:extLst>
              <a:ext uri="{FF2B5EF4-FFF2-40B4-BE49-F238E27FC236}">
                <a16:creationId xmlns:a16="http://schemas.microsoft.com/office/drawing/2014/main" id="{B8B83AFF-2E50-C444-AE79-5C1D34CD9365}"/>
              </a:ext>
            </a:extLst>
          </p:cNvPr>
          <p:cNvSpPr>
            <a:spLocks noGrp="1"/>
          </p:cNvSpPr>
          <p:nvPr>
            <p:ph type="body" sz="quarter" idx="17"/>
          </p:nvPr>
        </p:nvSpPr>
        <p:spPr>
          <a:xfrm>
            <a:off x="4552739" y="5724112"/>
            <a:ext cx="6801056" cy="646785"/>
          </a:xfrm>
        </p:spPr>
        <p:txBody>
          <a:bodyPr vert="horz" lIns="91440" tIns="45720" rIns="91440" bIns="45720" rtlCol="0">
            <a:normAutofit/>
          </a:bodyPr>
          <a:lstStyle/>
          <a:p>
            <a:pPr marL="0" indent="0" algn="r">
              <a:buNone/>
            </a:pPr>
            <a:r>
              <a:rPr lang="en-US" sz="2400" b="0" kern="1200" dirty="0">
                <a:solidFill>
                  <a:schemeClr val="tx1"/>
                </a:solidFill>
                <a:latin typeface="+mn-lt"/>
                <a:ea typeface="+mn-ea"/>
                <a:cs typeface="+mn-cs"/>
              </a:rPr>
              <a:t>Contacts: </a:t>
            </a:r>
            <a:r>
              <a:rPr lang="en-US" sz="2400" b="0" dirty="0" err="1">
                <a:latin typeface="+mn-lt"/>
                <a:cs typeface="+mn-cs"/>
              </a:rPr>
              <a:t>margherita</a:t>
            </a:r>
            <a:r>
              <a:rPr lang="en-US" sz="2400" b="0" kern="1200" dirty="0" err="1">
                <a:solidFill>
                  <a:schemeClr val="tx1"/>
                </a:solidFill>
                <a:latin typeface="+mn-lt"/>
                <a:ea typeface="+mn-ea"/>
                <a:cs typeface="+mn-cs"/>
              </a:rPr>
              <a:t>@tyvak.eu</a:t>
            </a:r>
            <a:endParaRPr lang="en-US" sz="2400" b="0" kern="1200" dirty="0">
              <a:solidFill>
                <a:schemeClr val="tx1"/>
              </a:solidFill>
              <a:latin typeface="+mn-lt"/>
              <a:ea typeface="+mn-ea"/>
              <a:cs typeface="+mn-cs"/>
            </a:endParaRPr>
          </a:p>
        </p:txBody>
      </p:sp>
      <p:sp>
        <p:nvSpPr>
          <p:cNvPr id="2" name="Date Placeholder 1">
            <a:extLst>
              <a:ext uri="{FF2B5EF4-FFF2-40B4-BE49-F238E27FC236}">
                <a16:creationId xmlns:a16="http://schemas.microsoft.com/office/drawing/2014/main" id="{A0EB0B38-E559-DD49-8B1F-09A7E63879EE}"/>
              </a:ext>
            </a:extLst>
          </p:cNvPr>
          <p:cNvSpPr>
            <a:spLocks noGrp="1"/>
          </p:cNvSpPr>
          <p:nvPr>
            <p:ph type="dt" sz="half" idx="4294967295"/>
          </p:nvPr>
        </p:nvSpPr>
        <p:spPr>
          <a:xfrm>
            <a:off x="838200" y="6356350"/>
            <a:ext cx="2743200" cy="365125"/>
          </a:xfrm>
          <a:prstGeom prst="rect">
            <a:avLst/>
          </a:prstGeom>
        </p:spPr>
        <p:txBody>
          <a:bodyPr vert="horz" lIns="91440" tIns="45720" rIns="91440" bIns="45720" rtlCol="0" anchor="ctr">
            <a:normAutofit/>
          </a:bodyPr>
          <a:lstStyle/>
          <a:p>
            <a:pPr defTabSz="914400">
              <a:spcAft>
                <a:spcPts val="600"/>
              </a:spcAft>
            </a:pPr>
            <a:r>
              <a:rPr lang="en-US" sz="1200" dirty="0"/>
              <a:t>May | 2023</a:t>
            </a:r>
            <a:endParaRPr lang="en-US" sz="1200" dirty="0">
              <a:latin typeface="+mn-lt"/>
              <a:cs typeface="+mn-cs"/>
            </a:endParaRPr>
          </a:p>
        </p:txBody>
      </p:sp>
      <p:sp>
        <p:nvSpPr>
          <p:cNvPr id="4" name="Footer Placeholder 3">
            <a:extLst>
              <a:ext uri="{FF2B5EF4-FFF2-40B4-BE49-F238E27FC236}">
                <a16:creationId xmlns:a16="http://schemas.microsoft.com/office/drawing/2014/main" id="{388F8446-FCB7-5149-8518-A95FC55CC1A3}"/>
              </a:ext>
            </a:extLst>
          </p:cNvPr>
          <p:cNvSpPr>
            <a:spLocks noGrp="1"/>
          </p:cNvSpPr>
          <p:nvPr>
            <p:ph type="ftr" sz="quarter" idx="3"/>
          </p:nvPr>
        </p:nvSpPr>
        <p:spPr>
          <a:xfrm>
            <a:off x="3581400" y="6356350"/>
            <a:ext cx="4572000" cy="365125"/>
          </a:xfrm>
        </p:spPr>
        <p:txBody>
          <a:bodyPr vert="horz" lIns="91440" tIns="45720" rIns="91440" bIns="45720" rtlCol="0" anchor="ctr">
            <a:normAutofit/>
          </a:bodyPr>
          <a:lstStyle/>
          <a:p>
            <a:pPr defTabSz="914400">
              <a:lnSpc>
                <a:spcPct val="90000"/>
              </a:lnSpc>
              <a:spcAft>
                <a:spcPts val="600"/>
              </a:spcAft>
            </a:pPr>
            <a:r>
              <a:rPr lang="en-US" kern="1200" dirty="0">
                <a:solidFill>
                  <a:schemeClr val="tx1">
                    <a:tint val="75000"/>
                  </a:schemeClr>
                </a:solidFill>
                <a:latin typeface="+mn-lt"/>
                <a:ea typeface="+mn-ea"/>
                <a:cs typeface="+mn-cs"/>
              </a:rPr>
              <a:t>TYVAK PROPRIETARY / EXPORT CONTROLLED  / COMPETITION SENSITIVE </a:t>
            </a:r>
          </a:p>
        </p:txBody>
      </p:sp>
      <p:sp>
        <p:nvSpPr>
          <p:cNvPr id="3" name="Slide Number Placeholder 2">
            <a:extLst>
              <a:ext uri="{FF2B5EF4-FFF2-40B4-BE49-F238E27FC236}">
                <a16:creationId xmlns:a16="http://schemas.microsoft.com/office/drawing/2014/main" id="{DCE6C124-3FBF-EA4A-A4C8-611E837EBDE3}"/>
              </a:ext>
            </a:extLst>
          </p:cNvPr>
          <p:cNvSpPr>
            <a:spLocks noGrp="1"/>
          </p:cNvSpPr>
          <p:nvPr>
            <p:ph type="sldNum" sz="quarter" idx="16"/>
          </p:nvPr>
        </p:nvSpPr>
        <p:spPr>
          <a:xfrm>
            <a:off x="8610600" y="6356350"/>
            <a:ext cx="2743200" cy="365125"/>
          </a:xfrm>
        </p:spPr>
        <p:txBody>
          <a:bodyPr vert="horz" lIns="91440" tIns="45720" rIns="91440" bIns="45720" rtlCol="0" anchor="ctr">
            <a:normAutofit/>
          </a:bodyPr>
          <a:lstStyle/>
          <a:p>
            <a:pPr defTabSz="914400">
              <a:spcAft>
                <a:spcPts val="600"/>
              </a:spcAft>
            </a:pPr>
            <a:fld id="{48F63A3B-78C7-47BE-AE5E-E10140E04643}" type="slidenum">
              <a:rPr lang="en-US" sz="1200" smtClean="0">
                <a:latin typeface="+mn-lt"/>
                <a:cs typeface="+mn-cs"/>
              </a:rPr>
              <a:pPr defTabSz="914400">
                <a:spcAft>
                  <a:spcPts val="600"/>
                </a:spcAft>
              </a:pPr>
              <a:t>25</a:t>
            </a:fld>
            <a:endParaRPr lang="en-US" sz="1200">
              <a:latin typeface="+mn-lt"/>
              <a:cs typeface="+mn-cs"/>
            </a:endParaRPr>
          </a:p>
        </p:txBody>
      </p:sp>
    </p:spTree>
    <p:extLst>
      <p:ext uri="{BB962C8B-B14F-4D97-AF65-F5344CB8AC3E}">
        <p14:creationId xmlns:p14="http://schemas.microsoft.com/office/powerpoint/2010/main" val="3135177008"/>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0C21D9-4479-A721-051B-44521A9D6F3D}"/>
              </a:ext>
            </a:extLst>
          </p:cNvPr>
          <p:cNvSpPr>
            <a:spLocks noGrp="1"/>
          </p:cNvSpPr>
          <p:nvPr>
            <p:ph type="sldNum" sz="quarter" idx="16"/>
          </p:nvPr>
        </p:nvSpPr>
        <p:spPr/>
        <p:txBody>
          <a:bodyPr/>
          <a:lstStyle/>
          <a:p>
            <a:fld id="{48F63A3B-78C7-47BE-AE5E-E10140E04643}" type="slidenum">
              <a:rPr lang="en-US" smtClean="0"/>
              <a:pPr/>
              <a:t>3</a:t>
            </a:fld>
            <a:endParaRPr lang="en-US"/>
          </a:p>
        </p:txBody>
      </p:sp>
      <p:sp>
        <p:nvSpPr>
          <p:cNvPr id="3" name="Footer Placeholder 2">
            <a:extLst>
              <a:ext uri="{FF2B5EF4-FFF2-40B4-BE49-F238E27FC236}">
                <a16:creationId xmlns:a16="http://schemas.microsoft.com/office/drawing/2014/main" id="{44656DE6-0C70-443B-3D53-6D256E0641F9}"/>
              </a:ext>
            </a:extLst>
          </p:cNvPr>
          <p:cNvSpPr>
            <a:spLocks noGrp="1"/>
          </p:cNvSpPr>
          <p:nvPr>
            <p:ph type="ftr" sz="quarter" idx="3"/>
          </p:nvPr>
        </p:nvSpPr>
        <p:spPr>
          <a:xfrm>
            <a:off x="2065751" y="6538912"/>
            <a:ext cx="8060498" cy="365125"/>
          </a:xfrm>
        </p:spPr>
        <p:txBody>
          <a:bodyPr/>
          <a:lstStyle/>
          <a:p>
            <a:r>
              <a:rPr lang="en-US"/>
              <a:t>TYVAK PROPRIETARY / EXPORT CONTROLLED  / COMPETITION SENSITIVE </a:t>
            </a:r>
          </a:p>
        </p:txBody>
      </p:sp>
      <p:sp>
        <p:nvSpPr>
          <p:cNvPr id="4" name="Title 3">
            <a:extLst>
              <a:ext uri="{FF2B5EF4-FFF2-40B4-BE49-F238E27FC236}">
                <a16:creationId xmlns:a16="http://schemas.microsoft.com/office/drawing/2014/main" id="{AA33CECF-C654-8AB1-B4E1-17331D93598F}"/>
              </a:ext>
            </a:extLst>
          </p:cNvPr>
          <p:cNvSpPr>
            <a:spLocks noGrp="1"/>
          </p:cNvSpPr>
          <p:nvPr>
            <p:ph type="title"/>
          </p:nvPr>
        </p:nvSpPr>
        <p:spPr/>
        <p:txBody>
          <a:bodyPr/>
          <a:lstStyle/>
          <a:p>
            <a:r>
              <a:rPr lang="en-IT" dirty="0"/>
              <a:t>Milani Consortium</a:t>
            </a:r>
          </a:p>
        </p:txBody>
      </p:sp>
      <p:sp>
        <p:nvSpPr>
          <p:cNvPr id="5" name="Text Placeholder 4">
            <a:extLst>
              <a:ext uri="{FF2B5EF4-FFF2-40B4-BE49-F238E27FC236}">
                <a16:creationId xmlns:a16="http://schemas.microsoft.com/office/drawing/2014/main" id="{546664EB-12CE-1B41-EC7B-607FA67A34F1}"/>
              </a:ext>
            </a:extLst>
          </p:cNvPr>
          <p:cNvSpPr>
            <a:spLocks noGrp="1"/>
          </p:cNvSpPr>
          <p:nvPr>
            <p:ph type="body" sz="quarter" idx="17"/>
          </p:nvPr>
        </p:nvSpPr>
        <p:spPr>
          <a:xfrm>
            <a:off x="406402" y="984728"/>
            <a:ext cx="6390572" cy="5554184"/>
          </a:xfrm>
        </p:spPr>
        <p:txBody>
          <a:bodyPr>
            <a:normAutofit/>
          </a:bodyPr>
          <a:lstStyle/>
          <a:p>
            <a:r>
              <a:rPr lang="en-IT" dirty="0"/>
              <a:t>Customer: </a:t>
            </a:r>
          </a:p>
          <a:p>
            <a:pPr lvl="1"/>
            <a:r>
              <a:rPr lang="en-IT" dirty="0"/>
              <a:t>European Space Agency</a:t>
            </a:r>
          </a:p>
          <a:p>
            <a:r>
              <a:rPr lang="en-IT" dirty="0"/>
              <a:t>Industrial team</a:t>
            </a:r>
          </a:p>
          <a:p>
            <a:pPr lvl="1"/>
            <a:r>
              <a:rPr lang="it-IT" b="1" dirty="0" err="1">
                <a:latin typeface="Arial"/>
                <a:cs typeface="Arial"/>
              </a:rPr>
              <a:t>Tyvak</a:t>
            </a:r>
            <a:r>
              <a:rPr lang="it-IT" b="1" dirty="0">
                <a:latin typeface="Arial"/>
                <a:cs typeface="Arial"/>
              </a:rPr>
              <a:t> International</a:t>
            </a:r>
            <a:r>
              <a:rPr lang="it-IT" dirty="0">
                <a:latin typeface="Arial"/>
                <a:cs typeface="Arial"/>
              </a:rPr>
              <a:t>: </a:t>
            </a:r>
            <a:r>
              <a:rPr lang="it-IT" b="1" dirty="0">
                <a:latin typeface="Arial"/>
                <a:cs typeface="Arial"/>
              </a:rPr>
              <a:t>Prime contractor</a:t>
            </a:r>
          </a:p>
          <a:p>
            <a:pPr lvl="2"/>
            <a:r>
              <a:rPr lang="it-IT" dirty="0" err="1">
                <a:latin typeface="Arial"/>
                <a:cs typeface="Arial"/>
              </a:rPr>
              <a:t>platform</a:t>
            </a:r>
            <a:r>
              <a:rPr lang="it-IT" dirty="0">
                <a:latin typeface="Arial"/>
                <a:cs typeface="Arial"/>
              </a:rPr>
              <a:t> developer, </a:t>
            </a:r>
            <a:r>
              <a:rPr lang="it-IT" dirty="0" err="1">
                <a:latin typeface="Arial"/>
                <a:cs typeface="Arial"/>
              </a:rPr>
              <a:t>spacecraft</a:t>
            </a:r>
            <a:r>
              <a:rPr lang="it-IT" dirty="0">
                <a:latin typeface="Arial"/>
                <a:cs typeface="Arial"/>
              </a:rPr>
              <a:t> integrator, SVT with Hera, </a:t>
            </a:r>
            <a:r>
              <a:rPr lang="it-IT" dirty="0" err="1">
                <a:latin typeface="Arial"/>
                <a:cs typeface="Arial"/>
              </a:rPr>
              <a:t>launch</a:t>
            </a:r>
            <a:r>
              <a:rPr lang="it-IT" dirty="0">
                <a:latin typeface="Arial"/>
                <a:cs typeface="Arial"/>
              </a:rPr>
              <a:t> services, </a:t>
            </a:r>
            <a:r>
              <a:rPr lang="it-IT" dirty="0" err="1">
                <a:latin typeface="Arial"/>
                <a:cs typeface="Arial"/>
              </a:rPr>
              <a:t>operations</a:t>
            </a:r>
            <a:r>
              <a:rPr lang="it-IT" dirty="0">
                <a:latin typeface="Arial"/>
                <a:cs typeface="Arial"/>
              </a:rPr>
              <a:t> </a:t>
            </a:r>
          </a:p>
          <a:p>
            <a:pPr lvl="1"/>
            <a:r>
              <a:rPr lang="it-IT" b="1" dirty="0">
                <a:latin typeface="Arial"/>
                <a:cs typeface="Arial"/>
              </a:rPr>
              <a:t>12+ sub-contractors </a:t>
            </a:r>
          </a:p>
          <a:p>
            <a:pPr lvl="2"/>
            <a:r>
              <a:rPr lang="it-IT" dirty="0">
                <a:latin typeface="Arial"/>
                <a:cs typeface="Arial"/>
              </a:rPr>
              <a:t>from </a:t>
            </a:r>
            <a:r>
              <a:rPr lang="it-IT" dirty="0" err="1">
                <a:latin typeface="Arial"/>
                <a:cs typeface="Arial"/>
              </a:rPr>
              <a:t>Italy</a:t>
            </a:r>
            <a:r>
              <a:rPr lang="it-IT" dirty="0">
                <a:latin typeface="Arial"/>
                <a:cs typeface="Arial"/>
              </a:rPr>
              <a:t>, </a:t>
            </a:r>
            <a:r>
              <a:rPr lang="it-IT" dirty="0" err="1">
                <a:latin typeface="Arial"/>
                <a:cs typeface="Arial"/>
              </a:rPr>
              <a:t>Czech</a:t>
            </a:r>
            <a:r>
              <a:rPr lang="it-IT" dirty="0">
                <a:latin typeface="Arial"/>
                <a:cs typeface="Arial"/>
              </a:rPr>
              <a:t> Rep, </a:t>
            </a:r>
            <a:r>
              <a:rPr lang="it-IT" dirty="0" err="1">
                <a:latin typeface="Arial"/>
                <a:cs typeface="Arial"/>
              </a:rPr>
              <a:t>Finland</a:t>
            </a:r>
            <a:endParaRPr lang="it-IT" dirty="0">
              <a:latin typeface="Arial"/>
              <a:cs typeface="Arial"/>
            </a:endParaRPr>
          </a:p>
          <a:p>
            <a:endParaRPr lang="en-IT" dirty="0"/>
          </a:p>
          <a:p>
            <a:pPr lvl="1"/>
            <a:endParaRPr lang="en-IT" dirty="0"/>
          </a:p>
          <a:p>
            <a:pPr lvl="1"/>
            <a:endParaRPr lang="en-IT" dirty="0"/>
          </a:p>
          <a:p>
            <a:endParaRPr lang="en-IT" dirty="0"/>
          </a:p>
        </p:txBody>
      </p:sp>
      <p:pic>
        <p:nvPicPr>
          <p:cNvPr id="1026" name="Picture 2" descr="ASI | Agenzia Spaziale Italiana">
            <a:extLst>
              <a:ext uri="{FF2B5EF4-FFF2-40B4-BE49-F238E27FC236}">
                <a16:creationId xmlns:a16="http://schemas.microsoft.com/office/drawing/2014/main" id="{28B375D8-5BC5-CA75-EB4B-37CA71D7FC0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67811" y="891336"/>
            <a:ext cx="4900247" cy="275511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29C024A8-74C1-E63B-8BBB-1584C5E73B17}"/>
              </a:ext>
            </a:extLst>
          </p:cNvPr>
          <p:cNvPicPr>
            <a:picLocks noChangeAspect="1"/>
          </p:cNvPicPr>
          <p:nvPr/>
        </p:nvPicPr>
        <p:blipFill>
          <a:blip r:embed="rId3"/>
          <a:stretch>
            <a:fillRect/>
          </a:stretch>
        </p:blipFill>
        <p:spPr>
          <a:xfrm>
            <a:off x="932282" y="3166280"/>
            <a:ext cx="10764939" cy="3098439"/>
          </a:xfrm>
          <a:prstGeom prst="rect">
            <a:avLst/>
          </a:prstGeom>
        </p:spPr>
      </p:pic>
    </p:spTree>
    <p:extLst>
      <p:ext uri="{BB962C8B-B14F-4D97-AF65-F5344CB8AC3E}">
        <p14:creationId xmlns:p14="http://schemas.microsoft.com/office/powerpoint/2010/main" val="2387253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FBB85F0-054C-8E4C-808E-4B724BBBCA78}"/>
              </a:ext>
            </a:extLst>
          </p:cNvPr>
          <p:cNvSpPr>
            <a:spLocks noGrp="1"/>
          </p:cNvSpPr>
          <p:nvPr>
            <p:ph type="sldNum" sz="quarter" idx="16"/>
          </p:nvPr>
        </p:nvSpPr>
        <p:spPr/>
        <p:txBody>
          <a:bodyPr/>
          <a:lstStyle/>
          <a:p>
            <a:fld id="{48F63A3B-78C7-47BE-AE5E-E10140E04643}" type="slidenum">
              <a:rPr lang="en-US" smtClean="0"/>
              <a:pPr/>
              <a:t>4</a:t>
            </a:fld>
            <a:endParaRPr lang="en-US"/>
          </a:p>
        </p:txBody>
      </p:sp>
      <p:sp>
        <p:nvSpPr>
          <p:cNvPr id="4" name="Footer Placeholder 3">
            <a:extLst>
              <a:ext uri="{FF2B5EF4-FFF2-40B4-BE49-F238E27FC236}">
                <a16:creationId xmlns:a16="http://schemas.microsoft.com/office/drawing/2014/main" id="{8163E935-6AAF-3544-8E48-7FDC246AF17F}"/>
              </a:ext>
            </a:extLst>
          </p:cNvPr>
          <p:cNvSpPr>
            <a:spLocks noGrp="1"/>
          </p:cNvSpPr>
          <p:nvPr>
            <p:ph type="ftr" sz="quarter" idx="3"/>
          </p:nvPr>
        </p:nvSpPr>
        <p:spPr/>
        <p:txBody>
          <a:bodyPr/>
          <a:lstStyle/>
          <a:p>
            <a:r>
              <a:rPr lang="en-US"/>
              <a:t>TYVAK PROPRIETARY / EXPORT CONTROLLED  / COMPETITION SENSITIVE </a:t>
            </a:r>
          </a:p>
        </p:txBody>
      </p:sp>
      <p:sp>
        <p:nvSpPr>
          <p:cNvPr id="5" name="Title 4">
            <a:extLst>
              <a:ext uri="{FF2B5EF4-FFF2-40B4-BE49-F238E27FC236}">
                <a16:creationId xmlns:a16="http://schemas.microsoft.com/office/drawing/2014/main" id="{19C4BB6B-3993-564A-AA4F-BDA6CA8E834B}"/>
              </a:ext>
            </a:extLst>
          </p:cNvPr>
          <p:cNvSpPr>
            <a:spLocks noGrp="1"/>
          </p:cNvSpPr>
          <p:nvPr>
            <p:ph type="title"/>
          </p:nvPr>
        </p:nvSpPr>
        <p:spPr/>
        <p:txBody>
          <a:bodyPr/>
          <a:lstStyle/>
          <a:p>
            <a:r>
              <a:rPr lang="en-IT" dirty="0"/>
              <a:t>Italian representatives (consortium)</a:t>
            </a:r>
            <a:endParaRPr lang="en-GB" dirty="0"/>
          </a:p>
        </p:txBody>
      </p:sp>
      <p:pic>
        <p:nvPicPr>
          <p:cNvPr id="113" name="Graphic 112" descr="Graduation cap">
            <a:extLst>
              <a:ext uri="{FF2B5EF4-FFF2-40B4-BE49-F238E27FC236}">
                <a16:creationId xmlns:a16="http://schemas.microsoft.com/office/drawing/2014/main" id="{9E573743-32D0-604E-BF1D-2D7DEF3182AE}"/>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9008" y="5710270"/>
            <a:ext cx="337435" cy="337435"/>
          </a:xfrm>
          <a:prstGeom prst="rect">
            <a:avLst/>
          </a:prstGeom>
        </p:spPr>
      </p:pic>
      <p:grpSp>
        <p:nvGrpSpPr>
          <p:cNvPr id="118" name="Group 117">
            <a:extLst>
              <a:ext uri="{FF2B5EF4-FFF2-40B4-BE49-F238E27FC236}">
                <a16:creationId xmlns:a16="http://schemas.microsoft.com/office/drawing/2014/main" id="{08B117ED-1B7A-3C4F-B3AA-54901068FD68}"/>
              </a:ext>
            </a:extLst>
          </p:cNvPr>
          <p:cNvGrpSpPr/>
          <p:nvPr/>
        </p:nvGrpSpPr>
        <p:grpSpPr>
          <a:xfrm>
            <a:off x="149007" y="5396809"/>
            <a:ext cx="337435" cy="308919"/>
            <a:chOff x="8265226" y="1484416"/>
            <a:chExt cx="843148" cy="771896"/>
          </a:xfrm>
        </p:grpSpPr>
        <p:sp>
          <p:nvSpPr>
            <p:cNvPr id="119" name="Oval 118">
              <a:extLst>
                <a:ext uri="{FF2B5EF4-FFF2-40B4-BE49-F238E27FC236}">
                  <a16:creationId xmlns:a16="http://schemas.microsoft.com/office/drawing/2014/main" id="{1F800201-2981-6649-A3F3-34D306F49AF9}"/>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0" name="Straight Connector 119">
              <a:extLst>
                <a:ext uri="{FF2B5EF4-FFF2-40B4-BE49-F238E27FC236}">
                  <a16:creationId xmlns:a16="http://schemas.microsoft.com/office/drawing/2014/main" id="{E2419DA5-882B-7F4B-A37E-39428B6EC8AF}"/>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7CD6F303-50C8-6943-9F80-9301B4835B99}"/>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pic>
        <p:nvPicPr>
          <p:cNvPr id="122" name="Graphic 121" descr="Single gear">
            <a:extLst>
              <a:ext uri="{FF2B5EF4-FFF2-40B4-BE49-F238E27FC236}">
                <a16:creationId xmlns:a16="http://schemas.microsoft.com/office/drawing/2014/main" id="{42853156-044C-AA41-AF33-506C4D00BF5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7810" y="6105450"/>
            <a:ext cx="243300" cy="243300"/>
          </a:xfrm>
          <a:prstGeom prst="rect">
            <a:avLst/>
          </a:prstGeom>
        </p:spPr>
      </p:pic>
      <p:sp>
        <p:nvSpPr>
          <p:cNvPr id="123" name="TextBox 122">
            <a:extLst>
              <a:ext uri="{FF2B5EF4-FFF2-40B4-BE49-F238E27FC236}">
                <a16:creationId xmlns:a16="http://schemas.microsoft.com/office/drawing/2014/main" id="{5917C52E-B95D-1043-8957-1E7EC3E7BFB3}"/>
              </a:ext>
            </a:extLst>
          </p:cNvPr>
          <p:cNvSpPr txBox="1"/>
          <p:nvPr/>
        </p:nvSpPr>
        <p:spPr>
          <a:xfrm>
            <a:off x="516403" y="5405639"/>
            <a:ext cx="3674404" cy="276999"/>
          </a:xfrm>
          <a:prstGeom prst="rect">
            <a:avLst/>
          </a:prstGeom>
          <a:noFill/>
        </p:spPr>
        <p:txBody>
          <a:bodyPr wrap="none" rtlCol="0">
            <a:spAutoFit/>
          </a:bodyPr>
          <a:lstStyle/>
          <a:p>
            <a:r>
              <a:rPr lang="en-GB" sz="1200" dirty="0"/>
              <a:t>Strategic partnership / active program / cooperation</a:t>
            </a:r>
          </a:p>
        </p:txBody>
      </p:sp>
      <p:sp>
        <p:nvSpPr>
          <p:cNvPr id="124" name="TextBox 123">
            <a:extLst>
              <a:ext uri="{FF2B5EF4-FFF2-40B4-BE49-F238E27FC236}">
                <a16:creationId xmlns:a16="http://schemas.microsoft.com/office/drawing/2014/main" id="{8384A565-CBC8-1E4E-833E-7A54E09A0A08}"/>
              </a:ext>
            </a:extLst>
          </p:cNvPr>
          <p:cNvSpPr txBox="1"/>
          <p:nvPr/>
        </p:nvSpPr>
        <p:spPr>
          <a:xfrm>
            <a:off x="516403" y="5743003"/>
            <a:ext cx="2597186" cy="276999"/>
          </a:xfrm>
          <a:prstGeom prst="rect">
            <a:avLst/>
          </a:prstGeom>
          <a:noFill/>
        </p:spPr>
        <p:txBody>
          <a:bodyPr wrap="none" rtlCol="0">
            <a:spAutoFit/>
          </a:bodyPr>
          <a:lstStyle/>
          <a:p>
            <a:r>
              <a:rPr lang="en-GB" sz="1200" dirty="0"/>
              <a:t>Academic partnership / cooperation</a:t>
            </a:r>
          </a:p>
        </p:txBody>
      </p:sp>
      <p:sp>
        <p:nvSpPr>
          <p:cNvPr id="125" name="TextBox 124">
            <a:extLst>
              <a:ext uri="{FF2B5EF4-FFF2-40B4-BE49-F238E27FC236}">
                <a16:creationId xmlns:a16="http://schemas.microsoft.com/office/drawing/2014/main" id="{803B922B-88C6-8645-B515-1440CCEAF38D}"/>
              </a:ext>
            </a:extLst>
          </p:cNvPr>
          <p:cNvSpPr txBox="1"/>
          <p:nvPr/>
        </p:nvSpPr>
        <p:spPr>
          <a:xfrm>
            <a:off x="516403" y="6088601"/>
            <a:ext cx="1061509" cy="276999"/>
          </a:xfrm>
          <a:prstGeom prst="rect">
            <a:avLst/>
          </a:prstGeom>
          <a:noFill/>
        </p:spPr>
        <p:txBody>
          <a:bodyPr wrap="none" rtlCol="0">
            <a:spAutoFit/>
          </a:bodyPr>
          <a:lstStyle/>
          <a:p>
            <a:r>
              <a:rPr lang="en-GB" sz="1200" dirty="0"/>
              <a:t>Supply chain</a:t>
            </a:r>
          </a:p>
        </p:txBody>
      </p:sp>
      <p:pic>
        <p:nvPicPr>
          <p:cNvPr id="136" name="Graphic 135" descr="Shield">
            <a:extLst>
              <a:ext uri="{FF2B5EF4-FFF2-40B4-BE49-F238E27FC236}">
                <a16:creationId xmlns:a16="http://schemas.microsoft.com/office/drawing/2014/main" id="{807480CB-5894-FD47-ACC4-870DEC857444}"/>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95557" y="6411784"/>
            <a:ext cx="245553" cy="245553"/>
          </a:xfrm>
          <a:prstGeom prst="rect">
            <a:avLst/>
          </a:prstGeom>
        </p:spPr>
      </p:pic>
      <p:sp>
        <p:nvSpPr>
          <p:cNvPr id="137" name="TextBox 136">
            <a:extLst>
              <a:ext uri="{FF2B5EF4-FFF2-40B4-BE49-F238E27FC236}">
                <a16:creationId xmlns:a16="http://schemas.microsoft.com/office/drawing/2014/main" id="{E6929399-9B9E-D74B-8114-B7DA60058ED8}"/>
              </a:ext>
            </a:extLst>
          </p:cNvPr>
          <p:cNvSpPr txBox="1"/>
          <p:nvPr/>
        </p:nvSpPr>
        <p:spPr>
          <a:xfrm>
            <a:off x="516402" y="6436037"/>
            <a:ext cx="1582484" cy="276999"/>
          </a:xfrm>
          <a:prstGeom prst="rect">
            <a:avLst/>
          </a:prstGeom>
          <a:noFill/>
        </p:spPr>
        <p:txBody>
          <a:bodyPr wrap="none" rtlCol="0">
            <a:spAutoFit/>
          </a:bodyPr>
          <a:lstStyle/>
          <a:p>
            <a:r>
              <a:rPr lang="en-GB" sz="1200" dirty="0"/>
              <a:t>Institutional relations</a:t>
            </a:r>
          </a:p>
        </p:txBody>
      </p:sp>
      <p:pic>
        <p:nvPicPr>
          <p:cNvPr id="9" name="Picture 8" descr="A picture containing map&#10;&#10;Description automatically generated">
            <a:extLst>
              <a:ext uri="{FF2B5EF4-FFF2-40B4-BE49-F238E27FC236}">
                <a16:creationId xmlns:a16="http://schemas.microsoft.com/office/drawing/2014/main" id="{15C994B3-9CD9-C146-B3F0-411BAF313CCA}"/>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098886" y="837998"/>
            <a:ext cx="5122086" cy="5691207"/>
          </a:xfrm>
          <a:prstGeom prst="rect">
            <a:avLst/>
          </a:prstGeom>
        </p:spPr>
      </p:pic>
      <p:grpSp>
        <p:nvGrpSpPr>
          <p:cNvPr id="34" name="Group 33">
            <a:extLst>
              <a:ext uri="{FF2B5EF4-FFF2-40B4-BE49-F238E27FC236}">
                <a16:creationId xmlns:a16="http://schemas.microsoft.com/office/drawing/2014/main" id="{261921A8-65E9-9443-B925-024F815386FA}"/>
              </a:ext>
            </a:extLst>
          </p:cNvPr>
          <p:cNvGrpSpPr/>
          <p:nvPr/>
        </p:nvGrpSpPr>
        <p:grpSpPr>
          <a:xfrm>
            <a:off x="2694783" y="2142153"/>
            <a:ext cx="213756" cy="195692"/>
            <a:chOff x="8265226" y="1484416"/>
            <a:chExt cx="843148" cy="771896"/>
          </a:xfrm>
        </p:grpSpPr>
        <p:sp>
          <p:nvSpPr>
            <p:cNvPr id="35" name="Oval 34">
              <a:extLst>
                <a:ext uri="{FF2B5EF4-FFF2-40B4-BE49-F238E27FC236}">
                  <a16:creationId xmlns:a16="http://schemas.microsoft.com/office/drawing/2014/main" id="{F79589FB-DD57-C14B-BA7A-62EBF0FC9043}"/>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6" name="Straight Connector 35">
              <a:extLst>
                <a:ext uri="{FF2B5EF4-FFF2-40B4-BE49-F238E27FC236}">
                  <a16:creationId xmlns:a16="http://schemas.microsoft.com/office/drawing/2014/main" id="{EDE748BC-1C26-A945-B3F2-972D969192A6}"/>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AC9B7FD-1352-354B-A80C-84EC9CEA40F0}"/>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277120A0-214B-A74A-B7F8-C33A13A64DFB}"/>
              </a:ext>
            </a:extLst>
          </p:cNvPr>
          <p:cNvGrpSpPr/>
          <p:nvPr/>
        </p:nvGrpSpPr>
        <p:grpSpPr>
          <a:xfrm>
            <a:off x="3308808" y="1921293"/>
            <a:ext cx="213756" cy="195692"/>
            <a:chOff x="8265226" y="1484416"/>
            <a:chExt cx="843148" cy="771896"/>
          </a:xfrm>
        </p:grpSpPr>
        <p:sp>
          <p:nvSpPr>
            <p:cNvPr id="51" name="Oval 50">
              <a:extLst>
                <a:ext uri="{FF2B5EF4-FFF2-40B4-BE49-F238E27FC236}">
                  <a16:creationId xmlns:a16="http://schemas.microsoft.com/office/drawing/2014/main" id="{1B97291C-8BA2-CC4D-ADF9-FB7230E3DF8E}"/>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2" name="Straight Connector 51">
              <a:extLst>
                <a:ext uri="{FF2B5EF4-FFF2-40B4-BE49-F238E27FC236}">
                  <a16:creationId xmlns:a16="http://schemas.microsoft.com/office/drawing/2014/main" id="{4BF34107-0AB2-6F48-B756-461A9775355A}"/>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45D96E14-085E-0645-8570-DACAAD08D6B3}"/>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C369CD4F-79CC-BF4C-9C33-C2E2A801C617}"/>
              </a:ext>
            </a:extLst>
          </p:cNvPr>
          <p:cNvGrpSpPr/>
          <p:nvPr/>
        </p:nvGrpSpPr>
        <p:grpSpPr>
          <a:xfrm>
            <a:off x="3507298" y="1965190"/>
            <a:ext cx="213756" cy="195692"/>
            <a:chOff x="8265226" y="1484416"/>
            <a:chExt cx="843148" cy="771896"/>
          </a:xfrm>
        </p:grpSpPr>
        <p:sp>
          <p:nvSpPr>
            <p:cNvPr id="55" name="Oval 54">
              <a:extLst>
                <a:ext uri="{FF2B5EF4-FFF2-40B4-BE49-F238E27FC236}">
                  <a16:creationId xmlns:a16="http://schemas.microsoft.com/office/drawing/2014/main" id="{EE5D9C4A-463C-0E48-B9B9-C2B21D213CD8}"/>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6" name="Straight Connector 55">
              <a:extLst>
                <a:ext uri="{FF2B5EF4-FFF2-40B4-BE49-F238E27FC236}">
                  <a16:creationId xmlns:a16="http://schemas.microsoft.com/office/drawing/2014/main" id="{64EF4FEF-F348-AF46-9324-F8DB75450E98}"/>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E20F07C-F134-4544-8115-82BFE36AB98F}"/>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58" name="Group 57">
            <a:extLst>
              <a:ext uri="{FF2B5EF4-FFF2-40B4-BE49-F238E27FC236}">
                <a16:creationId xmlns:a16="http://schemas.microsoft.com/office/drawing/2014/main" id="{9544E5F5-35E9-444B-B655-C532C1FA267B}"/>
              </a:ext>
            </a:extLst>
          </p:cNvPr>
          <p:cNvGrpSpPr/>
          <p:nvPr/>
        </p:nvGrpSpPr>
        <p:grpSpPr>
          <a:xfrm>
            <a:off x="3662460" y="1823590"/>
            <a:ext cx="213756" cy="195692"/>
            <a:chOff x="8265226" y="1484416"/>
            <a:chExt cx="843148" cy="771896"/>
          </a:xfrm>
        </p:grpSpPr>
        <p:sp>
          <p:nvSpPr>
            <p:cNvPr id="59" name="Oval 58">
              <a:extLst>
                <a:ext uri="{FF2B5EF4-FFF2-40B4-BE49-F238E27FC236}">
                  <a16:creationId xmlns:a16="http://schemas.microsoft.com/office/drawing/2014/main" id="{5207FE8A-3F86-C249-8C98-D853E814DD39}"/>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0" name="Straight Connector 59">
              <a:extLst>
                <a:ext uri="{FF2B5EF4-FFF2-40B4-BE49-F238E27FC236}">
                  <a16:creationId xmlns:a16="http://schemas.microsoft.com/office/drawing/2014/main" id="{2CF1EF05-E1D8-0846-A29B-4C2D6B13A78E}"/>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880FD18-6B38-4043-A3CD-EDDE25FF44BF}"/>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CAA917CC-020E-AD45-ADF0-D0E10FD643A6}"/>
              </a:ext>
            </a:extLst>
          </p:cNvPr>
          <p:cNvGrpSpPr/>
          <p:nvPr/>
        </p:nvGrpSpPr>
        <p:grpSpPr>
          <a:xfrm>
            <a:off x="4274019" y="1530031"/>
            <a:ext cx="213756" cy="195692"/>
            <a:chOff x="8265226" y="1484416"/>
            <a:chExt cx="843148" cy="771896"/>
          </a:xfrm>
        </p:grpSpPr>
        <p:sp>
          <p:nvSpPr>
            <p:cNvPr id="63" name="Oval 62">
              <a:extLst>
                <a:ext uri="{FF2B5EF4-FFF2-40B4-BE49-F238E27FC236}">
                  <a16:creationId xmlns:a16="http://schemas.microsoft.com/office/drawing/2014/main" id="{7230712E-9E25-DA4E-B6A4-F1C4CD3B5559}"/>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4" name="Straight Connector 63">
              <a:extLst>
                <a:ext uri="{FF2B5EF4-FFF2-40B4-BE49-F238E27FC236}">
                  <a16:creationId xmlns:a16="http://schemas.microsoft.com/office/drawing/2014/main" id="{CEA00B54-0B5B-014D-9C13-89160777481E}"/>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E453D543-4E04-1843-B880-2B45BFF4448F}"/>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5E7F2AC0-C9D2-BB41-A81F-7AE972B7EA3A}"/>
              </a:ext>
            </a:extLst>
          </p:cNvPr>
          <p:cNvGrpSpPr/>
          <p:nvPr/>
        </p:nvGrpSpPr>
        <p:grpSpPr>
          <a:xfrm>
            <a:off x="4446173" y="1583906"/>
            <a:ext cx="213756" cy="195692"/>
            <a:chOff x="8265226" y="1484416"/>
            <a:chExt cx="843148" cy="771896"/>
          </a:xfrm>
        </p:grpSpPr>
        <p:sp>
          <p:nvSpPr>
            <p:cNvPr id="67" name="Oval 66">
              <a:extLst>
                <a:ext uri="{FF2B5EF4-FFF2-40B4-BE49-F238E27FC236}">
                  <a16:creationId xmlns:a16="http://schemas.microsoft.com/office/drawing/2014/main" id="{82A87129-8562-C444-984C-C78251779D24}"/>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8" name="Straight Connector 67">
              <a:extLst>
                <a:ext uri="{FF2B5EF4-FFF2-40B4-BE49-F238E27FC236}">
                  <a16:creationId xmlns:a16="http://schemas.microsoft.com/office/drawing/2014/main" id="{A42FD66E-8985-F141-B845-C9256CC454F9}"/>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BC365073-3022-884E-A85D-C8AA1F61BF70}"/>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pic>
        <p:nvPicPr>
          <p:cNvPr id="103" name="Graphic 102" descr="Graduation cap">
            <a:extLst>
              <a:ext uri="{FF2B5EF4-FFF2-40B4-BE49-F238E27FC236}">
                <a16:creationId xmlns:a16="http://schemas.microsoft.com/office/drawing/2014/main" id="{7F69D427-26A8-AE4D-8FC3-13D2AA2C7BD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933918" y="2061913"/>
            <a:ext cx="337435" cy="337435"/>
          </a:xfrm>
          <a:prstGeom prst="rect">
            <a:avLst/>
          </a:prstGeom>
        </p:spPr>
      </p:pic>
      <p:pic>
        <p:nvPicPr>
          <p:cNvPr id="104" name="Graphic 103" descr="Graduation cap">
            <a:extLst>
              <a:ext uri="{FF2B5EF4-FFF2-40B4-BE49-F238E27FC236}">
                <a16:creationId xmlns:a16="http://schemas.microsoft.com/office/drawing/2014/main" id="{C2BFEE3B-5DF6-2744-9379-1912F705CFFD}"/>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70401" y="1690188"/>
            <a:ext cx="337435" cy="337435"/>
          </a:xfrm>
          <a:prstGeom prst="rect">
            <a:avLst/>
          </a:prstGeom>
        </p:spPr>
      </p:pic>
      <p:pic>
        <p:nvPicPr>
          <p:cNvPr id="107" name="Graphic 106" descr="Graduation cap">
            <a:extLst>
              <a:ext uri="{FF2B5EF4-FFF2-40B4-BE49-F238E27FC236}">
                <a16:creationId xmlns:a16="http://schemas.microsoft.com/office/drawing/2014/main" id="{218D33C1-7076-0843-A3A1-80BFD6A02C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347233" y="3302402"/>
            <a:ext cx="337435" cy="337435"/>
          </a:xfrm>
          <a:prstGeom prst="rect">
            <a:avLst/>
          </a:prstGeom>
        </p:spPr>
      </p:pic>
      <p:pic>
        <p:nvPicPr>
          <p:cNvPr id="111" name="Graphic 110" descr="Single gear">
            <a:extLst>
              <a:ext uri="{FF2B5EF4-FFF2-40B4-BE49-F238E27FC236}">
                <a16:creationId xmlns:a16="http://schemas.microsoft.com/office/drawing/2014/main" id="{7CED5D09-82F7-3D49-B9D8-B7B3F3FD85BC}"/>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259986" y="1666395"/>
            <a:ext cx="243300" cy="243300"/>
          </a:xfrm>
          <a:prstGeom prst="rect">
            <a:avLst/>
          </a:prstGeom>
        </p:spPr>
      </p:pic>
      <p:pic>
        <p:nvPicPr>
          <p:cNvPr id="112" name="Graphic 111" descr="Single gear">
            <a:extLst>
              <a:ext uri="{FF2B5EF4-FFF2-40B4-BE49-F238E27FC236}">
                <a16:creationId xmlns:a16="http://schemas.microsoft.com/office/drawing/2014/main" id="{4EB8AECF-DB9B-5B4F-A2E4-95F7A608FED3}"/>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98868" y="2267362"/>
            <a:ext cx="243300" cy="243300"/>
          </a:xfrm>
          <a:prstGeom prst="rect">
            <a:avLst/>
          </a:prstGeom>
        </p:spPr>
      </p:pic>
      <p:sp>
        <p:nvSpPr>
          <p:cNvPr id="126" name="TextBox 125">
            <a:extLst>
              <a:ext uri="{FF2B5EF4-FFF2-40B4-BE49-F238E27FC236}">
                <a16:creationId xmlns:a16="http://schemas.microsoft.com/office/drawing/2014/main" id="{E42AD7BB-A2B1-5A4E-B51A-287B6EA267E5}"/>
              </a:ext>
            </a:extLst>
          </p:cNvPr>
          <p:cNvSpPr txBox="1"/>
          <p:nvPr/>
        </p:nvSpPr>
        <p:spPr>
          <a:xfrm>
            <a:off x="1616406" y="2026945"/>
            <a:ext cx="184731" cy="230832"/>
          </a:xfrm>
          <a:prstGeom prst="rect">
            <a:avLst/>
          </a:prstGeom>
          <a:noFill/>
        </p:spPr>
        <p:txBody>
          <a:bodyPr wrap="none" rtlCol="0">
            <a:spAutoFit/>
          </a:bodyPr>
          <a:lstStyle/>
          <a:p>
            <a:endParaRPr lang="en-GB" sz="900" dirty="0"/>
          </a:p>
        </p:txBody>
      </p:sp>
      <p:sp>
        <p:nvSpPr>
          <p:cNvPr id="128" name="TextBox 127">
            <a:extLst>
              <a:ext uri="{FF2B5EF4-FFF2-40B4-BE49-F238E27FC236}">
                <a16:creationId xmlns:a16="http://schemas.microsoft.com/office/drawing/2014/main" id="{E491CE37-BA26-3346-A87F-F71E874DCF3B}"/>
              </a:ext>
            </a:extLst>
          </p:cNvPr>
          <p:cNvSpPr txBox="1"/>
          <p:nvPr/>
        </p:nvSpPr>
        <p:spPr>
          <a:xfrm>
            <a:off x="577043" y="2805551"/>
            <a:ext cx="998991" cy="369332"/>
          </a:xfrm>
          <a:prstGeom prst="rect">
            <a:avLst/>
          </a:prstGeom>
          <a:noFill/>
        </p:spPr>
        <p:txBody>
          <a:bodyPr wrap="none" rtlCol="0">
            <a:spAutoFit/>
          </a:bodyPr>
          <a:lstStyle/>
          <a:p>
            <a:r>
              <a:rPr lang="en-GB" sz="900" b="1" u="sng" dirty="0"/>
              <a:t>POLITECNICO </a:t>
            </a:r>
          </a:p>
          <a:p>
            <a:r>
              <a:rPr lang="en-GB" sz="900" b="1" u="sng" dirty="0"/>
              <a:t>DI TORINO</a:t>
            </a:r>
          </a:p>
        </p:txBody>
      </p:sp>
      <p:sp>
        <p:nvSpPr>
          <p:cNvPr id="130" name="TextBox 129">
            <a:extLst>
              <a:ext uri="{FF2B5EF4-FFF2-40B4-BE49-F238E27FC236}">
                <a16:creationId xmlns:a16="http://schemas.microsoft.com/office/drawing/2014/main" id="{800CC32D-2DC5-104D-B21F-35AC51F836BB}"/>
              </a:ext>
            </a:extLst>
          </p:cNvPr>
          <p:cNvSpPr txBox="1"/>
          <p:nvPr/>
        </p:nvSpPr>
        <p:spPr>
          <a:xfrm>
            <a:off x="1292754" y="2178281"/>
            <a:ext cx="569387" cy="230832"/>
          </a:xfrm>
          <a:prstGeom prst="rect">
            <a:avLst/>
          </a:prstGeom>
          <a:noFill/>
        </p:spPr>
        <p:txBody>
          <a:bodyPr wrap="none" rtlCol="0">
            <a:spAutoFit/>
          </a:bodyPr>
          <a:lstStyle/>
          <a:p>
            <a:r>
              <a:rPr lang="en-GB" sz="900" b="1" u="sng" dirty="0"/>
              <a:t>ALTEC</a:t>
            </a:r>
          </a:p>
        </p:txBody>
      </p:sp>
      <p:sp>
        <p:nvSpPr>
          <p:cNvPr id="131" name="TextBox 130">
            <a:extLst>
              <a:ext uri="{FF2B5EF4-FFF2-40B4-BE49-F238E27FC236}">
                <a16:creationId xmlns:a16="http://schemas.microsoft.com/office/drawing/2014/main" id="{FCE44BEE-35AB-2C47-82B6-A62436E5849E}"/>
              </a:ext>
            </a:extLst>
          </p:cNvPr>
          <p:cNvSpPr txBox="1"/>
          <p:nvPr/>
        </p:nvSpPr>
        <p:spPr>
          <a:xfrm>
            <a:off x="1462766" y="2961737"/>
            <a:ext cx="889987" cy="646331"/>
          </a:xfrm>
          <a:prstGeom prst="rect">
            <a:avLst/>
          </a:prstGeom>
          <a:noFill/>
        </p:spPr>
        <p:txBody>
          <a:bodyPr wrap="none" rtlCol="0">
            <a:spAutoFit/>
          </a:bodyPr>
          <a:lstStyle/>
          <a:p>
            <a:pPr algn="r"/>
            <a:r>
              <a:rPr lang="en-GB" sz="900" dirty="0"/>
              <a:t>LATTES</a:t>
            </a:r>
          </a:p>
          <a:p>
            <a:pPr algn="r"/>
            <a:r>
              <a:rPr lang="en-GB" sz="900" dirty="0"/>
              <a:t>CHIARLONE</a:t>
            </a:r>
          </a:p>
          <a:p>
            <a:pPr algn="r"/>
            <a:r>
              <a:rPr lang="en-GB" sz="900" dirty="0"/>
              <a:t>ALLEGRETTI</a:t>
            </a:r>
          </a:p>
          <a:p>
            <a:pPr algn="r"/>
            <a:endParaRPr lang="en-GB" sz="900" dirty="0"/>
          </a:p>
        </p:txBody>
      </p:sp>
      <p:sp>
        <p:nvSpPr>
          <p:cNvPr id="132" name="TextBox 131">
            <a:extLst>
              <a:ext uri="{FF2B5EF4-FFF2-40B4-BE49-F238E27FC236}">
                <a16:creationId xmlns:a16="http://schemas.microsoft.com/office/drawing/2014/main" id="{0F2B4219-3A2A-B34E-97E9-E91A0DBFD957}"/>
              </a:ext>
            </a:extLst>
          </p:cNvPr>
          <p:cNvSpPr txBox="1"/>
          <p:nvPr/>
        </p:nvSpPr>
        <p:spPr>
          <a:xfrm>
            <a:off x="1712125" y="3887981"/>
            <a:ext cx="184731" cy="369332"/>
          </a:xfrm>
          <a:prstGeom prst="rect">
            <a:avLst/>
          </a:prstGeom>
          <a:noFill/>
        </p:spPr>
        <p:txBody>
          <a:bodyPr wrap="none" rtlCol="0">
            <a:spAutoFit/>
          </a:bodyPr>
          <a:lstStyle/>
          <a:p>
            <a:endParaRPr lang="en-GB" dirty="0"/>
          </a:p>
        </p:txBody>
      </p:sp>
      <p:sp>
        <p:nvSpPr>
          <p:cNvPr id="147" name="TextBox 146">
            <a:extLst>
              <a:ext uri="{FF2B5EF4-FFF2-40B4-BE49-F238E27FC236}">
                <a16:creationId xmlns:a16="http://schemas.microsoft.com/office/drawing/2014/main" id="{56D4F54D-9848-0742-B63F-D4F78F55CC09}"/>
              </a:ext>
            </a:extLst>
          </p:cNvPr>
          <p:cNvSpPr txBox="1"/>
          <p:nvPr/>
        </p:nvSpPr>
        <p:spPr>
          <a:xfrm>
            <a:off x="1240151" y="1146480"/>
            <a:ext cx="582211" cy="230832"/>
          </a:xfrm>
          <a:prstGeom prst="rect">
            <a:avLst/>
          </a:prstGeom>
          <a:noFill/>
        </p:spPr>
        <p:txBody>
          <a:bodyPr wrap="none" rtlCol="0">
            <a:spAutoFit/>
          </a:bodyPr>
          <a:lstStyle/>
          <a:p>
            <a:r>
              <a:rPr lang="en-GB" sz="900" dirty="0"/>
              <a:t>OPTEC</a:t>
            </a:r>
          </a:p>
        </p:txBody>
      </p:sp>
      <p:pic>
        <p:nvPicPr>
          <p:cNvPr id="148" name="Graphic 147" descr="Single gear">
            <a:extLst>
              <a:ext uri="{FF2B5EF4-FFF2-40B4-BE49-F238E27FC236}">
                <a16:creationId xmlns:a16="http://schemas.microsoft.com/office/drawing/2014/main" id="{109B202D-3CEF-FA46-B89A-C60FD6E07529}"/>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590157" y="1591535"/>
            <a:ext cx="243300" cy="243300"/>
          </a:xfrm>
          <a:prstGeom prst="rect">
            <a:avLst/>
          </a:prstGeom>
        </p:spPr>
      </p:pic>
      <p:sp>
        <p:nvSpPr>
          <p:cNvPr id="149" name="TextBox 148">
            <a:extLst>
              <a:ext uri="{FF2B5EF4-FFF2-40B4-BE49-F238E27FC236}">
                <a16:creationId xmlns:a16="http://schemas.microsoft.com/office/drawing/2014/main" id="{E39D85F4-E223-2A4B-BD34-A186D6E66256}"/>
              </a:ext>
            </a:extLst>
          </p:cNvPr>
          <p:cNvSpPr txBox="1"/>
          <p:nvPr/>
        </p:nvSpPr>
        <p:spPr>
          <a:xfrm>
            <a:off x="2014656" y="1040170"/>
            <a:ext cx="998991" cy="369332"/>
          </a:xfrm>
          <a:prstGeom prst="rect">
            <a:avLst/>
          </a:prstGeom>
          <a:noFill/>
        </p:spPr>
        <p:txBody>
          <a:bodyPr wrap="none" rtlCol="0">
            <a:spAutoFit/>
          </a:bodyPr>
          <a:lstStyle/>
          <a:p>
            <a:r>
              <a:rPr lang="en-GB" sz="900" b="1" u="sng" dirty="0"/>
              <a:t>POLITECNICO </a:t>
            </a:r>
          </a:p>
          <a:p>
            <a:r>
              <a:rPr lang="en-GB" sz="900" b="1" u="sng" dirty="0"/>
              <a:t>DI MILANO</a:t>
            </a:r>
          </a:p>
        </p:txBody>
      </p:sp>
      <p:sp>
        <p:nvSpPr>
          <p:cNvPr id="151" name="TextBox 150">
            <a:extLst>
              <a:ext uri="{FF2B5EF4-FFF2-40B4-BE49-F238E27FC236}">
                <a16:creationId xmlns:a16="http://schemas.microsoft.com/office/drawing/2014/main" id="{8E49681B-F3DA-1D45-B009-0F836C972114}"/>
              </a:ext>
            </a:extLst>
          </p:cNvPr>
          <p:cNvSpPr txBox="1"/>
          <p:nvPr/>
        </p:nvSpPr>
        <p:spPr>
          <a:xfrm>
            <a:off x="5088390" y="999744"/>
            <a:ext cx="1249060" cy="507831"/>
          </a:xfrm>
          <a:prstGeom prst="rect">
            <a:avLst/>
          </a:prstGeom>
          <a:noFill/>
        </p:spPr>
        <p:txBody>
          <a:bodyPr wrap="none" rtlCol="0">
            <a:spAutoFit/>
          </a:bodyPr>
          <a:lstStyle/>
          <a:p>
            <a:endParaRPr lang="en-GB" sz="900" dirty="0"/>
          </a:p>
          <a:p>
            <a:r>
              <a:rPr lang="en-GB" sz="900" dirty="0"/>
              <a:t>FAE TECHNOLOGY</a:t>
            </a:r>
          </a:p>
          <a:p>
            <a:endParaRPr lang="en-GB" sz="900" dirty="0"/>
          </a:p>
        </p:txBody>
      </p:sp>
      <p:sp>
        <p:nvSpPr>
          <p:cNvPr id="157" name="TextBox 156">
            <a:extLst>
              <a:ext uri="{FF2B5EF4-FFF2-40B4-BE49-F238E27FC236}">
                <a16:creationId xmlns:a16="http://schemas.microsoft.com/office/drawing/2014/main" id="{F3BBAB77-89BF-254F-8E9B-28A25A40B56A}"/>
              </a:ext>
            </a:extLst>
          </p:cNvPr>
          <p:cNvSpPr txBox="1"/>
          <p:nvPr/>
        </p:nvSpPr>
        <p:spPr>
          <a:xfrm>
            <a:off x="5906446" y="1865837"/>
            <a:ext cx="344966" cy="230832"/>
          </a:xfrm>
          <a:prstGeom prst="rect">
            <a:avLst/>
          </a:prstGeom>
          <a:noFill/>
        </p:spPr>
        <p:txBody>
          <a:bodyPr wrap="none" rtlCol="0">
            <a:spAutoFit/>
          </a:bodyPr>
          <a:lstStyle/>
          <a:p>
            <a:r>
              <a:rPr lang="en-GB" sz="900" dirty="0"/>
              <a:t>T4i</a:t>
            </a:r>
          </a:p>
        </p:txBody>
      </p:sp>
      <p:sp>
        <p:nvSpPr>
          <p:cNvPr id="170" name="TextBox 169">
            <a:extLst>
              <a:ext uri="{FF2B5EF4-FFF2-40B4-BE49-F238E27FC236}">
                <a16:creationId xmlns:a16="http://schemas.microsoft.com/office/drawing/2014/main" id="{84909EF5-E9F8-1A4D-B87B-4450BE951DA4}"/>
              </a:ext>
            </a:extLst>
          </p:cNvPr>
          <p:cNvSpPr txBox="1"/>
          <p:nvPr/>
        </p:nvSpPr>
        <p:spPr>
          <a:xfrm>
            <a:off x="4498692" y="4281143"/>
            <a:ext cx="466794" cy="230832"/>
          </a:xfrm>
          <a:prstGeom prst="rect">
            <a:avLst/>
          </a:prstGeom>
          <a:noFill/>
        </p:spPr>
        <p:txBody>
          <a:bodyPr wrap="none" rtlCol="0">
            <a:spAutoFit/>
          </a:bodyPr>
          <a:lstStyle/>
          <a:p>
            <a:r>
              <a:rPr lang="en-GB" sz="900" b="1" u="sng" dirty="0"/>
              <a:t>CIRA</a:t>
            </a:r>
          </a:p>
        </p:txBody>
      </p:sp>
      <p:pic>
        <p:nvPicPr>
          <p:cNvPr id="171" name="Graphic 170" descr="Single gear">
            <a:extLst>
              <a:ext uri="{FF2B5EF4-FFF2-40B4-BE49-F238E27FC236}">
                <a16:creationId xmlns:a16="http://schemas.microsoft.com/office/drawing/2014/main" id="{996130CC-7A43-BB47-8428-782FCA58EBC3}"/>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112693" y="3930773"/>
            <a:ext cx="243300" cy="243300"/>
          </a:xfrm>
          <a:prstGeom prst="rect">
            <a:avLst/>
          </a:prstGeom>
        </p:spPr>
      </p:pic>
      <p:sp>
        <p:nvSpPr>
          <p:cNvPr id="172" name="TextBox 171">
            <a:extLst>
              <a:ext uri="{FF2B5EF4-FFF2-40B4-BE49-F238E27FC236}">
                <a16:creationId xmlns:a16="http://schemas.microsoft.com/office/drawing/2014/main" id="{507C19AF-08DA-904F-B25C-B9EBF3F42678}"/>
              </a:ext>
            </a:extLst>
          </p:cNvPr>
          <p:cNvSpPr txBox="1"/>
          <p:nvPr/>
        </p:nvSpPr>
        <p:spPr>
          <a:xfrm>
            <a:off x="5391789" y="3201178"/>
            <a:ext cx="453970" cy="230832"/>
          </a:xfrm>
          <a:prstGeom prst="rect">
            <a:avLst/>
          </a:prstGeom>
          <a:noFill/>
        </p:spPr>
        <p:txBody>
          <a:bodyPr wrap="none" rtlCol="0">
            <a:spAutoFit/>
          </a:bodyPr>
          <a:lstStyle/>
          <a:p>
            <a:r>
              <a:rPr lang="en-GB" sz="900" b="1" u="sng" dirty="0"/>
              <a:t>INAF</a:t>
            </a:r>
          </a:p>
        </p:txBody>
      </p:sp>
      <p:cxnSp>
        <p:nvCxnSpPr>
          <p:cNvPr id="176" name="Straight Connector 175">
            <a:extLst>
              <a:ext uri="{FF2B5EF4-FFF2-40B4-BE49-F238E27FC236}">
                <a16:creationId xmlns:a16="http://schemas.microsoft.com/office/drawing/2014/main" id="{ACEE2B53-D49C-0143-8E64-27DF43E5E1EE}"/>
              </a:ext>
            </a:extLst>
          </p:cNvPr>
          <p:cNvCxnSpPr>
            <a:cxnSpLocks/>
            <a:stCxn id="147" idx="3"/>
            <a:endCxn id="51" idx="2"/>
          </p:cNvCxnSpPr>
          <p:nvPr/>
        </p:nvCxnSpPr>
        <p:spPr>
          <a:xfrm>
            <a:off x="1822362" y="1261896"/>
            <a:ext cx="1526547" cy="75272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B2361869-4603-1442-BF19-9266E3ACA5D2}"/>
              </a:ext>
            </a:extLst>
          </p:cNvPr>
          <p:cNvCxnSpPr>
            <a:cxnSpLocks/>
            <a:stCxn id="149" idx="2"/>
            <a:endCxn id="104" idx="1"/>
          </p:cNvCxnSpPr>
          <p:nvPr/>
        </p:nvCxnSpPr>
        <p:spPr>
          <a:xfrm>
            <a:off x="2514152" y="1409502"/>
            <a:ext cx="856249" cy="4494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8ABEDAF3-FE6C-6A4F-8509-86A153BFE2EA}"/>
              </a:ext>
            </a:extLst>
          </p:cNvPr>
          <p:cNvCxnSpPr>
            <a:cxnSpLocks/>
            <a:stCxn id="130" idx="3"/>
            <a:endCxn id="35" idx="2"/>
          </p:cNvCxnSpPr>
          <p:nvPr/>
        </p:nvCxnSpPr>
        <p:spPr>
          <a:xfrm flipV="1">
            <a:off x="1862141" y="2235483"/>
            <a:ext cx="872743" cy="582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8F80B010-94D1-F24E-BD42-6B31994BDA20}"/>
              </a:ext>
            </a:extLst>
          </p:cNvPr>
          <p:cNvCxnSpPr>
            <a:cxnSpLocks/>
            <a:stCxn id="103" idx="2"/>
            <a:endCxn id="128" idx="0"/>
          </p:cNvCxnSpPr>
          <p:nvPr/>
        </p:nvCxnSpPr>
        <p:spPr>
          <a:xfrm flipH="1">
            <a:off x="1076539" y="2399348"/>
            <a:ext cx="2026097" cy="406203"/>
          </a:xfrm>
          <a:prstGeom prst="line">
            <a:avLst/>
          </a:prstGeom>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D3FB6BFB-9D78-E740-BBBC-F69B49889B3D}"/>
              </a:ext>
            </a:extLst>
          </p:cNvPr>
          <p:cNvCxnSpPr>
            <a:cxnSpLocks/>
            <a:stCxn id="112" idx="2"/>
            <a:endCxn id="131" idx="3"/>
          </p:cNvCxnSpPr>
          <p:nvPr/>
        </p:nvCxnSpPr>
        <p:spPr>
          <a:xfrm flipH="1">
            <a:off x="2352753" y="2510662"/>
            <a:ext cx="567765" cy="774241"/>
          </a:xfrm>
          <a:prstGeom prst="line">
            <a:avLst/>
          </a:prstGeom>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BCE86FA3-57B7-1C49-AEE2-F47B92C2D4FB}"/>
              </a:ext>
            </a:extLst>
          </p:cNvPr>
          <p:cNvCxnSpPr>
            <a:cxnSpLocks/>
            <a:stCxn id="151" idx="1"/>
          </p:cNvCxnSpPr>
          <p:nvPr/>
        </p:nvCxnSpPr>
        <p:spPr>
          <a:xfrm flipH="1">
            <a:off x="4006585" y="1253660"/>
            <a:ext cx="1081805" cy="10906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D2895890-3CD3-D046-824F-081895EE6079}"/>
              </a:ext>
            </a:extLst>
          </p:cNvPr>
          <p:cNvCxnSpPr>
            <a:cxnSpLocks/>
            <a:stCxn id="157" idx="1"/>
            <a:endCxn id="67" idx="6"/>
          </p:cNvCxnSpPr>
          <p:nvPr/>
        </p:nvCxnSpPr>
        <p:spPr>
          <a:xfrm flipH="1" flipV="1">
            <a:off x="4618742" y="1677236"/>
            <a:ext cx="1287704" cy="304017"/>
          </a:xfrm>
          <a:prstGeom prst="line">
            <a:avLst/>
          </a:prstGeom>
        </p:spPr>
        <p:style>
          <a:lnRef idx="1">
            <a:schemeClr val="accent1"/>
          </a:lnRef>
          <a:fillRef idx="0">
            <a:schemeClr val="accent1"/>
          </a:fillRef>
          <a:effectRef idx="0">
            <a:schemeClr val="accent1"/>
          </a:effectRef>
          <a:fontRef idx="minor">
            <a:schemeClr val="tx1"/>
          </a:fontRef>
        </p:style>
      </p:cxnSp>
      <p:sp>
        <p:nvSpPr>
          <p:cNvPr id="231" name="TextBox 230">
            <a:extLst>
              <a:ext uri="{FF2B5EF4-FFF2-40B4-BE49-F238E27FC236}">
                <a16:creationId xmlns:a16="http://schemas.microsoft.com/office/drawing/2014/main" id="{09144943-5CA9-A345-A63C-C6939222C8A6}"/>
              </a:ext>
            </a:extLst>
          </p:cNvPr>
          <p:cNvSpPr txBox="1"/>
          <p:nvPr/>
        </p:nvSpPr>
        <p:spPr>
          <a:xfrm>
            <a:off x="6182719" y="2375206"/>
            <a:ext cx="928459" cy="369332"/>
          </a:xfrm>
          <a:prstGeom prst="rect">
            <a:avLst/>
          </a:prstGeom>
          <a:noFill/>
        </p:spPr>
        <p:txBody>
          <a:bodyPr wrap="none" rtlCol="0">
            <a:spAutoFit/>
          </a:bodyPr>
          <a:lstStyle/>
          <a:p>
            <a:r>
              <a:rPr lang="en-GB" sz="900" dirty="0"/>
              <a:t>TECHNOMEC</a:t>
            </a:r>
          </a:p>
          <a:p>
            <a:r>
              <a:rPr lang="en-GB" sz="900" dirty="0"/>
              <a:t>ESSEGI</a:t>
            </a:r>
          </a:p>
        </p:txBody>
      </p:sp>
      <p:cxnSp>
        <p:nvCxnSpPr>
          <p:cNvPr id="232" name="Straight Connector 231">
            <a:extLst>
              <a:ext uri="{FF2B5EF4-FFF2-40B4-BE49-F238E27FC236}">
                <a16:creationId xmlns:a16="http://schemas.microsoft.com/office/drawing/2014/main" id="{7BF5DA93-C451-9346-B360-6AC6A9B2B640}"/>
              </a:ext>
            </a:extLst>
          </p:cNvPr>
          <p:cNvCxnSpPr>
            <a:cxnSpLocks/>
            <a:stCxn id="231" idx="1"/>
            <a:endCxn id="111" idx="3"/>
          </p:cNvCxnSpPr>
          <p:nvPr/>
        </p:nvCxnSpPr>
        <p:spPr>
          <a:xfrm flipH="1" flipV="1">
            <a:off x="4503286" y="1788045"/>
            <a:ext cx="1679433" cy="771827"/>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a:extLst>
              <a:ext uri="{FF2B5EF4-FFF2-40B4-BE49-F238E27FC236}">
                <a16:creationId xmlns:a16="http://schemas.microsoft.com/office/drawing/2014/main" id="{8E3C1D91-0EC1-A943-8A5D-FB12815ABA14}"/>
              </a:ext>
            </a:extLst>
          </p:cNvPr>
          <p:cNvCxnSpPr>
            <a:cxnSpLocks/>
            <a:stCxn id="172" idx="1"/>
            <a:endCxn id="107" idx="3"/>
          </p:cNvCxnSpPr>
          <p:nvPr/>
        </p:nvCxnSpPr>
        <p:spPr>
          <a:xfrm flipH="1">
            <a:off x="4684668" y="3316594"/>
            <a:ext cx="707121" cy="154526"/>
          </a:xfrm>
          <a:prstGeom prst="line">
            <a:avLst/>
          </a:prstGeom>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34266003-07C2-3942-A90B-53A0190DA8EC}"/>
              </a:ext>
            </a:extLst>
          </p:cNvPr>
          <p:cNvCxnSpPr>
            <a:cxnSpLocks/>
            <a:stCxn id="148" idx="3"/>
          </p:cNvCxnSpPr>
          <p:nvPr/>
        </p:nvCxnSpPr>
        <p:spPr>
          <a:xfrm flipV="1">
            <a:off x="3833457" y="1362251"/>
            <a:ext cx="173128" cy="3509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8B78451F-FB55-884C-9F9A-A1516B800218}"/>
              </a:ext>
            </a:extLst>
          </p:cNvPr>
          <p:cNvCxnSpPr>
            <a:cxnSpLocks/>
          </p:cNvCxnSpPr>
          <p:nvPr/>
        </p:nvCxnSpPr>
        <p:spPr>
          <a:xfrm flipH="1">
            <a:off x="4959074" y="4162871"/>
            <a:ext cx="219493" cy="364186"/>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6587F6D-24CE-EF04-5BFE-2520F1A1FFD4}"/>
              </a:ext>
            </a:extLst>
          </p:cNvPr>
          <p:cNvSpPr txBox="1"/>
          <p:nvPr/>
        </p:nvSpPr>
        <p:spPr>
          <a:xfrm>
            <a:off x="4543132" y="4464129"/>
            <a:ext cx="620683" cy="230832"/>
          </a:xfrm>
          <a:prstGeom prst="rect">
            <a:avLst/>
          </a:prstGeom>
          <a:noFill/>
        </p:spPr>
        <p:txBody>
          <a:bodyPr wrap="none" rtlCol="0">
            <a:spAutoFit/>
          </a:bodyPr>
          <a:lstStyle/>
          <a:p>
            <a:r>
              <a:rPr lang="en-GB" sz="900" dirty="0"/>
              <a:t>SOPHIA</a:t>
            </a:r>
          </a:p>
        </p:txBody>
      </p:sp>
      <p:grpSp>
        <p:nvGrpSpPr>
          <p:cNvPr id="7" name="Group 6">
            <a:extLst>
              <a:ext uri="{FF2B5EF4-FFF2-40B4-BE49-F238E27FC236}">
                <a16:creationId xmlns:a16="http://schemas.microsoft.com/office/drawing/2014/main" id="{7B503E59-B69D-A075-6141-CF42732EF042}"/>
              </a:ext>
            </a:extLst>
          </p:cNvPr>
          <p:cNvGrpSpPr/>
          <p:nvPr/>
        </p:nvGrpSpPr>
        <p:grpSpPr>
          <a:xfrm>
            <a:off x="4979559" y="3831160"/>
            <a:ext cx="213756" cy="195692"/>
            <a:chOff x="8265226" y="1484416"/>
            <a:chExt cx="843148" cy="771896"/>
          </a:xfrm>
        </p:grpSpPr>
        <p:sp>
          <p:nvSpPr>
            <p:cNvPr id="8" name="Oval 7">
              <a:extLst>
                <a:ext uri="{FF2B5EF4-FFF2-40B4-BE49-F238E27FC236}">
                  <a16:creationId xmlns:a16="http://schemas.microsoft.com/office/drawing/2014/main" id="{6CE0516F-4013-E632-8908-A0026C4C63A8}"/>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47220543-9728-6D64-8982-CD8654DB408C}"/>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4AB7DCF-9AE6-5849-5699-CF48D1DC61BF}"/>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a:extLst>
              <a:ext uri="{FF2B5EF4-FFF2-40B4-BE49-F238E27FC236}">
                <a16:creationId xmlns:a16="http://schemas.microsoft.com/office/drawing/2014/main" id="{960F40DC-C677-B9BC-7FD1-2C16B4E521C2}"/>
              </a:ext>
            </a:extLst>
          </p:cNvPr>
          <p:cNvCxnSpPr>
            <a:cxnSpLocks/>
            <a:stCxn id="8" idx="3"/>
          </p:cNvCxnSpPr>
          <p:nvPr/>
        </p:nvCxnSpPr>
        <p:spPr>
          <a:xfrm flipH="1">
            <a:off x="4826965" y="3971325"/>
            <a:ext cx="212094" cy="356785"/>
          </a:xfrm>
          <a:prstGeom prst="line">
            <a:avLst/>
          </a:prstGeom>
        </p:spPr>
        <p:style>
          <a:lnRef idx="1">
            <a:schemeClr val="accent1"/>
          </a:lnRef>
          <a:fillRef idx="0">
            <a:schemeClr val="accent1"/>
          </a:fillRef>
          <a:effectRef idx="0">
            <a:schemeClr val="accent1"/>
          </a:effectRef>
          <a:fontRef idx="minor">
            <a:schemeClr val="tx1"/>
          </a:fontRef>
        </p:style>
      </p:cxnSp>
      <p:pic>
        <p:nvPicPr>
          <p:cNvPr id="17" name="Picture 16" descr="Graphical user interface&#10;&#10;Description automatically generated with low confidence">
            <a:extLst>
              <a:ext uri="{FF2B5EF4-FFF2-40B4-BE49-F238E27FC236}">
                <a16:creationId xmlns:a16="http://schemas.microsoft.com/office/drawing/2014/main" id="{2A6E8224-E6D5-BA0E-E01F-4714C53289B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636238" y="1286411"/>
            <a:ext cx="1848262" cy="852766"/>
          </a:xfrm>
          <a:prstGeom prst="rect">
            <a:avLst/>
          </a:prstGeom>
        </p:spPr>
      </p:pic>
      <p:pic>
        <p:nvPicPr>
          <p:cNvPr id="18" name="Picture 17" descr="Logo&#10;&#10;Description automatically generated">
            <a:extLst>
              <a:ext uri="{FF2B5EF4-FFF2-40B4-BE49-F238E27FC236}">
                <a16:creationId xmlns:a16="http://schemas.microsoft.com/office/drawing/2014/main" id="{59BE633C-8233-0853-244F-9B854887618C}"/>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7753660" y="2250067"/>
            <a:ext cx="1290432" cy="611884"/>
          </a:xfrm>
          <a:prstGeom prst="rect">
            <a:avLst/>
          </a:prstGeom>
        </p:spPr>
      </p:pic>
      <p:pic>
        <p:nvPicPr>
          <p:cNvPr id="19" name="Picture 18" descr="Logo, company name&#10;&#10;Description automatically generated">
            <a:extLst>
              <a:ext uri="{FF2B5EF4-FFF2-40B4-BE49-F238E27FC236}">
                <a16:creationId xmlns:a16="http://schemas.microsoft.com/office/drawing/2014/main" id="{652272EE-9A67-FB1B-678A-0118BE04316C}"/>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7713751" y="3018421"/>
            <a:ext cx="1502544" cy="740772"/>
          </a:xfrm>
          <a:prstGeom prst="rect">
            <a:avLst/>
          </a:prstGeom>
        </p:spPr>
      </p:pic>
      <p:sp>
        <p:nvSpPr>
          <p:cNvPr id="20" name="Text Placeholder 4">
            <a:extLst>
              <a:ext uri="{FF2B5EF4-FFF2-40B4-BE49-F238E27FC236}">
                <a16:creationId xmlns:a16="http://schemas.microsoft.com/office/drawing/2014/main" id="{DCBCCCE9-7BE3-D36E-CB41-9F2E11AAD7C5}"/>
              </a:ext>
            </a:extLst>
          </p:cNvPr>
          <p:cNvSpPr txBox="1">
            <a:spLocks/>
          </p:cNvSpPr>
          <p:nvPr/>
        </p:nvSpPr>
        <p:spPr>
          <a:xfrm>
            <a:off x="9301950" y="2252593"/>
            <a:ext cx="2563461" cy="6323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System Font Regular"/>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SzPct val="70000"/>
              <a:buFont typeface="Wingdings" pitchFamily="2" charset="2"/>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T" sz="1200" b="0" dirty="0"/>
              <a:t>Requirements, debris analysis, radiation activities</a:t>
            </a:r>
          </a:p>
          <a:p>
            <a:pPr marL="457200" lvl="1" indent="0">
              <a:buNone/>
            </a:pPr>
            <a:endParaRPr lang="en-IT" sz="1200" dirty="0"/>
          </a:p>
        </p:txBody>
      </p:sp>
      <p:sp>
        <p:nvSpPr>
          <p:cNvPr id="21" name="Text Placeholder 4">
            <a:extLst>
              <a:ext uri="{FF2B5EF4-FFF2-40B4-BE49-F238E27FC236}">
                <a16:creationId xmlns:a16="http://schemas.microsoft.com/office/drawing/2014/main" id="{CAD993D7-D104-9949-BD88-E3C14C8B9A4B}"/>
              </a:ext>
            </a:extLst>
          </p:cNvPr>
          <p:cNvSpPr txBox="1">
            <a:spLocks/>
          </p:cNvSpPr>
          <p:nvPr/>
        </p:nvSpPr>
        <p:spPr>
          <a:xfrm>
            <a:off x="9279954" y="3082828"/>
            <a:ext cx="2840707" cy="10155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System Font Regular"/>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SzPct val="70000"/>
              <a:buFont typeface="Wingdings" pitchFamily="2" charset="2"/>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T" sz="1200" b="0" dirty="0"/>
              <a:t>Development of VISTA Payload</a:t>
            </a:r>
          </a:p>
          <a:p>
            <a:pPr lvl="1"/>
            <a:r>
              <a:rPr lang="en-IT" sz="1100" dirty="0"/>
              <a:t>Support from Politecnico di Milano (polo di Lecco) and CNR</a:t>
            </a:r>
          </a:p>
          <a:p>
            <a:pPr lvl="1"/>
            <a:endParaRPr lang="en-IT" sz="1100" dirty="0"/>
          </a:p>
        </p:txBody>
      </p:sp>
      <p:sp>
        <p:nvSpPr>
          <p:cNvPr id="16" name="Text Placeholder 4">
            <a:extLst>
              <a:ext uri="{FF2B5EF4-FFF2-40B4-BE49-F238E27FC236}">
                <a16:creationId xmlns:a16="http://schemas.microsoft.com/office/drawing/2014/main" id="{46BEDBFE-6E76-5421-F947-9F37C1D10106}"/>
              </a:ext>
            </a:extLst>
          </p:cNvPr>
          <p:cNvSpPr>
            <a:spLocks noGrp="1"/>
          </p:cNvSpPr>
          <p:nvPr>
            <p:ph type="body" sz="quarter" idx="17"/>
          </p:nvPr>
        </p:nvSpPr>
        <p:spPr>
          <a:xfrm>
            <a:off x="9279954" y="1433453"/>
            <a:ext cx="2607455" cy="1457847"/>
          </a:xfrm>
        </p:spPr>
        <p:txBody>
          <a:bodyPr>
            <a:normAutofit/>
          </a:bodyPr>
          <a:lstStyle/>
          <a:p>
            <a:r>
              <a:rPr lang="en-IT" sz="1200" b="0" dirty="0"/>
              <a:t>Mission analysis, GNC and Image Processing algorithms, Navigation Experiment</a:t>
            </a:r>
          </a:p>
          <a:p>
            <a:pPr lvl="1"/>
            <a:endParaRPr lang="en-IT" sz="1100" dirty="0"/>
          </a:p>
        </p:txBody>
      </p:sp>
      <p:sp>
        <p:nvSpPr>
          <p:cNvPr id="22" name="Text Placeholder 4">
            <a:extLst>
              <a:ext uri="{FF2B5EF4-FFF2-40B4-BE49-F238E27FC236}">
                <a16:creationId xmlns:a16="http://schemas.microsoft.com/office/drawing/2014/main" id="{453EBA3C-573A-CC17-E476-4D01C1B341CB}"/>
              </a:ext>
            </a:extLst>
          </p:cNvPr>
          <p:cNvSpPr txBox="1">
            <a:spLocks/>
          </p:cNvSpPr>
          <p:nvPr/>
        </p:nvSpPr>
        <p:spPr>
          <a:xfrm>
            <a:off x="9330919" y="4096358"/>
            <a:ext cx="2133411" cy="8386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System Font Regular"/>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SzPct val="70000"/>
              <a:buFont typeface="Wingdings" pitchFamily="2" charset="2"/>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T" sz="1200" b="0" dirty="0"/>
              <a:t>Ground Segment Interfaces definition</a:t>
            </a:r>
          </a:p>
        </p:txBody>
      </p:sp>
      <p:sp>
        <p:nvSpPr>
          <p:cNvPr id="23" name="Text Placeholder 4">
            <a:extLst>
              <a:ext uri="{FF2B5EF4-FFF2-40B4-BE49-F238E27FC236}">
                <a16:creationId xmlns:a16="http://schemas.microsoft.com/office/drawing/2014/main" id="{3DC0E907-D356-F4D1-DB26-013FF276AC8E}"/>
              </a:ext>
            </a:extLst>
          </p:cNvPr>
          <p:cNvSpPr txBox="1">
            <a:spLocks/>
          </p:cNvSpPr>
          <p:nvPr/>
        </p:nvSpPr>
        <p:spPr>
          <a:xfrm>
            <a:off x="9330919" y="4888898"/>
            <a:ext cx="2670226" cy="9204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System Font Regular"/>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SzPct val="70000"/>
              <a:buFont typeface="Wingdings" pitchFamily="2" charset="2"/>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T" sz="1200" b="0" dirty="0"/>
              <a:t>Propulsion system qualification and the vehicle PFM qualification at “Laboratorio di Qualifica Spaziale” (Tyvak heritage)</a:t>
            </a:r>
          </a:p>
        </p:txBody>
      </p:sp>
      <p:pic>
        <p:nvPicPr>
          <p:cNvPr id="24" name="Picture 23" descr="Text&#10;&#10;Description automatically generated">
            <a:extLst>
              <a:ext uri="{FF2B5EF4-FFF2-40B4-BE49-F238E27FC236}">
                <a16:creationId xmlns:a16="http://schemas.microsoft.com/office/drawing/2014/main" id="{A9295E5C-ED69-74D5-79B2-86EE5DCE5959}"/>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854609" y="5042674"/>
            <a:ext cx="1281206" cy="728529"/>
          </a:xfrm>
          <a:prstGeom prst="rect">
            <a:avLst/>
          </a:prstGeom>
        </p:spPr>
      </p:pic>
      <p:pic>
        <p:nvPicPr>
          <p:cNvPr id="25" name="Picture 24">
            <a:extLst>
              <a:ext uri="{FF2B5EF4-FFF2-40B4-BE49-F238E27FC236}">
                <a16:creationId xmlns:a16="http://schemas.microsoft.com/office/drawing/2014/main" id="{0B96C04C-7DFA-A207-281D-CDF0BB62AF68}"/>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775112" y="4112400"/>
            <a:ext cx="1290562" cy="593926"/>
          </a:xfrm>
          <a:prstGeom prst="rect">
            <a:avLst/>
          </a:prstGeom>
        </p:spPr>
      </p:pic>
      <p:pic>
        <p:nvPicPr>
          <p:cNvPr id="26" name="Graphic 25" descr="Shield">
            <a:extLst>
              <a:ext uri="{FF2B5EF4-FFF2-40B4-BE49-F238E27FC236}">
                <a16:creationId xmlns:a16="http://schemas.microsoft.com/office/drawing/2014/main" id="{31DA3F6B-0FA2-FCF5-B5F8-5E7A893D54C5}"/>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190807" y="3237904"/>
            <a:ext cx="245553" cy="245553"/>
          </a:xfrm>
          <a:prstGeom prst="rect">
            <a:avLst/>
          </a:prstGeom>
        </p:spPr>
      </p:pic>
      <p:sp>
        <p:nvSpPr>
          <p:cNvPr id="27" name="TextBox 26">
            <a:extLst>
              <a:ext uri="{FF2B5EF4-FFF2-40B4-BE49-F238E27FC236}">
                <a16:creationId xmlns:a16="http://schemas.microsoft.com/office/drawing/2014/main" id="{38899952-AC50-F2E0-13E2-796507B52E88}"/>
              </a:ext>
            </a:extLst>
          </p:cNvPr>
          <p:cNvSpPr txBox="1"/>
          <p:nvPr/>
        </p:nvSpPr>
        <p:spPr>
          <a:xfrm>
            <a:off x="3466063" y="3451102"/>
            <a:ext cx="434734" cy="230832"/>
          </a:xfrm>
          <a:prstGeom prst="rect">
            <a:avLst/>
          </a:prstGeom>
          <a:noFill/>
        </p:spPr>
        <p:txBody>
          <a:bodyPr wrap="none" rtlCol="0">
            <a:spAutoFit/>
          </a:bodyPr>
          <a:lstStyle/>
          <a:p>
            <a:r>
              <a:rPr lang="en-GB" sz="900" dirty="0"/>
              <a:t>CNR</a:t>
            </a:r>
          </a:p>
        </p:txBody>
      </p:sp>
      <p:cxnSp>
        <p:nvCxnSpPr>
          <p:cNvPr id="28" name="Straight Connector 27">
            <a:extLst>
              <a:ext uri="{FF2B5EF4-FFF2-40B4-BE49-F238E27FC236}">
                <a16:creationId xmlns:a16="http://schemas.microsoft.com/office/drawing/2014/main" id="{27F9F417-3669-AD2E-9871-DAD442DBCE25}"/>
              </a:ext>
            </a:extLst>
          </p:cNvPr>
          <p:cNvCxnSpPr>
            <a:cxnSpLocks/>
            <a:stCxn id="26" idx="1"/>
          </p:cNvCxnSpPr>
          <p:nvPr/>
        </p:nvCxnSpPr>
        <p:spPr>
          <a:xfrm flipH="1">
            <a:off x="3793659" y="3360681"/>
            <a:ext cx="397148" cy="182058"/>
          </a:xfrm>
          <a:prstGeom prst="line">
            <a:avLst/>
          </a:prstGeom>
        </p:spPr>
        <p:style>
          <a:lnRef idx="1">
            <a:schemeClr val="accent1"/>
          </a:lnRef>
          <a:fillRef idx="0">
            <a:schemeClr val="accent1"/>
          </a:fillRef>
          <a:effectRef idx="0">
            <a:schemeClr val="accent1"/>
          </a:effectRef>
          <a:fontRef idx="minor">
            <a:schemeClr val="tx1"/>
          </a:fontRef>
        </p:style>
      </p:cxnSp>
      <p:pic>
        <p:nvPicPr>
          <p:cNvPr id="38" name="Graphic 37" descr="Shield">
            <a:extLst>
              <a:ext uri="{FF2B5EF4-FFF2-40B4-BE49-F238E27FC236}">
                <a16:creationId xmlns:a16="http://schemas.microsoft.com/office/drawing/2014/main" id="{DF260362-3D87-ADA8-E16F-157EF776BB38}"/>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384521" y="1515084"/>
            <a:ext cx="245553" cy="245553"/>
          </a:xfrm>
          <a:prstGeom prst="rect">
            <a:avLst/>
          </a:prstGeom>
        </p:spPr>
      </p:pic>
      <p:pic>
        <p:nvPicPr>
          <p:cNvPr id="39" name="Graphic 38" descr="Shield">
            <a:extLst>
              <a:ext uri="{FF2B5EF4-FFF2-40B4-BE49-F238E27FC236}">
                <a16:creationId xmlns:a16="http://schemas.microsoft.com/office/drawing/2014/main" id="{959CB4C0-F7D0-D6EF-16B2-1F6AF93FF689}"/>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207038" y="2294428"/>
            <a:ext cx="245553" cy="245553"/>
          </a:xfrm>
          <a:prstGeom prst="rect">
            <a:avLst/>
          </a:prstGeom>
        </p:spPr>
      </p:pic>
      <p:sp>
        <p:nvSpPr>
          <p:cNvPr id="40" name="TextBox 39">
            <a:extLst>
              <a:ext uri="{FF2B5EF4-FFF2-40B4-BE49-F238E27FC236}">
                <a16:creationId xmlns:a16="http://schemas.microsoft.com/office/drawing/2014/main" id="{DECCC1C5-A92C-15E1-25BB-A5A45CEBC227}"/>
              </a:ext>
            </a:extLst>
          </p:cNvPr>
          <p:cNvSpPr txBox="1"/>
          <p:nvPr/>
        </p:nvSpPr>
        <p:spPr>
          <a:xfrm>
            <a:off x="2793084" y="2919090"/>
            <a:ext cx="454035" cy="369332"/>
          </a:xfrm>
          <a:prstGeom prst="rect">
            <a:avLst/>
          </a:prstGeom>
          <a:noFill/>
        </p:spPr>
        <p:txBody>
          <a:bodyPr wrap="none" rtlCol="0">
            <a:spAutoFit/>
          </a:bodyPr>
          <a:lstStyle/>
          <a:p>
            <a:pPr algn="r"/>
            <a:r>
              <a:rPr lang="en-GB" sz="900" dirty="0"/>
              <a:t>INFN</a:t>
            </a:r>
          </a:p>
          <a:p>
            <a:pPr algn="r"/>
            <a:endParaRPr lang="en-GB" sz="900" dirty="0"/>
          </a:p>
        </p:txBody>
      </p:sp>
      <p:cxnSp>
        <p:nvCxnSpPr>
          <p:cNvPr id="46" name="Straight Connector 45">
            <a:extLst>
              <a:ext uri="{FF2B5EF4-FFF2-40B4-BE49-F238E27FC236}">
                <a16:creationId xmlns:a16="http://schemas.microsoft.com/office/drawing/2014/main" id="{868A73CD-D29F-ADC4-7A32-AC322A3901A1}"/>
              </a:ext>
            </a:extLst>
          </p:cNvPr>
          <p:cNvCxnSpPr>
            <a:cxnSpLocks/>
            <a:endCxn id="40" idx="0"/>
          </p:cNvCxnSpPr>
          <p:nvPr/>
        </p:nvCxnSpPr>
        <p:spPr>
          <a:xfrm flipH="1">
            <a:off x="3020102" y="2412927"/>
            <a:ext cx="282547" cy="506163"/>
          </a:xfrm>
          <a:prstGeom prst="line">
            <a:avLst/>
          </a:prstGeom>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EB122FA2-9866-FCCC-FE06-A9698B880CAB}"/>
              </a:ext>
            </a:extLst>
          </p:cNvPr>
          <p:cNvSpPr txBox="1"/>
          <p:nvPr/>
        </p:nvSpPr>
        <p:spPr>
          <a:xfrm>
            <a:off x="3244627" y="899568"/>
            <a:ext cx="454035" cy="369332"/>
          </a:xfrm>
          <a:prstGeom prst="rect">
            <a:avLst/>
          </a:prstGeom>
          <a:noFill/>
        </p:spPr>
        <p:txBody>
          <a:bodyPr wrap="none" rtlCol="0">
            <a:spAutoFit/>
          </a:bodyPr>
          <a:lstStyle/>
          <a:p>
            <a:pPr algn="r"/>
            <a:r>
              <a:rPr lang="en-GB" sz="900" dirty="0"/>
              <a:t>INFN</a:t>
            </a:r>
          </a:p>
          <a:p>
            <a:pPr algn="r"/>
            <a:endParaRPr lang="en-GB" sz="900" dirty="0"/>
          </a:p>
        </p:txBody>
      </p:sp>
      <p:cxnSp>
        <p:nvCxnSpPr>
          <p:cNvPr id="49" name="Straight Connector 48">
            <a:extLst>
              <a:ext uri="{FF2B5EF4-FFF2-40B4-BE49-F238E27FC236}">
                <a16:creationId xmlns:a16="http://schemas.microsoft.com/office/drawing/2014/main" id="{8FD0D886-8CA7-73B0-401C-7F24AB822756}"/>
              </a:ext>
            </a:extLst>
          </p:cNvPr>
          <p:cNvCxnSpPr>
            <a:cxnSpLocks/>
            <a:endCxn id="38" idx="0"/>
          </p:cNvCxnSpPr>
          <p:nvPr/>
        </p:nvCxnSpPr>
        <p:spPr>
          <a:xfrm>
            <a:off x="3454631" y="1136319"/>
            <a:ext cx="52667" cy="37876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1304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FBB85F0-054C-8E4C-808E-4B724BBBCA78}"/>
              </a:ext>
            </a:extLst>
          </p:cNvPr>
          <p:cNvSpPr>
            <a:spLocks noGrp="1"/>
          </p:cNvSpPr>
          <p:nvPr>
            <p:ph type="sldNum" sz="quarter" idx="16"/>
          </p:nvPr>
        </p:nvSpPr>
        <p:spPr/>
        <p:txBody>
          <a:bodyPr/>
          <a:lstStyle/>
          <a:p>
            <a:fld id="{48F63A3B-78C7-47BE-AE5E-E10140E04643}" type="slidenum">
              <a:rPr lang="en-US" smtClean="0"/>
              <a:pPr/>
              <a:t>5</a:t>
            </a:fld>
            <a:endParaRPr lang="en-US"/>
          </a:p>
        </p:txBody>
      </p:sp>
      <p:sp>
        <p:nvSpPr>
          <p:cNvPr id="4" name="Footer Placeholder 3">
            <a:extLst>
              <a:ext uri="{FF2B5EF4-FFF2-40B4-BE49-F238E27FC236}">
                <a16:creationId xmlns:a16="http://schemas.microsoft.com/office/drawing/2014/main" id="{8163E935-6AAF-3544-8E48-7FDC246AF17F}"/>
              </a:ext>
            </a:extLst>
          </p:cNvPr>
          <p:cNvSpPr>
            <a:spLocks noGrp="1"/>
          </p:cNvSpPr>
          <p:nvPr>
            <p:ph type="ftr" sz="quarter" idx="3"/>
          </p:nvPr>
        </p:nvSpPr>
        <p:spPr/>
        <p:txBody>
          <a:bodyPr/>
          <a:lstStyle/>
          <a:p>
            <a:r>
              <a:rPr lang="en-US"/>
              <a:t>TYVAK PROPRIETARY / EXPORT CONTROLLED  / COMPETITION SENSITIVE </a:t>
            </a:r>
          </a:p>
        </p:txBody>
      </p:sp>
      <p:sp>
        <p:nvSpPr>
          <p:cNvPr id="5" name="Title 4">
            <a:extLst>
              <a:ext uri="{FF2B5EF4-FFF2-40B4-BE49-F238E27FC236}">
                <a16:creationId xmlns:a16="http://schemas.microsoft.com/office/drawing/2014/main" id="{19C4BB6B-3993-564A-AA4F-BDA6CA8E834B}"/>
              </a:ext>
            </a:extLst>
          </p:cNvPr>
          <p:cNvSpPr>
            <a:spLocks noGrp="1"/>
          </p:cNvSpPr>
          <p:nvPr>
            <p:ph type="title"/>
          </p:nvPr>
        </p:nvSpPr>
        <p:spPr/>
        <p:txBody>
          <a:bodyPr/>
          <a:lstStyle/>
          <a:p>
            <a:r>
              <a:rPr lang="en-IT" dirty="0"/>
              <a:t>Italian representatives (additional partners)</a:t>
            </a:r>
            <a:endParaRPr lang="en-GB" dirty="0"/>
          </a:p>
        </p:txBody>
      </p:sp>
      <p:pic>
        <p:nvPicPr>
          <p:cNvPr id="113" name="Graphic 112" descr="Graduation cap">
            <a:extLst>
              <a:ext uri="{FF2B5EF4-FFF2-40B4-BE49-F238E27FC236}">
                <a16:creationId xmlns:a16="http://schemas.microsoft.com/office/drawing/2014/main" id="{9E573743-32D0-604E-BF1D-2D7DEF3182AE}"/>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9008" y="5710270"/>
            <a:ext cx="337435" cy="337435"/>
          </a:xfrm>
          <a:prstGeom prst="rect">
            <a:avLst/>
          </a:prstGeom>
        </p:spPr>
      </p:pic>
      <p:grpSp>
        <p:nvGrpSpPr>
          <p:cNvPr id="118" name="Group 117">
            <a:extLst>
              <a:ext uri="{FF2B5EF4-FFF2-40B4-BE49-F238E27FC236}">
                <a16:creationId xmlns:a16="http://schemas.microsoft.com/office/drawing/2014/main" id="{08B117ED-1B7A-3C4F-B3AA-54901068FD68}"/>
              </a:ext>
            </a:extLst>
          </p:cNvPr>
          <p:cNvGrpSpPr/>
          <p:nvPr/>
        </p:nvGrpSpPr>
        <p:grpSpPr>
          <a:xfrm>
            <a:off x="149007" y="5396809"/>
            <a:ext cx="337435" cy="308919"/>
            <a:chOff x="8265226" y="1484416"/>
            <a:chExt cx="843148" cy="771896"/>
          </a:xfrm>
        </p:grpSpPr>
        <p:sp>
          <p:nvSpPr>
            <p:cNvPr id="119" name="Oval 118">
              <a:extLst>
                <a:ext uri="{FF2B5EF4-FFF2-40B4-BE49-F238E27FC236}">
                  <a16:creationId xmlns:a16="http://schemas.microsoft.com/office/drawing/2014/main" id="{1F800201-2981-6649-A3F3-34D306F49AF9}"/>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0" name="Straight Connector 119">
              <a:extLst>
                <a:ext uri="{FF2B5EF4-FFF2-40B4-BE49-F238E27FC236}">
                  <a16:creationId xmlns:a16="http://schemas.microsoft.com/office/drawing/2014/main" id="{E2419DA5-882B-7F4B-A37E-39428B6EC8AF}"/>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7CD6F303-50C8-6943-9F80-9301B4835B99}"/>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pic>
        <p:nvPicPr>
          <p:cNvPr id="122" name="Graphic 121" descr="Single gear">
            <a:extLst>
              <a:ext uri="{FF2B5EF4-FFF2-40B4-BE49-F238E27FC236}">
                <a16:creationId xmlns:a16="http://schemas.microsoft.com/office/drawing/2014/main" id="{42853156-044C-AA41-AF33-506C4D00BF5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7810" y="6105450"/>
            <a:ext cx="243300" cy="243300"/>
          </a:xfrm>
          <a:prstGeom prst="rect">
            <a:avLst/>
          </a:prstGeom>
        </p:spPr>
      </p:pic>
      <p:sp>
        <p:nvSpPr>
          <p:cNvPr id="123" name="TextBox 122">
            <a:extLst>
              <a:ext uri="{FF2B5EF4-FFF2-40B4-BE49-F238E27FC236}">
                <a16:creationId xmlns:a16="http://schemas.microsoft.com/office/drawing/2014/main" id="{5917C52E-B95D-1043-8957-1E7EC3E7BFB3}"/>
              </a:ext>
            </a:extLst>
          </p:cNvPr>
          <p:cNvSpPr txBox="1"/>
          <p:nvPr/>
        </p:nvSpPr>
        <p:spPr>
          <a:xfrm>
            <a:off x="516403" y="5405639"/>
            <a:ext cx="3674404" cy="276999"/>
          </a:xfrm>
          <a:prstGeom prst="rect">
            <a:avLst/>
          </a:prstGeom>
          <a:noFill/>
        </p:spPr>
        <p:txBody>
          <a:bodyPr wrap="none" rtlCol="0">
            <a:spAutoFit/>
          </a:bodyPr>
          <a:lstStyle/>
          <a:p>
            <a:r>
              <a:rPr lang="en-GB" sz="1200" dirty="0"/>
              <a:t>Strategic partnership / active program / cooperation</a:t>
            </a:r>
          </a:p>
        </p:txBody>
      </p:sp>
      <p:sp>
        <p:nvSpPr>
          <p:cNvPr id="124" name="TextBox 123">
            <a:extLst>
              <a:ext uri="{FF2B5EF4-FFF2-40B4-BE49-F238E27FC236}">
                <a16:creationId xmlns:a16="http://schemas.microsoft.com/office/drawing/2014/main" id="{8384A565-CBC8-1E4E-833E-7A54E09A0A08}"/>
              </a:ext>
            </a:extLst>
          </p:cNvPr>
          <p:cNvSpPr txBox="1"/>
          <p:nvPr/>
        </p:nvSpPr>
        <p:spPr>
          <a:xfrm>
            <a:off x="516403" y="5743003"/>
            <a:ext cx="2597186" cy="276999"/>
          </a:xfrm>
          <a:prstGeom prst="rect">
            <a:avLst/>
          </a:prstGeom>
          <a:noFill/>
        </p:spPr>
        <p:txBody>
          <a:bodyPr wrap="none" rtlCol="0">
            <a:spAutoFit/>
          </a:bodyPr>
          <a:lstStyle/>
          <a:p>
            <a:r>
              <a:rPr lang="en-GB" sz="1200" dirty="0"/>
              <a:t>Academic partnership / cooperation</a:t>
            </a:r>
          </a:p>
        </p:txBody>
      </p:sp>
      <p:sp>
        <p:nvSpPr>
          <p:cNvPr id="125" name="TextBox 124">
            <a:extLst>
              <a:ext uri="{FF2B5EF4-FFF2-40B4-BE49-F238E27FC236}">
                <a16:creationId xmlns:a16="http://schemas.microsoft.com/office/drawing/2014/main" id="{803B922B-88C6-8645-B515-1440CCEAF38D}"/>
              </a:ext>
            </a:extLst>
          </p:cNvPr>
          <p:cNvSpPr txBox="1"/>
          <p:nvPr/>
        </p:nvSpPr>
        <p:spPr>
          <a:xfrm>
            <a:off x="516403" y="6088601"/>
            <a:ext cx="1061509" cy="276999"/>
          </a:xfrm>
          <a:prstGeom prst="rect">
            <a:avLst/>
          </a:prstGeom>
          <a:noFill/>
        </p:spPr>
        <p:txBody>
          <a:bodyPr wrap="none" rtlCol="0">
            <a:spAutoFit/>
          </a:bodyPr>
          <a:lstStyle/>
          <a:p>
            <a:r>
              <a:rPr lang="en-GB" sz="1200" dirty="0"/>
              <a:t>Supply chain</a:t>
            </a:r>
          </a:p>
        </p:txBody>
      </p:sp>
      <p:pic>
        <p:nvPicPr>
          <p:cNvPr id="136" name="Graphic 135" descr="Shield">
            <a:extLst>
              <a:ext uri="{FF2B5EF4-FFF2-40B4-BE49-F238E27FC236}">
                <a16:creationId xmlns:a16="http://schemas.microsoft.com/office/drawing/2014/main" id="{807480CB-5894-FD47-ACC4-870DEC857444}"/>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95557" y="6411784"/>
            <a:ext cx="245553" cy="245553"/>
          </a:xfrm>
          <a:prstGeom prst="rect">
            <a:avLst/>
          </a:prstGeom>
        </p:spPr>
      </p:pic>
      <p:sp>
        <p:nvSpPr>
          <p:cNvPr id="137" name="TextBox 136">
            <a:extLst>
              <a:ext uri="{FF2B5EF4-FFF2-40B4-BE49-F238E27FC236}">
                <a16:creationId xmlns:a16="http://schemas.microsoft.com/office/drawing/2014/main" id="{E6929399-9B9E-D74B-8114-B7DA60058ED8}"/>
              </a:ext>
            </a:extLst>
          </p:cNvPr>
          <p:cNvSpPr txBox="1"/>
          <p:nvPr/>
        </p:nvSpPr>
        <p:spPr>
          <a:xfrm>
            <a:off x="516402" y="6436037"/>
            <a:ext cx="1582484" cy="276999"/>
          </a:xfrm>
          <a:prstGeom prst="rect">
            <a:avLst/>
          </a:prstGeom>
          <a:noFill/>
        </p:spPr>
        <p:txBody>
          <a:bodyPr wrap="none" rtlCol="0">
            <a:spAutoFit/>
          </a:bodyPr>
          <a:lstStyle/>
          <a:p>
            <a:r>
              <a:rPr lang="en-GB" sz="1200" dirty="0"/>
              <a:t>Institutional relations</a:t>
            </a:r>
          </a:p>
        </p:txBody>
      </p:sp>
      <p:pic>
        <p:nvPicPr>
          <p:cNvPr id="9" name="Picture 8" descr="A picture containing map&#10;&#10;Description automatically generated">
            <a:extLst>
              <a:ext uri="{FF2B5EF4-FFF2-40B4-BE49-F238E27FC236}">
                <a16:creationId xmlns:a16="http://schemas.microsoft.com/office/drawing/2014/main" id="{15C994B3-9CD9-C146-B3F0-411BAF313CCA}"/>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098886" y="837998"/>
            <a:ext cx="5122086" cy="5691207"/>
          </a:xfrm>
          <a:prstGeom prst="rect">
            <a:avLst/>
          </a:prstGeom>
        </p:spPr>
      </p:pic>
      <p:grpSp>
        <p:nvGrpSpPr>
          <p:cNvPr id="34" name="Group 33">
            <a:extLst>
              <a:ext uri="{FF2B5EF4-FFF2-40B4-BE49-F238E27FC236}">
                <a16:creationId xmlns:a16="http://schemas.microsoft.com/office/drawing/2014/main" id="{261921A8-65E9-9443-B925-024F815386FA}"/>
              </a:ext>
            </a:extLst>
          </p:cNvPr>
          <p:cNvGrpSpPr/>
          <p:nvPr/>
        </p:nvGrpSpPr>
        <p:grpSpPr>
          <a:xfrm>
            <a:off x="2694783" y="2142153"/>
            <a:ext cx="213756" cy="195692"/>
            <a:chOff x="8265226" y="1484416"/>
            <a:chExt cx="843148" cy="771896"/>
          </a:xfrm>
        </p:grpSpPr>
        <p:sp>
          <p:nvSpPr>
            <p:cNvPr id="35" name="Oval 34">
              <a:extLst>
                <a:ext uri="{FF2B5EF4-FFF2-40B4-BE49-F238E27FC236}">
                  <a16:creationId xmlns:a16="http://schemas.microsoft.com/office/drawing/2014/main" id="{F79589FB-DD57-C14B-BA7A-62EBF0FC9043}"/>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6" name="Straight Connector 35">
              <a:extLst>
                <a:ext uri="{FF2B5EF4-FFF2-40B4-BE49-F238E27FC236}">
                  <a16:creationId xmlns:a16="http://schemas.microsoft.com/office/drawing/2014/main" id="{EDE748BC-1C26-A945-B3F2-972D969192A6}"/>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AC9B7FD-1352-354B-A80C-84EC9CEA40F0}"/>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277120A0-214B-A74A-B7F8-C33A13A64DFB}"/>
              </a:ext>
            </a:extLst>
          </p:cNvPr>
          <p:cNvGrpSpPr/>
          <p:nvPr/>
        </p:nvGrpSpPr>
        <p:grpSpPr>
          <a:xfrm>
            <a:off x="3308808" y="1921293"/>
            <a:ext cx="213756" cy="195692"/>
            <a:chOff x="8265226" y="1484416"/>
            <a:chExt cx="843148" cy="771896"/>
          </a:xfrm>
        </p:grpSpPr>
        <p:sp>
          <p:nvSpPr>
            <p:cNvPr id="51" name="Oval 50">
              <a:extLst>
                <a:ext uri="{FF2B5EF4-FFF2-40B4-BE49-F238E27FC236}">
                  <a16:creationId xmlns:a16="http://schemas.microsoft.com/office/drawing/2014/main" id="{1B97291C-8BA2-CC4D-ADF9-FB7230E3DF8E}"/>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2" name="Straight Connector 51">
              <a:extLst>
                <a:ext uri="{FF2B5EF4-FFF2-40B4-BE49-F238E27FC236}">
                  <a16:creationId xmlns:a16="http://schemas.microsoft.com/office/drawing/2014/main" id="{4BF34107-0AB2-6F48-B756-461A9775355A}"/>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45D96E14-085E-0645-8570-DACAAD08D6B3}"/>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C369CD4F-79CC-BF4C-9C33-C2E2A801C617}"/>
              </a:ext>
            </a:extLst>
          </p:cNvPr>
          <p:cNvGrpSpPr/>
          <p:nvPr/>
        </p:nvGrpSpPr>
        <p:grpSpPr>
          <a:xfrm>
            <a:off x="3507298" y="1965190"/>
            <a:ext cx="213756" cy="195692"/>
            <a:chOff x="8265226" y="1484416"/>
            <a:chExt cx="843148" cy="771896"/>
          </a:xfrm>
        </p:grpSpPr>
        <p:sp>
          <p:nvSpPr>
            <p:cNvPr id="55" name="Oval 54">
              <a:extLst>
                <a:ext uri="{FF2B5EF4-FFF2-40B4-BE49-F238E27FC236}">
                  <a16:creationId xmlns:a16="http://schemas.microsoft.com/office/drawing/2014/main" id="{EE5D9C4A-463C-0E48-B9B9-C2B21D213CD8}"/>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6" name="Straight Connector 55">
              <a:extLst>
                <a:ext uri="{FF2B5EF4-FFF2-40B4-BE49-F238E27FC236}">
                  <a16:creationId xmlns:a16="http://schemas.microsoft.com/office/drawing/2014/main" id="{64EF4FEF-F348-AF46-9324-F8DB75450E98}"/>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E20F07C-F134-4544-8115-82BFE36AB98F}"/>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58" name="Group 57">
            <a:extLst>
              <a:ext uri="{FF2B5EF4-FFF2-40B4-BE49-F238E27FC236}">
                <a16:creationId xmlns:a16="http://schemas.microsoft.com/office/drawing/2014/main" id="{9544E5F5-35E9-444B-B655-C532C1FA267B}"/>
              </a:ext>
            </a:extLst>
          </p:cNvPr>
          <p:cNvGrpSpPr/>
          <p:nvPr/>
        </p:nvGrpSpPr>
        <p:grpSpPr>
          <a:xfrm>
            <a:off x="3662460" y="1823590"/>
            <a:ext cx="213756" cy="195692"/>
            <a:chOff x="8265226" y="1484416"/>
            <a:chExt cx="843148" cy="771896"/>
          </a:xfrm>
        </p:grpSpPr>
        <p:sp>
          <p:nvSpPr>
            <p:cNvPr id="59" name="Oval 58">
              <a:extLst>
                <a:ext uri="{FF2B5EF4-FFF2-40B4-BE49-F238E27FC236}">
                  <a16:creationId xmlns:a16="http://schemas.microsoft.com/office/drawing/2014/main" id="{5207FE8A-3F86-C249-8C98-D853E814DD39}"/>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0" name="Straight Connector 59">
              <a:extLst>
                <a:ext uri="{FF2B5EF4-FFF2-40B4-BE49-F238E27FC236}">
                  <a16:creationId xmlns:a16="http://schemas.microsoft.com/office/drawing/2014/main" id="{2CF1EF05-E1D8-0846-A29B-4C2D6B13A78E}"/>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880FD18-6B38-4043-A3CD-EDDE25FF44BF}"/>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CAA917CC-020E-AD45-ADF0-D0E10FD643A6}"/>
              </a:ext>
            </a:extLst>
          </p:cNvPr>
          <p:cNvGrpSpPr/>
          <p:nvPr/>
        </p:nvGrpSpPr>
        <p:grpSpPr>
          <a:xfrm>
            <a:off x="4274019" y="1530031"/>
            <a:ext cx="213756" cy="195692"/>
            <a:chOff x="8265226" y="1484416"/>
            <a:chExt cx="843148" cy="771896"/>
          </a:xfrm>
        </p:grpSpPr>
        <p:sp>
          <p:nvSpPr>
            <p:cNvPr id="63" name="Oval 62">
              <a:extLst>
                <a:ext uri="{FF2B5EF4-FFF2-40B4-BE49-F238E27FC236}">
                  <a16:creationId xmlns:a16="http://schemas.microsoft.com/office/drawing/2014/main" id="{7230712E-9E25-DA4E-B6A4-F1C4CD3B5559}"/>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4" name="Straight Connector 63">
              <a:extLst>
                <a:ext uri="{FF2B5EF4-FFF2-40B4-BE49-F238E27FC236}">
                  <a16:creationId xmlns:a16="http://schemas.microsoft.com/office/drawing/2014/main" id="{CEA00B54-0B5B-014D-9C13-89160777481E}"/>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E453D543-4E04-1843-B880-2B45BFF4448F}"/>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5E7F2AC0-C9D2-BB41-A81F-7AE972B7EA3A}"/>
              </a:ext>
            </a:extLst>
          </p:cNvPr>
          <p:cNvGrpSpPr/>
          <p:nvPr/>
        </p:nvGrpSpPr>
        <p:grpSpPr>
          <a:xfrm>
            <a:off x="4446173" y="1583906"/>
            <a:ext cx="213756" cy="195692"/>
            <a:chOff x="8265226" y="1484416"/>
            <a:chExt cx="843148" cy="771896"/>
          </a:xfrm>
        </p:grpSpPr>
        <p:sp>
          <p:nvSpPr>
            <p:cNvPr id="67" name="Oval 66">
              <a:extLst>
                <a:ext uri="{FF2B5EF4-FFF2-40B4-BE49-F238E27FC236}">
                  <a16:creationId xmlns:a16="http://schemas.microsoft.com/office/drawing/2014/main" id="{82A87129-8562-C444-984C-C78251779D24}"/>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8" name="Straight Connector 67">
              <a:extLst>
                <a:ext uri="{FF2B5EF4-FFF2-40B4-BE49-F238E27FC236}">
                  <a16:creationId xmlns:a16="http://schemas.microsoft.com/office/drawing/2014/main" id="{A42FD66E-8985-F141-B845-C9256CC454F9}"/>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BC365073-3022-884E-A85D-C8AA1F61BF70}"/>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pic>
        <p:nvPicPr>
          <p:cNvPr id="103" name="Graphic 102" descr="Graduation cap">
            <a:extLst>
              <a:ext uri="{FF2B5EF4-FFF2-40B4-BE49-F238E27FC236}">
                <a16:creationId xmlns:a16="http://schemas.microsoft.com/office/drawing/2014/main" id="{7F69D427-26A8-AE4D-8FC3-13D2AA2C7BD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933918" y="2061913"/>
            <a:ext cx="337435" cy="337435"/>
          </a:xfrm>
          <a:prstGeom prst="rect">
            <a:avLst/>
          </a:prstGeom>
        </p:spPr>
      </p:pic>
      <p:pic>
        <p:nvPicPr>
          <p:cNvPr id="104" name="Graphic 103" descr="Graduation cap">
            <a:extLst>
              <a:ext uri="{FF2B5EF4-FFF2-40B4-BE49-F238E27FC236}">
                <a16:creationId xmlns:a16="http://schemas.microsoft.com/office/drawing/2014/main" id="{C2BFEE3B-5DF6-2744-9379-1912F705CFFD}"/>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70401" y="1690188"/>
            <a:ext cx="337435" cy="337435"/>
          </a:xfrm>
          <a:prstGeom prst="rect">
            <a:avLst/>
          </a:prstGeom>
        </p:spPr>
      </p:pic>
      <p:pic>
        <p:nvPicPr>
          <p:cNvPr id="107" name="Graphic 106" descr="Graduation cap">
            <a:extLst>
              <a:ext uri="{FF2B5EF4-FFF2-40B4-BE49-F238E27FC236}">
                <a16:creationId xmlns:a16="http://schemas.microsoft.com/office/drawing/2014/main" id="{218D33C1-7076-0843-A3A1-80BFD6A02C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347233" y="3302402"/>
            <a:ext cx="337435" cy="337435"/>
          </a:xfrm>
          <a:prstGeom prst="rect">
            <a:avLst/>
          </a:prstGeom>
        </p:spPr>
      </p:pic>
      <p:pic>
        <p:nvPicPr>
          <p:cNvPr id="111" name="Graphic 110" descr="Single gear">
            <a:extLst>
              <a:ext uri="{FF2B5EF4-FFF2-40B4-BE49-F238E27FC236}">
                <a16:creationId xmlns:a16="http://schemas.microsoft.com/office/drawing/2014/main" id="{7CED5D09-82F7-3D49-B9D8-B7B3F3FD85BC}"/>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259986" y="1666395"/>
            <a:ext cx="243300" cy="243300"/>
          </a:xfrm>
          <a:prstGeom prst="rect">
            <a:avLst/>
          </a:prstGeom>
        </p:spPr>
      </p:pic>
      <p:pic>
        <p:nvPicPr>
          <p:cNvPr id="112" name="Graphic 111" descr="Single gear">
            <a:extLst>
              <a:ext uri="{FF2B5EF4-FFF2-40B4-BE49-F238E27FC236}">
                <a16:creationId xmlns:a16="http://schemas.microsoft.com/office/drawing/2014/main" id="{4EB8AECF-DB9B-5B4F-A2E4-95F7A608FED3}"/>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98868" y="2267362"/>
            <a:ext cx="243300" cy="243300"/>
          </a:xfrm>
          <a:prstGeom prst="rect">
            <a:avLst/>
          </a:prstGeom>
        </p:spPr>
      </p:pic>
      <p:sp>
        <p:nvSpPr>
          <p:cNvPr id="126" name="TextBox 125">
            <a:extLst>
              <a:ext uri="{FF2B5EF4-FFF2-40B4-BE49-F238E27FC236}">
                <a16:creationId xmlns:a16="http://schemas.microsoft.com/office/drawing/2014/main" id="{E42AD7BB-A2B1-5A4E-B51A-287B6EA267E5}"/>
              </a:ext>
            </a:extLst>
          </p:cNvPr>
          <p:cNvSpPr txBox="1"/>
          <p:nvPr/>
        </p:nvSpPr>
        <p:spPr>
          <a:xfrm>
            <a:off x="1616406" y="2026945"/>
            <a:ext cx="184731" cy="230832"/>
          </a:xfrm>
          <a:prstGeom prst="rect">
            <a:avLst/>
          </a:prstGeom>
          <a:noFill/>
        </p:spPr>
        <p:txBody>
          <a:bodyPr wrap="none" rtlCol="0">
            <a:spAutoFit/>
          </a:bodyPr>
          <a:lstStyle/>
          <a:p>
            <a:endParaRPr lang="en-GB" sz="900" dirty="0"/>
          </a:p>
        </p:txBody>
      </p:sp>
      <p:sp>
        <p:nvSpPr>
          <p:cNvPr id="128" name="TextBox 127">
            <a:extLst>
              <a:ext uri="{FF2B5EF4-FFF2-40B4-BE49-F238E27FC236}">
                <a16:creationId xmlns:a16="http://schemas.microsoft.com/office/drawing/2014/main" id="{E491CE37-BA26-3346-A87F-F71E874DCF3B}"/>
              </a:ext>
            </a:extLst>
          </p:cNvPr>
          <p:cNvSpPr txBox="1"/>
          <p:nvPr/>
        </p:nvSpPr>
        <p:spPr>
          <a:xfrm>
            <a:off x="577043" y="2805551"/>
            <a:ext cx="998991" cy="369332"/>
          </a:xfrm>
          <a:prstGeom prst="rect">
            <a:avLst/>
          </a:prstGeom>
          <a:noFill/>
        </p:spPr>
        <p:txBody>
          <a:bodyPr wrap="none" rtlCol="0">
            <a:spAutoFit/>
          </a:bodyPr>
          <a:lstStyle/>
          <a:p>
            <a:r>
              <a:rPr lang="en-GB" sz="900" dirty="0"/>
              <a:t>POLITECNICO </a:t>
            </a:r>
          </a:p>
          <a:p>
            <a:r>
              <a:rPr lang="en-GB" sz="900" dirty="0"/>
              <a:t>DI TORINO</a:t>
            </a:r>
          </a:p>
        </p:txBody>
      </p:sp>
      <p:sp>
        <p:nvSpPr>
          <p:cNvPr id="130" name="TextBox 129">
            <a:extLst>
              <a:ext uri="{FF2B5EF4-FFF2-40B4-BE49-F238E27FC236}">
                <a16:creationId xmlns:a16="http://schemas.microsoft.com/office/drawing/2014/main" id="{800CC32D-2DC5-104D-B21F-35AC51F836BB}"/>
              </a:ext>
            </a:extLst>
          </p:cNvPr>
          <p:cNvSpPr txBox="1"/>
          <p:nvPr/>
        </p:nvSpPr>
        <p:spPr>
          <a:xfrm>
            <a:off x="1292754" y="2178281"/>
            <a:ext cx="569387" cy="230832"/>
          </a:xfrm>
          <a:prstGeom prst="rect">
            <a:avLst/>
          </a:prstGeom>
          <a:noFill/>
        </p:spPr>
        <p:txBody>
          <a:bodyPr wrap="none" rtlCol="0">
            <a:spAutoFit/>
          </a:bodyPr>
          <a:lstStyle/>
          <a:p>
            <a:r>
              <a:rPr lang="en-GB" sz="900" dirty="0"/>
              <a:t>ALTEC</a:t>
            </a:r>
          </a:p>
        </p:txBody>
      </p:sp>
      <p:sp>
        <p:nvSpPr>
          <p:cNvPr id="131" name="TextBox 130">
            <a:extLst>
              <a:ext uri="{FF2B5EF4-FFF2-40B4-BE49-F238E27FC236}">
                <a16:creationId xmlns:a16="http://schemas.microsoft.com/office/drawing/2014/main" id="{FCE44BEE-35AB-2C47-82B6-A62436E5849E}"/>
              </a:ext>
            </a:extLst>
          </p:cNvPr>
          <p:cNvSpPr txBox="1"/>
          <p:nvPr/>
        </p:nvSpPr>
        <p:spPr>
          <a:xfrm>
            <a:off x="1462766" y="2961737"/>
            <a:ext cx="889987" cy="646331"/>
          </a:xfrm>
          <a:prstGeom prst="rect">
            <a:avLst/>
          </a:prstGeom>
          <a:noFill/>
        </p:spPr>
        <p:txBody>
          <a:bodyPr wrap="none" rtlCol="0">
            <a:spAutoFit/>
          </a:bodyPr>
          <a:lstStyle/>
          <a:p>
            <a:pPr algn="r"/>
            <a:r>
              <a:rPr lang="en-GB" sz="900" dirty="0"/>
              <a:t>LATTES</a:t>
            </a:r>
          </a:p>
          <a:p>
            <a:pPr algn="r"/>
            <a:r>
              <a:rPr lang="en-GB" sz="900" dirty="0"/>
              <a:t>CHIARLONE</a:t>
            </a:r>
          </a:p>
          <a:p>
            <a:pPr algn="r"/>
            <a:r>
              <a:rPr lang="en-GB" sz="900" dirty="0"/>
              <a:t>ALLEGRETTI</a:t>
            </a:r>
          </a:p>
          <a:p>
            <a:pPr algn="r"/>
            <a:endParaRPr lang="en-GB" sz="900" dirty="0"/>
          </a:p>
        </p:txBody>
      </p:sp>
      <p:sp>
        <p:nvSpPr>
          <p:cNvPr id="132" name="TextBox 131">
            <a:extLst>
              <a:ext uri="{FF2B5EF4-FFF2-40B4-BE49-F238E27FC236}">
                <a16:creationId xmlns:a16="http://schemas.microsoft.com/office/drawing/2014/main" id="{0F2B4219-3A2A-B34E-97E9-E91A0DBFD957}"/>
              </a:ext>
            </a:extLst>
          </p:cNvPr>
          <p:cNvSpPr txBox="1"/>
          <p:nvPr/>
        </p:nvSpPr>
        <p:spPr>
          <a:xfrm>
            <a:off x="1712125" y="3887981"/>
            <a:ext cx="184731" cy="369332"/>
          </a:xfrm>
          <a:prstGeom prst="rect">
            <a:avLst/>
          </a:prstGeom>
          <a:noFill/>
        </p:spPr>
        <p:txBody>
          <a:bodyPr wrap="none" rtlCol="0">
            <a:spAutoFit/>
          </a:bodyPr>
          <a:lstStyle/>
          <a:p>
            <a:endParaRPr lang="en-GB" dirty="0"/>
          </a:p>
        </p:txBody>
      </p:sp>
      <p:sp>
        <p:nvSpPr>
          <p:cNvPr id="147" name="TextBox 146">
            <a:extLst>
              <a:ext uri="{FF2B5EF4-FFF2-40B4-BE49-F238E27FC236}">
                <a16:creationId xmlns:a16="http://schemas.microsoft.com/office/drawing/2014/main" id="{56D4F54D-9848-0742-B63F-D4F78F55CC09}"/>
              </a:ext>
            </a:extLst>
          </p:cNvPr>
          <p:cNvSpPr txBox="1"/>
          <p:nvPr/>
        </p:nvSpPr>
        <p:spPr>
          <a:xfrm>
            <a:off x="1240151" y="1146480"/>
            <a:ext cx="582211" cy="230832"/>
          </a:xfrm>
          <a:prstGeom prst="rect">
            <a:avLst/>
          </a:prstGeom>
          <a:noFill/>
        </p:spPr>
        <p:txBody>
          <a:bodyPr wrap="none" rtlCol="0">
            <a:spAutoFit/>
          </a:bodyPr>
          <a:lstStyle/>
          <a:p>
            <a:r>
              <a:rPr lang="en-GB" sz="900" b="1" u="sng" dirty="0"/>
              <a:t>OPTEC</a:t>
            </a:r>
          </a:p>
        </p:txBody>
      </p:sp>
      <p:pic>
        <p:nvPicPr>
          <p:cNvPr id="148" name="Graphic 147" descr="Single gear">
            <a:extLst>
              <a:ext uri="{FF2B5EF4-FFF2-40B4-BE49-F238E27FC236}">
                <a16:creationId xmlns:a16="http://schemas.microsoft.com/office/drawing/2014/main" id="{109B202D-3CEF-FA46-B89A-C60FD6E07529}"/>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590157" y="1591535"/>
            <a:ext cx="243300" cy="243300"/>
          </a:xfrm>
          <a:prstGeom prst="rect">
            <a:avLst/>
          </a:prstGeom>
        </p:spPr>
      </p:pic>
      <p:sp>
        <p:nvSpPr>
          <p:cNvPr id="149" name="TextBox 148">
            <a:extLst>
              <a:ext uri="{FF2B5EF4-FFF2-40B4-BE49-F238E27FC236}">
                <a16:creationId xmlns:a16="http://schemas.microsoft.com/office/drawing/2014/main" id="{E39D85F4-E223-2A4B-BD34-A186D6E66256}"/>
              </a:ext>
            </a:extLst>
          </p:cNvPr>
          <p:cNvSpPr txBox="1"/>
          <p:nvPr/>
        </p:nvSpPr>
        <p:spPr>
          <a:xfrm>
            <a:off x="2014656" y="1040170"/>
            <a:ext cx="998991" cy="369332"/>
          </a:xfrm>
          <a:prstGeom prst="rect">
            <a:avLst/>
          </a:prstGeom>
          <a:noFill/>
        </p:spPr>
        <p:txBody>
          <a:bodyPr wrap="none" rtlCol="0">
            <a:spAutoFit/>
          </a:bodyPr>
          <a:lstStyle/>
          <a:p>
            <a:r>
              <a:rPr lang="en-GB" sz="900" dirty="0"/>
              <a:t>POLITECNICO </a:t>
            </a:r>
          </a:p>
          <a:p>
            <a:r>
              <a:rPr lang="en-GB" sz="900" dirty="0"/>
              <a:t>DI MILANO</a:t>
            </a:r>
          </a:p>
        </p:txBody>
      </p:sp>
      <p:sp>
        <p:nvSpPr>
          <p:cNvPr id="151" name="TextBox 150">
            <a:extLst>
              <a:ext uri="{FF2B5EF4-FFF2-40B4-BE49-F238E27FC236}">
                <a16:creationId xmlns:a16="http://schemas.microsoft.com/office/drawing/2014/main" id="{8E49681B-F3DA-1D45-B009-0F836C972114}"/>
              </a:ext>
            </a:extLst>
          </p:cNvPr>
          <p:cNvSpPr txBox="1"/>
          <p:nvPr/>
        </p:nvSpPr>
        <p:spPr>
          <a:xfrm>
            <a:off x="5088390" y="999744"/>
            <a:ext cx="1249060" cy="507831"/>
          </a:xfrm>
          <a:prstGeom prst="rect">
            <a:avLst/>
          </a:prstGeom>
          <a:noFill/>
        </p:spPr>
        <p:txBody>
          <a:bodyPr wrap="none" rtlCol="0">
            <a:spAutoFit/>
          </a:bodyPr>
          <a:lstStyle/>
          <a:p>
            <a:endParaRPr lang="en-GB" sz="900" dirty="0"/>
          </a:p>
          <a:p>
            <a:r>
              <a:rPr lang="en-GB" sz="900" dirty="0"/>
              <a:t>FAE TECHNOLOGY</a:t>
            </a:r>
          </a:p>
          <a:p>
            <a:endParaRPr lang="en-GB" sz="900" dirty="0"/>
          </a:p>
        </p:txBody>
      </p:sp>
      <p:sp>
        <p:nvSpPr>
          <p:cNvPr id="157" name="TextBox 156">
            <a:extLst>
              <a:ext uri="{FF2B5EF4-FFF2-40B4-BE49-F238E27FC236}">
                <a16:creationId xmlns:a16="http://schemas.microsoft.com/office/drawing/2014/main" id="{F3BBAB77-89BF-254F-8E9B-28A25A40B56A}"/>
              </a:ext>
            </a:extLst>
          </p:cNvPr>
          <p:cNvSpPr txBox="1"/>
          <p:nvPr/>
        </p:nvSpPr>
        <p:spPr>
          <a:xfrm>
            <a:off x="5906446" y="1865837"/>
            <a:ext cx="351378" cy="230832"/>
          </a:xfrm>
          <a:prstGeom prst="rect">
            <a:avLst/>
          </a:prstGeom>
          <a:noFill/>
        </p:spPr>
        <p:txBody>
          <a:bodyPr wrap="none" rtlCol="0">
            <a:spAutoFit/>
          </a:bodyPr>
          <a:lstStyle/>
          <a:p>
            <a:r>
              <a:rPr lang="en-GB" sz="900" b="1" u="sng" dirty="0"/>
              <a:t>T4i</a:t>
            </a:r>
          </a:p>
        </p:txBody>
      </p:sp>
      <p:sp>
        <p:nvSpPr>
          <p:cNvPr id="170" name="TextBox 169">
            <a:extLst>
              <a:ext uri="{FF2B5EF4-FFF2-40B4-BE49-F238E27FC236}">
                <a16:creationId xmlns:a16="http://schemas.microsoft.com/office/drawing/2014/main" id="{84909EF5-E9F8-1A4D-B87B-4450BE951DA4}"/>
              </a:ext>
            </a:extLst>
          </p:cNvPr>
          <p:cNvSpPr txBox="1"/>
          <p:nvPr/>
        </p:nvSpPr>
        <p:spPr>
          <a:xfrm>
            <a:off x="4498692" y="4281143"/>
            <a:ext cx="466794" cy="230832"/>
          </a:xfrm>
          <a:prstGeom prst="rect">
            <a:avLst/>
          </a:prstGeom>
          <a:noFill/>
        </p:spPr>
        <p:txBody>
          <a:bodyPr wrap="none" rtlCol="0">
            <a:spAutoFit/>
          </a:bodyPr>
          <a:lstStyle/>
          <a:p>
            <a:r>
              <a:rPr lang="en-GB" sz="900" dirty="0"/>
              <a:t>CIRA</a:t>
            </a:r>
          </a:p>
        </p:txBody>
      </p:sp>
      <p:pic>
        <p:nvPicPr>
          <p:cNvPr id="171" name="Graphic 170" descr="Single gear">
            <a:extLst>
              <a:ext uri="{FF2B5EF4-FFF2-40B4-BE49-F238E27FC236}">
                <a16:creationId xmlns:a16="http://schemas.microsoft.com/office/drawing/2014/main" id="{996130CC-7A43-BB47-8428-782FCA58EBC3}"/>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112693" y="3930773"/>
            <a:ext cx="243300" cy="243300"/>
          </a:xfrm>
          <a:prstGeom prst="rect">
            <a:avLst/>
          </a:prstGeom>
        </p:spPr>
      </p:pic>
      <p:sp>
        <p:nvSpPr>
          <p:cNvPr id="172" name="TextBox 171">
            <a:extLst>
              <a:ext uri="{FF2B5EF4-FFF2-40B4-BE49-F238E27FC236}">
                <a16:creationId xmlns:a16="http://schemas.microsoft.com/office/drawing/2014/main" id="{507C19AF-08DA-904F-B25C-B9EBF3F42678}"/>
              </a:ext>
            </a:extLst>
          </p:cNvPr>
          <p:cNvSpPr txBox="1"/>
          <p:nvPr/>
        </p:nvSpPr>
        <p:spPr>
          <a:xfrm>
            <a:off x="5391789" y="3201178"/>
            <a:ext cx="453970" cy="230832"/>
          </a:xfrm>
          <a:prstGeom prst="rect">
            <a:avLst/>
          </a:prstGeom>
          <a:noFill/>
        </p:spPr>
        <p:txBody>
          <a:bodyPr wrap="none" rtlCol="0">
            <a:spAutoFit/>
          </a:bodyPr>
          <a:lstStyle/>
          <a:p>
            <a:r>
              <a:rPr lang="en-GB" sz="900" dirty="0"/>
              <a:t>INAF</a:t>
            </a:r>
          </a:p>
        </p:txBody>
      </p:sp>
      <p:cxnSp>
        <p:nvCxnSpPr>
          <p:cNvPr id="176" name="Straight Connector 175">
            <a:extLst>
              <a:ext uri="{FF2B5EF4-FFF2-40B4-BE49-F238E27FC236}">
                <a16:creationId xmlns:a16="http://schemas.microsoft.com/office/drawing/2014/main" id="{ACEE2B53-D49C-0143-8E64-27DF43E5E1EE}"/>
              </a:ext>
            </a:extLst>
          </p:cNvPr>
          <p:cNvCxnSpPr>
            <a:cxnSpLocks/>
            <a:stCxn id="147" idx="3"/>
            <a:endCxn id="51" idx="2"/>
          </p:cNvCxnSpPr>
          <p:nvPr/>
        </p:nvCxnSpPr>
        <p:spPr>
          <a:xfrm>
            <a:off x="1822362" y="1261896"/>
            <a:ext cx="1526547" cy="75272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B2361869-4603-1442-BF19-9266E3ACA5D2}"/>
              </a:ext>
            </a:extLst>
          </p:cNvPr>
          <p:cNvCxnSpPr>
            <a:cxnSpLocks/>
            <a:stCxn id="149" idx="2"/>
            <a:endCxn id="104" idx="1"/>
          </p:cNvCxnSpPr>
          <p:nvPr/>
        </p:nvCxnSpPr>
        <p:spPr>
          <a:xfrm>
            <a:off x="2514152" y="1409502"/>
            <a:ext cx="856249" cy="4494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8ABEDAF3-FE6C-6A4F-8509-86A153BFE2EA}"/>
              </a:ext>
            </a:extLst>
          </p:cNvPr>
          <p:cNvCxnSpPr>
            <a:cxnSpLocks/>
            <a:stCxn id="130" idx="3"/>
            <a:endCxn id="35" idx="2"/>
          </p:cNvCxnSpPr>
          <p:nvPr/>
        </p:nvCxnSpPr>
        <p:spPr>
          <a:xfrm flipV="1">
            <a:off x="1862141" y="2235483"/>
            <a:ext cx="872743" cy="582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8F80B010-94D1-F24E-BD42-6B31994BDA20}"/>
              </a:ext>
            </a:extLst>
          </p:cNvPr>
          <p:cNvCxnSpPr>
            <a:cxnSpLocks/>
            <a:stCxn id="103" idx="2"/>
            <a:endCxn id="128" idx="0"/>
          </p:cNvCxnSpPr>
          <p:nvPr/>
        </p:nvCxnSpPr>
        <p:spPr>
          <a:xfrm flipH="1">
            <a:off x="1076539" y="2399348"/>
            <a:ext cx="2026097" cy="406203"/>
          </a:xfrm>
          <a:prstGeom prst="line">
            <a:avLst/>
          </a:prstGeom>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D3FB6BFB-9D78-E740-BBBC-F69B49889B3D}"/>
              </a:ext>
            </a:extLst>
          </p:cNvPr>
          <p:cNvCxnSpPr>
            <a:cxnSpLocks/>
            <a:stCxn id="112" idx="2"/>
            <a:endCxn id="131" idx="3"/>
          </p:cNvCxnSpPr>
          <p:nvPr/>
        </p:nvCxnSpPr>
        <p:spPr>
          <a:xfrm flipH="1">
            <a:off x="2352753" y="2510662"/>
            <a:ext cx="567765" cy="774241"/>
          </a:xfrm>
          <a:prstGeom prst="line">
            <a:avLst/>
          </a:prstGeom>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BCE86FA3-57B7-1C49-AEE2-F47B92C2D4FB}"/>
              </a:ext>
            </a:extLst>
          </p:cNvPr>
          <p:cNvCxnSpPr>
            <a:cxnSpLocks/>
            <a:stCxn id="151" idx="1"/>
          </p:cNvCxnSpPr>
          <p:nvPr/>
        </p:nvCxnSpPr>
        <p:spPr>
          <a:xfrm flipH="1">
            <a:off x="4006585" y="1253660"/>
            <a:ext cx="1081805" cy="10906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D2895890-3CD3-D046-824F-081895EE6079}"/>
              </a:ext>
            </a:extLst>
          </p:cNvPr>
          <p:cNvCxnSpPr>
            <a:cxnSpLocks/>
            <a:stCxn id="157" idx="1"/>
            <a:endCxn id="67" idx="6"/>
          </p:cNvCxnSpPr>
          <p:nvPr/>
        </p:nvCxnSpPr>
        <p:spPr>
          <a:xfrm flipH="1" flipV="1">
            <a:off x="4618742" y="1677236"/>
            <a:ext cx="1287704" cy="304017"/>
          </a:xfrm>
          <a:prstGeom prst="line">
            <a:avLst/>
          </a:prstGeom>
        </p:spPr>
        <p:style>
          <a:lnRef idx="1">
            <a:schemeClr val="accent1"/>
          </a:lnRef>
          <a:fillRef idx="0">
            <a:schemeClr val="accent1"/>
          </a:fillRef>
          <a:effectRef idx="0">
            <a:schemeClr val="accent1"/>
          </a:effectRef>
          <a:fontRef idx="minor">
            <a:schemeClr val="tx1"/>
          </a:fontRef>
        </p:style>
      </p:cxnSp>
      <p:sp>
        <p:nvSpPr>
          <p:cNvPr id="231" name="TextBox 230">
            <a:extLst>
              <a:ext uri="{FF2B5EF4-FFF2-40B4-BE49-F238E27FC236}">
                <a16:creationId xmlns:a16="http://schemas.microsoft.com/office/drawing/2014/main" id="{09144943-5CA9-A345-A63C-C6939222C8A6}"/>
              </a:ext>
            </a:extLst>
          </p:cNvPr>
          <p:cNvSpPr txBox="1"/>
          <p:nvPr/>
        </p:nvSpPr>
        <p:spPr>
          <a:xfrm>
            <a:off x="6182719" y="2375206"/>
            <a:ext cx="928459" cy="369332"/>
          </a:xfrm>
          <a:prstGeom prst="rect">
            <a:avLst/>
          </a:prstGeom>
          <a:noFill/>
        </p:spPr>
        <p:txBody>
          <a:bodyPr wrap="none" rtlCol="0">
            <a:spAutoFit/>
          </a:bodyPr>
          <a:lstStyle/>
          <a:p>
            <a:r>
              <a:rPr lang="en-GB" sz="900" dirty="0"/>
              <a:t>TECHNOMEC</a:t>
            </a:r>
          </a:p>
          <a:p>
            <a:r>
              <a:rPr lang="en-GB" sz="900" dirty="0"/>
              <a:t>ESSEGI</a:t>
            </a:r>
          </a:p>
        </p:txBody>
      </p:sp>
      <p:cxnSp>
        <p:nvCxnSpPr>
          <p:cNvPr id="232" name="Straight Connector 231">
            <a:extLst>
              <a:ext uri="{FF2B5EF4-FFF2-40B4-BE49-F238E27FC236}">
                <a16:creationId xmlns:a16="http://schemas.microsoft.com/office/drawing/2014/main" id="{7BF5DA93-C451-9346-B360-6AC6A9B2B640}"/>
              </a:ext>
            </a:extLst>
          </p:cNvPr>
          <p:cNvCxnSpPr>
            <a:cxnSpLocks/>
            <a:stCxn id="231" idx="1"/>
            <a:endCxn id="111" idx="3"/>
          </p:cNvCxnSpPr>
          <p:nvPr/>
        </p:nvCxnSpPr>
        <p:spPr>
          <a:xfrm flipH="1" flipV="1">
            <a:off x="4503286" y="1788045"/>
            <a:ext cx="1679433" cy="771827"/>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a:extLst>
              <a:ext uri="{FF2B5EF4-FFF2-40B4-BE49-F238E27FC236}">
                <a16:creationId xmlns:a16="http://schemas.microsoft.com/office/drawing/2014/main" id="{8E3C1D91-0EC1-A943-8A5D-FB12815ABA14}"/>
              </a:ext>
            </a:extLst>
          </p:cNvPr>
          <p:cNvCxnSpPr>
            <a:cxnSpLocks/>
            <a:stCxn id="172" idx="1"/>
            <a:endCxn id="107" idx="3"/>
          </p:cNvCxnSpPr>
          <p:nvPr/>
        </p:nvCxnSpPr>
        <p:spPr>
          <a:xfrm flipH="1">
            <a:off x="4684668" y="3316594"/>
            <a:ext cx="707121" cy="154526"/>
          </a:xfrm>
          <a:prstGeom prst="line">
            <a:avLst/>
          </a:prstGeom>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34266003-07C2-3942-A90B-53A0190DA8EC}"/>
              </a:ext>
            </a:extLst>
          </p:cNvPr>
          <p:cNvCxnSpPr>
            <a:cxnSpLocks/>
            <a:stCxn id="148" idx="3"/>
          </p:cNvCxnSpPr>
          <p:nvPr/>
        </p:nvCxnSpPr>
        <p:spPr>
          <a:xfrm flipV="1">
            <a:off x="3833457" y="1362251"/>
            <a:ext cx="173128" cy="3509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8B78451F-FB55-884C-9F9A-A1516B800218}"/>
              </a:ext>
            </a:extLst>
          </p:cNvPr>
          <p:cNvCxnSpPr>
            <a:cxnSpLocks/>
          </p:cNvCxnSpPr>
          <p:nvPr/>
        </p:nvCxnSpPr>
        <p:spPr>
          <a:xfrm flipH="1">
            <a:off x="4959074" y="4162871"/>
            <a:ext cx="219493" cy="364186"/>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6587F6D-24CE-EF04-5BFE-2520F1A1FFD4}"/>
              </a:ext>
            </a:extLst>
          </p:cNvPr>
          <p:cNvSpPr txBox="1"/>
          <p:nvPr/>
        </p:nvSpPr>
        <p:spPr>
          <a:xfrm>
            <a:off x="4543132" y="4464129"/>
            <a:ext cx="620683" cy="230832"/>
          </a:xfrm>
          <a:prstGeom prst="rect">
            <a:avLst/>
          </a:prstGeom>
          <a:noFill/>
        </p:spPr>
        <p:txBody>
          <a:bodyPr wrap="none" rtlCol="0">
            <a:spAutoFit/>
          </a:bodyPr>
          <a:lstStyle/>
          <a:p>
            <a:r>
              <a:rPr lang="en-GB" sz="900" dirty="0"/>
              <a:t>SOPHIA</a:t>
            </a:r>
          </a:p>
        </p:txBody>
      </p:sp>
      <p:grpSp>
        <p:nvGrpSpPr>
          <p:cNvPr id="7" name="Group 6">
            <a:extLst>
              <a:ext uri="{FF2B5EF4-FFF2-40B4-BE49-F238E27FC236}">
                <a16:creationId xmlns:a16="http://schemas.microsoft.com/office/drawing/2014/main" id="{7B503E59-B69D-A075-6141-CF42732EF042}"/>
              </a:ext>
            </a:extLst>
          </p:cNvPr>
          <p:cNvGrpSpPr/>
          <p:nvPr/>
        </p:nvGrpSpPr>
        <p:grpSpPr>
          <a:xfrm>
            <a:off x="4979559" y="3831160"/>
            <a:ext cx="213756" cy="195692"/>
            <a:chOff x="8265226" y="1484416"/>
            <a:chExt cx="843148" cy="771896"/>
          </a:xfrm>
        </p:grpSpPr>
        <p:sp>
          <p:nvSpPr>
            <p:cNvPr id="8" name="Oval 7">
              <a:extLst>
                <a:ext uri="{FF2B5EF4-FFF2-40B4-BE49-F238E27FC236}">
                  <a16:creationId xmlns:a16="http://schemas.microsoft.com/office/drawing/2014/main" id="{6CE0516F-4013-E632-8908-A0026C4C63A8}"/>
                </a:ext>
              </a:extLst>
            </p:cNvPr>
            <p:cNvSpPr/>
            <p:nvPr/>
          </p:nvSpPr>
          <p:spPr>
            <a:xfrm>
              <a:off x="8423403" y="1591294"/>
              <a:ext cx="522513" cy="522513"/>
            </a:xfrm>
            <a:prstGeom prst="ellipse">
              <a:avLst/>
            </a:prstGeom>
            <a:noFill/>
            <a:ln w="19050">
              <a:solidFill>
                <a:srgbClr val="223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47220543-9728-6D64-8982-CD8654DB408C}"/>
                </a:ext>
              </a:extLst>
            </p:cNvPr>
            <p:cNvCxnSpPr>
              <a:cxnSpLocks/>
            </p:cNvCxnSpPr>
            <p:nvPr/>
          </p:nvCxnSpPr>
          <p:spPr>
            <a:xfrm>
              <a:off x="8684660" y="1484416"/>
              <a:ext cx="0" cy="771896"/>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4AB7DCF-9AE6-5849-5699-CF48D1DC61BF}"/>
                </a:ext>
              </a:extLst>
            </p:cNvPr>
            <p:cNvCxnSpPr>
              <a:cxnSpLocks/>
            </p:cNvCxnSpPr>
            <p:nvPr/>
          </p:nvCxnSpPr>
          <p:spPr>
            <a:xfrm>
              <a:off x="8265226" y="1852551"/>
              <a:ext cx="843148" cy="0"/>
            </a:xfrm>
            <a:prstGeom prst="line">
              <a:avLst/>
            </a:prstGeom>
            <a:ln w="19050">
              <a:solidFill>
                <a:srgbClr val="75BD1D"/>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a:extLst>
              <a:ext uri="{FF2B5EF4-FFF2-40B4-BE49-F238E27FC236}">
                <a16:creationId xmlns:a16="http://schemas.microsoft.com/office/drawing/2014/main" id="{960F40DC-C677-B9BC-7FD1-2C16B4E521C2}"/>
              </a:ext>
            </a:extLst>
          </p:cNvPr>
          <p:cNvCxnSpPr>
            <a:cxnSpLocks/>
            <a:stCxn id="8" idx="3"/>
          </p:cNvCxnSpPr>
          <p:nvPr/>
        </p:nvCxnSpPr>
        <p:spPr>
          <a:xfrm flipH="1">
            <a:off x="4826965" y="3971325"/>
            <a:ext cx="212094" cy="356785"/>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46BEDBFE-6E76-5421-F947-9F37C1D10106}"/>
              </a:ext>
            </a:extLst>
          </p:cNvPr>
          <p:cNvSpPr>
            <a:spLocks noGrp="1"/>
          </p:cNvSpPr>
          <p:nvPr>
            <p:ph type="body" sz="quarter" idx="17"/>
          </p:nvPr>
        </p:nvSpPr>
        <p:spPr>
          <a:xfrm>
            <a:off x="9359997" y="2042982"/>
            <a:ext cx="2607455" cy="993997"/>
          </a:xfrm>
        </p:spPr>
        <p:txBody>
          <a:bodyPr>
            <a:normAutofit/>
          </a:bodyPr>
          <a:lstStyle/>
          <a:p>
            <a:r>
              <a:rPr lang="en-IT" sz="1200" b="0" dirty="0"/>
              <a:t>Provision of retroreflectors, passive elements to be installed on Milani surface for ranging measurements with Hera</a:t>
            </a:r>
          </a:p>
          <a:p>
            <a:pPr lvl="1"/>
            <a:endParaRPr lang="en-IT" sz="1100" dirty="0"/>
          </a:p>
        </p:txBody>
      </p:sp>
      <p:pic>
        <p:nvPicPr>
          <p:cNvPr id="26" name="Graphic 25" descr="Shield">
            <a:extLst>
              <a:ext uri="{FF2B5EF4-FFF2-40B4-BE49-F238E27FC236}">
                <a16:creationId xmlns:a16="http://schemas.microsoft.com/office/drawing/2014/main" id="{31DA3F6B-0FA2-FCF5-B5F8-5E7A893D54C5}"/>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190807" y="3237904"/>
            <a:ext cx="245553" cy="245553"/>
          </a:xfrm>
          <a:prstGeom prst="rect">
            <a:avLst/>
          </a:prstGeom>
        </p:spPr>
      </p:pic>
      <p:sp>
        <p:nvSpPr>
          <p:cNvPr id="27" name="TextBox 26">
            <a:extLst>
              <a:ext uri="{FF2B5EF4-FFF2-40B4-BE49-F238E27FC236}">
                <a16:creationId xmlns:a16="http://schemas.microsoft.com/office/drawing/2014/main" id="{38899952-AC50-F2E0-13E2-796507B52E88}"/>
              </a:ext>
            </a:extLst>
          </p:cNvPr>
          <p:cNvSpPr txBox="1"/>
          <p:nvPr/>
        </p:nvSpPr>
        <p:spPr>
          <a:xfrm>
            <a:off x="3466063" y="3451102"/>
            <a:ext cx="434734" cy="230832"/>
          </a:xfrm>
          <a:prstGeom prst="rect">
            <a:avLst/>
          </a:prstGeom>
          <a:noFill/>
        </p:spPr>
        <p:txBody>
          <a:bodyPr wrap="none" rtlCol="0">
            <a:spAutoFit/>
          </a:bodyPr>
          <a:lstStyle/>
          <a:p>
            <a:r>
              <a:rPr lang="en-GB" sz="900" dirty="0"/>
              <a:t>CNR</a:t>
            </a:r>
          </a:p>
        </p:txBody>
      </p:sp>
      <p:cxnSp>
        <p:nvCxnSpPr>
          <p:cNvPr id="28" name="Straight Connector 27">
            <a:extLst>
              <a:ext uri="{FF2B5EF4-FFF2-40B4-BE49-F238E27FC236}">
                <a16:creationId xmlns:a16="http://schemas.microsoft.com/office/drawing/2014/main" id="{27F9F417-3669-AD2E-9871-DAD442DBCE25}"/>
              </a:ext>
            </a:extLst>
          </p:cNvPr>
          <p:cNvCxnSpPr>
            <a:cxnSpLocks/>
            <a:stCxn id="26" idx="1"/>
          </p:cNvCxnSpPr>
          <p:nvPr/>
        </p:nvCxnSpPr>
        <p:spPr>
          <a:xfrm flipH="1">
            <a:off x="3793659" y="3360681"/>
            <a:ext cx="397148" cy="182058"/>
          </a:xfrm>
          <a:prstGeom prst="line">
            <a:avLst/>
          </a:prstGeom>
        </p:spPr>
        <p:style>
          <a:lnRef idx="1">
            <a:schemeClr val="accent1"/>
          </a:lnRef>
          <a:fillRef idx="0">
            <a:schemeClr val="accent1"/>
          </a:fillRef>
          <a:effectRef idx="0">
            <a:schemeClr val="accent1"/>
          </a:effectRef>
          <a:fontRef idx="minor">
            <a:schemeClr val="tx1"/>
          </a:fontRef>
        </p:style>
      </p:cxnSp>
      <p:pic>
        <p:nvPicPr>
          <p:cNvPr id="38" name="Graphic 37" descr="Shield">
            <a:extLst>
              <a:ext uri="{FF2B5EF4-FFF2-40B4-BE49-F238E27FC236}">
                <a16:creationId xmlns:a16="http://schemas.microsoft.com/office/drawing/2014/main" id="{DF260362-3D87-ADA8-E16F-157EF776BB38}"/>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384521" y="1515084"/>
            <a:ext cx="245553" cy="245553"/>
          </a:xfrm>
          <a:prstGeom prst="rect">
            <a:avLst/>
          </a:prstGeom>
        </p:spPr>
      </p:pic>
      <p:pic>
        <p:nvPicPr>
          <p:cNvPr id="39" name="Graphic 38" descr="Shield">
            <a:extLst>
              <a:ext uri="{FF2B5EF4-FFF2-40B4-BE49-F238E27FC236}">
                <a16:creationId xmlns:a16="http://schemas.microsoft.com/office/drawing/2014/main" id="{959CB4C0-F7D0-D6EF-16B2-1F6AF93FF689}"/>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207038" y="2294428"/>
            <a:ext cx="245553" cy="245553"/>
          </a:xfrm>
          <a:prstGeom prst="rect">
            <a:avLst/>
          </a:prstGeom>
        </p:spPr>
      </p:pic>
      <p:sp>
        <p:nvSpPr>
          <p:cNvPr id="40" name="TextBox 39">
            <a:extLst>
              <a:ext uri="{FF2B5EF4-FFF2-40B4-BE49-F238E27FC236}">
                <a16:creationId xmlns:a16="http://schemas.microsoft.com/office/drawing/2014/main" id="{DECCC1C5-A92C-15E1-25BB-A5A45CEBC227}"/>
              </a:ext>
            </a:extLst>
          </p:cNvPr>
          <p:cNvSpPr txBox="1"/>
          <p:nvPr/>
        </p:nvSpPr>
        <p:spPr>
          <a:xfrm>
            <a:off x="2793084" y="2919090"/>
            <a:ext cx="454035" cy="369332"/>
          </a:xfrm>
          <a:prstGeom prst="rect">
            <a:avLst/>
          </a:prstGeom>
          <a:noFill/>
        </p:spPr>
        <p:txBody>
          <a:bodyPr wrap="none" rtlCol="0">
            <a:spAutoFit/>
          </a:bodyPr>
          <a:lstStyle/>
          <a:p>
            <a:pPr algn="r"/>
            <a:r>
              <a:rPr lang="en-GB" sz="900" b="1" u="sng" dirty="0"/>
              <a:t>INFN</a:t>
            </a:r>
          </a:p>
          <a:p>
            <a:pPr algn="r"/>
            <a:endParaRPr lang="en-GB" sz="900" b="1" u="sng" dirty="0"/>
          </a:p>
        </p:txBody>
      </p:sp>
      <p:cxnSp>
        <p:nvCxnSpPr>
          <p:cNvPr id="46" name="Straight Connector 45">
            <a:extLst>
              <a:ext uri="{FF2B5EF4-FFF2-40B4-BE49-F238E27FC236}">
                <a16:creationId xmlns:a16="http://schemas.microsoft.com/office/drawing/2014/main" id="{868A73CD-D29F-ADC4-7A32-AC322A3901A1}"/>
              </a:ext>
            </a:extLst>
          </p:cNvPr>
          <p:cNvCxnSpPr>
            <a:cxnSpLocks/>
            <a:endCxn id="40" idx="0"/>
          </p:cNvCxnSpPr>
          <p:nvPr/>
        </p:nvCxnSpPr>
        <p:spPr>
          <a:xfrm flipH="1">
            <a:off x="3020102" y="2412927"/>
            <a:ext cx="282547" cy="506163"/>
          </a:xfrm>
          <a:prstGeom prst="line">
            <a:avLst/>
          </a:prstGeom>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EB122FA2-9866-FCCC-FE06-A9698B880CAB}"/>
              </a:ext>
            </a:extLst>
          </p:cNvPr>
          <p:cNvSpPr txBox="1"/>
          <p:nvPr/>
        </p:nvSpPr>
        <p:spPr>
          <a:xfrm>
            <a:off x="3244627" y="899568"/>
            <a:ext cx="454035" cy="369332"/>
          </a:xfrm>
          <a:prstGeom prst="rect">
            <a:avLst/>
          </a:prstGeom>
          <a:noFill/>
        </p:spPr>
        <p:txBody>
          <a:bodyPr wrap="none" rtlCol="0">
            <a:spAutoFit/>
          </a:bodyPr>
          <a:lstStyle/>
          <a:p>
            <a:pPr algn="r"/>
            <a:r>
              <a:rPr lang="en-GB" sz="900" dirty="0"/>
              <a:t>INFN</a:t>
            </a:r>
          </a:p>
          <a:p>
            <a:pPr algn="r"/>
            <a:endParaRPr lang="en-GB" sz="900" dirty="0"/>
          </a:p>
        </p:txBody>
      </p:sp>
      <p:cxnSp>
        <p:nvCxnSpPr>
          <p:cNvPr id="49" name="Straight Connector 48">
            <a:extLst>
              <a:ext uri="{FF2B5EF4-FFF2-40B4-BE49-F238E27FC236}">
                <a16:creationId xmlns:a16="http://schemas.microsoft.com/office/drawing/2014/main" id="{8FD0D886-8CA7-73B0-401C-7F24AB822756}"/>
              </a:ext>
            </a:extLst>
          </p:cNvPr>
          <p:cNvCxnSpPr>
            <a:cxnSpLocks/>
            <a:endCxn id="38" idx="0"/>
          </p:cNvCxnSpPr>
          <p:nvPr/>
        </p:nvCxnSpPr>
        <p:spPr>
          <a:xfrm>
            <a:off x="3454631" y="1136319"/>
            <a:ext cx="52667" cy="378765"/>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descr="Istituto Nazionale di Fisica Nucleare - Wikipedia">
            <a:extLst>
              <a:ext uri="{FF2B5EF4-FFF2-40B4-BE49-F238E27FC236}">
                <a16:creationId xmlns:a16="http://schemas.microsoft.com/office/drawing/2014/main" id="{CED9D76D-7E72-6CDA-3EAA-8A6B67C3F084}"/>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882897" y="2035474"/>
            <a:ext cx="1319075" cy="66788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potlight: T4i - Technology for Propulsion and Innovation | satsearch blog">
            <a:extLst>
              <a:ext uri="{FF2B5EF4-FFF2-40B4-BE49-F238E27FC236}">
                <a16:creationId xmlns:a16="http://schemas.microsoft.com/office/drawing/2014/main" id="{04BE134D-0886-AFE1-A91B-723E3BFB85FE}"/>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678493" y="3214719"/>
            <a:ext cx="1663199" cy="61583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4">
            <a:extLst>
              <a:ext uri="{FF2B5EF4-FFF2-40B4-BE49-F238E27FC236}">
                <a16:creationId xmlns:a16="http://schemas.microsoft.com/office/drawing/2014/main" id="{31B96FB3-B9F9-5290-1B87-2B341F020E2D}"/>
              </a:ext>
            </a:extLst>
          </p:cNvPr>
          <p:cNvSpPr txBox="1">
            <a:spLocks/>
          </p:cNvSpPr>
          <p:nvPr/>
        </p:nvSpPr>
        <p:spPr>
          <a:xfrm>
            <a:off x="9348223" y="3248716"/>
            <a:ext cx="2607455" cy="9939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System Font Regular"/>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SzPct val="70000"/>
              <a:buFont typeface="Wingdings" pitchFamily="2" charset="2"/>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T" sz="1200" b="0" dirty="0"/>
              <a:t>Joint development (Tyvak and T4I) of the Milani propulsion system (“Ianus”), leveraging on the Perseus development</a:t>
            </a:r>
          </a:p>
          <a:p>
            <a:pPr lvl="1"/>
            <a:endParaRPr lang="en-IT" sz="1100" dirty="0"/>
          </a:p>
        </p:txBody>
      </p:sp>
      <p:sp>
        <p:nvSpPr>
          <p:cNvPr id="13" name="Text Placeholder 4">
            <a:extLst>
              <a:ext uri="{FF2B5EF4-FFF2-40B4-BE49-F238E27FC236}">
                <a16:creationId xmlns:a16="http://schemas.microsoft.com/office/drawing/2014/main" id="{210B9A52-A17C-F4EB-0E76-1C501929E622}"/>
              </a:ext>
            </a:extLst>
          </p:cNvPr>
          <p:cNvSpPr txBox="1">
            <a:spLocks/>
          </p:cNvSpPr>
          <p:nvPr/>
        </p:nvSpPr>
        <p:spPr>
          <a:xfrm>
            <a:off x="9412737" y="4398860"/>
            <a:ext cx="2607455" cy="9939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System Font Regular"/>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SzPct val="70000"/>
              <a:buFont typeface="Wingdings" pitchFamily="2" charset="2"/>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T" sz="1200" b="0" dirty="0"/>
              <a:t>Provision of NavCam lenses optimized for Milani mission</a:t>
            </a:r>
          </a:p>
          <a:p>
            <a:pPr lvl="1"/>
            <a:endParaRPr lang="en-IT" sz="1100" dirty="0"/>
          </a:p>
        </p:txBody>
      </p:sp>
      <p:pic>
        <p:nvPicPr>
          <p:cNvPr id="2054" name="Picture 6" descr="Optec S.p.a. — Mesap">
            <a:extLst>
              <a:ext uri="{FF2B5EF4-FFF2-40B4-BE49-F238E27FC236}">
                <a16:creationId xmlns:a16="http://schemas.microsoft.com/office/drawing/2014/main" id="{901EEE53-6D71-3A70-C954-45D065B9D264}"/>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938624" y="4405992"/>
            <a:ext cx="1435158" cy="478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117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D76109-1878-321D-D035-649439E066FC}"/>
              </a:ext>
            </a:extLst>
          </p:cNvPr>
          <p:cNvSpPr>
            <a:spLocks noGrp="1"/>
          </p:cNvSpPr>
          <p:nvPr>
            <p:ph type="sldNum" sz="quarter" idx="16"/>
          </p:nvPr>
        </p:nvSpPr>
        <p:spPr/>
        <p:txBody>
          <a:bodyPr/>
          <a:lstStyle/>
          <a:p>
            <a:fld id="{48F63A3B-78C7-47BE-AE5E-E10140E04643}" type="slidenum">
              <a:rPr lang="en-US" smtClean="0"/>
              <a:pPr/>
              <a:t>6</a:t>
            </a:fld>
            <a:endParaRPr lang="en-US"/>
          </a:p>
        </p:txBody>
      </p:sp>
      <p:sp>
        <p:nvSpPr>
          <p:cNvPr id="4" name="Title 3">
            <a:extLst>
              <a:ext uri="{FF2B5EF4-FFF2-40B4-BE49-F238E27FC236}">
                <a16:creationId xmlns:a16="http://schemas.microsoft.com/office/drawing/2014/main" id="{D56F658A-3123-77A4-8998-909EB34BEE2B}"/>
              </a:ext>
            </a:extLst>
          </p:cNvPr>
          <p:cNvSpPr>
            <a:spLocks noGrp="1"/>
          </p:cNvSpPr>
          <p:nvPr>
            <p:ph type="title"/>
          </p:nvPr>
        </p:nvSpPr>
        <p:spPr/>
        <p:txBody>
          <a:bodyPr/>
          <a:lstStyle/>
          <a:p>
            <a:r>
              <a:rPr lang="en-IT" dirty="0"/>
              <a:t>Milani </a:t>
            </a:r>
            <a:r>
              <a:rPr lang="en-GB" dirty="0"/>
              <a:t>Scientific objectives</a:t>
            </a:r>
            <a:endParaRPr lang="en-IT" dirty="0"/>
          </a:p>
        </p:txBody>
      </p:sp>
      <p:sp>
        <p:nvSpPr>
          <p:cNvPr id="5" name="Text Placeholder 4">
            <a:extLst>
              <a:ext uri="{FF2B5EF4-FFF2-40B4-BE49-F238E27FC236}">
                <a16:creationId xmlns:a16="http://schemas.microsoft.com/office/drawing/2014/main" id="{4AC5F1C9-B5A1-F5AC-C856-BD3DBACC5D45}"/>
              </a:ext>
            </a:extLst>
          </p:cNvPr>
          <p:cNvSpPr>
            <a:spLocks noGrp="1"/>
          </p:cNvSpPr>
          <p:nvPr>
            <p:ph type="body" sz="quarter" idx="17"/>
          </p:nvPr>
        </p:nvSpPr>
        <p:spPr>
          <a:xfrm>
            <a:off x="406401" y="984728"/>
            <a:ext cx="7041146" cy="5172008"/>
          </a:xfrm>
        </p:spPr>
        <p:txBody>
          <a:bodyPr/>
          <a:lstStyle/>
          <a:p>
            <a:r>
              <a:rPr lang="en-US" dirty="0"/>
              <a:t>Milani (as well as the </a:t>
            </a:r>
            <a:r>
              <a:rPr lang="en-US" dirty="0" err="1"/>
              <a:t>Juventas</a:t>
            </a:r>
            <a:r>
              <a:rPr lang="en-US" dirty="0"/>
              <a:t> CubeSat) aims at enhancing the overall Hera scientific return</a:t>
            </a:r>
          </a:p>
          <a:p>
            <a:r>
              <a:rPr lang="en-US" dirty="0"/>
              <a:t>Main scientific objectives of Milani missions are:</a:t>
            </a:r>
          </a:p>
          <a:p>
            <a:endParaRPr lang="en-US" dirty="0"/>
          </a:p>
          <a:p>
            <a:pPr marL="800100" lvl="1" indent="-342900">
              <a:buFont typeface="+mj-lt"/>
              <a:buAutoNum type="arabicPeriod"/>
            </a:pPr>
            <a:r>
              <a:rPr lang="en-GB" sz="1600" b="1" dirty="0"/>
              <a:t>Map the global composition and characterize the surface of the </a:t>
            </a:r>
            <a:r>
              <a:rPr lang="en-GB" sz="1600" b="1" dirty="0" err="1"/>
              <a:t>Didymos</a:t>
            </a:r>
            <a:r>
              <a:rPr lang="en-GB" sz="1600" b="1" dirty="0"/>
              <a:t> asteroids</a:t>
            </a:r>
          </a:p>
          <a:p>
            <a:pPr marL="800100" lvl="1" indent="-342900">
              <a:buFont typeface="+mj-lt"/>
              <a:buAutoNum type="arabicPeriod"/>
            </a:pPr>
            <a:endParaRPr lang="en-GB" sz="1600" b="1" dirty="0"/>
          </a:p>
          <a:p>
            <a:pPr marL="800100" lvl="1" indent="-342900">
              <a:buFont typeface="+mj-lt"/>
              <a:buAutoNum type="arabicPeriod"/>
            </a:pPr>
            <a:r>
              <a:rPr lang="en-GB" sz="1600" b="1" dirty="0"/>
              <a:t>Characterize dust clouds around the </a:t>
            </a:r>
            <a:r>
              <a:rPr lang="en-GB" sz="1600" b="1" dirty="0" err="1"/>
              <a:t>Didymos</a:t>
            </a:r>
            <a:r>
              <a:rPr lang="en-GB" sz="1600" b="1" dirty="0"/>
              <a:t> asteroids</a:t>
            </a:r>
          </a:p>
          <a:p>
            <a:pPr marL="800100" lvl="1" indent="-342900">
              <a:buFont typeface="+mj-lt"/>
              <a:buAutoNum type="arabicPeriod"/>
            </a:pPr>
            <a:endParaRPr lang="en-GB" sz="1600" b="1" dirty="0"/>
          </a:p>
          <a:p>
            <a:pPr marL="800100" lvl="1" indent="-342900">
              <a:buFont typeface="+mj-lt"/>
              <a:buAutoNum type="arabicPeriod"/>
            </a:pPr>
            <a:r>
              <a:rPr lang="en-GB" sz="1600" b="1" dirty="0"/>
              <a:t>Evaluate DART impact effects on </a:t>
            </a:r>
            <a:r>
              <a:rPr lang="en-GB" sz="1600" b="1" dirty="0" err="1"/>
              <a:t>Didymos</a:t>
            </a:r>
            <a:r>
              <a:rPr lang="en-GB" sz="1600" b="1" dirty="0"/>
              <a:t> asteroids and support gravity field determination</a:t>
            </a:r>
          </a:p>
          <a:p>
            <a:pPr marL="800100" lvl="1" indent="-342900">
              <a:buFont typeface="+mj-lt"/>
              <a:buAutoNum type="arabicPeriod"/>
            </a:pPr>
            <a:endParaRPr lang="en-GB" sz="1600" b="1" dirty="0"/>
          </a:p>
          <a:p>
            <a:endParaRPr lang="en-IT" dirty="0"/>
          </a:p>
        </p:txBody>
      </p:sp>
      <p:pic>
        <p:nvPicPr>
          <p:cNvPr id="3" name="Picture 2" descr="A satellite in space&#10;&#10;Description automatically generated with medium confidence">
            <a:extLst>
              <a:ext uri="{FF2B5EF4-FFF2-40B4-BE49-F238E27FC236}">
                <a16:creationId xmlns:a16="http://schemas.microsoft.com/office/drawing/2014/main" id="{0B2FB6DD-736B-4001-F2F9-0CF3729A62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74670" y="998029"/>
            <a:ext cx="4410929" cy="2479935"/>
          </a:xfrm>
          <a:prstGeom prst="rect">
            <a:avLst/>
          </a:prstGeom>
        </p:spPr>
      </p:pic>
      <p:pic>
        <p:nvPicPr>
          <p:cNvPr id="8" name="Picture 7">
            <a:extLst>
              <a:ext uri="{FF2B5EF4-FFF2-40B4-BE49-F238E27FC236}">
                <a16:creationId xmlns:a16="http://schemas.microsoft.com/office/drawing/2014/main" id="{17107B16-7FD9-5C8E-B95B-DB248AAF4DC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 b="-1"/>
          <a:stretch/>
        </p:blipFill>
        <p:spPr>
          <a:xfrm>
            <a:off x="7374670" y="3913776"/>
            <a:ext cx="4409590" cy="2479935"/>
          </a:xfrm>
          <a:prstGeom prst="rect">
            <a:avLst/>
          </a:prstGeom>
        </p:spPr>
      </p:pic>
      <p:sp>
        <p:nvSpPr>
          <p:cNvPr id="6" name="TextBox 5">
            <a:extLst>
              <a:ext uri="{FF2B5EF4-FFF2-40B4-BE49-F238E27FC236}">
                <a16:creationId xmlns:a16="http://schemas.microsoft.com/office/drawing/2014/main" id="{D8C5C558-AEB7-4A0E-9B9B-2CF7AAAC87B3}"/>
              </a:ext>
            </a:extLst>
          </p:cNvPr>
          <p:cNvSpPr txBox="1"/>
          <p:nvPr/>
        </p:nvSpPr>
        <p:spPr>
          <a:xfrm>
            <a:off x="7319252" y="3466952"/>
            <a:ext cx="1965603" cy="307777"/>
          </a:xfrm>
          <a:prstGeom prst="rect">
            <a:avLst/>
          </a:prstGeom>
          <a:noFill/>
        </p:spPr>
        <p:txBody>
          <a:bodyPr wrap="none" rtlCol="0">
            <a:spAutoFit/>
          </a:bodyPr>
          <a:lstStyle/>
          <a:p>
            <a:r>
              <a:rPr lang="en-IT" sz="1400" dirty="0"/>
              <a:t>Hyperspectral imaging</a:t>
            </a:r>
          </a:p>
        </p:txBody>
      </p:sp>
      <p:sp>
        <p:nvSpPr>
          <p:cNvPr id="7" name="TextBox 6">
            <a:extLst>
              <a:ext uri="{FF2B5EF4-FFF2-40B4-BE49-F238E27FC236}">
                <a16:creationId xmlns:a16="http://schemas.microsoft.com/office/drawing/2014/main" id="{E626B4EB-32BE-FABE-28DD-310ED04CC990}"/>
              </a:ext>
            </a:extLst>
          </p:cNvPr>
          <p:cNvSpPr txBox="1"/>
          <p:nvPr/>
        </p:nvSpPr>
        <p:spPr>
          <a:xfrm>
            <a:off x="7319252" y="6385023"/>
            <a:ext cx="1446165" cy="307777"/>
          </a:xfrm>
          <a:prstGeom prst="rect">
            <a:avLst/>
          </a:prstGeom>
          <a:noFill/>
        </p:spPr>
        <p:txBody>
          <a:bodyPr wrap="none" rtlCol="0">
            <a:spAutoFit/>
          </a:bodyPr>
          <a:lstStyle/>
          <a:p>
            <a:r>
              <a:rPr lang="en-IT" sz="1400" dirty="0"/>
              <a:t>DUST detection</a:t>
            </a:r>
          </a:p>
        </p:txBody>
      </p:sp>
    </p:spTree>
    <p:extLst>
      <p:ext uri="{BB962C8B-B14F-4D97-AF65-F5344CB8AC3E}">
        <p14:creationId xmlns:p14="http://schemas.microsoft.com/office/powerpoint/2010/main" val="1737709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0E2707-8E7A-1FA7-052F-96714F462C7D}"/>
              </a:ext>
            </a:extLst>
          </p:cNvPr>
          <p:cNvSpPr>
            <a:spLocks noGrp="1"/>
          </p:cNvSpPr>
          <p:nvPr>
            <p:ph type="sldNum" sz="quarter" idx="16"/>
          </p:nvPr>
        </p:nvSpPr>
        <p:spPr/>
        <p:txBody>
          <a:bodyPr/>
          <a:lstStyle/>
          <a:p>
            <a:fld id="{48F63A3B-78C7-47BE-AE5E-E10140E04643}" type="slidenum">
              <a:rPr lang="en-US" smtClean="0"/>
              <a:pPr/>
              <a:t>7</a:t>
            </a:fld>
            <a:endParaRPr lang="en-US"/>
          </a:p>
        </p:txBody>
      </p:sp>
      <p:sp>
        <p:nvSpPr>
          <p:cNvPr id="4" name="Title 3">
            <a:extLst>
              <a:ext uri="{FF2B5EF4-FFF2-40B4-BE49-F238E27FC236}">
                <a16:creationId xmlns:a16="http://schemas.microsoft.com/office/drawing/2014/main" id="{D59DD00F-E9D3-2D8C-5F8C-2597F565AA82}"/>
              </a:ext>
            </a:extLst>
          </p:cNvPr>
          <p:cNvSpPr>
            <a:spLocks noGrp="1"/>
          </p:cNvSpPr>
          <p:nvPr>
            <p:ph type="title"/>
          </p:nvPr>
        </p:nvSpPr>
        <p:spPr/>
        <p:txBody>
          <a:bodyPr/>
          <a:lstStyle/>
          <a:p>
            <a:r>
              <a:rPr lang="en-IT" dirty="0"/>
              <a:t>Milani </a:t>
            </a:r>
            <a:r>
              <a:rPr lang="en-GB" dirty="0"/>
              <a:t>Operational constraints</a:t>
            </a:r>
            <a:endParaRPr lang="en-IT" dirty="0"/>
          </a:p>
        </p:txBody>
      </p:sp>
      <p:sp>
        <p:nvSpPr>
          <p:cNvPr id="5" name="Text Placeholder 4">
            <a:extLst>
              <a:ext uri="{FF2B5EF4-FFF2-40B4-BE49-F238E27FC236}">
                <a16:creationId xmlns:a16="http://schemas.microsoft.com/office/drawing/2014/main" id="{780C378E-DC14-D8A2-8DE4-75C6698DC8A4}"/>
              </a:ext>
            </a:extLst>
          </p:cNvPr>
          <p:cNvSpPr>
            <a:spLocks noGrp="1"/>
          </p:cNvSpPr>
          <p:nvPr>
            <p:ph type="body" sz="quarter" idx="17"/>
          </p:nvPr>
        </p:nvSpPr>
        <p:spPr/>
        <p:txBody>
          <a:bodyPr/>
          <a:lstStyle/>
          <a:p>
            <a:r>
              <a:rPr lang="en-US" dirty="0"/>
              <a:t>From an operational point of view, Milani’s communication with ground will be performed via Inter-Satellite Link (ISL) using Hera as data relay. For this reason, data downlink and uplink must be performed within the same communication windows used by Hera. Operations will be scheduled considering:</a:t>
            </a:r>
            <a:endParaRPr lang="en-IT" dirty="0"/>
          </a:p>
          <a:p>
            <a:pPr lvl="1"/>
            <a:r>
              <a:rPr lang="en-US" dirty="0"/>
              <a:t>Hera mission operations requirements</a:t>
            </a:r>
            <a:endParaRPr lang="en-IT" dirty="0"/>
          </a:p>
          <a:p>
            <a:pPr lvl="1"/>
            <a:r>
              <a:rPr lang="en-US" dirty="0"/>
              <a:t>Milani CubeSat mission operations requirements </a:t>
            </a:r>
            <a:endParaRPr lang="en-IT" dirty="0"/>
          </a:p>
          <a:p>
            <a:pPr lvl="1"/>
            <a:r>
              <a:rPr lang="en-US" dirty="0"/>
              <a:t>Mission Data downlink (Milani-to-Hera)</a:t>
            </a:r>
            <a:endParaRPr lang="en-IT" dirty="0"/>
          </a:p>
          <a:p>
            <a:pPr lvl="1"/>
            <a:r>
              <a:rPr lang="en-US" dirty="0"/>
              <a:t>Communication window (Hera-to-Earth) </a:t>
            </a:r>
            <a:endParaRPr lang="en-IT" dirty="0"/>
          </a:p>
        </p:txBody>
      </p:sp>
      <p:pic>
        <p:nvPicPr>
          <p:cNvPr id="6" name="Picture 5" descr="Diagram&#10;&#10;Description automatically generated">
            <a:extLst>
              <a:ext uri="{FF2B5EF4-FFF2-40B4-BE49-F238E27FC236}">
                <a16:creationId xmlns:a16="http://schemas.microsoft.com/office/drawing/2014/main" id="{18F7BC67-5F64-ACFF-09EF-21032C2B3BA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03793" y="3167106"/>
            <a:ext cx="8384414" cy="2360857"/>
          </a:xfrm>
          <a:prstGeom prst="rect">
            <a:avLst/>
          </a:prstGeom>
        </p:spPr>
      </p:pic>
      <p:cxnSp>
        <p:nvCxnSpPr>
          <p:cNvPr id="8" name="Straight Arrow Connector 7">
            <a:extLst>
              <a:ext uri="{FF2B5EF4-FFF2-40B4-BE49-F238E27FC236}">
                <a16:creationId xmlns:a16="http://schemas.microsoft.com/office/drawing/2014/main" id="{B6BEB143-C784-014A-B356-B581D4ACF1F3}"/>
              </a:ext>
            </a:extLst>
          </p:cNvPr>
          <p:cNvCxnSpPr/>
          <p:nvPr/>
        </p:nvCxnSpPr>
        <p:spPr>
          <a:xfrm flipV="1">
            <a:off x="5400642" y="3546764"/>
            <a:ext cx="695358" cy="9797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0A770D7-F78F-2C81-A923-E09F56CBFF9C}"/>
              </a:ext>
            </a:extLst>
          </p:cNvPr>
          <p:cNvSpPr txBox="1"/>
          <p:nvPr/>
        </p:nvSpPr>
        <p:spPr>
          <a:xfrm>
            <a:off x="5521336" y="3315186"/>
            <a:ext cx="463588" cy="307777"/>
          </a:xfrm>
          <a:prstGeom prst="rect">
            <a:avLst/>
          </a:prstGeom>
          <a:noFill/>
        </p:spPr>
        <p:txBody>
          <a:bodyPr wrap="none" rtlCol="0">
            <a:spAutoFit/>
          </a:bodyPr>
          <a:lstStyle/>
          <a:p>
            <a:r>
              <a:rPr lang="en-IT" sz="1400" b="1" dirty="0"/>
              <a:t>ISL</a:t>
            </a:r>
          </a:p>
        </p:txBody>
      </p:sp>
      <p:cxnSp>
        <p:nvCxnSpPr>
          <p:cNvPr id="10" name="Straight Arrow Connector 9">
            <a:extLst>
              <a:ext uri="{FF2B5EF4-FFF2-40B4-BE49-F238E27FC236}">
                <a16:creationId xmlns:a16="http://schemas.microsoft.com/office/drawing/2014/main" id="{13D2E5A6-9514-742C-9EE8-A63E934FFB46}"/>
              </a:ext>
            </a:extLst>
          </p:cNvPr>
          <p:cNvCxnSpPr>
            <a:cxnSpLocks/>
          </p:cNvCxnSpPr>
          <p:nvPr/>
        </p:nvCxnSpPr>
        <p:spPr>
          <a:xfrm flipV="1">
            <a:off x="2809842" y="3927764"/>
            <a:ext cx="1513114" cy="77288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80497792-281F-FE9B-2174-5F53B8E54167}"/>
              </a:ext>
            </a:extLst>
          </p:cNvPr>
          <p:cNvSpPr/>
          <p:nvPr/>
        </p:nvSpPr>
        <p:spPr>
          <a:xfrm>
            <a:off x="8230928" y="3447302"/>
            <a:ext cx="1436914" cy="197433"/>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3" name="Rectangle 12">
            <a:extLst>
              <a:ext uri="{FF2B5EF4-FFF2-40B4-BE49-F238E27FC236}">
                <a16:creationId xmlns:a16="http://schemas.microsoft.com/office/drawing/2014/main" id="{81BC65D9-A98B-DFD4-0A43-94A53F878A32}"/>
              </a:ext>
            </a:extLst>
          </p:cNvPr>
          <p:cNvSpPr/>
          <p:nvPr/>
        </p:nvSpPr>
        <p:spPr>
          <a:xfrm>
            <a:off x="2690098" y="5327007"/>
            <a:ext cx="1632857" cy="200956"/>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4" name="Rectangle 13">
            <a:extLst>
              <a:ext uri="{FF2B5EF4-FFF2-40B4-BE49-F238E27FC236}">
                <a16:creationId xmlns:a16="http://schemas.microsoft.com/office/drawing/2014/main" id="{897F57A0-172D-DE22-75B6-76243D65ECDE}"/>
              </a:ext>
            </a:extLst>
          </p:cNvPr>
          <p:cNvSpPr/>
          <p:nvPr/>
        </p:nvSpPr>
        <p:spPr>
          <a:xfrm>
            <a:off x="4081293" y="4890148"/>
            <a:ext cx="1632857" cy="236574"/>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847832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0C21D9-4479-A721-051B-44521A9D6F3D}"/>
              </a:ext>
            </a:extLst>
          </p:cNvPr>
          <p:cNvSpPr>
            <a:spLocks noGrp="1"/>
          </p:cNvSpPr>
          <p:nvPr>
            <p:ph type="sldNum" sz="quarter" idx="16"/>
          </p:nvPr>
        </p:nvSpPr>
        <p:spPr/>
        <p:txBody>
          <a:bodyPr/>
          <a:lstStyle/>
          <a:p>
            <a:fld id="{48F63A3B-78C7-47BE-AE5E-E10140E04643}" type="slidenum">
              <a:rPr lang="en-US" smtClean="0"/>
              <a:pPr/>
              <a:t>8</a:t>
            </a:fld>
            <a:endParaRPr lang="en-US"/>
          </a:p>
        </p:txBody>
      </p:sp>
      <p:sp>
        <p:nvSpPr>
          <p:cNvPr id="3" name="Footer Placeholder 2">
            <a:extLst>
              <a:ext uri="{FF2B5EF4-FFF2-40B4-BE49-F238E27FC236}">
                <a16:creationId xmlns:a16="http://schemas.microsoft.com/office/drawing/2014/main" id="{44656DE6-0C70-443B-3D53-6D256E0641F9}"/>
              </a:ext>
            </a:extLst>
          </p:cNvPr>
          <p:cNvSpPr>
            <a:spLocks noGrp="1"/>
          </p:cNvSpPr>
          <p:nvPr>
            <p:ph type="ftr" sz="quarter" idx="3"/>
          </p:nvPr>
        </p:nvSpPr>
        <p:spPr>
          <a:xfrm>
            <a:off x="2065751" y="6538912"/>
            <a:ext cx="8060498" cy="365125"/>
          </a:xfrm>
        </p:spPr>
        <p:txBody>
          <a:bodyPr/>
          <a:lstStyle/>
          <a:p>
            <a:r>
              <a:rPr lang="en-US" dirty="0"/>
              <a:t>TYVAK PROPRIETARY / EXPORT CONTROLLED  / COMPETITION SENSITIVE </a:t>
            </a:r>
          </a:p>
        </p:txBody>
      </p:sp>
      <p:sp>
        <p:nvSpPr>
          <p:cNvPr id="4" name="Title 3">
            <a:extLst>
              <a:ext uri="{FF2B5EF4-FFF2-40B4-BE49-F238E27FC236}">
                <a16:creationId xmlns:a16="http://schemas.microsoft.com/office/drawing/2014/main" id="{AA33CECF-C654-8AB1-B4E1-17331D93598F}"/>
              </a:ext>
            </a:extLst>
          </p:cNvPr>
          <p:cNvSpPr>
            <a:spLocks noGrp="1"/>
          </p:cNvSpPr>
          <p:nvPr>
            <p:ph type="title"/>
          </p:nvPr>
        </p:nvSpPr>
        <p:spPr/>
        <p:txBody>
          <a:bodyPr/>
          <a:lstStyle/>
          <a:p>
            <a:r>
              <a:rPr lang="en-IT" dirty="0"/>
              <a:t>Milani Mission Overview</a:t>
            </a:r>
          </a:p>
        </p:txBody>
      </p:sp>
      <p:sp>
        <p:nvSpPr>
          <p:cNvPr id="5" name="Text Placeholder 4">
            <a:extLst>
              <a:ext uri="{FF2B5EF4-FFF2-40B4-BE49-F238E27FC236}">
                <a16:creationId xmlns:a16="http://schemas.microsoft.com/office/drawing/2014/main" id="{546664EB-12CE-1B41-EC7B-607FA67A34F1}"/>
              </a:ext>
            </a:extLst>
          </p:cNvPr>
          <p:cNvSpPr>
            <a:spLocks noGrp="1"/>
          </p:cNvSpPr>
          <p:nvPr>
            <p:ph type="body" sz="quarter" idx="17"/>
          </p:nvPr>
        </p:nvSpPr>
        <p:spPr>
          <a:xfrm>
            <a:off x="406402" y="984728"/>
            <a:ext cx="4348928" cy="5554184"/>
          </a:xfrm>
        </p:spPr>
        <p:txBody>
          <a:bodyPr>
            <a:normAutofit/>
          </a:bodyPr>
          <a:lstStyle/>
          <a:p>
            <a:r>
              <a:rPr lang="en-US" dirty="0"/>
              <a:t>Milani mission designed by </a:t>
            </a:r>
            <a:r>
              <a:rPr lang="en-US" dirty="0" err="1"/>
              <a:t>Politecnico</a:t>
            </a:r>
            <a:r>
              <a:rPr lang="en-US" dirty="0"/>
              <a:t> di Milano</a:t>
            </a:r>
          </a:p>
          <a:p>
            <a:r>
              <a:rPr lang="en-US" dirty="0"/>
              <a:t>Main phases related to the achievement of the scientific mission objectives and operational constraints</a:t>
            </a:r>
          </a:p>
          <a:p>
            <a:pPr lvl="1"/>
            <a:r>
              <a:rPr lang="en-IT" dirty="0"/>
              <a:t>Launch and Near-Earth Commissioning</a:t>
            </a:r>
          </a:p>
          <a:p>
            <a:pPr lvl="1"/>
            <a:r>
              <a:rPr lang="en-IT" dirty="0"/>
              <a:t>Cruise phase (ca 2,5years)</a:t>
            </a:r>
          </a:p>
          <a:p>
            <a:pPr lvl="1"/>
            <a:r>
              <a:rPr lang="en-IT" dirty="0"/>
              <a:t>Deployment and nominal mission (far range and close range)</a:t>
            </a:r>
          </a:p>
          <a:p>
            <a:pPr lvl="1"/>
            <a:endParaRPr lang="en-IT" dirty="0"/>
          </a:p>
          <a:p>
            <a:r>
              <a:rPr lang="en-US" dirty="0"/>
              <a:t>Far Range Phase (FRP) </a:t>
            </a:r>
          </a:p>
          <a:p>
            <a:pPr lvl="1"/>
            <a:r>
              <a:rPr lang="en-US" dirty="0"/>
              <a:t>Distance: 11 km from D2 surface. </a:t>
            </a:r>
          </a:p>
          <a:p>
            <a:r>
              <a:rPr lang="en-US" dirty="0"/>
              <a:t>Close Range Phase (CRP)</a:t>
            </a:r>
          </a:p>
          <a:p>
            <a:pPr lvl="1"/>
            <a:r>
              <a:rPr lang="en-IT" dirty="0"/>
              <a:t>Distance: </a:t>
            </a:r>
            <a:r>
              <a:rPr lang="en-US" dirty="0"/>
              <a:t>less than 3 km from D2</a:t>
            </a:r>
            <a:r>
              <a:rPr lang="en-IT" dirty="0"/>
              <a:t> </a:t>
            </a:r>
          </a:p>
          <a:p>
            <a:pPr lvl="1"/>
            <a:endParaRPr lang="en-IT" dirty="0"/>
          </a:p>
          <a:p>
            <a:pPr lvl="1"/>
            <a:endParaRPr lang="en-IT" dirty="0"/>
          </a:p>
          <a:p>
            <a:pPr lvl="1"/>
            <a:endParaRPr lang="en-IT" dirty="0"/>
          </a:p>
          <a:p>
            <a:pPr lvl="1"/>
            <a:endParaRPr lang="en-IT" dirty="0"/>
          </a:p>
          <a:p>
            <a:endParaRPr lang="en-IT" dirty="0"/>
          </a:p>
        </p:txBody>
      </p:sp>
      <p:pic>
        <p:nvPicPr>
          <p:cNvPr id="6" name="Picture 5" descr="Diagram&#10;&#10;Description automatically generated">
            <a:extLst>
              <a:ext uri="{FF2B5EF4-FFF2-40B4-BE49-F238E27FC236}">
                <a16:creationId xmlns:a16="http://schemas.microsoft.com/office/drawing/2014/main" id="{0BF5E2A3-56EB-90EF-C2BD-A39835E3E2D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73193" y="1063864"/>
            <a:ext cx="7118807" cy="4730272"/>
          </a:xfrm>
          <a:prstGeom prst="rect">
            <a:avLst/>
          </a:prstGeom>
        </p:spPr>
      </p:pic>
      <p:sp>
        <p:nvSpPr>
          <p:cNvPr id="7" name="Rectangle 6">
            <a:extLst>
              <a:ext uri="{FF2B5EF4-FFF2-40B4-BE49-F238E27FC236}">
                <a16:creationId xmlns:a16="http://schemas.microsoft.com/office/drawing/2014/main" id="{C8E0C59B-532C-E662-5149-D25BE2C954FD}"/>
              </a:ext>
            </a:extLst>
          </p:cNvPr>
          <p:cNvSpPr/>
          <p:nvPr/>
        </p:nvSpPr>
        <p:spPr>
          <a:xfrm>
            <a:off x="9940834" y="2860766"/>
            <a:ext cx="1933303" cy="56823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8" name="Rectangle 7">
            <a:extLst>
              <a:ext uri="{FF2B5EF4-FFF2-40B4-BE49-F238E27FC236}">
                <a16:creationId xmlns:a16="http://schemas.microsoft.com/office/drawing/2014/main" id="{A8280FFA-F7CE-8878-262F-7101D0C016D3}"/>
              </a:ext>
            </a:extLst>
          </p:cNvPr>
          <p:cNvSpPr/>
          <p:nvPr/>
        </p:nvSpPr>
        <p:spPr>
          <a:xfrm>
            <a:off x="9964916" y="1109964"/>
            <a:ext cx="1933303" cy="56823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656355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0C21D9-4479-A721-051B-44521A9D6F3D}"/>
              </a:ext>
            </a:extLst>
          </p:cNvPr>
          <p:cNvSpPr>
            <a:spLocks noGrp="1"/>
          </p:cNvSpPr>
          <p:nvPr>
            <p:ph type="sldNum" sz="quarter" idx="16"/>
          </p:nvPr>
        </p:nvSpPr>
        <p:spPr/>
        <p:txBody>
          <a:bodyPr/>
          <a:lstStyle/>
          <a:p>
            <a:fld id="{48F63A3B-78C7-47BE-AE5E-E10140E04643}" type="slidenum">
              <a:rPr lang="en-US" smtClean="0"/>
              <a:pPr/>
              <a:t>9</a:t>
            </a:fld>
            <a:endParaRPr lang="en-US"/>
          </a:p>
        </p:txBody>
      </p:sp>
      <p:sp>
        <p:nvSpPr>
          <p:cNvPr id="3" name="Footer Placeholder 2">
            <a:extLst>
              <a:ext uri="{FF2B5EF4-FFF2-40B4-BE49-F238E27FC236}">
                <a16:creationId xmlns:a16="http://schemas.microsoft.com/office/drawing/2014/main" id="{44656DE6-0C70-443B-3D53-6D256E0641F9}"/>
              </a:ext>
            </a:extLst>
          </p:cNvPr>
          <p:cNvSpPr>
            <a:spLocks noGrp="1"/>
          </p:cNvSpPr>
          <p:nvPr>
            <p:ph type="ftr" sz="quarter" idx="3"/>
          </p:nvPr>
        </p:nvSpPr>
        <p:spPr>
          <a:xfrm>
            <a:off x="2065751" y="6538912"/>
            <a:ext cx="8060498" cy="365125"/>
          </a:xfrm>
        </p:spPr>
        <p:txBody>
          <a:bodyPr/>
          <a:lstStyle/>
          <a:p>
            <a:r>
              <a:rPr lang="en-US" dirty="0"/>
              <a:t>TYVAK PROPRIETARY / EXPORT CONTROLLED  / COMPETITION SENSITIVE </a:t>
            </a:r>
          </a:p>
        </p:txBody>
      </p:sp>
      <p:sp>
        <p:nvSpPr>
          <p:cNvPr id="4" name="Title 3">
            <a:extLst>
              <a:ext uri="{FF2B5EF4-FFF2-40B4-BE49-F238E27FC236}">
                <a16:creationId xmlns:a16="http://schemas.microsoft.com/office/drawing/2014/main" id="{AA33CECF-C654-8AB1-B4E1-17331D93598F}"/>
              </a:ext>
            </a:extLst>
          </p:cNvPr>
          <p:cNvSpPr>
            <a:spLocks noGrp="1"/>
          </p:cNvSpPr>
          <p:nvPr>
            <p:ph type="title"/>
          </p:nvPr>
        </p:nvSpPr>
        <p:spPr/>
        <p:txBody>
          <a:bodyPr/>
          <a:lstStyle/>
          <a:p>
            <a:r>
              <a:rPr lang="en-IT" dirty="0"/>
              <a:t>Milani Mission Objectives</a:t>
            </a:r>
          </a:p>
        </p:txBody>
      </p:sp>
      <p:sp>
        <p:nvSpPr>
          <p:cNvPr id="5" name="Text Placeholder 4">
            <a:extLst>
              <a:ext uri="{FF2B5EF4-FFF2-40B4-BE49-F238E27FC236}">
                <a16:creationId xmlns:a16="http://schemas.microsoft.com/office/drawing/2014/main" id="{546664EB-12CE-1B41-EC7B-607FA67A34F1}"/>
              </a:ext>
            </a:extLst>
          </p:cNvPr>
          <p:cNvSpPr>
            <a:spLocks noGrp="1"/>
          </p:cNvSpPr>
          <p:nvPr>
            <p:ph type="body" sz="quarter" idx="17"/>
          </p:nvPr>
        </p:nvSpPr>
        <p:spPr>
          <a:xfrm>
            <a:off x="406402" y="984728"/>
            <a:ext cx="7918368" cy="5554184"/>
          </a:xfrm>
        </p:spPr>
        <p:txBody>
          <a:bodyPr>
            <a:normAutofit/>
          </a:bodyPr>
          <a:lstStyle/>
          <a:p>
            <a:r>
              <a:rPr lang="en-IT" dirty="0"/>
              <a:t>Objectives: visual Inspection of the Dimorphos asteroid</a:t>
            </a:r>
          </a:p>
          <a:p>
            <a:pPr lvl="1"/>
            <a:r>
              <a:rPr lang="en-IT" dirty="0"/>
              <a:t>Payload “ASPECT”</a:t>
            </a:r>
          </a:p>
          <a:p>
            <a:pPr lvl="1"/>
            <a:r>
              <a:rPr lang="en-IT" dirty="0"/>
              <a:t>Hyperspectral Imager, developed by VTT (Finland) supported by University of Helsinki, University of BRNO, KUVA Space, </a:t>
            </a:r>
            <a:r>
              <a:rPr lang="en-GB" dirty="0"/>
              <a:t>Institute of Geology of the Czech Academy of Sciences</a:t>
            </a:r>
            <a:r>
              <a:rPr lang="en-IT" dirty="0"/>
              <a:t> </a:t>
            </a:r>
          </a:p>
          <a:p>
            <a:r>
              <a:rPr lang="en-US" dirty="0"/>
              <a:t>Scientific goals:</a:t>
            </a:r>
            <a:endParaRPr lang="en-IT" dirty="0"/>
          </a:p>
          <a:p>
            <a:pPr lvl="1"/>
            <a:r>
              <a:rPr lang="en-US" dirty="0"/>
              <a:t>ASP SG1 - Global composition of the </a:t>
            </a:r>
            <a:r>
              <a:rPr lang="en-US" dirty="0" err="1"/>
              <a:t>Didymos</a:t>
            </a:r>
            <a:r>
              <a:rPr lang="en-US" dirty="0"/>
              <a:t> asteroids mapping</a:t>
            </a:r>
            <a:endParaRPr lang="en-IT" dirty="0"/>
          </a:p>
          <a:p>
            <a:pPr lvl="1"/>
            <a:r>
              <a:rPr lang="en-US" dirty="0"/>
              <a:t>ASP SG2 - Surface of the </a:t>
            </a:r>
            <a:r>
              <a:rPr lang="en-US" dirty="0" err="1"/>
              <a:t>Didymos</a:t>
            </a:r>
            <a:r>
              <a:rPr lang="en-US" dirty="0"/>
              <a:t> asteroids characterization</a:t>
            </a:r>
            <a:endParaRPr lang="en-IT" dirty="0"/>
          </a:p>
          <a:p>
            <a:pPr lvl="1"/>
            <a:r>
              <a:rPr lang="en-US" dirty="0"/>
              <a:t>ASP SG3 - Space weathering and global shock effects on </a:t>
            </a:r>
            <a:r>
              <a:rPr lang="en-US" dirty="0" err="1"/>
              <a:t>Didymos</a:t>
            </a:r>
            <a:r>
              <a:rPr lang="en-US" dirty="0"/>
              <a:t> asteroids evaluation</a:t>
            </a:r>
            <a:endParaRPr lang="en-IT" dirty="0"/>
          </a:p>
          <a:p>
            <a:pPr lvl="1"/>
            <a:r>
              <a:rPr lang="en-US" dirty="0"/>
              <a:t>ASP SG4 - Local shock effects on </a:t>
            </a:r>
            <a:r>
              <a:rPr lang="en-US" dirty="0" err="1"/>
              <a:t>Dimorphos</a:t>
            </a:r>
            <a:r>
              <a:rPr lang="en-US" dirty="0"/>
              <a:t> caused by DART impact identification</a:t>
            </a:r>
            <a:endParaRPr lang="en-IT" dirty="0"/>
          </a:p>
          <a:p>
            <a:pPr lvl="1"/>
            <a:endParaRPr lang="en-IT" dirty="0">
              <a:highlight>
                <a:srgbClr val="FFFF00"/>
              </a:highlight>
            </a:endParaRPr>
          </a:p>
          <a:p>
            <a:endParaRPr lang="en-IT" dirty="0"/>
          </a:p>
        </p:txBody>
      </p:sp>
      <p:sp>
        <p:nvSpPr>
          <p:cNvPr id="7" name="TextBox 6">
            <a:extLst>
              <a:ext uri="{FF2B5EF4-FFF2-40B4-BE49-F238E27FC236}">
                <a16:creationId xmlns:a16="http://schemas.microsoft.com/office/drawing/2014/main" id="{CD1446EF-D050-E1C7-D0A4-5F30628B8793}"/>
              </a:ext>
            </a:extLst>
          </p:cNvPr>
          <p:cNvSpPr txBox="1"/>
          <p:nvPr/>
        </p:nvSpPr>
        <p:spPr>
          <a:xfrm>
            <a:off x="8964487" y="3873116"/>
            <a:ext cx="2323521" cy="276999"/>
          </a:xfrm>
          <a:prstGeom prst="rect">
            <a:avLst/>
          </a:prstGeom>
          <a:noFill/>
        </p:spPr>
        <p:txBody>
          <a:bodyPr wrap="none" rtlCol="0">
            <a:spAutoFit/>
          </a:bodyPr>
          <a:lstStyle/>
          <a:p>
            <a:r>
              <a:rPr lang="en-IT" sz="1200" dirty="0"/>
              <a:t>ASPECT Payload Reduced EM</a:t>
            </a:r>
          </a:p>
        </p:txBody>
      </p:sp>
      <p:graphicFrame>
        <p:nvGraphicFramePr>
          <p:cNvPr id="10" name="Table 9">
            <a:extLst>
              <a:ext uri="{FF2B5EF4-FFF2-40B4-BE49-F238E27FC236}">
                <a16:creationId xmlns:a16="http://schemas.microsoft.com/office/drawing/2014/main" id="{3BA8F743-8CF3-F1ED-171D-D8C4652A3139}"/>
              </a:ext>
            </a:extLst>
          </p:cNvPr>
          <p:cNvGraphicFramePr>
            <a:graphicFrameLocks noGrp="1"/>
          </p:cNvGraphicFramePr>
          <p:nvPr>
            <p:extLst>
              <p:ext uri="{D42A27DB-BD31-4B8C-83A1-F6EECF244321}">
                <p14:modId xmlns:p14="http://schemas.microsoft.com/office/powerpoint/2010/main" val="1625514250"/>
              </p:ext>
            </p:extLst>
          </p:nvPr>
        </p:nvGraphicFramePr>
        <p:xfrm>
          <a:off x="8707857" y="4516168"/>
          <a:ext cx="2884139" cy="1167756"/>
        </p:xfrm>
        <a:graphic>
          <a:graphicData uri="http://schemas.openxmlformats.org/drawingml/2006/table">
            <a:tbl>
              <a:tblPr firstRow="1" firstCol="1" bandRow="1">
                <a:tableStyleId>{B301B821-A1FF-4177-AEE7-76D212191A09}</a:tableStyleId>
              </a:tblPr>
              <a:tblGrid>
                <a:gridCol w="2197678">
                  <a:extLst>
                    <a:ext uri="{9D8B030D-6E8A-4147-A177-3AD203B41FA5}">
                      <a16:colId xmlns:a16="http://schemas.microsoft.com/office/drawing/2014/main" val="2222346857"/>
                    </a:ext>
                  </a:extLst>
                </a:gridCol>
                <a:gridCol w="686461">
                  <a:extLst>
                    <a:ext uri="{9D8B030D-6E8A-4147-A177-3AD203B41FA5}">
                      <a16:colId xmlns:a16="http://schemas.microsoft.com/office/drawing/2014/main" val="3314525315"/>
                    </a:ext>
                  </a:extLst>
                </a:gridCol>
              </a:tblGrid>
              <a:tr h="277492">
                <a:tc>
                  <a:txBody>
                    <a:bodyPr/>
                    <a:lstStyle/>
                    <a:p>
                      <a:pPr indent="0" algn="l"/>
                      <a:r>
                        <a:rPr lang="en-US" sz="1100" dirty="0">
                          <a:effectLst/>
                        </a:rPr>
                        <a:t>Parameter</a:t>
                      </a:r>
                      <a:endParaRPr lang="en-IT" sz="1600" dirty="0">
                        <a:effectLst/>
                        <a:latin typeface="Times New Roman" panose="02020603050405020304" pitchFamily="18" charset="0"/>
                        <a:ea typeface="MS Mincho" panose="02020609040205080304" pitchFamily="49" charset="-128"/>
                        <a:cs typeface="Arial" panose="020B0604020202020204" pitchFamily="34" charset="0"/>
                      </a:endParaRPr>
                    </a:p>
                  </a:txBody>
                  <a:tcPr marL="68580" marR="68580" marT="0" marB="0"/>
                </a:tc>
                <a:tc>
                  <a:txBody>
                    <a:bodyPr/>
                    <a:lstStyle/>
                    <a:p>
                      <a:pPr indent="0" algn="l"/>
                      <a:r>
                        <a:rPr lang="en-US" sz="1100">
                          <a:effectLst/>
                        </a:rPr>
                        <a:t>Value</a:t>
                      </a:r>
                      <a:endParaRPr lang="en-IT" sz="1600">
                        <a:effectLst/>
                        <a:latin typeface="Times New Roman" panose="02020603050405020304" pitchFamily="18" charset="0"/>
                        <a:ea typeface="MS Mincho" panose="02020609040205080304" pitchFamily="49" charset="-128"/>
                        <a:cs typeface="Arial" panose="020B0604020202020204" pitchFamily="34" charset="0"/>
                      </a:endParaRPr>
                    </a:p>
                  </a:txBody>
                  <a:tcPr marL="68580" marR="68580" marT="0" marB="0"/>
                </a:tc>
                <a:extLst>
                  <a:ext uri="{0D108BD9-81ED-4DB2-BD59-A6C34878D82A}">
                    <a16:rowId xmlns:a16="http://schemas.microsoft.com/office/drawing/2014/main" val="499831346"/>
                  </a:ext>
                </a:extLst>
              </a:tr>
              <a:tr h="277492">
                <a:tc>
                  <a:txBody>
                    <a:bodyPr/>
                    <a:lstStyle/>
                    <a:p>
                      <a:pPr indent="0" algn="l"/>
                      <a:r>
                        <a:rPr lang="en-US" sz="1100">
                          <a:effectLst/>
                        </a:rPr>
                        <a:t>Total Mass</a:t>
                      </a:r>
                      <a:endParaRPr lang="en-IT" sz="1600">
                        <a:effectLst/>
                        <a:latin typeface="Times New Roman" panose="02020603050405020304" pitchFamily="18" charset="0"/>
                        <a:ea typeface="MS Mincho" panose="02020609040205080304" pitchFamily="49" charset="-128"/>
                        <a:cs typeface="Arial" panose="020B0604020202020204" pitchFamily="34" charset="0"/>
                      </a:endParaRPr>
                    </a:p>
                  </a:txBody>
                  <a:tcPr marL="68580" marR="68580" marT="0" marB="0"/>
                </a:tc>
                <a:tc>
                  <a:txBody>
                    <a:bodyPr/>
                    <a:lstStyle/>
                    <a:p>
                      <a:pPr indent="0" algn="l"/>
                      <a:r>
                        <a:rPr lang="en-US" sz="1100">
                          <a:effectLst/>
                        </a:rPr>
                        <a:t>1,5 kg</a:t>
                      </a:r>
                      <a:endParaRPr lang="en-IT" sz="1600">
                        <a:effectLst/>
                        <a:latin typeface="Times New Roman" panose="02020603050405020304" pitchFamily="18" charset="0"/>
                        <a:ea typeface="MS Mincho" panose="02020609040205080304" pitchFamily="49" charset="-128"/>
                        <a:cs typeface="Arial" panose="020B0604020202020204" pitchFamily="34" charset="0"/>
                      </a:endParaRPr>
                    </a:p>
                  </a:txBody>
                  <a:tcPr marL="68580" marR="68580" marT="0" marB="0"/>
                </a:tc>
                <a:extLst>
                  <a:ext uri="{0D108BD9-81ED-4DB2-BD59-A6C34878D82A}">
                    <a16:rowId xmlns:a16="http://schemas.microsoft.com/office/drawing/2014/main" val="3736903614"/>
                  </a:ext>
                </a:extLst>
              </a:tr>
              <a:tr h="277492">
                <a:tc>
                  <a:txBody>
                    <a:bodyPr/>
                    <a:lstStyle/>
                    <a:p>
                      <a:pPr indent="0" algn="l"/>
                      <a:r>
                        <a:rPr lang="en-US" sz="1100">
                          <a:effectLst/>
                        </a:rPr>
                        <a:t>Power consumption during acquisition</a:t>
                      </a:r>
                      <a:endParaRPr lang="en-IT" sz="1600">
                        <a:effectLst/>
                        <a:latin typeface="Times New Roman" panose="02020603050405020304" pitchFamily="18" charset="0"/>
                        <a:ea typeface="MS Mincho" panose="02020609040205080304" pitchFamily="49" charset="-128"/>
                        <a:cs typeface="Arial" panose="020B0604020202020204" pitchFamily="34" charset="0"/>
                      </a:endParaRPr>
                    </a:p>
                  </a:txBody>
                  <a:tcPr marL="68580" marR="68580" marT="0" marB="0"/>
                </a:tc>
                <a:tc>
                  <a:txBody>
                    <a:bodyPr/>
                    <a:lstStyle/>
                    <a:p>
                      <a:pPr indent="0" algn="l"/>
                      <a:r>
                        <a:rPr lang="en-US" sz="1100">
                          <a:effectLst/>
                        </a:rPr>
                        <a:t>13-14W </a:t>
                      </a:r>
                      <a:endParaRPr lang="en-IT" sz="1600">
                        <a:effectLst/>
                        <a:latin typeface="Times New Roman" panose="02020603050405020304" pitchFamily="18" charset="0"/>
                        <a:ea typeface="MS Mincho" panose="02020609040205080304" pitchFamily="49" charset="-128"/>
                        <a:cs typeface="Arial" panose="020B0604020202020204" pitchFamily="34" charset="0"/>
                      </a:endParaRPr>
                    </a:p>
                  </a:txBody>
                  <a:tcPr marL="68580" marR="68580" marT="0" marB="0"/>
                </a:tc>
                <a:extLst>
                  <a:ext uri="{0D108BD9-81ED-4DB2-BD59-A6C34878D82A}">
                    <a16:rowId xmlns:a16="http://schemas.microsoft.com/office/drawing/2014/main" val="3389784611"/>
                  </a:ext>
                </a:extLst>
              </a:tr>
              <a:tr h="277492">
                <a:tc>
                  <a:txBody>
                    <a:bodyPr/>
                    <a:lstStyle/>
                    <a:p>
                      <a:pPr indent="0" algn="l">
                        <a:lnSpc>
                          <a:spcPct val="107000"/>
                        </a:lnSpc>
                      </a:pPr>
                      <a:r>
                        <a:rPr lang="en-US" sz="1100" dirty="0">
                          <a:effectLst/>
                        </a:rPr>
                        <a:t>Total amount data</a:t>
                      </a:r>
                      <a:endParaRPr lang="en-IT" sz="1600" dirty="0">
                        <a:effectLst/>
                        <a:latin typeface="Times New Roman" panose="02020603050405020304" pitchFamily="18" charset="0"/>
                        <a:ea typeface="MS Mincho" panose="02020609040205080304" pitchFamily="49" charset="-128"/>
                        <a:cs typeface="Arial" panose="020B0604020202020204" pitchFamily="34" charset="0"/>
                      </a:endParaRPr>
                    </a:p>
                  </a:txBody>
                  <a:tcPr marL="68580" marR="68580" marT="0" marB="0"/>
                </a:tc>
                <a:tc>
                  <a:txBody>
                    <a:bodyPr/>
                    <a:lstStyle/>
                    <a:p>
                      <a:pPr indent="0" algn="l"/>
                      <a:r>
                        <a:rPr lang="en-US" sz="1100" dirty="0">
                          <a:effectLst/>
                        </a:rPr>
                        <a:t>4.7 Gbit</a:t>
                      </a:r>
                      <a:endParaRPr lang="en-IT" sz="1600" dirty="0">
                        <a:effectLst/>
                        <a:latin typeface="Times New Roman" panose="02020603050405020304" pitchFamily="18" charset="0"/>
                        <a:ea typeface="MS Mincho" panose="02020609040205080304" pitchFamily="49" charset="-128"/>
                        <a:cs typeface="Arial" panose="020B0604020202020204" pitchFamily="34" charset="0"/>
                      </a:endParaRPr>
                    </a:p>
                  </a:txBody>
                  <a:tcPr marL="68580" marR="68580" marT="0" marB="0"/>
                </a:tc>
                <a:extLst>
                  <a:ext uri="{0D108BD9-81ED-4DB2-BD59-A6C34878D82A}">
                    <a16:rowId xmlns:a16="http://schemas.microsoft.com/office/drawing/2014/main" val="4071218132"/>
                  </a:ext>
                </a:extLst>
              </a:tr>
            </a:tbl>
          </a:graphicData>
        </a:graphic>
      </p:graphicFrame>
      <p:graphicFrame>
        <p:nvGraphicFramePr>
          <p:cNvPr id="12" name="Table 11">
            <a:extLst>
              <a:ext uri="{FF2B5EF4-FFF2-40B4-BE49-F238E27FC236}">
                <a16:creationId xmlns:a16="http://schemas.microsoft.com/office/drawing/2014/main" id="{2A8AA996-4CF8-4A79-2E90-A78DB87EAE55}"/>
              </a:ext>
            </a:extLst>
          </p:cNvPr>
          <p:cNvGraphicFramePr>
            <a:graphicFrameLocks noGrp="1"/>
          </p:cNvGraphicFramePr>
          <p:nvPr>
            <p:extLst>
              <p:ext uri="{D42A27DB-BD31-4B8C-83A1-F6EECF244321}">
                <p14:modId xmlns:p14="http://schemas.microsoft.com/office/powerpoint/2010/main" val="217879746"/>
              </p:ext>
            </p:extLst>
          </p:nvPr>
        </p:nvGraphicFramePr>
        <p:xfrm>
          <a:off x="1260432" y="3761820"/>
          <a:ext cx="6530700" cy="2499360"/>
        </p:xfrm>
        <a:graphic>
          <a:graphicData uri="http://schemas.openxmlformats.org/drawingml/2006/table">
            <a:tbl>
              <a:tblPr firstRow="1" firstCol="1" bandRow="1">
                <a:tableStyleId>{B301B821-A1FF-4177-AEE7-76D212191A09}</a:tableStyleId>
              </a:tblPr>
              <a:tblGrid>
                <a:gridCol w="1730875">
                  <a:extLst>
                    <a:ext uri="{9D8B030D-6E8A-4147-A177-3AD203B41FA5}">
                      <a16:colId xmlns:a16="http://schemas.microsoft.com/office/drawing/2014/main" val="3902611192"/>
                    </a:ext>
                  </a:extLst>
                </a:gridCol>
                <a:gridCol w="1151876">
                  <a:extLst>
                    <a:ext uri="{9D8B030D-6E8A-4147-A177-3AD203B41FA5}">
                      <a16:colId xmlns:a16="http://schemas.microsoft.com/office/drawing/2014/main" val="1864311146"/>
                    </a:ext>
                  </a:extLst>
                </a:gridCol>
                <a:gridCol w="1151876">
                  <a:extLst>
                    <a:ext uri="{9D8B030D-6E8A-4147-A177-3AD203B41FA5}">
                      <a16:colId xmlns:a16="http://schemas.microsoft.com/office/drawing/2014/main" val="3732662215"/>
                    </a:ext>
                  </a:extLst>
                </a:gridCol>
                <a:gridCol w="1252453">
                  <a:extLst>
                    <a:ext uri="{9D8B030D-6E8A-4147-A177-3AD203B41FA5}">
                      <a16:colId xmlns:a16="http://schemas.microsoft.com/office/drawing/2014/main" val="3029846342"/>
                    </a:ext>
                  </a:extLst>
                </a:gridCol>
                <a:gridCol w="1243620">
                  <a:extLst>
                    <a:ext uri="{9D8B030D-6E8A-4147-A177-3AD203B41FA5}">
                      <a16:colId xmlns:a16="http://schemas.microsoft.com/office/drawing/2014/main" val="2334272132"/>
                    </a:ext>
                  </a:extLst>
                </a:gridCol>
              </a:tblGrid>
              <a:tr h="144145">
                <a:tc>
                  <a:txBody>
                    <a:bodyPr/>
                    <a:lstStyle/>
                    <a:p>
                      <a:pPr indent="0"/>
                      <a:r>
                        <a:rPr lang="en-US" sz="1100">
                          <a:effectLst/>
                        </a:rPr>
                        <a:t>Parameter</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VIS channel</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NIR1 channel</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NIR2 channel</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dirty="0">
                          <a:effectLst/>
                        </a:rPr>
                        <a:t>SWIR channel</a:t>
                      </a:r>
                      <a:endParaRPr lang="en-IT" sz="1600" dirty="0">
                        <a:effectLst/>
                        <a:latin typeface="Calibri" panose="020F0502020204030204" pitchFamily="34" charset="0"/>
                        <a:ea typeface="MS Mincho" panose="02020609040205080304" pitchFamily="49" charset="-128"/>
                        <a:cs typeface="Calibri" panose="020F0502020204030204" pitchFamily="34" charset="0"/>
                      </a:endParaRPr>
                    </a:p>
                  </a:txBody>
                  <a:tcPr/>
                </a:tc>
                <a:extLst>
                  <a:ext uri="{0D108BD9-81ED-4DB2-BD59-A6C34878D82A}">
                    <a16:rowId xmlns:a16="http://schemas.microsoft.com/office/drawing/2014/main" val="3987921864"/>
                  </a:ext>
                </a:extLst>
              </a:tr>
              <a:tr h="144145">
                <a:tc>
                  <a:txBody>
                    <a:bodyPr/>
                    <a:lstStyle/>
                    <a:p>
                      <a:pPr indent="0"/>
                      <a:r>
                        <a:rPr lang="en-US" sz="1100" dirty="0">
                          <a:effectLst/>
                        </a:rPr>
                        <a:t>Field of View [deg]</a:t>
                      </a:r>
                      <a:endParaRPr lang="en-IT" sz="1600" dirty="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10 x 10</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6.7 x 5.4</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6.7 x 5.4</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dirty="0">
                          <a:effectLst/>
                        </a:rPr>
                        <a:t>ca 5.85 circular</a:t>
                      </a:r>
                      <a:endParaRPr lang="en-IT" sz="1600" dirty="0">
                        <a:effectLst/>
                        <a:latin typeface="Calibri" panose="020F0502020204030204" pitchFamily="34" charset="0"/>
                        <a:ea typeface="MS Mincho" panose="02020609040205080304" pitchFamily="49" charset="-128"/>
                        <a:cs typeface="Calibri" panose="020F0502020204030204" pitchFamily="34" charset="0"/>
                      </a:endParaRPr>
                    </a:p>
                  </a:txBody>
                  <a:tcPr/>
                </a:tc>
                <a:extLst>
                  <a:ext uri="{0D108BD9-81ED-4DB2-BD59-A6C34878D82A}">
                    <a16:rowId xmlns:a16="http://schemas.microsoft.com/office/drawing/2014/main" val="313252839"/>
                  </a:ext>
                </a:extLst>
              </a:tr>
              <a:tr h="144145">
                <a:tc>
                  <a:txBody>
                    <a:bodyPr/>
                    <a:lstStyle/>
                    <a:p>
                      <a:pPr indent="0"/>
                      <a:r>
                        <a:rPr lang="en-US" sz="1100">
                          <a:effectLst/>
                        </a:rPr>
                        <a:t>Spectral range [nm]</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500 - 900</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850 - 1250</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dirty="0">
                          <a:effectLst/>
                        </a:rPr>
                        <a:t>1200 - 1600</a:t>
                      </a:r>
                      <a:endParaRPr lang="en-IT" sz="1600" dirty="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1650 - 2500</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extLst>
                  <a:ext uri="{0D108BD9-81ED-4DB2-BD59-A6C34878D82A}">
                    <a16:rowId xmlns:a16="http://schemas.microsoft.com/office/drawing/2014/main" val="4193894727"/>
                  </a:ext>
                </a:extLst>
              </a:tr>
              <a:tr h="144145">
                <a:tc>
                  <a:txBody>
                    <a:bodyPr/>
                    <a:lstStyle/>
                    <a:p>
                      <a:pPr indent="0"/>
                      <a:r>
                        <a:rPr lang="en-US" sz="1100">
                          <a:effectLst/>
                        </a:rPr>
                        <a:t>Image size [</a:t>
                      </a:r>
                      <a:r>
                        <a:rPr lang="en-US" sz="1100" err="1">
                          <a:effectLst/>
                        </a:rPr>
                        <a:t>px</a:t>
                      </a:r>
                      <a:r>
                        <a:rPr lang="en-US" sz="1100">
                          <a:effectLst/>
                        </a:rPr>
                        <a:t>]</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1024 x 1024</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640 x 512</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640 x 512</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Single-point</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extLst>
                  <a:ext uri="{0D108BD9-81ED-4DB2-BD59-A6C34878D82A}">
                    <a16:rowId xmlns:a16="http://schemas.microsoft.com/office/drawing/2014/main" val="1706480473"/>
                  </a:ext>
                </a:extLst>
              </a:tr>
              <a:tr h="144145">
                <a:tc>
                  <a:txBody>
                    <a:bodyPr/>
                    <a:lstStyle/>
                    <a:p>
                      <a:pPr indent="0"/>
                      <a:r>
                        <a:rPr lang="en-US" sz="1100">
                          <a:effectLst/>
                        </a:rPr>
                        <a:t>Pixel size</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5.5 x 5.5 um</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15 x 15 um</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15 x 15 um</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1 x 1 mm</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extLst>
                  <a:ext uri="{0D108BD9-81ED-4DB2-BD59-A6C34878D82A}">
                    <a16:rowId xmlns:a16="http://schemas.microsoft.com/office/drawing/2014/main" val="4124362440"/>
                  </a:ext>
                </a:extLst>
              </a:tr>
              <a:tr h="144145">
                <a:tc>
                  <a:txBody>
                    <a:bodyPr/>
                    <a:lstStyle/>
                    <a:p>
                      <a:pPr indent="0"/>
                      <a:r>
                        <a:rPr lang="en-US" sz="1100">
                          <a:effectLst/>
                        </a:rPr>
                        <a:t>No. spectral bands</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Ca. 14</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Ca. 14</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Ca. 14</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Ca. 30</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extLst>
                  <a:ext uri="{0D108BD9-81ED-4DB2-BD59-A6C34878D82A}">
                    <a16:rowId xmlns:a16="http://schemas.microsoft.com/office/drawing/2014/main" val="4133377389"/>
                  </a:ext>
                </a:extLst>
              </a:tr>
              <a:tr h="144145">
                <a:tc>
                  <a:txBody>
                    <a:bodyPr/>
                    <a:lstStyle/>
                    <a:p>
                      <a:pPr indent="0"/>
                      <a:r>
                        <a:rPr lang="en-US" sz="1100">
                          <a:effectLst/>
                        </a:rPr>
                        <a:t>Spectral resolution [nm]</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&lt; 20</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&lt; 40</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&lt; 40</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tc>
                  <a:txBody>
                    <a:bodyPr/>
                    <a:lstStyle/>
                    <a:p>
                      <a:pPr indent="0"/>
                      <a:r>
                        <a:rPr lang="en-US" sz="1100">
                          <a:effectLst/>
                        </a:rPr>
                        <a:t>&lt; 40</a:t>
                      </a:r>
                      <a:endParaRPr lang="en-IT" sz="1600">
                        <a:effectLst/>
                        <a:latin typeface="Calibri" panose="020F0502020204030204" pitchFamily="34" charset="0"/>
                        <a:ea typeface="MS Mincho" panose="02020609040205080304" pitchFamily="49" charset="-128"/>
                        <a:cs typeface="Calibri" panose="020F0502020204030204" pitchFamily="34" charset="0"/>
                      </a:endParaRPr>
                    </a:p>
                  </a:txBody>
                  <a:tcPr/>
                </a:tc>
                <a:extLst>
                  <a:ext uri="{0D108BD9-81ED-4DB2-BD59-A6C34878D82A}">
                    <a16:rowId xmlns:a16="http://schemas.microsoft.com/office/drawing/2014/main" val="484243911"/>
                  </a:ext>
                </a:extLst>
              </a:tr>
              <a:tr h="210312">
                <a:tc>
                  <a:txBody>
                    <a:bodyPr/>
                    <a:lstStyle/>
                    <a:p>
                      <a:pPr lvl="0" indent="0">
                        <a:buNone/>
                      </a:pPr>
                      <a:r>
                        <a:rPr lang="en-US" sz="1000">
                          <a:effectLst/>
                        </a:rPr>
                        <a:t>Resolution @ 10 km</a:t>
                      </a:r>
                      <a:endParaRPr lang="en-US" sz="1200">
                        <a:effectLst/>
                        <a:latin typeface="Times New Roman"/>
                        <a:ea typeface="MS Mincho"/>
                        <a:cs typeface="Arial"/>
                      </a:endParaRPr>
                    </a:p>
                  </a:txBody>
                  <a:tcPr/>
                </a:tc>
                <a:tc>
                  <a:txBody>
                    <a:bodyPr/>
                    <a:lstStyle/>
                    <a:p>
                      <a:pPr lvl="0" indent="0">
                        <a:buNone/>
                      </a:pPr>
                      <a:r>
                        <a:rPr lang="en-US" sz="1000">
                          <a:effectLst/>
                        </a:rPr>
                        <a:t>1.7 m/</a:t>
                      </a:r>
                      <a:r>
                        <a:rPr lang="en-US" sz="1000" err="1">
                          <a:effectLst/>
                        </a:rPr>
                        <a:t>px</a:t>
                      </a:r>
                      <a:endParaRPr lang="en-US" sz="1200" err="1">
                        <a:effectLst/>
                        <a:latin typeface="Times New Roman"/>
                        <a:ea typeface="MS Mincho"/>
                        <a:cs typeface="Arial"/>
                      </a:endParaRPr>
                    </a:p>
                  </a:txBody>
                  <a:tcPr/>
                </a:tc>
                <a:tc>
                  <a:txBody>
                    <a:bodyPr/>
                    <a:lstStyle/>
                    <a:p>
                      <a:pPr lvl="0" indent="0">
                        <a:buNone/>
                      </a:pPr>
                      <a:r>
                        <a:rPr lang="en-US" sz="1000">
                          <a:effectLst/>
                        </a:rPr>
                        <a:t>1.8 m/</a:t>
                      </a:r>
                      <a:r>
                        <a:rPr lang="en-US" sz="1000" err="1">
                          <a:effectLst/>
                        </a:rPr>
                        <a:t>px</a:t>
                      </a:r>
                      <a:endParaRPr lang="en-US" sz="1200" err="1">
                        <a:effectLst/>
                        <a:latin typeface="Times New Roman"/>
                        <a:ea typeface="MS Mincho"/>
                        <a:cs typeface="Arial"/>
                      </a:endParaRPr>
                    </a:p>
                  </a:txBody>
                  <a:tcPr/>
                </a:tc>
                <a:tc>
                  <a:txBody>
                    <a:bodyPr/>
                    <a:lstStyle/>
                    <a:p>
                      <a:pPr lvl="0" indent="0">
                        <a:buNone/>
                      </a:pPr>
                      <a:r>
                        <a:rPr lang="en-US" sz="1000">
                          <a:effectLst/>
                        </a:rPr>
                        <a:t>1.8 m/</a:t>
                      </a:r>
                      <a:r>
                        <a:rPr lang="en-US" sz="1000" err="1">
                          <a:effectLst/>
                        </a:rPr>
                        <a:t>px</a:t>
                      </a:r>
                    </a:p>
                  </a:txBody>
                  <a:tcPr/>
                </a:tc>
                <a:tc>
                  <a:txBody>
                    <a:bodyPr/>
                    <a:lstStyle/>
                    <a:p>
                      <a:pPr lvl="0" indent="0">
                        <a:buNone/>
                      </a:pPr>
                      <a:r>
                        <a:rPr lang="en-US" sz="1100" b="0" i="0" u="none" strike="noStrike" noProof="0">
                          <a:effectLst/>
                          <a:latin typeface="Arial"/>
                        </a:rPr>
                        <a:t>1022 m</a:t>
                      </a:r>
                    </a:p>
                  </a:txBody>
                  <a:tcPr/>
                </a:tc>
                <a:extLst>
                  <a:ext uri="{0D108BD9-81ED-4DB2-BD59-A6C34878D82A}">
                    <a16:rowId xmlns:a16="http://schemas.microsoft.com/office/drawing/2014/main" val="3238032242"/>
                  </a:ext>
                </a:extLst>
              </a:tr>
              <a:tr h="144145">
                <a:tc>
                  <a:txBody>
                    <a:bodyPr/>
                    <a:lstStyle/>
                    <a:p>
                      <a:pPr lvl="0" indent="0">
                        <a:buNone/>
                      </a:pPr>
                      <a:r>
                        <a:rPr lang="en-US" sz="1000">
                          <a:effectLst/>
                        </a:rPr>
                        <a:t>Resolution  @ 5 km</a:t>
                      </a:r>
                      <a:endParaRPr lang="en-US" sz="1200">
                        <a:effectLst/>
                        <a:latin typeface="Times New Roman"/>
                        <a:ea typeface="MS Mincho"/>
                        <a:cs typeface="Arial"/>
                      </a:endParaRPr>
                    </a:p>
                  </a:txBody>
                  <a:tcPr/>
                </a:tc>
                <a:tc>
                  <a:txBody>
                    <a:bodyPr/>
                    <a:lstStyle/>
                    <a:p>
                      <a:pPr lvl="0" indent="0">
                        <a:buNone/>
                      </a:pPr>
                      <a:r>
                        <a:rPr lang="en-US" sz="1000">
                          <a:effectLst/>
                        </a:rPr>
                        <a:t>0.85 m/</a:t>
                      </a:r>
                      <a:r>
                        <a:rPr lang="en-US" sz="1000" err="1">
                          <a:effectLst/>
                        </a:rPr>
                        <a:t>px</a:t>
                      </a:r>
                      <a:endParaRPr lang="en-US" sz="1200" err="1">
                        <a:effectLst/>
                        <a:latin typeface="Times New Roman"/>
                        <a:ea typeface="MS Mincho"/>
                        <a:cs typeface="Arial"/>
                      </a:endParaRPr>
                    </a:p>
                  </a:txBody>
                  <a:tcPr/>
                </a:tc>
                <a:tc>
                  <a:txBody>
                    <a:bodyPr/>
                    <a:lstStyle/>
                    <a:p>
                      <a:pPr lvl="0" indent="0">
                        <a:buNone/>
                      </a:pPr>
                      <a:r>
                        <a:rPr lang="en-US" sz="1000">
                          <a:effectLst/>
                        </a:rPr>
                        <a:t>0.9 m/</a:t>
                      </a:r>
                      <a:r>
                        <a:rPr lang="en-US" sz="1000" err="1">
                          <a:effectLst/>
                        </a:rPr>
                        <a:t>px</a:t>
                      </a:r>
                      <a:endParaRPr lang="en-US" sz="1200" err="1">
                        <a:effectLst/>
                        <a:latin typeface="Times New Roman"/>
                        <a:ea typeface="MS Mincho"/>
                        <a:cs typeface="Arial"/>
                      </a:endParaRPr>
                    </a:p>
                  </a:txBody>
                  <a:tcPr/>
                </a:tc>
                <a:tc>
                  <a:txBody>
                    <a:bodyPr/>
                    <a:lstStyle/>
                    <a:p>
                      <a:pPr lvl="0" indent="0">
                        <a:buNone/>
                      </a:pPr>
                      <a:r>
                        <a:rPr lang="en-US" sz="1000">
                          <a:effectLst/>
                        </a:rPr>
                        <a:t>0.9 m/</a:t>
                      </a:r>
                      <a:r>
                        <a:rPr lang="en-US" sz="1000" err="1">
                          <a:effectLst/>
                        </a:rPr>
                        <a:t>px</a:t>
                      </a:r>
                    </a:p>
                  </a:txBody>
                  <a:tcPr/>
                </a:tc>
                <a:tc>
                  <a:txBody>
                    <a:bodyPr/>
                    <a:lstStyle/>
                    <a:p>
                      <a:pPr lvl="0" indent="0">
                        <a:buNone/>
                      </a:pPr>
                      <a:r>
                        <a:rPr lang="en-US" sz="1100" b="0" i="0" u="none" strike="noStrike" noProof="0" dirty="0">
                          <a:effectLst/>
                          <a:latin typeface="Arial"/>
                        </a:rPr>
                        <a:t>511 m</a:t>
                      </a:r>
                    </a:p>
                  </a:txBody>
                  <a:tcPr/>
                </a:tc>
                <a:extLst>
                  <a:ext uri="{0D108BD9-81ED-4DB2-BD59-A6C34878D82A}">
                    <a16:rowId xmlns:a16="http://schemas.microsoft.com/office/drawing/2014/main" val="961639853"/>
                  </a:ext>
                </a:extLst>
              </a:tr>
            </a:tbl>
          </a:graphicData>
        </a:graphic>
      </p:graphicFrame>
      <p:pic>
        <p:nvPicPr>
          <p:cNvPr id="6" name="Picture 5">
            <a:extLst>
              <a:ext uri="{FF2B5EF4-FFF2-40B4-BE49-F238E27FC236}">
                <a16:creationId xmlns:a16="http://schemas.microsoft.com/office/drawing/2014/main" id="{A1EE58E7-06ED-2A43-CC70-61BF0C4AC68D}"/>
              </a:ext>
            </a:extLst>
          </p:cNvPr>
          <p:cNvPicPr>
            <a:picLocks noChangeAspect="1"/>
          </p:cNvPicPr>
          <p:nvPr/>
        </p:nvPicPr>
        <p:blipFill>
          <a:blip r:embed="rId3"/>
          <a:stretch>
            <a:fillRect/>
          </a:stretch>
        </p:blipFill>
        <p:spPr>
          <a:xfrm>
            <a:off x="8610755" y="1089063"/>
            <a:ext cx="3030987" cy="2772058"/>
          </a:xfrm>
          <a:prstGeom prst="rect">
            <a:avLst/>
          </a:prstGeom>
        </p:spPr>
      </p:pic>
    </p:spTree>
    <p:extLst>
      <p:ext uri="{BB962C8B-B14F-4D97-AF65-F5344CB8AC3E}">
        <p14:creationId xmlns:p14="http://schemas.microsoft.com/office/powerpoint/2010/main" val="536861170"/>
      </p:ext>
    </p:extLst>
  </p:cSld>
  <p:clrMapOvr>
    <a:masterClrMapping/>
  </p:clrMapOvr>
</p:sld>
</file>

<file path=ppt/theme/theme1.xml><?xml version="1.0" encoding="utf-8"?>
<a:theme xmlns:a="http://schemas.openxmlformats.org/drawingml/2006/main" name="Office Theme">
  <a:themeElements>
    <a:clrScheme name="Tyvak Color Palette">
      <a:dk1>
        <a:srgbClr val="011121"/>
      </a:dk1>
      <a:lt1>
        <a:sysClr val="window" lastClr="FFFFFF"/>
      </a:lt1>
      <a:dk2>
        <a:srgbClr val="011121"/>
      </a:dk2>
      <a:lt2>
        <a:srgbClr val="FFFFFF"/>
      </a:lt2>
      <a:accent1>
        <a:srgbClr val="213C94"/>
      </a:accent1>
      <a:accent2>
        <a:srgbClr val="76BD1D"/>
      </a:accent2>
      <a:accent3>
        <a:srgbClr val="10226A"/>
      </a:accent3>
      <a:accent4>
        <a:srgbClr val="1E73BD"/>
      </a:accent4>
      <a:accent5>
        <a:srgbClr val="969696"/>
      </a:accent5>
      <a:accent6>
        <a:srgbClr val="F40000"/>
      </a:accent6>
      <a:hlink>
        <a:srgbClr val="1E73BD"/>
      </a:hlink>
      <a:folHlink>
        <a:srgbClr val="76BD1A"/>
      </a:folHlink>
    </a:clrScheme>
    <a:fontScheme name="Custom 2">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1BBD44DC0A3B419A7727E9F590172F" ma:contentTypeVersion="17" ma:contentTypeDescription="Create a new document." ma:contentTypeScope="" ma:versionID="faebdec88109f14c2341d49cfb284735">
  <xsd:schema xmlns:xsd="http://www.w3.org/2001/XMLSchema" xmlns:xs="http://www.w3.org/2001/XMLSchema" xmlns:p="http://schemas.microsoft.com/office/2006/metadata/properties" xmlns:ns2="25a322c3-af9b-4822-a29b-c28f1476fd3a" xmlns:ns3="c332dff3-5b0e-4850-a2d3-7e880e715674" targetNamespace="http://schemas.microsoft.com/office/2006/metadata/properties" ma:root="true" ma:fieldsID="8dee8e3142fc4b8759593fd336a472d8" ns2:_="" ns3:_="">
    <xsd:import namespace="25a322c3-af9b-4822-a29b-c28f1476fd3a"/>
    <xsd:import namespace="c332dff3-5b0e-4850-a2d3-7e880e71567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MediaLengthInSeconds" minOccurs="0"/>
                <xsd:element ref="ns2:lcf76f155ced4ddcb4097134ff3c332f" minOccurs="0"/>
                <xsd:element ref="ns3:TaxCatchAll" minOccurs="0"/>
                <xsd:element ref="ns2: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a322c3-af9b-4822-a29b-c28f1476fd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fd389ad-ea58-4141-927b-3942404f5043" ma:termSetId="09814cd3-568e-fe90-9814-8d621ff8fb84" ma:anchorId="fba54fb3-c3e1-fe81-a776-ca4b69148c4d" ma:open="true" ma:isKeyword="false">
      <xsd:complexType>
        <xsd:sequence>
          <xsd:element ref="pc:Terms" minOccurs="0" maxOccurs="1"/>
        </xsd:sequence>
      </xsd:complexType>
    </xsd:element>
    <xsd:element name="Date" ma:index="24" nillable="true" ma:displayName="Date" ma:format="DateTime" ma:internalNam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332dff3-5b0e-4850-a2d3-7e880e71567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2be44e2-b8fc-46db-86c5-5a4a1e8fc091}" ma:internalName="TaxCatchAll" ma:showField="CatchAllData" ma:web="c332dff3-5b0e-4850-a2d3-7e880e71567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ate xmlns="25a322c3-af9b-4822-a29b-c28f1476fd3a" xsi:nil="true"/>
    <TaxCatchAll xmlns="c332dff3-5b0e-4850-a2d3-7e880e715674" xsi:nil="true"/>
    <lcf76f155ced4ddcb4097134ff3c332f xmlns="25a322c3-af9b-4822-a29b-c28f1476fd3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24DBC8-66A9-4F5C-864B-8EF0090EBA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a322c3-af9b-4822-a29b-c28f1476fd3a"/>
    <ds:schemaRef ds:uri="c332dff3-5b0e-4850-a2d3-7e880e7156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A68E83-033D-4EEE-B675-27E7BCA0A61C}">
  <ds:schemaRefs>
    <ds:schemaRef ds:uri="http://schemas.microsoft.com/office/infopath/2007/PartnerControls"/>
    <ds:schemaRef ds:uri="http://purl.org/dc/dcmitype/"/>
    <ds:schemaRef ds:uri="http://schemas.microsoft.com/office/2006/documentManagement/types"/>
    <ds:schemaRef ds:uri="http://purl.org/dc/elements/1.1/"/>
    <ds:schemaRef ds:uri="http://www.w3.org/XML/1998/namespace"/>
    <ds:schemaRef ds:uri="08e74375-8e97-4c88-99d1-2c5686ae7311"/>
    <ds:schemaRef ds:uri="http://purl.org/dc/terms/"/>
    <ds:schemaRef ds:uri="http://schemas.openxmlformats.org/package/2006/metadata/core-properties"/>
    <ds:schemaRef ds:uri="9608aa15-82a6-4271-af73-8a4ee838c47e"/>
    <ds:schemaRef ds:uri="http://schemas.microsoft.com/office/2006/metadata/properties"/>
    <ds:schemaRef ds:uri="25a322c3-af9b-4822-a29b-c28f1476fd3a"/>
    <ds:schemaRef ds:uri="c332dff3-5b0e-4850-a2d3-7e880e715674"/>
  </ds:schemaRefs>
</ds:datastoreItem>
</file>

<file path=customXml/itemProps3.xml><?xml version="1.0" encoding="utf-8"?>
<ds:datastoreItem xmlns:ds="http://schemas.openxmlformats.org/officeDocument/2006/customXml" ds:itemID="{ECBC609E-679D-4EC9-8CFF-F0D75CD9E91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1906</Words>
  <Application>Microsoft Office PowerPoint</Application>
  <PresentationFormat>Widescreen</PresentationFormat>
  <Paragraphs>385</Paragraphs>
  <Slides>25</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Stellar</vt:lpstr>
      <vt:lpstr>System Font Regular</vt:lpstr>
      <vt:lpstr>Times New Roman</vt:lpstr>
      <vt:lpstr>Wingdings</vt:lpstr>
      <vt:lpstr>Office Theme</vt:lpstr>
      <vt:lpstr>PowerPoint Presentation</vt:lpstr>
      <vt:lpstr>PowerPoint Presentation</vt:lpstr>
      <vt:lpstr>Milani Consortium</vt:lpstr>
      <vt:lpstr>Italian representatives (consortium)</vt:lpstr>
      <vt:lpstr>Italian representatives (additional partners)</vt:lpstr>
      <vt:lpstr>Milani Scientific objectives</vt:lpstr>
      <vt:lpstr>Milani Operational constraints</vt:lpstr>
      <vt:lpstr>Milani Mission Overview</vt:lpstr>
      <vt:lpstr>Milani Mission Objectives</vt:lpstr>
      <vt:lpstr>Milani Mission Objectives</vt:lpstr>
      <vt:lpstr>Hera Milani interfaces validation</vt:lpstr>
      <vt:lpstr>Hera Milani interfaces validation</vt:lpstr>
      <vt:lpstr>Hera Milani interfaces validation</vt:lpstr>
      <vt:lpstr>Hera Milani interfaces validation</vt:lpstr>
      <vt:lpstr>Milani Engineering Model</vt:lpstr>
      <vt:lpstr>Milani Engineering Model</vt:lpstr>
      <vt:lpstr>Milani ProtoFlight Model</vt:lpstr>
      <vt:lpstr>Milani satellite: focus</vt:lpstr>
      <vt:lpstr>Radiation test activities </vt:lpstr>
      <vt:lpstr>Ground Segment</vt:lpstr>
      <vt:lpstr>Milani mission timeline: where are we?</vt:lpstr>
      <vt:lpstr>Dissemination</vt:lpstr>
      <vt:lpstr>Dissemination: DART Impact Event (26th Sept 2022)</vt:lpstr>
      <vt:lpstr>Missing a mission logo and patch!!!</vt:lpstr>
      <vt:lpstr>Flawless Execution Sustains Growth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Fabio Nichele</dc:creator>
  <cp:lastModifiedBy>Alessandro Santoni</cp:lastModifiedBy>
  <cp:revision>60</cp:revision>
  <dcterms:created xsi:type="dcterms:W3CDTF">2020-11-17T23:26:44Z</dcterms:created>
  <dcterms:modified xsi:type="dcterms:W3CDTF">2023-04-21T11:12:25Z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0x010100B31BBD44DC0A3B419A7727E9F590172F</vt:lpwstr>
  </property>
</Properties>
</file>