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442" r:id="rId2"/>
    <p:sldId id="441" r:id="rId3"/>
    <p:sldId id="265" r:id="rId4"/>
    <p:sldId id="262" r:id="rId5"/>
    <p:sldId id="266" r:id="rId6"/>
    <p:sldId id="267" r:id="rId7"/>
    <p:sldId id="268" r:id="rId8"/>
    <p:sldId id="269" r:id="rId9"/>
    <p:sldId id="270" r:id="rId10"/>
    <p:sldId id="443" r:id="rId11"/>
    <p:sldId id="271" r:id="rId12"/>
    <p:sldId id="272" r:id="rId13"/>
    <p:sldId id="273" r:id="rId14"/>
    <p:sldId id="274" r:id="rId15"/>
    <p:sldId id="276" r:id="rId16"/>
    <p:sldId id="440"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26">
          <p15:clr>
            <a:srgbClr val="A4A3A4"/>
          </p15:clr>
        </p15:guide>
        <p15:guide id="2" orient="horz" pos="1664">
          <p15:clr>
            <a:srgbClr val="A4A3A4"/>
          </p15:clr>
        </p15:guide>
        <p15:guide id="3" orient="horz" pos="11">
          <p15:clr>
            <a:srgbClr val="A4A3A4"/>
          </p15:clr>
        </p15:guide>
        <p15:guide id="4" pos="5759">
          <p15:clr>
            <a:srgbClr val="A4A3A4"/>
          </p15:clr>
        </p15:guide>
        <p15:guide id="5" pos="28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FFFFF"/>
    <a:srgbClr val="BA0C2F"/>
    <a:srgbClr val="53585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25" autoAdjust="0"/>
    <p:restoredTop sz="99388" autoAdjust="0"/>
  </p:normalViewPr>
  <p:slideViewPr>
    <p:cSldViewPr snapToGrid="0" snapToObjects="1">
      <p:cViewPr varScale="1">
        <p:scale>
          <a:sx n="171" d="100"/>
          <a:sy n="171" d="100"/>
        </p:scale>
        <p:origin x="808" y="168"/>
      </p:cViewPr>
      <p:guideLst>
        <p:guide orient="horz" pos="3026"/>
        <p:guide orient="horz" pos="1664"/>
        <p:guide orient="horz" pos="11"/>
        <p:guide pos="5759"/>
        <p:guide pos="286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FDF2216-3C6C-5242-8DB2-4752D4FEC615}" type="datetimeFigureOut">
              <a:rPr lang="en-US" smtClean="0">
                <a:latin typeface="Arial"/>
              </a:rPr>
              <a:pPr/>
              <a:t>5/1/23</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36E00F2-CC6B-3345-A584-44341337AE23}" type="slidenum">
              <a:rPr lang="en-US" smtClean="0">
                <a:latin typeface="Arial"/>
              </a:rPr>
              <a:pPr/>
              <a:t>‹#›</a:t>
            </a:fld>
            <a:endParaRPr lang="en-US" dirty="0">
              <a:latin typeface="Arial"/>
            </a:endParaRPr>
          </a:p>
        </p:txBody>
      </p:sp>
    </p:spTree>
    <p:extLst>
      <p:ext uri="{BB962C8B-B14F-4D97-AF65-F5344CB8AC3E}">
        <p14:creationId xmlns:p14="http://schemas.microsoft.com/office/powerpoint/2010/main" val="29354263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2CD6293C-6F3F-374D-A003-D3E152FC3744}" type="datetimeFigureOut">
              <a:rPr lang="en-US" smtClean="0"/>
              <a:pPr/>
              <a:t>5/1/23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D389288A-BD78-EC48-81B6-C08E556E1607}" type="slidenum">
              <a:rPr lang="en-US" smtClean="0"/>
              <a:pPr/>
              <a:t>‹#›</a:t>
            </a:fld>
            <a:endParaRPr lang="en-US" dirty="0"/>
          </a:p>
        </p:txBody>
      </p:sp>
    </p:spTree>
    <p:extLst>
      <p:ext uri="{BB962C8B-B14F-4D97-AF65-F5344CB8AC3E}">
        <p14:creationId xmlns:p14="http://schemas.microsoft.com/office/powerpoint/2010/main" val="92676020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w No Image">
    <p:spTree>
      <p:nvGrpSpPr>
        <p:cNvPr id="1" name=""/>
        <p:cNvGrpSpPr/>
        <p:nvPr/>
      </p:nvGrpSpPr>
      <p:grpSpPr>
        <a:xfrm>
          <a:off x="0" y="0"/>
          <a:ext cx="0" cy="0"/>
          <a:chOff x="0" y="0"/>
          <a:chExt cx="0" cy="0"/>
        </a:xfrm>
      </p:grpSpPr>
      <p:sp>
        <p:nvSpPr>
          <p:cNvPr id="6" name="Text Placeholder 4"/>
          <p:cNvSpPr>
            <a:spLocks noGrp="1"/>
          </p:cNvSpPr>
          <p:nvPr>
            <p:ph type="body" sz="quarter" idx="3" hasCustomPrompt="1"/>
          </p:nvPr>
        </p:nvSpPr>
        <p:spPr>
          <a:xfrm>
            <a:off x="903833" y="1936216"/>
            <a:ext cx="7524221" cy="475338"/>
          </a:xfrm>
          <a:prstGeom prst="rect">
            <a:avLst/>
          </a:prstGeom>
        </p:spPr>
        <p:txBody>
          <a:bodyPr anchor="t"/>
          <a:lstStyle>
            <a:lvl1pPr marL="0" indent="0">
              <a:buNone/>
              <a:defRPr sz="2400" b="1" baseline="0">
                <a:solidFill>
                  <a:srgbClr val="000000"/>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Presentation Title</a:t>
            </a:r>
          </a:p>
        </p:txBody>
      </p:sp>
      <p:sp>
        <p:nvSpPr>
          <p:cNvPr id="7" name="Text Placeholder 20"/>
          <p:cNvSpPr>
            <a:spLocks noGrp="1"/>
          </p:cNvSpPr>
          <p:nvPr>
            <p:ph type="body" sz="quarter" idx="18" hasCustomPrompt="1"/>
          </p:nvPr>
        </p:nvSpPr>
        <p:spPr>
          <a:xfrm>
            <a:off x="914950" y="2411554"/>
            <a:ext cx="7498993" cy="1345448"/>
          </a:xfrm>
          <a:prstGeom prst="rect">
            <a:avLst/>
          </a:prstGeom>
        </p:spPr>
        <p:txBody>
          <a:bodyPr>
            <a:noAutofit/>
          </a:bodyPr>
          <a:lstStyle>
            <a:lvl1pPr marL="0" marR="0" indent="0" algn="l" defTabSz="457200" rtl="0" eaLnBrk="1" fontAlgn="auto" latinLnBrk="0" hangingPunct="1">
              <a:lnSpc>
                <a:spcPct val="100000"/>
              </a:lnSpc>
              <a:spcBef>
                <a:spcPct val="20000"/>
              </a:spcBef>
              <a:spcAft>
                <a:spcPts val="0"/>
              </a:spcAft>
              <a:buClrTx/>
              <a:buSzTx/>
              <a:buFontTx/>
              <a:buNone/>
              <a:tabLst/>
              <a:defRPr sz="1200" baseline="0">
                <a:solidFill>
                  <a:srgbClr val="000000"/>
                </a:solidFill>
                <a:latin typeface="Arial"/>
                <a:cs typeface="Arial"/>
              </a:defRPr>
            </a:lvl1pPr>
          </a:lstStyle>
          <a:p>
            <a:pPr lvl="0"/>
            <a:r>
              <a:rPr lang="en-US" dirty="0"/>
              <a:t>Click to Edit Name(s) of Presenter(s), Directorate/Division and Date</a:t>
            </a:r>
          </a:p>
        </p:txBody>
      </p:sp>
      <p:pic>
        <p:nvPicPr>
          <p:cNvPr id="8" name="Picture 7" descr="Tribrand_ColorBlackText_RGB_small_040615.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616" y="96570"/>
            <a:ext cx="2833047" cy="607082"/>
          </a:xfrm>
          <a:prstGeom prst="rect">
            <a:avLst/>
          </a:prstGeom>
        </p:spPr>
      </p:pic>
    </p:spTree>
    <p:extLst>
      <p:ext uri="{BB962C8B-B14F-4D97-AF65-F5344CB8AC3E}">
        <p14:creationId xmlns:p14="http://schemas.microsoft.com/office/powerpoint/2010/main" val="1560679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p:spTree>
      <p:nvGrpSpPr>
        <p:cNvPr id="1" name=""/>
        <p:cNvGrpSpPr/>
        <p:nvPr/>
      </p:nvGrpSpPr>
      <p:grpSpPr>
        <a:xfrm>
          <a:off x="0" y="0"/>
          <a:ext cx="0" cy="0"/>
          <a:chOff x="0" y="0"/>
          <a:chExt cx="0" cy="0"/>
        </a:xfrm>
      </p:grpSpPr>
      <p:sp>
        <p:nvSpPr>
          <p:cNvPr id="5" name="Text Placeholder 4"/>
          <p:cNvSpPr>
            <a:spLocks noGrp="1"/>
          </p:cNvSpPr>
          <p:nvPr>
            <p:ph type="body" sz="quarter" idx="3" hasCustomPrompt="1"/>
          </p:nvPr>
        </p:nvSpPr>
        <p:spPr>
          <a:xfrm>
            <a:off x="0" y="2149550"/>
            <a:ext cx="9144000" cy="862164"/>
          </a:xfrm>
          <a:prstGeom prst="rect">
            <a:avLst/>
          </a:prstGeom>
        </p:spPr>
        <p:txBody>
          <a:bodyPr anchor="t"/>
          <a:lstStyle>
            <a:lvl1pPr marL="0" indent="0" algn="ctr">
              <a:buNone/>
              <a:defRPr sz="3600" b="0" i="0" baseline="0">
                <a:solidFill>
                  <a:schemeClr val="tx1"/>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Chapter Divider</a:t>
            </a:r>
          </a:p>
        </p:txBody>
      </p:sp>
    </p:spTree>
    <p:extLst>
      <p:ext uri="{BB962C8B-B14F-4D97-AF65-F5344CB8AC3E}">
        <p14:creationId xmlns:p14="http://schemas.microsoft.com/office/powerpoint/2010/main" val="1773567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9119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pic>
        <p:nvPicPr>
          <p:cNvPr id="20" name="Picture 19" descr="Tribrand_ColorBlackText_RGB_small_040615.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77507" y="1786796"/>
            <a:ext cx="3556449" cy="762097"/>
          </a:xfrm>
          <a:prstGeom prst="rect">
            <a:avLst/>
          </a:prstGeom>
        </p:spPr>
      </p:pic>
      <p:sp>
        <p:nvSpPr>
          <p:cNvPr id="7" name="TextBox 6"/>
          <p:cNvSpPr txBox="1"/>
          <p:nvPr userDrawn="1"/>
        </p:nvSpPr>
        <p:spPr>
          <a:xfrm>
            <a:off x="1" y="2976387"/>
            <a:ext cx="9144000" cy="338554"/>
          </a:xfrm>
          <a:prstGeom prst="rect">
            <a:avLst/>
          </a:prstGeom>
          <a:noFill/>
        </p:spPr>
        <p:txBody>
          <a:bodyPr wrap="square" rtlCol="0">
            <a:spAutoFit/>
          </a:bodyPr>
          <a:lstStyle/>
          <a:p>
            <a:pPr algn="ctr"/>
            <a:r>
              <a:rPr lang="en-US" sz="1600" spc="200" dirty="0">
                <a:solidFill>
                  <a:srgbClr val="BA0C2F"/>
                </a:solidFill>
              </a:rPr>
              <a:t>jpl.nasa.gov</a:t>
            </a:r>
          </a:p>
        </p:txBody>
      </p:sp>
      <p:cxnSp>
        <p:nvCxnSpPr>
          <p:cNvPr id="5" name="Straight Connector 4"/>
          <p:cNvCxnSpPr/>
          <p:nvPr userDrawn="1"/>
        </p:nvCxnSpPr>
        <p:spPr>
          <a:xfrm>
            <a:off x="2924848" y="2750422"/>
            <a:ext cx="3294305"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220171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7A3BD41-9692-4A4A-B924-BF308F26E442}" type="datetimeFigureOut">
              <a:rPr lang="es-ES" smtClean="0"/>
              <a:t>1/5/23</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1CECE88D-C23D-4DD6-A4D0-7119A166B1CD}" type="slidenum">
              <a:rPr lang="es-ES" smtClean="0"/>
              <a:t>‹#›</a:t>
            </a:fld>
            <a:endParaRPr lang="es-ES"/>
          </a:p>
        </p:txBody>
      </p:sp>
    </p:spTree>
    <p:extLst>
      <p:ext uri="{BB962C8B-B14F-4D97-AF65-F5344CB8AC3E}">
        <p14:creationId xmlns:p14="http://schemas.microsoft.com/office/powerpoint/2010/main" val="29898458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olo el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321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w Square Imag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2700" y="0"/>
            <a:ext cx="5140325" cy="5143500"/>
          </a:xfrm>
          <a:prstGeom prst="rect">
            <a:avLst/>
          </a:prstGeom>
        </p:spPr>
        <p:txBody>
          <a:bodyPr vert="horz" anchor="ctr"/>
          <a:lstStyle>
            <a:lvl1pPr marL="0" indent="0" algn="ctr">
              <a:buNone/>
              <a:defRPr sz="1400"/>
            </a:lvl1pPr>
          </a:lstStyle>
          <a:p>
            <a:r>
              <a:rPr lang="en-US"/>
              <a:t>Click icon to add picture</a:t>
            </a:r>
            <a:endParaRPr lang="en-US" dirty="0"/>
          </a:p>
        </p:txBody>
      </p:sp>
      <p:pic>
        <p:nvPicPr>
          <p:cNvPr id="9" name="Picture 8" descr="Tribrand_ColorBlackText_RGB_small_040615.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42477" y="4277360"/>
            <a:ext cx="2833047" cy="607082"/>
          </a:xfrm>
          <a:prstGeom prst="rect">
            <a:avLst/>
          </a:prstGeom>
        </p:spPr>
      </p:pic>
      <p:sp>
        <p:nvSpPr>
          <p:cNvPr id="11" name="Text Placeholder 4"/>
          <p:cNvSpPr>
            <a:spLocks noGrp="1"/>
          </p:cNvSpPr>
          <p:nvPr>
            <p:ph type="body" sz="quarter" idx="3" hasCustomPrompt="1"/>
          </p:nvPr>
        </p:nvSpPr>
        <p:spPr>
          <a:xfrm>
            <a:off x="5127624" y="1210733"/>
            <a:ext cx="4016375" cy="496147"/>
          </a:xfrm>
          <a:prstGeom prst="rect">
            <a:avLst/>
          </a:prstGeom>
        </p:spPr>
        <p:txBody>
          <a:bodyPr anchor="t"/>
          <a:lstStyle>
            <a:lvl1pPr marL="0" indent="0" algn="ctr">
              <a:lnSpc>
                <a:spcPct val="100000"/>
              </a:lnSpc>
              <a:buNone/>
              <a:defRPr sz="2400" b="1" baseline="0">
                <a:solidFill>
                  <a:srgbClr val="000000"/>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Presentation Title</a:t>
            </a:r>
          </a:p>
        </p:txBody>
      </p:sp>
      <p:sp>
        <p:nvSpPr>
          <p:cNvPr id="12" name="Text Placeholder 20"/>
          <p:cNvSpPr>
            <a:spLocks noGrp="1"/>
          </p:cNvSpPr>
          <p:nvPr>
            <p:ph type="body" sz="quarter" idx="19" hasCustomPrompt="1"/>
          </p:nvPr>
        </p:nvSpPr>
        <p:spPr>
          <a:xfrm>
            <a:off x="5127623" y="1735952"/>
            <a:ext cx="4016375" cy="1000129"/>
          </a:xfrm>
          <a:prstGeom prst="rect">
            <a:avLst/>
          </a:prstGeom>
        </p:spPr>
        <p:txBody>
          <a:bodyPr>
            <a:noAutofit/>
          </a:bodyPr>
          <a:lstStyle>
            <a:lvl1pPr marL="0" marR="0" indent="0" algn="ctr" defTabSz="457200" rtl="0" eaLnBrk="1" fontAlgn="auto" latinLnBrk="0" hangingPunct="1">
              <a:lnSpc>
                <a:spcPct val="100000"/>
              </a:lnSpc>
              <a:spcBef>
                <a:spcPct val="20000"/>
              </a:spcBef>
              <a:spcAft>
                <a:spcPts val="0"/>
              </a:spcAft>
              <a:buClrTx/>
              <a:buSzTx/>
              <a:buFontTx/>
              <a:buNone/>
              <a:tabLst/>
              <a:defRPr sz="1200" baseline="0">
                <a:solidFill>
                  <a:srgbClr val="000000"/>
                </a:solidFill>
                <a:latin typeface="Arial"/>
                <a:cs typeface="Arial"/>
              </a:defRPr>
            </a:lvl1pPr>
          </a:lstStyle>
          <a:p>
            <a:pPr lvl="0"/>
            <a:r>
              <a:rPr lang="en-US" dirty="0"/>
              <a:t>Click to Edit Name(s) of Presenter(s)</a:t>
            </a:r>
          </a:p>
          <a:p>
            <a:pPr lvl="0"/>
            <a:r>
              <a:rPr lang="en-US" dirty="0"/>
              <a:t>Click to Edit Directorate, Division or Group</a:t>
            </a:r>
          </a:p>
          <a:p>
            <a:pPr marL="0" marR="0" lvl="0" indent="0" algn="ctr" defTabSz="457200" rtl="0" eaLnBrk="1" fontAlgn="auto" latinLnBrk="0" hangingPunct="1">
              <a:lnSpc>
                <a:spcPct val="100000"/>
              </a:lnSpc>
              <a:spcBef>
                <a:spcPct val="20000"/>
              </a:spcBef>
              <a:spcAft>
                <a:spcPts val="0"/>
              </a:spcAft>
              <a:buClrTx/>
              <a:buSzTx/>
              <a:buFontTx/>
              <a:buNone/>
              <a:tabLst/>
              <a:defRPr/>
            </a:pPr>
            <a:r>
              <a:rPr lang="en-US" dirty="0"/>
              <a:t>Click to Edit Date</a:t>
            </a:r>
          </a:p>
        </p:txBody>
      </p:sp>
    </p:spTree>
    <p:extLst>
      <p:ext uri="{BB962C8B-B14F-4D97-AF65-F5344CB8AC3E}">
        <p14:creationId xmlns:p14="http://schemas.microsoft.com/office/powerpoint/2010/main" val="72568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ssion Logo Slide">
    <p:spTree>
      <p:nvGrpSpPr>
        <p:cNvPr id="1" name=""/>
        <p:cNvGrpSpPr/>
        <p:nvPr/>
      </p:nvGrpSpPr>
      <p:grpSpPr>
        <a:xfrm>
          <a:off x="0" y="0"/>
          <a:ext cx="0" cy="0"/>
          <a:chOff x="0" y="0"/>
          <a:chExt cx="0" cy="0"/>
        </a:xfrm>
      </p:grpSpPr>
      <p:sp>
        <p:nvSpPr>
          <p:cNvPr id="13"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6"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add Mission or Project Name</a:t>
            </a:r>
          </a:p>
        </p:txBody>
      </p:sp>
      <p:cxnSp>
        <p:nvCxnSpPr>
          <p:cNvPr id="12" name="Straight Connector 11"/>
          <p:cNvCxnSpPr/>
          <p:nvPr userDrawn="1"/>
        </p:nvCxnSpPr>
        <p:spPr>
          <a:xfrm flipH="1" flipV="1">
            <a:off x="5890626" y="1340395"/>
            <a:ext cx="2" cy="3193140"/>
          </a:xfrm>
          <a:prstGeom prst="line">
            <a:avLst/>
          </a:prstGeom>
          <a:ln w="12700" cap="flat" cmpd="sng" algn="ctr">
            <a:solidFill>
              <a:schemeClr val="bg1">
                <a:lumMod val="75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Content Placeholder 3"/>
          <p:cNvSpPr>
            <a:spLocks noGrp="1"/>
          </p:cNvSpPr>
          <p:nvPr>
            <p:ph sz="quarter" idx="18" hasCustomPrompt="1"/>
          </p:nvPr>
        </p:nvSpPr>
        <p:spPr>
          <a:xfrm>
            <a:off x="1026160" y="1340395"/>
            <a:ext cx="3886017" cy="3193140"/>
          </a:xfrm>
          <a:prstGeom prst="rect">
            <a:avLst/>
          </a:prstGeom>
        </p:spPr>
        <p:txBody>
          <a:bodyPr vert="horz"/>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add Mission logo</a:t>
            </a:r>
          </a:p>
        </p:txBody>
      </p:sp>
      <p:sp>
        <p:nvSpPr>
          <p:cNvPr id="18" name="Content Placeholder 3"/>
          <p:cNvSpPr>
            <a:spLocks noGrp="1"/>
          </p:cNvSpPr>
          <p:nvPr>
            <p:ph sz="quarter" idx="19" hasCustomPrompt="1"/>
          </p:nvPr>
        </p:nvSpPr>
        <p:spPr>
          <a:xfrm>
            <a:off x="6521956" y="1340395"/>
            <a:ext cx="1986400" cy="996405"/>
          </a:xfrm>
          <a:prstGeom prst="rect">
            <a:avLst/>
          </a:prstGeom>
        </p:spPr>
        <p:txBody>
          <a:bodyPr vert="horz"/>
          <a:lstStyle>
            <a:lvl1pP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add NASA, JPL or other partner logo</a:t>
            </a:r>
          </a:p>
        </p:txBody>
      </p:sp>
      <p:sp>
        <p:nvSpPr>
          <p:cNvPr id="19" name="Content Placeholder 3"/>
          <p:cNvSpPr>
            <a:spLocks noGrp="1"/>
          </p:cNvSpPr>
          <p:nvPr>
            <p:ph sz="quarter" idx="20" hasCustomPrompt="1"/>
          </p:nvPr>
        </p:nvSpPr>
        <p:spPr>
          <a:xfrm>
            <a:off x="6521956" y="2438400"/>
            <a:ext cx="1986400" cy="996405"/>
          </a:xfrm>
          <a:prstGeom prst="rect">
            <a:avLst/>
          </a:prstGeom>
        </p:spPr>
        <p:txBody>
          <a:bodyPr vert="horz"/>
          <a:lstStyle>
            <a:lvl1pP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add NASA, JPL or other partner logo</a:t>
            </a:r>
          </a:p>
        </p:txBody>
      </p:sp>
      <p:sp>
        <p:nvSpPr>
          <p:cNvPr id="20" name="Content Placeholder 3"/>
          <p:cNvSpPr>
            <a:spLocks noGrp="1"/>
          </p:cNvSpPr>
          <p:nvPr>
            <p:ph sz="quarter" idx="21" hasCustomPrompt="1"/>
          </p:nvPr>
        </p:nvSpPr>
        <p:spPr>
          <a:xfrm>
            <a:off x="6521956" y="3537130"/>
            <a:ext cx="1986400" cy="996405"/>
          </a:xfrm>
          <a:prstGeom prst="rect">
            <a:avLst/>
          </a:prstGeom>
        </p:spPr>
        <p:txBody>
          <a:bodyPr vert="horz"/>
          <a:lstStyle>
            <a:lvl1pP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add NASA, JPL or other partner logo</a:t>
            </a:r>
          </a:p>
        </p:txBody>
      </p:sp>
      <p:sp>
        <p:nvSpPr>
          <p:cNvPr id="15" name="Date Placeholder 3"/>
          <p:cNvSpPr>
            <a:spLocks noGrp="1"/>
          </p:cNvSpPr>
          <p:nvPr>
            <p:ph type="dt" sz="half" idx="2"/>
          </p:nvPr>
        </p:nvSpPr>
        <p:spPr>
          <a:xfrm>
            <a:off x="341087" y="4869657"/>
            <a:ext cx="1352550" cy="273844"/>
          </a:xfrm>
          <a:prstGeom prst="rect">
            <a:avLst/>
          </a:prstGeom>
        </p:spPr>
        <p:txBody>
          <a:bodyPr vert="horz" lIns="91440" tIns="45720" rIns="91440" bIns="45720" rtlCol="0" anchor="ctr"/>
          <a:lstStyle>
            <a:lvl1pPr algn="l">
              <a:defRPr sz="700">
                <a:solidFill>
                  <a:srgbClr val="7F7F7F"/>
                </a:solidFill>
              </a:defRPr>
            </a:lvl1pPr>
          </a:lstStyle>
          <a:p>
            <a:r>
              <a:rPr lang="en-US" dirty="0"/>
              <a:t>Date Goes Here</a:t>
            </a:r>
          </a:p>
        </p:txBody>
      </p:sp>
      <p:sp>
        <p:nvSpPr>
          <p:cNvPr id="21" name="Footer Placeholder 4"/>
          <p:cNvSpPr>
            <a:spLocks noGrp="1"/>
          </p:cNvSpPr>
          <p:nvPr>
            <p:ph type="ftr" sz="quarter" idx="3"/>
          </p:nvPr>
        </p:nvSpPr>
        <p:spPr>
          <a:xfrm>
            <a:off x="1693637" y="4869657"/>
            <a:ext cx="5873448" cy="273844"/>
          </a:xfrm>
          <a:prstGeom prst="rect">
            <a:avLst/>
          </a:prstGeom>
        </p:spPr>
        <p:txBody>
          <a:bodyPr vert="horz" lIns="91440" tIns="45720" rIns="91440" bIns="45720" rtlCol="0" anchor="ctr"/>
          <a:lstStyle>
            <a:lvl1pPr algn="ctr">
              <a:defRPr sz="700">
                <a:solidFill>
                  <a:srgbClr val="7F7F7F"/>
                </a:solidFill>
              </a:defRPr>
            </a:lvl1pPr>
          </a:lstStyle>
          <a:p>
            <a:r>
              <a:rPr lang="en-US" dirty="0"/>
              <a:t>Name of presentation or other info goes here</a:t>
            </a:r>
          </a:p>
        </p:txBody>
      </p:sp>
      <p:sp>
        <p:nvSpPr>
          <p:cNvPr id="22" name="Slide Number Placeholder 5"/>
          <p:cNvSpPr>
            <a:spLocks noGrp="1"/>
          </p:cNvSpPr>
          <p:nvPr>
            <p:ph type="sldNum" sz="quarter" idx="4"/>
          </p:nvPr>
        </p:nvSpPr>
        <p:spPr>
          <a:xfrm>
            <a:off x="7567085" y="4869657"/>
            <a:ext cx="1267883" cy="273844"/>
          </a:xfrm>
          <a:prstGeom prst="rect">
            <a:avLst/>
          </a:prstGeom>
        </p:spPr>
        <p:txBody>
          <a:bodyPr vert="horz" lIns="91440" tIns="45720" rIns="91440" bIns="45720" rtlCol="0" anchor="ctr"/>
          <a:lstStyle>
            <a:lvl1pPr algn="r">
              <a:defRPr sz="700">
                <a:solidFill>
                  <a:srgbClr val="7F7F7F"/>
                </a:solidFill>
              </a:defRPr>
            </a:lvl1pPr>
          </a:lstStyle>
          <a:p>
            <a:fld id="{1BB0B505-5A34-8746-A5A9-793D5E51FFCB}" type="slidenum">
              <a:rPr lang="en-US" smtClean="0"/>
              <a:pPr/>
              <a:t>‹#›</a:t>
            </a:fld>
            <a:endParaRPr lang="en-US" dirty="0"/>
          </a:p>
        </p:txBody>
      </p:sp>
    </p:spTree>
    <p:extLst>
      <p:ext uri="{BB962C8B-B14F-4D97-AF65-F5344CB8AC3E}">
        <p14:creationId xmlns:p14="http://schemas.microsoft.com/office/powerpoint/2010/main" val="1609336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er/Footer">
    <p:spTree>
      <p:nvGrpSpPr>
        <p:cNvPr id="1" name=""/>
        <p:cNvGrpSpPr/>
        <p:nvPr/>
      </p:nvGrpSpPr>
      <p:grpSpPr>
        <a:xfrm>
          <a:off x="0" y="0"/>
          <a:ext cx="0" cy="0"/>
          <a:chOff x="0" y="0"/>
          <a:chExt cx="0" cy="0"/>
        </a:xfrm>
      </p:grpSpPr>
      <p:sp>
        <p:nvSpPr>
          <p:cNvPr id="13"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6"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add Mission or Project Name</a:t>
            </a:r>
          </a:p>
        </p:txBody>
      </p:sp>
      <p:pic>
        <p:nvPicPr>
          <p:cNvPr id="9" name="Picture 8" descr="JPL-logo_Stacked_RedBlack-RGB_small_040615.eps"/>
          <p:cNvPicPr>
            <a:picLocks noChangeAspect="1"/>
          </p:cNvPicPr>
          <p:nvPr userDrawn="1"/>
        </p:nvPicPr>
        <p:blipFill rotWithShape="1">
          <a:blip r:embed="rId2">
            <a:extLst>
              <a:ext uri="{28A0092B-C50C-407E-A947-70E740481C1C}">
                <a14:useLocalDpi xmlns:a14="http://schemas.microsoft.com/office/drawing/2010/main" val="0"/>
              </a:ext>
            </a:extLst>
          </a:blip>
          <a:srcRect b="36678"/>
          <a:stretch/>
        </p:blipFill>
        <p:spPr>
          <a:xfrm>
            <a:off x="8211411" y="4927992"/>
            <a:ext cx="347745" cy="120107"/>
          </a:xfrm>
          <a:prstGeom prst="rect">
            <a:avLst/>
          </a:prstGeom>
        </p:spPr>
      </p:pic>
      <p:sp>
        <p:nvSpPr>
          <p:cNvPr id="12" name="Date Placeholder 3"/>
          <p:cNvSpPr>
            <a:spLocks noGrp="1"/>
          </p:cNvSpPr>
          <p:nvPr>
            <p:ph type="dt" sz="half" idx="2"/>
          </p:nvPr>
        </p:nvSpPr>
        <p:spPr>
          <a:xfrm>
            <a:off x="341087" y="4869657"/>
            <a:ext cx="1352550" cy="273844"/>
          </a:xfrm>
          <a:prstGeom prst="rect">
            <a:avLst/>
          </a:prstGeom>
        </p:spPr>
        <p:txBody>
          <a:bodyPr vert="horz" lIns="91440" tIns="45720" rIns="91440" bIns="45720" rtlCol="0" anchor="ctr"/>
          <a:lstStyle>
            <a:lvl1pPr algn="l">
              <a:defRPr sz="700">
                <a:solidFill>
                  <a:srgbClr val="7F7F7F"/>
                </a:solidFill>
              </a:defRPr>
            </a:lvl1pPr>
          </a:lstStyle>
          <a:p>
            <a:r>
              <a:rPr lang="en-US" dirty="0"/>
              <a:t>Date Goes Here</a:t>
            </a:r>
          </a:p>
        </p:txBody>
      </p:sp>
      <p:sp>
        <p:nvSpPr>
          <p:cNvPr id="14" name="Footer Placeholder 4"/>
          <p:cNvSpPr>
            <a:spLocks noGrp="1"/>
          </p:cNvSpPr>
          <p:nvPr>
            <p:ph type="ftr" sz="quarter" idx="3"/>
          </p:nvPr>
        </p:nvSpPr>
        <p:spPr>
          <a:xfrm>
            <a:off x="1693637" y="4869657"/>
            <a:ext cx="5873448" cy="273844"/>
          </a:xfrm>
          <a:prstGeom prst="rect">
            <a:avLst/>
          </a:prstGeom>
        </p:spPr>
        <p:txBody>
          <a:bodyPr vert="horz" lIns="91440" tIns="45720" rIns="91440" bIns="45720" rtlCol="0" anchor="ctr"/>
          <a:lstStyle>
            <a:lvl1pPr algn="ctr">
              <a:defRPr sz="700">
                <a:solidFill>
                  <a:srgbClr val="7F7F7F"/>
                </a:solidFill>
              </a:defRPr>
            </a:lvl1pPr>
          </a:lstStyle>
          <a:p>
            <a:r>
              <a:rPr lang="en-US" dirty="0"/>
              <a:t>Name of presentation or other info goes here</a:t>
            </a:r>
          </a:p>
        </p:txBody>
      </p:sp>
      <p:sp>
        <p:nvSpPr>
          <p:cNvPr id="15" name="Slide Number Placeholder 5"/>
          <p:cNvSpPr>
            <a:spLocks noGrp="1"/>
          </p:cNvSpPr>
          <p:nvPr>
            <p:ph type="sldNum" sz="quarter" idx="4"/>
          </p:nvPr>
        </p:nvSpPr>
        <p:spPr>
          <a:xfrm>
            <a:off x="7567085" y="4869657"/>
            <a:ext cx="1267883" cy="273844"/>
          </a:xfrm>
          <a:prstGeom prst="rect">
            <a:avLst/>
          </a:prstGeom>
        </p:spPr>
        <p:txBody>
          <a:bodyPr vert="horz" lIns="91440" tIns="45720" rIns="91440" bIns="45720" rtlCol="0" anchor="ctr"/>
          <a:lstStyle>
            <a:lvl1pPr algn="r">
              <a:defRPr sz="700">
                <a:solidFill>
                  <a:srgbClr val="7F7F7F"/>
                </a:solidFill>
              </a:defRPr>
            </a:lvl1pPr>
          </a:lstStyle>
          <a:p>
            <a:fld id="{1BB0B505-5A34-8746-A5A9-793D5E51FFCB}" type="slidenum">
              <a:rPr lang="en-US" smtClean="0"/>
              <a:pPr/>
              <a:t>‹#›</a:t>
            </a:fld>
            <a:endParaRPr lang="en-US" dirty="0"/>
          </a:p>
        </p:txBody>
      </p:sp>
    </p:spTree>
    <p:extLst>
      <p:ext uri="{BB962C8B-B14F-4D97-AF65-F5344CB8AC3E}">
        <p14:creationId xmlns:p14="http://schemas.microsoft.com/office/powerpoint/2010/main" val="3089753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Box">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341088" y="1161143"/>
            <a:ext cx="8364762" cy="3558495"/>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9"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11" name="Date Placeholder 3"/>
          <p:cNvSpPr>
            <a:spLocks noGrp="1"/>
          </p:cNvSpPr>
          <p:nvPr>
            <p:ph type="dt" sz="half" idx="2"/>
          </p:nvPr>
        </p:nvSpPr>
        <p:spPr>
          <a:xfrm>
            <a:off x="341087" y="4869657"/>
            <a:ext cx="1352550" cy="273844"/>
          </a:xfrm>
          <a:prstGeom prst="rect">
            <a:avLst/>
          </a:prstGeom>
        </p:spPr>
        <p:txBody>
          <a:bodyPr vert="horz" lIns="91440" tIns="45720" rIns="91440" bIns="45720" rtlCol="0" anchor="ctr"/>
          <a:lstStyle>
            <a:lvl1pPr algn="l">
              <a:defRPr sz="700">
                <a:solidFill>
                  <a:srgbClr val="7F7F7F"/>
                </a:solidFill>
              </a:defRPr>
            </a:lvl1pPr>
          </a:lstStyle>
          <a:p>
            <a:r>
              <a:rPr lang="en-US" dirty="0"/>
              <a:t>Date Goes Here</a:t>
            </a:r>
          </a:p>
        </p:txBody>
      </p:sp>
      <p:sp>
        <p:nvSpPr>
          <p:cNvPr id="12" name="Footer Placeholder 4"/>
          <p:cNvSpPr>
            <a:spLocks noGrp="1"/>
          </p:cNvSpPr>
          <p:nvPr>
            <p:ph type="ftr" sz="quarter" idx="3"/>
          </p:nvPr>
        </p:nvSpPr>
        <p:spPr>
          <a:xfrm>
            <a:off x="1693637" y="4869657"/>
            <a:ext cx="5873448" cy="273844"/>
          </a:xfrm>
          <a:prstGeom prst="rect">
            <a:avLst/>
          </a:prstGeom>
        </p:spPr>
        <p:txBody>
          <a:bodyPr vert="horz" lIns="91440" tIns="45720" rIns="91440" bIns="45720" rtlCol="0" anchor="ctr"/>
          <a:lstStyle>
            <a:lvl1pPr algn="ctr">
              <a:defRPr sz="700">
                <a:solidFill>
                  <a:srgbClr val="7F7F7F"/>
                </a:solidFill>
              </a:defRPr>
            </a:lvl1pPr>
          </a:lstStyle>
          <a:p>
            <a:r>
              <a:rPr lang="en-US" dirty="0"/>
              <a:t>Name of presentation or other info goes here</a:t>
            </a:r>
          </a:p>
        </p:txBody>
      </p:sp>
    </p:spTree>
    <p:extLst>
      <p:ext uri="{BB962C8B-B14F-4D97-AF65-F5344CB8AC3E}">
        <p14:creationId xmlns:p14="http://schemas.microsoft.com/office/powerpoint/2010/main" val="2122948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Bulleted List">
    <p:spTree>
      <p:nvGrpSpPr>
        <p:cNvPr id="1" name=""/>
        <p:cNvGrpSpPr/>
        <p:nvPr/>
      </p:nvGrpSpPr>
      <p:grpSpPr>
        <a:xfrm>
          <a:off x="0" y="0"/>
          <a:ext cx="0" cy="0"/>
          <a:chOff x="0" y="0"/>
          <a:chExt cx="0" cy="0"/>
        </a:xfrm>
      </p:grpSpPr>
      <p:sp>
        <p:nvSpPr>
          <p:cNvPr id="3" name="Text Placeholder 2"/>
          <p:cNvSpPr>
            <a:spLocks noGrp="1"/>
          </p:cNvSpPr>
          <p:nvPr>
            <p:ph type="body" sz="quarter" idx="18" hasCustomPrompt="1"/>
          </p:nvPr>
        </p:nvSpPr>
        <p:spPr>
          <a:xfrm>
            <a:off x="4799314" y="1161145"/>
            <a:ext cx="4008438" cy="3558494"/>
          </a:xfrm>
          <a:prstGeom prst="rect">
            <a:avLst/>
          </a:prstGeom>
        </p:spPr>
        <p:txBody>
          <a:bodyPr vert="horz"/>
          <a:lstStyle/>
          <a:p>
            <a:pPr lvl="0"/>
            <a:r>
              <a:rPr lang="en-US" dirty="0"/>
              <a:t>Click to add text</a:t>
            </a:r>
          </a:p>
        </p:txBody>
      </p:sp>
      <p:sp>
        <p:nvSpPr>
          <p:cNvPr id="5" name="Content Placeholder 4"/>
          <p:cNvSpPr>
            <a:spLocks noGrp="1"/>
          </p:cNvSpPr>
          <p:nvPr>
            <p:ph sz="quarter" idx="20" hasCustomPrompt="1"/>
          </p:nvPr>
        </p:nvSpPr>
        <p:spPr>
          <a:xfrm>
            <a:off x="341088" y="1161144"/>
            <a:ext cx="4023901" cy="3558494"/>
          </a:xfrm>
          <a:prstGeom prst="rect">
            <a:avLst/>
          </a:prstGeom>
        </p:spPr>
        <p:txBody>
          <a:bodyPr vert="horz"/>
          <a:lstStyle/>
          <a:p>
            <a:pPr lvl="0"/>
            <a:r>
              <a:rPr lang="en-US" dirty="0"/>
              <a:t>Click to add content</a:t>
            </a:r>
          </a:p>
        </p:txBody>
      </p:sp>
      <p:sp>
        <p:nvSpPr>
          <p:cNvPr id="9"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0"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pic>
        <p:nvPicPr>
          <p:cNvPr id="15" name="Picture 14" descr="JPL-logo_Stacked_RedBlack-RGB_small_040615.eps"/>
          <p:cNvPicPr>
            <a:picLocks noChangeAspect="1"/>
          </p:cNvPicPr>
          <p:nvPr userDrawn="1"/>
        </p:nvPicPr>
        <p:blipFill rotWithShape="1">
          <a:blip r:embed="rId2">
            <a:extLst>
              <a:ext uri="{28A0092B-C50C-407E-A947-70E740481C1C}">
                <a14:useLocalDpi xmlns:a14="http://schemas.microsoft.com/office/drawing/2010/main" val="0"/>
              </a:ext>
            </a:extLst>
          </a:blip>
          <a:srcRect b="36678"/>
          <a:stretch/>
        </p:blipFill>
        <p:spPr>
          <a:xfrm>
            <a:off x="8211411" y="4927992"/>
            <a:ext cx="347745" cy="120107"/>
          </a:xfrm>
          <a:prstGeom prst="rect">
            <a:avLst/>
          </a:prstGeom>
        </p:spPr>
      </p:pic>
      <p:sp>
        <p:nvSpPr>
          <p:cNvPr id="16" name="Date Placeholder 3"/>
          <p:cNvSpPr>
            <a:spLocks noGrp="1"/>
          </p:cNvSpPr>
          <p:nvPr>
            <p:ph type="dt" sz="half" idx="2"/>
          </p:nvPr>
        </p:nvSpPr>
        <p:spPr>
          <a:xfrm>
            <a:off x="341087" y="4869657"/>
            <a:ext cx="1352550" cy="273844"/>
          </a:xfrm>
          <a:prstGeom prst="rect">
            <a:avLst/>
          </a:prstGeom>
        </p:spPr>
        <p:txBody>
          <a:bodyPr vert="horz" lIns="91440" tIns="45720" rIns="91440" bIns="45720" rtlCol="0" anchor="ctr"/>
          <a:lstStyle>
            <a:lvl1pPr algn="l">
              <a:defRPr sz="700">
                <a:solidFill>
                  <a:srgbClr val="7F7F7F"/>
                </a:solidFill>
              </a:defRPr>
            </a:lvl1pPr>
          </a:lstStyle>
          <a:p>
            <a:r>
              <a:rPr lang="en-US" dirty="0"/>
              <a:t>Date Goes Here</a:t>
            </a:r>
          </a:p>
        </p:txBody>
      </p:sp>
      <p:sp>
        <p:nvSpPr>
          <p:cNvPr id="17" name="Footer Placeholder 4"/>
          <p:cNvSpPr>
            <a:spLocks noGrp="1"/>
          </p:cNvSpPr>
          <p:nvPr>
            <p:ph type="ftr" sz="quarter" idx="3"/>
          </p:nvPr>
        </p:nvSpPr>
        <p:spPr>
          <a:xfrm>
            <a:off x="1693637" y="4869657"/>
            <a:ext cx="5873448" cy="273844"/>
          </a:xfrm>
          <a:prstGeom prst="rect">
            <a:avLst/>
          </a:prstGeom>
        </p:spPr>
        <p:txBody>
          <a:bodyPr vert="horz" lIns="91440" tIns="45720" rIns="91440" bIns="45720" rtlCol="0" anchor="ctr"/>
          <a:lstStyle>
            <a:lvl1pPr algn="ctr">
              <a:defRPr sz="700">
                <a:solidFill>
                  <a:srgbClr val="7F7F7F"/>
                </a:solidFill>
              </a:defRPr>
            </a:lvl1pPr>
          </a:lstStyle>
          <a:p>
            <a:r>
              <a:rPr lang="en-US" dirty="0"/>
              <a:t>Name of presentation or other info goes here</a:t>
            </a:r>
          </a:p>
        </p:txBody>
      </p:sp>
      <p:sp>
        <p:nvSpPr>
          <p:cNvPr id="18" name="Slide Number Placeholder 5"/>
          <p:cNvSpPr>
            <a:spLocks noGrp="1"/>
          </p:cNvSpPr>
          <p:nvPr>
            <p:ph type="sldNum" sz="quarter" idx="4"/>
          </p:nvPr>
        </p:nvSpPr>
        <p:spPr>
          <a:xfrm>
            <a:off x="7567085" y="4869657"/>
            <a:ext cx="1267883" cy="273844"/>
          </a:xfrm>
          <a:prstGeom prst="rect">
            <a:avLst/>
          </a:prstGeom>
        </p:spPr>
        <p:txBody>
          <a:bodyPr vert="horz" lIns="91440" tIns="45720" rIns="91440" bIns="45720" rtlCol="0" anchor="ctr"/>
          <a:lstStyle>
            <a:lvl1pPr algn="r">
              <a:defRPr sz="700">
                <a:solidFill>
                  <a:srgbClr val="7F7F7F"/>
                </a:solidFill>
              </a:defRPr>
            </a:lvl1pPr>
          </a:lstStyle>
          <a:p>
            <a:fld id="{1BB0B505-5A34-8746-A5A9-793D5E51FFCB}" type="slidenum">
              <a:rPr lang="en-US" smtClean="0"/>
              <a:pPr/>
              <a:t>‹#›</a:t>
            </a:fld>
            <a:endParaRPr lang="en-US" dirty="0"/>
          </a:p>
        </p:txBody>
      </p:sp>
    </p:spTree>
    <p:extLst>
      <p:ext uri="{BB962C8B-B14F-4D97-AF65-F5344CB8AC3E}">
        <p14:creationId xmlns:p14="http://schemas.microsoft.com/office/powerpoint/2010/main" val="1696438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14" name="Picture Placeholder 7"/>
          <p:cNvSpPr>
            <a:spLocks noGrp="1"/>
          </p:cNvSpPr>
          <p:nvPr>
            <p:ph type="pic" sz="quarter" idx="13"/>
          </p:nvPr>
        </p:nvSpPr>
        <p:spPr>
          <a:xfrm>
            <a:off x="0" y="1161143"/>
            <a:ext cx="9144000" cy="3558494"/>
          </a:xfrm>
          <a:prstGeom prst="rect">
            <a:avLst/>
          </a:prstGeom>
        </p:spPr>
        <p:txBody>
          <a:bodyPr vert="horz" anchor="ctr"/>
          <a:lstStyle>
            <a:lvl1pPr marL="0" indent="0" algn="ctr">
              <a:buFontTx/>
              <a:buNone/>
              <a:defRPr sz="1600">
                <a:solidFill>
                  <a:srgbClr val="000000"/>
                </a:solidFill>
              </a:defRPr>
            </a:lvl1pPr>
          </a:lstStyle>
          <a:p>
            <a:r>
              <a:rPr lang="en-US"/>
              <a:t>Click icon to add picture</a:t>
            </a:r>
            <a:endParaRPr lang="en-US" dirty="0"/>
          </a:p>
        </p:txBody>
      </p:sp>
      <p:sp>
        <p:nvSpPr>
          <p:cNvPr id="8"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9"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pic>
        <p:nvPicPr>
          <p:cNvPr id="15" name="Picture 14" descr="JPL-logo_Stacked_RedBlack-RGB_small_040615.eps"/>
          <p:cNvPicPr>
            <a:picLocks noChangeAspect="1"/>
          </p:cNvPicPr>
          <p:nvPr userDrawn="1"/>
        </p:nvPicPr>
        <p:blipFill rotWithShape="1">
          <a:blip r:embed="rId2">
            <a:extLst>
              <a:ext uri="{28A0092B-C50C-407E-A947-70E740481C1C}">
                <a14:useLocalDpi xmlns:a14="http://schemas.microsoft.com/office/drawing/2010/main" val="0"/>
              </a:ext>
            </a:extLst>
          </a:blip>
          <a:srcRect b="36678"/>
          <a:stretch/>
        </p:blipFill>
        <p:spPr>
          <a:xfrm>
            <a:off x="8211411" y="4927992"/>
            <a:ext cx="347745" cy="120107"/>
          </a:xfrm>
          <a:prstGeom prst="rect">
            <a:avLst/>
          </a:prstGeom>
        </p:spPr>
      </p:pic>
      <p:sp>
        <p:nvSpPr>
          <p:cNvPr id="16" name="Date Placeholder 3"/>
          <p:cNvSpPr>
            <a:spLocks noGrp="1"/>
          </p:cNvSpPr>
          <p:nvPr>
            <p:ph type="dt" sz="half" idx="2"/>
          </p:nvPr>
        </p:nvSpPr>
        <p:spPr>
          <a:xfrm>
            <a:off x="341087" y="4869657"/>
            <a:ext cx="1352550" cy="273844"/>
          </a:xfrm>
          <a:prstGeom prst="rect">
            <a:avLst/>
          </a:prstGeom>
        </p:spPr>
        <p:txBody>
          <a:bodyPr vert="horz" lIns="91440" tIns="45720" rIns="91440" bIns="45720" rtlCol="0" anchor="ctr"/>
          <a:lstStyle>
            <a:lvl1pPr algn="l">
              <a:defRPr sz="700">
                <a:solidFill>
                  <a:srgbClr val="7F7F7F"/>
                </a:solidFill>
              </a:defRPr>
            </a:lvl1pPr>
          </a:lstStyle>
          <a:p>
            <a:r>
              <a:rPr lang="en-US" dirty="0"/>
              <a:t>Date Goes Here</a:t>
            </a:r>
          </a:p>
        </p:txBody>
      </p:sp>
      <p:sp>
        <p:nvSpPr>
          <p:cNvPr id="17" name="Footer Placeholder 4"/>
          <p:cNvSpPr>
            <a:spLocks noGrp="1"/>
          </p:cNvSpPr>
          <p:nvPr>
            <p:ph type="ftr" sz="quarter" idx="3"/>
          </p:nvPr>
        </p:nvSpPr>
        <p:spPr>
          <a:xfrm>
            <a:off x="1693637" y="4869657"/>
            <a:ext cx="5873448" cy="273844"/>
          </a:xfrm>
          <a:prstGeom prst="rect">
            <a:avLst/>
          </a:prstGeom>
        </p:spPr>
        <p:txBody>
          <a:bodyPr vert="horz" lIns="91440" tIns="45720" rIns="91440" bIns="45720" rtlCol="0" anchor="ctr"/>
          <a:lstStyle>
            <a:lvl1pPr algn="ctr">
              <a:defRPr sz="700">
                <a:solidFill>
                  <a:srgbClr val="7F7F7F"/>
                </a:solidFill>
              </a:defRPr>
            </a:lvl1pPr>
          </a:lstStyle>
          <a:p>
            <a:r>
              <a:rPr lang="en-US" dirty="0"/>
              <a:t>Name of presentation or other info goes here</a:t>
            </a:r>
          </a:p>
        </p:txBody>
      </p:sp>
      <p:sp>
        <p:nvSpPr>
          <p:cNvPr id="18" name="Slide Number Placeholder 5"/>
          <p:cNvSpPr>
            <a:spLocks noGrp="1"/>
          </p:cNvSpPr>
          <p:nvPr>
            <p:ph type="sldNum" sz="quarter" idx="4"/>
          </p:nvPr>
        </p:nvSpPr>
        <p:spPr>
          <a:xfrm>
            <a:off x="7567085" y="4869657"/>
            <a:ext cx="1267883" cy="273844"/>
          </a:xfrm>
          <a:prstGeom prst="rect">
            <a:avLst/>
          </a:prstGeom>
        </p:spPr>
        <p:txBody>
          <a:bodyPr vert="horz" lIns="91440" tIns="45720" rIns="91440" bIns="45720" rtlCol="0" anchor="ctr"/>
          <a:lstStyle>
            <a:lvl1pPr algn="r">
              <a:defRPr sz="700">
                <a:solidFill>
                  <a:srgbClr val="7F7F7F"/>
                </a:solidFill>
              </a:defRPr>
            </a:lvl1pPr>
          </a:lstStyle>
          <a:p>
            <a:fld id="{1BB0B505-5A34-8746-A5A9-793D5E51FFCB}" type="slidenum">
              <a:rPr lang="en-US" smtClean="0"/>
              <a:pPr/>
              <a:t>‹#›</a:t>
            </a:fld>
            <a:endParaRPr lang="en-US" dirty="0"/>
          </a:p>
        </p:txBody>
      </p:sp>
    </p:spTree>
    <p:extLst>
      <p:ext uri="{BB962C8B-B14F-4D97-AF65-F5344CB8AC3E}">
        <p14:creationId xmlns:p14="http://schemas.microsoft.com/office/powerpoint/2010/main" val="3693559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ck Strip">
    <p:spTree>
      <p:nvGrpSpPr>
        <p:cNvPr id="1" name=""/>
        <p:cNvGrpSpPr/>
        <p:nvPr/>
      </p:nvGrpSpPr>
      <p:grpSpPr>
        <a:xfrm>
          <a:off x="0" y="0"/>
          <a:ext cx="0" cy="0"/>
          <a:chOff x="0" y="0"/>
          <a:chExt cx="0" cy="0"/>
        </a:xfrm>
      </p:grpSpPr>
      <p:sp>
        <p:nvSpPr>
          <p:cNvPr id="17" name="Rectangle 16"/>
          <p:cNvSpPr/>
          <p:nvPr userDrawn="1"/>
        </p:nvSpPr>
        <p:spPr>
          <a:xfrm>
            <a:off x="0" y="1161143"/>
            <a:ext cx="9144000" cy="355849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13"/>
          <p:cNvSpPr>
            <a:spLocks noGrp="1"/>
          </p:cNvSpPr>
          <p:nvPr>
            <p:ph type="body" sz="quarter" idx="14" hasCustomPrompt="1"/>
          </p:nvPr>
        </p:nvSpPr>
        <p:spPr>
          <a:xfrm>
            <a:off x="341087" y="665739"/>
            <a:ext cx="8573101" cy="350262"/>
          </a:xfrm>
          <a:prstGeom prst="rect">
            <a:avLst/>
          </a:prstGeom>
        </p:spPr>
        <p:txBody>
          <a:bodyPr vert="horz"/>
          <a:lstStyle>
            <a:lvl1pPr marL="0" indent="0">
              <a:buFontTx/>
              <a:buNone/>
              <a:defRPr sz="1800" baseline="0">
                <a:solidFill>
                  <a:srgbClr val="000000"/>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9" name="Title 1"/>
          <p:cNvSpPr>
            <a:spLocks noGrp="1"/>
          </p:cNvSpPr>
          <p:nvPr>
            <p:ph type="ctrTitle" hasCustomPrompt="1"/>
          </p:nvPr>
        </p:nvSpPr>
        <p:spPr>
          <a:xfrm>
            <a:off x="320978" y="243757"/>
            <a:ext cx="8593211" cy="470362"/>
          </a:xfrm>
          <a:prstGeom prst="rect">
            <a:avLst/>
          </a:prstGeom>
        </p:spPr>
        <p:txBody>
          <a:bodyPr anchor="t">
            <a:noAutofit/>
          </a:bodyPr>
          <a:lstStyle>
            <a:lvl1pPr algn="l">
              <a:defRPr sz="2400" b="1" i="0" cap="none">
                <a:solidFill>
                  <a:srgbClr val="000000"/>
                </a:solidFill>
                <a:latin typeface="Arial"/>
                <a:cs typeface="Arial"/>
              </a:defRPr>
            </a:lvl1pPr>
          </a:lstStyle>
          <a:p>
            <a:r>
              <a:rPr lang="en-US" dirty="0"/>
              <a:t>Click to Edit Header</a:t>
            </a:r>
          </a:p>
        </p:txBody>
      </p:sp>
      <p:sp>
        <p:nvSpPr>
          <p:cNvPr id="15" name="Content Placeholder 3"/>
          <p:cNvSpPr>
            <a:spLocks noGrp="1"/>
          </p:cNvSpPr>
          <p:nvPr>
            <p:ph sz="quarter" idx="18" hasCustomPrompt="1"/>
          </p:nvPr>
        </p:nvSpPr>
        <p:spPr>
          <a:xfrm>
            <a:off x="934403" y="1599202"/>
            <a:ext cx="3363277" cy="2718798"/>
          </a:xfrm>
          <a:prstGeom prst="rect">
            <a:avLst/>
          </a:prstGeom>
        </p:spPr>
        <p:txBody>
          <a:bodyPr vert="horz"/>
          <a:lstStyle>
            <a:lvl1pPr>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add content</a:t>
            </a:r>
          </a:p>
        </p:txBody>
      </p:sp>
      <p:sp>
        <p:nvSpPr>
          <p:cNvPr id="16" name="Content Placeholder 3"/>
          <p:cNvSpPr>
            <a:spLocks noGrp="1"/>
          </p:cNvSpPr>
          <p:nvPr>
            <p:ph sz="quarter" idx="19" hasCustomPrompt="1"/>
          </p:nvPr>
        </p:nvSpPr>
        <p:spPr>
          <a:xfrm>
            <a:off x="4929414" y="1599202"/>
            <a:ext cx="3363277" cy="2718798"/>
          </a:xfrm>
          <a:prstGeom prst="rect">
            <a:avLst/>
          </a:prstGeom>
        </p:spPr>
        <p:txBody>
          <a:bodyPr vert="horz"/>
          <a:lstStyle>
            <a:lvl1pPr>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add content</a:t>
            </a:r>
          </a:p>
        </p:txBody>
      </p:sp>
      <p:pic>
        <p:nvPicPr>
          <p:cNvPr id="14" name="Picture 13" descr="JPL-logo_Stacked_RedBlack-RGB_small_040615.eps"/>
          <p:cNvPicPr>
            <a:picLocks noChangeAspect="1"/>
          </p:cNvPicPr>
          <p:nvPr userDrawn="1"/>
        </p:nvPicPr>
        <p:blipFill rotWithShape="1">
          <a:blip r:embed="rId2">
            <a:extLst>
              <a:ext uri="{28A0092B-C50C-407E-A947-70E740481C1C}">
                <a14:useLocalDpi xmlns:a14="http://schemas.microsoft.com/office/drawing/2010/main" val="0"/>
              </a:ext>
            </a:extLst>
          </a:blip>
          <a:srcRect b="36678"/>
          <a:stretch/>
        </p:blipFill>
        <p:spPr>
          <a:xfrm>
            <a:off x="8211411" y="4927992"/>
            <a:ext cx="347745" cy="120107"/>
          </a:xfrm>
          <a:prstGeom prst="rect">
            <a:avLst/>
          </a:prstGeom>
        </p:spPr>
      </p:pic>
      <p:sp>
        <p:nvSpPr>
          <p:cNvPr id="18" name="Date Placeholder 3"/>
          <p:cNvSpPr>
            <a:spLocks noGrp="1"/>
          </p:cNvSpPr>
          <p:nvPr>
            <p:ph type="dt" sz="half" idx="2"/>
          </p:nvPr>
        </p:nvSpPr>
        <p:spPr>
          <a:xfrm>
            <a:off x="341087" y="4869657"/>
            <a:ext cx="1352550" cy="273844"/>
          </a:xfrm>
          <a:prstGeom prst="rect">
            <a:avLst/>
          </a:prstGeom>
        </p:spPr>
        <p:txBody>
          <a:bodyPr vert="horz" lIns="91440" tIns="45720" rIns="91440" bIns="45720" rtlCol="0" anchor="ctr"/>
          <a:lstStyle>
            <a:lvl1pPr algn="l">
              <a:defRPr sz="700">
                <a:solidFill>
                  <a:srgbClr val="7F7F7F"/>
                </a:solidFill>
              </a:defRPr>
            </a:lvl1pPr>
          </a:lstStyle>
          <a:p>
            <a:r>
              <a:rPr lang="en-US" dirty="0"/>
              <a:t>Date Goes Here</a:t>
            </a:r>
          </a:p>
        </p:txBody>
      </p:sp>
      <p:sp>
        <p:nvSpPr>
          <p:cNvPr id="19" name="Footer Placeholder 4"/>
          <p:cNvSpPr>
            <a:spLocks noGrp="1"/>
          </p:cNvSpPr>
          <p:nvPr>
            <p:ph type="ftr" sz="quarter" idx="3"/>
          </p:nvPr>
        </p:nvSpPr>
        <p:spPr>
          <a:xfrm>
            <a:off x="1693637" y="4869657"/>
            <a:ext cx="5873448" cy="273844"/>
          </a:xfrm>
          <a:prstGeom prst="rect">
            <a:avLst/>
          </a:prstGeom>
        </p:spPr>
        <p:txBody>
          <a:bodyPr vert="horz" lIns="91440" tIns="45720" rIns="91440" bIns="45720" rtlCol="0" anchor="ctr"/>
          <a:lstStyle>
            <a:lvl1pPr algn="ctr">
              <a:defRPr sz="700">
                <a:solidFill>
                  <a:srgbClr val="7F7F7F"/>
                </a:solidFill>
              </a:defRPr>
            </a:lvl1pPr>
          </a:lstStyle>
          <a:p>
            <a:r>
              <a:rPr lang="en-US" dirty="0"/>
              <a:t>Name of presentation or other info goes here</a:t>
            </a:r>
          </a:p>
        </p:txBody>
      </p:sp>
      <p:sp>
        <p:nvSpPr>
          <p:cNvPr id="20" name="Slide Number Placeholder 5"/>
          <p:cNvSpPr>
            <a:spLocks noGrp="1"/>
          </p:cNvSpPr>
          <p:nvPr>
            <p:ph type="sldNum" sz="quarter" idx="4"/>
          </p:nvPr>
        </p:nvSpPr>
        <p:spPr>
          <a:xfrm>
            <a:off x="7567085" y="4869657"/>
            <a:ext cx="1267883" cy="273844"/>
          </a:xfrm>
          <a:prstGeom prst="rect">
            <a:avLst/>
          </a:prstGeom>
        </p:spPr>
        <p:txBody>
          <a:bodyPr vert="horz" lIns="91440" tIns="45720" rIns="91440" bIns="45720" rtlCol="0" anchor="ctr"/>
          <a:lstStyle>
            <a:lvl1pPr algn="r">
              <a:defRPr sz="700">
                <a:solidFill>
                  <a:srgbClr val="7F7F7F"/>
                </a:solidFill>
              </a:defRPr>
            </a:lvl1pPr>
          </a:lstStyle>
          <a:p>
            <a:fld id="{1BB0B505-5A34-8746-A5A9-793D5E51FFCB}" type="slidenum">
              <a:rPr lang="en-US" smtClean="0"/>
              <a:pPr/>
              <a:t>‹#›</a:t>
            </a:fld>
            <a:endParaRPr lang="en-US" dirty="0"/>
          </a:p>
        </p:txBody>
      </p:sp>
    </p:spTree>
    <p:extLst>
      <p:ext uri="{BB962C8B-B14F-4D97-AF65-F5344CB8AC3E}">
        <p14:creationId xmlns:p14="http://schemas.microsoft.com/office/powerpoint/2010/main" val="2149891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oter">
    <p:spTree>
      <p:nvGrpSpPr>
        <p:cNvPr id="1" name=""/>
        <p:cNvGrpSpPr/>
        <p:nvPr/>
      </p:nvGrpSpPr>
      <p:grpSpPr>
        <a:xfrm>
          <a:off x="0" y="0"/>
          <a:ext cx="0" cy="0"/>
          <a:chOff x="0" y="0"/>
          <a:chExt cx="0" cy="0"/>
        </a:xfrm>
      </p:grpSpPr>
      <p:pic>
        <p:nvPicPr>
          <p:cNvPr id="9" name="Picture 8" descr="JPL-logo_Stacked_RedBlack-RGB_small_040615.eps"/>
          <p:cNvPicPr>
            <a:picLocks noChangeAspect="1"/>
          </p:cNvPicPr>
          <p:nvPr userDrawn="1"/>
        </p:nvPicPr>
        <p:blipFill rotWithShape="1">
          <a:blip r:embed="rId2">
            <a:extLst>
              <a:ext uri="{28A0092B-C50C-407E-A947-70E740481C1C}">
                <a14:useLocalDpi xmlns:a14="http://schemas.microsoft.com/office/drawing/2010/main" val="0"/>
              </a:ext>
            </a:extLst>
          </a:blip>
          <a:srcRect b="36678"/>
          <a:stretch/>
        </p:blipFill>
        <p:spPr>
          <a:xfrm>
            <a:off x="8211411" y="4927992"/>
            <a:ext cx="347745" cy="120107"/>
          </a:xfrm>
          <a:prstGeom prst="rect">
            <a:avLst/>
          </a:prstGeom>
        </p:spPr>
      </p:pic>
      <p:sp>
        <p:nvSpPr>
          <p:cNvPr id="10" name="Date Placeholder 3"/>
          <p:cNvSpPr>
            <a:spLocks noGrp="1"/>
          </p:cNvSpPr>
          <p:nvPr>
            <p:ph type="dt" sz="half" idx="2"/>
          </p:nvPr>
        </p:nvSpPr>
        <p:spPr>
          <a:xfrm>
            <a:off x="341087" y="4869657"/>
            <a:ext cx="1352550" cy="273844"/>
          </a:xfrm>
          <a:prstGeom prst="rect">
            <a:avLst/>
          </a:prstGeom>
        </p:spPr>
        <p:txBody>
          <a:bodyPr vert="horz" lIns="91440" tIns="45720" rIns="91440" bIns="45720" rtlCol="0" anchor="ctr"/>
          <a:lstStyle>
            <a:lvl1pPr algn="l">
              <a:defRPr sz="700">
                <a:solidFill>
                  <a:srgbClr val="7F7F7F"/>
                </a:solidFill>
              </a:defRPr>
            </a:lvl1pPr>
          </a:lstStyle>
          <a:p>
            <a:r>
              <a:rPr lang="en-US" dirty="0"/>
              <a:t>Date Goes Here</a:t>
            </a:r>
          </a:p>
        </p:txBody>
      </p:sp>
      <p:sp>
        <p:nvSpPr>
          <p:cNvPr id="11" name="Footer Placeholder 4"/>
          <p:cNvSpPr>
            <a:spLocks noGrp="1"/>
          </p:cNvSpPr>
          <p:nvPr>
            <p:ph type="ftr" sz="quarter" idx="3"/>
          </p:nvPr>
        </p:nvSpPr>
        <p:spPr>
          <a:xfrm>
            <a:off x="1693637" y="4869657"/>
            <a:ext cx="5873448" cy="273844"/>
          </a:xfrm>
          <a:prstGeom prst="rect">
            <a:avLst/>
          </a:prstGeom>
        </p:spPr>
        <p:txBody>
          <a:bodyPr vert="horz" lIns="91440" tIns="45720" rIns="91440" bIns="45720" rtlCol="0" anchor="ctr"/>
          <a:lstStyle>
            <a:lvl1pPr algn="ctr">
              <a:defRPr sz="700">
                <a:solidFill>
                  <a:srgbClr val="7F7F7F"/>
                </a:solidFill>
              </a:defRPr>
            </a:lvl1pPr>
          </a:lstStyle>
          <a:p>
            <a:r>
              <a:rPr lang="en-US" dirty="0"/>
              <a:t>Name of presentation or other info goes here</a:t>
            </a:r>
          </a:p>
        </p:txBody>
      </p:sp>
      <p:sp>
        <p:nvSpPr>
          <p:cNvPr id="12" name="Slide Number Placeholder 5"/>
          <p:cNvSpPr>
            <a:spLocks noGrp="1"/>
          </p:cNvSpPr>
          <p:nvPr>
            <p:ph type="sldNum" sz="quarter" idx="4"/>
          </p:nvPr>
        </p:nvSpPr>
        <p:spPr>
          <a:xfrm>
            <a:off x="7567085" y="4869657"/>
            <a:ext cx="1267883" cy="273844"/>
          </a:xfrm>
          <a:prstGeom prst="rect">
            <a:avLst/>
          </a:prstGeom>
        </p:spPr>
        <p:txBody>
          <a:bodyPr vert="horz" lIns="91440" tIns="45720" rIns="91440" bIns="45720" rtlCol="0" anchor="ctr"/>
          <a:lstStyle>
            <a:lvl1pPr algn="r">
              <a:defRPr sz="700">
                <a:solidFill>
                  <a:srgbClr val="7F7F7F"/>
                </a:solidFill>
              </a:defRPr>
            </a:lvl1pPr>
          </a:lstStyle>
          <a:p>
            <a:fld id="{1BB0B505-5A34-8746-A5A9-793D5E51FFCB}" type="slidenum">
              <a:rPr lang="en-US" smtClean="0"/>
              <a:pPr/>
              <a:t>‹#›</a:t>
            </a:fld>
            <a:endParaRPr lang="en-US" dirty="0"/>
          </a:p>
        </p:txBody>
      </p:sp>
    </p:spTree>
    <p:extLst>
      <p:ext uri="{BB962C8B-B14F-4D97-AF65-F5344CB8AC3E}">
        <p14:creationId xmlns:p14="http://schemas.microsoft.com/office/powerpoint/2010/main" val="126011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8A1373-F511-A825-754A-42854690D29B}"/>
              </a:ext>
            </a:extLst>
          </p:cNvPr>
          <p:cNvSpPr/>
          <p:nvPr userDrawn="1"/>
        </p:nvSpPr>
        <p:spPr>
          <a:xfrm>
            <a:off x="3444263" y="4897279"/>
            <a:ext cx="2255474" cy="246221"/>
          </a:xfrm>
          <a:prstGeom prst="rect">
            <a:avLst/>
          </a:prstGeom>
        </p:spPr>
        <p:txBody>
          <a:bodyPr wrap="square">
            <a:spAutoFit/>
          </a:bodyPr>
          <a:lstStyle/>
          <a:p>
            <a:pPr algn="ctr"/>
            <a:r>
              <a:rPr lang="en-US" sz="1000" dirty="0">
                <a:latin typeface="Calibri"/>
              </a:rPr>
              <a:t>© 2023. All Rights Reserved</a:t>
            </a:r>
          </a:p>
        </p:txBody>
      </p:sp>
    </p:spTree>
    <p:extLst>
      <p:ext uri="{BB962C8B-B14F-4D97-AF65-F5344CB8AC3E}">
        <p14:creationId xmlns:p14="http://schemas.microsoft.com/office/powerpoint/2010/main" val="591111323"/>
      </p:ext>
    </p:extLst>
  </p:cSld>
  <p:clrMap bg1="lt1" tx1="dk1" bg2="lt2" tx2="dk2" accent1="accent1" accent2="accent2" accent3="accent3" accent4="accent4" accent5="accent5" accent6="accent6" hlink="hlink" folHlink="folHlink"/>
  <p:sldLayoutIdLst>
    <p:sldLayoutId id="2147483694" r:id="rId1"/>
    <p:sldLayoutId id="2147483699" r:id="rId2"/>
    <p:sldLayoutId id="2147483658" r:id="rId3"/>
    <p:sldLayoutId id="2147483701" r:id="rId4"/>
    <p:sldLayoutId id="2147483649" r:id="rId5"/>
    <p:sldLayoutId id="2147483651" r:id="rId6"/>
    <p:sldLayoutId id="2147483698" r:id="rId7"/>
    <p:sldLayoutId id="2147483702" r:id="rId8"/>
    <p:sldLayoutId id="2147483700" r:id="rId9"/>
    <p:sldLayoutId id="2147483697" r:id="rId10"/>
    <p:sldLayoutId id="2147483655" r:id="rId11"/>
    <p:sldLayoutId id="2147483696" r:id="rId12"/>
    <p:sldLayoutId id="2147483703" r:id="rId13"/>
    <p:sldLayoutId id="2147483704" r:id="rId14"/>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4.emf"/><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28.png"/><Relationship Id="rId1" Type="http://schemas.openxmlformats.org/officeDocument/2006/relationships/slideLayout" Target="../slideLayouts/slideLayout13.xml"/><Relationship Id="rId6" Type="http://schemas.openxmlformats.org/officeDocument/2006/relationships/image" Target="../media/image33.jpeg"/><Relationship Id="rId5" Type="http://schemas.openxmlformats.org/officeDocument/2006/relationships/image" Target="../media/image25.jpe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4.xml"/><Relationship Id="rId6" Type="http://schemas.openxmlformats.org/officeDocument/2006/relationships/image" Target="../media/image9.png"/><Relationship Id="rId11" Type="http://schemas.microsoft.com/office/2007/relationships/hdphoto" Target="../media/hdphoto1.wdp"/><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 Id="rId5" Type="http://schemas.openxmlformats.org/officeDocument/2006/relationships/image" Target="../media/image1.emf"/><Relationship Id="rId4" Type="http://schemas.openxmlformats.org/officeDocument/2006/relationships/image" Target="../media/image16.emf"/></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emf"/><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tiff"/><Relationship Id="rId7" Type="http://schemas.openxmlformats.org/officeDocument/2006/relationships/image" Target="../media/image24.png"/><Relationship Id="rId2" Type="http://schemas.openxmlformats.org/officeDocument/2006/relationships/image" Target="../media/image19.tiff"/><Relationship Id="rId1" Type="http://schemas.openxmlformats.org/officeDocument/2006/relationships/slideLayout" Target="../slideLayouts/slideLayout13.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BB1C53B5-BB3E-C37D-A325-7224F0D87948}"/>
              </a:ext>
            </a:extLst>
          </p:cNvPr>
          <p:cNvSpPr>
            <a:spLocks noGrp="1"/>
          </p:cNvSpPr>
          <p:nvPr>
            <p:ph type="body" sz="quarter" idx="3"/>
          </p:nvPr>
        </p:nvSpPr>
        <p:spPr>
          <a:xfrm>
            <a:off x="703536" y="1066105"/>
            <a:ext cx="7524221" cy="1206832"/>
          </a:xfrm>
        </p:spPr>
        <p:txBody>
          <a:bodyPr/>
          <a:lstStyle/>
          <a:p>
            <a:pPr marL="0" marR="0" algn="ctr">
              <a:spcBef>
                <a:spcPts val="0"/>
              </a:spcBef>
              <a:spcAft>
                <a:spcPts val="0"/>
              </a:spcAft>
              <a:tabLst>
                <a:tab pos="2971800" algn="ctr"/>
                <a:tab pos="5943600" algn="r"/>
              </a:tabLst>
            </a:pPr>
            <a:r>
              <a:rPr lang="en-US" sz="1800" b="1" dirty="0">
                <a:effectLst/>
                <a:latin typeface="Arial" panose="020B0604020202020204" pitchFamily="34" charset="0"/>
                <a:ea typeface="Calibri" panose="020F0502020204030204" pitchFamily="34" charset="0"/>
                <a:cs typeface="Arial" panose="020B0604020202020204" pitchFamily="34" charset="0"/>
              </a:rPr>
              <a:t>Improving Small Spacecraft Mission Operations in Deep Space through the use of Disruption Tolerant Networking and </a:t>
            </a:r>
            <a:br>
              <a:rPr lang="en-US" sz="1800" b="1" dirty="0">
                <a:effectLst/>
                <a:latin typeface="Arial" panose="020B0604020202020204" pitchFamily="34" charset="0"/>
                <a:ea typeface="Calibri" panose="020F0502020204030204" pitchFamily="34" charset="0"/>
                <a:cs typeface="Arial" panose="020B0604020202020204" pitchFamily="34" charset="0"/>
              </a:rPr>
            </a:br>
            <a:r>
              <a:rPr lang="en-US" sz="1800" b="1" dirty="0">
                <a:effectLst/>
                <a:latin typeface="Arial" panose="020B0604020202020204" pitchFamily="34" charset="0"/>
                <a:ea typeface="Calibri" panose="020F0502020204030204" pitchFamily="34" charset="0"/>
                <a:cs typeface="Arial" panose="020B0604020202020204" pitchFamily="34" charset="0"/>
              </a:rPr>
              <a:t>Spacecraft-Initiated Operations</a:t>
            </a:r>
            <a:endParaRPr lang="en-US" sz="1800" dirty="0">
              <a:effectLst/>
              <a:latin typeface="Arial" panose="020B0604020202020204" pitchFamily="34" charset="0"/>
              <a:ea typeface="Calibri" panose="020F0502020204030204" pitchFamily="34" charset="0"/>
              <a:cs typeface="Arial" panose="020B0604020202020204" pitchFamily="34" charset="0"/>
            </a:endParaRPr>
          </a:p>
          <a:p>
            <a:pPr marL="0" marR="0">
              <a:spcBef>
                <a:spcPts val="0"/>
              </a:spcBef>
              <a:spcAft>
                <a:spcPts val="0"/>
              </a:spcAft>
            </a:pPr>
            <a:r>
              <a:rPr lang="en-US" sz="1800" dirty="0">
                <a:effectLst/>
                <a:latin typeface="Arial" panose="020B0604020202020204" pitchFamily="34" charset="0"/>
                <a:ea typeface="Calibri" panose="020F0502020204030204" pitchFamily="34" charset="0"/>
                <a:cs typeface="Arial" panose="020B0604020202020204" pitchFamily="34" charset="0"/>
              </a:rPr>
              <a:t> </a:t>
            </a:r>
          </a:p>
          <a:p>
            <a:endParaRPr lang="en-US" dirty="0"/>
          </a:p>
        </p:txBody>
      </p:sp>
      <p:sp>
        <p:nvSpPr>
          <p:cNvPr id="9" name="Text Placeholder 8">
            <a:extLst>
              <a:ext uri="{FF2B5EF4-FFF2-40B4-BE49-F238E27FC236}">
                <a16:creationId xmlns:a16="http://schemas.microsoft.com/office/drawing/2014/main" id="{192EF9E0-F166-206D-FF9C-6ACE7CCFCE7C}"/>
              </a:ext>
            </a:extLst>
          </p:cNvPr>
          <p:cNvSpPr>
            <a:spLocks noGrp="1"/>
          </p:cNvSpPr>
          <p:nvPr>
            <p:ph type="body" sz="quarter" idx="18"/>
          </p:nvPr>
        </p:nvSpPr>
        <p:spPr>
          <a:xfrm>
            <a:off x="951719" y="2197840"/>
            <a:ext cx="7498993" cy="1345448"/>
          </a:xfrm>
        </p:spPr>
        <p:txBody>
          <a:bodyPr/>
          <a:lstStyle/>
          <a:p>
            <a:pPr marL="0" marR="0" algn="ctr">
              <a:spcBef>
                <a:spcPts val="0"/>
              </a:spcBef>
              <a:spcAft>
                <a:spcPts val="0"/>
              </a:spcAft>
            </a:pPr>
            <a:r>
              <a:rPr lang="en-US" sz="1200" dirty="0">
                <a:effectLst/>
                <a:latin typeface="Arial" panose="020B0604020202020204" pitchFamily="34" charset="0"/>
                <a:ea typeface="Calibri" panose="020F0502020204030204" pitchFamily="34" charset="0"/>
                <a:cs typeface="Arial" panose="020B0604020202020204" pitchFamily="34" charset="0"/>
              </a:rPr>
              <a:t>E. Jay Wyatt, Marc Sanchez Net, Nathaniel Richard</a:t>
            </a:r>
          </a:p>
          <a:p>
            <a:pPr marL="0" marR="0" algn="ctr">
              <a:spcBef>
                <a:spcPts val="0"/>
              </a:spcBef>
              <a:spcAft>
                <a:spcPts val="0"/>
              </a:spcAft>
            </a:pPr>
            <a:r>
              <a:rPr lang="en-US" sz="1200" dirty="0">
                <a:effectLst/>
                <a:latin typeface="Arial" panose="020B0604020202020204" pitchFamily="34" charset="0"/>
                <a:ea typeface="Calibri" panose="020F0502020204030204" pitchFamily="34" charset="0"/>
                <a:cs typeface="Arial" panose="020B0604020202020204" pitchFamily="34" charset="0"/>
              </a:rPr>
              <a:t>Jet Propulsion Laboratory/California Institute of Technology, Pasadena, CA, USA</a:t>
            </a:r>
          </a:p>
          <a:p>
            <a:pPr marL="0" marR="0" algn="ctr">
              <a:spcBef>
                <a:spcPts val="0"/>
              </a:spcBef>
              <a:spcAft>
                <a:spcPts val="0"/>
              </a:spcAft>
            </a:pPr>
            <a:r>
              <a:rPr lang="en-US" sz="1200" dirty="0">
                <a:effectLst/>
                <a:latin typeface="Arial" panose="020B0604020202020204" pitchFamily="34" charset="0"/>
                <a:ea typeface="Calibri" panose="020F0502020204030204" pitchFamily="34" charset="0"/>
                <a:cs typeface="Arial" panose="020B0604020202020204" pitchFamily="34" charset="0"/>
              </a:rPr>
              <a:t> </a:t>
            </a:r>
          </a:p>
          <a:p>
            <a:pPr marL="0" marR="0" algn="ctr">
              <a:spcBef>
                <a:spcPts val="0"/>
              </a:spcBef>
              <a:spcAft>
                <a:spcPts val="0"/>
              </a:spcAft>
            </a:pPr>
            <a:r>
              <a:rPr lang="en-US" sz="1200" dirty="0">
                <a:effectLst/>
                <a:latin typeface="Arial" panose="020B0604020202020204" pitchFamily="34" charset="0"/>
                <a:ea typeface="Calibri" panose="020F0502020204030204" pitchFamily="34" charset="0"/>
                <a:cs typeface="Arial" panose="020B0604020202020204" pitchFamily="34" charset="0"/>
              </a:rPr>
              <a:t>Benjamin Malphrus, Emily Walter, Nathan </a:t>
            </a:r>
            <a:r>
              <a:rPr lang="en-US" sz="1200" dirty="0" err="1">
                <a:effectLst/>
                <a:latin typeface="Arial" panose="020B0604020202020204" pitchFamily="34" charset="0"/>
                <a:ea typeface="Calibri" panose="020F0502020204030204" pitchFamily="34" charset="0"/>
                <a:cs typeface="Arial" panose="020B0604020202020204" pitchFamily="34" charset="0"/>
              </a:rPr>
              <a:t>Fite</a:t>
            </a: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0" marR="0" algn="ctr">
              <a:spcBef>
                <a:spcPts val="0"/>
              </a:spcBef>
              <a:spcAft>
                <a:spcPts val="0"/>
              </a:spcAft>
            </a:pPr>
            <a:r>
              <a:rPr lang="en-US" sz="1200" dirty="0">
                <a:effectLst/>
                <a:latin typeface="Arial" panose="020B0604020202020204" pitchFamily="34" charset="0"/>
                <a:ea typeface="Calibri" panose="020F0502020204030204" pitchFamily="34" charset="0"/>
                <a:cs typeface="Arial" panose="020B0604020202020204" pitchFamily="34" charset="0"/>
              </a:rPr>
              <a:t>Morehead State University, Morehead, KY, USA</a:t>
            </a:r>
          </a:p>
          <a:p>
            <a:pPr marL="0" marR="0" algn="ctr">
              <a:spcBef>
                <a:spcPts val="0"/>
              </a:spcBef>
              <a:spcAft>
                <a:spcPts val="0"/>
              </a:spcAft>
            </a:pPr>
            <a:br>
              <a:rPr lang="en-US" dirty="0">
                <a:latin typeface="Arial" panose="020B0604020202020204" pitchFamily="34" charset="0"/>
                <a:ea typeface="Calibri" panose="020F0502020204030204" pitchFamily="34" charset="0"/>
                <a:cs typeface="Arial" panose="020B0604020202020204" pitchFamily="34" charset="0"/>
              </a:rPr>
            </a:br>
            <a:br>
              <a:rPr lang="en-US" dirty="0">
                <a:latin typeface="Arial" panose="020B0604020202020204" pitchFamily="34" charset="0"/>
                <a:ea typeface="Calibri" panose="020F0502020204030204" pitchFamily="34" charset="0"/>
                <a:cs typeface="Arial" panose="020B0604020202020204" pitchFamily="34" charset="0"/>
              </a:rPr>
            </a:br>
            <a:endParaRPr lang="en-US" dirty="0">
              <a:latin typeface="Arial" panose="020B0604020202020204" pitchFamily="34" charset="0"/>
              <a:ea typeface="Calibri" panose="020F0502020204030204" pitchFamily="34" charset="0"/>
              <a:cs typeface="Arial" panose="020B0604020202020204" pitchFamily="34" charset="0"/>
            </a:endParaRPr>
          </a:p>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Interplanetary Small Satellite Conference</a:t>
            </a:r>
          </a:p>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May 1, 2023 </a:t>
            </a:r>
          </a:p>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California Institute Of Technology </a:t>
            </a:r>
          </a:p>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Pasadena, CA </a:t>
            </a:r>
          </a:p>
          <a:p>
            <a:pPr marL="0" marR="0">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20957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5D50BC5A-D3ED-32CA-645F-AD9821A56E76}"/>
              </a:ext>
            </a:extLst>
          </p:cNvPr>
          <p:cNvSpPr>
            <a:spLocks noGrp="1"/>
          </p:cNvSpPr>
          <p:nvPr>
            <p:ph type="body" sz="quarter" idx="14"/>
          </p:nvPr>
        </p:nvSpPr>
        <p:spPr>
          <a:xfrm>
            <a:off x="341087" y="792504"/>
            <a:ext cx="8573101" cy="350262"/>
          </a:xfrm>
        </p:spPr>
        <p:txBody>
          <a:bodyPr/>
          <a:lstStyle/>
          <a:p>
            <a:pPr marL="285750" indent="-285750">
              <a:buFont typeface="Arial" panose="020B0604020202020204" pitchFamily="34" charset="0"/>
              <a:buChar char="•"/>
            </a:pPr>
            <a:r>
              <a:rPr lang="en-US" dirty="0"/>
              <a:t>Joint ESA-NASA-MSU DTN Interoperability Experiment will test 3 DTN software implementations in a flight-like configuration</a:t>
            </a:r>
          </a:p>
        </p:txBody>
      </p:sp>
      <p:sp>
        <p:nvSpPr>
          <p:cNvPr id="7" name="Title 6">
            <a:extLst>
              <a:ext uri="{FF2B5EF4-FFF2-40B4-BE49-F238E27FC236}">
                <a16:creationId xmlns:a16="http://schemas.microsoft.com/office/drawing/2014/main" id="{ECD50E1A-F99A-E5BD-6BE2-73E42F8C3EFD}"/>
              </a:ext>
            </a:extLst>
          </p:cNvPr>
          <p:cNvSpPr>
            <a:spLocks noGrp="1"/>
          </p:cNvSpPr>
          <p:nvPr>
            <p:ph type="ctrTitle"/>
          </p:nvPr>
        </p:nvSpPr>
        <p:spPr>
          <a:xfrm>
            <a:off x="320977" y="195377"/>
            <a:ext cx="8593211" cy="470362"/>
          </a:xfrm>
        </p:spPr>
        <p:txBody>
          <a:bodyPr/>
          <a:lstStyle/>
          <a:p>
            <a:pPr algn="ctr"/>
            <a:r>
              <a:rPr lang="en-US" b="0" dirty="0"/>
              <a:t>Upcoming DTN Demonstration</a:t>
            </a:r>
          </a:p>
        </p:txBody>
      </p:sp>
      <p:sp>
        <p:nvSpPr>
          <p:cNvPr id="5" name="Footer Placeholder 4">
            <a:extLst>
              <a:ext uri="{FF2B5EF4-FFF2-40B4-BE49-F238E27FC236}">
                <a16:creationId xmlns:a16="http://schemas.microsoft.com/office/drawing/2014/main" id="{FA8E8E00-F066-69CB-9EA9-2CC3180A685D}"/>
              </a:ext>
            </a:extLst>
          </p:cNvPr>
          <p:cNvSpPr>
            <a:spLocks noGrp="1"/>
          </p:cNvSpPr>
          <p:nvPr>
            <p:ph type="ftr" sz="quarter" idx="3"/>
          </p:nvPr>
        </p:nvSpPr>
        <p:spPr/>
        <p:txBody>
          <a:bodyPr/>
          <a:lstStyle/>
          <a:p>
            <a:endParaRPr lang="es-ES"/>
          </a:p>
        </p:txBody>
      </p:sp>
      <p:pic>
        <p:nvPicPr>
          <p:cNvPr id="10" name="Picture 9">
            <a:extLst>
              <a:ext uri="{FF2B5EF4-FFF2-40B4-BE49-F238E27FC236}">
                <a16:creationId xmlns:a16="http://schemas.microsoft.com/office/drawing/2014/main" id="{CC0DBB10-5B91-2234-198F-DE18DBB156A3}"/>
              </a:ext>
            </a:extLst>
          </p:cNvPr>
          <p:cNvPicPr>
            <a:picLocks noChangeAspect="1"/>
          </p:cNvPicPr>
          <p:nvPr/>
        </p:nvPicPr>
        <p:blipFill>
          <a:blip r:embed="rId2"/>
          <a:stretch>
            <a:fillRect/>
          </a:stretch>
        </p:blipFill>
        <p:spPr>
          <a:xfrm>
            <a:off x="2078560" y="1619794"/>
            <a:ext cx="6152613" cy="3523706"/>
          </a:xfrm>
          <a:prstGeom prst="rect">
            <a:avLst/>
          </a:prstGeom>
        </p:spPr>
      </p:pic>
    </p:spTree>
    <p:extLst>
      <p:ext uri="{BB962C8B-B14F-4D97-AF65-F5344CB8AC3E}">
        <p14:creationId xmlns:p14="http://schemas.microsoft.com/office/powerpoint/2010/main" val="3259893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21E227A9-E740-E904-4ADF-BB5183B9BCC3}"/>
              </a:ext>
            </a:extLst>
          </p:cNvPr>
          <p:cNvSpPr/>
          <p:nvPr/>
        </p:nvSpPr>
        <p:spPr>
          <a:xfrm>
            <a:off x="94066" y="541869"/>
            <a:ext cx="6003173" cy="2326222"/>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25"/>
          </a:p>
        </p:txBody>
      </p:sp>
      <p:sp>
        <p:nvSpPr>
          <p:cNvPr id="2" name="Title 1">
            <a:extLst>
              <a:ext uri="{FF2B5EF4-FFF2-40B4-BE49-F238E27FC236}">
                <a16:creationId xmlns:a16="http://schemas.microsoft.com/office/drawing/2014/main" id="{129A7737-5F4E-C5C4-A7B1-3F2BAC6E9085}"/>
              </a:ext>
            </a:extLst>
          </p:cNvPr>
          <p:cNvSpPr>
            <a:spLocks noGrp="1"/>
          </p:cNvSpPr>
          <p:nvPr>
            <p:ph type="title"/>
          </p:nvPr>
        </p:nvSpPr>
        <p:spPr>
          <a:xfrm>
            <a:off x="628650" y="30210"/>
            <a:ext cx="7886700" cy="236927"/>
          </a:xfrm>
        </p:spPr>
        <p:txBody>
          <a:bodyPr>
            <a:noAutofit/>
          </a:bodyPr>
          <a:lstStyle/>
          <a:p>
            <a:pPr algn="ctr"/>
            <a:r>
              <a:rPr lang="en-US" sz="2800" dirty="0"/>
              <a:t>Spacecraft Initiated Operations Introduction</a:t>
            </a:r>
          </a:p>
        </p:txBody>
      </p:sp>
      <p:sp>
        <p:nvSpPr>
          <p:cNvPr id="20" name="Content Placeholder 19">
            <a:extLst>
              <a:ext uri="{FF2B5EF4-FFF2-40B4-BE49-F238E27FC236}">
                <a16:creationId xmlns:a16="http://schemas.microsoft.com/office/drawing/2014/main" id="{93BFEB3E-9F82-BE08-81EE-3865A00D8115}"/>
              </a:ext>
            </a:extLst>
          </p:cNvPr>
          <p:cNvSpPr>
            <a:spLocks noGrp="1"/>
          </p:cNvSpPr>
          <p:nvPr>
            <p:ph idx="1"/>
          </p:nvPr>
        </p:nvSpPr>
        <p:spPr>
          <a:xfrm>
            <a:off x="94065" y="541869"/>
            <a:ext cx="6003173" cy="3263418"/>
          </a:xfrm>
        </p:spPr>
        <p:txBody>
          <a:bodyPr>
            <a:noAutofit/>
          </a:bodyPr>
          <a:lstStyle/>
          <a:p>
            <a:pPr marL="0" indent="0">
              <a:buNone/>
            </a:pPr>
            <a:r>
              <a:rPr lang="en-US" sz="1400" b="1" u="sng" dirty="0"/>
              <a:t>Background</a:t>
            </a:r>
          </a:p>
          <a:p>
            <a:r>
              <a:rPr lang="en-US" sz="1400" dirty="0"/>
              <a:t>Mission Communication periods (tracking passes) are negotiated months and weeks in advance because the Deep Space Network (DSN) is heavily utilized.</a:t>
            </a:r>
          </a:p>
          <a:p>
            <a:r>
              <a:rPr lang="en-US" sz="1400" dirty="0"/>
              <a:t>Mission operations beyond earth orbit cannot be real-time because of round-trip light time delays inherent in deep space communication</a:t>
            </a:r>
          </a:p>
          <a:p>
            <a:r>
              <a:rPr lang="en-US" sz="1400" dirty="0"/>
              <a:t>Mission tracking frequency varies by mission type and mission phase.</a:t>
            </a:r>
          </a:p>
          <a:p>
            <a:pPr lvl="1"/>
            <a:r>
              <a:rPr lang="en-US" sz="1400" dirty="0"/>
              <a:t>Small spacecraft are generally low priority</a:t>
            </a:r>
          </a:p>
          <a:p>
            <a:r>
              <a:rPr lang="en-US" sz="1400" dirty="0"/>
              <a:t>Tracking passes are for telemetry downlink and command uplink</a:t>
            </a:r>
            <a:br>
              <a:rPr lang="en-US" sz="1400" dirty="0"/>
            </a:br>
            <a:endParaRPr lang="en-US" sz="1400" dirty="0"/>
          </a:p>
          <a:p>
            <a:r>
              <a:rPr lang="en-US" sz="1400" dirty="0">
                <a:solidFill>
                  <a:srgbClr val="0432FF"/>
                </a:solidFill>
              </a:rPr>
              <a:t>Spacecraft-initiated Operations reduces traditional tracking by</a:t>
            </a:r>
            <a:r>
              <a:rPr lang="en-US" sz="1400" i="1" dirty="0">
                <a:solidFill>
                  <a:srgbClr val="0432FF"/>
                </a:solidFill>
              </a:rPr>
              <a:t> </a:t>
            </a:r>
            <a:r>
              <a:rPr lang="en-US" sz="1400" dirty="0">
                <a:solidFill>
                  <a:srgbClr val="0432FF"/>
                </a:solidFill>
              </a:rPr>
              <a:t>using a simpler signal to indicate that a tracking pass is required</a:t>
            </a:r>
          </a:p>
          <a:p>
            <a:pPr lvl="1"/>
            <a:r>
              <a:rPr lang="en-US" sz="1400" dirty="0">
                <a:solidFill>
                  <a:srgbClr val="0432FF"/>
                </a:solidFill>
              </a:rPr>
              <a:t>This is called a </a:t>
            </a:r>
            <a:r>
              <a:rPr lang="en-US" sz="1400" b="1" u="sng" dirty="0">
                <a:solidFill>
                  <a:srgbClr val="0432FF"/>
                </a:solidFill>
              </a:rPr>
              <a:t>beacon tone</a:t>
            </a:r>
            <a:r>
              <a:rPr lang="en-US" sz="1400" b="1" dirty="0">
                <a:solidFill>
                  <a:srgbClr val="0432FF"/>
                </a:solidFill>
              </a:rPr>
              <a:t> </a:t>
            </a:r>
            <a:r>
              <a:rPr lang="en-US" sz="1400" dirty="0">
                <a:solidFill>
                  <a:srgbClr val="0432FF"/>
                </a:solidFill>
              </a:rPr>
              <a:t>and is an operational DSN Service</a:t>
            </a:r>
          </a:p>
          <a:p>
            <a:pPr lvl="1"/>
            <a:r>
              <a:rPr lang="en-US" sz="1400" dirty="0">
                <a:solidFill>
                  <a:srgbClr val="0432FF"/>
                </a:solidFill>
              </a:rPr>
              <a:t>Used extensively during long cruise periods on the New Horizons mission.</a:t>
            </a:r>
          </a:p>
          <a:p>
            <a:pPr lvl="1"/>
            <a:r>
              <a:rPr lang="en-US" sz="1400" dirty="0">
                <a:solidFill>
                  <a:srgbClr val="0432FF"/>
                </a:solidFill>
              </a:rPr>
              <a:t>Can help Deep Space CubeSats lower mission risk in multiple mission phases, improve science return, and decrease cost</a:t>
            </a:r>
          </a:p>
          <a:p>
            <a:pPr lvl="1"/>
            <a:r>
              <a:rPr lang="en-US" sz="1400" dirty="0">
                <a:solidFill>
                  <a:srgbClr val="0432FF"/>
                </a:solidFill>
              </a:rPr>
              <a:t>Can enable constellations and coordinated observations</a:t>
            </a:r>
          </a:p>
          <a:p>
            <a:endParaRPr lang="en-US" sz="1361" dirty="0"/>
          </a:p>
        </p:txBody>
      </p:sp>
      <p:pic>
        <p:nvPicPr>
          <p:cNvPr id="21" name="Picture 20">
            <a:extLst>
              <a:ext uri="{FF2B5EF4-FFF2-40B4-BE49-F238E27FC236}">
                <a16:creationId xmlns:a16="http://schemas.microsoft.com/office/drawing/2014/main" id="{E2BFB8CF-82C4-75FE-7520-0D2438C9ED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18423" y="3354593"/>
            <a:ext cx="2890490" cy="1758697"/>
          </a:xfrm>
          <a:prstGeom prst="rect">
            <a:avLst/>
          </a:prstGeom>
          <a:solidFill>
            <a:schemeClr val="tx1"/>
          </a:solidFill>
        </p:spPr>
      </p:pic>
      <p:sp>
        <p:nvSpPr>
          <p:cNvPr id="22" name="Rectangle 21">
            <a:extLst>
              <a:ext uri="{FF2B5EF4-FFF2-40B4-BE49-F238E27FC236}">
                <a16:creationId xmlns:a16="http://schemas.microsoft.com/office/drawing/2014/main" id="{3CDAD60A-8ED5-9B89-F825-E2285E7E2388}"/>
              </a:ext>
            </a:extLst>
          </p:cNvPr>
          <p:cNvSpPr/>
          <p:nvPr/>
        </p:nvSpPr>
        <p:spPr>
          <a:xfrm>
            <a:off x="6366477" y="2717974"/>
            <a:ext cx="2343746" cy="506609"/>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350" b="1" dirty="0">
                <a:solidFill>
                  <a:srgbClr val="0432FF"/>
                </a:solidFill>
              </a:rPr>
              <a:t>Spacecraft-Initiated Operations</a:t>
            </a:r>
          </a:p>
          <a:p>
            <a:pPr algn="ctr"/>
            <a:r>
              <a:rPr lang="en-US" sz="1350" i="1" dirty="0"/>
              <a:t>Tracking On Demand</a:t>
            </a:r>
          </a:p>
        </p:txBody>
      </p:sp>
      <p:pic>
        <p:nvPicPr>
          <p:cNvPr id="24" name="Picture 23">
            <a:extLst>
              <a:ext uri="{FF2B5EF4-FFF2-40B4-BE49-F238E27FC236}">
                <a16:creationId xmlns:a16="http://schemas.microsoft.com/office/drawing/2014/main" id="{A465E4EE-CB25-9223-0B84-94085DEEB5BA}"/>
              </a:ext>
            </a:extLst>
          </p:cNvPr>
          <p:cNvPicPr>
            <a:picLocks noChangeAspect="1"/>
          </p:cNvPicPr>
          <p:nvPr/>
        </p:nvPicPr>
        <p:blipFill>
          <a:blip r:embed="rId3"/>
          <a:stretch>
            <a:fillRect/>
          </a:stretch>
        </p:blipFill>
        <p:spPr>
          <a:xfrm>
            <a:off x="6291795" y="1142892"/>
            <a:ext cx="2320733" cy="1575082"/>
          </a:xfrm>
          <a:prstGeom prst="rect">
            <a:avLst/>
          </a:prstGeom>
        </p:spPr>
      </p:pic>
      <p:sp>
        <p:nvSpPr>
          <p:cNvPr id="25" name="Rectangle 24">
            <a:extLst>
              <a:ext uri="{FF2B5EF4-FFF2-40B4-BE49-F238E27FC236}">
                <a16:creationId xmlns:a16="http://schemas.microsoft.com/office/drawing/2014/main" id="{3E2D60ED-2724-8CEF-1776-BDEA5B9CAC27}"/>
              </a:ext>
            </a:extLst>
          </p:cNvPr>
          <p:cNvSpPr/>
          <p:nvPr/>
        </p:nvSpPr>
        <p:spPr>
          <a:xfrm>
            <a:off x="6291795" y="677196"/>
            <a:ext cx="2343746" cy="506609"/>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350" b="1" dirty="0">
                <a:solidFill>
                  <a:srgbClr val="0432FF"/>
                </a:solidFill>
              </a:rPr>
              <a:t>Beacon Tone</a:t>
            </a:r>
          </a:p>
          <a:p>
            <a:pPr algn="ctr"/>
            <a:r>
              <a:rPr lang="en-US" sz="1350" i="1" dirty="0"/>
              <a:t>Modulated Sub-Carrier Signal</a:t>
            </a:r>
          </a:p>
        </p:txBody>
      </p:sp>
    </p:spTree>
    <p:extLst>
      <p:ext uri="{BB962C8B-B14F-4D97-AF65-F5344CB8AC3E}">
        <p14:creationId xmlns:p14="http://schemas.microsoft.com/office/powerpoint/2010/main" val="2409206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FCA33DF-A6BC-3974-539E-C8258F0591CE}"/>
              </a:ext>
            </a:extLst>
          </p:cNvPr>
          <p:cNvSpPr>
            <a:spLocks noGrp="1"/>
          </p:cNvSpPr>
          <p:nvPr>
            <p:ph type="body" sz="quarter" idx="17"/>
          </p:nvPr>
        </p:nvSpPr>
        <p:spPr>
          <a:xfrm>
            <a:off x="237348" y="1016002"/>
            <a:ext cx="8528157" cy="2545980"/>
          </a:xfrm>
        </p:spPr>
        <p:txBody>
          <a:bodyPr/>
          <a:lstStyle/>
          <a:p>
            <a:pPr>
              <a:lnSpc>
                <a:spcPct val="120000"/>
              </a:lnSpc>
              <a:spcBef>
                <a:spcPts val="0"/>
              </a:spcBef>
              <a:spcAft>
                <a:spcPts val="300"/>
              </a:spcAft>
            </a:pPr>
            <a:r>
              <a:rPr lang="en-US" sz="1400" dirty="0">
                <a:latin typeface="Arial" panose="020B0604020202020204" pitchFamily="34" charset="0"/>
                <a:cs typeface="Arial" panose="020B0604020202020204" pitchFamily="34" charset="0"/>
              </a:rPr>
              <a:t>Wouldn’t you like to know if your spacecraft is healthy everyday instead of waiting on the next scheduled tracking pass?</a:t>
            </a:r>
          </a:p>
          <a:p>
            <a:pPr lvl="1">
              <a:lnSpc>
                <a:spcPct val="120000"/>
              </a:lnSpc>
              <a:spcBef>
                <a:spcPts val="0"/>
              </a:spcBef>
              <a:spcAft>
                <a:spcPts val="300"/>
              </a:spcAft>
            </a:pPr>
            <a:r>
              <a:rPr lang="en-US" sz="1400" dirty="0">
                <a:latin typeface="Arial" panose="020B0604020202020204" pitchFamily="34" charset="0"/>
                <a:cs typeface="Arial" panose="020B0604020202020204" pitchFamily="34" charset="0"/>
              </a:rPr>
              <a:t>If a problem has occurred requiring ground intervention it could be resolved sooner</a:t>
            </a:r>
          </a:p>
          <a:p>
            <a:pPr>
              <a:lnSpc>
                <a:spcPct val="120000"/>
              </a:lnSpc>
              <a:spcBef>
                <a:spcPts val="0"/>
              </a:spcBef>
              <a:spcAft>
                <a:spcPts val="300"/>
              </a:spcAft>
            </a:pPr>
            <a:r>
              <a:rPr lang="en-US" sz="1400" dirty="0">
                <a:latin typeface="Arial" panose="020B0604020202020204" pitchFamily="34" charset="0"/>
                <a:cs typeface="Arial" panose="020B0604020202020204" pitchFamily="34" charset="0"/>
              </a:rPr>
              <a:t>Are there certain conditions since the last tracking pass that can influence what your ops team does on the next pass, making mission ops more efficient?</a:t>
            </a:r>
          </a:p>
        </p:txBody>
      </p:sp>
      <p:sp>
        <p:nvSpPr>
          <p:cNvPr id="20" name="Content Placeholder 19">
            <a:extLst>
              <a:ext uri="{FF2B5EF4-FFF2-40B4-BE49-F238E27FC236}">
                <a16:creationId xmlns:a16="http://schemas.microsoft.com/office/drawing/2014/main" id="{93BFEB3E-9F82-BE08-81EE-3865A00D8115}"/>
              </a:ext>
            </a:extLst>
          </p:cNvPr>
          <p:cNvSpPr>
            <a:spLocks noGrp="1"/>
          </p:cNvSpPr>
          <p:nvPr>
            <p:ph type="body" sz="quarter" idx="14"/>
          </p:nvPr>
        </p:nvSpPr>
        <p:spPr/>
        <p:txBody>
          <a:bodyPr>
            <a:normAutofit fontScale="40000" lnSpcReduction="20000"/>
          </a:bodyPr>
          <a:lstStyle/>
          <a:p>
            <a:pPr marL="0" algn="ctr">
              <a:lnSpc>
                <a:spcPct val="120000"/>
              </a:lnSpc>
              <a:spcBef>
                <a:spcPts val="0"/>
              </a:spcBef>
              <a:spcAft>
                <a:spcPts val="300"/>
              </a:spcAft>
            </a:pPr>
            <a:r>
              <a:rPr lang="en-US" sz="3600" b="1" dirty="0"/>
              <a:t>Motivations</a:t>
            </a:r>
          </a:p>
        </p:txBody>
      </p:sp>
      <p:sp>
        <p:nvSpPr>
          <p:cNvPr id="2" name="Title 1">
            <a:extLst>
              <a:ext uri="{FF2B5EF4-FFF2-40B4-BE49-F238E27FC236}">
                <a16:creationId xmlns:a16="http://schemas.microsoft.com/office/drawing/2014/main" id="{129A7737-5F4E-C5C4-A7B1-3F2BAC6E9085}"/>
              </a:ext>
            </a:extLst>
          </p:cNvPr>
          <p:cNvSpPr>
            <a:spLocks noGrp="1"/>
          </p:cNvSpPr>
          <p:nvPr>
            <p:ph type="ctrTitle"/>
          </p:nvPr>
        </p:nvSpPr>
        <p:spPr/>
        <p:txBody>
          <a:bodyPr>
            <a:noAutofit/>
          </a:bodyPr>
          <a:lstStyle/>
          <a:p>
            <a:pPr algn="ctr"/>
            <a:r>
              <a:rPr lang="en-US" sz="2800" dirty="0"/>
              <a:t>Spacecraft Initiated Operations</a:t>
            </a:r>
          </a:p>
        </p:txBody>
      </p:sp>
      <p:pic>
        <p:nvPicPr>
          <p:cNvPr id="3" name="Picture 2">
            <a:extLst>
              <a:ext uri="{FF2B5EF4-FFF2-40B4-BE49-F238E27FC236}">
                <a16:creationId xmlns:a16="http://schemas.microsoft.com/office/drawing/2014/main" id="{93927F32-053E-11A3-6580-07817D41AEB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37348" y="2571750"/>
            <a:ext cx="3956844" cy="1980463"/>
          </a:xfrm>
          <a:prstGeom prst="rect">
            <a:avLst/>
          </a:prstGeom>
          <a:noFill/>
          <a:ln>
            <a:noFill/>
          </a:ln>
        </p:spPr>
      </p:pic>
      <p:sp>
        <p:nvSpPr>
          <p:cNvPr id="6" name="TextBox 5">
            <a:extLst>
              <a:ext uri="{FF2B5EF4-FFF2-40B4-BE49-F238E27FC236}">
                <a16:creationId xmlns:a16="http://schemas.microsoft.com/office/drawing/2014/main" id="{25B4011F-0C7E-7E10-60D5-DC778384350C}"/>
              </a:ext>
            </a:extLst>
          </p:cNvPr>
          <p:cNvSpPr txBox="1"/>
          <p:nvPr/>
        </p:nvSpPr>
        <p:spPr>
          <a:xfrm>
            <a:off x="4267847" y="2571750"/>
            <a:ext cx="4572000" cy="1955215"/>
          </a:xfrm>
          <a:prstGeom prst="rect">
            <a:avLst/>
          </a:prstGeom>
          <a:noFill/>
        </p:spPr>
        <p:txBody>
          <a:bodyPr wrap="square">
            <a:spAutoFit/>
          </a:bodyPr>
          <a:lstStyle/>
          <a:p>
            <a:pPr marL="285750" indent="-285750">
              <a:lnSpc>
                <a:spcPct val="120000"/>
              </a:lnSpc>
              <a:spcBef>
                <a:spcPts val="0"/>
              </a:spcBef>
              <a:spcAft>
                <a:spcPts val="300"/>
              </a:spcAft>
              <a:buFont typeface="Arial" panose="020B0604020202020204" pitchFamily="34" charset="0"/>
              <a:buChar char="•"/>
            </a:pPr>
            <a:r>
              <a:rPr lang="en-US" sz="1400" dirty="0">
                <a:latin typeface="Arial" panose="020B0604020202020204" pitchFamily="34" charset="0"/>
                <a:cs typeface="Arial" panose="020B0604020202020204" pitchFamily="34" charset="0"/>
              </a:rPr>
              <a:t>What if you were just awarded a mission to send 50 spacecraft to 50 Near-earth asteroids?  </a:t>
            </a:r>
            <a:r>
              <a:rPr lang="en-US" sz="1400" b="1" dirty="0">
                <a:latin typeface="Arial" panose="020B0604020202020204" pitchFamily="34" charset="0"/>
                <a:cs typeface="Arial" panose="020B0604020202020204" pitchFamily="34" charset="0"/>
              </a:rPr>
              <a:t>That would be the equivalent of 50 new missions all at once! </a:t>
            </a:r>
            <a:r>
              <a:rPr lang="en-US" sz="1400" dirty="0">
                <a:latin typeface="Arial" panose="020B0604020202020204" pitchFamily="34" charset="0"/>
                <a:cs typeface="Arial" panose="020B0604020202020204" pitchFamily="34" charset="0"/>
              </a:rPr>
              <a:t> </a:t>
            </a:r>
          </a:p>
          <a:p>
            <a:pPr marL="742950" lvl="1" indent="-285750">
              <a:lnSpc>
                <a:spcPct val="120000"/>
              </a:lnSpc>
              <a:spcBef>
                <a:spcPts val="0"/>
              </a:spcBef>
              <a:spcAft>
                <a:spcPts val="300"/>
              </a:spcAft>
              <a:buFont typeface="System Font Regular"/>
              <a:buChar char="-"/>
            </a:pPr>
            <a:r>
              <a:rPr lang="en-US" sz="1400" dirty="0">
                <a:latin typeface="Arial" panose="020B0604020202020204" pitchFamily="34" charset="0"/>
                <a:cs typeface="Arial" panose="020B0604020202020204" pitchFamily="34" charset="0"/>
              </a:rPr>
              <a:t>How would you operate this mission at low cost and risk?</a:t>
            </a:r>
          </a:p>
          <a:p>
            <a:pPr marL="742950" lvl="1" indent="-285750">
              <a:lnSpc>
                <a:spcPct val="120000"/>
              </a:lnSpc>
              <a:spcBef>
                <a:spcPts val="0"/>
              </a:spcBef>
              <a:spcAft>
                <a:spcPts val="300"/>
              </a:spcAft>
              <a:buFont typeface="System Font Regular"/>
              <a:buChar char="-"/>
            </a:pPr>
            <a:r>
              <a:rPr lang="en-US" sz="1400" dirty="0">
                <a:latin typeface="Arial" panose="020B0604020202020204" pitchFamily="34" charset="0"/>
                <a:cs typeface="Arial" panose="020B0604020202020204" pitchFamily="34" charset="0"/>
              </a:rPr>
              <a:t>How would the DSN support 50 new missions?</a:t>
            </a:r>
          </a:p>
        </p:txBody>
      </p:sp>
    </p:spTree>
    <p:extLst>
      <p:ext uri="{BB962C8B-B14F-4D97-AF65-F5344CB8AC3E}">
        <p14:creationId xmlns:p14="http://schemas.microsoft.com/office/powerpoint/2010/main" val="4105110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A7737-5F4E-C5C4-A7B1-3F2BAC6E9085}"/>
              </a:ext>
            </a:extLst>
          </p:cNvPr>
          <p:cNvSpPr>
            <a:spLocks noGrp="1"/>
          </p:cNvSpPr>
          <p:nvPr>
            <p:ph type="title"/>
          </p:nvPr>
        </p:nvSpPr>
        <p:spPr>
          <a:xfrm>
            <a:off x="628650" y="0"/>
            <a:ext cx="7886700" cy="236927"/>
          </a:xfrm>
        </p:spPr>
        <p:txBody>
          <a:bodyPr>
            <a:noAutofit/>
          </a:bodyPr>
          <a:lstStyle/>
          <a:p>
            <a:pPr algn="ctr"/>
            <a:r>
              <a:rPr lang="en-US" sz="2800" dirty="0"/>
              <a:t>Spacecraft Initiated Operations Process</a:t>
            </a:r>
          </a:p>
        </p:txBody>
      </p:sp>
      <p:pic>
        <p:nvPicPr>
          <p:cNvPr id="28" name="Picture 27">
            <a:extLst>
              <a:ext uri="{FF2B5EF4-FFF2-40B4-BE49-F238E27FC236}">
                <a16:creationId xmlns:a16="http://schemas.microsoft.com/office/drawing/2014/main" id="{59464B8C-B8C7-0823-54F8-2D5977366123}"/>
              </a:ext>
            </a:extLst>
          </p:cNvPr>
          <p:cNvPicPr>
            <a:picLocks noChangeAspect="1"/>
          </p:cNvPicPr>
          <p:nvPr/>
        </p:nvPicPr>
        <p:blipFill>
          <a:blip r:embed="rId2"/>
          <a:stretch>
            <a:fillRect/>
          </a:stretch>
        </p:blipFill>
        <p:spPr>
          <a:xfrm>
            <a:off x="7573710" y="972599"/>
            <a:ext cx="1516393" cy="2870957"/>
          </a:xfrm>
          <a:prstGeom prst="rect">
            <a:avLst/>
          </a:prstGeom>
        </p:spPr>
      </p:pic>
      <p:pic>
        <p:nvPicPr>
          <p:cNvPr id="29" name="Picture 28">
            <a:extLst>
              <a:ext uri="{FF2B5EF4-FFF2-40B4-BE49-F238E27FC236}">
                <a16:creationId xmlns:a16="http://schemas.microsoft.com/office/drawing/2014/main" id="{9F5ECB1A-4478-2FE5-612E-E88ED961A54B}"/>
              </a:ext>
            </a:extLst>
          </p:cNvPr>
          <p:cNvPicPr>
            <a:picLocks noChangeAspect="1"/>
          </p:cNvPicPr>
          <p:nvPr/>
        </p:nvPicPr>
        <p:blipFill>
          <a:blip r:embed="rId3"/>
          <a:stretch>
            <a:fillRect/>
          </a:stretch>
        </p:blipFill>
        <p:spPr>
          <a:xfrm>
            <a:off x="154814" y="629080"/>
            <a:ext cx="7440430" cy="4180813"/>
          </a:xfrm>
          <a:prstGeom prst="rect">
            <a:avLst/>
          </a:prstGeom>
        </p:spPr>
      </p:pic>
      <p:sp>
        <p:nvSpPr>
          <p:cNvPr id="31" name="TextBox 30">
            <a:extLst>
              <a:ext uri="{FF2B5EF4-FFF2-40B4-BE49-F238E27FC236}">
                <a16:creationId xmlns:a16="http://schemas.microsoft.com/office/drawing/2014/main" id="{315E9832-878D-90ED-6E9D-71A4A41BFB3E}"/>
              </a:ext>
            </a:extLst>
          </p:cNvPr>
          <p:cNvSpPr txBox="1"/>
          <p:nvPr/>
        </p:nvSpPr>
        <p:spPr>
          <a:xfrm>
            <a:off x="7535779" y="792338"/>
            <a:ext cx="1453407" cy="280846"/>
          </a:xfrm>
          <a:prstGeom prst="rect">
            <a:avLst/>
          </a:prstGeom>
          <a:noFill/>
        </p:spPr>
        <p:txBody>
          <a:bodyPr wrap="square">
            <a:spAutoFit/>
          </a:bodyPr>
          <a:lstStyle/>
          <a:p>
            <a:pPr algn="ctr"/>
            <a:r>
              <a:rPr lang="en-US" sz="1225" b="1" dirty="0">
                <a:solidFill>
                  <a:srgbClr val="0432FF"/>
                </a:solidFill>
              </a:rPr>
              <a:t>Tone Definitions</a:t>
            </a:r>
          </a:p>
        </p:txBody>
      </p:sp>
    </p:spTree>
    <p:extLst>
      <p:ext uri="{BB962C8B-B14F-4D97-AF65-F5344CB8AC3E}">
        <p14:creationId xmlns:p14="http://schemas.microsoft.com/office/powerpoint/2010/main" val="2063625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A7737-5F4E-C5C4-A7B1-3F2BAC6E9085}"/>
              </a:ext>
            </a:extLst>
          </p:cNvPr>
          <p:cNvSpPr>
            <a:spLocks noGrp="1"/>
          </p:cNvSpPr>
          <p:nvPr>
            <p:ph type="title"/>
          </p:nvPr>
        </p:nvSpPr>
        <p:spPr>
          <a:xfrm>
            <a:off x="628651" y="102920"/>
            <a:ext cx="7886700" cy="236927"/>
          </a:xfrm>
        </p:spPr>
        <p:txBody>
          <a:bodyPr>
            <a:noAutofit/>
          </a:bodyPr>
          <a:lstStyle/>
          <a:p>
            <a:pPr algn="ctr"/>
            <a:r>
              <a:rPr lang="en-US" sz="2800" dirty="0"/>
              <a:t>Spacecraft Initiated Operations Use-Cases</a:t>
            </a:r>
          </a:p>
        </p:txBody>
      </p:sp>
      <p:sp>
        <p:nvSpPr>
          <p:cNvPr id="20" name="Content Placeholder 19">
            <a:extLst>
              <a:ext uri="{FF2B5EF4-FFF2-40B4-BE49-F238E27FC236}">
                <a16:creationId xmlns:a16="http://schemas.microsoft.com/office/drawing/2014/main" id="{93BFEB3E-9F82-BE08-81EE-3865A00D8115}"/>
              </a:ext>
            </a:extLst>
          </p:cNvPr>
          <p:cNvSpPr>
            <a:spLocks noGrp="1"/>
          </p:cNvSpPr>
          <p:nvPr>
            <p:ph idx="1"/>
          </p:nvPr>
        </p:nvSpPr>
        <p:spPr>
          <a:xfrm>
            <a:off x="512906" y="584885"/>
            <a:ext cx="7886700" cy="3263418"/>
          </a:xfrm>
        </p:spPr>
        <p:txBody>
          <a:bodyPr>
            <a:noAutofit/>
          </a:bodyPr>
          <a:lstStyle/>
          <a:p>
            <a:pPr marL="0" indent="0">
              <a:spcBef>
                <a:spcPts val="68"/>
              </a:spcBef>
              <a:spcAft>
                <a:spcPts val="340"/>
              </a:spcAft>
              <a:buNone/>
            </a:pPr>
            <a:r>
              <a:rPr lang="en-US" sz="1361" b="1" u="sng" dirty="0">
                <a:solidFill>
                  <a:srgbClr val="000000"/>
                </a:solidFill>
                <a:latin typeface="Calibri" panose="020F0502020204030204" pitchFamily="34" charset="0"/>
                <a:cs typeface="Calibri" panose="020F0502020204030204" pitchFamily="34" charset="0"/>
              </a:rPr>
              <a:t>Use Cases Identified by the Lunar </a:t>
            </a:r>
            <a:r>
              <a:rPr lang="en-US" sz="1361" b="1" u="sng" dirty="0" err="1">
                <a:solidFill>
                  <a:srgbClr val="000000"/>
                </a:solidFill>
                <a:latin typeface="Calibri" panose="020F0502020204030204" pitchFamily="34" charset="0"/>
                <a:cs typeface="Calibri" panose="020F0502020204030204" pitchFamily="34" charset="0"/>
              </a:rPr>
              <a:t>IceCube</a:t>
            </a:r>
            <a:r>
              <a:rPr lang="en-US" sz="1361" b="1" u="sng" dirty="0">
                <a:solidFill>
                  <a:srgbClr val="000000"/>
                </a:solidFill>
                <a:latin typeface="Calibri" panose="020F0502020204030204" pitchFamily="34" charset="0"/>
                <a:cs typeface="Calibri" panose="020F0502020204030204" pitchFamily="34" charset="0"/>
              </a:rPr>
              <a:t> Project:</a:t>
            </a:r>
          </a:p>
          <a:p>
            <a:pPr marL="311079" indent="-311079">
              <a:spcBef>
                <a:spcPts val="68"/>
              </a:spcBef>
              <a:spcAft>
                <a:spcPts val="340"/>
              </a:spcAft>
              <a:buFont typeface="+mj-lt"/>
              <a:buAutoNum type="arabicPeriod"/>
            </a:pPr>
            <a:r>
              <a:rPr lang="en-US" sz="1361" b="1" dirty="0">
                <a:solidFill>
                  <a:srgbClr val="0432FF"/>
                </a:solidFill>
                <a:latin typeface="Calibri" panose="020F0502020204030204" pitchFamily="34" charset="0"/>
                <a:cs typeface="Calibri" panose="020F0502020204030204" pitchFamily="34" charset="0"/>
              </a:rPr>
              <a:t>Beacon tone requests track when there has been a spacecraft computer reset</a:t>
            </a:r>
            <a:r>
              <a:rPr lang="en-US" sz="1361" b="1" dirty="0">
                <a:solidFill>
                  <a:srgbClr val="000000"/>
                </a:solidFill>
                <a:latin typeface="Calibri" panose="020F0502020204030204" pitchFamily="34" charset="0"/>
                <a:cs typeface="Calibri" panose="020F0502020204030204" pitchFamily="34" charset="0"/>
              </a:rPr>
              <a:t> </a:t>
            </a:r>
          </a:p>
          <a:p>
            <a:pPr lvl="1">
              <a:spcBef>
                <a:spcPts val="68"/>
              </a:spcBef>
              <a:spcAft>
                <a:spcPts val="340"/>
              </a:spcAft>
            </a:pPr>
            <a:r>
              <a:rPr lang="en-US" sz="1225" dirty="0">
                <a:solidFill>
                  <a:srgbClr val="000000"/>
                </a:solidFill>
                <a:latin typeface="Calibri" panose="020F0502020204030204" pitchFamily="34" charset="0"/>
                <a:cs typeface="Calibri" panose="020F0502020204030204" pitchFamily="34" charset="0"/>
              </a:rPr>
              <a:t>Not an emergency but don’t want to wait until it is seen in the telemetry log.  </a:t>
            </a:r>
          </a:p>
          <a:p>
            <a:pPr marL="311079" indent="-311079">
              <a:spcBef>
                <a:spcPts val="68"/>
              </a:spcBef>
              <a:spcAft>
                <a:spcPts val="340"/>
              </a:spcAft>
              <a:buFont typeface="+mj-lt"/>
              <a:buAutoNum type="arabicPeriod"/>
            </a:pPr>
            <a:r>
              <a:rPr lang="en-US" sz="1361" b="1" dirty="0">
                <a:solidFill>
                  <a:srgbClr val="0432FF"/>
                </a:solidFill>
                <a:latin typeface="Calibri" panose="020F0502020204030204" pitchFamily="34" charset="0"/>
                <a:cs typeface="Calibri" panose="020F0502020204030204" pitchFamily="34" charset="0"/>
              </a:rPr>
              <a:t>Instrument lens cap status </a:t>
            </a:r>
            <a:r>
              <a:rPr lang="en-US" sz="1225" dirty="0">
                <a:solidFill>
                  <a:srgbClr val="000000"/>
                </a:solidFill>
                <a:latin typeface="Calibri" panose="020F0502020204030204" pitchFamily="34" charset="0"/>
                <a:cs typeface="Calibri" panose="020F0502020204030204" pitchFamily="34" charset="0"/>
              </a:rPr>
              <a:t>– if the lens cap is still Open after being set to Close (which was seen during LIC testing) </a:t>
            </a:r>
          </a:p>
          <a:p>
            <a:pPr lvl="1">
              <a:spcBef>
                <a:spcPts val="68"/>
              </a:spcBef>
              <a:spcAft>
                <a:spcPts val="340"/>
              </a:spcAft>
            </a:pPr>
            <a:r>
              <a:rPr lang="en-US" sz="1225" dirty="0">
                <a:solidFill>
                  <a:srgbClr val="000000"/>
                </a:solidFill>
                <a:latin typeface="Calibri" panose="020F0502020204030204" pitchFamily="34" charset="0"/>
                <a:cs typeface="Calibri" panose="020F0502020204030204" pitchFamily="34" charset="0"/>
              </a:rPr>
              <a:t>Send an urgent tone if sun pointing is likely before the next pass</a:t>
            </a:r>
          </a:p>
          <a:p>
            <a:pPr lvl="1">
              <a:spcBef>
                <a:spcPts val="68"/>
              </a:spcBef>
              <a:spcAft>
                <a:spcPts val="340"/>
              </a:spcAft>
            </a:pPr>
            <a:r>
              <a:rPr lang="en-US" sz="1225" dirty="0">
                <a:solidFill>
                  <a:srgbClr val="000000"/>
                </a:solidFill>
                <a:latin typeface="Calibri" panose="020F0502020204030204" pitchFamily="34" charset="0"/>
                <a:cs typeface="Calibri" panose="020F0502020204030204" pitchFamily="34" charset="0"/>
              </a:rPr>
              <a:t>Otherwise, send a non-urgent tone notifying the spacecraft team to issue the command again on the next scheduled pass </a:t>
            </a:r>
          </a:p>
          <a:p>
            <a:pPr marL="311079" indent="-311079">
              <a:spcBef>
                <a:spcPts val="68"/>
              </a:spcBef>
              <a:spcAft>
                <a:spcPts val="340"/>
              </a:spcAft>
              <a:buFont typeface="+mj-lt"/>
              <a:buAutoNum type="arabicPeriod"/>
            </a:pPr>
            <a:r>
              <a:rPr lang="en-US" sz="1361" b="1" dirty="0">
                <a:solidFill>
                  <a:srgbClr val="0432FF"/>
                </a:solidFill>
                <a:latin typeface="Calibri" panose="020F0502020204030204" pitchFamily="34" charset="0"/>
                <a:cs typeface="Calibri" panose="020F0502020204030204" pitchFamily="34" charset="0"/>
              </a:rPr>
              <a:t>Trigger Coordinated Science Observations </a:t>
            </a:r>
            <a:r>
              <a:rPr lang="en-US" sz="1225" dirty="0">
                <a:solidFill>
                  <a:srgbClr val="000000"/>
                </a:solidFill>
                <a:latin typeface="Calibri" panose="020F0502020204030204" pitchFamily="34" charset="0"/>
                <a:cs typeface="Calibri" panose="020F0502020204030204" pitchFamily="34" charset="0"/>
              </a:rPr>
              <a:t>– Coordinated observation with </a:t>
            </a:r>
            <a:r>
              <a:rPr lang="en-US" sz="1225" dirty="0" err="1">
                <a:solidFill>
                  <a:srgbClr val="000000"/>
                </a:solidFill>
                <a:latin typeface="Calibri" panose="020F0502020204030204" pitchFamily="34" charset="0"/>
                <a:cs typeface="Calibri" panose="020F0502020204030204" pitchFamily="34" charset="0"/>
              </a:rPr>
              <a:t>LunaH</a:t>
            </a:r>
            <a:r>
              <a:rPr lang="en-US" sz="1225" dirty="0">
                <a:solidFill>
                  <a:srgbClr val="000000"/>
                </a:solidFill>
                <a:latin typeface="Calibri" panose="020F0502020204030204" pitchFamily="34" charset="0"/>
                <a:cs typeface="Calibri" panose="020F0502020204030204" pitchFamily="34" charset="0"/>
              </a:rPr>
              <a:t> Map (spectroscopy experiment).  If LIC finds an elevated volume of hydrogen, use the beacon system to schedule as downlink asap so </a:t>
            </a:r>
            <a:r>
              <a:rPr lang="en-US" sz="1225" dirty="0" err="1">
                <a:solidFill>
                  <a:srgbClr val="000000"/>
                </a:solidFill>
                <a:latin typeface="Calibri" panose="020F0502020204030204" pitchFamily="34" charset="0"/>
                <a:cs typeface="Calibri" panose="020F0502020204030204" pitchFamily="34" charset="0"/>
              </a:rPr>
              <a:t>LunaH</a:t>
            </a:r>
            <a:r>
              <a:rPr lang="en-US" sz="1225" dirty="0">
                <a:solidFill>
                  <a:srgbClr val="000000"/>
                </a:solidFill>
                <a:latin typeface="Calibri" panose="020F0502020204030204" pitchFamily="34" charset="0"/>
                <a:cs typeface="Calibri" panose="020F0502020204030204" pitchFamily="34" charset="0"/>
              </a:rPr>
              <a:t> Map can be notified to do a follow-up observation.</a:t>
            </a:r>
          </a:p>
          <a:p>
            <a:pPr marL="311079" indent="-311079">
              <a:spcBef>
                <a:spcPts val="68"/>
              </a:spcBef>
              <a:spcAft>
                <a:spcPts val="340"/>
              </a:spcAft>
              <a:buFont typeface="+mj-lt"/>
              <a:buAutoNum type="arabicPeriod"/>
            </a:pPr>
            <a:r>
              <a:rPr lang="en-US" sz="1361" b="1" dirty="0">
                <a:solidFill>
                  <a:srgbClr val="0432FF"/>
                </a:solidFill>
                <a:latin typeface="Calibri" panose="020F0502020204030204" pitchFamily="34" charset="0"/>
                <a:cs typeface="Calibri" panose="020F0502020204030204" pitchFamily="34" charset="0"/>
              </a:rPr>
              <a:t>Beacon tone notifies the ops team that the science data recorder is filling-up</a:t>
            </a:r>
            <a:r>
              <a:rPr lang="en-US" sz="1225" dirty="0">
                <a:solidFill>
                  <a:srgbClr val="000000"/>
                </a:solidFill>
                <a:latin typeface="Calibri" panose="020F0502020204030204" pitchFamily="34" charset="0"/>
                <a:cs typeface="Calibri" panose="020F0502020204030204" pitchFamily="34" charset="0"/>
              </a:rPr>
              <a:t>, which can happen at an unpredictable rate during instrument calibrations.</a:t>
            </a:r>
          </a:p>
          <a:p>
            <a:pPr marL="311079" indent="-311079">
              <a:spcBef>
                <a:spcPts val="68"/>
              </a:spcBef>
              <a:spcAft>
                <a:spcPts val="340"/>
              </a:spcAft>
              <a:buFont typeface="+mj-lt"/>
              <a:buAutoNum type="arabicPeriod"/>
            </a:pPr>
            <a:r>
              <a:rPr lang="en-US" sz="1361" b="1" dirty="0">
                <a:solidFill>
                  <a:srgbClr val="0432FF"/>
                </a:solidFill>
                <a:latin typeface="Calibri" panose="020F0502020204030204" pitchFamily="34" charset="0"/>
                <a:cs typeface="Calibri" panose="020F0502020204030204" pitchFamily="34" charset="0"/>
              </a:rPr>
              <a:t>Notify ops team if instrument temperature has not cooled down </a:t>
            </a:r>
            <a:r>
              <a:rPr lang="en-US" sz="1225" dirty="0">
                <a:solidFill>
                  <a:srgbClr val="000000"/>
                </a:solidFill>
                <a:latin typeface="Calibri" panose="020F0502020204030204" pitchFamily="34" charset="0"/>
                <a:cs typeface="Calibri" panose="020F0502020204030204" pitchFamily="34" charset="0"/>
              </a:rPr>
              <a:t>in time to do the planned measurement, </a:t>
            </a:r>
          </a:p>
          <a:p>
            <a:pPr lvl="1">
              <a:spcBef>
                <a:spcPts val="68"/>
              </a:spcBef>
              <a:spcAft>
                <a:spcPts val="340"/>
              </a:spcAft>
            </a:pPr>
            <a:r>
              <a:rPr lang="en-US" sz="1225" dirty="0">
                <a:solidFill>
                  <a:srgbClr val="000000"/>
                </a:solidFill>
                <a:latin typeface="Calibri" panose="020F0502020204030204" pitchFamily="34" charset="0"/>
                <a:cs typeface="Calibri" panose="020F0502020204030204" pitchFamily="34" charset="0"/>
              </a:rPr>
              <a:t>Use next pass to gather navigation data or replan the science activity.  </a:t>
            </a:r>
          </a:p>
          <a:p>
            <a:pPr lvl="1">
              <a:spcBef>
                <a:spcPts val="68"/>
              </a:spcBef>
              <a:spcAft>
                <a:spcPts val="340"/>
              </a:spcAft>
            </a:pPr>
            <a:r>
              <a:rPr lang="en-US" sz="1225" dirty="0">
                <a:solidFill>
                  <a:srgbClr val="000000"/>
                </a:solidFill>
                <a:latin typeface="Calibri" panose="020F0502020204030204" pitchFamily="34" charset="0"/>
                <a:cs typeface="Calibri" panose="020F0502020204030204" pitchFamily="34" charset="0"/>
              </a:rPr>
              <a:t>Could be important for mission success depending on how often this happens.</a:t>
            </a:r>
          </a:p>
          <a:p>
            <a:pPr marL="311079" indent="-311079">
              <a:spcBef>
                <a:spcPts val="68"/>
              </a:spcBef>
              <a:spcAft>
                <a:spcPts val="340"/>
              </a:spcAft>
              <a:buFont typeface="+mj-lt"/>
              <a:buAutoNum type="arabicPeriod"/>
            </a:pPr>
            <a:r>
              <a:rPr lang="en-US" sz="1361" b="1" dirty="0">
                <a:solidFill>
                  <a:srgbClr val="0432FF"/>
                </a:solidFill>
                <a:latin typeface="Calibri" panose="020F0502020204030204" pitchFamily="34" charset="0"/>
                <a:cs typeface="Calibri" panose="020F0502020204030204" pitchFamily="34" charset="0"/>
              </a:rPr>
              <a:t>Beacon tone indicates when a momentum dump in the attitude control system is necessary</a:t>
            </a:r>
            <a:endParaRPr lang="en-US" sz="1361" b="1" dirty="0">
              <a:solidFill>
                <a:srgbClr val="000000"/>
              </a:solidFill>
              <a:latin typeface="Calibri" panose="020F0502020204030204" pitchFamily="34" charset="0"/>
              <a:cs typeface="Calibri" panose="020F0502020204030204" pitchFamily="34" charset="0"/>
            </a:endParaRPr>
          </a:p>
          <a:p>
            <a:pPr marL="311079" indent="-311079">
              <a:spcBef>
                <a:spcPts val="68"/>
              </a:spcBef>
              <a:spcAft>
                <a:spcPts val="340"/>
              </a:spcAft>
              <a:buFont typeface="+mj-lt"/>
              <a:buAutoNum type="arabicPeriod"/>
            </a:pPr>
            <a:r>
              <a:rPr lang="en-US" sz="1361" b="1" dirty="0">
                <a:solidFill>
                  <a:srgbClr val="0432FF"/>
                </a:solidFill>
                <a:latin typeface="Calibri" panose="020F0502020204030204" pitchFamily="34" charset="0"/>
                <a:cs typeface="Calibri" panose="020F0502020204030204" pitchFamily="34" charset="0"/>
              </a:rPr>
              <a:t>Beacon tone indicates that the thrust activity was shorter than planned</a:t>
            </a:r>
            <a:r>
              <a:rPr lang="en-US" sz="1361" dirty="0">
                <a:solidFill>
                  <a:srgbClr val="000000"/>
                </a:solidFill>
                <a:latin typeface="Calibri" panose="020F0502020204030204" pitchFamily="34" charset="0"/>
                <a:cs typeface="Calibri" panose="020F0502020204030204" pitchFamily="34" charset="0"/>
              </a:rPr>
              <a:t> </a:t>
            </a:r>
            <a:r>
              <a:rPr lang="en-US" sz="1225" dirty="0">
                <a:solidFill>
                  <a:srgbClr val="000000"/>
                </a:solidFill>
                <a:latin typeface="Calibri" panose="020F0502020204030204" pitchFamily="34" charset="0"/>
                <a:cs typeface="Calibri" panose="020F0502020204030204" pitchFamily="34" charset="0"/>
              </a:rPr>
              <a:t>– Could result in the spacecraft rapidly moving off-course making it urgent for the ground to intervene.</a:t>
            </a:r>
          </a:p>
          <a:p>
            <a:endParaRPr lang="en-US" sz="1225" dirty="0"/>
          </a:p>
        </p:txBody>
      </p:sp>
    </p:spTree>
    <p:extLst>
      <p:ext uri="{BB962C8B-B14F-4D97-AF65-F5344CB8AC3E}">
        <p14:creationId xmlns:p14="http://schemas.microsoft.com/office/powerpoint/2010/main" val="984319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A7737-5F4E-C5C4-A7B1-3F2BAC6E9085}"/>
              </a:ext>
            </a:extLst>
          </p:cNvPr>
          <p:cNvSpPr>
            <a:spLocks noGrp="1"/>
          </p:cNvSpPr>
          <p:nvPr>
            <p:ph type="title"/>
          </p:nvPr>
        </p:nvSpPr>
        <p:spPr>
          <a:xfrm>
            <a:off x="628651" y="35988"/>
            <a:ext cx="7886700" cy="236927"/>
          </a:xfrm>
        </p:spPr>
        <p:txBody>
          <a:bodyPr>
            <a:noAutofit/>
          </a:bodyPr>
          <a:lstStyle/>
          <a:p>
            <a:pPr algn="ctr"/>
            <a:r>
              <a:rPr lang="en-US" sz="2800" dirty="0"/>
              <a:t>Conclusions</a:t>
            </a:r>
          </a:p>
        </p:txBody>
      </p:sp>
      <p:sp>
        <p:nvSpPr>
          <p:cNvPr id="22" name="TextBox 21">
            <a:extLst>
              <a:ext uri="{FF2B5EF4-FFF2-40B4-BE49-F238E27FC236}">
                <a16:creationId xmlns:a16="http://schemas.microsoft.com/office/drawing/2014/main" id="{69D3F10D-D22A-6256-0BAB-1EC34E549DA8}"/>
              </a:ext>
            </a:extLst>
          </p:cNvPr>
          <p:cNvSpPr txBox="1"/>
          <p:nvPr/>
        </p:nvSpPr>
        <p:spPr>
          <a:xfrm>
            <a:off x="956891" y="477945"/>
            <a:ext cx="7659285" cy="343620"/>
          </a:xfrm>
          <a:prstGeom prst="rect">
            <a:avLst/>
          </a:prstGeom>
          <a:noFill/>
        </p:spPr>
        <p:txBody>
          <a:bodyPr wrap="square" rtlCol="0">
            <a:spAutoFit/>
          </a:bodyPr>
          <a:lstStyle/>
          <a:p>
            <a:pPr algn="ctr">
              <a:spcBef>
                <a:spcPts val="816"/>
              </a:spcBef>
            </a:pPr>
            <a:r>
              <a:rPr lang="en-US" sz="1633" b="1" dirty="0"/>
              <a:t>Future missions can benefit from DTN and Spacecraft-initiated Operations</a:t>
            </a:r>
          </a:p>
        </p:txBody>
      </p:sp>
      <p:pic>
        <p:nvPicPr>
          <p:cNvPr id="23" name="Picture 22">
            <a:extLst>
              <a:ext uri="{FF2B5EF4-FFF2-40B4-BE49-F238E27FC236}">
                <a16:creationId xmlns:a16="http://schemas.microsoft.com/office/drawing/2014/main" id="{C876443E-2133-F840-1BBC-BD59F15A39D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942528" y="1207211"/>
            <a:ext cx="2661558" cy="1424140"/>
          </a:xfrm>
          <a:prstGeom prst="rect">
            <a:avLst/>
          </a:prstGeom>
          <a:noFill/>
          <a:ln>
            <a:noFill/>
          </a:ln>
        </p:spPr>
      </p:pic>
      <p:sp>
        <p:nvSpPr>
          <p:cNvPr id="24" name="TextBox 23">
            <a:extLst>
              <a:ext uri="{FF2B5EF4-FFF2-40B4-BE49-F238E27FC236}">
                <a16:creationId xmlns:a16="http://schemas.microsoft.com/office/drawing/2014/main" id="{6BF24260-3F8F-F057-5B11-FC24D71CEB97}"/>
              </a:ext>
            </a:extLst>
          </p:cNvPr>
          <p:cNvSpPr txBox="1"/>
          <p:nvPr/>
        </p:nvSpPr>
        <p:spPr>
          <a:xfrm>
            <a:off x="6091630" y="1003370"/>
            <a:ext cx="1651414" cy="25994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pPr algn="ctr"/>
            <a:r>
              <a:rPr lang="en-US" sz="1089" b="1" dirty="0">
                <a:solidFill>
                  <a:srgbClr val="0432FF"/>
                </a:solidFill>
              </a:rPr>
              <a:t>Deep Space CubeSats</a:t>
            </a:r>
          </a:p>
        </p:txBody>
      </p:sp>
      <p:sp>
        <p:nvSpPr>
          <p:cNvPr id="25" name="TextBox 24">
            <a:extLst>
              <a:ext uri="{FF2B5EF4-FFF2-40B4-BE49-F238E27FC236}">
                <a16:creationId xmlns:a16="http://schemas.microsoft.com/office/drawing/2014/main" id="{2D615104-DE2A-38ED-E35E-4F1157BFB9DA}"/>
              </a:ext>
            </a:extLst>
          </p:cNvPr>
          <p:cNvSpPr txBox="1"/>
          <p:nvPr/>
        </p:nvSpPr>
        <p:spPr>
          <a:xfrm>
            <a:off x="1446909" y="923661"/>
            <a:ext cx="1742785" cy="25994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pPr algn="ctr"/>
            <a:r>
              <a:rPr lang="en-US" sz="1089" b="1" dirty="0">
                <a:solidFill>
                  <a:srgbClr val="0432FF"/>
                </a:solidFill>
              </a:rPr>
              <a:t>Small Spacecraft Fleets</a:t>
            </a:r>
          </a:p>
        </p:txBody>
      </p:sp>
      <p:pic>
        <p:nvPicPr>
          <p:cNvPr id="26" name="Picture 25">
            <a:extLst>
              <a:ext uri="{FF2B5EF4-FFF2-40B4-BE49-F238E27FC236}">
                <a16:creationId xmlns:a16="http://schemas.microsoft.com/office/drawing/2014/main" id="{20D0433B-6BA9-5736-3D63-CF1D80A200EB}"/>
              </a:ext>
            </a:extLst>
          </p:cNvPr>
          <p:cNvPicPr/>
          <p:nvPr/>
        </p:nvPicPr>
        <p:blipFill rotWithShape="1">
          <a:blip r:embed="rId3">
            <a:extLst>
              <a:ext uri="{28A0092B-C50C-407E-A947-70E740481C1C}">
                <a14:useLocalDpi xmlns:a14="http://schemas.microsoft.com/office/drawing/2010/main" val="0"/>
              </a:ext>
            </a:extLst>
          </a:blip>
          <a:srcRect t="5226" r="44894" b="43739"/>
          <a:stretch/>
        </p:blipFill>
        <p:spPr bwMode="auto">
          <a:xfrm>
            <a:off x="925215" y="3147267"/>
            <a:ext cx="2812571" cy="1723004"/>
          </a:xfrm>
          <a:prstGeom prst="rect">
            <a:avLst/>
          </a:prstGeom>
          <a:noFill/>
          <a:ln>
            <a:noFill/>
          </a:ln>
        </p:spPr>
      </p:pic>
      <p:sp>
        <p:nvSpPr>
          <p:cNvPr id="27" name="TextBox 26">
            <a:extLst>
              <a:ext uri="{FF2B5EF4-FFF2-40B4-BE49-F238E27FC236}">
                <a16:creationId xmlns:a16="http://schemas.microsoft.com/office/drawing/2014/main" id="{FD148132-67A4-3724-FDCB-E1CAC22B611B}"/>
              </a:ext>
            </a:extLst>
          </p:cNvPr>
          <p:cNvSpPr txBox="1"/>
          <p:nvPr/>
        </p:nvSpPr>
        <p:spPr>
          <a:xfrm>
            <a:off x="1121967" y="2863717"/>
            <a:ext cx="2299027" cy="25994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pPr algn="ctr"/>
            <a:r>
              <a:rPr lang="en-US" sz="1089" b="1" dirty="0">
                <a:solidFill>
                  <a:srgbClr val="0432FF"/>
                </a:solidFill>
              </a:rPr>
              <a:t>Small Spacecraft Constellations</a:t>
            </a:r>
          </a:p>
        </p:txBody>
      </p:sp>
      <p:sp>
        <p:nvSpPr>
          <p:cNvPr id="28" name="TextBox 27">
            <a:extLst>
              <a:ext uri="{FF2B5EF4-FFF2-40B4-BE49-F238E27FC236}">
                <a16:creationId xmlns:a16="http://schemas.microsoft.com/office/drawing/2014/main" id="{6CD6A235-FBC2-87EE-DC55-3880A0A81C1A}"/>
              </a:ext>
            </a:extLst>
          </p:cNvPr>
          <p:cNvSpPr txBox="1"/>
          <p:nvPr/>
        </p:nvSpPr>
        <p:spPr>
          <a:xfrm>
            <a:off x="6099983" y="2951977"/>
            <a:ext cx="2015296" cy="25994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pPr algn="ctr"/>
            <a:r>
              <a:rPr lang="en-US" sz="1089" b="1" dirty="0">
                <a:solidFill>
                  <a:srgbClr val="0432FF"/>
                </a:solidFill>
              </a:rPr>
              <a:t>Human/Robotic Exploration</a:t>
            </a:r>
          </a:p>
        </p:txBody>
      </p:sp>
      <p:pic>
        <p:nvPicPr>
          <p:cNvPr id="32" name="Picture 2" descr="Visual representation of NASA activities in low-Earth orbit, the Moon, and Mars">
            <a:extLst>
              <a:ext uri="{FF2B5EF4-FFF2-40B4-BE49-F238E27FC236}">
                <a16:creationId xmlns:a16="http://schemas.microsoft.com/office/drawing/2014/main" id="{A57F294B-E503-F189-28F9-CE5B40822F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108" r="9561" b="19937"/>
          <a:stretch/>
        </p:blipFill>
        <p:spPr bwMode="auto">
          <a:xfrm>
            <a:off x="5717726" y="3221492"/>
            <a:ext cx="2633475" cy="148931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Image of Danuri, Korea Pathfinder Lunar Orbiter, between the earth and the moon (Korea Aerospace Research Institute)">
            <a:extLst>
              <a:ext uri="{FF2B5EF4-FFF2-40B4-BE49-F238E27FC236}">
                <a16:creationId xmlns:a16="http://schemas.microsoft.com/office/drawing/2014/main" id="{AFAD1106-8A69-19A9-6BEA-C044935F7AB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14923"/>
          <a:stretch/>
        </p:blipFill>
        <p:spPr bwMode="auto">
          <a:xfrm rot="16200000">
            <a:off x="4027934" y="2099551"/>
            <a:ext cx="1210825" cy="1690626"/>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E91D8209-D423-89B5-CE63-695AFEF6DA79}"/>
              </a:ext>
            </a:extLst>
          </p:cNvPr>
          <p:cNvSpPr txBox="1"/>
          <p:nvPr/>
        </p:nvSpPr>
        <p:spPr>
          <a:xfrm>
            <a:off x="3958320" y="2018475"/>
            <a:ext cx="1350050" cy="25994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pPr algn="ctr"/>
            <a:r>
              <a:rPr lang="en-US" sz="1089" b="1" dirty="0">
                <a:solidFill>
                  <a:srgbClr val="0432FF"/>
                </a:solidFill>
              </a:rPr>
              <a:t>Single Spacecraft</a:t>
            </a:r>
          </a:p>
        </p:txBody>
      </p:sp>
      <p:pic>
        <p:nvPicPr>
          <p:cNvPr id="36" name="Picture 35">
            <a:extLst>
              <a:ext uri="{FF2B5EF4-FFF2-40B4-BE49-F238E27FC236}">
                <a16:creationId xmlns:a16="http://schemas.microsoft.com/office/drawing/2014/main" id="{778ADCF7-ADBE-9615-D2E7-7803DA763F0F}"/>
              </a:ext>
            </a:extLst>
          </p:cNvPr>
          <p:cNvPicPr>
            <a:picLocks noChangeAspect="1"/>
          </p:cNvPicPr>
          <p:nvPr/>
        </p:nvPicPr>
        <p:blipFill>
          <a:blip r:embed="rId6"/>
          <a:stretch>
            <a:fillRect/>
          </a:stretch>
        </p:blipFill>
        <p:spPr>
          <a:xfrm>
            <a:off x="5661568" y="1328073"/>
            <a:ext cx="2689632" cy="1576400"/>
          </a:xfrm>
          <a:prstGeom prst="rect">
            <a:avLst/>
          </a:prstGeom>
        </p:spPr>
      </p:pic>
    </p:spTree>
    <p:extLst>
      <p:ext uri="{BB962C8B-B14F-4D97-AF65-F5344CB8AC3E}">
        <p14:creationId xmlns:p14="http://schemas.microsoft.com/office/powerpoint/2010/main" val="568631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144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A86779DC-2613-1F83-45C6-3D30A6C0322E}"/>
              </a:ext>
            </a:extLst>
          </p:cNvPr>
          <p:cNvSpPr>
            <a:spLocks noGrp="1"/>
          </p:cNvSpPr>
          <p:nvPr>
            <p:ph type="body" sz="quarter" idx="17"/>
          </p:nvPr>
        </p:nvSpPr>
        <p:spPr>
          <a:xfrm>
            <a:off x="320978" y="714119"/>
            <a:ext cx="8364762" cy="3558495"/>
          </a:xfrm>
        </p:spPr>
        <p:txBody>
          <a:bodyPr/>
          <a:lstStyle/>
          <a:p>
            <a:pPr marL="0" marR="0" indent="0" algn="just">
              <a:spcBef>
                <a:spcPts val="0"/>
              </a:spcBef>
              <a:spcAft>
                <a:spcPts val="0"/>
              </a:spcAft>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Small spacecraft missions in deep space are inherently different in many ways than traditional larger-scale deep space missions.  They can be lower priority when competing for scarce communication resources, have less redundancy, simpler fault protection systems, less funding for operations, less experienced operations teams, and unproven mission enabling technologies, to name a few.  Moreover, the forward looking mission landscape for small spacecraft missions is unique.  Small spacecraft, for example, can be used to create constellations, fleets, and  contribute to large-scale Lunar exploration in the coming decade.   For these and other reasons, deep space small spacecraft missions can be considered novel within the worldwide space community.   What is not novel, however, is the strong tendency to operate these missions in much the same way as flagship missions or similar larger mission classes.  It generally isn’t well known, however, that there are highly mature capabilities that can be used to create operations concepts better suited for small spacecraft.  These capabilities can lower mission risk, increase science return, improve operational efficiency, or lower mission operations cost.  Moreover, if adopted, space agencies worldwide over time can operate more effectively and improve our collective ability to explore the Solar System.  Two of these capabilities will be described.  The first is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Networking</a:t>
            </a:r>
            <a:r>
              <a:rPr lang="es-ES" sz="1200" dirty="0">
                <a:effectLst/>
                <a:latin typeface="Calibri" panose="020F0502020204030204" pitchFamily="34" charset="0"/>
                <a:ea typeface="Calibri" panose="020F0502020204030204" pitchFamily="34" charset="0"/>
                <a:cs typeface="Times New Roman" panose="02020603050405020304" pitchFamily="18" charset="0"/>
              </a:rPr>
              <a:t>.  Just as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ES" sz="1200" dirty="0">
                <a:effectLst/>
                <a:latin typeface="Calibri" panose="020F0502020204030204" pitchFamily="34" charset="0"/>
                <a:ea typeface="Calibri" panose="020F0502020204030204" pitchFamily="34" charset="0"/>
                <a:cs typeface="Times New Roman" panose="02020603050405020304" pitchFamily="18" charset="0"/>
              </a:rPr>
              <a:t> internet has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become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pervasive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on</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Earth</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space-based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analog</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terrestrial</a:t>
            </a:r>
            <a:r>
              <a:rPr lang="es-ES" sz="1200" dirty="0">
                <a:effectLst/>
                <a:latin typeface="Calibri" panose="020F0502020204030204" pitchFamily="34" charset="0"/>
                <a:ea typeface="Calibri" panose="020F0502020204030204" pitchFamily="34" charset="0"/>
                <a:cs typeface="Times New Roman" panose="02020603050405020304" pitchFamily="18" charset="0"/>
              </a:rPr>
              <a:t> internet can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allow</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missions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even</a:t>
            </a:r>
            <a:r>
              <a:rPr lang="es-ES" sz="1200" dirty="0">
                <a:effectLst/>
                <a:latin typeface="Calibri" panose="020F0502020204030204" pitchFamily="34" charset="0"/>
                <a:ea typeface="Calibri" panose="020F0502020204030204" pitchFamily="34" charset="0"/>
                <a:cs typeface="Times New Roman" panose="02020603050405020304" pitchFamily="18" charset="0"/>
              </a:rPr>
              <a:t> single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missions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ES" sz="1200" dirty="0">
                <a:effectLst/>
                <a:latin typeface="Calibri" panose="020F0502020204030204" pitchFamily="34" charset="0"/>
                <a:ea typeface="Calibri" panose="020F0502020204030204" pitchFamily="34" charset="0"/>
                <a:cs typeface="Times New Roman" panose="02020603050405020304" pitchFamily="18" charset="0"/>
              </a:rPr>
              <a:t> be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operated</a:t>
            </a:r>
            <a:r>
              <a:rPr lang="es-ES" sz="1200" dirty="0">
                <a:effectLst/>
                <a:latin typeface="Calibri" panose="020F0502020204030204" pitchFamily="34" charset="0"/>
                <a:ea typeface="Calibri" panose="020F0502020204030204" pitchFamily="34" charset="0"/>
                <a:cs typeface="Times New Roman" panose="02020603050405020304" pitchFamily="18" charset="0"/>
              </a:rPr>
              <a:t> more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effectively</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enable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networked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spacecraft</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mission</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concepts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enable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coordinated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observations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between</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two</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or</a:t>
            </a:r>
            <a:r>
              <a:rPr lang="es-ES" sz="1200" dirty="0">
                <a:effectLst/>
                <a:latin typeface="Calibri" panose="020F0502020204030204" pitchFamily="34" charset="0"/>
                <a:ea typeface="Calibri" panose="020F0502020204030204" pitchFamily="34" charset="0"/>
                <a:cs typeface="Times New Roman" panose="02020603050405020304" pitchFamily="18" charset="0"/>
              </a:rPr>
              <a:t> more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spacecraft</a:t>
            </a:r>
            <a:r>
              <a:rPr lang="es-ES" sz="1200" dirty="0">
                <a:effectLst/>
                <a:latin typeface="Calibri" panose="020F0502020204030204" pitchFamily="34" charset="0"/>
                <a:ea typeface="Calibri" panose="020F0502020204030204" pitchFamily="34" charset="0"/>
                <a:cs typeface="Times New Roman" panose="02020603050405020304" pitchFamily="18" charset="0"/>
              </a:rPr>
              <a:t>, and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improve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automation</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space-based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relays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networking</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enables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interoperability</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among</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spacecraft</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which</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means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that</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each</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spacecraft</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launched</a:t>
            </a:r>
            <a:r>
              <a:rPr lang="es-ES" sz="1200" dirty="0">
                <a:effectLst/>
                <a:latin typeface="Calibri" panose="020F0502020204030204" pitchFamily="34" charset="0"/>
                <a:ea typeface="Calibri" panose="020F0502020204030204" pitchFamily="34" charset="0"/>
                <a:cs typeface="Times New Roman" panose="02020603050405020304" pitchFamily="18" charset="0"/>
              </a:rPr>
              <a:t> can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become</a:t>
            </a:r>
            <a:r>
              <a:rPr lang="es-ES" sz="1200" dirty="0">
                <a:effectLst/>
                <a:latin typeface="Calibri" panose="020F0502020204030204" pitchFamily="34" charset="0"/>
                <a:ea typeface="Calibri" panose="020F0502020204030204" pitchFamily="34" charset="0"/>
                <a:cs typeface="Times New Roman" panose="02020603050405020304" pitchFamily="18" charset="0"/>
              </a:rPr>
              <a:t> a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node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ES" sz="1200" dirty="0">
                <a:effectLst/>
                <a:latin typeface="Calibri" panose="020F0502020204030204" pitchFamily="34" charset="0"/>
                <a:ea typeface="Calibri" panose="020F0502020204030204" pitchFamily="34" charset="0"/>
                <a:cs typeface="Times New Roman" panose="02020603050405020304" pitchFamily="18" charset="0"/>
              </a:rPr>
              <a:t> solar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system</a:t>
            </a:r>
            <a:r>
              <a:rPr lang="es-ES" sz="1200" dirty="0">
                <a:effectLst/>
                <a:latin typeface="Calibri" panose="020F0502020204030204" pitchFamily="34" charset="0"/>
                <a:ea typeface="Calibri" panose="020F0502020204030204" pitchFamily="34" charset="0"/>
                <a:cs typeface="Times New Roman" panose="02020603050405020304" pitchFamily="18" charset="0"/>
              </a:rPr>
              <a:t> internet.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Over</a:t>
            </a:r>
            <a:r>
              <a:rPr lang="es-ES" sz="1200" dirty="0">
                <a:effectLst/>
                <a:latin typeface="Calibri" panose="020F0502020204030204" pitchFamily="34" charset="0"/>
                <a:ea typeface="Calibri" panose="020F0502020204030204" pitchFamily="34" charset="0"/>
                <a:cs typeface="Times New Roman" panose="02020603050405020304" pitchFamily="18" charset="0"/>
              </a:rPr>
              <a:t> time,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this</a:t>
            </a:r>
            <a:r>
              <a:rPr lang="es-ES" sz="1200" dirty="0">
                <a:effectLst/>
                <a:latin typeface="Calibri" panose="020F0502020204030204" pitchFamily="34" charset="0"/>
                <a:ea typeface="Calibri" panose="020F0502020204030204" pitchFamily="34" charset="0"/>
                <a:cs typeface="Times New Roman" panose="02020603050405020304" pitchFamily="18" charset="0"/>
              </a:rPr>
              <a:t> can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create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permanent</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communication</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infrastructure</a:t>
            </a:r>
            <a:r>
              <a:rPr lang="es-ES" sz="1200" dirty="0">
                <a:effectLst/>
                <a:latin typeface="Calibri" panose="020F0502020204030204" pitchFamily="34" charset="0"/>
                <a:ea typeface="Calibri" panose="020F0502020204030204" pitchFamily="34" charset="0"/>
                <a:cs typeface="Times New Roman" panose="02020603050405020304" pitchFamily="18" charset="0"/>
              </a:rPr>
              <a:t> in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by</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adding</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communications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redundancy</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improved</a:t>
            </a:r>
            <a:r>
              <a:rPr lang="es-ES" sz="1200" dirty="0">
                <a:effectLst/>
                <a:latin typeface="Calibri" panose="020F0502020204030204" pitchFamily="34" charset="0"/>
                <a:ea typeface="Calibri" panose="020F0502020204030204" pitchFamily="34" charset="0"/>
                <a:cs typeface="Times New Roman" panose="02020603050405020304" pitchFamily="18" charset="0"/>
              </a:rPr>
              <a:t>  performance, and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decreased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mission</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lifecycle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cost</a:t>
            </a:r>
            <a:r>
              <a:rPr lang="es-ES" sz="1200" dirty="0">
                <a:effectLst/>
                <a:latin typeface="Calibri" panose="020F0502020204030204" pitchFamily="34" charset="0"/>
                <a:ea typeface="Calibri" panose="020F0502020204030204" pitchFamily="34" charset="0"/>
                <a:cs typeface="Times New Roman" panose="02020603050405020304" pitchFamily="18" charset="0"/>
              </a:rPr>
              <a:t>.</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other</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capability</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ES" sz="1200" dirty="0">
                <a:effectLst/>
                <a:latin typeface="Calibri" panose="020F0502020204030204" pitchFamily="34" charset="0"/>
                <a:ea typeface="Calibri" panose="020F0502020204030204" pitchFamily="34" charset="0"/>
                <a:cs typeface="Times New Roman" panose="02020603050405020304" pitchFamily="18" charset="0"/>
              </a:rPr>
              <a:t> be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discussed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is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Spacecraft-initiated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Operations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With</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this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approach</a:t>
            </a:r>
            <a:r>
              <a:rPr lang="es-ES" sz="1200" dirty="0">
                <a:effectLst/>
                <a:latin typeface="Calibri" panose="020F0502020204030204" pitchFamily="34" charset="0"/>
                <a:ea typeface="Calibri" panose="020F0502020204030204" pitchFamily="34" charset="0"/>
                <a:cs typeface="Times New Roman" panose="02020603050405020304" pitchFamily="18" charset="0"/>
              </a:rPr>
              <a:t>, pre-</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planned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communication</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periods</a:t>
            </a:r>
            <a:r>
              <a:rPr lang="es-ES" sz="1200" dirty="0">
                <a:effectLst/>
                <a:latin typeface="Calibri" panose="020F0502020204030204" pitchFamily="34" charset="0"/>
                <a:ea typeface="Calibri" panose="020F0502020204030204" pitchFamily="34" charset="0"/>
                <a:cs typeface="Times New Roman" panose="02020603050405020304" pitchFamily="18" charset="0"/>
              </a:rPr>
              <a:t> can be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largely</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eliminated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most</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mission</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phases</a:t>
            </a:r>
            <a:r>
              <a:rPr lang="es-ES" sz="1200" dirty="0">
                <a:effectLst/>
                <a:latin typeface="Calibri" panose="020F0502020204030204" pitchFamily="34" charset="0"/>
                <a:ea typeface="Calibri" panose="020F0502020204030204" pitchFamily="34" charset="0"/>
                <a:cs typeface="Times New Roman" panose="02020603050405020304" pitchFamily="18" charset="0"/>
              </a:rPr>
              <a:t> and a more adaptive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means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of</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communicating</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adopted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spacecraft</a:t>
            </a:r>
            <a:r>
              <a:rPr lang="es-ES" sz="1200" dirty="0">
                <a:effectLst/>
                <a:latin typeface="Calibri" panose="020F0502020204030204" pitchFamily="34" charset="0"/>
                <a:ea typeface="Calibri" panose="020F0502020204030204" pitchFamily="34" charset="0"/>
                <a:cs typeface="Times New Roman" panose="02020603050405020304" pitchFamily="18" charset="0"/>
              </a:rPr>
              <a:t> determines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when</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communicate</a:t>
            </a:r>
            <a:r>
              <a:rPr lang="es-ES" sz="1200" dirty="0">
                <a:effectLst/>
                <a:latin typeface="Calibri" panose="020F0502020204030204" pitchFamily="34" charset="0"/>
                <a:ea typeface="Calibri" panose="020F0502020204030204" pitchFamily="34" charset="0"/>
                <a:cs typeface="Times New Roman" panose="02020603050405020304" pitchFamily="18" charset="0"/>
              </a:rPr>
              <a:t> and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signals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ground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system</a:t>
            </a:r>
            <a:r>
              <a:rPr lang="es-ES" sz="1200" dirty="0">
                <a:effectLst/>
                <a:latin typeface="Calibri" panose="020F0502020204030204" pitchFamily="34" charset="0"/>
                <a:ea typeface="Calibri" panose="020F0502020204030204" pitchFamily="34" charset="0"/>
                <a:cs typeface="Times New Roman" panose="02020603050405020304" pitchFamily="18" charset="0"/>
              </a:rPr>
              <a:t> and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mission</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operations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team</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activate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when</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telemetry</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downlink</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or</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command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uplink</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is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required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These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capabilities</a:t>
            </a:r>
            <a:r>
              <a:rPr lang="es-ES" sz="1200" dirty="0">
                <a:effectLst/>
                <a:latin typeface="Calibri" panose="020F0502020204030204" pitchFamily="34" charset="0"/>
                <a:ea typeface="Calibri" panose="020F0502020204030204" pitchFamily="34" charset="0"/>
                <a:cs typeface="Times New Roman" panose="02020603050405020304" pitchFamily="18" charset="0"/>
              </a:rPr>
              <a:t> are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largely</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available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today</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flight</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validated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and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especially</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suited</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to</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small</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spacecraft</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missions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This</a:t>
            </a:r>
            <a:r>
              <a:rPr lang="es-ES" sz="1200" dirty="0">
                <a:effectLst/>
                <a:latin typeface="Calibri" panose="020F0502020204030204" pitchFamily="34" charset="0"/>
                <a:ea typeface="Calibri" panose="020F0502020204030204" pitchFamily="34" charset="0"/>
                <a:cs typeface="Times New Roman" panose="02020603050405020304" pitchFamily="18" charset="0"/>
              </a:rPr>
              <a:t> briefing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will</a:t>
            </a:r>
            <a:r>
              <a:rPr lang="es-ES" sz="1200" dirty="0">
                <a:effectLst/>
                <a:latin typeface="Calibri" panose="020F0502020204030204" pitchFamily="34" charset="0"/>
                <a:ea typeface="Calibri" panose="020F0502020204030204" pitchFamily="34" charset="0"/>
                <a:cs typeface="Times New Roman" panose="02020603050405020304" pitchFamily="18" charset="0"/>
              </a:rPr>
              <a:t> describe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how</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these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technologies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work</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specific</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capabilities</a:t>
            </a:r>
            <a:r>
              <a:rPr lang="es-ES" sz="1200" dirty="0">
                <a:effectLst/>
                <a:latin typeface="Calibri" panose="020F0502020204030204" pitchFamily="34" charset="0"/>
                <a:ea typeface="Calibri" panose="020F0502020204030204" pitchFamily="34" charset="0"/>
                <a:cs typeface="Times New Roman" panose="02020603050405020304" pitchFamily="18" charset="0"/>
              </a:rPr>
              <a:t> and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services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that</a:t>
            </a:r>
            <a:r>
              <a:rPr lang="es-ES" sz="1200" dirty="0">
                <a:effectLst/>
                <a:latin typeface="Calibri" panose="020F0502020204030204" pitchFamily="34" charset="0"/>
                <a:ea typeface="Calibri" panose="020F0502020204030204" pitchFamily="34" charset="0"/>
                <a:cs typeface="Times New Roman" panose="02020603050405020304" pitchFamily="18" charset="0"/>
              </a:rPr>
              <a:t> are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currently</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available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mission</a:t>
            </a:r>
            <a:r>
              <a:rPr lang="es-ES" sz="1200" dirty="0">
                <a:effectLst/>
                <a:latin typeface="Calibri" panose="020F0502020204030204" pitchFamily="34" charset="0"/>
                <a:ea typeface="Calibri" panose="020F0502020204030204" pitchFamily="34" charset="0"/>
                <a:cs typeface="Times New Roman" panose="02020603050405020304" pitchFamily="18" charset="0"/>
              </a:rPr>
              <a:t> use-cases, and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overall</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benefits</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for</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deep</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small</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spacecraft</a:t>
            </a:r>
            <a:r>
              <a:rPr lang="es-ES" sz="1200" dirty="0">
                <a:effectLst/>
                <a:latin typeface="Calibri" panose="020F0502020204030204" pitchFamily="34" charset="0"/>
                <a:ea typeface="Calibri" panose="020F0502020204030204" pitchFamily="34" charset="0"/>
                <a:cs typeface="Times New Roman" panose="02020603050405020304" pitchFamily="18" charset="0"/>
              </a:rPr>
              <a:t> </a:t>
            </a:r>
            <a:r>
              <a:rPr lang="es-ES" sz="1200" dirty="0" err="1">
                <a:effectLst/>
                <a:latin typeface="Calibri" panose="020F0502020204030204" pitchFamily="34" charset="0"/>
                <a:ea typeface="Calibri" panose="020F0502020204030204" pitchFamily="34" charset="0"/>
                <a:cs typeface="Times New Roman" panose="02020603050405020304" pitchFamily="18" charset="0"/>
              </a:rPr>
              <a:t>missions</a:t>
            </a:r>
            <a:r>
              <a:rPr lang="es-ES" sz="1200" dirty="0">
                <a:effectLst/>
                <a:latin typeface="Calibri" panose="020F0502020204030204" pitchFamily="34"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endParaRPr lang="en-US" sz="1200" dirty="0"/>
          </a:p>
        </p:txBody>
      </p:sp>
      <p:sp>
        <p:nvSpPr>
          <p:cNvPr id="10" name="Title 9">
            <a:extLst>
              <a:ext uri="{FF2B5EF4-FFF2-40B4-BE49-F238E27FC236}">
                <a16:creationId xmlns:a16="http://schemas.microsoft.com/office/drawing/2014/main" id="{57894D5B-7CAC-7D19-8912-F413C6B4A395}"/>
              </a:ext>
            </a:extLst>
          </p:cNvPr>
          <p:cNvSpPr>
            <a:spLocks noGrp="1"/>
          </p:cNvSpPr>
          <p:nvPr>
            <p:ph type="ctrTitle"/>
          </p:nvPr>
        </p:nvSpPr>
        <p:spPr/>
        <p:txBody>
          <a:bodyPr/>
          <a:lstStyle/>
          <a:p>
            <a:r>
              <a:rPr lang="en-US" dirty="0"/>
              <a:t>Abstract</a:t>
            </a:r>
          </a:p>
        </p:txBody>
      </p:sp>
    </p:spTree>
    <p:extLst>
      <p:ext uri="{BB962C8B-B14F-4D97-AF65-F5344CB8AC3E}">
        <p14:creationId xmlns:p14="http://schemas.microsoft.com/office/powerpoint/2010/main" val="3894782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1E9F6-683A-29F3-B041-DEBD6761BB54}"/>
              </a:ext>
            </a:extLst>
          </p:cNvPr>
          <p:cNvSpPr>
            <a:spLocks noGrp="1"/>
          </p:cNvSpPr>
          <p:nvPr>
            <p:ph type="title"/>
          </p:nvPr>
        </p:nvSpPr>
        <p:spPr>
          <a:xfrm>
            <a:off x="628651" y="47868"/>
            <a:ext cx="7886700" cy="994146"/>
          </a:xfrm>
        </p:spPr>
        <p:txBody>
          <a:bodyPr/>
          <a:lstStyle/>
          <a:p>
            <a:pPr algn="ctr"/>
            <a:r>
              <a:rPr lang="en-US" sz="2400" dirty="0"/>
              <a:t>Introduction</a:t>
            </a:r>
          </a:p>
        </p:txBody>
      </p:sp>
      <p:sp>
        <p:nvSpPr>
          <p:cNvPr id="6" name="Text Placeholder 3">
            <a:extLst>
              <a:ext uri="{FF2B5EF4-FFF2-40B4-BE49-F238E27FC236}">
                <a16:creationId xmlns:a16="http://schemas.microsoft.com/office/drawing/2014/main" id="{ED6BBA35-C453-DED1-8EBD-37672BB3AB57}"/>
              </a:ext>
            </a:extLst>
          </p:cNvPr>
          <p:cNvSpPr>
            <a:spLocks noGrp="1"/>
          </p:cNvSpPr>
          <p:nvPr>
            <p:ph idx="1"/>
          </p:nvPr>
        </p:nvSpPr>
        <p:spPr>
          <a:xfrm>
            <a:off x="628649" y="695429"/>
            <a:ext cx="7886700" cy="1549848"/>
          </a:xfrm>
          <a:prstGeom prst="rect">
            <a:avLst/>
          </a:prstGeom>
        </p:spPr>
        <p:txBody>
          <a:bodyPr wrap="square">
            <a:spAutoFit/>
          </a:bodyPr>
          <a:lstStyle/>
          <a:p>
            <a:r>
              <a:rPr lang="en-US" sz="1633" dirty="0"/>
              <a:t>This talk focuses on two new capabilities for deep space communication</a:t>
            </a:r>
          </a:p>
          <a:p>
            <a:pPr lvl="1"/>
            <a:r>
              <a:rPr lang="en-US" sz="1633" dirty="0">
                <a:solidFill>
                  <a:srgbClr val="0432FF"/>
                </a:solidFill>
              </a:rPr>
              <a:t>Disruption Tolerant Networking</a:t>
            </a:r>
          </a:p>
          <a:p>
            <a:pPr lvl="1"/>
            <a:r>
              <a:rPr lang="en-US" sz="1633" dirty="0">
                <a:solidFill>
                  <a:srgbClr val="0432FF"/>
                </a:solidFill>
              </a:rPr>
              <a:t>Spacecraft-initiated Operations</a:t>
            </a:r>
          </a:p>
          <a:p>
            <a:r>
              <a:rPr lang="en-US" sz="1633" dirty="0"/>
              <a:t>Both have matured in the past year</a:t>
            </a:r>
          </a:p>
          <a:p>
            <a:r>
              <a:rPr lang="en-US" sz="1633" dirty="0"/>
              <a:t>Both are especially relevant to small spacecraft missions beyond Earth Orbit</a:t>
            </a:r>
            <a:endParaRPr lang="en-US" sz="1524" dirty="0"/>
          </a:p>
        </p:txBody>
      </p:sp>
      <p:pic>
        <p:nvPicPr>
          <p:cNvPr id="3" name="Picture 2">
            <a:extLst>
              <a:ext uri="{FF2B5EF4-FFF2-40B4-BE49-F238E27FC236}">
                <a16:creationId xmlns:a16="http://schemas.microsoft.com/office/drawing/2014/main" id="{501CCDEA-23C7-D8D6-C159-3B05E61849B8}"/>
              </a:ext>
            </a:extLst>
          </p:cNvPr>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32357" y="3253636"/>
            <a:ext cx="2965869" cy="1841996"/>
          </a:xfrm>
          <a:prstGeom prst="rect">
            <a:avLst/>
          </a:prstGeom>
          <a:noFill/>
          <a:ln>
            <a:noFill/>
          </a:ln>
        </p:spPr>
      </p:pic>
      <p:pic>
        <p:nvPicPr>
          <p:cNvPr id="4" name="Picture 3">
            <a:extLst>
              <a:ext uri="{FF2B5EF4-FFF2-40B4-BE49-F238E27FC236}">
                <a16:creationId xmlns:a16="http://schemas.microsoft.com/office/drawing/2014/main" id="{22FE86F2-4EF4-8322-04BD-B6722CBA42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86600" y="3184113"/>
            <a:ext cx="2890490" cy="1758697"/>
          </a:xfrm>
          <a:prstGeom prst="rect">
            <a:avLst/>
          </a:prstGeom>
          <a:solidFill>
            <a:schemeClr val="tx1"/>
          </a:solidFill>
        </p:spPr>
      </p:pic>
      <p:sp>
        <p:nvSpPr>
          <p:cNvPr id="5" name="Rectangle 4">
            <a:extLst>
              <a:ext uri="{FF2B5EF4-FFF2-40B4-BE49-F238E27FC236}">
                <a16:creationId xmlns:a16="http://schemas.microsoft.com/office/drawing/2014/main" id="{8F9F92EF-14A8-BCCD-9DF7-84A8394BF556}"/>
              </a:ext>
            </a:extLst>
          </p:cNvPr>
          <p:cNvSpPr/>
          <p:nvPr/>
        </p:nvSpPr>
        <p:spPr>
          <a:xfrm>
            <a:off x="5052028" y="2677504"/>
            <a:ext cx="2825062" cy="506609"/>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350" b="1" dirty="0">
                <a:solidFill>
                  <a:srgbClr val="0432FF"/>
                </a:solidFill>
              </a:rPr>
              <a:t>Spacecraft-Initiated Operations</a:t>
            </a:r>
          </a:p>
          <a:p>
            <a:pPr algn="ctr"/>
            <a:r>
              <a:rPr lang="en-US" sz="1350" i="1" dirty="0"/>
              <a:t>Tracking On Demand</a:t>
            </a:r>
          </a:p>
        </p:txBody>
      </p:sp>
      <p:sp>
        <p:nvSpPr>
          <p:cNvPr id="7" name="Rectangle 6">
            <a:extLst>
              <a:ext uri="{FF2B5EF4-FFF2-40B4-BE49-F238E27FC236}">
                <a16:creationId xmlns:a16="http://schemas.microsoft.com/office/drawing/2014/main" id="{84EA93D3-EA29-7DB8-0A22-0D9F5EBDEEC4}"/>
              </a:ext>
            </a:extLst>
          </p:cNvPr>
          <p:cNvSpPr/>
          <p:nvPr/>
        </p:nvSpPr>
        <p:spPr>
          <a:xfrm>
            <a:off x="1713326" y="2668783"/>
            <a:ext cx="2739727" cy="466826"/>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r>
              <a:rPr lang="en-US" sz="1350" b="1" dirty="0">
                <a:solidFill>
                  <a:srgbClr val="0432FF"/>
                </a:solidFill>
              </a:rPr>
              <a:t>Disruption Tolerant Networking</a:t>
            </a:r>
          </a:p>
          <a:p>
            <a:r>
              <a:rPr lang="en-US" sz="1350" i="1" dirty="0"/>
              <a:t>More efficient communications</a:t>
            </a:r>
          </a:p>
        </p:txBody>
      </p:sp>
    </p:spTree>
    <p:extLst>
      <p:ext uri="{BB962C8B-B14F-4D97-AF65-F5344CB8AC3E}">
        <p14:creationId xmlns:p14="http://schemas.microsoft.com/office/powerpoint/2010/main" val="1995433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A4E74DE-84CB-5843-5CEA-6FA6A983A930}"/>
              </a:ext>
            </a:extLst>
          </p:cNvPr>
          <p:cNvPicPr>
            <a:picLocks noChangeAspect="1"/>
          </p:cNvPicPr>
          <p:nvPr/>
        </p:nvPicPr>
        <p:blipFill>
          <a:blip r:embed="rId2"/>
          <a:stretch>
            <a:fillRect/>
          </a:stretch>
        </p:blipFill>
        <p:spPr>
          <a:xfrm>
            <a:off x="936621" y="585944"/>
            <a:ext cx="7270758" cy="4177152"/>
          </a:xfrm>
          <a:prstGeom prst="rect">
            <a:avLst/>
          </a:prstGeom>
        </p:spPr>
      </p:pic>
      <p:sp>
        <p:nvSpPr>
          <p:cNvPr id="9" name="Rectangle 8">
            <a:extLst>
              <a:ext uri="{FF2B5EF4-FFF2-40B4-BE49-F238E27FC236}">
                <a16:creationId xmlns:a16="http://schemas.microsoft.com/office/drawing/2014/main" id="{5B86EFD9-DE14-FB59-360F-17516D0313B6}"/>
              </a:ext>
            </a:extLst>
          </p:cNvPr>
          <p:cNvSpPr/>
          <p:nvPr/>
        </p:nvSpPr>
        <p:spPr>
          <a:xfrm>
            <a:off x="6385469" y="619698"/>
            <a:ext cx="1861623" cy="217880"/>
          </a:xfrm>
          <a:prstGeom prst="rect">
            <a:avLst/>
          </a:prstGeom>
        </p:spPr>
        <p:txBody>
          <a:bodyPr wrap="square">
            <a:spAutoFit/>
          </a:bodyPr>
          <a:lstStyle/>
          <a:p>
            <a:pPr>
              <a:spcBef>
                <a:spcPts val="1432"/>
              </a:spcBef>
            </a:pPr>
            <a:r>
              <a:rPr lang="en-US" sz="816" dirty="0">
                <a:solidFill>
                  <a:schemeClr val="bg1"/>
                </a:solidFill>
                <a:latin typeface="Roboto" panose="02000000000000000000" pitchFamily="2" charset="0"/>
              </a:rPr>
              <a:t>Slide Credit: Stephen Lichten (JPL)</a:t>
            </a:r>
          </a:p>
        </p:txBody>
      </p:sp>
      <p:grpSp>
        <p:nvGrpSpPr>
          <p:cNvPr id="10" name="Group 9">
            <a:extLst>
              <a:ext uri="{FF2B5EF4-FFF2-40B4-BE49-F238E27FC236}">
                <a16:creationId xmlns:a16="http://schemas.microsoft.com/office/drawing/2014/main" id="{7798E8DC-A957-D86E-82C2-A74EDE288110}"/>
              </a:ext>
            </a:extLst>
          </p:cNvPr>
          <p:cNvGrpSpPr/>
          <p:nvPr/>
        </p:nvGrpSpPr>
        <p:grpSpPr>
          <a:xfrm>
            <a:off x="5327917" y="1665702"/>
            <a:ext cx="1836264" cy="536950"/>
            <a:chOff x="1491916" y="2113567"/>
            <a:chExt cx="2308212" cy="674955"/>
          </a:xfrm>
        </p:grpSpPr>
        <p:pic>
          <p:nvPicPr>
            <p:cNvPr id="11" name="Picture 10">
              <a:extLst>
                <a:ext uri="{FF2B5EF4-FFF2-40B4-BE49-F238E27FC236}">
                  <a16:creationId xmlns:a16="http://schemas.microsoft.com/office/drawing/2014/main" id="{585796EE-50C3-EAEC-9B2F-2238A2BFDE1A}"/>
                </a:ext>
              </a:extLst>
            </p:cNvPr>
            <p:cNvPicPr>
              <a:picLocks noChangeAspect="1"/>
            </p:cNvPicPr>
            <p:nvPr/>
          </p:nvPicPr>
          <p:blipFill>
            <a:blip r:embed="rId3"/>
            <a:stretch>
              <a:fillRect/>
            </a:stretch>
          </p:blipFill>
          <p:spPr>
            <a:xfrm>
              <a:off x="1491916" y="2113567"/>
              <a:ext cx="559248" cy="674955"/>
            </a:xfrm>
            <a:prstGeom prst="rect">
              <a:avLst/>
            </a:prstGeom>
          </p:spPr>
        </p:pic>
        <p:pic>
          <p:nvPicPr>
            <p:cNvPr id="12" name="Picture 11">
              <a:extLst>
                <a:ext uri="{FF2B5EF4-FFF2-40B4-BE49-F238E27FC236}">
                  <a16:creationId xmlns:a16="http://schemas.microsoft.com/office/drawing/2014/main" id="{8C3C42ED-1985-20B2-C80B-056981C7473A}"/>
                </a:ext>
              </a:extLst>
            </p:cNvPr>
            <p:cNvPicPr>
              <a:picLocks noChangeAspect="1"/>
            </p:cNvPicPr>
            <p:nvPr/>
          </p:nvPicPr>
          <p:blipFill>
            <a:blip r:embed="rId4"/>
            <a:stretch>
              <a:fillRect/>
            </a:stretch>
          </p:blipFill>
          <p:spPr>
            <a:xfrm>
              <a:off x="2051164" y="2283186"/>
              <a:ext cx="1748964" cy="505336"/>
            </a:xfrm>
            <a:prstGeom prst="rect">
              <a:avLst/>
            </a:prstGeom>
          </p:spPr>
        </p:pic>
      </p:grpSp>
      <p:grpSp>
        <p:nvGrpSpPr>
          <p:cNvPr id="13" name="Group 12">
            <a:extLst>
              <a:ext uri="{FF2B5EF4-FFF2-40B4-BE49-F238E27FC236}">
                <a16:creationId xmlns:a16="http://schemas.microsoft.com/office/drawing/2014/main" id="{48A2EBC0-D003-70F6-C8E7-EC580735CF7A}"/>
              </a:ext>
            </a:extLst>
          </p:cNvPr>
          <p:cNvGrpSpPr/>
          <p:nvPr/>
        </p:nvGrpSpPr>
        <p:grpSpPr>
          <a:xfrm>
            <a:off x="3268175" y="1829475"/>
            <a:ext cx="1680673" cy="538304"/>
            <a:chOff x="4090987" y="2085866"/>
            <a:chExt cx="2112632" cy="676656"/>
          </a:xfrm>
        </p:grpSpPr>
        <p:pic>
          <p:nvPicPr>
            <p:cNvPr id="14" name="Picture 13">
              <a:extLst>
                <a:ext uri="{FF2B5EF4-FFF2-40B4-BE49-F238E27FC236}">
                  <a16:creationId xmlns:a16="http://schemas.microsoft.com/office/drawing/2014/main" id="{3AEF2548-6A7B-F530-1397-FB1DC55AEC88}"/>
                </a:ext>
              </a:extLst>
            </p:cNvPr>
            <p:cNvPicPr>
              <a:picLocks noChangeAspect="1"/>
            </p:cNvPicPr>
            <p:nvPr/>
          </p:nvPicPr>
          <p:blipFill>
            <a:blip r:embed="rId5"/>
            <a:stretch>
              <a:fillRect/>
            </a:stretch>
          </p:blipFill>
          <p:spPr>
            <a:xfrm>
              <a:off x="4090987" y="2085866"/>
              <a:ext cx="551147" cy="676656"/>
            </a:xfrm>
            <a:prstGeom prst="rect">
              <a:avLst/>
            </a:prstGeom>
          </p:spPr>
        </p:pic>
        <p:pic>
          <p:nvPicPr>
            <p:cNvPr id="15" name="Picture 14">
              <a:extLst>
                <a:ext uri="{FF2B5EF4-FFF2-40B4-BE49-F238E27FC236}">
                  <a16:creationId xmlns:a16="http://schemas.microsoft.com/office/drawing/2014/main" id="{6E1A64C6-2E35-C4AA-C3B8-BD7E014A0B95}"/>
                </a:ext>
              </a:extLst>
            </p:cNvPr>
            <p:cNvPicPr>
              <a:picLocks noChangeAspect="1"/>
            </p:cNvPicPr>
            <p:nvPr/>
          </p:nvPicPr>
          <p:blipFill>
            <a:blip r:embed="rId6"/>
            <a:stretch>
              <a:fillRect/>
            </a:stretch>
          </p:blipFill>
          <p:spPr>
            <a:xfrm>
              <a:off x="4642134" y="2259602"/>
              <a:ext cx="1561485" cy="502920"/>
            </a:xfrm>
            <a:prstGeom prst="rect">
              <a:avLst/>
            </a:prstGeom>
          </p:spPr>
        </p:pic>
      </p:grpSp>
      <p:grpSp>
        <p:nvGrpSpPr>
          <p:cNvPr id="16" name="Group 15">
            <a:extLst>
              <a:ext uri="{FF2B5EF4-FFF2-40B4-BE49-F238E27FC236}">
                <a16:creationId xmlns:a16="http://schemas.microsoft.com/office/drawing/2014/main" id="{061D6728-3B89-38D8-D05A-F6B80BE86632}"/>
              </a:ext>
            </a:extLst>
          </p:cNvPr>
          <p:cNvGrpSpPr/>
          <p:nvPr/>
        </p:nvGrpSpPr>
        <p:grpSpPr>
          <a:xfrm>
            <a:off x="2123816" y="2867756"/>
            <a:ext cx="1226511" cy="538304"/>
            <a:chOff x="2110714" y="2534303"/>
            <a:chExt cx="1541743" cy="676656"/>
          </a:xfrm>
        </p:grpSpPr>
        <p:pic>
          <p:nvPicPr>
            <p:cNvPr id="17" name="Picture 16">
              <a:extLst>
                <a:ext uri="{FF2B5EF4-FFF2-40B4-BE49-F238E27FC236}">
                  <a16:creationId xmlns:a16="http://schemas.microsoft.com/office/drawing/2014/main" id="{514A7059-9A67-0F4B-3677-B98639DEE217}"/>
                </a:ext>
              </a:extLst>
            </p:cNvPr>
            <p:cNvPicPr>
              <a:picLocks noChangeAspect="1"/>
            </p:cNvPicPr>
            <p:nvPr/>
          </p:nvPicPr>
          <p:blipFill>
            <a:blip r:embed="rId7"/>
            <a:stretch>
              <a:fillRect/>
            </a:stretch>
          </p:blipFill>
          <p:spPr>
            <a:xfrm>
              <a:off x="2110714" y="2534303"/>
              <a:ext cx="560182" cy="676656"/>
            </a:xfrm>
            <a:prstGeom prst="rect">
              <a:avLst/>
            </a:prstGeom>
          </p:spPr>
        </p:pic>
        <p:pic>
          <p:nvPicPr>
            <p:cNvPr id="18" name="Picture 17">
              <a:extLst>
                <a:ext uri="{FF2B5EF4-FFF2-40B4-BE49-F238E27FC236}">
                  <a16:creationId xmlns:a16="http://schemas.microsoft.com/office/drawing/2014/main" id="{D3B38273-380D-7C07-F825-D6D6F55D782E}"/>
                </a:ext>
              </a:extLst>
            </p:cNvPr>
            <p:cNvPicPr>
              <a:picLocks noChangeAspect="1"/>
            </p:cNvPicPr>
            <p:nvPr/>
          </p:nvPicPr>
          <p:blipFill>
            <a:blip r:embed="rId8"/>
            <a:stretch>
              <a:fillRect/>
            </a:stretch>
          </p:blipFill>
          <p:spPr>
            <a:xfrm>
              <a:off x="2670896" y="2708039"/>
              <a:ext cx="981561" cy="502920"/>
            </a:xfrm>
            <a:prstGeom prst="rect">
              <a:avLst/>
            </a:prstGeom>
          </p:spPr>
        </p:pic>
      </p:grpSp>
      <p:sp>
        <p:nvSpPr>
          <p:cNvPr id="24" name="Title 23">
            <a:extLst>
              <a:ext uri="{FF2B5EF4-FFF2-40B4-BE49-F238E27FC236}">
                <a16:creationId xmlns:a16="http://schemas.microsoft.com/office/drawing/2014/main" id="{A52ADD19-120A-087C-7778-2178A0A0F97F}"/>
              </a:ext>
            </a:extLst>
          </p:cNvPr>
          <p:cNvSpPr>
            <a:spLocks noGrp="1"/>
          </p:cNvSpPr>
          <p:nvPr>
            <p:ph type="title" idx="4294967295"/>
          </p:nvPr>
        </p:nvSpPr>
        <p:spPr>
          <a:xfrm>
            <a:off x="729847" y="31160"/>
            <a:ext cx="7886700" cy="684796"/>
          </a:xfrm>
        </p:spPr>
        <p:txBody>
          <a:bodyPr/>
          <a:lstStyle/>
          <a:p>
            <a:pPr algn="ctr"/>
            <a:r>
              <a:rPr lang="en-US" sz="2400" dirty="0"/>
              <a:t>NASA’s Deep Space Network</a:t>
            </a:r>
          </a:p>
        </p:txBody>
      </p:sp>
      <p:sp>
        <p:nvSpPr>
          <p:cNvPr id="19" name="Slide Number Placeholder 1">
            <a:extLst>
              <a:ext uri="{FF2B5EF4-FFF2-40B4-BE49-F238E27FC236}">
                <a16:creationId xmlns:a16="http://schemas.microsoft.com/office/drawing/2014/main" id="{0EE79168-33AF-1745-5D9C-25444B6E173C}"/>
              </a:ext>
            </a:extLst>
          </p:cNvPr>
          <p:cNvSpPr>
            <a:spLocks noGrp="1"/>
          </p:cNvSpPr>
          <p:nvPr>
            <p:ph type="sldNum" sz="quarter" idx="4294967295"/>
          </p:nvPr>
        </p:nvSpPr>
        <p:spPr/>
        <p:txBody>
          <a:bodyPr/>
          <a:lstStyle/>
          <a:p>
            <a:endParaRPr lang="en-US" dirty="0"/>
          </a:p>
        </p:txBody>
      </p:sp>
      <p:pic>
        <p:nvPicPr>
          <p:cNvPr id="20" name="Picture 19">
            <a:extLst>
              <a:ext uri="{FF2B5EF4-FFF2-40B4-BE49-F238E27FC236}">
                <a16:creationId xmlns:a16="http://schemas.microsoft.com/office/drawing/2014/main" id="{D95D4753-42AF-1ADA-5C70-592978BFA9EB}"/>
              </a:ext>
            </a:extLst>
          </p:cNvPr>
          <p:cNvPicPr>
            <a:picLocks noChangeAspect="1"/>
          </p:cNvPicPr>
          <p:nvPr/>
        </p:nvPicPr>
        <p:blipFill rotWithShape="1">
          <a:blip r:embed="rId9"/>
          <a:srcRect t="3955" b="18688"/>
          <a:stretch/>
        </p:blipFill>
        <p:spPr>
          <a:xfrm>
            <a:off x="4571999" y="1564774"/>
            <a:ext cx="202396" cy="235865"/>
          </a:xfrm>
          <a:prstGeom prst="rect">
            <a:avLst/>
          </a:prstGeom>
        </p:spPr>
      </p:pic>
      <p:sp>
        <p:nvSpPr>
          <p:cNvPr id="21" name="TextBox 20">
            <a:extLst>
              <a:ext uri="{FF2B5EF4-FFF2-40B4-BE49-F238E27FC236}">
                <a16:creationId xmlns:a16="http://schemas.microsoft.com/office/drawing/2014/main" id="{1E470F04-7F6F-B057-0353-14CA36480B39}"/>
              </a:ext>
            </a:extLst>
          </p:cNvPr>
          <p:cNvSpPr txBox="1"/>
          <p:nvPr/>
        </p:nvSpPr>
        <p:spPr>
          <a:xfrm>
            <a:off x="4510391" y="1829476"/>
            <a:ext cx="438457" cy="104644"/>
          </a:xfrm>
          <a:prstGeom prst="rect">
            <a:avLst/>
          </a:prstGeom>
          <a:solidFill>
            <a:schemeClr val="bg1"/>
          </a:solidFill>
        </p:spPr>
        <p:txBody>
          <a:bodyPr wrap="square" lIns="0" tIns="0" rIns="0" bIns="0" rtlCol="0">
            <a:spAutoFit/>
          </a:bodyPr>
          <a:lstStyle/>
          <a:p>
            <a:pPr algn="ctr"/>
            <a:r>
              <a:rPr lang="en-US" sz="680" dirty="0"/>
              <a:t>DSS-17</a:t>
            </a:r>
            <a:endParaRPr lang="en-US" sz="476" dirty="0"/>
          </a:p>
        </p:txBody>
      </p:sp>
      <p:pic>
        <p:nvPicPr>
          <p:cNvPr id="22" name="Picture 5" descr="IMG_1015">
            <a:extLst>
              <a:ext uri="{FF2B5EF4-FFF2-40B4-BE49-F238E27FC236}">
                <a16:creationId xmlns:a16="http://schemas.microsoft.com/office/drawing/2014/main" id="{7E8484E1-2AEB-45DD-DE68-73109E75658A}"/>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sharpenSoften amount="50000"/>
                    </a14:imgEffect>
                    <a14:imgEffect>
                      <a14:brightnessContrast bright="40000" contrast="20000"/>
                    </a14:imgEffect>
                  </a14:imgLayer>
                </a14:imgProps>
              </a:ext>
              <a:ext uri="{28A0092B-C50C-407E-A947-70E740481C1C}">
                <a14:useLocalDpi xmlns:a14="http://schemas.microsoft.com/office/drawing/2010/main"/>
              </a:ext>
            </a:extLst>
          </a:blip>
          <a:srcRect/>
          <a:stretch/>
        </p:blipFill>
        <p:spPr bwMode="auto">
          <a:xfrm>
            <a:off x="1148763" y="1188016"/>
            <a:ext cx="1940404" cy="9797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 name="TextBox 7">
            <a:extLst>
              <a:ext uri="{FF2B5EF4-FFF2-40B4-BE49-F238E27FC236}">
                <a16:creationId xmlns:a16="http://schemas.microsoft.com/office/drawing/2014/main" id="{6749F702-D131-F9C4-5B86-457D2CE841EC}"/>
              </a:ext>
            </a:extLst>
          </p:cNvPr>
          <p:cNvSpPr txBox="1">
            <a:spLocks noChangeArrowheads="1"/>
          </p:cNvSpPr>
          <p:nvPr/>
        </p:nvSpPr>
        <p:spPr bwMode="auto">
          <a:xfrm>
            <a:off x="1085377" y="2167734"/>
            <a:ext cx="2197205" cy="469359"/>
          </a:xfrm>
          <a:prstGeom prst="rect">
            <a:avLst/>
          </a:prstGeom>
          <a:noFill/>
          <a:ln w="9525">
            <a:noFill/>
            <a:miter lim="800000"/>
            <a:headEnd/>
            <a:tailEnd/>
          </a:ln>
        </p:spPr>
        <p:txBody>
          <a:bodyPr wrap="none">
            <a:spAutoFit/>
          </a:bodyPr>
          <a:lstStyle/>
          <a:p>
            <a:pPr algn="ctr" defTabSz="466618">
              <a:defRPr/>
            </a:pPr>
            <a:r>
              <a:rPr lang="en-US" sz="1225" b="1" i="1" dirty="0">
                <a:solidFill>
                  <a:prstClr val="white"/>
                </a:solidFill>
                <a:latin typeface="Calibri" panose="020F0502020204030204" pitchFamily="34" charset="0"/>
                <a:cs typeface="Calibri" panose="020F0502020204030204" pitchFamily="34" charset="0"/>
              </a:rPr>
              <a:t>Deep Space Operations Center </a:t>
            </a:r>
          </a:p>
          <a:p>
            <a:pPr algn="ctr" defTabSz="466618">
              <a:defRPr/>
            </a:pPr>
            <a:r>
              <a:rPr lang="en-US" sz="1225" b="1" i="1" dirty="0">
                <a:solidFill>
                  <a:prstClr val="white"/>
                </a:solidFill>
                <a:latin typeface="Calibri" panose="020F0502020204030204" pitchFamily="34" charset="0"/>
                <a:cs typeface="Calibri" panose="020F0502020204030204" pitchFamily="34" charset="0"/>
              </a:rPr>
              <a:t>(DSOC) at JPL</a:t>
            </a:r>
          </a:p>
        </p:txBody>
      </p:sp>
    </p:spTree>
    <p:extLst>
      <p:ext uri="{BB962C8B-B14F-4D97-AF65-F5344CB8AC3E}">
        <p14:creationId xmlns:p14="http://schemas.microsoft.com/office/powerpoint/2010/main" val="811858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1E9F6-683A-29F3-B041-DEBD6761BB54}"/>
              </a:ext>
            </a:extLst>
          </p:cNvPr>
          <p:cNvSpPr>
            <a:spLocks noGrp="1"/>
          </p:cNvSpPr>
          <p:nvPr>
            <p:ph type="title"/>
          </p:nvPr>
        </p:nvSpPr>
        <p:spPr>
          <a:xfrm>
            <a:off x="398193" y="105007"/>
            <a:ext cx="7886700" cy="598284"/>
          </a:xfrm>
        </p:spPr>
        <p:txBody>
          <a:bodyPr/>
          <a:lstStyle/>
          <a:p>
            <a:pPr algn="ctr"/>
            <a:r>
              <a:rPr lang="en-US" sz="2000" dirty="0"/>
              <a:t>MSU 21m DSN-Compatible Ground Station</a:t>
            </a:r>
          </a:p>
        </p:txBody>
      </p:sp>
      <p:sp>
        <p:nvSpPr>
          <p:cNvPr id="6" name="Text Placeholder 3">
            <a:extLst>
              <a:ext uri="{FF2B5EF4-FFF2-40B4-BE49-F238E27FC236}">
                <a16:creationId xmlns:a16="http://schemas.microsoft.com/office/drawing/2014/main" id="{ED6BBA35-C453-DED1-8EBD-37672BB3AB57}"/>
              </a:ext>
            </a:extLst>
          </p:cNvPr>
          <p:cNvSpPr>
            <a:spLocks noGrp="1"/>
          </p:cNvSpPr>
          <p:nvPr>
            <p:ph idx="1"/>
          </p:nvPr>
        </p:nvSpPr>
        <p:spPr>
          <a:xfrm>
            <a:off x="3182988" y="697572"/>
            <a:ext cx="5812329" cy="3884140"/>
          </a:xfrm>
          <a:prstGeom prst="rect">
            <a:avLst/>
          </a:prstGeom>
        </p:spPr>
        <p:txBody>
          <a:bodyPr wrap="square">
            <a:spAutoFit/>
          </a:bodyPr>
          <a:lstStyle/>
          <a:p>
            <a:r>
              <a:rPr lang="en-US" sz="1600" dirty="0"/>
              <a:t>The first university-operated deep space antenna affiliated with NASA’s Deep Space Network (DSN)</a:t>
            </a:r>
            <a:br>
              <a:rPr lang="en-US" sz="1600" dirty="0"/>
            </a:br>
            <a:endParaRPr lang="en-US" sz="800" dirty="0"/>
          </a:p>
          <a:p>
            <a:r>
              <a:rPr lang="en-US" sz="1600" dirty="0"/>
              <a:t>After approximately 6 years in development the antenna is fully operational for supporting CubeSats in deep space </a:t>
            </a:r>
            <a:br>
              <a:rPr lang="en-US" sz="1600" dirty="0"/>
            </a:br>
            <a:endParaRPr lang="en-US" sz="800" dirty="0"/>
          </a:p>
          <a:p>
            <a:r>
              <a:rPr lang="en-US" sz="1600" dirty="0"/>
              <a:t>Also certified for supporting downlink for any DSN mission as needed</a:t>
            </a:r>
            <a:br>
              <a:rPr lang="en-US" sz="1600" dirty="0"/>
            </a:br>
            <a:endParaRPr lang="en-US" sz="800" dirty="0"/>
          </a:p>
          <a:p>
            <a:r>
              <a:rPr lang="en-US" sz="1600" dirty="0"/>
              <a:t>Status</a:t>
            </a:r>
          </a:p>
          <a:p>
            <a:pPr lvl="1">
              <a:buFont typeface="System Font Regular"/>
              <a:buChar char="-"/>
            </a:pPr>
            <a:r>
              <a:rPr lang="en-US" sz="1600" dirty="0"/>
              <a:t>Provided initial acquisition support for Artemis CubeSats</a:t>
            </a:r>
          </a:p>
          <a:p>
            <a:pPr lvl="1">
              <a:buFont typeface="System Font Regular"/>
              <a:buChar char="-"/>
            </a:pPr>
            <a:r>
              <a:rPr lang="en-US" sz="1600" dirty="0"/>
              <a:t>Currently supporting NASA’s Capstone Mission</a:t>
            </a:r>
          </a:p>
          <a:p>
            <a:pPr lvl="1">
              <a:buFont typeface="System Font Regular"/>
              <a:buChar char="-"/>
            </a:pPr>
            <a:r>
              <a:rPr lang="en-US" sz="1600" dirty="0"/>
              <a:t>Others missions planned in the near-term</a:t>
            </a:r>
            <a:br>
              <a:rPr lang="en-US" sz="1600" dirty="0"/>
            </a:br>
            <a:endParaRPr lang="en-US" sz="800" dirty="0"/>
          </a:p>
          <a:p>
            <a:r>
              <a:rPr lang="en-US" sz="1600" dirty="0">
                <a:solidFill>
                  <a:srgbClr val="0432FF"/>
                </a:solidFill>
              </a:rPr>
              <a:t>Offers DTN and Spacecraft-initiated Operations</a:t>
            </a:r>
            <a:endParaRPr lang="en-US" sz="1600" dirty="0"/>
          </a:p>
        </p:txBody>
      </p:sp>
      <p:pic>
        <p:nvPicPr>
          <p:cNvPr id="8" name="Picture 7">
            <a:extLst>
              <a:ext uri="{FF2B5EF4-FFF2-40B4-BE49-F238E27FC236}">
                <a16:creationId xmlns:a16="http://schemas.microsoft.com/office/drawing/2014/main" id="{7B7231BA-2968-691C-0DBA-30FEBC4418D6}"/>
              </a:ext>
            </a:extLst>
          </p:cNvPr>
          <p:cNvPicPr>
            <a:picLocks noChangeAspect="1"/>
          </p:cNvPicPr>
          <p:nvPr/>
        </p:nvPicPr>
        <p:blipFill>
          <a:blip r:embed="rId2"/>
          <a:stretch>
            <a:fillRect/>
          </a:stretch>
        </p:blipFill>
        <p:spPr>
          <a:xfrm>
            <a:off x="1008904" y="646152"/>
            <a:ext cx="1973191" cy="26141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7">
            <a:extLst>
              <a:ext uri="{FF2B5EF4-FFF2-40B4-BE49-F238E27FC236}">
                <a16:creationId xmlns:a16="http://schemas.microsoft.com/office/drawing/2014/main" id="{EE071681-C536-C059-FF04-3AE2487CEC4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08903" y="3411496"/>
            <a:ext cx="1973191" cy="15225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506C6F2F-4156-F065-B962-C9DC589C9238}"/>
              </a:ext>
            </a:extLst>
          </p:cNvPr>
          <p:cNvPicPr>
            <a:picLocks noChangeAspect="1"/>
          </p:cNvPicPr>
          <p:nvPr/>
        </p:nvPicPr>
        <p:blipFill>
          <a:blip r:embed="rId4"/>
          <a:stretch>
            <a:fillRect/>
          </a:stretch>
        </p:blipFill>
        <p:spPr>
          <a:xfrm>
            <a:off x="7327284" y="107223"/>
            <a:ext cx="1716821" cy="366901"/>
          </a:xfrm>
          <a:prstGeom prst="rect">
            <a:avLst/>
          </a:prstGeom>
        </p:spPr>
      </p:pic>
      <p:pic>
        <p:nvPicPr>
          <p:cNvPr id="4" name="Picture 3">
            <a:extLst>
              <a:ext uri="{FF2B5EF4-FFF2-40B4-BE49-F238E27FC236}">
                <a16:creationId xmlns:a16="http://schemas.microsoft.com/office/drawing/2014/main" id="{AA387137-F791-654E-2B77-D8EAD5A2FE32}"/>
              </a:ext>
            </a:extLst>
          </p:cNvPr>
          <p:cNvPicPr>
            <a:picLocks noChangeAspect="1"/>
          </p:cNvPicPr>
          <p:nvPr/>
        </p:nvPicPr>
        <p:blipFill>
          <a:blip r:embed="rId5"/>
          <a:stretch>
            <a:fillRect/>
          </a:stretch>
        </p:blipFill>
        <p:spPr>
          <a:xfrm>
            <a:off x="59007" y="123790"/>
            <a:ext cx="1600200" cy="342900"/>
          </a:xfrm>
          <a:prstGeom prst="rect">
            <a:avLst/>
          </a:prstGeom>
        </p:spPr>
      </p:pic>
    </p:spTree>
    <p:extLst>
      <p:ext uri="{BB962C8B-B14F-4D97-AF65-F5344CB8AC3E}">
        <p14:creationId xmlns:p14="http://schemas.microsoft.com/office/powerpoint/2010/main" val="2180571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1E9F6-683A-29F3-B041-DEBD6761BB54}"/>
              </a:ext>
            </a:extLst>
          </p:cNvPr>
          <p:cNvSpPr>
            <a:spLocks noGrp="1"/>
          </p:cNvSpPr>
          <p:nvPr>
            <p:ph type="title"/>
          </p:nvPr>
        </p:nvSpPr>
        <p:spPr>
          <a:xfrm>
            <a:off x="800272" y="124506"/>
            <a:ext cx="7886700" cy="598284"/>
          </a:xfrm>
        </p:spPr>
        <p:txBody>
          <a:bodyPr/>
          <a:lstStyle/>
          <a:p>
            <a:pPr algn="ctr"/>
            <a:r>
              <a:rPr lang="en-US" sz="2400" dirty="0"/>
              <a:t>What is DTN?</a:t>
            </a:r>
          </a:p>
        </p:txBody>
      </p:sp>
      <p:sp>
        <p:nvSpPr>
          <p:cNvPr id="6" name="Text Placeholder 3">
            <a:extLst>
              <a:ext uri="{FF2B5EF4-FFF2-40B4-BE49-F238E27FC236}">
                <a16:creationId xmlns:a16="http://schemas.microsoft.com/office/drawing/2014/main" id="{ED6BBA35-C453-DED1-8EBD-37672BB3AB57}"/>
              </a:ext>
            </a:extLst>
          </p:cNvPr>
          <p:cNvSpPr>
            <a:spLocks noGrp="1"/>
          </p:cNvSpPr>
          <p:nvPr>
            <p:ph idx="1"/>
          </p:nvPr>
        </p:nvSpPr>
        <p:spPr>
          <a:xfrm>
            <a:off x="215590" y="773926"/>
            <a:ext cx="5635531" cy="4129720"/>
          </a:xfrm>
          <a:prstGeom prst="rect">
            <a:avLst/>
          </a:prstGeom>
        </p:spPr>
        <p:txBody>
          <a:bodyPr wrap="square">
            <a:spAutoFit/>
          </a:bodyPr>
          <a:lstStyle/>
          <a:p>
            <a:r>
              <a:rPr lang="en-US" sz="1361" b="1" dirty="0">
                <a:solidFill>
                  <a:srgbClr val="0432FF"/>
                </a:solidFill>
                <a:latin typeface="Arial" panose="020B0604020202020204" pitchFamily="34" charset="0"/>
                <a:ea typeface="Arial" charset="0"/>
                <a:cs typeface="Arial" panose="020B0604020202020204" pitchFamily="34" charset="0"/>
              </a:rPr>
              <a:t>The Disruption Tolerant Networking (DTN) Protocol Suite </a:t>
            </a:r>
            <a:r>
              <a:rPr lang="en-US" sz="1361" dirty="0">
                <a:latin typeface="Arial" panose="020B0604020202020204" pitchFamily="34" charset="0"/>
                <a:ea typeface="Arial" charset="0"/>
                <a:cs typeface="Arial" panose="020B0604020202020204" pitchFamily="34" charset="0"/>
              </a:rPr>
              <a:t>extends the terrestrial Internet capabilities into highly stressed data communication environments where conventional Internet protocols do not work.</a:t>
            </a:r>
          </a:p>
          <a:p>
            <a:pPr lvl="1"/>
            <a:r>
              <a:rPr lang="en-US" sz="1361" dirty="0">
                <a:latin typeface="Arial" panose="020B0604020202020204" pitchFamily="34" charset="0"/>
                <a:ea typeface="Arial" charset="0"/>
                <a:cs typeface="Arial" panose="020B0604020202020204" pitchFamily="34" charset="0"/>
              </a:rPr>
              <a:t>These environments may contain frequent disruptions, possibly long delays, and high error rates.</a:t>
            </a:r>
          </a:p>
          <a:p>
            <a:pPr lvl="1">
              <a:spcBef>
                <a:spcPts val="750"/>
              </a:spcBef>
            </a:pPr>
            <a:r>
              <a:rPr lang="en-US" sz="1361" b="1" u="sng" dirty="0">
                <a:latin typeface="Arial" panose="020B0604020202020204" pitchFamily="34" charset="0"/>
                <a:ea typeface="Arial" charset="0"/>
                <a:cs typeface="Arial" panose="020B0604020202020204" pitchFamily="34" charset="0"/>
              </a:rPr>
              <a:t>In the Internet</a:t>
            </a:r>
            <a:r>
              <a:rPr lang="en-US" sz="1361" b="1" dirty="0">
                <a:latin typeface="Arial" panose="020B0604020202020204" pitchFamily="34" charset="0"/>
                <a:ea typeface="Arial" charset="0"/>
                <a:cs typeface="Arial" panose="020B0604020202020204" pitchFamily="34" charset="0"/>
              </a:rPr>
              <a:t>: </a:t>
            </a:r>
            <a:r>
              <a:rPr lang="en-US" sz="1361" dirty="0">
                <a:latin typeface="Arial" panose="020B0604020202020204" pitchFamily="34" charset="0"/>
                <a:ea typeface="Arial" charset="0"/>
                <a:cs typeface="Arial" panose="020B0604020202020204" pitchFamily="34" charset="0"/>
              </a:rPr>
              <a:t>Each received packet is forwarded immediately if possible, deleted if immediate forwarding is not possible. </a:t>
            </a:r>
          </a:p>
          <a:p>
            <a:pPr lvl="1">
              <a:spcBef>
                <a:spcPts val="750"/>
              </a:spcBef>
            </a:pPr>
            <a:r>
              <a:rPr lang="en-US" sz="1361" b="1" u="sng" dirty="0">
                <a:latin typeface="Arial" panose="020B0604020202020204" pitchFamily="34" charset="0"/>
                <a:ea typeface="Arial" charset="0"/>
                <a:cs typeface="Arial" panose="020B0604020202020204" pitchFamily="34" charset="0"/>
              </a:rPr>
              <a:t>With DTN</a:t>
            </a:r>
            <a:r>
              <a:rPr lang="en-US" sz="1361" b="1" dirty="0">
                <a:latin typeface="Arial" panose="020B0604020202020204" pitchFamily="34" charset="0"/>
                <a:ea typeface="Arial" charset="0"/>
                <a:cs typeface="Arial" panose="020B0604020202020204" pitchFamily="34" charset="0"/>
              </a:rPr>
              <a:t>: </a:t>
            </a:r>
            <a:r>
              <a:rPr lang="en-US" sz="1361" dirty="0">
                <a:latin typeface="Arial" panose="020B0604020202020204" pitchFamily="34" charset="0"/>
                <a:ea typeface="Arial" charset="0"/>
                <a:cs typeface="Arial" panose="020B0604020202020204" pitchFamily="34" charset="0"/>
              </a:rPr>
              <a:t>Each received packet is forwarded immediately if possible, stored for future transmission if forwarding is not currently possible but is expected to be possible in the future. </a:t>
            </a:r>
            <a:br>
              <a:rPr lang="en-US" sz="1361" dirty="0">
                <a:latin typeface="Arial" panose="020B0604020202020204" pitchFamily="34" charset="0"/>
                <a:ea typeface="Arial" charset="0"/>
                <a:cs typeface="Arial" panose="020B0604020202020204" pitchFamily="34" charset="0"/>
              </a:rPr>
            </a:br>
            <a:endParaRPr lang="en-US" sz="680" dirty="0">
              <a:latin typeface="Arial" panose="020B0604020202020204" pitchFamily="34" charset="0"/>
              <a:ea typeface="Arial" charset="0"/>
              <a:cs typeface="Arial" panose="020B0604020202020204" pitchFamily="34" charset="0"/>
            </a:endParaRPr>
          </a:p>
          <a:p>
            <a:r>
              <a:rPr lang="en-US" sz="1361" dirty="0">
                <a:latin typeface="Arial" panose="020B0604020202020204" pitchFamily="34" charset="0"/>
                <a:ea typeface="Arial" charset="0"/>
                <a:cs typeface="Arial" panose="020B0604020202020204" pitchFamily="34" charset="0"/>
              </a:rPr>
              <a:t>DTN Protocols enable </a:t>
            </a:r>
            <a:r>
              <a:rPr lang="en-US" sz="1361" b="1" dirty="0">
                <a:solidFill>
                  <a:srgbClr val="0432FF"/>
                </a:solidFill>
                <a:latin typeface="Arial" panose="020B0604020202020204" pitchFamily="34" charset="0"/>
                <a:ea typeface="Arial" charset="0"/>
                <a:cs typeface="Arial" panose="020B0604020202020204" pitchFamily="34" charset="0"/>
              </a:rPr>
              <a:t>Disruption Tolerant Networking </a:t>
            </a:r>
            <a:r>
              <a:rPr lang="en-US" sz="1361" dirty="0">
                <a:latin typeface="Arial" panose="020B0604020202020204" pitchFamily="34" charset="0"/>
                <a:ea typeface="Arial" charset="0"/>
                <a:cs typeface="Arial" panose="020B0604020202020204" pitchFamily="34" charset="0"/>
              </a:rPr>
              <a:t>in deep space. </a:t>
            </a:r>
          </a:p>
          <a:p>
            <a:pPr lvl="1"/>
            <a:r>
              <a:rPr lang="en-US" sz="1361" dirty="0">
                <a:latin typeface="Arial" panose="020B0604020202020204" pitchFamily="34" charset="0"/>
                <a:ea typeface="Arial" charset="0"/>
                <a:cs typeface="Arial" panose="020B0604020202020204" pitchFamily="34" charset="0"/>
              </a:rPr>
              <a:t>Improves operational efficiency of most any mission </a:t>
            </a:r>
          </a:p>
          <a:p>
            <a:pPr lvl="1"/>
            <a:r>
              <a:rPr lang="en-US" sz="1361" dirty="0">
                <a:latin typeface="Arial" panose="020B0604020202020204" pitchFamily="34" charset="0"/>
                <a:ea typeface="Arial" charset="0"/>
                <a:cs typeface="Arial" panose="020B0604020202020204" pitchFamily="34" charset="0"/>
              </a:rPr>
              <a:t>Enables NASA to conduct science missions that otherwise would not be feasible.</a:t>
            </a:r>
          </a:p>
        </p:txBody>
      </p:sp>
      <p:pic>
        <p:nvPicPr>
          <p:cNvPr id="4" name="Picture 3">
            <a:extLst>
              <a:ext uri="{FF2B5EF4-FFF2-40B4-BE49-F238E27FC236}">
                <a16:creationId xmlns:a16="http://schemas.microsoft.com/office/drawing/2014/main" id="{B4104A4C-0126-FBC4-8AC0-4D4FE046C961}"/>
              </a:ext>
            </a:extLst>
          </p:cNvPr>
          <p:cNvPicPr>
            <a:picLocks noChangeAspect="1"/>
          </p:cNvPicPr>
          <p:nvPr/>
        </p:nvPicPr>
        <p:blipFill>
          <a:blip r:embed="rId2"/>
          <a:stretch>
            <a:fillRect/>
          </a:stretch>
        </p:blipFill>
        <p:spPr>
          <a:xfrm>
            <a:off x="6243088" y="1165339"/>
            <a:ext cx="2505659" cy="18920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9FFFA0E4-7208-CBEB-C259-24420495C524}"/>
              </a:ext>
            </a:extLst>
          </p:cNvPr>
          <p:cNvSpPr txBox="1"/>
          <p:nvPr/>
        </p:nvSpPr>
        <p:spPr>
          <a:xfrm>
            <a:off x="6395543" y="1207074"/>
            <a:ext cx="2254143" cy="280846"/>
          </a:xfrm>
          <a:prstGeom prst="rect">
            <a:avLst/>
          </a:prstGeom>
          <a:noFill/>
        </p:spPr>
        <p:txBody>
          <a:bodyPr wrap="none" rtlCol="0">
            <a:spAutoFit/>
          </a:bodyPr>
          <a:lstStyle/>
          <a:p>
            <a:r>
              <a:rPr lang="en-US" sz="1225" dirty="0">
                <a:solidFill>
                  <a:schemeClr val="bg1"/>
                </a:solidFill>
              </a:rPr>
              <a:t>Single Spacecraft and Relays</a:t>
            </a:r>
          </a:p>
        </p:txBody>
      </p:sp>
      <p:pic>
        <p:nvPicPr>
          <p:cNvPr id="7" name="Picture 6" descr="RELIC-concept.jpg">
            <a:extLst>
              <a:ext uri="{FF2B5EF4-FFF2-40B4-BE49-F238E27FC236}">
                <a16:creationId xmlns:a16="http://schemas.microsoft.com/office/drawing/2014/main" id="{2B81143E-1BD9-832A-BFD6-88A978641E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588" r="6042"/>
          <a:stretch/>
        </p:blipFill>
        <p:spPr>
          <a:xfrm>
            <a:off x="6243087" y="3243769"/>
            <a:ext cx="2505659" cy="17072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a:extLst>
              <a:ext uri="{FF2B5EF4-FFF2-40B4-BE49-F238E27FC236}">
                <a16:creationId xmlns:a16="http://schemas.microsoft.com/office/drawing/2014/main" id="{D0CE32A1-4888-DE9E-2371-75F96CBD2F91}"/>
              </a:ext>
            </a:extLst>
          </p:cNvPr>
          <p:cNvSpPr txBox="1"/>
          <p:nvPr/>
        </p:nvSpPr>
        <p:spPr>
          <a:xfrm>
            <a:off x="6508305" y="3277045"/>
            <a:ext cx="1975221" cy="280846"/>
          </a:xfrm>
          <a:prstGeom prst="rect">
            <a:avLst/>
          </a:prstGeom>
          <a:noFill/>
        </p:spPr>
        <p:txBody>
          <a:bodyPr wrap="none" rtlCol="0">
            <a:spAutoFit/>
          </a:bodyPr>
          <a:lstStyle/>
          <a:p>
            <a:r>
              <a:rPr lang="en-US" sz="1225" dirty="0">
                <a:solidFill>
                  <a:schemeClr val="bg1"/>
                </a:solidFill>
              </a:rPr>
              <a:t>Networked Constellations</a:t>
            </a:r>
          </a:p>
        </p:txBody>
      </p:sp>
      <p:sp>
        <p:nvSpPr>
          <p:cNvPr id="11" name="TextBox 10">
            <a:extLst>
              <a:ext uri="{FF2B5EF4-FFF2-40B4-BE49-F238E27FC236}">
                <a16:creationId xmlns:a16="http://schemas.microsoft.com/office/drawing/2014/main" id="{A33C92EB-98BF-27A3-610D-F1987BC5AD2E}"/>
              </a:ext>
            </a:extLst>
          </p:cNvPr>
          <p:cNvSpPr txBox="1"/>
          <p:nvPr/>
        </p:nvSpPr>
        <p:spPr>
          <a:xfrm>
            <a:off x="6453827" y="840765"/>
            <a:ext cx="2137573" cy="301749"/>
          </a:xfrm>
          <a:prstGeom prst="rect">
            <a:avLst/>
          </a:prstGeom>
          <a:noFill/>
        </p:spPr>
        <p:txBody>
          <a:bodyPr wrap="none" rtlCol="0">
            <a:spAutoFit/>
          </a:bodyPr>
          <a:lstStyle/>
          <a:p>
            <a:pPr algn="ctr"/>
            <a:r>
              <a:rPr lang="en-US" sz="1361" b="1" dirty="0">
                <a:solidFill>
                  <a:srgbClr val="0432FF"/>
                </a:solidFill>
                <a:latin typeface="Calibri" panose="020F0502020204030204" pitchFamily="34" charset="0"/>
                <a:cs typeface="Calibri" panose="020F0502020204030204" pitchFamily="34" charset="0"/>
              </a:rPr>
              <a:t>Example Mission Scenarios</a:t>
            </a:r>
          </a:p>
        </p:txBody>
      </p:sp>
      <p:sp>
        <p:nvSpPr>
          <p:cNvPr id="14" name="Rectangle 13">
            <a:extLst>
              <a:ext uri="{FF2B5EF4-FFF2-40B4-BE49-F238E27FC236}">
                <a16:creationId xmlns:a16="http://schemas.microsoft.com/office/drawing/2014/main" id="{417B8AB7-FF5A-F404-1F3A-6055A4921194}"/>
              </a:ext>
            </a:extLst>
          </p:cNvPr>
          <p:cNvSpPr/>
          <p:nvPr/>
        </p:nvSpPr>
        <p:spPr>
          <a:xfrm>
            <a:off x="6276095" y="2713782"/>
            <a:ext cx="1558519" cy="292449"/>
          </a:xfrm>
          <a:prstGeom prst="rect">
            <a:avLst/>
          </a:prstGeom>
          <a:solidFill>
            <a:srgbClr val="0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225"/>
          </a:p>
        </p:txBody>
      </p:sp>
    </p:spTree>
    <p:extLst>
      <p:ext uri="{BB962C8B-B14F-4D97-AF65-F5344CB8AC3E}">
        <p14:creationId xmlns:p14="http://schemas.microsoft.com/office/powerpoint/2010/main" val="2438482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1E9F6-683A-29F3-B041-DEBD6761BB54}"/>
              </a:ext>
            </a:extLst>
          </p:cNvPr>
          <p:cNvSpPr>
            <a:spLocks noGrp="1"/>
          </p:cNvSpPr>
          <p:nvPr>
            <p:ph type="title"/>
          </p:nvPr>
        </p:nvSpPr>
        <p:spPr>
          <a:xfrm>
            <a:off x="806364" y="116792"/>
            <a:ext cx="7886700" cy="598284"/>
          </a:xfrm>
        </p:spPr>
        <p:txBody>
          <a:bodyPr>
            <a:normAutofit/>
          </a:bodyPr>
          <a:lstStyle/>
          <a:p>
            <a:pPr algn="ctr"/>
            <a:r>
              <a:rPr lang="en-US" sz="2400" dirty="0"/>
              <a:t>DTN Benefits for Small Spacecraft Missions</a:t>
            </a:r>
          </a:p>
        </p:txBody>
      </p:sp>
      <p:graphicFrame>
        <p:nvGraphicFramePr>
          <p:cNvPr id="8" name="Table 8">
            <a:extLst>
              <a:ext uri="{FF2B5EF4-FFF2-40B4-BE49-F238E27FC236}">
                <a16:creationId xmlns:a16="http://schemas.microsoft.com/office/drawing/2014/main" id="{04CA614C-EA12-C16F-D76B-75D9E2F47DCD}"/>
              </a:ext>
            </a:extLst>
          </p:cNvPr>
          <p:cNvGraphicFramePr>
            <a:graphicFrameLocks noGrp="1"/>
          </p:cNvGraphicFramePr>
          <p:nvPr>
            <p:extLst>
              <p:ext uri="{D42A27DB-BD31-4B8C-83A1-F6EECF244321}">
                <p14:modId xmlns:p14="http://schemas.microsoft.com/office/powerpoint/2010/main" val="540129788"/>
              </p:ext>
            </p:extLst>
          </p:nvPr>
        </p:nvGraphicFramePr>
        <p:xfrm>
          <a:off x="450935" y="859236"/>
          <a:ext cx="8242130" cy="3759920"/>
        </p:xfrm>
        <a:graphic>
          <a:graphicData uri="http://schemas.openxmlformats.org/drawingml/2006/table">
            <a:tbl>
              <a:tblPr firstRow="1" bandRow="1">
                <a:tableStyleId>{5A111915-BE36-4E01-A7E5-04B1672EAD32}</a:tableStyleId>
              </a:tblPr>
              <a:tblGrid>
                <a:gridCol w="2374041">
                  <a:extLst>
                    <a:ext uri="{9D8B030D-6E8A-4147-A177-3AD203B41FA5}">
                      <a16:colId xmlns:a16="http://schemas.microsoft.com/office/drawing/2014/main" val="1598991876"/>
                    </a:ext>
                  </a:extLst>
                </a:gridCol>
                <a:gridCol w="5868089">
                  <a:extLst>
                    <a:ext uri="{9D8B030D-6E8A-4147-A177-3AD203B41FA5}">
                      <a16:colId xmlns:a16="http://schemas.microsoft.com/office/drawing/2014/main" val="3929651632"/>
                    </a:ext>
                  </a:extLst>
                </a:gridCol>
              </a:tblGrid>
              <a:tr h="311064">
                <a:tc>
                  <a:txBody>
                    <a:bodyPr/>
                    <a:lstStyle/>
                    <a:p>
                      <a:pPr algn="ctr"/>
                      <a:r>
                        <a:rPr lang="en-US" sz="1600" dirty="0"/>
                        <a:t>Benefit</a:t>
                      </a:r>
                    </a:p>
                  </a:txBody>
                  <a:tcPr marL="62213" marR="62213" marT="31106" marB="31106">
                    <a:lnR w="12700" cap="flat" cmpd="sng" algn="ctr">
                      <a:solidFill>
                        <a:schemeClr val="tx1"/>
                      </a:solidFill>
                      <a:prstDash val="solid"/>
                      <a:round/>
                      <a:headEnd type="none" w="med" len="med"/>
                      <a:tailEnd type="none" w="med" len="med"/>
                    </a:lnR>
                  </a:tcPr>
                </a:tc>
                <a:tc>
                  <a:txBody>
                    <a:bodyPr/>
                    <a:lstStyle/>
                    <a:p>
                      <a:pPr algn="ctr"/>
                      <a:r>
                        <a:rPr lang="en-US" sz="1600" dirty="0"/>
                        <a:t>Description</a:t>
                      </a:r>
                    </a:p>
                  </a:txBody>
                  <a:tcPr marL="62213" marR="62213" marT="31106" marB="31106">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186106741"/>
                  </a:ext>
                </a:extLst>
              </a:tr>
              <a:tr h="622129">
                <a:tc>
                  <a:txBody>
                    <a:bodyPr/>
                    <a:lstStyle/>
                    <a:p>
                      <a:r>
                        <a:rPr lang="en-US" sz="1400" b="1" dirty="0">
                          <a:solidFill>
                            <a:srgbClr val="0228D6"/>
                          </a:solidFill>
                          <a:latin typeface="Calibri" panose="020F0502020204030204" pitchFamily="34" charset="0"/>
                          <a:cs typeface="Calibri" panose="020F0502020204030204" pitchFamily="34" charset="0"/>
                        </a:rPr>
                        <a:t>Improved Operations and Situational Awareness</a:t>
                      </a:r>
                      <a:endParaRPr lang="en-US" sz="1400" dirty="0"/>
                    </a:p>
                  </a:txBody>
                  <a:tcPr marL="62213" marR="62213" marT="31106" marB="31106">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r>
                        <a:rPr lang="en-US" sz="1200" dirty="0">
                          <a:solidFill>
                            <a:schemeClr val="tx1"/>
                          </a:solidFill>
                          <a:latin typeface="Calibri" panose="020F0502020204030204" pitchFamily="34" charset="0"/>
                          <a:cs typeface="Calibri" panose="020F0502020204030204" pitchFamily="34" charset="0"/>
                        </a:rPr>
                        <a:t>The DTN store-and-forward mechanism along with automatic retransmission enables more reliable communications and significantly reduces ground-based spacecraft data management</a:t>
                      </a:r>
                      <a:endParaRPr lang="en-US" sz="1200" dirty="0"/>
                    </a:p>
                  </a:txBody>
                  <a:tcPr marL="62213" marR="62213" marT="31106" marB="31106">
                    <a:lnL w="12700" cap="flat" cmpd="sng" algn="ctr">
                      <a:solidFill>
                        <a:schemeClr val="tx1"/>
                      </a:solidFill>
                      <a:prstDash val="solid"/>
                      <a:round/>
                      <a:headEnd type="none" w="med" len="med"/>
                      <a:tailEnd type="none" w="med" len="med"/>
                    </a:lnL>
                    <a:solidFill>
                      <a:schemeClr val="accent5">
                        <a:lumMod val="40000"/>
                        <a:lumOff val="60000"/>
                      </a:schemeClr>
                    </a:solidFill>
                  </a:tcPr>
                </a:tc>
                <a:extLst>
                  <a:ext uri="{0D108BD9-81ED-4DB2-BD59-A6C34878D82A}">
                    <a16:rowId xmlns:a16="http://schemas.microsoft.com/office/drawing/2014/main" val="1891009839"/>
                  </a:ext>
                </a:extLst>
              </a:tr>
              <a:tr h="1167097">
                <a:tc>
                  <a:txBody>
                    <a:bodyPr/>
                    <a:lstStyle/>
                    <a:p>
                      <a:r>
                        <a:rPr lang="en-US" sz="1400" b="1" dirty="0">
                          <a:solidFill>
                            <a:srgbClr val="0228D6"/>
                          </a:solidFill>
                          <a:latin typeface="Calibri" panose="020F0502020204030204" pitchFamily="34" charset="0"/>
                          <a:cs typeface="Calibri" panose="020F0502020204030204" pitchFamily="34" charset="0"/>
                        </a:rPr>
                        <a:t>Interoperability</a:t>
                      </a:r>
                      <a:endParaRPr lang="en-US" sz="1400" dirty="0"/>
                    </a:p>
                  </a:txBody>
                  <a:tcPr marL="62213" marR="62213" marT="31106" marB="31106">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pPr>
                        <a:lnSpc>
                          <a:spcPct val="120000"/>
                        </a:lnSpc>
                      </a:pPr>
                      <a:r>
                        <a:rPr lang="en-US" sz="1200" dirty="0">
                          <a:solidFill>
                            <a:schemeClr val="tx1"/>
                          </a:solidFill>
                          <a:latin typeface="Calibri" panose="020F0502020204030204" pitchFamily="34" charset="0"/>
                          <a:cs typeface="Calibri" panose="020F0502020204030204" pitchFamily="34" charset="0"/>
                        </a:rPr>
                        <a:t>The standardized DTN protocol suite enables interoperability of communication assets and can enable an interplanetary internet to be grown incrementally with each mission launch.</a:t>
                      </a:r>
                    </a:p>
                    <a:p>
                      <a:pPr lvl="1">
                        <a:lnSpc>
                          <a:spcPct val="120000"/>
                        </a:lnSpc>
                      </a:pPr>
                      <a:r>
                        <a:rPr lang="en-US" sz="1200" b="1" i="1" dirty="0">
                          <a:solidFill>
                            <a:srgbClr val="0432FF"/>
                          </a:solidFill>
                          <a:latin typeface="Calibri" panose="020F0502020204030204" pitchFamily="34" charset="0"/>
                          <a:cs typeface="Calibri" panose="020F0502020204030204" pitchFamily="34" charset="0"/>
                        </a:rPr>
                        <a:t>DTN is part of the </a:t>
                      </a:r>
                      <a:r>
                        <a:rPr lang="en-US" sz="1200" b="1" i="1" dirty="0" err="1">
                          <a:solidFill>
                            <a:srgbClr val="0432FF"/>
                          </a:solidFill>
                          <a:latin typeface="Calibri" panose="020F0502020204030204" pitchFamily="34" charset="0"/>
                          <a:cs typeface="Calibri" panose="020F0502020204030204" pitchFamily="34" charset="0"/>
                        </a:rPr>
                        <a:t>LunaNet</a:t>
                      </a:r>
                      <a:r>
                        <a:rPr lang="en-US" sz="1200" b="1" i="1" dirty="0">
                          <a:solidFill>
                            <a:srgbClr val="0432FF"/>
                          </a:solidFill>
                          <a:latin typeface="Calibri" panose="020F0502020204030204" pitchFamily="34" charset="0"/>
                          <a:cs typeface="Calibri" panose="020F0502020204030204" pitchFamily="34" charset="0"/>
                        </a:rPr>
                        <a:t> Architecture which is an architectural framework and suggested set of recommended standards for interoperability in the Lunar vicinity</a:t>
                      </a:r>
                      <a:endParaRPr lang="en-US" sz="1200" dirty="0">
                        <a:solidFill>
                          <a:schemeClr val="tx1"/>
                        </a:solidFill>
                        <a:latin typeface="Calibri" panose="020F0502020204030204" pitchFamily="34" charset="0"/>
                        <a:cs typeface="Calibri" panose="020F0502020204030204" pitchFamily="34" charset="0"/>
                      </a:endParaRPr>
                    </a:p>
                  </a:txBody>
                  <a:tcPr marL="62213" marR="62213" marT="31106" marB="31106">
                    <a:lnL w="12700" cap="flat" cmpd="sng" algn="ctr">
                      <a:solidFill>
                        <a:schemeClr val="tx1"/>
                      </a:solidFill>
                      <a:prstDash val="solid"/>
                      <a:round/>
                      <a:headEnd type="none" w="med" len="med"/>
                      <a:tailEnd type="none" w="med" len="med"/>
                    </a:lnL>
                    <a:solidFill>
                      <a:schemeClr val="accent5">
                        <a:lumMod val="40000"/>
                        <a:lumOff val="60000"/>
                      </a:schemeClr>
                    </a:solidFill>
                  </a:tcPr>
                </a:tc>
                <a:extLst>
                  <a:ext uri="{0D108BD9-81ED-4DB2-BD59-A6C34878D82A}">
                    <a16:rowId xmlns:a16="http://schemas.microsoft.com/office/drawing/2014/main" val="1383121771"/>
                  </a:ext>
                </a:extLst>
              </a:tr>
              <a:tr h="299718">
                <a:tc>
                  <a:txBody>
                    <a:bodyPr/>
                    <a:lstStyle/>
                    <a:p>
                      <a:r>
                        <a:rPr lang="en-US" sz="1400" b="1" dirty="0">
                          <a:solidFill>
                            <a:srgbClr val="0228D6"/>
                          </a:solidFill>
                          <a:latin typeface="Calibri" panose="020F0502020204030204" pitchFamily="34" charset="0"/>
                          <a:cs typeface="Calibri" panose="020F0502020204030204" pitchFamily="34" charset="0"/>
                        </a:rPr>
                        <a:t>Reuse</a:t>
                      </a:r>
                      <a:endParaRPr lang="en-US" sz="1400" dirty="0"/>
                    </a:p>
                  </a:txBody>
                  <a:tcPr marL="62213" marR="62213" marT="31106" marB="31106">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r>
                        <a:rPr lang="en-US" sz="1200" dirty="0">
                          <a:solidFill>
                            <a:schemeClr val="tx1"/>
                          </a:solidFill>
                          <a:latin typeface="Calibri" panose="020F0502020204030204" pitchFamily="34" charset="0"/>
                          <a:cs typeface="Calibri" panose="020F0502020204030204" pitchFamily="34" charset="0"/>
                        </a:rPr>
                        <a:t>Organizations can use of the same communication stack for each mission to reduce cost</a:t>
                      </a:r>
                      <a:endParaRPr lang="en-US" sz="1200" dirty="0"/>
                    </a:p>
                  </a:txBody>
                  <a:tcPr marL="62213" marR="62213" marT="31106" marB="31106">
                    <a:lnL w="12700" cap="flat" cmpd="sng" algn="ctr">
                      <a:solidFill>
                        <a:schemeClr val="tx1"/>
                      </a:solidFill>
                      <a:prstDash val="solid"/>
                      <a:round/>
                      <a:headEnd type="none" w="med" len="med"/>
                      <a:tailEnd type="none" w="med" len="med"/>
                    </a:lnL>
                    <a:solidFill>
                      <a:schemeClr val="accent5">
                        <a:lumMod val="40000"/>
                        <a:lumOff val="60000"/>
                      </a:schemeClr>
                    </a:solidFill>
                  </a:tcPr>
                </a:tc>
                <a:extLst>
                  <a:ext uri="{0D108BD9-81ED-4DB2-BD59-A6C34878D82A}">
                    <a16:rowId xmlns:a16="http://schemas.microsoft.com/office/drawing/2014/main" val="2692550817"/>
                  </a:ext>
                </a:extLst>
              </a:tr>
              <a:tr h="476966">
                <a:tc>
                  <a:txBody>
                    <a:bodyPr/>
                    <a:lstStyle/>
                    <a:p>
                      <a:r>
                        <a:rPr lang="en-US" sz="1400" b="1" dirty="0">
                          <a:solidFill>
                            <a:srgbClr val="0228D6"/>
                          </a:solidFill>
                          <a:latin typeface="Calibri" panose="020F0502020204030204" pitchFamily="34" charset="0"/>
                          <a:cs typeface="Calibri" panose="020F0502020204030204" pitchFamily="34" charset="0"/>
                        </a:rPr>
                        <a:t>Space Link Efficiency, Utilization and Robustness</a:t>
                      </a:r>
                      <a:endParaRPr lang="en-US" sz="1400" dirty="0"/>
                    </a:p>
                  </a:txBody>
                  <a:tcPr marL="62213" marR="62213" marT="31106" marB="31106">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r>
                        <a:rPr lang="en-US" sz="1200" dirty="0">
                          <a:solidFill>
                            <a:schemeClr val="tx1"/>
                          </a:solidFill>
                          <a:latin typeface="Calibri" panose="020F0502020204030204" pitchFamily="34" charset="0"/>
                          <a:cs typeface="Calibri" panose="020F0502020204030204" pitchFamily="34" charset="0"/>
                        </a:rPr>
                        <a:t>DTN enables more reliable data transmissions and ability to have multiple data paths improves redundancy</a:t>
                      </a:r>
                      <a:endParaRPr lang="en-US" sz="1200" dirty="0"/>
                    </a:p>
                  </a:txBody>
                  <a:tcPr marL="62213" marR="62213" marT="31106" marB="31106">
                    <a:lnL w="12700" cap="flat" cmpd="sng" algn="ctr">
                      <a:solidFill>
                        <a:schemeClr val="tx1"/>
                      </a:solidFill>
                      <a:prstDash val="solid"/>
                      <a:round/>
                      <a:headEnd type="none" w="med" len="med"/>
                      <a:tailEnd type="none" w="med" len="med"/>
                    </a:lnL>
                    <a:solidFill>
                      <a:schemeClr val="accent5">
                        <a:lumMod val="40000"/>
                        <a:lumOff val="60000"/>
                      </a:schemeClr>
                    </a:solidFill>
                  </a:tcPr>
                </a:tc>
                <a:extLst>
                  <a:ext uri="{0D108BD9-81ED-4DB2-BD59-A6C34878D82A}">
                    <a16:rowId xmlns:a16="http://schemas.microsoft.com/office/drawing/2014/main" val="3436807805"/>
                  </a:ext>
                </a:extLst>
              </a:tr>
              <a:tr h="435490">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en-US" sz="1400" b="1" dirty="0">
                          <a:solidFill>
                            <a:srgbClr val="0228D6"/>
                          </a:solidFill>
                          <a:latin typeface="Calibri" panose="020F0502020204030204" pitchFamily="34" charset="0"/>
                          <a:cs typeface="Calibri" panose="020F0502020204030204" pitchFamily="34" charset="0"/>
                        </a:rPr>
                        <a:t>Security</a:t>
                      </a:r>
                      <a:endParaRPr lang="en-US" sz="1400" dirty="0"/>
                    </a:p>
                  </a:txBody>
                  <a:tcPr marL="62213" marR="62213" marT="31106" marB="31106">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r>
                        <a:rPr lang="en-US" sz="1200" dirty="0">
                          <a:solidFill>
                            <a:schemeClr val="tx1"/>
                          </a:solidFill>
                          <a:latin typeface="Calibri" panose="020F0502020204030204" pitchFamily="34" charset="0"/>
                          <a:cs typeface="Calibri" panose="020F0502020204030204" pitchFamily="34" charset="0"/>
                        </a:rPr>
                        <a:t>The DTN Bundle Security Protocol (</a:t>
                      </a:r>
                      <a:r>
                        <a:rPr lang="en-US" sz="1200" dirty="0" err="1">
                          <a:solidFill>
                            <a:schemeClr val="tx1"/>
                          </a:solidFill>
                          <a:latin typeface="Calibri" panose="020F0502020204030204" pitchFamily="34" charset="0"/>
                          <a:cs typeface="Calibri" panose="020F0502020204030204" pitchFamily="34" charset="0"/>
                        </a:rPr>
                        <a:t>BPSec</a:t>
                      </a:r>
                      <a:r>
                        <a:rPr lang="en-US" sz="1200" dirty="0">
                          <a:solidFill>
                            <a:schemeClr val="tx1"/>
                          </a:solidFill>
                          <a:latin typeface="Calibri" panose="020F0502020204030204" pitchFamily="34" charset="0"/>
                          <a:cs typeface="Calibri" panose="020F0502020204030204" pitchFamily="34" charset="0"/>
                        </a:rPr>
                        <a:t>) allows for integrity checks, authentication and encryption</a:t>
                      </a:r>
                      <a:endParaRPr lang="en-US" sz="1200" dirty="0"/>
                    </a:p>
                  </a:txBody>
                  <a:tcPr marL="62213" marR="62213" marT="31106" marB="31106">
                    <a:lnL w="12700" cap="flat" cmpd="sng" algn="ctr">
                      <a:solidFill>
                        <a:schemeClr val="tx1"/>
                      </a:solidFill>
                      <a:prstDash val="solid"/>
                      <a:round/>
                      <a:headEnd type="none" w="med" len="med"/>
                      <a:tailEnd type="none" w="med" len="med"/>
                    </a:lnL>
                    <a:solidFill>
                      <a:schemeClr val="accent5">
                        <a:lumMod val="40000"/>
                        <a:lumOff val="60000"/>
                      </a:schemeClr>
                    </a:solidFill>
                  </a:tcPr>
                </a:tc>
                <a:extLst>
                  <a:ext uri="{0D108BD9-81ED-4DB2-BD59-A6C34878D82A}">
                    <a16:rowId xmlns:a16="http://schemas.microsoft.com/office/drawing/2014/main" val="2876885163"/>
                  </a:ext>
                </a:extLst>
              </a:tr>
              <a:tr h="435490">
                <a:tc>
                  <a:txBody>
                    <a:bodyPr/>
                    <a:lstStyle/>
                    <a:p>
                      <a:r>
                        <a:rPr lang="en-US" sz="1400" b="1" dirty="0">
                          <a:solidFill>
                            <a:srgbClr val="0228D6"/>
                          </a:solidFill>
                          <a:latin typeface="Calibri" panose="020F0502020204030204" pitchFamily="34" charset="0"/>
                          <a:cs typeface="Calibri" panose="020F0502020204030204" pitchFamily="34" charset="0"/>
                        </a:rPr>
                        <a:t>Quality of Service</a:t>
                      </a:r>
                      <a:endParaRPr lang="en-US" sz="1400" dirty="0"/>
                    </a:p>
                  </a:txBody>
                  <a:tcPr marL="62213" marR="62213" marT="31106" marB="31106">
                    <a:lnR w="12700" cap="flat" cmpd="sng" algn="ctr">
                      <a:solidFill>
                        <a:schemeClr val="tx1"/>
                      </a:solidFill>
                      <a:prstDash val="solid"/>
                      <a:round/>
                      <a:headEnd type="none" w="med" len="med"/>
                      <a:tailEnd type="none" w="med" len="med"/>
                    </a:lnR>
                    <a:solidFill>
                      <a:schemeClr val="accent5">
                        <a:lumMod val="40000"/>
                        <a:lumOff val="60000"/>
                      </a:schemeClr>
                    </a:solidFill>
                  </a:tcPr>
                </a:tc>
                <a:tc>
                  <a:txBody>
                    <a:bodyPr/>
                    <a:lstStyle/>
                    <a:p>
                      <a:r>
                        <a:rPr lang="en-US" sz="1200" dirty="0">
                          <a:latin typeface="Calibri" panose="020F0502020204030204" pitchFamily="34" charset="0"/>
                          <a:cs typeface="Calibri" panose="020F0502020204030204" pitchFamily="34" charset="0"/>
                        </a:rPr>
                        <a:t>P</a:t>
                      </a:r>
                      <a:r>
                        <a:rPr lang="en-US" sz="1200" dirty="0">
                          <a:solidFill>
                            <a:schemeClr val="tx1"/>
                          </a:solidFill>
                          <a:latin typeface="Calibri" panose="020F0502020204030204" pitchFamily="34" charset="0"/>
                          <a:cs typeface="Calibri" panose="020F0502020204030204" pitchFamily="34" charset="0"/>
                        </a:rPr>
                        <a:t>riority levels can be set for different data types, ensuring that the most important data is received ahead of less important data</a:t>
                      </a:r>
                      <a:endParaRPr lang="en-US" sz="1200" dirty="0"/>
                    </a:p>
                  </a:txBody>
                  <a:tcPr marL="62213" marR="62213" marT="31106" marB="31106">
                    <a:lnL w="12700" cap="flat" cmpd="sng" algn="ctr">
                      <a:solidFill>
                        <a:schemeClr val="tx1"/>
                      </a:solidFill>
                      <a:prstDash val="solid"/>
                      <a:round/>
                      <a:headEnd type="none" w="med" len="med"/>
                      <a:tailEnd type="none" w="med" len="med"/>
                    </a:lnL>
                    <a:solidFill>
                      <a:schemeClr val="accent5">
                        <a:lumMod val="40000"/>
                        <a:lumOff val="60000"/>
                      </a:schemeClr>
                    </a:solidFill>
                  </a:tcPr>
                </a:tc>
                <a:extLst>
                  <a:ext uri="{0D108BD9-81ED-4DB2-BD59-A6C34878D82A}">
                    <a16:rowId xmlns:a16="http://schemas.microsoft.com/office/drawing/2014/main" val="959423494"/>
                  </a:ext>
                </a:extLst>
              </a:tr>
            </a:tbl>
          </a:graphicData>
        </a:graphic>
      </p:graphicFrame>
    </p:spTree>
    <p:extLst>
      <p:ext uri="{BB962C8B-B14F-4D97-AF65-F5344CB8AC3E}">
        <p14:creationId xmlns:p14="http://schemas.microsoft.com/office/powerpoint/2010/main" val="18947622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17FF3E6-41A4-4B56-0C30-3B98226F67C6}"/>
              </a:ext>
            </a:extLst>
          </p:cNvPr>
          <p:cNvSpPr/>
          <p:nvPr/>
        </p:nvSpPr>
        <p:spPr>
          <a:xfrm>
            <a:off x="7158446" y="721697"/>
            <a:ext cx="1802674" cy="1946600"/>
          </a:xfrm>
          <a:prstGeom prst="rect">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211E9F6-683A-29F3-B041-DEBD6761BB54}"/>
              </a:ext>
            </a:extLst>
          </p:cNvPr>
          <p:cNvSpPr>
            <a:spLocks noGrp="1"/>
          </p:cNvSpPr>
          <p:nvPr>
            <p:ph type="title"/>
          </p:nvPr>
        </p:nvSpPr>
        <p:spPr>
          <a:xfrm>
            <a:off x="628651" y="47868"/>
            <a:ext cx="7886700" cy="598284"/>
          </a:xfrm>
        </p:spPr>
        <p:txBody>
          <a:bodyPr/>
          <a:lstStyle/>
          <a:p>
            <a:pPr algn="ctr"/>
            <a:r>
              <a:rPr lang="en-US" sz="2400" dirty="0"/>
              <a:t>DTN Development Status</a:t>
            </a:r>
          </a:p>
        </p:txBody>
      </p:sp>
      <p:sp>
        <p:nvSpPr>
          <p:cNvPr id="6" name="Text Placeholder 3">
            <a:extLst>
              <a:ext uri="{FF2B5EF4-FFF2-40B4-BE49-F238E27FC236}">
                <a16:creationId xmlns:a16="http://schemas.microsoft.com/office/drawing/2014/main" id="{ED6BBA35-C453-DED1-8EBD-37672BB3AB57}"/>
              </a:ext>
            </a:extLst>
          </p:cNvPr>
          <p:cNvSpPr>
            <a:spLocks noGrp="1"/>
          </p:cNvSpPr>
          <p:nvPr>
            <p:ph idx="1"/>
          </p:nvPr>
        </p:nvSpPr>
        <p:spPr>
          <a:xfrm>
            <a:off x="475785" y="2879083"/>
            <a:ext cx="8039566" cy="2265877"/>
          </a:xfrm>
          <a:prstGeom prst="rect">
            <a:avLst/>
          </a:prstGeom>
        </p:spPr>
        <p:txBody>
          <a:bodyPr wrap="square">
            <a:spAutoFit/>
          </a:bodyPr>
          <a:lstStyle/>
          <a:p>
            <a:r>
              <a:rPr lang="en-US" sz="1361" dirty="0">
                <a:latin typeface="Arial" panose="020B0604020202020204" pitchFamily="34" charset="0"/>
                <a:cs typeface="Arial" panose="020B0604020202020204" pitchFamily="34" charset="0"/>
              </a:rPr>
              <a:t>Core protocols (BP, LTP) are complete and have been in use operationally within NASA (on International Space Station) since 2014.</a:t>
            </a:r>
            <a:br>
              <a:rPr lang="en-US" sz="1361" dirty="0">
                <a:latin typeface="Arial" panose="020B0604020202020204" pitchFamily="34" charset="0"/>
                <a:cs typeface="Arial" panose="020B0604020202020204" pitchFamily="34" charset="0"/>
              </a:rPr>
            </a:br>
            <a:endParaRPr lang="en-US" sz="680" dirty="0">
              <a:latin typeface="Arial" panose="020B0604020202020204" pitchFamily="34" charset="0"/>
              <a:cs typeface="Arial" panose="020B0604020202020204" pitchFamily="34" charset="0"/>
            </a:endParaRPr>
          </a:p>
          <a:p>
            <a:r>
              <a:rPr lang="en-US" sz="1361" dirty="0">
                <a:latin typeface="Arial" panose="020B0604020202020204" pitchFamily="34" charset="0"/>
                <a:cs typeface="Arial" panose="020B0604020202020204" pitchFamily="34" charset="0"/>
              </a:rPr>
              <a:t>NASA’s primary reference implementation is called ION (Interplanetary Overlay Network)</a:t>
            </a:r>
          </a:p>
          <a:p>
            <a:pPr lvl="1">
              <a:spcBef>
                <a:spcPts val="750"/>
              </a:spcBef>
            </a:pPr>
            <a:r>
              <a:rPr lang="en-US" sz="1361" dirty="0">
                <a:latin typeface="Arial" panose="020B0604020202020204" pitchFamily="34" charset="0"/>
                <a:cs typeface="Arial" panose="020B0604020202020204" pitchFamily="34" charset="0"/>
              </a:rPr>
              <a:t>In operational use in the Deep Space Network and onboard ISS for managing payload data</a:t>
            </a:r>
          </a:p>
          <a:p>
            <a:pPr lvl="1">
              <a:spcBef>
                <a:spcPts val="750"/>
              </a:spcBef>
            </a:pPr>
            <a:r>
              <a:rPr lang="en-US" sz="1361" dirty="0">
                <a:latin typeface="Arial" panose="020B0604020202020204" pitchFamily="34" charset="0"/>
                <a:cs typeface="Arial" panose="020B0604020202020204" pitchFamily="34" charset="0"/>
              </a:rPr>
              <a:t>Bundle Security Protocol (</a:t>
            </a:r>
            <a:r>
              <a:rPr lang="en-US" sz="1361" dirty="0" err="1">
                <a:latin typeface="Arial" panose="020B0604020202020204" pitchFamily="34" charset="0"/>
                <a:cs typeface="Arial" panose="020B0604020202020204" pitchFamily="34" charset="0"/>
              </a:rPr>
              <a:t>BPSec</a:t>
            </a:r>
            <a:r>
              <a:rPr lang="en-US" sz="1361" dirty="0">
                <a:latin typeface="Arial" panose="020B0604020202020204" pitchFamily="34" charset="0"/>
                <a:cs typeface="Arial" panose="020B0604020202020204" pitchFamily="34" charset="0"/>
              </a:rPr>
              <a:t>) has been integrated into the public release</a:t>
            </a:r>
            <a:br>
              <a:rPr lang="en-US" sz="1361" dirty="0">
                <a:latin typeface="Arial" panose="020B0604020202020204" pitchFamily="34" charset="0"/>
                <a:cs typeface="Arial" panose="020B0604020202020204" pitchFamily="34" charset="0"/>
              </a:rPr>
            </a:br>
            <a:endParaRPr lang="en-US" sz="680" dirty="0">
              <a:latin typeface="Arial" panose="020B0604020202020204" pitchFamily="34" charset="0"/>
              <a:cs typeface="Arial" panose="020B0604020202020204" pitchFamily="34" charset="0"/>
            </a:endParaRPr>
          </a:p>
          <a:p>
            <a:r>
              <a:rPr lang="en-US" sz="1361" dirty="0">
                <a:latin typeface="Arial" panose="020B0604020202020204" pitchFamily="34" charset="0"/>
                <a:cs typeface="Arial" panose="020B0604020202020204" pitchFamily="34" charset="0"/>
              </a:rPr>
              <a:t>Multiple implementations exist within NASA, including a BP module for Core Flight System software, a high-rate DTN implementation (HDTN), and DTNME with added ground system functionality.</a:t>
            </a:r>
          </a:p>
        </p:txBody>
      </p:sp>
      <p:grpSp>
        <p:nvGrpSpPr>
          <p:cNvPr id="4" name="Group 3">
            <a:extLst>
              <a:ext uri="{FF2B5EF4-FFF2-40B4-BE49-F238E27FC236}">
                <a16:creationId xmlns:a16="http://schemas.microsoft.com/office/drawing/2014/main" id="{DE296D75-780F-C341-F2CE-A4C3542E4244}"/>
              </a:ext>
            </a:extLst>
          </p:cNvPr>
          <p:cNvGrpSpPr/>
          <p:nvPr/>
        </p:nvGrpSpPr>
        <p:grpSpPr>
          <a:xfrm>
            <a:off x="2625401" y="721696"/>
            <a:ext cx="6223210" cy="1946600"/>
            <a:chOff x="1828800" y="1219200"/>
            <a:chExt cx="8769914" cy="2743200"/>
          </a:xfrm>
        </p:grpSpPr>
        <p:grpSp>
          <p:nvGrpSpPr>
            <p:cNvPr id="5" name="Group 4">
              <a:extLst>
                <a:ext uri="{FF2B5EF4-FFF2-40B4-BE49-F238E27FC236}">
                  <a16:creationId xmlns:a16="http://schemas.microsoft.com/office/drawing/2014/main" id="{41699EEB-B70D-857C-1A20-241CAAE9549D}"/>
                </a:ext>
              </a:extLst>
            </p:cNvPr>
            <p:cNvGrpSpPr/>
            <p:nvPr/>
          </p:nvGrpSpPr>
          <p:grpSpPr>
            <a:xfrm>
              <a:off x="1828800" y="1676400"/>
              <a:ext cx="8769914" cy="2102962"/>
              <a:chOff x="1828800" y="2743200"/>
              <a:chExt cx="8769914" cy="2102962"/>
            </a:xfrm>
          </p:grpSpPr>
          <p:sp>
            <p:nvSpPr>
              <p:cNvPr id="9" name="Rectangle 8">
                <a:extLst>
                  <a:ext uri="{FF2B5EF4-FFF2-40B4-BE49-F238E27FC236}">
                    <a16:creationId xmlns:a16="http://schemas.microsoft.com/office/drawing/2014/main" id="{7270E67F-D2A8-2A88-8629-5C405D29775C}"/>
                  </a:ext>
                </a:extLst>
              </p:cNvPr>
              <p:cNvSpPr/>
              <p:nvPr/>
            </p:nvSpPr>
            <p:spPr>
              <a:xfrm>
                <a:off x="3657600" y="3657600"/>
                <a:ext cx="3657600" cy="457200"/>
              </a:xfrm>
              <a:prstGeom prst="rect">
                <a:avLst/>
              </a:prstGeom>
              <a:solidFill>
                <a:srgbClr val="00B050"/>
              </a:solidFill>
              <a:ln>
                <a:solidFill>
                  <a:schemeClr val="tx2"/>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4"/>
                <a:r>
                  <a:rPr lang="en-US" sz="1200" dirty="0">
                    <a:solidFill>
                      <a:prstClr val="white"/>
                    </a:solidFill>
                    <a:latin typeface="Calibri"/>
                  </a:rPr>
                  <a:t>Bundle Protocol (BP)</a:t>
                </a:r>
              </a:p>
            </p:txBody>
          </p:sp>
          <p:sp>
            <p:nvSpPr>
              <p:cNvPr id="10" name="Rectangle 9">
                <a:extLst>
                  <a:ext uri="{FF2B5EF4-FFF2-40B4-BE49-F238E27FC236}">
                    <a16:creationId xmlns:a16="http://schemas.microsoft.com/office/drawing/2014/main" id="{D6409834-264A-3A51-1813-0CC71453EA14}"/>
                  </a:ext>
                </a:extLst>
              </p:cNvPr>
              <p:cNvSpPr/>
              <p:nvPr/>
            </p:nvSpPr>
            <p:spPr>
              <a:xfrm>
                <a:off x="3657600" y="4114800"/>
                <a:ext cx="3657600" cy="457200"/>
              </a:xfrm>
              <a:prstGeom prst="rect">
                <a:avLst/>
              </a:prstGeom>
              <a:solidFill>
                <a:srgbClr val="00B050"/>
              </a:solidFill>
              <a:ln>
                <a:solidFill>
                  <a:schemeClr val="tx2"/>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4"/>
                <a:r>
                  <a:rPr lang="en-US" sz="1200" dirty="0">
                    <a:solidFill>
                      <a:prstClr val="white"/>
                    </a:solidFill>
                    <a:latin typeface="Calibri"/>
                  </a:rPr>
                  <a:t>Licklider Transmission Protocol (LTP)</a:t>
                </a:r>
              </a:p>
            </p:txBody>
          </p:sp>
          <p:sp>
            <p:nvSpPr>
              <p:cNvPr id="11" name="Rectangle 10">
                <a:extLst>
                  <a:ext uri="{FF2B5EF4-FFF2-40B4-BE49-F238E27FC236}">
                    <a16:creationId xmlns:a16="http://schemas.microsoft.com/office/drawing/2014/main" id="{FE43752B-7FC1-2558-673A-86A0C009B268}"/>
                  </a:ext>
                </a:extLst>
              </p:cNvPr>
              <p:cNvSpPr/>
              <p:nvPr/>
            </p:nvSpPr>
            <p:spPr>
              <a:xfrm>
                <a:off x="3657600" y="3200400"/>
                <a:ext cx="3657600" cy="457200"/>
              </a:xfrm>
              <a:prstGeom prst="rect">
                <a:avLst/>
              </a:prstGeom>
              <a:gradFill>
                <a:gsLst>
                  <a:gs pos="0">
                    <a:srgbClr val="0070C0"/>
                  </a:gs>
                  <a:gs pos="52000">
                    <a:schemeClr val="accent1">
                      <a:lumMod val="45000"/>
                      <a:lumOff val="55000"/>
                    </a:schemeClr>
                  </a:gs>
                  <a:gs pos="100000">
                    <a:srgbClr val="00B050"/>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4"/>
                <a:r>
                  <a:rPr lang="en-US" sz="1200" dirty="0">
                    <a:solidFill>
                      <a:prstClr val="white"/>
                    </a:solidFill>
                    <a:latin typeface="Calibri"/>
                  </a:rPr>
                  <a:t>Bundle Security Protocol (</a:t>
                </a:r>
                <a:r>
                  <a:rPr lang="en-US" sz="1200" dirty="0" err="1">
                    <a:solidFill>
                      <a:prstClr val="white"/>
                    </a:solidFill>
                    <a:latin typeface="Calibri"/>
                  </a:rPr>
                  <a:t>BPSec</a:t>
                </a:r>
                <a:r>
                  <a:rPr lang="en-US" sz="1200" dirty="0">
                    <a:solidFill>
                      <a:prstClr val="white"/>
                    </a:solidFill>
                    <a:latin typeface="Calibri"/>
                  </a:rPr>
                  <a:t>)</a:t>
                </a:r>
              </a:p>
            </p:txBody>
          </p:sp>
          <p:sp>
            <p:nvSpPr>
              <p:cNvPr id="12" name="Rectangle 11">
                <a:extLst>
                  <a:ext uri="{FF2B5EF4-FFF2-40B4-BE49-F238E27FC236}">
                    <a16:creationId xmlns:a16="http://schemas.microsoft.com/office/drawing/2014/main" id="{D4DDE8A9-3ADB-95AB-D293-6EA76871954C}"/>
                  </a:ext>
                </a:extLst>
              </p:cNvPr>
              <p:cNvSpPr/>
              <p:nvPr/>
            </p:nvSpPr>
            <p:spPr>
              <a:xfrm>
                <a:off x="3200400" y="3200400"/>
                <a:ext cx="457200" cy="1371600"/>
              </a:xfrm>
              <a:prstGeom prst="rect">
                <a:avLst/>
              </a:prstGeom>
              <a:gradFill flip="none" rotWithShape="1">
                <a:gsLst>
                  <a:gs pos="0">
                    <a:srgbClr val="0070C0"/>
                  </a:gs>
                  <a:gs pos="75000">
                    <a:schemeClr val="accent1">
                      <a:lumMod val="45000"/>
                      <a:lumOff val="55000"/>
                    </a:schemeClr>
                  </a:gs>
                  <a:gs pos="100000">
                    <a:srgbClr val="00B050"/>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685804"/>
                <a:r>
                  <a:rPr lang="en-US" sz="900" dirty="0">
                    <a:solidFill>
                      <a:prstClr val="white"/>
                    </a:solidFill>
                    <a:latin typeface="Calibri"/>
                  </a:rPr>
                  <a:t>Network Management</a:t>
                </a:r>
              </a:p>
            </p:txBody>
          </p:sp>
          <p:sp>
            <p:nvSpPr>
              <p:cNvPr id="13" name="Rectangle 12">
                <a:extLst>
                  <a:ext uri="{FF2B5EF4-FFF2-40B4-BE49-F238E27FC236}">
                    <a16:creationId xmlns:a16="http://schemas.microsoft.com/office/drawing/2014/main" id="{C3212B97-339C-EE1F-106C-6A551EF7EE0A}"/>
                  </a:ext>
                </a:extLst>
              </p:cNvPr>
              <p:cNvSpPr/>
              <p:nvPr/>
            </p:nvSpPr>
            <p:spPr>
              <a:xfrm>
                <a:off x="2743200" y="3200400"/>
                <a:ext cx="457200" cy="1371600"/>
              </a:xfrm>
              <a:prstGeom prst="rect">
                <a:avLst/>
              </a:prstGeom>
              <a:gradFill>
                <a:gsLst>
                  <a:gs pos="0">
                    <a:srgbClr val="0070C0"/>
                  </a:gs>
                  <a:gs pos="79000">
                    <a:schemeClr val="accent1">
                      <a:lumMod val="45000"/>
                      <a:lumOff val="55000"/>
                    </a:schemeClr>
                  </a:gs>
                  <a:gs pos="100000">
                    <a:srgbClr val="00B050"/>
                  </a:gs>
                </a:gsLst>
                <a:lin ang="0" scaled="1"/>
              </a:gra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685804"/>
                <a:r>
                  <a:rPr lang="en-US" sz="900" dirty="0">
                    <a:solidFill>
                      <a:prstClr val="white"/>
                    </a:solidFill>
                    <a:latin typeface="Calibri"/>
                  </a:rPr>
                  <a:t>Key Management</a:t>
                </a:r>
              </a:p>
            </p:txBody>
          </p:sp>
          <p:sp>
            <p:nvSpPr>
              <p:cNvPr id="14" name="Rectangle 13">
                <a:extLst>
                  <a:ext uri="{FF2B5EF4-FFF2-40B4-BE49-F238E27FC236}">
                    <a16:creationId xmlns:a16="http://schemas.microsoft.com/office/drawing/2014/main" id="{1DB83824-6BC9-B50B-719A-F19EF3F43DE6}"/>
                  </a:ext>
                </a:extLst>
              </p:cNvPr>
              <p:cNvSpPr/>
              <p:nvPr/>
            </p:nvSpPr>
            <p:spPr>
              <a:xfrm>
                <a:off x="2286001" y="3200400"/>
                <a:ext cx="457200" cy="1371600"/>
              </a:xfrm>
              <a:prstGeom prst="rect">
                <a:avLst/>
              </a:prstGeom>
              <a:gradFill>
                <a:gsLst>
                  <a:gs pos="0">
                    <a:srgbClr val="0070C0"/>
                  </a:gs>
                  <a:gs pos="79000">
                    <a:schemeClr val="accent1">
                      <a:lumMod val="45000"/>
                      <a:lumOff val="55000"/>
                    </a:schemeClr>
                  </a:gs>
                  <a:gs pos="100000">
                    <a:srgbClr val="00B050"/>
                  </a:gs>
                </a:gsLst>
                <a:lin ang="0" scaled="1"/>
              </a:gra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685804"/>
                <a:r>
                  <a:rPr lang="en-US" sz="900" dirty="0">
                    <a:solidFill>
                      <a:prstClr val="white"/>
                    </a:solidFill>
                    <a:latin typeface="Calibri"/>
                  </a:rPr>
                  <a:t>Routing</a:t>
                </a:r>
              </a:p>
            </p:txBody>
          </p:sp>
          <p:sp>
            <p:nvSpPr>
              <p:cNvPr id="15" name="Rectangle 14">
                <a:extLst>
                  <a:ext uri="{FF2B5EF4-FFF2-40B4-BE49-F238E27FC236}">
                    <a16:creationId xmlns:a16="http://schemas.microsoft.com/office/drawing/2014/main" id="{FD0486D2-BC8C-D752-5928-04AEFD1363E9}"/>
                  </a:ext>
                </a:extLst>
              </p:cNvPr>
              <p:cNvSpPr/>
              <p:nvPr/>
            </p:nvSpPr>
            <p:spPr>
              <a:xfrm>
                <a:off x="1828800" y="3200400"/>
                <a:ext cx="457200" cy="13716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685804"/>
                <a:r>
                  <a:rPr lang="en-US" sz="900" dirty="0">
                    <a:solidFill>
                      <a:prstClr val="white"/>
                    </a:solidFill>
                    <a:latin typeface="Calibri"/>
                  </a:rPr>
                  <a:t>Quality of Service (QoS)</a:t>
                </a:r>
              </a:p>
            </p:txBody>
          </p:sp>
          <p:sp>
            <p:nvSpPr>
              <p:cNvPr id="16" name="Rectangle 15">
                <a:extLst>
                  <a:ext uri="{FF2B5EF4-FFF2-40B4-BE49-F238E27FC236}">
                    <a16:creationId xmlns:a16="http://schemas.microsoft.com/office/drawing/2014/main" id="{164ABF85-9D71-9BA5-0BDE-DB8389F71B92}"/>
                  </a:ext>
                </a:extLst>
              </p:cNvPr>
              <p:cNvSpPr/>
              <p:nvPr/>
            </p:nvSpPr>
            <p:spPr>
              <a:xfrm>
                <a:off x="1828800" y="2743200"/>
                <a:ext cx="5486400" cy="4572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4"/>
                <a:r>
                  <a:rPr lang="en-US" sz="1200" dirty="0">
                    <a:solidFill>
                      <a:prstClr val="white"/>
                    </a:solidFill>
                    <a:latin typeface="Calibri"/>
                  </a:rPr>
                  <a:t>DTN Deployment Services (Timing, Naming, etc.)</a:t>
                </a:r>
              </a:p>
            </p:txBody>
          </p:sp>
          <p:sp>
            <p:nvSpPr>
              <p:cNvPr id="3" name="Rectangle 2">
                <a:extLst>
                  <a:ext uri="{FF2B5EF4-FFF2-40B4-BE49-F238E27FC236}">
                    <a16:creationId xmlns:a16="http://schemas.microsoft.com/office/drawing/2014/main" id="{1C0E39B4-A5CE-3093-9A6D-06791548B32B}"/>
                  </a:ext>
                </a:extLst>
              </p:cNvPr>
              <p:cNvSpPr/>
              <p:nvPr/>
            </p:nvSpPr>
            <p:spPr>
              <a:xfrm>
                <a:off x="8364155" y="2982836"/>
                <a:ext cx="2234559" cy="457200"/>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4"/>
                <a:r>
                  <a:rPr lang="en-US" sz="1200" dirty="0">
                    <a:solidFill>
                      <a:prstClr val="white"/>
                    </a:solidFill>
                    <a:latin typeface="Calibri"/>
                  </a:rPr>
                  <a:t>Mature/Standardized</a:t>
                </a:r>
              </a:p>
            </p:txBody>
          </p:sp>
          <p:sp>
            <p:nvSpPr>
              <p:cNvPr id="17" name="Rectangle 16">
                <a:extLst>
                  <a:ext uri="{FF2B5EF4-FFF2-40B4-BE49-F238E27FC236}">
                    <a16:creationId xmlns:a16="http://schemas.microsoft.com/office/drawing/2014/main" id="{565D1CD3-F3FE-CB24-AB0C-F66BF4C1F0C6}"/>
                  </a:ext>
                </a:extLst>
              </p:cNvPr>
              <p:cNvSpPr/>
              <p:nvPr/>
            </p:nvSpPr>
            <p:spPr>
              <a:xfrm>
                <a:off x="8364154" y="3440036"/>
                <a:ext cx="2234560" cy="457200"/>
              </a:xfrm>
              <a:prstGeom prst="rect">
                <a:avLst/>
              </a:prstGeom>
              <a:gradFill>
                <a:gsLst>
                  <a:gs pos="0">
                    <a:srgbClr val="0070C0"/>
                  </a:gs>
                  <a:gs pos="52000">
                    <a:schemeClr val="accent1">
                      <a:lumMod val="45000"/>
                      <a:lumOff val="55000"/>
                    </a:schemeClr>
                  </a:gs>
                  <a:gs pos="100000">
                    <a:srgbClr val="00B050"/>
                  </a:gs>
                </a:gsLst>
                <a:lin ang="54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4"/>
                <a:r>
                  <a:rPr lang="en-US" sz="1200" dirty="0">
                    <a:solidFill>
                      <a:prstClr val="white"/>
                    </a:solidFill>
                    <a:latin typeface="Calibri"/>
                  </a:rPr>
                  <a:t>Approaching Maturity</a:t>
                </a:r>
              </a:p>
            </p:txBody>
          </p:sp>
          <p:sp>
            <p:nvSpPr>
              <p:cNvPr id="18" name="Rectangle 17">
                <a:extLst>
                  <a:ext uri="{FF2B5EF4-FFF2-40B4-BE49-F238E27FC236}">
                    <a16:creationId xmlns:a16="http://schemas.microsoft.com/office/drawing/2014/main" id="{E9719439-69BB-81C5-962C-8CEECC208F01}"/>
                  </a:ext>
                </a:extLst>
              </p:cNvPr>
              <p:cNvSpPr/>
              <p:nvPr/>
            </p:nvSpPr>
            <p:spPr>
              <a:xfrm>
                <a:off x="8364154" y="3908879"/>
                <a:ext cx="2218723" cy="457200"/>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4"/>
                <a:r>
                  <a:rPr lang="en-US" sz="1200" dirty="0">
                    <a:solidFill>
                      <a:prstClr val="white"/>
                    </a:solidFill>
                    <a:latin typeface="Calibri"/>
                  </a:rPr>
                  <a:t>In Development</a:t>
                </a:r>
              </a:p>
            </p:txBody>
          </p:sp>
          <p:sp>
            <p:nvSpPr>
              <p:cNvPr id="19" name="Rectangle 18">
                <a:extLst>
                  <a:ext uri="{FF2B5EF4-FFF2-40B4-BE49-F238E27FC236}">
                    <a16:creationId xmlns:a16="http://schemas.microsoft.com/office/drawing/2014/main" id="{E2B3AA4C-4210-501C-8D6E-FDD7B23939F0}"/>
                  </a:ext>
                </a:extLst>
              </p:cNvPr>
              <p:cNvSpPr/>
              <p:nvPr/>
            </p:nvSpPr>
            <p:spPr>
              <a:xfrm rot="5400000">
                <a:off x="9244914" y="3508201"/>
                <a:ext cx="457200" cy="2218722"/>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685804"/>
                <a:r>
                  <a:rPr lang="en-US" sz="1200" dirty="0">
                    <a:solidFill>
                      <a:prstClr val="white"/>
                    </a:solidFill>
                    <a:latin typeface="Calibri"/>
                  </a:rPr>
                  <a:t>Research</a:t>
                </a:r>
              </a:p>
            </p:txBody>
          </p:sp>
        </p:grpSp>
        <p:sp>
          <p:nvSpPr>
            <p:cNvPr id="7" name="Rectangle 6">
              <a:extLst>
                <a:ext uri="{FF2B5EF4-FFF2-40B4-BE49-F238E27FC236}">
                  <a16:creationId xmlns:a16="http://schemas.microsoft.com/office/drawing/2014/main" id="{6A6DF07B-87E5-12A8-D0BC-EFF553CFD38E}"/>
                </a:ext>
              </a:extLst>
            </p:cNvPr>
            <p:cNvSpPr/>
            <p:nvPr/>
          </p:nvSpPr>
          <p:spPr>
            <a:xfrm>
              <a:off x="1828800" y="1219200"/>
              <a:ext cx="54864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4"/>
              <a:r>
                <a:rPr lang="en-US" sz="1200" dirty="0">
                  <a:solidFill>
                    <a:prstClr val="black"/>
                  </a:solidFill>
                  <a:latin typeface="Calibri"/>
                </a:rPr>
                <a:t>DTN User Applications</a:t>
              </a:r>
            </a:p>
          </p:txBody>
        </p:sp>
        <p:sp>
          <p:nvSpPr>
            <p:cNvPr id="8" name="Rectangle 7">
              <a:extLst>
                <a:ext uri="{FF2B5EF4-FFF2-40B4-BE49-F238E27FC236}">
                  <a16:creationId xmlns:a16="http://schemas.microsoft.com/office/drawing/2014/main" id="{FE1F7B88-3326-93F0-40F4-1BDAF59F7FF5}"/>
                </a:ext>
              </a:extLst>
            </p:cNvPr>
            <p:cNvSpPr/>
            <p:nvPr/>
          </p:nvSpPr>
          <p:spPr>
            <a:xfrm>
              <a:off x="1828800" y="3505200"/>
              <a:ext cx="54864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4"/>
              <a:r>
                <a:rPr lang="en-US" sz="1350" dirty="0">
                  <a:solidFill>
                    <a:prstClr val="black"/>
                  </a:solidFill>
                  <a:latin typeface="Calibri"/>
                </a:rPr>
                <a:t>Physical Layer</a:t>
              </a:r>
            </a:p>
          </p:txBody>
        </p:sp>
      </p:grpSp>
      <p:sp>
        <p:nvSpPr>
          <p:cNvPr id="20" name="TextBox 19">
            <a:extLst>
              <a:ext uri="{FF2B5EF4-FFF2-40B4-BE49-F238E27FC236}">
                <a16:creationId xmlns:a16="http://schemas.microsoft.com/office/drawing/2014/main" id="{B97F2877-5406-D9BB-5F38-32BE6A60BDAB}"/>
              </a:ext>
            </a:extLst>
          </p:cNvPr>
          <p:cNvSpPr txBox="1"/>
          <p:nvPr/>
        </p:nvSpPr>
        <p:spPr>
          <a:xfrm>
            <a:off x="7803135" y="891744"/>
            <a:ext cx="494046" cy="307777"/>
          </a:xfrm>
          <a:prstGeom prst="rect">
            <a:avLst/>
          </a:prstGeom>
          <a:noFill/>
        </p:spPr>
        <p:txBody>
          <a:bodyPr wrap="none" rtlCol="0">
            <a:spAutoFit/>
          </a:bodyPr>
          <a:lstStyle/>
          <a:p>
            <a:r>
              <a:rPr lang="en-US" sz="1400" dirty="0"/>
              <a:t>Key</a:t>
            </a:r>
          </a:p>
        </p:txBody>
      </p:sp>
    </p:spTree>
    <p:extLst>
      <p:ext uri="{BB962C8B-B14F-4D97-AF65-F5344CB8AC3E}">
        <p14:creationId xmlns:p14="http://schemas.microsoft.com/office/powerpoint/2010/main" val="4028973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A7737-5F4E-C5C4-A7B1-3F2BAC6E9085}"/>
              </a:ext>
            </a:extLst>
          </p:cNvPr>
          <p:cNvSpPr>
            <a:spLocks noGrp="1"/>
          </p:cNvSpPr>
          <p:nvPr>
            <p:ph type="title"/>
          </p:nvPr>
        </p:nvSpPr>
        <p:spPr>
          <a:xfrm>
            <a:off x="628651" y="61263"/>
            <a:ext cx="7886700" cy="449569"/>
          </a:xfrm>
        </p:spPr>
        <p:txBody>
          <a:bodyPr>
            <a:noAutofit/>
          </a:bodyPr>
          <a:lstStyle/>
          <a:p>
            <a:pPr algn="ctr"/>
            <a:r>
              <a:rPr lang="en-US" sz="2400" dirty="0"/>
              <a:t>DTN Infusion Status</a:t>
            </a:r>
          </a:p>
        </p:txBody>
      </p:sp>
      <p:pic>
        <p:nvPicPr>
          <p:cNvPr id="4" name="Picture 3">
            <a:extLst>
              <a:ext uri="{FF2B5EF4-FFF2-40B4-BE49-F238E27FC236}">
                <a16:creationId xmlns:a16="http://schemas.microsoft.com/office/drawing/2014/main" id="{E889A486-5D92-24B7-AF1B-DC4ACD768F9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70589" y="669607"/>
            <a:ext cx="836874" cy="1235698"/>
          </a:xfrm>
          <a:prstGeom prst="rect">
            <a:avLst/>
          </a:prstGeom>
        </p:spPr>
      </p:pic>
      <p:sp>
        <p:nvSpPr>
          <p:cNvPr id="5" name="TextBox 4">
            <a:extLst>
              <a:ext uri="{FF2B5EF4-FFF2-40B4-BE49-F238E27FC236}">
                <a16:creationId xmlns:a16="http://schemas.microsoft.com/office/drawing/2014/main" id="{5FA77677-A4C6-FBF6-E28F-50DD4B98053E}"/>
              </a:ext>
            </a:extLst>
          </p:cNvPr>
          <p:cNvSpPr txBox="1"/>
          <p:nvPr/>
        </p:nvSpPr>
        <p:spPr>
          <a:xfrm>
            <a:off x="3304766" y="1932838"/>
            <a:ext cx="1377300" cy="738664"/>
          </a:xfrm>
          <a:prstGeom prst="rect">
            <a:avLst/>
          </a:prstGeom>
          <a:noFill/>
        </p:spPr>
        <p:txBody>
          <a:bodyPr wrap="none" rtlCol="0">
            <a:spAutoFit/>
          </a:bodyPr>
          <a:lstStyle/>
          <a:p>
            <a:pPr algn="ctr"/>
            <a:r>
              <a:rPr lang="en-US" sz="1050" dirty="0"/>
              <a:t>Lunar </a:t>
            </a:r>
            <a:r>
              <a:rPr lang="en-US" sz="1050" dirty="0" err="1"/>
              <a:t>IceCube</a:t>
            </a:r>
            <a:r>
              <a:rPr lang="en-US" sz="1050" dirty="0"/>
              <a:t> </a:t>
            </a:r>
          </a:p>
          <a:p>
            <a:pPr algn="ctr"/>
            <a:r>
              <a:rPr lang="en-US" sz="1050" dirty="0"/>
              <a:t>Spacecraft</a:t>
            </a:r>
            <a:br>
              <a:rPr lang="en-US" sz="1050" dirty="0"/>
            </a:br>
            <a:r>
              <a:rPr lang="en-US" sz="1050" dirty="0"/>
              <a:t>End-to-end Testbed</a:t>
            </a:r>
          </a:p>
          <a:p>
            <a:pPr algn="ctr"/>
            <a:r>
              <a:rPr lang="en-US" sz="1050" dirty="0"/>
              <a:t>(ongoing)</a:t>
            </a:r>
          </a:p>
        </p:txBody>
      </p:sp>
      <p:pic>
        <p:nvPicPr>
          <p:cNvPr id="6" name="Picture 5">
            <a:extLst>
              <a:ext uri="{FF2B5EF4-FFF2-40B4-BE49-F238E27FC236}">
                <a16:creationId xmlns:a16="http://schemas.microsoft.com/office/drawing/2014/main" id="{11AA1C11-2369-A6E0-E918-715AEA808CE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61043" y="2859530"/>
            <a:ext cx="1203133" cy="1468231"/>
          </a:xfrm>
          <a:prstGeom prst="rect">
            <a:avLst/>
          </a:prstGeom>
        </p:spPr>
      </p:pic>
      <p:sp>
        <p:nvSpPr>
          <p:cNvPr id="7" name="TextBox 6">
            <a:extLst>
              <a:ext uri="{FF2B5EF4-FFF2-40B4-BE49-F238E27FC236}">
                <a16:creationId xmlns:a16="http://schemas.microsoft.com/office/drawing/2014/main" id="{053A30BB-6DD1-E717-018C-8287CA24C08F}"/>
              </a:ext>
            </a:extLst>
          </p:cNvPr>
          <p:cNvSpPr txBox="1"/>
          <p:nvPr/>
        </p:nvSpPr>
        <p:spPr>
          <a:xfrm>
            <a:off x="1432522" y="4355591"/>
            <a:ext cx="2060180" cy="577081"/>
          </a:xfrm>
          <a:prstGeom prst="rect">
            <a:avLst/>
          </a:prstGeom>
          <a:noFill/>
        </p:spPr>
        <p:txBody>
          <a:bodyPr wrap="none" rtlCol="0">
            <a:spAutoFit/>
          </a:bodyPr>
          <a:lstStyle/>
          <a:p>
            <a:pPr algn="ctr"/>
            <a:r>
              <a:rPr lang="en-US" sz="1050" dirty="0"/>
              <a:t>Morehead State Univ.</a:t>
            </a:r>
          </a:p>
          <a:p>
            <a:pPr algn="ctr"/>
            <a:r>
              <a:rPr lang="en-US" sz="1050" dirty="0"/>
              <a:t>DSN-Compatible 21m Antenna</a:t>
            </a:r>
          </a:p>
          <a:p>
            <a:pPr algn="ctr"/>
            <a:r>
              <a:rPr lang="en-US" sz="1050" dirty="0"/>
              <a:t>Pilot DTN Node (2018-Present)</a:t>
            </a:r>
          </a:p>
        </p:txBody>
      </p:sp>
      <p:sp>
        <p:nvSpPr>
          <p:cNvPr id="8" name="TextBox 7">
            <a:extLst>
              <a:ext uri="{FF2B5EF4-FFF2-40B4-BE49-F238E27FC236}">
                <a16:creationId xmlns:a16="http://schemas.microsoft.com/office/drawing/2014/main" id="{EBB9FA25-50B4-1BA4-43F6-7B2F4E17B95E}"/>
              </a:ext>
            </a:extLst>
          </p:cNvPr>
          <p:cNvSpPr txBox="1"/>
          <p:nvPr/>
        </p:nvSpPr>
        <p:spPr>
          <a:xfrm>
            <a:off x="3394532" y="4355591"/>
            <a:ext cx="1556836" cy="577081"/>
          </a:xfrm>
          <a:prstGeom prst="rect">
            <a:avLst/>
          </a:prstGeom>
          <a:noFill/>
        </p:spPr>
        <p:txBody>
          <a:bodyPr wrap="none" rtlCol="0">
            <a:spAutoFit/>
          </a:bodyPr>
          <a:lstStyle/>
          <a:p>
            <a:pPr algn="ctr"/>
            <a:r>
              <a:rPr lang="en-US" sz="1050" dirty="0"/>
              <a:t>DSN DTN Operational </a:t>
            </a:r>
          </a:p>
          <a:p>
            <a:pPr algn="ctr"/>
            <a:r>
              <a:rPr lang="en-US" sz="1050" dirty="0"/>
              <a:t>Capability – Phase 1</a:t>
            </a:r>
          </a:p>
          <a:p>
            <a:pPr algn="ctr"/>
            <a:r>
              <a:rPr lang="en-US" sz="1050" dirty="0"/>
              <a:t>(July 2022)</a:t>
            </a:r>
          </a:p>
        </p:txBody>
      </p:sp>
      <p:pic>
        <p:nvPicPr>
          <p:cNvPr id="9" name="Picture 8">
            <a:extLst>
              <a:ext uri="{FF2B5EF4-FFF2-40B4-BE49-F238E27FC236}">
                <a16:creationId xmlns:a16="http://schemas.microsoft.com/office/drawing/2014/main" id="{40B0CBEE-B9D8-A587-32ED-028BAE46E8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6183" y="2859952"/>
            <a:ext cx="1293532" cy="1470288"/>
          </a:xfrm>
          <a:prstGeom prst="rect">
            <a:avLst/>
          </a:prstGeom>
        </p:spPr>
      </p:pic>
      <p:sp>
        <p:nvSpPr>
          <p:cNvPr id="10" name="TextBox 9">
            <a:extLst>
              <a:ext uri="{FF2B5EF4-FFF2-40B4-BE49-F238E27FC236}">
                <a16:creationId xmlns:a16="http://schemas.microsoft.com/office/drawing/2014/main" id="{6B9E2207-057A-EFAB-EEF4-A3411576CAD8}"/>
              </a:ext>
            </a:extLst>
          </p:cNvPr>
          <p:cNvSpPr txBox="1"/>
          <p:nvPr/>
        </p:nvSpPr>
        <p:spPr>
          <a:xfrm>
            <a:off x="4738922" y="1844379"/>
            <a:ext cx="1482379" cy="738664"/>
          </a:xfrm>
          <a:prstGeom prst="rect">
            <a:avLst/>
          </a:prstGeom>
          <a:noFill/>
        </p:spPr>
        <p:txBody>
          <a:bodyPr wrap="square">
            <a:spAutoFit/>
          </a:bodyPr>
          <a:lstStyle/>
          <a:p>
            <a:pPr algn="ctr"/>
            <a:r>
              <a:rPr lang="en-US" sz="1050" dirty="0"/>
              <a:t>Korea Pathfinder </a:t>
            </a:r>
          </a:p>
          <a:p>
            <a:pPr algn="ctr"/>
            <a:r>
              <a:rPr lang="en-US" sz="1050" dirty="0"/>
              <a:t>Lunar Orbiter (KPLO)</a:t>
            </a:r>
          </a:p>
          <a:p>
            <a:pPr algn="ctr"/>
            <a:r>
              <a:rPr lang="en-US" sz="1050" dirty="0"/>
              <a:t>DTN Experiment </a:t>
            </a:r>
          </a:p>
          <a:p>
            <a:pPr algn="ctr"/>
            <a:r>
              <a:rPr lang="en-US" sz="1050" dirty="0"/>
              <a:t>(Aug-Oct 2022)</a:t>
            </a:r>
          </a:p>
        </p:txBody>
      </p:sp>
      <p:pic>
        <p:nvPicPr>
          <p:cNvPr id="11" name="Picture 6" descr="PACE depicted in orbit">
            <a:extLst>
              <a:ext uri="{FF2B5EF4-FFF2-40B4-BE49-F238E27FC236}">
                <a16:creationId xmlns:a16="http://schemas.microsoft.com/office/drawing/2014/main" id="{A48C11E3-E689-C546-C22B-EB23552E52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1718" y="669607"/>
            <a:ext cx="1589237" cy="122707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D97E2A25-A5EF-FFF3-4C49-77916F849A95}"/>
              </a:ext>
            </a:extLst>
          </p:cNvPr>
          <p:cNvSpPr txBox="1"/>
          <p:nvPr/>
        </p:nvSpPr>
        <p:spPr>
          <a:xfrm>
            <a:off x="6379339" y="1925170"/>
            <a:ext cx="1713993" cy="577081"/>
          </a:xfrm>
          <a:prstGeom prst="rect">
            <a:avLst/>
          </a:prstGeom>
          <a:noFill/>
        </p:spPr>
        <p:txBody>
          <a:bodyPr wrap="square">
            <a:spAutoFit/>
          </a:bodyPr>
          <a:lstStyle/>
          <a:p>
            <a:pPr algn="ctr"/>
            <a:r>
              <a:rPr lang="en-US" sz="1050" dirty="0"/>
              <a:t>NASA PACE Mission </a:t>
            </a:r>
          </a:p>
          <a:p>
            <a:pPr algn="ctr"/>
            <a:r>
              <a:rPr lang="en-US" sz="1050" dirty="0"/>
              <a:t>DTN Operations</a:t>
            </a:r>
          </a:p>
          <a:p>
            <a:pPr algn="ctr"/>
            <a:r>
              <a:rPr lang="en-US" sz="1050" dirty="0"/>
              <a:t>(November 2023)</a:t>
            </a:r>
          </a:p>
        </p:txBody>
      </p:sp>
      <p:sp>
        <p:nvSpPr>
          <p:cNvPr id="13" name="TextBox 12">
            <a:extLst>
              <a:ext uri="{FF2B5EF4-FFF2-40B4-BE49-F238E27FC236}">
                <a16:creationId xmlns:a16="http://schemas.microsoft.com/office/drawing/2014/main" id="{EE125ECA-168E-5A39-1DD5-6729BD766D9C}"/>
              </a:ext>
            </a:extLst>
          </p:cNvPr>
          <p:cNvSpPr txBox="1"/>
          <p:nvPr/>
        </p:nvSpPr>
        <p:spPr>
          <a:xfrm>
            <a:off x="1457631" y="1932838"/>
            <a:ext cx="1821332" cy="577081"/>
          </a:xfrm>
          <a:prstGeom prst="rect">
            <a:avLst/>
          </a:prstGeom>
          <a:noFill/>
        </p:spPr>
        <p:txBody>
          <a:bodyPr wrap="none" rtlCol="0">
            <a:spAutoFit/>
          </a:bodyPr>
          <a:lstStyle/>
          <a:p>
            <a:pPr algn="ctr"/>
            <a:r>
              <a:rPr lang="en-US" sz="1050" dirty="0"/>
              <a:t>International Space Station</a:t>
            </a:r>
          </a:p>
          <a:p>
            <a:pPr algn="ctr"/>
            <a:r>
              <a:rPr lang="en-US" sz="1050" dirty="0"/>
              <a:t>Payload Data Management</a:t>
            </a:r>
          </a:p>
          <a:p>
            <a:pPr algn="ctr"/>
            <a:r>
              <a:rPr lang="en-US" sz="1050" dirty="0"/>
              <a:t>Service (2014-Pressent)</a:t>
            </a:r>
          </a:p>
        </p:txBody>
      </p:sp>
      <p:pic>
        <p:nvPicPr>
          <p:cNvPr id="14" name="Picture 16" descr="mage result for International Space Station">
            <a:extLst>
              <a:ext uri="{FF2B5EF4-FFF2-40B4-BE49-F238E27FC236}">
                <a16:creationId xmlns:a16="http://schemas.microsoft.com/office/drawing/2014/main" id="{5FE415BC-3369-F73E-E8C0-FA3A30A7C370}"/>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37351" y="673065"/>
            <a:ext cx="1865730" cy="123856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4B62379A-1DCC-F3F6-7C61-412DA5F2BDCD}"/>
              </a:ext>
            </a:extLst>
          </p:cNvPr>
          <p:cNvSpPr txBox="1"/>
          <p:nvPr/>
        </p:nvSpPr>
        <p:spPr>
          <a:xfrm>
            <a:off x="5298191" y="4356515"/>
            <a:ext cx="2533066" cy="577081"/>
          </a:xfrm>
          <a:prstGeom prst="rect">
            <a:avLst/>
          </a:prstGeom>
          <a:noFill/>
        </p:spPr>
        <p:txBody>
          <a:bodyPr wrap="none" rtlCol="0">
            <a:spAutoFit/>
          </a:bodyPr>
          <a:lstStyle/>
          <a:p>
            <a:pPr algn="ctr"/>
            <a:r>
              <a:rPr lang="en-US" sz="1050" dirty="0" err="1"/>
              <a:t>LunaNet</a:t>
            </a:r>
            <a:r>
              <a:rPr lang="en-US" sz="1050" dirty="0"/>
              <a:t> Architecture and International </a:t>
            </a:r>
          </a:p>
          <a:p>
            <a:pPr algn="ctr"/>
            <a:r>
              <a:rPr lang="en-US" sz="1050" dirty="0"/>
              <a:t>Collaboration for Interoperability at </a:t>
            </a:r>
            <a:br>
              <a:rPr lang="en-US" sz="1050" dirty="0"/>
            </a:br>
            <a:r>
              <a:rPr lang="en-US" sz="1050" dirty="0"/>
              <a:t>the Moon (ongoing)</a:t>
            </a:r>
          </a:p>
        </p:txBody>
      </p:sp>
      <p:pic>
        <p:nvPicPr>
          <p:cNvPr id="16" name="Picture 15">
            <a:extLst>
              <a:ext uri="{FF2B5EF4-FFF2-40B4-BE49-F238E27FC236}">
                <a16:creationId xmlns:a16="http://schemas.microsoft.com/office/drawing/2014/main" id="{FDEAEC3F-AC18-3290-372D-1E7726C296A0}"/>
              </a:ext>
            </a:extLst>
          </p:cNvPr>
          <p:cNvPicPr>
            <a:picLocks noChangeAspect="1"/>
          </p:cNvPicPr>
          <p:nvPr/>
        </p:nvPicPr>
        <p:blipFill>
          <a:blip r:embed="rId7"/>
          <a:stretch>
            <a:fillRect/>
          </a:stretch>
        </p:blipFill>
        <p:spPr>
          <a:xfrm>
            <a:off x="5208294" y="2848396"/>
            <a:ext cx="2612313" cy="1470288"/>
          </a:xfrm>
          <a:prstGeom prst="rect">
            <a:avLst/>
          </a:prstGeom>
        </p:spPr>
      </p:pic>
      <p:pic>
        <p:nvPicPr>
          <p:cNvPr id="17" name="Picture 2" descr="Image of Danuri, Korea Pathfinder Lunar Orbiter, between the earth and the moon (Korea Aerospace Research Institute)">
            <a:extLst>
              <a:ext uri="{FF2B5EF4-FFF2-40B4-BE49-F238E27FC236}">
                <a16:creationId xmlns:a16="http://schemas.microsoft.com/office/drawing/2014/main" id="{02762137-C55A-879A-003E-46C716D21426}"/>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r="14923"/>
          <a:stretch/>
        </p:blipFill>
        <p:spPr bwMode="auto">
          <a:xfrm rot="16200000">
            <a:off x="4811901" y="437357"/>
            <a:ext cx="1210825" cy="1690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0431377"/>
      </p:ext>
    </p:extLst>
  </p:cSld>
  <p:clrMapOvr>
    <a:masterClrMapping/>
  </p:clrMapOvr>
</p:sld>
</file>

<file path=ppt/theme/theme1.xml><?xml version="1.0" encoding="utf-8"?>
<a:theme xmlns:a="http://schemas.openxmlformats.org/drawingml/2006/main" name="NASA-JPL_Template_White_16-9_vA3">
  <a:themeElements>
    <a:clrScheme name="JPL Colors - Feb2015">
      <a:dk1>
        <a:srgbClr val="000000"/>
      </a:dk1>
      <a:lt1>
        <a:srgbClr val="FFFFFF"/>
      </a:lt1>
      <a:dk2>
        <a:srgbClr val="D0D3D4"/>
      </a:dk2>
      <a:lt2>
        <a:srgbClr val="75787B"/>
      </a:lt2>
      <a:accent1>
        <a:srgbClr val="32373B"/>
      </a:accent1>
      <a:accent2>
        <a:srgbClr val="EE2737"/>
      </a:accent2>
      <a:accent3>
        <a:srgbClr val="BA0C2F"/>
      </a:accent3>
      <a:accent4>
        <a:srgbClr val="410706"/>
      </a:accent4>
      <a:accent5>
        <a:srgbClr val="6083AA"/>
      </a:accent5>
      <a:accent6>
        <a:srgbClr val="FFFFFF"/>
      </a:accent6>
      <a:hlink>
        <a:srgbClr val="BA0C2F"/>
      </a:hlink>
      <a:folHlink>
        <a:srgbClr val="BA0C2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JPL External 16by9" id="{BD24E685-780D-634A-B69C-F850F173C3B4}" vid="{CE66CFC2-C4BE-C946-AECA-8E5741E0138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NASA-JPL_Template_White_16-9_vA3</Template>
  <TotalTime>125</TotalTime>
  <Words>1791</Words>
  <Application>Microsoft Macintosh PowerPoint</Application>
  <PresentationFormat>On-screen Show (16:9)</PresentationFormat>
  <Paragraphs>158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Roboto</vt:lpstr>
      <vt:lpstr>System Font Regular</vt:lpstr>
      <vt:lpstr>NASA-JPL_Template_White_16-9_vA3</vt:lpstr>
      <vt:lpstr>PowerPoint Presentation</vt:lpstr>
      <vt:lpstr>Abstract</vt:lpstr>
      <vt:lpstr>Introduction</vt:lpstr>
      <vt:lpstr>NASA’s Deep Space Network</vt:lpstr>
      <vt:lpstr>MSU 21m DSN-Compatible Ground Station</vt:lpstr>
      <vt:lpstr>What is DTN?</vt:lpstr>
      <vt:lpstr>DTN Benefits for Small Spacecraft Missions</vt:lpstr>
      <vt:lpstr>DTN Development Status</vt:lpstr>
      <vt:lpstr>DTN Infusion Status</vt:lpstr>
      <vt:lpstr>Upcoming DTN Demonstration</vt:lpstr>
      <vt:lpstr>Spacecraft Initiated Operations Introduction</vt:lpstr>
      <vt:lpstr>Spacecraft Initiated Operations</vt:lpstr>
      <vt:lpstr>Spacecraft Initiated Operations Process</vt:lpstr>
      <vt:lpstr>Spacecraft Initiated Operations Use-Cases</vt:lpstr>
      <vt:lpstr>Conclusions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Wyatt, E Jay (US 9730)</dc:creator>
  <cp:lastModifiedBy>Wyatt, E Jay (US 9730)</cp:lastModifiedBy>
  <cp:revision>15</cp:revision>
  <cp:lastPrinted>2014-07-14T23:49:38Z</cp:lastPrinted>
  <dcterms:created xsi:type="dcterms:W3CDTF">2023-04-03T19:04:18Z</dcterms:created>
  <dcterms:modified xsi:type="dcterms:W3CDTF">2023-05-01T19:50:11Z</dcterms:modified>
</cp:coreProperties>
</file>