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4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1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bN6HjFkjOr17vpM/oqQ/2W6+O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091" autoAdjust="0"/>
  </p:normalViewPr>
  <p:slideViewPr>
    <p:cSldViewPr snapToGrid="0">
      <p:cViewPr varScale="1">
        <p:scale>
          <a:sx n="56" d="100"/>
          <a:sy n="56" d="100"/>
        </p:scale>
        <p:origin x="1842" y="72"/>
      </p:cViewPr>
      <p:guideLst>
        <p:guide orient="horz" pos="32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9" name="Google Shape;13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b16a5db2201074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b16a5db2201074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216;g2b16a5db2201074f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</a:pPr>
            <a:endParaRPr dirty="0"/>
          </a:p>
        </p:txBody>
      </p:sp>
      <p:sp>
        <p:nvSpPr>
          <p:cNvPr id="224" name="Google Shape;22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1d3f0c52a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1d3f0c52a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3" name="Google Shape;233;g21d3f0c52a6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b16a5db2201074f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b16a5db2201074f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1" name="Google Shape;241;g2b16a5db2201074f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24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0" name="Google Shape;28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</a:pPr>
            <a:endParaRPr dirty="0"/>
          </a:p>
        </p:txBody>
      </p:sp>
      <p:sp>
        <p:nvSpPr>
          <p:cNvPr id="287" name="Google Shape;28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/>
          </a:p>
        </p:txBody>
      </p:sp>
      <p:sp>
        <p:nvSpPr>
          <p:cNvPr id="155" name="Google Shape;15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1d3f0c52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1d3f0c52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" name="Google Shape;182;g21d3f0c52a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90" name="Google Shape;19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9" name="Google Shape;19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7" name="Google Shape;20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8"/>
          <p:cNvSpPr txBox="1">
            <a:spLocks noGrp="1"/>
          </p:cNvSpPr>
          <p:nvPr>
            <p:ph type="body" idx="1"/>
          </p:nvPr>
        </p:nvSpPr>
        <p:spPr>
          <a:xfrm>
            <a:off x="1368404" y="4240860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body" idx="2"/>
          </p:nvPr>
        </p:nvSpPr>
        <p:spPr>
          <a:xfrm>
            <a:off x="1368404" y="3139339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7" name="Google Shape;17;p18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8" name="Google Shape;18;p18"/>
          <p:cNvSpPr txBox="1">
            <a:spLocks noGrp="1"/>
          </p:cNvSpPr>
          <p:nvPr>
            <p:ph type="body" idx="3"/>
          </p:nvPr>
        </p:nvSpPr>
        <p:spPr>
          <a:xfrm>
            <a:off x="1368404" y="4668408"/>
            <a:ext cx="63695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body" idx="4"/>
          </p:nvPr>
        </p:nvSpPr>
        <p:spPr>
          <a:xfrm>
            <a:off x="1368404" y="5003622"/>
            <a:ext cx="63695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body" idx="5"/>
          </p:nvPr>
        </p:nvSpPr>
        <p:spPr>
          <a:xfrm>
            <a:off x="1368404" y="1886061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body" idx="6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" name="Picture 109" descr="New DSN Antenna Logo TransBkgd">
            <a:extLst>
              <a:ext uri="{FF2B5EF4-FFF2-40B4-BE49-F238E27FC236}">
                <a16:creationId xmlns:a16="http://schemas.microsoft.com/office/drawing/2014/main" id="{73652682-C9F6-4B96-9FC0-1315E8A86A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942" y="40090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l Assessment">
  <p:cSld name="Final Assessm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6" name="Google Shape;66;p27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67" name="Google Shape;67;p27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body" idx="2"/>
          </p:nvPr>
        </p:nvSpPr>
        <p:spPr>
          <a:xfrm>
            <a:off x="469900" y="5203825"/>
            <a:ext cx="8229600" cy="565150"/>
          </a:xfrm>
          <a:prstGeom prst="rect">
            <a:avLst/>
          </a:prstGeom>
          <a:solidFill>
            <a:srgbClr val="008040"/>
          </a:solidFill>
          <a:ln w="9525" cap="flat" cmpd="sng">
            <a:solidFill>
              <a:srgbClr val="008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body" idx="3"/>
          </p:nvPr>
        </p:nvSpPr>
        <p:spPr>
          <a:xfrm>
            <a:off x="469900" y="1519238"/>
            <a:ext cx="8216900" cy="24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8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73" name="Google Shape;73;p28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mparison">
  <p:cSld name="2_Comparis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48733" y="1371600"/>
            <a:ext cx="3920067" cy="4944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845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100"/>
              <a:buFont typeface="Courier New"/>
              <a:buChar char="o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800602" y="1371600"/>
            <a:ext cx="3847701" cy="4944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□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78" name="Google Shape;78;p29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Table">
  <p:cSld name="3_Title and Tabl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83" name="Google Shape;83;p30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84" name="Google Shape;84;p30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Backup">
  <p:cSld name="5_Backup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1368404" y="3139339"/>
            <a:ext cx="6369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87" name="Google Shape;87;p31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88" name="Google Shape;88;p31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Front Slide">
  <p:cSld name="6_Front Slide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Google Shape;90;p32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44683" y="5295584"/>
            <a:ext cx="41148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16028" y="5281728"/>
            <a:ext cx="41148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34" descr="C:\Users\khalton\Desktop\DSN Antenna_VG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9094" y="1628636"/>
            <a:ext cx="5158509" cy="468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4" descr="C:\Users\khalton\Desktop\Peraton Logos-Guidelines\PERATON_fullcolor_trans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1028" y="3949704"/>
            <a:ext cx="1527110" cy="35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4"/>
          <p:cNvSpPr/>
          <p:nvPr/>
        </p:nvSpPr>
        <p:spPr>
          <a:xfrm>
            <a:off x="3490073" y="5725819"/>
            <a:ext cx="2144819" cy="366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August 9-10, 2022</a:t>
            </a:r>
            <a:endParaRPr/>
          </a:p>
        </p:txBody>
      </p:sp>
      <p:sp>
        <p:nvSpPr>
          <p:cNvPr id="114" name="Google Shape;114;p34"/>
          <p:cNvSpPr/>
          <p:nvPr/>
        </p:nvSpPr>
        <p:spPr>
          <a:xfrm>
            <a:off x="2830271" y="4821238"/>
            <a:ext cx="3459666" cy="705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Timothy Hofmann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 Network Operations Analyst</a:t>
            </a:r>
            <a:endParaRPr/>
          </a:p>
        </p:txBody>
      </p:sp>
      <p:sp>
        <p:nvSpPr>
          <p:cNvPr id="115" name="Google Shape;115;p34"/>
          <p:cNvSpPr/>
          <p:nvPr/>
        </p:nvSpPr>
        <p:spPr>
          <a:xfrm>
            <a:off x="1797043" y="6491807"/>
            <a:ext cx="554991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This document has been reviewed for export control, and it does not contain export-controlled technical data.</a:t>
            </a:r>
            <a:endParaRPr sz="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34" descr="JPL _Logo black and whi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27500" y="3417467"/>
            <a:ext cx="887413" cy="26511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4"/>
          <p:cNvSpPr/>
          <p:nvPr/>
        </p:nvSpPr>
        <p:spPr>
          <a:xfrm>
            <a:off x="2285206" y="219652"/>
            <a:ext cx="4605429" cy="58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nterplanetary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etwork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irectorate</a:t>
            </a:r>
            <a:b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eep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pace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etwork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perations &amp;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en-US"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aintenance</a:t>
            </a:r>
            <a:endParaRPr/>
          </a:p>
        </p:txBody>
      </p:sp>
      <p:sp>
        <p:nvSpPr>
          <p:cNvPr id="118" name="Google Shape;118;p34"/>
          <p:cNvSpPr/>
          <p:nvPr/>
        </p:nvSpPr>
        <p:spPr>
          <a:xfrm>
            <a:off x="189706" y="768199"/>
            <a:ext cx="8763000" cy="859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DEEP SPACE NETWORK (DSN)</a:t>
            </a:r>
            <a:b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SMALLSAT READINESS REVIEW (SSR)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4"/>
          <p:cNvSpPr/>
          <p:nvPr/>
        </p:nvSpPr>
        <p:spPr>
          <a:xfrm>
            <a:off x="2285206" y="2223109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 Operations, Critical Event Analysis, and Risk General Information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5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Clip Art">
  <p:cSld name="Title, Text and Clip Ar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6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6"/>
          <p:cNvSpPr>
            <a:spLocks noGrp="1"/>
          </p:cNvSpPr>
          <p:nvPr>
            <p:ph type="clipArt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6" name="Google Shape;126;p3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7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7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130" name="Google Shape;130;p37"/>
          <p:cNvSpPr txBox="1">
            <a:spLocks noGrp="1"/>
          </p:cNvSpPr>
          <p:nvPr>
            <p:ph type="body" idx="2"/>
          </p:nvPr>
        </p:nvSpPr>
        <p:spPr>
          <a:xfrm>
            <a:off x="4675262" y="1979775"/>
            <a:ext cx="377510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 and Scope">
  <p:cSld name="Objective and Scop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5" name="Google Shape;25;p19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6" name="Google Shape;26;p19"/>
          <p:cNvSpPr txBox="1">
            <a:spLocks noGrp="1"/>
          </p:cNvSpPr>
          <p:nvPr>
            <p:ph type="body" idx="2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59E997F0-7353-4115-978C-BF9ADB5BDC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044" y="50800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8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0"/>
          <p:cNvSpPr txBox="1">
            <a:spLocks noGrp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lvl="0" indent="-371475" algn="l">
              <a:spcBef>
                <a:spcPts val="360"/>
              </a:spcBef>
              <a:spcAft>
                <a:spcPts val="0"/>
              </a:spcAft>
              <a:buSzPts val="2250"/>
              <a:buChar char="•"/>
              <a:defRPr/>
            </a:lvl1pPr>
            <a:lvl2pPr marL="914400" lvl="1" indent="-361187" algn="l">
              <a:lnSpc>
                <a:spcPct val="120000"/>
              </a:lnSpc>
              <a:spcBef>
                <a:spcPts val="360"/>
              </a:spcBef>
              <a:spcAft>
                <a:spcPts val="0"/>
              </a:spcAft>
              <a:buSzPts val="2088"/>
              <a:buChar char="•"/>
              <a:defRPr/>
            </a:lvl2pPr>
            <a:lvl3pPr marL="1371600" lvl="2" indent="-342900" algn="l">
              <a:lnSpc>
                <a:spcPct val="135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3pPr>
            <a:lvl4pPr marL="1828800" lvl="3" indent="-356616" algn="l">
              <a:spcBef>
                <a:spcPts val="36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9" name="Google Shape;29;p20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" name="Picture 109" descr="New DSN Antenna Logo TransBkgd">
            <a:extLst>
              <a:ext uri="{FF2B5EF4-FFF2-40B4-BE49-F238E27FC236}">
                <a16:creationId xmlns:a16="http://schemas.microsoft.com/office/drawing/2014/main" id="{1A02E600-3F46-443A-8424-5AD39F4DCD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4362" y="538162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DSN">
  <p:cSld name="Title_DS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21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3" name="Google Shape;33;p21"/>
          <p:cNvSpPr txBox="1">
            <a:spLocks noGrp="1"/>
          </p:cNvSpPr>
          <p:nvPr>
            <p:ph type="title"/>
          </p:nvPr>
        </p:nvSpPr>
        <p:spPr>
          <a:xfrm>
            <a:off x="405634" y="4779901"/>
            <a:ext cx="82169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4" name="Google Shape;34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9100" y="1314791"/>
            <a:ext cx="8305800" cy="339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405634" y="5498224"/>
            <a:ext cx="3652838" cy="8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4571234" y="5498224"/>
            <a:ext cx="4051300" cy="56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3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" name="Picture 109" descr="New DSN Antenna Logo TransBkgd">
            <a:extLst>
              <a:ext uri="{FF2B5EF4-FFF2-40B4-BE49-F238E27FC236}">
                <a16:creationId xmlns:a16="http://schemas.microsoft.com/office/drawing/2014/main" id="{3C0F5C0F-AC4E-4962-B82A-4437BF52E8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6884" y="465076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try Criteria">
  <p:cSld name="Entry Criteria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40" name="Google Shape;40;p22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1" name="Google Shape;41;p22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2"/>
          </p:nvPr>
        </p:nvSpPr>
        <p:spPr>
          <a:xfrm>
            <a:off x="482600" y="2354849"/>
            <a:ext cx="8216900" cy="173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8040"/>
              </a:buClr>
              <a:buSzPts val="1800"/>
              <a:buFont typeface="Noto Sans Symbols"/>
              <a:buChar char="✔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body" idx="3"/>
          </p:nvPr>
        </p:nvSpPr>
        <p:spPr>
          <a:xfrm>
            <a:off x="469900" y="5203825"/>
            <a:ext cx="8229600" cy="565150"/>
          </a:xfrm>
          <a:prstGeom prst="rect">
            <a:avLst/>
          </a:prstGeom>
          <a:solidFill>
            <a:srgbClr val="008040"/>
          </a:solidFill>
          <a:ln w="9525" cap="flat" cmpd="sng">
            <a:solidFill>
              <a:srgbClr val="008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" name="Picture 109" descr="New DSN Antenna Logo TransBkgd">
            <a:extLst>
              <a:ext uri="{FF2B5EF4-FFF2-40B4-BE49-F238E27FC236}">
                <a16:creationId xmlns:a16="http://schemas.microsoft.com/office/drawing/2014/main" id="{B82DDE01-621D-4304-82D0-CADEA1D1EA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513" y="538162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ccess Criteria">
  <p:cSld name="Success Criteria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46" name="Google Shape;46;p23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7" name="Google Shape;47;p23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2"/>
          </p:nvPr>
        </p:nvSpPr>
        <p:spPr>
          <a:xfrm>
            <a:off x="482600" y="2354849"/>
            <a:ext cx="8216900" cy="173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eriod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270AFCD3-ED47-4ADA-BE61-47BA3E867E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4610" y="797675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view Process">
  <p:cSld name="Review Proces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51" name="Google Shape;51;p24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2" name="Google Shape;52;p24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2"/>
          </p:nvPr>
        </p:nvSpPr>
        <p:spPr>
          <a:xfrm>
            <a:off x="469900" y="1376363"/>
            <a:ext cx="8216900" cy="1957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" name="Picture 109" descr="New DSN Antenna Logo TransBkgd">
            <a:extLst>
              <a:ext uri="{FF2B5EF4-FFF2-40B4-BE49-F238E27FC236}">
                <a16:creationId xmlns:a16="http://schemas.microsoft.com/office/drawing/2014/main" id="{AD8CE705-63C4-4F54-ACFB-7F38AC5544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5400" y="789445"/>
            <a:ext cx="1398587" cy="9620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ssessment Overview">
  <p:cSld name="Assessment Overview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56" name="Google Shape;56;p25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7" name="Google Shape;57;p25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body" idx="2"/>
          </p:nvPr>
        </p:nvSpPr>
        <p:spPr>
          <a:xfrm>
            <a:off x="469900" y="1464223"/>
            <a:ext cx="8216900" cy="429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ssues and Concerns">
  <p:cSld name="Issues and Concer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6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1" name="Google Shape;61;p26"/>
          <p:cNvCxnSpPr/>
          <p:nvPr/>
        </p:nvCxnSpPr>
        <p:spPr>
          <a:xfrm>
            <a:off x="457200" y="1164551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F35F0E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62" name="Google Shape;62;p26"/>
          <p:cNvSpPr txBox="1">
            <a:spLocks noGrp="1"/>
          </p:cNvSpPr>
          <p:nvPr>
            <p:ph type="body" idx="1"/>
          </p:nvPr>
        </p:nvSpPr>
        <p:spPr>
          <a:xfrm>
            <a:off x="121071" y="6528106"/>
            <a:ext cx="817913" cy="13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900"/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26"/>
          <p:cNvSpPr txBox="1">
            <a:spLocks noGrp="1"/>
          </p:cNvSpPr>
          <p:nvPr>
            <p:ph type="body" idx="2"/>
          </p:nvPr>
        </p:nvSpPr>
        <p:spPr>
          <a:xfrm>
            <a:off x="469900" y="1464223"/>
            <a:ext cx="8216900" cy="429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500"/>
              <a:buFont typeface="Noto Sans Symbols"/>
              <a:buChar char="□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900"/>
              </a:spcBef>
              <a:spcAft>
                <a:spcPts val="0"/>
              </a:spcAft>
              <a:buClr>
                <a:srgbClr val="17365D"/>
              </a:buClr>
              <a:buSzPts val="1200"/>
              <a:buFont typeface="Courier New"/>
              <a:buChar char="o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/>
        </p:nvSpPr>
        <p:spPr>
          <a:xfrm>
            <a:off x="8465270" y="6515795"/>
            <a:ext cx="678730" cy="24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7"/>
          <p:cNvSpPr txBox="1"/>
          <p:nvPr/>
        </p:nvSpPr>
        <p:spPr>
          <a:xfrm>
            <a:off x="457200" y="6474813"/>
            <a:ext cx="82296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The technical data in this document is controlled under the U.S. Export Regulations, release to foreign persons may require an export authorization.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Export Controlled Dept. of Commerce Classification: ECCN 9E515.a</a:t>
            </a:r>
            <a:endParaRPr/>
          </a:p>
        </p:txBody>
      </p:sp>
      <p:pic>
        <p:nvPicPr>
          <p:cNvPr id="12" name="Google Shape;12;p17"/>
          <p:cNvPicPr preferRelativeResize="0"/>
          <p:nvPr/>
        </p:nvPicPr>
        <p:blipFill rotWithShape="1">
          <a:blip r:embed="rId17">
            <a:alphaModFix/>
          </a:blip>
          <a:srcRect l="4363" t="15976" b="13227"/>
          <a:stretch/>
        </p:blipFill>
        <p:spPr>
          <a:xfrm>
            <a:off x="183601" y="108917"/>
            <a:ext cx="2361168" cy="48552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33" descr="New DSN Antenna Logo TransBkg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684044" y="50800"/>
            <a:ext cx="1398587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33" descr="C:\Users\khalton\Desktop\DSN JPL Peraton Logo (Meatball)\DSN JPL Peraton Logo meatball_100dpi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0668" y="87867"/>
            <a:ext cx="777240" cy="7772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33"/>
          <p:cNvGrpSpPr/>
          <p:nvPr/>
        </p:nvGrpSpPr>
        <p:grpSpPr>
          <a:xfrm>
            <a:off x="212725" y="792176"/>
            <a:ext cx="8718550" cy="320422"/>
            <a:chOff x="212725" y="792176"/>
            <a:chExt cx="8718550" cy="320422"/>
          </a:xfrm>
        </p:grpSpPr>
        <p:sp>
          <p:nvSpPr>
            <p:cNvPr id="98" name="Google Shape;98;p33"/>
            <p:cNvSpPr/>
            <p:nvPr/>
          </p:nvSpPr>
          <p:spPr>
            <a:xfrm>
              <a:off x="212725" y="1016695"/>
              <a:ext cx="8718550" cy="95903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49000">
                  <a:srgbClr val="00B0F0"/>
                </a:gs>
                <a:gs pos="100000">
                  <a:schemeClr val="dk1"/>
                </a:gs>
              </a:gsLst>
              <a:lin ang="5400000" scaled="0"/>
            </a:gra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9" name="Google Shape;99;p33" descr="JPL _Logo black and white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57263" y="792176"/>
              <a:ext cx="676275" cy="20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33"/>
            <p:cNvSpPr/>
            <p:nvPr/>
          </p:nvSpPr>
          <p:spPr>
            <a:xfrm>
              <a:off x="215292" y="942988"/>
              <a:ext cx="723900" cy="47625"/>
            </a:xfrm>
            <a:custGeom>
              <a:avLst/>
              <a:gdLst/>
              <a:ahLst/>
              <a:cxnLst/>
              <a:rect l="l" t="t" r="r" b="b"/>
              <a:pathLst>
                <a:path w="456" h="27" extrusionOk="0">
                  <a:moveTo>
                    <a:pt x="438" y="27"/>
                  </a:moveTo>
                  <a:lnTo>
                    <a:pt x="456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438" y="27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" name="Google Shape;101;p33"/>
            <p:cNvSpPr/>
            <p:nvPr/>
          </p:nvSpPr>
          <p:spPr>
            <a:xfrm>
              <a:off x="1638300" y="942988"/>
              <a:ext cx="7291388" cy="47625"/>
            </a:xfrm>
            <a:custGeom>
              <a:avLst/>
              <a:gdLst/>
              <a:ahLst/>
              <a:cxnLst/>
              <a:rect l="l" t="t" r="r" b="b"/>
              <a:pathLst>
                <a:path w="4593" h="30" extrusionOk="0">
                  <a:moveTo>
                    <a:pt x="21" y="30"/>
                  </a:moveTo>
                  <a:lnTo>
                    <a:pt x="0" y="0"/>
                  </a:lnTo>
                  <a:lnTo>
                    <a:pt x="4593" y="0"/>
                  </a:lnTo>
                  <a:lnTo>
                    <a:pt x="4593" y="30"/>
                  </a:lnTo>
                  <a:lnTo>
                    <a:pt x="21" y="3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" name="Google Shape;102;p3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>
            <a:lvl1pPr marL="457200" marR="0" lvl="0" indent="-355600" algn="l" rtl="0">
              <a:spcBef>
                <a:spcPts val="320"/>
              </a:spcBef>
              <a:spcAft>
                <a:spcPts val="0"/>
              </a:spcAft>
              <a:buClr>
                <a:srgbClr val="315EAB"/>
              </a:buClr>
              <a:buSzPts val="2000"/>
              <a:buFont typeface="Arial"/>
              <a:buChar char="•"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724" algn="l" rtl="0">
              <a:lnSpc>
                <a:spcPct val="120000"/>
              </a:lnSpc>
              <a:spcBef>
                <a:spcPts val="280"/>
              </a:spcBef>
              <a:spcAft>
                <a:spcPts val="0"/>
              </a:spcAft>
              <a:buClr>
                <a:srgbClr val="315EAB"/>
              </a:buClr>
              <a:buSzPts val="1624"/>
              <a:buFont typeface="Arial"/>
              <a:buChar char="•"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35000"/>
              </a:lnSpc>
              <a:spcBef>
                <a:spcPts val="280"/>
              </a:spcBef>
              <a:spcAft>
                <a:spcPts val="0"/>
              </a:spcAft>
              <a:buClr>
                <a:srgbClr val="315EAB"/>
              </a:buClr>
              <a:buSzPts val="1400"/>
              <a:buFont typeface="Arial"/>
              <a:buChar char="–"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3944" algn="l" rtl="0">
              <a:spcBef>
                <a:spcPts val="240"/>
              </a:spcBef>
              <a:spcAft>
                <a:spcPts val="0"/>
              </a:spcAft>
              <a:buClr>
                <a:srgbClr val="315EAB"/>
              </a:buClr>
              <a:buSzPts val="1344"/>
              <a:buFont typeface="Arial"/>
              <a:buChar char="•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315EAB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33"/>
          <p:cNvSpPr/>
          <p:nvPr/>
        </p:nvSpPr>
        <p:spPr>
          <a:xfrm>
            <a:off x="3325813" y="77788"/>
            <a:ext cx="2495550" cy="2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Interplanetary Network Directorate</a:t>
            </a:r>
            <a:endParaRPr/>
          </a:p>
        </p:txBody>
      </p:sp>
      <p:sp>
        <p:nvSpPr>
          <p:cNvPr id="104" name="Google Shape;104;p33"/>
          <p:cNvSpPr/>
          <p:nvPr/>
        </p:nvSpPr>
        <p:spPr>
          <a:xfrm>
            <a:off x="0" y="273050"/>
            <a:ext cx="9144000" cy="668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DSN SSR OPS, CEP, RISK GENERAL INFORMATION</a:t>
            </a:r>
            <a:br>
              <a:rPr lang="en-U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DSN Operations</a:t>
            </a:r>
            <a:endParaRPr/>
          </a:p>
        </p:txBody>
      </p:sp>
      <p:sp>
        <p:nvSpPr>
          <p:cNvPr id="105" name="Google Shape;105;p33"/>
          <p:cNvSpPr/>
          <p:nvPr/>
        </p:nvSpPr>
        <p:spPr>
          <a:xfrm>
            <a:off x="8143875" y="6547462"/>
            <a:ext cx="528992" cy="212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TJH-</a:t>
            </a:r>
            <a:fld id="{00000000-1234-1234-1234-123412341234}" type="slidenum"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3"/>
          <p:cNvSpPr txBox="1">
            <a:spLocks noGrp="1"/>
          </p:cNvSpPr>
          <p:nvPr>
            <p:ph type="title"/>
          </p:nvPr>
        </p:nvSpPr>
        <p:spPr>
          <a:xfrm>
            <a:off x="685800" y="11430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33"/>
          <p:cNvSpPr/>
          <p:nvPr/>
        </p:nvSpPr>
        <p:spPr>
          <a:xfrm>
            <a:off x="435647" y="6424610"/>
            <a:ext cx="662042" cy="335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DSN O&amp;M</a:t>
            </a:r>
            <a:b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08-09-22</a:t>
            </a:r>
            <a:endParaRPr/>
          </a:p>
        </p:txBody>
      </p:sp>
      <p:sp>
        <p:nvSpPr>
          <p:cNvPr id="108" name="Google Shape;108;p33"/>
          <p:cNvSpPr/>
          <p:nvPr/>
        </p:nvSpPr>
        <p:spPr>
          <a:xfrm>
            <a:off x="1797043" y="6491807"/>
            <a:ext cx="554991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This document has been reviewed for export control, and it does not contain export-controlled technical data.</a:t>
            </a:r>
            <a:endParaRPr sz="8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33" descr="C:\Users\khalton\Desktop\Peraton Logos-Guidelines\PERATON_fullcolor_trans_LOGO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920704" y="6262954"/>
            <a:ext cx="1295400" cy="30253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"/>
          <p:cNvSpPr txBox="1">
            <a:spLocks noGrp="1"/>
          </p:cNvSpPr>
          <p:nvPr>
            <p:ph type="body" idx="2"/>
          </p:nvPr>
        </p:nvSpPr>
        <p:spPr>
          <a:xfrm>
            <a:off x="1368404" y="2893119"/>
            <a:ext cx="636953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Deep Space Network Smallsat Data Management </a:t>
            </a:r>
            <a:endParaRPr/>
          </a:p>
        </p:txBody>
      </p:sp>
      <p:sp>
        <p:nvSpPr>
          <p:cNvPr id="143" name="Google Shape;143;p1"/>
          <p:cNvSpPr txBox="1">
            <a:spLocks noGrp="1"/>
          </p:cNvSpPr>
          <p:nvPr>
            <p:ph type="body" idx="3"/>
          </p:nvPr>
        </p:nvSpPr>
        <p:spPr>
          <a:xfrm>
            <a:off x="1368404" y="4698376"/>
            <a:ext cx="63695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Sirina Nabhan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Project Data Systems Engineer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May 1</a:t>
            </a:r>
            <a:r>
              <a:rPr lang="en-US" baseline="30000"/>
              <a:t>st</a:t>
            </a:r>
            <a:r>
              <a:rPr lang="en-US"/>
              <a:t>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b16a5db2201074f_0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Capture Delivery Routes </a:t>
            </a:r>
            <a:endParaRPr/>
          </a:p>
        </p:txBody>
      </p:sp>
      <p:pic>
        <p:nvPicPr>
          <p:cNvPr id="220" name="Google Shape;220;g2b16a5db2201074f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880" y="1395032"/>
            <a:ext cx="8196224" cy="463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2b16a5db2201074f_0"/>
          <p:cNvSpPr txBox="1"/>
          <p:nvPr/>
        </p:nvSpPr>
        <p:spPr>
          <a:xfrm>
            <a:off x="570550" y="1597525"/>
            <a:ext cx="1403400" cy="400200"/>
          </a:xfrm>
          <a:prstGeom prst="rect">
            <a:avLst/>
          </a:prstGeom>
          <a:solidFill>
            <a:srgbClr val="315EAB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Spacecraft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>
            <a:spLocks noGrp="1"/>
          </p:cNvSpPr>
          <p:nvPr>
            <p:ph type="body" idx="1"/>
          </p:nvPr>
        </p:nvSpPr>
        <p:spPr>
          <a:xfrm>
            <a:off x="330309" y="1019167"/>
            <a:ext cx="8483400" cy="43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Software Lifecycle: large number of engineering builds and point delivers in parallel with normal deliveries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SLE Configurations: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service instances (antenna each SLE bind)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RAF only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1 Mbps d/r or less </a:t>
            </a: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No search pattern for initial acquisition contingency </a:t>
            </a:r>
            <a:endParaRPr dirty="0"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Coordinating SLE binds to correct provider and confirming TLM/TRK was delivered</a:t>
            </a:r>
            <a:endParaRPr dirty="0"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 dirty="0"/>
              <a:t>for 9 different MOCs 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285750" lvl="0" indent="-171450" algn="l" rtl="0">
              <a:spcBef>
                <a:spcPts val="300"/>
              </a:spcBef>
              <a:spcAft>
                <a:spcPts val="0"/>
              </a:spcAft>
              <a:buSzPts val="1800"/>
              <a:buFont typeface="Calibri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</p:txBody>
      </p:sp>
      <p:sp>
        <p:nvSpPr>
          <p:cNvPr id="227" name="Google Shape;227;p9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Reduction in Services </a:t>
            </a:r>
            <a:endParaRPr/>
          </a:p>
        </p:txBody>
      </p:sp>
      <p:pic>
        <p:nvPicPr>
          <p:cNvPr id="229" name="Google Shape;229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84283"/>
            <a:ext cx="9144001" cy="1433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1d3f0c52a6_0_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TTC Software Lifecycle </a:t>
            </a:r>
            <a:endParaRPr/>
          </a:p>
        </p:txBody>
      </p:sp>
      <p:pic>
        <p:nvPicPr>
          <p:cNvPr id="237" name="Google Shape;237;g21d3f0c52a6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950" y="1208300"/>
            <a:ext cx="7306351" cy="513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b16a5db2201074f_7"/>
          <p:cNvSpPr txBox="1">
            <a:spLocks noGrp="1"/>
          </p:cNvSpPr>
          <p:nvPr>
            <p:ph type="body" idx="1"/>
          </p:nvPr>
        </p:nvSpPr>
        <p:spPr>
          <a:xfrm>
            <a:off x="469950" y="1334925"/>
            <a:ext cx="8204100" cy="473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Mistake: assuming a small sat do not require as big of an effort as any other spacecraft. This may be true in other cases but not telecom and GDS </a:t>
            </a:r>
            <a:endParaRPr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/>
              <a:t>Unique SCID means overall software update to be used by subsystems </a:t>
            </a:r>
            <a:endParaRPr/>
          </a:p>
          <a:p>
            <a:pPr marL="914400" lvl="1" indent="-330200" algn="l" rtl="0">
              <a:spcBef>
                <a:spcPts val="300"/>
              </a:spcBef>
              <a:spcAft>
                <a:spcPts val="0"/>
              </a:spcAft>
              <a:buSzPts val="1600"/>
              <a:buChar char="○"/>
            </a:pPr>
            <a:r>
              <a:rPr lang="en-US"/>
              <a:t>Training through testing —unavoidable but hard to keep the same teams</a:t>
            </a: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Varying spacecraft timelines </a:t>
            </a: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No central place for coordination —explaining the same needs 9 times </a:t>
            </a: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Artemis delays caused retesting </a:t>
            </a: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Artemis I priority concern, even more important for Artemis II</a:t>
            </a:r>
            <a:endParaRPr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g2b16a5db2201074f_7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2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 Faced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0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Testing Campaign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"/>
          <p:cNvSpPr txBox="1">
            <a:spLocks noGrp="1"/>
          </p:cNvSpPr>
          <p:nvPr>
            <p:ph type="body" idx="1"/>
          </p:nvPr>
        </p:nvSpPr>
        <p:spPr>
          <a:xfrm>
            <a:off x="340454" y="1359100"/>
            <a:ext cx="4577700" cy="4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Radio Frequency (RF) Compatibility Tes</a:t>
            </a:r>
            <a:r>
              <a:rPr lang="en-US" dirty="0"/>
              <a:t>t: spacecraft receiver to facility test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Connectivity Test</a:t>
            </a:r>
            <a:r>
              <a:rPr lang="en-US" dirty="0"/>
              <a:t>: Networking check—ping test or SLE bind that may require a telnet or similar 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Dataflow Test</a:t>
            </a:r>
            <a:r>
              <a:rPr lang="en-US" dirty="0"/>
              <a:t>: Antenna to MOC to JPL full end to end flow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Ground Data Systems Tests</a:t>
            </a:r>
            <a:r>
              <a:rPr lang="en-US" dirty="0"/>
              <a:t>: testing each antenna front end to ensure all necessarily configurations are in place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b="1" dirty="0"/>
              <a:t>Operational Readiness Tests</a:t>
            </a:r>
            <a:r>
              <a:rPr lang="en-US" dirty="0"/>
              <a:t>: Rehearsals of critical activities such as launch, maneuvers, etc. </a:t>
            </a: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r>
              <a:rPr lang="en-US" i="1" dirty="0"/>
              <a:t>We ask ourselves if this can be reduced? The answer is no, not really. </a:t>
            </a:r>
            <a:endParaRPr i="1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 dirty="0"/>
          </a:p>
        </p:txBody>
      </p:sp>
      <p:sp>
        <p:nvSpPr>
          <p:cNvPr id="259" name="Google Shape;259;p11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DSN Integration Tests </a:t>
            </a:r>
            <a:endParaRPr/>
          </a:p>
        </p:txBody>
      </p:sp>
      <p:pic>
        <p:nvPicPr>
          <p:cNvPr id="261" name="Google Shape;26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575" y="1631596"/>
            <a:ext cx="3697825" cy="244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1074" y="4206725"/>
            <a:ext cx="1826725" cy="18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1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5275" y="2087593"/>
            <a:ext cx="8988725" cy="3252718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2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Testing Life Cycle Within TTC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13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/>
              <a:t>Looking Ahead: Future Small Sat Mission Users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>
            <a:spLocks noGrp="1"/>
          </p:cNvSpPr>
          <p:nvPr>
            <p:ph type="body" idx="4"/>
          </p:nvPr>
        </p:nvSpPr>
        <p:spPr>
          <a:xfrm>
            <a:off x="1387231" y="5778063"/>
            <a:ext cx="63696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Artemis leadership visits JPL to express gratitude</a:t>
            </a:r>
            <a:endParaRPr/>
          </a:p>
        </p:txBody>
      </p:sp>
      <p:pic>
        <p:nvPicPr>
          <p:cNvPr id="284" name="Google Shape;2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4277" y="1348273"/>
            <a:ext cx="6475446" cy="4316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>
            <a:spLocks noGrp="1"/>
          </p:cNvSpPr>
          <p:nvPr>
            <p:ph type="body" idx="1"/>
          </p:nvPr>
        </p:nvSpPr>
        <p:spPr>
          <a:xfrm>
            <a:off x="469943" y="1014443"/>
            <a:ext cx="8204100" cy="4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Cubesats have similar timelines 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/>
              <a:t>stricter testing campaigns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Training the same project ops people from compatibility to GDS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Monitor data as a service </a:t>
            </a:r>
            <a:endParaRPr/>
          </a:p>
          <a:p>
            <a:pPr marL="457200" lvl="0" indent="-342900" algn="l" rtl="0">
              <a:spcBef>
                <a:spcPts val="3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DSN was accommodated any issue and this was costly on peoples times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Direct line to communicate wants/needs of the DSN to all cubesats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Getting DSN involved earlier so there’s a potential to enhance comms design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Software architect needs to be upgraded, no doubt 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/>
              <a:t>but keep in mind efficiently sometimes makes things more complicated (operational cost) trade off  </a:t>
            </a:r>
            <a:endParaRPr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5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DSN Wish List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"/>
          <p:cNvSpPr txBox="1">
            <a:spLocks noGrp="1"/>
          </p:cNvSpPr>
          <p:nvPr>
            <p:ph type="body" idx="1"/>
          </p:nvPr>
        </p:nvSpPr>
        <p:spPr>
          <a:xfrm>
            <a:off x="476250" y="1400179"/>
            <a:ext cx="8204201" cy="482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Operations Network Engineer 2017-2020</a:t>
            </a:r>
            <a:endParaRPr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Project Data Systems Engineer 2020-</a:t>
            </a:r>
            <a:endParaRPr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Telemetry, Tracking, and Command (TTC) Services</a:t>
            </a:r>
            <a:endParaRPr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Defining configurations </a:t>
            </a:r>
            <a:endParaRPr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Data delivery requirements </a:t>
            </a:r>
            <a:endParaRPr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Anomaly Investigation aka “Data Detective”</a:t>
            </a:r>
            <a:endParaRPr/>
          </a:p>
          <a:p>
            <a:pPr marL="971532" lvl="1" indent="-342900" algn="l" rtl="0">
              <a:spcBef>
                <a:spcPts val="45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Interfaces: </a:t>
            </a:r>
            <a:endParaRPr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TT&amp;C Data System Operations Team (DSOT) - “Data Control”</a:t>
            </a:r>
            <a:endParaRPr/>
          </a:p>
          <a:p>
            <a:pPr marL="1542974" lvl="4" indent="-171442" algn="l" rtl="0">
              <a:spcBef>
                <a:spcPts val="450"/>
              </a:spcBef>
              <a:spcAft>
                <a:spcPts val="0"/>
              </a:spcAft>
              <a:buSzPts val="1600"/>
              <a:buChar char="»"/>
            </a:pPr>
            <a:r>
              <a:rPr lang="en-US" sz="1600"/>
              <a:t>Operates SLE Telemetry Gateway and Tracking Data Processing</a:t>
            </a:r>
            <a:endParaRPr/>
          </a:p>
          <a:p>
            <a:pPr marL="1200107" lvl="2" indent="-342900" algn="l" rtl="0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TT&amp;C Data System Integration Team (DSIT)</a:t>
            </a:r>
            <a:endParaRPr/>
          </a:p>
          <a:p>
            <a:pPr marL="1542974" lvl="4" indent="-171442" algn="l" rtl="0">
              <a:spcBef>
                <a:spcPts val="450"/>
              </a:spcBef>
              <a:spcAft>
                <a:spcPts val="0"/>
              </a:spcAft>
              <a:buSzPts val="1600"/>
              <a:buChar char="»"/>
            </a:pPr>
            <a:r>
              <a:rPr lang="en-US" sz="1600"/>
              <a:t>TT&amp;C Engineering Support</a:t>
            </a:r>
            <a:endParaRPr/>
          </a:p>
          <a:p>
            <a:pPr marL="1200107" lvl="2" indent="-342900" algn="l" rtl="0">
              <a:spcBef>
                <a:spcPts val="7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TT&amp;C Subsystem Cognizant Design Engineers (CDEs)</a:t>
            </a:r>
            <a:endParaRPr/>
          </a:p>
          <a:p>
            <a:pPr marL="1200107" lvl="2" indent="-342900" algn="l" rtl="0">
              <a:spcBef>
                <a:spcPts val="45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Mission Interface Managers (MIMs) </a:t>
            </a:r>
            <a:endParaRPr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600"/>
              <a:buNone/>
            </a:pPr>
            <a:endParaRPr sz="260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rgbClr val="13418B"/>
              </a:buClr>
              <a:buSzPts val="1800"/>
              <a:buNone/>
            </a:pPr>
            <a:endParaRPr/>
          </a:p>
        </p:txBody>
      </p:sp>
      <p:sp>
        <p:nvSpPr>
          <p:cNvPr id="150" name="Google Shape;150;p3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Introduction/Qualifications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>
            <a:spLocks noGrp="1"/>
          </p:cNvSpPr>
          <p:nvPr>
            <p:ph type="title"/>
          </p:nvPr>
        </p:nvSpPr>
        <p:spPr>
          <a:xfrm>
            <a:off x="469900" y="368177"/>
            <a:ext cx="4102100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/>
              <a:t>Questions?</a:t>
            </a:r>
            <a:endParaRPr/>
          </a:p>
        </p:txBody>
      </p:sp>
      <p:pic>
        <p:nvPicPr>
          <p:cNvPr id="298" name="Google Shape;298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16846" y="1400175"/>
            <a:ext cx="4123007" cy="48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"/>
          <p:cNvSpPr txBox="1"/>
          <p:nvPr/>
        </p:nvSpPr>
        <p:spPr>
          <a:xfrm>
            <a:off x="476250" y="436878"/>
            <a:ext cx="5973102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  <a:endParaRPr/>
          </a:p>
        </p:txBody>
      </p:sp>
      <p:sp>
        <p:nvSpPr>
          <p:cNvPr id="160" name="Google Shape;160;p2"/>
          <p:cNvSpPr txBox="1">
            <a:spLocks noGrp="1"/>
          </p:cNvSpPr>
          <p:nvPr>
            <p:ph type="body" idx="1"/>
          </p:nvPr>
        </p:nvSpPr>
        <p:spPr>
          <a:xfrm>
            <a:off x="457200" y="1371599"/>
            <a:ext cx="8229600" cy="484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Artemis I Payload Impact on DSN Data Management</a:t>
            </a:r>
            <a:endParaRPr sz="2200" dirty="0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Tracking, Telemetry and Command Services</a:t>
            </a:r>
            <a:endParaRPr sz="2400" dirty="0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Testing Campaigns </a:t>
            </a:r>
            <a:endParaRPr dirty="0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 dirty="0"/>
              <a:t>Looking Ahead: Future small sat users </a:t>
            </a: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4"/>
          <p:cNvSpPr txBox="1">
            <a:spLocks noGrp="1"/>
          </p:cNvSpPr>
          <p:nvPr>
            <p:ph type="body" idx="2"/>
          </p:nvPr>
        </p:nvSpPr>
        <p:spPr>
          <a:xfrm>
            <a:off x="335901" y="2777703"/>
            <a:ext cx="8210939" cy="1092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Artemis I Payload Impact on </a:t>
            </a:r>
            <a:endParaRPr/>
          </a:p>
          <a:p>
            <a:pPr marL="0" lvl="0" indent="0" algn="ctr" rtl="0">
              <a:spcBef>
                <a:spcPts val="180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DSN Data Management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"/>
          <p:cNvSpPr txBox="1"/>
          <p:nvPr/>
        </p:nvSpPr>
        <p:spPr>
          <a:xfrm>
            <a:off x="476250" y="399556"/>
            <a:ext cx="5973102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DSN, Backbone of Space Exploration </a:t>
            </a:r>
            <a:endParaRPr/>
          </a:p>
        </p:txBody>
      </p:sp>
      <p:sp>
        <p:nvSpPr>
          <p:cNvPr id="176" name="Google Shape;176;p5"/>
          <p:cNvSpPr txBox="1">
            <a:spLocks noGrp="1"/>
          </p:cNvSpPr>
          <p:nvPr>
            <p:ph type="body" idx="1"/>
          </p:nvPr>
        </p:nvSpPr>
        <p:spPr>
          <a:xfrm>
            <a:off x="377302" y="1540125"/>
            <a:ext cx="4791900" cy="48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 dirty="0"/>
              <a:t>DSN tracks over 40 spacecrafts</a:t>
            </a:r>
            <a:endParaRPr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▪"/>
            </a:pPr>
            <a:r>
              <a:rPr lang="en-US" sz="2400" dirty="0"/>
              <a:t>but even more due to phase D missions in testing and integration phase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▪"/>
            </a:pPr>
            <a:r>
              <a:rPr lang="en-US" sz="2400" dirty="0"/>
              <a:t>30+ NASA spacecrafts in development</a:t>
            </a: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2 new antennas </a:t>
            </a: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10x data rates of Apollo era missions</a:t>
            </a: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A standard initial acquisition uses 2 antennas, Artemis used practically all possible resources</a:t>
            </a:r>
            <a:endParaRPr sz="2400" dirty="0"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2400" dirty="0"/>
          </a:p>
        </p:txBody>
      </p:sp>
      <p:pic>
        <p:nvPicPr>
          <p:cNvPr id="177" name="Google Shape;17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7925" y="1286113"/>
            <a:ext cx="3333750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1502" y="4591288"/>
            <a:ext cx="3590099" cy="1795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1d3f0c52a6_0_0"/>
          <p:cNvSpPr txBox="1">
            <a:spLocks noGrp="1"/>
          </p:cNvSpPr>
          <p:nvPr>
            <p:ph type="body" idx="1"/>
          </p:nvPr>
        </p:nvSpPr>
        <p:spPr>
          <a:xfrm>
            <a:off x="469950" y="1206204"/>
            <a:ext cx="8204100" cy="482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Artemis I used 8 antennas to support 9 critical activities at the same time! </a:t>
            </a:r>
            <a:endParaRPr sz="2400" dirty="0"/>
          </a:p>
          <a:p>
            <a:pPr marL="342900" lvl="0" indent="-3429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Past multi-mission activities of similar scale: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MMS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Mars System</a:t>
            </a:r>
            <a:endParaRPr sz="2400" dirty="0"/>
          </a:p>
          <a:p>
            <a:pPr marL="0" lvl="0" indent="-152400" algn="l" rtl="0">
              <a:spcBef>
                <a:spcPts val="30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 More to come: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Artemis II payloads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Sunrise Spacecrafts </a:t>
            </a:r>
            <a:endParaRPr sz="2400" dirty="0"/>
          </a:p>
          <a:p>
            <a:pPr marL="628632" lvl="1" indent="-336550" algn="l" rtl="0">
              <a:spcBef>
                <a:spcPts val="30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Escapade </a:t>
            </a:r>
            <a:endParaRPr sz="2400" dirty="0"/>
          </a:p>
        </p:txBody>
      </p:sp>
      <p:sp>
        <p:nvSpPr>
          <p:cNvPr id="185" name="Google Shape;185;g21d3f0c52a6_0_0"/>
          <p:cNvSpPr txBox="1">
            <a:spLocks noGrp="1"/>
          </p:cNvSpPr>
          <p:nvPr>
            <p:ph type="title"/>
          </p:nvPr>
        </p:nvSpPr>
        <p:spPr>
          <a:xfrm>
            <a:off x="469900" y="368175"/>
            <a:ext cx="5486700" cy="651000"/>
          </a:xfrm>
          <a:prstGeom prst="rect">
            <a:avLst/>
          </a:prstGeom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Supporting Multiple Initial Acquisitions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/>
          <p:nvPr/>
        </p:nvSpPr>
        <p:spPr>
          <a:xfrm>
            <a:off x="476250" y="436878"/>
            <a:ext cx="6980266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Artemis I Payloads </a:t>
            </a:r>
            <a:endParaRPr/>
          </a:p>
        </p:txBody>
      </p:sp>
      <p:sp>
        <p:nvSpPr>
          <p:cNvPr id="195" name="Google Shape;195;p6"/>
          <p:cNvSpPr txBox="1">
            <a:spLocks noGrp="1"/>
          </p:cNvSpPr>
          <p:nvPr>
            <p:ph type="body" idx="1"/>
          </p:nvPr>
        </p:nvSpPr>
        <p:spPr>
          <a:xfrm>
            <a:off x="457212" y="1229724"/>
            <a:ext cx="8229600" cy="48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Argomoon (Italian Space Agency)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Biosentinnel (Ames Resarch Center)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CuSP (Goddard Space Flight Center)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Equuleus (JAXA)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LunaH-MAP (Arizona State University)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Lunar Ice Cube (Morehead State University) 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Near Earth Asteroid Scout (Marshall Space Flight Center)</a:t>
            </a:r>
            <a:endParaRPr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2400"/>
              <a:buFont typeface="Noto Sans Symbols"/>
              <a:buChar char="▪"/>
            </a:pPr>
            <a:r>
              <a:rPr lang="en-US" sz="2400"/>
              <a:t>Omotenashi (JAXA) </a:t>
            </a: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73" y="1649690"/>
            <a:ext cx="4812072" cy="425292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7"/>
          <p:cNvSpPr txBox="1">
            <a:spLocks noGrp="1"/>
          </p:cNvSpPr>
          <p:nvPr>
            <p:ph type="body" idx="2"/>
          </p:nvPr>
        </p:nvSpPr>
        <p:spPr>
          <a:xfrm>
            <a:off x="335901" y="3108563"/>
            <a:ext cx="821093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Tracking, Telemetry and Command (TTC) Services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"/>
          <p:cNvSpPr txBox="1"/>
          <p:nvPr/>
        </p:nvSpPr>
        <p:spPr>
          <a:xfrm>
            <a:off x="530027" y="405081"/>
            <a:ext cx="7104957" cy="65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73150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3418B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13418B"/>
                </a:solidFill>
                <a:latin typeface="Calibri"/>
                <a:ea typeface="Calibri"/>
                <a:cs typeface="Calibri"/>
                <a:sym typeface="Calibri"/>
              </a:rPr>
              <a:t>Services Provided</a:t>
            </a:r>
            <a:endParaRPr/>
          </a:p>
        </p:txBody>
      </p:sp>
      <p:pic>
        <p:nvPicPr>
          <p:cNvPr id="212" name="Google Shape;212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53344" y="1385757"/>
            <a:ext cx="6837311" cy="46742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210D70-94C9-4460-8210-CA96439C08E4}"/>
              </a:ext>
            </a:extLst>
          </p:cNvPr>
          <p:cNvSpPr txBox="1"/>
          <p:nvPr/>
        </p:nvSpPr>
        <p:spPr>
          <a:xfrm>
            <a:off x="6472052" y="1698171"/>
            <a:ext cx="4393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Theme">
  <a:themeElements>
    <a:clrScheme name="M2020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13408B"/>
      </a:accent1>
      <a:accent2>
        <a:srgbClr val="D22533"/>
      </a:accent2>
      <a:accent3>
        <a:srgbClr val="669900"/>
      </a:accent3>
      <a:accent4>
        <a:srgbClr val="FFFF66"/>
      </a:accent4>
      <a:accent5>
        <a:srgbClr val="CC99CC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SN O&amp;M JPL RR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675</Words>
  <Application>Microsoft Office PowerPoint</Application>
  <PresentationFormat>On-screen Show (4:3)</PresentationFormat>
  <Paragraphs>121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Arial</vt:lpstr>
      <vt:lpstr>Noto Sans Symbols</vt:lpstr>
      <vt:lpstr>Times New Roman</vt:lpstr>
      <vt:lpstr>Courier New</vt:lpstr>
      <vt:lpstr>1_Default Theme</vt:lpstr>
      <vt:lpstr>DSN O&amp;M JPL RR Template</vt:lpstr>
      <vt:lpstr>PowerPoint Presentation</vt:lpstr>
      <vt:lpstr>Introduction/Qualifications </vt:lpstr>
      <vt:lpstr>PowerPoint Presentation</vt:lpstr>
      <vt:lpstr>PowerPoint Presentation</vt:lpstr>
      <vt:lpstr>PowerPoint Presentation</vt:lpstr>
      <vt:lpstr>Supporting Multiple Initial Acquisitions</vt:lpstr>
      <vt:lpstr>PowerPoint Presentation</vt:lpstr>
      <vt:lpstr>PowerPoint Presentation</vt:lpstr>
      <vt:lpstr>PowerPoint Presentation</vt:lpstr>
      <vt:lpstr>Data Capture Delivery Routes </vt:lpstr>
      <vt:lpstr>Reduction in Services </vt:lpstr>
      <vt:lpstr>TTC Software Lifecycle </vt:lpstr>
      <vt:lpstr>Challenges Faced </vt:lpstr>
      <vt:lpstr>PowerPoint Presentation</vt:lpstr>
      <vt:lpstr>DSN Integration Tests </vt:lpstr>
      <vt:lpstr>Testing Life Cycle Within TTC</vt:lpstr>
      <vt:lpstr>PowerPoint Presentation</vt:lpstr>
      <vt:lpstr>PowerPoint Presentation</vt:lpstr>
      <vt:lpstr>DSN Wish List 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Cichy</dc:creator>
  <cp:lastModifiedBy>Sirina Nabhan</cp:lastModifiedBy>
  <cp:revision>4</cp:revision>
  <dcterms:created xsi:type="dcterms:W3CDTF">2013-06-20T15:24:02Z</dcterms:created>
  <dcterms:modified xsi:type="dcterms:W3CDTF">2023-04-23T18:45:39Z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0x01010095CE96B19BEC6D4EB4CF34D304D8202F</vt:lpwstr>
  </property>
</Properties>
</file>