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60" r:id="rId2"/>
  </p:sldMasterIdLst>
  <p:notesMasterIdLst>
    <p:notesMasterId r:id="rId19"/>
  </p:notesMasterIdLst>
  <p:handoutMasterIdLst>
    <p:handoutMasterId r:id="rId20"/>
  </p:handoutMasterIdLst>
  <p:sldIdLst>
    <p:sldId id="848" r:id="rId3"/>
    <p:sldId id="812" r:id="rId4"/>
    <p:sldId id="965" r:id="rId5"/>
    <p:sldId id="973" r:id="rId6"/>
    <p:sldId id="968" r:id="rId7"/>
    <p:sldId id="926" r:id="rId8"/>
    <p:sldId id="969" r:id="rId9"/>
    <p:sldId id="970" r:id="rId10"/>
    <p:sldId id="972" r:id="rId11"/>
    <p:sldId id="975" r:id="rId12"/>
    <p:sldId id="461" r:id="rId13"/>
    <p:sldId id="601" r:id="rId14"/>
    <p:sldId id="971" r:id="rId15"/>
    <p:sldId id="597" r:id="rId16"/>
    <p:sldId id="596" r:id="rId17"/>
    <p:sldId id="964" r:id="rId18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itle" id="{A8B13BCE-2A97-3C4E-99C2-EC80CB66AE0C}">
          <p14:sldIdLst>
            <p14:sldId id="848"/>
            <p14:sldId id="812"/>
            <p14:sldId id="965"/>
            <p14:sldId id="973"/>
            <p14:sldId id="968"/>
            <p14:sldId id="926"/>
            <p14:sldId id="969"/>
            <p14:sldId id="970"/>
            <p14:sldId id="972"/>
            <p14:sldId id="975"/>
            <p14:sldId id="461"/>
            <p14:sldId id="601"/>
            <p14:sldId id="971"/>
            <p14:sldId id="597"/>
            <p14:sldId id="596"/>
            <p14:sldId id="9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328" userDrawn="1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CCFFCC"/>
    <a:srgbClr val="FFE1E1"/>
    <a:srgbClr val="FFFF66"/>
    <a:srgbClr val="FFCDCD"/>
    <a:srgbClr val="F9FFC3"/>
    <a:srgbClr val="FDFF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822" autoAdjust="0"/>
    <p:restoredTop sz="91499" autoAdjust="0"/>
  </p:normalViewPr>
  <p:slideViewPr>
    <p:cSldViewPr snapToGrid="0" snapToObjects="1">
      <p:cViewPr>
        <p:scale>
          <a:sx n="141" d="100"/>
          <a:sy n="141" d="100"/>
        </p:scale>
        <p:origin x="416" y="-8"/>
      </p:cViewPr>
      <p:guideLst>
        <p:guide orient="horz" pos="2328"/>
        <p:guide pos="2880"/>
        <p:guide orient="horz"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114" d="100"/>
          <a:sy n="114" d="100"/>
        </p:scale>
        <p:origin x="-2968" y="-11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2" tIns="46586" rIns="93172" bIns="46586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2" tIns="46586" rIns="93172" bIns="46586" rtlCol="0"/>
          <a:lstStyle>
            <a:lvl1pPr algn="r">
              <a:defRPr sz="1300"/>
            </a:lvl1pPr>
          </a:lstStyle>
          <a:p>
            <a:fld id="{C9C5287A-1FBC-BB49-B59B-11A5207498CF}" type="datetimeFigureOut">
              <a:rPr lang="en-US" smtClean="0"/>
              <a:pPr/>
              <a:t>4/18/23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2" tIns="46586" rIns="93172" bIns="46586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2" tIns="46586" rIns="93172" bIns="46586" rtlCol="0" anchor="b"/>
          <a:lstStyle>
            <a:lvl1pPr algn="r">
              <a:defRPr sz="1300"/>
            </a:lvl1pPr>
          </a:lstStyle>
          <a:p>
            <a:fld id="{A2AD7A7B-32BF-7A4A-9BE1-DB7A38A9D2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13485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2" tIns="46586" rIns="93172" bIns="46586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2" tIns="46586" rIns="93172" bIns="46586" rtlCol="0"/>
          <a:lstStyle>
            <a:lvl1pPr algn="r">
              <a:defRPr sz="1300"/>
            </a:lvl1pPr>
          </a:lstStyle>
          <a:p>
            <a:fld id="{D17217A7-0E04-B74F-A1E8-12EDF4B7B299}" type="datetimeFigureOut">
              <a:rPr lang="en-US" smtClean="0"/>
              <a:pPr/>
              <a:t>4/18/23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8500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2" tIns="46586" rIns="93172" bIns="46586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2" tIns="46586" rIns="93172" bIns="46586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2" tIns="46586" rIns="93172" bIns="46586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2" tIns="46586" rIns="93172" bIns="46586" rtlCol="0" anchor="b"/>
          <a:lstStyle>
            <a:lvl1pPr algn="r">
              <a:defRPr sz="1300"/>
            </a:lvl1pPr>
          </a:lstStyle>
          <a:p>
            <a:fld id="{A4A0D113-E29E-AE49-BB5D-BE5EB9CCB69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81153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A0D113-E29E-AE49-BB5D-BE5EB9CCB698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6610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Iris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A0D113-E29E-AE49-BB5D-BE5EB9CCB698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501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Iris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A0D113-E29E-AE49-BB5D-BE5EB9CCB698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9175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Iris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A0D113-E29E-AE49-BB5D-BE5EB9CCB698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8630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75650" y="6594247"/>
            <a:ext cx="743878" cy="2426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FA9CC2-EF64-AC47-BD92-282D5E7C1A7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08252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3D1134-79CA-4D4F-843D-2E6244940D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ABAE379-ECA2-4C45-9D73-8BA0BD01F0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2A70B1-F6DB-4626-B1E9-E0DB6C954F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0999D1-7714-4814-BDAF-E5D7C180AA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611E49-CF24-4E35-B504-98CB4A4D7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33269-8CDF-489E-B78B-A6EC932EDE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2164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0C9945-381C-49DA-A90D-D6386732C0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4FD210-FDE8-44F8-A26A-B4F094DDFD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608128-E9F7-4974-A8DC-039989139C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205314-0FD2-4FD5-9B07-0E2A683B8A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BBB001-0401-4CE4-B15C-ABA4A7DECC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33269-8CDF-489E-B78B-A6EC932EDE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9419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664F75-D287-412B-8673-A1965BEC8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306E969-332D-4AEE-BF9B-109BE73FC3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1D7908-DCC1-451B-959A-3E8DD7CAF2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EA69D9-E837-4353-AF0F-C5BFA6F0C0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ACC0BB-7BBD-4A25-8DFC-64A6846559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33269-8CDF-489E-B78B-A6EC932EDE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67310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AA016F-AB15-450C-8A0D-1043040874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5896BF-BEEE-4B95-8DB8-7ADD9DCF8F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B98AE5F-6BC3-45C0-860B-3B3C96196A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5CA75B1-FF3F-4D61-A1A7-23C78A787D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F1ABEA-3905-49C2-BE32-4547DCE090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CC11AF-3307-4CC7-9911-D9123ADAE6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33269-8CDF-489E-B78B-A6EC932EDE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03667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CA44C5-E99E-4EE5-AE62-64229EF911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8238D5-968D-4ADF-971A-CA38E130E0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02EF82-FC12-467B-A00F-F20D28CDFD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0DAC9C-0A8F-4DA6-B531-E430D4F347D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0E22C29-BDE8-480B-8A05-CD216CFEA26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68AC7BD-0F80-4FCB-985B-9F99BA6776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E25CFD8-FFE7-4B41-917F-5695027048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0D71C38-BBF7-4400-8453-F5D47A910B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33269-8CDF-489E-B78B-A6EC932EDE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2873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0783ED-C81E-434D-9421-3A4DAAACDD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841041-AA9E-42DF-AD14-ED186CD3D4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9BBFF1B-1A1C-498E-8CFE-64513125E2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9162982-5DFE-48E1-9ECA-B6CE4E3BAD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33269-8CDF-489E-B78B-A6EC932EDE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8888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0901671-AA04-4381-8B33-07CCA12EA2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DEE4EC6-7A2B-4442-9CB6-797A5E989C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A8CD38-E491-42C2-B2F0-5C8007DED2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33269-8CDF-489E-B78B-A6EC932EDE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5757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F60191-B6DE-411F-ABFB-186C0C9880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D47C08-7777-47C9-AA53-30EECBDB3F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03A5BD-12D1-41B9-8608-4BF86111F1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22132E-D46C-42AB-9964-6EDAD40083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485C7C-E36C-462D-8B59-F6FA413C4B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01F9DB-45B0-4AF6-9C9A-45E3F08029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33269-8CDF-489E-B78B-A6EC932EDE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56418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0ED601-F612-4FF2-8A56-EE39FD4820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D9E56AD-5C08-4B45-B2EC-11F6D8C7050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631728A-817E-4633-A457-00B33A7F50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592693-49A3-4EA8-A1F2-B1FFBC51D0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014939-0CB8-44B4-BF8A-CE454D4F53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56A7C3-7AC9-4E21-B4DF-5B4FE41F2B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33269-8CDF-489E-B78B-A6EC932EDE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2709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16A97D-C0DD-4ADB-A7FE-0145379D6D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C7B4CCD-A919-4E00-BB55-69DDFD5A7B5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444655-CFAD-4BE3-8AC4-A21621EEE1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022E22-E98C-40F7-93E3-6B497E2102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BCA0AF-F1E7-4340-9BD0-E363DA6740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33269-8CDF-489E-B78B-A6EC932EDE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667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28" y="151038"/>
            <a:ext cx="6985936" cy="43803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0517" y="721257"/>
            <a:ext cx="8741107" cy="5822019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75650" y="6594247"/>
            <a:ext cx="743878" cy="2426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FA9CC2-EF64-AC47-BD92-282D5E7C1A7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671474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0F9EFEE-DEA6-4D3D-8ADE-6BF307E909F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22E30A9-9AD1-4D88-88AD-264578967F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8A0C33-8452-44AB-8E12-CC660840FC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C82E3B-9121-422C-BB1B-2A179BC48D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F55126-AB6A-4520-A834-4096196672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33269-8CDF-489E-B78B-A6EC932EDE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58987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75650" y="6594247"/>
            <a:ext cx="743878" cy="2426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FA9CC2-EF64-AC47-BD92-282D5E7C1A7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03704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75650" y="6594247"/>
            <a:ext cx="743878" cy="2426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FA9CC2-EF64-AC47-BD92-282D5E7C1A7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81318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8375650" y="6594247"/>
            <a:ext cx="743878" cy="2426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FA9CC2-EF64-AC47-BD92-282D5E7C1A7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08507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75650" y="6594247"/>
            <a:ext cx="743878" cy="2426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FA9CC2-EF64-AC47-BD92-282D5E7C1A7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6608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75650" y="6594247"/>
            <a:ext cx="743878" cy="2426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FA9CC2-EF64-AC47-BD92-282D5E7C1A7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68380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8962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68896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85101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75650" y="6594247"/>
            <a:ext cx="743878" cy="2426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FA9CC2-EF64-AC47-BD92-282D5E7C1A7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62520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75650" y="6594247"/>
            <a:ext cx="743878" cy="2426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FA9CC2-EF64-AC47-BD92-282D5E7C1A7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12484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690E1C2C-03B8-F04D-977E-A6206B9D6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0"/>
            <a:ext cx="9144000" cy="6857999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21728" y="85724"/>
            <a:ext cx="6985936" cy="4380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896350"/>
            <a:ext cx="8229600" cy="52298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2113619" y="6546299"/>
            <a:ext cx="491676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0" i="1" u="none" strike="noStrike" kern="1200" baseline="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Copyright ©2023 California Institute of Technology. Government Sponsorship Acknowledged.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75650" y="6594247"/>
            <a:ext cx="743878" cy="2426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FA9CC2-EF64-AC47-BD92-282D5E7C1A7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35" descr="RGB_Color small"/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442" y="97019"/>
            <a:ext cx="533515" cy="4457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 userDrawn="1"/>
        </p:nvSpPr>
        <p:spPr>
          <a:xfrm>
            <a:off x="7431001" y="97019"/>
            <a:ext cx="1738916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/>
            <a:r>
              <a:rPr lang="en-US" sz="1150" dirty="0">
                <a:solidFill>
                  <a:schemeClr val="bg1"/>
                </a:solidFill>
                <a:latin typeface="Calibri"/>
              </a:rPr>
              <a:t>Jet Propulsion Laboratory</a:t>
            </a:r>
          </a:p>
          <a:p>
            <a:pPr defTabSz="457200"/>
            <a:r>
              <a:rPr lang="en-US" sz="900" dirty="0">
                <a:solidFill>
                  <a:schemeClr val="bg1"/>
                </a:solidFill>
                <a:latin typeface="Calibri"/>
              </a:rPr>
              <a:t>California Institute of Technology</a:t>
            </a:r>
          </a:p>
        </p:txBody>
      </p:sp>
    </p:spTree>
    <p:extLst>
      <p:ext uri="{BB962C8B-B14F-4D97-AF65-F5344CB8AC3E}">
        <p14:creationId xmlns:p14="http://schemas.microsoft.com/office/powerpoint/2010/main" val="5764988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3CF43E4-6DB2-4649-9420-B0C1C79D35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9D9CE2-341E-4DAB-B1C7-FBFB3F6E54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825373-A16E-4DC6-9049-B599B509A8B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020129-0AC0-40DF-A85E-D7E22C0A65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BAFAEE-6E47-41D2-A011-1E6B12889D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933269-8CDF-489E-B78B-A6EC932EDE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9773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ubtitle 2">
            <a:extLst>
              <a:ext uri="{FF2B5EF4-FFF2-40B4-BE49-F238E27FC236}">
                <a16:creationId xmlns:a16="http://schemas.microsoft.com/office/drawing/2014/main" id="{FB4280F5-86DB-3F40-915F-AABA26A7E80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11069" y="5090475"/>
            <a:ext cx="4646615" cy="1084510"/>
          </a:xfrm>
        </p:spPr>
        <p:txBody>
          <a:bodyPr>
            <a:normAutofit fontScale="85000" lnSpcReduction="20000"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Presenter: Jason Liao</a:t>
            </a:r>
          </a:p>
          <a:p>
            <a:r>
              <a:rPr lang="en-US" sz="2000" dirty="0">
                <a:solidFill>
                  <a:schemeClr val="bg1"/>
                </a:solidFill>
              </a:rPr>
              <a:t>Co-authors: Clayton </a:t>
            </a:r>
            <a:r>
              <a:rPr lang="en-US" sz="2000" dirty="0" err="1">
                <a:solidFill>
                  <a:schemeClr val="bg1"/>
                </a:solidFill>
              </a:rPr>
              <a:t>Okino</a:t>
            </a:r>
            <a:r>
              <a:rPr lang="en-US" sz="2000" dirty="0">
                <a:solidFill>
                  <a:schemeClr val="bg1"/>
                </a:solidFill>
              </a:rPr>
              <a:t> and Shan Malhotra</a:t>
            </a:r>
          </a:p>
          <a:p>
            <a:r>
              <a:rPr lang="en-US" sz="2000" dirty="0">
                <a:solidFill>
                  <a:schemeClr val="bg1"/>
                </a:solidFill>
              </a:rPr>
              <a:t>Jet Propulsion Laboratory</a:t>
            </a:r>
          </a:p>
          <a:p>
            <a:r>
              <a:rPr lang="en-US" sz="2000" dirty="0">
                <a:solidFill>
                  <a:schemeClr val="bg1"/>
                </a:solidFill>
              </a:rPr>
              <a:t>California Institute of Technology  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F813BE66-47BC-B54C-9B66-FC07332746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8565" y="426890"/>
            <a:ext cx="8511623" cy="2464559"/>
          </a:xfrm>
        </p:spPr>
        <p:txBody>
          <a:bodyPr>
            <a:normAutofit fontScale="90000"/>
          </a:bodyPr>
          <a:lstStyle/>
          <a:p>
            <a:br>
              <a:rPr lang="en-US" sz="44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</a:br>
            <a:r>
              <a:rPr lang="en-US" sz="44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Opportunistic Multiple Spacecraft Per Antenna (OMSPA) Deployment In the</a:t>
            </a:r>
            <a:br>
              <a:rPr lang="en-US" sz="44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</a:br>
            <a:r>
              <a:rPr lang="en-US" sz="44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Deep Space Network (DSN)</a:t>
            </a:r>
            <a:endParaRPr lang="en-US" sz="44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AD600616-0271-B64E-AE10-2C21ED3E7A93}"/>
              </a:ext>
            </a:extLst>
          </p:cNvPr>
          <p:cNvSpPr txBox="1">
            <a:spLocks/>
          </p:cNvSpPr>
          <p:nvPr/>
        </p:nvSpPr>
        <p:spPr>
          <a:xfrm>
            <a:off x="1835397" y="3357276"/>
            <a:ext cx="5597959" cy="9920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solidFill>
                  <a:srgbClr val="FFFF00"/>
                </a:solidFill>
              </a:rPr>
              <a:t>Interplanetary Small Satellite Conference</a:t>
            </a:r>
          </a:p>
          <a:p>
            <a:r>
              <a:rPr lang="en-US" sz="2400" dirty="0">
                <a:solidFill>
                  <a:srgbClr val="FFFF00"/>
                </a:solidFill>
              </a:rPr>
              <a:t>May 1, 2023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ACA56FD-DBA8-264F-AFBC-327311712B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00013" y="4843422"/>
            <a:ext cx="1818014" cy="1818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5251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AAABD1-12AD-4FA0-AADA-F21DDE498F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753" y="102383"/>
            <a:ext cx="6211886" cy="650998"/>
          </a:xfrm>
        </p:spPr>
        <p:txBody>
          <a:bodyPr>
            <a:normAutofit/>
          </a:bodyPr>
          <a:lstStyle/>
          <a:p>
            <a:r>
              <a:rPr lang="en-US" dirty="0"/>
              <a:t>OMSPA Testing Result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80225DD-9640-324D-B164-00C707973887}"/>
              </a:ext>
            </a:extLst>
          </p:cNvPr>
          <p:cNvSpPr txBox="1"/>
          <p:nvPr/>
        </p:nvSpPr>
        <p:spPr>
          <a:xfrm>
            <a:off x="1763729" y="3584518"/>
            <a:ext cx="11333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8920 block size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7187E46-12B8-7F43-93C7-88370C8620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BFA9CC2-EF64-AC47-BD92-282D5E7C1A7B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B5C02542-B95F-4849-9BC8-98C3F46C8E08}"/>
              </a:ext>
            </a:extLst>
          </p:cNvPr>
          <p:cNvSpPr txBox="1">
            <a:spLocks/>
          </p:cNvSpPr>
          <p:nvPr/>
        </p:nvSpPr>
        <p:spPr>
          <a:xfrm>
            <a:off x="222022" y="655130"/>
            <a:ext cx="3317222" cy="75049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900" dirty="0"/>
              <a:t>Successful in testing maximum software receiver implementation loss &lt; 0.5 </a:t>
            </a:r>
            <a:r>
              <a:rPr lang="en-US" sz="1900" dirty="0" err="1"/>
              <a:t>dB.</a:t>
            </a:r>
            <a:endParaRPr lang="en-US" sz="1900" dirty="0"/>
          </a:p>
          <a:p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41B084C-1C5D-7B49-B89C-F184BDE68D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5879" y="1415656"/>
            <a:ext cx="2891817" cy="2168862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027B1623-18B1-D34C-A74E-7EE61CB91D36}"/>
              </a:ext>
            </a:extLst>
          </p:cNvPr>
          <p:cNvSpPr txBox="1">
            <a:spLocks/>
          </p:cNvSpPr>
          <p:nvPr/>
        </p:nvSpPr>
        <p:spPr>
          <a:xfrm>
            <a:off x="331753" y="4076075"/>
            <a:ext cx="4295680" cy="8353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900" dirty="0"/>
              <a:t>Successful in testing maximum decoder implementation loss &lt; 0.5 </a:t>
            </a:r>
            <a:r>
              <a:rPr lang="en-US" sz="1900" dirty="0" err="1"/>
              <a:t>dB.</a:t>
            </a:r>
            <a:endParaRPr lang="en-US" sz="1900" dirty="0"/>
          </a:p>
        </p:txBody>
      </p:sp>
      <p:pic>
        <p:nvPicPr>
          <p:cNvPr id="15" name="Content Placeholder 4">
            <a:extLst>
              <a:ext uri="{FF2B5EF4-FFF2-40B4-BE49-F238E27FC236}">
                <a16:creationId xmlns:a16="http://schemas.microsoft.com/office/drawing/2014/main" id="{95E60636-8134-9242-AB06-E1B605F93AF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33273" y="2217765"/>
            <a:ext cx="3040096" cy="209657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D152AE6E-3D1B-114B-868E-C3B11D848EAE}"/>
              </a:ext>
            </a:extLst>
          </p:cNvPr>
          <p:cNvSpPr txBox="1"/>
          <p:nvPr/>
        </p:nvSpPr>
        <p:spPr>
          <a:xfrm>
            <a:off x="4579091" y="1972736"/>
            <a:ext cx="34403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E.g. Performance plot for Turbo with 8920 block size</a:t>
            </a:r>
          </a:p>
        </p:txBody>
      </p:sp>
      <p:graphicFrame>
        <p:nvGraphicFramePr>
          <p:cNvPr id="17" name="Table 7">
            <a:extLst>
              <a:ext uri="{FF2B5EF4-FFF2-40B4-BE49-F238E27FC236}">
                <a16:creationId xmlns:a16="http://schemas.microsoft.com/office/drawing/2014/main" id="{A7D64E18-3E47-A844-B6EE-9CF953EB707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550400"/>
              </p:ext>
            </p:extLst>
          </p:nvPr>
        </p:nvGraphicFramePr>
        <p:xfrm>
          <a:off x="306019" y="4833302"/>
          <a:ext cx="4347147" cy="1577017"/>
        </p:xfrm>
        <a:graphic>
          <a:graphicData uri="http://schemas.openxmlformats.org/drawingml/2006/table">
            <a:tbl>
              <a:tblPr firstRow="1" bandRow="1"/>
              <a:tblGrid>
                <a:gridCol w="883104">
                  <a:extLst>
                    <a:ext uri="{9D8B030D-6E8A-4147-A177-3AD203B41FA5}">
                      <a16:colId xmlns:a16="http://schemas.microsoft.com/office/drawing/2014/main" val="4156702673"/>
                    </a:ext>
                  </a:extLst>
                </a:gridCol>
                <a:gridCol w="1043694">
                  <a:extLst>
                    <a:ext uri="{9D8B030D-6E8A-4147-A177-3AD203B41FA5}">
                      <a16:colId xmlns:a16="http://schemas.microsoft.com/office/drawing/2014/main" val="3312185104"/>
                    </a:ext>
                  </a:extLst>
                </a:gridCol>
                <a:gridCol w="1137821">
                  <a:extLst>
                    <a:ext uri="{9D8B030D-6E8A-4147-A177-3AD203B41FA5}">
                      <a16:colId xmlns:a16="http://schemas.microsoft.com/office/drawing/2014/main" val="964839135"/>
                    </a:ext>
                  </a:extLst>
                </a:gridCol>
                <a:gridCol w="1282528">
                  <a:extLst>
                    <a:ext uri="{9D8B030D-6E8A-4147-A177-3AD203B41FA5}">
                      <a16:colId xmlns:a16="http://schemas.microsoft.com/office/drawing/2014/main" val="3221197288"/>
                    </a:ext>
                  </a:extLst>
                </a:gridCol>
              </a:tblGrid>
              <a:tr h="746161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Bit Error Rate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OMSPA</a:t>
                      </a:r>
                    </a:p>
                    <a:p>
                      <a:pPr algn="ctr"/>
                      <a:r>
                        <a:rPr lang="en-US" sz="1200" dirty="0"/>
                        <a:t>RS(255,223) (Eb/No [dB])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CCSDS </a:t>
                      </a:r>
                    </a:p>
                    <a:p>
                      <a:pPr algn="ctr"/>
                      <a:r>
                        <a:rPr lang="en-US" sz="1200" dirty="0"/>
                        <a:t>RS(255,223) (Eb/No [dB])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Implementation Loss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(Eb/No [dB])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4432657"/>
                  </a:ext>
                </a:extLst>
              </a:tr>
              <a:tr h="276952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1e-3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5.67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5.55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0.12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1167851"/>
                  </a:ext>
                </a:extLst>
              </a:tr>
              <a:tr h="276952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1e-4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6.02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5.9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0.12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0631619"/>
                  </a:ext>
                </a:extLst>
              </a:tr>
              <a:tr h="276952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1e-5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6.25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6.15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0.10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7909223"/>
                  </a:ext>
                </a:extLst>
              </a:tr>
            </a:tbl>
          </a:graphicData>
        </a:graphic>
      </p:graphicFrame>
      <p:sp>
        <p:nvSpPr>
          <p:cNvPr id="19" name="Rectangle 18">
            <a:extLst>
              <a:ext uri="{FF2B5EF4-FFF2-40B4-BE49-F238E27FC236}">
                <a16:creationId xmlns:a16="http://schemas.microsoft.com/office/drawing/2014/main" id="{95D30149-EA85-9543-86F1-704A38791B03}"/>
              </a:ext>
            </a:extLst>
          </p:cNvPr>
          <p:cNvSpPr/>
          <p:nvPr/>
        </p:nvSpPr>
        <p:spPr>
          <a:xfrm>
            <a:off x="3959407" y="703664"/>
            <a:ext cx="491729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Tested performance for all turbo code block sizes (1784, 3568, 7136, 8920) and rates (1/2, 1/3, 1/4, 1/6) as well as all RS (223/255) </a:t>
            </a:r>
            <a:r>
              <a:rPr lang="en-US" dirty="0" err="1">
                <a:solidFill>
                  <a:schemeClr val="bg1"/>
                </a:solidFill>
              </a:rPr>
              <a:t>interleaver</a:t>
            </a:r>
            <a:r>
              <a:rPr lang="en-US" dirty="0">
                <a:solidFill>
                  <a:schemeClr val="bg1"/>
                </a:solidFill>
              </a:rPr>
              <a:t> sizes (1,2, 3, 4, 5, 8) .</a:t>
            </a:r>
            <a:endParaRPr lang="en-US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24717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C42D1D5-44B3-45AE-AE6F-61689365580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1024" y="3977507"/>
            <a:ext cx="4801543" cy="2452187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48E7E05-D10F-4F57-9A9F-CA6FDE7354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55D5D-2966-48A5-A9ED-8CECD0F57BE0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5D9E6C6-AA40-4C4F-B69D-E7405F0F17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5283" y="150329"/>
            <a:ext cx="6985936" cy="438037"/>
          </a:xfrm>
        </p:spPr>
        <p:txBody>
          <a:bodyPr>
            <a:normAutofit fontScale="90000"/>
          </a:bodyPr>
          <a:lstStyle/>
          <a:p>
            <a:r>
              <a:rPr lang="en-US" sz="2824" dirty="0"/>
              <a:t>DSN Deployment Locations Around the World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9D349B1-7DD3-4944-8582-B8863D8875D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98663" y="819826"/>
            <a:ext cx="3580344" cy="2305166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FBF4983-B759-48AD-9E9E-382F35CD609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1399" y="896038"/>
            <a:ext cx="4064486" cy="1897329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3296EF63-ACA3-440C-B8EE-C981FE1EE7DA}"/>
              </a:ext>
            </a:extLst>
          </p:cNvPr>
          <p:cNvGrpSpPr/>
          <p:nvPr/>
        </p:nvGrpSpPr>
        <p:grpSpPr>
          <a:xfrm>
            <a:off x="5809172" y="3791652"/>
            <a:ext cx="2912652" cy="2923687"/>
            <a:chOff x="2270444" y="164383"/>
            <a:chExt cx="4578464" cy="4595811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F443618-E35E-4178-A426-8B3F4C1423CB}"/>
                </a:ext>
              </a:extLst>
            </p:cNvPr>
            <p:cNvSpPr/>
            <p:nvPr/>
          </p:nvSpPr>
          <p:spPr>
            <a:xfrm>
              <a:off x="2272032" y="172270"/>
              <a:ext cx="4562475" cy="45577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9"/>
            </a:p>
          </p:txBody>
        </p:sp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FD77FD85-EA4B-4A4A-B73A-2715329F7A4C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0445" y="1296269"/>
              <a:ext cx="2255837" cy="762000"/>
            </a:xfrm>
            <a:custGeom>
              <a:avLst/>
              <a:gdLst>
                <a:gd name="T0" fmla="*/ 1421 w 1421"/>
                <a:gd name="T1" fmla="*/ 480 h 480"/>
                <a:gd name="T2" fmla="*/ 0 w 1421"/>
                <a:gd name="T3" fmla="*/ 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421" h="480">
                  <a:moveTo>
                    <a:pt x="1421" y="480"/>
                  </a:moveTo>
                  <a:lnTo>
                    <a:pt x="0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1059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11DBF7A8-D904-4E58-AD86-A0EEAD05FE62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0444" y="837482"/>
              <a:ext cx="1966912" cy="1720850"/>
            </a:xfrm>
            <a:custGeom>
              <a:avLst/>
              <a:gdLst>
                <a:gd name="T0" fmla="*/ 1239 w 1239"/>
                <a:gd name="T1" fmla="*/ 1084 h 1084"/>
                <a:gd name="T2" fmla="*/ 0 w 1239"/>
                <a:gd name="T3" fmla="*/ 0 h 10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239" h="1084">
                  <a:moveTo>
                    <a:pt x="1239" y="1084"/>
                  </a:moveTo>
                  <a:lnTo>
                    <a:pt x="0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1059"/>
            </a:p>
          </p:txBody>
        </p:sp>
        <p:sp>
          <p:nvSpPr>
            <p:cNvPr id="12" name="Freeform 7">
              <a:extLst>
                <a:ext uri="{FF2B5EF4-FFF2-40B4-BE49-F238E27FC236}">
                  <a16:creationId xmlns:a16="http://schemas.microsoft.com/office/drawing/2014/main" id="{F6BCF688-AB7F-48BA-BFBC-895BA770D6C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0445" y="164383"/>
              <a:ext cx="4573587" cy="1882775"/>
            </a:xfrm>
            <a:custGeom>
              <a:avLst/>
              <a:gdLst>
                <a:gd name="T0" fmla="*/ 1410 w 2881"/>
                <a:gd name="T1" fmla="*/ 1186 h 1186"/>
                <a:gd name="T2" fmla="*/ 5 w 2881"/>
                <a:gd name="T3" fmla="*/ 713 h 1186"/>
                <a:gd name="T4" fmla="*/ 0 w 2881"/>
                <a:gd name="T5" fmla="*/ 3 h 1186"/>
                <a:gd name="T6" fmla="*/ 2881 w 2881"/>
                <a:gd name="T7" fmla="*/ 0 h 1186"/>
                <a:gd name="T8" fmla="*/ 2875 w 2881"/>
                <a:gd name="T9" fmla="*/ 400 h 1186"/>
                <a:gd name="T10" fmla="*/ 2875 w 2881"/>
                <a:gd name="T11" fmla="*/ 690 h 1186"/>
                <a:gd name="T12" fmla="*/ 1410 w 2881"/>
                <a:gd name="T13" fmla="*/ 1186 h 1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81" h="1186">
                  <a:moveTo>
                    <a:pt x="1410" y="1186"/>
                  </a:moveTo>
                  <a:lnTo>
                    <a:pt x="5" y="713"/>
                  </a:lnTo>
                  <a:lnTo>
                    <a:pt x="0" y="3"/>
                  </a:lnTo>
                  <a:lnTo>
                    <a:pt x="2881" y="0"/>
                  </a:lnTo>
                  <a:lnTo>
                    <a:pt x="2875" y="400"/>
                  </a:lnTo>
                  <a:lnTo>
                    <a:pt x="2875" y="690"/>
                  </a:lnTo>
                  <a:lnTo>
                    <a:pt x="1410" y="1186"/>
                  </a:lnTo>
                  <a:close/>
                </a:path>
              </a:pathLst>
            </a:custGeom>
            <a:solidFill>
              <a:srgbClr val="50FF72">
                <a:alpha val="58039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1059"/>
            </a:p>
          </p:txBody>
        </p:sp>
        <p:sp>
          <p:nvSpPr>
            <p:cNvPr id="13" name="Freeform 8">
              <a:extLst>
                <a:ext uri="{FF2B5EF4-FFF2-40B4-BE49-F238E27FC236}">
                  <a16:creationId xmlns:a16="http://schemas.microsoft.com/office/drawing/2014/main" id="{51E70F70-4FD6-488A-95F7-83D7572616A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0444" y="845420"/>
              <a:ext cx="2451100" cy="3887787"/>
            </a:xfrm>
            <a:custGeom>
              <a:avLst/>
              <a:gdLst>
                <a:gd name="T0" fmla="*/ 1265 w 1544"/>
                <a:gd name="T1" fmla="*/ 1074 h 2449"/>
                <a:gd name="T2" fmla="*/ 0 w 1544"/>
                <a:gd name="T3" fmla="*/ 0 h 2449"/>
                <a:gd name="T4" fmla="*/ 5 w 1544"/>
                <a:gd name="T5" fmla="*/ 2432 h 2449"/>
                <a:gd name="T6" fmla="*/ 1544 w 1544"/>
                <a:gd name="T7" fmla="*/ 2449 h 2449"/>
                <a:gd name="T8" fmla="*/ 1265 w 1544"/>
                <a:gd name="T9" fmla="*/ 1074 h 2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4" h="2449">
                  <a:moveTo>
                    <a:pt x="1265" y="1074"/>
                  </a:moveTo>
                  <a:lnTo>
                    <a:pt x="0" y="0"/>
                  </a:lnTo>
                  <a:lnTo>
                    <a:pt x="5" y="2432"/>
                  </a:lnTo>
                  <a:lnTo>
                    <a:pt x="1544" y="2449"/>
                  </a:lnTo>
                  <a:lnTo>
                    <a:pt x="1265" y="1074"/>
                  </a:lnTo>
                  <a:close/>
                </a:path>
              </a:pathLst>
            </a:custGeom>
            <a:solidFill>
              <a:srgbClr val="FFFF00">
                <a:alpha val="58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1059"/>
            </a:p>
          </p:txBody>
        </p:sp>
        <p:sp>
          <p:nvSpPr>
            <p:cNvPr id="14" name="Freeform 9">
              <a:extLst>
                <a:ext uri="{FF2B5EF4-FFF2-40B4-BE49-F238E27FC236}">
                  <a16:creationId xmlns:a16="http://schemas.microsoft.com/office/drawing/2014/main" id="{BAF74BF1-E212-4466-A40F-FF2689FADD1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0395" y="816844"/>
              <a:ext cx="2433637" cy="3943350"/>
            </a:xfrm>
            <a:custGeom>
              <a:avLst/>
              <a:gdLst>
                <a:gd name="T0" fmla="*/ 279 w 1533"/>
                <a:gd name="T1" fmla="*/ 1092 h 2484"/>
                <a:gd name="T2" fmla="*/ 1527 w 1533"/>
                <a:gd name="T3" fmla="*/ 0 h 2484"/>
                <a:gd name="T4" fmla="*/ 1533 w 1533"/>
                <a:gd name="T5" fmla="*/ 194 h 2484"/>
                <a:gd name="T6" fmla="*/ 1533 w 1533"/>
                <a:gd name="T7" fmla="*/ 2484 h 2484"/>
                <a:gd name="T8" fmla="*/ 0 w 1533"/>
                <a:gd name="T9" fmla="*/ 2482 h 2484"/>
                <a:gd name="T10" fmla="*/ 279 w 1533"/>
                <a:gd name="T11" fmla="*/ 1092 h 2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33" h="2484">
                  <a:moveTo>
                    <a:pt x="279" y="1092"/>
                  </a:moveTo>
                  <a:lnTo>
                    <a:pt x="1527" y="0"/>
                  </a:lnTo>
                  <a:lnTo>
                    <a:pt x="1533" y="194"/>
                  </a:lnTo>
                  <a:lnTo>
                    <a:pt x="1533" y="2484"/>
                  </a:lnTo>
                  <a:lnTo>
                    <a:pt x="0" y="2482"/>
                  </a:lnTo>
                  <a:lnTo>
                    <a:pt x="279" y="1092"/>
                  </a:lnTo>
                  <a:close/>
                </a:path>
              </a:pathLst>
            </a:custGeom>
            <a:solidFill>
              <a:srgbClr val="FFB512">
                <a:alpha val="53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1059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74CC5CD8-4076-4C46-A0B1-DAD1632830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4332" y="715244"/>
              <a:ext cx="3311525" cy="3321050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1059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7F140C0F-C3F2-4DD4-ADA2-D32AC44A86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94269" y="224708"/>
              <a:ext cx="4310062" cy="430212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1059"/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A81F2C22-DF24-4D1D-AC5C-085341AC6F4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010101"/>
                </a:clrFrom>
                <a:clrTo>
                  <a:srgbClr val="010101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156988" y="2000402"/>
              <a:ext cx="776442" cy="762717"/>
            </a:xfrm>
            <a:prstGeom prst="rect">
              <a:avLst/>
            </a:prstGeom>
          </p:spPr>
        </p:pic>
        <p:sp>
          <p:nvSpPr>
            <p:cNvPr id="18" name="Freeform 13">
              <a:extLst>
                <a:ext uri="{FF2B5EF4-FFF2-40B4-BE49-F238E27FC236}">
                  <a16:creationId xmlns:a16="http://schemas.microsoft.com/office/drawing/2014/main" id="{260F9F16-94F3-4336-A649-D35BAF448AB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58032" y="1267695"/>
              <a:ext cx="2276475" cy="777875"/>
            </a:xfrm>
            <a:custGeom>
              <a:avLst/>
              <a:gdLst>
                <a:gd name="T0" fmla="*/ 0 w 1434"/>
                <a:gd name="T1" fmla="*/ 490 h 490"/>
                <a:gd name="T2" fmla="*/ 1434 w 1434"/>
                <a:gd name="T3" fmla="*/ 0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434" h="490">
                  <a:moveTo>
                    <a:pt x="0" y="490"/>
                  </a:moveTo>
                  <a:lnTo>
                    <a:pt x="1434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1059"/>
            </a:p>
          </p:txBody>
        </p:sp>
        <p:sp>
          <p:nvSpPr>
            <p:cNvPr id="19" name="Line 14">
              <a:extLst>
                <a:ext uri="{FF2B5EF4-FFF2-40B4-BE49-F238E27FC236}">
                  <a16:creationId xmlns:a16="http://schemas.microsoft.com/office/drawing/2014/main" id="{5F470C81-CF22-4BF5-8A54-9E981D74C6C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4270695" y="2556744"/>
              <a:ext cx="415925" cy="21780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1059"/>
            </a:p>
          </p:txBody>
        </p:sp>
        <p:sp>
          <p:nvSpPr>
            <p:cNvPr id="20" name="Freeform 15">
              <a:extLst>
                <a:ext uri="{FF2B5EF4-FFF2-40B4-BE49-F238E27FC236}">
                  <a16:creationId xmlns:a16="http://schemas.microsoft.com/office/drawing/2014/main" id="{40E15C9A-786C-4EC6-B2B3-8396B4D41D7F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9020" y="816844"/>
              <a:ext cx="1995487" cy="1719262"/>
            </a:xfrm>
            <a:custGeom>
              <a:avLst/>
              <a:gdLst>
                <a:gd name="T0" fmla="*/ 1257 w 1257"/>
                <a:gd name="T1" fmla="*/ 0 h 1083"/>
                <a:gd name="T2" fmla="*/ 0 w 1257"/>
                <a:gd name="T3" fmla="*/ 1083 h 1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257" h="1083">
                  <a:moveTo>
                    <a:pt x="1257" y="0"/>
                  </a:moveTo>
                  <a:lnTo>
                    <a:pt x="0" y="1083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1059"/>
            </a:p>
          </p:txBody>
        </p:sp>
        <p:sp>
          <p:nvSpPr>
            <p:cNvPr id="21" name="Line 16">
              <a:extLst>
                <a:ext uri="{FF2B5EF4-FFF2-40B4-BE49-F238E27FC236}">
                  <a16:creationId xmlns:a16="http://schemas.microsoft.com/office/drawing/2014/main" id="{72824E74-66D2-4A08-B206-55F0E2DBDEC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415156" y="2539282"/>
              <a:ext cx="419100" cy="218281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1059"/>
            </a:p>
          </p:txBody>
        </p:sp>
        <p:sp>
          <p:nvSpPr>
            <p:cNvPr id="22" name="Text Box 17">
              <a:extLst>
                <a:ext uri="{FF2B5EF4-FFF2-40B4-BE49-F238E27FC236}">
                  <a16:creationId xmlns:a16="http://schemas.microsoft.com/office/drawing/2014/main" id="{DA690D14-6C43-4B33-8B12-3C874A6BDC2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205856" y="253282"/>
              <a:ext cx="643052" cy="3799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971" b="1"/>
                <a:t>GEO</a:t>
              </a:r>
            </a:p>
          </p:txBody>
        </p:sp>
        <p:sp>
          <p:nvSpPr>
            <p:cNvPr id="23" name="Text Box 18">
              <a:extLst>
                <a:ext uri="{FF2B5EF4-FFF2-40B4-BE49-F238E27FC236}">
                  <a16:creationId xmlns:a16="http://schemas.microsoft.com/office/drawing/2014/main" id="{1179ADBA-41C8-4FF1-9D38-2863CEA325E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62719" y="877168"/>
              <a:ext cx="1141972" cy="3799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971" b="1"/>
                <a:t>30,000 Km</a:t>
              </a:r>
            </a:p>
          </p:txBody>
        </p:sp>
        <p:sp>
          <p:nvSpPr>
            <p:cNvPr id="24" name="Line 19">
              <a:extLst>
                <a:ext uri="{FF2B5EF4-FFF2-40B4-BE49-F238E27FC236}">
                  <a16:creationId xmlns:a16="http://schemas.microsoft.com/office/drawing/2014/main" id="{4FB41917-D10D-4EC5-B3E0-C377E5C778E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5080320" y="1045445"/>
              <a:ext cx="642937" cy="1682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1059"/>
            </a:p>
          </p:txBody>
        </p:sp>
        <p:sp>
          <p:nvSpPr>
            <p:cNvPr id="25" name="Line 20">
              <a:extLst>
                <a:ext uri="{FF2B5EF4-FFF2-40B4-BE49-F238E27FC236}">
                  <a16:creationId xmlns:a16="http://schemas.microsoft.com/office/drawing/2014/main" id="{BCE48C88-898E-40B6-84FA-261729F5956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667694" y="397744"/>
              <a:ext cx="615950" cy="1190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1059"/>
            </a:p>
          </p:txBody>
        </p:sp>
        <p:sp>
          <p:nvSpPr>
            <p:cNvPr id="26" name="Oval 21">
              <a:extLst>
                <a:ext uri="{FF2B5EF4-FFF2-40B4-BE49-F238E27FC236}">
                  <a16:creationId xmlns:a16="http://schemas.microsoft.com/office/drawing/2014/main" id="{4B764CC9-F0A1-4407-A2E3-6FD84EE576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89732" y="2012232"/>
              <a:ext cx="725487" cy="722312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1059"/>
            </a:p>
          </p:txBody>
        </p:sp>
        <p:sp>
          <p:nvSpPr>
            <p:cNvPr id="27" name="Text Box 22">
              <a:extLst>
                <a:ext uri="{FF2B5EF4-FFF2-40B4-BE49-F238E27FC236}">
                  <a16:creationId xmlns:a16="http://schemas.microsoft.com/office/drawing/2014/main" id="{61F43ACA-2F61-48A2-A7A6-98E9A153C62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46296" y="3024841"/>
              <a:ext cx="1015982" cy="6148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971" b="1" dirty="0"/>
                <a:t>LEO</a:t>
              </a:r>
            </a:p>
            <a:p>
              <a:pPr eaLnBrk="0" hangingPunct="0">
                <a:defRPr/>
              </a:pPr>
              <a:r>
                <a:rPr lang="en-US" sz="971" b="1" dirty="0"/>
                <a:t>(600 Km)</a:t>
              </a:r>
            </a:p>
          </p:txBody>
        </p:sp>
        <p:sp>
          <p:nvSpPr>
            <p:cNvPr id="28" name="Text Box 25">
              <a:extLst>
                <a:ext uri="{FF2B5EF4-FFF2-40B4-BE49-F238E27FC236}">
                  <a16:creationId xmlns:a16="http://schemas.microsoft.com/office/drawing/2014/main" id="{3C5BA2D7-8ECA-47CB-AB04-454D1A6A075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07913" y="1574082"/>
              <a:ext cx="1522462" cy="3694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>
                <a:defRPr/>
              </a:pPr>
              <a:r>
                <a:rPr lang="en-US" sz="927" b="1" dirty="0">
                  <a:solidFill>
                    <a:srgbClr val="158151"/>
                  </a:solidFill>
                </a:rPr>
                <a:t>Goldstone View</a:t>
              </a:r>
            </a:p>
          </p:txBody>
        </p:sp>
        <p:sp>
          <p:nvSpPr>
            <p:cNvPr id="29" name="Text Box 26">
              <a:extLst>
                <a:ext uri="{FF2B5EF4-FFF2-40B4-BE49-F238E27FC236}">
                  <a16:creationId xmlns:a16="http://schemas.microsoft.com/office/drawing/2014/main" id="{D19C3A50-2ED4-485D-B8E5-3D943C784F9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45368" y="2442444"/>
              <a:ext cx="1117599" cy="5936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eaLnBrk="0" hangingPunct="0">
                <a:defRPr/>
              </a:pPr>
              <a:r>
                <a:rPr lang="en-US" sz="927" b="1">
                  <a:solidFill>
                    <a:srgbClr val="FF6B00"/>
                  </a:solidFill>
                </a:rPr>
                <a:t>Canberra View</a:t>
              </a:r>
            </a:p>
          </p:txBody>
        </p:sp>
        <p:sp>
          <p:nvSpPr>
            <p:cNvPr id="30" name="Text Box 27">
              <a:extLst>
                <a:ext uri="{FF2B5EF4-FFF2-40B4-BE49-F238E27FC236}">
                  <a16:creationId xmlns:a16="http://schemas.microsoft.com/office/drawing/2014/main" id="{7E3E3D94-40A1-41B6-BAC8-7868B56F8B7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81694" y="2472606"/>
              <a:ext cx="866776" cy="5936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eaLnBrk="0" hangingPunct="0">
                <a:defRPr/>
              </a:pPr>
              <a:r>
                <a:rPr lang="en-US" sz="927" b="1" dirty="0">
                  <a:solidFill>
                    <a:srgbClr val="FFB512"/>
                  </a:solidFill>
                </a:rPr>
                <a:t>Madrid View</a:t>
              </a:r>
            </a:p>
          </p:txBody>
        </p:sp>
        <p:sp>
          <p:nvSpPr>
            <p:cNvPr id="31" name="Line 23">
              <a:extLst>
                <a:ext uri="{FF2B5EF4-FFF2-40B4-BE49-F238E27FC236}">
                  <a16:creationId xmlns:a16="http://schemas.microsoft.com/office/drawing/2014/main" id="{42CBAE53-AEDA-4229-910B-056DD11E7F9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4685031" y="2710733"/>
              <a:ext cx="265112" cy="3254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1059"/>
            </a:p>
          </p:txBody>
        </p:sp>
        <p:sp>
          <p:nvSpPr>
            <p:cNvPr id="32" name="Text Box 24">
              <a:extLst>
                <a:ext uri="{FF2B5EF4-FFF2-40B4-BE49-F238E27FC236}">
                  <a16:creationId xmlns:a16="http://schemas.microsoft.com/office/drawing/2014/main" id="{4E6ABE61-3033-4008-83D2-149298921A4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74616" y="2165358"/>
              <a:ext cx="756444" cy="4013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>
                <a:defRPr/>
              </a:pPr>
              <a:r>
                <a:rPr lang="en-US" sz="1059" dirty="0">
                  <a:solidFill>
                    <a:schemeClr val="bg1"/>
                  </a:solidFill>
                </a:rPr>
                <a:t>Earth</a:t>
              </a:r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53AD2A48-03D9-4128-94F3-B9AA434099BB}"/>
              </a:ext>
            </a:extLst>
          </p:cNvPr>
          <p:cNvSpPr txBox="1"/>
          <p:nvPr/>
        </p:nvSpPr>
        <p:spPr>
          <a:xfrm>
            <a:off x="637581" y="2823735"/>
            <a:ext cx="2697409" cy="336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88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Canberra, Australia (CDSCC)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FC4DA9F-1CB4-40D0-BD33-7177E9804C92}"/>
              </a:ext>
            </a:extLst>
          </p:cNvPr>
          <p:cNvSpPr txBox="1"/>
          <p:nvPr/>
        </p:nvSpPr>
        <p:spPr>
          <a:xfrm>
            <a:off x="972227" y="6421712"/>
            <a:ext cx="3519135" cy="336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88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Goldstone, California (GDSCC)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AA2EFBE-1E99-42E8-BDE7-196D978543C4}"/>
              </a:ext>
            </a:extLst>
          </p:cNvPr>
          <p:cNvSpPr txBox="1"/>
          <p:nvPr/>
        </p:nvSpPr>
        <p:spPr>
          <a:xfrm>
            <a:off x="5249755" y="3115259"/>
            <a:ext cx="3519135" cy="336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88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Madrid, Spain (MDSCC)</a:t>
            </a: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D06C65D8-C483-4201-B910-C6DA852094F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1548" y="2588063"/>
            <a:ext cx="2010154" cy="1490975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CC305CF0-31E6-4C4A-86CE-92A281CDD1D5}"/>
              </a:ext>
            </a:extLst>
          </p:cNvPr>
          <p:cNvSpPr txBox="1"/>
          <p:nvPr/>
        </p:nvSpPr>
        <p:spPr>
          <a:xfrm>
            <a:off x="3737578" y="4149639"/>
            <a:ext cx="1823527" cy="244362"/>
          </a:xfrm>
          <a:prstGeom prst="rect">
            <a:avLst/>
          </a:prstGeom>
          <a:solidFill>
            <a:schemeClr val="bg1">
              <a:alpha val="64000"/>
            </a:schemeClr>
          </a:solidFill>
          <a:ln>
            <a:solidFill>
              <a:schemeClr val="tx1"/>
            </a:solidFill>
          </a:ln>
          <a:effectLst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588" dirty="0">
                <a:solidFill>
                  <a:srgbClr val="021EA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JPL Control Center</a:t>
            </a:r>
          </a:p>
        </p:txBody>
      </p:sp>
    </p:spTree>
    <p:extLst>
      <p:ext uri="{BB962C8B-B14F-4D97-AF65-F5344CB8AC3E}">
        <p14:creationId xmlns:p14="http://schemas.microsoft.com/office/powerpoint/2010/main" val="13057925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AAABD1-12AD-4FA0-AADA-F21DDE498F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753" y="102383"/>
            <a:ext cx="6211886" cy="650998"/>
          </a:xfrm>
        </p:spPr>
        <p:txBody>
          <a:bodyPr>
            <a:normAutofit/>
          </a:bodyPr>
          <a:lstStyle/>
          <a:p>
            <a:r>
              <a:rPr lang="en-US" dirty="0"/>
              <a:t>OMSPA Performance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BE4644-BA2C-43A1-962B-0738090B03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1446" y="1503394"/>
            <a:ext cx="8741107" cy="4496713"/>
          </a:xfrm>
        </p:spPr>
        <p:txBody>
          <a:bodyPr>
            <a:normAutofit/>
          </a:bodyPr>
          <a:lstStyle/>
          <a:p>
            <a:r>
              <a:rPr lang="en-US" dirty="0"/>
              <a:t>16 successful simultaneous OMSPA channel recordings. </a:t>
            </a:r>
          </a:p>
          <a:p>
            <a:r>
              <a:rPr lang="en-US" dirty="0"/>
              <a:t>Typical post-processing latency is 1X-3X.</a:t>
            </a:r>
          </a:p>
          <a:p>
            <a:pPr lvl="1"/>
            <a:r>
              <a:rPr lang="en-US" dirty="0"/>
              <a:t> 2 hours recording typically take 2-6 hours to process.</a:t>
            </a:r>
          </a:p>
          <a:p>
            <a:r>
              <a:rPr lang="en-US" dirty="0"/>
              <a:t>Max Bitrate is limited to 200 Kbps based on the current requirement.  </a:t>
            </a:r>
          </a:p>
          <a:p>
            <a:r>
              <a:rPr lang="en-US" dirty="0"/>
              <a:t>Up to 1 </a:t>
            </a:r>
            <a:r>
              <a:rPr lang="en-US" dirty="0" err="1"/>
              <a:t>Mbps</a:t>
            </a:r>
            <a:r>
              <a:rPr lang="en-US" dirty="0"/>
              <a:t> bitrate were tested with improving VM configuration.</a:t>
            </a:r>
          </a:p>
          <a:p>
            <a:r>
              <a:rPr lang="en-US" dirty="0"/>
              <a:t>Successfully daily processing for more than a year in the test environment.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FBA881-1224-3C47-9B3F-A66FBBB6B3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BFA9CC2-EF64-AC47-BD92-282D5E7C1A7B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33340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AAABD1-12AD-4FA0-AADA-F21DDE498F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1700" y="111009"/>
            <a:ext cx="6211886" cy="650998"/>
          </a:xfrm>
        </p:spPr>
        <p:txBody>
          <a:bodyPr>
            <a:normAutofit/>
          </a:bodyPr>
          <a:lstStyle/>
          <a:p>
            <a:r>
              <a:rPr lang="en-US" dirty="0"/>
              <a:t>OMSPA Artemis 1 Processing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BE4644-BA2C-43A1-962B-0738090B03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7326" y="865039"/>
            <a:ext cx="8485354" cy="2679439"/>
          </a:xfrm>
        </p:spPr>
        <p:txBody>
          <a:bodyPr>
            <a:noAutofit/>
          </a:bodyPr>
          <a:lstStyle/>
          <a:p>
            <a:r>
              <a:rPr lang="en-US" sz="2000" dirty="0"/>
              <a:t>OMSPA recorded Artemis </a:t>
            </a:r>
            <a:r>
              <a:rPr lang="en-US" sz="2000" dirty="0" err="1"/>
              <a:t>CubeSAT</a:t>
            </a:r>
            <a:r>
              <a:rPr lang="en-US" sz="2000" dirty="0"/>
              <a:t> over the 36 hours primary mission.</a:t>
            </a:r>
          </a:p>
          <a:p>
            <a:r>
              <a:rPr lang="en-US" sz="2000" dirty="0"/>
              <a:t>Optimal recording bandwidth &amp; frequency are generated based on the predicts.</a:t>
            </a:r>
          </a:p>
          <a:p>
            <a:r>
              <a:rPr lang="en-US" sz="2000" dirty="0"/>
              <a:t>Backup open loop recording of up to 1 </a:t>
            </a:r>
            <a:r>
              <a:rPr lang="en-US" sz="2000" dirty="0" err="1"/>
              <a:t>Mhz</a:t>
            </a:r>
            <a:r>
              <a:rPr lang="en-US" sz="2000" dirty="0"/>
              <a:t> are scheduled.</a:t>
            </a:r>
          </a:p>
          <a:p>
            <a:r>
              <a:rPr lang="en-US" sz="2000" dirty="0"/>
              <a:t>Most of the “optimal” recording  failed during primary mission.</a:t>
            </a:r>
          </a:p>
          <a:p>
            <a:r>
              <a:rPr lang="en-US" sz="2000" dirty="0"/>
              <a:t>Predicted frequency, offset, and bitrate are far off.  Sometimes even spacecraft ID (sent by the spacecraft) is wrong. </a:t>
            </a:r>
          </a:p>
          <a:p>
            <a:endParaRPr lang="en-US" sz="20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773E3B-442E-D644-A4AB-47888B8BB5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BFA9CC2-EF64-AC47-BD92-282D5E7C1A7B}" type="slidenum">
              <a:rPr lang="en-US" smtClean="0"/>
              <a:pPr/>
              <a:t>13</a:t>
            </a:fld>
            <a:endParaRPr lang="en-US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621D3AF9-8C29-2442-90DB-404392A3A2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3937140"/>
              </p:ext>
            </p:extLst>
          </p:nvPr>
        </p:nvGraphicFramePr>
        <p:xfrm>
          <a:off x="407406" y="3544478"/>
          <a:ext cx="8386752" cy="2529270"/>
        </p:xfrm>
        <a:graphic>
          <a:graphicData uri="http://schemas.openxmlformats.org/drawingml/2006/table">
            <a:tbl>
              <a:tblPr/>
              <a:tblGrid>
                <a:gridCol w="1520206">
                  <a:extLst>
                    <a:ext uri="{9D8B030D-6E8A-4147-A177-3AD203B41FA5}">
                      <a16:colId xmlns:a16="http://schemas.microsoft.com/office/drawing/2014/main" val="2766973937"/>
                    </a:ext>
                  </a:extLst>
                </a:gridCol>
                <a:gridCol w="2327517">
                  <a:extLst>
                    <a:ext uri="{9D8B030D-6E8A-4147-A177-3AD203B41FA5}">
                      <a16:colId xmlns:a16="http://schemas.microsoft.com/office/drawing/2014/main" val="3291300871"/>
                    </a:ext>
                  </a:extLst>
                </a:gridCol>
                <a:gridCol w="2272420">
                  <a:extLst>
                    <a:ext uri="{9D8B030D-6E8A-4147-A177-3AD203B41FA5}">
                      <a16:colId xmlns:a16="http://schemas.microsoft.com/office/drawing/2014/main" val="350171886"/>
                    </a:ext>
                  </a:extLst>
                </a:gridCol>
                <a:gridCol w="2266609">
                  <a:extLst>
                    <a:ext uri="{9D8B030D-6E8A-4147-A177-3AD203B41FA5}">
                      <a16:colId xmlns:a16="http://schemas.microsoft.com/office/drawing/2014/main" val="3479313625"/>
                    </a:ext>
                  </a:extLst>
                </a:gridCol>
              </a:tblGrid>
              <a:tr h="43938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Artemis-1 </a:t>
                      </a:r>
                      <a:r>
                        <a:rPr lang="en-US" sz="1400" b="1" i="0" u="none" strike="noStrike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Cubesats</a:t>
                      </a:r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Madrid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Canberra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Goldstone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8167717"/>
                  </a:ext>
                </a:extLst>
              </a:tr>
              <a:tr h="229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Argomoon</a:t>
                      </a:r>
                      <a:endParaRPr lang="en-US" sz="1400" b="0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Obtained Transfer Frames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Obtained Transfer Frames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Obtained Transfer Frames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7348822"/>
                  </a:ext>
                </a:extLst>
              </a:tr>
              <a:tr h="229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 Bio-Sentinel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Obtained Transfer Frames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Obtained Transfer Frames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Obtained Transfer Frames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8380120"/>
                  </a:ext>
                </a:extLst>
              </a:tr>
              <a:tr h="2475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CuSP</a:t>
                      </a:r>
                      <a:endParaRPr lang="en-US" sz="1400" b="0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No obvious signal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No obvious signal</a:t>
                      </a: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Obtained Transfer Frames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0099775"/>
                  </a:ext>
                </a:extLst>
              </a:tr>
              <a:tr h="255461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EQUULEUS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Obtained Transfer Frames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Obtained Transfer Frames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Obtained Transfer Frames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912513"/>
                  </a:ext>
                </a:extLst>
              </a:tr>
              <a:tr h="229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Lunar </a:t>
                      </a:r>
                      <a:r>
                        <a:rPr lang="en-US" sz="1400" b="0" i="0" u="none" strike="noStrike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IceCube</a:t>
                      </a:r>
                      <a:endParaRPr lang="en-US" sz="1400" b="0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No obvious signal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No obvious signal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Only identified carrier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1472561"/>
                  </a:ext>
                </a:extLst>
              </a:tr>
              <a:tr h="229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 Lunar </a:t>
                      </a:r>
                      <a:r>
                        <a:rPr lang="en-US" sz="1400" b="0" i="0" u="none" strike="noStrike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Hmap</a:t>
                      </a:r>
                      <a:endParaRPr lang="en-US" sz="1400" b="0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Obtained Transfer Frames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Obtained Transfer Frames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Obtained Transfer Frames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4640589"/>
                  </a:ext>
                </a:extLst>
              </a:tr>
              <a:tr h="229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NEAScout</a:t>
                      </a:r>
                      <a:endParaRPr lang="en-US" sz="1400" b="0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No obvious signal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No obvious signal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No obvious signal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3373626"/>
                  </a:ext>
                </a:extLst>
              </a:tr>
              <a:tr h="439384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OMOTENASHI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Signal detected but requires software upgrade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No obvious signal</a:t>
                      </a:r>
                    </a:p>
                    <a:p>
                      <a:pPr algn="ctr" fontAlgn="b"/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Signal detected but requires software upgrade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14928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805582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D0861C-EADC-4123-8A83-1E8DFEB3B9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5293" y="82350"/>
            <a:ext cx="6211886" cy="650998"/>
          </a:xfrm>
        </p:spPr>
        <p:txBody>
          <a:bodyPr/>
          <a:lstStyle/>
          <a:p>
            <a:r>
              <a:rPr lang="en-US" dirty="0"/>
              <a:t>Observations &amp; Lessons Learned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622B8B7-1572-72DA-EF66-5F370113E7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878" y="939495"/>
            <a:ext cx="8686243" cy="5694635"/>
          </a:xfrm>
        </p:spPr>
        <p:txBody>
          <a:bodyPr>
            <a:normAutofit/>
          </a:bodyPr>
          <a:lstStyle/>
          <a:p>
            <a:r>
              <a:rPr lang="en-US" dirty="0"/>
              <a:t>Need to provide a different service type when predicts are un-predicable as the Artemis 1 launch. </a:t>
            </a:r>
          </a:p>
          <a:p>
            <a:pPr lvl="1"/>
            <a:r>
              <a:rPr lang="en-US" dirty="0"/>
              <a:t>Larger bandwidth or have multiple recordings for coverage</a:t>
            </a:r>
          </a:p>
          <a:p>
            <a:r>
              <a:rPr lang="en-US" dirty="0"/>
              <a:t>OMSPA service can serve as automated  flight recorder, even when DSN receiver cannot decode.</a:t>
            </a:r>
          </a:p>
          <a:p>
            <a:r>
              <a:rPr lang="en-US" dirty="0"/>
              <a:t>In some instance, OMSPA re-processing of the Artemis 1 recording are the only recoverable telemetry for CUSP, otherwise would be lost.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0DA4F43-60C1-034F-A509-397E532B30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BFA9CC2-EF64-AC47-BD92-282D5E7C1A7B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1332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D0861C-EADC-4123-8A83-1E8DFEB3B9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8474" y="84634"/>
            <a:ext cx="6211886" cy="650998"/>
          </a:xfrm>
        </p:spPr>
        <p:txBody>
          <a:bodyPr>
            <a:normAutofit/>
          </a:bodyPr>
          <a:lstStyle/>
          <a:p>
            <a:r>
              <a:rPr lang="en-US" dirty="0"/>
              <a:t>Timeline &amp; Enhancement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4E1545B1-B611-4F41-BE4D-09777F0C03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7447485"/>
              </p:ext>
            </p:extLst>
          </p:nvPr>
        </p:nvGraphicFramePr>
        <p:xfrm>
          <a:off x="325093" y="940746"/>
          <a:ext cx="8180552" cy="1811080"/>
        </p:xfrm>
        <a:graphic>
          <a:graphicData uri="http://schemas.openxmlformats.org/drawingml/2006/table">
            <a:tbl>
              <a:tblPr/>
              <a:tblGrid>
                <a:gridCol w="15209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355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076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9077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22561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9055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/>
                        </a:rPr>
                        <a:t>CDR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/>
                        </a:rPr>
                        <a:t>TRR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/>
                        </a:rPr>
                        <a:t>Artemis 1 Testing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/>
                        </a:rPr>
                        <a:t>DDR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/>
                        </a:rPr>
                        <a:t>Deployment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055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chemeClr val="accent1"/>
                          </a:solidFill>
                          <a:effectLst/>
                          <a:latin typeface="Arial"/>
                        </a:rPr>
                        <a:t>Summer 2021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chemeClr val="accent1"/>
                          </a:solidFill>
                          <a:effectLst/>
                          <a:latin typeface="Arial"/>
                        </a:rPr>
                        <a:t>Summer 2022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chemeClr val="accent1"/>
                          </a:solidFill>
                          <a:effectLst/>
                          <a:latin typeface="Arial"/>
                        </a:rPr>
                        <a:t>Nov 2022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chemeClr val="accent1"/>
                          </a:solidFill>
                          <a:effectLst/>
                          <a:latin typeface="Arial"/>
                        </a:rPr>
                        <a:t>Summer 2023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chemeClr val="accent1"/>
                          </a:solidFill>
                          <a:effectLst/>
                          <a:latin typeface="Arial"/>
                        </a:rPr>
                        <a:t>Fall 2023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6" name="Content Placeholder 4">
            <a:extLst>
              <a:ext uri="{FF2B5EF4-FFF2-40B4-BE49-F238E27FC236}">
                <a16:creationId xmlns:a16="http://schemas.microsoft.com/office/drawing/2014/main" id="{8F05F048-B532-9340-B3E8-2DC541A8B1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878" y="2956940"/>
            <a:ext cx="8686243" cy="367719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Possible Future Enhancement (not funded)</a:t>
            </a:r>
          </a:p>
          <a:p>
            <a:r>
              <a:rPr lang="en-US" dirty="0"/>
              <a:t>Doppler data extraction</a:t>
            </a:r>
          </a:p>
          <a:p>
            <a:r>
              <a:rPr lang="en-US" dirty="0"/>
              <a:t>Beacon detection</a:t>
            </a:r>
          </a:p>
          <a:p>
            <a:r>
              <a:rPr lang="en-US" dirty="0"/>
              <a:t>Software arraying </a:t>
            </a:r>
          </a:p>
          <a:p>
            <a:r>
              <a:rPr lang="en-US" dirty="0"/>
              <a:t>Cloud Computing &amp; delivery</a:t>
            </a:r>
          </a:p>
          <a:p>
            <a:r>
              <a:rPr lang="en-US" dirty="0"/>
              <a:t>Automation and processing upgrade.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C8C66FD-6D24-1741-884C-B25D53C5C9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BFA9CC2-EF64-AC47-BD92-282D5E7C1A7B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DDB2321-2D10-E248-A36C-929C16E6D3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30360" y="4742084"/>
            <a:ext cx="1852163" cy="1852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2157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0981F2-A789-2B38-7FC5-651D750CDD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OMSPA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B9CC5D-96B8-562C-96C7-4976839FFE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/>
              <a:t>Questions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31F8FC-9B23-FFC4-8C25-48173C7EA3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BFA9CC2-EF64-AC47-BD92-282D5E7C1A7B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7CFD47F-CAF5-484A-AEB9-F884CB6C18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81582" y="4823295"/>
            <a:ext cx="1852163" cy="1852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37838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1077" y="796109"/>
            <a:ext cx="6466924" cy="3670789"/>
          </a:xfrm>
        </p:spPr>
        <p:txBody>
          <a:bodyPr>
            <a:normAutofit/>
          </a:bodyPr>
          <a:lstStyle/>
          <a:p>
            <a:r>
              <a:rPr lang="en-US" sz="2400" dirty="0"/>
              <a:t>Brief background on the OMSPA</a:t>
            </a:r>
          </a:p>
          <a:p>
            <a:r>
              <a:rPr lang="en-US" sz="2400" dirty="0"/>
              <a:t>OMSPA Design</a:t>
            </a:r>
          </a:p>
          <a:p>
            <a:r>
              <a:rPr lang="en-US" sz="2400" dirty="0"/>
              <a:t>OMSPA Testing</a:t>
            </a:r>
          </a:p>
          <a:p>
            <a:r>
              <a:rPr lang="en-US" sz="2400" dirty="0"/>
              <a:t>Performance of OMSPA</a:t>
            </a:r>
          </a:p>
          <a:p>
            <a:r>
              <a:rPr lang="en-US" sz="2400" dirty="0"/>
              <a:t>Observations &amp; Lessons Learned </a:t>
            </a:r>
          </a:p>
          <a:p>
            <a:r>
              <a:rPr lang="en-US" sz="2400" dirty="0"/>
              <a:t>Future Enhancements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BFA9CC2-EF64-AC47-BD92-282D5E7C1A7B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45DBEC7-D689-8B44-9917-05F2277B73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440" y="3370623"/>
            <a:ext cx="6870700" cy="31242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39F4841-822D-4B48-B7D2-6BAD298AF3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69799" y="4958499"/>
            <a:ext cx="1757077" cy="1757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13128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Objective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58529" y="2165161"/>
            <a:ext cx="6495690" cy="283809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/>
              <a:t>OMSPA performs open-loop recording of other spacecraft in the antenna beam of a primary spacecraft track and uses a software receiver to demodulate and decode the recorded telemetry signals in near real-time. Postprocesses the recorded IF signal and sends back to projects using existing DSN delivery (SLE) within 24 hours.</a:t>
            </a:r>
          </a:p>
          <a:p>
            <a:endParaRPr lang="en-US" sz="2400" dirty="0"/>
          </a:p>
          <a:p>
            <a:pPr marL="457200" lvl="1" indent="0">
              <a:buNone/>
            </a:pPr>
            <a:endParaRPr lang="en-US" dirty="0"/>
          </a:p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BFA9CC2-EF64-AC47-BD92-282D5E7C1A7B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41956A4-65A5-094A-8AAC-A7E9C7E3BC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1920" y="3361995"/>
            <a:ext cx="6870700" cy="3124200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C86454A9-B84E-6248-BE99-E0C56558AD14}"/>
              </a:ext>
            </a:extLst>
          </p:cNvPr>
          <p:cNvSpPr txBox="1">
            <a:spLocks/>
          </p:cNvSpPr>
          <p:nvPr/>
        </p:nvSpPr>
        <p:spPr>
          <a:xfrm>
            <a:off x="241538" y="800354"/>
            <a:ext cx="8376251" cy="11405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/>
              <a:t>Increase the DSN antenna utilization by adding software downlink channels for the larger set of missions. </a:t>
            </a:r>
          </a:p>
          <a:p>
            <a:endParaRPr lang="en-US" dirty="0"/>
          </a:p>
          <a:p>
            <a:pPr marL="457200" lvl="1" indent="0">
              <a:buFont typeface="Arial"/>
              <a:buNone/>
            </a:pPr>
            <a:endParaRPr lang="en-US" sz="2800" dirty="0"/>
          </a:p>
          <a:p>
            <a:endParaRPr lang="en-US" sz="320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940E2D6-CB4C-DF49-9BE2-D4D46A0993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71872" y="4956117"/>
            <a:ext cx="1753386" cy="1753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40989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Future Mission Set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BFA9CC2-EF64-AC47-BD92-282D5E7C1A7B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7D53CAE-D566-F341-85FB-690348E2D89E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894041" y="912689"/>
            <a:ext cx="6991014" cy="469158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CBFF199-C98C-DF47-956A-80E2DD4EA951}"/>
              </a:ext>
            </a:extLst>
          </p:cNvPr>
          <p:cNvSpPr txBox="1"/>
          <p:nvPr/>
        </p:nvSpPr>
        <p:spPr>
          <a:xfrm>
            <a:off x="894041" y="5666275"/>
            <a:ext cx="69910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6213" indent="-176213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/>
                </a:solidFill>
              </a:rPr>
              <a:t>The DSN currently supports  ~44 spacecrafts with 16 antennas.</a:t>
            </a: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/>
                </a:solidFill>
              </a:rPr>
              <a:t>In the next decade, the DSN may need to support almost 2-to-3 times today’s number.</a:t>
            </a:r>
          </a:p>
        </p:txBody>
      </p:sp>
    </p:spTree>
    <p:extLst>
      <p:ext uri="{BB962C8B-B14F-4D97-AF65-F5344CB8AC3E}">
        <p14:creationId xmlns:p14="http://schemas.microsoft.com/office/powerpoint/2010/main" val="2629309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AAABD1-12AD-4FA0-AADA-F21DDE498F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1574" y="162560"/>
            <a:ext cx="7267925" cy="650998"/>
          </a:xfrm>
        </p:spPr>
        <p:txBody>
          <a:bodyPr>
            <a:noAutofit/>
          </a:bodyPr>
          <a:lstStyle/>
          <a:p>
            <a:r>
              <a:rPr lang="en-US" sz="2800" dirty="0"/>
              <a:t>OMSPA History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FF151ED-41C8-3D44-878A-59AA70F538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4588" y="1244114"/>
            <a:ext cx="1860065" cy="204741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7DD1B28-C3F9-524E-A533-112ECD4E0A3A}"/>
              </a:ext>
            </a:extLst>
          </p:cNvPr>
          <p:cNvSpPr txBox="1"/>
          <p:nvPr/>
        </p:nvSpPr>
        <p:spPr>
          <a:xfrm>
            <a:off x="863374" y="3252739"/>
            <a:ext cx="21005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2014:  OMSPA Proof-of-Concept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F94645C-4A67-E044-A5CD-9BC3A27F4607}"/>
              </a:ext>
            </a:extLst>
          </p:cNvPr>
          <p:cNvSpPr txBox="1"/>
          <p:nvPr/>
        </p:nvSpPr>
        <p:spPr>
          <a:xfrm>
            <a:off x="3513543" y="3252740"/>
            <a:ext cx="19728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2018:  OMSPA prototype with </a:t>
            </a:r>
            <a:r>
              <a:rPr lang="en-US" sz="12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MarCO</a:t>
            </a:r>
            <a:r>
              <a: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CubeSAT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31349D2-1518-4640-A98F-CE152D5DCD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7332" y="1244114"/>
            <a:ext cx="1860065" cy="204741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9908E39-4BC8-EA45-A411-0B678E36341F}"/>
              </a:ext>
            </a:extLst>
          </p:cNvPr>
          <p:cNvSpPr txBox="1"/>
          <p:nvPr/>
        </p:nvSpPr>
        <p:spPr>
          <a:xfrm>
            <a:off x="6035980" y="3263782"/>
            <a:ext cx="22281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2018:  OMSPA prototype with  DSN-affiliate antenna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2D68470-76E4-4445-9EB1-E75262BB77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60244" y="1244114"/>
            <a:ext cx="1860066" cy="204741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F2A8E26-DEDA-0A4B-9E9E-3637E2F56AB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4588" y="3792595"/>
            <a:ext cx="1860065" cy="204741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81969C2-D644-E344-AAAF-1827C0BA9A22}"/>
              </a:ext>
            </a:extLst>
          </p:cNvPr>
          <p:cNvSpPr txBox="1"/>
          <p:nvPr/>
        </p:nvSpPr>
        <p:spPr>
          <a:xfrm>
            <a:off x="904205" y="5840005"/>
            <a:ext cx="22705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2019:  OMSPA prototype with spacecraft at Mars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441B889D-F71F-9A48-8FC9-26DE895BB0A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47332" y="3792595"/>
            <a:ext cx="1860065" cy="204741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6B06FEEC-3D7A-FB4F-AE56-993178A0061E}"/>
              </a:ext>
            </a:extLst>
          </p:cNvPr>
          <p:cNvSpPr txBox="1"/>
          <p:nvPr/>
        </p:nvSpPr>
        <p:spPr>
          <a:xfrm>
            <a:off x="3417118" y="5840005"/>
            <a:ext cx="22705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2021:  OMSPA V1.0 end-to-end demonstration with spacecraft at Mars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F892DA36-2D7E-FE47-8E7A-740F3526254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62545" y="3792595"/>
            <a:ext cx="1855465" cy="204741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1E2DA4EF-CB4D-9349-BC06-A8E15C0453A1}"/>
              </a:ext>
            </a:extLst>
          </p:cNvPr>
          <p:cNvSpPr txBox="1"/>
          <p:nvPr/>
        </p:nvSpPr>
        <p:spPr>
          <a:xfrm>
            <a:off x="5930031" y="5802625"/>
            <a:ext cx="22705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2022:  OMSPA V1.1 testing with 8 Artemis 1 </a:t>
            </a:r>
            <a:r>
              <a:rPr lang="en-US" sz="12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CubeSATs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D62F3528-7CAD-6C44-96B6-589E0A6E47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BFA9CC2-EF64-AC47-BD92-282D5E7C1A7B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21612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AAABD1-12AD-4FA0-AADA-F21DDE498F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1574" y="162560"/>
            <a:ext cx="7267925" cy="650998"/>
          </a:xfrm>
        </p:spPr>
        <p:txBody>
          <a:bodyPr>
            <a:noAutofit/>
          </a:bodyPr>
          <a:lstStyle/>
          <a:p>
            <a:r>
              <a:rPr lang="en-US" sz="2800" dirty="0"/>
              <a:t>OMSPA Functional Design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F8F9575-9181-F041-B9FC-6A6BA4DD2D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481" y="2034111"/>
            <a:ext cx="8410755" cy="2780883"/>
          </a:xfrm>
          <a:prstGeom prst="rect">
            <a:avLst/>
          </a:prstGeom>
        </p:spPr>
      </p:pic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F241708D-D9CF-F74B-8484-BB090E4178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BFA9CC2-EF64-AC47-BD92-282D5E7C1A7B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35144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AAABD1-12AD-4FA0-AADA-F21DDE498F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753" y="102383"/>
            <a:ext cx="6211886" cy="650998"/>
          </a:xfrm>
        </p:spPr>
        <p:txBody>
          <a:bodyPr>
            <a:normAutofit/>
          </a:bodyPr>
          <a:lstStyle/>
          <a:p>
            <a:r>
              <a:rPr lang="en-US" dirty="0"/>
              <a:t>OMSPA Hardware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BE4644-BA2C-43A1-962B-0738090B03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7035" y="836762"/>
            <a:ext cx="6880839" cy="4223066"/>
          </a:xfrm>
        </p:spPr>
        <p:txBody>
          <a:bodyPr>
            <a:normAutofit/>
          </a:bodyPr>
          <a:lstStyle/>
          <a:p>
            <a:r>
              <a:rPr lang="en-US" dirty="0"/>
              <a:t>OMSPA utilized DSN Common Platform for the analog RF to digital IF signal conversion.</a:t>
            </a:r>
          </a:p>
          <a:p>
            <a:r>
              <a:rPr lang="en-US" dirty="0"/>
              <a:t>OMSPA software receiver VMs are hosted on DSN Private Cloud Appliance.</a:t>
            </a:r>
          </a:p>
          <a:p>
            <a:r>
              <a:rPr lang="en-US" dirty="0"/>
              <a:t>Typical VM configuration is 16 CPUs and 320 GB memory.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84AE254-65AF-3345-AA6B-C616C1F424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7874" y="2336894"/>
            <a:ext cx="1611737" cy="3928728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759541D-51FE-0545-93E1-C5CC55FCDB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BFA9CC2-EF64-AC47-BD92-282D5E7C1A7B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5451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AAABD1-12AD-4FA0-AADA-F21DDE498F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753" y="102383"/>
            <a:ext cx="6211886" cy="650998"/>
          </a:xfrm>
        </p:spPr>
        <p:txBody>
          <a:bodyPr>
            <a:normAutofit/>
          </a:bodyPr>
          <a:lstStyle/>
          <a:p>
            <a:r>
              <a:rPr lang="en-US" dirty="0"/>
              <a:t>OMSPA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BE4644-BA2C-43A1-962B-0738090B03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1446" y="1503394"/>
            <a:ext cx="8741107" cy="4496713"/>
          </a:xfrm>
        </p:spPr>
        <p:txBody>
          <a:bodyPr>
            <a:normAutofit/>
          </a:bodyPr>
          <a:lstStyle/>
          <a:p>
            <a:r>
              <a:rPr lang="en-US" sz="2400" dirty="0"/>
              <a:t>OMSPA operations is automated without human intervention.</a:t>
            </a:r>
          </a:p>
          <a:p>
            <a:r>
              <a:rPr lang="en-US" sz="2400" dirty="0"/>
              <a:t>OMSPA utilizes existing DSN infrastructure to minimized development cost.</a:t>
            </a:r>
          </a:p>
          <a:p>
            <a:r>
              <a:rPr lang="en-US" sz="2400" dirty="0"/>
              <a:t>OMSPA Telemetry is limited to 200 Kbps and 2 hours duration.</a:t>
            </a:r>
          </a:p>
          <a:p>
            <a:r>
              <a:rPr lang="en-US" sz="2400" dirty="0"/>
              <a:t>OMSPA support up to 16 simultaneous channel recordings.</a:t>
            </a:r>
          </a:p>
          <a:p>
            <a:r>
              <a:rPr lang="en-US" sz="2400" dirty="0"/>
              <a:t>Users submit service requests in OMSPA Portal.</a:t>
            </a:r>
          </a:p>
          <a:p>
            <a:r>
              <a:rPr lang="en-US" sz="2400" dirty="0"/>
              <a:t>Telemetry can be delivered within 24 hours.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58489C1-A883-8548-8704-837C2F71E5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7101" y="4639826"/>
            <a:ext cx="3641435" cy="1763128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60A24DA-A303-2948-BB65-479DD02852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BFA9CC2-EF64-AC47-BD92-282D5E7C1A7B}" type="slidenum">
              <a:rPr lang="en-US" smtClean="0"/>
              <a:pPr/>
              <a:t>8</a:t>
            </a:fld>
            <a:endParaRPr lang="en-US" dirty="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E9CBEBE7-9412-954A-86B2-9D1D43240C10}"/>
              </a:ext>
            </a:extLst>
          </p:cNvPr>
          <p:cNvCxnSpPr>
            <a:cxnSpLocks/>
          </p:cNvCxnSpPr>
          <p:nvPr/>
        </p:nvCxnSpPr>
        <p:spPr>
          <a:xfrm>
            <a:off x="6294668" y="4020331"/>
            <a:ext cx="497941" cy="525940"/>
          </a:xfrm>
          <a:prstGeom prst="straightConnector1">
            <a:avLst/>
          </a:prstGeom>
          <a:ln w="635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08552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AAABD1-12AD-4FA0-AADA-F21DDE498F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753" y="102383"/>
            <a:ext cx="6211886" cy="650998"/>
          </a:xfrm>
        </p:spPr>
        <p:txBody>
          <a:bodyPr>
            <a:normAutofit/>
          </a:bodyPr>
          <a:lstStyle/>
          <a:p>
            <a:r>
              <a:rPr lang="en-US" dirty="0"/>
              <a:t>OMSPA Testing Approach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BE4644-BA2C-43A1-962B-0738090B03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699" y="821907"/>
            <a:ext cx="8741107" cy="4496713"/>
          </a:xfrm>
        </p:spPr>
        <p:txBody>
          <a:bodyPr>
            <a:normAutofit/>
          </a:bodyPr>
          <a:lstStyle/>
          <a:p>
            <a:r>
              <a:rPr lang="en-US" dirty="0"/>
              <a:t>Test signal are generate using the DSN Test Signal Generator or recording of the spacecraft’s own radio.</a:t>
            </a:r>
          </a:p>
          <a:p>
            <a:r>
              <a:rPr lang="en-US" dirty="0"/>
              <a:t>Automated testing perform 55 candidate tests for all software receiver built at testing and production site.</a:t>
            </a:r>
          </a:p>
          <a:p>
            <a:r>
              <a:rPr lang="en-US" dirty="0"/>
              <a:t>6 end-to-end tests are performed for each built.</a:t>
            </a:r>
          </a:p>
          <a:p>
            <a:r>
              <a:rPr lang="en-US" dirty="0"/>
              <a:t>Daily automated testing performed for reliability verification.</a:t>
            </a:r>
          </a:p>
          <a:p>
            <a:r>
              <a:rPr lang="en-US" dirty="0"/>
              <a:t>Shadow tracks are performed with the MEX mission and verified with existing DSN processing.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74E26E-6181-D049-801F-86DBF9E3E8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BFA9CC2-EF64-AC47-BD92-282D5E7C1A7B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67471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149014</TotalTime>
  <Words>936</Words>
  <Application>Microsoft Macintosh PowerPoint</Application>
  <PresentationFormat>On-screen Show (4:3)</PresentationFormat>
  <Paragraphs>186</Paragraphs>
  <Slides>16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Office Theme</vt:lpstr>
      <vt:lpstr>Custom Design</vt:lpstr>
      <vt:lpstr> Opportunistic Multiple Spacecraft Per Antenna (OMSPA) Deployment In the Deep Space Network (DSN)</vt:lpstr>
      <vt:lpstr>Introduction</vt:lpstr>
      <vt:lpstr>Objective</vt:lpstr>
      <vt:lpstr>Future Mission Set</vt:lpstr>
      <vt:lpstr>OMSPA History</vt:lpstr>
      <vt:lpstr>OMSPA Functional Design</vt:lpstr>
      <vt:lpstr>OMSPA Hardware</vt:lpstr>
      <vt:lpstr>OMSPA Design</vt:lpstr>
      <vt:lpstr>OMSPA Testing Approach</vt:lpstr>
      <vt:lpstr>OMSPA Testing Result</vt:lpstr>
      <vt:lpstr>DSN Deployment Locations Around the World</vt:lpstr>
      <vt:lpstr>OMSPA Performance</vt:lpstr>
      <vt:lpstr>OMSPA Artemis 1 Processing</vt:lpstr>
      <vt:lpstr>Observations &amp; Lessons Learned</vt:lpstr>
      <vt:lpstr>Timeline &amp; Enhancement</vt:lpstr>
      <vt:lpstr>OMSPA </vt:lpstr>
    </vt:vector>
  </TitlesOfParts>
  <Manager/>
  <Company/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OMSPA Deployment in the DSN</dc:title>
  <dc:subject/>
  <dc:creator>Jason Liao (333F)</dc:creator>
  <cp:keywords/>
  <dc:description/>
  <cp:lastModifiedBy>Liao, Jason C (US 333F)</cp:lastModifiedBy>
  <cp:revision>2005</cp:revision>
  <cp:lastPrinted>2020-05-11T18:36:34Z</cp:lastPrinted>
  <dcterms:created xsi:type="dcterms:W3CDTF">2012-08-31T19:12:38Z</dcterms:created>
  <dcterms:modified xsi:type="dcterms:W3CDTF">2023-04-21T18:12:25Z</dcterms:modified>
  <cp:category/>
</cp:coreProperties>
</file>