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10"/>
  </p:notesMasterIdLst>
  <p:handoutMasterIdLst>
    <p:handoutMasterId r:id="rId11"/>
  </p:handoutMasterIdLst>
  <p:sldIdLst>
    <p:sldId id="450" r:id="rId2"/>
    <p:sldId id="439" r:id="rId3"/>
    <p:sldId id="440" r:id="rId4"/>
    <p:sldId id="448" r:id="rId5"/>
    <p:sldId id="445" r:id="rId6"/>
    <p:sldId id="442" r:id="rId7"/>
    <p:sldId id="451" r:id="rId8"/>
    <p:sldId id="446" r:id="rId9"/>
  </p:sldIdLst>
  <p:sldSz cx="12192000" cy="6858000"/>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charset="0"/>
        <a:ea typeface="MS PGothic" charset="0"/>
        <a:cs typeface="MS PGothic" charset="0"/>
      </a:defRPr>
    </a:lvl1pPr>
    <a:lvl2pPr marL="457200" algn="l" rtl="0" eaLnBrk="0" fontAlgn="base" hangingPunct="0">
      <a:spcBef>
        <a:spcPct val="0"/>
      </a:spcBef>
      <a:spcAft>
        <a:spcPct val="0"/>
      </a:spcAft>
      <a:defRPr sz="2400" kern="1200">
        <a:solidFill>
          <a:schemeClr val="tx1"/>
        </a:solidFill>
        <a:latin typeface="Times" charset="0"/>
        <a:ea typeface="MS PGothic" charset="0"/>
        <a:cs typeface="MS PGothic" charset="0"/>
      </a:defRPr>
    </a:lvl2pPr>
    <a:lvl3pPr marL="914400" algn="l" rtl="0" eaLnBrk="0" fontAlgn="base" hangingPunct="0">
      <a:spcBef>
        <a:spcPct val="0"/>
      </a:spcBef>
      <a:spcAft>
        <a:spcPct val="0"/>
      </a:spcAft>
      <a:defRPr sz="2400" kern="1200">
        <a:solidFill>
          <a:schemeClr val="tx1"/>
        </a:solidFill>
        <a:latin typeface="Times" charset="0"/>
        <a:ea typeface="MS PGothic" charset="0"/>
        <a:cs typeface="MS PGothic" charset="0"/>
      </a:defRPr>
    </a:lvl3pPr>
    <a:lvl4pPr marL="1371600" algn="l" rtl="0" eaLnBrk="0" fontAlgn="base" hangingPunct="0">
      <a:spcBef>
        <a:spcPct val="0"/>
      </a:spcBef>
      <a:spcAft>
        <a:spcPct val="0"/>
      </a:spcAft>
      <a:defRPr sz="2400" kern="1200">
        <a:solidFill>
          <a:schemeClr val="tx1"/>
        </a:solidFill>
        <a:latin typeface="Times" charset="0"/>
        <a:ea typeface="MS PGothic" charset="0"/>
        <a:cs typeface="MS PGothic" charset="0"/>
      </a:defRPr>
    </a:lvl4pPr>
    <a:lvl5pPr marL="1828800" algn="l" rtl="0" eaLnBrk="0" fontAlgn="base" hangingPunct="0">
      <a:spcBef>
        <a:spcPct val="0"/>
      </a:spcBef>
      <a:spcAft>
        <a:spcPct val="0"/>
      </a:spcAft>
      <a:defRPr sz="2400" kern="1200">
        <a:solidFill>
          <a:schemeClr val="tx1"/>
        </a:solidFill>
        <a:latin typeface="Times" charset="0"/>
        <a:ea typeface="MS PGothic" charset="0"/>
        <a:cs typeface="MS PGothic" charset="0"/>
      </a:defRPr>
    </a:lvl5pPr>
    <a:lvl6pPr marL="2286000" algn="l" defTabSz="457200" rtl="0" eaLnBrk="1" latinLnBrk="0" hangingPunct="1">
      <a:defRPr sz="2400" kern="1200">
        <a:solidFill>
          <a:schemeClr val="tx1"/>
        </a:solidFill>
        <a:latin typeface="Times" charset="0"/>
        <a:ea typeface="MS PGothic" charset="0"/>
        <a:cs typeface="MS PGothic" charset="0"/>
      </a:defRPr>
    </a:lvl6pPr>
    <a:lvl7pPr marL="2743200" algn="l" defTabSz="457200" rtl="0" eaLnBrk="1" latinLnBrk="0" hangingPunct="1">
      <a:defRPr sz="2400" kern="1200">
        <a:solidFill>
          <a:schemeClr val="tx1"/>
        </a:solidFill>
        <a:latin typeface="Times" charset="0"/>
        <a:ea typeface="MS PGothic" charset="0"/>
        <a:cs typeface="MS PGothic" charset="0"/>
      </a:defRPr>
    </a:lvl7pPr>
    <a:lvl8pPr marL="3200400" algn="l" defTabSz="457200" rtl="0" eaLnBrk="1" latinLnBrk="0" hangingPunct="1">
      <a:defRPr sz="2400" kern="1200">
        <a:solidFill>
          <a:schemeClr val="tx1"/>
        </a:solidFill>
        <a:latin typeface="Times" charset="0"/>
        <a:ea typeface="MS PGothic" charset="0"/>
        <a:cs typeface="MS PGothic" charset="0"/>
      </a:defRPr>
    </a:lvl8pPr>
    <a:lvl9pPr marL="3657600" algn="l" defTabSz="457200" rtl="0" eaLnBrk="1" latinLnBrk="0" hangingPunct="1">
      <a:defRPr sz="2400" kern="1200">
        <a:solidFill>
          <a:schemeClr val="tx1"/>
        </a:solidFill>
        <a:latin typeface="Times" charset="0"/>
        <a:ea typeface="MS PGothic" charset="0"/>
        <a:cs typeface="MS PGothic" charset="0"/>
      </a:defRPr>
    </a:lvl9pPr>
  </p:defaultTextStyle>
  <p:extLst>
    <p:ext uri="{521415D9-36F7-43E2-AB2F-B90AF26B5E84}">
      <p14:sectionLst xmlns:p14="http://schemas.microsoft.com/office/powerpoint/2010/main">
        <p14:section name="Default Section" id="{1468C2D5-E938-FE44-9E63-BED6F72F2FE4}">
          <p14:sldIdLst>
            <p14:sldId id="450"/>
            <p14:sldId id="439"/>
            <p14:sldId id="440"/>
            <p14:sldId id="448"/>
            <p14:sldId id="445"/>
            <p14:sldId id="442"/>
            <p14:sldId id="451"/>
            <p14:sldId id="446"/>
          </p14:sldIdLst>
        </p14:section>
        <p14:section name="backup" id="{AAB428BB-8F55-9A40-A738-3F51A3C42ACF}">
          <p14:sldIdLst/>
        </p14:section>
      </p14:sectionLst>
    </p:ext>
    <p:ext uri="{EFAFB233-063F-42B5-8137-9DF3F51BA10A}">
      <p15:sldGuideLst xmlns:p15="http://schemas.microsoft.com/office/powerpoint/2012/main">
        <p15:guide id="1" orient="horz" pos="1925" userDrawn="1">
          <p15:clr>
            <a:srgbClr val="A4A3A4"/>
          </p15:clr>
        </p15:guide>
        <p15:guide id="2" pos="3490" userDrawn="1">
          <p15:clr>
            <a:srgbClr val="A4A3A4"/>
          </p15:clr>
        </p15:guide>
        <p15:guide id="3" orient="horz" pos="2182" userDrawn="1">
          <p15:clr>
            <a:srgbClr val="A4A3A4"/>
          </p15:clr>
        </p15:guide>
        <p15:guide id="4"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FF7B1A"/>
    <a:srgbClr val="0EE300"/>
    <a:srgbClr val="4462B3"/>
    <a:srgbClr val="549596"/>
    <a:srgbClr val="C6C5CF"/>
    <a:srgbClr val="021EAD"/>
    <a:srgbClr val="EAE297"/>
    <a:srgbClr val="764A1B"/>
    <a:srgbClr val="7D6A6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897" autoAdjust="0"/>
    <p:restoredTop sz="94190" autoAdjust="0"/>
  </p:normalViewPr>
  <p:slideViewPr>
    <p:cSldViewPr snapToGrid="0">
      <p:cViewPr varScale="1">
        <p:scale>
          <a:sx n="144" d="100"/>
          <a:sy n="144" d="100"/>
        </p:scale>
        <p:origin x="1000" y="184"/>
      </p:cViewPr>
      <p:guideLst>
        <p:guide orient="horz" pos="1925"/>
        <p:guide pos="3490"/>
        <p:guide orient="horz" pos="2182"/>
        <p:guide pos="383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7354B564-E561-3546-90EA-BDBB7FF16675}" type="datetimeFigureOut">
              <a:rPr lang="en-US" smtClean="0"/>
              <a:t>4/26/23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82F998DA-5B76-654E-852D-3CEFABD4160C}" type="slidenum">
              <a:rPr lang="en-US" smtClean="0"/>
              <a:t>‹#›</a:t>
            </a:fld>
            <a:endParaRPr lang="en-US"/>
          </a:p>
        </p:txBody>
      </p:sp>
    </p:spTree>
    <p:extLst>
      <p:ext uri="{BB962C8B-B14F-4D97-AF65-F5344CB8AC3E}">
        <p14:creationId xmlns:p14="http://schemas.microsoft.com/office/powerpoint/2010/main" val="8653875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37840" cy="4648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 uri="{FAA26D3D-D897-4be2-8F04-BA451C77F1D7}">
              <ma14:placeholderFlag xmlns:ma14="http://schemas.microsoft.com/office/mac/drawingml/2011/main" xmlns="" val="1"/>
            </a:ext>
          </a:extLst>
        </p:spPr>
        <p:txBody>
          <a:bodyPr vert="horz" wrap="square" lIns="93177" tIns="46589" rIns="93177" bIns="46589" numCol="1" anchor="t" anchorCtr="0" compatLnSpc="1">
            <a:prstTxWarp prst="textNoShape">
              <a:avLst/>
            </a:prstTxWarp>
          </a:bodyPr>
          <a:lstStyle>
            <a:lvl1pPr>
              <a:defRPr sz="1200">
                <a:ea typeface="ＭＳ Ｐゴシック" charset="0"/>
                <a:cs typeface="+mn-cs"/>
              </a:defRPr>
            </a:lvl1pPr>
          </a:lstStyle>
          <a:p>
            <a:pPr>
              <a:defRPr/>
            </a:pPr>
            <a:endParaRPr lang="en-US"/>
          </a:p>
        </p:txBody>
      </p:sp>
      <p:sp>
        <p:nvSpPr>
          <p:cNvPr id="11267" name="Rectangle 3"/>
          <p:cNvSpPr>
            <a:spLocks noGrp="1" noChangeArrowheads="1"/>
          </p:cNvSpPr>
          <p:nvPr>
            <p:ph type="dt" idx="1"/>
          </p:nvPr>
        </p:nvSpPr>
        <p:spPr bwMode="auto">
          <a:xfrm>
            <a:off x="3972560" y="0"/>
            <a:ext cx="3037840" cy="4648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 uri="{FAA26D3D-D897-4be2-8F04-BA451C77F1D7}">
              <ma14:placeholderFlag xmlns:ma14="http://schemas.microsoft.com/office/mac/drawingml/2011/main" xmlns="" val="1"/>
            </a:ext>
          </a:extLst>
        </p:spPr>
        <p:txBody>
          <a:bodyPr vert="horz" wrap="square" lIns="93177" tIns="46589" rIns="93177" bIns="46589" numCol="1" anchor="t" anchorCtr="0" compatLnSpc="1">
            <a:prstTxWarp prst="textNoShape">
              <a:avLst/>
            </a:prstTxWarp>
          </a:bodyPr>
          <a:lstStyle>
            <a:lvl1pPr algn="r">
              <a:defRPr sz="1200">
                <a:ea typeface="ＭＳ Ｐゴシック" charset="0"/>
                <a:cs typeface="+mn-cs"/>
              </a:defRPr>
            </a:lvl1pPr>
          </a:lstStyle>
          <a:p>
            <a:pPr>
              <a:defRPr/>
            </a:pPr>
            <a:endParaRPr lang="en-US"/>
          </a:p>
        </p:txBody>
      </p:sp>
      <p:sp>
        <p:nvSpPr>
          <p:cNvPr id="11268"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53640926-AAD7-44d8-BBD7-CCE9431645EC}">
              <a14:shadowObscured xmlns:a14="http://schemas.microsoft.com/office/drawing/2010/main" xmlns="" val="1"/>
            </a:ext>
            <a:ext uri="{FAA26D3D-D897-4be2-8F04-BA451C77F1D7}">
              <ma14:placeholderFlag xmlns:ma14="http://schemas.microsoft.com/office/mac/drawingml/2011/main" xmlns="" val="1"/>
            </a:ext>
          </a:extLst>
        </p:spPr>
      </p:sp>
      <p:sp>
        <p:nvSpPr>
          <p:cNvPr id="11269" name="Rectangle 5"/>
          <p:cNvSpPr>
            <a:spLocks noGrp="1" noChangeArrowheads="1"/>
          </p:cNvSpPr>
          <p:nvPr>
            <p:ph type="body" sz="quarter" idx="3"/>
          </p:nvPr>
        </p:nvSpPr>
        <p:spPr bwMode="auto">
          <a:xfrm>
            <a:off x="934720" y="4415790"/>
            <a:ext cx="5140960" cy="4183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 uri="{FAA26D3D-D897-4be2-8F04-BA451C77F1D7}">
              <ma14:placeholderFlag xmlns:ma14="http://schemas.microsoft.com/office/mac/drawingml/2011/main" xmlns="" val="1"/>
            </a:ext>
          </a:ex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831580"/>
            <a:ext cx="3037840" cy="4648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 uri="{FAA26D3D-D897-4be2-8F04-BA451C77F1D7}">
              <ma14:placeholderFlag xmlns:ma14="http://schemas.microsoft.com/office/mac/drawingml/2011/main" xmlns="" val="1"/>
            </a:ext>
          </a:extLst>
        </p:spPr>
        <p:txBody>
          <a:bodyPr vert="horz" wrap="square" lIns="93177" tIns="46589" rIns="93177" bIns="46589" numCol="1" anchor="b" anchorCtr="0" compatLnSpc="1">
            <a:prstTxWarp prst="textNoShape">
              <a:avLst/>
            </a:prstTxWarp>
          </a:bodyPr>
          <a:lstStyle>
            <a:lvl1pPr>
              <a:defRPr sz="1200">
                <a:ea typeface="ＭＳ Ｐゴシック" charset="0"/>
                <a:cs typeface="+mn-cs"/>
              </a:defRPr>
            </a:lvl1pPr>
          </a:lstStyle>
          <a:p>
            <a:pPr>
              <a:defRPr/>
            </a:pPr>
            <a:endParaRPr lang="en-US"/>
          </a:p>
        </p:txBody>
      </p:sp>
      <p:sp>
        <p:nvSpPr>
          <p:cNvPr id="11271" name="Rectangle 7"/>
          <p:cNvSpPr>
            <a:spLocks noGrp="1" noChangeArrowheads="1"/>
          </p:cNvSpPr>
          <p:nvPr>
            <p:ph type="sldNum" sz="quarter" idx="5"/>
          </p:nvPr>
        </p:nvSpPr>
        <p:spPr bwMode="auto">
          <a:xfrm>
            <a:off x="3972560" y="8831580"/>
            <a:ext cx="3037840" cy="4648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 uri="{FAA26D3D-D897-4be2-8F04-BA451C77F1D7}">
              <ma14:placeholderFlag xmlns:ma14="http://schemas.microsoft.com/office/mac/drawingml/2011/main" xmlns="" val="1"/>
            </a:ext>
          </a:extLst>
        </p:spPr>
        <p:txBody>
          <a:bodyPr vert="horz" wrap="square" lIns="93177" tIns="46589" rIns="93177" bIns="46589" numCol="1" anchor="b" anchorCtr="0" compatLnSpc="1">
            <a:prstTxWarp prst="textNoShape">
              <a:avLst/>
            </a:prstTxWarp>
          </a:bodyPr>
          <a:lstStyle>
            <a:lvl1pPr algn="r">
              <a:defRPr sz="1200"/>
            </a:lvl1pPr>
          </a:lstStyle>
          <a:p>
            <a:fld id="{71A4A7D6-1036-6849-9260-D68D2324D444}" type="slidenum">
              <a:rPr lang="en-US"/>
              <a:pPr/>
              <a:t>‹#›</a:t>
            </a:fld>
            <a:endParaRPr lang="en-US"/>
          </a:p>
        </p:txBody>
      </p:sp>
    </p:spTree>
    <p:extLst>
      <p:ext uri="{BB962C8B-B14F-4D97-AF65-F5344CB8AC3E}">
        <p14:creationId xmlns:p14="http://schemas.microsoft.com/office/powerpoint/2010/main" val="403178725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A4A7D6-1036-6849-9260-D68D2324D444}" type="slidenum">
              <a:rPr lang="en-US" smtClean="0"/>
              <a:pPr/>
              <a:t>1</a:t>
            </a:fld>
            <a:endParaRPr lang="en-US"/>
          </a:p>
        </p:txBody>
      </p:sp>
    </p:spTree>
    <p:extLst>
      <p:ext uri="{BB962C8B-B14F-4D97-AF65-F5344CB8AC3E}">
        <p14:creationId xmlns:p14="http://schemas.microsoft.com/office/powerpoint/2010/main" val="4175132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A4A7D6-1036-6849-9260-D68D2324D444}" type="slidenum">
              <a:rPr lang="en-US" smtClean="0"/>
              <a:pPr/>
              <a:t>5</a:t>
            </a:fld>
            <a:endParaRPr lang="en-US"/>
          </a:p>
        </p:txBody>
      </p:sp>
    </p:spTree>
    <p:extLst>
      <p:ext uri="{BB962C8B-B14F-4D97-AF65-F5344CB8AC3E}">
        <p14:creationId xmlns:p14="http://schemas.microsoft.com/office/powerpoint/2010/main" val="292025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A4A7D6-1036-6849-9260-D68D2324D444}" type="slidenum">
              <a:rPr lang="en-US" smtClean="0"/>
              <a:pPr/>
              <a:t>7</a:t>
            </a:fld>
            <a:endParaRPr lang="en-US"/>
          </a:p>
        </p:txBody>
      </p:sp>
    </p:spTree>
    <p:extLst>
      <p:ext uri="{BB962C8B-B14F-4D97-AF65-F5344CB8AC3E}">
        <p14:creationId xmlns:p14="http://schemas.microsoft.com/office/powerpoint/2010/main" val="3972176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A4A7D6-1036-6849-9260-D68D2324D444}" type="slidenum">
              <a:rPr lang="en-US" smtClean="0"/>
              <a:pPr/>
              <a:t>8</a:t>
            </a:fld>
            <a:endParaRPr lang="en-US"/>
          </a:p>
        </p:txBody>
      </p:sp>
    </p:spTree>
    <p:extLst>
      <p:ext uri="{BB962C8B-B14F-4D97-AF65-F5344CB8AC3E}">
        <p14:creationId xmlns:p14="http://schemas.microsoft.com/office/powerpoint/2010/main" val="2190915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4165600" y="6493326"/>
            <a:ext cx="3860800" cy="365126"/>
          </a:xfrm>
          <a:prstGeom prst="rect">
            <a:avLst/>
          </a:prstGeom>
        </p:spPr>
        <p:txBody>
          <a:bodyPr vert="horz" lIns="91440" tIns="45720" rIns="91440" bIns="45720" rtlCol="0" anchor="ctr"/>
          <a:lstStyle>
            <a:lvl1pPr algn="ctr">
              <a:defRPr lang="en-US" sz="1455" b="0" dirty="0">
                <a:solidFill>
                  <a:schemeClr val="tx1">
                    <a:tint val="75000"/>
                  </a:schemeClr>
                </a:solidFill>
                <a:latin typeface="+mj-lt"/>
              </a:defRPr>
            </a:lvl1pPr>
          </a:lstStyle>
          <a:p>
            <a:r>
              <a:rPr lang="en-US"/>
              <a:t>ISSC 2023</a:t>
            </a:r>
          </a:p>
        </p:txBody>
      </p:sp>
      <p:sp>
        <p:nvSpPr>
          <p:cNvPr id="2" name="TextBox 1">
            <a:extLst>
              <a:ext uri="{FF2B5EF4-FFF2-40B4-BE49-F238E27FC236}">
                <a16:creationId xmlns:a16="http://schemas.microsoft.com/office/drawing/2014/main" id="{88190A4B-D9B8-F481-D77E-E3BF507CA5EE}"/>
              </a:ext>
            </a:extLst>
          </p:cNvPr>
          <p:cNvSpPr txBox="1"/>
          <p:nvPr userDrawn="1"/>
        </p:nvSpPr>
        <p:spPr>
          <a:xfrm>
            <a:off x="2676699" y="6583556"/>
            <a:ext cx="2323072" cy="184666"/>
          </a:xfrm>
          <a:prstGeom prst="rect">
            <a:avLst/>
          </a:prstGeom>
          <a:noFill/>
        </p:spPr>
        <p:txBody>
          <a:bodyPr wrap="none" rtlCol="0">
            <a:spAutoFit/>
          </a:bodyPr>
          <a:lstStyle/>
          <a:p>
            <a:r>
              <a:rPr lang="en-US" sz="600" dirty="0">
                <a:latin typeface="Helvetica" pitchFamily="2" charset="0"/>
              </a:rPr>
              <a:t>© California Institute of Technology 2023. All Rights Reserved.</a:t>
            </a:r>
          </a:p>
        </p:txBody>
      </p:sp>
    </p:spTree>
    <p:extLst>
      <p:ext uri="{BB962C8B-B14F-4D97-AF65-F5344CB8AC3E}">
        <p14:creationId xmlns:p14="http://schemas.microsoft.com/office/powerpoint/2010/main" val="27568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3834" y="292103"/>
            <a:ext cx="11501493" cy="653035"/>
          </a:xfrm>
        </p:spPr>
        <p:txBody>
          <a:bodyPr/>
          <a:lstStyle/>
          <a:p>
            <a:r>
              <a:rPr lang="en-US" dirty="0"/>
              <a:t>Click to edit Master title style</a:t>
            </a:r>
          </a:p>
        </p:txBody>
      </p:sp>
      <p:sp>
        <p:nvSpPr>
          <p:cNvPr id="3" name="Content Placeholder 2"/>
          <p:cNvSpPr>
            <a:spLocks noGrp="1"/>
          </p:cNvSpPr>
          <p:nvPr>
            <p:ph idx="1"/>
          </p:nvPr>
        </p:nvSpPr>
        <p:spPr>
          <a:xfrm>
            <a:off x="373835" y="1094975"/>
            <a:ext cx="11501491" cy="5353851"/>
          </a:xfrm>
        </p:spPr>
        <p:txBody>
          <a:bodyPr/>
          <a:lstStyle>
            <a:lvl1pPr>
              <a:defRPr sz="2909" b="0"/>
            </a:lvl1pPr>
            <a:lvl2pPr>
              <a:defRPr b="0"/>
            </a:lvl2pPr>
            <a:lvl3pPr>
              <a:defRPr b="0"/>
            </a:lvl3pPr>
            <a:lvl4pPr>
              <a:defRPr b="0"/>
            </a:lvl4pPr>
            <a:lvl5pPr>
              <a:defRPr sz="1697"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p:cNvSpPr>
            <a:spLocks noGrp="1"/>
          </p:cNvSpPr>
          <p:nvPr>
            <p:ph type="ftr" sz="quarter" idx="10"/>
          </p:nvPr>
        </p:nvSpPr>
        <p:spPr>
          <a:xfrm>
            <a:off x="4165600" y="6565896"/>
            <a:ext cx="3860800" cy="292555"/>
          </a:xfrm>
          <a:prstGeom prst="rect">
            <a:avLst/>
          </a:prstGeom>
        </p:spPr>
        <p:txBody>
          <a:bodyPr/>
          <a:lstStyle>
            <a:lvl1pPr algn="ctr">
              <a:defRPr sz="1000" b="0" baseline="0">
                <a:latin typeface="+mj-lt"/>
              </a:defRPr>
            </a:lvl1pPr>
          </a:lstStyle>
          <a:p>
            <a:r>
              <a:rPr lang="en-US"/>
              <a:t>ISSC 2023</a:t>
            </a:r>
            <a:endParaRPr lang="en-US" dirty="0"/>
          </a:p>
        </p:txBody>
      </p:sp>
      <p:sp>
        <p:nvSpPr>
          <p:cNvPr id="5" name="Date Placeholder 4"/>
          <p:cNvSpPr>
            <a:spLocks noGrp="1"/>
          </p:cNvSpPr>
          <p:nvPr>
            <p:ph type="dt" sz="half" idx="11"/>
          </p:nvPr>
        </p:nvSpPr>
        <p:spPr>
          <a:xfrm>
            <a:off x="0" y="6492408"/>
            <a:ext cx="2742046" cy="365592"/>
          </a:xfrm>
        </p:spPr>
        <p:txBody>
          <a:bodyPr/>
          <a:lstStyle>
            <a:lvl1pPr>
              <a:defRPr sz="1455" b="0">
                <a:latin typeface="+mj-lt"/>
              </a:defRPr>
            </a:lvl1pPr>
          </a:lstStyle>
          <a:p>
            <a:r>
              <a:rPr lang="en-US" sz="1000"/>
              <a:t>5/1/2023</a:t>
            </a:r>
            <a:endParaRPr lang="en-US" sz="1000" dirty="0"/>
          </a:p>
        </p:txBody>
      </p:sp>
      <p:sp>
        <p:nvSpPr>
          <p:cNvPr id="6" name="Slide Number Placeholder 5"/>
          <p:cNvSpPr>
            <a:spLocks noGrp="1"/>
          </p:cNvSpPr>
          <p:nvPr>
            <p:ph type="sldNum" sz="quarter" idx="12"/>
          </p:nvPr>
        </p:nvSpPr>
        <p:spPr>
          <a:xfrm>
            <a:off x="9449958" y="6492408"/>
            <a:ext cx="2742045" cy="365592"/>
          </a:xfrm>
        </p:spPr>
        <p:txBody>
          <a:bodyPr/>
          <a:lstStyle>
            <a:lvl1pPr>
              <a:defRPr sz="1455" b="0">
                <a:latin typeface="+mj-lt"/>
              </a:defRPr>
            </a:lvl1pPr>
          </a:lstStyle>
          <a:p>
            <a:r>
              <a:rPr lang="en-US" dirty="0"/>
              <a:t>SML -</a:t>
            </a:r>
            <a:fld id="{3F155D5D-2966-48A5-A9ED-8CECD0F57BE0}" type="slidenum">
              <a:rPr lang="en-US" smtClean="0"/>
              <a:pPr/>
              <a:t>‹#›</a:t>
            </a:fld>
            <a:endParaRPr lang="en-US" dirty="0"/>
          </a:p>
        </p:txBody>
      </p:sp>
      <p:cxnSp>
        <p:nvCxnSpPr>
          <p:cNvPr id="8" name="Straight Connector 7"/>
          <p:cNvCxnSpPr/>
          <p:nvPr userDrawn="1"/>
        </p:nvCxnSpPr>
        <p:spPr bwMode="auto">
          <a:xfrm>
            <a:off x="229316" y="1010848"/>
            <a:ext cx="11758846" cy="0"/>
          </a:xfrm>
          <a:prstGeom prst="line">
            <a:avLst/>
          </a:prstGeom>
          <a:solidFill>
            <a:schemeClr val="accent1"/>
          </a:solidFill>
          <a:ln w="38100" cap="flat" cmpd="sng" algn="ctr">
            <a:solidFill>
              <a:srgbClr val="4462B3"/>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988079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44" name="Rectangle 172"/>
          <p:cNvSpPr>
            <a:spLocks noGrp="1" noChangeArrowheads="1"/>
          </p:cNvSpPr>
          <p:nvPr>
            <p:ph type="title"/>
          </p:nvPr>
        </p:nvSpPr>
        <p:spPr bwMode="auto">
          <a:xfrm>
            <a:off x="518588" y="292101"/>
            <a:ext cx="11211982" cy="7096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245" name="Rectangle 173"/>
          <p:cNvSpPr>
            <a:spLocks noGrp="1" noChangeArrowheads="1"/>
          </p:cNvSpPr>
          <p:nvPr>
            <p:ph type="body" idx="1"/>
          </p:nvPr>
        </p:nvSpPr>
        <p:spPr bwMode="auto">
          <a:xfrm>
            <a:off x="518589" y="1219200"/>
            <a:ext cx="11211983"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16"/>
          <p:cNvSpPr>
            <a:spLocks noChangeArrowheads="1"/>
          </p:cNvSpPr>
          <p:nvPr userDrawn="1"/>
        </p:nvSpPr>
        <p:spPr bwMode="auto">
          <a:xfrm>
            <a:off x="4130568" y="34930"/>
            <a:ext cx="3930884" cy="3162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1455" b="1" dirty="0">
                <a:latin typeface="Verdana" charset="0"/>
                <a:cs typeface="Verdana" charset="0"/>
              </a:rPr>
              <a:t>Interplanetary Network Directorate</a:t>
            </a:r>
            <a:endParaRPr lang="en-US" sz="1455" dirty="0">
              <a:latin typeface="Verdana" charset="0"/>
              <a:cs typeface="Verdana" charset="0"/>
            </a:endParaRPr>
          </a:p>
        </p:txBody>
      </p:sp>
      <p:sp>
        <p:nvSpPr>
          <p:cNvPr id="2" name="Date Placeholder 1"/>
          <p:cNvSpPr>
            <a:spLocks noGrp="1"/>
          </p:cNvSpPr>
          <p:nvPr>
            <p:ph type="dt" sz="half" idx="2"/>
          </p:nvPr>
        </p:nvSpPr>
        <p:spPr>
          <a:xfrm>
            <a:off x="0" y="6492408"/>
            <a:ext cx="2742046" cy="365592"/>
          </a:xfrm>
          <a:prstGeom prst="rect">
            <a:avLst/>
          </a:prstGeom>
        </p:spPr>
        <p:txBody>
          <a:bodyPr vert="horz" lIns="91440" tIns="45720" rIns="91440" bIns="45720" rtlCol="0" anchor="ctr"/>
          <a:lstStyle>
            <a:lvl1pPr>
              <a:defRPr lang="en-US" sz="1455" b="0" dirty="0">
                <a:solidFill>
                  <a:schemeClr val="tx1">
                    <a:tint val="75000"/>
                  </a:schemeClr>
                </a:solidFill>
                <a:latin typeface="+mj-lt"/>
              </a:defRPr>
            </a:lvl1pPr>
          </a:lstStyle>
          <a:p>
            <a:r>
              <a:rPr lang="en-US"/>
              <a:t>5/1/2023</a:t>
            </a:r>
          </a:p>
        </p:txBody>
      </p:sp>
      <p:sp>
        <p:nvSpPr>
          <p:cNvPr id="3" name="Slide Number Placeholder 2"/>
          <p:cNvSpPr>
            <a:spLocks noGrp="1"/>
          </p:cNvSpPr>
          <p:nvPr>
            <p:ph type="sldNum" sz="quarter" idx="4"/>
          </p:nvPr>
        </p:nvSpPr>
        <p:spPr>
          <a:xfrm>
            <a:off x="9449958" y="6492408"/>
            <a:ext cx="2742045" cy="365592"/>
          </a:xfrm>
          <a:prstGeom prst="rect">
            <a:avLst/>
          </a:prstGeom>
        </p:spPr>
        <p:txBody>
          <a:bodyPr vert="horz" lIns="91440" tIns="45720" rIns="91440" bIns="45720" rtlCol="0" anchor="ctr"/>
          <a:lstStyle>
            <a:lvl1pPr algn="r">
              <a:defRPr lang="en-US" sz="1455" b="0" smtClean="0">
                <a:solidFill>
                  <a:schemeClr val="tx1">
                    <a:tint val="75000"/>
                  </a:schemeClr>
                </a:solidFill>
                <a:latin typeface="+mj-lt"/>
              </a:defRPr>
            </a:lvl1pPr>
          </a:lstStyle>
          <a:p>
            <a:fld id="{3F155D5D-2966-48A5-A9ED-8CECD0F57BE0}" type="slidenum">
              <a:rPr lang="en-US" smtClean="0"/>
              <a:pPr/>
              <a:t>‹#›</a:t>
            </a:fld>
            <a:endParaRPr lang="en-US" dirty="0"/>
          </a:p>
        </p:txBody>
      </p:sp>
      <p:sp>
        <p:nvSpPr>
          <p:cNvPr id="4" name="TextBox 3">
            <a:extLst>
              <a:ext uri="{FF2B5EF4-FFF2-40B4-BE49-F238E27FC236}">
                <a16:creationId xmlns:a16="http://schemas.microsoft.com/office/drawing/2014/main" id="{F9753040-C2A5-F829-D001-41E1EBF4009C}"/>
              </a:ext>
            </a:extLst>
          </p:cNvPr>
          <p:cNvSpPr txBox="1"/>
          <p:nvPr userDrawn="1"/>
        </p:nvSpPr>
        <p:spPr>
          <a:xfrm>
            <a:off x="1970118" y="6583556"/>
            <a:ext cx="2323072" cy="184666"/>
          </a:xfrm>
          <a:prstGeom prst="rect">
            <a:avLst/>
          </a:prstGeom>
          <a:noFill/>
        </p:spPr>
        <p:txBody>
          <a:bodyPr wrap="none" rtlCol="0">
            <a:spAutoFit/>
          </a:bodyPr>
          <a:lstStyle/>
          <a:p>
            <a:r>
              <a:rPr lang="en-US" sz="600" dirty="0">
                <a:latin typeface="Helvetica" pitchFamily="2" charset="0"/>
              </a:rPr>
              <a:t>© California Institute of Technology 2023. All Rights Reserved.</a:t>
            </a:r>
          </a:p>
        </p:txBody>
      </p:sp>
    </p:spTree>
  </p:cSld>
  <p:clrMap bg1="lt1" tx1="dk1" bg2="lt2" tx2="dk2" accent1="accent1" accent2="accent2" accent3="accent3" accent4="accent4" accent5="accent5" accent6="accent6" hlink="hlink" folHlink="folHlink"/>
  <p:sldLayoutIdLst>
    <p:sldLayoutId id="2147483663" r:id="rId1"/>
    <p:sldLayoutId id="2147483662" r:id="rId2"/>
  </p:sldLayoutIdLst>
  <p:hf hdr="0"/>
  <p:txStyles>
    <p:titleStyle>
      <a:lvl1pPr algn="ctr" rtl="0" eaLnBrk="0" fontAlgn="base" hangingPunct="0">
        <a:spcBef>
          <a:spcPct val="0"/>
        </a:spcBef>
        <a:spcAft>
          <a:spcPct val="0"/>
        </a:spcAft>
        <a:defRPr sz="3394" b="1" i="0">
          <a:solidFill>
            <a:schemeClr val="tx2"/>
          </a:solidFill>
          <a:latin typeface="Helvetica"/>
          <a:ea typeface="+mj-ea"/>
          <a:cs typeface="Helvetica"/>
        </a:defRPr>
      </a:lvl1pPr>
      <a:lvl2pPr algn="ctr" rtl="0" eaLnBrk="0" fontAlgn="base" hangingPunct="0">
        <a:spcBef>
          <a:spcPct val="0"/>
        </a:spcBef>
        <a:spcAft>
          <a:spcPct val="0"/>
        </a:spcAft>
        <a:defRPr sz="2909" b="1">
          <a:solidFill>
            <a:schemeClr val="tx2"/>
          </a:solidFill>
          <a:latin typeface="Verdana" charset="0"/>
          <a:ea typeface="ＭＳ Ｐゴシック" charset="0"/>
          <a:cs typeface="ＭＳ Ｐゴシック" charset="0"/>
        </a:defRPr>
      </a:lvl2pPr>
      <a:lvl3pPr algn="ctr" rtl="0" eaLnBrk="0" fontAlgn="base" hangingPunct="0">
        <a:spcBef>
          <a:spcPct val="0"/>
        </a:spcBef>
        <a:spcAft>
          <a:spcPct val="0"/>
        </a:spcAft>
        <a:defRPr sz="2909" b="1">
          <a:solidFill>
            <a:schemeClr val="tx2"/>
          </a:solidFill>
          <a:latin typeface="Verdana" charset="0"/>
          <a:ea typeface="ＭＳ Ｐゴシック" charset="0"/>
          <a:cs typeface="ＭＳ Ｐゴシック" charset="0"/>
        </a:defRPr>
      </a:lvl3pPr>
      <a:lvl4pPr algn="ctr" rtl="0" eaLnBrk="0" fontAlgn="base" hangingPunct="0">
        <a:spcBef>
          <a:spcPct val="0"/>
        </a:spcBef>
        <a:spcAft>
          <a:spcPct val="0"/>
        </a:spcAft>
        <a:defRPr sz="2909" b="1">
          <a:solidFill>
            <a:schemeClr val="tx2"/>
          </a:solidFill>
          <a:latin typeface="Verdana" charset="0"/>
          <a:ea typeface="ＭＳ Ｐゴシック" charset="0"/>
          <a:cs typeface="ＭＳ Ｐゴシック" charset="0"/>
        </a:defRPr>
      </a:lvl4pPr>
      <a:lvl5pPr algn="ctr" rtl="0" eaLnBrk="0" fontAlgn="base" hangingPunct="0">
        <a:spcBef>
          <a:spcPct val="0"/>
        </a:spcBef>
        <a:spcAft>
          <a:spcPct val="0"/>
        </a:spcAft>
        <a:defRPr sz="2909" b="1">
          <a:solidFill>
            <a:schemeClr val="tx2"/>
          </a:solidFill>
          <a:latin typeface="Verdana" charset="0"/>
          <a:ea typeface="ＭＳ Ｐゴシック" charset="0"/>
          <a:cs typeface="ＭＳ Ｐゴシック" charset="0"/>
        </a:defRPr>
      </a:lvl5pPr>
      <a:lvl6pPr marL="554176" algn="ctr" rtl="0" fontAlgn="base">
        <a:spcBef>
          <a:spcPct val="0"/>
        </a:spcBef>
        <a:spcAft>
          <a:spcPct val="0"/>
        </a:spcAft>
        <a:defRPr sz="2909" b="1">
          <a:solidFill>
            <a:schemeClr val="tx2"/>
          </a:solidFill>
          <a:latin typeface="Arial" charset="0"/>
          <a:ea typeface="ＭＳ Ｐゴシック" charset="0"/>
        </a:defRPr>
      </a:lvl6pPr>
      <a:lvl7pPr marL="1108350" algn="ctr" rtl="0" fontAlgn="base">
        <a:spcBef>
          <a:spcPct val="0"/>
        </a:spcBef>
        <a:spcAft>
          <a:spcPct val="0"/>
        </a:spcAft>
        <a:defRPr sz="2909" b="1">
          <a:solidFill>
            <a:schemeClr val="tx2"/>
          </a:solidFill>
          <a:latin typeface="Arial" charset="0"/>
          <a:ea typeface="ＭＳ Ｐゴシック" charset="0"/>
        </a:defRPr>
      </a:lvl7pPr>
      <a:lvl8pPr marL="1662527" algn="ctr" rtl="0" fontAlgn="base">
        <a:spcBef>
          <a:spcPct val="0"/>
        </a:spcBef>
        <a:spcAft>
          <a:spcPct val="0"/>
        </a:spcAft>
        <a:defRPr sz="2909" b="1">
          <a:solidFill>
            <a:schemeClr val="tx2"/>
          </a:solidFill>
          <a:latin typeface="Arial" charset="0"/>
          <a:ea typeface="ＭＳ Ｐゴシック" charset="0"/>
        </a:defRPr>
      </a:lvl8pPr>
      <a:lvl9pPr marL="2216703" algn="ctr" rtl="0" fontAlgn="base">
        <a:spcBef>
          <a:spcPct val="0"/>
        </a:spcBef>
        <a:spcAft>
          <a:spcPct val="0"/>
        </a:spcAft>
        <a:defRPr sz="2909" b="1">
          <a:solidFill>
            <a:schemeClr val="tx2"/>
          </a:solidFill>
          <a:latin typeface="Arial" charset="0"/>
          <a:ea typeface="ＭＳ Ｐゴシック" charset="0"/>
        </a:defRPr>
      </a:lvl9pPr>
    </p:titleStyle>
    <p:bodyStyle>
      <a:lvl1pPr marL="415633" indent="-415633" algn="l" rtl="0" eaLnBrk="0" fontAlgn="base" hangingPunct="0">
        <a:spcBef>
          <a:spcPct val="20000"/>
        </a:spcBef>
        <a:spcAft>
          <a:spcPct val="0"/>
        </a:spcAft>
        <a:buChar char="•"/>
        <a:defRPr sz="2424" b="1" i="0">
          <a:solidFill>
            <a:schemeClr val="tx1"/>
          </a:solidFill>
          <a:latin typeface="Helvetica"/>
          <a:ea typeface="+mn-ea"/>
          <a:cs typeface="Helvetica"/>
        </a:defRPr>
      </a:lvl1pPr>
      <a:lvl2pPr marL="900536" indent="-346359" algn="l" rtl="0" eaLnBrk="0" fontAlgn="base" hangingPunct="0">
        <a:spcBef>
          <a:spcPct val="20000"/>
        </a:spcBef>
        <a:spcAft>
          <a:spcPct val="0"/>
        </a:spcAft>
        <a:buChar char="–"/>
        <a:defRPr sz="2424" b="1" i="0">
          <a:solidFill>
            <a:schemeClr val="tx1"/>
          </a:solidFill>
          <a:latin typeface="Helvetica"/>
          <a:ea typeface="+mn-ea"/>
          <a:cs typeface="Helvetica"/>
        </a:defRPr>
      </a:lvl2pPr>
      <a:lvl3pPr marL="1316167" indent="-277087" algn="l" rtl="0" eaLnBrk="0" fontAlgn="base" hangingPunct="0">
        <a:spcBef>
          <a:spcPct val="20000"/>
        </a:spcBef>
        <a:spcAft>
          <a:spcPct val="0"/>
        </a:spcAft>
        <a:buChar char="•"/>
        <a:defRPr sz="2182" b="1" i="0">
          <a:solidFill>
            <a:schemeClr val="tx1"/>
          </a:solidFill>
          <a:latin typeface="Helvetica"/>
          <a:ea typeface="+mn-ea"/>
          <a:cs typeface="Helvetica"/>
        </a:defRPr>
      </a:lvl3pPr>
      <a:lvl4pPr marL="1731799" indent="-277087" algn="l" rtl="0" eaLnBrk="0" fontAlgn="base" hangingPunct="0">
        <a:spcBef>
          <a:spcPct val="20000"/>
        </a:spcBef>
        <a:spcAft>
          <a:spcPct val="0"/>
        </a:spcAft>
        <a:buChar char="–"/>
        <a:defRPr sz="1939" b="1" i="0">
          <a:solidFill>
            <a:schemeClr val="tx1"/>
          </a:solidFill>
          <a:latin typeface="Helvetica"/>
          <a:ea typeface="+mn-ea"/>
          <a:cs typeface="Helvetica"/>
        </a:defRPr>
      </a:lvl4pPr>
      <a:lvl5pPr marL="2147432" indent="-277087" algn="l" rtl="0" eaLnBrk="0" fontAlgn="base" hangingPunct="0">
        <a:spcBef>
          <a:spcPct val="20000"/>
        </a:spcBef>
        <a:spcAft>
          <a:spcPct val="0"/>
        </a:spcAft>
        <a:buChar char="»"/>
        <a:defRPr sz="1939" b="1" i="0">
          <a:solidFill>
            <a:schemeClr val="tx1"/>
          </a:solidFill>
          <a:latin typeface="Helvetica"/>
          <a:ea typeface="+mn-ea"/>
          <a:cs typeface="Helvetica"/>
        </a:defRPr>
      </a:lvl5pPr>
      <a:lvl6pPr marL="2701607" indent="-277087" algn="l" rtl="0" fontAlgn="base">
        <a:spcBef>
          <a:spcPct val="20000"/>
        </a:spcBef>
        <a:spcAft>
          <a:spcPct val="0"/>
        </a:spcAft>
        <a:buChar char="»"/>
        <a:defRPr sz="1697" b="1">
          <a:solidFill>
            <a:schemeClr val="tx1"/>
          </a:solidFill>
          <a:latin typeface="+mn-lt"/>
          <a:ea typeface="+mn-ea"/>
        </a:defRPr>
      </a:lvl6pPr>
      <a:lvl7pPr marL="3255782" indent="-277087" algn="l" rtl="0" fontAlgn="base">
        <a:spcBef>
          <a:spcPct val="20000"/>
        </a:spcBef>
        <a:spcAft>
          <a:spcPct val="0"/>
        </a:spcAft>
        <a:buChar char="»"/>
        <a:defRPr sz="1697" b="1">
          <a:solidFill>
            <a:schemeClr val="tx1"/>
          </a:solidFill>
          <a:latin typeface="+mn-lt"/>
          <a:ea typeface="+mn-ea"/>
        </a:defRPr>
      </a:lvl7pPr>
      <a:lvl8pPr marL="3809958" indent="-277087" algn="l" rtl="0" fontAlgn="base">
        <a:spcBef>
          <a:spcPct val="20000"/>
        </a:spcBef>
        <a:spcAft>
          <a:spcPct val="0"/>
        </a:spcAft>
        <a:buChar char="»"/>
        <a:defRPr sz="1697" b="1">
          <a:solidFill>
            <a:schemeClr val="tx1"/>
          </a:solidFill>
          <a:latin typeface="+mn-lt"/>
          <a:ea typeface="+mn-ea"/>
        </a:defRPr>
      </a:lvl8pPr>
      <a:lvl9pPr marL="4364133" indent="-277087" algn="l" rtl="0" fontAlgn="base">
        <a:spcBef>
          <a:spcPct val="20000"/>
        </a:spcBef>
        <a:spcAft>
          <a:spcPct val="0"/>
        </a:spcAft>
        <a:buChar char="»"/>
        <a:defRPr sz="1697" b="1">
          <a:solidFill>
            <a:schemeClr val="tx1"/>
          </a:solidFill>
          <a:latin typeface="+mn-lt"/>
          <a:ea typeface="+mn-ea"/>
        </a:defRPr>
      </a:lvl9pPr>
    </p:bodyStyle>
    <p:otherStyle>
      <a:defPPr>
        <a:defRPr lang="en-US"/>
      </a:defPPr>
      <a:lvl1pPr marL="0" algn="l" defTabSz="554176" rtl="0" eaLnBrk="1" latinLnBrk="0" hangingPunct="1">
        <a:defRPr sz="2182" kern="1200">
          <a:solidFill>
            <a:schemeClr val="tx1"/>
          </a:solidFill>
          <a:latin typeface="+mn-lt"/>
          <a:ea typeface="+mn-ea"/>
          <a:cs typeface="+mn-cs"/>
        </a:defRPr>
      </a:lvl1pPr>
      <a:lvl2pPr marL="554176" algn="l" defTabSz="554176" rtl="0" eaLnBrk="1" latinLnBrk="0" hangingPunct="1">
        <a:defRPr sz="2182" kern="1200">
          <a:solidFill>
            <a:schemeClr val="tx1"/>
          </a:solidFill>
          <a:latin typeface="+mn-lt"/>
          <a:ea typeface="+mn-ea"/>
          <a:cs typeface="+mn-cs"/>
        </a:defRPr>
      </a:lvl2pPr>
      <a:lvl3pPr marL="1108350" algn="l" defTabSz="554176" rtl="0" eaLnBrk="1" latinLnBrk="0" hangingPunct="1">
        <a:defRPr sz="2182" kern="1200">
          <a:solidFill>
            <a:schemeClr val="tx1"/>
          </a:solidFill>
          <a:latin typeface="+mn-lt"/>
          <a:ea typeface="+mn-ea"/>
          <a:cs typeface="+mn-cs"/>
        </a:defRPr>
      </a:lvl3pPr>
      <a:lvl4pPr marL="1662527" algn="l" defTabSz="554176" rtl="0" eaLnBrk="1" latinLnBrk="0" hangingPunct="1">
        <a:defRPr sz="2182" kern="1200">
          <a:solidFill>
            <a:schemeClr val="tx1"/>
          </a:solidFill>
          <a:latin typeface="+mn-lt"/>
          <a:ea typeface="+mn-ea"/>
          <a:cs typeface="+mn-cs"/>
        </a:defRPr>
      </a:lvl4pPr>
      <a:lvl5pPr marL="2216703" algn="l" defTabSz="554176" rtl="0" eaLnBrk="1" latinLnBrk="0" hangingPunct="1">
        <a:defRPr sz="2182" kern="1200">
          <a:solidFill>
            <a:schemeClr val="tx1"/>
          </a:solidFill>
          <a:latin typeface="+mn-lt"/>
          <a:ea typeface="+mn-ea"/>
          <a:cs typeface="+mn-cs"/>
        </a:defRPr>
      </a:lvl5pPr>
      <a:lvl6pPr marL="2770879" algn="l" defTabSz="554176" rtl="0" eaLnBrk="1" latinLnBrk="0" hangingPunct="1">
        <a:defRPr sz="2182" kern="1200">
          <a:solidFill>
            <a:schemeClr val="tx1"/>
          </a:solidFill>
          <a:latin typeface="+mn-lt"/>
          <a:ea typeface="+mn-ea"/>
          <a:cs typeface="+mn-cs"/>
        </a:defRPr>
      </a:lvl6pPr>
      <a:lvl7pPr marL="3325053" algn="l" defTabSz="554176" rtl="0" eaLnBrk="1" latinLnBrk="0" hangingPunct="1">
        <a:defRPr sz="2182" kern="1200">
          <a:solidFill>
            <a:schemeClr val="tx1"/>
          </a:solidFill>
          <a:latin typeface="+mn-lt"/>
          <a:ea typeface="+mn-ea"/>
          <a:cs typeface="+mn-cs"/>
        </a:defRPr>
      </a:lvl7pPr>
      <a:lvl8pPr marL="3879230" algn="l" defTabSz="554176" rtl="0" eaLnBrk="1" latinLnBrk="0" hangingPunct="1">
        <a:defRPr sz="2182" kern="1200">
          <a:solidFill>
            <a:schemeClr val="tx1"/>
          </a:solidFill>
          <a:latin typeface="+mn-lt"/>
          <a:ea typeface="+mn-ea"/>
          <a:cs typeface="+mn-cs"/>
        </a:defRPr>
      </a:lvl8pPr>
      <a:lvl9pPr marL="4433406" algn="l" defTabSz="554176" rtl="0" eaLnBrk="1" latinLnBrk="0" hangingPunct="1">
        <a:defRPr sz="218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B1C3ED-4AFF-DF65-1A27-5266B7B7965E}"/>
              </a:ext>
            </a:extLst>
          </p:cNvPr>
          <p:cNvPicPr>
            <a:picLocks noChangeAspect="1"/>
          </p:cNvPicPr>
          <p:nvPr/>
        </p:nvPicPr>
        <p:blipFill rotWithShape="1">
          <a:blip r:embed="rId3"/>
          <a:srcRect l="23248" t="25662" r="37616" b="24256"/>
          <a:stretch/>
        </p:blipFill>
        <p:spPr>
          <a:xfrm>
            <a:off x="20972" y="-10440"/>
            <a:ext cx="8615028" cy="6868440"/>
          </a:xfrm>
          <a:prstGeom prst="rect">
            <a:avLst/>
          </a:prstGeom>
        </p:spPr>
      </p:pic>
      <p:pic>
        <p:nvPicPr>
          <p:cNvPr id="20" name="Picture 19">
            <a:extLst>
              <a:ext uri="{FF2B5EF4-FFF2-40B4-BE49-F238E27FC236}">
                <a16:creationId xmlns:a16="http://schemas.microsoft.com/office/drawing/2014/main" id="{0CBF7F6C-7050-D9C4-1249-D13785576A6A}"/>
              </a:ext>
            </a:extLst>
          </p:cNvPr>
          <p:cNvPicPr>
            <a:picLocks noChangeAspect="1"/>
          </p:cNvPicPr>
          <p:nvPr/>
        </p:nvPicPr>
        <p:blipFill rotWithShape="1">
          <a:blip r:embed="rId3"/>
          <a:srcRect l="23248" t="25662" r="37616" b="24256"/>
          <a:stretch/>
        </p:blipFill>
        <p:spPr>
          <a:xfrm>
            <a:off x="20972" y="0"/>
            <a:ext cx="8615028" cy="6868440"/>
          </a:xfrm>
          <a:prstGeom prst="rect">
            <a:avLst/>
          </a:prstGeom>
        </p:spPr>
      </p:pic>
      <p:pic>
        <p:nvPicPr>
          <p:cNvPr id="2" name="Picture 1">
            <a:extLst>
              <a:ext uri="{FF2B5EF4-FFF2-40B4-BE49-F238E27FC236}">
                <a16:creationId xmlns:a16="http://schemas.microsoft.com/office/drawing/2014/main" id="{DADC30C7-3789-72DC-E224-EE205E430CB2}"/>
              </a:ext>
            </a:extLst>
          </p:cNvPr>
          <p:cNvPicPr>
            <a:picLocks noChangeAspect="1"/>
          </p:cNvPicPr>
          <p:nvPr/>
        </p:nvPicPr>
        <p:blipFill rotWithShape="1">
          <a:blip r:embed="rId3"/>
          <a:srcRect l="16055" t="25662" r="28882" b="24256"/>
          <a:stretch/>
        </p:blipFill>
        <p:spPr>
          <a:xfrm flipH="1">
            <a:off x="49874" y="-4094"/>
            <a:ext cx="12121153" cy="6868440"/>
          </a:xfrm>
          <a:prstGeom prst="rect">
            <a:avLst/>
          </a:prstGeom>
        </p:spPr>
      </p:pic>
      <p:sp>
        <p:nvSpPr>
          <p:cNvPr id="4" name="Footer Placeholder 3">
            <a:extLst>
              <a:ext uri="{FF2B5EF4-FFF2-40B4-BE49-F238E27FC236}">
                <a16:creationId xmlns:a16="http://schemas.microsoft.com/office/drawing/2014/main" id="{864F6778-D6C3-C57E-F65B-E1CD6361AE75}"/>
              </a:ext>
            </a:extLst>
          </p:cNvPr>
          <p:cNvSpPr>
            <a:spLocks noGrp="1"/>
          </p:cNvSpPr>
          <p:nvPr>
            <p:ph type="ftr" sz="quarter" idx="10"/>
          </p:nvPr>
        </p:nvSpPr>
        <p:spPr/>
        <p:txBody>
          <a:bodyPr/>
          <a:lstStyle/>
          <a:p>
            <a:r>
              <a:rPr lang="en-US" dirty="0">
                <a:solidFill>
                  <a:schemeClr val="bg1"/>
                </a:solidFill>
              </a:rPr>
              <a:t>ISSC 2023</a:t>
            </a:r>
          </a:p>
        </p:txBody>
      </p:sp>
      <p:sp>
        <p:nvSpPr>
          <p:cNvPr id="6" name="Title 1">
            <a:extLst>
              <a:ext uri="{FF2B5EF4-FFF2-40B4-BE49-F238E27FC236}">
                <a16:creationId xmlns:a16="http://schemas.microsoft.com/office/drawing/2014/main" id="{D5095E5D-8031-F85B-DD6B-3DA88E9747FA}"/>
              </a:ext>
            </a:extLst>
          </p:cNvPr>
          <p:cNvSpPr txBox="1">
            <a:spLocks/>
          </p:cNvSpPr>
          <p:nvPr/>
        </p:nvSpPr>
        <p:spPr>
          <a:xfrm>
            <a:off x="0" y="1289922"/>
            <a:ext cx="6096000" cy="664909"/>
          </a:xfrm>
          <a:prstGeom prst="rect">
            <a:avLst/>
          </a:prstGeom>
        </p:spPr>
        <p:txBody>
          <a:bodyPr anchor="ctr"/>
          <a:lstStyle>
            <a:lvl1pPr algn="ctr" rtl="0" eaLnBrk="0" fontAlgn="base" hangingPunct="0">
              <a:spcBef>
                <a:spcPct val="0"/>
              </a:spcBef>
              <a:spcAft>
                <a:spcPct val="0"/>
              </a:spcAft>
              <a:defRPr sz="1800" b="1" i="0">
                <a:solidFill>
                  <a:schemeClr val="tx2"/>
                </a:solidFill>
                <a:latin typeface="Helvetica"/>
                <a:ea typeface="+mj-ea"/>
                <a:cs typeface="Helvetica"/>
              </a:defRPr>
            </a:lvl1pPr>
            <a:lvl2pPr algn="ctr" rtl="0" eaLnBrk="0" fontAlgn="base" hangingPunct="0">
              <a:spcBef>
                <a:spcPct val="0"/>
              </a:spcBef>
              <a:spcAft>
                <a:spcPct val="0"/>
              </a:spcAft>
              <a:defRPr sz="2909" b="1">
                <a:solidFill>
                  <a:schemeClr val="tx2"/>
                </a:solidFill>
                <a:latin typeface="Verdana" charset="0"/>
                <a:ea typeface="ＭＳ Ｐゴシック" charset="0"/>
                <a:cs typeface="ＭＳ Ｐゴシック" charset="0"/>
              </a:defRPr>
            </a:lvl2pPr>
            <a:lvl3pPr algn="ctr" rtl="0" eaLnBrk="0" fontAlgn="base" hangingPunct="0">
              <a:spcBef>
                <a:spcPct val="0"/>
              </a:spcBef>
              <a:spcAft>
                <a:spcPct val="0"/>
              </a:spcAft>
              <a:defRPr sz="2909" b="1">
                <a:solidFill>
                  <a:schemeClr val="tx2"/>
                </a:solidFill>
                <a:latin typeface="Verdana" charset="0"/>
                <a:ea typeface="ＭＳ Ｐゴシック" charset="0"/>
                <a:cs typeface="ＭＳ Ｐゴシック" charset="0"/>
              </a:defRPr>
            </a:lvl3pPr>
            <a:lvl4pPr algn="ctr" rtl="0" eaLnBrk="0" fontAlgn="base" hangingPunct="0">
              <a:spcBef>
                <a:spcPct val="0"/>
              </a:spcBef>
              <a:spcAft>
                <a:spcPct val="0"/>
              </a:spcAft>
              <a:defRPr sz="2909" b="1">
                <a:solidFill>
                  <a:schemeClr val="tx2"/>
                </a:solidFill>
                <a:latin typeface="Verdana" charset="0"/>
                <a:ea typeface="ＭＳ Ｐゴシック" charset="0"/>
                <a:cs typeface="ＭＳ Ｐゴシック" charset="0"/>
              </a:defRPr>
            </a:lvl4pPr>
            <a:lvl5pPr algn="ctr" rtl="0" eaLnBrk="0" fontAlgn="base" hangingPunct="0">
              <a:spcBef>
                <a:spcPct val="0"/>
              </a:spcBef>
              <a:spcAft>
                <a:spcPct val="0"/>
              </a:spcAft>
              <a:defRPr sz="2909" b="1">
                <a:solidFill>
                  <a:schemeClr val="tx2"/>
                </a:solidFill>
                <a:latin typeface="Verdana" charset="0"/>
                <a:ea typeface="ＭＳ Ｐゴシック" charset="0"/>
                <a:cs typeface="ＭＳ Ｐゴシック" charset="0"/>
              </a:defRPr>
            </a:lvl5pPr>
            <a:lvl6pPr marL="554176" algn="ctr" rtl="0" fontAlgn="base">
              <a:spcBef>
                <a:spcPct val="0"/>
              </a:spcBef>
              <a:spcAft>
                <a:spcPct val="0"/>
              </a:spcAft>
              <a:defRPr sz="2909" b="1">
                <a:solidFill>
                  <a:schemeClr val="tx2"/>
                </a:solidFill>
                <a:latin typeface="Arial" charset="0"/>
                <a:ea typeface="ＭＳ Ｐゴシック" charset="0"/>
              </a:defRPr>
            </a:lvl6pPr>
            <a:lvl7pPr marL="1108350" algn="ctr" rtl="0" fontAlgn="base">
              <a:spcBef>
                <a:spcPct val="0"/>
              </a:spcBef>
              <a:spcAft>
                <a:spcPct val="0"/>
              </a:spcAft>
              <a:defRPr sz="2909" b="1">
                <a:solidFill>
                  <a:schemeClr val="tx2"/>
                </a:solidFill>
                <a:latin typeface="Arial" charset="0"/>
                <a:ea typeface="ＭＳ Ｐゴシック" charset="0"/>
              </a:defRPr>
            </a:lvl7pPr>
            <a:lvl8pPr marL="1662527" algn="ctr" rtl="0" fontAlgn="base">
              <a:spcBef>
                <a:spcPct val="0"/>
              </a:spcBef>
              <a:spcAft>
                <a:spcPct val="0"/>
              </a:spcAft>
              <a:defRPr sz="2909" b="1">
                <a:solidFill>
                  <a:schemeClr val="tx2"/>
                </a:solidFill>
                <a:latin typeface="Arial" charset="0"/>
                <a:ea typeface="ＭＳ Ｐゴシック" charset="0"/>
              </a:defRPr>
            </a:lvl8pPr>
            <a:lvl9pPr marL="2216703" algn="ctr" rtl="0" fontAlgn="base">
              <a:spcBef>
                <a:spcPct val="0"/>
              </a:spcBef>
              <a:spcAft>
                <a:spcPct val="0"/>
              </a:spcAft>
              <a:defRPr sz="2909" b="1">
                <a:solidFill>
                  <a:schemeClr val="tx2"/>
                </a:solidFill>
                <a:latin typeface="Arial" charset="0"/>
                <a:ea typeface="ＭＳ Ｐゴシック" charset="0"/>
              </a:defRPr>
            </a:lvl9pPr>
          </a:lstStyle>
          <a:p>
            <a:r>
              <a:rPr lang="en-US" kern="0" dirty="0">
                <a:solidFill>
                  <a:schemeClr val="bg1"/>
                </a:solidFill>
              </a:rPr>
              <a:t>Interplanetary Small Satellite Conference May 1, 2023</a:t>
            </a:r>
          </a:p>
        </p:txBody>
      </p:sp>
      <p:sp>
        <p:nvSpPr>
          <p:cNvPr id="7" name="Subtitle 2">
            <a:extLst>
              <a:ext uri="{FF2B5EF4-FFF2-40B4-BE49-F238E27FC236}">
                <a16:creationId xmlns:a16="http://schemas.microsoft.com/office/drawing/2014/main" id="{81F6AA25-9D2F-F309-798A-2DC927B823CA}"/>
              </a:ext>
            </a:extLst>
          </p:cNvPr>
          <p:cNvSpPr txBox="1">
            <a:spLocks/>
          </p:cNvSpPr>
          <p:nvPr/>
        </p:nvSpPr>
        <p:spPr>
          <a:xfrm>
            <a:off x="49875" y="2409175"/>
            <a:ext cx="2657814" cy="2550368"/>
          </a:xfrm>
          <a:prstGeom prst="rect">
            <a:avLst/>
          </a:prstGeom>
        </p:spPr>
        <p:txBody>
          <a:bodyPr anchor="ctr"/>
          <a:lstStyle>
            <a:lvl1pPr marL="0" indent="0" algn="ctr" rtl="0" eaLnBrk="0" fontAlgn="base" hangingPunct="0">
              <a:spcBef>
                <a:spcPct val="20000"/>
              </a:spcBef>
              <a:spcAft>
                <a:spcPct val="0"/>
              </a:spcAft>
              <a:buNone/>
              <a:defRPr sz="1600" b="1" i="0" baseline="0">
                <a:solidFill>
                  <a:schemeClr val="tx1"/>
                </a:solidFill>
                <a:latin typeface="Helvetica"/>
                <a:ea typeface="+mn-ea"/>
                <a:cs typeface="Helvetica"/>
              </a:defRPr>
            </a:lvl1pPr>
            <a:lvl2pPr marL="554176" indent="0" algn="ctr" rtl="0" eaLnBrk="0" fontAlgn="base" hangingPunct="0">
              <a:spcBef>
                <a:spcPct val="20000"/>
              </a:spcBef>
              <a:spcAft>
                <a:spcPct val="0"/>
              </a:spcAft>
              <a:buNone/>
              <a:defRPr sz="2424" b="1" i="0">
                <a:solidFill>
                  <a:schemeClr val="tx1"/>
                </a:solidFill>
                <a:latin typeface="Helvetica"/>
                <a:ea typeface="+mn-ea"/>
                <a:cs typeface="Helvetica"/>
              </a:defRPr>
            </a:lvl2pPr>
            <a:lvl3pPr marL="1108350" indent="0" algn="ctr" rtl="0" eaLnBrk="0" fontAlgn="base" hangingPunct="0">
              <a:spcBef>
                <a:spcPct val="20000"/>
              </a:spcBef>
              <a:spcAft>
                <a:spcPct val="0"/>
              </a:spcAft>
              <a:buNone/>
              <a:defRPr sz="2182" b="1" i="0">
                <a:solidFill>
                  <a:schemeClr val="tx1"/>
                </a:solidFill>
                <a:latin typeface="Helvetica"/>
                <a:ea typeface="+mn-ea"/>
                <a:cs typeface="Helvetica"/>
              </a:defRPr>
            </a:lvl3pPr>
            <a:lvl4pPr marL="1662527" indent="0" algn="ctr" rtl="0" eaLnBrk="0" fontAlgn="base" hangingPunct="0">
              <a:spcBef>
                <a:spcPct val="20000"/>
              </a:spcBef>
              <a:spcAft>
                <a:spcPct val="0"/>
              </a:spcAft>
              <a:buNone/>
              <a:defRPr sz="1939" b="1" i="0">
                <a:solidFill>
                  <a:schemeClr val="tx1"/>
                </a:solidFill>
                <a:latin typeface="Helvetica"/>
                <a:ea typeface="+mn-ea"/>
                <a:cs typeface="Helvetica"/>
              </a:defRPr>
            </a:lvl4pPr>
            <a:lvl5pPr marL="2216703" indent="0" algn="ctr" rtl="0" eaLnBrk="0" fontAlgn="base" hangingPunct="0">
              <a:spcBef>
                <a:spcPct val="20000"/>
              </a:spcBef>
              <a:spcAft>
                <a:spcPct val="0"/>
              </a:spcAft>
              <a:buNone/>
              <a:defRPr sz="1939" b="1" i="0">
                <a:solidFill>
                  <a:schemeClr val="tx1"/>
                </a:solidFill>
                <a:latin typeface="Helvetica"/>
                <a:ea typeface="+mn-ea"/>
                <a:cs typeface="Helvetica"/>
              </a:defRPr>
            </a:lvl5pPr>
            <a:lvl6pPr marL="2770879" indent="0" algn="ctr" rtl="0" fontAlgn="base">
              <a:spcBef>
                <a:spcPct val="20000"/>
              </a:spcBef>
              <a:spcAft>
                <a:spcPct val="0"/>
              </a:spcAft>
              <a:buNone/>
              <a:defRPr sz="1697" b="1">
                <a:solidFill>
                  <a:schemeClr val="tx1"/>
                </a:solidFill>
                <a:latin typeface="+mn-lt"/>
                <a:ea typeface="+mn-ea"/>
              </a:defRPr>
            </a:lvl6pPr>
            <a:lvl7pPr marL="3325053" indent="0" algn="ctr" rtl="0" fontAlgn="base">
              <a:spcBef>
                <a:spcPct val="20000"/>
              </a:spcBef>
              <a:spcAft>
                <a:spcPct val="0"/>
              </a:spcAft>
              <a:buNone/>
              <a:defRPr sz="1697" b="1">
                <a:solidFill>
                  <a:schemeClr val="tx1"/>
                </a:solidFill>
                <a:latin typeface="+mn-lt"/>
                <a:ea typeface="+mn-ea"/>
              </a:defRPr>
            </a:lvl7pPr>
            <a:lvl8pPr marL="3879230" indent="0" algn="ctr" rtl="0" fontAlgn="base">
              <a:spcBef>
                <a:spcPct val="20000"/>
              </a:spcBef>
              <a:spcAft>
                <a:spcPct val="0"/>
              </a:spcAft>
              <a:buNone/>
              <a:defRPr sz="1697" b="1">
                <a:solidFill>
                  <a:schemeClr val="tx1"/>
                </a:solidFill>
                <a:latin typeface="+mn-lt"/>
                <a:ea typeface="+mn-ea"/>
              </a:defRPr>
            </a:lvl8pPr>
            <a:lvl9pPr marL="4433406" indent="0" algn="ctr" rtl="0" fontAlgn="base">
              <a:spcBef>
                <a:spcPct val="20000"/>
              </a:spcBef>
              <a:spcAft>
                <a:spcPct val="0"/>
              </a:spcAft>
              <a:buNone/>
              <a:defRPr sz="1697" b="1">
                <a:solidFill>
                  <a:schemeClr val="tx1"/>
                </a:solidFill>
                <a:latin typeface="+mn-lt"/>
                <a:ea typeface="+mn-ea"/>
              </a:defRPr>
            </a:lvl9pPr>
          </a:lstStyle>
          <a:p>
            <a:pPr algn="l">
              <a:spcBef>
                <a:spcPts val="0"/>
              </a:spcBef>
              <a:spcAft>
                <a:spcPts val="400"/>
              </a:spcAft>
            </a:pPr>
            <a:r>
              <a:rPr lang="en-US" sz="1400" kern="0" dirty="0">
                <a:solidFill>
                  <a:schemeClr val="bg1"/>
                </a:solidFill>
              </a:rPr>
              <a:t>Stephen M. Lichten</a:t>
            </a:r>
          </a:p>
          <a:p>
            <a:pPr algn="l">
              <a:spcBef>
                <a:spcPts val="0"/>
              </a:spcBef>
              <a:spcAft>
                <a:spcPts val="400"/>
              </a:spcAft>
            </a:pPr>
            <a:r>
              <a:rPr lang="en-US" sz="1100" kern="0" dirty="0">
                <a:solidFill>
                  <a:schemeClr val="bg1"/>
                </a:solidFill>
              </a:rPr>
              <a:t>JPL Interplanetary Network Directorate, Chief Engineer</a:t>
            </a:r>
          </a:p>
          <a:p>
            <a:pPr algn="l">
              <a:spcBef>
                <a:spcPts val="0"/>
              </a:spcBef>
              <a:spcAft>
                <a:spcPts val="400"/>
              </a:spcAft>
            </a:pPr>
            <a:endParaRPr lang="en-US" sz="800" kern="0" dirty="0">
              <a:solidFill>
                <a:schemeClr val="bg1"/>
              </a:solidFill>
            </a:endParaRPr>
          </a:p>
          <a:p>
            <a:pPr algn="l">
              <a:spcBef>
                <a:spcPts val="0"/>
              </a:spcBef>
              <a:spcAft>
                <a:spcPts val="400"/>
              </a:spcAft>
            </a:pPr>
            <a:r>
              <a:rPr lang="en-US" sz="1400" kern="0" dirty="0">
                <a:solidFill>
                  <a:schemeClr val="bg1"/>
                </a:solidFill>
              </a:rPr>
              <a:t>Douglas S. Abraham</a:t>
            </a:r>
          </a:p>
          <a:p>
            <a:pPr algn="l">
              <a:spcBef>
                <a:spcPts val="0"/>
              </a:spcBef>
              <a:spcAft>
                <a:spcPts val="400"/>
              </a:spcAft>
            </a:pPr>
            <a:r>
              <a:rPr lang="en-US" sz="1100" kern="0" dirty="0">
                <a:solidFill>
                  <a:schemeClr val="bg1"/>
                </a:solidFill>
              </a:rPr>
              <a:t>JPL Interplanetary Network Directorate, Customer Interface Management Office System Engineer</a:t>
            </a:r>
          </a:p>
          <a:p>
            <a:pPr algn="l">
              <a:spcBef>
                <a:spcPts val="0"/>
              </a:spcBef>
              <a:spcAft>
                <a:spcPts val="400"/>
              </a:spcAft>
            </a:pPr>
            <a:endParaRPr lang="en-US" sz="800" kern="0" dirty="0">
              <a:solidFill>
                <a:schemeClr val="bg1"/>
              </a:solidFill>
            </a:endParaRPr>
          </a:p>
          <a:p>
            <a:pPr algn="l">
              <a:spcBef>
                <a:spcPts val="0"/>
              </a:spcBef>
              <a:spcAft>
                <a:spcPts val="400"/>
              </a:spcAft>
            </a:pPr>
            <a:r>
              <a:rPr lang="en-US" sz="1400" kern="0" dirty="0">
                <a:solidFill>
                  <a:schemeClr val="bg1"/>
                </a:solidFill>
              </a:rPr>
              <a:t>Henry </a:t>
            </a:r>
            <a:r>
              <a:rPr lang="en-US" sz="1400" kern="0" dirty="0" err="1">
                <a:solidFill>
                  <a:schemeClr val="bg1"/>
                </a:solidFill>
              </a:rPr>
              <a:t>Minervini</a:t>
            </a:r>
            <a:r>
              <a:rPr lang="en-US" sz="1400" kern="0" dirty="0">
                <a:solidFill>
                  <a:schemeClr val="bg1"/>
                </a:solidFill>
              </a:rPr>
              <a:t> </a:t>
            </a:r>
          </a:p>
          <a:p>
            <a:pPr algn="l">
              <a:spcBef>
                <a:spcPts val="0"/>
              </a:spcBef>
              <a:spcAft>
                <a:spcPts val="400"/>
              </a:spcAft>
            </a:pPr>
            <a:r>
              <a:rPr lang="en-US" sz="1100" kern="0" dirty="0">
                <a:solidFill>
                  <a:schemeClr val="bg1"/>
                </a:solidFill>
              </a:rPr>
              <a:t>Metis/</a:t>
            </a:r>
            <a:r>
              <a:rPr lang="en-US" sz="1100" kern="0" dirty="0" err="1">
                <a:solidFill>
                  <a:schemeClr val="bg1"/>
                </a:solidFill>
              </a:rPr>
              <a:t>Peraton</a:t>
            </a:r>
            <a:r>
              <a:rPr lang="en-US" sz="1100" kern="0" dirty="0">
                <a:solidFill>
                  <a:schemeClr val="bg1"/>
                </a:solidFill>
              </a:rPr>
              <a:t>, DSN Senior Network Operations Analyst</a:t>
            </a:r>
          </a:p>
          <a:p>
            <a:pPr algn="l">
              <a:spcBef>
                <a:spcPts val="0"/>
              </a:spcBef>
              <a:spcAft>
                <a:spcPts val="400"/>
              </a:spcAft>
            </a:pPr>
            <a:endParaRPr lang="en-US" sz="800" kern="0" dirty="0">
              <a:solidFill>
                <a:schemeClr val="bg1"/>
              </a:solidFill>
            </a:endParaRPr>
          </a:p>
          <a:p>
            <a:pPr algn="l">
              <a:spcBef>
                <a:spcPts val="0"/>
              </a:spcBef>
              <a:spcAft>
                <a:spcPts val="400"/>
              </a:spcAft>
            </a:pPr>
            <a:r>
              <a:rPr lang="en-US" sz="1400" kern="0" dirty="0">
                <a:solidFill>
                  <a:schemeClr val="bg1"/>
                </a:solidFill>
              </a:rPr>
              <a:t>Charles Miyamoto</a:t>
            </a:r>
          </a:p>
          <a:p>
            <a:pPr algn="l">
              <a:spcBef>
                <a:spcPts val="0"/>
              </a:spcBef>
              <a:spcAft>
                <a:spcPts val="400"/>
              </a:spcAft>
            </a:pPr>
            <a:r>
              <a:rPr lang="en-US" sz="1100" kern="0" dirty="0">
                <a:solidFill>
                  <a:schemeClr val="bg1"/>
                </a:solidFill>
              </a:rPr>
              <a:t>JPL Mission Systems and Operations Division, DSN Mission Interface Manager</a:t>
            </a:r>
          </a:p>
        </p:txBody>
      </p:sp>
      <p:pic>
        <p:nvPicPr>
          <p:cNvPr id="8" name="Picture 7" descr="NASA_Trio_LightBkg_CMYK_082814.eps">
            <a:extLst>
              <a:ext uri="{FF2B5EF4-FFF2-40B4-BE49-F238E27FC236}">
                <a16:creationId xmlns:a16="http://schemas.microsoft.com/office/drawing/2014/main" id="{2BB9F998-D7FB-66F7-96E8-0DC685CBC6C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491" y="6176310"/>
            <a:ext cx="2964739" cy="559816"/>
          </a:xfrm>
          <a:prstGeom prst="rect">
            <a:avLst/>
          </a:prstGeom>
          <a:solidFill>
            <a:schemeClr val="bg1"/>
          </a:solidFill>
        </p:spPr>
      </p:pic>
      <p:sp>
        <p:nvSpPr>
          <p:cNvPr id="9" name="Subtitle 2">
            <a:extLst>
              <a:ext uri="{FF2B5EF4-FFF2-40B4-BE49-F238E27FC236}">
                <a16:creationId xmlns:a16="http://schemas.microsoft.com/office/drawing/2014/main" id="{C4225542-D7CC-BB1C-451F-FC4C44B3D737}"/>
              </a:ext>
            </a:extLst>
          </p:cNvPr>
          <p:cNvSpPr txBox="1">
            <a:spLocks/>
          </p:cNvSpPr>
          <p:nvPr/>
        </p:nvSpPr>
        <p:spPr bwMode="auto">
          <a:xfrm>
            <a:off x="-11309" y="-4094"/>
            <a:ext cx="5142602" cy="13668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marL="0" indent="0" algn="ctr" rtl="0" eaLnBrk="0" fontAlgn="base" hangingPunct="0">
              <a:spcBef>
                <a:spcPct val="20000"/>
              </a:spcBef>
              <a:spcAft>
                <a:spcPct val="0"/>
              </a:spcAft>
              <a:buNone/>
              <a:defRPr sz="1600" b="1" i="0" baseline="0">
                <a:solidFill>
                  <a:schemeClr val="tx1"/>
                </a:solidFill>
                <a:latin typeface="Helvetica"/>
                <a:ea typeface="+mn-ea"/>
                <a:cs typeface="Helvetica"/>
              </a:defRPr>
            </a:lvl1pPr>
            <a:lvl2pPr marL="554176" indent="0" algn="ctr" rtl="0" eaLnBrk="0" fontAlgn="base" hangingPunct="0">
              <a:spcBef>
                <a:spcPct val="20000"/>
              </a:spcBef>
              <a:spcAft>
                <a:spcPct val="0"/>
              </a:spcAft>
              <a:buNone/>
              <a:defRPr sz="2424" b="1" i="0">
                <a:solidFill>
                  <a:schemeClr val="tx1"/>
                </a:solidFill>
                <a:latin typeface="Helvetica"/>
                <a:ea typeface="+mn-ea"/>
                <a:cs typeface="Helvetica"/>
              </a:defRPr>
            </a:lvl2pPr>
            <a:lvl3pPr marL="1108350" indent="0" algn="ctr" rtl="0" eaLnBrk="0" fontAlgn="base" hangingPunct="0">
              <a:spcBef>
                <a:spcPct val="20000"/>
              </a:spcBef>
              <a:spcAft>
                <a:spcPct val="0"/>
              </a:spcAft>
              <a:buNone/>
              <a:defRPr sz="2182" b="1" i="0">
                <a:solidFill>
                  <a:schemeClr val="tx1"/>
                </a:solidFill>
                <a:latin typeface="Helvetica"/>
                <a:ea typeface="+mn-ea"/>
                <a:cs typeface="Helvetica"/>
              </a:defRPr>
            </a:lvl3pPr>
            <a:lvl4pPr marL="1662527" indent="0" algn="ctr" rtl="0" eaLnBrk="0" fontAlgn="base" hangingPunct="0">
              <a:spcBef>
                <a:spcPct val="20000"/>
              </a:spcBef>
              <a:spcAft>
                <a:spcPct val="0"/>
              </a:spcAft>
              <a:buNone/>
              <a:defRPr sz="1939" b="1" i="0">
                <a:solidFill>
                  <a:schemeClr val="tx1"/>
                </a:solidFill>
                <a:latin typeface="Helvetica"/>
                <a:ea typeface="+mn-ea"/>
                <a:cs typeface="Helvetica"/>
              </a:defRPr>
            </a:lvl4pPr>
            <a:lvl5pPr marL="2216703" indent="0" algn="ctr" rtl="0" eaLnBrk="0" fontAlgn="base" hangingPunct="0">
              <a:spcBef>
                <a:spcPct val="20000"/>
              </a:spcBef>
              <a:spcAft>
                <a:spcPct val="0"/>
              </a:spcAft>
              <a:buNone/>
              <a:defRPr sz="1939" b="1" i="0">
                <a:solidFill>
                  <a:schemeClr val="tx1"/>
                </a:solidFill>
                <a:latin typeface="Helvetica"/>
                <a:ea typeface="+mn-ea"/>
                <a:cs typeface="Helvetica"/>
              </a:defRPr>
            </a:lvl5pPr>
            <a:lvl6pPr marL="2770879" indent="0" algn="ctr" rtl="0" fontAlgn="base">
              <a:spcBef>
                <a:spcPct val="20000"/>
              </a:spcBef>
              <a:spcAft>
                <a:spcPct val="0"/>
              </a:spcAft>
              <a:buNone/>
              <a:defRPr sz="1697" b="1">
                <a:solidFill>
                  <a:schemeClr val="tx1"/>
                </a:solidFill>
                <a:latin typeface="+mn-lt"/>
                <a:ea typeface="+mn-ea"/>
              </a:defRPr>
            </a:lvl6pPr>
            <a:lvl7pPr marL="3325053" indent="0" algn="ctr" rtl="0" fontAlgn="base">
              <a:spcBef>
                <a:spcPct val="20000"/>
              </a:spcBef>
              <a:spcAft>
                <a:spcPct val="0"/>
              </a:spcAft>
              <a:buNone/>
              <a:defRPr sz="1697" b="1">
                <a:solidFill>
                  <a:schemeClr val="tx1"/>
                </a:solidFill>
                <a:latin typeface="+mn-lt"/>
                <a:ea typeface="+mn-ea"/>
              </a:defRPr>
            </a:lvl7pPr>
            <a:lvl8pPr marL="3879230" indent="0" algn="ctr" rtl="0" fontAlgn="base">
              <a:spcBef>
                <a:spcPct val="20000"/>
              </a:spcBef>
              <a:spcAft>
                <a:spcPct val="0"/>
              </a:spcAft>
              <a:buNone/>
              <a:defRPr sz="1697" b="1">
                <a:solidFill>
                  <a:schemeClr val="tx1"/>
                </a:solidFill>
                <a:latin typeface="+mn-lt"/>
                <a:ea typeface="+mn-ea"/>
              </a:defRPr>
            </a:lvl8pPr>
            <a:lvl9pPr marL="4433406" indent="0" algn="ctr" rtl="0" fontAlgn="base">
              <a:spcBef>
                <a:spcPct val="20000"/>
              </a:spcBef>
              <a:spcAft>
                <a:spcPct val="0"/>
              </a:spcAft>
              <a:buNone/>
              <a:defRPr sz="1697" b="1">
                <a:solidFill>
                  <a:schemeClr val="tx1"/>
                </a:solidFill>
                <a:latin typeface="+mn-lt"/>
                <a:ea typeface="+mn-ea"/>
              </a:defRPr>
            </a:lvl9pPr>
          </a:lstStyle>
          <a:p>
            <a:r>
              <a:rPr lang="en-US" sz="2400" kern="0" dirty="0">
                <a:solidFill>
                  <a:schemeClr val="bg1"/>
                </a:solidFill>
              </a:rPr>
              <a:t>NASA Deep Space Network (DSN) Experiences with Artemis-I Cubesat Mission Support</a:t>
            </a:r>
          </a:p>
        </p:txBody>
      </p:sp>
      <p:pic>
        <p:nvPicPr>
          <p:cNvPr id="10" name="Picture 9">
            <a:extLst>
              <a:ext uri="{FF2B5EF4-FFF2-40B4-BE49-F238E27FC236}">
                <a16:creationId xmlns:a16="http://schemas.microsoft.com/office/drawing/2014/main" id="{DFA27A52-3303-0E95-B3CA-4626B6A58695}"/>
              </a:ext>
            </a:extLst>
          </p:cNvPr>
          <p:cNvPicPr>
            <a:picLocks noChangeAspect="1"/>
          </p:cNvPicPr>
          <p:nvPr/>
        </p:nvPicPr>
        <p:blipFill>
          <a:blip r:embed="rId5"/>
          <a:stretch>
            <a:fillRect/>
          </a:stretch>
        </p:blipFill>
        <p:spPr>
          <a:xfrm>
            <a:off x="8636000" y="716190"/>
            <a:ext cx="3555982" cy="2950831"/>
          </a:xfrm>
          <a:prstGeom prst="rect">
            <a:avLst/>
          </a:prstGeom>
        </p:spPr>
      </p:pic>
      <p:sp>
        <p:nvSpPr>
          <p:cNvPr id="11" name="TextBox 10">
            <a:extLst>
              <a:ext uri="{FF2B5EF4-FFF2-40B4-BE49-F238E27FC236}">
                <a16:creationId xmlns:a16="http://schemas.microsoft.com/office/drawing/2014/main" id="{A8D4E26A-867C-C82E-E597-031A0FED1BA5}"/>
              </a:ext>
            </a:extLst>
          </p:cNvPr>
          <p:cNvSpPr txBox="1"/>
          <p:nvPr/>
        </p:nvSpPr>
        <p:spPr>
          <a:xfrm>
            <a:off x="9337183" y="135391"/>
            <a:ext cx="2622834" cy="830997"/>
          </a:xfrm>
          <a:prstGeom prst="rect">
            <a:avLst/>
          </a:prstGeom>
          <a:noFill/>
        </p:spPr>
        <p:txBody>
          <a:bodyPr wrap="none" rtlCol="0">
            <a:spAutoFit/>
          </a:bodyPr>
          <a:lstStyle/>
          <a:p>
            <a:r>
              <a:rPr lang="en-US" i="1" dirty="0">
                <a:solidFill>
                  <a:srgbClr val="FFFF00"/>
                </a:solidFill>
                <a:latin typeface="Helvetica" pitchFamily="2" charset="0"/>
              </a:rPr>
              <a:t>Europa Clipper</a:t>
            </a:r>
          </a:p>
          <a:p>
            <a:r>
              <a:rPr lang="en-US" i="1" dirty="0">
                <a:solidFill>
                  <a:srgbClr val="FFFF00"/>
                </a:solidFill>
                <a:latin typeface="Helvetica" pitchFamily="2" charset="0"/>
              </a:rPr>
              <a:t>Span ~ 22 meters</a:t>
            </a:r>
          </a:p>
        </p:txBody>
      </p:sp>
      <p:sp>
        <p:nvSpPr>
          <p:cNvPr id="13" name="TextBox 12">
            <a:extLst>
              <a:ext uri="{FF2B5EF4-FFF2-40B4-BE49-F238E27FC236}">
                <a16:creationId xmlns:a16="http://schemas.microsoft.com/office/drawing/2014/main" id="{73EBFE5D-41B2-11CB-BEF3-21014E06847E}"/>
              </a:ext>
            </a:extLst>
          </p:cNvPr>
          <p:cNvSpPr txBox="1"/>
          <p:nvPr/>
        </p:nvSpPr>
        <p:spPr>
          <a:xfrm>
            <a:off x="9337183" y="5998748"/>
            <a:ext cx="2707793" cy="830997"/>
          </a:xfrm>
          <a:prstGeom prst="rect">
            <a:avLst/>
          </a:prstGeom>
          <a:noFill/>
        </p:spPr>
        <p:txBody>
          <a:bodyPr wrap="none" rtlCol="0">
            <a:spAutoFit/>
          </a:bodyPr>
          <a:lstStyle/>
          <a:p>
            <a:r>
              <a:rPr lang="en-US" i="1" dirty="0" err="1">
                <a:solidFill>
                  <a:srgbClr val="FFFF00"/>
                </a:solidFill>
                <a:latin typeface="Helvetica" pitchFamily="2" charset="0"/>
              </a:rPr>
              <a:t>BioSentinel</a:t>
            </a:r>
            <a:r>
              <a:rPr lang="en-US" i="1" dirty="0">
                <a:solidFill>
                  <a:srgbClr val="FFFF00"/>
                </a:solidFill>
                <a:latin typeface="Helvetica" pitchFamily="2" charset="0"/>
              </a:rPr>
              <a:t> (6U)</a:t>
            </a:r>
          </a:p>
          <a:p>
            <a:r>
              <a:rPr lang="en-US" i="1" dirty="0">
                <a:solidFill>
                  <a:srgbClr val="FFFF00"/>
                </a:solidFill>
                <a:latin typeface="Helvetica" pitchFamily="2" charset="0"/>
              </a:rPr>
              <a:t>Span ~ 0.3 meters</a:t>
            </a:r>
          </a:p>
        </p:txBody>
      </p:sp>
      <p:sp>
        <p:nvSpPr>
          <p:cNvPr id="14" name="TextBox 13">
            <a:extLst>
              <a:ext uri="{FF2B5EF4-FFF2-40B4-BE49-F238E27FC236}">
                <a16:creationId xmlns:a16="http://schemas.microsoft.com/office/drawing/2014/main" id="{F589F53A-9E3F-6FF4-185D-DB289FD45806}"/>
              </a:ext>
            </a:extLst>
          </p:cNvPr>
          <p:cNvSpPr txBox="1"/>
          <p:nvPr/>
        </p:nvSpPr>
        <p:spPr>
          <a:xfrm>
            <a:off x="6464190" y="3001276"/>
            <a:ext cx="2622834" cy="830997"/>
          </a:xfrm>
          <a:prstGeom prst="rect">
            <a:avLst/>
          </a:prstGeom>
          <a:noFill/>
        </p:spPr>
        <p:txBody>
          <a:bodyPr wrap="none" rtlCol="0">
            <a:spAutoFit/>
          </a:bodyPr>
          <a:lstStyle/>
          <a:p>
            <a:r>
              <a:rPr lang="en-US" i="1" dirty="0">
                <a:solidFill>
                  <a:srgbClr val="FFFF00"/>
                </a:solidFill>
                <a:latin typeface="Helvetica" pitchFamily="2" charset="0"/>
              </a:rPr>
              <a:t>DSN Antenna</a:t>
            </a:r>
          </a:p>
          <a:p>
            <a:r>
              <a:rPr lang="en-US" i="1" dirty="0">
                <a:solidFill>
                  <a:srgbClr val="FFFF00"/>
                </a:solidFill>
                <a:latin typeface="Helvetica" pitchFamily="2" charset="0"/>
              </a:rPr>
              <a:t>Span = 34 meters</a:t>
            </a:r>
          </a:p>
        </p:txBody>
      </p:sp>
      <p:cxnSp>
        <p:nvCxnSpPr>
          <p:cNvPr id="16" name="Straight Connector 15">
            <a:extLst>
              <a:ext uri="{FF2B5EF4-FFF2-40B4-BE49-F238E27FC236}">
                <a16:creationId xmlns:a16="http://schemas.microsoft.com/office/drawing/2014/main" id="{F80A1D0D-F637-9EDF-0D10-A7D226DFB7FF}"/>
              </a:ext>
            </a:extLst>
          </p:cNvPr>
          <p:cNvCxnSpPr/>
          <p:nvPr/>
        </p:nvCxnSpPr>
        <p:spPr bwMode="auto">
          <a:xfrm flipH="1">
            <a:off x="9741370" y="3063711"/>
            <a:ext cx="734175" cy="166854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Connector 16">
            <a:extLst>
              <a:ext uri="{FF2B5EF4-FFF2-40B4-BE49-F238E27FC236}">
                <a16:creationId xmlns:a16="http://schemas.microsoft.com/office/drawing/2014/main" id="{33FB21C0-136C-0ABE-2475-08B6501892BC}"/>
              </a:ext>
            </a:extLst>
          </p:cNvPr>
          <p:cNvCxnSpPr>
            <a:cxnSpLocks/>
          </p:cNvCxnSpPr>
          <p:nvPr/>
        </p:nvCxnSpPr>
        <p:spPr bwMode="auto">
          <a:xfrm>
            <a:off x="10528770" y="3063711"/>
            <a:ext cx="787400" cy="176481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18" name="Left Arrow 17">
            <a:extLst>
              <a:ext uri="{FF2B5EF4-FFF2-40B4-BE49-F238E27FC236}">
                <a16:creationId xmlns:a16="http://schemas.microsoft.com/office/drawing/2014/main" id="{0AB423DD-1EF6-13ED-1FF1-AA432B29D4E8}"/>
              </a:ext>
            </a:extLst>
          </p:cNvPr>
          <p:cNvSpPr/>
          <p:nvPr/>
        </p:nvSpPr>
        <p:spPr bwMode="auto">
          <a:xfrm>
            <a:off x="10587596" y="2800066"/>
            <a:ext cx="621424" cy="256143"/>
          </a:xfrm>
          <a:prstGeom prst="lef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charset="0"/>
              <a:ea typeface="ＭＳ Ｐゴシック" charset="0"/>
            </a:endParaRPr>
          </a:p>
        </p:txBody>
      </p:sp>
      <p:sp>
        <p:nvSpPr>
          <p:cNvPr id="19" name="Left Arrow 18">
            <a:extLst>
              <a:ext uri="{FF2B5EF4-FFF2-40B4-BE49-F238E27FC236}">
                <a16:creationId xmlns:a16="http://schemas.microsoft.com/office/drawing/2014/main" id="{FC560444-7363-9C2F-B330-936D0F0EEC49}"/>
              </a:ext>
            </a:extLst>
          </p:cNvPr>
          <p:cNvSpPr/>
          <p:nvPr/>
        </p:nvSpPr>
        <p:spPr bwMode="auto">
          <a:xfrm flipH="1">
            <a:off x="9779864" y="2800066"/>
            <a:ext cx="621424" cy="256143"/>
          </a:xfrm>
          <a:prstGeom prst="lef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charset="0"/>
              <a:ea typeface="ＭＳ Ｐゴシック" charset="0"/>
            </a:endParaRPr>
          </a:p>
        </p:txBody>
      </p:sp>
      <p:pic>
        <p:nvPicPr>
          <p:cNvPr id="1026" name="Picture 2" descr="BioSentinel:">
            <a:extLst>
              <a:ext uri="{FF2B5EF4-FFF2-40B4-BE49-F238E27FC236}">
                <a16:creationId xmlns:a16="http://schemas.microsoft.com/office/drawing/2014/main" id="{00B70473-9F72-8DC0-E43A-AA204B1C1F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87883" y="4951822"/>
            <a:ext cx="1873190" cy="10228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BioSentinel:">
            <a:extLst>
              <a:ext uri="{FF2B5EF4-FFF2-40B4-BE49-F238E27FC236}">
                <a16:creationId xmlns:a16="http://schemas.microsoft.com/office/drawing/2014/main" id="{9ED856F3-13C0-A1E0-879D-04D94A0104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V="1">
            <a:off x="10450144" y="2902825"/>
            <a:ext cx="115824" cy="6324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10224AA-11C1-3E4C-7337-C62737C67ECE}"/>
              </a:ext>
            </a:extLst>
          </p:cNvPr>
          <p:cNvSpPr txBox="1"/>
          <p:nvPr/>
        </p:nvSpPr>
        <p:spPr>
          <a:xfrm>
            <a:off x="3105847" y="6581227"/>
            <a:ext cx="2323072" cy="184666"/>
          </a:xfrm>
          <a:prstGeom prst="rect">
            <a:avLst/>
          </a:prstGeom>
          <a:noFill/>
        </p:spPr>
        <p:txBody>
          <a:bodyPr wrap="none" rtlCol="0">
            <a:spAutoFit/>
          </a:bodyPr>
          <a:lstStyle/>
          <a:p>
            <a:r>
              <a:rPr lang="en-US" sz="600" dirty="0">
                <a:solidFill>
                  <a:schemeClr val="bg1"/>
                </a:solidFill>
                <a:latin typeface="Helvetica" pitchFamily="2" charset="0"/>
              </a:rPr>
              <a:t>© California Institute of Technology 2023. All Rights Reserved.</a:t>
            </a:r>
          </a:p>
        </p:txBody>
      </p:sp>
    </p:spTree>
    <p:extLst>
      <p:ext uri="{BB962C8B-B14F-4D97-AF65-F5344CB8AC3E}">
        <p14:creationId xmlns:p14="http://schemas.microsoft.com/office/powerpoint/2010/main" val="3374957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BB470-276B-5EBE-E626-385F9B8481D6}"/>
              </a:ext>
            </a:extLst>
          </p:cNvPr>
          <p:cNvSpPr>
            <a:spLocks noGrp="1"/>
          </p:cNvSpPr>
          <p:nvPr>
            <p:ph type="title"/>
          </p:nvPr>
        </p:nvSpPr>
        <p:spPr/>
        <p:txBody>
          <a:bodyPr/>
          <a:lstStyle/>
          <a:p>
            <a:r>
              <a:rPr lang="en-US" dirty="0"/>
              <a:t>Artemis-I CubeSats</a:t>
            </a:r>
          </a:p>
        </p:txBody>
      </p:sp>
      <p:pic>
        <p:nvPicPr>
          <p:cNvPr id="6" name="Picture 5">
            <a:extLst>
              <a:ext uri="{FF2B5EF4-FFF2-40B4-BE49-F238E27FC236}">
                <a16:creationId xmlns:a16="http://schemas.microsoft.com/office/drawing/2014/main" id="{C35FC0F3-5282-1F9C-FE4B-37F217AD8578}"/>
              </a:ext>
            </a:extLst>
          </p:cNvPr>
          <p:cNvPicPr>
            <a:picLocks noChangeAspect="1"/>
          </p:cNvPicPr>
          <p:nvPr/>
        </p:nvPicPr>
        <p:blipFill rotWithShape="1">
          <a:blip r:embed="rId2"/>
          <a:srcRect l="1206" t="26890" r="35833" b="16225"/>
          <a:stretch/>
        </p:blipFill>
        <p:spPr>
          <a:xfrm>
            <a:off x="180110" y="1342759"/>
            <a:ext cx="7646796" cy="4318004"/>
          </a:xfrm>
          <a:prstGeom prst="rect">
            <a:avLst/>
          </a:prstGeom>
        </p:spPr>
      </p:pic>
      <p:sp>
        <p:nvSpPr>
          <p:cNvPr id="9" name="TextBox 8">
            <a:extLst>
              <a:ext uri="{FF2B5EF4-FFF2-40B4-BE49-F238E27FC236}">
                <a16:creationId xmlns:a16="http://schemas.microsoft.com/office/drawing/2014/main" id="{C0931F3D-EEA3-5298-8033-7613C74EB72C}"/>
              </a:ext>
            </a:extLst>
          </p:cNvPr>
          <p:cNvSpPr txBox="1"/>
          <p:nvPr/>
        </p:nvSpPr>
        <p:spPr>
          <a:xfrm>
            <a:off x="10219174" y="6179810"/>
            <a:ext cx="1972826" cy="338554"/>
          </a:xfrm>
          <a:prstGeom prst="rect">
            <a:avLst/>
          </a:prstGeom>
          <a:noFill/>
        </p:spPr>
        <p:txBody>
          <a:bodyPr wrap="square" rtlCol="0" anchor="ctr">
            <a:spAutoFit/>
          </a:bodyPr>
          <a:lstStyle/>
          <a:p>
            <a:pPr algn="ctr"/>
            <a:r>
              <a:rPr lang="en-US" sz="1600" dirty="0">
                <a:solidFill>
                  <a:schemeClr val="bg2"/>
                </a:solidFill>
              </a:rPr>
              <a:t>Credit: </a:t>
            </a:r>
            <a:r>
              <a:rPr lang="en-US" sz="1600" dirty="0" err="1">
                <a:solidFill>
                  <a:schemeClr val="bg2"/>
                </a:solidFill>
              </a:rPr>
              <a:t>autoevolution</a:t>
            </a:r>
            <a:endParaRPr lang="en-US" dirty="0">
              <a:solidFill>
                <a:schemeClr val="bg2"/>
              </a:solidFill>
            </a:endParaRPr>
          </a:p>
        </p:txBody>
      </p:sp>
      <p:sp>
        <p:nvSpPr>
          <p:cNvPr id="7" name="Footer Placeholder 6">
            <a:extLst>
              <a:ext uri="{FF2B5EF4-FFF2-40B4-BE49-F238E27FC236}">
                <a16:creationId xmlns:a16="http://schemas.microsoft.com/office/drawing/2014/main" id="{83C73FF9-6549-1623-1993-6EE3B8843C19}"/>
              </a:ext>
            </a:extLst>
          </p:cNvPr>
          <p:cNvSpPr>
            <a:spLocks noGrp="1"/>
          </p:cNvSpPr>
          <p:nvPr>
            <p:ph type="ftr" sz="quarter" idx="10"/>
          </p:nvPr>
        </p:nvSpPr>
        <p:spPr/>
        <p:txBody>
          <a:bodyPr/>
          <a:lstStyle/>
          <a:p>
            <a:r>
              <a:rPr lang="en-US"/>
              <a:t>ISSC 2023</a:t>
            </a:r>
            <a:endParaRPr lang="en-US" dirty="0"/>
          </a:p>
        </p:txBody>
      </p:sp>
      <p:sp>
        <p:nvSpPr>
          <p:cNvPr id="8" name="Slide Number Placeholder 7">
            <a:extLst>
              <a:ext uri="{FF2B5EF4-FFF2-40B4-BE49-F238E27FC236}">
                <a16:creationId xmlns:a16="http://schemas.microsoft.com/office/drawing/2014/main" id="{FE1B4637-2964-E7A0-943D-9CC3857FB545}"/>
              </a:ext>
            </a:extLst>
          </p:cNvPr>
          <p:cNvSpPr>
            <a:spLocks noGrp="1"/>
          </p:cNvSpPr>
          <p:nvPr>
            <p:ph type="sldNum" sz="quarter" idx="12"/>
          </p:nvPr>
        </p:nvSpPr>
        <p:spPr/>
        <p:txBody>
          <a:bodyPr/>
          <a:lstStyle/>
          <a:p>
            <a:r>
              <a:rPr lang="en-US"/>
              <a:t>SML -</a:t>
            </a:r>
            <a:fld id="{3F155D5D-2966-48A5-A9ED-8CECD0F57BE0}" type="slidenum">
              <a:rPr lang="en-US" smtClean="0"/>
              <a:pPr/>
              <a:t>2</a:t>
            </a:fld>
            <a:endParaRPr lang="en-US" dirty="0"/>
          </a:p>
        </p:txBody>
      </p:sp>
      <p:sp>
        <p:nvSpPr>
          <p:cNvPr id="10" name="Date Placeholder 9">
            <a:extLst>
              <a:ext uri="{FF2B5EF4-FFF2-40B4-BE49-F238E27FC236}">
                <a16:creationId xmlns:a16="http://schemas.microsoft.com/office/drawing/2014/main" id="{3EF94C6F-77B6-0917-47AD-2527E84CF3D5}"/>
              </a:ext>
            </a:extLst>
          </p:cNvPr>
          <p:cNvSpPr>
            <a:spLocks noGrp="1"/>
          </p:cNvSpPr>
          <p:nvPr>
            <p:ph type="dt" sz="half" idx="11"/>
          </p:nvPr>
        </p:nvSpPr>
        <p:spPr/>
        <p:txBody>
          <a:bodyPr/>
          <a:lstStyle/>
          <a:p>
            <a:r>
              <a:rPr lang="en-US" sz="1000"/>
              <a:t>5/1/2023</a:t>
            </a:r>
            <a:endParaRPr lang="en-US" sz="1000" dirty="0"/>
          </a:p>
        </p:txBody>
      </p:sp>
      <p:sp>
        <p:nvSpPr>
          <p:cNvPr id="4" name="TextBox 3">
            <a:extLst>
              <a:ext uri="{FF2B5EF4-FFF2-40B4-BE49-F238E27FC236}">
                <a16:creationId xmlns:a16="http://schemas.microsoft.com/office/drawing/2014/main" id="{F1E5EEA5-96CE-EEBD-C706-0E6A48DB1A01}"/>
              </a:ext>
            </a:extLst>
          </p:cNvPr>
          <p:cNvSpPr txBox="1"/>
          <p:nvPr/>
        </p:nvSpPr>
        <p:spPr>
          <a:xfrm>
            <a:off x="8026400" y="1448052"/>
            <a:ext cx="4165600" cy="4570482"/>
          </a:xfrm>
          <a:prstGeom prst="rect">
            <a:avLst/>
          </a:prstGeom>
          <a:noFill/>
        </p:spPr>
        <p:txBody>
          <a:bodyPr wrap="square" rtlCol="0">
            <a:spAutoFit/>
          </a:bodyPr>
          <a:lstStyle/>
          <a:p>
            <a:pPr marR="0" lvl="0" algn="l" defTabSz="914400" rtl="0" eaLnBrk="0" fontAlgn="base" latinLnBrk="0" hangingPunct="0">
              <a:lnSpc>
                <a:spcPct val="100000"/>
              </a:lnSpc>
              <a:spcBef>
                <a:spcPts val="1032"/>
              </a:spcBef>
              <a:spcAft>
                <a:spcPct val="0"/>
              </a:spcAft>
              <a:buClrTx/>
              <a:buSzTx/>
              <a:tabLst/>
              <a:defRPr/>
            </a:pPr>
            <a:r>
              <a:rPr kumimoji="0" lang="en-US" sz="1800" b="0" i="0" u="none" strike="noStrike" kern="0" cap="none" spc="0" normalizeH="0" baseline="0" noProof="0" dirty="0">
                <a:ln>
                  <a:noFill/>
                </a:ln>
                <a:solidFill>
                  <a:srgbClr val="000000"/>
                </a:solidFill>
                <a:effectLst/>
                <a:uLnTx/>
                <a:uFillTx/>
                <a:latin typeface="Helvetica"/>
                <a:ea typeface="ＭＳ Ｐゴシック"/>
              </a:rPr>
              <a:t>Artemis-I, an uncrewed lunar mission, launched Nov 16, 2022 and returned Dec 11, 2022 -- the first major flight of </a:t>
            </a:r>
            <a:r>
              <a:rPr lang="en-US" sz="1800" kern="0" dirty="0">
                <a:solidFill>
                  <a:srgbClr val="000000"/>
                </a:solidFill>
                <a:latin typeface="Helvetica"/>
                <a:ea typeface="ＭＳ Ｐゴシック"/>
              </a:rPr>
              <a:t>NASA’s </a:t>
            </a:r>
            <a:r>
              <a:rPr kumimoji="0" lang="en-US" sz="1800" b="0" i="0" u="none" strike="noStrike" kern="0" cap="none" spc="0" normalizeH="0" baseline="0" noProof="0" dirty="0">
                <a:ln>
                  <a:noFill/>
                </a:ln>
                <a:solidFill>
                  <a:srgbClr val="000000"/>
                </a:solidFill>
                <a:effectLst/>
                <a:uLnTx/>
                <a:uFillTx/>
                <a:latin typeface="Helvetica"/>
                <a:ea typeface="ＭＳ Ｐゴシック"/>
              </a:rPr>
              <a:t>Artemis program, marking the Agency’s return to lunar exploration originally begun in the Apollo program decades earlier</a:t>
            </a:r>
          </a:p>
          <a:p>
            <a:pPr marR="0" lvl="0" algn="l" defTabSz="914400" rtl="0" eaLnBrk="0" fontAlgn="base" latinLnBrk="0" hangingPunct="0">
              <a:lnSpc>
                <a:spcPct val="100000"/>
              </a:lnSpc>
              <a:spcBef>
                <a:spcPts val="1032"/>
              </a:spcBef>
              <a:spcAft>
                <a:spcPct val="0"/>
              </a:spcAft>
              <a:buClrTx/>
              <a:buSzTx/>
              <a:tabLst/>
              <a:defRPr/>
            </a:pPr>
            <a:r>
              <a:rPr kumimoji="0" lang="en-US" sz="1800" b="0" i="0" u="none" strike="noStrike" kern="0" cap="none" spc="0" normalizeH="0" baseline="0" noProof="0" dirty="0">
                <a:ln>
                  <a:noFill/>
                </a:ln>
                <a:solidFill>
                  <a:srgbClr val="000000"/>
                </a:solidFill>
                <a:effectLst/>
                <a:uLnTx/>
                <a:uFillTx/>
                <a:latin typeface="Helvetica"/>
                <a:ea typeface="ＭＳ Ｐゴシック"/>
              </a:rPr>
              <a:t>Artemis-I carried 10 cubesats, each a few tens of centimeters in size</a:t>
            </a:r>
          </a:p>
          <a:p>
            <a:pPr marL="554177" marR="0" lvl="1" algn="l" defTabSz="914400" rtl="0" eaLnBrk="0" fontAlgn="base" latinLnBrk="0" hangingPunct="0">
              <a:lnSpc>
                <a:spcPct val="100000"/>
              </a:lnSpc>
              <a:spcBef>
                <a:spcPts val="1032"/>
              </a:spcBef>
              <a:spcAft>
                <a:spcPct val="0"/>
              </a:spcAft>
              <a:buClrTx/>
              <a:buSzTx/>
              <a:tabLst/>
              <a:defRPr/>
            </a:pPr>
            <a:r>
              <a:rPr kumimoji="0" lang="en-US" sz="1600" b="0" i="0" u="none" strike="noStrike" kern="0" cap="none" spc="0" normalizeH="0" baseline="0" noProof="0" dirty="0">
                <a:ln>
                  <a:noFill/>
                </a:ln>
                <a:solidFill>
                  <a:srgbClr val="000000"/>
                </a:solidFill>
                <a:effectLst/>
                <a:uLnTx/>
                <a:uFillTx/>
                <a:latin typeface="Helvetica"/>
                <a:ea typeface="ＭＳ Ｐゴシック"/>
              </a:rPr>
              <a:t>8 were supported by the DSN</a:t>
            </a:r>
          </a:p>
          <a:p>
            <a:pPr marR="0" lvl="0" algn="l" defTabSz="914400" rtl="0" eaLnBrk="0" fontAlgn="base" latinLnBrk="0" hangingPunct="0">
              <a:lnSpc>
                <a:spcPct val="100000"/>
              </a:lnSpc>
              <a:spcBef>
                <a:spcPts val="1032"/>
              </a:spcBef>
              <a:spcAft>
                <a:spcPct val="0"/>
              </a:spcAft>
              <a:buClrTx/>
              <a:buSzTx/>
              <a:tabLst/>
              <a:defRPr/>
            </a:pPr>
            <a:r>
              <a:rPr kumimoji="0" lang="en-US" sz="1800" b="0" i="0" u="none" strike="noStrike" kern="0" cap="none" spc="0" normalizeH="0" baseline="0" noProof="0" dirty="0">
                <a:ln>
                  <a:noFill/>
                </a:ln>
                <a:solidFill>
                  <a:srgbClr val="000000"/>
                </a:solidFill>
                <a:effectLst/>
                <a:uLnTx/>
                <a:uFillTx/>
                <a:latin typeface="Helvetica"/>
                <a:ea typeface="ＭＳ Ｐゴシック"/>
              </a:rPr>
              <a:t>With the launch of Artemis-I, the number of spacecraft tracked and supported by the DSN immediately increased by ~ 20%</a:t>
            </a:r>
          </a:p>
          <a:p>
            <a:endParaRPr lang="en-US" sz="1600" dirty="0"/>
          </a:p>
        </p:txBody>
      </p:sp>
    </p:spTree>
    <p:extLst>
      <p:ext uri="{BB962C8B-B14F-4D97-AF65-F5344CB8AC3E}">
        <p14:creationId xmlns:p14="http://schemas.microsoft.com/office/powerpoint/2010/main" val="1574372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BB470-276B-5EBE-E626-385F9B8481D6}"/>
              </a:ext>
            </a:extLst>
          </p:cNvPr>
          <p:cNvSpPr>
            <a:spLocks noGrp="1"/>
          </p:cNvSpPr>
          <p:nvPr>
            <p:ph type="title"/>
          </p:nvPr>
        </p:nvSpPr>
        <p:spPr>
          <a:xfrm>
            <a:off x="373834" y="292103"/>
            <a:ext cx="9178957" cy="653035"/>
          </a:xfrm>
        </p:spPr>
        <p:txBody>
          <a:bodyPr/>
          <a:lstStyle/>
          <a:p>
            <a:r>
              <a:rPr lang="en-US" dirty="0"/>
              <a:t>Ten Artemis-I Cubesats</a:t>
            </a:r>
            <a:r>
              <a:rPr lang="en-US" sz="2800" dirty="0">
                <a:solidFill>
                  <a:srgbClr val="0EE300"/>
                </a:solidFill>
              </a:rPr>
              <a:t> </a:t>
            </a:r>
            <a:r>
              <a:rPr lang="en-US" sz="1100" dirty="0">
                <a:solidFill>
                  <a:schemeClr val="tx1"/>
                </a:solidFill>
                <a:highlight>
                  <a:srgbClr val="00FF00"/>
                </a:highlight>
              </a:rPr>
              <a:t>[GREEN = Launch/Early Orbit Phase DSN SUPPORTED (8)]</a:t>
            </a:r>
            <a:endParaRPr lang="en-US" dirty="0">
              <a:solidFill>
                <a:schemeClr val="tx1"/>
              </a:solidFill>
              <a:highlight>
                <a:srgbClr val="00FF00"/>
              </a:highlight>
            </a:endParaRPr>
          </a:p>
        </p:txBody>
      </p:sp>
      <p:pic>
        <p:nvPicPr>
          <p:cNvPr id="5" name="Picture 4">
            <a:extLst>
              <a:ext uri="{FF2B5EF4-FFF2-40B4-BE49-F238E27FC236}">
                <a16:creationId xmlns:a16="http://schemas.microsoft.com/office/drawing/2014/main" id="{4BDAE75F-2F2A-48DF-B139-BCDCE78EBB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5312" y="1606422"/>
            <a:ext cx="7850488" cy="506878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009E2FE-3A68-9949-4581-87A44D6B5833}"/>
              </a:ext>
            </a:extLst>
          </p:cNvPr>
          <p:cNvPicPr>
            <a:picLocks noChangeAspect="1"/>
          </p:cNvPicPr>
          <p:nvPr/>
        </p:nvPicPr>
        <p:blipFill>
          <a:blip r:embed="rId3"/>
          <a:stretch>
            <a:fillRect/>
          </a:stretch>
        </p:blipFill>
        <p:spPr>
          <a:xfrm>
            <a:off x="9552792" y="0"/>
            <a:ext cx="2636855" cy="1757903"/>
          </a:xfrm>
          <a:prstGeom prst="rect">
            <a:avLst/>
          </a:prstGeom>
        </p:spPr>
      </p:pic>
      <p:sp>
        <p:nvSpPr>
          <p:cNvPr id="3" name="Content Placeholder 2">
            <a:extLst>
              <a:ext uri="{FF2B5EF4-FFF2-40B4-BE49-F238E27FC236}">
                <a16:creationId xmlns:a16="http://schemas.microsoft.com/office/drawing/2014/main" id="{70441F1E-C189-9B91-F17E-66B3F515ACDF}"/>
              </a:ext>
            </a:extLst>
          </p:cNvPr>
          <p:cNvSpPr>
            <a:spLocks noGrp="1"/>
          </p:cNvSpPr>
          <p:nvPr>
            <p:ph idx="1"/>
          </p:nvPr>
        </p:nvSpPr>
        <p:spPr>
          <a:xfrm>
            <a:off x="76200" y="1059180"/>
            <a:ext cx="4736960" cy="1282466"/>
          </a:xfrm>
        </p:spPr>
        <p:txBody>
          <a:bodyPr/>
          <a:lstStyle/>
          <a:p>
            <a:r>
              <a:rPr lang="en-US" sz="2400" dirty="0"/>
              <a:t>OSA Orion Stage Adaptor</a:t>
            </a:r>
          </a:p>
          <a:p>
            <a:pPr lvl="1"/>
            <a:r>
              <a:rPr lang="en-US" sz="2000" b="1" dirty="0">
                <a:highlight>
                  <a:srgbClr val="00FF00"/>
                </a:highlight>
              </a:rPr>
              <a:t>NEA Scout</a:t>
            </a:r>
          </a:p>
          <a:p>
            <a:pPr lvl="1"/>
            <a:r>
              <a:rPr lang="en-US" sz="2000" b="1" dirty="0">
                <a:highlight>
                  <a:srgbClr val="00FF00"/>
                </a:highlight>
              </a:rPr>
              <a:t>Lunar </a:t>
            </a:r>
            <a:r>
              <a:rPr lang="en-US" sz="2000" b="1" dirty="0" err="1">
                <a:highlight>
                  <a:srgbClr val="00FF00"/>
                </a:highlight>
              </a:rPr>
              <a:t>IceCube</a:t>
            </a:r>
            <a:endParaRPr lang="en-US" sz="2000" b="1" dirty="0">
              <a:highlight>
                <a:srgbClr val="00FF00"/>
              </a:highlight>
            </a:endParaRPr>
          </a:p>
          <a:p>
            <a:pPr lvl="1"/>
            <a:r>
              <a:rPr lang="en-US" sz="2000" i="1" strike="sngStrike" dirty="0" err="1"/>
              <a:t>CisLunar</a:t>
            </a:r>
            <a:r>
              <a:rPr lang="en-US" sz="2000" i="1" strike="sngStrike" dirty="0"/>
              <a:t> Explorers: did not launch on Artemis</a:t>
            </a:r>
          </a:p>
          <a:p>
            <a:pPr lvl="1"/>
            <a:r>
              <a:rPr lang="en-US" sz="2000" dirty="0"/>
              <a:t>Team Miles</a:t>
            </a:r>
            <a:r>
              <a:rPr lang="en-US" sz="2000" i="1" dirty="0"/>
              <a:t> </a:t>
            </a:r>
            <a:r>
              <a:rPr lang="en-US" sz="1100" b="1" i="1" dirty="0">
                <a:solidFill>
                  <a:srgbClr val="00B050"/>
                </a:solidFill>
              </a:rPr>
              <a:t>DSN support was requested later</a:t>
            </a:r>
            <a:endParaRPr lang="en-US" sz="2000" b="1" dirty="0">
              <a:solidFill>
                <a:srgbClr val="00B050"/>
              </a:solidFill>
            </a:endParaRPr>
          </a:p>
          <a:p>
            <a:pPr lvl="1"/>
            <a:r>
              <a:rPr lang="en-US" sz="2000" b="1" dirty="0">
                <a:highlight>
                  <a:srgbClr val="00FF00"/>
                </a:highlight>
              </a:rPr>
              <a:t>Argo Moon</a:t>
            </a:r>
          </a:p>
          <a:p>
            <a:pPr lvl="1"/>
            <a:r>
              <a:rPr lang="en-US" sz="2000" b="1" dirty="0">
                <a:highlight>
                  <a:srgbClr val="00FF00"/>
                </a:highlight>
              </a:rPr>
              <a:t>Bio Sentinel</a:t>
            </a:r>
          </a:p>
          <a:p>
            <a:pPr lvl="1"/>
            <a:r>
              <a:rPr lang="en-US" sz="2000" b="1" dirty="0" err="1">
                <a:highlight>
                  <a:srgbClr val="00FF00"/>
                </a:highlight>
              </a:rPr>
              <a:t>CuSP</a:t>
            </a:r>
            <a:endParaRPr lang="en-US" sz="2000" b="1" dirty="0">
              <a:highlight>
                <a:srgbClr val="00FF00"/>
              </a:highlight>
            </a:endParaRPr>
          </a:p>
          <a:p>
            <a:pPr lvl="1"/>
            <a:r>
              <a:rPr lang="en-US" sz="2000" b="1" dirty="0" err="1">
                <a:highlight>
                  <a:srgbClr val="00FF00"/>
                </a:highlight>
              </a:rPr>
              <a:t>LunaH</a:t>
            </a:r>
            <a:r>
              <a:rPr lang="en-US" sz="2000" b="1" dirty="0">
                <a:highlight>
                  <a:srgbClr val="00FF00"/>
                </a:highlight>
              </a:rPr>
              <a:t>-Map</a:t>
            </a:r>
            <a:endParaRPr lang="en-US" sz="2000" b="1" dirty="0"/>
          </a:p>
          <a:p>
            <a:pPr lvl="1"/>
            <a:r>
              <a:rPr lang="en-US" sz="2000" i="1" strike="sngStrike" dirty="0"/>
              <a:t>Lunar Flashlight: did not launch on Artemis</a:t>
            </a:r>
          </a:p>
          <a:p>
            <a:pPr lvl="1"/>
            <a:r>
              <a:rPr lang="en-US" sz="2000" b="1" dirty="0">
                <a:highlight>
                  <a:srgbClr val="00FF00"/>
                </a:highlight>
              </a:rPr>
              <a:t>EQUULES</a:t>
            </a:r>
          </a:p>
          <a:p>
            <a:pPr lvl="1"/>
            <a:r>
              <a:rPr lang="en-US" sz="2000" dirty="0" err="1"/>
              <a:t>LunIR</a:t>
            </a:r>
            <a:r>
              <a:rPr lang="en-US" sz="2000" dirty="0"/>
              <a:t> </a:t>
            </a:r>
            <a:r>
              <a:rPr kumimoji="0" lang="en-US" sz="1100" b="1" i="1" u="none" strike="noStrike" kern="0" cap="none" spc="0" normalizeH="0" baseline="0" noProof="0" dirty="0">
                <a:ln>
                  <a:noFill/>
                </a:ln>
                <a:solidFill>
                  <a:srgbClr val="00B050"/>
                </a:solidFill>
                <a:effectLst/>
                <a:uLnTx/>
                <a:uFillTx/>
                <a:latin typeface="Helvetica"/>
                <a:ea typeface="ＭＳ Ｐゴシック"/>
              </a:rPr>
              <a:t>DSN support was requested later</a:t>
            </a:r>
            <a:endParaRPr lang="en-US" sz="2000" b="1" dirty="0"/>
          </a:p>
          <a:p>
            <a:pPr lvl="1"/>
            <a:r>
              <a:rPr lang="en-US" sz="2000" b="1" dirty="0">
                <a:highlight>
                  <a:srgbClr val="00FF00"/>
                </a:highlight>
              </a:rPr>
              <a:t>OMOTENASHI</a:t>
            </a:r>
          </a:p>
        </p:txBody>
      </p:sp>
      <p:sp>
        <p:nvSpPr>
          <p:cNvPr id="8" name="Footer Placeholder 7">
            <a:extLst>
              <a:ext uri="{FF2B5EF4-FFF2-40B4-BE49-F238E27FC236}">
                <a16:creationId xmlns:a16="http://schemas.microsoft.com/office/drawing/2014/main" id="{39714AF9-A05A-BD49-C692-F5CB553AA2A8}"/>
              </a:ext>
            </a:extLst>
          </p:cNvPr>
          <p:cNvSpPr>
            <a:spLocks noGrp="1"/>
          </p:cNvSpPr>
          <p:nvPr>
            <p:ph type="ftr" sz="quarter" idx="10"/>
          </p:nvPr>
        </p:nvSpPr>
        <p:spPr/>
        <p:txBody>
          <a:bodyPr/>
          <a:lstStyle/>
          <a:p>
            <a:r>
              <a:rPr lang="en-US"/>
              <a:t>ISSC 2023</a:t>
            </a:r>
            <a:endParaRPr lang="en-US" dirty="0"/>
          </a:p>
        </p:txBody>
      </p:sp>
      <p:sp>
        <p:nvSpPr>
          <p:cNvPr id="9" name="TextBox 8">
            <a:extLst>
              <a:ext uri="{FF2B5EF4-FFF2-40B4-BE49-F238E27FC236}">
                <a16:creationId xmlns:a16="http://schemas.microsoft.com/office/drawing/2014/main" id="{91DE62AC-1948-44DC-D745-F45FE9B6CCA3}"/>
              </a:ext>
            </a:extLst>
          </p:cNvPr>
          <p:cNvSpPr txBox="1"/>
          <p:nvPr/>
        </p:nvSpPr>
        <p:spPr>
          <a:xfrm>
            <a:off x="10892410" y="1758462"/>
            <a:ext cx="1273105" cy="215444"/>
          </a:xfrm>
          <a:prstGeom prst="rect">
            <a:avLst/>
          </a:prstGeom>
          <a:noFill/>
        </p:spPr>
        <p:txBody>
          <a:bodyPr wrap="none" rtlCol="0">
            <a:spAutoFit/>
          </a:bodyPr>
          <a:lstStyle/>
          <a:p>
            <a:r>
              <a:rPr lang="en-US" sz="800" b="0" i="0" u="none" strike="noStrike" dirty="0">
                <a:solidFill>
                  <a:srgbClr val="333333"/>
                </a:solidFill>
                <a:effectLst/>
                <a:latin typeface="Albert Sans"/>
              </a:rPr>
              <a:t>Credit: NASA/Cory Huston</a:t>
            </a:r>
            <a:endParaRPr lang="en-US" sz="800" dirty="0"/>
          </a:p>
        </p:txBody>
      </p:sp>
      <p:sp>
        <p:nvSpPr>
          <p:cNvPr id="10" name="Slide Number Placeholder 9">
            <a:extLst>
              <a:ext uri="{FF2B5EF4-FFF2-40B4-BE49-F238E27FC236}">
                <a16:creationId xmlns:a16="http://schemas.microsoft.com/office/drawing/2014/main" id="{846CBB36-EEB9-8960-C4E1-6B0CE35EE71A}"/>
              </a:ext>
            </a:extLst>
          </p:cNvPr>
          <p:cNvSpPr>
            <a:spLocks noGrp="1"/>
          </p:cNvSpPr>
          <p:nvPr>
            <p:ph type="sldNum" sz="quarter" idx="12"/>
          </p:nvPr>
        </p:nvSpPr>
        <p:spPr/>
        <p:txBody>
          <a:bodyPr/>
          <a:lstStyle/>
          <a:p>
            <a:r>
              <a:rPr lang="en-US"/>
              <a:t>SML -</a:t>
            </a:r>
            <a:fld id="{3F155D5D-2966-48A5-A9ED-8CECD0F57BE0}" type="slidenum">
              <a:rPr lang="en-US" smtClean="0"/>
              <a:pPr/>
              <a:t>3</a:t>
            </a:fld>
            <a:endParaRPr lang="en-US" dirty="0"/>
          </a:p>
        </p:txBody>
      </p:sp>
      <p:sp>
        <p:nvSpPr>
          <p:cNvPr id="11" name="Date Placeholder 10">
            <a:extLst>
              <a:ext uri="{FF2B5EF4-FFF2-40B4-BE49-F238E27FC236}">
                <a16:creationId xmlns:a16="http://schemas.microsoft.com/office/drawing/2014/main" id="{AF7200C0-ABC6-CA1D-D748-A0433349E71F}"/>
              </a:ext>
            </a:extLst>
          </p:cNvPr>
          <p:cNvSpPr>
            <a:spLocks noGrp="1"/>
          </p:cNvSpPr>
          <p:nvPr>
            <p:ph type="dt" sz="half" idx="11"/>
          </p:nvPr>
        </p:nvSpPr>
        <p:spPr/>
        <p:txBody>
          <a:bodyPr/>
          <a:lstStyle/>
          <a:p>
            <a:r>
              <a:rPr lang="en-US" sz="1000"/>
              <a:t>5/1/2023</a:t>
            </a:r>
            <a:endParaRPr lang="en-US" sz="1000" dirty="0"/>
          </a:p>
        </p:txBody>
      </p:sp>
    </p:spTree>
    <p:extLst>
      <p:ext uri="{BB962C8B-B14F-4D97-AF65-F5344CB8AC3E}">
        <p14:creationId xmlns:p14="http://schemas.microsoft.com/office/powerpoint/2010/main" val="1020182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C8A27-8702-0302-FAA5-BC3D6B6EA9AC}"/>
              </a:ext>
            </a:extLst>
          </p:cNvPr>
          <p:cNvSpPr>
            <a:spLocks noGrp="1"/>
          </p:cNvSpPr>
          <p:nvPr>
            <p:ph type="title"/>
          </p:nvPr>
        </p:nvSpPr>
        <p:spPr/>
        <p:txBody>
          <a:bodyPr/>
          <a:lstStyle/>
          <a:p>
            <a:r>
              <a:rPr lang="en-US" dirty="0"/>
              <a:t>Artemis I CubeSat Release Process</a:t>
            </a:r>
          </a:p>
        </p:txBody>
      </p:sp>
      <p:pic>
        <p:nvPicPr>
          <p:cNvPr id="1026" name="Picture 2" descr="When NASA’s Space Launch System (SLS) rocket launches the agency’s Artemis I mission to the Moon, 10 CubeSats, or small satellites, will be hitching a ride inside the rocket’s Orion stage adapter (OSA). ">
            <a:extLst>
              <a:ext uri="{FF2B5EF4-FFF2-40B4-BE49-F238E27FC236}">
                <a16:creationId xmlns:a16="http://schemas.microsoft.com/office/drawing/2014/main" id="{5A9CFEEB-648C-1ED3-C4DE-530C10DDFE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0" y="1085221"/>
            <a:ext cx="7256671" cy="544439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59148F6-0346-2B5D-C921-FE3713E65A2C}"/>
              </a:ext>
            </a:extLst>
          </p:cNvPr>
          <p:cNvSpPr txBox="1"/>
          <p:nvPr/>
        </p:nvSpPr>
        <p:spPr>
          <a:xfrm>
            <a:off x="1659146" y="6314170"/>
            <a:ext cx="5376793" cy="215444"/>
          </a:xfrm>
          <a:prstGeom prst="rect">
            <a:avLst/>
          </a:prstGeom>
          <a:noFill/>
        </p:spPr>
        <p:txBody>
          <a:bodyPr wrap="none" rtlCol="0">
            <a:spAutoFit/>
          </a:bodyPr>
          <a:lstStyle/>
          <a:p>
            <a:r>
              <a:rPr lang="en-US" sz="800" dirty="0">
                <a:solidFill>
                  <a:srgbClr val="FFFF00"/>
                </a:solidFill>
                <a:latin typeface="+mn-lt"/>
              </a:rPr>
              <a:t>https://</a:t>
            </a:r>
            <a:r>
              <a:rPr lang="en-US" sz="800" dirty="0" err="1">
                <a:solidFill>
                  <a:srgbClr val="FFFF00"/>
                </a:solidFill>
                <a:latin typeface="+mn-lt"/>
              </a:rPr>
              <a:t>www.nasa.gov</a:t>
            </a:r>
            <a:r>
              <a:rPr lang="en-US" sz="800" dirty="0">
                <a:solidFill>
                  <a:srgbClr val="FFFF00"/>
                </a:solidFill>
                <a:latin typeface="+mn-lt"/>
              </a:rPr>
              <a:t>/exploration/systems/</a:t>
            </a:r>
            <a:r>
              <a:rPr lang="en-US" sz="800" dirty="0" err="1">
                <a:solidFill>
                  <a:srgbClr val="FFFF00"/>
                </a:solidFill>
                <a:latin typeface="+mn-lt"/>
              </a:rPr>
              <a:t>sls</a:t>
            </a:r>
            <a:r>
              <a:rPr lang="en-US" sz="800" dirty="0">
                <a:solidFill>
                  <a:srgbClr val="FFFF00"/>
                </a:solidFill>
                <a:latin typeface="+mn-lt"/>
              </a:rPr>
              <a:t>/launching-science-and-technology-on-nasa-s-artemis-i-mission.html</a:t>
            </a:r>
          </a:p>
        </p:txBody>
      </p:sp>
      <p:sp>
        <p:nvSpPr>
          <p:cNvPr id="15" name="TextBox 14">
            <a:extLst>
              <a:ext uri="{FF2B5EF4-FFF2-40B4-BE49-F238E27FC236}">
                <a16:creationId xmlns:a16="http://schemas.microsoft.com/office/drawing/2014/main" id="{13E5C242-FAEE-843E-5C15-C202F7CBEAB9}"/>
              </a:ext>
            </a:extLst>
          </p:cNvPr>
          <p:cNvSpPr txBox="1"/>
          <p:nvPr/>
        </p:nvSpPr>
        <p:spPr>
          <a:xfrm>
            <a:off x="7272065" y="4331787"/>
            <a:ext cx="4853431" cy="2318583"/>
          </a:xfrm>
          <a:prstGeom prst="rect">
            <a:avLst/>
          </a:prstGeom>
          <a:noFill/>
        </p:spPr>
        <p:txBody>
          <a:bodyPr wrap="square" rtlCol="0">
            <a:spAutoFit/>
          </a:bodyPr>
          <a:lstStyle/>
          <a:p>
            <a:pPr>
              <a:spcBef>
                <a:spcPts val="1000"/>
              </a:spcBef>
            </a:pPr>
            <a:r>
              <a:rPr lang="en-US" sz="1600" dirty="0">
                <a:solidFill>
                  <a:srgbClr val="FF0000"/>
                </a:solidFill>
                <a:latin typeface="+mn-lt"/>
              </a:rPr>
              <a:t>Five cubesat release “Bus Stops” are possible</a:t>
            </a:r>
          </a:p>
          <a:p>
            <a:pPr>
              <a:spcBef>
                <a:spcPts val="1000"/>
              </a:spcBef>
            </a:pPr>
            <a:r>
              <a:rPr lang="en-US" sz="1600" dirty="0">
                <a:solidFill>
                  <a:srgbClr val="FF0000"/>
                </a:solidFill>
                <a:latin typeface="+mn-lt"/>
              </a:rPr>
              <a:t>Artemis-I deployed 5 cubesats at Bus Stop 1 and another 5 were stagger-released (over 3 hours) at Bus Stop 2</a:t>
            </a:r>
          </a:p>
          <a:p>
            <a:pPr>
              <a:spcBef>
                <a:spcPts val="1000"/>
              </a:spcBef>
            </a:pPr>
            <a:r>
              <a:rPr lang="en-US" sz="1600" dirty="0">
                <a:solidFill>
                  <a:srgbClr val="FF0000"/>
                </a:solidFill>
                <a:latin typeface="+mn-lt"/>
              </a:rPr>
              <a:t>These deployments presented the DSN with one flagship mission (Artemis-I) plus 8 (later 10) </a:t>
            </a:r>
            <a:r>
              <a:rPr lang="en-US" sz="1600" dirty="0" err="1">
                <a:solidFill>
                  <a:srgbClr val="FF0000"/>
                </a:solidFill>
                <a:latin typeface="+mn-lt"/>
              </a:rPr>
              <a:t>smallsats</a:t>
            </a:r>
            <a:r>
              <a:rPr lang="en-US" sz="1600" dirty="0">
                <a:solidFill>
                  <a:srgbClr val="FF0000"/>
                </a:solidFill>
                <a:latin typeface="+mn-lt"/>
              </a:rPr>
              <a:t>, all requiring critical event DSN communications and navigation services </a:t>
            </a:r>
          </a:p>
        </p:txBody>
      </p:sp>
      <p:pic>
        <p:nvPicPr>
          <p:cNvPr id="16" name="Picture 15">
            <a:extLst>
              <a:ext uri="{FF2B5EF4-FFF2-40B4-BE49-F238E27FC236}">
                <a16:creationId xmlns:a16="http://schemas.microsoft.com/office/drawing/2014/main" id="{F21EC14B-52D8-D267-68B2-9A997DE599D4}"/>
              </a:ext>
            </a:extLst>
          </p:cNvPr>
          <p:cNvPicPr>
            <a:picLocks noChangeAspect="1"/>
          </p:cNvPicPr>
          <p:nvPr/>
        </p:nvPicPr>
        <p:blipFill rotWithShape="1">
          <a:blip r:embed="rId3"/>
          <a:srcRect l="8917" t="54652" r="12962" b="12821"/>
          <a:stretch/>
        </p:blipFill>
        <p:spPr>
          <a:xfrm>
            <a:off x="7258476" y="1095273"/>
            <a:ext cx="4933524" cy="2658356"/>
          </a:xfrm>
          <a:prstGeom prst="rect">
            <a:avLst/>
          </a:prstGeom>
        </p:spPr>
      </p:pic>
      <p:sp>
        <p:nvSpPr>
          <p:cNvPr id="14" name="Curved Right Arrow 13">
            <a:extLst>
              <a:ext uri="{FF2B5EF4-FFF2-40B4-BE49-F238E27FC236}">
                <a16:creationId xmlns:a16="http://schemas.microsoft.com/office/drawing/2014/main" id="{11C9DF12-639F-F0F9-EB98-9A6654248880}"/>
              </a:ext>
            </a:extLst>
          </p:cNvPr>
          <p:cNvSpPr/>
          <p:nvPr/>
        </p:nvSpPr>
        <p:spPr bwMode="auto">
          <a:xfrm rot="16200000" flipV="1">
            <a:off x="7645145" y="2140974"/>
            <a:ext cx="815556" cy="3195376"/>
          </a:xfrm>
          <a:prstGeom prst="curvedRightArrow">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charset="0"/>
              <a:ea typeface="ＭＳ Ｐゴシック" charset="0"/>
            </a:endParaRPr>
          </a:p>
        </p:txBody>
      </p:sp>
      <p:sp>
        <p:nvSpPr>
          <p:cNvPr id="12" name="Oval 11">
            <a:extLst>
              <a:ext uri="{FF2B5EF4-FFF2-40B4-BE49-F238E27FC236}">
                <a16:creationId xmlns:a16="http://schemas.microsoft.com/office/drawing/2014/main" id="{0F24B40B-DCE3-7CF3-56EC-C62FCAFE98CE}"/>
              </a:ext>
            </a:extLst>
          </p:cNvPr>
          <p:cNvSpPr/>
          <p:nvPr/>
        </p:nvSpPr>
        <p:spPr bwMode="auto">
          <a:xfrm>
            <a:off x="9159073" y="2687495"/>
            <a:ext cx="994786" cy="503926"/>
          </a:xfrm>
          <a:prstGeom prst="ellipse">
            <a:avLst/>
          </a:prstGeom>
          <a:noFill/>
          <a:ln w="38100"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charset="0"/>
              <a:ea typeface="ＭＳ Ｐゴシック" charset="0"/>
            </a:endParaRPr>
          </a:p>
        </p:txBody>
      </p:sp>
      <p:sp>
        <p:nvSpPr>
          <p:cNvPr id="18" name="TextBox 17">
            <a:extLst>
              <a:ext uri="{FF2B5EF4-FFF2-40B4-BE49-F238E27FC236}">
                <a16:creationId xmlns:a16="http://schemas.microsoft.com/office/drawing/2014/main" id="{42865461-8A70-3104-2072-784FD50BBA1C}"/>
              </a:ext>
            </a:extLst>
          </p:cNvPr>
          <p:cNvSpPr txBox="1"/>
          <p:nvPr/>
        </p:nvSpPr>
        <p:spPr>
          <a:xfrm>
            <a:off x="9650611" y="3473814"/>
            <a:ext cx="2608379" cy="200055"/>
          </a:xfrm>
          <a:prstGeom prst="rect">
            <a:avLst/>
          </a:prstGeom>
          <a:noFill/>
        </p:spPr>
        <p:txBody>
          <a:bodyPr wrap="square">
            <a:spAutoFit/>
          </a:bodyPr>
          <a:lstStyle/>
          <a:p>
            <a:r>
              <a:rPr lang="en-US" sz="700" dirty="0" err="1">
                <a:solidFill>
                  <a:srgbClr val="FFFF00"/>
                </a:solidFill>
                <a:effectLst/>
                <a:latin typeface="+mn-lt"/>
              </a:rPr>
              <a:t>Dahir</a:t>
            </a:r>
            <a:r>
              <a:rPr lang="en-US" sz="700" dirty="0">
                <a:solidFill>
                  <a:srgbClr val="FFFF00"/>
                </a:solidFill>
                <a:effectLst/>
                <a:latin typeface="+mn-lt"/>
              </a:rPr>
              <a:t>, A. et al. (2021): </a:t>
            </a:r>
            <a:r>
              <a:rPr lang="en-US" sz="700" dirty="0" err="1">
                <a:solidFill>
                  <a:srgbClr val="FFFF00"/>
                </a:solidFill>
                <a:effectLst/>
                <a:latin typeface="+mn-lt"/>
              </a:rPr>
              <a:t>JoSS</a:t>
            </a:r>
            <a:r>
              <a:rPr lang="en-US" sz="700" dirty="0">
                <a:solidFill>
                  <a:srgbClr val="FFFF00"/>
                </a:solidFill>
                <a:effectLst/>
                <a:latin typeface="+mn-lt"/>
              </a:rPr>
              <a:t>, Vol. 10, No. 2, pp. 1049–1060 </a:t>
            </a:r>
          </a:p>
        </p:txBody>
      </p:sp>
      <p:sp>
        <p:nvSpPr>
          <p:cNvPr id="20" name="Footer Placeholder 19">
            <a:extLst>
              <a:ext uri="{FF2B5EF4-FFF2-40B4-BE49-F238E27FC236}">
                <a16:creationId xmlns:a16="http://schemas.microsoft.com/office/drawing/2014/main" id="{9E4E70EA-1601-821F-72CD-AD7F24267DB7}"/>
              </a:ext>
            </a:extLst>
          </p:cNvPr>
          <p:cNvSpPr>
            <a:spLocks noGrp="1"/>
          </p:cNvSpPr>
          <p:nvPr>
            <p:ph type="ftr" sz="quarter" idx="10"/>
          </p:nvPr>
        </p:nvSpPr>
        <p:spPr/>
        <p:txBody>
          <a:bodyPr/>
          <a:lstStyle/>
          <a:p>
            <a:r>
              <a:rPr lang="en-US"/>
              <a:t>ISSC 2023</a:t>
            </a:r>
            <a:endParaRPr lang="en-US" dirty="0"/>
          </a:p>
        </p:txBody>
      </p:sp>
      <p:sp>
        <p:nvSpPr>
          <p:cNvPr id="3" name="Slide Number Placeholder 2">
            <a:extLst>
              <a:ext uri="{FF2B5EF4-FFF2-40B4-BE49-F238E27FC236}">
                <a16:creationId xmlns:a16="http://schemas.microsoft.com/office/drawing/2014/main" id="{D0DFF164-0311-01B8-628F-4F7360949F55}"/>
              </a:ext>
            </a:extLst>
          </p:cNvPr>
          <p:cNvSpPr>
            <a:spLocks noGrp="1"/>
          </p:cNvSpPr>
          <p:nvPr>
            <p:ph type="sldNum" sz="quarter" idx="12"/>
          </p:nvPr>
        </p:nvSpPr>
        <p:spPr/>
        <p:txBody>
          <a:bodyPr/>
          <a:lstStyle/>
          <a:p>
            <a:r>
              <a:rPr lang="en-US"/>
              <a:t>SML -</a:t>
            </a:r>
            <a:fld id="{3F155D5D-2966-48A5-A9ED-8CECD0F57BE0}" type="slidenum">
              <a:rPr lang="en-US" smtClean="0"/>
              <a:pPr/>
              <a:t>4</a:t>
            </a:fld>
            <a:endParaRPr lang="en-US" dirty="0"/>
          </a:p>
        </p:txBody>
      </p:sp>
      <p:sp>
        <p:nvSpPr>
          <p:cNvPr id="5" name="Date Placeholder 4">
            <a:extLst>
              <a:ext uri="{FF2B5EF4-FFF2-40B4-BE49-F238E27FC236}">
                <a16:creationId xmlns:a16="http://schemas.microsoft.com/office/drawing/2014/main" id="{985D6CAD-AB48-8C4F-B17F-9F0163F3F03A}"/>
              </a:ext>
            </a:extLst>
          </p:cNvPr>
          <p:cNvSpPr>
            <a:spLocks noGrp="1"/>
          </p:cNvSpPr>
          <p:nvPr>
            <p:ph type="dt" sz="half" idx="11"/>
          </p:nvPr>
        </p:nvSpPr>
        <p:spPr/>
        <p:txBody>
          <a:bodyPr/>
          <a:lstStyle/>
          <a:p>
            <a:r>
              <a:rPr lang="en-US" sz="1000"/>
              <a:t>5/1/2023</a:t>
            </a:r>
            <a:endParaRPr lang="en-US" sz="1000" dirty="0"/>
          </a:p>
        </p:txBody>
      </p:sp>
    </p:spTree>
    <p:extLst>
      <p:ext uri="{BB962C8B-B14F-4D97-AF65-F5344CB8AC3E}">
        <p14:creationId xmlns:p14="http://schemas.microsoft.com/office/powerpoint/2010/main" val="639546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71C92-263D-B75D-3012-7972E2D4DD1A}"/>
              </a:ext>
            </a:extLst>
          </p:cNvPr>
          <p:cNvSpPr>
            <a:spLocks noGrp="1"/>
          </p:cNvSpPr>
          <p:nvPr>
            <p:ph type="title"/>
          </p:nvPr>
        </p:nvSpPr>
        <p:spPr>
          <a:xfrm>
            <a:off x="150724" y="292103"/>
            <a:ext cx="11957539" cy="653035"/>
          </a:xfrm>
        </p:spPr>
        <p:txBody>
          <a:bodyPr/>
          <a:lstStyle/>
          <a:p>
            <a:r>
              <a:rPr lang="en-US" sz="3200" dirty="0"/>
              <a:t>DSN Utilized Innovative Techniques for CubeSat Supports</a:t>
            </a:r>
          </a:p>
        </p:txBody>
      </p:sp>
      <p:sp>
        <p:nvSpPr>
          <p:cNvPr id="3" name="Content Placeholder 2">
            <a:extLst>
              <a:ext uri="{FF2B5EF4-FFF2-40B4-BE49-F238E27FC236}">
                <a16:creationId xmlns:a16="http://schemas.microsoft.com/office/drawing/2014/main" id="{0B3BD806-9AC3-633D-7D5D-4D1A23D2BBA3}"/>
              </a:ext>
            </a:extLst>
          </p:cNvPr>
          <p:cNvSpPr>
            <a:spLocks noGrp="1"/>
          </p:cNvSpPr>
          <p:nvPr>
            <p:ph idx="1"/>
          </p:nvPr>
        </p:nvSpPr>
        <p:spPr>
          <a:xfrm>
            <a:off x="173815" y="1108879"/>
            <a:ext cx="11957539" cy="1608027"/>
          </a:xfrm>
        </p:spPr>
        <p:txBody>
          <a:bodyPr/>
          <a:lstStyle/>
          <a:p>
            <a:pPr marL="0" indent="0">
              <a:spcBef>
                <a:spcPts val="1080"/>
              </a:spcBef>
              <a:buNone/>
            </a:pPr>
            <a:r>
              <a:rPr lang="en-US" sz="1800" dirty="0"/>
              <a:t>Interferometric Narrowband Spacecraft (INS) tracking, Open Loop Recording (OLR), and Multiple Spacecraft Per Aperture (MSPA) were utilized for DSN CubeSat supports, making most efficient use of limited DSN apertures</a:t>
            </a:r>
          </a:p>
          <a:p>
            <a:pPr marL="494428" lvl="1" indent="0">
              <a:spcBef>
                <a:spcPts val="1080"/>
              </a:spcBef>
              <a:buNone/>
            </a:pPr>
            <a:r>
              <a:rPr lang="en-US" sz="1400" dirty="0"/>
              <a:t>Notable events: out of band CubeSat signals (RFI); CUSP frames extracted from OLR showed anomalous software resets and power/temp readings with loss of signal; BIOS CubeSat initially tumbling was rescued by DSN commanding</a:t>
            </a:r>
          </a:p>
          <a:p>
            <a:pPr marL="9525" indent="0">
              <a:spcBef>
                <a:spcPts val="1080"/>
              </a:spcBef>
              <a:buNone/>
            </a:pPr>
            <a:r>
              <a:rPr lang="en-US" sz="1885" dirty="0"/>
              <a:t>With OLRs, one DSN antenna could receive signals from up to 8 spacecraft simultaneously (versus 4 using regular DSN receivers and MSPA*). A new DSN Multiple Uplink Multiple Spacecraft (MUMS) capability was utilized for uplinks to multiple spacecraft in discrete segments. </a:t>
            </a:r>
          </a:p>
          <a:p>
            <a:pPr marL="9525" indent="0">
              <a:spcBef>
                <a:spcPts val="1080"/>
              </a:spcBef>
              <a:buNone/>
            </a:pPr>
            <a:r>
              <a:rPr lang="en-US" sz="1885" dirty="0"/>
              <a:t>DSN OLR data were the </a:t>
            </a:r>
            <a:r>
              <a:rPr lang="en-US" sz="1885" i="1" dirty="0"/>
              <a:t>ONLY</a:t>
            </a:r>
            <a:r>
              <a:rPr lang="en-US" sz="1885" dirty="0"/>
              <a:t> signals ever received from some of the cubesats</a:t>
            </a:r>
          </a:p>
        </p:txBody>
      </p:sp>
      <p:sp>
        <p:nvSpPr>
          <p:cNvPr id="8" name="Footer Placeholder 7">
            <a:extLst>
              <a:ext uri="{FF2B5EF4-FFF2-40B4-BE49-F238E27FC236}">
                <a16:creationId xmlns:a16="http://schemas.microsoft.com/office/drawing/2014/main" id="{35224AE5-043A-1ACB-1953-0FA40881B2AC}"/>
              </a:ext>
            </a:extLst>
          </p:cNvPr>
          <p:cNvSpPr>
            <a:spLocks noGrp="1"/>
          </p:cNvSpPr>
          <p:nvPr>
            <p:ph type="ftr" sz="quarter" idx="10"/>
          </p:nvPr>
        </p:nvSpPr>
        <p:spPr/>
        <p:txBody>
          <a:bodyPr/>
          <a:lstStyle/>
          <a:p>
            <a:r>
              <a:rPr lang="en-US"/>
              <a:t>ISSC 2023</a:t>
            </a:r>
            <a:endParaRPr lang="en-US" dirty="0"/>
          </a:p>
        </p:txBody>
      </p:sp>
      <p:pic>
        <p:nvPicPr>
          <p:cNvPr id="12" name="Picture 11">
            <a:extLst>
              <a:ext uri="{FF2B5EF4-FFF2-40B4-BE49-F238E27FC236}">
                <a16:creationId xmlns:a16="http://schemas.microsoft.com/office/drawing/2014/main" id="{7AB63AFB-5DF7-13C2-99D4-92C58470D0D3}"/>
              </a:ext>
            </a:extLst>
          </p:cNvPr>
          <p:cNvPicPr>
            <a:picLocks noChangeAspect="1"/>
          </p:cNvPicPr>
          <p:nvPr/>
        </p:nvPicPr>
        <p:blipFill rotWithShape="1">
          <a:blip r:embed="rId3"/>
          <a:srcRect l="9819" t="60892" r="8087" b="14548"/>
          <a:stretch/>
        </p:blipFill>
        <p:spPr>
          <a:xfrm>
            <a:off x="235896" y="3798276"/>
            <a:ext cx="11866469" cy="2743201"/>
          </a:xfrm>
          <a:prstGeom prst="rect">
            <a:avLst/>
          </a:prstGeom>
        </p:spPr>
      </p:pic>
      <p:sp>
        <p:nvSpPr>
          <p:cNvPr id="6" name="Slide Number Placeholder 5">
            <a:extLst>
              <a:ext uri="{FF2B5EF4-FFF2-40B4-BE49-F238E27FC236}">
                <a16:creationId xmlns:a16="http://schemas.microsoft.com/office/drawing/2014/main" id="{73E95B1C-9928-7A23-1353-3438A3996138}"/>
              </a:ext>
            </a:extLst>
          </p:cNvPr>
          <p:cNvSpPr>
            <a:spLocks noGrp="1"/>
          </p:cNvSpPr>
          <p:nvPr>
            <p:ph type="sldNum" sz="quarter" idx="12"/>
          </p:nvPr>
        </p:nvSpPr>
        <p:spPr/>
        <p:txBody>
          <a:bodyPr/>
          <a:lstStyle/>
          <a:p>
            <a:r>
              <a:rPr lang="en-US"/>
              <a:t>SML -</a:t>
            </a:r>
            <a:fld id="{3F155D5D-2966-48A5-A9ED-8CECD0F57BE0}" type="slidenum">
              <a:rPr lang="en-US" smtClean="0"/>
              <a:pPr/>
              <a:t>5</a:t>
            </a:fld>
            <a:endParaRPr lang="en-US" dirty="0"/>
          </a:p>
        </p:txBody>
      </p:sp>
      <p:sp>
        <p:nvSpPr>
          <p:cNvPr id="7" name="Date Placeholder 6">
            <a:extLst>
              <a:ext uri="{FF2B5EF4-FFF2-40B4-BE49-F238E27FC236}">
                <a16:creationId xmlns:a16="http://schemas.microsoft.com/office/drawing/2014/main" id="{210CD71B-2615-D2C3-F8A3-7A1E11FBB7F2}"/>
              </a:ext>
            </a:extLst>
          </p:cNvPr>
          <p:cNvSpPr>
            <a:spLocks noGrp="1"/>
          </p:cNvSpPr>
          <p:nvPr>
            <p:ph type="dt" sz="half" idx="11"/>
          </p:nvPr>
        </p:nvSpPr>
        <p:spPr/>
        <p:txBody>
          <a:bodyPr/>
          <a:lstStyle/>
          <a:p>
            <a:r>
              <a:rPr lang="en-US" sz="1000" dirty="0"/>
              <a:t>5/1/2023</a:t>
            </a:r>
          </a:p>
        </p:txBody>
      </p:sp>
      <p:sp>
        <p:nvSpPr>
          <p:cNvPr id="4" name="TextBox 3">
            <a:extLst>
              <a:ext uri="{FF2B5EF4-FFF2-40B4-BE49-F238E27FC236}">
                <a16:creationId xmlns:a16="http://schemas.microsoft.com/office/drawing/2014/main" id="{E9E04407-6622-8AD5-F3E0-E82C41850D44}"/>
              </a:ext>
            </a:extLst>
          </p:cNvPr>
          <p:cNvSpPr txBox="1"/>
          <p:nvPr/>
        </p:nvSpPr>
        <p:spPr>
          <a:xfrm>
            <a:off x="1213660" y="3839837"/>
            <a:ext cx="2374368" cy="230832"/>
          </a:xfrm>
          <a:prstGeom prst="rect">
            <a:avLst/>
          </a:prstGeom>
          <a:noFill/>
        </p:spPr>
        <p:txBody>
          <a:bodyPr wrap="none" rtlCol="0">
            <a:spAutoFit/>
          </a:bodyPr>
          <a:lstStyle/>
          <a:p>
            <a:r>
              <a:rPr lang="en-US" sz="900" dirty="0">
                <a:solidFill>
                  <a:srgbClr val="FFFF00"/>
                </a:solidFill>
                <a:latin typeface="Helvetica" pitchFamily="2" charset="0"/>
              </a:rPr>
              <a:t>* MSPA = Multiple Spacecraft per Aperture</a:t>
            </a:r>
          </a:p>
        </p:txBody>
      </p:sp>
    </p:spTree>
    <p:extLst>
      <p:ext uri="{BB962C8B-B14F-4D97-AF65-F5344CB8AC3E}">
        <p14:creationId xmlns:p14="http://schemas.microsoft.com/office/powerpoint/2010/main" val="1604089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4708F-2E93-488D-485F-9B01C2BE89C0}"/>
              </a:ext>
            </a:extLst>
          </p:cNvPr>
          <p:cNvSpPr>
            <a:spLocks noGrp="1"/>
          </p:cNvSpPr>
          <p:nvPr>
            <p:ph type="title"/>
          </p:nvPr>
        </p:nvSpPr>
        <p:spPr>
          <a:xfrm>
            <a:off x="645137" y="211719"/>
            <a:ext cx="11501493" cy="653035"/>
          </a:xfrm>
        </p:spPr>
        <p:txBody>
          <a:bodyPr/>
          <a:lstStyle/>
          <a:p>
            <a:r>
              <a:rPr lang="en-US" dirty="0"/>
              <a:t>Artemis-I CubeSats Status At A Glance</a:t>
            </a:r>
          </a:p>
        </p:txBody>
      </p:sp>
      <p:graphicFrame>
        <p:nvGraphicFramePr>
          <p:cNvPr id="8" name="Table 7">
            <a:extLst>
              <a:ext uri="{FF2B5EF4-FFF2-40B4-BE49-F238E27FC236}">
                <a16:creationId xmlns:a16="http://schemas.microsoft.com/office/drawing/2014/main" id="{6DD2BF50-E5AB-F30A-5057-F3B06B46D7E0}"/>
              </a:ext>
            </a:extLst>
          </p:cNvPr>
          <p:cNvGraphicFramePr>
            <a:graphicFrameLocks noGrp="1"/>
          </p:cNvGraphicFramePr>
          <p:nvPr>
            <p:extLst>
              <p:ext uri="{D42A27DB-BD31-4B8C-83A1-F6EECF244321}">
                <p14:modId xmlns:p14="http://schemas.microsoft.com/office/powerpoint/2010/main" val="2453651816"/>
              </p:ext>
            </p:extLst>
          </p:nvPr>
        </p:nvGraphicFramePr>
        <p:xfrm>
          <a:off x="180871" y="864947"/>
          <a:ext cx="11686234" cy="5923266"/>
        </p:xfrm>
        <a:graphic>
          <a:graphicData uri="http://schemas.openxmlformats.org/drawingml/2006/table">
            <a:tbl>
              <a:tblPr firstRow="1" firstCol="1" bandRow="1">
                <a:tableStyleId>{21E4AEA4-8DFA-4A89-87EB-49C32662AFE0}</a:tableStyleId>
              </a:tblPr>
              <a:tblGrid>
                <a:gridCol w="1949380">
                  <a:extLst>
                    <a:ext uri="{9D8B030D-6E8A-4147-A177-3AD203B41FA5}">
                      <a16:colId xmlns:a16="http://schemas.microsoft.com/office/drawing/2014/main" val="2505778940"/>
                    </a:ext>
                  </a:extLst>
                </a:gridCol>
                <a:gridCol w="2974312">
                  <a:extLst>
                    <a:ext uri="{9D8B030D-6E8A-4147-A177-3AD203B41FA5}">
                      <a16:colId xmlns:a16="http://schemas.microsoft.com/office/drawing/2014/main" val="3639270072"/>
                    </a:ext>
                  </a:extLst>
                </a:gridCol>
                <a:gridCol w="3376246">
                  <a:extLst>
                    <a:ext uri="{9D8B030D-6E8A-4147-A177-3AD203B41FA5}">
                      <a16:colId xmlns:a16="http://schemas.microsoft.com/office/drawing/2014/main" val="3965434082"/>
                    </a:ext>
                  </a:extLst>
                </a:gridCol>
                <a:gridCol w="2100106">
                  <a:extLst>
                    <a:ext uri="{9D8B030D-6E8A-4147-A177-3AD203B41FA5}">
                      <a16:colId xmlns:a16="http://schemas.microsoft.com/office/drawing/2014/main" val="1161542380"/>
                    </a:ext>
                  </a:extLst>
                </a:gridCol>
                <a:gridCol w="1286190">
                  <a:extLst>
                    <a:ext uri="{9D8B030D-6E8A-4147-A177-3AD203B41FA5}">
                      <a16:colId xmlns:a16="http://schemas.microsoft.com/office/drawing/2014/main" val="4075997999"/>
                    </a:ext>
                  </a:extLst>
                </a:gridCol>
              </a:tblGrid>
              <a:tr h="160820">
                <a:tc>
                  <a:txBody>
                    <a:bodyPr/>
                    <a:lstStyle/>
                    <a:p>
                      <a:pPr marL="0" marR="0" algn="ctr">
                        <a:spcBef>
                          <a:spcPts val="0"/>
                        </a:spcBef>
                        <a:spcAft>
                          <a:spcPts val="0"/>
                        </a:spcAft>
                      </a:pPr>
                      <a:r>
                        <a:rPr lang="en-US" sz="1200" baseline="0" dirty="0">
                          <a:solidFill>
                            <a:schemeClr val="bg1"/>
                          </a:solidFill>
                          <a:effectLst/>
                        </a:rPr>
                        <a:t>Mission name</a:t>
                      </a:r>
                      <a:endParaRPr lang="en-US" sz="1200" baseline="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baseline="0" dirty="0">
                          <a:solidFill>
                            <a:schemeClr val="bg1"/>
                          </a:solidFill>
                          <a:effectLst/>
                        </a:rPr>
                        <a:t>Destination</a:t>
                      </a:r>
                      <a:endParaRPr lang="en-US" sz="1200" baseline="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baseline="0" dirty="0">
                          <a:solidFill>
                            <a:schemeClr val="bg1"/>
                          </a:solidFill>
                          <a:effectLst/>
                        </a:rPr>
                        <a:t>Status</a:t>
                      </a:r>
                      <a:endParaRPr lang="en-US" sz="1200" baseline="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algn="ctr">
                        <a:spcBef>
                          <a:spcPts val="0"/>
                        </a:spcBef>
                        <a:spcAft>
                          <a:spcPts val="0"/>
                        </a:spcAft>
                      </a:pPr>
                      <a:r>
                        <a:rPr lang="en-US" sz="1200" baseline="0" dirty="0">
                          <a:solidFill>
                            <a:schemeClr val="bg1"/>
                          </a:solidFill>
                          <a:effectLst/>
                        </a:rPr>
                        <a:t>Lead Organization</a:t>
                      </a:r>
                      <a:endParaRPr lang="en-US" sz="1200" baseline="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algn="ctr">
                        <a:spcBef>
                          <a:spcPts val="0"/>
                        </a:spcBef>
                        <a:spcAft>
                          <a:spcPts val="0"/>
                        </a:spcAft>
                      </a:pPr>
                      <a:r>
                        <a:rPr lang="en-US" sz="1200" baseline="0" dirty="0">
                          <a:solidFill>
                            <a:schemeClr val="bg1"/>
                          </a:solidFill>
                          <a:effectLst/>
                        </a:rPr>
                        <a:t>Radio</a:t>
                      </a:r>
                      <a:endParaRPr lang="en-US" sz="1200" baseline="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868604012"/>
                  </a:ext>
                </a:extLst>
              </a:tr>
              <a:tr h="442078">
                <a:tc>
                  <a:txBody>
                    <a:bodyPr/>
                    <a:lstStyle/>
                    <a:p>
                      <a:pPr marL="0" marR="0" algn="ctr">
                        <a:spcBef>
                          <a:spcPts val="0"/>
                        </a:spcBef>
                        <a:spcAft>
                          <a:spcPts val="0"/>
                        </a:spcAft>
                      </a:pPr>
                      <a:r>
                        <a:rPr lang="en-US" sz="1050" dirty="0" err="1">
                          <a:effectLst/>
                        </a:rPr>
                        <a:t>LunaH</a:t>
                      </a:r>
                      <a:r>
                        <a:rPr lang="en-US" sz="1050" dirty="0">
                          <a:effectLst/>
                        </a:rPr>
                        <a:t>-Map</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Lunar</a:t>
                      </a:r>
                      <a:endParaRPr lang="en-US" sz="1800" dirty="0">
                        <a:effectLst/>
                      </a:endParaRPr>
                    </a:p>
                    <a:p>
                      <a:pPr marL="0" marR="0" algn="ctr">
                        <a:spcBef>
                          <a:spcPts val="0"/>
                        </a:spcBef>
                        <a:spcAft>
                          <a:spcPts val="0"/>
                        </a:spcAft>
                      </a:pPr>
                      <a:r>
                        <a:rPr lang="en-US" sz="1100" dirty="0">
                          <a:effectLst/>
                        </a:rPr>
                        <a:t>South pole hydrogen mapper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b="1" dirty="0">
                          <a:effectLst/>
                          <a:highlight>
                            <a:srgbClr val="FFFF00"/>
                          </a:highlight>
                        </a:rPr>
                        <a:t>Propulsion system (</a:t>
                      </a:r>
                      <a:r>
                        <a:rPr lang="en-US" sz="1100" b="1" dirty="0" err="1">
                          <a:effectLst/>
                          <a:highlight>
                            <a:srgbClr val="FFFF00"/>
                          </a:highlight>
                        </a:rPr>
                        <a:t>Busek</a:t>
                      </a:r>
                      <a:r>
                        <a:rPr lang="en-US" sz="1100" b="1" dirty="0">
                          <a:effectLst/>
                          <a:highlight>
                            <a:srgbClr val="FFFF00"/>
                          </a:highlight>
                        </a:rPr>
                        <a:t> ion thruster) unable to activate; missed LOI; losing link margin; using DSN arrays to close link</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FFF00"/>
                    </a:solidFill>
                  </a:tcPr>
                </a:tc>
                <a:tc>
                  <a:txBody>
                    <a:bodyPr/>
                    <a:lstStyle/>
                    <a:p>
                      <a:pPr marL="0" marR="0" algn="ctr">
                        <a:spcBef>
                          <a:spcPts val="0"/>
                        </a:spcBef>
                        <a:spcAft>
                          <a:spcPts val="0"/>
                        </a:spcAft>
                      </a:pPr>
                      <a:r>
                        <a:rPr lang="en-US" sz="1100" dirty="0">
                          <a:effectLst/>
                        </a:rPr>
                        <a:t>Arizona State University (ASU)</a:t>
                      </a:r>
                      <a:endParaRPr lang="en-US" sz="1600" dirty="0">
                        <a:effectLst/>
                      </a:endParaRPr>
                    </a:p>
                  </a:txBody>
                  <a:tcPr marL="0" marR="0" marT="0" marB="0" anchor="ctr"/>
                </a:tc>
                <a:tc>
                  <a:txBody>
                    <a:bodyPr/>
                    <a:lstStyle/>
                    <a:p>
                      <a:pPr marL="0" marR="0" algn="ctr">
                        <a:spcBef>
                          <a:spcPts val="0"/>
                        </a:spcBef>
                        <a:spcAft>
                          <a:spcPts val="0"/>
                        </a:spcAft>
                      </a:pPr>
                      <a:r>
                        <a:rPr lang="en-US" sz="1100" dirty="0">
                          <a:effectLst/>
                        </a:rPr>
                        <a:t>IRIS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687927865"/>
                  </a:ext>
                </a:extLst>
              </a:tr>
              <a:tr h="584462">
                <a:tc>
                  <a:txBody>
                    <a:bodyPr/>
                    <a:lstStyle/>
                    <a:p>
                      <a:pPr marL="0" marR="0" algn="ctr">
                        <a:spcBef>
                          <a:spcPts val="0"/>
                        </a:spcBef>
                        <a:spcAft>
                          <a:spcPts val="0"/>
                        </a:spcAft>
                      </a:pPr>
                      <a:r>
                        <a:rPr lang="en-US" sz="1050" dirty="0">
                          <a:effectLst/>
                        </a:rPr>
                        <a:t>Lunar </a:t>
                      </a:r>
                      <a:r>
                        <a:rPr lang="en-US" sz="1050" dirty="0" err="1">
                          <a:effectLst/>
                        </a:rPr>
                        <a:t>IceCube</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Lunar</a:t>
                      </a:r>
                      <a:endParaRPr lang="en-US" sz="1800" dirty="0">
                        <a:effectLst/>
                      </a:endParaRPr>
                    </a:p>
                    <a:p>
                      <a:pPr marL="0" marR="0" algn="ctr">
                        <a:spcBef>
                          <a:spcPts val="0"/>
                        </a:spcBef>
                        <a:spcAft>
                          <a:spcPts val="0"/>
                        </a:spcAft>
                      </a:pPr>
                      <a:r>
                        <a:rPr lang="en-US" sz="1100" dirty="0">
                          <a:effectLst/>
                        </a:rPr>
                        <a:t>Neutron spectrometer to look for water ice at lunar south pole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b="1" dirty="0">
                          <a:solidFill>
                            <a:schemeClr val="bg1"/>
                          </a:solidFill>
                          <a:effectLst/>
                        </a:rPr>
                        <a:t>Carrier briefly detected (~ 1 </a:t>
                      </a:r>
                      <a:r>
                        <a:rPr lang="en-US" sz="1100" b="1" dirty="0" err="1">
                          <a:solidFill>
                            <a:schemeClr val="bg1"/>
                          </a:solidFill>
                          <a:effectLst/>
                        </a:rPr>
                        <a:t>hr</a:t>
                      </a:r>
                      <a:r>
                        <a:rPr lang="en-US" sz="1100" b="1" dirty="0">
                          <a:solidFill>
                            <a:schemeClr val="bg1"/>
                          </a:solidFill>
                          <a:effectLst/>
                        </a:rPr>
                        <a:t>) with large frequency offset, then lost</a:t>
                      </a:r>
                      <a:endParaRPr lang="en-US" sz="16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F0000"/>
                    </a:solidFill>
                  </a:tcPr>
                </a:tc>
                <a:tc>
                  <a:txBody>
                    <a:bodyPr/>
                    <a:lstStyle/>
                    <a:p>
                      <a:pPr marL="0" marR="0" algn="ctr">
                        <a:spcBef>
                          <a:spcPts val="0"/>
                        </a:spcBef>
                        <a:spcAft>
                          <a:spcPts val="0"/>
                        </a:spcAft>
                      </a:pPr>
                      <a:r>
                        <a:rPr lang="en-US" sz="1100" dirty="0">
                          <a:effectLst/>
                        </a:rPr>
                        <a:t>Morehead State University (with </a:t>
                      </a:r>
                      <a:r>
                        <a:rPr lang="en-US" sz="1100" dirty="0" err="1">
                          <a:effectLst/>
                        </a:rPr>
                        <a:t>Busek</a:t>
                      </a:r>
                      <a:r>
                        <a:rPr lang="en-US" sz="1100" dirty="0">
                          <a:effectLst/>
                        </a:rPr>
                        <a:t>, GSFC)</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a:effectLst/>
                        </a:rPr>
                        <a:t>IRIS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40753943"/>
                  </a:ext>
                </a:extLst>
              </a:tr>
              <a:tr h="726629">
                <a:tc>
                  <a:txBody>
                    <a:bodyPr/>
                    <a:lstStyle/>
                    <a:p>
                      <a:pPr marL="0" marR="0" algn="ctr">
                        <a:spcBef>
                          <a:spcPts val="0"/>
                        </a:spcBef>
                        <a:spcAft>
                          <a:spcPts val="0"/>
                        </a:spcAft>
                      </a:pPr>
                      <a:r>
                        <a:rPr lang="en-US" sz="1050" dirty="0" err="1">
                          <a:effectLst/>
                        </a:rPr>
                        <a:t>Cubesat</a:t>
                      </a:r>
                      <a:r>
                        <a:rPr lang="en-US" sz="1050" dirty="0">
                          <a:effectLst/>
                        </a:rPr>
                        <a:t> for Solar Particles</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Heliocentric</a:t>
                      </a:r>
                      <a:endParaRPr lang="en-US" sz="1800" dirty="0">
                        <a:effectLst/>
                      </a:endParaRPr>
                    </a:p>
                    <a:p>
                      <a:pPr marL="0" marR="0" algn="ctr">
                        <a:spcBef>
                          <a:spcPts val="0"/>
                        </a:spcBef>
                        <a:spcAft>
                          <a:spcPts val="0"/>
                        </a:spcAft>
                      </a:pPr>
                      <a:r>
                        <a:rPr lang="en-US" sz="1100" dirty="0">
                          <a:effectLst/>
                        </a:rPr>
                        <a:t>Pathfinder for Space Weather Network, prove CubeSats as High Value Science platform</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b="1" dirty="0">
                          <a:solidFill>
                            <a:schemeClr val="bg1"/>
                          </a:solidFill>
                          <a:effectLst/>
                        </a:rPr>
                        <a:t>Carrier briefly detected, then lost</a:t>
                      </a:r>
                    </a:p>
                    <a:p>
                      <a:pPr marL="0" marR="0" algn="ctr">
                        <a:spcBef>
                          <a:spcPts val="0"/>
                        </a:spcBef>
                        <a:spcAft>
                          <a:spcPts val="0"/>
                        </a:spcAft>
                      </a:pPr>
                      <a:r>
                        <a:rPr lang="en-US" sz="1100" b="1" dirty="0">
                          <a:solidFill>
                            <a:schemeClr val="bg1"/>
                          </a:solidFill>
                          <a:effectLst/>
                        </a:rPr>
                        <a:t>Spacecraft health in question</a:t>
                      </a:r>
                    </a:p>
                    <a:p>
                      <a:pPr marL="0" marR="0" algn="ctr">
                        <a:spcBef>
                          <a:spcPts val="0"/>
                        </a:spcBef>
                        <a:spcAft>
                          <a:spcPts val="0"/>
                        </a:spcAft>
                      </a:pPr>
                      <a:r>
                        <a:rPr lang="en-US" sz="1100" b="1" dirty="0">
                          <a:solidFill>
                            <a:schemeClr val="bg1"/>
                          </a:solidFill>
                          <a:effectLst/>
                        </a:rPr>
                        <a:t>DSN used special SPK files + OLR to search.</a:t>
                      </a:r>
                      <a:endParaRPr lang="en-US" sz="16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F0000"/>
                    </a:solidFill>
                  </a:tcPr>
                </a:tc>
                <a:tc>
                  <a:txBody>
                    <a:bodyPr/>
                    <a:lstStyle/>
                    <a:p>
                      <a:pPr marL="0" marR="0" algn="ctr">
                        <a:spcBef>
                          <a:spcPts val="0"/>
                        </a:spcBef>
                        <a:spcAft>
                          <a:spcPts val="0"/>
                        </a:spcAft>
                      </a:pPr>
                      <a:r>
                        <a:rPr lang="en-US" sz="1100" dirty="0">
                          <a:effectLst/>
                        </a:rPr>
                        <a:t>Southwest Research Institute (</a:t>
                      </a:r>
                      <a:r>
                        <a:rPr lang="en-US" sz="1100" dirty="0" err="1">
                          <a:effectLst/>
                        </a:rPr>
                        <a:t>SwRI</a:t>
                      </a:r>
                      <a:r>
                        <a:rPr lang="en-US" sz="1100" dirty="0">
                          <a:effectLst/>
                        </a:rPr>
                        <a:t>)</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a:effectLst/>
                        </a:rPr>
                        <a:t>IRIS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3827386559"/>
                  </a:ext>
                </a:extLst>
              </a:tr>
              <a:tr h="321640">
                <a:tc>
                  <a:txBody>
                    <a:bodyPr/>
                    <a:lstStyle/>
                    <a:p>
                      <a:pPr marL="0" marR="0" algn="ctr">
                        <a:spcBef>
                          <a:spcPts val="0"/>
                        </a:spcBef>
                        <a:spcAft>
                          <a:spcPts val="0"/>
                        </a:spcAft>
                      </a:pPr>
                      <a:r>
                        <a:rPr lang="en-US" sz="1050" dirty="0" err="1">
                          <a:effectLst/>
                        </a:rPr>
                        <a:t>BioSentinel</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Heliocentric</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b="1" dirty="0">
                          <a:solidFill>
                            <a:schemeClr val="bg1"/>
                          </a:solidFill>
                          <a:effectLst/>
                        </a:rPr>
                        <a:t>Early problems, tumbling; recovered via ground DSN commanding</a:t>
                      </a:r>
                      <a:endParaRPr lang="en-US" sz="16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00B050"/>
                    </a:solidFill>
                  </a:tcPr>
                </a:tc>
                <a:tc>
                  <a:txBody>
                    <a:bodyPr/>
                    <a:lstStyle/>
                    <a:p>
                      <a:pPr marL="0" marR="0" algn="ctr">
                        <a:spcBef>
                          <a:spcPts val="0"/>
                        </a:spcBef>
                        <a:spcAft>
                          <a:spcPts val="0"/>
                        </a:spcAft>
                      </a:pPr>
                      <a:r>
                        <a:rPr lang="en-US" sz="1100" dirty="0">
                          <a:effectLst/>
                        </a:rPr>
                        <a:t>NASA AMES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a:effectLst/>
                        </a:rPr>
                        <a:t>IRIS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328265178"/>
                  </a:ext>
                </a:extLst>
              </a:tr>
              <a:tr h="643279">
                <a:tc>
                  <a:txBody>
                    <a:bodyPr/>
                    <a:lstStyle/>
                    <a:p>
                      <a:pPr marL="0" marR="0" algn="ctr">
                        <a:spcBef>
                          <a:spcPts val="0"/>
                        </a:spcBef>
                        <a:spcAft>
                          <a:spcPts val="0"/>
                        </a:spcAft>
                      </a:pPr>
                      <a:r>
                        <a:rPr lang="en-US" sz="1050" dirty="0">
                          <a:effectLst/>
                        </a:rPr>
                        <a:t>Near Earth Asteroid Scout</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Asteroid</a:t>
                      </a:r>
                      <a:endParaRPr lang="en-US" sz="1800" dirty="0">
                        <a:effectLst/>
                      </a:endParaRPr>
                    </a:p>
                    <a:p>
                      <a:pPr marL="0" marR="0" algn="ctr">
                        <a:spcBef>
                          <a:spcPts val="0"/>
                        </a:spcBef>
                        <a:spcAft>
                          <a:spcPts val="0"/>
                        </a:spcAft>
                      </a:pPr>
                      <a:r>
                        <a:rPr lang="en-US" sz="1200" dirty="0">
                          <a:effectLst/>
                        </a:rPr>
                        <a:t>Carries 924 sf solar sail to reach an asteroid</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b="1" dirty="0">
                          <a:solidFill>
                            <a:schemeClr val="bg1"/>
                          </a:solidFill>
                          <a:effectLst/>
                        </a:rPr>
                        <a:t>70m searching; no signals yet; EOM declared March 30, 2023</a:t>
                      </a:r>
                      <a:endParaRPr lang="en-US" sz="16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F0000"/>
                    </a:solidFill>
                  </a:tcPr>
                </a:tc>
                <a:tc>
                  <a:txBody>
                    <a:bodyPr/>
                    <a:lstStyle/>
                    <a:p>
                      <a:pPr marL="0" marR="0" algn="ctr">
                        <a:spcBef>
                          <a:spcPts val="0"/>
                        </a:spcBef>
                        <a:spcAft>
                          <a:spcPts val="0"/>
                        </a:spcAft>
                      </a:pPr>
                      <a:r>
                        <a:rPr lang="en-US" sz="1100" dirty="0">
                          <a:effectLst/>
                        </a:rPr>
                        <a:t>NASA MSFC</a:t>
                      </a:r>
                    </a:p>
                    <a:p>
                      <a:pPr marL="0" marR="0" algn="ctr">
                        <a:spcBef>
                          <a:spcPts val="0"/>
                        </a:spcBef>
                        <a:spcAft>
                          <a:spcPts val="0"/>
                        </a:spcAft>
                      </a:pPr>
                      <a:r>
                        <a:rPr lang="en-US" sz="1100" dirty="0">
                          <a:effectLst/>
                        </a:rPr>
                        <a:t>JPL Science PI: Julie Castillo-</a:t>
                      </a:r>
                      <a:r>
                        <a:rPr lang="en-US" sz="1100" dirty="0" err="1">
                          <a:effectLst/>
                        </a:rPr>
                        <a:t>Rogez</a:t>
                      </a:r>
                      <a:endParaRPr lang="en-US" sz="1100" dirty="0">
                        <a:effectLst/>
                      </a:endParaRPr>
                    </a:p>
                    <a:p>
                      <a:pPr marL="0" marR="0" algn="ctr">
                        <a:spcBef>
                          <a:spcPts val="0"/>
                        </a:spcBef>
                        <a:spcAft>
                          <a:spcPts val="0"/>
                        </a:spcAft>
                      </a:pPr>
                      <a:r>
                        <a:rPr lang="en-US" sz="1100" dirty="0">
                          <a:effectLst/>
                        </a:rPr>
                        <a:t>Mission PI: Les Johnson (MSFC)</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dirty="0">
                          <a:effectLst/>
                        </a:rPr>
                        <a:t>IRIS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736517929"/>
                  </a:ext>
                </a:extLst>
              </a:tr>
              <a:tr h="804099">
                <a:tc>
                  <a:txBody>
                    <a:bodyPr/>
                    <a:lstStyle/>
                    <a:p>
                      <a:pPr marL="0" marR="0" algn="ctr">
                        <a:spcBef>
                          <a:spcPts val="0"/>
                        </a:spcBef>
                        <a:spcAft>
                          <a:spcPts val="0"/>
                        </a:spcAft>
                      </a:pPr>
                      <a:r>
                        <a:rPr lang="en-US" sz="1050" dirty="0">
                          <a:effectLst/>
                        </a:rPr>
                        <a:t>Argo Moon</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Geocentric; heliocentric</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b="1" dirty="0">
                          <a:solidFill>
                            <a:schemeClr val="bg1"/>
                          </a:solidFill>
                          <a:effectLst/>
                        </a:rPr>
                        <a:t>Signals detected; imaged Earth and Moon; </a:t>
                      </a:r>
                      <a:r>
                        <a:rPr lang="en-US" sz="1100" b="1" dirty="0" err="1">
                          <a:solidFill>
                            <a:schemeClr val="bg1"/>
                          </a:solidFill>
                          <a:effectLst/>
                        </a:rPr>
                        <a:t>safing</a:t>
                      </a:r>
                      <a:r>
                        <a:rPr lang="en-US" sz="1100" b="1" dirty="0">
                          <a:solidFill>
                            <a:schemeClr val="bg1"/>
                          </a:solidFill>
                          <a:effectLst/>
                        </a:rPr>
                        <a:t>; received additional DSN passes; no signal since DOY 332 and spacecraft is out of propellant; EOM declared March 17, 2023</a:t>
                      </a:r>
                      <a:endParaRPr lang="en-US" sz="16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F0000"/>
                    </a:solidFill>
                  </a:tcPr>
                </a:tc>
                <a:tc>
                  <a:txBody>
                    <a:bodyPr/>
                    <a:lstStyle/>
                    <a:p>
                      <a:pPr marL="0" marR="0" algn="ctr">
                        <a:spcBef>
                          <a:spcPts val="0"/>
                        </a:spcBef>
                        <a:spcAft>
                          <a:spcPts val="0"/>
                        </a:spcAft>
                      </a:pPr>
                      <a:r>
                        <a:rPr lang="en-US" sz="1100" dirty="0">
                          <a:effectLst/>
                        </a:rPr>
                        <a:t>ASI (Italian Space Agency)</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dirty="0">
                          <a:effectLst/>
                        </a:rPr>
                        <a:t>IRIS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1985575475"/>
                  </a:ext>
                </a:extLst>
              </a:tr>
              <a:tr h="482460">
                <a:tc>
                  <a:txBody>
                    <a:bodyPr/>
                    <a:lstStyle/>
                    <a:p>
                      <a:pPr marL="0" marR="0" algn="ctr">
                        <a:spcBef>
                          <a:spcPts val="0"/>
                        </a:spcBef>
                        <a:spcAft>
                          <a:spcPts val="0"/>
                        </a:spcAft>
                      </a:pPr>
                      <a:r>
                        <a:rPr lang="en-US" sz="1050" dirty="0">
                          <a:effectLst/>
                        </a:rPr>
                        <a:t>EQUULEUS </a:t>
                      </a:r>
                    </a:p>
                    <a:p>
                      <a:pPr marL="0" marR="0" algn="ctr">
                        <a:spcBef>
                          <a:spcPts val="0"/>
                        </a:spcBef>
                        <a:spcAft>
                          <a:spcPts val="0"/>
                        </a:spcAft>
                      </a:pPr>
                      <a:r>
                        <a:rPr lang="en-US" sz="1000" dirty="0">
                          <a:effectLst/>
                        </a:rPr>
                        <a:t>[</a:t>
                      </a:r>
                      <a:r>
                        <a:rPr lang="en-US" sz="1000" dirty="0" err="1">
                          <a:effectLst/>
                        </a:rPr>
                        <a:t>EQUilibriUm</a:t>
                      </a:r>
                      <a:r>
                        <a:rPr lang="en-US" sz="1000" dirty="0">
                          <a:effectLst/>
                        </a:rPr>
                        <a:t> Lunar-Earth point 6U Spacecraft]</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Earth-Moon L2</a:t>
                      </a:r>
                      <a:endParaRPr lang="en-US" sz="1800" dirty="0">
                        <a:effectLst/>
                      </a:endParaRPr>
                    </a:p>
                    <a:p>
                      <a:pPr marL="0" marR="0" algn="ctr">
                        <a:spcBef>
                          <a:spcPts val="0"/>
                        </a:spcBef>
                        <a:spcAft>
                          <a:spcPts val="0"/>
                        </a:spcAft>
                      </a:pPr>
                      <a:r>
                        <a:rPr lang="en-US" sz="1200" dirty="0">
                          <a:effectLst/>
                        </a:rPr>
                        <a:t>Lower energy maneuvers; imagers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b="1" dirty="0">
                          <a:solidFill>
                            <a:schemeClr val="bg1"/>
                          </a:solidFill>
                          <a:effectLst/>
                        </a:rPr>
                        <a:t>Nominal</a:t>
                      </a:r>
                      <a:endParaRPr lang="en-US" sz="1600" b="1" dirty="0">
                        <a:solidFill>
                          <a:schemeClr val="bg1"/>
                        </a:solidFill>
                        <a:effectLst/>
                      </a:endParaRPr>
                    </a:p>
                    <a:p>
                      <a:pPr marL="0" marR="0" algn="ctr">
                        <a:spcBef>
                          <a:spcPts val="0"/>
                        </a:spcBef>
                        <a:spcAft>
                          <a:spcPts val="0"/>
                        </a:spcAft>
                        <a:tabLst>
                          <a:tab pos="280035" algn="l"/>
                        </a:tabLst>
                      </a:pPr>
                      <a:r>
                        <a:rPr lang="en-US" sz="1100" b="1" dirty="0">
                          <a:solidFill>
                            <a:schemeClr val="bg1"/>
                          </a:solidFill>
                          <a:effectLst/>
                        </a:rPr>
                        <a:t>DSN has transferred support to JAXA</a:t>
                      </a:r>
                      <a:endParaRPr lang="en-US" sz="16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00B050"/>
                    </a:solidFill>
                  </a:tcPr>
                </a:tc>
                <a:tc>
                  <a:txBody>
                    <a:bodyPr/>
                    <a:lstStyle/>
                    <a:p>
                      <a:pPr marL="0" marR="0" algn="ctr">
                        <a:spcBef>
                          <a:spcPts val="0"/>
                        </a:spcBef>
                        <a:spcAft>
                          <a:spcPts val="0"/>
                        </a:spcAft>
                      </a:pPr>
                      <a:r>
                        <a:rPr lang="en-US" sz="1100" dirty="0">
                          <a:effectLst/>
                        </a:rPr>
                        <a:t>JAXA</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dirty="0">
                          <a:effectLst/>
                        </a:rPr>
                        <a:t>Adapted PROCYON transponder (ISAS)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397830608"/>
                  </a:ext>
                </a:extLst>
              </a:tr>
              <a:tr h="730030">
                <a:tc>
                  <a:txBody>
                    <a:bodyPr/>
                    <a:lstStyle/>
                    <a:p>
                      <a:pPr marL="0" marR="0" algn="ctr">
                        <a:spcBef>
                          <a:spcPts val="0"/>
                        </a:spcBef>
                        <a:spcAft>
                          <a:spcPts val="0"/>
                        </a:spcAft>
                      </a:pPr>
                      <a:r>
                        <a:rPr lang="en-US" sz="1050" dirty="0">
                          <a:effectLst/>
                        </a:rPr>
                        <a:t>OMOTENASHI </a:t>
                      </a:r>
                    </a:p>
                    <a:p>
                      <a:pPr marL="0" marR="0" algn="ctr">
                        <a:spcBef>
                          <a:spcPts val="0"/>
                        </a:spcBef>
                        <a:spcAft>
                          <a:spcPts val="0"/>
                        </a:spcAft>
                      </a:pPr>
                      <a:r>
                        <a:rPr lang="en-US" sz="1000" dirty="0">
                          <a:effectLst/>
                        </a:rPr>
                        <a:t>[Outstanding Moon exploration Technologies by Nano Semi-Hard Impactor]</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Lunar Lander</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b="1" dirty="0">
                          <a:solidFill>
                            <a:schemeClr val="bg1"/>
                          </a:solidFill>
                          <a:effectLst/>
                        </a:rPr>
                        <a:t>Tumbling; early signal, no signal now</a:t>
                      </a:r>
                      <a:endParaRPr lang="en-US" sz="11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F0000"/>
                    </a:solidFill>
                  </a:tcPr>
                </a:tc>
                <a:tc>
                  <a:txBody>
                    <a:bodyPr/>
                    <a:lstStyle/>
                    <a:p>
                      <a:pPr marL="0" marR="0" algn="ctr">
                        <a:spcBef>
                          <a:spcPts val="0"/>
                        </a:spcBef>
                        <a:spcAft>
                          <a:spcPts val="0"/>
                        </a:spcAft>
                      </a:pPr>
                      <a:r>
                        <a:rPr lang="en-US" sz="1100" dirty="0">
                          <a:effectLst/>
                        </a:rPr>
                        <a:t>JAXA</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dirty="0">
                          <a:effectLst/>
                        </a:rPr>
                        <a:t>Adapted PROCYON transponder (ISAS)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460589024"/>
                  </a:ext>
                </a:extLst>
              </a:tr>
              <a:tr h="568666">
                <a:tc>
                  <a:txBody>
                    <a:bodyPr/>
                    <a:lstStyle/>
                    <a:p>
                      <a:pPr marL="0" marR="0" algn="ctr">
                        <a:spcBef>
                          <a:spcPts val="0"/>
                        </a:spcBef>
                        <a:spcAft>
                          <a:spcPts val="0"/>
                        </a:spcAft>
                      </a:pPr>
                      <a:r>
                        <a:rPr lang="en-US" sz="1050" dirty="0" err="1">
                          <a:effectLst/>
                        </a:rPr>
                        <a:t>LunIR</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Lunar flyby</a:t>
                      </a:r>
                    </a:p>
                    <a:p>
                      <a:pPr marL="0" marR="0" algn="ctr">
                        <a:spcBef>
                          <a:spcPts val="0"/>
                        </a:spcBef>
                        <a:spcAft>
                          <a:spcPts val="0"/>
                        </a:spcAft>
                      </a:pPr>
                      <a:r>
                        <a:rPr lang="en-US" sz="1200" dirty="0">
                          <a:effectLst/>
                        </a:rPr>
                        <a:t>Demonstrate IR sensor and cryocooler in cubesat</a:t>
                      </a:r>
                    </a:p>
                  </a:txBody>
                  <a:tcPr marL="0" marR="0" marT="0" marB="0" anchor="ctr"/>
                </a:tc>
                <a:tc>
                  <a:txBody>
                    <a:bodyPr/>
                    <a:lstStyle/>
                    <a:p>
                      <a:pPr marL="0" marR="0" algn="ctr">
                        <a:spcBef>
                          <a:spcPts val="0"/>
                        </a:spcBef>
                        <a:spcAft>
                          <a:spcPts val="0"/>
                        </a:spcAft>
                      </a:pPr>
                      <a:r>
                        <a:rPr lang="en-US" sz="1100" b="1" dirty="0">
                          <a:solidFill>
                            <a:schemeClr val="bg1"/>
                          </a:solidFill>
                          <a:effectLst/>
                        </a:rPr>
                        <a:t>Solar panel(s) partially deployed, blocking antenna; flyby failed; DSN help requested</a:t>
                      </a:r>
                      <a:endParaRPr lang="en-US" sz="11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F0000"/>
                    </a:solidFill>
                  </a:tcPr>
                </a:tc>
                <a:tc>
                  <a:txBody>
                    <a:bodyPr/>
                    <a:lstStyle/>
                    <a:p>
                      <a:pPr marL="0" marR="0" algn="ctr">
                        <a:spcBef>
                          <a:spcPts val="0"/>
                        </a:spcBef>
                        <a:spcAft>
                          <a:spcPts val="0"/>
                        </a:spcAft>
                      </a:pPr>
                      <a:r>
                        <a:rPr lang="en-US" sz="1100" dirty="0">
                          <a:effectLst/>
                        </a:rPr>
                        <a:t>Lockheed-Martin (NASA)</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dirty="0" err="1">
                          <a:effectLst/>
                        </a:rPr>
                        <a:t>Tyvak</a:t>
                      </a:r>
                      <a:r>
                        <a:rPr lang="en-US" sz="1100" dirty="0">
                          <a:effectLst/>
                        </a:rPr>
                        <a:t> LDRR Radio</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3147231576"/>
                  </a:ext>
                </a:extLst>
              </a:tr>
              <a:tr h="321640">
                <a:tc>
                  <a:txBody>
                    <a:bodyPr/>
                    <a:lstStyle/>
                    <a:p>
                      <a:pPr marL="0" marR="0" algn="ctr">
                        <a:spcBef>
                          <a:spcPts val="0"/>
                        </a:spcBef>
                        <a:spcAft>
                          <a:spcPts val="0"/>
                        </a:spcAft>
                      </a:pPr>
                      <a:r>
                        <a:rPr lang="en-US" sz="1050" dirty="0">
                          <a:effectLst/>
                        </a:rPr>
                        <a:t>Team Miles </a:t>
                      </a:r>
                      <a:r>
                        <a:rPr lang="en-US" sz="1000" dirty="0">
                          <a:effectLst/>
                        </a:rPr>
                        <a:t>(NASA Centennial Challenge winner)</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200" dirty="0">
                          <a:effectLst/>
                        </a:rPr>
                        <a:t>Heliocentric orbit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b="1" dirty="0">
                          <a:solidFill>
                            <a:schemeClr val="bg1"/>
                          </a:solidFill>
                          <a:effectLst/>
                        </a:rPr>
                        <a:t>In trouble, tumbling, off-trajectory; a few partial frames; DSN passes (OLR) did not detect signal</a:t>
                      </a:r>
                      <a:endParaRPr lang="en-US" sz="11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F0000"/>
                    </a:solidFill>
                  </a:tcPr>
                </a:tc>
                <a:tc>
                  <a:txBody>
                    <a:bodyPr/>
                    <a:lstStyle/>
                    <a:p>
                      <a:pPr marL="0" marR="0" algn="ctr">
                        <a:spcBef>
                          <a:spcPts val="0"/>
                        </a:spcBef>
                        <a:spcAft>
                          <a:spcPts val="0"/>
                        </a:spcAft>
                      </a:pPr>
                      <a:r>
                        <a:rPr lang="en-US" sz="1100" dirty="0">
                          <a:effectLst/>
                        </a:rPr>
                        <a:t>Miles Space</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100" dirty="0">
                          <a:effectLst/>
                        </a:rPr>
                        <a:t>USRP B200mini S-band radio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541170187"/>
                  </a:ext>
                </a:extLst>
              </a:tr>
            </a:tbl>
          </a:graphicData>
        </a:graphic>
      </p:graphicFrame>
      <p:sp>
        <p:nvSpPr>
          <p:cNvPr id="3" name="TextBox 2">
            <a:extLst>
              <a:ext uri="{FF2B5EF4-FFF2-40B4-BE49-F238E27FC236}">
                <a16:creationId xmlns:a16="http://schemas.microsoft.com/office/drawing/2014/main" id="{462A8D74-EAEB-911D-94F5-EC598A4A31DC}"/>
              </a:ext>
            </a:extLst>
          </p:cNvPr>
          <p:cNvSpPr txBox="1"/>
          <p:nvPr/>
        </p:nvSpPr>
        <p:spPr>
          <a:xfrm>
            <a:off x="30150" y="130629"/>
            <a:ext cx="2358338" cy="600164"/>
          </a:xfrm>
          <a:prstGeom prst="rect">
            <a:avLst/>
          </a:prstGeom>
          <a:noFill/>
        </p:spPr>
        <p:txBody>
          <a:bodyPr wrap="none" rtlCol="0">
            <a:spAutoFit/>
          </a:bodyPr>
          <a:lstStyle/>
          <a:p>
            <a:r>
              <a:rPr lang="en-US" sz="1100" b="1" dirty="0">
                <a:highlight>
                  <a:srgbClr val="0EE300"/>
                </a:highlight>
                <a:latin typeface="+mj-lt"/>
              </a:rPr>
              <a:t>Green – operating nominally</a:t>
            </a:r>
          </a:p>
          <a:p>
            <a:r>
              <a:rPr lang="en-US" sz="1100" b="1" dirty="0">
                <a:highlight>
                  <a:srgbClr val="FFFF00"/>
                </a:highlight>
                <a:latin typeface="+mj-lt"/>
              </a:rPr>
              <a:t>Yellow – operating with anomaly</a:t>
            </a:r>
          </a:p>
          <a:p>
            <a:r>
              <a:rPr lang="en-US" sz="1100" b="1" dirty="0">
                <a:solidFill>
                  <a:schemeClr val="bg1"/>
                </a:solidFill>
                <a:highlight>
                  <a:srgbClr val="FF0000"/>
                </a:highlight>
                <a:latin typeface="+mj-lt"/>
              </a:rPr>
              <a:t>Red - failed</a:t>
            </a:r>
          </a:p>
        </p:txBody>
      </p:sp>
      <p:sp>
        <p:nvSpPr>
          <p:cNvPr id="6" name="Footer Placeholder 5">
            <a:extLst>
              <a:ext uri="{FF2B5EF4-FFF2-40B4-BE49-F238E27FC236}">
                <a16:creationId xmlns:a16="http://schemas.microsoft.com/office/drawing/2014/main" id="{CA889CB4-C76A-E176-69B0-E3DF646B9455}"/>
              </a:ext>
            </a:extLst>
          </p:cNvPr>
          <p:cNvSpPr>
            <a:spLocks noGrp="1"/>
          </p:cNvSpPr>
          <p:nvPr>
            <p:ph type="ftr" sz="quarter" idx="10"/>
          </p:nvPr>
        </p:nvSpPr>
        <p:spPr/>
        <p:txBody>
          <a:bodyPr/>
          <a:lstStyle/>
          <a:p>
            <a:r>
              <a:rPr lang="en-US"/>
              <a:t>ISSC 2023</a:t>
            </a:r>
            <a:endParaRPr lang="en-US" dirty="0"/>
          </a:p>
        </p:txBody>
      </p:sp>
      <p:sp>
        <p:nvSpPr>
          <p:cNvPr id="7" name="Slide Number Placeholder 6">
            <a:extLst>
              <a:ext uri="{FF2B5EF4-FFF2-40B4-BE49-F238E27FC236}">
                <a16:creationId xmlns:a16="http://schemas.microsoft.com/office/drawing/2014/main" id="{8E2E0424-2A72-04BD-70FB-7E608B4FD4CE}"/>
              </a:ext>
            </a:extLst>
          </p:cNvPr>
          <p:cNvSpPr>
            <a:spLocks noGrp="1"/>
          </p:cNvSpPr>
          <p:nvPr>
            <p:ph type="sldNum" sz="quarter" idx="12"/>
          </p:nvPr>
        </p:nvSpPr>
        <p:spPr/>
        <p:txBody>
          <a:bodyPr/>
          <a:lstStyle/>
          <a:p>
            <a:r>
              <a:rPr lang="en-US"/>
              <a:t>SML -</a:t>
            </a:r>
            <a:fld id="{3F155D5D-2966-48A5-A9ED-8CECD0F57BE0}" type="slidenum">
              <a:rPr lang="en-US" smtClean="0"/>
              <a:pPr/>
              <a:t>6</a:t>
            </a:fld>
            <a:endParaRPr lang="en-US" dirty="0"/>
          </a:p>
        </p:txBody>
      </p:sp>
      <p:sp>
        <p:nvSpPr>
          <p:cNvPr id="9" name="Date Placeholder 8">
            <a:extLst>
              <a:ext uri="{FF2B5EF4-FFF2-40B4-BE49-F238E27FC236}">
                <a16:creationId xmlns:a16="http://schemas.microsoft.com/office/drawing/2014/main" id="{B9653497-BC3D-632B-F169-5F4D83632203}"/>
              </a:ext>
            </a:extLst>
          </p:cNvPr>
          <p:cNvSpPr>
            <a:spLocks noGrp="1"/>
          </p:cNvSpPr>
          <p:nvPr>
            <p:ph type="dt" sz="half" idx="11"/>
          </p:nvPr>
        </p:nvSpPr>
        <p:spPr/>
        <p:txBody>
          <a:bodyPr/>
          <a:lstStyle/>
          <a:p>
            <a:r>
              <a:rPr lang="en-US" sz="1000"/>
              <a:t>5/1/2023</a:t>
            </a:r>
            <a:endParaRPr lang="en-US" sz="1000" dirty="0"/>
          </a:p>
        </p:txBody>
      </p:sp>
    </p:spTree>
    <p:extLst>
      <p:ext uri="{BB962C8B-B14F-4D97-AF65-F5344CB8AC3E}">
        <p14:creationId xmlns:p14="http://schemas.microsoft.com/office/powerpoint/2010/main" val="2912412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71C92-263D-B75D-3012-7972E2D4DD1A}"/>
              </a:ext>
            </a:extLst>
          </p:cNvPr>
          <p:cNvSpPr>
            <a:spLocks noGrp="1"/>
          </p:cNvSpPr>
          <p:nvPr>
            <p:ph type="title"/>
          </p:nvPr>
        </p:nvSpPr>
        <p:spPr>
          <a:xfrm>
            <a:off x="83735" y="292103"/>
            <a:ext cx="12104913" cy="653035"/>
          </a:xfrm>
        </p:spPr>
        <p:txBody>
          <a:bodyPr/>
          <a:lstStyle/>
          <a:p>
            <a:r>
              <a:rPr lang="en-US" sz="2800" dirty="0"/>
              <a:t>DSN: Artemis-I Cubesats Experiences</a:t>
            </a:r>
          </a:p>
        </p:txBody>
      </p:sp>
      <p:sp>
        <p:nvSpPr>
          <p:cNvPr id="3" name="Content Placeholder 2">
            <a:extLst>
              <a:ext uri="{FF2B5EF4-FFF2-40B4-BE49-F238E27FC236}">
                <a16:creationId xmlns:a16="http://schemas.microsoft.com/office/drawing/2014/main" id="{0B3BD806-9AC3-633D-7D5D-4D1A23D2BBA3}"/>
              </a:ext>
            </a:extLst>
          </p:cNvPr>
          <p:cNvSpPr>
            <a:spLocks noGrp="1"/>
          </p:cNvSpPr>
          <p:nvPr>
            <p:ph idx="1"/>
          </p:nvPr>
        </p:nvSpPr>
        <p:spPr>
          <a:xfrm>
            <a:off x="83735" y="1061432"/>
            <a:ext cx="11925385" cy="5437962"/>
          </a:xfrm>
        </p:spPr>
        <p:txBody>
          <a:bodyPr anchor="t"/>
          <a:lstStyle/>
          <a:p>
            <a:pPr marL="228600" indent="-228600">
              <a:spcBef>
                <a:spcPts val="700"/>
              </a:spcBef>
            </a:pPr>
            <a:r>
              <a:rPr lang="en-US" sz="2000" dirty="0"/>
              <a:t>The DSN is optimized for high-reliability deep space mission operations planned weeks in advance</a:t>
            </a:r>
          </a:p>
          <a:p>
            <a:pPr marL="713503" lvl="1" indent="-228600">
              <a:spcBef>
                <a:spcPts val="700"/>
              </a:spcBef>
            </a:pPr>
            <a:r>
              <a:rPr lang="en-US" sz="1600" dirty="0"/>
              <a:t>DSN Follow the Sun Operations (</a:t>
            </a:r>
            <a:r>
              <a:rPr lang="en-US" sz="1600" dirty="0" err="1"/>
              <a:t>FtSO</a:t>
            </a:r>
            <a:r>
              <a:rPr lang="en-US" sz="1600" dirty="0"/>
              <a:t>) maximizes use of remote, automated operations</a:t>
            </a:r>
          </a:p>
          <a:p>
            <a:pPr marL="713503" lvl="1" indent="-228600">
              <a:spcBef>
                <a:spcPts val="700"/>
              </a:spcBef>
            </a:pPr>
            <a:r>
              <a:rPr lang="en-US" sz="1600" dirty="0"/>
              <a:t>A typical launch has one spacecraft covered by two DSN antennas. This time: nine spacecraft and eight DSN antennas.</a:t>
            </a:r>
          </a:p>
          <a:p>
            <a:pPr marL="713503" lvl="1" indent="-228600">
              <a:spcBef>
                <a:spcPts val="700"/>
              </a:spcBef>
            </a:pPr>
            <a:r>
              <a:rPr lang="en-US" sz="1600" dirty="0"/>
              <a:t>Normal DSN scheduling collaborative process has all missions engaged and working to address issues</a:t>
            </a:r>
          </a:p>
          <a:p>
            <a:pPr marL="1129134" lvl="2" indent="-228600">
              <a:spcBef>
                <a:spcPts val="700"/>
              </a:spcBef>
            </a:pPr>
            <a:r>
              <a:rPr lang="en-US" sz="1358" dirty="0"/>
              <a:t>Artemis-I cubesats were launched together but due to DSN antenna loading and constraints, had to be acquired as an ensemble. They were not designed for this nor did cubesats coordinate for common concerns such as sequential DSN passes or deployment spacings.</a:t>
            </a:r>
          </a:p>
          <a:p>
            <a:pPr marL="713503" lvl="1" indent="-228600">
              <a:spcBef>
                <a:spcPts val="700"/>
              </a:spcBef>
            </a:pPr>
            <a:r>
              <a:rPr lang="en-US" sz="1600" dirty="0">
                <a:solidFill>
                  <a:srgbClr val="FF0000"/>
                </a:solidFill>
              </a:rPr>
              <a:t>Frequent special requests from cubesats in distress disrupted what is ordinarily a smooth operational process. Future adaptation will be needed for the DSN to better accommodate such a “dynamic” environment.</a:t>
            </a:r>
          </a:p>
          <a:p>
            <a:pPr marL="228600" indent="-228600">
              <a:spcBef>
                <a:spcPts val="700"/>
              </a:spcBef>
            </a:pPr>
            <a:r>
              <a:rPr lang="en-US" sz="2000" dirty="0"/>
              <a:t>Each of many Artemis launch shifts required labor intensive cubesat rescheduling</a:t>
            </a:r>
          </a:p>
          <a:p>
            <a:pPr marL="228600" indent="-228600">
              <a:spcBef>
                <a:spcPts val="700"/>
              </a:spcBef>
            </a:pPr>
            <a:r>
              <a:rPr lang="en-US" sz="2000" dirty="0"/>
              <a:t>Impact of Artemis-I on DSN antenna demand over 26 days: +903 hours (~ 1.8 antennas)</a:t>
            </a:r>
          </a:p>
          <a:p>
            <a:pPr marL="228600" indent="-228600">
              <a:spcBef>
                <a:spcPts val="700"/>
              </a:spcBef>
            </a:pPr>
            <a:r>
              <a:rPr lang="en-US" sz="2000" dirty="0"/>
              <a:t>Impact of cubesats on DSN demand over 26 days: +871 hours (~ 1.7 antennas)</a:t>
            </a:r>
          </a:p>
          <a:p>
            <a:pPr marL="228600" indent="-228600">
              <a:spcBef>
                <a:spcPts val="700"/>
              </a:spcBef>
            </a:pPr>
            <a:r>
              <a:rPr lang="en-US" sz="2000" dirty="0"/>
              <a:t>Context: the DSN has a total of 14 antennas, with 4 at two DSN complexes and 6 at a third</a:t>
            </a:r>
          </a:p>
          <a:p>
            <a:pPr marL="228600" indent="-228600">
              <a:spcBef>
                <a:spcPts val="700"/>
              </a:spcBef>
            </a:pPr>
            <a:r>
              <a:rPr lang="en-US" sz="2000" dirty="0"/>
              <a:t>DSN antenna time rescheduled from other missions over 26 days: 1585 hours. </a:t>
            </a:r>
          </a:p>
          <a:p>
            <a:pPr marL="228600" indent="-228600">
              <a:spcBef>
                <a:spcPts val="700"/>
              </a:spcBef>
            </a:pPr>
            <a:r>
              <a:rPr lang="en-US" sz="2000" dirty="0"/>
              <a:t>DSN antenna time from deferring DSN maintenance previously scheduled over 26 days: 509 hours</a:t>
            </a:r>
          </a:p>
          <a:p>
            <a:pPr marL="713503" lvl="1" indent="-228600">
              <a:spcBef>
                <a:spcPts val="700"/>
              </a:spcBef>
            </a:pPr>
            <a:r>
              <a:rPr lang="en-US" sz="1600" dirty="0">
                <a:solidFill>
                  <a:srgbClr val="FF0000"/>
                </a:solidFill>
              </a:rPr>
              <a:t>None of this DSN rescheduling was automated, so it was very labor intensive. This will change in the future.</a:t>
            </a:r>
          </a:p>
          <a:p>
            <a:pPr marL="228600" indent="-228600">
              <a:spcBef>
                <a:spcPts val="1080"/>
              </a:spcBef>
            </a:pPr>
            <a:endParaRPr lang="en-US" sz="2000" dirty="0"/>
          </a:p>
        </p:txBody>
      </p:sp>
      <p:sp>
        <p:nvSpPr>
          <p:cNvPr id="17" name="Footer Placeholder 16">
            <a:extLst>
              <a:ext uri="{FF2B5EF4-FFF2-40B4-BE49-F238E27FC236}">
                <a16:creationId xmlns:a16="http://schemas.microsoft.com/office/drawing/2014/main" id="{909CC5C2-C7F7-A3AF-A87D-4DDB6F0612D7}"/>
              </a:ext>
            </a:extLst>
          </p:cNvPr>
          <p:cNvSpPr>
            <a:spLocks noGrp="1"/>
          </p:cNvSpPr>
          <p:nvPr>
            <p:ph type="ftr" sz="quarter" idx="10"/>
          </p:nvPr>
        </p:nvSpPr>
        <p:spPr/>
        <p:txBody>
          <a:bodyPr/>
          <a:lstStyle/>
          <a:p>
            <a:r>
              <a:rPr lang="en-US"/>
              <a:t>ISSC 2023</a:t>
            </a:r>
            <a:endParaRPr lang="en-US" dirty="0"/>
          </a:p>
        </p:txBody>
      </p:sp>
      <p:sp>
        <p:nvSpPr>
          <p:cNvPr id="18" name="Slide Number Placeholder 17">
            <a:extLst>
              <a:ext uri="{FF2B5EF4-FFF2-40B4-BE49-F238E27FC236}">
                <a16:creationId xmlns:a16="http://schemas.microsoft.com/office/drawing/2014/main" id="{1719D6E4-E898-0ABF-E529-786E8B2B6188}"/>
              </a:ext>
            </a:extLst>
          </p:cNvPr>
          <p:cNvSpPr>
            <a:spLocks noGrp="1"/>
          </p:cNvSpPr>
          <p:nvPr>
            <p:ph type="sldNum" sz="quarter" idx="12"/>
          </p:nvPr>
        </p:nvSpPr>
        <p:spPr/>
        <p:txBody>
          <a:bodyPr/>
          <a:lstStyle/>
          <a:p>
            <a:r>
              <a:rPr lang="en-US"/>
              <a:t>SML -</a:t>
            </a:r>
            <a:fld id="{3F155D5D-2966-48A5-A9ED-8CECD0F57BE0}" type="slidenum">
              <a:rPr lang="en-US" smtClean="0"/>
              <a:pPr/>
              <a:t>7</a:t>
            </a:fld>
            <a:endParaRPr lang="en-US" dirty="0"/>
          </a:p>
        </p:txBody>
      </p:sp>
      <p:sp>
        <p:nvSpPr>
          <p:cNvPr id="19" name="Date Placeholder 18">
            <a:extLst>
              <a:ext uri="{FF2B5EF4-FFF2-40B4-BE49-F238E27FC236}">
                <a16:creationId xmlns:a16="http://schemas.microsoft.com/office/drawing/2014/main" id="{7E13E18F-9192-725D-A572-29CDB2534E4B}"/>
              </a:ext>
            </a:extLst>
          </p:cNvPr>
          <p:cNvSpPr>
            <a:spLocks noGrp="1"/>
          </p:cNvSpPr>
          <p:nvPr>
            <p:ph type="dt" sz="half" idx="11"/>
          </p:nvPr>
        </p:nvSpPr>
        <p:spPr/>
        <p:txBody>
          <a:bodyPr/>
          <a:lstStyle/>
          <a:p>
            <a:r>
              <a:rPr lang="en-US" sz="1000"/>
              <a:t>5/1/2023</a:t>
            </a:r>
            <a:endParaRPr lang="en-US" sz="1000" dirty="0"/>
          </a:p>
        </p:txBody>
      </p:sp>
    </p:spTree>
    <p:extLst>
      <p:ext uri="{BB962C8B-B14F-4D97-AF65-F5344CB8AC3E}">
        <p14:creationId xmlns:p14="http://schemas.microsoft.com/office/powerpoint/2010/main" val="2374361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71C92-263D-B75D-3012-7972E2D4DD1A}"/>
              </a:ext>
            </a:extLst>
          </p:cNvPr>
          <p:cNvSpPr>
            <a:spLocks noGrp="1"/>
          </p:cNvSpPr>
          <p:nvPr>
            <p:ph type="title"/>
          </p:nvPr>
        </p:nvSpPr>
        <p:spPr>
          <a:xfrm>
            <a:off x="150724" y="292103"/>
            <a:ext cx="11957539" cy="653035"/>
          </a:xfrm>
        </p:spPr>
        <p:txBody>
          <a:bodyPr/>
          <a:lstStyle/>
          <a:p>
            <a:r>
              <a:rPr lang="en-US" sz="3200" dirty="0"/>
              <a:t>DSN and Artemis CubeSats: What We Now Know</a:t>
            </a:r>
          </a:p>
        </p:txBody>
      </p:sp>
      <p:sp>
        <p:nvSpPr>
          <p:cNvPr id="3" name="Content Placeholder 2">
            <a:extLst>
              <a:ext uri="{FF2B5EF4-FFF2-40B4-BE49-F238E27FC236}">
                <a16:creationId xmlns:a16="http://schemas.microsoft.com/office/drawing/2014/main" id="{0B3BD806-9AC3-633D-7D5D-4D1A23D2BBA3}"/>
              </a:ext>
            </a:extLst>
          </p:cNvPr>
          <p:cNvSpPr>
            <a:spLocks noGrp="1"/>
          </p:cNvSpPr>
          <p:nvPr>
            <p:ph idx="1"/>
          </p:nvPr>
        </p:nvSpPr>
        <p:spPr>
          <a:xfrm>
            <a:off x="13401" y="1373347"/>
            <a:ext cx="4616665" cy="4817741"/>
          </a:xfrm>
        </p:spPr>
        <p:txBody>
          <a:bodyPr anchor="ctr"/>
          <a:lstStyle/>
          <a:p>
            <a:pPr marL="228600" indent="-228600">
              <a:spcBef>
                <a:spcPts val="600"/>
              </a:spcBef>
            </a:pPr>
            <a:r>
              <a:rPr lang="en-US" sz="1800" dirty="0"/>
              <a:t>DSN successfully deployed both new and traditional “search and rescue” methods on Artemis cubesats</a:t>
            </a:r>
          </a:p>
          <a:p>
            <a:pPr marL="409575" lvl="1" indent="0">
              <a:spcBef>
                <a:spcPts val="600"/>
              </a:spcBef>
              <a:buNone/>
            </a:pPr>
            <a:r>
              <a:rPr lang="en-US" sz="1315" dirty="0"/>
              <a:t>Ultra-sensitive DSN receivers, big apertures, INS, MSPA, open-loop searches (needles in a haystack)</a:t>
            </a:r>
          </a:p>
          <a:p>
            <a:pPr marL="210422" indent="-285750">
              <a:spcBef>
                <a:spcPts val="600"/>
              </a:spcBef>
            </a:pPr>
            <a:r>
              <a:rPr lang="en-US" sz="1800" dirty="0"/>
              <a:t>Cubesat failures: tumbling; flight system; propulsion; mechanisms; no downlink</a:t>
            </a:r>
          </a:p>
          <a:p>
            <a:pPr marL="228600" indent="-228600">
              <a:spcBef>
                <a:spcPts val="600"/>
              </a:spcBef>
            </a:pPr>
            <a:r>
              <a:rPr lang="en-US" sz="1800" dirty="0"/>
              <a:t>Workload on DSN ops teams very high. Process changes are being studied.</a:t>
            </a:r>
          </a:p>
          <a:p>
            <a:pPr marL="228600" indent="-228600">
              <a:spcBef>
                <a:spcPts val="600"/>
              </a:spcBef>
            </a:pPr>
            <a:r>
              <a:rPr lang="en-US" sz="1800" dirty="0"/>
              <a:t>Artemis-I secondary payload cubesats lacked central coordination for cross-cutting issues. Due to DSN loading and resource constraints, they had to be acquired as an ensemble, but they were not designed for this.</a:t>
            </a:r>
            <a:endParaRPr lang="en-US" sz="1400" dirty="0"/>
          </a:p>
          <a:p>
            <a:pPr marL="228600" indent="-228600">
              <a:spcBef>
                <a:spcPts val="600"/>
              </a:spcBef>
            </a:pPr>
            <a:r>
              <a:rPr lang="en-US" sz="1800" b="1" dirty="0"/>
              <a:t>Jim Free, NASA Associate Administrator for ESDMD, has stated that future Artemis flights will carry cubesats.</a:t>
            </a:r>
          </a:p>
        </p:txBody>
      </p:sp>
      <p:pic>
        <p:nvPicPr>
          <p:cNvPr id="7" name="Picture 6">
            <a:extLst>
              <a:ext uri="{FF2B5EF4-FFF2-40B4-BE49-F238E27FC236}">
                <a16:creationId xmlns:a16="http://schemas.microsoft.com/office/drawing/2014/main" id="{F2D24B0A-EBFE-36DB-56AE-F6791CC1FC86}"/>
              </a:ext>
            </a:extLst>
          </p:cNvPr>
          <p:cNvPicPr>
            <a:picLocks noChangeAspect="1"/>
          </p:cNvPicPr>
          <p:nvPr/>
        </p:nvPicPr>
        <p:blipFill>
          <a:blip r:embed="rId3"/>
          <a:stretch>
            <a:fillRect/>
          </a:stretch>
        </p:blipFill>
        <p:spPr>
          <a:xfrm>
            <a:off x="4521391" y="879456"/>
            <a:ext cx="7657208" cy="4849565"/>
          </a:xfrm>
          <a:prstGeom prst="rect">
            <a:avLst/>
          </a:prstGeom>
        </p:spPr>
      </p:pic>
      <p:sp>
        <p:nvSpPr>
          <p:cNvPr id="5" name="TextBox 4">
            <a:extLst>
              <a:ext uri="{FF2B5EF4-FFF2-40B4-BE49-F238E27FC236}">
                <a16:creationId xmlns:a16="http://schemas.microsoft.com/office/drawing/2014/main" id="{8DBD6514-5881-62DF-B67C-B71A823C38D0}"/>
              </a:ext>
            </a:extLst>
          </p:cNvPr>
          <p:cNvSpPr txBox="1"/>
          <p:nvPr/>
        </p:nvSpPr>
        <p:spPr>
          <a:xfrm>
            <a:off x="5020659" y="1173858"/>
            <a:ext cx="7065247" cy="1077218"/>
          </a:xfrm>
          <a:prstGeom prst="rect">
            <a:avLst/>
          </a:prstGeom>
          <a:noFill/>
        </p:spPr>
        <p:txBody>
          <a:bodyPr wrap="square" rtlCol="0">
            <a:spAutoFit/>
          </a:bodyPr>
          <a:lstStyle/>
          <a:p>
            <a:r>
              <a:rPr lang="en-US" sz="1800" b="1" i="1" dirty="0">
                <a:latin typeface="Helvetica" pitchFamily="2" charset="0"/>
              </a:rPr>
              <a:t>EARTH ORBITER CUBESAT RELIABILITY OVER TIME</a:t>
            </a:r>
          </a:p>
          <a:p>
            <a:r>
              <a:rPr lang="en-US" sz="1100" i="1" dirty="0">
                <a:latin typeface="Helvetica" pitchFamily="2" charset="0"/>
              </a:rPr>
              <a:t>Based on 855 Earth orbiter cubesat launches</a:t>
            </a:r>
          </a:p>
          <a:p>
            <a:endParaRPr lang="en-US" sz="1100" i="1" dirty="0">
              <a:latin typeface="Helvetica" pitchFamily="2" charset="0"/>
            </a:endParaRPr>
          </a:p>
          <a:p>
            <a:r>
              <a:rPr lang="en-US" sz="1100" i="1" dirty="0" err="1">
                <a:latin typeface="Helvetica" pitchFamily="2" charset="0"/>
              </a:rPr>
              <a:t>Villela</a:t>
            </a:r>
            <a:r>
              <a:rPr lang="en-US" sz="1100" i="1" dirty="0">
                <a:latin typeface="Helvetica" pitchFamily="2" charset="0"/>
              </a:rPr>
              <a:t> T., Costa C., </a:t>
            </a:r>
            <a:r>
              <a:rPr lang="en-US" sz="1100" i="1" dirty="0" err="1">
                <a:latin typeface="Helvetica" pitchFamily="2" charset="0"/>
              </a:rPr>
              <a:t>Brandao</a:t>
            </a:r>
            <a:r>
              <a:rPr lang="en-US" sz="1100" i="1" dirty="0">
                <a:latin typeface="Helvetica" pitchFamily="2" charset="0"/>
              </a:rPr>
              <a:t> A., Bueno F., Leonardi R. Towards the thousandth CubeSat: A statistical overview, Int J </a:t>
            </a:r>
            <a:r>
              <a:rPr lang="en-US" sz="1100" i="1" dirty="0" err="1">
                <a:latin typeface="Helvetica" pitchFamily="2" charset="0"/>
              </a:rPr>
              <a:t>Aerosp</a:t>
            </a:r>
            <a:r>
              <a:rPr lang="en-US" sz="1100" i="1" dirty="0">
                <a:latin typeface="Helvetica" pitchFamily="2" charset="0"/>
              </a:rPr>
              <a:t> </a:t>
            </a:r>
            <a:r>
              <a:rPr lang="en-US" sz="1100" i="1" dirty="0" err="1">
                <a:latin typeface="Helvetica" pitchFamily="2" charset="0"/>
              </a:rPr>
              <a:t>Eng</a:t>
            </a:r>
            <a:r>
              <a:rPr lang="en-US" sz="1100" i="1" dirty="0">
                <a:latin typeface="Helvetica" pitchFamily="2" charset="0"/>
              </a:rPr>
              <a:t> (2019)</a:t>
            </a:r>
          </a:p>
        </p:txBody>
      </p:sp>
      <p:sp>
        <p:nvSpPr>
          <p:cNvPr id="8" name="TextBox 7">
            <a:extLst>
              <a:ext uri="{FF2B5EF4-FFF2-40B4-BE49-F238E27FC236}">
                <a16:creationId xmlns:a16="http://schemas.microsoft.com/office/drawing/2014/main" id="{656F1E01-FB84-8691-FB32-FE2BF5CD1C36}"/>
              </a:ext>
            </a:extLst>
          </p:cNvPr>
          <p:cNvSpPr txBox="1"/>
          <p:nvPr/>
        </p:nvSpPr>
        <p:spPr>
          <a:xfrm>
            <a:off x="5885618" y="4400407"/>
            <a:ext cx="6200288" cy="738664"/>
          </a:xfrm>
          <a:prstGeom prst="rect">
            <a:avLst/>
          </a:prstGeom>
          <a:noFill/>
        </p:spPr>
        <p:txBody>
          <a:bodyPr wrap="square" rtlCol="0" anchor="ctr">
            <a:spAutoFit/>
          </a:bodyPr>
          <a:lstStyle/>
          <a:p>
            <a:pPr marR="0" lvl="0" defTabSz="914400" rtl="0" eaLnBrk="0" fontAlgn="base" latinLnBrk="0" hangingPunct="0">
              <a:lnSpc>
                <a:spcPct val="100000"/>
              </a:lnSpc>
              <a:spcBef>
                <a:spcPts val="1080"/>
              </a:spcBef>
              <a:spcAft>
                <a:spcPct val="0"/>
              </a:spcAft>
              <a:buClrTx/>
              <a:buSzTx/>
              <a:tabLst/>
              <a:defRPr/>
            </a:pPr>
            <a:r>
              <a:rPr kumimoji="0" lang="en-US" sz="1400" b="0" i="1" u="none" strike="noStrike" kern="0" cap="none" spc="0" normalizeH="0" baseline="0" noProof="0" dirty="0">
                <a:ln>
                  <a:noFill/>
                </a:ln>
                <a:solidFill>
                  <a:srgbClr val="FF0000"/>
                </a:solidFill>
                <a:effectLst/>
                <a:uLnTx/>
                <a:uFillTx/>
                <a:latin typeface="Helvetica"/>
                <a:ea typeface="ＭＳ Ｐゴシック"/>
              </a:rPr>
              <a:t>While deep space Artemis CubeSats had only ~ 30% success, if we factor in MARCO, Lunar Flashlight, CAPSTONE, and Mars Helicopter, which have been successful, deep space </a:t>
            </a:r>
            <a:r>
              <a:rPr lang="en-US" sz="1400" i="1" kern="0" dirty="0">
                <a:solidFill>
                  <a:srgbClr val="FF0000"/>
                </a:solidFill>
                <a:latin typeface="Helvetica"/>
                <a:ea typeface="ＭＳ Ｐゴシック"/>
              </a:rPr>
              <a:t>C</a:t>
            </a:r>
            <a:r>
              <a:rPr kumimoji="0" lang="en-US" sz="1400" b="0" i="1" u="none" strike="noStrike" kern="0" cap="none" spc="0" normalizeH="0" baseline="0" noProof="0" dirty="0" err="1">
                <a:ln>
                  <a:noFill/>
                </a:ln>
                <a:solidFill>
                  <a:srgbClr val="FF0000"/>
                </a:solidFill>
                <a:effectLst/>
                <a:uLnTx/>
                <a:uFillTx/>
                <a:latin typeface="Helvetica"/>
                <a:ea typeface="ＭＳ Ｐゴシック"/>
              </a:rPr>
              <a:t>ubeSats</a:t>
            </a:r>
            <a:r>
              <a:rPr kumimoji="0" lang="en-US" sz="1400" b="0" i="1" u="none" strike="noStrike" kern="0" cap="none" spc="0" normalizeH="0" baseline="0" noProof="0" dirty="0">
                <a:ln>
                  <a:noFill/>
                </a:ln>
                <a:solidFill>
                  <a:srgbClr val="FF0000"/>
                </a:solidFill>
                <a:effectLst/>
                <a:uLnTx/>
                <a:uFillTx/>
                <a:latin typeface="Helvetica"/>
                <a:ea typeface="ＭＳ Ｐゴシック"/>
              </a:rPr>
              <a:t> may have a promising future</a:t>
            </a:r>
            <a:r>
              <a:rPr lang="en-US" sz="1400" i="1" kern="0" dirty="0">
                <a:solidFill>
                  <a:srgbClr val="FF0000"/>
                </a:solidFill>
                <a:latin typeface="Helvetica"/>
                <a:ea typeface="ＭＳ Ｐゴシック"/>
              </a:rPr>
              <a:t>.</a:t>
            </a:r>
            <a:endParaRPr kumimoji="0" lang="en-US" sz="1400" b="0" i="1" u="none" strike="noStrike" kern="0" cap="none" spc="0" normalizeH="0" baseline="0" noProof="0" dirty="0">
              <a:ln>
                <a:noFill/>
              </a:ln>
              <a:solidFill>
                <a:srgbClr val="FF0000"/>
              </a:solidFill>
              <a:effectLst/>
              <a:uLnTx/>
              <a:uFillTx/>
              <a:latin typeface="Helvetica"/>
              <a:ea typeface="ＭＳ Ｐゴシック"/>
            </a:endParaRPr>
          </a:p>
        </p:txBody>
      </p:sp>
      <p:pic>
        <p:nvPicPr>
          <p:cNvPr id="9" name="Picture 2" descr="6 Things to Know About NASA's Ingenuity Mars Helicopter | NASA">
            <a:extLst>
              <a:ext uri="{FF2B5EF4-FFF2-40B4-BE49-F238E27FC236}">
                <a16:creationId xmlns:a16="http://schemas.microsoft.com/office/drawing/2014/main" id="{8787D76A-4BCB-6584-174F-EF30F4C08D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97159" y="5733568"/>
            <a:ext cx="1470423" cy="8311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APSTONE - Wikipedia">
            <a:extLst>
              <a:ext uri="{FF2B5EF4-FFF2-40B4-BE49-F238E27FC236}">
                <a16:creationId xmlns:a16="http://schemas.microsoft.com/office/drawing/2014/main" id="{0C43AC13-1934-CBC1-1D70-9A430559F6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21156" y="5732145"/>
            <a:ext cx="1104350" cy="82826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NASA's Lunar Flashlight Ready to Search for the Moon's Water Ice | NASA">
            <a:extLst>
              <a:ext uri="{FF2B5EF4-FFF2-40B4-BE49-F238E27FC236}">
                <a16:creationId xmlns:a16="http://schemas.microsoft.com/office/drawing/2014/main" id="{C5992BC2-C31A-C0CD-E453-01EF5732CB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1999" y="5732145"/>
            <a:ext cx="1104350" cy="85314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Mars Cube One - Wikipedia">
            <a:extLst>
              <a:ext uri="{FF2B5EF4-FFF2-40B4-BE49-F238E27FC236}">
                <a16:creationId xmlns:a16="http://schemas.microsoft.com/office/drawing/2014/main" id="{AAB5BDDF-1F65-C3DA-4E02-301523938CA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02244" y="5740467"/>
            <a:ext cx="1159499" cy="82128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E5994D3B-7206-C783-DDC6-3B29CF24679D}"/>
              </a:ext>
            </a:extLst>
          </p:cNvPr>
          <p:cNvSpPr txBox="1"/>
          <p:nvPr/>
        </p:nvSpPr>
        <p:spPr>
          <a:xfrm>
            <a:off x="6015148" y="5720371"/>
            <a:ext cx="620683" cy="230832"/>
          </a:xfrm>
          <a:prstGeom prst="rect">
            <a:avLst/>
          </a:prstGeom>
          <a:noFill/>
        </p:spPr>
        <p:txBody>
          <a:bodyPr wrap="none" rtlCol="0">
            <a:spAutoFit/>
          </a:bodyPr>
          <a:lstStyle/>
          <a:p>
            <a:r>
              <a:rPr lang="en-US" sz="900" b="1" dirty="0">
                <a:solidFill>
                  <a:srgbClr val="FFFF00"/>
                </a:solidFill>
                <a:latin typeface="+mj-lt"/>
              </a:rPr>
              <a:t>MARCO</a:t>
            </a:r>
          </a:p>
        </p:txBody>
      </p:sp>
      <p:sp>
        <p:nvSpPr>
          <p:cNvPr id="14" name="TextBox 13">
            <a:extLst>
              <a:ext uri="{FF2B5EF4-FFF2-40B4-BE49-F238E27FC236}">
                <a16:creationId xmlns:a16="http://schemas.microsoft.com/office/drawing/2014/main" id="{00845081-6AA1-3883-2BFD-8A98FA1188B2}"/>
              </a:ext>
            </a:extLst>
          </p:cNvPr>
          <p:cNvSpPr txBox="1"/>
          <p:nvPr/>
        </p:nvSpPr>
        <p:spPr>
          <a:xfrm>
            <a:off x="7664451" y="6191076"/>
            <a:ext cx="766113" cy="369332"/>
          </a:xfrm>
          <a:prstGeom prst="rect">
            <a:avLst/>
          </a:prstGeom>
          <a:noFill/>
        </p:spPr>
        <p:txBody>
          <a:bodyPr wrap="square" rtlCol="0">
            <a:spAutoFit/>
          </a:bodyPr>
          <a:lstStyle/>
          <a:p>
            <a:r>
              <a:rPr lang="en-US" sz="900" b="1" dirty="0">
                <a:solidFill>
                  <a:srgbClr val="FFFF00"/>
                </a:solidFill>
                <a:latin typeface="+mj-lt"/>
              </a:rPr>
              <a:t>Lunar Flashlight</a:t>
            </a:r>
          </a:p>
        </p:txBody>
      </p:sp>
      <p:sp>
        <p:nvSpPr>
          <p:cNvPr id="15" name="TextBox 14">
            <a:extLst>
              <a:ext uri="{FF2B5EF4-FFF2-40B4-BE49-F238E27FC236}">
                <a16:creationId xmlns:a16="http://schemas.microsoft.com/office/drawing/2014/main" id="{9F788CB6-FA63-5481-AE8C-EF75DC088488}"/>
              </a:ext>
            </a:extLst>
          </p:cNvPr>
          <p:cNvSpPr txBox="1"/>
          <p:nvPr/>
        </p:nvSpPr>
        <p:spPr>
          <a:xfrm>
            <a:off x="8806746" y="6307692"/>
            <a:ext cx="825867" cy="230832"/>
          </a:xfrm>
          <a:prstGeom prst="rect">
            <a:avLst/>
          </a:prstGeom>
          <a:noFill/>
        </p:spPr>
        <p:txBody>
          <a:bodyPr wrap="none" rtlCol="0">
            <a:spAutoFit/>
          </a:bodyPr>
          <a:lstStyle/>
          <a:p>
            <a:r>
              <a:rPr lang="en-US" sz="900" b="1" dirty="0">
                <a:solidFill>
                  <a:srgbClr val="FFFF00"/>
                </a:solidFill>
                <a:latin typeface="+mj-lt"/>
              </a:rPr>
              <a:t>CAPSTONE</a:t>
            </a:r>
          </a:p>
        </p:txBody>
      </p:sp>
      <p:sp>
        <p:nvSpPr>
          <p:cNvPr id="16" name="TextBox 15">
            <a:extLst>
              <a:ext uri="{FF2B5EF4-FFF2-40B4-BE49-F238E27FC236}">
                <a16:creationId xmlns:a16="http://schemas.microsoft.com/office/drawing/2014/main" id="{3610F068-1256-6486-F3E4-EF0BE251E48C}"/>
              </a:ext>
            </a:extLst>
          </p:cNvPr>
          <p:cNvSpPr txBox="1"/>
          <p:nvPr/>
        </p:nvSpPr>
        <p:spPr>
          <a:xfrm>
            <a:off x="10504109" y="6183898"/>
            <a:ext cx="1393134" cy="369332"/>
          </a:xfrm>
          <a:prstGeom prst="rect">
            <a:avLst/>
          </a:prstGeom>
          <a:noFill/>
        </p:spPr>
        <p:txBody>
          <a:bodyPr wrap="square" rtlCol="0">
            <a:spAutoFit/>
          </a:bodyPr>
          <a:lstStyle/>
          <a:p>
            <a:r>
              <a:rPr lang="en-US" sz="900" b="1" dirty="0">
                <a:solidFill>
                  <a:srgbClr val="FFFF00"/>
                </a:solidFill>
                <a:latin typeface="+mj-lt"/>
              </a:rPr>
              <a:t>Mars Helicopter Ingenuity</a:t>
            </a:r>
          </a:p>
        </p:txBody>
      </p:sp>
      <p:sp>
        <p:nvSpPr>
          <p:cNvPr id="17" name="Footer Placeholder 16">
            <a:extLst>
              <a:ext uri="{FF2B5EF4-FFF2-40B4-BE49-F238E27FC236}">
                <a16:creationId xmlns:a16="http://schemas.microsoft.com/office/drawing/2014/main" id="{7AE6058C-8314-2CE9-2CB4-C7622664FC4F}"/>
              </a:ext>
            </a:extLst>
          </p:cNvPr>
          <p:cNvSpPr>
            <a:spLocks noGrp="1"/>
          </p:cNvSpPr>
          <p:nvPr>
            <p:ph type="ftr" sz="quarter" idx="10"/>
          </p:nvPr>
        </p:nvSpPr>
        <p:spPr/>
        <p:txBody>
          <a:bodyPr/>
          <a:lstStyle/>
          <a:p>
            <a:r>
              <a:rPr lang="en-US"/>
              <a:t>ISSC 2023</a:t>
            </a:r>
            <a:endParaRPr lang="en-US" dirty="0"/>
          </a:p>
        </p:txBody>
      </p:sp>
      <p:sp>
        <p:nvSpPr>
          <p:cNvPr id="18" name="Slide Number Placeholder 17">
            <a:extLst>
              <a:ext uri="{FF2B5EF4-FFF2-40B4-BE49-F238E27FC236}">
                <a16:creationId xmlns:a16="http://schemas.microsoft.com/office/drawing/2014/main" id="{13A235C5-3AEB-645F-E125-6771307580E6}"/>
              </a:ext>
            </a:extLst>
          </p:cNvPr>
          <p:cNvSpPr>
            <a:spLocks noGrp="1"/>
          </p:cNvSpPr>
          <p:nvPr>
            <p:ph type="sldNum" sz="quarter" idx="12"/>
          </p:nvPr>
        </p:nvSpPr>
        <p:spPr/>
        <p:txBody>
          <a:bodyPr/>
          <a:lstStyle/>
          <a:p>
            <a:r>
              <a:rPr lang="en-US"/>
              <a:t>SML -</a:t>
            </a:r>
            <a:fld id="{3F155D5D-2966-48A5-A9ED-8CECD0F57BE0}" type="slidenum">
              <a:rPr lang="en-US" smtClean="0"/>
              <a:pPr/>
              <a:t>8</a:t>
            </a:fld>
            <a:endParaRPr lang="en-US" dirty="0"/>
          </a:p>
        </p:txBody>
      </p:sp>
      <p:sp>
        <p:nvSpPr>
          <p:cNvPr id="19" name="Date Placeholder 18">
            <a:extLst>
              <a:ext uri="{FF2B5EF4-FFF2-40B4-BE49-F238E27FC236}">
                <a16:creationId xmlns:a16="http://schemas.microsoft.com/office/drawing/2014/main" id="{FA600FB6-B9DC-BBC0-8D03-DC2738824FDF}"/>
              </a:ext>
            </a:extLst>
          </p:cNvPr>
          <p:cNvSpPr>
            <a:spLocks noGrp="1"/>
          </p:cNvSpPr>
          <p:nvPr>
            <p:ph type="dt" sz="half" idx="11"/>
          </p:nvPr>
        </p:nvSpPr>
        <p:spPr/>
        <p:txBody>
          <a:bodyPr/>
          <a:lstStyle/>
          <a:p>
            <a:r>
              <a:rPr lang="en-US" sz="1000"/>
              <a:t>5/1/2023</a:t>
            </a:r>
            <a:endParaRPr lang="en-US" sz="1000" dirty="0"/>
          </a:p>
        </p:txBody>
      </p:sp>
    </p:spTree>
    <p:extLst>
      <p:ext uri="{BB962C8B-B14F-4D97-AF65-F5344CB8AC3E}">
        <p14:creationId xmlns:p14="http://schemas.microsoft.com/office/powerpoint/2010/main" val="1179874248"/>
      </p:ext>
    </p:extLst>
  </p:cSld>
  <p:clrMapOvr>
    <a:masterClrMapping/>
  </p:clrMapOvr>
</p:sld>
</file>

<file path=ppt/theme/theme1.xml><?xml version="1.0" encoding="utf-8"?>
<a:theme xmlns:a="http://schemas.openxmlformats.org/drawingml/2006/main" name="IND Template">
  <a:themeElements>
    <a:clrScheme name="IN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N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ＭＳ Ｐゴシック" charset="0"/>
          </a:defRPr>
        </a:defPPr>
      </a:lstStyle>
    </a:lnDef>
  </a:objectDefaults>
  <a:extraClrSchemeLst>
    <a:extraClrScheme>
      <a:clrScheme name="IN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D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Les' Bigger G4:Applications:Microsoft Office X:Templates:My Templates:IND</Template>
  <TotalTime>109205</TotalTime>
  <Words>1426</Words>
  <Application>Microsoft Macintosh PowerPoint</Application>
  <PresentationFormat>Widescreen</PresentationFormat>
  <Paragraphs>181</Paragraphs>
  <Slides>8</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Albert Sans</vt:lpstr>
      <vt:lpstr>Arial</vt:lpstr>
      <vt:lpstr>Calibri</vt:lpstr>
      <vt:lpstr>Helvetica</vt:lpstr>
      <vt:lpstr>Times</vt:lpstr>
      <vt:lpstr>Verdana</vt:lpstr>
      <vt:lpstr>IND Template</vt:lpstr>
      <vt:lpstr>PowerPoint Presentation</vt:lpstr>
      <vt:lpstr>Artemis-I CubeSats</vt:lpstr>
      <vt:lpstr>Ten Artemis-I Cubesats [GREEN = Launch/Early Orbit Phase DSN SUPPORTED (8)]</vt:lpstr>
      <vt:lpstr>Artemis I CubeSat Release Process</vt:lpstr>
      <vt:lpstr>DSN Utilized Innovative Techniques for CubeSat Supports</vt:lpstr>
      <vt:lpstr>Artemis-I CubeSats Status At A Glance</vt:lpstr>
      <vt:lpstr>DSN: Artemis-I Cubesats Experiences</vt:lpstr>
      <vt:lpstr>DSN and Artemis CubeSats: What We Now Know</vt:lpstr>
    </vt:vector>
  </TitlesOfParts>
  <Company>ϼ퀀Ԃ릜</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Les Deutsch</dc:creator>
  <cp:lastModifiedBy>Lichten, Stephen M (US 9000)</cp:lastModifiedBy>
  <cp:revision>1369</cp:revision>
  <cp:lastPrinted>2020-02-13T00:54:48Z</cp:lastPrinted>
  <dcterms:created xsi:type="dcterms:W3CDTF">2003-11-11T16:14:19Z</dcterms:created>
  <dcterms:modified xsi:type="dcterms:W3CDTF">2023-04-26T22:52:47Z</dcterms:modified>
</cp:coreProperties>
</file>