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1"/>
    <p:sldMasterId id="2147483728" r:id="rId2"/>
  </p:sldMasterIdLst>
  <p:notesMasterIdLst>
    <p:notesMasterId r:id="rId11"/>
  </p:notesMasterIdLst>
  <p:handoutMasterIdLst>
    <p:handoutMasterId r:id="rId12"/>
  </p:handoutMasterIdLst>
  <p:sldIdLst>
    <p:sldId id="466" r:id="rId3"/>
    <p:sldId id="1177" r:id="rId4"/>
    <p:sldId id="1181" r:id="rId5"/>
    <p:sldId id="935" r:id="rId6"/>
    <p:sldId id="1179" r:id="rId7"/>
    <p:sldId id="1174" r:id="rId8"/>
    <p:sldId id="1118" r:id="rId9"/>
    <p:sldId id="1178" r:id="rId10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59">
          <p15:clr>
            <a:srgbClr val="A4A3A4"/>
          </p15:clr>
        </p15:guide>
        <p15:guide id="2" orient="horz" pos="890">
          <p15:clr>
            <a:srgbClr val="A4A3A4"/>
          </p15:clr>
        </p15:guide>
        <p15:guide id="3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00CC"/>
    <a:srgbClr val="FF9900"/>
    <a:srgbClr val="FF00FF"/>
    <a:srgbClr val="006600"/>
    <a:srgbClr val="FFFFCC"/>
    <a:srgbClr val="FFFF99"/>
    <a:srgbClr val="A50021"/>
    <a:srgbClr val="0033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 autoAdjust="0"/>
    <p:restoredTop sz="95939" autoAdjust="0"/>
  </p:normalViewPr>
  <p:slideViewPr>
    <p:cSldViewPr snapToGrid="0" snapToObjects="1">
      <p:cViewPr varScale="1">
        <p:scale>
          <a:sx n="106" d="100"/>
          <a:sy n="106" d="100"/>
        </p:scale>
        <p:origin x="1464" y="108"/>
      </p:cViewPr>
      <p:guideLst>
        <p:guide orient="horz" pos="4059"/>
        <p:guide orient="horz" pos="89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5FDF2216-3C6C-5242-8DB2-4752D4FEC615}" type="datetimeFigureOut">
              <a:rPr lang="en-US" smtClean="0">
                <a:latin typeface="Arial"/>
              </a:rPr>
              <a:pPr/>
              <a:t>4/18/2023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F36E00F2-CC6B-3345-A584-44341337AE23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54263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>
                <a:latin typeface="Arial"/>
              </a:defRPr>
            </a:lvl1pPr>
          </a:lstStyle>
          <a:p>
            <a:fld id="{2CD6293C-6F3F-374D-A003-D3E152FC3744}" type="datetimeFigureOut">
              <a:rPr lang="en-US" smtClean="0"/>
              <a:pPr/>
              <a:t>4/18/2023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>
                <a:latin typeface="Arial"/>
              </a:defRPr>
            </a:lvl1pPr>
          </a:lstStyle>
          <a:p>
            <a:fld id="{D389288A-BD78-EC48-81B6-C08E556E16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602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89288A-BD78-EC48-81B6-C08E556E160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112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901224" y="2914151"/>
            <a:ext cx="7524221" cy="43018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 b="1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912341" y="3493463"/>
            <a:ext cx="7498993" cy="12357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Name(s) of Presenter(s), Directorate/Division and Date</a:t>
            </a:r>
          </a:p>
        </p:txBody>
      </p:sp>
      <p:pic>
        <p:nvPicPr>
          <p:cNvPr id="6" name="Picture 5" descr="Tribrand_ColorWhiteText_RGB_small_040615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35" y="2058235"/>
            <a:ext cx="3196457" cy="68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06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Content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685340" y="1407693"/>
            <a:ext cx="4008438" cy="4815887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0" hasCustomPrompt="1"/>
          </p:nvPr>
        </p:nvSpPr>
        <p:spPr>
          <a:xfrm>
            <a:off x="461003" y="1407105"/>
            <a:ext cx="4023901" cy="4816475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216935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Subhead/Content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474135" y="917222"/>
            <a:ext cx="8231188" cy="32790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685340" y="1407693"/>
            <a:ext cx="4008438" cy="4815887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0" hasCustomPrompt="1"/>
          </p:nvPr>
        </p:nvSpPr>
        <p:spPr>
          <a:xfrm>
            <a:off x="461003" y="1407105"/>
            <a:ext cx="4023901" cy="4816475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3624504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8" hasCustomPrompt="1"/>
          </p:nvPr>
        </p:nvSpPr>
        <p:spPr>
          <a:xfrm>
            <a:off x="0" y="1412875"/>
            <a:ext cx="9144000" cy="5030788"/>
          </a:xfrm>
          <a:prstGeom prst="rect">
            <a:avLst/>
          </a:prstGeom>
        </p:spPr>
        <p:txBody>
          <a:bodyPr vert="horz"/>
          <a:lstStyle>
            <a:lvl1pPr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1918945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Subhead/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474135" y="917222"/>
            <a:ext cx="8231188" cy="32790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8" hasCustomPrompt="1"/>
          </p:nvPr>
        </p:nvSpPr>
        <p:spPr>
          <a:xfrm>
            <a:off x="0" y="1412875"/>
            <a:ext cx="9144000" cy="5030788"/>
          </a:xfrm>
          <a:prstGeom prst="rect">
            <a:avLst/>
          </a:prstGeom>
        </p:spPr>
        <p:txBody>
          <a:bodyPr vert="horz"/>
          <a:lstStyle>
            <a:lvl1pPr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3646947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White St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419226"/>
            <a:ext cx="9144000" cy="50291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>
          <a:xfrm>
            <a:off x="8086435" y="6448425"/>
            <a:ext cx="600365" cy="365125"/>
          </a:xfrm>
        </p:spPr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746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Subhead/White St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419226"/>
            <a:ext cx="9144000" cy="50291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474135" y="917222"/>
            <a:ext cx="8231188" cy="32790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1249363" y="2594882"/>
            <a:ext cx="6905851" cy="2603046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>
          <a:xfrm>
            <a:off x="8155214" y="6458142"/>
            <a:ext cx="600365" cy="365125"/>
          </a:xfrm>
        </p:spPr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03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8129402" y="6448709"/>
            <a:ext cx="600365" cy="365125"/>
          </a:xfrm>
        </p:spPr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465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" y="2995083"/>
            <a:ext cx="9144000" cy="86783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4800" b="0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Chapter Divider</a:t>
            </a:r>
          </a:p>
        </p:txBody>
      </p:sp>
    </p:spTree>
    <p:extLst>
      <p:ext uri="{BB962C8B-B14F-4D97-AF65-F5344CB8AC3E}">
        <p14:creationId xmlns:p14="http://schemas.microsoft.com/office/powerpoint/2010/main" val="3517099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573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 Bkg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01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 Subhead w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915335" y="2914151"/>
            <a:ext cx="7524221" cy="43018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 b="1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6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926452" y="3377321"/>
            <a:ext cx="7498993" cy="3123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7" name="Text Placeholder 20"/>
          <p:cNvSpPr>
            <a:spLocks noGrp="1"/>
          </p:cNvSpPr>
          <p:nvPr>
            <p:ph type="body" sz="quarter" idx="20" hasCustomPrompt="1"/>
          </p:nvPr>
        </p:nvSpPr>
        <p:spPr>
          <a:xfrm>
            <a:off x="926452" y="3829980"/>
            <a:ext cx="7498993" cy="123577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Name(s) of Presenter(s), Directorate/Division and Date</a:t>
            </a:r>
          </a:p>
        </p:txBody>
      </p:sp>
      <p:pic>
        <p:nvPicPr>
          <p:cNvPr id="9" name="Picture 8" descr="Tribrand_ColorWhiteText_RGB_small_040615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35" y="2058235"/>
            <a:ext cx="3196457" cy="68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1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 Horizont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5599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FontTx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69198" y="5141017"/>
            <a:ext cx="7524221" cy="43018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10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380315" y="5619689"/>
            <a:ext cx="7498993" cy="80443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Name(s) of Presenter(s), Directorate/Division and Date</a:t>
            </a:r>
          </a:p>
        </p:txBody>
      </p:sp>
    </p:spTree>
    <p:extLst>
      <p:ext uri="{BB962C8B-B14F-4D97-AF65-F5344CB8AC3E}">
        <p14:creationId xmlns:p14="http://schemas.microsoft.com/office/powerpoint/2010/main" val="381349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576455" cy="68580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FontTx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5576456" y="1581728"/>
            <a:ext cx="3567543" cy="64654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buNone/>
              <a:defRPr sz="2800" b="1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8" name="Text Placeholder 20"/>
          <p:cNvSpPr>
            <a:spLocks noGrp="1"/>
          </p:cNvSpPr>
          <p:nvPr>
            <p:ph type="body" sz="quarter" idx="20" hasCustomPrompt="1"/>
          </p:nvPr>
        </p:nvSpPr>
        <p:spPr>
          <a:xfrm>
            <a:off x="5576455" y="2228082"/>
            <a:ext cx="3567543" cy="1000129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Click to Edit Name(s) of Presenter(s), Directorate/Division and Date</a:t>
            </a:r>
          </a:p>
        </p:txBody>
      </p:sp>
      <p:pic>
        <p:nvPicPr>
          <p:cNvPr id="9" name="Picture 8" descr="Tribrand_ColorWhiteText_RGB_small_040615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065" y="6033980"/>
            <a:ext cx="3196457" cy="68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53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474135" y="917222"/>
            <a:ext cx="8231188" cy="32790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add Mission or Project Name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1360714" y="1360714"/>
            <a:ext cx="6694715" cy="3537857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Mission logo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57201" y="5033130"/>
            <a:ext cx="8229599" cy="1588"/>
          </a:xfrm>
          <a:prstGeom prst="line">
            <a:avLst/>
          </a:prstGeom>
          <a:ln w="12700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3"/>
          <p:cNvSpPr>
            <a:spLocks noGrp="1"/>
          </p:cNvSpPr>
          <p:nvPr>
            <p:ph sz="quarter" idx="19" hasCustomPrompt="1"/>
          </p:nvPr>
        </p:nvSpPr>
        <p:spPr>
          <a:xfrm>
            <a:off x="1129394" y="5202463"/>
            <a:ext cx="2127250" cy="1174751"/>
          </a:xfrm>
          <a:prstGeom prst="rect">
            <a:avLst/>
          </a:prstGeom>
        </p:spPr>
        <p:txBody>
          <a:bodyPr vert="horz"/>
          <a:lstStyle>
            <a:lvl1pPr>
              <a:defRPr sz="1600" baseline="0">
                <a:solidFill>
                  <a:srgbClr val="FFFFFF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NASA, JPL or other partner logo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3624037" y="5202463"/>
            <a:ext cx="2127250" cy="1174751"/>
          </a:xfrm>
          <a:prstGeom prst="rect">
            <a:avLst/>
          </a:prstGeom>
        </p:spPr>
        <p:txBody>
          <a:bodyPr vert="horz"/>
          <a:lstStyle>
            <a:lvl1pPr>
              <a:defRPr sz="1600" baseline="0">
                <a:solidFill>
                  <a:srgbClr val="FFFFFF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NASA, JPL or other partner logo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21" hasCustomPrompt="1"/>
          </p:nvPr>
        </p:nvSpPr>
        <p:spPr>
          <a:xfrm>
            <a:off x="6118680" y="5202463"/>
            <a:ext cx="2127250" cy="1174751"/>
          </a:xfrm>
          <a:prstGeom prst="rect">
            <a:avLst/>
          </a:prstGeom>
        </p:spPr>
        <p:txBody>
          <a:bodyPr vert="horz"/>
          <a:lstStyle>
            <a:lvl1pPr>
              <a:defRPr sz="1600" baseline="0">
                <a:solidFill>
                  <a:srgbClr val="FFFFFF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NASA, JPL or other partner logo</a:t>
            </a:r>
          </a:p>
        </p:txBody>
      </p:sp>
      <p:sp>
        <p:nvSpPr>
          <p:cNvPr id="22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184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14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796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74135" y="917222"/>
            <a:ext cx="8231188" cy="32790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1247745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1412875"/>
            <a:ext cx="8248650" cy="4879975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432349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/Subhead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474135" y="917222"/>
            <a:ext cx="8231188" cy="32790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454026" y="454025"/>
            <a:ext cx="8232774" cy="4360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 i="0" cap="none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1412875"/>
            <a:ext cx="8248650" cy="4879975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5"/>
          <p:cNvSpPr txBox="1">
            <a:spLocks/>
          </p:cNvSpPr>
          <p:nvPr userDrawn="1"/>
        </p:nvSpPr>
        <p:spPr>
          <a:xfrm>
            <a:off x="7747001" y="6504210"/>
            <a:ext cx="1231511" cy="3117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i="0" kern="1200" cap="none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en-US" sz="1000" b="1" kern="500" spc="200" dirty="0">
                <a:solidFill>
                  <a:schemeClr val="accent2"/>
                </a:solidFill>
              </a:rPr>
              <a:t>jpl.nasa.gov</a:t>
            </a:r>
          </a:p>
        </p:txBody>
      </p:sp>
    </p:spTree>
    <p:extLst>
      <p:ext uri="{BB962C8B-B14F-4D97-AF65-F5344CB8AC3E}">
        <p14:creationId xmlns:p14="http://schemas.microsoft.com/office/powerpoint/2010/main" val="1883785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13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132482" y="6448710"/>
            <a:ext cx="48790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-- PRE-DECISIONAL:  FOR NASA-INTERNAL PLANNING PURPOSES ONLY --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7146636" y="6448710"/>
            <a:ext cx="600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F1E51A9F-9D40-144B-9666-6B30B75E8C1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>
          <a:xfrm>
            <a:off x="457199" y="6448710"/>
            <a:ext cx="15517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05-01-2023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81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58" r:id="rId5"/>
    <p:sldLayoutId id="2147483737" r:id="rId6"/>
    <p:sldLayoutId id="2147483759" r:id="rId7"/>
    <p:sldLayoutId id="2147483738" r:id="rId8"/>
    <p:sldLayoutId id="2147483760" r:id="rId9"/>
    <p:sldLayoutId id="2147483739" r:id="rId10"/>
    <p:sldLayoutId id="2147483740" r:id="rId11"/>
    <p:sldLayoutId id="2147483741" r:id="rId12"/>
    <p:sldLayoutId id="2147483743" r:id="rId13"/>
    <p:sldLayoutId id="2147483744" r:id="rId14"/>
    <p:sldLayoutId id="2147483761" r:id="rId15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jpe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microsoft.com/office/2007/relationships/hdphoto" Target="../media/hdphoto1.wdp"/><Relationship Id="rId10" Type="http://schemas.openxmlformats.org/officeDocument/2006/relationships/image" Target="../media/image14.png"/><Relationship Id="rId19" Type="http://schemas.openxmlformats.org/officeDocument/2006/relationships/image" Target="../media/image23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gif"/><Relationship Id="rId22" Type="http://schemas.openxmlformats.org/officeDocument/2006/relationships/image" Target="../media/image26.jpeg"/><Relationship Id="rId27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C7FCC77-FE19-456B-A303-8EAF865B7E7E}"/>
              </a:ext>
            </a:extLst>
          </p:cNvPr>
          <p:cNvGrpSpPr/>
          <p:nvPr/>
        </p:nvGrpSpPr>
        <p:grpSpPr>
          <a:xfrm>
            <a:off x="398356" y="569787"/>
            <a:ext cx="3344530" cy="5238387"/>
            <a:chOff x="414947" y="585480"/>
            <a:chExt cx="3344530" cy="5238387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96634799-E797-4EDF-BEDF-4D9AF0D5A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189746" flipH="1">
              <a:off x="933600" y="585480"/>
              <a:ext cx="2825877" cy="2983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5DAF1C9-E627-4D33-8030-2E65F5036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947" y="2709192"/>
              <a:ext cx="2400300" cy="3114675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71A525F-EC90-4837-9C0B-AA051022B420}"/>
                </a:ext>
              </a:extLst>
            </p:cNvPr>
            <p:cNvSpPr/>
            <p:nvPr/>
          </p:nvSpPr>
          <p:spPr>
            <a:xfrm rot="2318726">
              <a:off x="2298010" y="1936292"/>
              <a:ext cx="1401895" cy="13027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1041" y="137360"/>
            <a:ext cx="3194581" cy="68281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3DCF9C6-E647-4106-93ED-8A05C3C3C8A2}"/>
              </a:ext>
            </a:extLst>
          </p:cNvPr>
          <p:cNvSpPr/>
          <p:nvPr/>
        </p:nvSpPr>
        <p:spPr>
          <a:xfrm>
            <a:off x="287819" y="6007059"/>
            <a:ext cx="30710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43200" algn="ctr"/>
                <a:tab pos="5486400" algn="r"/>
              </a:tabLst>
            </a:pPr>
            <a:r>
              <a:rPr lang="en-US" sz="1000" dirty="0">
                <a:solidFill>
                  <a:schemeClr val="bg1"/>
                </a:solidFill>
                <a:ea typeface="Times New Roman" panose="02020603050405020304" pitchFamily="18" charset="0"/>
              </a:rPr>
              <a:t>Copyright 2023 California Institute of Technology.</a:t>
            </a:r>
            <a:endParaRPr lang="en-US" sz="10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>
              <a:tabLst>
                <a:tab pos="2743200" algn="ctr"/>
                <a:tab pos="5486400" algn="r"/>
              </a:tabLst>
            </a:pPr>
            <a:r>
              <a:rPr lang="en-US" sz="1000" dirty="0">
                <a:solidFill>
                  <a:schemeClr val="bg1"/>
                </a:solidFill>
                <a:ea typeface="Times New Roman" panose="02020603050405020304" pitchFamily="18" charset="0"/>
              </a:rPr>
              <a:t>U.S. Government sponsorship acknowledged.</a:t>
            </a:r>
            <a:endParaRPr lang="en-US" sz="10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000E40B-DBD6-40FA-965C-B54DB02B67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028786" y="1721319"/>
            <a:ext cx="4744016" cy="430183"/>
          </a:xfrm>
        </p:spPr>
        <p:txBody>
          <a:bodyPr/>
          <a:lstStyle/>
          <a:p>
            <a:r>
              <a:rPr lang="en-US" dirty="0"/>
              <a:t>Multiple Uplinks Per Antenna (MUPA):  Potential Communication and Navigation Benefits for </a:t>
            </a:r>
            <a:r>
              <a:rPr lang="en-US" dirty="0" err="1"/>
              <a:t>Smallsats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864B54-B886-48A5-A45A-D24FD08C8A3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28786" y="4396440"/>
            <a:ext cx="4744016" cy="430183"/>
          </a:xfrm>
        </p:spPr>
        <p:txBody>
          <a:bodyPr>
            <a:noAutofit/>
          </a:bodyPr>
          <a:lstStyle/>
          <a:p>
            <a:r>
              <a:rPr lang="en-US" sz="1200" dirty="0"/>
              <a:t>Douglas S. Abraham, Shakeh E. Brys, Matthew D. Chase, Shantanu Malhotra, Leila Meshkat, David D. Morabito, James A. O’Dea, Emily R. Pascua, Marc Sanchez-Net, Dong K. Shin, and Zaid Towfic</a:t>
            </a:r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CFA0A-3D10-40D2-9AEA-5F3CBE03AA6D}"/>
              </a:ext>
            </a:extLst>
          </p:cNvPr>
          <p:cNvSpPr/>
          <p:nvPr/>
        </p:nvSpPr>
        <p:spPr>
          <a:xfrm>
            <a:off x="4028786" y="5223703"/>
            <a:ext cx="42370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Jet Propulsion Laboratory, California Institute of Technology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Interplanetary Small Satellite Conference</a:t>
            </a:r>
          </a:p>
          <a:p>
            <a:r>
              <a:rPr lang="en-US" sz="1200" dirty="0">
                <a:solidFill>
                  <a:schemeClr val="bg1"/>
                </a:solidFill>
              </a:rPr>
              <a:t>Pasadena, CA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May 1, 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8846C4-B4F6-4D2E-8EF0-F2D8216E5449}"/>
              </a:ext>
            </a:extLst>
          </p:cNvPr>
          <p:cNvSpPr/>
          <p:nvPr/>
        </p:nvSpPr>
        <p:spPr>
          <a:xfrm>
            <a:off x="2300819" y="2335794"/>
            <a:ext cx="45719" cy="108642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106046-42AA-46D6-AE25-B58ED9992CE1}"/>
              </a:ext>
            </a:extLst>
          </p:cNvPr>
          <p:cNvSpPr/>
          <p:nvPr/>
        </p:nvSpPr>
        <p:spPr>
          <a:xfrm rot="18858237">
            <a:off x="2378520" y="2511943"/>
            <a:ext cx="45719" cy="10864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CDF0C3D-28CD-40AA-BCB4-196AB4585282}"/>
              </a:ext>
            </a:extLst>
          </p:cNvPr>
          <p:cNvSpPr/>
          <p:nvPr/>
        </p:nvSpPr>
        <p:spPr>
          <a:xfrm rot="17728286">
            <a:off x="2583014" y="2642318"/>
            <a:ext cx="45719" cy="108642"/>
          </a:xfrm>
          <a:prstGeom prst="rect">
            <a:avLst/>
          </a:prstGeom>
          <a:solidFill>
            <a:srgbClr val="3399FF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1F13F9-80C8-480C-ACA5-7FA339D15C7A}"/>
              </a:ext>
            </a:extLst>
          </p:cNvPr>
          <p:cNvSpPr/>
          <p:nvPr/>
        </p:nvSpPr>
        <p:spPr>
          <a:xfrm rot="16045054">
            <a:off x="2831180" y="2686317"/>
            <a:ext cx="45719" cy="10864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6C6089E-9A5D-4CF9-B12C-07F55264DB6C}"/>
              </a:ext>
            </a:extLst>
          </p:cNvPr>
          <p:cNvSpPr/>
          <p:nvPr/>
        </p:nvSpPr>
        <p:spPr>
          <a:xfrm rot="15058701">
            <a:off x="3134744" y="2617283"/>
            <a:ext cx="45719" cy="108642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A77371D-62DA-4D34-BABB-4ED82BAC2972}"/>
              </a:ext>
            </a:extLst>
          </p:cNvPr>
          <p:cNvSpPr/>
          <p:nvPr/>
        </p:nvSpPr>
        <p:spPr>
          <a:xfrm rot="14293150">
            <a:off x="3483791" y="2418326"/>
            <a:ext cx="45719" cy="108642"/>
          </a:xfrm>
          <a:prstGeom prst="rect">
            <a:avLst/>
          </a:prstGeom>
          <a:solidFill>
            <a:srgbClr val="0000CC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s://media.istockphoto.com/photos/full-moon-close-up-picture-id490137064?b=1&amp;k=20&amp;m=490137064&amp;s=612x612&amp;w=0&amp;h=NPflVnHW424k9M3hnyCzzleM9w5iyBZgAQBiT-xRXBM=">
            <a:extLst>
              <a:ext uri="{FF2B5EF4-FFF2-40B4-BE49-F238E27FC236}">
                <a16:creationId xmlns:a16="http://schemas.microsoft.com/office/drawing/2014/main" id="{812F94E6-FE12-425D-9AA9-7538A1211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836" y="578263"/>
            <a:ext cx="1701998" cy="113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99F26F-999C-4439-9B81-A9F1FE2E10E4}"/>
              </a:ext>
            </a:extLst>
          </p:cNvPr>
          <p:cNvSpPr txBox="1"/>
          <p:nvPr/>
        </p:nvSpPr>
        <p:spPr>
          <a:xfrm>
            <a:off x="298546" y="5423030"/>
            <a:ext cx="11592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Deep Space Network</a:t>
            </a:r>
          </a:p>
        </p:txBody>
      </p:sp>
    </p:spTree>
    <p:extLst>
      <p:ext uri="{BB962C8B-B14F-4D97-AF65-F5344CB8AC3E}">
        <p14:creationId xmlns:p14="http://schemas.microsoft.com/office/powerpoint/2010/main" val="213703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9723C-EBF1-4879-AD1F-83D8D8749A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Artemis-1 </a:t>
            </a:r>
            <a:r>
              <a:rPr lang="en-US" dirty="0" err="1">
                <a:latin typeface="+mj-lt"/>
              </a:rPr>
              <a:t>Cubesat</a:t>
            </a:r>
            <a:r>
              <a:rPr lang="en-US" dirty="0">
                <a:latin typeface="+mj-lt"/>
              </a:rPr>
              <a:t> Support Predicament</a:t>
            </a:r>
            <a:br>
              <a:rPr lang="en-US" dirty="0">
                <a:latin typeface="+mj-lt"/>
              </a:rPr>
            </a:br>
            <a:r>
              <a:rPr lang="en-US" sz="2000" b="0" dirty="0">
                <a:latin typeface="+mj-lt"/>
              </a:rPr>
              <a:t>Deep Space Network (DSN) Antenna Availability</a:t>
            </a:r>
            <a:endParaRPr lang="en-US" sz="2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9845C8-CB2E-4CC3-84D7-135095B75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BC2ED1-28AD-4766-9633-1421A046B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68199FB-4F03-4B70-B982-B8AD66D86DA9}"/>
              </a:ext>
            </a:extLst>
          </p:cNvPr>
          <p:cNvSpPr/>
          <p:nvPr/>
        </p:nvSpPr>
        <p:spPr>
          <a:xfrm>
            <a:off x="133709" y="1558563"/>
            <a:ext cx="8876581" cy="48454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1C070183-2FF7-470E-85E8-6885EEB28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70101" flipH="1">
            <a:off x="4506001" y="1797416"/>
            <a:ext cx="966101" cy="15162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BCC0AB-4103-423D-A022-1228188C6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53" y="4972811"/>
            <a:ext cx="1005927" cy="9266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4963B0B-5571-405F-AB77-237040FC8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760490" y="5085040"/>
            <a:ext cx="840157" cy="97211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EEC3875-B0D0-4114-83A8-3D59FA70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365" y="5085040"/>
            <a:ext cx="840157" cy="97211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68329D8-6AFB-43A4-805D-59FEFDEDC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682674" y="5067499"/>
            <a:ext cx="840157" cy="97211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1B2A1A3-2638-449C-9990-E9060FA4B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0313" y="5086939"/>
            <a:ext cx="840157" cy="972119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088BD1-B139-4F65-95DF-6C17F93954C4}"/>
              </a:ext>
            </a:extLst>
          </p:cNvPr>
          <p:cNvCxnSpPr/>
          <p:nvPr/>
        </p:nvCxnSpPr>
        <p:spPr>
          <a:xfrm>
            <a:off x="133709" y="5908536"/>
            <a:ext cx="8876581" cy="0"/>
          </a:xfrm>
          <a:prstGeom prst="line">
            <a:avLst/>
          </a:prstGeom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1E9244-C61C-4DDF-89CA-85E455EFED67}"/>
              </a:ext>
            </a:extLst>
          </p:cNvPr>
          <p:cNvCxnSpPr>
            <a:cxnSpLocks/>
          </p:cNvCxnSpPr>
          <p:nvPr/>
        </p:nvCxnSpPr>
        <p:spPr>
          <a:xfrm flipV="1">
            <a:off x="3621666" y="2403818"/>
            <a:ext cx="1104037" cy="3032329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213FBFE9-86E0-46C8-91DD-029E14C246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2314" y="1586984"/>
            <a:ext cx="1590773" cy="119308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AAB8D0D-D616-4BE8-9E44-5098B2A4A277}"/>
              </a:ext>
            </a:extLst>
          </p:cNvPr>
          <p:cNvCxnSpPr>
            <a:cxnSpLocks/>
          </p:cNvCxnSpPr>
          <p:nvPr/>
        </p:nvCxnSpPr>
        <p:spPr>
          <a:xfrm flipH="1" flipV="1">
            <a:off x="4772240" y="2510251"/>
            <a:ext cx="1184941" cy="3060849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C75953C-AB8E-4CBF-B689-F94DB9886E37}"/>
              </a:ext>
            </a:extLst>
          </p:cNvPr>
          <p:cNvCxnSpPr>
            <a:cxnSpLocks/>
          </p:cNvCxnSpPr>
          <p:nvPr/>
        </p:nvCxnSpPr>
        <p:spPr>
          <a:xfrm flipH="1" flipV="1">
            <a:off x="5465826" y="2840805"/>
            <a:ext cx="689977" cy="2595343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0AB4051-6B05-4FE0-90D3-7E7D89B11A5D}"/>
              </a:ext>
            </a:extLst>
          </p:cNvPr>
          <p:cNvCxnSpPr>
            <a:cxnSpLocks/>
          </p:cNvCxnSpPr>
          <p:nvPr/>
        </p:nvCxnSpPr>
        <p:spPr>
          <a:xfrm flipV="1">
            <a:off x="3721478" y="2681749"/>
            <a:ext cx="1715317" cy="290679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70EE1A30-ACEB-4EC6-8882-2E3DC659B8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7313" y="1841310"/>
            <a:ext cx="331433" cy="30237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6887CCB-80A4-41EE-83E0-74BDF53DFD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040" y="2460428"/>
            <a:ext cx="542671" cy="380377"/>
          </a:xfrm>
          <a:prstGeom prst="rect">
            <a:avLst/>
          </a:prstGeom>
        </p:spPr>
      </p:pic>
      <p:pic>
        <p:nvPicPr>
          <p:cNvPr id="49" name="Picture 4" descr="MAVEN (Mars Scout 2) - Gunter's Space Page">
            <a:extLst>
              <a:ext uri="{FF2B5EF4-FFF2-40B4-BE49-F238E27FC236}">
                <a16:creationId xmlns:a16="http://schemas.microsoft.com/office/drawing/2014/main" id="{6ED65ECE-BF63-4994-989B-EB304B5CE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89567">
            <a:off x="148222" y="1758560"/>
            <a:ext cx="642779" cy="37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7A1A34B-B101-46FF-86BD-34190C1BFD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707" y="2312133"/>
            <a:ext cx="542671" cy="40343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64003F9-2776-455E-AB0B-EF969065F4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4615" y="3277407"/>
            <a:ext cx="685892" cy="567576"/>
          </a:xfrm>
          <a:prstGeom prst="rect">
            <a:avLst/>
          </a:prstGeom>
        </p:spPr>
      </p:pic>
      <p:pic>
        <p:nvPicPr>
          <p:cNvPr id="54" name="Picture 4" descr="NASA's New Telescope Seeks New Planets in Our Own Backyard">
            <a:extLst>
              <a:ext uri="{FF2B5EF4-FFF2-40B4-BE49-F238E27FC236}">
                <a16:creationId xmlns:a16="http://schemas.microsoft.com/office/drawing/2014/main" id="{2ACC310D-B732-48C9-B15E-BEBC624B7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53" y="2403818"/>
            <a:ext cx="784748" cy="5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6" descr="Juno - Mission to Jupiter | NASA">
            <a:extLst>
              <a:ext uri="{FF2B5EF4-FFF2-40B4-BE49-F238E27FC236}">
                <a16:creationId xmlns:a16="http://schemas.microsoft.com/office/drawing/2014/main" id="{82B9084C-5CE9-4C55-8CA8-C23C7D06D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68" y="1613032"/>
            <a:ext cx="523136" cy="43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8" descr="Lucy-PatroclusMenoetius-art.png">
            <a:extLst>
              <a:ext uri="{FF2B5EF4-FFF2-40B4-BE49-F238E27FC236}">
                <a16:creationId xmlns:a16="http://schemas.microsoft.com/office/drawing/2014/main" id="{8C83F7EE-887D-4514-A01C-DB663EBBC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7" y="2851052"/>
            <a:ext cx="924715" cy="51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6" descr="Chandra X-ray Observatory | 3D Resources">
            <a:extLst>
              <a:ext uri="{FF2B5EF4-FFF2-40B4-BE49-F238E27FC236}">
                <a16:creationId xmlns:a16="http://schemas.microsoft.com/office/drawing/2014/main" id="{01DD1A1C-3DC1-4294-BD0F-A7EDBA577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446" y="2264119"/>
            <a:ext cx="777115" cy="58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F36BBD5-496F-446F-93BB-4654EDE6BB9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2648" y="1992497"/>
            <a:ext cx="499216" cy="52831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0B14089-53E5-43EF-BAA5-D09EE32F522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7854" y="3844983"/>
            <a:ext cx="805595" cy="453147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C980542-655F-4146-8886-A7FB1062BBC6}"/>
              </a:ext>
            </a:extLst>
          </p:cNvPr>
          <p:cNvCxnSpPr>
            <a:cxnSpLocks/>
          </p:cNvCxnSpPr>
          <p:nvPr/>
        </p:nvCxnSpPr>
        <p:spPr>
          <a:xfrm flipH="1" flipV="1">
            <a:off x="1083376" y="3682687"/>
            <a:ext cx="1062980" cy="1995022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E8C933A-3B6A-4822-9B45-C80BF025FEDB}"/>
              </a:ext>
            </a:extLst>
          </p:cNvPr>
          <p:cNvCxnSpPr/>
          <p:nvPr/>
        </p:nvCxnSpPr>
        <p:spPr>
          <a:xfrm flipH="1" flipV="1">
            <a:off x="1663646" y="3844983"/>
            <a:ext cx="564800" cy="1523722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24C8D42-18F6-422C-B973-BC608AF341BA}"/>
              </a:ext>
            </a:extLst>
          </p:cNvPr>
          <p:cNvCxnSpPr>
            <a:cxnSpLocks/>
          </p:cNvCxnSpPr>
          <p:nvPr/>
        </p:nvCxnSpPr>
        <p:spPr>
          <a:xfrm flipV="1">
            <a:off x="642044" y="3551726"/>
            <a:ext cx="1226704" cy="1726447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7" name="Picture 1026">
            <a:extLst>
              <a:ext uri="{FF2B5EF4-FFF2-40B4-BE49-F238E27FC236}">
                <a16:creationId xmlns:a16="http://schemas.microsoft.com/office/drawing/2014/main" id="{4F5B9180-D282-4BAE-9EC3-98DA0BF905B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017582">
            <a:off x="1821655" y="3165470"/>
            <a:ext cx="735008" cy="551256"/>
          </a:xfrm>
          <a:prstGeom prst="rect">
            <a:avLst/>
          </a:prstGeom>
        </p:spPr>
      </p:pic>
      <p:pic>
        <p:nvPicPr>
          <p:cNvPr id="1037" name="Picture 1036">
            <a:extLst>
              <a:ext uri="{FF2B5EF4-FFF2-40B4-BE49-F238E27FC236}">
                <a16:creationId xmlns:a16="http://schemas.microsoft.com/office/drawing/2014/main" id="{F8D6F899-8FFA-4911-A16F-EB25B886600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56987" y="1761137"/>
            <a:ext cx="691378" cy="389080"/>
          </a:xfrm>
          <a:prstGeom prst="rect">
            <a:avLst/>
          </a:prstGeom>
        </p:spPr>
      </p:pic>
      <p:pic>
        <p:nvPicPr>
          <p:cNvPr id="1047" name="Picture 12" descr="Near Earth Asteroid Scout (NEAScout)">
            <a:extLst>
              <a:ext uri="{FF2B5EF4-FFF2-40B4-BE49-F238E27FC236}">
                <a16:creationId xmlns:a16="http://schemas.microsoft.com/office/drawing/2014/main" id="{EE66293D-3E5F-4271-A128-14D7EB0F2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67" y="4263996"/>
            <a:ext cx="682590" cy="38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1047">
            <a:extLst>
              <a:ext uri="{FF2B5EF4-FFF2-40B4-BE49-F238E27FC236}">
                <a16:creationId xmlns:a16="http://schemas.microsoft.com/office/drawing/2014/main" id="{ED472938-8C81-4813-88E8-C1DF16499D0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81486" y="3026957"/>
            <a:ext cx="386658" cy="452738"/>
          </a:xfrm>
          <a:prstGeom prst="rect">
            <a:avLst/>
          </a:prstGeom>
        </p:spPr>
      </p:pic>
      <p:pic>
        <p:nvPicPr>
          <p:cNvPr id="1050" name="Picture 1049">
            <a:extLst>
              <a:ext uri="{FF2B5EF4-FFF2-40B4-BE49-F238E27FC236}">
                <a16:creationId xmlns:a16="http://schemas.microsoft.com/office/drawing/2014/main" id="{7DF6D8AA-E7C1-4517-8CAF-E9C7F00FF49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V="1">
            <a:off x="7779844" y="4124362"/>
            <a:ext cx="662648" cy="372786"/>
          </a:xfrm>
          <a:prstGeom prst="rect">
            <a:avLst/>
          </a:prstGeom>
        </p:spPr>
      </p:pic>
      <p:pic>
        <p:nvPicPr>
          <p:cNvPr id="1051" name="Picture 16" descr="Overview of Japanese Lunar CubeSats OMOTENASHI &amp; EQUULEUS">
            <a:extLst>
              <a:ext uri="{FF2B5EF4-FFF2-40B4-BE49-F238E27FC236}">
                <a16:creationId xmlns:a16="http://schemas.microsoft.com/office/drawing/2014/main" id="{623A112F-17D2-445E-8BA7-1FCEDAC6F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996" y="4604862"/>
            <a:ext cx="383578" cy="28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1053">
            <a:extLst>
              <a:ext uri="{FF2B5EF4-FFF2-40B4-BE49-F238E27FC236}">
                <a16:creationId xmlns:a16="http://schemas.microsoft.com/office/drawing/2014/main" id="{79D6EE54-2DB6-44C8-A0EC-076DA5B0056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495426" y="4717521"/>
            <a:ext cx="386373" cy="288794"/>
          </a:xfrm>
          <a:prstGeom prst="rect">
            <a:avLst/>
          </a:prstGeom>
        </p:spPr>
      </p:pic>
      <p:pic>
        <p:nvPicPr>
          <p:cNvPr id="1055" name="Picture 18" descr="NASA - NSSDCA - Spacecraft - Details">
            <a:extLst>
              <a:ext uri="{FF2B5EF4-FFF2-40B4-BE49-F238E27FC236}">
                <a16:creationId xmlns:a16="http://schemas.microsoft.com/office/drawing/2014/main" id="{46A645EF-F016-42E5-AE7E-B5597FC9E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027" y="3755687"/>
            <a:ext cx="495101" cy="29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1055">
            <a:extLst>
              <a:ext uri="{FF2B5EF4-FFF2-40B4-BE49-F238E27FC236}">
                <a16:creationId xmlns:a16="http://schemas.microsoft.com/office/drawing/2014/main" id="{EF739F48-7EB3-4D14-9E65-4BFBBF93F58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943442" y="4966326"/>
            <a:ext cx="660840" cy="370070"/>
          </a:xfrm>
          <a:prstGeom prst="rect">
            <a:avLst/>
          </a:prstGeom>
        </p:spPr>
      </p:pic>
      <p:pic>
        <p:nvPicPr>
          <p:cNvPr id="1059" name="Picture 1058">
            <a:extLst>
              <a:ext uri="{FF2B5EF4-FFF2-40B4-BE49-F238E27FC236}">
                <a16:creationId xmlns:a16="http://schemas.microsoft.com/office/drawing/2014/main" id="{2ADFFD34-63F2-4DA9-8DAE-BE788E339A6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406507" y="3718780"/>
            <a:ext cx="397898" cy="511582"/>
          </a:xfrm>
          <a:prstGeom prst="rect">
            <a:avLst/>
          </a:prstGeom>
        </p:spPr>
      </p:pic>
      <p:pic>
        <p:nvPicPr>
          <p:cNvPr id="1060" name="Picture 1059">
            <a:extLst>
              <a:ext uri="{FF2B5EF4-FFF2-40B4-BE49-F238E27FC236}">
                <a16:creationId xmlns:a16="http://schemas.microsoft.com/office/drawing/2014/main" id="{58ABE1A2-0DA3-413B-A9C8-C78B0BEB7B4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artisticGlowEdg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11969">
            <a:off x="7901519" y="3509984"/>
            <a:ext cx="312258" cy="222870"/>
          </a:xfrm>
          <a:prstGeom prst="rect">
            <a:avLst/>
          </a:prstGeom>
        </p:spPr>
      </p:pic>
      <p:cxnSp>
        <p:nvCxnSpPr>
          <p:cNvPr id="1062" name="Straight Connector 1061">
            <a:extLst>
              <a:ext uri="{FF2B5EF4-FFF2-40B4-BE49-F238E27FC236}">
                <a16:creationId xmlns:a16="http://schemas.microsoft.com/office/drawing/2014/main" id="{A2D3A83C-5D3B-41E2-BF73-7D7D402983C0}"/>
              </a:ext>
            </a:extLst>
          </p:cNvPr>
          <p:cNvCxnSpPr>
            <a:cxnSpLocks/>
          </p:cNvCxnSpPr>
          <p:nvPr/>
        </p:nvCxnSpPr>
        <p:spPr>
          <a:xfrm flipV="1">
            <a:off x="6744820" y="3277407"/>
            <a:ext cx="1005135" cy="208028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5" name="Straight Connector 1064">
            <a:extLst>
              <a:ext uri="{FF2B5EF4-FFF2-40B4-BE49-F238E27FC236}">
                <a16:creationId xmlns:a16="http://schemas.microsoft.com/office/drawing/2014/main" id="{301739B2-18D2-4C13-85CF-73261CC67913}"/>
              </a:ext>
            </a:extLst>
          </p:cNvPr>
          <p:cNvCxnSpPr>
            <a:cxnSpLocks/>
          </p:cNvCxnSpPr>
          <p:nvPr/>
        </p:nvCxnSpPr>
        <p:spPr>
          <a:xfrm flipV="1">
            <a:off x="7111848" y="4053775"/>
            <a:ext cx="1748068" cy="1561531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2" name="TextBox 1071">
            <a:extLst>
              <a:ext uri="{FF2B5EF4-FFF2-40B4-BE49-F238E27FC236}">
                <a16:creationId xmlns:a16="http://schemas.microsoft.com/office/drawing/2014/main" id="{ED1E2BC6-B3C8-49B5-B805-ABDFF7555883}"/>
              </a:ext>
            </a:extLst>
          </p:cNvPr>
          <p:cNvSpPr txBox="1"/>
          <p:nvPr/>
        </p:nvSpPr>
        <p:spPr>
          <a:xfrm>
            <a:off x="1539094" y="5966860"/>
            <a:ext cx="61847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Not enough antennas at each in-view DSN Complex.</a:t>
            </a:r>
          </a:p>
        </p:txBody>
      </p:sp>
      <p:sp>
        <p:nvSpPr>
          <p:cNvPr id="1073" name="TextBox 1072">
            <a:extLst>
              <a:ext uri="{FF2B5EF4-FFF2-40B4-BE49-F238E27FC236}">
                <a16:creationId xmlns:a16="http://schemas.microsoft.com/office/drawing/2014/main" id="{5DE131B0-FB49-481F-8659-9BB232304A93}"/>
              </a:ext>
            </a:extLst>
          </p:cNvPr>
          <p:cNvSpPr txBox="1"/>
          <p:nvPr/>
        </p:nvSpPr>
        <p:spPr>
          <a:xfrm>
            <a:off x="3929969" y="5389980"/>
            <a:ext cx="805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Prime Antenna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B3C989E-49E2-4D36-93BC-313E1B9ADAA5}"/>
              </a:ext>
            </a:extLst>
          </p:cNvPr>
          <p:cNvSpPr txBox="1"/>
          <p:nvPr/>
        </p:nvSpPr>
        <p:spPr>
          <a:xfrm>
            <a:off x="4841868" y="5389980"/>
            <a:ext cx="1077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“Hot” Backup Antenna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6B3F178-B1C2-4770-B714-9EA81C819794}"/>
              </a:ext>
            </a:extLst>
          </p:cNvPr>
          <p:cNvSpPr txBox="1"/>
          <p:nvPr/>
        </p:nvSpPr>
        <p:spPr>
          <a:xfrm>
            <a:off x="7180454" y="5491835"/>
            <a:ext cx="1470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Antenna devoted to Artemis-1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</a:rPr>
              <a:t>cubesats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0134F642-E32A-443E-B1B0-9BF54B6EDA72}"/>
              </a:ext>
            </a:extLst>
          </p:cNvPr>
          <p:cNvSpPr txBox="1"/>
          <p:nvPr/>
        </p:nvSpPr>
        <p:spPr>
          <a:xfrm>
            <a:off x="2111608" y="4068314"/>
            <a:ext cx="1502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Artemis and </a:t>
            </a:r>
            <a:r>
              <a:rPr lang="en-US" sz="1000" dirty="0" err="1">
                <a:solidFill>
                  <a:schemeClr val="bg1">
                    <a:lumMod val="75000"/>
                  </a:schemeClr>
                </a:solidFill>
              </a:rPr>
              <a:t>cubesats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 used significant ground resources leaving all other same-sky DSN customers with very limited resources.</a:t>
            </a:r>
          </a:p>
        </p:txBody>
      </p:sp>
      <p:sp>
        <p:nvSpPr>
          <p:cNvPr id="1074" name="TextBox 1073">
            <a:extLst>
              <a:ext uri="{FF2B5EF4-FFF2-40B4-BE49-F238E27FC236}">
                <a16:creationId xmlns:a16="http://schemas.microsoft.com/office/drawing/2014/main" id="{E538D2E8-7270-42C1-ACCC-C171C12E5134}"/>
              </a:ext>
            </a:extLst>
          </p:cNvPr>
          <p:cNvSpPr txBox="1"/>
          <p:nvPr/>
        </p:nvSpPr>
        <p:spPr>
          <a:xfrm>
            <a:off x="4707231" y="1812733"/>
            <a:ext cx="7328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Artemis-1</a:t>
            </a:r>
          </a:p>
        </p:txBody>
      </p:sp>
      <p:cxnSp>
        <p:nvCxnSpPr>
          <p:cNvPr id="1024" name="Straight Connector 1023">
            <a:extLst>
              <a:ext uri="{FF2B5EF4-FFF2-40B4-BE49-F238E27FC236}">
                <a16:creationId xmlns:a16="http://schemas.microsoft.com/office/drawing/2014/main" id="{F26C1755-9F89-4FD0-BFDB-38FF2D8287B3}"/>
              </a:ext>
            </a:extLst>
          </p:cNvPr>
          <p:cNvCxnSpPr>
            <a:cxnSpLocks/>
            <a:endCxn id="1027" idx="3"/>
          </p:cNvCxnSpPr>
          <p:nvPr/>
        </p:nvCxnSpPr>
        <p:spPr>
          <a:xfrm flipV="1">
            <a:off x="882014" y="3644612"/>
            <a:ext cx="1613153" cy="1944218"/>
          </a:xfrm>
          <a:prstGeom prst="line">
            <a:avLst/>
          </a:prstGeom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9" name="TextBox 1078">
            <a:extLst>
              <a:ext uri="{FF2B5EF4-FFF2-40B4-BE49-F238E27FC236}">
                <a16:creationId xmlns:a16="http://schemas.microsoft.com/office/drawing/2014/main" id="{31935069-B8B7-4383-B498-63EDEDE64985}"/>
              </a:ext>
            </a:extLst>
          </p:cNvPr>
          <p:cNvSpPr txBox="1"/>
          <p:nvPr/>
        </p:nvSpPr>
        <p:spPr>
          <a:xfrm>
            <a:off x="7999597" y="2417255"/>
            <a:ext cx="90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1">
                    <a:lumMod val="75000"/>
                  </a:schemeClr>
                </a:solidFill>
              </a:rPr>
              <a:t>Cubesats</a:t>
            </a:r>
            <a:endParaRPr lang="en-US" sz="10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in-beam for ~12-36 hours after deployment from ICPS.</a:t>
            </a:r>
          </a:p>
        </p:txBody>
      </p:sp>
    </p:spTree>
    <p:extLst>
      <p:ext uri="{BB962C8B-B14F-4D97-AF65-F5344CB8AC3E}">
        <p14:creationId xmlns:p14="http://schemas.microsoft.com/office/powerpoint/2010/main" val="382353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4-MSPA Applied to Artemis-1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52C6EF-EDB0-4C6E-B114-B5553A887117}"/>
              </a:ext>
            </a:extLst>
          </p:cNvPr>
          <p:cNvSpPr txBox="1"/>
          <p:nvPr/>
        </p:nvSpPr>
        <p:spPr>
          <a:xfrm>
            <a:off x="1963642" y="1419841"/>
            <a:ext cx="5163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Multiple Spacecraft Per Antenna (MSPA) Technique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EDD075-ACAF-416C-BAE4-6194C0954E54}"/>
              </a:ext>
            </a:extLst>
          </p:cNvPr>
          <p:cNvSpPr txBox="1"/>
          <p:nvPr/>
        </p:nvSpPr>
        <p:spPr>
          <a:xfrm>
            <a:off x="427405" y="6075414"/>
            <a:ext cx="8446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Insufficient 2-way Doppler &amp; ranging time for the Artemis-1 </a:t>
            </a:r>
            <a:r>
              <a:rPr lang="en-US" sz="1400" i="1" dirty="0" err="1"/>
              <a:t>cubesats</a:t>
            </a:r>
            <a:r>
              <a:rPr lang="en-US" sz="1400" i="1" dirty="0"/>
              <a:t> – hence, the adoption of INS-OLR.*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C23462-75DB-4BA6-A7EA-392DC5D54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220" y="1779753"/>
            <a:ext cx="8009160" cy="4248279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5BC91A58-5D23-4CED-844A-0F15875556CA}"/>
              </a:ext>
            </a:extLst>
          </p:cNvPr>
          <p:cNvSpPr txBox="1"/>
          <p:nvPr/>
        </p:nvSpPr>
        <p:spPr>
          <a:xfrm>
            <a:off x="3911454" y="6475281"/>
            <a:ext cx="4775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* INS-OLR = Interferometric Narrowband Spacecraft (INS) tracking, essentially differenced 1-way Doppler, with the 1-way downlink signals captured via Open Loop Recorders (OLRs).</a:t>
            </a:r>
          </a:p>
        </p:txBody>
      </p:sp>
    </p:spTree>
    <p:extLst>
      <p:ext uri="{BB962C8B-B14F-4D97-AF65-F5344CB8AC3E}">
        <p14:creationId xmlns:p14="http://schemas.microsoft.com/office/powerpoint/2010/main" val="2993100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Vision for the Future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96E819-095B-4B57-A3B9-2D2D10F230A0}"/>
              </a:ext>
            </a:extLst>
          </p:cNvPr>
          <p:cNvSpPr txBox="1"/>
          <p:nvPr/>
        </p:nvSpPr>
        <p:spPr>
          <a:xfrm>
            <a:off x="757541" y="1410343"/>
            <a:ext cx="7629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Multiple Uplinks Per Antenna (MUPA) Technique Used in Tandem With MSPA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D4A0D2-B238-4A73-8E82-0CAB7406287A}"/>
              </a:ext>
            </a:extLst>
          </p:cNvPr>
          <p:cNvSpPr txBox="1"/>
          <p:nvPr/>
        </p:nvSpPr>
        <p:spPr>
          <a:xfrm>
            <a:off x="611339" y="5972074"/>
            <a:ext cx="7963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Virtually simultaneous uplink while all of the participating spacecraft simultaneously downlink.  Simultaneous 2-way Doppler and ranging, as well.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9B0671-EE6A-4DDE-BF40-EEDA98F42543}"/>
              </a:ext>
            </a:extLst>
          </p:cNvPr>
          <p:cNvSpPr txBox="1"/>
          <p:nvPr/>
        </p:nvSpPr>
        <p:spPr>
          <a:xfrm>
            <a:off x="4452718" y="6527109"/>
            <a:ext cx="3063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* FCLTU = Forward Communications Link Transmission Unit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D3C795-40D4-40BF-A90A-4F1A6D9A8AA8}"/>
              </a:ext>
            </a:extLst>
          </p:cNvPr>
          <p:cNvSpPr txBox="1"/>
          <p:nvPr/>
        </p:nvSpPr>
        <p:spPr>
          <a:xfrm>
            <a:off x="7915446" y="2375724"/>
            <a:ext cx="2343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*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D7F8F7-8B02-43AD-9EB8-6D28C2B46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696" y="1770343"/>
            <a:ext cx="8009434" cy="424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61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C401458-8DD9-4CA3-9D2C-E4CB11954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919" y="454025"/>
            <a:ext cx="8300675" cy="436031"/>
          </a:xfrm>
        </p:spPr>
        <p:txBody>
          <a:bodyPr/>
          <a:lstStyle/>
          <a:p>
            <a:r>
              <a:rPr lang="en-US" dirty="0" err="1"/>
              <a:t>Smallsat</a:t>
            </a:r>
            <a:r>
              <a:rPr lang="en-US" dirty="0"/>
              <a:t> Situations Amenable to MUPA-MSPA</a:t>
            </a:r>
          </a:p>
        </p:txBody>
      </p:sp>
      <p:pic>
        <p:nvPicPr>
          <p:cNvPr id="6" name="Picture 4" descr="Image result for NASA Mars images">
            <a:extLst>
              <a:ext uri="{FF2B5EF4-FFF2-40B4-BE49-F238E27FC236}">
                <a16:creationId xmlns:a16="http://schemas.microsoft.com/office/drawing/2014/main" id="{4EF90BF6-FF0E-461A-9329-78CE64785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1775337"/>
            <a:ext cx="1229532" cy="92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0FC46D-940B-4218-B2E4-13D7044D4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25" y="2750113"/>
            <a:ext cx="1229532" cy="9209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9214D35-BEEC-4083-A9FD-1D9A701532FF}"/>
              </a:ext>
            </a:extLst>
          </p:cNvPr>
          <p:cNvSpPr txBox="1"/>
          <p:nvPr/>
        </p:nvSpPr>
        <p:spPr>
          <a:xfrm>
            <a:off x="6509203" y="1855193"/>
            <a:ext cx="24341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Everything at Mars or Venus is typically within the half-power beam-width of a 34m antenna at S- and X-band.  </a:t>
            </a:r>
            <a:r>
              <a:rPr lang="en-US" sz="1400" dirty="0" err="1"/>
              <a:t>Ka</a:t>
            </a:r>
            <a:r>
              <a:rPr lang="en-US" sz="1400" dirty="0"/>
              <a:t>-band has some orbital altitude dependence when the planets are closer to Earth.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7E987B-036C-4BFD-B8B9-32EF29B64ED8}"/>
              </a:ext>
            </a:extLst>
          </p:cNvPr>
          <p:cNvSpPr txBox="1"/>
          <p:nvPr/>
        </p:nvSpPr>
        <p:spPr>
          <a:xfrm>
            <a:off x="7201874" y="4391796"/>
            <a:ext cx="17309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Concentrations of lunar surface assets such as those planned for near the Moon’s south pole would be in-beam.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D62F2D-5DDD-47F0-A166-6CF185639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362" y="3969341"/>
            <a:ext cx="2488357" cy="18566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62FC70B-C8F8-4B70-81C0-F7E03F772DF1}"/>
              </a:ext>
            </a:extLst>
          </p:cNvPr>
          <p:cNvSpPr txBox="1"/>
          <p:nvPr/>
        </p:nvSpPr>
        <p:spPr>
          <a:xfrm>
            <a:off x="211181" y="4107846"/>
            <a:ext cx="13589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If designed to be in-beam, constellations of spacecraft or flotillas of unaffiliated spacecraft.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A3ADED-B261-496C-ABE7-75BAA4390719}"/>
              </a:ext>
            </a:extLst>
          </p:cNvPr>
          <p:cNvSpPr txBox="1"/>
          <p:nvPr/>
        </p:nvSpPr>
        <p:spPr>
          <a:xfrm>
            <a:off x="336454" y="2111523"/>
            <a:ext cx="16037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Future secondary payload deployments – Artemis and otherwise.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80D2ECB-98F6-41D0-B29B-9183B8CC2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107846"/>
            <a:ext cx="2488357" cy="1884388"/>
          </a:xfrm>
          <a:prstGeom prst="rect">
            <a:avLst/>
          </a:prstGeom>
        </p:spPr>
      </p:pic>
      <p:pic>
        <p:nvPicPr>
          <p:cNvPr id="1028" name="Picture 4" descr="Secondary Payloads – Artemis">
            <a:extLst>
              <a:ext uri="{FF2B5EF4-FFF2-40B4-BE49-F238E27FC236}">
                <a16:creationId xmlns:a16="http://schemas.microsoft.com/office/drawing/2014/main" id="{897BE50B-2BD8-4506-B8B1-95AA2575D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880" y="1833600"/>
            <a:ext cx="2488357" cy="165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633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C401458-8DD9-4CA3-9D2C-E4CB11954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MUPA Prototyping Progress (1/2)</a:t>
            </a:r>
            <a:br>
              <a:rPr lang="en-US" dirty="0"/>
            </a:br>
            <a:r>
              <a:rPr lang="en-US" sz="2000" dirty="0"/>
              <a:t>The FCLTU Multiplexer (FMUX)</a:t>
            </a:r>
            <a:endParaRPr lang="en-US" dirty="0"/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4C42C82E-A1F8-478B-BD8B-6F5C13D8BA95}"/>
              </a:ext>
            </a:extLst>
          </p:cNvPr>
          <p:cNvSpPr/>
          <p:nvPr/>
        </p:nvSpPr>
        <p:spPr>
          <a:xfrm>
            <a:off x="2567174" y="2734147"/>
            <a:ext cx="362139" cy="694853"/>
          </a:xfrm>
          <a:prstGeom prst="down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E5530E-C59B-4A62-99DA-13433CB4CD16}"/>
              </a:ext>
            </a:extLst>
          </p:cNvPr>
          <p:cNvSpPr/>
          <p:nvPr/>
        </p:nvSpPr>
        <p:spPr>
          <a:xfrm>
            <a:off x="5535967" y="3624898"/>
            <a:ext cx="3544659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Version 1.1 has been successfully tested at DTF-21 using a virtual machine on JPL’s Flight Operations network.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Working with the </a:t>
            </a:r>
            <a:r>
              <a:rPr lang="en-US" sz="1400" b="1" dirty="0" err="1"/>
              <a:t>SunRISE</a:t>
            </a:r>
            <a:r>
              <a:rPr lang="en-US" sz="1400" b="1" dirty="0"/>
              <a:t> and </a:t>
            </a:r>
            <a:r>
              <a:rPr lang="en-US" sz="1400" b="1" dirty="0" err="1"/>
              <a:t>EscaPADE</a:t>
            </a:r>
            <a:r>
              <a:rPr lang="en-US" sz="1400" b="1" dirty="0"/>
              <a:t> projects on ground and flight demonstrations.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Identifying necessary DSN system updates.</a:t>
            </a:r>
            <a:endParaRPr lang="en-US" sz="1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E815AF5-69CD-49FE-B461-234208CA5670}"/>
              </a:ext>
            </a:extLst>
          </p:cNvPr>
          <p:cNvGrpSpPr/>
          <p:nvPr/>
        </p:nvGrpSpPr>
        <p:grpSpPr>
          <a:xfrm>
            <a:off x="0" y="1714493"/>
            <a:ext cx="6448188" cy="4653268"/>
            <a:chOff x="0" y="1714493"/>
            <a:chExt cx="6448188" cy="465326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BB9244B-4896-442F-88B2-2C62D97874B6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" y="1714493"/>
              <a:ext cx="5990989" cy="1871002"/>
            </a:xfrm>
            <a:prstGeom prst="rect">
              <a:avLst/>
            </a:prstGeom>
            <a:noFill/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AB087B5-9F69-47AA-84DC-C5ACA888EF0A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026" y="3534026"/>
              <a:ext cx="4678967" cy="2833735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72CE77C-93BC-4314-8748-369FCF748E01}"/>
                </a:ext>
              </a:extLst>
            </p:cNvPr>
            <p:cNvSpPr txBox="1"/>
            <p:nvPr/>
          </p:nvSpPr>
          <p:spPr>
            <a:xfrm>
              <a:off x="4503582" y="6003677"/>
              <a:ext cx="154241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FIFO = First In First Out</a:t>
              </a:r>
            </a:p>
            <a:p>
              <a:r>
                <a:rPr lang="en-US" sz="800" dirty="0"/>
                <a:t>SLE = Space Link Extension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7DC9B2E-49AD-4BC8-A896-CD84CC4C8961}"/>
                </a:ext>
              </a:extLst>
            </p:cNvPr>
            <p:cNvSpPr txBox="1"/>
            <p:nvPr/>
          </p:nvSpPr>
          <p:spPr>
            <a:xfrm>
              <a:off x="0" y="5998632"/>
              <a:ext cx="300575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FCLTU = Forward Communications Link Transmission Unit</a:t>
              </a:r>
            </a:p>
            <a:p>
              <a:r>
                <a:rPr lang="en-US" sz="800" dirty="0"/>
                <a:t>MOC = Mission Operations Center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81FD77-BB2F-4AA7-A7F3-B8C17805041C}"/>
                </a:ext>
              </a:extLst>
            </p:cNvPr>
            <p:cNvSpPr txBox="1"/>
            <p:nvPr/>
          </p:nvSpPr>
          <p:spPr>
            <a:xfrm>
              <a:off x="2778439" y="6003677"/>
              <a:ext cx="181171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DSS = Deep Space Station</a:t>
              </a:r>
            </a:p>
            <a:p>
              <a:r>
                <a:rPr lang="en-US" sz="800" dirty="0"/>
                <a:t>UPA = Uplink Processing Assembly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9032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MUPA Prototyping Progress (2/2)</a:t>
            </a:r>
            <a:br>
              <a:rPr lang="en-US" dirty="0"/>
            </a:br>
            <a:r>
              <a:rPr lang="en-US" sz="2000" dirty="0"/>
              <a:t>Spacecraft System Interface Implementation Pathfinding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677F26-AB44-450B-B8B7-097213F5B2CB}"/>
              </a:ext>
            </a:extLst>
          </p:cNvPr>
          <p:cNvSpPr txBox="1"/>
          <p:nvPr/>
        </p:nvSpPr>
        <p:spPr>
          <a:xfrm>
            <a:off x="258094" y="1502842"/>
            <a:ext cx="8704836" cy="3559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Capability to switch between assigned uplink frequency and the MUPA session uplink frequency.</a:t>
            </a:r>
          </a:p>
          <a:p>
            <a:pPr marL="742950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NASA spectrum management, in conjunction with international bodies (e.g. SFCG, ITU), may need to designate acceptable MUPA session frequencies in advance.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Ability to differentiate transfer frames on the basis of spacecraft ID.</a:t>
            </a:r>
          </a:p>
          <a:p>
            <a:pPr marL="742950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Iris radio has this capability.  Most spacecraft have this capability to prevent errant commanding.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Radio capable of supporting non-standard turnaround ratios to coherently turnaround shared uplink signal frequency on individually assigned downlink frequency.</a:t>
            </a:r>
          </a:p>
          <a:p>
            <a:pPr marL="742950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Capability now built into Iris radio.  Need to expand beyond Iris.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400" b="1" dirty="0"/>
              <a:t>Radio (or C&amp;DH in conjunction with radio) capable of compensating for perceived Doppler dynamics in single frequency uplink.</a:t>
            </a:r>
          </a:p>
          <a:p>
            <a:pPr marL="742950" lvl="1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Multiple Iris radio prototypes successfully DTF-21 tested.  Capability now built into Iris radio.  Need to expand beyond Iris. </a:t>
            </a:r>
          </a:p>
          <a:p>
            <a:pPr marL="28575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4F9DE7-2FB9-4876-BEC1-228237737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820" y="4972587"/>
            <a:ext cx="3265086" cy="9342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6B6DF7-4E99-49C8-8670-65994DF031A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219" y="4861007"/>
            <a:ext cx="3265086" cy="1157459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485618-EE09-43AB-868D-B8E0230A66D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23" y="4861005"/>
            <a:ext cx="1780125" cy="115746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73DF29F-817C-43DD-9A28-F855ED743DAF}"/>
              </a:ext>
            </a:extLst>
          </p:cNvPr>
          <p:cNvSpPr txBox="1"/>
          <p:nvPr/>
        </p:nvSpPr>
        <p:spPr>
          <a:xfrm>
            <a:off x="2646745" y="6044274"/>
            <a:ext cx="23374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Sweep Generator + Type 3 PLL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8C06AE-AF6D-4AF1-B72B-CF6AEB624555}"/>
              </a:ext>
            </a:extLst>
          </p:cNvPr>
          <p:cNvSpPr txBox="1"/>
          <p:nvPr/>
        </p:nvSpPr>
        <p:spPr>
          <a:xfrm>
            <a:off x="5887636" y="6044274"/>
            <a:ext cx="27991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FFT + Improved Carrier Tracking Loop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99CE7C-CDCC-4A53-9CF5-BC1B74E3DF14}"/>
              </a:ext>
            </a:extLst>
          </p:cNvPr>
          <p:cNvSpPr txBox="1"/>
          <p:nvPr/>
        </p:nvSpPr>
        <p:spPr>
          <a:xfrm>
            <a:off x="79185" y="6044274"/>
            <a:ext cx="2032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Relative Doppler Dynamics</a:t>
            </a:r>
          </a:p>
        </p:txBody>
      </p:sp>
    </p:spTree>
    <p:extLst>
      <p:ext uri="{BB962C8B-B14F-4D97-AF65-F5344CB8AC3E}">
        <p14:creationId xmlns:p14="http://schemas.microsoft.com/office/powerpoint/2010/main" val="898943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Conclusions &amp; Recommended Next Steps</a:t>
            </a:r>
            <a:br>
              <a:rPr lang="en-US" dirty="0"/>
            </a:b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05-01-2023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51A9F-9D40-144B-9666-6B30B75E8C1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98AC9-6FFA-4666-8AE5-4A1F74ABA78F}"/>
              </a:ext>
            </a:extLst>
          </p:cNvPr>
          <p:cNvSpPr txBox="1"/>
          <p:nvPr/>
        </p:nvSpPr>
        <p:spPr>
          <a:xfrm>
            <a:off x="383861" y="1510328"/>
            <a:ext cx="84794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Deep space antennas will likely remain in high demand during future human lunar missions, making antenna beam-sharing a necessity – particularly during secondary payload deployments.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MUPA, operating in tandem with MSPA, has the potential to enable multiple, in-beam spacecraft to “simultaneously” uplink through a single antenna while they simultaneously downlink.</a:t>
            </a:r>
          </a:p>
          <a:p>
            <a:pPr marL="742950" lvl="1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Simultaneous 2-way Doppler and ranging, too.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MUPA efforts to date have culminated in:  (1) a prototype, DTF-21-tested FCLTU multiplexer, (2) identification of necessary DSN system modifications, and (3) incorporation of onboard Doppler compensation and certain other necessary features into the Iris radio.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Recommended next steps include:</a:t>
            </a:r>
          </a:p>
          <a:p>
            <a:pPr marL="461963" lvl="1" indent="-1730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Ground and flight demonstrations of the FCLTU multiplexer and onboard Doppler compensation techniques.</a:t>
            </a:r>
          </a:p>
          <a:p>
            <a:pPr marL="461963" lvl="1" indent="-1730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Expanding needed flight-side MUPA capabilities beyond the Iris radio.</a:t>
            </a:r>
          </a:p>
          <a:p>
            <a:pPr marL="461963" lvl="1" indent="-1730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Implementation of MUPA within the DSN.</a:t>
            </a:r>
            <a:endParaRPr lang="en-US" sz="1600" dirty="0"/>
          </a:p>
          <a:p>
            <a:pPr marL="461963" lvl="1" indent="-1730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Working with appropriate agencies and international bodies to establish: (1) acceptable MUPA session frequencies and (2) MUPA CCSDS and spacecraft radio-related standards.</a:t>
            </a:r>
          </a:p>
        </p:txBody>
      </p:sp>
    </p:spTree>
    <p:extLst>
      <p:ext uri="{BB962C8B-B14F-4D97-AF65-F5344CB8AC3E}">
        <p14:creationId xmlns:p14="http://schemas.microsoft.com/office/powerpoint/2010/main" val="230842905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">
  <a:themeElements>
    <a:clrScheme name="JPL Colors - Feb2015">
      <a:dk1>
        <a:srgbClr val="000000"/>
      </a:dk1>
      <a:lt1>
        <a:srgbClr val="FFFFFF"/>
      </a:lt1>
      <a:dk2>
        <a:srgbClr val="D0D3D4"/>
      </a:dk2>
      <a:lt2>
        <a:srgbClr val="75787B"/>
      </a:lt2>
      <a:accent1>
        <a:srgbClr val="32373B"/>
      </a:accent1>
      <a:accent2>
        <a:srgbClr val="EE2737"/>
      </a:accent2>
      <a:accent3>
        <a:srgbClr val="BA0C2F"/>
      </a:accent3>
      <a:accent4>
        <a:srgbClr val="410706"/>
      </a:accent4>
      <a:accent5>
        <a:srgbClr val="6083AA"/>
      </a:accent5>
      <a:accent6>
        <a:srgbClr val="FFFFFF"/>
      </a:accent6>
      <a:hlink>
        <a:srgbClr val="BA0C2F"/>
      </a:hlink>
      <a:folHlink>
        <a:srgbClr val="BA0C2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flat" cmpd="sng" algn="ctr">
          <a:solidFill>
            <a:schemeClr val="bg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SA-JPL_Template_Black_4-3_vA4b.pptx" id="{9B378139-7C89-4CA5-BF31-5B32866F4253}" vid="{B3881C41-B6D4-4264-8C34-FC99DBDD08B0}"/>
    </a:ext>
  </a:extLst>
</a:theme>
</file>

<file path=ppt/theme/theme2.xml><?xml version="1.0" encoding="utf-8"?>
<a:theme xmlns:a="http://schemas.openxmlformats.org/drawingml/2006/main" name="Content Slides">
  <a:themeElements>
    <a:clrScheme name="JPL Colors - Feb2015">
      <a:dk1>
        <a:srgbClr val="000000"/>
      </a:dk1>
      <a:lt1>
        <a:srgbClr val="FFFFFF"/>
      </a:lt1>
      <a:dk2>
        <a:srgbClr val="D0D3D4"/>
      </a:dk2>
      <a:lt2>
        <a:srgbClr val="75787B"/>
      </a:lt2>
      <a:accent1>
        <a:srgbClr val="32373B"/>
      </a:accent1>
      <a:accent2>
        <a:srgbClr val="EE2737"/>
      </a:accent2>
      <a:accent3>
        <a:srgbClr val="BA0C2F"/>
      </a:accent3>
      <a:accent4>
        <a:srgbClr val="410706"/>
      </a:accent4>
      <a:accent5>
        <a:srgbClr val="6083AA"/>
      </a:accent5>
      <a:accent6>
        <a:srgbClr val="FFFFFF"/>
      </a:accent6>
      <a:hlink>
        <a:srgbClr val="BA0C2F"/>
      </a:hlink>
      <a:folHlink>
        <a:srgbClr val="BA0C2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flat" cmpd="sng" algn="ctr">
          <a:solidFill>
            <a:schemeClr val="bg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SA-JPL_Template_Black_4-3_vA4b.pptx" id="{9B378139-7C89-4CA5-BF31-5B32866F4253}" vid="{6B8DD0EE-AA7E-4D67-83D7-4C78A1A6FEA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NASA-JPL_Template_Black_4-3_vA4</Template>
  <TotalTime>41446</TotalTime>
  <Words>807</Words>
  <Application>Microsoft Office PowerPoint</Application>
  <PresentationFormat>On-screen Show (4:3)</PresentationFormat>
  <Paragraphs>83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Title Slides</vt:lpstr>
      <vt:lpstr>Content Slides</vt:lpstr>
      <vt:lpstr>PowerPoint Presentation</vt:lpstr>
      <vt:lpstr>Artemis-1 Cubesat Support Predicament Deep Space Network (DSN) Antenna Availability</vt:lpstr>
      <vt:lpstr>4-MSPA Applied to Artemis-1</vt:lpstr>
      <vt:lpstr>Vision for the Future</vt:lpstr>
      <vt:lpstr>Smallsat Situations Amenable to MUPA-MSPA</vt:lpstr>
      <vt:lpstr>MUPA Prototyping Progress (1/2) The FCLTU Multiplexer (FMUX)</vt:lpstr>
      <vt:lpstr>MUPA Prototyping Progress (2/2) Spacecraft System Interface Implementation Pathfinding</vt:lpstr>
      <vt:lpstr>Conclusions &amp; Recommended Next Steps </vt:lpstr>
    </vt:vector>
  </TitlesOfParts>
  <Company>JPL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Abraham, Douglas S (9110)</dc:creator>
  <cp:lastModifiedBy>Abraham, Douglas S (US 9110)</cp:lastModifiedBy>
  <cp:revision>3040</cp:revision>
  <cp:lastPrinted>2023-01-20T00:33:51Z</cp:lastPrinted>
  <dcterms:created xsi:type="dcterms:W3CDTF">2017-11-10T20:54:07Z</dcterms:created>
  <dcterms:modified xsi:type="dcterms:W3CDTF">2023-04-19T00:28:38Z</dcterms:modified>
</cp:coreProperties>
</file>