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73" r:id="rId2"/>
  </p:sldMasterIdLst>
  <p:notesMasterIdLst>
    <p:notesMasterId r:id="rId23"/>
  </p:notesMasterIdLst>
  <p:handoutMasterIdLst>
    <p:handoutMasterId r:id="rId24"/>
  </p:handoutMasterIdLst>
  <p:sldIdLst>
    <p:sldId id="279" r:id="rId3"/>
    <p:sldId id="658" r:id="rId4"/>
    <p:sldId id="660" r:id="rId5"/>
    <p:sldId id="664" r:id="rId6"/>
    <p:sldId id="646" r:id="rId7"/>
    <p:sldId id="655" r:id="rId8"/>
    <p:sldId id="665" r:id="rId9"/>
    <p:sldId id="654" r:id="rId10"/>
    <p:sldId id="653" r:id="rId11"/>
    <p:sldId id="650" r:id="rId12"/>
    <p:sldId id="258" r:id="rId13"/>
    <p:sldId id="663" r:id="rId14"/>
    <p:sldId id="648" r:id="rId15"/>
    <p:sldId id="657" r:id="rId16"/>
    <p:sldId id="656" r:id="rId17"/>
    <p:sldId id="661" r:id="rId18"/>
    <p:sldId id="659" r:id="rId19"/>
    <p:sldId id="662" r:id="rId20"/>
    <p:sldId id="652" r:id="rId21"/>
    <p:sldId id="278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619" autoAdjust="0"/>
  </p:normalViewPr>
  <p:slideViewPr>
    <p:cSldViewPr snapToGrid="0" snapToObjects="1">
      <p:cViewPr varScale="1">
        <p:scale>
          <a:sx n="146" d="100"/>
          <a:sy n="146" d="100"/>
        </p:scale>
        <p:origin x="516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67AB6-DDEA-CF4E-A74B-19A554508643}" type="datetimeFigureOut">
              <a:rPr lang="en-US" smtClean="0">
                <a:latin typeface="Arial"/>
              </a:rPr>
              <a:t>4/26/2023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00F83-E232-AF4B-BEC0-F9D716239A3F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52301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72DD8AEC-B96B-2C4C-86B3-8483D80B216B}" type="datetimeFigureOut">
              <a:rPr lang="en-US" smtClean="0"/>
              <a:pPr/>
              <a:t>4/26/2023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4180AB40-CF9C-CB44-AF47-E5E5B00AC33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5717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968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7" name="Text Placeholder 21"/>
          <p:cNvSpPr>
            <a:spLocks noGrp="1"/>
          </p:cNvSpPr>
          <p:nvPr>
            <p:ph type="body" sz="quarter" idx="19" hasCustomPrompt="1"/>
          </p:nvPr>
        </p:nvSpPr>
        <p:spPr>
          <a:xfrm>
            <a:off x="915352" y="4745648"/>
            <a:ext cx="7493625" cy="397852"/>
          </a:xfrm>
        </p:spPr>
        <p:txBody>
          <a:bodyPr anchor="t">
            <a:noAutofit/>
          </a:bodyPr>
          <a:lstStyle>
            <a:lvl1pPr marL="0" indent="0">
              <a:buNone/>
              <a:defRPr sz="8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Proprietary information or required markings can go here.</a:t>
            </a:r>
          </a:p>
        </p:txBody>
      </p:sp>
      <p:pic>
        <p:nvPicPr>
          <p:cNvPr id="8" name="Picture 7" descr="Tribrand_ColorBlack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5" y="1184383"/>
            <a:ext cx="2925483" cy="81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551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625700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9165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77311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Blac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4070455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Light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013832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337193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712117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Gray"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633690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87249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1" y="2790066"/>
            <a:ext cx="9144000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kern="0" spc="70" dirty="0">
                <a:solidFill>
                  <a:schemeClr val="accent1"/>
                </a:solidFill>
              </a:rPr>
              <a:t>jpl.nasa.gov</a:t>
            </a:r>
          </a:p>
        </p:txBody>
      </p:sp>
      <p:pic>
        <p:nvPicPr>
          <p:cNvPr id="6" name="Picture 5" descr="Tribrand_ColorBlack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518" y="1381408"/>
            <a:ext cx="4057288" cy="112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053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8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5687785" y="4592320"/>
            <a:ext cx="3347357" cy="551180"/>
          </a:xfrm>
        </p:spPr>
        <p:txBody>
          <a:bodyPr anchor="b">
            <a:noAutofit/>
          </a:bodyPr>
          <a:lstStyle>
            <a:lvl1pPr marL="0" indent="0" algn="ctr">
              <a:buNone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Proprietary information or required markings can go here.</a:t>
            </a:r>
          </a:p>
        </p:txBody>
      </p:sp>
      <p:pic>
        <p:nvPicPr>
          <p:cNvPr id="8" name="Picture 7" descr="Tribrand_ColorBlack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339" y="3918225"/>
            <a:ext cx="2925483" cy="81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9114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brand_ColorBlack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356" y="2008238"/>
            <a:ext cx="4057288" cy="112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9670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510804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54271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83843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399821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203381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760465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92902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16399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514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8530529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7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 hasCustomPrompt="1"/>
          </p:nvPr>
        </p:nvSpPr>
        <p:spPr>
          <a:xfrm>
            <a:off x="369199" y="4784663"/>
            <a:ext cx="5605045" cy="358837"/>
          </a:xfrm>
        </p:spPr>
        <p:txBody>
          <a:bodyPr>
            <a:noAutofit/>
          </a:bodyPr>
          <a:lstStyle>
            <a:lvl1pPr marL="0" indent="0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800"/>
            </a:lvl2pPr>
            <a:lvl3pPr marL="914400" indent="0">
              <a:buNone/>
              <a:defRPr sz="800"/>
            </a:lvl3pPr>
            <a:lvl4pPr marL="1371600" indent="0">
              <a:buNone/>
              <a:defRPr sz="800"/>
            </a:lvl4pPr>
            <a:lvl5pPr marL="1828800" indent="0">
              <a:buNone/>
              <a:defRPr sz="800"/>
            </a:lvl5pPr>
          </a:lstStyle>
          <a:p>
            <a:pPr lvl="0"/>
            <a:r>
              <a:rPr lang="en-US" dirty="0"/>
              <a:t>Proprietary information or required markings can go here.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7" y="3488175"/>
            <a:ext cx="8530530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pic>
        <p:nvPicPr>
          <p:cNvPr id="9" name="Picture 8" descr="Tribrand_ColorBlack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244" y="4219782"/>
            <a:ext cx="2925483" cy="81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9114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274530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749058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536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837285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526891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447835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48706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667949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7" name="Text Placeholder 21"/>
          <p:cNvSpPr>
            <a:spLocks noGrp="1"/>
          </p:cNvSpPr>
          <p:nvPr>
            <p:ph type="body" sz="quarter" idx="19" hasCustomPrompt="1"/>
          </p:nvPr>
        </p:nvSpPr>
        <p:spPr>
          <a:xfrm>
            <a:off x="915352" y="4745648"/>
            <a:ext cx="7493625" cy="397852"/>
          </a:xfrm>
        </p:spPr>
        <p:txBody>
          <a:bodyPr anchor="t">
            <a:noAutofit/>
          </a:bodyPr>
          <a:lstStyle>
            <a:lvl1pPr marL="0" indent="0">
              <a:buNone/>
              <a:defRPr sz="8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Proprietary information or required markings can go here.</a:t>
            </a:r>
          </a:p>
        </p:txBody>
      </p:sp>
      <p:pic>
        <p:nvPicPr>
          <p:cNvPr id="8" name="Picture 7" descr="Tribrand_ColorWhite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39" y="1184382"/>
            <a:ext cx="2913350" cy="80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9551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8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5687785" y="4592320"/>
            <a:ext cx="3347357" cy="551180"/>
          </a:xfrm>
        </p:spPr>
        <p:txBody>
          <a:bodyPr anchor="b">
            <a:noAutofit/>
          </a:bodyPr>
          <a:lstStyle>
            <a:lvl1pPr marL="0" indent="0" algn="ctr">
              <a:buNone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Proprietary information or required markings can go here.</a:t>
            </a:r>
          </a:p>
        </p:txBody>
      </p:sp>
      <p:pic>
        <p:nvPicPr>
          <p:cNvPr id="8" name="Picture 7" descr="Tribrand_ColorWhite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534" y="3921596"/>
            <a:ext cx="2913350" cy="80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703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0029248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7139042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9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 hasCustomPrompt="1"/>
          </p:nvPr>
        </p:nvSpPr>
        <p:spPr>
          <a:xfrm>
            <a:off x="369199" y="4784663"/>
            <a:ext cx="5605047" cy="358837"/>
          </a:xfrm>
        </p:spPr>
        <p:txBody>
          <a:bodyPr>
            <a:noAutofit/>
          </a:bodyPr>
          <a:lstStyle>
            <a:lvl1pPr marL="0" indent="0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800"/>
            </a:lvl2pPr>
            <a:lvl3pPr marL="914400" indent="0">
              <a:buNone/>
              <a:defRPr sz="800"/>
            </a:lvl3pPr>
            <a:lvl4pPr marL="1371600" indent="0">
              <a:buNone/>
              <a:defRPr sz="800"/>
            </a:lvl4pPr>
            <a:lvl5pPr marL="1828800" indent="0">
              <a:buNone/>
              <a:defRPr sz="800"/>
            </a:lvl5pPr>
          </a:lstStyle>
          <a:p>
            <a:pPr lvl="0"/>
            <a:r>
              <a:rPr lang="en-US" dirty="0"/>
              <a:t>Proprietary information or required markings can go here.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6" y="3488175"/>
            <a:ext cx="7139043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pic>
        <p:nvPicPr>
          <p:cNvPr id="9" name="Picture 8" descr="Tribrand_ColorWhite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246" y="4219781"/>
            <a:ext cx="2913350" cy="80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2921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915323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4167874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4316584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359573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29958135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7601994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68821459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5931241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26211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54317065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White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19034064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Dar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208053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92127828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80258285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Dark Gray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5567511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141417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1" y="2790066"/>
            <a:ext cx="9144000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kern="0" spc="70" dirty="0">
                <a:solidFill>
                  <a:schemeClr val="accent1"/>
                </a:solidFill>
              </a:rPr>
              <a:t>jpl.nasa.gov</a:t>
            </a:r>
          </a:p>
        </p:txBody>
      </p:sp>
      <p:pic>
        <p:nvPicPr>
          <p:cNvPr id="6" name="Picture 5" descr="Tribrand_ColorWhite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518" y="1381408"/>
            <a:ext cx="4057288" cy="112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73131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brand_ColorWhite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518" y="2008238"/>
            <a:ext cx="4057288" cy="112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233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54317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608767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079395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532275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0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53.xml"/><Relationship Id="rId20" Type="http://schemas.openxmlformats.org/officeDocument/2006/relationships/slideLayout" Target="../slideLayouts/slideLayout57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47.xml"/><Relationship Id="rId19" Type="http://schemas.openxmlformats.org/officeDocument/2006/relationships/slideLayout" Target="../slideLayouts/slideLayout56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91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1" r:id="rId5"/>
    <p:sldLayoutId id="2147483662" r:id="rId6"/>
    <p:sldLayoutId id="2147483664" r:id="rId7"/>
    <p:sldLayoutId id="2147483663" r:id="rId8"/>
    <p:sldLayoutId id="2147483669" r:id="rId9"/>
    <p:sldLayoutId id="2147483670" r:id="rId10"/>
    <p:sldLayoutId id="2147483671" r:id="rId11"/>
    <p:sldLayoutId id="2147483672" r:id="rId12"/>
    <p:sldLayoutId id="2147483653" r:id="rId13"/>
    <p:sldLayoutId id="2147483654" r:id="rId14"/>
    <p:sldLayoutId id="2147483656" r:id="rId15"/>
    <p:sldLayoutId id="2147483657" r:id="rId16"/>
    <p:sldLayoutId id="2147483658" r:id="rId17"/>
    <p:sldLayoutId id="2147483659" r:id="rId18"/>
    <p:sldLayoutId id="2147483660" r:id="rId19"/>
    <p:sldLayoutId id="2147483693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  <p:sldLayoutId id="2147483701" r:id="rId27"/>
    <p:sldLayoutId id="2147483702" r:id="rId28"/>
    <p:sldLayoutId id="2147483703" r:id="rId29"/>
    <p:sldLayoutId id="2147483704" r:id="rId30"/>
    <p:sldLayoutId id="2147483705" r:id="rId31"/>
    <p:sldLayoutId id="2147483706" r:id="rId32"/>
    <p:sldLayoutId id="2147483707" r:id="rId33"/>
    <p:sldLayoutId id="2147483708" r:id="rId34"/>
    <p:sldLayoutId id="2147483709" r:id="rId35"/>
    <p:sldLayoutId id="2147483710" r:id="rId36"/>
    <p:sldLayoutId id="2147483711" r:id="rId3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4000" y="4802823"/>
            <a:ext cx="1422400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0" y="4802823"/>
            <a:ext cx="5775960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52360" y="4802823"/>
            <a:ext cx="601370" cy="2720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07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4" r:id="rId2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sa.gov/exploration/systems/sls/launching-science-and-technology-on-nasa-s-artemis-i-mission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2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B3A2E1E-BB66-4E8C-B18C-840E97852E9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4769" b="4769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0128E0-7B2A-4888-BC57-03F2654DC6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69198" y="3544613"/>
            <a:ext cx="8530529" cy="430183"/>
          </a:xfrm>
        </p:spPr>
        <p:txBody>
          <a:bodyPr/>
          <a:lstStyle/>
          <a:p>
            <a:r>
              <a:rPr lang="en-US" altLang="en-US" sz="2400" dirty="0"/>
              <a:t>Simultaneous Tracking and Navigation Solution for 8 CubeSats using the DSN’s Open Loop Receiver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C381C0-D6DA-4662-95FC-5EFD030775F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Daniel Kahan, </a:t>
            </a:r>
            <a:r>
              <a:rPr lang="en-US" b="1" dirty="0"/>
              <a:t>Dustin Buccino</a:t>
            </a:r>
            <a:r>
              <a:rPr lang="en-US" dirty="0"/>
              <a:t>, Elias Barbinis, Clement Lee, Meegyeong Paik, Oscar Yang, Walid Majid, Gerhard Kruizinga, Shan Malhotra, Douglas Abraham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A76E45-6856-44A3-A2F2-BAE3D506820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2023 Interplanetary Small Satellite Conference, May 1-2, 2023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9D60BB-6924-4835-90D6-607AF2651FC7}"/>
              </a:ext>
            </a:extLst>
          </p:cNvPr>
          <p:cNvSpPr/>
          <p:nvPr/>
        </p:nvSpPr>
        <p:spPr>
          <a:xfrm>
            <a:off x="5101046" y="4856359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/>
              <a:t>© 2023 California Institute of Technology. Government sponsorship acknowledged.</a:t>
            </a:r>
          </a:p>
        </p:txBody>
      </p:sp>
    </p:spTree>
    <p:extLst>
      <p:ext uri="{BB962C8B-B14F-4D97-AF65-F5344CB8AC3E}">
        <p14:creationId xmlns:p14="http://schemas.microsoft.com/office/powerpoint/2010/main" val="7365539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CDDDE-C8A2-4A10-B14A-E49C3A08C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DSN Data Flow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09746F0-8FB5-470B-AA73-F3E9C4BE4CA5}"/>
              </a:ext>
            </a:extLst>
          </p:cNvPr>
          <p:cNvSpPr txBox="1"/>
          <p:nvPr/>
        </p:nvSpPr>
        <p:spPr>
          <a:xfrm>
            <a:off x="2112809" y="2150347"/>
            <a:ext cx="1314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  <a:ea typeface="MS PGothic" panose="020B0600070205080204" pitchFamily="34" charset="-128"/>
              </a:rPr>
              <a:t>Service Preparation Subsystem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5EACC96-EAD7-47D5-8FEA-157AAAD2F8D7}"/>
              </a:ext>
            </a:extLst>
          </p:cNvPr>
          <p:cNvSpPr/>
          <p:nvPr/>
        </p:nvSpPr>
        <p:spPr>
          <a:xfrm>
            <a:off x="5104157" y="656080"/>
            <a:ext cx="1257300" cy="419100"/>
          </a:xfrm>
          <a:prstGeom prst="rect">
            <a:avLst/>
          </a:prstGeom>
          <a:noFill/>
          <a:ln w="19050" cap="flat" cmpd="sng" algn="ctr">
            <a:solidFill>
              <a:srgbClr val="0432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94F90D7-3189-487B-874B-03336DCA3A35}"/>
              </a:ext>
            </a:extLst>
          </p:cNvPr>
          <p:cNvSpPr txBox="1"/>
          <p:nvPr/>
        </p:nvSpPr>
        <p:spPr>
          <a:xfrm>
            <a:off x="5294656" y="727130"/>
            <a:ext cx="857927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FF"/>
                </a:solidFill>
                <a:ea typeface="MS PGothic" panose="020B0600070205080204" pitchFamily="34" charset="-128"/>
              </a:rPr>
              <a:t>CubeSats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E01161F-56B3-4CC8-B0B2-34EAD1258CCB}"/>
              </a:ext>
            </a:extLst>
          </p:cNvPr>
          <p:cNvSpPr/>
          <p:nvPr/>
        </p:nvSpPr>
        <p:spPr>
          <a:xfrm>
            <a:off x="6285189" y="1503804"/>
            <a:ext cx="1257300" cy="419100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43F5B42-40DC-4644-B79C-41AD607DD018}"/>
              </a:ext>
            </a:extLst>
          </p:cNvPr>
          <p:cNvSpPr txBox="1"/>
          <p:nvPr/>
        </p:nvSpPr>
        <p:spPr>
          <a:xfrm>
            <a:off x="6262860" y="1570479"/>
            <a:ext cx="1301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  <a:ea typeface="MS PGothic" panose="020B0600070205080204" pitchFamily="34" charset="-128"/>
              </a:rPr>
              <a:t>DSN Complex B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93171B1-A32A-43C1-9675-56F3A2CA1F59}"/>
              </a:ext>
            </a:extLst>
          </p:cNvPr>
          <p:cNvSpPr/>
          <p:nvPr/>
        </p:nvSpPr>
        <p:spPr>
          <a:xfrm>
            <a:off x="3923126" y="1494279"/>
            <a:ext cx="1257300" cy="419100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9026E40-30BB-4802-B733-523075914F45}"/>
              </a:ext>
            </a:extLst>
          </p:cNvPr>
          <p:cNvSpPr txBox="1"/>
          <p:nvPr/>
        </p:nvSpPr>
        <p:spPr>
          <a:xfrm>
            <a:off x="3905029" y="1560954"/>
            <a:ext cx="1293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  <a:ea typeface="MS PGothic" panose="020B0600070205080204" pitchFamily="34" charset="-128"/>
              </a:rPr>
              <a:t>DSN Complex A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761AFA0-1A68-4B52-92A3-3377ED467937}"/>
              </a:ext>
            </a:extLst>
          </p:cNvPr>
          <p:cNvSpPr/>
          <p:nvPr/>
        </p:nvSpPr>
        <p:spPr>
          <a:xfrm>
            <a:off x="5094597" y="3044622"/>
            <a:ext cx="1257300" cy="419100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2AE6850-6F23-4413-BD63-A011F12C08B4}"/>
              </a:ext>
            </a:extLst>
          </p:cNvPr>
          <p:cNvSpPr txBox="1"/>
          <p:nvPr/>
        </p:nvSpPr>
        <p:spPr>
          <a:xfrm>
            <a:off x="5274640" y="3115672"/>
            <a:ext cx="885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  <a:ea typeface="MS PGothic" panose="020B0600070205080204" pitchFamily="34" charset="-128"/>
              </a:rPr>
              <a:t>OSCAR-X</a:t>
            </a:r>
          </a:p>
        </p:txBody>
      </p: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40A89188-6F88-4CC2-88D2-224DCC3AF4AF}"/>
              </a:ext>
            </a:extLst>
          </p:cNvPr>
          <p:cNvCxnSpPr>
            <a:cxnSpLocks/>
            <a:stCxn id="74" idx="2"/>
            <a:endCxn id="78" idx="3"/>
          </p:cNvCxnSpPr>
          <p:nvPr/>
        </p:nvCxnSpPr>
        <p:spPr>
          <a:xfrm rot="5400000">
            <a:off x="5967234" y="2307567"/>
            <a:ext cx="1331268" cy="561942"/>
          </a:xfrm>
          <a:prstGeom prst="bentConnector2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C26D3E69-3C1D-403C-B7C9-191C65F9D3CF}"/>
              </a:ext>
            </a:extLst>
          </p:cNvPr>
          <p:cNvSpPr/>
          <p:nvPr/>
        </p:nvSpPr>
        <p:spPr>
          <a:xfrm>
            <a:off x="2158729" y="2147722"/>
            <a:ext cx="1257300" cy="646331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cxnSp>
        <p:nvCxnSpPr>
          <p:cNvPr id="82" name="Connector: Elbow 81">
            <a:extLst>
              <a:ext uri="{FF2B5EF4-FFF2-40B4-BE49-F238E27FC236}">
                <a16:creationId xmlns:a16="http://schemas.microsoft.com/office/drawing/2014/main" id="{012E8D52-6EDB-4DD7-A5C8-2D34252F9F43}"/>
              </a:ext>
            </a:extLst>
          </p:cNvPr>
          <p:cNvCxnSpPr>
            <a:stCxn id="81" idx="0"/>
            <a:endCxn id="77" idx="1"/>
          </p:cNvCxnSpPr>
          <p:nvPr/>
        </p:nvCxnSpPr>
        <p:spPr>
          <a:xfrm rot="5400000" flipH="1" flipV="1">
            <a:off x="3122070" y="1364763"/>
            <a:ext cx="448268" cy="1117650"/>
          </a:xfrm>
          <a:prstGeom prst="bentConnector2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9FE2FECD-2451-41AB-B88D-B4B06333CAC1}"/>
              </a:ext>
            </a:extLst>
          </p:cNvPr>
          <p:cNvCxnSpPr>
            <a:cxnSpLocks/>
            <a:endCxn id="75" idx="3"/>
          </p:cNvCxnSpPr>
          <p:nvPr/>
        </p:nvCxnSpPr>
        <p:spPr>
          <a:xfrm>
            <a:off x="2787379" y="1703829"/>
            <a:ext cx="4777440" cy="5150"/>
          </a:xfrm>
          <a:prstGeom prst="bentConnector5">
            <a:avLst>
              <a:gd name="adj1" fmla="val 88"/>
              <a:gd name="adj2" fmla="val 6673282"/>
              <a:gd name="adj3" fmla="val 104785"/>
            </a:avLst>
          </a:prstGeom>
          <a:noFill/>
          <a:ln w="25400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cxnSp>
        <p:nvCxnSpPr>
          <p:cNvPr id="84" name="Connector: Elbow 83">
            <a:extLst>
              <a:ext uri="{FF2B5EF4-FFF2-40B4-BE49-F238E27FC236}">
                <a16:creationId xmlns:a16="http://schemas.microsoft.com/office/drawing/2014/main" id="{AA32C195-7B1A-42BC-B7B9-0FB2095B7FD5}"/>
              </a:ext>
            </a:extLst>
          </p:cNvPr>
          <p:cNvCxnSpPr>
            <a:stCxn id="72" idx="3"/>
            <a:endCxn id="74" idx="0"/>
          </p:cNvCxnSpPr>
          <p:nvPr/>
        </p:nvCxnSpPr>
        <p:spPr>
          <a:xfrm>
            <a:off x="6361457" y="865630"/>
            <a:ext cx="552382" cy="638174"/>
          </a:xfrm>
          <a:prstGeom prst="bentConnector2">
            <a:avLst/>
          </a:prstGeom>
          <a:noFill/>
          <a:ln w="25400" cap="flat" cmpd="sng" algn="ctr">
            <a:solidFill>
              <a:srgbClr val="0432FF"/>
            </a:solidFill>
            <a:prstDash val="sysDot"/>
            <a:tailEnd type="triangle"/>
          </a:ln>
          <a:effectLst/>
        </p:spPr>
      </p:cxnSp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E2D31E02-946E-4642-B666-B9BDE52C36D5}"/>
              </a:ext>
            </a:extLst>
          </p:cNvPr>
          <p:cNvCxnSpPr>
            <a:stCxn id="72" idx="1"/>
            <a:endCxn id="76" idx="0"/>
          </p:cNvCxnSpPr>
          <p:nvPr/>
        </p:nvCxnSpPr>
        <p:spPr>
          <a:xfrm rot="10800000" flipV="1">
            <a:off x="4551777" y="865629"/>
            <a:ext cx="552381" cy="628649"/>
          </a:xfrm>
          <a:prstGeom prst="bentConnector2">
            <a:avLst/>
          </a:prstGeom>
          <a:noFill/>
          <a:ln w="25400" cap="flat" cmpd="sng" algn="ctr">
            <a:solidFill>
              <a:srgbClr val="0432FF"/>
            </a:solidFill>
            <a:prstDash val="sysDot"/>
            <a:tailEnd type="triangle"/>
          </a:ln>
          <a:effectLst/>
        </p:spPr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2E251139-E9EB-4882-B528-3BC54CD43C15}"/>
              </a:ext>
            </a:extLst>
          </p:cNvPr>
          <p:cNvSpPr txBox="1"/>
          <p:nvPr/>
        </p:nvSpPr>
        <p:spPr>
          <a:xfrm>
            <a:off x="6313832" y="682482"/>
            <a:ext cx="8707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B050"/>
                </a:solidFill>
                <a:ea typeface="MS PGothic" panose="020B0600070205080204" pitchFamily="34" charset="-128"/>
              </a:rPr>
              <a:t>1-Way Doppler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7CFC6C9-E18A-4D89-898D-9294F8E520A5}"/>
              </a:ext>
            </a:extLst>
          </p:cNvPr>
          <p:cNvSpPr txBox="1"/>
          <p:nvPr/>
        </p:nvSpPr>
        <p:spPr>
          <a:xfrm>
            <a:off x="4286247" y="682482"/>
            <a:ext cx="8707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B050"/>
                </a:solidFill>
                <a:ea typeface="MS PGothic" panose="020B0600070205080204" pitchFamily="34" charset="-128"/>
              </a:rPr>
              <a:t>1-Way Doppler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E2A5928-D794-493A-ABAF-183C0795F9BC}"/>
              </a:ext>
            </a:extLst>
          </p:cNvPr>
          <p:cNvSpPr txBox="1"/>
          <p:nvPr/>
        </p:nvSpPr>
        <p:spPr>
          <a:xfrm>
            <a:off x="6872332" y="2628454"/>
            <a:ext cx="681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0000"/>
                </a:solidFill>
                <a:ea typeface="MS PGothic" panose="020B0600070205080204" pitchFamily="34" charset="-128"/>
              </a:rPr>
              <a:t>Track-2-34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0000"/>
                </a:solidFill>
                <a:ea typeface="MS PGothic" panose="020B0600070205080204" pitchFamily="34" charset="-128"/>
              </a:rPr>
              <a:t>Files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B1D6331-6FEB-4268-B508-AD2B92615D37}"/>
              </a:ext>
            </a:extLst>
          </p:cNvPr>
          <p:cNvSpPr txBox="1"/>
          <p:nvPr/>
        </p:nvSpPr>
        <p:spPr>
          <a:xfrm>
            <a:off x="3905029" y="2597189"/>
            <a:ext cx="681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0000"/>
                </a:solidFill>
                <a:ea typeface="MS PGothic" panose="020B0600070205080204" pitchFamily="34" charset="-128"/>
              </a:rPr>
              <a:t>Track-2-34</a:t>
            </a: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0000"/>
                </a:solidFill>
                <a:ea typeface="MS PGothic" panose="020B0600070205080204" pitchFamily="34" charset="-128"/>
              </a:rPr>
              <a:t>Files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9AEEFCC-F325-47E7-8EC0-8983BE17117A}"/>
              </a:ext>
            </a:extLst>
          </p:cNvPr>
          <p:cNvSpPr txBox="1"/>
          <p:nvPr/>
        </p:nvSpPr>
        <p:spPr>
          <a:xfrm>
            <a:off x="2707494" y="1371014"/>
            <a:ext cx="1439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0000"/>
                </a:solidFill>
                <a:ea typeface="MS PGothic" panose="020B0600070205080204" pitchFamily="34" charset="-128"/>
              </a:rPr>
              <a:t>Pointing, Schedule, Frequency Predicts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7F2ED4F-1CAD-4532-BB26-87E97F4EE37E}"/>
              </a:ext>
            </a:extLst>
          </p:cNvPr>
          <p:cNvSpPr txBox="1"/>
          <p:nvPr/>
        </p:nvSpPr>
        <p:spPr>
          <a:xfrm>
            <a:off x="6894857" y="2049587"/>
            <a:ext cx="1439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0000"/>
                </a:solidFill>
                <a:ea typeface="MS PGothic" panose="020B0600070205080204" pitchFamily="34" charset="-128"/>
              </a:rPr>
              <a:t>Pointing, Schedule, Frequency Predicts</a:t>
            </a: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7752F1CD-B709-4F35-A3DB-0C006E519DBA}"/>
              </a:ext>
            </a:extLst>
          </p:cNvPr>
          <p:cNvCxnSpPr/>
          <p:nvPr/>
        </p:nvCxnSpPr>
        <p:spPr>
          <a:xfrm>
            <a:off x="6346637" y="4468551"/>
            <a:ext cx="498647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9A07EA51-A136-4F3B-9979-554BFA5FF365}"/>
              </a:ext>
            </a:extLst>
          </p:cNvPr>
          <p:cNvSpPr txBox="1"/>
          <p:nvPr/>
        </p:nvSpPr>
        <p:spPr>
          <a:xfrm>
            <a:off x="6245544" y="4180092"/>
            <a:ext cx="7008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B050"/>
                </a:solidFill>
                <a:ea typeface="MS PGothic" panose="020B0600070205080204" pitchFamily="34" charset="-128"/>
              </a:rPr>
              <a:t>Green Text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7322C3F8-4AE4-42AB-A77F-7EA297B3408E}"/>
              </a:ext>
            </a:extLst>
          </p:cNvPr>
          <p:cNvCxnSpPr/>
          <p:nvPr/>
        </p:nvCxnSpPr>
        <p:spPr>
          <a:xfrm>
            <a:off x="6346637" y="4649526"/>
            <a:ext cx="498647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7195C862-159D-468F-B561-CE73960DF605}"/>
              </a:ext>
            </a:extLst>
          </p:cNvPr>
          <p:cNvCxnSpPr/>
          <p:nvPr/>
        </p:nvCxnSpPr>
        <p:spPr>
          <a:xfrm>
            <a:off x="6346637" y="4830501"/>
            <a:ext cx="498647" cy="0"/>
          </a:xfrm>
          <a:prstGeom prst="line">
            <a:avLst/>
          </a:prstGeom>
          <a:noFill/>
          <a:ln w="25400" cap="flat" cmpd="sng" algn="ctr">
            <a:solidFill>
              <a:srgbClr val="0000FF"/>
            </a:solidFill>
            <a:prstDash val="solid"/>
          </a:ln>
          <a:effectLst/>
        </p:spPr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AA81365B-A79A-4844-BDEF-616C95561E0F}"/>
              </a:ext>
            </a:extLst>
          </p:cNvPr>
          <p:cNvSpPr txBox="1"/>
          <p:nvPr/>
        </p:nvSpPr>
        <p:spPr>
          <a:xfrm>
            <a:off x="6832077" y="4179170"/>
            <a:ext cx="1107996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70C0"/>
                </a:solidFill>
                <a:ea typeface="MS PGothic" panose="020B0600070205080204" pitchFamily="34" charset="-128"/>
              </a:rPr>
              <a:t>=  INS-OLR Specific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9F2D40D-6207-43B6-89F3-8C5966AEFD18}"/>
              </a:ext>
            </a:extLst>
          </p:cNvPr>
          <p:cNvSpPr txBox="1"/>
          <p:nvPr/>
        </p:nvSpPr>
        <p:spPr>
          <a:xfrm>
            <a:off x="6832077" y="4360145"/>
            <a:ext cx="1372492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70C0"/>
                </a:solidFill>
                <a:ea typeface="MS PGothic" panose="020B0600070205080204" pitchFamily="34" charset="-128"/>
              </a:rPr>
              <a:t>=  Campaign Nav Specific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57393B4-2BFA-495E-B3CA-38C9C4C8707D}"/>
              </a:ext>
            </a:extLst>
          </p:cNvPr>
          <p:cNvSpPr txBox="1"/>
          <p:nvPr/>
        </p:nvSpPr>
        <p:spPr>
          <a:xfrm>
            <a:off x="6841602" y="4550645"/>
            <a:ext cx="1184940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70C0"/>
                </a:solidFill>
                <a:ea typeface="MS PGothic" panose="020B0600070205080204" pitchFamily="34" charset="-128"/>
              </a:rPr>
              <a:t>=  Standard DSN Ops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6D89640-4987-4E1C-9D5B-98BCCBAA9ABD}"/>
              </a:ext>
            </a:extLst>
          </p:cNvPr>
          <p:cNvSpPr txBox="1"/>
          <p:nvPr/>
        </p:nvSpPr>
        <p:spPr>
          <a:xfrm>
            <a:off x="6841602" y="4722095"/>
            <a:ext cx="1093569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70C0"/>
                </a:solidFill>
                <a:ea typeface="MS PGothic" panose="020B0600070205080204" pitchFamily="34" charset="-128"/>
              </a:rPr>
              <a:t>=  CubeSat Specific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B489D1F-A399-4F45-A523-0ED11A1FA0DC}"/>
              </a:ext>
            </a:extLst>
          </p:cNvPr>
          <p:cNvSpPr txBox="1"/>
          <p:nvPr/>
        </p:nvSpPr>
        <p:spPr>
          <a:xfrm>
            <a:off x="6841602" y="3890444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0070C0"/>
                </a:solidFill>
                <a:ea typeface="MS PGothic" panose="020B0600070205080204" pitchFamily="34" charset="-128"/>
              </a:rPr>
              <a:t>Key</a:t>
            </a:r>
          </a:p>
        </p:txBody>
      </p:sp>
      <p:cxnSp>
        <p:nvCxnSpPr>
          <p:cNvPr id="101" name="Elbow Connector 7">
            <a:extLst>
              <a:ext uri="{FF2B5EF4-FFF2-40B4-BE49-F238E27FC236}">
                <a16:creationId xmlns:a16="http://schemas.microsoft.com/office/drawing/2014/main" id="{CB4DF6C4-D6CE-4EFB-A2D0-6E6D66BFAAB6}"/>
              </a:ext>
            </a:extLst>
          </p:cNvPr>
          <p:cNvCxnSpPr>
            <a:cxnSpLocks/>
            <a:stCxn id="76" idx="2"/>
          </p:cNvCxnSpPr>
          <p:nvPr/>
        </p:nvCxnSpPr>
        <p:spPr>
          <a:xfrm rot="16200000" flipH="1">
            <a:off x="4212294" y="2252861"/>
            <a:ext cx="1227904" cy="548940"/>
          </a:xfrm>
          <a:prstGeom prst="bentConnector3">
            <a:avLst>
              <a:gd name="adj1" fmla="val 99128"/>
            </a:avLst>
          </a:prstGeom>
          <a:noFill/>
          <a:ln w="25400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F79703CF-0C1B-4FCF-B5BE-1B887193157C}"/>
              </a:ext>
            </a:extLst>
          </p:cNvPr>
          <p:cNvSpPr/>
          <p:nvPr/>
        </p:nvSpPr>
        <p:spPr>
          <a:xfrm>
            <a:off x="557998" y="2143145"/>
            <a:ext cx="1257300" cy="646331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Launch Provider Trajectory</a:t>
            </a: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561F4059-4086-4A1D-B486-DB3EE325FECF}"/>
              </a:ext>
            </a:extLst>
          </p:cNvPr>
          <p:cNvCxnSpPr>
            <a:cxnSpLocks/>
            <a:stCxn id="102" idx="3"/>
            <a:endCxn id="81" idx="1"/>
          </p:cNvCxnSpPr>
          <p:nvPr/>
        </p:nvCxnSpPr>
        <p:spPr>
          <a:xfrm>
            <a:off x="1815298" y="2466311"/>
            <a:ext cx="343431" cy="4577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FDECA0B1-9727-4822-92F0-7BA6AD65FEDE}"/>
              </a:ext>
            </a:extLst>
          </p:cNvPr>
          <p:cNvSpPr txBox="1"/>
          <p:nvPr/>
        </p:nvSpPr>
        <p:spPr>
          <a:xfrm>
            <a:off x="1786946" y="2200607"/>
            <a:ext cx="3914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0000"/>
                </a:solidFill>
                <a:ea typeface="MS PGothic" panose="020B0600070205080204" pitchFamily="34" charset="-128"/>
              </a:rPr>
              <a:t>SPK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8D717326-99F1-482A-9572-293EF70F32F9}"/>
              </a:ext>
            </a:extLst>
          </p:cNvPr>
          <p:cNvSpPr/>
          <p:nvPr/>
        </p:nvSpPr>
        <p:spPr>
          <a:xfrm>
            <a:off x="5104157" y="2275329"/>
            <a:ext cx="1257300" cy="4191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cxnSp>
        <p:nvCxnSpPr>
          <p:cNvPr id="106" name="Connector: Elbow 105">
            <a:extLst>
              <a:ext uri="{FF2B5EF4-FFF2-40B4-BE49-F238E27FC236}">
                <a16:creationId xmlns:a16="http://schemas.microsoft.com/office/drawing/2014/main" id="{30110803-61B6-4021-B8FF-97CDB7D070A7}"/>
              </a:ext>
            </a:extLst>
          </p:cNvPr>
          <p:cNvCxnSpPr/>
          <p:nvPr/>
        </p:nvCxnSpPr>
        <p:spPr>
          <a:xfrm>
            <a:off x="5180426" y="1703829"/>
            <a:ext cx="314256" cy="581026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107" name="Connector: Elbow 106">
            <a:extLst>
              <a:ext uri="{FF2B5EF4-FFF2-40B4-BE49-F238E27FC236}">
                <a16:creationId xmlns:a16="http://schemas.microsoft.com/office/drawing/2014/main" id="{9048C144-2C33-4E24-99CD-B5DE00CCC613}"/>
              </a:ext>
            </a:extLst>
          </p:cNvPr>
          <p:cNvCxnSpPr>
            <a:cxnSpLocks/>
          </p:cNvCxnSpPr>
          <p:nvPr/>
        </p:nvCxnSpPr>
        <p:spPr>
          <a:xfrm flipH="1">
            <a:off x="5951951" y="1703829"/>
            <a:ext cx="314256" cy="581026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4DA6677C-1CCF-4810-A5B7-EB6E84015B59}"/>
              </a:ext>
            </a:extLst>
          </p:cNvPr>
          <p:cNvSpPr txBox="1"/>
          <p:nvPr/>
        </p:nvSpPr>
        <p:spPr>
          <a:xfrm>
            <a:off x="5133972" y="2254047"/>
            <a:ext cx="1172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B050"/>
                </a:solidFill>
                <a:ea typeface="MS PGothic" panose="020B0600070205080204" pitchFamily="34" charset="-128"/>
              </a:rPr>
              <a:t>JPL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B050"/>
                </a:solidFill>
                <a:ea typeface="MS PGothic" panose="020B0600070205080204" pitchFamily="34" charset="-128"/>
              </a:rPr>
              <a:t>Radio Science</a:t>
            </a: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87BD56CD-E39B-4BE6-A7CF-299B93939E62}"/>
              </a:ext>
            </a:extLst>
          </p:cNvPr>
          <p:cNvCxnSpPr>
            <a:cxnSpLocks/>
            <a:stCxn id="108" idx="2"/>
          </p:cNvCxnSpPr>
          <p:nvPr/>
        </p:nvCxnSpPr>
        <p:spPr>
          <a:xfrm>
            <a:off x="5720030" y="2715712"/>
            <a:ext cx="3217" cy="32891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143" name="Rectangle 142">
            <a:extLst>
              <a:ext uri="{FF2B5EF4-FFF2-40B4-BE49-F238E27FC236}">
                <a16:creationId xmlns:a16="http://schemas.microsoft.com/office/drawing/2014/main" id="{E046FB05-28F0-4BF8-AAEC-8C98CA57A5BA}"/>
              </a:ext>
            </a:extLst>
          </p:cNvPr>
          <p:cNvSpPr/>
          <p:nvPr/>
        </p:nvSpPr>
        <p:spPr>
          <a:xfrm>
            <a:off x="3118626" y="3040159"/>
            <a:ext cx="1257300" cy="4191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62051187-BA02-49E4-A33A-C608E3CAC341}"/>
              </a:ext>
            </a:extLst>
          </p:cNvPr>
          <p:cNvSpPr/>
          <p:nvPr/>
        </p:nvSpPr>
        <p:spPr>
          <a:xfrm>
            <a:off x="3118626" y="3754534"/>
            <a:ext cx="1257300" cy="419100"/>
          </a:xfrm>
          <a:prstGeom prst="rect">
            <a:avLst/>
          </a:prstGeom>
          <a:noFill/>
          <a:ln w="19050" cap="flat" cmpd="sng" algn="ctr">
            <a:solidFill>
              <a:srgbClr val="0432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7659AE00-CBAC-420A-91FD-1FE5A5D7F618}"/>
              </a:ext>
            </a:extLst>
          </p:cNvPr>
          <p:cNvCxnSpPr>
            <a:cxnSpLocks/>
            <a:endCxn id="143" idx="3"/>
          </p:cNvCxnSpPr>
          <p:nvPr/>
        </p:nvCxnSpPr>
        <p:spPr>
          <a:xfrm flipH="1" flipV="1">
            <a:off x="4375926" y="3249709"/>
            <a:ext cx="718671" cy="4463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146" name="TextBox 145">
            <a:extLst>
              <a:ext uri="{FF2B5EF4-FFF2-40B4-BE49-F238E27FC236}">
                <a16:creationId xmlns:a16="http://schemas.microsoft.com/office/drawing/2014/main" id="{E5DF6444-DE45-4D73-9C9B-A6F81EB94FD5}"/>
              </a:ext>
            </a:extLst>
          </p:cNvPr>
          <p:cNvSpPr txBox="1"/>
          <p:nvPr/>
        </p:nvSpPr>
        <p:spPr>
          <a:xfrm>
            <a:off x="3148394" y="3111209"/>
            <a:ext cx="1197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FF2222"/>
                </a:solidFill>
                <a:ea typeface="MS PGothic" panose="020B0600070205080204" pitchFamily="34" charset="-128"/>
              </a:rPr>
              <a:t>Campaign Nav</a:t>
            </a:r>
          </a:p>
        </p:txBody>
      </p:sp>
      <p:cxnSp>
        <p:nvCxnSpPr>
          <p:cNvPr id="147" name="Connector: Elbow 146">
            <a:extLst>
              <a:ext uri="{FF2B5EF4-FFF2-40B4-BE49-F238E27FC236}">
                <a16:creationId xmlns:a16="http://schemas.microsoft.com/office/drawing/2014/main" id="{D86517D4-A064-4A9A-A1AA-27EEBD385919}"/>
              </a:ext>
            </a:extLst>
          </p:cNvPr>
          <p:cNvCxnSpPr>
            <a:cxnSpLocks/>
            <a:endCxn id="144" idx="3"/>
          </p:cNvCxnSpPr>
          <p:nvPr/>
        </p:nvCxnSpPr>
        <p:spPr>
          <a:xfrm rot="5400000">
            <a:off x="4248091" y="3393768"/>
            <a:ext cx="698152" cy="442481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148" name="TextBox 147">
            <a:extLst>
              <a:ext uri="{FF2B5EF4-FFF2-40B4-BE49-F238E27FC236}">
                <a16:creationId xmlns:a16="http://schemas.microsoft.com/office/drawing/2014/main" id="{818A7ECA-7847-42CB-8CF7-E9ED8A6646B2}"/>
              </a:ext>
            </a:extLst>
          </p:cNvPr>
          <p:cNvSpPr txBox="1"/>
          <p:nvPr/>
        </p:nvSpPr>
        <p:spPr>
          <a:xfrm>
            <a:off x="3147202" y="3725959"/>
            <a:ext cx="11703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FF"/>
                </a:solidFill>
                <a:ea typeface="MS PGothic" panose="020B0600070205080204" pitchFamily="34" charset="-128"/>
              </a:rPr>
              <a:t>CubeSat Projects - Nav</a:t>
            </a:r>
          </a:p>
        </p:txBody>
      </p:sp>
      <p:cxnSp>
        <p:nvCxnSpPr>
          <p:cNvPr id="149" name="Connector: Elbow 148">
            <a:extLst>
              <a:ext uri="{FF2B5EF4-FFF2-40B4-BE49-F238E27FC236}">
                <a16:creationId xmlns:a16="http://schemas.microsoft.com/office/drawing/2014/main" id="{AFB4AC2C-CE4E-427D-8A9E-15082C4CAB2C}"/>
              </a:ext>
            </a:extLst>
          </p:cNvPr>
          <p:cNvCxnSpPr>
            <a:stCxn id="143" idx="1"/>
          </p:cNvCxnSpPr>
          <p:nvPr/>
        </p:nvCxnSpPr>
        <p:spPr>
          <a:xfrm rot="10800000">
            <a:off x="2787380" y="2794053"/>
            <a:ext cx="331247" cy="455656"/>
          </a:xfrm>
          <a:prstGeom prst="bentConnector2">
            <a:avLst/>
          </a:prstGeom>
          <a:noFill/>
          <a:ln w="25400" cap="flat" cmpd="sng" algn="ctr">
            <a:solidFill>
              <a:srgbClr val="FF2222"/>
            </a:solidFill>
            <a:prstDash val="solid"/>
            <a:tailEnd type="triangle"/>
          </a:ln>
          <a:effectLst/>
        </p:spPr>
      </p:cxnSp>
      <p:cxnSp>
        <p:nvCxnSpPr>
          <p:cNvPr id="150" name="Connector: Elbow 149">
            <a:extLst>
              <a:ext uri="{FF2B5EF4-FFF2-40B4-BE49-F238E27FC236}">
                <a16:creationId xmlns:a16="http://schemas.microsoft.com/office/drawing/2014/main" id="{2AD00ACA-D6EC-4B88-997A-5CBBCE494F6C}"/>
              </a:ext>
            </a:extLst>
          </p:cNvPr>
          <p:cNvCxnSpPr>
            <a:stCxn id="144" idx="1"/>
          </p:cNvCxnSpPr>
          <p:nvPr/>
        </p:nvCxnSpPr>
        <p:spPr>
          <a:xfrm rot="10800000">
            <a:off x="2656232" y="2796678"/>
            <a:ext cx="462394" cy="1167406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151" name="Rectangle 150">
            <a:extLst>
              <a:ext uri="{FF2B5EF4-FFF2-40B4-BE49-F238E27FC236}">
                <a16:creationId xmlns:a16="http://schemas.microsoft.com/office/drawing/2014/main" id="{0FE83B77-CA51-43E2-8298-240D6E3E9C41}"/>
              </a:ext>
            </a:extLst>
          </p:cNvPr>
          <p:cNvSpPr/>
          <p:nvPr/>
        </p:nvSpPr>
        <p:spPr>
          <a:xfrm>
            <a:off x="555429" y="3123651"/>
            <a:ext cx="1257300" cy="4191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080B6301-417A-4D66-885A-14DCFAD08A02}"/>
              </a:ext>
            </a:extLst>
          </p:cNvPr>
          <p:cNvSpPr txBox="1"/>
          <p:nvPr/>
        </p:nvSpPr>
        <p:spPr>
          <a:xfrm>
            <a:off x="788778" y="3182498"/>
            <a:ext cx="790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FF2222"/>
                </a:solidFill>
                <a:ea typeface="MS PGothic" panose="020B0600070205080204" pitchFamily="34" charset="-128"/>
              </a:rPr>
              <a:t>JSC Nav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14E70CA8-60BC-4A55-814A-29127133B1DD}"/>
              </a:ext>
            </a:extLst>
          </p:cNvPr>
          <p:cNvSpPr txBox="1"/>
          <p:nvPr/>
        </p:nvSpPr>
        <p:spPr>
          <a:xfrm>
            <a:off x="5668838" y="2751564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B050"/>
                </a:solidFill>
                <a:ea typeface="MS PGothic" panose="020B0600070205080204" pitchFamily="34" charset="-128"/>
              </a:rPr>
              <a:t>TDM Files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0F4C7687-C540-4225-BCC5-5676F7EF8973}"/>
              </a:ext>
            </a:extLst>
          </p:cNvPr>
          <p:cNvSpPr txBox="1"/>
          <p:nvPr/>
        </p:nvSpPr>
        <p:spPr>
          <a:xfrm>
            <a:off x="1768379" y="2897981"/>
            <a:ext cx="982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FF0000"/>
                </a:solidFill>
                <a:ea typeface="MS PGothic" panose="020B0600070205080204" pitchFamily="34" charset="-128"/>
              </a:rPr>
              <a:t>Orbital Parameter Message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89A553C5-A3ED-440C-A697-784C682FE478}"/>
              </a:ext>
            </a:extLst>
          </p:cNvPr>
          <p:cNvSpPr txBox="1"/>
          <p:nvPr/>
        </p:nvSpPr>
        <p:spPr>
          <a:xfrm>
            <a:off x="2750969" y="2807749"/>
            <a:ext cx="7569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FF0000"/>
                </a:solidFill>
                <a:ea typeface="MS PGothic" panose="020B0600070205080204" pitchFamily="34" charset="-128"/>
              </a:rPr>
              <a:t>“Cloud” SPK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1022E757-061D-48B3-9FD5-842949BDD05A}"/>
              </a:ext>
            </a:extLst>
          </p:cNvPr>
          <p:cNvSpPr txBox="1"/>
          <p:nvPr/>
        </p:nvSpPr>
        <p:spPr>
          <a:xfrm>
            <a:off x="4881047" y="2038603"/>
            <a:ext cx="7039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B050"/>
                </a:solidFill>
                <a:ea typeface="MS PGothic" panose="020B0600070205080204" pitchFamily="34" charset="-128"/>
              </a:rPr>
              <a:t>OLR Data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F1576FAF-1634-48CF-87DA-DD73F2CE4E60}"/>
              </a:ext>
            </a:extLst>
          </p:cNvPr>
          <p:cNvSpPr txBox="1"/>
          <p:nvPr/>
        </p:nvSpPr>
        <p:spPr>
          <a:xfrm>
            <a:off x="5752354" y="2049587"/>
            <a:ext cx="9264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B050"/>
                </a:solidFill>
                <a:ea typeface="MS PGothic" panose="020B0600070205080204" pitchFamily="34" charset="-128"/>
              </a:rPr>
              <a:t>OLR Data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ABB6A82F-CA78-4255-85B8-7F4E0C8DE3FF}"/>
              </a:ext>
            </a:extLst>
          </p:cNvPr>
          <p:cNvSpPr txBox="1"/>
          <p:nvPr/>
        </p:nvSpPr>
        <p:spPr>
          <a:xfrm>
            <a:off x="5642129" y="1373683"/>
            <a:ext cx="662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B050"/>
                </a:solidFill>
                <a:ea typeface="MS PGothic" panose="020B0600070205080204" pitchFamily="34" charset="-128"/>
              </a:rPr>
              <a:t>OLR Settings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338AA0EA-367C-46A8-9914-2FDA2764B13D}"/>
              </a:ext>
            </a:extLst>
          </p:cNvPr>
          <p:cNvSpPr txBox="1"/>
          <p:nvPr/>
        </p:nvSpPr>
        <p:spPr>
          <a:xfrm>
            <a:off x="5137356" y="1373683"/>
            <a:ext cx="662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B050"/>
                </a:solidFill>
                <a:ea typeface="MS PGothic" panose="020B0600070205080204" pitchFamily="34" charset="-128"/>
              </a:rPr>
              <a:t>OLR Settings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C724B20-BF6D-4877-93B1-D014B69C0ABE}"/>
              </a:ext>
            </a:extLst>
          </p:cNvPr>
          <p:cNvSpPr txBox="1"/>
          <p:nvPr/>
        </p:nvSpPr>
        <p:spPr>
          <a:xfrm>
            <a:off x="2246657" y="3961851"/>
            <a:ext cx="875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FF0000"/>
                </a:solidFill>
                <a:ea typeface="MS PGothic" panose="020B0600070205080204" pitchFamily="34" charset="-128"/>
              </a:rPr>
              <a:t>SPK (for initial pos/vel), “Cloud” SPK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862D79D8-F813-426D-8839-5C494E24B504}"/>
              </a:ext>
            </a:extLst>
          </p:cNvPr>
          <p:cNvSpPr txBox="1"/>
          <p:nvPr/>
        </p:nvSpPr>
        <p:spPr>
          <a:xfrm>
            <a:off x="4785017" y="3483726"/>
            <a:ext cx="681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FF0000"/>
                </a:solidFill>
                <a:ea typeface="MS PGothic" panose="020B0600070205080204" pitchFamily="34" charset="-128"/>
              </a:rPr>
              <a:t>Desired TDM &amp; Track-2-34 Files</a:t>
            </a:r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AB673C6A-844F-40AD-815C-1E38B36A71D4}"/>
              </a:ext>
            </a:extLst>
          </p:cNvPr>
          <p:cNvGrpSpPr/>
          <p:nvPr/>
        </p:nvGrpSpPr>
        <p:grpSpPr>
          <a:xfrm>
            <a:off x="1797655" y="3284908"/>
            <a:ext cx="1314369" cy="57222"/>
            <a:chOff x="1751273" y="4438578"/>
            <a:chExt cx="1314369" cy="57222"/>
          </a:xfrm>
        </p:grpSpPr>
        <p:cxnSp>
          <p:nvCxnSpPr>
            <p:cNvPr id="163" name="Straight Arrow Connector 162">
              <a:extLst>
                <a:ext uri="{FF2B5EF4-FFF2-40B4-BE49-F238E27FC236}">
                  <a16:creationId xmlns:a16="http://schemas.microsoft.com/office/drawing/2014/main" id="{16F69274-80D6-4BC7-8BCB-814B4A749CB1}"/>
                </a:ext>
              </a:extLst>
            </p:cNvPr>
            <p:cNvCxnSpPr>
              <a:cxnSpLocks/>
            </p:cNvCxnSpPr>
            <p:nvPr/>
          </p:nvCxnSpPr>
          <p:spPr>
            <a:xfrm>
              <a:off x="2656878" y="4486871"/>
              <a:ext cx="408764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tailEnd type="triangle"/>
            </a:ln>
            <a:effectLst/>
          </p:spPr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0A43C2BD-C38B-42E6-8B9C-65139B4F1260}"/>
                </a:ext>
              </a:extLst>
            </p:cNvPr>
            <p:cNvCxnSpPr>
              <a:cxnSpLocks/>
            </p:cNvCxnSpPr>
            <p:nvPr/>
          </p:nvCxnSpPr>
          <p:spPr>
            <a:xfrm>
              <a:off x="1751273" y="4490467"/>
              <a:ext cx="788797" cy="0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</p:cxn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DAD5F2E3-BA4E-439A-83E5-367702DEFC23}"/>
                </a:ext>
              </a:extLst>
            </p:cNvPr>
            <p:cNvSpPr/>
            <p:nvPr/>
          </p:nvSpPr>
          <p:spPr>
            <a:xfrm>
              <a:off x="2533650" y="4438578"/>
              <a:ext cx="152400" cy="57222"/>
            </a:xfrm>
            <a:custGeom>
              <a:avLst/>
              <a:gdLst>
                <a:gd name="connsiteX0" fmla="*/ 0 w 152400"/>
                <a:gd name="connsiteY0" fmla="*/ 47697 h 57222"/>
                <a:gd name="connsiteX1" fmla="*/ 66675 w 152400"/>
                <a:gd name="connsiteY1" fmla="*/ 72 h 57222"/>
                <a:gd name="connsiteX2" fmla="*/ 152400 w 152400"/>
                <a:gd name="connsiteY2" fmla="*/ 57222 h 57222"/>
                <a:gd name="connsiteX3" fmla="*/ 152400 w 152400"/>
                <a:gd name="connsiteY3" fmla="*/ 57222 h 57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57222">
                  <a:moveTo>
                    <a:pt x="0" y="47697"/>
                  </a:moveTo>
                  <a:cubicBezTo>
                    <a:pt x="20637" y="23090"/>
                    <a:pt x="41275" y="-1516"/>
                    <a:pt x="66675" y="72"/>
                  </a:cubicBezTo>
                  <a:cubicBezTo>
                    <a:pt x="92075" y="1659"/>
                    <a:pt x="152400" y="57222"/>
                    <a:pt x="152400" y="57222"/>
                  </a:cubicBezTo>
                  <a:lnTo>
                    <a:pt x="152400" y="57222"/>
                  </a:lnTo>
                </a:path>
              </a:pathLst>
            </a:cu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+mn-cs"/>
              </a:endParaRPr>
            </a:p>
          </p:txBody>
        </p:sp>
      </p:grpSp>
      <p:sp>
        <p:nvSpPr>
          <p:cNvPr id="166" name="TextBox 165">
            <a:extLst>
              <a:ext uri="{FF2B5EF4-FFF2-40B4-BE49-F238E27FC236}">
                <a16:creationId xmlns:a16="http://schemas.microsoft.com/office/drawing/2014/main" id="{1FD47B89-0ED7-4791-87AE-964FC0CBC675}"/>
              </a:ext>
            </a:extLst>
          </p:cNvPr>
          <p:cNvSpPr txBox="1"/>
          <p:nvPr/>
        </p:nvSpPr>
        <p:spPr>
          <a:xfrm>
            <a:off x="3419132" y="2157426"/>
            <a:ext cx="11326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B050"/>
                </a:solidFill>
                <a:ea typeface="MS PGothic" panose="020B0600070205080204" pitchFamily="34" charset="-128"/>
              </a:rPr>
              <a:t>Schedule, Frequency Predicts</a:t>
            </a: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BF21AA2B-BC4C-4205-BCD4-C926676879E2}"/>
              </a:ext>
            </a:extLst>
          </p:cNvPr>
          <p:cNvGrpSpPr/>
          <p:nvPr/>
        </p:nvGrpSpPr>
        <p:grpSpPr>
          <a:xfrm>
            <a:off x="3427417" y="2443051"/>
            <a:ext cx="1660746" cy="57222"/>
            <a:chOff x="1751273" y="4438578"/>
            <a:chExt cx="1314369" cy="57222"/>
          </a:xfrm>
        </p:grpSpPr>
        <p:cxnSp>
          <p:nvCxnSpPr>
            <p:cNvPr id="168" name="Straight Arrow Connector 167">
              <a:extLst>
                <a:ext uri="{FF2B5EF4-FFF2-40B4-BE49-F238E27FC236}">
                  <a16:creationId xmlns:a16="http://schemas.microsoft.com/office/drawing/2014/main" id="{F1A536D5-5185-4342-8840-CE9500A54D92}"/>
                </a:ext>
              </a:extLst>
            </p:cNvPr>
            <p:cNvCxnSpPr>
              <a:cxnSpLocks/>
            </p:cNvCxnSpPr>
            <p:nvPr/>
          </p:nvCxnSpPr>
          <p:spPr>
            <a:xfrm>
              <a:off x="2656878" y="4486871"/>
              <a:ext cx="408764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tailEnd type="triangle"/>
            </a:ln>
            <a:effectLst/>
          </p:spPr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845B3EEA-ED24-4E78-B084-18A895923FE7}"/>
                </a:ext>
              </a:extLst>
            </p:cNvPr>
            <p:cNvCxnSpPr>
              <a:cxnSpLocks/>
            </p:cNvCxnSpPr>
            <p:nvPr/>
          </p:nvCxnSpPr>
          <p:spPr>
            <a:xfrm>
              <a:off x="1751273" y="4490467"/>
              <a:ext cx="788797" cy="0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</p:cxn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3B12E53B-6176-43FC-8945-24C385509642}"/>
                </a:ext>
              </a:extLst>
            </p:cNvPr>
            <p:cNvSpPr/>
            <p:nvPr/>
          </p:nvSpPr>
          <p:spPr>
            <a:xfrm>
              <a:off x="2533650" y="4438578"/>
              <a:ext cx="152400" cy="57222"/>
            </a:xfrm>
            <a:custGeom>
              <a:avLst/>
              <a:gdLst>
                <a:gd name="connsiteX0" fmla="*/ 0 w 152400"/>
                <a:gd name="connsiteY0" fmla="*/ 47697 h 57222"/>
                <a:gd name="connsiteX1" fmla="*/ 66675 w 152400"/>
                <a:gd name="connsiteY1" fmla="*/ 72 h 57222"/>
                <a:gd name="connsiteX2" fmla="*/ 152400 w 152400"/>
                <a:gd name="connsiteY2" fmla="*/ 57222 h 57222"/>
                <a:gd name="connsiteX3" fmla="*/ 152400 w 152400"/>
                <a:gd name="connsiteY3" fmla="*/ 57222 h 57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57222">
                  <a:moveTo>
                    <a:pt x="0" y="47697"/>
                  </a:moveTo>
                  <a:cubicBezTo>
                    <a:pt x="20637" y="23090"/>
                    <a:pt x="41275" y="-1516"/>
                    <a:pt x="66675" y="72"/>
                  </a:cubicBezTo>
                  <a:cubicBezTo>
                    <a:pt x="92075" y="1659"/>
                    <a:pt x="152400" y="57222"/>
                    <a:pt x="152400" y="57222"/>
                  </a:cubicBezTo>
                  <a:lnTo>
                    <a:pt x="152400" y="57222"/>
                  </a:lnTo>
                </a:path>
              </a:pathLst>
            </a:cu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860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 animBg="1"/>
      <p:bldP spid="73" grpId="0"/>
      <p:bldP spid="74" grpId="0" animBg="1"/>
      <p:bldP spid="75" grpId="0"/>
      <p:bldP spid="76" grpId="0" animBg="1"/>
      <p:bldP spid="77" grpId="0"/>
      <p:bldP spid="78" grpId="0" animBg="1"/>
      <p:bldP spid="79" grpId="0"/>
      <p:bldP spid="81" grpId="0" animBg="1"/>
      <p:bldP spid="86" grpId="0"/>
      <p:bldP spid="87" grpId="0"/>
      <p:bldP spid="88" grpId="0"/>
      <p:bldP spid="89" grpId="0"/>
      <p:bldP spid="90" grpId="0"/>
      <p:bldP spid="91" grpId="0"/>
      <p:bldP spid="102" grpId="0" animBg="1"/>
      <p:bldP spid="104" grpId="0"/>
      <p:bldP spid="105" grpId="0" animBg="1"/>
      <p:bldP spid="108" grpId="0"/>
      <p:bldP spid="143" grpId="0" animBg="1"/>
      <p:bldP spid="144" grpId="0" animBg="1"/>
      <p:bldP spid="146" grpId="0"/>
      <p:bldP spid="148" grpId="0"/>
      <p:bldP spid="151" grpId="0" animBg="1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FAC70AA-C8B3-4850-81E9-988E22A14BCA}"/>
              </a:ext>
            </a:extLst>
          </p:cNvPr>
          <p:cNvSpPr/>
          <p:nvPr/>
        </p:nvSpPr>
        <p:spPr>
          <a:xfrm>
            <a:off x="3078049" y="1276525"/>
            <a:ext cx="929419" cy="4958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+mj-lt"/>
                <a:cs typeface="Arial" panose="020B0604020202020204" pitchFamily="34" charset="0"/>
              </a:rPr>
              <a:t>SNR &amp; Residuals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F55BF99D-DC56-4B60-B826-A6FA6BC11CD2}"/>
              </a:ext>
            </a:extLst>
          </p:cNvPr>
          <p:cNvCxnSpPr>
            <a:cxnSpLocks/>
          </p:cNvCxnSpPr>
          <p:nvPr/>
        </p:nvCxnSpPr>
        <p:spPr>
          <a:xfrm>
            <a:off x="1087472" y="1421215"/>
            <a:ext cx="64811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A9ADF0D9-5F1D-4AF2-AA77-639E1D0FC496}"/>
              </a:ext>
            </a:extLst>
          </p:cNvPr>
          <p:cNvSpPr txBox="1"/>
          <p:nvPr/>
        </p:nvSpPr>
        <p:spPr>
          <a:xfrm>
            <a:off x="179894" y="1282715"/>
            <a:ext cx="911268" cy="2539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+mj-lt"/>
              </a:rPr>
              <a:t>OLR Data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4149FC6-F20C-42B6-B894-2A8AE430660E}"/>
              </a:ext>
            </a:extLst>
          </p:cNvPr>
          <p:cNvSpPr/>
          <p:nvPr/>
        </p:nvSpPr>
        <p:spPr>
          <a:xfrm>
            <a:off x="1115839" y="960661"/>
            <a:ext cx="905828" cy="335756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+mj-lt"/>
                <a:cs typeface="Arial" panose="020B0604020202020204" pitchFamily="34" charset="0"/>
              </a:rPr>
              <a:t>Check end time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C52EF95-A780-4F6B-9103-7AF4A5882EA9}"/>
              </a:ext>
            </a:extLst>
          </p:cNvPr>
          <p:cNvCxnSpPr>
            <a:cxnSpLocks/>
          </p:cNvCxnSpPr>
          <p:nvPr/>
        </p:nvCxnSpPr>
        <p:spPr>
          <a:xfrm>
            <a:off x="2097011" y="1421215"/>
            <a:ext cx="992940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10172B2-A266-48FA-99B5-D6015FE5F8EE}"/>
              </a:ext>
            </a:extLst>
          </p:cNvPr>
          <p:cNvCxnSpPr>
            <a:cxnSpLocks/>
          </p:cNvCxnSpPr>
          <p:nvPr/>
        </p:nvCxnSpPr>
        <p:spPr>
          <a:xfrm>
            <a:off x="1896671" y="1606240"/>
            <a:ext cx="0" cy="74787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35D1ED3-2CA2-4924-B44F-3F5F29D54293}"/>
              </a:ext>
            </a:extLst>
          </p:cNvPr>
          <p:cNvCxnSpPr>
            <a:cxnSpLocks/>
          </p:cNvCxnSpPr>
          <p:nvPr/>
        </p:nvCxnSpPr>
        <p:spPr>
          <a:xfrm flipH="1" flipV="1">
            <a:off x="635528" y="2354111"/>
            <a:ext cx="1282959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56EBE65-9668-4A02-9B1F-59486CFE2B0B}"/>
              </a:ext>
            </a:extLst>
          </p:cNvPr>
          <p:cNvCxnSpPr>
            <a:cxnSpLocks/>
          </p:cNvCxnSpPr>
          <p:nvPr/>
        </p:nvCxnSpPr>
        <p:spPr>
          <a:xfrm flipV="1">
            <a:off x="663829" y="1606240"/>
            <a:ext cx="0" cy="72093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1064B02-8E5C-4A1C-A052-3AB576AC0564}"/>
              </a:ext>
            </a:extLst>
          </p:cNvPr>
          <p:cNvSpPr txBox="1"/>
          <p:nvPr/>
        </p:nvSpPr>
        <p:spPr>
          <a:xfrm>
            <a:off x="1087472" y="2383487"/>
            <a:ext cx="9058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+mj-lt"/>
              </a:rPr>
              <a:t>Wait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60489ED-8F6B-4CFF-8E7A-E3089F1632B9}"/>
              </a:ext>
            </a:extLst>
          </p:cNvPr>
          <p:cNvCxnSpPr>
            <a:cxnSpLocks/>
          </p:cNvCxnSpPr>
          <p:nvPr/>
        </p:nvCxnSpPr>
        <p:spPr>
          <a:xfrm>
            <a:off x="3554347" y="1772380"/>
            <a:ext cx="0" cy="46081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E0F9691E-D458-419F-8EC0-4EEEBBCE8FAD}"/>
              </a:ext>
            </a:extLst>
          </p:cNvPr>
          <p:cNvSpPr/>
          <p:nvPr/>
        </p:nvSpPr>
        <p:spPr>
          <a:xfrm>
            <a:off x="2952934" y="2247565"/>
            <a:ext cx="1093133" cy="335756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+mj-lt"/>
                <a:cs typeface="Arial" panose="020B0604020202020204" pitchFamily="34" charset="0"/>
              </a:rPr>
              <a:t>Filtered SNR &amp; Residuals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5E2A4A8-3C75-4B7D-838B-C52283B3D224}"/>
              </a:ext>
            </a:extLst>
          </p:cNvPr>
          <p:cNvCxnSpPr>
            <a:cxnSpLocks/>
          </p:cNvCxnSpPr>
          <p:nvPr/>
        </p:nvCxnSpPr>
        <p:spPr>
          <a:xfrm flipV="1">
            <a:off x="4056720" y="2444671"/>
            <a:ext cx="634774" cy="284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75BB31FA-5B03-4599-9AC1-807F069AEFD6}"/>
              </a:ext>
            </a:extLst>
          </p:cNvPr>
          <p:cNvSpPr/>
          <p:nvPr/>
        </p:nvSpPr>
        <p:spPr>
          <a:xfrm>
            <a:off x="4707199" y="2233199"/>
            <a:ext cx="905828" cy="3357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+mj-lt"/>
                <a:cs typeface="Arial" panose="020B0604020202020204" pitchFamily="34" charset="0"/>
              </a:rPr>
              <a:t>Sky Frequencies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17271BF-C314-435D-B4E5-F268EAE10F54}"/>
              </a:ext>
            </a:extLst>
          </p:cNvPr>
          <p:cNvCxnSpPr>
            <a:cxnSpLocks/>
          </p:cNvCxnSpPr>
          <p:nvPr/>
        </p:nvCxnSpPr>
        <p:spPr>
          <a:xfrm>
            <a:off x="5616601" y="2317172"/>
            <a:ext cx="1492844" cy="1000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0510F658-FB7F-4A73-BD56-03A9C2AE20BB}"/>
              </a:ext>
            </a:extLst>
          </p:cNvPr>
          <p:cNvSpPr/>
          <p:nvPr/>
        </p:nvSpPr>
        <p:spPr>
          <a:xfrm>
            <a:off x="7109445" y="2175454"/>
            <a:ext cx="905828" cy="3357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+mj-lt"/>
                <a:cs typeface="Arial" panose="020B0604020202020204" pitchFamily="34" charset="0"/>
              </a:rPr>
              <a:t>TDM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666AD1B-EF85-4D87-8377-CB244E4B3981}"/>
              </a:ext>
            </a:extLst>
          </p:cNvPr>
          <p:cNvCxnSpPr>
            <a:cxnSpLocks/>
            <a:stCxn id="33" idx="2"/>
          </p:cNvCxnSpPr>
          <p:nvPr/>
        </p:nvCxnSpPr>
        <p:spPr>
          <a:xfrm>
            <a:off x="7562359" y="2511211"/>
            <a:ext cx="0" cy="98125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A3E6B22-CA24-4A27-B6E9-5989615E44F9}"/>
              </a:ext>
            </a:extLst>
          </p:cNvPr>
          <p:cNvCxnSpPr>
            <a:cxnSpLocks/>
          </p:cNvCxnSpPr>
          <p:nvPr/>
        </p:nvCxnSpPr>
        <p:spPr>
          <a:xfrm flipH="1">
            <a:off x="5080513" y="2580971"/>
            <a:ext cx="24587" cy="144215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lowchart: Magnetic Disk 36">
            <a:extLst>
              <a:ext uri="{FF2B5EF4-FFF2-40B4-BE49-F238E27FC236}">
                <a16:creationId xmlns:a16="http://schemas.microsoft.com/office/drawing/2014/main" id="{FA1E59E4-EF52-469C-96A5-42C4C63847A5}"/>
              </a:ext>
            </a:extLst>
          </p:cNvPr>
          <p:cNvSpPr/>
          <p:nvPr/>
        </p:nvSpPr>
        <p:spPr>
          <a:xfrm>
            <a:off x="4639690" y="4023815"/>
            <a:ext cx="973337" cy="417807"/>
          </a:xfrm>
          <a:prstGeom prst="flowChartMagneticDisk">
            <a:avLst/>
          </a:prstGeom>
          <a:ln w="254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>
                <a:latin typeface="+mj-lt"/>
                <a:cs typeface="Arial" panose="020B0604020202020204" pitchFamily="34" charset="0"/>
              </a:rPr>
              <a:t>Web Dashboard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80B2B22-1D74-4664-A3B4-0BF0A006CFD2}"/>
              </a:ext>
            </a:extLst>
          </p:cNvPr>
          <p:cNvCxnSpPr>
            <a:cxnSpLocks/>
          </p:cNvCxnSpPr>
          <p:nvPr/>
        </p:nvCxnSpPr>
        <p:spPr>
          <a:xfrm>
            <a:off x="3508437" y="2590178"/>
            <a:ext cx="1179389" cy="143294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74865FB-DC46-44E1-A1A7-7DB3894F0653}"/>
              </a:ext>
            </a:extLst>
          </p:cNvPr>
          <p:cNvCxnSpPr>
            <a:cxnSpLocks/>
          </p:cNvCxnSpPr>
          <p:nvPr/>
        </p:nvCxnSpPr>
        <p:spPr>
          <a:xfrm flipH="1">
            <a:off x="5586195" y="2521987"/>
            <a:ext cx="1523251" cy="151556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79C0AB2-B1B4-45C7-866B-8667C9F5F782}"/>
              </a:ext>
            </a:extLst>
          </p:cNvPr>
          <p:cNvCxnSpPr>
            <a:cxnSpLocks/>
          </p:cNvCxnSpPr>
          <p:nvPr/>
        </p:nvCxnSpPr>
        <p:spPr>
          <a:xfrm>
            <a:off x="7570476" y="3492461"/>
            <a:ext cx="0" cy="915749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E5DDAF7C-98FD-4ABD-BA70-40A0237F3D68}"/>
              </a:ext>
            </a:extLst>
          </p:cNvPr>
          <p:cNvSpPr txBox="1"/>
          <p:nvPr/>
        </p:nvSpPr>
        <p:spPr>
          <a:xfrm>
            <a:off x="6959141" y="4408210"/>
            <a:ext cx="1345897" cy="4154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+mj-lt"/>
              </a:rPr>
              <a:t>JPL Campaign Navigation Team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8234C63-ECA9-45BF-ADC5-1A82BDD28033}"/>
              </a:ext>
            </a:extLst>
          </p:cNvPr>
          <p:cNvSpPr/>
          <p:nvPr/>
        </p:nvSpPr>
        <p:spPr>
          <a:xfrm>
            <a:off x="1735590" y="1282715"/>
            <a:ext cx="335161" cy="29414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883BFEE-4DAC-48B1-A11B-7D199A01EDA0}"/>
              </a:ext>
            </a:extLst>
          </p:cNvPr>
          <p:cNvCxnSpPr>
            <a:stCxn id="14" idx="1"/>
            <a:endCxn id="14" idx="5"/>
          </p:cNvCxnSpPr>
          <p:nvPr/>
        </p:nvCxnSpPr>
        <p:spPr>
          <a:xfrm>
            <a:off x="1784673" y="1325792"/>
            <a:ext cx="236995" cy="2079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1">
            <a:extLst>
              <a:ext uri="{FF2B5EF4-FFF2-40B4-BE49-F238E27FC236}">
                <a16:creationId xmlns:a16="http://schemas.microsoft.com/office/drawing/2014/main" id="{2C90F741-38E5-44CA-96B8-9C3784205292}"/>
              </a:ext>
            </a:extLst>
          </p:cNvPr>
          <p:cNvSpPr txBox="1">
            <a:spLocks noChangeArrowheads="1"/>
          </p:cNvSpPr>
          <p:nvPr/>
        </p:nvSpPr>
        <p:spPr>
          <a:xfrm>
            <a:off x="685800" y="235014"/>
            <a:ext cx="7772400" cy="285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chemeClr val="tx2"/>
                </a:solidFill>
                <a:latin typeface="Helvetica" pitchFamily="4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chemeClr val="tx2"/>
                </a:solidFill>
                <a:latin typeface="Helvetica" pitchFamily="4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chemeClr val="tx2"/>
                </a:solidFill>
                <a:latin typeface="Helvetica" pitchFamily="4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chemeClr val="tx2"/>
                </a:solidFill>
                <a:latin typeface="Helvetica" pitchFamily="4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Helvetica" pitchFamily="4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Helvetica" pitchFamily="4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Helvetica" pitchFamily="4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Helvetica" pitchFamily="4" charset="0"/>
              </a:defRPr>
            </a:lvl9pPr>
          </a:lstStyle>
          <a:p>
            <a:r>
              <a:rPr lang="en-US" altLang="en-US" sz="1350" kern="0" dirty="0"/>
              <a:t>OLR Data Processing</a:t>
            </a:r>
          </a:p>
        </p:txBody>
      </p:sp>
      <p:sp>
        <p:nvSpPr>
          <p:cNvPr id="42" name="Flowchart: Magnetic Disk 41">
            <a:extLst>
              <a:ext uri="{FF2B5EF4-FFF2-40B4-BE49-F238E27FC236}">
                <a16:creationId xmlns:a16="http://schemas.microsoft.com/office/drawing/2014/main" id="{586DFD33-688F-4259-9044-03694D002AAF}"/>
              </a:ext>
            </a:extLst>
          </p:cNvPr>
          <p:cNvSpPr/>
          <p:nvPr/>
        </p:nvSpPr>
        <p:spPr>
          <a:xfrm>
            <a:off x="7075690" y="3503238"/>
            <a:ext cx="973337" cy="417807"/>
          </a:xfrm>
          <a:prstGeom prst="flowChartMagneticDisk">
            <a:avLst/>
          </a:prstGeom>
          <a:ln w="254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>
                <a:latin typeface="+mj-lt"/>
                <a:cs typeface="Arial" panose="020B0604020202020204" pitchFamily="34" charset="0"/>
              </a:rPr>
              <a:t>OSCARX</a:t>
            </a:r>
          </a:p>
        </p:txBody>
      </p:sp>
    </p:spTree>
    <p:extLst>
      <p:ext uri="{BB962C8B-B14F-4D97-AF65-F5344CB8AC3E}">
        <p14:creationId xmlns:p14="http://schemas.microsoft.com/office/powerpoint/2010/main" val="15046582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F00DC-40CF-4AA7-B74F-FCD6CB2F8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Observables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2D114A-85EF-4E58-BC45-CFAD59B6D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" y="1191578"/>
            <a:ext cx="7929563" cy="35718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64FEFFC-FC32-4E41-BC61-376DC39C1851}"/>
              </a:ext>
            </a:extLst>
          </p:cNvPr>
          <p:cNvSpPr/>
          <p:nvPr/>
        </p:nvSpPr>
        <p:spPr bwMode="auto">
          <a:xfrm>
            <a:off x="2611755" y="2451735"/>
            <a:ext cx="3006090" cy="462915"/>
          </a:xfrm>
          <a:prstGeom prst="rect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750">
              <a:latin typeface="Arial" pitchFamily="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3842EF-B67D-4D12-AFEB-46F248823480}"/>
              </a:ext>
            </a:extLst>
          </p:cNvPr>
          <p:cNvSpPr/>
          <p:nvPr/>
        </p:nvSpPr>
        <p:spPr bwMode="auto">
          <a:xfrm>
            <a:off x="6347937" y="2451735"/>
            <a:ext cx="1475899" cy="462915"/>
          </a:xfrm>
          <a:prstGeom prst="rect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750">
              <a:latin typeface="Arial" pitchFamily="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244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29B4091-5FC1-47BD-B45A-84FF442A86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87" y="1207908"/>
            <a:ext cx="2152274" cy="15773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94E201-ABC1-4545-8A3B-2F1AD4C7DB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4363" y="1207908"/>
            <a:ext cx="2152274" cy="15773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65ACBD-B80A-4D1F-B618-45144A0550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6868" y="1207908"/>
            <a:ext cx="2152274" cy="15773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3A37C3B-3338-4F11-8F72-F89E9886C8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2718" y="1216396"/>
            <a:ext cx="2152274" cy="15773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D380126-A9EE-4408-8676-9A086479B1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586" y="3146922"/>
            <a:ext cx="2152274" cy="15773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4BB426B-95CB-40D6-BE49-BA02987CB5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34363" y="3172724"/>
            <a:ext cx="2152274" cy="157734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1703F0A-C2B6-4E08-8AFB-1AF1757BF06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141" y="3172724"/>
            <a:ext cx="2152274" cy="157734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FCDE2F9-2A53-4C72-A7E6-EB41113EFD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32717" y="3172724"/>
            <a:ext cx="2152274" cy="157734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4B2CF20-74CA-485B-9C00-ED13339CDD64}"/>
              </a:ext>
            </a:extLst>
          </p:cNvPr>
          <p:cNvSpPr txBox="1"/>
          <p:nvPr/>
        </p:nvSpPr>
        <p:spPr>
          <a:xfrm>
            <a:off x="7723124" y="845929"/>
            <a:ext cx="664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EQUL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8A0AD00-02FB-4B34-BE7E-0A898A63832D}"/>
              </a:ext>
            </a:extLst>
          </p:cNvPr>
          <p:cNvSpPr txBox="1"/>
          <p:nvPr/>
        </p:nvSpPr>
        <p:spPr>
          <a:xfrm>
            <a:off x="3178097" y="871255"/>
            <a:ext cx="664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BIOS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5C162C-DDC8-4078-94FE-7D456EE5BF6A}"/>
              </a:ext>
            </a:extLst>
          </p:cNvPr>
          <p:cNvSpPr txBox="1"/>
          <p:nvPr/>
        </p:nvSpPr>
        <p:spPr>
          <a:xfrm>
            <a:off x="5430601" y="845929"/>
            <a:ext cx="664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CUSP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2A56A30-5B33-487A-AD21-9FE4E2BBFB2B}"/>
              </a:ext>
            </a:extLst>
          </p:cNvPr>
          <p:cNvSpPr txBox="1"/>
          <p:nvPr/>
        </p:nvSpPr>
        <p:spPr>
          <a:xfrm>
            <a:off x="1004208" y="845929"/>
            <a:ext cx="664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ARGO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4F95476-1C24-480E-B7B2-2D3E4471F501}"/>
              </a:ext>
            </a:extLst>
          </p:cNvPr>
          <p:cNvSpPr txBox="1"/>
          <p:nvPr/>
        </p:nvSpPr>
        <p:spPr>
          <a:xfrm>
            <a:off x="1000709" y="2843503"/>
            <a:ext cx="664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HMAP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3545B6A-31B6-4C35-B6EE-9AEBF8C9CD2B}"/>
              </a:ext>
            </a:extLst>
          </p:cNvPr>
          <p:cNvSpPr txBox="1"/>
          <p:nvPr/>
        </p:nvSpPr>
        <p:spPr>
          <a:xfrm>
            <a:off x="3261049" y="2835679"/>
            <a:ext cx="664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MLIC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EA62410-901E-4471-870C-25FACEBE5206}"/>
              </a:ext>
            </a:extLst>
          </p:cNvPr>
          <p:cNvSpPr txBox="1"/>
          <p:nvPr/>
        </p:nvSpPr>
        <p:spPr>
          <a:xfrm>
            <a:off x="5521389" y="2835679"/>
            <a:ext cx="664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NEAS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56E65E7-61B5-402C-B6E8-8578F2FD2B55}"/>
              </a:ext>
            </a:extLst>
          </p:cNvPr>
          <p:cNvSpPr txBox="1"/>
          <p:nvPr/>
        </p:nvSpPr>
        <p:spPr>
          <a:xfrm>
            <a:off x="7810889" y="2835679"/>
            <a:ext cx="664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OMOT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66FA0674-841B-4B70-B1E3-9964FB750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</p:spPr>
        <p:txBody>
          <a:bodyPr/>
          <a:lstStyle/>
          <a:p>
            <a:r>
              <a:rPr lang="en-US" dirty="0"/>
              <a:t>Simultaneous Detection of 3 of 8 </a:t>
            </a:r>
            <a:r>
              <a:rPr lang="en-US" dirty="0" err="1"/>
              <a:t>Cubesates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502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F00DC-40CF-4AA7-B74F-FCD6CB2F8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Offsets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D71692C-5185-41C3-97E1-1FE25CA23956}"/>
              </a:ext>
            </a:extLst>
          </p:cNvPr>
          <p:cNvSpPr/>
          <p:nvPr/>
        </p:nvSpPr>
        <p:spPr>
          <a:xfrm>
            <a:off x="291582" y="963311"/>
            <a:ext cx="8217936" cy="3567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 oscillator frequency on board several of the spacecraft was off by 10+ kHz from prediction. Wider bands on the OLR were needed to allow detection of the signal, followed by a frequency offset (FRO) by the operator to center the signal in the recording bandwidth being processed</a:t>
            </a:r>
          </a:p>
          <a:p>
            <a:pPr marL="557213" lvl="1" indent="-214313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ARGO	 </a:t>
            </a: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23 </a:t>
            </a:r>
            <a:r>
              <a:rPr lang="en-US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KHz</a:t>
            </a:r>
            <a:endParaRPr lang="en-US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57213" lvl="1" indent="-214313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BIOS 	</a:t>
            </a: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-104 </a:t>
            </a:r>
            <a:r>
              <a:rPr lang="en-US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KHz</a:t>
            </a:r>
            <a:endParaRPr lang="en-US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57213" lvl="1" indent="-214313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CUSP	13.25 </a:t>
            </a:r>
            <a:r>
              <a:rPr lang="en-US" sz="12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KHz</a:t>
            </a:r>
            <a:endParaRPr lang="en-US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57213" lvl="1" indent="-214313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EQUL	-3 </a:t>
            </a:r>
            <a:r>
              <a:rPr lang="en-US" sz="12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KHz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(optimized to capture 1-Way at -6.3 </a:t>
            </a:r>
            <a:r>
              <a:rPr lang="en-US" sz="12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Khz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and 2-Way)</a:t>
            </a:r>
          </a:p>
          <a:p>
            <a:pPr marL="557213" lvl="1" indent="-214313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HMAP	93 </a:t>
            </a:r>
            <a:r>
              <a:rPr lang="en-US" sz="12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KHz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557213" lvl="1" indent="-214313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MLIC	144 </a:t>
            </a:r>
            <a:r>
              <a:rPr lang="en-US" sz="12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KHz</a:t>
            </a:r>
            <a:endParaRPr lang="en-US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57213" lvl="1" indent="-214313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NEAS	N/A</a:t>
            </a:r>
          </a:p>
          <a:p>
            <a:pPr marL="557213" lvl="1" indent="-214313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OMOT	0 </a:t>
            </a:r>
            <a:r>
              <a:rPr lang="en-US" sz="12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KHz</a:t>
            </a:r>
            <a:endParaRPr lang="en-US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4313" indent="-214313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endParaRPr lang="en-US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4313" indent="-214313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This uncertainty coupled with the frequency separation and strong side-tones while close to Earth allowed for the mistaking of a BIOS sideband for NEAS, which was never actually detected</a:t>
            </a:r>
          </a:p>
          <a:p>
            <a:pPr marL="214313" indent="-214313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endParaRPr lang="en-US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693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8522F-CCDA-483B-85B7-B120CA522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Mission-by-Mission Summary: Part 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932DDD0-3BE8-47CB-9112-23F2F8616A15}"/>
              </a:ext>
            </a:extLst>
          </p:cNvPr>
          <p:cNvSpPr/>
          <p:nvPr/>
        </p:nvSpPr>
        <p:spPr>
          <a:xfrm>
            <a:off x="2634615" y="964098"/>
            <a:ext cx="4596377" cy="1553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endParaRPr lang="en-US" sz="1200" b="1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1200" b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ArgoMoon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(ARGO)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- Good source of INS data throughout the support, with periods of coherent data falling outside the main recording band, periods of 1-way data, and periods with no signal. 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endParaRPr lang="en-US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18618BB-9539-4A4A-AAE9-34CAEFA7F2E9}"/>
              </a:ext>
            </a:extLst>
          </p:cNvPr>
          <p:cNvSpPr/>
          <p:nvPr/>
        </p:nvSpPr>
        <p:spPr>
          <a:xfrm>
            <a:off x="2634615" y="2875821"/>
            <a:ext cx="4596377" cy="165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endParaRPr lang="en-US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endParaRPr lang="en-US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1200" b="1" dirty="0" err="1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BioSentinel</a:t>
            </a:r>
            <a:r>
              <a:rPr lang="en-US" sz="12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(BIOS) </a:t>
            </a:r>
            <a:r>
              <a:rPr lang="en-US" sz="12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Good source of INS data early on, with several short sessions of 1-way data. By the last two tracks, the signal is usually coherent. 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endParaRPr lang="en-US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1E11F0-96B3-4DB9-B82E-1571701E9D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964098"/>
            <a:ext cx="1943100" cy="15430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9763F5-D27E-4CC9-892B-0B29DE2FAE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355" y="2979289"/>
            <a:ext cx="1621631" cy="17859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05EDE00-A851-4017-A75D-5BF30481E1A9}"/>
              </a:ext>
            </a:extLst>
          </p:cNvPr>
          <p:cNvSpPr txBox="1"/>
          <p:nvPr/>
        </p:nvSpPr>
        <p:spPr>
          <a:xfrm>
            <a:off x="549354" y="4615186"/>
            <a:ext cx="1499128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b="1" dirty="0">
                <a:solidFill>
                  <a:schemeClr val="bg1"/>
                </a:solidFill>
              </a:rPr>
              <a:t>Graphics: NASA/Arizona State University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DD1A90-32F2-45C3-B2C7-A06D916AC6F6}"/>
              </a:ext>
            </a:extLst>
          </p:cNvPr>
          <p:cNvSpPr txBox="1"/>
          <p:nvPr/>
        </p:nvSpPr>
        <p:spPr>
          <a:xfrm>
            <a:off x="817959" y="2357107"/>
            <a:ext cx="1499128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b="1" dirty="0">
                <a:solidFill>
                  <a:schemeClr val="bg1"/>
                </a:solidFill>
              </a:rPr>
              <a:t>Graphics: NASA/Arizona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2516421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CB9AE-6815-43F2-A0E0-77AD7BD8B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Mission-by-Mission Summary: Part 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FADA5B4-DA82-44D1-BE48-A1460BA184C7}"/>
              </a:ext>
            </a:extLst>
          </p:cNvPr>
          <p:cNvSpPr/>
          <p:nvPr/>
        </p:nvSpPr>
        <p:spPr>
          <a:xfrm>
            <a:off x="3072587" y="1260142"/>
            <a:ext cx="5371326" cy="2190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endParaRPr lang="en-US" sz="1200" b="1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12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CubeSat for Solar Particles (CUSP)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- Initial detection over DSS-25 only for 1 hour 16 minutes, with no subsequent detections. Residual frequencies, SNR, and sky frequency were sent to the NOPE and the </a:t>
            </a:r>
            <a:r>
              <a:rPr lang="en-US" sz="12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CuSP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spacecraft team, as well as a 1-MHz movie. Telemetry frames from 1-MHz backup recording confirmed that the signal was, in fact, </a:t>
            </a:r>
            <a:r>
              <a:rPr lang="en-US" sz="12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CuSP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Further post-processing analyses found other signal detections in the data—these were found to be RFI from BIOS.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endParaRPr lang="en-US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FF0398A-5162-4CE7-8C18-F77220D2469E}"/>
              </a:ext>
            </a:extLst>
          </p:cNvPr>
          <p:cNvSpPr/>
          <p:nvPr/>
        </p:nvSpPr>
        <p:spPr>
          <a:xfrm>
            <a:off x="3086100" y="3273838"/>
            <a:ext cx="5509260" cy="1341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endParaRPr lang="en-US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1200" b="1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EQUULEUS (EQUL)</a:t>
            </a:r>
            <a:r>
              <a:rPr lang="en-US" sz="12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Nominal tracking throughout. 1-Way Frequency Offset -3000 applied to -6300 residual, thus allowing both to be recorded in the primary band.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endParaRPr lang="en-US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EDC276-5740-4A2B-81DD-4677FFB14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76" y="1524138"/>
            <a:ext cx="1728788" cy="14144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E64B6F-DFEA-4EB0-B406-477E64268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676" y="3414962"/>
            <a:ext cx="1728788" cy="11068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D72425-CB46-4F42-8DC8-6F201C63205D}"/>
              </a:ext>
            </a:extLst>
          </p:cNvPr>
          <p:cNvSpPr txBox="1"/>
          <p:nvPr/>
        </p:nvSpPr>
        <p:spPr>
          <a:xfrm>
            <a:off x="838676" y="4371737"/>
            <a:ext cx="1499128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b="1" dirty="0">
                <a:solidFill>
                  <a:schemeClr val="bg1"/>
                </a:solidFill>
              </a:rPr>
              <a:t>Graphics: NASA/Arizona State University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592F99-887B-4E78-9084-A98D13CEBBDF}"/>
              </a:ext>
            </a:extLst>
          </p:cNvPr>
          <p:cNvSpPr txBox="1"/>
          <p:nvPr/>
        </p:nvSpPr>
        <p:spPr>
          <a:xfrm>
            <a:off x="1111296" y="2788559"/>
            <a:ext cx="1499128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b="1" dirty="0">
                <a:solidFill>
                  <a:schemeClr val="bg1"/>
                </a:solidFill>
              </a:rPr>
              <a:t>Graphics: NASA/Arizona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21504215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ECFF1-F2D2-46C1-B0F9-C58BABF2B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Mission-by-Mission Summary: Part 3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CDB960-7C8D-4186-AC2D-19DB549241A2}"/>
              </a:ext>
            </a:extLst>
          </p:cNvPr>
          <p:cNvSpPr/>
          <p:nvPr/>
        </p:nvSpPr>
        <p:spPr>
          <a:xfrm>
            <a:off x="2720340" y="1420162"/>
            <a:ext cx="5876537" cy="1341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endParaRPr lang="en-US" sz="1200" b="1" dirty="0">
              <a:solidFill>
                <a:srgbClr val="000000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1200" b="1" dirty="0" err="1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LunaH</a:t>
            </a:r>
            <a:r>
              <a:rPr lang="en-US" sz="1200" b="1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-Map</a:t>
            </a:r>
            <a:r>
              <a:rPr lang="en-US" sz="12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(HMAP)-</a:t>
            </a:r>
            <a:r>
              <a:rPr lang="en-US" sz="12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Nominal tracking throughout, with periods of coherent data, 1-way data, and no signal. The RS dashboard was used to quickly confirm a drop in signal strength every 9 minutes, consistent with the expected rotation rate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endParaRPr lang="en-US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78C9EF-507E-4D85-8E5B-81F6DB56F092}"/>
              </a:ext>
            </a:extLst>
          </p:cNvPr>
          <p:cNvSpPr/>
          <p:nvPr/>
        </p:nvSpPr>
        <p:spPr>
          <a:xfrm>
            <a:off x="2720340" y="3163400"/>
            <a:ext cx="5624727" cy="1553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endParaRPr lang="en-US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1200" b="1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Lunar </a:t>
            </a:r>
            <a:r>
              <a:rPr lang="en-US" sz="1200" b="1" dirty="0" err="1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IceCube</a:t>
            </a:r>
            <a:r>
              <a:rPr lang="en-US" sz="12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(MLIC)</a:t>
            </a:r>
            <a:r>
              <a:rPr lang="en-US" sz="12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– Acquisition over DSS-25 at DSS-25’s official BOT (320/12:50). No explanation for lack of detection at DSS-53. 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Loss of signal at 13:50:21. No further acquisitions. RS provided post-processed data and supported continued tracks for 3 weeks after the launch event.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endParaRPr lang="en-US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2365FA-F2FF-4AB0-B1E3-91A8DF4E2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15" y="1336320"/>
            <a:ext cx="1830229" cy="14457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3AA1006-17D5-4164-93BF-0A53E4791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6933" y="3163400"/>
            <a:ext cx="549355" cy="16109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753752-E018-4851-86A4-79B49D0B58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0185" y="3163400"/>
            <a:ext cx="246102" cy="4900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AFABC1-98C2-4631-BD01-0C2AC0B4E556}"/>
              </a:ext>
            </a:extLst>
          </p:cNvPr>
          <p:cNvSpPr txBox="1"/>
          <p:nvPr/>
        </p:nvSpPr>
        <p:spPr>
          <a:xfrm rot="16200000">
            <a:off x="1204180" y="4300971"/>
            <a:ext cx="934871" cy="1384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" b="1" dirty="0">
                <a:solidFill>
                  <a:schemeClr val="bg1"/>
                </a:solidFill>
              </a:rPr>
              <a:t>Graphics: NASA/Arizona State University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E7A2EA-C26C-46AA-A8BD-2766C75ADE39}"/>
              </a:ext>
            </a:extLst>
          </p:cNvPr>
          <p:cNvSpPr txBox="1"/>
          <p:nvPr/>
        </p:nvSpPr>
        <p:spPr>
          <a:xfrm>
            <a:off x="448848" y="2632051"/>
            <a:ext cx="1499128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b="1" dirty="0">
                <a:solidFill>
                  <a:schemeClr val="bg1"/>
                </a:solidFill>
              </a:rPr>
              <a:t>Graphics: NASA/Arizona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1881339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ECFF1-F2D2-46C1-B0F9-C58BABF2B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Mission-by-Mission Summary: Part 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CDB960-7C8D-4186-AC2D-19DB549241A2}"/>
              </a:ext>
            </a:extLst>
          </p:cNvPr>
          <p:cNvSpPr/>
          <p:nvPr/>
        </p:nvSpPr>
        <p:spPr>
          <a:xfrm>
            <a:off x="2674620" y="1150207"/>
            <a:ext cx="5769293" cy="1451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endParaRPr lang="en-US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1200" b="1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NEA Scout</a:t>
            </a:r>
            <a:r>
              <a:rPr lang="en-US" sz="12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(NEAS)</a:t>
            </a:r>
            <a:r>
              <a:rPr lang="en-US" sz="12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-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No detection. Over the 4</a:t>
            </a:r>
            <a:r>
              <a:rPr lang="en-US" sz="1200" baseline="30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and 5</a:t>
            </a:r>
            <a:r>
              <a:rPr lang="en-US" sz="1200" baseline="30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tracks, Radio Science detected a tone initially thought to be NEAS. This initial detection was eventually determined to be a side-band of BIOS. JPL Radio Science supported a spacecraft emergency with WebEx through DOY 326 and continued to script and check OLR for NEAS through early 2023.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ABC3B64-9D5B-43AC-AA22-B6C896ED4D9C}"/>
              </a:ext>
            </a:extLst>
          </p:cNvPr>
          <p:cNvSpPr/>
          <p:nvPr/>
        </p:nvSpPr>
        <p:spPr>
          <a:xfrm>
            <a:off x="2703289" y="3317542"/>
            <a:ext cx="6379363" cy="814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endParaRPr lang="en-US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1200" b="1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OMOTENASHI (OMOT) - 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Initial detection for 80 minutes then nothing further. RS provided data and plots to project to help assess spacecraft condition and what may have happened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28EFA9-D6B7-46B7-BDC5-96E88E08B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503" y="1276588"/>
            <a:ext cx="1550194" cy="14358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808F84C-41F8-464C-B441-C15BB90D79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027" y="3084672"/>
            <a:ext cx="2293144" cy="15644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2521510-39A4-4D82-9B7D-215F4EC6C919}"/>
              </a:ext>
            </a:extLst>
          </p:cNvPr>
          <p:cNvSpPr txBox="1"/>
          <p:nvPr/>
        </p:nvSpPr>
        <p:spPr>
          <a:xfrm>
            <a:off x="1062003" y="4499111"/>
            <a:ext cx="1499128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b="1" dirty="0">
                <a:solidFill>
                  <a:schemeClr val="bg1"/>
                </a:solidFill>
              </a:rPr>
              <a:t>Graphics: NASA/Arizona State University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610810-3809-43FE-8AC1-E7BF46B3746C}"/>
              </a:ext>
            </a:extLst>
          </p:cNvPr>
          <p:cNvSpPr txBox="1"/>
          <p:nvPr/>
        </p:nvSpPr>
        <p:spPr>
          <a:xfrm>
            <a:off x="700088" y="2562440"/>
            <a:ext cx="1499128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b="1" dirty="0">
                <a:solidFill>
                  <a:schemeClr val="bg1"/>
                </a:solidFill>
              </a:rPr>
              <a:t>Graphics: NASA/Arizona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26976357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D0C7A-6F12-486D-AC38-87FFDE36C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A478B8-E903-4AD8-BE06-83AC1128F9F4}"/>
              </a:ext>
            </a:extLst>
          </p:cNvPr>
          <p:cNvSpPr/>
          <p:nvPr/>
        </p:nvSpPr>
        <p:spPr>
          <a:xfrm>
            <a:off x="291582" y="963312"/>
            <a:ext cx="8217936" cy="281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Although not all CubeSats were detected or continued to transmit, data capture with the OLR for use with the INS method proved valuable as a means for establishing the ephemerides for multiple CubeSats deployed at once</a:t>
            </a:r>
          </a:p>
          <a:p>
            <a:pPr marL="557213" lvl="1" indent="-214313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Radio Science team delivered to JPL Campaign Nav the One-Way Doppler measurements every 30 minutes during overlap periods</a:t>
            </a:r>
          </a:p>
          <a:p>
            <a:pPr marL="557213" lvl="1" indent="-214313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JPL Campaign Navigation produced new ephemerides for the cubesats</a:t>
            </a:r>
          </a:p>
          <a:p>
            <a:pPr marL="214313" indent="-214313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Staffed by 3 people at a time, automation did the bulk of the data flow/processing work, allowing for the movement of 16 elements (8 spacecraft x 2 stations) during each INS period</a:t>
            </a:r>
          </a:p>
          <a:p>
            <a:pPr marL="214313" indent="-214313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 suite of automation tools developed for this event will be valuable for supporting similar campaigns in the future</a:t>
            </a:r>
          </a:p>
          <a:p>
            <a:pPr marL="557213" lvl="1" indent="-214313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Doppler observable processing into standard navigation formats</a:t>
            </a:r>
          </a:p>
          <a:p>
            <a:pPr marL="557213" lvl="1" indent="-214313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 flow from OLRs to web tools for quick visualization, data validation checks</a:t>
            </a:r>
          </a:p>
        </p:txBody>
      </p:sp>
    </p:spTree>
    <p:extLst>
      <p:ext uri="{BB962C8B-B14F-4D97-AF65-F5344CB8AC3E}">
        <p14:creationId xmlns:p14="http://schemas.microsoft.com/office/powerpoint/2010/main" val="2690365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8F33D-C094-4FAD-9997-60A5755AA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Artemis I Mission Overview</a:t>
            </a:r>
          </a:p>
        </p:txBody>
      </p:sp>
      <p:pic>
        <p:nvPicPr>
          <p:cNvPr id="1026" name="Picture 2" descr="When NASA’s Space Launch System (SLS) rocket launches the agency’s Artemis I mission to the Moon, 10 CubeSats, or small satellites, will be hitching a ride inside the rocket’s Orion stage adapter (OSA). ">
            <a:extLst>
              <a:ext uri="{FF2B5EF4-FFF2-40B4-BE49-F238E27FC236}">
                <a16:creationId xmlns:a16="http://schemas.microsoft.com/office/drawing/2014/main" id="{BFC63940-B387-456E-ADF4-FA7BD483E2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07"/>
          <a:stretch/>
        </p:blipFill>
        <p:spPr bwMode="auto">
          <a:xfrm>
            <a:off x="957263" y="855834"/>
            <a:ext cx="7610475" cy="428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7C4B6D8-95AF-44E4-BA12-75EA8396FE4B}"/>
              </a:ext>
            </a:extLst>
          </p:cNvPr>
          <p:cNvSpPr/>
          <p:nvPr/>
        </p:nvSpPr>
        <p:spPr>
          <a:xfrm>
            <a:off x="3091815" y="4958835"/>
            <a:ext cx="597789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dirty="0">
                <a:hlinkClick r:id="rId3"/>
              </a:rPr>
              <a:t>https://www.nasa.gov/exploration/systems/sls/launching-science-and-technology-on-nasa-s-artemis-i-mission.html</a:t>
            </a:r>
            <a:r>
              <a:rPr lang="en-US" sz="13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5307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9EC1131-C302-445F-84B0-CDCF27BB530E}"/>
              </a:ext>
            </a:extLst>
          </p:cNvPr>
          <p:cNvSpPr/>
          <p:nvPr/>
        </p:nvSpPr>
        <p:spPr>
          <a:xfrm>
            <a:off x="2430838" y="3682994"/>
            <a:ext cx="428232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was carried out at the Jet Propulsion Laboratory, California Institute of Technology, under a contract with the National Aeronautics and Space Administration (80NM0018D0004).</a:t>
            </a:r>
          </a:p>
          <a:p>
            <a:pPr algn="ctr"/>
            <a:endParaRPr lang="en-US" sz="9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© 2023 California Institute of Technology. Government sponsorship acknowledged.</a:t>
            </a:r>
            <a:endParaRPr lang="en-US" sz="1050" dirty="0">
              <a:solidFill>
                <a:schemeClr val="bg1">
                  <a:lumMod val="6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928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AC9218B-1342-47D2-B79C-1DF92FA55129}"/>
              </a:ext>
            </a:extLst>
          </p:cNvPr>
          <p:cNvSpPr/>
          <p:nvPr/>
        </p:nvSpPr>
        <p:spPr bwMode="auto">
          <a:xfrm>
            <a:off x="123825" y="1309688"/>
            <a:ext cx="2171700" cy="979147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750">
              <a:latin typeface="Arial" pitchFamily="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C30EDF-E0A7-4B65-BE86-BFD29E29C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Communications Challenges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3B0C628-CC72-44AD-9159-D9E0B0E8397F}"/>
              </a:ext>
            </a:extLst>
          </p:cNvPr>
          <p:cNvSpPr/>
          <p:nvPr/>
        </p:nvSpPr>
        <p:spPr>
          <a:xfrm>
            <a:off x="291582" y="963311"/>
            <a:ext cx="8217936" cy="286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 the 10 cubesats on Artemis, 8 communicate through NASA’s Deep Space Network (DSN)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CEE43A-3BF3-4066-992C-04560A78F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436" y="2460648"/>
            <a:ext cx="4729163" cy="20072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824349F-A33C-411B-9877-D83DE89BA39B}"/>
              </a:ext>
            </a:extLst>
          </p:cNvPr>
          <p:cNvSpPr txBox="1"/>
          <p:nvPr/>
        </p:nvSpPr>
        <p:spPr>
          <a:xfrm>
            <a:off x="253316" y="2104169"/>
            <a:ext cx="797013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latin typeface="+mj-lt"/>
              </a:rPr>
              <a:t>DSS-14 (70m)</a:t>
            </a:r>
          </a:p>
        </p:txBody>
      </p:sp>
      <p:pic>
        <p:nvPicPr>
          <p:cNvPr id="6" name="AD8076DF-5CC9-4BD7-B367-7B0F33843D41" descr="F3BAA5EB-9B26-4C57-8265-5DFB81140CFD">
            <a:extLst>
              <a:ext uri="{FF2B5EF4-FFF2-40B4-BE49-F238E27FC236}">
                <a16:creationId xmlns:a16="http://schemas.microsoft.com/office/drawing/2014/main" id="{948FA387-2275-41BC-8501-EF98161F6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54" b="98744" l="0" r="95377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32" y="1448410"/>
            <a:ext cx="710297" cy="6878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9D34332-E238-4AE1-B719-7205F71883F0}"/>
              </a:ext>
            </a:extLst>
          </p:cNvPr>
          <p:cNvSpPr txBox="1"/>
          <p:nvPr/>
        </p:nvSpPr>
        <p:spPr>
          <a:xfrm>
            <a:off x="1333069" y="1951574"/>
            <a:ext cx="51969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latin typeface="+mj-lt"/>
              </a:rPr>
              <a:t>DSS-25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26DEA3-6225-439C-B44B-AA6868718C64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5181" l="1099" r="8901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67321" y="1525742"/>
            <a:ext cx="418754" cy="4533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3AF4776-045C-4EB5-AA27-C91041199F77}"/>
              </a:ext>
            </a:extLst>
          </p:cNvPr>
          <p:cNvSpPr txBox="1"/>
          <p:nvPr/>
        </p:nvSpPr>
        <p:spPr>
          <a:xfrm>
            <a:off x="954041" y="1951574"/>
            <a:ext cx="51969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latin typeface="+mj-lt"/>
              </a:rPr>
              <a:t>DSS-24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CE73E9D-096E-409B-AD9C-B2866D493ACA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5181" l="1099" r="8901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8294" y="1525742"/>
            <a:ext cx="418754" cy="4533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2CB9F7E-DB56-420D-919E-E9BE1022D28A}"/>
              </a:ext>
            </a:extLst>
          </p:cNvPr>
          <p:cNvSpPr txBox="1"/>
          <p:nvPr/>
        </p:nvSpPr>
        <p:spPr>
          <a:xfrm>
            <a:off x="1754413" y="1951574"/>
            <a:ext cx="51969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latin typeface="+mj-lt"/>
              </a:rPr>
              <a:t>DSS-26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029ECE-0905-4E1F-A1E1-DAAE782FE126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5181" l="1099" r="8901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88665" y="1525742"/>
            <a:ext cx="418754" cy="453344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073A0CE-F149-4493-99E2-113BF919CB9D}"/>
              </a:ext>
            </a:extLst>
          </p:cNvPr>
          <p:cNvSpPr/>
          <p:nvPr/>
        </p:nvSpPr>
        <p:spPr bwMode="auto">
          <a:xfrm>
            <a:off x="2843264" y="1309688"/>
            <a:ext cx="3076575" cy="979147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750">
              <a:latin typeface="Arial" pitchFamily="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81A5D4-F688-42D9-AAB4-D601B8EFD7B9}"/>
              </a:ext>
            </a:extLst>
          </p:cNvPr>
          <p:cNvSpPr txBox="1"/>
          <p:nvPr/>
        </p:nvSpPr>
        <p:spPr>
          <a:xfrm>
            <a:off x="2972755" y="2104169"/>
            <a:ext cx="797013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latin typeface="+mj-lt"/>
              </a:rPr>
              <a:t>DSS-63 (70m)</a:t>
            </a:r>
          </a:p>
        </p:txBody>
      </p:sp>
      <p:pic>
        <p:nvPicPr>
          <p:cNvPr id="16" name="AD8076DF-5CC9-4BD7-B367-7B0F33843D41" descr="F3BAA5EB-9B26-4C57-8265-5DFB81140CFD">
            <a:extLst>
              <a:ext uri="{FF2B5EF4-FFF2-40B4-BE49-F238E27FC236}">
                <a16:creationId xmlns:a16="http://schemas.microsoft.com/office/drawing/2014/main" id="{E2E6515A-6328-4A3A-B47B-AA980C32B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54" b="98744" l="0" r="95377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472" y="1448410"/>
            <a:ext cx="710297" cy="68783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06D380F-232B-45D4-9F65-2D2CC166788F}"/>
              </a:ext>
            </a:extLst>
          </p:cNvPr>
          <p:cNvSpPr txBox="1"/>
          <p:nvPr/>
        </p:nvSpPr>
        <p:spPr>
          <a:xfrm>
            <a:off x="4052508" y="1951574"/>
            <a:ext cx="51969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latin typeface="+mj-lt"/>
              </a:rPr>
              <a:t>DSS-54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685762F-434F-48DA-BE38-AD9ED80745F0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5181" l="1099" r="8901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86760" y="1525742"/>
            <a:ext cx="418754" cy="45334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E95FE27-B0AE-4B6C-9436-A07AF6DA864D}"/>
              </a:ext>
            </a:extLst>
          </p:cNvPr>
          <p:cNvSpPr txBox="1"/>
          <p:nvPr/>
        </p:nvSpPr>
        <p:spPr>
          <a:xfrm>
            <a:off x="3673481" y="1951574"/>
            <a:ext cx="51969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latin typeface="+mj-lt"/>
              </a:rPr>
              <a:t>DSS-53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8C9E8E0-317B-4AF0-8997-DF79B44E1385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5181" l="1099" r="8901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07733" y="1525742"/>
            <a:ext cx="418754" cy="45334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875ACFC-0CCD-4053-A7F9-C55FAE550DDC}"/>
              </a:ext>
            </a:extLst>
          </p:cNvPr>
          <p:cNvSpPr txBox="1"/>
          <p:nvPr/>
        </p:nvSpPr>
        <p:spPr>
          <a:xfrm>
            <a:off x="4473852" y="1951574"/>
            <a:ext cx="51969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latin typeface="+mj-lt"/>
              </a:rPr>
              <a:t>DSS-55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EE702CB-2B66-48E1-9CC4-84BA8590E6FE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5181" l="1099" r="8901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08104" y="1525742"/>
            <a:ext cx="418754" cy="45334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2314C81-7145-44D4-86C7-9770E50C5CEB}"/>
              </a:ext>
            </a:extLst>
          </p:cNvPr>
          <p:cNvSpPr txBox="1"/>
          <p:nvPr/>
        </p:nvSpPr>
        <p:spPr>
          <a:xfrm>
            <a:off x="4912272" y="1951574"/>
            <a:ext cx="51969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latin typeface="+mj-lt"/>
              </a:rPr>
              <a:t>DSS-56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527A9E1-8E1D-409C-AA28-9946288841A8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5181" l="1099" r="8901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46524" y="1525742"/>
            <a:ext cx="418754" cy="453344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25FD2F7-B5D9-48AC-BBCC-CB0B6E4BD44B}"/>
              </a:ext>
            </a:extLst>
          </p:cNvPr>
          <p:cNvSpPr/>
          <p:nvPr/>
        </p:nvSpPr>
        <p:spPr bwMode="auto">
          <a:xfrm>
            <a:off x="1524663" y="4033838"/>
            <a:ext cx="2171700" cy="979147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750">
              <a:latin typeface="Arial" pitchFamily="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3AD45F5-AB6D-453A-B202-27D884DC1E3A}"/>
              </a:ext>
            </a:extLst>
          </p:cNvPr>
          <p:cNvSpPr txBox="1"/>
          <p:nvPr/>
        </p:nvSpPr>
        <p:spPr>
          <a:xfrm>
            <a:off x="1654154" y="4828319"/>
            <a:ext cx="797013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latin typeface="+mj-lt"/>
              </a:rPr>
              <a:t>DSS-43 (70m)</a:t>
            </a:r>
          </a:p>
        </p:txBody>
      </p:sp>
      <p:pic>
        <p:nvPicPr>
          <p:cNvPr id="27" name="AD8076DF-5CC9-4BD7-B367-7B0F33843D41" descr="F3BAA5EB-9B26-4C57-8265-5DFB81140CFD">
            <a:extLst>
              <a:ext uri="{FF2B5EF4-FFF2-40B4-BE49-F238E27FC236}">
                <a16:creationId xmlns:a16="http://schemas.microsoft.com/office/drawing/2014/main" id="{BEFCE91A-74DE-4D64-9595-C15936B792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54" b="98744" l="0" r="95377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870" y="4172560"/>
            <a:ext cx="710297" cy="68783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7A213FC-E951-46BD-A859-E8710B9898B9}"/>
              </a:ext>
            </a:extLst>
          </p:cNvPr>
          <p:cNvSpPr txBox="1"/>
          <p:nvPr/>
        </p:nvSpPr>
        <p:spPr>
          <a:xfrm>
            <a:off x="2733907" y="4675724"/>
            <a:ext cx="51969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latin typeface="+mj-lt"/>
              </a:rPr>
              <a:t>DSS-35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1A0C53E-F079-4983-8F2B-B3E5C22599A0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5181" l="1099" r="8901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68159" y="4249892"/>
            <a:ext cx="418754" cy="45334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6C8A9FD-2BAA-4B0C-84CE-2B11EDEB6A03}"/>
              </a:ext>
            </a:extLst>
          </p:cNvPr>
          <p:cNvSpPr txBox="1"/>
          <p:nvPr/>
        </p:nvSpPr>
        <p:spPr>
          <a:xfrm>
            <a:off x="2354879" y="4675724"/>
            <a:ext cx="51969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latin typeface="+mj-lt"/>
              </a:rPr>
              <a:t>DSS-34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B3026069-1DCE-4A31-8745-A7833C26560B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5181" l="1099" r="8901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89132" y="4249892"/>
            <a:ext cx="418754" cy="45334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E2C8C22C-F4FC-4718-938C-46DF2262B6DE}"/>
              </a:ext>
            </a:extLst>
          </p:cNvPr>
          <p:cNvSpPr txBox="1"/>
          <p:nvPr/>
        </p:nvSpPr>
        <p:spPr>
          <a:xfrm>
            <a:off x="3155251" y="4675724"/>
            <a:ext cx="51969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latin typeface="+mj-lt"/>
              </a:rPr>
              <a:t>DSS-36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62846E4-0988-4D0E-AA30-9F2E0D6C3D51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5181" l="1099" r="8901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89503" y="4249892"/>
            <a:ext cx="418754" cy="453344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388D3AEC-3808-4678-A803-00E7535B7E66}"/>
              </a:ext>
            </a:extLst>
          </p:cNvPr>
          <p:cNvSpPr txBox="1"/>
          <p:nvPr/>
        </p:nvSpPr>
        <p:spPr>
          <a:xfrm>
            <a:off x="5341913" y="1951574"/>
            <a:ext cx="51969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latin typeface="+mj-lt"/>
              </a:rPr>
              <a:t>DSS-65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1C4C4BBD-0D6E-480A-A984-BD0588D130A1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6459F5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5181" l="1099" r="8901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62119" y="1525742"/>
            <a:ext cx="418754" cy="453344"/>
          </a:xfrm>
          <a:prstGeom prst="rect">
            <a:avLst/>
          </a:prstGeom>
          <a:noFill/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9FF5E3E-35BF-4889-B7C7-A41BA0FFF8ED}"/>
              </a:ext>
            </a:extLst>
          </p:cNvPr>
          <p:cNvCxnSpPr>
            <a:cxnSpLocks/>
            <a:stCxn id="13" idx="2"/>
          </p:cNvCxnSpPr>
          <p:nvPr/>
        </p:nvCxnSpPr>
        <p:spPr bwMode="auto">
          <a:xfrm>
            <a:off x="1209675" y="2288835"/>
            <a:ext cx="61913" cy="79946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FDB73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2E1B42D-6DFB-4C28-8669-3C827D445280}"/>
              </a:ext>
            </a:extLst>
          </p:cNvPr>
          <p:cNvCxnSpPr>
            <a:cxnSpLocks/>
          </p:cNvCxnSpPr>
          <p:nvPr/>
        </p:nvCxnSpPr>
        <p:spPr bwMode="auto">
          <a:xfrm flipH="1">
            <a:off x="2807886" y="2288835"/>
            <a:ext cx="888478" cy="79946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FDB73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609313D-9D97-4152-A8D9-9C77450761C7}"/>
              </a:ext>
            </a:extLst>
          </p:cNvPr>
          <p:cNvCxnSpPr>
            <a:stCxn id="25" idx="3"/>
          </p:cNvCxnSpPr>
          <p:nvPr/>
        </p:nvCxnSpPr>
        <p:spPr bwMode="auto">
          <a:xfrm flipV="1">
            <a:off x="3696363" y="4067176"/>
            <a:ext cx="1013750" cy="456236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FDB73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53DD9416-E4E7-43FB-948E-EACA06B453CA}"/>
              </a:ext>
            </a:extLst>
          </p:cNvPr>
          <p:cNvSpPr/>
          <p:nvPr/>
        </p:nvSpPr>
        <p:spPr>
          <a:xfrm>
            <a:off x="5712257" y="2409861"/>
            <a:ext cx="3248025" cy="1978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DSN antennas support Artemis, </a:t>
            </a:r>
            <a:r>
              <a:rPr lang="en-US" sz="12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plus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cubesats, </a:t>
            </a:r>
            <a:r>
              <a:rPr lang="en-US" sz="12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plus</a:t>
            </a:r>
            <a:r>
              <a:rPr lang="en-US" sz="12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already-flying deep space missions</a:t>
            </a:r>
          </a:p>
          <a:p>
            <a:pPr marL="214313" indent="-214313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Multiple Spacecraft Per Aperture (MSPA) can receive data from 4 missions within the same beam</a:t>
            </a:r>
          </a:p>
          <a:p>
            <a:pPr marL="557213" lvl="1" indent="-214313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But only downlink, limited to single uplink</a:t>
            </a:r>
          </a:p>
        </p:txBody>
      </p:sp>
    </p:spTree>
    <p:extLst>
      <p:ext uri="{BB962C8B-B14F-4D97-AF65-F5344CB8AC3E}">
        <p14:creationId xmlns:p14="http://schemas.microsoft.com/office/powerpoint/2010/main" val="3041242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1E243-4957-4148-91E8-963B0364F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DSN Scheduling Considerations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E505E8-1051-48E0-ABB3-4AC13F9D2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187" y="1555166"/>
            <a:ext cx="3186923" cy="217832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69362AE-7289-470C-980B-F90787ABF764}"/>
              </a:ext>
            </a:extLst>
          </p:cNvPr>
          <p:cNvSpPr txBox="1"/>
          <p:nvPr/>
        </p:nvSpPr>
        <p:spPr>
          <a:xfrm>
            <a:off x="5539734" y="1341596"/>
            <a:ext cx="2850460" cy="2654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75" b="1" dirty="0">
                <a:latin typeface="Abadi MT Condensed Light" panose="020B0306030101010103"/>
              </a:rPr>
              <a:t>Uplink Demand vs. Supply Analysis for 4-MSPA During Earth-Moon Transit</a:t>
            </a:r>
          </a:p>
          <a:p>
            <a:pPr algn="ctr"/>
            <a:r>
              <a:rPr lang="en-US" sz="450" b="1" dirty="0">
                <a:latin typeface="Abadi MT Condensed Light" panose="020B0306030101010103"/>
              </a:rPr>
              <a:t>(First 40-Hours, Not Accounting for Beam Exits, Accounting for DSS-17 and JAXA Antennas)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65D0A2-B07C-4D35-BF9F-2240F51A2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248" y="1555165"/>
            <a:ext cx="3186923" cy="21826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109559-3812-4CB5-A454-50C7F5354112}"/>
              </a:ext>
            </a:extLst>
          </p:cNvPr>
          <p:cNvSpPr txBox="1"/>
          <p:nvPr/>
        </p:nvSpPr>
        <p:spPr>
          <a:xfrm>
            <a:off x="623762" y="1339104"/>
            <a:ext cx="2959465" cy="2654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75" b="1" dirty="0">
                <a:latin typeface="Abadi MT Condensed Light" panose="020B0306030101010103"/>
              </a:rPr>
              <a:t>Downlink Demand vs. Supply Analysis for 4-MSPA During Earth-Moon Transit</a:t>
            </a:r>
          </a:p>
          <a:p>
            <a:pPr algn="ctr"/>
            <a:r>
              <a:rPr lang="en-US" sz="450" b="1" dirty="0">
                <a:latin typeface="Abadi MT Condensed Light" panose="020B0306030101010103"/>
              </a:rPr>
              <a:t>(First 40-Hours, Not Accounting for Beam Exits, Accounting for DSS-17 and JAXA Antennas)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96F9CA-8FAF-40AA-ADF9-4F8CF190CFD9}"/>
              </a:ext>
            </a:extLst>
          </p:cNvPr>
          <p:cNvSpPr txBox="1"/>
          <p:nvPr/>
        </p:nvSpPr>
        <p:spPr>
          <a:xfrm>
            <a:off x="497521" y="3737860"/>
            <a:ext cx="2852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badi MT Condensed Light" panose="020B0306030101010103"/>
              </a:rPr>
              <a:t>Downlink demand at times is more than double supply.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006138-9D01-400B-BCA2-2043020E06D0}"/>
              </a:ext>
            </a:extLst>
          </p:cNvPr>
          <p:cNvSpPr txBox="1"/>
          <p:nvPr/>
        </p:nvSpPr>
        <p:spPr>
          <a:xfrm>
            <a:off x="5378630" y="3721323"/>
            <a:ext cx="3144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Abadi MT Condensed Light" panose="020B0306030101010103"/>
              </a:rPr>
              <a:t>Uplink demand almost always exceeds supply, sometimes by a factor of 4 or more.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D57582-DC73-487C-B112-33533BB7BA71}"/>
              </a:ext>
            </a:extLst>
          </p:cNvPr>
          <p:cNvSpPr txBox="1"/>
          <p:nvPr/>
        </p:nvSpPr>
        <p:spPr>
          <a:xfrm>
            <a:off x="1359102" y="4109542"/>
            <a:ext cx="6334356" cy="848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50"/>
              </a:spcBef>
            </a:pPr>
            <a:r>
              <a:rPr lang="en-US" sz="1500" i="1" dirty="0">
                <a:latin typeface="Abadi MT Condensed Light" panose="020B0306030101010103"/>
              </a:rPr>
              <a:t>2-way Doppler &amp; ranging requests overwhelm what 4-MSPA alone can supply.  Need to facilitate navigation with a less uplink-intensive navigation technique.</a:t>
            </a:r>
          </a:p>
          <a:p>
            <a:pPr algn="ctr">
              <a:spcBef>
                <a:spcPts val="450"/>
              </a:spcBef>
            </a:pPr>
            <a:r>
              <a:rPr lang="en-US" sz="1500" i="1" dirty="0">
                <a:latin typeface="Abadi MT Condensed Light" panose="020B0306030101010103"/>
              </a:rPr>
              <a:t>How can we navigate without 2-way Doppler and ranging?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7D5828-D9BF-43E1-B4CE-460548CA453E}"/>
              </a:ext>
            </a:extLst>
          </p:cNvPr>
          <p:cNvSpPr txBox="1"/>
          <p:nvPr/>
        </p:nvSpPr>
        <p:spPr>
          <a:xfrm>
            <a:off x="1272197" y="971869"/>
            <a:ext cx="20183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/>
              <a:t>Downlink</a:t>
            </a:r>
            <a:r>
              <a:rPr lang="en-US" sz="1050" b="1" dirty="0"/>
              <a:t> Demand Analysis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1F0622-F525-4B2A-AD58-E6B3442681CB}"/>
              </a:ext>
            </a:extLst>
          </p:cNvPr>
          <p:cNvSpPr txBox="1"/>
          <p:nvPr/>
        </p:nvSpPr>
        <p:spPr>
          <a:xfrm>
            <a:off x="6036221" y="975590"/>
            <a:ext cx="20183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/>
              <a:t>Uplink</a:t>
            </a:r>
            <a:r>
              <a:rPr lang="en-US" sz="1050" b="1" dirty="0"/>
              <a:t> Demand Analysis</a:t>
            </a:r>
          </a:p>
        </p:txBody>
      </p:sp>
    </p:spTree>
    <p:extLst>
      <p:ext uri="{BB962C8B-B14F-4D97-AF65-F5344CB8AC3E}">
        <p14:creationId xmlns:p14="http://schemas.microsoft.com/office/powerpoint/2010/main" val="1009602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B6CC4-251F-4B4D-8F41-B4ED5908B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Interferometric Narrowband Spacecraft (INS)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3B58B5-89B3-45BC-A705-A1E82ACCA0D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420" y="1405715"/>
            <a:ext cx="6263810" cy="2551922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34292D2-9901-4A55-86E2-09A88D180BCB}"/>
              </a:ext>
            </a:extLst>
          </p:cNvPr>
          <p:cNvSpPr txBox="1"/>
          <p:nvPr/>
        </p:nvSpPr>
        <p:spPr>
          <a:xfrm>
            <a:off x="2421892" y="4101768"/>
            <a:ext cx="4784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Two DSN stations (A and B) track simultaneously </a:t>
            </a:r>
            <a:r>
              <a:rPr lang="en-US" sz="1200" dirty="0" err="1">
                <a:latin typeface="+mj-lt"/>
              </a:rPr>
              <a:t>Cubesat</a:t>
            </a:r>
            <a:r>
              <a:rPr lang="en-US" sz="1200" dirty="0">
                <a:latin typeface="+mj-lt"/>
              </a:rPr>
              <a:t> One-Way Doppler. Two One-Way Doppler measurements are differenced by the navigation team (NAV) to form INS measurement</a:t>
            </a:r>
          </a:p>
        </p:txBody>
      </p:sp>
    </p:spTree>
    <p:extLst>
      <p:ext uri="{BB962C8B-B14F-4D97-AF65-F5344CB8AC3E}">
        <p14:creationId xmlns:p14="http://schemas.microsoft.com/office/powerpoint/2010/main" val="1951807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328D4-44DE-4137-B54C-F95F1C8E4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Two-Way Doppler vs INS Tracking Data Comparison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4EF2F32-49C9-4E89-9B2E-FDEA36A57E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41435"/>
              </p:ext>
            </p:extLst>
          </p:nvPr>
        </p:nvGraphicFramePr>
        <p:xfrm>
          <a:off x="869825" y="992982"/>
          <a:ext cx="7404352" cy="3784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2176">
                  <a:extLst>
                    <a:ext uri="{9D8B030D-6E8A-4147-A177-3AD203B41FA5}">
                      <a16:colId xmlns:a16="http://schemas.microsoft.com/office/drawing/2014/main" val="555046742"/>
                    </a:ext>
                  </a:extLst>
                </a:gridCol>
                <a:gridCol w="3702176">
                  <a:extLst>
                    <a:ext uri="{9D8B030D-6E8A-4147-A177-3AD203B41FA5}">
                      <a16:colId xmlns:a16="http://schemas.microsoft.com/office/drawing/2014/main" val="386733260"/>
                    </a:ext>
                  </a:extLst>
                </a:gridCol>
              </a:tblGrid>
              <a:tr h="301515">
                <a:tc>
                  <a:txBody>
                    <a:bodyPr/>
                    <a:lstStyle/>
                    <a:p>
                      <a:r>
                        <a:rPr lang="en-US" sz="1200" dirty="0"/>
                        <a:t>Two Way Doppler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046114103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en-US" sz="1200" dirty="0"/>
                        <a:t>Requires one DSN station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Requires two DSN Stations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35450123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en-US" sz="1200" dirty="0"/>
                        <a:t>Requires uplink and downlink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Requires only downlink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12718570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r>
                        <a:rPr lang="en-US" sz="1200" dirty="0"/>
                        <a:t>Measurement can be made any time in the pass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Measurement can only be formed when the </a:t>
                      </a:r>
                      <a:r>
                        <a:rPr lang="en-US" sz="1200" dirty="0" err="1"/>
                        <a:t>cubesat</a:t>
                      </a:r>
                      <a:r>
                        <a:rPr lang="en-US" sz="1200" dirty="0"/>
                        <a:t> is in view for two DSN complexes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07434171"/>
                  </a:ext>
                </a:extLst>
              </a:tr>
              <a:tr h="617220">
                <a:tc>
                  <a:txBody>
                    <a:bodyPr/>
                    <a:lstStyle/>
                    <a:p>
                      <a:r>
                        <a:rPr lang="en-US" sz="1200" dirty="0"/>
                        <a:t>Tracking data require no post pass processing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Requires post pass processing by combining One-Way Doppler from two DSN stations into INS measurements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726741184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r>
                        <a:rPr lang="en-US" sz="1200" dirty="0"/>
                        <a:t>Data content independent from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US" sz="1200" dirty="0" err="1"/>
                        <a:t>ubesat</a:t>
                      </a:r>
                      <a:r>
                        <a:rPr lang="en-US" sz="1200" dirty="0"/>
                        <a:t> distance to Earth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Data content diminishes as the </a:t>
                      </a:r>
                      <a:r>
                        <a:rPr lang="en-US" sz="1200" dirty="0" err="1"/>
                        <a:t>cubesat</a:t>
                      </a:r>
                      <a:r>
                        <a:rPr lang="en-US" sz="1200" dirty="0"/>
                        <a:t> distance to Earth increases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85208989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r>
                        <a:rPr lang="en-US" sz="1200" dirty="0"/>
                        <a:t>Can use closed-loop or open-loop, limited by MSPA number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Possibility of using Open Loop Receivers (OLR) allowing (16 channels per OLR, 8 OLR per complex) the possibility to track all cubesats as long as they are in the same antenna beam.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93200538"/>
                  </a:ext>
                </a:extLst>
              </a:tr>
              <a:tr h="694044">
                <a:tc>
                  <a:txBody>
                    <a:bodyPr/>
                    <a:lstStyle/>
                    <a:p>
                      <a:r>
                        <a:rPr lang="en-US" sz="1200" dirty="0"/>
                        <a:t>MSPA-4* can use one channel for Two-Way Doppler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MSPA-4* can use four receivers for One-Way Doppler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390038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0865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B37D5-F89B-478F-AFF3-AEFC9D081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Loop Receivers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58A065-6F20-43CC-B85B-A70E57A202D3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181" l="1099" r="8901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5806040" y="2330414"/>
            <a:ext cx="1033529" cy="111890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FD6168D-513F-40E9-A9D4-A11B177894F2}"/>
              </a:ext>
            </a:extLst>
          </p:cNvPr>
          <p:cNvCxnSpPr/>
          <p:nvPr/>
        </p:nvCxnSpPr>
        <p:spPr bwMode="auto">
          <a:xfrm flipH="1">
            <a:off x="6583680" y="1405890"/>
            <a:ext cx="255889" cy="102870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27EB8EC-4F89-44FE-9B5E-E3ABEB6F8D78}"/>
              </a:ext>
            </a:extLst>
          </p:cNvPr>
          <p:cNvCxnSpPr>
            <a:cxnSpLocks/>
          </p:cNvCxnSpPr>
          <p:nvPr/>
        </p:nvCxnSpPr>
        <p:spPr bwMode="auto">
          <a:xfrm flipH="1">
            <a:off x="6583681" y="1572768"/>
            <a:ext cx="701801" cy="944118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A11D460-E37F-4AA3-97A7-99CDF40850FA}"/>
              </a:ext>
            </a:extLst>
          </p:cNvPr>
          <p:cNvCxnSpPr>
            <a:cxnSpLocks/>
          </p:cNvCxnSpPr>
          <p:nvPr/>
        </p:nvCxnSpPr>
        <p:spPr bwMode="auto">
          <a:xfrm flipH="1">
            <a:off x="6692193" y="1316835"/>
            <a:ext cx="400049" cy="976122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11FFBB5-97F9-4609-A453-067381766561}"/>
              </a:ext>
            </a:extLst>
          </p:cNvPr>
          <p:cNvCxnSpPr>
            <a:cxnSpLocks/>
          </p:cNvCxnSpPr>
          <p:nvPr/>
        </p:nvCxnSpPr>
        <p:spPr bwMode="auto">
          <a:xfrm flipH="1">
            <a:off x="6692193" y="1980248"/>
            <a:ext cx="976121" cy="586359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AE9CE22-3C0B-443C-AC14-932F1F21F99D}"/>
              </a:ext>
            </a:extLst>
          </p:cNvPr>
          <p:cNvCxnSpPr>
            <a:cxnSpLocks/>
          </p:cNvCxnSpPr>
          <p:nvPr/>
        </p:nvCxnSpPr>
        <p:spPr bwMode="auto">
          <a:xfrm flipH="1">
            <a:off x="6711625" y="1683271"/>
            <a:ext cx="804743" cy="823427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B2C8252-4AE6-4A0B-BC85-D9064FD894A5}"/>
              </a:ext>
            </a:extLst>
          </p:cNvPr>
          <p:cNvCxnSpPr>
            <a:cxnSpLocks/>
          </p:cNvCxnSpPr>
          <p:nvPr/>
        </p:nvCxnSpPr>
        <p:spPr bwMode="auto">
          <a:xfrm flipH="1">
            <a:off x="6680155" y="2247138"/>
            <a:ext cx="988159" cy="436626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C6A5A6E-1002-4D95-8722-687877B98BAF}"/>
              </a:ext>
            </a:extLst>
          </p:cNvPr>
          <p:cNvCxnSpPr>
            <a:cxnSpLocks/>
          </p:cNvCxnSpPr>
          <p:nvPr/>
        </p:nvCxnSpPr>
        <p:spPr bwMode="auto">
          <a:xfrm flipH="1">
            <a:off x="6949367" y="1804896"/>
            <a:ext cx="667842" cy="525518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4CEE7D7-EDD6-4C67-85CE-CD1DAC52B3A1}"/>
              </a:ext>
            </a:extLst>
          </p:cNvPr>
          <p:cNvCxnSpPr>
            <a:cxnSpLocks/>
          </p:cNvCxnSpPr>
          <p:nvPr/>
        </p:nvCxnSpPr>
        <p:spPr bwMode="auto">
          <a:xfrm flipH="1">
            <a:off x="6480738" y="1414600"/>
            <a:ext cx="130046" cy="897086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D383437-2D23-4CBD-9DC6-831B1E6B1DAC}"/>
              </a:ext>
            </a:extLst>
          </p:cNvPr>
          <p:cNvCxnSpPr>
            <a:cxnSpLocks/>
            <a:endCxn id="24" idx="3"/>
          </p:cNvCxnSpPr>
          <p:nvPr/>
        </p:nvCxnSpPr>
        <p:spPr bwMode="auto">
          <a:xfrm flipH="1">
            <a:off x="5129784" y="2914650"/>
            <a:ext cx="761238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773CE9B4-2506-43DD-AA0E-C1E4D296B18D}"/>
              </a:ext>
            </a:extLst>
          </p:cNvPr>
          <p:cNvSpPr/>
          <p:nvPr/>
        </p:nvSpPr>
        <p:spPr bwMode="auto">
          <a:xfrm>
            <a:off x="4011930" y="2747772"/>
            <a:ext cx="1117854" cy="333756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750" dirty="0">
                <a:latin typeface="Arial" pitchFamily="4" charset="0"/>
              </a:rPr>
              <a:t>RF to IF </a:t>
            </a:r>
            <a:r>
              <a:rPr lang="en-US" sz="750" dirty="0" err="1">
                <a:latin typeface="Arial" pitchFamily="4" charset="0"/>
              </a:rPr>
              <a:t>Downconversion</a:t>
            </a:r>
            <a:endParaRPr lang="en-US" sz="750" dirty="0">
              <a:latin typeface="Arial" pitchFamily="4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5CCC5D7-7F8A-4E45-B896-0EB293D7E51E}"/>
              </a:ext>
            </a:extLst>
          </p:cNvPr>
          <p:cNvCxnSpPr>
            <a:cxnSpLocks/>
            <a:stCxn id="24" idx="2"/>
            <a:endCxn id="26" idx="0"/>
          </p:cNvCxnSpPr>
          <p:nvPr/>
        </p:nvCxnSpPr>
        <p:spPr bwMode="auto">
          <a:xfrm>
            <a:off x="4570857" y="3081528"/>
            <a:ext cx="0" cy="200908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A533356-4D93-4BEC-9AE6-CAC7A372DB99}"/>
              </a:ext>
            </a:extLst>
          </p:cNvPr>
          <p:cNvSpPr/>
          <p:nvPr/>
        </p:nvSpPr>
        <p:spPr bwMode="auto">
          <a:xfrm>
            <a:off x="4011930" y="3282436"/>
            <a:ext cx="1117854" cy="333756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750" dirty="0">
                <a:latin typeface="Arial" pitchFamily="4" charset="0"/>
              </a:rPr>
              <a:t>Digitization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BB4DDB-0AC3-43A3-94CF-173A0B3CEC9B}"/>
              </a:ext>
            </a:extLst>
          </p:cNvPr>
          <p:cNvSpPr/>
          <p:nvPr/>
        </p:nvSpPr>
        <p:spPr bwMode="auto">
          <a:xfrm>
            <a:off x="2335150" y="3282436"/>
            <a:ext cx="1117854" cy="333756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750" dirty="0">
                <a:latin typeface="Arial" pitchFamily="4" charset="0"/>
              </a:rPr>
              <a:t>Open Loop Receiver 1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8849783-0807-4F63-9EE4-C8F66EA93595}"/>
              </a:ext>
            </a:extLst>
          </p:cNvPr>
          <p:cNvSpPr/>
          <p:nvPr/>
        </p:nvSpPr>
        <p:spPr bwMode="auto">
          <a:xfrm>
            <a:off x="625722" y="3130315"/>
            <a:ext cx="1117854" cy="333756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750" dirty="0">
                <a:latin typeface="Arial" pitchFamily="4" charset="0"/>
              </a:rPr>
              <a:t>OLR Channel 1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74C09F6-07FF-4F3B-9AAA-0516C13ED874}"/>
              </a:ext>
            </a:extLst>
          </p:cNvPr>
          <p:cNvSpPr/>
          <p:nvPr/>
        </p:nvSpPr>
        <p:spPr bwMode="auto">
          <a:xfrm>
            <a:off x="684386" y="3289814"/>
            <a:ext cx="1117854" cy="333756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750" dirty="0">
                <a:latin typeface="Arial" pitchFamily="4" charset="0"/>
              </a:rPr>
              <a:t>OLR Channel 2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4AEC79C-E167-473B-8B4E-76790E7C5C82}"/>
              </a:ext>
            </a:extLst>
          </p:cNvPr>
          <p:cNvSpPr/>
          <p:nvPr/>
        </p:nvSpPr>
        <p:spPr bwMode="auto">
          <a:xfrm>
            <a:off x="761769" y="3449314"/>
            <a:ext cx="1117854" cy="333756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750" dirty="0">
                <a:latin typeface="Arial" pitchFamily="4" charset="0"/>
              </a:rPr>
              <a:t>OLR Channel 3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2E1CDD2-1BA7-470A-8199-F73827DC0ED5}"/>
              </a:ext>
            </a:extLst>
          </p:cNvPr>
          <p:cNvSpPr/>
          <p:nvPr/>
        </p:nvSpPr>
        <p:spPr bwMode="auto">
          <a:xfrm>
            <a:off x="839152" y="3616192"/>
            <a:ext cx="1117854" cy="333756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750" dirty="0">
                <a:latin typeface="Arial" pitchFamily="4" charset="0"/>
              </a:rPr>
              <a:t>OLR Channel 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6AC8C8-8439-473D-9AC2-9F59F30AC9B4}"/>
              </a:ext>
            </a:extLst>
          </p:cNvPr>
          <p:cNvSpPr txBox="1"/>
          <p:nvPr/>
        </p:nvSpPr>
        <p:spPr>
          <a:xfrm>
            <a:off x="1371495" y="3949948"/>
            <a:ext cx="10695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… up to 16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FC9B7BD-DE5C-4EAD-83CD-E203A022F73F}"/>
              </a:ext>
            </a:extLst>
          </p:cNvPr>
          <p:cNvSpPr/>
          <p:nvPr/>
        </p:nvSpPr>
        <p:spPr bwMode="auto">
          <a:xfrm>
            <a:off x="2448164" y="3442196"/>
            <a:ext cx="1117854" cy="333756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750" dirty="0">
                <a:latin typeface="Arial" pitchFamily="4" charset="0"/>
              </a:rPr>
              <a:t>Open Loop Receiver 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4EB097B-E8C5-40D1-BBDB-C9222F8C3591}"/>
              </a:ext>
            </a:extLst>
          </p:cNvPr>
          <p:cNvSpPr txBox="1"/>
          <p:nvPr/>
        </p:nvSpPr>
        <p:spPr>
          <a:xfrm>
            <a:off x="3007091" y="3775951"/>
            <a:ext cx="9733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… up to 8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3E16519-93F1-4A94-8451-949C2B20C4F4}"/>
              </a:ext>
            </a:extLst>
          </p:cNvPr>
          <p:cNvCxnSpPr>
            <a:cxnSpLocks/>
          </p:cNvCxnSpPr>
          <p:nvPr/>
        </p:nvCxnSpPr>
        <p:spPr bwMode="auto">
          <a:xfrm flipH="1">
            <a:off x="3583210" y="3449314"/>
            <a:ext cx="428720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CEB7453-A487-4732-B7A4-4292AC2FC38D}"/>
              </a:ext>
            </a:extLst>
          </p:cNvPr>
          <p:cNvCxnSpPr>
            <a:cxnSpLocks/>
          </p:cNvCxnSpPr>
          <p:nvPr/>
        </p:nvCxnSpPr>
        <p:spPr bwMode="auto">
          <a:xfrm flipH="1">
            <a:off x="1912271" y="3449314"/>
            <a:ext cx="428720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A8FCA37C-3CE8-4040-BB77-82B820A58265}"/>
              </a:ext>
            </a:extLst>
          </p:cNvPr>
          <p:cNvSpPr txBox="1"/>
          <p:nvPr/>
        </p:nvSpPr>
        <p:spPr>
          <a:xfrm rot="2200485">
            <a:off x="6378003" y="1286130"/>
            <a:ext cx="237757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Signals from Cubesat ‘cloud’</a:t>
            </a:r>
          </a:p>
        </p:txBody>
      </p:sp>
    </p:spTree>
    <p:extLst>
      <p:ext uri="{BB962C8B-B14F-4D97-AF65-F5344CB8AC3E}">
        <p14:creationId xmlns:p14="http://schemas.microsoft.com/office/powerpoint/2010/main" val="455935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F21DC-91AE-4BE2-85A7-290445DB0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Artemis 1 Open Loop and INS Support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ED0DEAB1-EDC0-490C-B5CC-A732B89D777E}"/>
              </a:ext>
            </a:extLst>
          </p:cNvPr>
          <p:cNvSpPr txBox="1">
            <a:spLocks/>
          </p:cNvSpPr>
          <p:nvPr/>
        </p:nvSpPr>
        <p:spPr>
          <a:xfrm>
            <a:off x="352425" y="764381"/>
            <a:ext cx="4888230" cy="4183176"/>
          </a:xfrm>
          <a:prstGeom prst="rect">
            <a:avLst/>
          </a:prstGeom>
        </p:spPr>
        <p:txBody>
          <a:bodyPr/>
          <a:lstStyle>
            <a:lvl1pPr marL="285750" indent="-285750" algn="l" rtl="0" eaLnBrk="0" fontAlgn="base" hangingPunct="0">
              <a:spcBef>
                <a:spcPct val="20000"/>
              </a:spcBef>
              <a:spcAft>
                <a:spcPct val="10000"/>
              </a:spcAft>
              <a:buSzPct val="170000"/>
              <a:buChar char="•"/>
              <a:defRPr sz="16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685800" indent="-228600" algn="l" rtl="0" eaLnBrk="0" fontAlgn="base" hangingPunct="0">
              <a:spcBef>
                <a:spcPct val="20000"/>
              </a:spcBef>
              <a:spcAft>
                <a:spcPct val="10000"/>
              </a:spcAft>
              <a:buSzPct val="160000"/>
              <a:buChar char="•"/>
              <a:defRPr sz="14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7763" indent="-234950" algn="l" rtl="0" eaLnBrk="0" fontAlgn="base" hangingPunct="0">
              <a:spcBef>
                <a:spcPct val="20000"/>
              </a:spcBef>
              <a:spcAft>
                <a:spcPct val="10000"/>
              </a:spcAft>
              <a:buSzPct val="150000"/>
              <a:buChar char="•"/>
              <a:defRPr sz="14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543050" indent="-171450" algn="l" rtl="0" eaLnBrk="0" fontAlgn="base" hangingPunct="0">
              <a:spcBef>
                <a:spcPct val="20000"/>
              </a:spcBef>
              <a:spcAft>
                <a:spcPct val="10000"/>
              </a:spcAft>
              <a:buSzPct val="150000"/>
              <a:buChar char="•"/>
              <a:defRPr sz="14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00250" indent="-171450" algn="l" rtl="0" eaLnBrk="0" fontAlgn="base" hangingPunct="0">
              <a:spcBef>
                <a:spcPct val="20000"/>
              </a:spcBef>
              <a:spcAft>
                <a:spcPct val="10000"/>
              </a:spcAft>
              <a:buSzPct val="150000"/>
              <a:buChar char="•"/>
              <a:defRPr sz="14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457450" indent="-171450" algn="l" rtl="0" eaLnBrk="0" fontAlgn="base" hangingPunct="0">
              <a:spcBef>
                <a:spcPct val="20000"/>
              </a:spcBef>
              <a:spcAft>
                <a:spcPct val="10000"/>
              </a:spcAft>
              <a:buSzPct val="15000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4" charset="-128"/>
              </a:defRPr>
            </a:lvl6pPr>
            <a:lvl7pPr marL="2914650" indent="-171450" algn="l" rtl="0" eaLnBrk="0" fontAlgn="base" hangingPunct="0">
              <a:spcBef>
                <a:spcPct val="20000"/>
              </a:spcBef>
              <a:spcAft>
                <a:spcPct val="10000"/>
              </a:spcAft>
              <a:buSzPct val="15000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4" charset="-128"/>
              </a:defRPr>
            </a:lvl7pPr>
            <a:lvl8pPr marL="3371850" indent="-171450" algn="l" rtl="0" eaLnBrk="0" fontAlgn="base" hangingPunct="0">
              <a:spcBef>
                <a:spcPct val="20000"/>
              </a:spcBef>
              <a:spcAft>
                <a:spcPct val="10000"/>
              </a:spcAft>
              <a:buSzPct val="15000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4" charset="-128"/>
              </a:defRPr>
            </a:lvl8pPr>
            <a:lvl9pPr marL="3829050" indent="-171450" algn="l" rtl="0" eaLnBrk="0" fontAlgn="base" hangingPunct="0">
              <a:spcBef>
                <a:spcPct val="20000"/>
              </a:spcBef>
              <a:spcAft>
                <a:spcPct val="10000"/>
              </a:spcAft>
              <a:buSzPct val="15000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4" charset="-128"/>
              </a:defRPr>
            </a:lvl9pPr>
          </a:lstStyle>
          <a:p>
            <a:r>
              <a:rPr lang="en-US" sz="1200" kern="0" dirty="0"/>
              <a:t>Use Open Loop Receivers (OLR) to simultaneously derive One-Way Doppler tracking data for 8 CubeSats launched with the Artemis EM-1 mission</a:t>
            </a:r>
          </a:p>
          <a:p>
            <a:pPr lvl="1"/>
            <a:r>
              <a:rPr lang="en-US" sz="1050" kern="0" dirty="0"/>
              <a:t>Insufficient amount of transmitters and tracking receivers at DSN to track all CubeSats at once; optimize total tracking time for all CubeSats</a:t>
            </a:r>
          </a:p>
          <a:p>
            <a:pPr lvl="1"/>
            <a:r>
              <a:rPr lang="en-US" sz="1050" kern="0" dirty="0"/>
              <a:t>No current capability for multiple uplinks per antenna</a:t>
            </a:r>
          </a:p>
          <a:p>
            <a:pPr lvl="1"/>
            <a:r>
              <a:rPr lang="en-US" sz="1050" kern="0" dirty="0"/>
              <a:t>The OLRs can track up to 16 channels each, allowing observation of 8 cubesats simultaneously at each DSN complex, even with multiple channels per spacecraft</a:t>
            </a:r>
          </a:p>
          <a:p>
            <a:pPr lvl="1"/>
            <a:endParaRPr lang="en-US" sz="1200" kern="0" dirty="0"/>
          </a:p>
          <a:p>
            <a:r>
              <a:rPr lang="en-US" sz="1200" kern="0" dirty="0"/>
              <a:t>Tracking a cubesat from two DSN complexes allows for the formation of high data quality Interferometric Navigation Solution data and only requires one-way tracking</a:t>
            </a:r>
          </a:p>
          <a:p>
            <a:pPr lvl="1"/>
            <a:r>
              <a:rPr lang="en-US" sz="1050" kern="0" dirty="0"/>
              <a:t>Also, Must have knowledge and pointing considerations to keep cubesats “cloud” within the beamwidth of the antenna</a:t>
            </a:r>
          </a:p>
          <a:p>
            <a:endParaRPr lang="en-US" sz="1200" kern="0" dirty="0"/>
          </a:p>
          <a:p>
            <a:r>
              <a:rPr lang="en-US" sz="1200" kern="0" dirty="0"/>
              <a:t>OLRs record full spectra that can be processed into One-Way Doppler tracking data</a:t>
            </a:r>
          </a:p>
          <a:p>
            <a:endParaRPr lang="en-US" sz="1200" kern="0" dirty="0"/>
          </a:p>
          <a:p>
            <a:r>
              <a:rPr lang="en-US" sz="1200" kern="0" dirty="0"/>
              <a:t>Proof of concept established with Mars 2020 launch</a:t>
            </a:r>
          </a:p>
          <a:p>
            <a:pPr marL="342900" lvl="1" indent="0">
              <a:buNone/>
            </a:pPr>
            <a:endParaRPr lang="en-US" sz="1200" kern="0" dirty="0"/>
          </a:p>
          <a:p>
            <a:pPr marL="257162" lvl="1" indent="0">
              <a:buNone/>
            </a:pPr>
            <a:endParaRPr lang="en-US" sz="1200" kern="0" dirty="0"/>
          </a:p>
        </p:txBody>
      </p:sp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AA400939-B251-4131-A2FB-EE4838FD70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081"/>
          <a:stretch/>
        </p:blipFill>
        <p:spPr>
          <a:xfrm>
            <a:off x="5240655" y="969917"/>
            <a:ext cx="3651885" cy="397764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243DFE6-CC51-42B4-8013-ADDE8FD7F0A5}"/>
              </a:ext>
            </a:extLst>
          </p:cNvPr>
          <p:cNvCxnSpPr/>
          <p:nvPr/>
        </p:nvCxnSpPr>
        <p:spPr bwMode="auto">
          <a:xfrm flipV="1">
            <a:off x="4234815" y="4269105"/>
            <a:ext cx="1137285" cy="604123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241537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6CED9-F5B8-41E6-9194-19F436934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 View Periods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2FAAD9-3DD6-4AE6-9AAA-3EDF4A87C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857" y="1028700"/>
            <a:ext cx="5486400" cy="41148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317F217-3FB6-47D4-A6BD-8C946CB28B71}"/>
              </a:ext>
            </a:extLst>
          </p:cNvPr>
          <p:cNvSpPr/>
          <p:nvPr/>
        </p:nvSpPr>
        <p:spPr bwMode="auto">
          <a:xfrm>
            <a:off x="1494881" y="1432510"/>
            <a:ext cx="605570" cy="3277262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750">
              <a:latin typeface="Arial" pitchFamily="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7991FC4-DCED-4129-943E-6711C1DA4F1B}"/>
              </a:ext>
            </a:extLst>
          </p:cNvPr>
          <p:cNvSpPr/>
          <p:nvPr/>
        </p:nvSpPr>
        <p:spPr bwMode="auto">
          <a:xfrm>
            <a:off x="2511444" y="1432507"/>
            <a:ext cx="660523" cy="3277262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750">
              <a:latin typeface="Arial" pitchFamily="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A76B16A-B5B0-415A-A557-DDA9B12285B9}"/>
              </a:ext>
            </a:extLst>
          </p:cNvPr>
          <p:cNvSpPr/>
          <p:nvPr/>
        </p:nvSpPr>
        <p:spPr bwMode="auto">
          <a:xfrm>
            <a:off x="3937655" y="1432507"/>
            <a:ext cx="80274" cy="3277262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750">
              <a:latin typeface="Arial" pitchFamily="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141BD44-46BA-4516-AF8E-9D9BA411D3FA}"/>
              </a:ext>
            </a:extLst>
          </p:cNvPr>
          <p:cNvSpPr/>
          <p:nvPr/>
        </p:nvSpPr>
        <p:spPr bwMode="auto">
          <a:xfrm>
            <a:off x="5089445" y="1432507"/>
            <a:ext cx="409430" cy="3277256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750">
              <a:latin typeface="Arial" pitchFamily="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93E5CB-C75A-4FC5-A80B-5AA9EDA6102E}"/>
              </a:ext>
            </a:extLst>
          </p:cNvPr>
          <p:cNvSpPr txBox="1"/>
          <p:nvPr/>
        </p:nvSpPr>
        <p:spPr>
          <a:xfrm>
            <a:off x="123865" y="1616528"/>
            <a:ext cx="665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*INS #1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E2B384-8EBE-4785-8756-34CE1A775739}"/>
              </a:ext>
            </a:extLst>
          </p:cNvPr>
          <p:cNvSpPr txBox="1"/>
          <p:nvPr/>
        </p:nvSpPr>
        <p:spPr>
          <a:xfrm>
            <a:off x="1870722" y="980836"/>
            <a:ext cx="605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INS #2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5AAC4A-594A-4DC8-B9EC-7B3DE4765052}"/>
              </a:ext>
            </a:extLst>
          </p:cNvPr>
          <p:cNvSpPr txBox="1"/>
          <p:nvPr/>
        </p:nvSpPr>
        <p:spPr>
          <a:xfrm>
            <a:off x="4569895" y="905767"/>
            <a:ext cx="605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INS #3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596E32-8EC7-4526-A293-7EB8D27223CC}"/>
              </a:ext>
            </a:extLst>
          </p:cNvPr>
          <p:cNvSpPr txBox="1"/>
          <p:nvPr/>
        </p:nvSpPr>
        <p:spPr>
          <a:xfrm>
            <a:off x="6426136" y="1997401"/>
            <a:ext cx="605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INS #4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CED6D9B-F133-45D3-86CA-3EDD3A495A44}"/>
              </a:ext>
            </a:extLst>
          </p:cNvPr>
          <p:cNvCxnSpPr>
            <a:cxnSpLocks/>
          </p:cNvCxnSpPr>
          <p:nvPr/>
        </p:nvCxnSpPr>
        <p:spPr bwMode="auto">
          <a:xfrm flipH="1">
            <a:off x="5629270" y="2124359"/>
            <a:ext cx="796867" cy="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529DC36-690B-4707-B35F-430702B9B6C5}"/>
              </a:ext>
            </a:extLst>
          </p:cNvPr>
          <p:cNvCxnSpPr>
            <a:cxnSpLocks/>
          </p:cNvCxnSpPr>
          <p:nvPr/>
        </p:nvCxnSpPr>
        <p:spPr bwMode="auto">
          <a:xfrm flipH="1">
            <a:off x="4021014" y="1142884"/>
            <a:ext cx="776779" cy="947288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F5D0F45-F8BA-4E61-B0E7-ECA10D30F352}"/>
              </a:ext>
            </a:extLst>
          </p:cNvPr>
          <p:cNvCxnSpPr>
            <a:cxnSpLocks/>
          </p:cNvCxnSpPr>
          <p:nvPr/>
        </p:nvCxnSpPr>
        <p:spPr bwMode="auto">
          <a:xfrm>
            <a:off x="2358993" y="1234752"/>
            <a:ext cx="554747" cy="175103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CEDF03E-F98E-4125-8027-4560AF4EB402}"/>
              </a:ext>
            </a:extLst>
          </p:cNvPr>
          <p:cNvCxnSpPr>
            <a:cxnSpLocks/>
          </p:cNvCxnSpPr>
          <p:nvPr/>
        </p:nvCxnSpPr>
        <p:spPr bwMode="auto">
          <a:xfrm>
            <a:off x="831529" y="1743485"/>
            <a:ext cx="665822" cy="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D5C5CDE-B739-43AE-9A3D-3B9DAF1EACD7}"/>
              </a:ext>
            </a:extLst>
          </p:cNvPr>
          <p:cNvSpPr txBox="1"/>
          <p:nvPr/>
        </p:nvSpPr>
        <p:spPr>
          <a:xfrm>
            <a:off x="6233574" y="2571750"/>
            <a:ext cx="28310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Antenna rise/set at 6 degrees (but used actual azimuth horizon mask)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Actual coverage reduced somewhat by actual DSN tracking times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Part of the coverage “best efforts” during station pre-</a:t>
            </a:r>
            <a:r>
              <a:rPr lang="en-US" sz="1200" dirty="0" err="1"/>
              <a:t>cal</a:t>
            </a:r>
            <a:r>
              <a:rPr lang="en-US" sz="1200" dirty="0"/>
              <a:t> and tear-down periods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Even a short period is helpful to the Nav solution</a:t>
            </a:r>
          </a:p>
        </p:txBody>
      </p:sp>
    </p:spTree>
    <p:extLst>
      <p:ext uri="{BB962C8B-B14F-4D97-AF65-F5344CB8AC3E}">
        <p14:creationId xmlns:p14="http://schemas.microsoft.com/office/powerpoint/2010/main" val="1136985625"/>
      </p:ext>
    </p:extLst>
  </p:cSld>
  <p:clrMapOvr>
    <a:masterClrMapping/>
  </p:clrMapOvr>
</p:sld>
</file>

<file path=ppt/theme/theme1.xml><?xml version="1.0" encoding="utf-8"?>
<a:theme xmlns:a="http://schemas.openxmlformats.org/drawingml/2006/main" name="NASAjpl-White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bg1">
              <a:lumMod val="65000"/>
            </a:schemeClr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NASAjpl-Black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50000"/>
          </a:schemeClr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2"/>
          </a:solidFill>
          <a:headEnd type="arrow"/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12466</TotalTime>
  <Words>1661</Words>
  <Application>Microsoft Office PowerPoint</Application>
  <PresentationFormat>On-screen Show (16:9)</PresentationFormat>
  <Paragraphs>198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MS PGothic</vt:lpstr>
      <vt:lpstr>Abadi MT Condensed Light</vt:lpstr>
      <vt:lpstr>Arial</vt:lpstr>
      <vt:lpstr>Calibri</vt:lpstr>
      <vt:lpstr>Helvetica</vt:lpstr>
      <vt:lpstr>Times New Roman</vt:lpstr>
      <vt:lpstr>NASAjpl-WhiteTheme-16x9-vA6</vt:lpstr>
      <vt:lpstr>NASAjpl-BlackTheme-16x9-vA6</vt:lpstr>
      <vt:lpstr>PowerPoint Presentation</vt:lpstr>
      <vt:lpstr>Artemis I Mission Overview</vt:lpstr>
      <vt:lpstr>Communications Challenges</vt:lpstr>
      <vt:lpstr>DSN Scheduling Considerations</vt:lpstr>
      <vt:lpstr>Interferometric Narrowband Spacecraft (INS)</vt:lpstr>
      <vt:lpstr>Two-Way Doppler vs INS Tracking Data Comparison</vt:lpstr>
      <vt:lpstr>Open Loop Receivers</vt:lpstr>
      <vt:lpstr>Artemis 1 Open Loop and INS Support</vt:lpstr>
      <vt:lpstr>INS View Periods</vt:lpstr>
      <vt:lpstr>Overview of DSN Data Flow</vt:lpstr>
      <vt:lpstr>PowerPoint Presentation</vt:lpstr>
      <vt:lpstr>Typical Observables</vt:lpstr>
      <vt:lpstr>Simultaneous Detection of 3 of 8 Cubesates</vt:lpstr>
      <vt:lpstr>Frequency Offsets</vt:lpstr>
      <vt:lpstr>Mission-by-Mission Summary: Part 1</vt:lpstr>
      <vt:lpstr>Mission-by-Mission Summary: Part 2</vt:lpstr>
      <vt:lpstr>Mission-by-Mission Summary: Part 3</vt:lpstr>
      <vt:lpstr>Mission-by-Mission Summary: Part 4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 M Stolze</dc:creator>
  <cp:lastModifiedBy>Buccino, Dustin R (US 332K)</cp:lastModifiedBy>
  <cp:revision>133</cp:revision>
  <dcterms:created xsi:type="dcterms:W3CDTF">2016-09-08T21:41:17Z</dcterms:created>
  <dcterms:modified xsi:type="dcterms:W3CDTF">2023-04-27T06:51:40Z</dcterms:modified>
</cp:coreProperties>
</file>