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vsdx" ContentType="application/vnd.ms-visio.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8"/>
  </p:notesMasterIdLst>
  <p:sldIdLst>
    <p:sldId id="329" r:id="rId2"/>
    <p:sldId id="257" r:id="rId3"/>
    <p:sldId id="308" r:id="rId4"/>
    <p:sldId id="258" r:id="rId5"/>
    <p:sldId id="261" r:id="rId6"/>
    <p:sldId id="267" r:id="rId7"/>
    <p:sldId id="273" r:id="rId8"/>
    <p:sldId id="336" r:id="rId9"/>
    <p:sldId id="335" r:id="rId10"/>
    <p:sldId id="310" r:id="rId11"/>
    <p:sldId id="309" r:id="rId12"/>
    <p:sldId id="332" r:id="rId13"/>
    <p:sldId id="299" r:id="rId14"/>
    <p:sldId id="330" r:id="rId15"/>
    <p:sldId id="331" r:id="rId16"/>
    <p:sldId id="263"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5899"/>
    <p:restoredTop sz="96291"/>
  </p:normalViewPr>
  <p:slideViewPr>
    <p:cSldViewPr snapToGrid="0">
      <p:cViewPr varScale="1">
        <p:scale>
          <a:sx n="109" d="100"/>
          <a:sy n="109" d="100"/>
        </p:scale>
        <p:origin x="1934" y="101"/>
      </p:cViewPr>
      <p:guideLst/>
    </p:cSldViewPr>
  </p:slideViewPr>
  <p:notesTextViewPr>
    <p:cViewPr>
      <p:scale>
        <a:sx n="1" d="1"/>
        <a:sy n="1" d="1"/>
      </p:scale>
      <p:origin x="0" y="0"/>
    </p:cViewPr>
  </p:notesTextViewPr>
  <p:sorterViewPr>
    <p:cViewPr>
      <p:scale>
        <a:sx n="152" d="100"/>
        <a:sy n="152"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1EB021C-B086-E048-9C14-D16BC5777C7C}" type="datetimeFigureOut">
              <a:rPr lang="en-US" smtClean="0"/>
              <a:t>4/25/2023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A57F979-F6B2-B347-88FE-9D8939E7E4FE}" type="slidenum">
              <a:rPr lang="en-US" smtClean="0"/>
              <a:t>‹#›</a:t>
            </a:fld>
            <a:endParaRPr lang="en-US"/>
          </a:p>
        </p:txBody>
      </p:sp>
    </p:spTree>
    <p:extLst>
      <p:ext uri="{BB962C8B-B14F-4D97-AF65-F5344CB8AC3E}">
        <p14:creationId xmlns:p14="http://schemas.microsoft.com/office/powerpoint/2010/main" val="27330038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0D6CED-DEA3-23DD-9566-81D4E1C1528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6266324-33BF-DF5D-1D16-C4D4CEA5EF59}"/>
              </a:ext>
            </a:extLst>
          </p:cNvPr>
          <p:cNvSpPr>
            <a:spLocks noGrp="1"/>
          </p:cNvSpPr>
          <p:nvPr>
            <p:ph type="subTitle" idx="1"/>
          </p:nvPr>
        </p:nvSpPr>
        <p:spPr>
          <a:xfrm>
            <a:off x="1524000" y="3602038"/>
            <a:ext cx="9144000" cy="1655762"/>
          </a:xfrm>
        </p:spPr>
        <p:txBody>
          <a:bodyPr/>
          <a:lstStyle>
            <a:lvl1pPr marL="0" indent="0" algn="ctr">
              <a:buNone/>
              <a:defRPr sz="2400"/>
            </a:lvl1pPr>
            <a:lvl2pPr marL="457206" indent="0" algn="ctr">
              <a:buNone/>
              <a:defRPr sz="2000"/>
            </a:lvl2pPr>
            <a:lvl3pPr marL="914411" indent="0" algn="ctr">
              <a:buNone/>
              <a:defRPr sz="1800"/>
            </a:lvl3pPr>
            <a:lvl4pPr marL="1371617" indent="0" algn="ctr">
              <a:buNone/>
              <a:defRPr sz="1600"/>
            </a:lvl4pPr>
            <a:lvl5pPr marL="1828823" indent="0" algn="ctr">
              <a:buNone/>
              <a:defRPr sz="1600"/>
            </a:lvl5pPr>
            <a:lvl6pPr marL="2286029" indent="0" algn="ctr">
              <a:buNone/>
              <a:defRPr sz="1600"/>
            </a:lvl6pPr>
            <a:lvl7pPr marL="2743234" indent="0" algn="ctr">
              <a:buNone/>
              <a:defRPr sz="1600"/>
            </a:lvl7pPr>
            <a:lvl8pPr marL="3200440" indent="0" algn="ctr">
              <a:buNone/>
              <a:defRPr sz="1600"/>
            </a:lvl8pPr>
            <a:lvl9pPr marL="3657646"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983C1EF-1095-B2CC-F05D-685E6D07F475}"/>
              </a:ext>
            </a:extLst>
          </p:cNvPr>
          <p:cNvSpPr>
            <a:spLocks noGrp="1"/>
          </p:cNvSpPr>
          <p:nvPr>
            <p:ph type="dt" sz="half" idx="10"/>
          </p:nvPr>
        </p:nvSpPr>
        <p:spPr/>
        <p:txBody>
          <a:bodyPr/>
          <a:lstStyle/>
          <a:p>
            <a:fld id="{D3F98C02-D33E-8640-8306-E8C9BE3C057C}" type="datetime1">
              <a:rPr lang="en-US" smtClean="0"/>
              <a:t>4/25/2023</a:t>
            </a:fld>
            <a:endParaRPr lang="en-US"/>
          </a:p>
        </p:txBody>
      </p:sp>
      <p:sp>
        <p:nvSpPr>
          <p:cNvPr id="5" name="Footer Placeholder 4">
            <a:extLst>
              <a:ext uri="{FF2B5EF4-FFF2-40B4-BE49-F238E27FC236}">
                <a16:creationId xmlns:a16="http://schemas.microsoft.com/office/drawing/2014/main" id="{E96C60B6-891E-786A-593C-18369D02E26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0743BD3-6564-A44D-BC5F-EE3C6275EEF2}"/>
              </a:ext>
            </a:extLst>
          </p:cNvPr>
          <p:cNvSpPr>
            <a:spLocks noGrp="1"/>
          </p:cNvSpPr>
          <p:nvPr>
            <p:ph type="sldNum" sz="quarter" idx="12"/>
          </p:nvPr>
        </p:nvSpPr>
        <p:spPr/>
        <p:txBody>
          <a:bodyPr/>
          <a:lstStyle/>
          <a:p>
            <a:fld id="{20DE3D0B-D617-F04A-9945-9E6ADBABFF14}" type="slidenum">
              <a:rPr lang="en-US" smtClean="0"/>
              <a:t>‹#›</a:t>
            </a:fld>
            <a:endParaRPr lang="en-US"/>
          </a:p>
        </p:txBody>
      </p:sp>
    </p:spTree>
    <p:extLst>
      <p:ext uri="{BB962C8B-B14F-4D97-AF65-F5344CB8AC3E}">
        <p14:creationId xmlns:p14="http://schemas.microsoft.com/office/powerpoint/2010/main" val="4799130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94D6A8-1DA5-AA10-266C-131EC3274A8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8BCC7A3-FCDE-0C5F-4F79-56745EC182F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4E83413-BB26-D9B9-2285-8333540B688E}"/>
              </a:ext>
            </a:extLst>
          </p:cNvPr>
          <p:cNvSpPr>
            <a:spLocks noGrp="1"/>
          </p:cNvSpPr>
          <p:nvPr>
            <p:ph type="dt" sz="half" idx="10"/>
          </p:nvPr>
        </p:nvSpPr>
        <p:spPr/>
        <p:txBody>
          <a:bodyPr/>
          <a:lstStyle/>
          <a:p>
            <a:fld id="{173D9861-D12D-BA46-9729-D8644EECD2AC}" type="datetime1">
              <a:rPr lang="en-US" smtClean="0"/>
              <a:t>4/25/2023</a:t>
            </a:fld>
            <a:endParaRPr lang="en-US"/>
          </a:p>
        </p:txBody>
      </p:sp>
      <p:sp>
        <p:nvSpPr>
          <p:cNvPr id="5" name="Footer Placeholder 4">
            <a:extLst>
              <a:ext uri="{FF2B5EF4-FFF2-40B4-BE49-F238E27FC236}">
                <a16:creationId xmlns:a16="http://schemas.microsoft.com/office/drawing/2014/main" id="{F08FD44A-6CE6-1065-7D72-1D9A4E54032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13A6FA3-FB5F-CD33-0F3D-A1D447F7BC21}"/>
              </a:ext>
            </a:extLst>
          </p:cNvPr>
          <p:cNvSpPr>
            <a:spLocks noGrp="1"/>
          </p:cNvSpPr>
          <p:nvPr>
            <p:ph type="sldNum" sz="quarter" idx="12"/>
          </p:nvPr>
        </p:nvSpPr>
        <p:spPr/>
        <p:txBody>
          <a:bodyPr/>
          <a:lstStyle/>
          <a:p>
            <a:fld id="{20DE3D0B-D617-F04A-9945-9E6ADBABFF14}" type="slidenum">
              <a:rPr lang="en-US" smtClean="0"/>
              <a:t>‹#›</a:t>
            </a:fld>
            <a:endParaRPr lang="en-US"/>
          </a:p>
        </p:txBody>
      </p:sp>
    </p:spTree>
    <p:extLst>
      <p:ext uri="{BB962C8B-B14F-4D97-AF65-F5344CB8AC3E}">
        <p14:creationId xmlns:p14="http://schemas.microsoft.com/office/powerpoint/2010/main" val="7361370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70DFD39-35BB-8033-E549-D43FCDA1D7EE}"/>
              </a:ext>
            </a:extLst>
          </p:cNvPr>
          <p:cNvSpPr>
            <a:spLocks noGrp="1"/>
          </p:cNvSpPr>
          <p:nvPr>
            <p:ph type="title" orient="vert"/>
          </p:nvPr>
        </p:nvSpPr>
        <p:spPr>
          <a:xfrm>
            <a:off x="8724899"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444B53C-0BC6-074A-34DC-0A39A8C50769}"/>
              </a:ext>
            </a:extLst>
          </p:cNvPr>
          <p:cNvSpPr>
            <a:spLocks noGrp="1"/>
          </p:cNvSpPr>
          <p:nvPr>
            <p:ph type="body" orient="vert" idx="1"/>
          </p:nvPr>
        </p:nvSpPr>
        <p:spPr>
          <a:xfrm>
            <a:off x="838199"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97880C1-8105-AB87-81A2-2625DA00E04E}"/>
              </a:ext>
            </a:extLst>
          </p:cNvPr>
          <p:cNvSpPr>
            <a:spLocks noGrp="1"/>
          </p:cNvSpPr>
          <p:nvPr>
            <p:ph type="dt" sz="half" idx="10"/>
          </p:nvPr>
        </p:nvSpPr>
        <p:spPr/>
        <p:txBody>
          <a:bodyPr/>
          <a:lstStyle/>
          <a:p>
            <a:fld id="{6B8A80CB-2DCB-2E47-97A6-CB153C74B320}" type="datetime1">
              <a:rPr lang="en-US" smtClean="0"/>
              <a:t>4/25/2023</a:t>
            </a:fld>
            <a:endParaRPr lang="en-US"/>
          </a:p>
        </p:txBody>
      </p:sp>
      <p:sp>
        <p:nvSpPr>
          <p:cNvPr id="5" name="Footer Placeholder 4">
            <a:extLst>
              <a:ext uri="{FF2B5EF4-FFF2-40B4-BE49-F238E27FC236}">
                <a16:creationId xmlns:a16="http://schemas.microsoft.com/office/drawing/2014/main" id="{AF7FC1A5-07C2-B6E1-B79B-FF737CD18E4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986B158-3B0F-762C-8F0A-24069DF574FA}"/>
              </a:ext>
            </a:extLst>
          </p:cNvPr>
          <p:cNvSpPr>
            <a:spLocks noGrp="1"/>
          </p:cNvSpPr>
          <p:nvPr>
            <p:ph type="sldNum" sz="quarter" idx="12"/>
          </p:nvPr>
        </p:nvSpPr>
        <p:spPr/>
        <p:txBody>
          <a:bodyPr/>
          <a:lstStyle/>
          <a:p>
            <a:fld id="{20DE3D0B-D617-F04A-9945-9E6ADBABFF14}" type="slidenum">
              <a:rPr lang="en-US" smtClean="0"/>
              <a:t>‹#›</a:t>
            </a:fld>
            <a:endParaRPr lang="en-US"/>
          </a:p>
        </p:txBody>
      </p:sp>
    </p:spTree>
    <p:extLst>
      <p:ext uri="{BB962C8B-B14F-4D97-AF65-F5344CB8AC3E}">
        <p14:creationId xmlns:p14="http://schemas.microsoft.com/office/powerpoint/2010/main" val="12981434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Cover_Horz Image">
    <p:spTree>
      <p:nvGrpSpPr>
        <p:cNvPr id="1" name=""/>
        <p:cNvGrpSpPr/>
        <p:nvPr/>
      </p:nvGrpSpPr>
      <p:grpSpPr>
        <a:xfrm>
          <a:off x="0" y="0"/>
          <a:ext cx="0" cy="0"/>
          <a:chOff x="0" y="0"/>
          <a:chExt cx="0" cy="0"/>
        </a:xfrm>
      </p:grpSpPr>
      <p:sp>
        <p:nvSpPr>
          <p:cNvPr id="2" name="Picture Placeholder 7"/>
          <p:cNvSpPr>
            <a:spLocks noGrp="1"/>
          </p:cNvSpPr>
          <p:nvPr>
            <p:ph type="pic" sz="quarter" idx="13"/>
          </p:nvPr>
        </p:nvSpPr>
        <p:spPr>
          <a:xfrm>
            <a:off x="0" y="2"/>
            <a:ext cx="12192000" cy="4465835"/>
          </a:xfrm>
          <a:prstGeom prst="rect">
            <a:avLst/>
          </a:prstGeom>
        </p:spPr>
        <p:txBody>
          <a:bodyPr vert="horz" anchor="ctr"/>
          <a:lstStyle>
            <a:lvl1pPr marL="0" indent="0" algn="ctr">
              <a:buFontTx/>
              <a:buNone/>
              <a:defRPr sz="1600">
                <a:solidFill>
                  <a:srgbClr val="000000"/>
                </a:solidFill>
              </a:defRPr>
            </a:lvl1pPr>
          </a:lstStyle>
          <a:p>
            <a:r>
              <a:rPr lang="en-US" dirty="0"/>
              <a:t>Drag picture to placeholder or click icon to add</a:t>
            </a:r>
          </a:p>
        </p:txBody>
      </p:sp>
      <p:sp>
        <p:nvSpPr>
          <p:cNvPr id="3" name="Text Placeholder 4"/>
          <p:cNvSpPr>
            <a:spLocks noGrp="1"/>
          </p:cNvSpPr>
          <p:nvPr>
            <p:ph type="body" sz="quarter" idx="3" hasCustomPrompt="1"/>
          </p:nvPr>
        </p:nvSpPr>
        <p:spPr>
          <a:xfrm>
            <a:off x="492266" y="4814636"/>
            <a:ext cx="11248180" cy="430183"/>
          </a:xfrm>
          <a:prstGeom prst="rect">
            <a:avLst/>
          </a:prstGeom>
        </p:spPr>
        <p:txBody>
          <a:bodyPr anchor="t">
            <a:noAutofit/>
          </a:bodyPr>
          <a:lstStyle>
            <a:lvl1pPr marL="0" indent="0" algn="l">
              <a:buNone/>
              <a:defRPr sz="2800" b="1" baseline="0">
                <a:solidFill>
                  <a:srgbClr val="000000"/>
                </a:solidFill>
                <a:latin typeface="+mj-lt"/>
                <a:cs typeface="Arial"/>
              </a:defRPr>
            </a:lvl1pPr>
            <a:lvl2pPr marL="457206" indent="0">
              <a:buNone/>
              <a:defRPr sz="2000" b="1"/>
            </a:lvl2pPr>
            <a:lvl3pPr marL="914411" indent="0">
              <a:buNone/>
              <a:defRPr sz="1800" b="1"/>
            </a:lvl3pPr>
            <a:lvl4pPr marL="1371617" indent="0">
              <a:buNone/>
              <a:defRPr sz="1600" b="1"/>
            </a:lvl4pPr>
            <a:lvl5pPr marL="1828823" indent="0">
              <a:buNone/>
              <a:defRPr sz="1600" b="1"/>
            </a:lvl5pPr>
            <a:lvl6pPr marL="2286029" indent="0">
              <a:buNone/>
              <a:defRPr sz="1600" b="1"/>
            </a:lvl6pPr>
            <a:lvl7pPr marL="2743234" indent="0">
              <a:buNone/>
              <a:defRPr sz="1600" b="1"/>
            </a:lvl7pPr>
            <a:lvl8pPr marL="3200440" indent="0">
              <a:buNone/>
              <a:defRPr sz="1600" b="1"/>
            </a:lvl8pPr>
            <a:lvl9pPr marL="3657646" indent="0">
              <a:buNone/>
              <a:defRPr sz="1600" b="1"/>
            </a:lvl9pPr>
          </a:lstStyle>
          <a:p>
            <a:pPr lvl="0"/>
            <a:r>
              <a:rPr lang="en-US" dirty="0"/>
              <a:t>Click to Edit Presentation Title</a:t>
            </a:r>
          </a:p>
        </p:txBody>
      </p:sp>
      <p:sp>
        <p:nvSpPr>
          <p:cNvPr id="9" name="Text Placeholder 4"/>
          <p:cNvSpPr>
            <a:spLocks noGrp="1"/>
          </p:cNvSpPr>
          <p:nvPr>
            <p:ph type="body" sz="quarter" idx="17" hasCustomPrompt="1"/>
          </p:nvPr>
        </p:nvSpPr>
        <p:spPr>
          <a:xfrm>
            <a:off x="492266" y="4524001"/>
            <a:ext cx="11248180" cy="290635"/>
          </a:xfrm>
          <a:prstGeom prst="rect">
            <a:avLst/>
          </a:prstGeom>
        </p:spPr>
        <p:txBody>
          <a:bodyPr anchor="t">
            <a:noAutofit/>
          </a:bodyPr>
          <a:lstStyle>
            <a:lvl1pPr marL="0" indent="0" algn="l">
              <a:buNone/>
              <a:tabLst/>
              <a:defRPr sz="1600" baseline="0">
                <a:solidFill>
                  <a:schemeClr val="accent1"/>
                </a:solidFill>
                <a:latin typeface="+mj-lt"/>
              </a:defRPr>
            </a:lvl1pPr>
            <a:lvl2pPr marL="411485" indent="0">
              <a:buNone/>
              <a:defRPr sz="1000"/>
            </a:lvl2pPr>
            <a:lvl3pPr marL="777250" indent="0">
              <a:buNone/>
              <a:defRPr sz="1000"/>
            </a:lvl3pPr>
            <a:lvl4pPr marL="1051573" indent="0">
              <a:buNone/>
              <a:defRPr sz="1000"/>
            </a:lvl4pPr>
            <a:lvl5pPr marL="1325896" indent="0">
              <a:buNone/>
              <a:defRPr sz="1000"/>
            </a:lvl5pPr>
          </a:lstStyle>
          <a:p>
            <a:pPr lvl="0"/>
            <a:r>
              <a:rPr lang="en-US" dirty="0"/>
              <a:t>Click to Add a Theme, Project or Mission Name (optional)</a:t>
            </a:r>
          </a:p>
        </p:txBody>
      </p:sp>
      <p:sp>
        <p:nvSpPr>
          <p:cNvPr id="11" name="Text Placeholder 20"/>
          <p:cNvSpPr>
            <a:spLocks noGrp="1"/>
          </p:cNvSpPr>
          <p:nvPr>
            <p:ph type="body" sz="quarter" idx="18" hasCustomPrompt="1"/>
          </p:nvPr>
        </p:nvSpPr>
        <p:spPr>
          <a:xfrm>
            <a:off x="492268" y="5853546"/>
            <a:ext cx="6619735" cy="665791"/>
          </a:xfrm>
          <a:prstGeom prst="rect">
            <a:avLst/>
          </a:prstGeom>
        </p:spPr>
        <p:txBody>
          <a:bodyPr anchor="b">
            <a:noAutofit/>
          </a:bodyPr>
          <a:lstStyle>
            <a:lvl1pPr marL="0" marR="0" indent="0" algn="l" defTabSz="457206" rtl="0" eaLnBrk="1" fontAlgn="auto" latinLnBrk="0" hangingPunct="1">
              <a:lnSpc>
                <a:spcPct val="100000"/>
              </a:lnSpc>
              <a:spcBef>
                <a:spcPct val="20000"/>
              </a:spcBef>
              <a:spcAft>
                <a:spcPts val="0"/>
              </a:spcAft>
              <a:buClrTx/>
              <a:buSzTx/>
              <a:buFontTx/>
              <a:buNone/>
              <a:tabLst/>
              <a:defRPr sz="1200" baseline="0">
                <a:solidFill>
                  <a:srgbClr val="000000"/>
                </a:solidFill>
                <a:latin typeface="+mn-lt"/>
                <a:cs typeface="Arial"/>
              </a:defRPr>
            </a:lvl1pPr>
          </a:lstStyle>
          <a:p>
            <a:pPr lvl="0"/>
            <a:r>
              <a:rPr lang="en-US" dirty="0"/>
              <a:t>Presented by, Job Title, Date, etc.</a:t>
            </a:r>
          </a:p>
        </p:txBody>
      </p:sp>
      <p:sp>
        <p:nvSpPr>
          <p:cNvPr id="8" name="Text Placeholder 20"/>
          <p:cNvSpPr>
            <a:spLocks noGrp="1"/>
          </p:cNvSpPr>
          <p:nvPr>
            <p:ph type="body" sz="quarter" idx="19" hasCustomPrompt="1"/>
          </p:nvPr>
        </p:nvSpPr>
        <p:spPr>
          <a:xfrm>
            <a:off x="492266" y="5244819"/>
            <a:ext cx="11248180" cy="470183"/>
          </a:xfrm>
          <a:prstGeom prst="rect">
            <a:avLst/>
          </a:prstGeom>
        </p:spPr>
        <p:txBody>
          <a:bodyPr>
            <a:noAutofit/>
          </a:bodyPr>
          <a:lstStyle>
            <a:lvl1pPr marL="0" marR="0" indent="0" algn="l" defTabSz="457206" rtl="0" eaLnBrk="1" fontAlgn="auto" latinLnBrk="0" hangingPunct="1">
              <a:lnSpc>
                <a:spcPct val="100000"/>
              </a:lnSpc>
              <a:spcBef>
                <a:spcPct val="20000"/>
              </a:spcBef>
              <a:spcAft>
                <a:spcPts val="0"/>
              </a:spcAft>
              <a:buClrTx/>
              <a:buSzTx/>
              <a:buFontTx/>
              <a:buNone/>
              <a:tabLst/>
              <a:defRPr sz="2200" baseline="0">
                <a:solidFill>
                  <a:schemeClr val="tx1"/>
                </a:solidFill>
                <a:latin typeface="+mj-lt"/>
                <a:cs typeface="Arial"/>
              </a:defRPr>
            </a:lvl1pPr>
          </a:lstStyle>
          <a:p>
            <a:pPr lvl="0"/>
            <a:r>
              <a:rPr lang="en-US" dirty="0"/>
              <a:t>Click to Add a Presentation Subtitle</a:t>
            </a:r>
          </a:p>
        </p:txBody>
      </p:sp>
      <p:pic>
        <p:nvPicPr>
          <p:cNvPr id="12" name="Picture 11" descr="Tribrand_ColorBlack_rgb_16x3_160601.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583426" y="5833872"/>
            <a:ext cx="3900644" cy="812634"/>
          </a:xfrm>
          <a:prstGeom prst="rect">
            <a:avLst/>
          </a:prstGeom>
        </p:spPr>
      </p:pic>
      <p:sp>
        <p:nvSpPr>
          <p:cNvPr id="5" name="Footer Placeholder 4"/>
          <p:cNvSpPr>
            <a:spLocks noGrp="1"/>
          </p:cNvSpPr>
          <p:nvPr>
            <p:ph type="ftr" sz="quarter" idx="21"/>
          </p:nvPr>
        </p:nvSpPr>
        <p:spPr>
          <a:xfrm>
            <a:off x="492263" y="6457849"/>
            <a:ext cx="6619737" cy="400153"/>
          </a:xfrm>
        </p:spPr>
        <p:txBody>
          <a:bodyPr/>
          <a:lstStyle>
            <a:lvl1pPr algn="l">
              <a:defRPr/>
            </a:lvl1pPr>
          </a:lstStyle>
          <a:p>
            <a:r>
              <a:rPr lang="en-US" dirty="0"/>
              <a:t>For required markings, please visit https://mh.jpl.nasa.gov</a:t>
            </a:r>
          </a:p>
        </p:txBody>
      </p:sp>
    </p:spTree>
    <p:extLst>
      <p:ext uri="{BB962C8B-B14F-4D97-AF65-F5344CB8AC3E}">
        <p14:creationId xmlns:p14="http://schemas.microsoft.com/office/powerpoint/2010/main" val="3777864288"/>
      </p:ext>
    </p:extLst>
  </p:cSld>
  <p:clrMapOvr>
    <a:masterClrMapping/>
  </p:clrMapOvr>
  <p:hf hdr="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8CE004-AAA4-17AA-C969-0AC3D91E756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53CBCE0-AE70-1D59-788F-A3E070BAFE3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6475BE0-EA0F-5FEE-F57A-C6CB8C8C22DF}"/>
              </a:ext>
            </a:extLst>
          </p:cNvPr>
          <p:cNvSpPr>
            <a:spLocks noGrp="1"/>
          </p:cNvSpPr>
          <p:nvPr>
            <p:ph type="dt" sz="half" idx="10"/>
          </p:nvPr>
        </p:nvSpPr>
        <p:spPr/>
        <p:txBody>
          <a:bodyPr/>
          <a:lstStyle/>
          <a:p>
            <a:fld id="{02BA4645-583B-DA49-971A-BFBE59B99153}" type="datetime1">
              <a:rPr lang="en-US" smtClean="0"/>
              <a:t>4/25/2023</a:t>
            </a:fld>
            <a:endParaRPr lang="en-US"/>
          </a:p>
        </p:txBody>
      </p:sp>
      <p:sp>
        <p:nvSpPr>
          <p:cNvPr id="5" name="Footer Placeholder 4">
            <a:extLst>
              <a:ext uri="{FF2B5EF4-FFF2-40B4-BE49-F238E27FC236}">
                <a16:creationId xmlns:a16="http://schemas.microsoft.com/office/drawing/2014/main" id="{074444B5-6AD9-4C4D-3C97-B0D0B5D080A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4302ED8-A1A6-70EF-4251-A019DD655CA3}"/>
              </a:ext>
            </a:extLst>
          </p:cNvPr>
          <p:cNvSpPr>
            <a:spLocks noGrp="1"/>
          </p:cNvSpPr>
          <p:nvPr>
            <p:ph type="sldNum" sz="quarter" idx="12"/>
          </p:nvPr>
        </p:nvSpPr>
        <p:spPr/>
        <p:txBody>
          <a:bodyPr/>
          <a:lstStyle/>
          <a:p>
            <a:fld id="{20DE3D0B-D617-F04A-9945-9E6ADBABFF14}" type="slidenum">
              <a:rPr lang="en-US" smtClean="0"/>
              <a:t>‹#›</a:t>
            </a:fld>
            <a:endParaRPr lang="en-US"/>
          </a:p>
        </p:txBody>
      </p:sp>
    </p:spTree>
    <p:extLst>
      <p:ext uri="{BB962C8B-B14F-4D97-AF65-F5344CB8AC3E}">
        <p14:creationId xmlns:p14="http://schemas.microsoft.com/office/powerpoint/2010/main" val="6498518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2AC1AB-4E2A-1B3F-A589-05518A71E9A5}"/>
              </a:ext>
            </a:extLst>
          </p:cNvPr>
          <p:cNvSpPr>
            <a:spLocks noGrp="1"/>
          </p:cNvSpPr>
          <p:nvPr>
            <p:ph type="title"/>
          </p:nvPr>
        </p:nvSpPr>
        <p:spPr>
          <a:xfrm>
            <a:off x="831852"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2C79DC92-BB5F-796E-79B2-1A0D3502DBF9}"/>
              </a:ext>
            </a:extLst>
          </p:cNvPr>
          <p:cNvSpPr>
            <a:spLocks noGrp="1"/>
          </p:cNvSpPr>
          <p:nvPr>
            <p:ph type="body" idx="1"/>
          </p:nvPr>
        </p:nvSpPr>
        <p:spPr>
          <a:xfrm>
            <a:off x="831852" y="4589464"/>
            <a:ext cx="10515600" cy="1500187"/>
          </a:xfrm>
        </p:spPr>
        <p:txBody>
          <a:bodyPr/>
          <a:lstStyle>
            <a:lvl1pPr marL="0" indent="0">
              <a:buNone/>
              <a:defRPr sz="2400">
                <a:solidFill>
                  <a:schemeClr val="tx1">
                    <a:tint val="75000"/>
                  </a:schemeClr>
                </a:solidFill>
              </a:defRPr>
            </a:lvl1pPr>
            <a:lvl2pPr marL="457206" indent="0">
              <a:buNone/>
              <a:defRPr sz="2000">
                <a:solidFill>
                  <a:schemeClr val="tx1">
                    <a:tint val="75000"/>
                  </a:schemeClr>
                </a:solidFill>
              </a:defRPr>
            </a:lvl2pPr>
            <a:lvl3pPr marL="914411" indent="0">
              <a:buNone/>
              <a:defRPr sz="1800">
                <a:solidFill>
                  <a:schemeClr val="tx1">
                    <a:tint val="75000"/>
                  </a:schemeClr>
                </a:solidFill>
              </a:defRPr>
            </a:lvl3pPr>
            <a:lvl4pPr marL="1371617" indent="0">
              <a:buNone/>
              <a:defRPr sz="1600">
                <a:solidFill>
                  <a:schemeClr val="tx1">
                    <a:tint val="75000"/>
                  </a:schemeClr>
                </a:solidFill>
              </a:defRPr>
            </a:lvl4pPr>
            <a:lvl5pPr marL="1828823" indent="0">
              <a:buNone/>
              <a:defRPr sz="1600">
                <a:solidFill>
                  <a:schemeClr val="tx1">
                    <a:tint val="75000"/>
                  </a:schemeClr>
                </a:solidFill>
              </a:defRPr>
            </a:lvl5pPr>
            <a:lvl6pPr marL="2286029" indent="0">
              <a:buNone/>
              <a:defRPr sz="1600">
                <a:solidFill>
                  <a:schemeClr val="tx1">
                    <a:tint val="75000"/>
                  </a:schemeClr>
                </a:solidFill>
              </a:defRPr>
            </a:lvl6pPr>
            <a:lvl7pPr marL="2743234" indent="0">
              <a:buNone/>
              <a:defRPr sz="1600">
                <a:solidFill>
                  <a:schemeClr val="tx1">
                    <a:tint val="75000"/>
                  </a:schemeClr>
                </a:solidFill>
              </a:defRPr>
            </a:lvl7pPr>
            <a:lvl8pPr marL="3200440" indent="0">
              <a:buNone/>
              <a:defRPr sz="1600">
                <a:solidFill>
                  <a:schemeClr val="tx1">
                    <a:tint val="75000"/>
                  </a:schemeClr>
                </a:solidFill>
              </a:defRPr>
            </a:lvl8pPr>
            <a:lvl9pPr marL="3657646"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1394888-6F0D-9A06-CC6E-207226976B1D}"/>
              </a:ext>
            </a:extLst>
          </p:cNvPr>
          <p:cNvSpPr>
            <a:spLocks noGrp="1"/>
          </p:cNvSpPr>
          <p:nvPr>
            <p:ph type="dt" sz="half" idx="10"/>
          </p:nvPr>
        </p:nvSpPr>
        <p:spPr/>
        <p:txBody>
          <a:bodyPr/>
          <a:lstStyle/>
          <a:p>
            <a:fld id="{C17CA242-55C8-E64A-8CA3-82F726A058E4}" type="datetime1">
              <a:rPr lang="en-US" smtClean="0"/>
              <a:t>4/25/2023</a:t>
            </a:fld>
            <a:endParaRPr lang="en-US"/>
          </a:p>
        </p:txBody>
      </p:sp>
      <p:sp>
        <p:nvSpPr>
          <p:cNvPr id="5" name="Footer Placeholder 4">
            <a:extLst>
              <a:ext uri="{FF2B5EF4-FFF2-40B4-BE49-F238E27FC236}">
                <a16:creationId xmlns:a16="http://schemas.microsoft.com/office/drawing/2014/main" id="{EA398A88-126F-6E37-8327-E9E74134D22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854B44E-3F4D-F0DF-9AFB-98FF1266DDDA}"/>
              </a:ext>
            </a:extLst>
          </p:cNvPr>
          <p:cNvSpPr>
            <a:spLocks noGrp="1"/>
          </p:cNvSpPr>
          <p:nvPr>
            <p:ph type="sldNum" sz="quarter" idx="12"/>
          </p:nvPr>
        </p:nvSpPr>
        <p:spPr/>
        <p:txBody>
          <a:bodyPr/>
          <a:lstStyle/>
          <a:p>
            <a:fld id="{20DE3D0B-D617-F04A-9945-9E6ADBABFF14}" type="slidenum">
              <a:rPr lang="en-US" smtClean="0"/>
              <a:t>‹#›</a:t>
            </a:fld>
            <a:endParaRPr lang="en-US"/>
          </a:p>
        </p:txBody>
      </p:sp>
    </p:spTree>
    <p:extLst>
      <p:ext uri="{BB962C8B-B14F-4D97-AF65-F5344CB8AC3E}">
        <p14:creationId xmlns:p14="http://schemas.microsoft.com/office/powerpoint/2010/main" val="3919145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56425B-2873-C04F-AA63-69F0CF5A438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0908846-2F0E-7BB5-B8C0-58AFC55DD602}"/>
              </a:ext>
            </a:extLst>
          </p:cNvPr>
          <p:cNvSpPr>
            <a:spLocks noGrp="1"/>
          </p:cNvSpPr>
          <p:nvPr>
            <p:ph sz="half" idx="1"/>
          </p:nvPr>
        </p:nvSpPr>
        <p:spPr>
          <a:xfrm>
            <a:off x="838201"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BBB76E8-75DB-C27C-C17C-1B9A008618E8}"/>
              </a:ext>
            </a:extLst>
          </p:cNvPr>
          <p:cNvSpPr>
            <a:spLocks noGrp="1"/>
          </p:cNvSpPr>
          <p:nvPr>
            <p:ph sz="half" idx="2"/>
          </p:nvPr>
        </p:nvSpPr>
        <p:spPr>
          <a:xfrm>
            <a:off x="6172201"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204B46C-E181-C487-51EF-593E12E33CE0}"/>
              </a:ext>
            </a:extLst>
          </p:cNvPr>
          <p:cNvSpPr>
            <a:spLocks noGrp="1"/>
          </p:cNvSpPr>
          <p:nvPr>
            <p:ph type="dt" sz="half" idx="10"/>
          </p:nvPr>
        </p:nvSpPr>
        <p:spPr/>
        <p:txBody>
          <a:bodyPr/>
          <a:lstStyle/>
          <a:p>
            <a:fld id="{3095BA32-29F4-5A44-A0CC-5842A80BFAD8}" type="datetime1">
              <a:rPr lang="en-US" smtClean="0"/>
              <a:t>4/25/2023</a:t>
            </a:fld>
            <a:endParaRPr lang="en-US"/>
          </a:p>
        </p:txBody>
      </p:sp>
      <p:sp>
        <p:nvSpPr>
          <p:cNvPr id="6" name="Footer Placeholder 5">
            <a:extLst>
              <a:ext uri="{FF2B5EF4-FFF2-40B4-BE49-F238E27FC236}">
                <a16:creationId xmlns:a16="http://schemas.microsoft.com/office/drawing/2014/main" id="{2B0C1214-E6D8-9896-0A17-B23BFF5EBD3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5F5BC4A-C4F7-5E9D-B5C4-89B5538FA738}"/>
              </a:ext>
            </a:extLst>
          </p:cNvPr>
          <p:cNvSpPr>
            <a:spLocks noGrp="1"/>
          </p:cNvSpPr>
          <p:nvPr>
            <p:ph type="sldNum" sz="quarter" idx="12"/>
          </p:nvPr>
        </p:nvSpPr>
        <p:spPr/>
        <p:txBody>
          <a:bodyPr/>
          <a:lstStyle/>
          <a:p>
            <a:fld id="{20DE3D0B-D617-F04A-9945-9E6ADBABFF14}" type="slidenum">
              <a:rPr lang="en-US" smtClean="0"/>
              <a:t>‹#›</a:t>
            </a:fld>
            <a:endParaRPr lang="en-US"/>
          </a:p>
        </p:txBody>
      </p:sp>
    </p:spTree>
    <p:extLst>
      <p:ext uri="{BB962C8B-B14F-4D97-AF65-F5344CB8AC3E}">
        <p14:creationId xmlns:p14="http://schemas.microsoft.com/office/powerpoint/2010/main" val="30068182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5F5391-ED33-39FC-0F37-1F6F0D7D1DAD}"/>
              </a:ext>
            </a:extLst>
          </p:cNvPr>
          <p:cNvSpPr>
            <a:spLocks noGrp="1"/>
          </p:cNvSpPr>
          <p:nvPr>
            <p:ph type="title"/>
          </p:nvPr>
        </p:nvSpPr>
        <p:spPr>
          <a:xfrm>
            <a:off x="839789"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8220860-4A30-6096-327F-30CEBB8F91A3}"/>
              </a:ext>
            </a:extLst>
          </p:cNvPr>
          <p:cNvSpPr>
            <a:spLocks noGrp="1"/>
          </p:cNvSpPr>
          <p:nvPr>
            <p:ph type="body" idx="1"/>
          </p:nvPr>
        </p:nvSpPr>
        <p:spPr>
          <a:xfrm>
            <a:off x="839789" y="1681163"/>
            <a:ext cx="5157787" cy="823912"/>
          </a:xfrm>
        </p:spPr>
        <p:txBody>
          <a:bodyPr anchor="b"/>
          <a:lstStyle>
            <a:lvl1pPr marL="0" indent="0">
              <a:buNone/>
              <a:defRPr sz="2400" b="1"/>
            </a:lvl1pPr>
            <a:lvl2pPr marL="457206" indent="0">
              <a:buNone/>
              <a:defRPr sz="2000" b="1"/>
            </a:lvl2pPr>
            <a:lvl3pPr marL="914411" indent="0">
              <a:buNone/>
              <a:defRPr sz="1800" b="1"/>
            </a:lvl3pPr>
            <a:lvl4pPr marL="1371617" indent="0">
              <a:buNone/>
              <a:defRPr sz="1600" b="1"/>
            </a:lvl4pPr>
            <a:lvl5pPr marL="1828823" indent="0">
              <a:buNone/>
              <a:defRPr sz="1600" b="1"/>
            </a:lvl5pPr>
            <a:lvl6pPr marL="2286029" indent="0">
              <a:buNone/>
              <a:defRPr sz="1600" b="1"/>
            </a:lvl6pPr>
            <a:lvl7pPr marL="2743234" indent="0">
              <a:buNone/>
              <a:defRPr sz="1600" b="1"/>
            </a:lvl7pPr>
            <a:lvl8pPr marL="3200440" indent="0">
              <a:buNone/>
              <a:defRPr sz="1600" b="1"/>
            </a:lvl8pPr>
            <a:lvl9pPr marL="3657646"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0FA5054-E937-6ACA-AD5E-3BCCB2AB75D3}"/>
              </a:ext>
            </a:extLst>
          </p:cNvPr>
          <p:cNvSpPr>
            <a:spLocks noGrp="1"/>
          </p:cNvSpPr>
          <p:nvPr>
            <p:ph sz="half" idx="2"/>
          </p:nvPr>
        </p:nvSpPr>
        <p:spPr>
          <a:xfrm>
            <a:off x="839789" y="2505076"/>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C2E6F69-634E-5D03-A221-4AF1E9F063DF}"/>
              </a:ext>
            </a:extLst>
          </p:cNvPr>
          <p:cNvSpPr>
            <a:spLocks noGrp="1"/>
          </p:cNvSpPr>
          <p:nvPr>
            <p:ph type="body" sz="quarter" idx="3"/>
          </p:nvPr>
        </p:nvSpPr>
        <p:spPr>
          <a:xfrm>
            <a:off x="6172202" y="1681163"/>
            <a:ext cx="5183188" cy="823912"/>
          </a:xfrm>
        </p:spPr>
        <p:txBody>
          <a:bodyPr anchor="b"/>
          <a:lstStyle>
            <a:lvl1pPr marL="0" indent="0">
              <a:buNone/>
              <a:defRPr sz="2400" b="1"/>
            </a:lvl1pPr>
            <a:lvl2pPr marL="457206" indent="0">
              <a:buNone/>
              <a:defRPr sz="2000" b="1"/>
            </a:lvl2pPr>
            <a:lvl3pPr marL="914411" indent="0">
              <a:buNone/>
              <a:defRPr sz="1800" b="1"/>
            </a:lvl3pPr>
            <a:lvl4pPr marL="1371617" indent="0">
              <a:buNone/>
              <a:defRPr sz="1600" b="1"/>
            </a:lvl4pPr>
            <a:lvl5pPr marL="1828823" indent="0">
              <a:buNone/>
              <a:defRPr sz="1600" b="1"/>
            </a:lvl5pPr>
            <a:lvl6pPr marL="2286029" indent="0">
              <a:buNone/>
              <a:defRPr sz="1600" b="1"/>
            </a:lvl6pPr>
            <a:lvl7pPr marL="2743234" indent="0">
              <a:buNone/>
              <a:defRPr sz="1600" b="1"/>
            </a:lvl7pPr>
            <a:lvl8pPr marL="3200440" indent="0">
              <a:buNone/>
              <a:defRPr sz="1600" b="1"/>
            </a:lvl8pPr>
            <a:lvl9pPr marL="3657646"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31B8A85-3C9B-757E-D633-1D3C98B8ABB6}"/>
              </a:ext>
            </a:extLst>
          </p:cNvPr>
          <p:cNvSpPr>
            <a:spLocks noGrp="1"/>
          </p:cNvSpPr>
          <p:nvPr>
            <p:ph sz="quarter" idx="4"/>
          </p:nvPr>
        </p:nvSpPr>
        <p:spPr>
          <a:xfrm>
            <a:off x="6172202" y="2505076"/>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06801FF-FC9A-551F-055E-47FA114FF2F5}"/>
              </a:ext>
            </a:extLst>
          </p:cNvPr>
          <p:cNvSpPr>
            <a:spLocks noGrp="1"/>
          </p:cNvSpPr>
          <p:nvPr>
            <p:ph type="dt" sz="half" idx="10"/>
          </p:nvPr>
        </p:nvSpPr>
        <p:spPr/>
        <p:txBody>
          <a:bodyPr/>
          <a:lstStyle/>
          <a:p>
            <a:fld id="{AAB2C9A1-EF5F-EF4A-B6C5-DE4A0097C72E}" type="datetime1">
              <a:rPr lang="en-US" smtClean="0"/>
              <a:t>4/25/2023</a:t>
            </a:fld>
            <a:endParaRPr lang="en-US"/>
          </a:p>
        </p:txBody>
      </p:sp>
      <p:sp>
        <p:nvSpPr>
          <p:cNvPr id="8" name="Footer Placeholder 7">
            <a:extLst>
              <a:ext uri="{FF2B5EF4-FFF2-40B4-BE49-F238E27FC236}">
                <a16:creationId xmlns:a16="http://schemas.microsoft.com/office/drawing/2014/main" id="{27E9C942-9F76-8650-8006-3DD9F6083E9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45ADB3B-9DE9-C63F-28D2-20797E9E8E33}"/>
              </a:ext>
            </a:extLst>
          </p:cNvPr>
          <p:cNvSpPr>
            <a:spLocks noGrp="1"/>
          </p:cNvSpPr>
          <p:nvPr>
            <p:ph type="sldNum" sz="quarter" idx="12"/>
          </p:nvPr>
        </p:nvSpPr>
        <p:spPr/>
        <p:txBody>
          <a:bodyPr/>
          <a:lstStyle/>
          <a:p>
            <a:fld id="{20DE3D0B-D617-F04A-9945-9E6ADBABFF14}" type="slidenum">
              <a:rPr lang="en-US" smtClean="0"/>
              <a:t>‹#›</a:t>
            </a:fld>
            <a:endParaRPr lang="en-US"/>
          </a:p>
        </p:txBody>
      </p:sp>
    </p:spTree>
    <p:extLst>
      <p:ext uri="{BB962C8B-B14F-4D97-AF65-F5344CB8AC3E}">
        <p14:creationId xmlns:p14="http://schemas.microsoft.com/office/powerpoint/2010/main" val="39060311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199DE3-A15B-A39B-1F9A-EC47DC8A61B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C11C640-AAA9-A6E1-0D25-4A51BC287F35}"/>
              </a:ext>
            </a:extLst>
          </p:cNvPr>
          <p:cNvSpPr>
            <a:spLocks noGrp="1"/>
          </p:cNvSpPr>
          <p:nvPr>
            <p:ph type="dt" sz="half" idx="10"/>
          </p:nvPr>
        </p:nvSpPr>
        <p:spPr/>
        <p:txBody>
          <a:bodyPr/>
          <a:lstStyle/>
          <a:p>
            <a:fld id="{7E28F335-BCA1-E14D-AE29-21E383E5EA3B}" type="datetime1">
              <a:rPr lang="en-US" smtClean="0"/>
              <a:t>4/25/2023</a:t>
            </a:fld>
            <a:endParaRPr lang="en-US"/>
          </a:p>
        </p:txBody>
      </p:sp>
      <p:sp>
        <p:nvSpPr>
          <p:cNvPr id="4" name="Footer Placeholder 3">
            <a:extLst>
              <a:ext uri="{FF2B5EF4-FFF2-40B4-BE49-F238E27FC236}">
                <a16:creationId xmlns:a16="http://schemas.microsoft.com/office/drawing/2014/main" id="{15B7042D-C5B4-7DF1-9285-CEE54C82163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2A0E7AB-64B7-5B9D-6609-0C49329A9B34}"/>
              </a:ext>
            </a:extLst>
          </p:cNvPr>
          <p:cNvSpPr>
            <a:spLocks noGrp="1"/>
          </p:cNvSpPr>
          <p:nvPr>
            <p:ph type="sldNum" sz="quarter" idx="12"/>
          </p:nvPr>
        </p:nvSpPr>
        <p:spPr/>
        <p:txBody>
          <a:bodyPr/>
          <a:lstStyle/>
          <a:p>
            <a:fld id="{20DE3D0B-D617-F04A-9945-9E6ADBABFF14}" type="slidenum">
              <a:rPr lang="en-US" smtClean="0"/>
              <a:t>‹#›</a:t>
            </a:fld>
            <a:endParaRPr lang="en-US"/>
          </a:p>
        </p:txBody>
      </p:sp>
    </p:spTree>
    <p:extLst>
      <p:ext uri="{BB962C8B-B14F-4D97-AF65-F5344CB8AC3E}">
        <p14:creationId xmlns:p14="http://schemas.microsoft.com/office/powerpoint/2010/main" val="11804640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EFFF809-7BA5-4E3D-5B2D-5FA25E3582D4}"/>
              </a:ext>
            </a:extLst>
          </p:cNvPr>
          <p:cNvSpPr>
            <a:spLocks noGrp="1"/>
          </p:cNvSpPr>
          <p:nvPr>
            <p:ph type="dt" sz="half" idx="10"/>
          </p:nvPr>
        </p:nvSpPr>
        <p:spPr/>
        <p:txBody>
          <a:bodyPr/>
          <a:lstStyle/>
          <a:p>
            <a:fld id="{82CFC69D-6BF1-B348-B426-89E37A15F470}" type="datetime1">
              <a:rPr lang="en-US" smtClean="0"/>
              <a:t>4/25/2023</a:t>
            </a:fld>
            <a:endParaRPr lang="en-US"/>
          </a:p>
        </p:txBody>
      </p:sp>
      <p:sp>
        <p:nvSpPr>
          <p:cNvPr id="3" name="Footer Placeholder 2">
            <a:extLst>
              <a:ext uri="{FF2B5EF4-FFF2-40B4-BE49-F238E27FC236}">
                <a16:creationId xmlns:a16="http://schemas.microsoft.com/office/drawing/2014/main" id="{4381254D-9AB5-84E8-E7D8-AF2F7CBF415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1D9DF2A-DAD2-48E4-32D0-84640EAF56F9}"/>
              </a:ext>
            </a:extLst>
          </p:cNvPr>
          <p:cNvSpPr>
            <a:spLocks noGrp="1"/>
          </p:cNvSpPr>
          <p:nvPr>
            <p:ph type="sldNum" sz="quarter" idx="12"/>
          </p:nvPr>
        </p:nvSpPr>
        <p:spPr/>
        <p:txBody>
          <a:bodyPr/>
          <a:lstStyle/>
          <a:p>
            <a:fld id="{20DE3D0B-D617-F04A-9945-9E6ADBABFF14}" type="slidenum">
              <a:rPr lang="en-US" smtClean="0"/>
              <a:t>‹#›</a:t>
            </a:fld>
            <a:endParaRPr lang="en-US"/>
          </a:p>
        </p:txBody>
      </p:sp>
    </p:spTree>
    <p:extLst>
      <p:ext uri="{BB962C8B-B14F-4D97-AF65-F5344CB8AC3E}">
        <p14:creationId xmlns:p14="http://schemas.microsoft.com/office/powerpoint/2010/main" val="34063846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300E02-37C3-CC6A-5A06-A77779C6077D}"/>
              </a:ext>
            </a:extLst>
          </p:cNvPr>
          <p:cNvSpPr>
            <a:spLocks noGrp="1"/>
          </p:cNvSpPr>
          <p:nvPr>
            <p:ph type="title"/>
          </p:nvPr>
        </p:nvSpPr>
        <p:spPr>
          <a:xfrm>
            <a:off x="839790" y="457200"/>
            <a:ext cx="3932236"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FC503B9-4510-42E8-BA4A-D30047D70743}"/>
              </a:ext>
            </a:extLst>
          </p:cNvPr>
          <p:cNvSpPr>
            <a:spLocks noGrp="1"/>
          </p:cNvSpPr>
          <p:nvPr>
            <p:ph idx="1"/>
          </p:nvPr>
        </p:nvSpPr>
        <p:spPr>
          <a:xfrm>
            <a:off x="5183188" y="987425"/>
            <a:ext cx="6172201"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3BDE287-7619-6DC3-6E09-2BE7B8084254}"/>
              </a:ext>
            </a:extLst>
          </p:cNvPr>
          <p:cNvSpPr>
            <a:spLocks noGrp="1"/>
          </p:cNvSpPr>
          <p:nvPr>
            <p:ph type="body" sz="half" idx="2"/>
          </p:nvPr>
        </p:nvSpPr>
        <p:spPr>
          <a:xfrm>
            <a:off x="839790" y="2057400"/>
            <a:ext cx="3932236" cy="3811588"/>
          </a:xfrm>
        </p:spPr>
        <p:txBody>
          <a:bodyPr/>
          <a:lstStyle>
            <a:lvl1pPr marL="0" indent="0">
              <a:buNone/>
              <a:defRPr sz="1600"/>
            </a:lvl1pPr>
            <a:lvl2pPr marL="457206" indent="0">
              <a:buNone/>
              <a:defRPr sz="1400"/>
            </a:lvl2pPr>
            <a:lvl3pPr marL="914411" indent="0">
              <a:buNone/>
              <a:defRPr sz="1200"/>
            </a:lvl3pPr>
            <a:lvl4pPr marL="1371617" indent="0">
              <a:buNone/>
              <a:defRPr sz="1000"/>
            </a:lvl4pPr>
            <a:lvl5pPr marL="1828823" indent="0">
              <a:buNone/>
              <a:defRPr sz="1000"/>
            </a:lvl5pPr>
            <a:lvl6pPr marL="2286029" indent="0">
              <a:buNone/>
              <a:defRPr sz="1000"/>
            </a:lvl6pPr>
            <a:lvl7pPr marL="2743234" indent="0">
              <a:buNone/>
              <a:defRPr sz="1000"/>
            </a:lvl7pPr>
            <a:lvl8pPr marL="3200440" indent="0">
              <a:buNone/>
              <a:defRPr sz="1000"/>
            </a:lvl8pPr>
            <a:lvl9pPr marL="3657646"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91940E4-5C15-9B8F-6293-4098AFAFA7E1}"/>
              </a:ext>
            </a:extLst>
          </p:cNvPr>
          <p:cNvSpPr>
            <a:spLocks noGrp="1"/>
          </p:cNvSpPr>
          <p:nvPr>
            <p:ph type="dt" sz="half" idx="10"/>
          </p:nvPr>
        </p:nvSpPr>
        <p:spPr/>
        <p:txBody>
          <a:bodyPr/>
          <a:lstStyle/>
          <a:p>
            <a:fld id="{5CC72BEB-924A-694A-9294-69BDFBDC72B2}" type="datetime1">
              <a:rPr lang="en-US" smtClean="0"/>
              <a:t>4/25/2023</a:t>
            </a:fld>
            <a:endParaRPr lang="en-US"/>
          </a:p>
        </p:txBody>
      </p:sp>
      <p:sp>
        <p:nvSpPr>
          <p:cNvPr id="6" name="Footer Placeholder 5">
            <a:extLst>
              <a:ext uri="{FF2B5EF4-FFF2-40B4-BE49-F238E27FC236}">
                <a16:creationId xmlns:a16="http://schemas.microsoft.com/office/drawing/2014/main" id="{2E65CB15-051F-FD1D-98DB-C2C6FCCC115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3928314-D4D4-0B48-27AD-5917D63D66EE}"/>
              </a:ext>
            </a:extLst>
          </p:cNvPr>
          <p:cNvSpPr>
            <a:spLocks noGrp="1"/>
          </p:cNvSpPr>
          <p:nvPr>
            <p:ph type="sldNum" sz="quarter" idx="12"/>
          </p:nvPr>
        </p:nvSpPr>
        <p:spPr/>
        <p:txBody>
          <a:bodyPr/>
          <a:lstStyle/>
          <a:p>
            <a:fld id="{20DE3D0B-D617-F04A-9945-9E6ADBABFF14}" type="slidenum">
              <a:rPr lang="en-US" smtClean="0"/>
              <a:t>‹#›</a:t>
            </a:fld>
            <a:endParaRPr lang="en-US"/>
          </a:p>
        </p:txBody>
      </p:sp>
    </p:spTree>
    <p:extLst>
      <p:ext uri="{BB962C8B-B14F-4D97-AF65-F5344CB8AC3E}">
        <p14:creationId xmlns:p14="http://schemas.microsoft.com/office/powerpoint/2010/main" val="2108818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576740-8DE4-0FA4-2861-6F9EA2A66540}"/>
              </a:ext>
            </a:extLst>
          </p:cNvPr>
          <p:cNvSpPr>
            <a:spLocks noGrp="1"/>
          </p:cNvSpPr>
          <p:nvPr>
            <p:ph type="title"/>
          </p:nvPr>
        </p:nvSpPr>
        <p:spPr>
          <a:xfrm>
            <a:off x="839790" y="457200"/>
            <a:ext cx="3932236"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47B56E6C-2257-16DC-2A85-CFC1FA2270EE}"/>
              </a:ext>
            </a:extLst>
          </p:cNvPr>
          <p:cNvSpPr>
            <a:spLocks noGrp="1"/>
          </p:cNvSpPr>
          <p:nvPr>
            <p:ph type="pic" idx="1"/>
          </p:nvPr>
        </p:nvSpPr>
        <p:spPr>
          <a:xfrm>
            <a:off x="5183188" y="987425"/>
            <a:ext cx="6172201" cy="4873625"/>
          </a:xfrm>
        </p:spPr>
        <p:txBody>
          <a:bodyPr/>
          <a:lstStyle>
            <a:lvl1pPr marL="0" indent="0">
              <a:buNone/>
              <a:defRPr sz="3200"/>
            </a:lvl1pPr>
            <a:lvl2pPr marL="457206" indent="0">
              <a:buNone/>
              <a:defRPr sz="2800"/>
            </a:lvl2pPr>
            <a:lvl3pPr marL="914411" indent="0">
              <a:buNone/>
              <a:defRPr sz="2400"/>
            </a:lvl3pPr>
            <a:lvl4pPr marL="1371617" indent="0">
              <a:buNone/>
              <a:defRPr sz="2000"/>
            </a:lvl4pPr>
            <a:lvl5pPr marL="1828823" indent="0">
              <a:buNone/>
              <a:defRPr sz="2000"/>
            </a:lvl5pPr>
            <a:lvl6pPr marL="2286029" indent="0">
              <a:buNone/>
              <a:defRPr sz="2000"/>
            </a:lvl6pPr>
            <a:lvl7pPr marL="2743234" indent="0">
              <a:buNone/>
              <a:defRPr sz="2000"/>
            </a:lvl7pPr>
            <a:lvl8pPr marL="3200440" indent="0">
              <a:buNone/>
              <a:defRPr sz="2000"/>
            </a:lvl8pPr>
            <a:lvl9pPr marL="3657646" indent="0">
              <a:buNone/>
              <a:defRPr sz="2000"/>
            </a:lvl9pPr>
          </a:lstStyle>
          <a:p>
            <a:endParaRPr lang="en-US"/>
          </a:p>
        </p:txBody>
      </p:sp>
      <p:sp>
        <p:nvSpPr>
          <p:cNvPr id="4" name="Text Placeholder 3">
            <a:extLst>
              <a:ext uri="{FF2B5EF4-FFF2-40B4-BE49-F238E27FC236}">
                <a16:creationId xmlns:a16="http://schemas.microsoft.com/office/drawing/2014/main" id="{884D4EDC-C35B-7575-D05D-543308EF9324}"/>
              </a:ext>
            </a:extLst>
          </p:cNvPr>
          <p:cNvSpPr>
            <a:spLocks noGrp="1"/>
          </p:cNvSpPr>
          <p:nvPr>
            <p:ph type="body" sz="half" idx="2"/>
          </p:nvPr>
        </p:nvSpPr>
        <p:spPr>
          <a:xfrm>
            <a:off x="839790" y="2057400"/>
            <a:ext cx="3932236" cy="3811588"/>
          </a:xfrm>
        </p:spPr>
        <p:txBody>
          <a:bodyPr/>
          <a:lstStyle>
            <a:lvl1pPr marL="0" indent="0">
              <a:buNone/>
              <a:defRPr sz="1600"/>
            </a:lvl1pPr>
            <a:lvl2pPr marL="457206" indent="0">
              <a:buNone/>
              <a:defRPr sz="1400"/>
            </a:lvl2pPr>
            <a:lvl3pPr marL="914411" indent="0">
              <a:buNone/>
              <a:defRPr sz="1200"/>
            </a:lvl3pPr>
            <a:lvl4pPr marL="1371617" indent="0">
              <a:buNone/>
              <a:defRPr sz="1000"/>
            </a:lvl4pPr>
            <a:lvl5pPr marL="1828823" indent="0">
              <a:buNone/>
              <a:defRPr sz="1000"/>
            </a:lvl5pPr>
            <a:lvl6pPr marL="2286029" indent="0">
              <a:buNone/>
              <a:defRPr sz="1000"/>
            </a:lvl6pPr>
            <a:lvl7pPr marL="2743234" indent="0">
              <a:buNone/>
              <a:defRPr sz="1000"/>
            </a:lvl7pPr>
            <a:lvl8pPr marL="3200440" indent="0">
              <a:buNone/>
              <a:defRPr sz="1000"/>
            </a:lvl8pPr>
            <a:lvl9pPr marL="3657646"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803FEAF-95D1-A30C-9100-47F9E88895DF}"/>
              </a:ext>
            </a:extLst>
          </p:cNvPr>
          <p:cNvSpPr>
            <a:spLocks noGrp="1"/>
          </p:cNvSpPr>
          <p:nvPr>
            <p:ph type="dt" sz="half" idx="10"/>
          </p:nvPr>
        </p:nvSpPr>
        <p:spPr/>
        <p:txBody>
          <a:bodyPr/>
          <a:lstStyle/>
          <a:p>
            <a:fld id="{0F3D4571-C031-9744-853F-5ACCF999C6E4}" type="datetime1">
              <a:rPr lang="en-US" smtClean="0"/>
              <a:t>4/25/2023</a:t>
            </a:fld>
            <a:endParaRPr lang="en-US"/>
          </a:p>
        </p:txBody>
      </p:sp>
      <p:sp>
        <p:nvSpPr>
          <p:cNvPr id="6" name="Footer Placeholder 5">
            <a:extLst>
              <a:ext uri="{FF2B5EF4-FFF2-40B4-BE49-F238E27FC236}">
                <a16:creationId xmlns:a16="http://schemas.microsoft.com/office/drawing/2014/main" id="{E1D44244-354C-CBBE-3AC3-4BC6C5EB54B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8FE837B-0E7F-2DB3-1D71-FD8C08B2137C}"/>
              </a:ext>
            </a:extLst>
          </p:cNvPr>
          <p:cNvSpPr>
            <a:spLocks noGrp="1"/>
          </p:cNvSpPr>
          <p:nvPr>
            <p:ph type="sldNum" sz="quarter" idx="12"/>
          </p:nvPr>
        </p:nvSpPr>
        <p:spPr/>
        <p:txBody>
          <a:bodyPr/>
          <a:lstStyle/>
          <a:p>
            <a:fld id="{20DE3D0B-D617-F04A-9945-9E6ADBABFF14}" type="slidenum">
              <a:rPr lang="en-US" smtClean="0"/>
              <a:t>‹#›</a:t>
            </a:fld>
            <a:endParaRPr lang="en-US"/>
          </a:p>
        </p:txBody>
      </p:sp>
    </p:spTree>
    <p:extLst>
      <p:ext uri="{BB962C8B-B14F-4D97-AF65-F5344CB8AC3E}">
        <p14:creationId xmlns:p14="http://schemas.microsoft.com/office/powerpoint/2010/main" val="9919532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6F2C244-8E0D-AF42-7CB5-75ACB010304F}"/>
              </a:ext>
            </a:extLst>
          </p:cNvPr>
          <p:cNvSpPr>
            <a:spLocks noGrp="1"/>
          </p:cNvSpPr>
          <p:nvPr>
            <p:ph type="title"/>
          </p:nvPr>
        </p:nvSpPr>
        <p:spPr>
          <a:xfrm>
            <a:off x="838202"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7B9D74BD-44D0-0D2D-F51A-CFA73548BF57}"/>
              </a:ext>
            </a:extLst>
          </p:cNvPr>
          <p:cNvSpPr>
            <a:spLocks noGrp="1"/>
          </p:cNvSpPr>
          <p:nvPr>
            <p:ph type="body" idx="1"/>
          </p:nvPr>
        </p:nvSpPr>
        <p:spPr>
          <a:xfrm>
            <a:off x="838202"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D405B7F-C373-873B-5E00-66D0EF017760}"/>
              </a:ext>
            </a:extLst>
          </p:cNvPr>
          <p:cNvSpPr>
            <a:spLocks noGrp="1"/>
          </p:cNvSpPr>
          <p:nvPr>
            <p:ph type="dt" sz="half" idx="2"/>
          </p:nvPr>
        </p:nvSpPr>
        <p:spPr>
          <a:xfrm>
            <a:off x="838201"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A8FF4E1-51C1-B44C-B870-C5C2010DA7D9}" type="datetime1">
              <a:rPr lang="en-US" smtClean="0"/>
              <a:t>4/25/2023</a:t>
            </a:fld>
            <a:endParaRPr lang="en-US"/>
          </a:p>
        </p:txBody>
      </p:sp>
      <p:sp>
        <p:nvSpPr>
          <p:cNvPr id="5" name="Footer Placeholder 4">
            <a:extLst>
              <a:ext uri="{FF2B5EF4-FFF2-40B4-BE49-F238E27FC236}">
                <a16:creationId xmlns:a16="http://schemas.microsoft.com/office/drawing/2014/main" id="{A97CF318-0F54-16E4-0053-D5B5FC5599EF}"/>
              </a:ext>
            </a:extLst>
          </p:cNvPr>
          <p:cNvSpPr>
            <a:spLocks noGrp="1"/>
          </p:cNvSpPr>
          <p:nvPr>
            <p:ph type="ftr" sz="quarter" idx="3"/>
          </p:nvPr>
        </p:nvSpPr>
        <p:spPr>
          <a:xfrm>
            <a:off x="4038602"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DEBE65E0-BD94-14FE-5367-C112391C8060}"/>
              </a:ext>
            </a:extLst>
          </p:cNvPr>
          <p:cNvSpPr>
            <a:spLocks noGrp="1"/>
          </p:cNvSpPr>
          <p:nvPr>
            <p:ph type="sldNum" sz="quarter" idx="4"/>
          </p:nvPr>
        </p:nvSpPr>
        <p:spPr>
          <a:xfrm>
            <a:off x="8065589" y="6376069"/>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0DE3D0B-D617-F04A-9945-9E6ADBABFF14}" type="slidenum">
              <a:rPr lang="en-US" smtClean="0"/>
              <a:t>‹#›</a:t>
            </a:fld>
            <a:endParaRPr lang="en-US"/>
          </a:p>
        </p:txBody>
      </p:sp>
      <p:sp>
        <p:nvSpPr>
          <p:cNvPr id="7" name="TextBox 6">
            <a:extLst>
              <a:ext uri="{FF2B5EF4-FFF2-40B4-BE49-F238E27FC236}">
                <a16:creationId xmlns:a16="http://schemas.microsoft.com/office/drawing/2014/main" id="{51691974-EB5E-B9F9-BB94-814923791EFE}"/>
              </a:ext>
            </a:extLst>
          </p:cNvPr>
          <p:cNvSpPr txBox="1"/>
          <p:nvPr userDrawn="1"/>
        </p:nvSpPr>
        <p:spPr>
          <a:xfrm>
            <a:off x="10384097" y="6341041"/>
            <a:ext cx="1359945" cy="400153"/>
          </a:xfrm>
          <a:prstGeom prst="rect">
            <a:avLst/>
          </a:prstGeom>
          <a:noFill/>
        </p:spPr>
        <p:txBody>
          <a:bodyPr wrap="square" rtlCol="0" anchor="ctr">
            <a:noAutofit/>
          </a:bodyPr>
          <a:lstStyle/>
          <a:p>
            <a:pPr algn="r"/>
            <a:r>
              <a:rPr lang="en-US" sz="1200" b="1" kern="0" spc="70" dirty="0">
                <a:solidFill>
                  <a:schemeClr val="accent1"/>
                </a:solidFill>
              </a:rPr>
              <a:t>jpl.nasa.gov</a:t>
            </a:r>
          </a:p>
        </p:txBody>
      </p:sp>
    </p:spTree>
    <p:extLst>
      <p:ext uri="{BB962C8B-B14F-4D97-AF65-F5344CB8AC3E}">
        <p14:creationId xmlns:p14="http://schemas.microsoft.com/office/powerpoint/2010/main" val="145169277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3" r:id="rId12"/>
  </p:sldLayoutIdLst>
  <p:hf hdr="0" ftr="0" dt="0"/>
  <p:txStyles>
    <p:titleStyle>
      <a:lvl1pPr algn="l" defTabSz="914411"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3" indent="-228603" algn="l" defTabSz="914411"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8" indent="-228603" algn="l" defTabSz="914411"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14" indent="-228603" algn="l" defTabSz="914411"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20" indent="-228603" algn="l" defTabSz="914411"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26" indent="-228603" algn="l" defTabSz="914411"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32" indent="-228603" algn="l" defTabSz="914411"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37" indent="-228603" algn="l" defTabSz="914411"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43" indent="-228603" algn="l" defTabSz="914411"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48" indent="-228603" algn="l" defTabSz="914411"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11" rtl="0" eaLnBrk="1" latinLnBrk="0" hangingPunct="1">
        <a:defRPr sz="1800" kern="1200">
          <a:solidFill>
            <a:schemeClr val="tx1"/>
          </a:solidFill>
          <a:latin typeface="+mn-lt"/>
          <a:ea typeface="+mn-ea"/>
          <a:cs typeface="+mn-cs"/>
        </a:defRPr>
      </a:lvl1pPr>
      <a:lvl2pPr marL="457206" algn="l" defTabSz="914411" rtl="0" eaLnBrk="1" latinLnBrk="0" hangingPunct="1">
        <a:defRPr sz="1800" kern="1200">
          <a:solidFill>
            <a:schemeClr val="tx1"/>
          </a:solidFill>
          <a:latin typeface="+mn-lt"/>
          <a:ea typeface="+mn-ea"/>
          <a:cs typeface="+mn-cs"/>
        </a:defRPr>
      </a:lvl2pPr>
      <a:lvl3pPr marL="914411" algn="l" defTabSz="914411" rtl="0" eaLnBrk="1" latinLnBrk="0" hangingPunct="1">
        <a:defRPr sz="1800" kern="1200">
          <a:solidFill>
            <a:schemeClr val="tx1"/>
          </a:solidFill>
          <a:latin typeface="+mn-lt"/>
          <a:ea typeface="+mn-ea"/>
          <a:cs typeface="+mn-cs"/>
        </a:defRPr>
      </a:lvl3pPr>
      <a:lvl4pPr marL="1371617" algn="l" defTabSz="914411" rtl="0" eaLnBrk="1" latinLnBrk="0" hangingPunct="1">
        <a:defRPr sz="1800" kern="1200">
          <a:solidFill>
            <a:schemeClr val="tx1"/>
          </a:solidFill>
          <a:latin typeface="+mn-lt"/>
          <a:ea typeface="+mn-ea"/>
          <a:cs typeface="+mn-cs"/>
        </a:defRPr>
      </a:lvl4pPr>
      <a:lvl5pPr marL="1828823" algn="l" defTabSz="914411" rtl="0" eaLnBrk="1" latinLnBrk="0" hangingPunct="1">
        <a:defRPr sz="1800" kern="1200">
          <a:solidFill>
            <a:schemeClr val="tx1"/>
          </a:solidFill>
          <a:latin typeface="+mn-lt"/>
          <a:ea typeface="+mn-ea"/>
          <a:cs typeface="+mn-cs"/>
        </a:defRPr>
      </a:lvl5pPr>
      <a:lvl6pPr marL="2286029" algn="l" defTabSz="914411" rtl="0" eaLnBrk="1" latinLnBrk="0" hangingPunct="1">
        <a:defRPr sz="1800" kern="1200">
          <a:solidFill>
            <a:schemeClr val="tx1"/>
          </a:solidFill>
          <a:latin typeface="+mn-lt"/>
          <a:ea typeface="+mn-ea"/>
          <a:cs typeface="+mn-cs"/>
        </a:defRPr>
      </a:lvl6pPr>
      <a:lvl7pPr marL="2743234" algn="l" defTabSz="914411" rtl="0" eaLnBrk="1" latinLnBrk="0" hangingPunct="1">
        <a:defRPr sz="1800" kern="1200">
          <a:solidFill>
            <a:schemeClr val="tx1"/>
          </a:solidFill>
          <a:latin typeface="+mn-lt"/>
          <a:ea typeface="+mn-ea"/>
          <a:cs typeface="+mn-cs"/>
        </a:defRPr>
      </a:lvl7pPr>
      <a:lvl8pPr marL="3200440" algn="l" defTabSz="914411" rtl="0" eaLnBrk="1" latinLnBrk="0" hangingPunct="1">
        <a:defRPr sz="1800" kern="1200">
          <a:solidFill>
            <a:schemeClr val="tx1"/>
          </a:solidFill>
          <a:latin typeface="+mn-lt"/>
          <a:ea typeface="+mn-ea"/>
          <a:cs typeface="+mn-cs"/>
        </a:defRPr>
      </a:lvl8pPr>
      <a:lvl9pPr marL="3657646" algn="l" defTabSz="914411"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package" Target="../embeddings/Microsoft_Visio_Drawing.vsdx"/><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Placeholder 11" descr="Photo-2015-03-12-085758 - D2015_0302_D370_CMSalt2.jpg"/>
          <p:cNvPicPr>
            <a:picLocks noGrp="1" noChangeAspect="1"/>
          </p:cNvPicPr>
          <p:nvPr>
            <p:ph type="pic" sz="quarter" idx="13"/>
          </p:nvPr>
        </p:nvPicPr>
        <p:blipFill rotWithShape="1">
          <a:blip r:embed="rId2" cstate="email">
            <a:extLst>
              <a:ext uri="{28A0092B-C50C-407E-A947-70E740481C1C}">
                <a14:useLocalDpi xmlns:a14="http://schemas.microsoft.com/office/drawing/2010/main" val="0"/>
              </a:ext>
            </a:extLst>
          </a:blip>
          <a:srcRect t="40317" b="6483"/>
          <a:stretch/>
        </p:blipFill>
        <p:spPr/>
      </p:pic>
      <p:sp>
        <p:nvSpPr>
          <p:cNvPr id="2" name="Text Placeholder 1"/>
          <p:cNvSpPr>
            <a:spLocks noGrp="1"/>
          </p:cNvSpPr>
          <p:nvPr>
            <p:ph type="body" sz="quarter" idx="3"/>
          </p:nvPr>
        </p:nvSpPr>
        <p:spPr>
          <a:xfrm>
            <a:off x="492265" y="4930827"/>
            <a:ext cx="11248180" cy="430183"/>
          </a:xfrm>
        </p:spPr>
        <p:txBody>
          <a:bodyPr/>
          <a:lstStyle/>
          <a:p>
            <a:r>
              <a:rPr lang="en-US" sz="1800" b="1">
                <a:solidFill>
                  <a:srgbClr val="212121"/>
                </a:solidFill>
                <a:effectLst/>
                <a:latin typeface="Calibri" panose="020F0502020204030204" pitchFamily="34" charset="0"/>
                <a:ea typeface="Times New Roman" panose="02020603050405020304" pitchFamily="18" charset="0"/>
              </a:rPr>
              <a:t>Commercial </a:t>
            </a:r>
            <a:r>
              <a:rPr lang="en-US" sz="1800" b="1" dirty="0">
                <a:solidFill>
                  <a:srgbClr val="212121"/>
                </a:solidFill>
                <a:effectLst/>
                <a:latin typeface="Calibri" panose="020F0502020204030204" pitchFamily="34" charset="0"/>
                <a:ea typeface="Times New Roman" panose="02020603050405020304" pitchFamily="18" charset="0"/>
              </a:rPr>
              <a:t>Lunar Payload Services (CLPS</a:t>
            </a:r>
            <a:r>
              <a:rPr lang="en-US" sz="1800" b="1">
                <a:solidFill>
                  <a:srgbClr val="212121"/>
                </a:solidFill>
                <a:effectLst/>
                <a:latin typeface="Calibri" panose="020F0502020204030204" pitchFamily="34" charset="0"/>
                <a:ea typeface="Times New Roman" panose="02020603050405020304" pitchFamily="18" charset="0"/>
              </a:rPr>
              <a:t>) Lander </a:t>
            </a:r>
            <a:r>
              <a:rPr lang="en-US" sz="1800" b="1" dirty="0">
                <a:solidFill>
                  <a:srgbClr val="212121"/>
                </a:solidFill>
                <a:effectLst/>
                <a:latin typeface="Calibri" panose="020F0502020204030204" pitchFamily="34" charset="0"/>
                <a:ea typeface="Times New Roman" panose="02020603050405020304" pitchFamily="18" charset="0"/>
              </a:rPr>
              <a:t>S-Band User Terminal</a:t>
            </a:r>
            <a:r>
              <a:rPr lang="en-US" dirty="0">
                <a:effectLst/>
              </a:rPr>
              <a:t> </a:t>
            </a:r>
            <a:endParaRPr lang="en-US" dirty="0"/>
          </a:p>
        </p:txBody>
      </p:sp>
      <p:sp>
        <p:nvSpPr>
          <p:cNvPr id="6" name="Text Placeholder 5"/>
          <p:cNvSpPr>
            <a:spLocks noGrp="1"/>
          </p:cNvSpPr>
          <p:nvPr>
            <p:ph type="body" sz="quarter" idx="18"/>
          </p:nvPr>
        </p:nvSpPr>
        <p:spPr>
          <a:xfrm>
            <a:off x="492265" y="5389663"/>
            <a:ext cx="7757655" cy="1158490"/>
          </a:xfrm>
        </p:spPr>
        <p:txBody>
          <a:bodyPr/>
          <a:lstStyle/>
          <a:p>
            <a:r>
              <a:rPr lang="en-US" sz="1600" dirty="0"/>
              <a:t>Faramaz Davarian, Mazen Shihabi, Matt Chase, Emmanuel </a:t>
            </a:r>
            <a:r>
              <a:rPr lang="en-US" sz="1600" dirty="0" err="1"/>
              <a:t>Decrossas</a:t>
            </a:r>
            <a:r>
              <a:rPr lang="en-US" sz="1600" dirty="0"/>
              <a:t>, and John Baker (JPL)</a:t>
            </a:r>
          </a:p>
          <a:p>
            <a:r>
              <a:rPr lang="en-US" sz="1600" dirty="0"/>
              <a:t>Stuart Golden and Kevin </a:t>
            </a:r>
            <a:r>
              <a:rPr lang="en-US" sz="1600" dirty="0" err="1"/>
              <a:t>Lynaugh</a:t>
            </a:r>
            <a:r>
              <a:rPr lang="en-US" sz="1600" dirty="0"/>
              <a:t>  (Vulcan Wireless)</a:t>
            </a:r>
          </a:p>
          <a:p>
            <a:endParaRPr lang="en-US" sz="900" dirty="0"/>
          </a:p>
          <a:p>
            <a:r>
              <a:rPr lang="en-US" sz="1400" dirty="0">
                <a:solidFill>
                  <a:schemeClr val="bg2">
                    <a:lumMod val="50000"/>
                  </a:schemeClr>
                </a:solidFill>
              </a:rPr>
              <a:t>May 1, 2023</a:t>
            </a:r>
          </a:p>
        </p:txBody>
      </p:sp>
      <p:sp>
        <p:nvSpPr>
          <p:cNvPr id="8" name="Rectangle 7">
            <a:extLst>
              <a:ext uri="{FF2B5EF4-FFF2-40B4-BE49-F238E27FC236}">
                <a16:creationId xmlns:a16="http://schemas.microsoft.com/office/drawing/2014/main" id="{FEF69C08-B343-C5D3-C1C4-1A6B13955547}"/>
              </a:ext>
            </a:extLst>
          </p:cNvPr>
          <p:cNvSpPr/>
          <p:nvPr/>
        </p:nvSpPr>
        <p:spPr>
          <a:xfrm>
            <a:off x="10779854" y="6460614"/>
            <a:ext cx="973123" cy="17507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4">
            <a:extLst>
              <a:ext uri="{FF2B5EF4-FFF2-40B4-BE49-F238E27FC236}">
                <a16:creationId xmlns:a16="http://schemas.microsoft.com/office/drawing/2014/main" id="{CEF67DC3-04EC-3717-B07D-B5AF4F7A4D7C}"/>
              </a:ext>
            </a:extLst>
          </p:cNvPr>
          <p:cNvSpPr>
            <a:spLocks noGrp="1"/>
          </p:cNvSpPr>
          <p:nvPr>
            <p:ph type="body" sz="quarter" idx="17"/>
          </p:nvPr>
        </p:nvSpPr>
        <p:spPr/>
        <p:txBody>
          <a:bodyPr/>
          <a:lstStyle/>
          <a:p>
            <a:r>
              <a:rPr lang="en-US" dirty="0"/>
              <a:t>Interplanetary Small Satellite Conference 2023</a:t>
            </a:r>
          </a:p>
        </p:txBody>
      </p:sp>
    </p:spTree>
    <p:extLst>
      <p:ext uri="{BB962C8B-B14F-4D97-AF65-F5344CB8AC3E}">
        <p14:creationId xmlns:p14="http://schemas.microsoft.com/office/powerpoint/2010/main" val="213806086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322DF901-3312-C25B-3512-2C35C8EA1F6B}"/>
              </a:ext>
            </a:extLst>
          </p:cNvPr>
          <p:cNvSpPr>
            <a:spLocks noGrp="1"/>
          </p:cNvSpPr>
          <p:nvPr>
            <p:ph type="sldNum" sz="quarter" idx="12"/>
          </p:nvPr>
        </p:nvSpPr>
        <p:spPr/>
        <p:txBody>
          <a:bodyPr/>
          <a:lstStyle/>
          <a:p>
            <a:fld id="{20DE3D0B-D617-F04A-9945-9E6ADBABFF14}" type="slidenum">
              <a:rPr lang="en-US" smtClean="0"/>
              <a:t>10</a:t>
            </a:fld>
            <a:endParaRPr lang="en-US"/>
          </a:p>
        </p:txBody>
      </p:sp>
      <p:sp>
        <p:nvSpPr>
          <p:cNvPr id="15" name="TextBox 14">
            <a:extLst>
              <a:ext uri="{FF2B5EF4-FFF2-40B4-BE49-F238E27FC236}">
                <a16:creationId xmlns:a16="http://schemas.microsoft.com/office/drawing/2014/main" id="{842D37A7-9E29-6810-F747-BD4606587A54}"/>
              </a:ext>
            </a:extLst>
          </p:cNvPr>
          <p:cNvSpPr txBox="1"/>
          <p:nvPr/>
        </p:nvSpPr>
        <p:spPr>
          <a:xfrm>
            <a:off x="692484" y="978116"/>
            <a:ext cx="4106972" cy="5516895"/>
          </a:xfrm>
          <a:prstGeom prst="rect">
            <a:avLst/>
          </a:prstGeom>
          <a:noFill/>
        </p:spPr>
        <p:txBody>
          <a:bodyPr wrap="square" rtlCol="0">
            <a:spAutoFit/>
          </a:bodyPr>
          <a:lstStyle/>
          <a:p>
            <a:pPr marL="290517" indent="-282579">
              <a:spcAft>
                <a:spcPts val="900"/>
              </a:spcAft>
              <a:buFont typeface="Arial" panose="020B0604020202020204" pitchFamily="34" charset="0"/>
              <a:buChar char="•"/>
            </a:pPr>
            <a:r>
              <a:rPr lang="en-US" sz="2000" dirty="0"/>
              <a:t>The first UT flight is scheduled for 2025 to the far side of the Moon</a:t>
            </a:r>
          </a:p>
          <a:p>
            <a:pPr marL="290517" indent="-282579">
              <a:spcAft>
                <a:spcPts val="900"/>
              </a:spcAft>
              <a:buFont typeface="Arial" panose="020B0604020202020204" pitchFamily="34" charset="0"/>
              <a:buChar char="•"/>
            </a:pPr>
            <a:r>
              <a:rPr lang="en-US" sz="2000" dirty="0"/>
              <a:t>One UT for commissioning LPF</a:t>
            </a:r>
          </a:p>
          <a:p>
            <a:pPr marL="747722" lvl="1" indent="-282579">
              <a:spcAft>
                <a:spcPts val="300"/>
              </a:spcAft>
              <a:buFont typeface="Arial" panose="020B0604020202020204" pitchFamily="34" charset="0"/>
              <a:buChar char="•"/>
            </a:pPr>
            <a:r>
              <a:rPr lang="en-US" sz="2000" dirty="0"/>
              <a:t>In orbit commissioning</a:t>
            </a:r>
          </a:p>
          <a:p>
            <a:pPr marL="747722" lvl="1" indent="-282579">
              <a:spcAft>
                <a:spcPts val="900"/>
              </a:spcAft>
              <a:buFont typeface="Arial" panose="020B0604020202020204" pitchFamily="34" charset="0"/>
              <a:buChar char="•"/>
            </a:pPr>
            <a:r>
              <a:rPr lang="en-US" sz="2000" dirty="0"/>
              <a:t>Lunar surface commissioning </a:t>
            </a:r>
          </a:p>
          <a:p>
            <a:pPr marL="747722" lvl="1" indent="-282579">
              <a:spcAft>
                <a:spcPts val="900"/>
              </a:spcAft>
              <a:buFont typeface="Arial" panose="020B0604020202020204" pitchFamily="34" charset="0"/>
              <a:buChar char="•"/>
            </a:pPr>
            <a:r>
              <a:rPr lang="en-US" sz="2000" dirty="0"/>
              <a:t>This UT is powered by the lander and will be powered off along with the lander at the end of the first lunar day per </a:t>
            </a:r>
            <a:r>
              <a:rPr lang="en-US" sz="2000" dirty="0" err="1"/>
              <a:t>LuSEE</a:t>
            </a:r>
            <a:r>
              <a:rPr lang="en-US" sz="2000" dirty="0"/>
              <a:t> science operation requirements.</a:t>
            </a:r>
          </a:p>
          <a:p>
            <a:pPr marL="290517" indent="-282579">
              <a:spcAft>
                <a:spcPts val="900"/>
              </a:spcAft>
              <a:buFont typeface="Arial" panose="020B0604020202020204" pitchFamily="34" charset="0"/>
              <a:buChar char="•"/>
            </a:pPr>
            <a:r>
              <a:rPr lang="en-US" sz="2000" dirty="0"/>
              <a:t>Another UT, part of the </a:t>
            </a:r>
            <a:r>
              <a:rPr lang="en-US" sz="2000" dirty="0" err="1"/>
              <a:t>LuSEE</a:t>
            </a:r>
            <a:r>
              <a:rPr lang="en-US" sz="2000" dirty="0"/>
              <a:t> payload, to provide proximity communications for </a:t>
            </a:r>
            <a:r>
              <a:rPr lang="en-US" sz="2000" dirty="0" err="1"/>
              <a:t>LuSEE</a:t>
            </a:r>
            <a:r>
              <a:rPr lang="en-US" sz="2000" dirty="0"/>
              <a:t> for a year starting from the first lunar night after landing.</a:t>
            </a:r>
          </a:p>
        </p:txBody>
      </p:sp>
      <p:sp>
        <p:nvSpPr>
          <p:cNvPr id="17" name="TextBox 16">
            <a:extLst>
              <a:ext uri="{FF2B5EF4-FFF2-40B4-BE49-F238E27FC236}">
                <a16:creationId xmlns:a16="http://schemas.microsoft.com/office/drawing/2014/main" id="{D67209AD-9D5A-BA11-FD55-1BB90113E93B}"/>
              </a:ext>
            </a:extLst>
          </p:cNvPr>
          <p:cNvSpPr txBox="1"/>
          <p:nvPr/>
        </p:nvSpPr>
        <p:spPr>
          <a:xfrm>
            <a:off x="1085166" y="270230"/>
            <a:ext cx="3714290" cy="707886"/>
          </a:xfrm>
          <a:prstGeom prst="rect">
            <a:avLst/>
          </a:prstGeom>
          <a:noFill/>
        </p:spPr>
        <p:txBody>
          <a:bodyPr wrap="square">
            <a:spAutoFit/>
          </a:bodyPr>
          <a:lstStyle/>
          <a:p>
            <a:pPr>
              <a:spcAft>
                <a:spcPts val="300"/>
              </a:spcAft>
            </a:pPr>
            <a:r>
              <a:rPr lang="en-US" sz="4000" dirty="0">
                <a:latin typeface="+mj-lt"/>
              </a:rPr>
              <a:t>CS-3 Mission</a:t>
            </a:r>
          </a:p>
        </p:txBody>
      </p:sp>
      <p:grpSp>
        <p:nvGrpSpPr>
          <p:cNvPr id="3" name="Group 2">
            <a:extLst>
              <a:ext uri="{FF2B5EF4-FFF2-40B4-BE49-F238E27FC236}">
                <a16:creationId xmlns:a16="http://schemas.microsoft.com/office/drawing/2014/main" id="{B223C4F1-5EBB-EF70-498E-3E7996964739}"/>
              </a:ext>
            </a:extLst>
          </p:cNvPr>
          <p:cNvGrpSpPr/>
          <p:nvPr/>
        </p:nvGrpSpPr>
        <p:grpSpPr>
          <a:xfrm>
            <a:off x="5495363" y="515700"/>
            <a:ext cx="5591018" cy="5619190"/>
            <a:chOff x="5495363" y="507311"/>
            <a:chExt cx="5591018" cy="5619190"/>
          </a:xfrm>
        </p:grpSpPr>
        <p:grpSp>
          <p:nvGrpSpPr>
            <p:cNvPr id="5" name="Group 4">
              <a:extLst>
                <a:ext uri="{FF2B5EF4-FFF2-40B4-BE49-F238E27FC236}">
                  <a16:creationId xmlns:a16="http://schemas.microsoft.com/office/drawing/2014/main" id="{FBD3AAC3-E7F7-3DB5-3A41-A3AE1A0123E0}"/>
                </a:ext>
              </a:extLst>
            </p:cNvPr>
            <p:cNvGrpSpPr/>
            <p:nvPr/>
          </p:nvGrpSpPr>
          <p:grpSpPr>
            <a:xfrm>
              <a:off x="5506413" y="507311"/>
              <a:ext cx="5579968" cy="5608817"/>
              <a:chOff x="7261789" y="365126"/>
              <a:chExt cx="4454270" cy="4233514"/>
            </a:xfrm>
          </p:grpSpPr>
          <p:grpSp>
            <p:nvGrpSpPr>
              <p:cNvPr id="6" name="Group 5">
                <a:extLst>
                  <a:ext uri="{FF2B5EF4-FFF2-40B4-BE49-F238E27FC236}">
                    <a16:creationId xmlns:a16="http://schemas.microsoft.com/office/drawing/2014/main" id="{85E5CFCD-4CBF-AC12-8745-B2CEBDEA2A73}"/>
                  </a:ext>
                </a:extLst>
              </p:cNvPr>
              <p:cNvGrpSpPr/>
              <p:nvPr/>
            </p:nvGrpSpPr>
            <p:grpSpPr>
              <a:xfrm>
                <a:off x="7261789" y="365126"/>
                <a:ext cx="4454270" cy="4233514"/>
                <a:chOff x="7646350" y="2324456"/>
                <a:chExt cx="4454270" cy="4233514"/>
              </a:xfrm>
            </p:grpSpPr>
            <p:sp>
              <p:nvSpPr>
                <p:cNvPr id="8" name="Freeform 7">
                  <a:extLst>
                    <a:ext uri="{FF2B5EF4-FFF2-40B4-BE49-F238E27FC236}">
                      <a16:creationId xmlns:a16="http://schemas.microsoft.com/office/drawing/2014/main" id="{93D8B4C1-D930-A972-CCC8-AD53975AFDAD}"/>
                    </a:ext>
                  </a:extLst>
                </p:cNvPr>
                <p:cNvSpPr/>
                <p:nvPr/>
              </p:nvSpPr>
              <p:spPr>
                <a:xfrm>
                  <a:off x="7775605" y="2714146"/>
                  <a:ext cx="4084890" cy="674555"/>
                </a:xfrm>
                <a:custGeom>
                  <a:avLst/>
                  <a:gdLst>
                    <a:gd name="connsiteX0" fmla="*/ 0 w 4084890"/>
                    <a:gd name="connsiteY0" fmla="*/ 674555 h 674555"/>
                    <a:gd name="connsiteX1" fmla="*/ 2298819 w 4084890"/>
                    <a:gd name="connsiteY1" fmla="*/ 42166 h 674555"/>
                    <a:gd name="connsiteX2" fmla="*/ 4084890 w 4084890"/>
                    <a:gd name="connsiteY2" fmla="*/ 110532 h 674555"/>
                  </a:gdLst>
                  <a:ahLst/>
                  <a:cxnLst>
                    <a:cxn ang="0">
                      <a:pos x="connsiteX0" y="connsiteY0"/>
                    </a:cxn>
                    <a:cxn ang="0">
                      <a:pos x="connsiteX1" y="connsiteY1"/>
                    </a:cxn>
                    <a:cxn ang="0">
                      <a:pos x="connsiteX2" y="connsiteY2"/>
                    </a:cxn>
                  </a:cxnLst>
                  <a:rect l="l" t="t" r="r" b="b"/>
                  <a:pathLst>
                    <a:path w="4084890" h="674555">
                      <a:moveTo>
                        <a:pt x="0" y="674555"/>
                      </a:moveTo>
                      <a:cubicBezTo>
                        <a:pt x="809002" y="405362"/>
                        <a:pt x="1618004" y="136170"/>
                        <a:pt x="2298819" y="42166"/>
                      </a:cubicBezTo>
                      <a:cubicBezTo>
                        <a:pt x="2979634" y="-51838"/>
                        <a:pt x="3532262" y="29347"/>
                        <a:pt x="4084890" y="110532"/>
                      </a:cubicBezTo>
                    </a:path>
                  </a:pathLst>
                </a:custGeom>
                <a:noFill/>
                <a:ln w="38100">
                  <a:solidFill>
                    <a:schemeClr val="bg2">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B446A3D0-49CB-E763-5097-E2C5D3AF4BF4}"/>
                    </a:ext>
                  </a:extLst>
                </p:cNvPr>
                <p:cNvSpPr/>
                <p:nvPr/>
              </p:nvSpPr>
              <p:spPr>
                <a:xfrm>
                  <a:off x="7646350" y="2324456"/>
                  <a:ext cx="4454270" cy="4233514"/>
                </a:xfrm>
                <a:prstGeom prst="rect">
                  <a:avLst/>
                </a:prstGeom>
                <a:noFill/>
                <a:ln w="38100">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1C4A8C68-3831-C6D0-079F-9A91DD088C25}"/>
                    </a:ext>
                  </a:extLst>
                </p:cNvPr>
                <p:cNvSpPr txBox="1"/>
                <p:nvPr/>
              </p:nvSpPr>
              <p:spPr>
                <a:xfrm>
                  <a:off x="7709888" y="2954886"/>
                  <a:ext cx="318880" cy="209078"/>
                </a:xfrm>
                <a:prstGeom prst="rect">
                  <a:avLst/>
                </a:prstGeom>
                <a:noFill/>
              </p:spPr>
              <p:txBody>
                <a:bodyPr wrap="none" rtlCol="0">
                  <a:spAutoFit/>
                </a:bodyPr>
                <a:lstStyle/>
                <a:p>
                  <a:r>
                    <a:rPr lang="en-US" sz="1200" dirty="0"/>
                    <a:t>LPF</a:t>
                  </a:r>
                  <a:endParaRPr lang="en-US" sz="1200" dirty="0">
                    <a:latin typeface="Apple Chancery" panose="03020702040506060504" pitchFamily="66" charset="-79"/>
                    <a:cs typeface="Apple Chancery" panose="03020702040506060504" pitchFamily="66" charset="-79"/>
                  </a:endParaRPr>
                </a:p>
              </p:txBody>
            </p:sp>
            <p:sp>
              <p:nvSpPr>
                <p:cNvPr id="11" name="TextBox 10">
                  <a:extLst>
                    <a:ext uri="{FF2B5EF4-FFF2-40B4-BE49-F238E27FC236}">
                      <a16:creationId xmlns:a16="http://schemas.microsoft.com/office/drawing/2014/main" id="{EB7BAA69-7B9A-B875-C397-6D4E4880EA7F}"/>
                    </a:ext>
                  </a:extLst>
                </p:cNvPr>
                <p:cNvSpPr txBox="1"/>
                <p:nvPr/>
              </p:nvSpPr>
              <p:spPr>
                <a:xfrm>
                  <a:off x="9479992" y="2464408"/>
                  <a:ext cx="1154469" cy="209078"/>
                </a:xfrm>
                <a:prstGeom prst="rect">
                  <a:avLst/>
                </a:prstGeom>
                <a:noFill/>
              </p:spPr>
              <p:txBody>
                <a:bodyPr wrap="none" rtlCol="0">
                  <a:spAutoFit/>
                </a:bodyPr>
                <a:lstStyle/>
                <a:p>
                  <a:r>
                    <a:rPr lang="en-US" sz="1200" dirty="0">
                      <a:solidFill>
                        <a:schemeClr val="bg2">
                          <a:lumMod val="50000"/>
                        </a:schemeClr>
                      </a:solidFill>
                    </a:rPr>
                    <a:t>11-hour frozen orbit</a:t>
                  </a:r>
                </a:p>
              </p:txBody>
            </p:sp>
            <p:pic>
              <p:nvPicPr>
                <p:cNvPr id="12" name="Picture 11">
                  <a:extLst>
                    <a:ext uri="{FF2B5EF4-FFF2-40B4-BE49-F238E27FC236}">
                      <a16:creationId xmlns:a16="http://schemas.microsoft.com/office/drawing/2014/main" id="{05C735C4-3CDE-240E-4674-1D480E32FD8B}"/>
                    </a:ext>
                  </a:extLst>
                </p:cNvPr>
                <p:cNvPicPr>
                  <a:picLocks noChangeAspect="1"/>
                </p:cNvPicPr>
                <p:nvPr/>
              </p:nvPicPr>
              <p:blipFill>
                <a:blip r:embed="rId2"/>
                <a:stretch>
                  <a:fillRect/>
                </a:stretch>
              </p:blipFill>
              <p:spPr>
                <a:xfrm>
                  <a:off x="7646350" y="2954886"/>
                  <a:ext cx="4343400" cy="3238500"/>
                </a:xfrm>
                <a:prstGeom prst="rect">
                  <a:avLst/>
                </a:prstGeom>
              </p:spPr>
            </p:pic>
            <p:cxnSp>
              <p:nvCxnSpPr>
                <p:cNvPr id="13" name="Straight Connector 12">
                  <a:extLst>
                    <a:ext uri="{FF2B5EF4-FFF2-40B4-BE49-F238E27FC236}">
                      <a16:creationId xmlns:a16="http://schemas.microsoft.com/office/drawing/2014/main" id="{C6293137-C3FC-69B5-0C30-89AD56F40300}"/>
                    </a:ext>
                  </a:extLst>
                </p:cNvPr>
                <p:cNvCxnSpPr>
                  <a:cxnSpLocks/>
                </p:cNvCxnSpPr>
                <p:nvPr/>
              </p:nvCxnSpPr>
              <p:spPr>
                <a:xfrm>
                  <a:off x="7909622" y="6193386"/>
                  <a:ext cx="4080128" cy="0"/>
                </a:xfrm>
                <a:prstGeom prst="line">
                  <a:avLst/>
                </a:prstGeom>
                <a:ln w="7620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5F84DE55-9342-3013-DDC2-1DF2279EE16C}"/>
                    </a:ext>
                  </a:extLst>
                </p:cNvPr>
                <p:cNvSpPr txBox="1"/>
                <p:nvPr/>
              </p:nvSpPr>
              <p:spPr>
                <a:xfrm>
                  <a:off x="9479992" y="6193386"/>
                  <a:ext cx="1055273" cy="255539"/>
                </a:xfrm>
                <a:prstGeom prst="rect">
                  <a:avLst/>
                </a:prstGeom>
                <a:noFill/>
              </p:spPr>
              <p:txBody>
                <a:bodyPr wrap="none" rtlCol="0">
                  <a:spAutoFit/>
                </a:bodyPr>
                <a:lstStyle/>
                <a:p>
                  <a:r>
                    <a:rPr lang="en-US" sz="1600" dirty="0">
                      <a:solidFill>
                        <a:schemeClr val="bg2">
                          <a:lumMod val="50000"/>
                        </a:schemeClr>
                      </a:solidFill>
                    </a:rPr>
                    <a:t>Lunar Surface</a:t>
                  </a:r>
                </a:p>
              </p:txBody>
            </p:sp>
          </p:grpSp>
          <p:sp>
            <p:nvSpPr>
              <p:cNvPr id="7" name="TextBox 6">
                <a:extLst>
                  <a:ext uri="{FF2B5EF4-FFF2-40B4-BE49-F238E27FC236}">
                    <a16:creationId xmlns:a16="http://schemas.microsoft.com/office/drawing/2014/main" id="{3F35F8D8-6002-EE85-A49F-DADCB213BFF4}"/>
                  </a:ext>
                </a:extLst>
              </p:cNvPr>
              <p:cNvSpPr txBox="1"/>
              <p:nvPr/>
            </p:nvSpPr>
            <p:spPr>
              <a:xfrm rot="441640">
                <a:off x="10155237" y="1389687"/>
                <a:ext cx="1094326" cy="278770"/>
              </a:xfrm>
              <a:prstGeom prst="rect">
                <a:avLst/>
              </a:prstGeom>
              <a:noFill/>
            </p:spPr>
            <p:txBody>
              <a:bodyPr wrap="none" rtlCol="0">
                <a:spAutoFit/>
              </a:bodyPr>
              <a:lstStyle/>
              <a:p>
                <a:r>
                  <a:rPr lang="en-US" dirty="0">
                    <a:solidFill>
                      <a:schemeClr val="bg2">
                        <a:lumMod val="50000"/>
                      </a:schemeClr>
                    </a:solidFill>
                    <a:latin typeface="Brush Script MT" panose="03060802040406070304" pitchFamily="66" charset="-122"/>
                    <a:ea typeface="Brush Script MT" panose="03060802040406070304" pitchFamily="66" charset="-122"/>
                    <a:cs typeface="Brush Script MT" panose="03060802040406070304" pitchFamily="66" charset="-122"/>
                  </a:rPr>
                  <a:t>CS-3 Mission</a:t>
                </a:r>
              </a:p>
            </p:txBody>
          </p:sp>
        </p:grpSp>
        <p:sp>
          <p:nvSpPr>
            <p:cNvPr id="2" name="TextBox 1">
              <a:extLst>
                <a:ext uri="{FF2B5EF4-FFF2-40B4-BE49-F238E27FC236}">
                  <a16:creationId xmlns:a16="http://schemas.microsoft.com/office/drawing/2014/main" id="{481EFEBA-204C-23B2-6A2A-FC19844F3C11}"/>
                </a:ext>
              </a:extLst>
            </p:cNvPr>
            <p:cNvSpPr txBox="1"/>
            <p:nvPr/>
          </p:nvSpPr>
          <p:spPr>
            <a:xfrm>
              <a:off x="5495363" y="5849502"/>
              <a:ext cx="917367" cy="276999"/>
            </a:xfrm>
            <a:prstGeom prst="rect">
              <a:avLst/>
            </a:prstGeom>
            <a:noFill/>
          </p:spPr>
          <p:txBody>
            <a:bodyPr wrap="none" rtlCol="0">
              <a:spAutoFit/>
            </a:bodyPr>
            <a:lstStyle/>
            <a:p>
              <a:r>
                <a:rPr lang="en-US" sz="1200" dirty="0">
                  <a:solidFill>
                    <a:schemeClr val="bg2">
                      <a:lumMod val="50000"/>
                    </a:schemeClr>
                  </a:solidFill>
                </a:rPr>
                <a:t>Credit: SSTL</a:t>
              </a:r>
            </a:p>
          </p:txBody>
        </p:sp>
      </p:grpSp>
    </p:spTree>
    <p:extLst>
      <p:ext uri="{BB962C8B-B14F-4D97-AF65-F5344CB8AC3E}">
        <p14:creationId xmlns:p14="http://schemas.microsoft.com/office/powerpoint/2010/main" val="11826912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F0B48D0F-2730-B6B0-DCDB-2AF5C4182A0E}"/>
              </a:ext>
            </a:extLst>
          </p:cNvPr>
          <p:cNvSpPr>
            <a:spLocks noGrp="1"/>
          </p:cNvSpPr>
          <p:nvPr>
            <p:ph type="sldNum" sz="quarter" idx="12"/>
          </p:nvPr>
        </p:nvSpPr>
        <p:spPr/>
        <p:txBody>
          <a:bodyPr/>
          <a:lstStyle/>
          <a:p>
            <a:fld id="{20DE3D0B-D617-F04A-9945-9E6ADBABFF14}" type="slidenum">
              <a:rPr lang="en-US" smtClean="0"/>
              <a:t>11</a:t>
            </a:fld>
            <a:endParaRPr lang="en-US"/>
          </a:p>
        </p:txBody>
      </p:sp>
      <p:sp>
        <p:nvSpPr>
          <p:cNvPr id="5" name="TextBox 4">
            <a:extLst>
              <a:ext uri="{FF2B5EF4-FFF2-40B4-BE49-F238E27FC236}">
                <a16:creationId xmlns:a16="http://schemas.microsoft.com/office/drawing/2014/main" id="{9E8C29D7-3F06-8BC7-C552-84EDA9760B38}"/>
              </a:ext>
            </a:extLst>
          </p:cNvPr>
          <p:cNvSpPr txBox="1"/>
          <p:nvPr/>
        </p:nvSpPr>
        <p:spPr>
          <a:xfrm>
            <a:off x="899766" y="1484051"/>
            <a:ext cx="10027404" cy="1862048"/>
          </a:xfrm>
          <a:prstGeom prst="rect">
            <a:avLst/>
          </a:prstGeom>
          <a:noFill/>
        </p:spPr>
        <p:txBody>
          <a:bodyPr wrap="square">
            <a:spAutoFit/>
          </a:bodyPr>
          <a:lstStyle/>
          <a:p>
            <a:pPr marL="292103" indent="-292103">
              <a:spcAft>
                <a:spcPts val="900"/>
              </a:spcAft>
              <a:buFont typeface="Arial" panose="020B0604020202020204" pitchFamily="34" charset="0"/>
              <a:buChar char="•"/>
            </a:pPr>
            <a:r>
              <a:rPr lang="en-US" sz="2000" dirty="0"/>
              <a:t>Commands requesting simulated science data from the UT dummy source, onboard the CLPS lander (CS-3), will be transmitted to </a:t>
            </a:r>
            <a:r>
              <a:rPr lang="en-US" sz="2000" dirty="0" err="1"/>
              <a:t>Goonhilly</a:t>
            </a:r>
            <a:r>
              <a:rPr lang="en-US" sz="2000" dirty="0"/>
              <a:t> station</a:t>
            </a:r>
          </a:p>
          <a:p>
            <a:pPr marL="292103" indent="-292103">
              <a:spcAft>
                <a:spcPts val="900"/>
              </a:spcAft>
              <a:buFont typeface="Arial" panose="020B0604020202020204" pitchFamily="34" charset="0"/>
              <a:buChar char="•"/>
            </a:pPr>
            <a:r>
              <a:rPr lang="en-US" sz="2000" dirty="0" err="1"/>
              <a:t>Goonhilly</a:t>
            </a:r>
            <a:r>
              <a:rPr lang="en-US" sz="2000" dirty="0"/>
              <a:t> and other ground stations (TBD) will radiate the commands to LPF to be transmitted to the UT</a:t>
            </a:r>
          </a:p>
          <a:p>
            <a:pPr marL="292103" indent="-292103">
              <a:spcAft>
                <a:spcPts val="900"/>
              </a:spcAft>
              <a:buFont typeface="Arial" panose="020B0604020202020204" pitchFamily="34" charset="0"/>
              <a:buChar char="•"/>
            </a:pPr>
            <a:r>
              <a:rPr lang="en-US" sz="2000" dirty="0"/>
              <a:t>UT will package data and send them back to JPL through LPF/</a:t>
            </a:r>
            <a:r>
              <a:rPr lang="en-US" sz="2000" dirty="0" err="1"/>
              <a:t>Goonhilly</a:t>
            </a:r>
            <a:endParaRPr lang="en-US" sz="2000" dirty="0"/>
          </a:p>
        </p:txBody>
      </p:sp>
      <p:pic>
        <p:nvPicPr>
          <p:cNvPr id="21" name="Picture 20">
            <a:extLst>
              <a:ext uri="{FF2B5EF4-FFF2-40B4-BE49-F238E27FC236}">
                <a16:creationId xmlns:a16="http://schemas.microsoft.com/office/drawing/2014/main" id="{8837175F-F85B-3F2D-D2A4-12FF39CFACAF}"/>
              </a:ext>
            </a:extLst>
          </p:cNvPr>
          <p:cNvPicPr>
            <a:picLocks noChangeAspect="1"/>
          </p:cNvPicPr>
          <p:nvPr/>
        </p:nvPicPr>
        <p:blipFill>
          <a:blip r:embed="rId2"/>
          <a:stretch>
            <a:fillRect/>
          </a:stretch>
        </p:blipFill>
        <p:spPr>
          <a:xfrm>
            <a:off x="794953" y="3579826"/>
            <a:ext cx="10810517" cy="1988948"/>
          </a:xfrm>
          <a:prstGeom prst="rect">
            <a:avLst/>
          </a:prstGeom>
        </p:spPr>
      </p:pic>
      <p:sp>
        <p:nvSpPr>
          <p:cNvPr id="23" name="TextBox 22">
            <a:extLst>
              <a:ext uri="{FF2B5EF4-FFF2-40B4-BE49-F238E27FC236}">
                <a16:creationId xmlns:a16="http://schemas.microsoft.com/office/drawing/2014/main" id="{40E50166-14D5-FAF4-F826-AA6484ADA433}"/>
              </a:ext>
            </a:extLst>
          </p:cNvPr>
          <p:cNvSpPr txBox="1"/>
          <p:nvPr/>
        </p:nvSpPr>
        <p:spPr>
          <a:xfrm>
            <a:off x="899767" y="442300"/>
            <a:ext cx="10600887" cy="707886"/>
          </a:xfrm>
          <a:prstGeom prst="rect">
            <a:avLst/>
          </a:prstGeom>
          <a:noFill/>
        </p:spPr>
        <p:txBody>
          <a:bodyPr wrap="square">
            <a:spAutoFit/>
          </a:bodyPr>
          <a:lstStyle/>
          <a:p>
            <a:pPr>
              <a:spcBef>
                <a:spcPts val="1600"/>
              </a:spcBef>
              <a:spcAft>
                <a:spcPts val="300"/>
              </a:spcAft>
            </a:pPr>
            <a:r>
              <a:rPr lang="en-US" sz="4000" dirty="0">
                <a:latin typeface="+mj-lt"/>
              </a:rPr>
              <a:t>JPL will provide end-to-end commissioning for LPF</a:t>
            </a:r>
          </a:p>
        </p:txBody>
      </p:sp>
    </p:spTree>
    <p:extLst>
      <p:ext uri="{BB962C8B-B14F-4D97-AF65-F5344CB8AC3E}">
        <p14:creationId xmlns:p14="http://schemas.microsoft.com/office/powerpoint/2010/main" val="11914984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37ED50-DE79-7ED1-1081-5E4BD52E230A}"/>
              </a:ext>
            </a:extLst>
          </p:cNvPr>
          <p:cNvSpPr>
            <a:spLocks noGrp="1"/>
          </p:cNvSpPr>
          <p:nvPr>
            <p:ph type="title"/>
          </p:nvPr>
        </p:nvSpPr>
        <p:spPr>
          <a:xfrm>
            <a:off x="737532" y="312407"/>
            <a:ext cx="10515600" cy="1325563"/>
          </a:xfrm>
        </p:spPr>
        <p:txBody>
          <a:bodyPr/>
          <a:lstStyle/>
          <a:p>
            <a:r>
              <a:rPr lang="en-US" dirty="0"/>
              <a:t>UT Setup Options and the CLPS Lander</a:t>
            </a:r>
          </a:p>
        </p:txBody>
      </p:sp>
      <p:sp>
        <p:nvSpPr>
          <p:cNvPr id="4" name="Slide Number Placeholder 3">
            <a:extLst>
              <a:ext uri="{FF2B5EF4-FFF2-40B4-BE49-F238E27FC236}">
                <a16:creationId xmlns:a16="http://schemas.microsoft.com/office/drawing/2014/main" id="{62799857-D229-E1D5-113E-BEE58C0E8D4E}"/>
              </a:ext>
            </a:extLst>
          </p:cNvPr>
          <p:cNvSpPr>
            <a:spLocks noGrp="1"/>
          </p:cNvSpPr>
          <p:nvPr>
            <p:ph type="sldNum" sz="quarter" idx="12"/>
          </p:nvPr>
        </p:nvSpPr>
        <p:spPr/>
        <p:txBody>
          <a:bodyPr/>
          <a:lstStyle/>
          <a:p>
            <a:fld id="{20DE3D0B-D617-F04A-9945-9E6ADBABFF14}" type="slidenum">
              <a:rPr lang="en-US" smtClean="0"/>
              <a:t>12</a:t>
            </a:fld>
            <a:endParaRPr lang="en-US"/>
          </a:p>
        </p:txBody>
      </p:sp>
      <p:grpSp>
        <p:nvGrpSpPr>
          <p:cNvPr id="12" name="Group 11">
            <a:extLst>
              <a:ext uri="{FF2B5EF4-FFF2-40B4-BE49-F238E27FC236}">
                <a16:creationId xmlns:a16="http://schemas.microsoft.com/office/drawing/2014/main" id="{A02F3FCB-713F-02CE-DC42-BFB10998E0AE}"/>
              </a:ext>
            </a:extLst>
          </p:cNvPr>
          <p:cNvGrpSpPr/>
          <p:nvPr/>
        </p:nvGrpSpPr>
        <p:grpSpPr>
          <a:xfrm>
            <a:off x="1031016" y="1723528"/>
            <a:ext cx="10406948" cy="4652541"/>
            <a:chOff x="1358187" y="1075118"/>
            <a:chExt cx="10406948" cy="4652541"/>
          </a:xfrm>
        </p:grpSpPr>
        <p:graphicFrame>
          <p:nvGraphicFramePr>
            <p:cNvPr id="5" name="Object 4">
              <a:extLst>
                <a:ext uri="{FF2B5EF4-FFF2-40B4-BE49-F238E27FC236}">
                  <a16:creationId xmlns:a16="http://schemas.microsoft.com/office/drawing/2014/main" id="{36B4D9FE-652D-C001-F64A-57F8447328E9}"/>
                </a:ext>
              </a:extLst>
            </p:cNvPr>
            <p:cNvGraphicFramePr>
              <a:graphicFrameLocks noChangeAspect="1"/>
            </p:cNvGraphicFramePr>
            <p:nvPr>
              <p:extLst>
                <p:ext uri="{D42A27DB-BD31-4B8C-83A1-F6EECF244321}">
                  <p14:modId xmlns:p14="http://schemas.microsoft.com/office/powerpoint/2010/main" val="1396037832"/>
                </p:ext>
              </p:extLst>
            </p:nvPr>
          </p:nvGraphicFramePr>
          <p:xfrm>
            <a:off x="1358187" y="2674657"/>
            <a:ext cx="10406948" cy="3053002"/>
          </p:xfrm>
          <a:graphic>
            <a:graphicData uri="http://schemas.openxmlformats.org/presentationml/2006/ole">
              <mc:AlternateContent xmlns:mc="http://schemas.openxmlformats.org/markup-compatibility/2006">
                <mc:Choice xmlns:v="urn:schemas-microsoft-com:vml" Requires="v">
                  <p:oleObj r:id="rId2" imgW="6451600" imgH="1892300" progId="Visio.Drawing.15">
                    <p:embed/>
                  </p:oleObj>
                </mc:Choice>
                <mc:Fallback>
                  <p:oleObj r:id="rId2" imgW="6451600" imgH="1892300" progId="Visio.Drawing.15">
                    <p:embed/>
                    <p:pic>
                      <p:nvPicPr>
                        <p:cNvPr id="9" name="Object 8">
                          <a:extLst>
                            <a:ext uri="{FF2B5EF4-FFF2-40B4-BE49-F238E27FC236}">
                              <a16:creationId xmlns:a16="http://schemas.microsoft.com/office/drawing/2014/main" id="{D94560AD-FDA5-1869-C948-53D094C33FE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58187" y="2674657"/>
                          <a:ext cx="10406948" cy="3053002"/>
                        </a:xfrm>
                        <a:prstGeom prst="rect">
                          <a:avLst/>
                        </a:prstGeom>
                        <a:noFill/>
                      </p:spPr>
                    </p:pic>
                  </p:oleObj>
                </mc:Fallback>
              </mc:AlternateContent>
            </a:graphicData>
          </a:graphic>
        </p:graphicFrame>
        <p:sp>
          <p:nvSpPr>
            <p:cNvPr id="6" name="Right Brace 5">
              <a:extLst>
                <a:ext uri="{FF2B5EF4-FFF2-40B4-BE49-F238E27FC236}">
                  <a16:creationId xmlns:a16="http://schemas.microsoft.com/office/drawing/2014/main" id="{8A1EA763-7A4F-579E-D872-5A59B9DBED3C}"/>
                </a:ext>
              </a:extLst>
            </p:cNvPr>
            <p:cNvSpPr/>
            <p:nvPr/>
          </p:nvSpPr>
          <p:spPr>
            <a:xfrm rot="16200000">
              <a:off x="2753066" y="1208471"/>
              <a:ext cx="269277" cy="2932370"/>
            </a:xfrm>
            <a:prstGeom prst="rightBrace">
              <a:avLst/>
            </a:prstGeom>
            <a:ln w="19050">
              <a:solidFill>
                <a:srgbClr val="7030A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7030A0"/>
                </a:solidFill>
              </a:endParaRPr>
            </a:p>
          </p:txBody>
        </p:sp>
        <p:sp>
          <p:nvSpPr>
            <p:cNvPr id="7" name="TextBox 6">
              <a:extLst>
                <a:ext uri="{FF2B5EF4-FFF2-40B4-BE49-F238E27FC236}">
                  <a16:creationId xmlns:a16="http://schemas.microsoft.com/office/drawing/2014/main" id="{AF675BF2-EC01-4A77-C7D0-D175C187B255}"/>
                </a:ext>
              </a:extLst>
            </p:cNvPr>
            <p:cNvSpPr txBox="1"/>
            <p:nvPr/>
          </p:nvSpPr>
          <p:spPr>
            <a:xfrm>
              <a:off x="2324088" y="2288385"/>
              <a:ext cx="1127232" cy="338554"/>
            </a:xfrm>
            <a:prstGeom prst="rect">
              <a:avLst/>
            </a:prstGeom>
            <a:noFill/>
            <a:ln>
              <a:noFill/>
            </a:ln>
          </p:spPr>
          <p:txBody>
            <a:bodyPr wrap="none" rtlCol="0">
              <a:spAutoFit/>
            </a:bodyPr>
            <a:lstStyle/>
            <a:p>
              <a:r>
                <a:rPr lang="en-US" sz="1600" dirty="0">
                  <a:solidFill>
                    <a:srgbClr val="7030A0"/>
                  </a:solidFill>
                </a:rPr>
                <a:t>Single-User</a:t>
              </a:r>
            </a:p>
          </p:txBody>
        </p:sp>
        <p:sp>
          <p:nvSpPr>
            <p:cNvPr id="8" name="Right Brace 7">
              <a:extLst>
                <a:ext uri="{FF2B5EF4-FFF2-40B4-BE49-F238E27FC236}">
                  <a16:creationId xmlns:a16="http://schemas.microsoft.com/office/drawing/2014/main" id="{8E5A4559-69FC-89E0-2D44-CCAD029D5D77}"/>
                </a:ext>
              </a:extLst>
            </p:cNvPr>
            <p:cNvSpPr/>
            <p:nvPr/>
          </p:nvSpPr>
          <p:spPr>
            <a:xfrm rot="16200000">
              <a:off x="3678161" y="-243992"/>
              <a:ext cx="269277" cy="4773333"/>
            </a:xfrm>
            <a:prstGeom prst="rightBrace">
              <a:avLst/>
            </a:prstGeom>
            <a:ln w="28575">
              <a:solidFill>
                <a:schemeClr val="accent2">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accent2">
                    <a:lumMod val="50000"/>
                  </a:schemeClr>
                </a:solidFill>
              </a:endParaRPr>
            </a:p>
          </p:txBody>
        </p:sp>
        <p:sp>
          <p:nvSpPr>
            <p:cNvPr id="9" name="TextBox 8">
              <a:extLst>
                <a:ext uri="{FF2B5EF4-FFF2-40B4-BE49-F238E27FC236}">
                  <a16:creationId xmlns:a16="http://schemas.microsoft.com/office/drawing/2014/main" id="{748DADF1-13F5-FB8C-D15C-4ADCC4814B95}"/>
                </a:ext>
              </a:extLst>
            </p:cNvPr>
            <p:cNvSpPr txBox="1"/>
            <p:nvPr/>
          </p:nvSpPr>
          <p:spPr>
            <a:xfrm>
              <a:off x="3272533" y="1687127"/>
              <a:ext cx="1077539" cy="338554"/>
            </a:xfrm>
            <a:prstGeom prst="rect">
              <a:avLst/>
            </a:prstGeom>
            <a:noFill/>
            <a:ln>
              <a:noFill/>
            </a:ln>
          </p:spPr>
          <p:txBody>
            <a:bodyPr wrap="none" rtlCol="0">
              <a:spAutoFit/>
            </a:bodyPr>
            <a:lstStyle/>
            <a:p>
              <a:r>
                <a:rPr lang="en-US" sz="1600" dirty="0">
                  <a:solidFill>
                    <a:schemeClr val="accent2">
                      <a:lumMod val="50000"/>
                    </a:schemeClr>
                  </a:solidFill>
                </a:rPr>
                <a:t>Multi-User</a:t>
              </a:r>
            </a:p>
          </p:txBody>
        </p:sp>
        <p:sp>
          <p:nvSpPr>
            <p:cNvPr id="10" name="Right Brace 9">
              <a:extLst>
                <a:ext uri="{FF2B5EF4-FFF2-40B4-BE49-F238E27FC236}">
                  <a16:creationId xmlns:a16="http://schemas.microsoft.com/office/drawing/2014/main" id="{7EFFECBE-C74E-68EA-828B-2C17E76D28AE}"/>
                </a:ext>
              </a:extLst>
            </p:cNvPr>
            <p:cNvSpPr/>
            <p:nvPr/>
          </p:nvSpPr>
          <p:spPr>
            <a:xfrm rot="16200000">
              <a:off x="4608915" y="-1817265"/>
              <a:ext cx="269277" cy="6644070"/>
            </a:xfrm>
            <a:prstGeom prst="rightBrace">
              <a:avLst/>
            </a:prstGeom>
            <a:ln w="28575">
              <a:solidFill>
                <a:schemeClr val="accent6">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accent2">
                    <a:lumMod val="50000"/>
                  </a:schemeClr>
                </a:solidFill>
              </a:endParaRPr>
            </a:p>
          </p:txBody>
        </p:sp>
        <p:sp>
          <p:nvSpPr>
            <p:cNvPr id="11" name="TextBox 10">
              <a:extLst>
                <a:ext uri="{FF2B5EF4-FFF2-40B4-BE49-F238E27FC236}">
                  <a16:creationId xmlns:a16="http://schemas.microsoft.com/office/drawing/2014/main" id="{515CF768-8F72-5482-882E-57C51D963390}"/>
                </a:ext>
              </a:extLst>
            </p:cNvPr>
            <p:cNvSpPr txBox="1"/>
            <p:nvPr/>
          </p:nvSpPr>
          <p:spPr>
            <a:xfrm>
              <a:off x="3838497" y="1075118"/>
              <a:ext cx="1810111" cy="338554"/>
            </a:xfrm>
            <a:prstGeom prst="rect">
              <a:avLst/>
            </a:prstGeom>
            <a:noFill/>
            <a:ln>
              <a:noFill/>
            </a:ln>
          </p:spPr>
          <p:txBody>
            <a:bodyPr wrap="none" rtlCol="0">
              <a:spAutoFit/>
            </a:bodyPr>
            <a:lstStyle/>
            <a:p>
              <a:r>
                <a:rPr lang="en-US" sz="1600" dirty="0">
                  <a:solidFill>
                    <a:schemeClr val="accent6">
                      <a:lumMod val="50000"/>
                    </a:schemeClr>
                  </a:solidFill>
                </a:rPr>
                <a:t>LPF Commissioning</a:t>
              </a:r>
            </a:p>
          </p:txBody>
        </p:sp>
      </p:grpSp>
    </p:spTree>
    <p:extLst>
      <p:ext uri="{BB962C8B-B14F-4D97-AF65-F5344CB8AC3E}">
        <p14:creationId xmlns:p14="http://schemas.microsoft.com/office/powerpoint/2010/main" val="18290307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95B64DCE-9853-F832-120B-20E19D72DDEA}"/>
              </a:ext>
            </a:extLst>
          </p:cNvPr>
          <p:cNvSpPr>
            <a:spLocks noGrp="1"/>
          </p:cNvSpPr>
          <p:nvPr>
            <p:ph type="title"/>
          </p:nvPr>
        </p:nvSpPr>
        <p:spPr>
          <a:xfrm>
            <a:off x="741095" y="2234385"/>
            <a:ext cx="10515600" cy="1325563"/>
          </a:xfrm>
        </p:spPr>
        <p:txBody>
          <a:bodyPr>
            <a:normAutofit fontScale="90000"/>
          </a:bodyPr>
          <a:lstStyle/>
          <a:p>
            <a:pPr algn="ctr"/>
            <a:r>
              <a:rPr lang="en-US" sz="4800" dirty="0"/>
              <a:t>More on the UT Features and Specifications</a:t>
            </a:r>
          </a:p>
        </p:txBody>
      </p:sp>
      <p:sp>
        <p:nvSpPr>
          <p:cNvPr id="3" name="Slide Number Placeholder 2">
            <a:extLst>
              <a:ext uri="{FF2B5EF4-FFF2-40B4-BE49-F238E27FC236}">
                <a16:creationId xmlns:a16="http://schemas.microsoft.com/office/drawing/2014/main" id="{470D13E4-88B3-7405-BADA-693B9C04EB7E}"/>
              </a:ext>
            </a:extLst>
          </p:cNvPr>
          <p:cNvSpPr>
            <a:spLocks noGrp="1"/>
          </p:cNvSpPr>
          <p:nvPr>
            <p:ph type="sldNum" sz="quarter" idx="12"/>
          </p:nvPr>
        </p:nvSpPr>
        <p:spPr/>
        <p:txBody>
          <a:bodyPr/>
          <a:lstStyle/>
          <a:p>
            <a:fld id="{20DE3D0B-D617-F04A-9945-9E6ADBABFF14}" type="slidenum">
              <a:rPr lang="en-US" smtClean="0"/>
              <a:t>13</a:t>
            </a:fld>
            <a:endParaRPr lang="en-US"/>
          </a:p>
        </p:txBody>
      </p:sp>
    </p:spTree>
    <p:extLst>
      <p:ext uri="{BB962C8B-B14F-4D97-AF65-F5344CB8AC3E}">
        <p14:creationId xmlns:p14="http://schemas.microsoft.com/office/powerpoint/2010/main" val="322178986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BCE5E35F-435A-379D-E12F-BA9CB32A23FF}"/>
              </a:ext>
            </a:extLst>
          </p:cNvPr>
          <p:cNvSpPr>
            <a:spLocks noGrp="1"/>
          </p:cNvSpPr>
          <p:nvPr>
            <p:ph type="sldNum" sz="quarter" idx="12"/>
          </p:nvPr>
        </p:nvSpPr>
        <p:spPr/>
        <p:txBody>
          <a:bodyPr/>
          <a:lstStyle/>
          <a:p>
            <a:fld id="{20DE3D0B-D617-F04A-9945-9E6ADBABFF14}" type="slidenum">
              <a:rPr lang="en-US" smtClean="0"/>
              <a:t>14</a:t>
            </a:fld>
            <a:endParaRPr lang="en-US" dirty="0"/>
          </a:p>
        </p:txBody>
      </p:sp>
      <p:sp>
        <p:nvSpPr>
          <p:cNvPr id="11" name="TextBox 10">
            <a:extLst>
              <a:ext uri="{FF2B5EF4-FFF2-40B4-BE49-F238E27FC236}">
                <a16:creationId xmlns:a16="http://schemas.microsoft.com/office/drawing/2014/main" id="{4C2D68EC-41A9-F949-12E4-4FFA9B0790B8}"/>
              </a:ext>
            </a:extLst>
          </p:cNvPr>
          <p:cNvSpPr txBox="1"/>
          <p:nvPr/>
        </p:nvSpPr>
        <p:spPr>
          <a:xfrm>
            <a:off x="1999992" y="306981"/>
            <a:ext cx="5696208" cy="369332"/>
          </a:xfrm>
          <a:prstGeom prst="rect">
            <a:avLst/>
          </a:prstGeom>
          <a:noFill/>
        </p:spPr>
        <p:txBody>
          <a:bodyPr wrap="square" rtlCol="0">
            <a:spAutoFit/>
          </a:bodyPr>
          <a:lstStyle/>
          <a:p>
            <a:pPr algn="ctr"/>
            <a:r>
              <a:rPr lang="en-US" b="1" dirty="0">
                <a:solidFill>
                  <a:schemeClr val="accent1">
                    <a:lumMod val="75000"/>
                  </a:schemeClr>
                </a:solidFill>
              </a:rPr>
              <a:t>Radio Specifications for the NSR-SDR-S/S-JPL-UT </a:t>
            </a:r>
            <a:endParaRPr lang="en-US" sz="3600" b="1" dirty="0">
              <a:solidFill>
                <a:schemeClr val="accent1">
                  <a:lumMod val="75000"/>
                </a:schemeClr>
              </a:solidFill>
            </a:endParaRPr>
          </a:p>
        </p:txBody>
      </p:sp>
      <p:graphicFrame>
        <p:nvGraphicFramePr>
          <p:cNvPr id="3" name="Table 2">
            <a:extLst>
              <a:ext uri="{FF2B5EF4-FFF2-40B4-BE49-F238E27FC236}">
                <a16:creationId xmlns:a16="http://schemas.microsoft.com/office/drawing/2014/main" id="{DCF65401-B08B-C23F-CE0C-D850BF582D53}"/>
              </a:ext>
            </a:extLst>
          </p:cNvPr>
          <p:cNvGraphicFramePr>
            <a:graphicFrameLocks noGrp="1"/>
          </p:cNvGraphicFramePr>
          <p:nvPr>
            <p:extLst>
              <p:ext uri="{D42A27DB-BD31-4B8C-83A1-F6EECF244321}">
                <p14:modId xmlns:p14="http://schemas.microsoft.com/office/powerpoint/2010/main" val="2550264519"/>
              </p:ext>
            </p:extLst>
          </p:nvPr>
        </p:nvGraphicFramePr>
        <p:xfrm>
          <a:off x="1107960" y="792165"/>
          <a:ext cx="8138353" cy="5503004"/>
        </p:xfrm>
        <a:graphic>
          <a:graphicData uri="http://schemas.openxmlformats.org/drawingml/2006/table">
            <a:tbl>
              <a:tblPr firstRow="1" firstCol="1" lastRow="1" lastCol="1" bandRow="1" bandCol="1">
                <a:tableStyleId>{5C22544A-7EE6-4342-B048-85BDC9FD1C3A}</a:tableStyleId>
              </a:tblPr>
              <a:tblGrid>
                <a:gridCol w="2165392">
                  <a:extLst>
                    <a:ext uri="{9D8B030D-6E8A-4147-A177-3AD203B41FA5}">
                      <a16:colId xmlns:a16="http://schemas.microsoft.com/office/drawing/2014/main" val="1495134854"/>
                    </a:ext>
                  </a:extLst>
                </a:gridCol>
                <a:gridCol w="2860645">
                  <a:extLst>
                    <a:ext uri="{9D8B030D-6E8A-4147-A177-3AD203B41FA5}">
                      <a16:colId xmlns:a16="http://schemas.microsoft.com/office/drawing/2014/main" val="1858950316"/>
                    </a:ext>
                  </a:extLst>
                </a:gridCol>
                <a:gridCol w="3112316">
                  <a:extLst>
                    <a:ext uri="{9D8B030D-6E8A-4147-A177-3AD203B41FA5}">
                      <a16:colId xmlns:a16="http://schemas.microsoft.com/office/drawing/2014/main" val="901997863"/>
                    </a:ext>
                  </a:extLst>
                </a:gridCol>
              </a:tblGrid>
              <a:tr h="263550">
                <a:tc>
                  <a:txBody>
                    <a:bodyPr/>
                    <a:lstStyle/>
                    <a:p>
                      <a:pPr marL="0" marR="0">
                        <a:lnSpc>
                          <a:spcPct val="115000"/>
                        </a:lnSpc>
                        <a:spcBef>
                          <a:spcPts val="0"/>
                        </a:spcBef>
                        <a:spcAft>
                          <a:spcPts val="0"/>
                        </a:spcAft>
                      </a:pPr>
                      <a:r>
                        <a:rPr lang="en-US" sz="1400" dirty="0">
                          <a:effectLst/>
                        </a:rPr>
                        <a:t>Parameter</a:t>
                      </a:r>
                      <a:endParaRPr lang="en-US" sz="1400" dirty="0">
                        <a:effectLst/>
                        <a:latin typeface="Calibri" panose="020F0502020204030204" pitchFamily="34" charset="0"/>
                        <a:ea typeface="MS Mincho" panose="02020609040205080304" pitchFamily="49" charset="-128"/>
                        <a:cs typeface="Times New Roman" panose="02020603050405020304" pitchFamily="18" charset="0"/>
                      </a:endParaRPr>
                    </a:p>
                  </a:txBody>
                  <a:tcPr marL="66780" marR="66780" marT="0" marB="0"/>
                </a:tc>
                <a:tc>
                  <a:txBody>
                    <a:bodyPr/>
                    <a:lstStyle/>
                    <a:p>
                      <a:pPr marL="0" marR="0">
                        <a:lnSpc>
                          <a:spcPct val="115000"/>
                        </a:lnSpc>
                        <a:spcBef>
                          <a:spcPts val="0"/>
                        </a:spcBef>
                        <a:spcAft>
                          <a:spcPts val="0"/>
                        </a:spcAft>
                      </a:pPr>
                      <a:r>
                        <a:rPr lang="en-US" sz="1400" b="1" dirty="0">
                          <a:effectLst/>
                        </a:rPr>
                        <a:t>Specification</a:t>
                      </a:r>
                      <a:endParaRPr lang="en-US" sz="1400" b="1" dirty="0">
                        <a:effectLst/>
                        <a:latin typeface="Calibri" panose="020F0502020204030204" pitchFamily="34" charset="0"/>
                        <a:ea typeface="MS Mincho" panose="02020609040205080304" pitchFamily="49" charset="-128"/>
                        <a:cs typeface="Times New Roman" panose="02020603050405020304" pitchFamily="18" charset="0"/>
                      </a:endParaRPr>
                    </a:p>
                  </a:txBody>
                  <a:tcPr marL="66780" marR="66780" marT="0" marB="0">
                    <a:solidFill>
                      <a:schemeClr val="accent1"/>
                    </a:solidFill>
                  </a:tcPr>
                </a:tc>
                <a:tc>
                  <a:txBody>
                    <a:bodyPr/>
                    <a:lstStyle/>
                    <a:p>
                      <a:pPr marL="0" marR="0">
                        <a:lnSpc>
                          <a:spcPct val="115000"/>
                        </a:lnSpc>
                        <a:spcBef>
                          <a:spcPts val="0"/>
                        </a:spcBef>
                        <a:spcAft>
                          <a:spcPts val="0"/>
                        </a:spcAft>
                      </a:pPr>
                      <a:r>
                        <a:rPr lang="en-US" sz="1400">
                          <a:effectLst/>
                        </a:rPr>
                        <a:t>Comments</a:t>
                      </a:r>
                      <a:endParaRPr lang="en-US" sz="1400">
                        <a:effectLst/>
                        <a:latin typeface="Calibri" panose="020F0502020204030204" pitchFamily="34" charset="0"/>
                        <a:ea typeface="MS Mincho" panose="02020609040205080304" pitchFamily="49" charset="-128"/>
                        <a:cs typeface="Times New Roman" panose="02020603050405020304" pitchFamily="18" charset="0"/>
                      </a:endParaRPr>
                    </a:p>
                  </a:txBody>
                  <a:tcPr marL="66780" marR="66780" marT="0" marB="0"/>
                </a:tc>
                <a:extLst>
                  <a:ext uri="{0D108BD9-81ED-4DB2-BD59-A6C34878D82A}">
                    <a16:rowId xmlns:a16="http://schemas.microsoft.com/office/drawing/2014/main" val="1793632850"/>
                  </a:ext>
                </a:extLst>
              </a:tr>
              <a:tr h="552172">
                <a:tc>
                  <a:txBody>
                    <a:bodyPr/>
                    <a:lstStyle/>
                    <a:p>
                      <a:pPr marL="0" marR="0">
                        <a:lnSpc>
                          <a:spcPct val="115000"/>
                        </a:lnSpc>
                        <a:spcBef>
                          <a:spcPts val="0"/>
                        </a:spcBef>
                        <a:spcAft>
                          <a:spcPts val="0"/>
                        </a:spcAft>
                      </a:pPr>
                      <a:r>
                        <a:rPr lang="en-US" sz="1400" dirty="0">
                          <a:effectLst/>
                        </a:rPr>
                        <a:t>Frequency</a:t>
                      </a:r>
                    </a:p>
                    <a:p>
                      <a:pPr marL="0" marR="0">
                        <a:lnSpc>
                          <a:spcPct val="115000"/>
                        </a:lnSpc>
                        <a:spcBef>
                          <a:spcPts val="0"/>
                        </a:spcBef>
                        <a:spcAft>
                          <a:spcPts val="0"/>
                        </a:spcAft>
                      </a:pPr>
                      <a:r>
                        <a:rPr lang="en-US" sz="1400" dirty="0">
                          <a:effectLst/>
                        </a:rPr>
                        <a:t>Forward (Rx)</a:t>
                      </a:r>
                    </a:p>
                    <a:p>
                      <a:pPr marL="0" marR="0">
                        <a:lnSpc>
                          <a:spcPct val="115000"/>
                        </a:lnSpc>
                        <a:spcBef>
                          <a:spcPts val="0"/>
                        </a:spcBef>
                        <a:spcAft>
                          <a:spcPts val="0"/>
                        </a:spcAft>
                      </a:pPr>
                      <a:r>
                        <a:rPr lang="en-US" sz="1400" dirty="0">
                          <a:effectLst/>
                        </a:rPr>
                        <a:t>Reverse (Tx)</a:t>
                      </a:r>
                      <a:endParaRPr lang="en-US" sz="1400" dirty="0">
                        <a:effectLst/>
                        <a:latin typeface="Calibri" panose="020F0502020204030204" pitchFamily="34" charset="0"/>
                        <a:ea typeface="MS Mincho" panose="02020609040205080304" pitchFamily="49" charset="-128"/>
                        <a:cs typeface="Times New Roman" panose="02020603050405020304" pitchFamily="18" charset="0"/>
                      </a:endParaRPr>
                    </a:p>
                  </a:txBody>
                  <a:tcPr marL="66780" marR="66780" marT="0" marB="0"/>
                </a:tc>
                <a:tc>
                  <a:txBody>
                    <a:bodyPr/>
                    <a:lstStyle/>
                    <a:p>
                      <a:pPr marL="0" marR="0">
                        <a:lnSpc>
                          <a:spcPct val="115000"/>
                        </a:lnSpc>
                        <a:spcBef>
                          <a:spcPts val="0"/>
                        </a:spcBef>
                        <a:spcAft>
                          <a:spcPts val="0"/>
                        </a:spcAft>
                      </a:pPr>
                      <a:r>
                        <a:rPr lang="en-US" sz="1400" b="1" dirty="0">
                          <a:solidFill>
                            <a:schemeClr val="bg1"/>
                          </a:solidFill>
                          <a:effectLst/>
                        </a:rPr>
                        <a:t>S-Band </a:t>
                      </a:r>
                    </a:p>
                    <a:p>
                      <a:pPr marL="0" marR="0">
                        <a:lnSpc>
                          <a:spcPct val="115000"/>
                        </a:lnSpc>
                        <a:spcBef>
                          <a:spcPts val="0"/>
                        </a:spcBef>
                        <a:spcAft>
                          <a:spcPts val="0"/>
                        </a:spcAft>
                      </a:pPr>
                      <a:r>
                        <a:rPr lang="en-US" sz="1400" b="1" dirty="0">
                          <a:solidFill>
                            <a:schemeClr val="bg1"/>
                          </a:solidFill>
                          <a:effectLst/>
                        </a:rPr>
                        <a:t>2025-2110 MHz</a:t>
                      </a:r>
                    </a:p>
                    <a:p>
                      <a:pPr marL="0" marR="0">
                        <a:lnSpc>
                          <a:spcPct val="115000"/>
                        </a:lnSpc>
                        <a:spcBef>
                          <a:spcPts val="0"/>
                        </a:spcBef>
                        <a:spcAft>
                          <a:spcPts val="0"/>
                        </a:spcAft>
                      </a:pPr>
                      <a:r>
                        <a:rPr lang="en-US" sz="1400" b="1" dirty="0">
                          <a:solidFill>
                            <a:schemeClr val="bg1"/>
                          </a:solidFill>
                          <a:effectLst/>
                        </a:rPr>
                        <a:t>2200-2290 MHz</a:t>
                      </a:r>
                      <a:endParaRPr lang="en-US" sz="1400" b="1" dirty="0">
                        <a:solidFill>
                          <a:schemeClr val="bg1"/>
                        </a:solidFill>
                        <a:effectLst/>
                        <a:latin typeface="Calibri" panose="020F0502020204030204" pitchFamily="34" charset="0"/>
                        <a:ea typeface="MS Mincho" panose="02020609040205080304" pitchFamily="49" charset="-128"/>
                        <a:cs typeface="Times New Roman" panose="02020603050405020304" pitchFamily="18" charset="0"/>
                      </a:endParaRPr>
                    </a:p>
                  </a:txBody>
                  <a:tcPr marL="66780" marR="66780" marT="0" marB="0">
                    <a:solidFill>
                      <a:schemeClr val="accent1"/>
                    </a:solidFill>
                  </a:tcPr>
                </a:tc>
                <a:tc>
                  <a:txBody>
                    <a:bodyPr/>
                    <a:lstStyle/>
                    <a:p>
                      <a:pPr marL="0" marR="0">
                        <a:lnSpc>
                          <a:spcPct val="115000"/>
                        </a:lnSpc>
                        <a:spcBef>
                          <a:spcPts val="0"/>
                        </a:spcBef>
                        <a:spcAft>
                          <a:spcPts val="0"/>
                        </a:spcAft>
                      </a:pPr>
                      <a:r>
                        <a:rPr lang="en-US" sz="1400">
                          <a:effectLst/>
                        </a:rPr>
                        <a:t> </a:t>
                      </a:r>
                      <a:endParaRPr lang="en-US" sz="1400">
                        <a:effectLst/>
                        <a:latin typeface="Calibri" panose="020F0502020204030204" pitchFamily="34" charset="0"/>
                        <a:ea typeface="MS Mincho" panose="02020609040205080304" pitchFamily="49" charset="-128"/>
                        <a:cs typeface="Times New Roman" panose="02020603050405020304" pitchFamily="18" charset="0"/>
                      </a:endParaRPr>
                    </a:p>
                  </a:txBody>
                  <a:tcPr marL="66780" marR="66780" marT="0" marB="0"/>
                </a:tc>
                <a:extLst>
                  <a:ext uri="{0D108BD9-81ED-4DB2-BD59-A6C34878D82A}">
                    <a16:rowId xmlns:a16="http://schemas.microsoft.com/office/drawing/2014/main" val="2270113328"/>
                  </a:ext>
                </a:extLst>
              </a:tr>
              <a:tr h="552172">
                <a:tc>
                  <a:txBody>
                    <a:bodyPr/>
                    <a:lstStyle/>
                    <a:p>
                      <a:pPr marL="0" marR="0">
                        <a:lnSpc>
                          <a:spcPct val="115000"/>
                        </a:lnSpc>
                        <a:spcBef>
                          <a:spcPts val="0"/>
                        </a:spcBef>
                        <a:spcAft>
                          <a:spcPts val="0"/>
                        </a:spcAft>
                      </a:pPr>
                      <a:r>
                        <a:rPr lang="en-US" sz="1400" dirty="0">
                          <a:effectLst/>
                        </a:rPr>
                        <a:t>Frequency Channels</a:t>
                      </a:r>
                    </a:p>
                    <a:p>
                      <a:pPr marL="0" marR="0">
                        <a:lnSpc>
                          <a:spcPct val="115000"/>
                        </a:lnSpc>
                        <a:spcBef>
                          <a:spcPts val="0"/>
                        </a:spcBef>
                        <a:spcAft>
                          <a:spcPts val="0"/>
                        </a:spcAft>
                      </a:pPr>
                      <a:r>
                        <a:rPr lang="en-US" sz="1400" dirty="0">
                          <a:effectLst/>
                        </a:rPr>
                        <a:t>Forward (Rx)</a:t>
                      </a:r>
                    </a:p>
                    <a:p>
                      <a:pPr marL="0" marR="0">
                        <a:lnSpc>
                          <a:spcPct val="115000"/>
                        </a:lnSpc>
                        <a:spcBef>
                          <a:spcPts val="0"/>
                        </a:spcBef>
                        <a:spcAft>
                          <a:spcPts val="0"/>
                        </a:spcAft>
                      </a:pPr>
                      <a:r>
                        <a:rPr lang="en-US" sz="1400" dirty="0">
                          <a:effectLst/>
                        </a:rPr>
                        <a:t>Reverse (Tx)</a:t>
                      </a:r>
                      <a:endParaRPr lang="en-US" sz="1400" dirty="0">
                        <a:effectLst/>
                        <a:latin typeface="Calibri" panose="020F0502020204030204" pitchFamily="34" charset="0"/>
                        <a:ea typeface="MS Mincho" panose="02020609040205080304" pitchFamily="49" charset="-128"/>
                        <a:cs typeface="Times New Roman" panose="02020603050405020304" pitchFamily="18" charset="0"/>
                      </a:endParaRPr>
                    </a:p>
                  </a:txBody>
                  <a:tcPr marL="66780" marR="66780" marT="0" marB="0"/>
                </a:tc>
                <a:tc>
                  <a:txBody>
                    <a:bodyPr/>
                    <a:lstStyle/>
                    <a:p>
                      <a:pPr marL="0" marR="0">
                        <a:lnSpc>
                          <a:spcPct val="115000"/>
                        </a:lnSpc>
                        <a:spcBef>
                          <a:spcPts val="0"/>
                        </a:spcBef>
                        <a:spcAft>
                          <a:spcPts val="0"/>
                        </a:spcAft>
                      </a:pPr>
                      <a:r>
                        <a:rPr lang="en-US" sz="1400" b="1" dirty="0">
                          <a:solidFill>
                            <a:schemeClr val="bg1"/>
                          </a:solidFill>
                          <a:effectLst/>
                        </a:rPr>
                        <a:t> </a:t>
                      </a:r>
                    </a:p>
                    <a:p>
                      <a:pPr marL="0" marR="0">
                        <a:lnSpc>
                          <a:spcPct val="115000"/>
                        </a:lnSpc>
                        <a:spcBef>
                          <a:spcPts val="0"/>
                        </a:spcBef>
                        <a:spcAft>
                          <a:spcPts val="0"/>
                        </a:spcAft>
                      </a:pPr>
                      <a:r>
                        <a:rPr lang="en-US" sz="1400" b="1" dirty="0">
                          <a:solidFill>
                            <a:schemeClr val="bg1"/>
                          </a:solidFill>
                          <a:effectLst/>
                        </a:rPr>
                        <a:t>TBD</a:t>
                      </a:r>
                    </a:p>
                    <a:p>
                      <a:pPr marL="0" marR="0">
                        <a:lnSpc>
                          <a:spcPct val="115000"/>
                        </a:lnSpc>
                        <a:spcBef>
                          <a:spcPts val="0"/>
                        </a:spcBef>
                        <a:spcAft>
                          <a:spcPts val="0"/>
                        </a:spcAft>
                      </a:pPr>
                      <a:r>
                        <a:rPr lang="en-US" sz="1400" b="1" dirty="0">
                          <a:solidFill>
                            <a:schemeClr val="bg1"/>
                          </a:solidFill>
                          <a:effectLst/>
                        </a:rPr>
                        <a:t>TBD</a:t>
                      </a:r>
                      <a:endParaRPr lang="en-US" sz="1400" b="1" dirty="0">
                        <a:solidFill>
                          <a:schemeClr val="bg1"/>
                        </a:solidFill>
                        <a:effectLst/>
                        <a:latin typeface="Calibri" panose="020F0502020204030204" pitchFamily="34" charset="0"/>
                        <a:ea typeface="MS Mincho" panose="02020609040205080304" pitchFamily="49" charset="-128"/>
                        <a:cs typeface="Times New Roman" panose="02020603050405020304" pitchFamily="18" charset="0"/>
                      </a:endParaRPr>
                    </a:p>
                  </a:txBody>
                  <a:tcPr marL="66780" marR="66780" marT="0" marB="0">
                    <a:solidFill>
                      <a:schemeClr val="accent1"/>
                    </a:solidFill>
                  </a:tcPr>
                </a:tc>
                <a:tc>
                  <a:txBody>
                    <a:bodyPr/>
                    <a:lstStyle/>
                    <a:p>
                      <a:pPr marL="0" marR="0">
                        <a:lnSpc>
                          <a:spcPct val="115000"/>
                        </a:lnSpc>
                        <a:spcBef>
                          <a:spcPts val="0"/>
                        </a:spcBef>
                        <a:spcAft>
                          <a:spcPts val="0"/>
                        </a:spcAft>
                      </a:pPr>
                      <a:r>
                        <a:rPr lang="en-US" sz="1400">
                          <a:effectLst/>
                        </a:rPr>
                        <a:t>Specific frequency channels to be specified by SSTL. Radio will be configured appropriately </a:t>
                      </a:r>
                      <a:endParaRPr lang="en-US" sz="1400">
                        <a:effectLst/>
                        <a:latin typeface="Calibri" panose="020F0502020204030204" pitchFamily="34" charset="0"/>
                        <a:ea typeface="MS Mincho" panose="02020609040205080304" pitchFamily="49" charset="-128"/>
                        <a:cs typeface="Times New Roman" panose="02020603050405020304" pitchFamily="18" charset="0"/>
                      </a:endParaRPr>
                    </a:p>
                  </a:txBody>
                  <a:tcPr marL="66780" marR="66780" marT="0" marB="0"/>
                </a:tc>
                <a:extLst>
                  <a:ext uri="{0D108BD9-81ED-4DB2-BD59-A6C34878D82A}">
                    <a16:rowId xmlns:a16="http://schemas.microsoft.com/office/drawing/2014/main" val="3346536660"/>
                  </a:ext>
                </a:extLst>
              </a:tr>
              <a:tr h="552172">
                <a:tc>
                  <a:txBody>
                    <a:bodyPr/>
                    <a:lstStyle/>
                    <a:p>
                      <a:pPr marL="0" marR="0">
                        <a:lnSpc>
                          <a:spcPct val="115000"/>
                        </a:lnSpc>
                        <a:spcBef>
                          <a:spcPts val="0"/>
                        </a:spcBef>
                        <a:spcAft>
                          <a:spcPts val="0"/>
                        </a:spcAft>
                      </a:pPr>
                      <a:r>
                        <a:rPr lang="en-US" sz="1400">
                          <a:effectLst/>
                        </a:rPr>
                        <a:t>Data Rate (bps)</a:t>
                      </a:r>
                    </a:p>
                    <a:p>
                      <a:pPr marL="0" marR="0">
                        <a:lnSpc>
                          <a:spcPct val="115000"/>
                        </a:lnSpc>
                        <a:spcBef>
                          <a:spcPts val="0"/>
                        </a:spcBef>
                        <a:spcAft>
                          <a:spcPts val="0"/>
                        </a:spcAft>
                      </a:pPr>
                      <a:r>
                        <a:rPr lang="en-US" sz="1400">
                          <a:effectLst/>
                        </a:rPr>
                        <a:t>Forward &amp; Reverse</a:t>
                      </a:r>
                      <a:endParaRPr lang="en-US" sz="1400">
                        <a:effectLst/>
                        <a:latin typeface="Calibri" panose="020F0502020204030204" pitchFamily="34" charset="0"/>
                        <a:ea typeface="MS Mincho" panose="02020609040205080304" pitchFamily="49" charset="-128"/>
                        <a:cs typeface="Times New Roman" panose="02020603050405020304" pitchFamily="18" charset="0"/>
                      </a:endParaRPr>
                    </a:p>
                  </a:txBody>
                  <a:tcPr marL="66780" marR="66780" marT="0" marB="0"/>
                </a:tc>
                <a:tc>
                  <a:txBody>
                    <a:bodyPr/>
                    <a:lstStyle/>
                    <a:p>
                      <a:pPr marL="0" marR="0">
                        <a:lnSpc>
                          <a:spcPct val="115000"/>
                        </a:lnSpc>
                        <a:spcBef>
                          <a:spcPts val="0"/>
                        </a:spcBef>
                        <a:spcAft>
                          <a:spcPts val="0"/>
                        </a:spcAft>
                      </a:pPr>
                      <a:r>
                        <a:rPr lang="en-US" sz="1400" b="1" dirty="0">
                          <a:solidFill>
                            <a:schemeClr val="bg1"/>
                          </a:solidFill>
                          <a:effectLst/>
                        </a:rPr>
                        <a:t>1, 2, 4, 8, 16, 32, 64, 128, 256, 512, 1024, 2048, 4096 kbps</a:t>
                      </a:r>
                      <a:endParaRPr lang="en-US" sz="1400" b="1" dirty="0">
                        <a:solidFill>
                          <a:schemeClr val="bg1"/>
                        </a:solidFill>
                        <a:effectLst/>
                        <a:latin typeface="Calibri" panose="020F0502020204030204" pitchFamily="34" charset="0"/>
                        <a:ea typeface="MS Mincho" panose="02020609040205080304" pitchFamily="49" charset="-128"/>
                        <a:cs typeface="Times New Roman" panose="02020603050405020304" pitchFamily="18" charset="0"/>
                      </a:endParaRPr>
                    </a:p>
                  </a:txBody>
                  <a:tcPr marL="66780" marR="66780" marT="0" marB="0">
                    <a:solidFill>
                      <a:schemeClr val="accent1"/>
                    </a:solidFill>
                  </a:tcPr>
                </a:tc>
                <a:tc>
                  <a:txBody>
                    <a:bodyPr/>
                    <a:lstStyle/>
                    <a:p>
                      <a:pPr marL="0" marR="0">
                        <a:lnSpc>
                          <a:spcPct val="115000"/>
                        </a:lnSpc>
                        <a:spcBef>
                          <a:spcPts val="0"/>
                        </a:spcBef>
                        <a:spcAft>
                          <a:spcPts val="0"/>
                        </a:spcAft>
                      </a:pPr>
                      <a:r>
                        <a:rPr lang="en-US" sz="1400">
                          <a:effectLst/>
                        </a:rPr>
                        <a:t>Coded bit rate. Note information rate is less. Scale coded bit rate by coding rate to get information rate. E.g. multiply by 2/3.</a:t>
                      </a:r>
                      <a:endParaRPr lang="en-US" sz="1400">
                        <a:effectLst/>
                        <a:latin typeface="Calibri" panose="020F0502020204030204" pitchFamily="34" charset="0"/>
                        <a:ea typeface="MS Mincho" panose="02020609040205080304" pitchFamily="49" charset="-128"/>
                        <a:cs typeface="Times New Roman" panose="02020603050405020304" pitchFamily="18" charset="0"/>
                      </a:endParaRPr>
                    </a:p>
                  </a:txBody>
                  <a:tcPr marL="66780" marR="66780" marT="0" marB="0"/>
                </a:tc>
                <a:extLst>
                  <a:ext uri="{0D108BD9-81ED-4DB2-BD59-A6C34878D82A}">
                    <a16:rowId xmlns:a16="http://schemas.microsoft.com/office/drawing/2014/main" val="1324773981"/>
                  </a:ext>
                </a:extLst>
              </a:tr>
              <a:tr h="364446">
                <a:tc>
                  <a:txBody>
                    <a:bodyPr/>
                    <a:lstStyle/>
                    <a:p>
                      <a:pPr marL="0" marR="0">
                        <a:lnSpc>
                          <a:spcPct val="115000"/>
                        </a:lnSpc>
                        <a:spcBef>
                          <a:spcPts val="0"/>
                        </a:spcBef>
                        <a:spcAft>
                          <a:spcPts val="0"/>
                        </a:spcAft>
                      </a:pPr>
                      <a:r>
                        <a:rPr lang="en-US" sz="1400">
                          <a:effectLst/>
                        </a:rPr>
                        <a:t>Modulation</a:t>
                      </a:r>
                    </a:p>
                    <a:p>
                      <a:pPr marL="0" marR="0">
                        <a:lnSpc>
                          <a:spcPct val="115000"/>
                        </a:lnSpc>
                        <a:spcBef>
                          <a:spcPts val="0"/>
                        </a:spcBef>
                        <a:spcAft>
                          <a:spcPts val="0"/>
                        </a:spcAft>
                      </a:pPr>
                      <a:r>
                        <a:rPr lang="en-US" sz="1400">
                          <a:effectLst/>
                        </a:rPr>
                        <a:t>Forward &amp; Reverse</a:t>
                      </a:r>
                      <a:endParaRPr lang="en-US" sz="1400">
                        <a:effectLst/>
                        <a:latin typeface="Calibri" panose="020F0502020204030204" pitchFamily="34" charset="0"/>
                        <a:ea typeface="MS Mincho" panose="02020609040205080304" pitchFamily="49" charset="-128"/>
                        <a:cs typeface="Times New Roman" panose="02020603050405020304" pitchFamily="18" charset="0"/>
                      </a:endParaRPr>
                    </a:p>
                  </a:txBody>
                  <a:tcPr marL="66780" marR="66780" marT="0" marB="0"/>
                </a:tc>
                <a:tc>
                  <a:txBody>
                    <a:bodyPr/>
                    <a:lstStyle/>
                    <a:p>
                      <a:pPr marL="0" marR="0">
                        <a:lnSpc>
                          <a:spcPct val="115000"/>
                        </a:lnSpc>
                        <a:spcBef>
                          <a:spcPts val="0"/>
                        </a:spcBef>
                        <a:spcAft>
                          <a:spcPts val="0"/>
                        </a:spcAft>
                      </a:pPr>
                      <a:r>
                        <a:rPr lang="en-US" sz="1400" b="1" dirty="0">
                          <a:solidFill>
                            <a:schemeClr val="bg1"/>
                          </a:solidFill>
                          <a:effectLst/>
                        </a:rPr>
                        <a:t>PCM Bi-Phase-L, 60°or GMSK</a:t>
                      </a:r>
                      <a:endParaRPr lang="en-US" sz="1400" b="1" dirty="0">
                        <a:solidFill>
                          <a:schemeClr val="bg1"/>
                        </a:solidFill>
                        <a:effectLst/>
                        <a:latin typeface="Calibri" panose="020F0502020204030204" pitchFamily="34" charset="0"/>
                        <a:ea typeface="MS Mincho" panose="02020609040205080304" pitchFamily="49" charset="-128"/>
                        <a:cs typeface="Times New Roman" panose="02020603050405020304" pitchFamily="18" charset="0"/>
                      </a:endParaRPr>
                    </a:p>
                  </a:txBody>
                  <a:tcPr marL="66780" marR="66780" marT="0" marB="0">
                    <a:solidFill>
                      <a:schemeClr val="accent1"/>
                    </a:solidFill>
                  </a:tcPr>
                </a:tc>
                <a:tc>
                  <a:txBody>
                    <a:bodyPr/>
                    <a:lstStyle/>
                    <a:p>
                      <a:pPr marL="0" marR="0">
                        <a:lnSpc>
                          <a:spcPct val="115000"/>
                        </a:lnSpc>
                        <a:spcBef>
                          <a:spcPts val="0"/>
                        </a:spcBef>
                        <a:spcAft>
                          <a:spcPts val="0"/>
                        </a:spcAft>
                      </a:pPr>
                      <a:r>
                        <a:rPr lang="en-US" sz="1400">
                          <a:effectLst/>
                        </a:rPr>
                        <a:t> </a:t>
                      </a:r>
                    </a:p>
                    <a:p>
                      <a:pPr marL="0" marR="0">
                        <a:lnSpc>
                          <a:spcPct val="115000"/>
                        </a:lnSpc>
                        <a:spcBef>
                          <a:spcPts val="0"/>
                        </a:spcBef>
                        <a:spcAft>
                          <a:spcPts val="0"/>
                        </a:spcAft>
                      </a:pPr>
                      <a:r>
                        <a:rPr lang="en-US" sz="1400">
                          <a:effectLst/>
                        </a:rPr>
                        <a:t>GMSK used for higher rates only</a:t>
                      </a:r>
                      <a:endParaRPr lang="en-US" sz="1400">
                        <a:effectLst/>
                        <a:latin typeface="Calibri" panose="020F0502020204030204" pitchFamily="34" charset="0"/>
                        <a:ea typeface="MS Mincho" panose="02020609040205080304" pitchFamily="49" charset="-128"/>
                        <a:cs typeface="Times New Roman" panose="02020603050405020304" pitchFamily="18" charset="0"/>
                      </a:endParaRPr>
                    </a:p>
                  </a:txBody>
                  <a:tcPr marL="66780" marR="66780" marT="0" marB="0"/>
                </a:tc>
                <a:extLst>
                  <a:ext uri="{0D108BD9-81ED-4DB2-BD59-A6C34878D82A}">
                    <a16:rowId xmlns:a16="http://schemas.microsoft.com/office/drawing/2014/main" val="4219103541"/>
                  </a:ext>
                </a:extLst>
              </a:tr>
              <a:tr h="176720">
                <a:tc>
                  <a:txBody>
                    <a:bodyPr/>
                    <a:lstStyle/>
                    <a:p>
                      <a:pPr marL="0" marR="0">
                        <a:lnSpc>
                          <a:spcPct val="115000"/>
                        </a:lnSpc>
                        <a:spcBef>
                          <a:spcPts val="0"/>
                        </a:spcBef>
                        <a:spcAft>
                          <a:spcPts val="0"/>
                        </a:spcAft>
                      </a:pPr>
                      <a:r>
                        <a:rPr lang="en-US" sz="1400">
                          <a:effectLst/>
                        </a:rPr>
                        <a:t>Coding</a:t>
                      </a:r>
                      <a:endParaRPr lang="en-US" sz="1400">
                        <a:effectLst/>
                        <a:latin typeface="Calibri" panose="020F0502020204030204" pitchFamily="34" charset="0"/>
                        <a:ea typeface="MS Mincho" panose="02020609040205080304" pitchFamily="49" charset="-128"/>
                        <a:cs typeface="Times New Roman" panose="02020603050405020304" pitchFamily="18" charset="0"/>
                      </a:endParaRPr>
                    </a:p>
                  </a:txBody>
                  <a:tcPr marL="66780" marR="66780" marT="0" marB="0"/>
                </a:tc>
                <a:tc>
                  <a:txBody>
                    <a:bodyPr/>
                    <a:lstStyle/>
                    <a:p>
                      <a:pPr marL="0" marR="0">
                        <a:lnSpc>
                          <a:spcPct val="115000"/>
                        </a:lnSpc>
                        <a:spcBef>
                          <a:spcPts val="0"/>
                        </a:spcBef>
                        <a:spcAft>
                          <a:spcPts val="0"/>
                        </a:spcAft>
                      </a:pPr>
                      <a:r>
                        <a:rPr lang="en-US" sz="1400" b="1" dirty="0">
                          <a:solidFill>
                            <a:schemeClr val="bg1"/>
                          </a:solidFill>
                          <a:effectLst/>
                        </a:rPr>
                        <a:t>LDPC Rate 2/3 or uncoded</a:t>
                      </a:r>
                      <a:endParaRPr lang="en-US" sz="1400" b="1" dirty="0">
                        <a:solidFill>
                          <a:schemeClr val="bg1"/>
                        </a:solidFill>
                        <a:effectLst/>
                        <a:latin typeface="Calibri" panose="020F0502020204030204" pitchFamily="34" charset="0"/>
                        <a:ea typeface="MS Mincho" panose="02020609040205080304" pitchFamily="49" charset="-128"/>
                        <a:cs typeface="Times New Roman" panose="02020603050405020304" pitchFamily="18" charset="0"/>
                      </a:endParaRPr>
                    </a:p>
                  </a:txBody>
                  <a:tcPr marL="66780" marR="66780" marT="0" marB="0">
                    <a:solidFill>
                      <a:schemeClr val="accent1"/>
                    </a:solidFill>
                  </a:tcPr>
                </a:tc>
                <a:tc>
                  <a:txBody>
                    <a:bodyPr/>
                    <a:lstStyle/>
                    <a:p>
                      <a:pPr marL="0" marR="0">
                        <a:lnSpc>
                          <a:spcPct val="115000"/>
                        </a:lnSpc>
                        <a:spcBef>
                          <a:spcPts val="0"/>
                        </a:spcBef>
                        <a:spcAft>
                          <a:spcPts val="0"/>
                        </a:spcAft>
                      </a:pPr>
                      <a:r>
                        <a:rPr lang="en-US" sz="1400">
                          <a:effectLst/>
                        </a:rPr>
                        <a:t> </a:t>
                      </a:r>
                      <a:endParaRPr lang="en-US" sz="1400">
                        <a:effectLst/>
                        <a:latin typeface="Calibri" panose="020F0502020204030204" pitchFamily="34" charset="0"/>
                        <a:ea typeface="MS Mincho" panose="02020609040205080304" pitchFamily="49" charset="-128"/>
                        <a:cs typeface="Times New Roman" panose="02020603050405020304" pitchFamily="18" charset="0"/>
                      </a:endParaRPr>
                    </a:p>
                  </a:txBody>
                  <a:tcPr marL="66780" marR="66780" marT="0" marB="0"/>
                </a:tc>
                <a:extLst>
                  <a:ext uri="{0D108BD9-81ED-4DB2-BD59-A6C34878D82A}">
                    <a16:rowId xmlns:a16="http://schemas.microsoft.com/office/drawing/2014/main" val="1938519497"/>
                  </a:ext>
                </a:extLst>
              </a:tr>
              <a:tr h="364446">
                <a:tc>
                  <a:txBody>
                    <a:bodyPr/>
                    <a:lstStyle/>
                    <a:p>
                      <a:pPr marL="0" marR="0">
                        <a:lnSpc>
                          <a:spcPct val="115000"/>
                        </a:lnSpc>
                        <a:spcBef>
                          <a:spcPts val="0"/>
                        </a:spcBef>
                        <a:spcAft>
                          <a:spcPts val="0"/>
                        </a:spcAft>
                      </a:pPr>
                      <a:r>
                        <a:rPr lang="en-US" sz="1400">
                          <a:effectLst/>
                        </a:rPr>
                        <a:t>RF Power</a:t>
                      </a:r>
                      <a:endParaRPr lang="en-US" sz="1400">
                        <a:effectLst/>
                        <a:latin typeface="Calibri" panose="020F0502020204030204" pitchFamily="34" charset="0"/>
                        <a:ea typeface="MS Mincho" panose="02020609040205080304" pitchFamily="49" charset="-128"/>
                        <a:cs typeface="Times New Roman" panose="02020603050405020304" pitchFamily="18" charset="0"/>
                      </a:endParaRPr>
                    </a:p>
                  </a:txBody>
                  <a:tcPr marL="66780" marR="66780" marT="0" marB="0"/>
                </a:tc>
                <a:tc>
                  <a:txBody>
                    <a:bodyPr/>
                    <a:lstStyle/>
                    <a:p>
                      <a:pPr marL="0" marR="0">
                        <a:lnSpc>
                          <a:spcPct val="115000"/>
                        </a:lnSpc>
                        <a:spcBef>
                          <a:spcPts val="0"/>
                        </a:spcBef>
                        <a:spcAft>
                          <a:spcPts val="0"/>
                        </a:spcAft>
                      </a:pPr>
                      <a:r>
                        <a:rPr lang="en-US" sz="1400" b="1" dirty="0">
                          <a:solidFill>
                            <a:schemeClr val="bg1"/>
                          </a:solidFill>
                          <a:effectLst/>
                        </a:rPr>
                        <a:t>1 Watts RF</a:t>
                      </a:r>
                    </a:p>
                    <a:p>
                      <a:pPr marL="0" marR="0">
                        <a:lnSpc>
                          <a:spcPct val="115000"/>
                        </a:lnSpc>
                        <a:spcBef>
                          <a:spcPts val="0"/>
                        </a:spcBef>
                        <a:spcAft>
                          <a:spcPts val="0"/>
                        </a:spcAft>
                      </a:pPr>
                      <a:r>
                        <a:rPr lang="en-US" sz="1400" b="1" dirty="0">
                          <a:solidFill>
                            <a:schemeClr val="bg1"/>
                          </a:solidFill>
                          <a:effectLst/>
                        </a:rPr>
                        <a:t>4 Watt RF </a:t>
                      </a:r>
                      <a:endParaRPr lang="en-US" sz="1400" b="1" dirty="0">
                        <a:solidFill>
                          <a:schemeClr val="bg1"/>
                        </a:solidFill>
                        <a:effectLst/>
                        <a:latin typeface="Calibri" panose="020F0502020204030204" pitchFamily="34" charset="0"/>
                        <a:ea typeface="MS Mincho" panose="02020609040205080304" pitchFamily="49" charset="-128"/>
                        <a:cs typeface="Times New Roman" panose="02020603050405020304" pitchFamily="18" charset="0"/>
                      </a:endParaRPr>
                    </a:p>
                  </a:txBody>
                  <a:tcPr marL="66780" marR="66780" marT="0" marB="0">
                    <a:solidFill>
                      <a:schemeClr val="accent1"/>
                    </a:solidFill>
                  </a:tcPr>
                </a:tc>
                <a:tc>
                  <a:txBody>
                    <a:bodyPr/>
                    <a:lstStyle/>
                    <a:p>
                      <a:pPr marL="0" marR="0">
                        <a:lnSpc>
                          <a:spcPct val="115000"/>
                        </a:lnSpc>
                        <a:spcBef>
                          <a:spcPts val="0"/>
                        </a:spcBef>
                        <a:spcAft>
                          <a:spcPts val="0"/>
                        </a:spcAft>
                      </a:pPr>
                      <a:r>
                        <a:rPr lang="en-US" sz="1400">
                          <a:effectLst/>
                        </a:rPr>
                        <a:t>Power can be lowered from maximum in 0.25dB steps.  (open loop leveling)</a:t>
                      </a:r>
                      <a:endParaRPr lang="en-US" sz="1400">
                        <a:effectLst/>
                        <a:latin typeface="Calibri" panose="020F0502020204030204" pitchFamily="34" charset="0"/>
                        <a:ea typeface="MS Mincho" panose="02020609040205080304" pitchFamily="49" charset="-128"/>
                        <a:cs typeface="Times New Roman" panose="02020603050405020304" pitchFamily="18" charset="0"/>
                      </a:endParaRPr>
                    </a:p>
                  </a:txBody>
                  <a:tcPr marL="66780" marR="66780" marT="0" marB="0"/>
                </a:tc>
                <a:extLst>
                  <a:ext uri="{0D108BD9-81ED-4DB2-BD59-A6C34878D82A}">
                    <a16:rowId xmlns:a16="http://schemas.microsoft.com/office/drawing/2014/main" val="2181035799"/>
                  </a:ext>
                </a:extLst>
              </a:tr>
              <a:tr h="176720">
                <a:tc>
                  <a:txBody>
                    <a:bodyPr/>
                    <a:lstStyle/>
                    <a:p>
                      <a:pPr marL="0" marR="0">
                        <a:lnSpc>
                          <a:spcPct val="115000"/>
                        </a:lnSpc>
                        <a:spcBef>
                          <a:spcPts val="0"/>
                        </a:spcBef>
                        <a:spcAft>
                          <a:spcPts val="0"/>
                        </a:spcAft>
                      </a:pPr>
                      <a:r>
                        <a:rPr lang="en-US" sz="1400">
                          <a:effectLst/>
                        </a:rPr>
                        <a:t>Max Receiver Input Power</a:t>
                      </a:r>
                      <a:endParaRPr lang="en-US" sz="1400">
                        <a:effectLst/>
                        <a:latin typeface="Calibri" panose="020F0502020204030204" pitchFamily="34" charset="0"/>
                        <a:ea typeface="MS Mincho" panose="02020609040205080304" pitchFamily="49" charset="-128"/>
                        <a:cs typeface="Times New Roman" panose="02020603050405020304" pitchFamily="18" charset="0"/>
                      </a:endParaRPr>
                    </a:p>
                  </a:txBody>
                  <a:tcPr marL="66780" marR="66780" marT="0" marB="0"/>
                </a:tc>
                <a:tc>
                  <a:txBody>
                    <a:bodyPr/>
                    <a:lstStyle/>
                    <a:p>
                      <a:pPr marL="0" marR="0">
                        <a:lnSpc>
                          <a:spcPct val="115000"/>
                        </a:lnSpc>
                        <a:spcBef>
                          <a:spcPts val="0"/>
                        </a:spcBef>
                        <a:spcAft>
                          <a:spcPts val="0"/>
                        </a:spcAft>
                      </a:pPr>
                      <a:r>
                        <a:rPr lang="en-US" sz="1400" b="1" dirty="0">
                          <a:solidFill>
                            <a:schemeClr val="bg1"/>
                          </a:solidFill>
                          <a:effectLst/>
                        </a:rPr>
                        <a:t>+3 dBm</a:t>
                      </a:r>
                      <a:endParaRPr lang="en-US" sz="1400" b="1" dirty="0">
                        <a:solidFill>
                          <a:schemeClr val="bg1"/>
                        </a:solidFill>
                        <a:effectLst/>
                        <a:latin typeface="Calibri" panose="020F0502020204030204" pitchFamily="34" charset="0"/>
                        <a:ea typeface="MS Mincho" panose="02020609040205080304" pitchFamily="49" charset="-128"/>
                        <a:cs typeface="Times New Roman" panose="02020603050405020304" pitchFamily="18" charset="0"/>
                      </a:endParaRPr>
                    </a:p>
                  </a:txBody>
                  <a:tcPr marL="66780" marR="66780" marT="0" marB="0">
                    <a:solidFill>
                      <a:schemeClr val="accent1"/>
                    </a:solidFill>
                  </a:tcPr>
                </a:tc>
                <a:tc>
                  <a:txBody>
                    <a:bodyPr/>
                    <a:lstStyle/>
                    <a:p>
                      <a:pPr marL="0" marR="0">
                        <a:lnSpc>
                          <a:spcPct val="115000"/>
                        </a:lnSpc>
                        <a:spcBef>
                          <a:spcPts val="0"/>
                        </a:spcBef>
                        <a:spcAft>
                          <a:spcPts val="0"/>
                        </a:spcAft>
                      </a:pPr>
                      <a:r>
                        <a:rPr lang="en-US" sz="1400" dirty="0">
                          <a:effectLst/>
                        </a:rPr>
                        <a:t>No damage</a:t>
                      </a:r>
                      <a:endParaRPr lang="en-US" sz="1400" dirty="0">
                        <a:effectLst/>
                        <a:latin typeface="Calibri" panose="020F0502020204030204" pitchFamily="34" charset="0"/>
                        <a:ea typeface="MS Mincho" panose="02020609040205080304" pitchFamily="49" charset="-128"/>
                        <a:cs typeface="Times New Roman" panose="02020603050405020304" pitchFamily="18" charset="0"/>
                      </a:endParaRPr>
                    </a:p>
                  </a:txBody>
                  <a:tcPr marL="66780" marR="66780" marT="0" marB="0"/>
                </a:tc>
                <a:extLst>
                  <a:ext uri="{0D108BD9-81ED-4DB2-BD59-A6C34878D82A}">
                    <a16:rowId xmlns:a16="http://schemas.microsoft.com/office/drawing/2014/main" val="3807068910"/>
                  </a:ext>
                </a:extLst>
              </a:tr>
              <a:tr h="176720">
                <a:tc>
                  <a:txBody>
                    <a:bodyPr/>
                    <a:lstStyle/>
                    <a:p>
                      <a:pPr marL="0" marR="0">
                        <a:lnSpc>
                          <a:spcPct val="115000"/>
                        </a:lnSpc>
                        <a:spcBef>
                          <a:spcPts val="0"/>
                        </a:spcBef>
                        <a:spcAft>
                          <a:spcPts val="0"/>
                        </a:spcAft>
                      </a:pPr>
                      <a:r>
                        <a:rPr lang="en-US" sz="1400">
                          <a:effectLst/>
                        </a:rPr>
                        <a:t>Typical Receiver Power</a:t>
                      </a:r>
                      <a:endParaRPr lang="en-US" sz="1400">
                        <a:effectLst/>
                        <a:latin typeface="Calibri" panose="020F0502020204030204" pitchFamily="34" charset="0"/>
                        <a:ea typeface="MS Mincho" panose="02020609040205080304" pitchFamily="49" charset="-128"/>
                        <a:cs typeface="Times New Roman" panose="02020603050405020304" pitchFamily="18" charset="0"/>
                      </a:endParaRPr>
                    </a:p>
                  </a:txBody>
                  <a:tcPr marL="66780" marR="66780" marT="0" marB="0"/>
                </a:tc>
                <a:tc>
                  <a:txBody>
                    <a:bodyPr/>
                    <a:lstStyle/>
                    <a:p>
                      <a:pPr marL="0" marR="0">
                        <a:lnSpc>
                          <a:spcPct val="115000"/>
                        </a:lnSpc>
                        <a:spcBef>
                          <a:spcPts val="0"/>
                        </a:spcBef>
                        <a:spcAft>
                          <a:spcPts val="0"/>
                        </a:spcAft>
                      </a:pPr>
                      <a:r>
                        <a:rPr lang="en-US" sz="1400" b="1" dirty="0">
                          <a:solidFill>
                            <a:schemeClr val="bg1"/>
                          </a:solidFill>
                          <a:effectLst/>
                        </a:rPr>
                        <a:t>-60 dBm to -135 dBm</a:t>
                      </a:r>
                      <a:endParaRPr lang="en-US" sz="1400" b="1" dirty="0">
                        <a:solidFill>
                          <a:schemeClr val="bg1"/>
                        </a:solidFill>
                        <a:effectLst/>
                        <a:latin typeface="Calibri" panose="020F0502020204030204" pitchFamily="34" charset="0"/>
                        <a:ea typeface="MS Mincho" panose="02020609040205080304" pitchFamily="49" charset="-128"/>
                        <a:cs typeface="Times New Roman" panose="02020603050405020304" pitchFamily="18" charset="0"/>
                      </a:endParaRPr>
                    </a:p>
                  </a:txBody>
                  <a:tcPr marL="66780" marR="66780" marT="0" marB="0">
                    <a:solidFill>
                      <a:schemeClr val="accent1"/>
                    </a:solidFill>
                  </a:tcPr>
                </a:tc>
                <a:tc>
                  <a:txBody>
                    <a:bodyPr/>
                    <a:lstStyle/>
                    <a:p>
                      <a:pPr marL="0" marR="0">
                        <a:lnSpc>
                          <a:spcPct val="115000"/>
                        </a:lnSpc>
                        <a:spcBef>
                          <a:spcPts val="0"/>
                        </a:spcBef>
                        <a:spcAft>
                          <a:spcPts val="0"/>
                        </a:spcAft>
                      </a:pPr>
                      <a:r>
                        <a:rPr lang="en-US" sz="1400" dirty="0">
                          <a:effectLst/>
                        </a:rPr>
                        <a:t> </a:t>
                      </a:r>
                      <a:endParaRPr lang="en-US" sz="1400" dirty="0">
                        <a:effectLst/>
                        <a:latin typeface="Calibri" panose="020F0502020204030204" pitchFamily="34" charset="0"/>
                        <a:ea typeface="MS Mincho" panose="02020609040205080304" pitchFamily="49" charset="-128"/>
                        <a:cs typeface="Times New Roman" panose="02020603050405020304" pitchFamily="18" charset="0"/>
                      </a:endParaRPr>
                    </a:p>
                  </a:txBody>
                  <a:tcPr marL="66780" marR="66780" marT="0" marB="0"/>
                </a:tc>
                <a:extLst>
                  <a:ext uri="{0D108BD9-81ED-4DB2-BD59-A6C34878D82A}">
                    <a16:rowId xmlns:a16="http://schemas.microsoft.com/office/drawing/2014/main" val="1199116920"/>
                  </a:ext>
                </a:extLst>
              </a:tr>
              <a:tr h="364446">
                <a:tc>
                  <a:txBody>
                    <a:bodyPr/>
                    <a:lstStyle/>
                    <a:p>
                      <a:pPr marL="0" marR="0">
                        <a:lnSpc>
                          <a:spcPct val="115000"/>
                        </a:lnSpc>
                        <a:spcBef>
                          <a:spcPts val="0"/>
                        </a:spcBef>
                        <a:spcAft>
                          <a:spcPts val="0"/>
                        </a:spcAft>
                      </a:pPr>
                      <a:r>
                        <a:rPr lang="en-US" sz="1400">
                          <a:effectLst/>
                        </a:rPr>
                        <a:t>Protocol</a:t>
                      </a:r>
                      <a:endParaRPr lang="en-US" sz="1400">
                        <a:effectLst/>
                        <a:latin typeface="Calibri" panose="020F0502020204030204" pitchFamily="34" charset="0"/>
                        <a:ea typeface="MS Mincho" panose="02020609040205080304" pitchFamily="49" charset="-128"/>
                        <a:cs typeface="Times New Roman" panose="02020603050405020304" pitchFamily="18" charset="0"/>
                      </a:endParaRPr>
                    </a:p>
                  </a:txBody>
                  <a:tcPr marL="66780" marR="66780" marT="0" marB="0"/>
                </a:tc>
                <a:tc>
                  <a:txBody>
                    <a:bodyPr/>
                    <a:lstStyle/>
                    <a:p>
                      <a:pPr marL="0" marR="0">
                        <a:lnSpc>
                          <a:spcPct val="115000"/>
                        </a:lnSpc>
                        <a:spcBef>
                          <a:spcPts val="0"/>
                        </a:spcBef>
                        <a:spcAft>
                          <a:spcPts val="0"/>
                        </a:spcAft>
                      </a:pPr>
                      <a:r>
                        <a:rPr lang="en-US" sz="1400" b="1" dirty="0">
                          <a:solidFill>
                            <a:schemeClr val="bg1"/>
                          </a:solidFill>
                          <a:effectLst/>
                        </a:rPr>
                        <a:t>CCSDS USLP Framing</a:t>
                      </a:r>
                      <a:endParaRPr lang="en-US" sz="1400" b="1" dirty="0">
                        <a:solidFill>
                          <a:schemeClr val="bg1"/>
                        </a:solidFill>
                        <a:effectLst/>
                        <a:latin typeface="Calibri" panose="020F0502020204030204" pitchFamily="34" charset="0"/>
                        <a:ea typeface="MS Mincho" panose="02020609040205080304" pitchFamily="49" charset="-128"/>
                        <a:cs typeface="Times New Roman" panose="02020603050405020304" pitchFamily="18" charset="0"/>
                      </a:endParaRPr>
                    </a:p>
                  </a:txBody>
                  <a:tcPr marL="66780" marR="66780" marT="0" marB="0">
                    <a:solidFill>
                      <a:schemeClr val="accent1"/>
                    </a:solidFill>
                  </a:tcPr>
                </a:tc>
                <a:tc>
                  <a:txBody>
                    <a:bodyPr/>
                    <a:lstStyle/>
                    <a:p>
                      <a:pPr marL="0" marR="0">
                        <a:lnSpc>
                          <a:spcPct val="115000"/>
                        </a:lnSpc>
                        <a:spcBef>
                          <a:spcPts val="0"/>
                        </a:spcBef>
                        <a:spcAft>
                          <a:spcPts val="0"/>
                        </a:spcAft>
                      </a:pPr>
                      <a:r>
                        <a:rPr lang="en-US" sz="1400" dirty="0">
                          <a:effectLst/>
                        </a:rPr>
                        <a:t>Type 4 Frames: Superset of TC and TM and AOS Space Protocols</a:t>
                      </a:r>
                      <a:endParaRPr lang="en-US" sz="1400" dirty="0">
                        <a:effectLst/>
                        <a:latin typeface="Calibri" panose="020F0502020204030204" pitchFamily="34" charset="0"/>
                        <a:ea typeface="MS Mincho" panose="02020609040205080304" pitchFamily="49" charset="-128"/>
                        <a:cs typeface="Times New Roman" panose="02020603050405020304" pitchFamily="18" charset="0"/>
                      </a:endParaRPr>
                    </a:p>
                  </a:txBody>
                  <a:tcPr marL="66780" marR="66780" marT="0" marB="0"/>
                </a:tc>
                <a:extLst>
                  <a:ext uri="{0D108BD9-81ED-4DB2-BD59-A6C34878D82A}">
                    <a16:rowId xmlns:a16="http://schemas.microsoft.com/office/drawing/2014/main" val="3435827590"/>
                  </a:ext>
                </a:extLst>
              </a:tr>
              <a:tr h="364446">
                <a:tc>
                  <a:txBody>
                    <a:bodyPr/>
                    <a:lstStyle/>
                    <a:p>
                      <a:pPr marL="0" marR="0">
                        <a:lnSpc>
                          <a:spcPct val="115000"/>
                        </a:lnSpc>
                        <a:spcBef>
                          <a:spcPts val="0"/>
                        </a:spcBef>
                        <a:spcAft>
                          <a:spcPts val="0"/>
                        </a:spcAft>
                      </a:pPr>
                      <a:r>
                        <a:rPr lang="en-US" sz="1400">
                          <a:effectLst/>
                        </a:rPr>
                        <a:t>Duplex</a:t>
                      </a:r>
                    </a:p>
                    <a:p>
                      <a:pPr marL="0" marR="0">
                        <a:lnSpc>
                          <a:spcPct val="115000"/>
                        </a:lnSpc>
                        <a:spcBef>
                          <a:spcPts val="0"/>
                        </a:spcBef>
                        <a:spcAft>
                          <a:spcPts val="0"/>
                        </a:spcAft>
                      </a:pPr>
                      <a:r>
                        <a:rPr lang="en-US" sz="1400">
                          <a:effectLst/>
                        </a:rPr>
                        <a:t>  Communications</a:t>
                      </a:r>
                      <a:endParaRPr lang="en-US" sz="1400">
                        <a:effectLst/>
                        <a:latin typeface="Calibri" panose="020F0502020204030204" pitchFamily="34" charset="0"/>
                        <a:ea typeface="MS Mincho" panose="02020609040205080304" pitchFamily="49" charset="-128"/>
                        <a:cs typeface="Times New Roman" panose="02020603050405020304" pitchFamily="18" charset="0"/>
                      </a:endParaRPr>
                    </a:p>
                  </a:txBody>
                  <a:tcPr marL="66780" marR="66780" marT="0" marB="0"/>
                </a:tc>
                <a:tc>
                  <a:txBody>
                    <a:bodyPr/>
                    <a:lstStyle/>
                    <a:p>
                      <a:pPr marL="0" marR="0">
                        <a:lnSpc>
                          <a:spcPct val="115000"/>
                        </a:lnSpc>
                        <a:spcBef>
                          <a:spcPts val="0"/>
                        </a:spcBef>
                        <a:spcAft>
                          <a:spcPts val="0"/>
                        </a:spcAft>
                      </a:pPr>
                      <a:r>
                        <a:rPr lang="en-US" sz="1400" b="1" dirty="0">
                          <a:solidFill>
                            <a:schemeClr val="bg1"/>
                          </a:solidFill>
                          <a:effectLst/>
                        </a:rPr>
                        <a:t> </a:t>
                      </a:r>
                    </a:p>
                    <a:p>
                      <a:pPr marL="0" marR="0">
                        <a:lnSpc>
                          <a:spcPct val="115000"/>
                        </a:lnSpc>
                        <a:spcBef>
                          <a:spcPts val="0"/>
                        </a:spcBef>
                        <a:spcAft>
                          <a:spcPts val="0"/>
                        </a:spcAft>
                      </a:pPr>
                      <a:r>
                        <a:rPr lang="en-US" sz="1400" b="1" dirty="0">
                          <a:solidFill>
                            <a:schemeClr val="bg1"/>
                          </a:solidFill>
                          <a:effectLst/>
                        </a:rPr>
                        <a:t>Full Duplex</a:t>
                      </a:r>
                      <a:endParaRPr lang="en-US" sz="1400" b="1" dirty="0">
                        <a:solidFill>
                          <a:schemeClr val="bg1"/>
                        </a:solidFill>
                        <a:effectLst/>
                        <a:latin typeface="Calibri" panose="020F0502020204030204" pitchFamily="34" charset="0"/>
                        <a:ea typeface="MS Mincho" panose="02020609040205080304" pitchFamily="49" charset="-128"/>
                        <a:cs typeface="Times New Roman" panose="02020603050405020304" pitchFamily="18" charset="0"/>
                      </a:endParaRPr>
                    </a:p>
                  </a:txBody>
                  <a:tcPr marL="66780" marR="66780" marT="0" marB="0">
                    <a:solidFill>
                      <a:schemeClr val="accent1"/>
                    </a:solidFill>
                  </a:tcPr>
                </a:tc>
                <a:tc>
                  <a:txBody>
                    <a:bodyPr/>
                    <a:lstStyle/>
                    <a:p>
                      <a:pPr marL="0" marR="0">
                        <a:lnSpc>
                          <a:spcPct val="115000"/>
                        </a:lnSpc>
                        <a:spcBef>
                          <a:spcPts val="0"/>
                        </a:spcBef>
                        <a:spcAft>
                          <a:spcPts val="0"/>
                        </a:spcAft>
                      </a:pPr>
                      <a:r>
                        <a:rPr lang="en-US" sz="1400" dirty="0">
                          <a:effectLst/>
                        </a:rPr>
                        <a:t> </a:t>
                      </a:r>
                    </a:p>
                    <a:p>
                      <a:pPr marL="0" marR="0">
                        <a:lnSpc>
                          <a:spcPct val="115000"/>
                        </a:lnSpc>
                        <a:spcBef>
                          <a:spcPts val="0"/>
                        </a:spcBef>
                        <a:spcAft>
                          <a:spcPts val="0"/>
                        </a:spcAft>
                      </a:pPr>
                      <a:r>
                        <a:rPr lang="en-US" sz="1400" dirty="0">
                          <a:effectLst/>
                        </a:rPr>
                        <a:t>Standard</a:t>
                      </a:r>
                      <a:endParaRPr lang="en-US" sz="1400" dirty="0">
                        <a:effectLst/>
                        <a:latin typeface="Calibri" panose="020F0502020204030204" pitchFamily="34" charset="0"/>
                        <a:ea typeface="MS Mincho" panose="02020609040205080304" pitchFamily="49" charset="-128"/>
                        <a:cs typeface="Times New Roman" panose="02020603050405020304" pitchFamily="18" charset="0"/>
                      </a:endParaRPr>
                    </a:p>
                  </a:txBody>
                  <a:tcPr marL="66780" marR="66780" marT="0" marB="0"/>
                </a:tc>
                <a:extLst>
                  <a:ext uri="{0D108BD9-81ED-4DB2-BD59-A6C34878D82A}">
                    <a16:rowId xmlns:a16="http://schemas.microsoft.com/office/drawing/2014/main" val="3997947724"/>
                  </a:ext>
                </a:extLst>
              </a:tr>
              <a:tr h="176720">
                <a:tc>
                  <a:txBody>
                    <a:bodyPr/>
                    <a:lstStyle/>
                    <a:p>
                      <a:pPr marL="0" marR="0">
                        <a:lnSpc>
                          <a:spcPct val="115000"/>
                        </a:lnSpc>
                        <a:spcBef>
                          <a:spcPts val="0"/>
                        </a:spcBef>
                        <a:spcAft>
                          <a:spcPts val="0"/>
                        </a:spcAft>
                      </a:pPr>
                      <a:r>
                        <a:rPr lang="en-US" sz="1400">
                          <a:effectLst/>
                        </a:rPr>
                        <a:t>Frequency Tolerance</a:t>
                      </a:r>
                      <a:endParaRPr lang="en-US" sz="1400">
                        <a:effectLst/>
                        <a:latin typeface="Calibri" panose="020F0502020204030204" pitchFamily="34" charset="0"/>
                        <a:ea typeface="MS Mincho" panose="02020609040205080304" pitchFamily="49" charset="-128"/>
                        <a:cs typeface="Times New Roman" panose="02020603050405020304" pitchFamily="18" charset="0"/>
                      </a:endParaRPr>
                    </a:p>
                  </a:txBody>
                  <a:tcPr marL="66780" marR="66780" marT="0" marB="0"/>
                </a:tc>
                <a:tc>
                  <a:txBody>
                    <a:bodyPr/>
                    <a:lstStyle/>
                    <a:p>
                      <a:pPr marL="0" marR="0">
                        <a:lnSpc>
                          <a:spcPct val="115000"/>
                        </a:lnSpc>
                        <a:spcBef>
                          <a:spcPts val="0"/>
                        </a:spcBef>
                        <a:spcAft>
                          <a:spcPts val="0"/>
                        </a:spcAft>
                      </a:pPr>
                      <a:r>
                        <a:rPr lang="en-US" sz="1400" b="1" dirty="0">
                          <a:effectLst/>
                        </a:rPr>
                        <a:t>+/- 1ppm</a:t>
                      </a:r>
                      <a:endParaRPr lang="en-US" sz="1400" b="1" dirty="0">
                        <a:effectLst/>
                        <a:latin typeface="Calibri" panose="020F0502020204030204" pitchFamily="34" charset="0"/>
                        <a:ea typeface="MS Mincho" panose="02020609040205080304" pitchFamily="49" charset="-128"/>
                        <a:cs typeface="Times New Roman" panose="02020603050405020304" pitchFamily="18" charset="0"/>
                      </a:endParaRPr>
                    </a:p>
                  </a:txBody>
                  <a:tcPr marL="66780" marR="66780" marT="0" marB="0">
                    <a:solidFill>
                      <a:schemeClr val="accent1"/>
                    </a:solidFill>
                  </a:tcPr>
                </a:tc>
                <a:tc>
                  <a:txBody>
                    <a:bodyPr/>
                    <a:lstStyle/>
                    <a:p>
                      <a:pPr marL="0" marR="0">
                        <a:lnSpc>
                          <a:spcPct val="115000"/>
                        </a:lnSpc>
                        <a:spcBef>
                          <a:spcPts val="0"/>
                        </a:spcBef>
                        <a:spcAft>
                          <a:spcPts val="0"/>
                        </a:spcAft>
                      </a:pPr>
                      <a:r>
                        <a:rPr lang="en-US" sz="1400" dirty="0">
                          <a:effectLst/>
                        </a:rPr>
                        <a:t>Over Temperature and 20 years Aging</a:t>
                      </a:r>
                      <a:endParaRPr lang="en-US" sz="1400" dirty="0">
                        <a:effectLst/>
                        <a:latin typeface="Calibri" panose="020F0502020204030204" pitchFamily="34" charset="0"/>
                        <a:ea typeface="MS Mincho" panose="02020609040205080304" pitchFamily="49" charset="-128"/>
                        <a:cs typeface="Times New Roman" panose="02020603050405020304" pitchFamily="18" charset="0"/>
                      </a:endParaRPr>
                    </a:p>
                  </a:txBody>
                  <a:tcPr marL="66780" marR="66780" marT="0" marB="0"/>
                </a:tc>
                <a:extLst>
                  <a:ext uri="{0D108BD9-81ED-4DB2-BD59-A6C34878D82A}">
                    <a16:rowId xmlns:a16="http://schemas.microsoft.com/office/drawing/2014/main" val="2077823619"/>
                  </a:ext>
                </a:extLst>
              </a:tr>
            </a:tbl>
          </a:graphicData>
        </a:graphic>
      </p:graphicFrame>
    </p:spTree>
    <p:extLst>
      <p:ext uri="{BB962C8B-B14F-4D97-AF65-F5344CB8AC3E}">
        <p14:creationId xmlns:p14="http://schemas.microsoft.com/office/powerpoint/2010/main" val="271652667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31DE975-36A6-C7AD-C29C-F97ACDF86312}"/>
              </a:ext>
            </a:extLst>
          </p:cNvPr>
          <p:cNvSpPr>
            <a:spLocks noGrp="1"/>
          </p:cNvSpPr>
          <p:nvPr>
            <p:ph type="sldNum" sz="quarter" idx="12"/>
          </p:nvPr>
        </p:nvSpPr>
        <p:spPr/>
        <p:txBody>
          <a:bodyPr/>
          <a:lstStyle/>
          <a:p>
            <a:fld id="{20DE3D0B-D617-F04A-9945-9E6ADBABFF14}" type="slidenum">
              <a:rPr lang="en-US" smtClean="0"/>
              <a:t>15</a:t>
            </a:fld>
            <a:endParaRPr lang="en-US"/>
          </a:p>
        </p:txBody>
      </p:sp>
      <p:graphicFrame>
        <p:nvGraphicFramePr>
          <p:cNvPr id="4" name="Table 3">
            <a:extLst>
              <a:ext uri="{FF2B5EF4-FFF2-40B4-BE49-F238E27FC236}">
                <a16:creationId xmlns:a16="http://schemas.microsoft.com/office/drawing/2014/main" id="{879752F2-7906-33D0-DF7C-736B36F6948F}"/>
              </a:ext>
            </a:extLst>
          </p:cNvPr>
          <p:cNvGraphicFramePr>
            <a:graphicFrameLocks noGrp="1"/>
          </p:cNvGraphicFramePr>
          <p:nvPr>
            <p:extLst>
              <p:ext uri="{D42A27DB-BD31-4B8C-83A1-F6EECF244321}">
                <p14:modId xmlns:p14="http://schemas.microsoft.com/office/powerpoint/2010/main" val="87098359"/>
              </p:ext>
            </p:extLst>
          </p:nvPr>
        </p:nvGraphicFramePr>
        <p:xfrm>
          <a:off x="2244815" y="1136111"/>
          <a:ext cx="6863457" cy="4683455"/>
        </p:xfrm>
        <a:graphic>
          <a:graphicData uri="http://schemas.openxmlformats.org/drawingml/2006/table">
            <a:tbl>
              <a:tblPr firstRow="1" firstCol="1" lastRow="1" lastCol="1" bandRow="1" bandCol="1">
                <a:tableStyleId>{5C22544A-7EE6-4342-B048-85BDC9FD1C3A}</a:tableStyleId>
              </a:tblPr>
              <a:tblGrid>
                <a:gridCol w="1615596">
                  <a:extLst>
                    <a:ext uri="{9D8B030D-6E8A-4147-A177-3AD203B41FA5}">
                      <a16:colId xmlns:a16="http://schemas.microsoft.com/office/drawing/2014/main" val="4171037236"/>
                    </a:ext>
                  </a:extLst>
                </a:gridCol>
                <a:gridCol w="2504661">
                  <a:extLst>
                    <a:ext uri="{9D8B030D-6E8A-4147-A177-3AD203B41FA5}">
                      <a16:colId xmlns:a16="http://schemas.microsoft.com/office/drawing/2014/main" val="42900850"/>
                    </a:ext>
                  </a:extLst>
                </a:gridCol>
                <a:gridCol w="2743200">
                  <a:extLst>
                    <a:ext uri="{9D8B030D-6E8A-4147-A177-3AD203B41FA5}">
                      <a16:colId xmlns:a16="http://schemas.microsoft.com/office/drawing/2014/main" val="1374382624"/>
                    </a:ext>
                  </a:extLst>
                </a:gridCol>
              </a:tblGrid>
              <a:tr h="160811">
                <a:tc>
                  <a:txBody>
                    <a:bodyPr/>
                    <a:lstStyle/>
                    <a:p>
                      <a:pPr marL="0" marR="0">
                        <a:lnSpc>
                          <a:spcPct val="115000"/>
                        </a:lnSpc>
                        <a:spcBef>
                          <a:spcPts val="0"/>
                        </a:spcBef>
                        <a:spcAft>
                          <a:spcPts val="0"/>
                        </a:spcAft>
                      </a:pPr>
                      <a:r>
                        <a:rPr lang="en-US" sz="1400" dirty="0">
                          <a:effectLst/>
                        </a:rPr>
                        <a:t>Parameter</a:t>
                      </a:r>
                      <a:endParaRPr lang="en-US" sz="1400" dirty="0">
                        <a:effectLst/>
                        <a:latin typeface="Calibri" panose="020F0502020204030204" pitchFamily="34" charset="0"/>
                        <a:ea typeface="MS Mincho" panose="02020609040205080304" pitchFamily="49" charset="-128"/>
                        <a:cs typeface="Times New Roman" panose="02020603050405020304" pitchFamily="18" charset="0"/>
                      </a:endParaRPr>
                    </a:p>
                  </a:txBody>
                  <a:tcPr marL="60768" marR="60768" marT="0" marB="0"/>
                </a:tc>
                <a:tc>
                  <a:txBody>
                    <a:bodyPr/>
                    <a:lstStyle/>
                    <a:p>
                      <a:pPr marL="0" marR="0">
                        <a:lnSpc>
                          <a:spcPct val="115000"/>
                        </a:lnSpc>
                        <a:spcBef>
                          <a:spcPts val="0"/>
                        </a:spcBef>
                        <a:spcAft>
                          <a:spcPts val="0"/>
                        </a:spcAft>
                      </a:pPr>
                      <a:r>
                        <a:rPr lang="en-US" sz="1400">
                          <a:effectLst/>
                        </a:rPr>
                        <a:t>Specification</a:t>
                      </a:r>
                      <a:endParaRPr lang="en-US" sz="1400">
                        <a:effectLst/>
                        <a:latin typeface="Calibri" panose="020F0502020204030204" pitchFamily="34" charset="0"/>
                        <a:ea typeface="MS Mincho" panose="02020609040205080304" pitchFamily="49" charset="-128"/>
                        <a:cs typeface="Times New Roman" panose="02020603050405020304" pitchFamily="18" charset="0"/>
                      </a:endParaRPr>
                    </a:p>
                  </a:txBody>
                  <a:tcPr marL="60768" marR="60768" marT="0" marB="0"/>
                </a:tc>
                <a:tc>
                  <a:txBody>
                    <a:bodyPr/>
                    <a:lstStyle/>
                    <a:p>
                      <a:pPr marL="0" marR="0">
                        <a:lnSpc>
                          <a:spcPct val="115000"/>
                        </a:lnSpc>
                        <a:spcBef>
                          <a:spcPts val="0"/>
                        </a:spcBef>
                        <a:spcAft>
                          <a:spcPts val="0"/>
                        </a:spcAft>
                      </a:pPr>
                      <a:r>
                        <a:rPr lang="en-US" sz="1400">
                          <a:effectLst/>
                        </a:rPr>
                        <a:t>Comments</a:t>
                      </a:r>
                      <a:endParaRPr lang="en-US" sz="1400">
                        <a:effectLst/>
                        <a:latin typeface="Calibri" panose="020F0502020204030204" pitchFamily="34" charset="0"/>
                        <a:ea typeface="MS Mincho" panose="02020609040205080304" pitchFamily="49" charset="-128"/>
                        <a:cs typeface="Times New Roman" panose="02020603050405020304" pitchFamily="18" charset="0"/>
                      </a:endParaRPr>
                    </a:p>
                  </a:txBody>
                  <a:tcPr marL="60768" marR="60768" marT="0" marB="0"/>
                </a:tc>
                <a:extLst>
                  <a:ext uri="{0D108BD9-81ED-4DB2-BD59-A6C34878D82A}">
                    <a16:rowId xmlns:a16="http://schemas.microsoft.com/office/drawing/2014/main" val="3310672900"/>
                  </a:ext>
                </a:extLst>
              </a:tr>
              <a:tr h="502463">
                <a:tc>
                  <a:txBody>
                    <a:bodyPr/>
                    <a:lstStyle/>
                    <a:p>
                      <a:pPr marL="0" marR="0">
                        <a:lnSpc>
                          <a:spcPct val="115000"/>
                        </a:lnSpc>
                        <a:spcBef>
                          <a:spcPts val="0"/>
                        </a:spcBef>
                        <a:spcAft>
                          <a:spcPts val="0"/>
                        </a:spcAft>
                      </a:pPr>
                      <a:r>
                        <a:rPr lang="en-US" sz="1400" dirty="0">
                          <a:effectLst/>
                        </a:rPr>
                        <a:t>Temperature</a:t>
                      </a:r>
                    </a:p>
                    <a:p>
                      <a:pPr marL="0" marR="0">
                        <a:lnSpc>
                          <a:spcPct val="115000"/>
                        </a:lnSpc>
                        <a:spcBef>
                          <a:spcPts val="0"/>
                        </a:spcBef>
                        <a:spcAft>
                          <a:spcPts val="0"/>
                        </a:spcAft>
                      </a:pPr>
                      <a:r>
                        <a:rPr lang="en-US" sz="1400" dirty="0">
                          <a:effectLst/>
                        </a:rPr>
                        <a:t>  Operational</a:t>
                      </a:r>
                    </a:p>
                    <a:p>
                      <a:pPr marL="0" marR="0">
                        <a:lnSpc>
                          <a:spcPct val="115000"/>
                        </a:lnSpc>
                        <a:spcBef>
                          <a:spcPts val="0"/>
                        </a:spcBef>
                        <a:spcAft>
                          <a:spcPts val="0"/>
                        </a:spcAft>
                      </a:pPr>
                      <a:r>
                        <a:rPr lang="en-US" sz="1400" dirty="0">
                          <a:effectLst/>
                        </a:rPr>
                        <a:t>  Storage</a:t>
                      </a:r>
                      <a:endParaRPr lang="en-US" sz="1400" dirty="0">
                        <a:effectLst/>
                        <a:latin typeface="Calibri" panose="020F0502020204030204" pitchFamily="34" charset="0"/>
                        <a:ea typeface="MS Mincho" panose="02020609040205080304" pitchFamily="49" charset="-128"/>
                        <a:cs typeface="Times New Roman" panose="02020603050405020304" pitchFamily="18" charset="0"/>
                      </a:endParaRPr>
                    </a:p>
                  </a:txBody>
                  <a:tcPr marL="60768" marR="60768" marT="0" marB="0"/>
                </a:tc>
                <a:tc>
                  <a:txBody>
                    <a:bodyPr/>
                    <a:lstStyle/>
                    <a:p>
                      <a:pPr marL="0" marR="0">
                        <a:lnSpc>
                          <a:spcPct val="115000"/>
                        </a:lnSpc>
                        <a:spcBef>
                          <a:spcPts val="0"/>
                        </a:spcBef>
                        <a:spcAft>
                          <a:spcPts val="0"/>
                        </a:spcAft>
                      </a:pPr>
                      <a:r>
                        <a:rPr lang="en-US" sz="1400" dirty="0">
                          <a:solidFill>
                            <a:schemeClr val="bg1"/>
                          </a:solidFill>
                          <a:effectLst/>
                        </a:rPr>
                        <a:t> </a:t>
                      </a:r>
                    </a:p>
                    <a:p>
                      <a:pPr marL="0" marR="0">
                        <a:lnSpc>
                          <a:spcPct val="115000"/>
                        </a:lnSpc>
                        <a:spcBef>
                          <a:spcPts val="0"/>
                        </a:spcBef>
                        <a:spcAft>
                          <a:spcPts val="0"/>
                        </a:spcAft>
                      </a:pPr>
                      <a:r>
                        <a:rPr lang="en-US" sz="1400" dirty="0">
                          <a:solidFill>
                            <a:schemeClr val="bg1"/>
                          </a:solidFill>
                          <a:effectLst/>
                        </a:rPr>
                        <a:t>-25 to 60C</a:t>
                      </a:r>
                    </a:p>
                    <a:p>
                      <a:pPr marL="0" marR="0">
                        <a:lnSpc>
                          <a:spcPct val="115000"/>
                        </a:lnSpc>
                        <a:spcBef>
                          <a:spcPts val="0"/>
                        </a:spcBef>
                        <a:spcAft>
                          <a:spcPts val="0"/>
                        </a:spcAft>
                      </a:pPr>
                      <a:r>
                        <a:rPr lang="en-US" sz="1400" dirty="0">
                          <a:solidFill>
                            <a:schemeClr val="bg1"/>
                          </a:solidFill>
                          <a:effectLst/>
                        </a:rPr>
                        <a:t>-40 to 85C</a:t>
                      </a:r>
                      <a:endParaRPr lang="en-US" sz="1400" dirty="0">
                        <a:solidFill>
                          <a:schemeClr val="bg1"/>
                        </a:solidFill>
                        <a:effectLst/>
                        <a:latin typeface="Calibri" panose="020F0502020204030204" pitchFamily="34" charset="0"/>
                        <a:ea typeface="MS Mincho" panose="02020609040205080304" pitchFamily="49" charset="-128"/>
                        <a:cs typeface="Times New Roman" panose="02020603050405020304" pitchFamily="18" charset="0"/>
                      </a:endParaRPr>
                    </a:p>
                  </a:txBody>
                  <a:tcPr marL="60768" marR="60768" marT="0" marB="0">
                    <a:solidFill>
                      <a:schemeClr val="accent1"/>
                    </a:solidFill>
                  </a:tcPr>
                </a:tc>
                <a:tc>
                  <a:txBody>
                    <a:bodyPr/>
                    <a:lstStyle/>
                    <a:p>
                      <a:pPr marL="0" marR="0">
                        <a:lnSpc>
                          <a:spcPct val="115000"/>
                        </a:lnSpc>
                        <a:spcBef>
                          <a:spcPts val="0"/>
                        </a:spcBef>
                        <a:spcAft>
                          <a:spcPts val="0"/>
                        </a:spcAft>
                      </a:pPr>
                      <a:r>
                        <a:rPr lang="en-US" sz="1400" dirty="0">
                          <a:effectLst/>
                        </a:rPr>
                        <a:t>Measured at Baseplate of Radio, tested with thermal couple on base plate </a:t>
                      </a:r>
                      <a:endParaRPr lang="en-US" sz="1400" dirty="0">
                        <a:effectLst/>
                        <a:latin typeface="Calibri" panose="020F0502020204030204" pitchFamily="34" charset="0"/>
                        <a:ea typeface="MS Mincho" panose="02020609040205080304" pitchFamily="49" charset="-128"/>
                        <a:cs typeface="Times New Roman" panose="02020603050405020304" pitchFamily="18" charset="0"/>
                      </a:endParaRPr>
                    </a:p>
                  </a:txBody>
                  <a:tcPr marL="60768" marR="60768" marT="0" marB="0"/>
                </a:tc>
                <a:extLst>
                  <a:ext uri="{0D108BD9-81ED-4DB2-BD59-A6C34878D82A}">
                    <a16:rowId xmlns:a16="http://schemas.microsoft.com/office/drawing/2014/main" val="3719837897"/>
                  </a:ext>
                </a:extLst>
              </a:tr>
              <a:tr h="160811">
                <a:tc>
                  <a:txBody>
                    <a:bodyPr/>
                    <a:lstStyle/>
                    <a:p>
                      <a:pPr marL="0" marR="0">
                        <a:lnSpc>
                          <a:spcPct val="115000"/>
                        </a:lnSpc>
                        <a:spcBef>
                          <a:spcPts val="0"/>
                        </a:spcBef>
                        <a:spcAft>
                          <a:spcPts val="0"/>
                        </a:spcAft>
                      </a:pPr>
                      <a:r>
                        <a:rPr lang="en-US" sz="1400">
                          <a:effectLst/>
                        </a:rPr>
                        <a:t>Polarization</a:t>
                      </a:r>
                      <a:endParaRPr lang="en-US" sz="1400">
                        <a:effectLst/>
                        <a:latin typeface="Calibri" panose="020F0502020204030204" pitchFamily="34" charset="0"/>
                        <a:ea typeface="MS Mincho" panose="02020609040205080304" pitchFamily="49" charset="-128"/>
                        <a:cs typeface="Times New Roman" panose="02020603050405020304" pitchFamily="18" charset="0"/>
                      </a:endParaRPr>
                    </a:p>
                  </a:txBody>
                  <a:tcPr marL="60768" marR="60768" marT="0" marB="0"/>
                </a:tc>
                <a:tc>
                  <a:txBody>
                    <a:bodyPr/>
                    <a:lstStyle/>
                    <a:p>
                      <a:pPr marL="0" marR="0">
                        <a:lnSpc>
                          <a:spcPct val="115000"/>
                        </a:lnSpc>
                        <a:spcBef>
                          <a:spcPts val="0"/>
                        </a:spcBef>
                        <a:spcAft>
                          <a:spcPts val="0"/>
                        </a:spcAft>
                      </a:pPr>
                      <a:r>
                        <a:rPr lang="en-US" sz="1400" dirty="0">
                          <a:solidFill>
                            <a:schemeClr val="bg1"/>
                          </a:solidFill>
                          <a:effectLst/>
                        </a:rPr>
                        <a:t>RHCP or LHCP</a:t>
                      </a:r>
                      <a:endParaRPr lang="en-US" sz="1400" dirty="0">
                        <a:solidFill>
                          <a:schemeClr val="bg1"/>
                        </a:solidFill>
                        <a:effectLst/>
                        <a:latin typeface="Calibri" panose="020F0502020204030204" pitchFamily="34" charset="0"/>
                        <a:ea typeface="MS Mincho" panose="02020609040205080304" pitchFamily="49" charset="-128"/>
                        <a:cs typeface="Times New Roman" panose="02020603050405020304" pitchFamily="18" charset="0"/>
                      </a:endParaRPr>
                    </a:p>
                  </a:txBody>
                  <a:tcPr marL="60768" marR="60768" marT="0" marB="0">
                    <a:solidFill>
                      <a:schemeClr val="accent1"/>
                    </a:solidFill>
                  </a:tcPr>
                </a:tc>
                <a:tc>
                  <a:txBody>
                    <a:bodyPr/>
                    <a:lstStyle/>
                    <a:p>
                      <a:pPr marL="0" marR="0">
                        <a:lnSpc>
                          <a:spcPct val="115000"/>
                        </a:lnSpc>
                        <a:spcBef>
                          <a:spcPts val="0"/>
                        </a:spcBef>
                        <a:spcAft>
                          <a:spcPts val="0"/>
                        </a:spcAft>
                      </a:pPr>
                      <a:r>
                        <a:rPr lang="en-US" sz="1400">
                          <a:effectLst/>
                        </a:rPr>
                        <a:t>Defined by antenna system</a:t>
                      </a:r>
                      <a:endParaRPr lang="en-US" sz="1400">
                        <a:effectLst/>
                        <a:latin typeface="Calibri" panose="020F0502020204030204" pitchFamily="34" charset="0"/>
                        <a:ea typeface="MS Mincho" panose="02020609040205080304" pitchFamily="49" charset="-128"/>
                        <a:cs typeface="Times New Roman" panose="02020603050405020304" pitchFamily="18" charset="0"/>
                      </a:endParaRPr>
                    </a:p>
                  </a:txBody>
                  <a:tcPr marL="60768" marR="60768" marT="0" marB="0"/>
                </a:tc>
                <a:extLst>
                  <a:ext uri="{0D108BD9-81ED-4DB2-BD59-A6C34878D82A}">
                    <a16:rowId xmlns:a16="http://schemas.microsoft.com/office/drawing/2014/main" val="2735038497"/>
                  </a:ext>
                </a:extLst>
              </a:tr>
              <a:tr h="331637">
                <a:tc>
                  <a:txBody>
                    <a:bodyPr/>
                    <a:lstStyle/>
                    <a:p>
                      <a:pPr marL="0" marR="0">
                        <a:lnSpc>
                          <a:spcPct val="115000"/>
                        </a:lnSpc>
                        <a:spcBef>
                          <a:spcPts val="0"/>
                        </a:spcBef>
                        <a:spcAft>
                          <a:spcPts val="0"/>
                        </a:spcAft>
                      </a:pPr>
                      <a:r>
                        <a:rPr lang="en-US" sz="1400" dirty="0">
                          <a:effectLst/>
                        </a:rPr>
                        <a:t>Flight Computer Interface</a:t>
                      </a:r>
                      <a:endParaRPr lang="en-US" sz="1400" dirty="0">
                        <a:effectLst/>
                        <a:latin typeface="Calibri" panose="020F0502020204030204" pitchFamily="34" charset="0"/>
                        <a:ea typeface="MS Mincho" panose="02020609040205080304" pitchFamily="49" charset="-128"/>
                        <a:cs typeface="Times New Roman" panose="02020603050405020304" pitchFamily="18" charset="0"/>
                      </a:endParaRPr>
                    </a:p>
                  </a:txBody>
                  <a:tcPr marL="60768" marR="60768" marT="0" marB="0"/>
                </a:tc>
                <a:tc>
                  <a:txBody>
                    <a:bodyPr/>
                    <a:lstStyle/>
                    <a:p>
                      <a:pPr marL="0" marR="0">
                        <a:lnSpc>
                          <a:spcPct val="115000"/>
                        </a:lnSpc>
                        <a:spcBef>
                          <a:spcPts val="0"/>
                        </a:spcBef>
                        <a:spcAft>
                          <a:spcPts val="0"/>
                        </a:spcAft>
                      </a:pPr>
                      <a:r>
                        <a:rPr lang="en-US" sz="1400" dirty="0">
                          <a:solidFill>
                            <a:schemeClr val="bg1"/>
                          </a:solidFill>
                          <a:effectLst/>
                        </a:rPr>
                        <a:t>RS-422 UART-serial</a:t>
                      </a:r>
                    </a:p>
                    <a:p>
                      <a:pPr marL="0" marR="0">
                        <a:lnSpc>
                          <a:spcPct val="115000"/>
                        </a:lnSpc>
                        <a:spcBef>
                          <a:spcPts val="0"/>
                        </a:spcBef>
                        <a:spcAft>
                          <a:spcPts val="0"/>
                        </a:spcAft>
                      </a:pPr>
                      <a:r>
                        <a:rPr lang="en-US" sz="1400" dirty="0">
                          <a:solidFill>
                            <a:schemeClr val="bg1"/>
                          </a:solidFill>
                          <a:effectLst/>
                        </a:rPr>
                        <a:t>Or Ethernet</a:t>
                      </a:r>
                      <a:endParaRPr lang="en-US" sz="1400" dirty="0">
                        <a:solidFill>
                          <a:schemeClr val="bg1"/>
                        </a:solidFill>
                        <a:effectLst/>
                        <a:latin typeface="Calibri" panose="020F0502020204030204" pitchFamily="34" charset="0"/>
                        <a:ea typeface="MS Mincho" panose="02020609040205080304" pitchFamily="49" charset="-128"/>
                        <a:cs typeface="Times New Roman" panose="02020603050405020304" pitchFamily="18" charset="0"/>
                      </a:endParaRPr>
                    </a:p>
                  </a:txBody>
                  <a:tcPr marL="60768" marR="60768" marT="0" marB="0">
                    <a:solidFill>
                      <a:schemeClr val="accent1"/>
                    </a:solidFill>
                  </a:tcPr>
                </a:tc>
                <a:tc>
                  <a:txBody>
                    <a:bodyPr/>
                    <a:lstStyle/>
                    <a:p>
                      <a:pPr marL="0" marR="0">
                        <a:lnSpc>
                          <a:spcPct val="115000"/>
                        </a:lnSpc>
                        <a:spcBef>
                          <a:spcPts val="0"/>
                        </a:spcBef>
                        <a:spcAft>
                          <a:spcPts val="0"/>
                        </a:spcAft>
                      </a:pPr>
                      <a:r>
                        <a:rPr lang="en-US" sz="1400" dirty="0">
                          <a:effectLst/>
                        </a:rPr>
                        <a:t>Standard options other options available. </a:t>
                      </a:r>
                      <a:endParaRPr lang="en-US" sz="1400" dirty="0">
                        <a:effectLst/>
                        <a:latin typeface="Calibri" panose="020F0502020204030204" pitchFamily="34" charset="0"/>
                        <a:ea typeface="MS Mincho" panose="02020609040205080304" pitchFamily="49" charset="-128"/>
                        <a:cs typeface="Times New Roman" panose="02020603050405020304" pitchFamily="18" charset="0"/>
                      </a:endParaRPr>
                    </a:p>
                  </a:txBody>
                  <a:tcPr marL="60768" marR="60768" marT="0" marB="0"/>
                </a:tc>
                <a:extLst>
                  <a:ext uri="{0D108BD9-81ED-4DB2-BD59-A6C34878D82A}">
                    <a16:rowId xmlns:a16="http://schemas.microsoft.com/office/drawing/2014/main" val="2452439616"/>
                  </a:ext>
                </a:extLst>
              </a:tr>
              <a:tr h="502463">
                <a:tc>
                  <a:txBody>
                    <a:bodyPr/>
                    <a:lstStyle/>
                    <a:p>
                      <a:pPr marL="0" marR="0">
                        <a:lnSpc>
                          <a:spcPct val="115000"/>
                        </a:lnSpc>
                        <a:spcBef>
                          <a:spcPts val="0"/>
                        </a:spcBef>
                        <a:spcAft>
                          <a:spcPts val="0"/>
                        </a:spcAft>
                      </a:pPr>
                      <a:r>
                        <a:rPr lang="en-US" sz="1400">
                          <a:effectLst/>
                        </a:rPr>
                        <a:t>DC Power</a:t>
                      </a:r>
                    </a:p>
                    <a:p>
                      <a:pPr marL="0" marR="0">
                        <a:lnSpc>
                          <a:spcPct val="115000"/>
                        </a:lnSpc>
                        <a:spcBef>
                          <a:spcPts val="0"/>
                        </a:spcBef>
                        <a:spcAft>
                          <a:spcPts val="0"/>
                        </a:spcAft>
                      </a:pPr>
                      <a:r>
                        <a:rPr lang="en-US" sz="1400">
                          <a:effectLst/>
                        </a:rPr>
                        <a:t>-DC Power</a:t>
                      </a:r>
                    </a:p>
                    <a:p>
                      <a:pPr marL="0" marR="0">
                        <a:lnSpc>
                          <a:spcPct val="115000"/>
                        </a:lnSpc>
                        <a:spcBef>
                          <a:spcPts val="0"/>
                        </a:spcBef>
                        <a:spcAft>
                          <a:spcPts val="0"/>
                        </a:spcAft>
                      </a:pPr>
                      <a:r>
                        <a:rPr lang="en-US" sz="1400">
                          <a:effectLst/>
                        </a:rPr>
                        <a:t>-DC Current</a:t>
                      </a:r>
                      <a:endParaRPr lang="en-US" sz="1400">
                        <a:effectLst/>
                        <a:latin typeface="Calibri" panose="020F0502020204030204" pitchFamily="34" charset="0"/>
                        <a:ea typeface="MS Mincho" panose="02020609040205080304" pitchFamily="49" charset="-128"/>
                        <a:cs typeface="Times New Roman" panose="02020603050405020304" pitchFamily="18" charset="0"/>
                      </a:endParaRPr>
                    </a:p>
                  </a:txBody>
                  <a:tcPr marL="60768" marR="60768" marT="0" marB="0"/>
                </a:tc>
                <a:tc>
                  <a:txBody>
                    <a:bodyPr/>
                    <a:lstStyle/>
                    <a:p>
                      <a:pPr marL="0" marR="0">
                        <a:lnSpc>
                          <a:spcPct val="115000"/>
                        </a:lnSpc>
                        <a:spcBef>
                          <a:spcPts val="0"/>
                        </a:spcBef>
                        <a:spcAft>
                          <a:spcPts val="0"/>
                        </a:spcAft>
                      </a:pPr>
                      <a:r>
                        <a:rPr lang="en-US" sz="1400" dirty="0">
                          <a:solidFill>
                            <a:schemeClr val="bg1"/>
                          </a:solidFill>
                          <a:effectLst/>
                        </a:rPr>
                        <a:t>12 Volt Option</a:t>
                      </a:r>
                    </a:p>
                    <a:p>
                      <a:pPr marL="0" marR="0">
                        <a:lnSpc>
                          <a:spcPct val="115000"/>
                        </a:lnSpc>
                        <a:spcBef>
                          <a:spcPts val="0"/>
                        </a:spcBef>
                        <a:spcAft>
                          <a:spcPts val="0"/>
                        </a:spcAft>
                      </a:pPr>
                      <a:r>
                        <a:rPr lang="en-US" sz="1400" dirty="0">
                          <a:solidFill>
                            <a:schemeClr val="bg1"/>
                          </a:solidFill>
                          <a:effectLst/>
                        </a:rPr>
                        <a:t>8Vdc-16Vdc</a:t>
                      </a:r>
                    </a:p>
                    <a:p>
                      <a:pPr marL="0" marR="0">
                        <a:lnSpc>
                          <a:spcPct val="115000"/>
                        </a:lnSpc>
                        <a:spcBef>
                          <a:spcPts val="0"/>
                        </a:spcBef>
                        <a:spcAft>
                          <a:spcPts val="0"/>
                        </a:spcAft>
                      </a:pPr>
                      <a:r>
                        <a:rPr lang="en-US" sz="1400" dirty="0">
                          <a:solidFill>
                            <a:schemeClr val="bg1"/>
                          </a:solidFill>
                          <a:effectLst/>
                        </a:rPr>
                        <a:t>1550 mA </a:t>
                      </a:r>
                      <a:endParaRPr lang="en-US" sz="1400" dirty="0">
                        <a:solidFill>
                          <a:schemeClr val="bg1"/>
                        </a:solidFill>
                        <a:effectLst/>
                        <a:latin typeface="Calibri" panose="020F0502020204030204" pitchFamily="34" charset="0"/>
                        <a:ea typeface="MS Mincho" panose="02020609040205080304" pitchFamily="49" charset="-128"/>
                        <a:cs typeface="Times New Roman" panose="02020603050405020304" pitchFamily="18" charset="0"/>
                      </a:endParaRPr>
                    </a:p>
                  </a:txBody>
                  <a:tcPr marL="60768" marR="60768" marT="0" marB="0">
                    <a:solidFill>
                      <a:schemeClr val="accent1"/>
                    </a:solidFill>
                  </a:tcPr>
                </a:tc>
                <a:tc>
                  <a:txBody>
                    <a:bodyPr/>
                    <a:lstStyle/>
                    <a:p>
                      <a:pPr marL="0" marR="0">
                        <a:lnSpc>
                          <a:spcPct val="115000"/>
                        </a:lnSpc>
                        <a:spcBef>
                          <a:spcPts val="0"/>
                        </a:spcBef>
                        <a:spcAft>
                          <a:spcPts val="0"/>
                        </a:spcAft>
                      </a:pPr>
                      <a:r>
                        <a:rPr lang="en-US" sz="1400" dirty="0">
                          <a:effectLst/>
                        </a:rPr>
                        <a:t>28V Option</a:t>
                      </a:r>
                    </a:p>
                    <a:p>
                      <a:pPr marL="0" marR="0">
                        <a:lnSpc>
                          <a:spcPct val="115000"/>
                        </a:lnSpc>
                        <a:spcBef>
                          <a:spcPts val="0"/>
                        </a:spcBef>
                        <a:spcAft>
                          <a:spcPts val="0"/>
                        </a:spcAft>
                      </a:pPr>
                      <a:r>
                        <a:rPr lang="en-US" sz="1400" dirty="0">
                          <a:effectLst/>
                        </a:rPr>
                        <a:t>12 Vdc- 36 Vdc</a:t>
                      </a:r>
                    </a:p>
                    <a:p>
                      <a:pPr marL="0" marR="0">
                        <a:lnSpc>
                          <a:spcPct val="115000"/>
                        </a:lnSpc>
                        <a:spcBef>
                          <a:spcPts val="0"/>
                        </a:spcBef>
                        <a:spcAft>
                          <a:spcPts val="0"/>
                        </a:spcAft>
                      </a:pPr>
                      <a:r>
                        <a:rPr lang="en-US" sz="1400" dirty="0">
                          <a:effectLst/>
                        </a:rPr>
                        <a:t>700 mA</a:t>
                      </a:r>
                      <a:endParaRPr lang="en-US" sz="1400" dirty="0">
                        <a:effectLst/>
                        <a:latin typeface="Calibri" panose="020F0502020204030204" pitchFamily="34" charset="0"/>
                        <a:ea typeface="MS Mincho" panose="02020609040205080304" pitchFamily="49" charset="-128"/>
                        <a:cs typeface="Times New Roman" panose="02020603050405020304" pitchFamily="18" charset="0"/>
                      </a:endParaRPr>
                    </a:p>
                  </a:txBody>
                  <a:tcPr marL="60768" marR="60768" marT="0" marB="0"/>
                </a:tc>
                <a:extLst>
                  <a:ext uri="{0D108BD9-81ED-4DB2-BD59-A6C34878D82A}">
                    <a16:rowId xmlns:a16="http://schemas.microsoft.com/office/drawing/2014/main" val="1959316477"/>
                  </a:ext>
                </a:extLst>
              </a:tr>
              <a:tr h="502463">
                <a:tc>
                  <a:txBody>
                    <a:bodyPr/>
                    <a:lstStyle/>
                    <a:p>
                      <a:pPr marL="0" marR="0">
                        <a:lnSpc>
                          <a:spcPct val="115000"/>
                        </a:lnSpc>
                        <a:spcBef>
                          <a:spcPts val="0"/>
                        </a:spcBef>
                        <a:spcAft>
                          <a:spcPts val="0"/>
                        </a:spcAft>
                      </a:pPr>
                      <a:r>
                        <a:rPr lang="en-US" sz="1400" dirty="0">
                          <a:effectLst/>
                        </a:rPr>
                        <a:t>DC Power</a:t>
                      </a:r>
                    </a:p>
                    <a:p>
                      <a:pPr marL="0" marR="0">
                        <a:lnSpc>
                          <a:spcPct val="115000"/>
                        </a:lnSpc>
                        <a:spcBef>
                          <a:spcPts val="0"/>
                        </a:spcBef>
                        <a:spcAft>
                          <a:spcPts val="0"/>
                        </a:spcAft>
                      </a:pPr>
                      <a:r>
                        <a:rPr lang="en-US" sz="1400" dirty="0">
                          <a:effectLst/>
                        </a:rPr>
                        <a:t>Rx</a:t>
                      </a:r>
                    </a:p>
                    <a:p>
                      <a:pPr marL="0" marR="0">
                        <a:lnSpc>
                          <a:spcPct val="115000"/>
                        </a:lnSpc>
                        <a:spcBef>
                          <a:spcPts val="0"/>
                        </a:spcBef>
                        <a:spcAft>
                          <a:spcPts val="0"/>
                        </a:spcAft>
                      </a:pPr>
                      <a:r>
                        <a:rPr lang="en-US" sz="1400" dirty="0">
                          <a:effectLst/>
                        </a:rPr>
                        <a:t>Rx</a:t>
                      </a:r>
                    </a:p>
                    <a:p>
                      <a:pPr marL="0" marR="0">
                        <a:lnSpc>
                          <a:spcPct val="115000"/>
                        </a:lnSpc>
                        <a:spcBef>
                          <a:spcPts val="0"/>
                        </a:spcBef>
                        <a:spcAft>
                          <a:spcPts val="0"/>
                        </a:spcAft>
                      </a:pPr>
                      <a:r>
                        <a:rPr lang="en-US" sz="1400" dirty="0">
                          <a:effectLst/>
                        </a:rPr>
                        <a:t>Tx</a:t>
                      </a:r>
                    </a:p>
                    <a:p>
                      <a:pPr marL="0" marR="0">
                        <a:lnSpc>
                          <a:spcPct val="115000"/>
                        </a:lnSpc>
                        <a:spcBef>
                          <a:spcPts val="0"/>
                        </a:spcBef>
                        <a:spcAft>
                          <a:spcPts val="0"/>
                        </a:spcAft>
                      </a:pPr>
                      <a:r>
                        <a:rPr lang="en-US" sz="1400" dirty="0">
                          <a:effectLst/>
                        </a:rPr>
                        <a:t>Full Duplex</a:t>
                      </a:r>
                      <a:endParaRPr lang="en-US" sz="1400" dirty="0">
                        <a:effectLst/>
                        <a:latin typeface="Calibri" panose="020F0502020204030204" pitchFamily="34" charset="0"/>
                        <a:ea typeface="MS Mincho" panose="02020609040205080304" pitchFamily="49" charset="-128"/>
                        <a:cs typeface="Times New Roman" panose="02020603050405020304" pitchFamily="18" charset="0"/>
                      </a:endParaRPr>
                    </a:p>
                    <a:p>
                      <a:pPr marL="0" marR="0">
                        <a:lnSpc>
                          <a:spcPct val="115000"/>
                        </a:lnSpc>
                        <a:spcBef>
                          <a:spcPts val="0"/>
                        </a:spcBef>
                        <a:spcAft>
                          <a:spcPts val="0"/>
                        </a:spcAft>
                      </a:pPr>
                      <a:endParaRPr lang="en-US" sz="1400" dirty="0">
                        <a:effectLst/>
                        <a:latin typeface="Calibri" panose="020F0502020204030204" pitchFamily="34" charset="0"/>
                        <a:ea typeface="MS Mincho" panose="02020609040205080304" pitchFamily="49" charset="-128"/>
                        <a:cs typeface="Times New Roman" panose="02020603050405020304" pitchFamily="18" charset="0"/>
                      </a:endParaRPr>
                    </a:p>
                  </a:txBody>
                  <a:tcPr marL="60768" marR="60768" marT="0" marB="0"/>
                </a:tc>
                <a:tc>
                  <a:txBody>
                    <a:bodyPr/>
                    <a:lstStyle/>
                    <a:p>
                      <a:pPr marL="0" marR="0">
                        <a:lnSpc>
                          <a:spcPct val="115000"/>
                        </a:lnSpc>
                        <a:spcBef>
                          <a:spcPts val="0"/>
                        </a:spcBef>
                        <a:spcAft>
                          <a:spcPts val="0"/>
                        </a:spcAft>
                      </a:pPr>
                      <a:r>
                        <a:rPr lang="en-US" sz="1400" dirty="0">
                          <a:solidFill>
                            <a:schemeClr val="bg1"/>
                          </a:solidFill>
                          <a:effectLst/>
                        </a:rPr>
                        <a:t>&lt; 2Watt Average</a:t>
                      </a:r>
                    </a:p>
                    <a:p>
                      <a:pPr marL="0" marR="0">
                        <a:lnSpc>
                          <a:spcPct val="115000"/>
                        </a:lnSpc>
                        <a:spcBef>
                          <a:spcPts val="0"/>
                        </a:spcBef>
                        <a:spcAft>
                          <a:spcPts val="0"/>
                        </a:spcAft>
                      </a:pPr>
                      <a:r>
                        <a:rPr lang="en-US" sz="1400" dirty="0">
                          <a:solidFill>
                            <a:schemeClr val="bg1"/>
                          </a:solidFill>
                          <a:effectLst/>
                        </a:rPr>
                        <a:t>3.7 Watts Nominal/</a:t>
                      </a:r>
                    </a:p>
                    <a:p>
                      <a:pPr marL="0" marR="0">
                        <a:lnSpc>
                          <a:spcPct val="115000"/>
                        </a:lnSpc>
                        <a:spcBef>
                          <a:spcPts val="0"/>
                        </a:spcBef>
                        <a:spcAft>
                          <a:spcPts val="0"/>
                        </a:spcAft>
                      </a:pPr>
                      <a:r>
                        <a:rPr lang="en-US" sz="1400" dirty="0">
                          <a:solidFill>
                            <a:schemeClr val="bg1"/>
                          </a:solidFill>
                          <a:effectLst/>
                        </a:rPr>
                        <a:t>14.8Watts DC at 4W RF</a:t>
                      </a:r>
                    </a:p>
                    <a:p>
                      <a:pPr marL="0" marR="0">
                        <a:lnSpc>
                          <a:spcPct val="115000"/>
                        </a:lnSpc>
                        <a:spcBef>
                          <a:spcPts val="0"/>
                        </a:spcBef>
                        <a:spcAft>
                          <a:spcPts val="0"/>
                        </a:spcAft>
                      </a:pPr>
                      <a:r>
                        <a:rPr lang="en-US" sz="1400" dirty="0">
                          <a:solidFill>
                            <a:schemeClr val="bg1"/>
                          </a:solidFill>
                          <a:effectLst/>
                        </a:rPr>
                        <a:t>18.5Watts DC at 4W RF</a:t>
                      </a:r>
                      <a:endParaRPr lang="en-US" sz="1400" dirty="0">
                        <a:solidFill>
                          <a:schemeClr val="bg1"/>
                        </a:solidFill>
                        <a:effectLst/>
                        <a:latin typeface="Calibri" panose="020F0502020204030204" pitchFamily="34" charset="0"/>
                        <a:ea typeface="MS Mincho" panose="02020609040205080304" pitchFamily="49" charset="-128"/>
                        <a:cs typeface="Times New Roman" panose="02020603050405020304" pitchFamily="18" charset="0"/>
                      </a:endParaRPr>
                    </a:p>
                    <a:p>
                      <a:pPr marL="0" marR="0">
                        <a:lnSpc>
                          <a:spcPct val="115000"/>
                        </a:lnSpc>
                        <a:spcBef>
                          <a:spcPts val="0"/>
                        </a:spcBef>
                        <a:spcAft>
                          <a:spcPts val="0"/>
                        </a:spcAft>
                      </a:pPr>
                      <a:endParaRPr lang="en-US" sz="1400" dirty="0">
                        <a:solidFill>
                          <a:schemeClr val="bg1"/>
                        </a:solidFill>
                        <a:effectLst/>
                        <a:latin typeface="Calibri" panose="020F0502020204030204" pitchFamily="34" charset="0"/>
                        <a:ea typeface="MS Mincho" panose="02020609040205080304" pitchFamily="49" charset="-128"/>
                        <a:cs typeface="Times New Roman" panose="02020603050405020304" pitchFamily="18" charset="0"/>
                      </a:endParaRPr>
                    </a:p>
                  </a:txBody>
                  <a:tcPr marL="60768" marR="60768" marT="0" marB="0">
                    <a:solidFill>
                      <a:schemeClr val="accent1"/>
                    </a:solidFill>
                  </a:tcPr>
                </a:tc>
                <a:tc>
                  <a:txBody>
                    <a:bodyPr/>
                    <a:lstStyle/>
                    <a:p>
                      <a:pPr marL="0" marR="0">
                        <a:lnSpc>
                          <a:spcPct val="115000"/>
                        </a:lnSpc>
                        <a:spcBef>
                          <a:spcPts val="0"/>
                        </a:spcBef>
                        <a:spcAft>
                          <a:spcPts val="0"/>
                        </a:spcAft>
                      </a:pPr>
                      <a:r>
                        <a:rPr lang="en-US" sz="1400" dirty="0">
                          <a:effectLst/>
                        </a:rPr>
                        <a:t>Duty Cycle Rx Only</a:t>
                      </a:r>
                    </a:p>
                    <a:p>
                      <a:pPr marL="0" marR="0">
                        <a:lnSpc>
                          <a:spcPct val="115000"/>
                        </a:lnSpc>
                        <a:spcBef>
                          <a:spcPts val="0"/>
                        </a:spcBef>
                        <a:spcAft>
                          <a:spcPts val="0"/>
                        </a:spcAft>
                      </a:pPr>
                      <a:r>
                        <a:rPr lang="en-US" sz="1400" dirty="0">
                          <a:effectLst/>
                        </a:rPr>
                        <a:t>Rx Only </a:t>
                      </a:r>
                    </a:p>
                    <a:p>
                      <a:pPr marL="0" marR="0">
                        <a:lnSpc>
                          <a:spcPct val="115000"/>
                        </a:lnSpc>
                        <a:spcBef>
                          <a:spcPts val="0"/>
                        </a:spcBef>
                        <a:spcAft>
                          <a:spcPts val="0"/>
                        </a:spcAft>
                      </a:pPr>
                      <a:r>
                        <a:rPr lang="en-US" sz="1400" dirty="0">
                          <a:effectLst/>
                        </a:rPr>
                        <a:t>Tx Only (+/-5% over Frequency)</a:t>
                      </a:r>
                      <a:endParaRPr lang="en-US" sz="1400" dirty="0">
                        <a:effectLst/>
                        <a:latin typeface="Calibri" panose="020F0502020204030204" pitchFamily="34" charset="0"/>
                        <a:ea typeface="MS Mincho" panose="02020609040205080304" pitchFamily="49" charset="-128"/>
                        <a:cs typeface="Times New Roman" panose="02020603050405020304" pitchFamily="18" charset="0"/>
                      </a:endParaRPr>
                    </a:p>
                    <a:p>
                      <a:pPr marL="0" marR="0">
                        <a:lnSpc>
                          <a:spcPct val="115000"/>
                        </a:lnSpc>
                        <a:spcBef>
                          <a:spcPts val="0"/>
                        </a:spcBef>
                        <a:spcAft>
                          <a:spcPts val="0"/>
                        </a:spcAft>
                      </a:pPr>
                      <a:endParaRPr lang="en-US" sz="1400" dirty="0">
                        <a:effectLst/>
                        <a:latin typeface="Calibri" panose="020F0502020204030204" pitchFamily="34" charset="0"/>
                        <a:ea typeface="MS Mincho" panose="02020609040205080304" pitchFamily="49" charset="-128"/>
                        <a:cs typeface="Times New Roman" panose="02020603050405020304" pitchFamily="18" charset="0"/>
                      </a:endParaRPr>
                    </a:p>
                  </a:txBody>
                  <a:tcPr marL="60768" marR="60768" marT="0" marB="0"/>
                </a:tc>
                <a:extLst>
                  <a:ext uri="{0D108BD9-81ED-4DB2-BD59-A6C34878D82A}">
                    <a16:rowId xmlns:a16="http://schemas.microsoft.com/office/drawing/2014/main" val="2767988070"/>
                  </a:ext>
                </a:extLst>
              </a:tr>
              <a:tr h="844115">
                <a:tc>
                  <a:txBody>
                    <a:bodyPr/>
                    <a:lstStyle/>
                    <a:p>
                      <a:pPr marL="0" marR="0">
                        <a:lnSpc>
                          <a:spcPct val="115000"/>
                        </a:lnSpc>
                        <a:spcBef>
                          <a:spcPts val="0"/>
                        </a:spcBef>
                        <a:spcAft>
                          <a:spcPts val="0"/>
                        </a:spcAft>
                      </a:pPr>
                      <a:r>
                        <a:rPr lang="en-US" sz="1400" dirty="0">
                          <a:effectLst/>
                          <a:latin typeface="Calibri" panose="020F0502020204030204" pitchFamily="34" charset="0"/>
                          <a:ea typeface="MS Mincho" panose="02020609040205080304" pitchFamily="49" charset="-128"/>
                          <a:cs typeface="Times New Roman" panose="02020603050405020304" pitchFamily="18" charset="0"/>
                        </a:rPr>
                        <a:t>Compatible Service Providers</a:t>
                      </a:r>
                    </a:p>
                  </a:txBody>
                  <a:tcPr marL="60768" marR="60768" marT="0" marB="0"/>
                </a:tc>
                <a:tc>
                  <a:txBody>
                    <a:bodyPr/>
                    <a:lstStyle/>
                    <a:p>
                      <a:pPr marL="0" marR="0">
                        <a:lnSpc>
                          <a:spcPct val="115000"/>
                        </a:lnSpc>
                        <a:spcBef>
                          <a:spcPts val="0"/>
                        </a:spcBef>
                        <a:spcAft>
                          <a:spcPts val="0"/>
                        </a:spcAft>
                      </a:pPr>
                      <a:r>
                        <a:rPr lang="en-US" sz="1400" dirty="0">
                          <a:effectLst/>
                          <a:latin typeface="Calibri" panose="020F0502020204030204" pitchFamily="34" charset="0"/>
                          <a:ea typeface="MS Mincho" panose="02020609040205080304" pitchFamily="49" charset="-128"/>
                          <a:cs typeface="Times New Roman" panose="02020603050405020304" pitchFamily="18" charset="0"/>
                        </a:rPr>
                        <a:t>SSTL CLMSS</a:t>
                      </a:r>
                    </a:p>
                  </a:txBody>
                  <a:tcPr marL="60768" marR="60768" marT="0" marB="0"/>
                </a:tc>
                <a:tc>
                  <a:txBody>
                    <a:bodyPr/>
                    <a:lstStyle/>
                    <a:p>
                      <a:pPr marL="0" marR="0">
                        <a:lnSpc>
                          <a:spcPct val="115000"/>
                        </a:lnSpc>
                        <a:spcBef>
                          <a:spcPts val="0"/>
                        </a:spcBef>
                        <a:spcAft>
                          <a:spcPts val="0"/>
                        </a:spcAft>
                      </a:pPr>
                      <a:r>
                        <a:rPr lang="en-US" sz="1400" dirty="0">
                          <a:effectLst/>
                          <a:latin typeface="Calibri" panose="020F0502020204030204" pitchFamily="34" charset="0"/>
                          <a:ea typeface="MS Mincho" panose="02020609040205080304" pitchFamily="49" charset="-128"/>
                          <a:cs typeface="Times New Roman" panose="02020603050405020304" pitchFamily="18" charset="0"/>
                        </a:rPr>
                        <a:t>Contact Vulcan Wireless for additional connectivity options.</a:t>
                      </a:r>
                    </a:p>
                  </a:txBody>
                  <a:tcPr marL="60768" marR="60768" marT="0" marB="0"/>
                </a:tc>
                <a:extLst>
                  <a:ext uri="{0D108BD9-81ED-4DB2-BD59-A6C34878D82A}">
                    <a16:rowId xmlns:a16="http://schemas.microsoft.com/office/drawing/2014/main" val="3051038690"/>
                  </a:ext>
                </a:extLst>
              </a:tr>
            </a:tbl>
          </a:graphicData>
        </a:graphic>
      </p:graphicFrame>
      <p:sp>
        <p:nvSpPr>
          <p:cNvPr id="3" name="TextBox 2">
            <a:extLst>
              <a:ext uri="{FF2B5EF4-FFF2-40B4-BE49-F238E27FC236}">
                <a16:creationId xmlns:a16="http://schemas.microsoft.com/office/drawing/2014/main" id="{714B25FC-CB74-13C8-E790-BA1FAD38ABF5}"/>
              </a:ext>
            </a:extLst>
          </p:cNvPr>
          <p:cNvSpPr txBox="1"/>
          <p:nvPr/>
        </p:nvSpPr>
        <p:spPr>
          <a:xfrm>
            <a:off x="2732452" y="669102"/>
            <a:ext cx="5696208" cy="369332"/>
          </a:xfrm>
          <a:prstGeom prst="rect">
            <a:avLst/>
          </a:prstGeom>
          <a:noFill/>
        </p:spPr>
        <p:txBody>
          <a:bodyPr wrap="square" rtlCol="0">
            <a:spAutoFit/>
          </a:bodyPr>
          <a:lstStyle/>
          <a:p>
            <a:pPr algn="ctr"/>
            <a:r>
              <a:rPr lang="en-US" b="1" dirty="0">
                <a:solidFill>
                  <a:schemeClr val="accent1">
                    <a:lumMod val="75000"/>
                  </a:schemeClr>
                </a:solidFill>
              </a:rPr>
              <a:t>Radio Specifications for the NSR-SDR-S/S-JPL-UT contd. </a:t>
            </a:r>
            <a:endParaRPr lang="en-US" sz="3600" b="1" dirty="0">
              <a:solidFill>
                <a:schemeClr val="accent1">
                  <a:lumMod val="75000"/>
                </a:schemeClr>
              </a:solidFill>
            </a:endParaRPr>
          </a:p>
        </p:txBody>
      </p:sp>
    </p:spTree>
    <p:extLst>
      <p:ext uri="{BB962C8B-B14F-4D97-AF65-F5344CB8AC3E}">
        <p14:creationId xmlns:p14="http://schemas.microsoft.com/office/powerpoint/2010/main" val="343016407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3AD3FB-8130-3A8D-E101-D84DFD62B520}"/>
              </a:ext>
            </a:extLst>
          </p:cNvPr>
          <p:cNvSpPr>
            <a:spLocks noGrp="1"/>
          </p:cNvSpPr>
          <p:nvPr>
            <p:ph type="title"/>
          </p:nvPr>
        </p:nvSpPr>
        <p:spPr/>
        <p:txBody>
          <a:bodyPr/>
          <a:lstStyle/>
          <a:p>
            <a:r>
              <a:rPr lang="en-US" dirty="0"/>
              <a:t>Conclusion</a:t>
            </a:r>
          </a:p>
        </p:txBody>
      </p:sp>
      <p:sp>
        <p:nvSpPr>
          <p:cNvPr id="3" name="Content Placeholder 2">
            <a:extLst>
              <a:ext uri="{FF2B5EF4-FFF2-40B4-BE49-F238E27FC236}">
                <a16:creationId xmlns:a16="http://schemas.microsoft.com/office/drawing/2014/main" id="{EDB4A807-187E-5355-ED7A-C17D7568C774}"/>
              </a:ext>
            </a:extLst>
          </p:cNvPr>
          <p:cNvSpPr>
            <a:spLocks noGrp="1"/>
          </p:cNvSpPr>
          <p:nvPr>
            <p:ph idx="1"/>
          </p:nvPr>
        </p:nvSpPr>
        <p:spPr/>
        <p:txBody>
          <a:bodyPr/>
          <a:lstStyle/>
          <a:p>
            <a:r>
              <a:rPr lang="en-US" dirty="0"/>
              <a:t>The User Terminal development is funded by NASA to provide future lunar payloads access to inexpensive, small size and mass lunar comm system that can be purchased at low cost and on a short schedule basis</a:t>
            </a:r>
          </a:p>
          <a:p>
            <a:r>
              <a:rPr lang="en-US" dirty="0"/>
              <a:t>It will be fully compatible with the Lunar Pathfinder relay </a:t>
            </a:r>
            <a:r>
              <a:rPr lang="en-US"/>
              <a:t>and the CCSDS S-band Lunar Proximity-1 Standard</a:t>
            </a:r>
            <a:endParaRPr lang="en-US" dirty="0"/>
          </a:p>
          <a:p>
            <a:r>
              <a:rPr lang="en-US" dirty="0"/>
              <a:t>Two copies of the UT will fly on CS-3:</a:t>
            </a:r>
          </a:p>
          <a:p>
            <a:pPr lvl="1"/>
            <a:r>
              <a:rPr lang="en-US" dirty="0"/>
              <a:t>One to support LPF commissioning and </a:t>
            </a:r>
          </a:p>
          <a:p>
            <a:pPr lvl="1"/>
            <a:r>
              <a:rPr lang="en-US" dirty="0"/>
              <a:t>Another to provide a communications system for the </a:t>
            </a:r>
            <a:r>
              <a:rPr lang="en-US" dirty="0" err="1"/>
              <a:t>LuSEE</a:t>
            </a:r>
            <a:r>
              <a:rPr lang="en-US" dirty="0"/>
              <a:t> payload.</a:t>
            </a:r>
          </a:p>
          <a:p>
            <a:endParaRPr lang="en-US" dirty="0"/>
          </a:p>
        </p:txBody>
      </p:sp>
      <p:sp>
        <p:nvSpPr>
          <p:cNvPr id="5" name="Slide Number Placeholder 4">
            <a:extLst>
              <a:ext uri="{FF2B5EF4-FFF2-40B4-BE49-F238E27FC236}">
                <a16:creationId xmlns:a16="http://schemas.microsoft.com/office/drawing/2014/main" id="{D55B9CB9-C070-3CF2-0A5B-26279CCFEB10}"/>
              </a:ext>
            </a:extLst>
          </p:cNvPr>
          <p:cNvSpPr>
            <a:spLocks noGrp="1"/>
          </p:cNvSpPr>
          <p:nvPr>
            <p:ph type="sldNum" sz="quarter" idx="12"/>
          </p:nvPr>
        </p:nvSpPr>
        <p:spPr/>
        <p:txBody>
          <a:bodyPr/>
          <a:lstStyle/>
          <a:p>
            <a:fld id="{20DE3D0B-D617-F04A-9945-9E6ADBABFF14}" type="slidenum">
              <a:rPr lang="en-US" smtClean="0"/>
              <a:t>16</a:t>
            </a:fld>
            <a:endParaRPr lang="en-US"/>
          </a:p>
        </p:txBody>
      </p:sp>
    </p:spTree>
    <p:extLst>
      <p:ext uri="{BB962C8B-B14F-4D97-AF65-F5344CB8AC3E}">
        <p14:creationId xmlns:p14="http://schemas.microsoft.com/office/powerpoint/2010/main" val="8857446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6D95F2-B1FE-031D-3555-88B884EFF2AC}"/>
              </a:ext>
            </a:extLst>
          </p:cNvPr>
          <p:cNvSpPr>
            <a:spLocks noGrp="1"/>
          </p:cNvSpPr>
          <p:nvPr>
            <p:ph type="title"/>
          </p:nvPr>
        </p:nvSpPr>
        <p:spPr/>
        <p:txBody>
          <a:bodyPr/>
          <a:lstStyle/>
          <a:p>
            <a:r>
              <a:rPr lang="en-US" dirty="0"/>
              <a:t>One Small Step for Radio, one giant leap for Earth-Moon communications</a:t>
            </a:r>
          </a:p>
        </p:txBody>
      </p:sp>
      <p:sp>
        <p:nvSpPr>
          <p:cNvPr id="3" name="Content Placeholder 2">
            <a:extLst>
              <a:ext uri="{FF2B5EF4-FFF2-40B4-BE49-F238E27FC236}">
                <a16:creationId xmlns:a16="http://schemas.microsoft.com/office/drawing/2014/main" id="{89699494-CD8C-C89D-21F5-BED54001F24C}"/>
              </a:ext>
            </a:extLst>
          </p:cNvPr>
          <p:cNvSpPr>
            <a:spLocks noGrp="1"/>
          </p:cNvSpPr>
          <p:nvPr>
            <p:ph idx="1"/>
          </p:nvPr>
        </p:nvSpPr>
        <p:spPr>
          <a:xfrm>
            <a:off x="838200" y="1825625"/>
            <a:ext cx="6335233" cy="4351338"/>
          </a:xfrm>
        </p:spPr>
        <p:txBody>
          <a:bodyPr>
            <a:normAutofit fontScale="92500" lnSpcReduction="20000"/>
          </a:bodyPr>
          <a:lstStyle/>
          <a:p>
            <a:pPr>
              <a:lnSpc>
                <a:spcPct val="110000"/>
              </a:lnSpc>
            </a:pPr>
            <a:r>
              <a:rPr lang="en-US" sz="1900" dirty="0"/>
              <a:t>When Neil Armstrong uttered one of the most famous sentences in human history, he did so via a microphone in his helmet and a 3-kilogram VHF-band radio in his backpack. </a:t>
            </a:r>
          </a:p>
          <a:p>
            <a:pPr>
              <a:lnSpc>
                <a:spcPct val="110000"/>
              </a:lnSpc>
            </a:pPr>
            <a:r>
              <a:rPr lang="en-US" sz="1900" dirty="0"/>
              <a:t>The radio linked to a rig in the lunar lander, which launched microwave signals on a 325,000-kilometer journey to Earth.</a:t>
            </a:r>
          </a:p>
          <a:p>
            <a:pPr>
              <a:lnSpc>
                <a:spcPct val="110000"/>
              </a:lnSpc>
            </a:pPr>
            <a:r>
              <a:rPr lang="en-US" sz="1900" dirty="0"/>
              <a:t>A memorable feature of the Apollo communication system was the S-band erectable antenna, which was connected to the lunar module’s radio system. </a:t>
            </a:r>
          </a:p>
          <a:p>
            <a:pPr>
              <a:lnSpc>
                <a:spcPct val="110000"/>
              </a:lnSpc>
            </a:pPr>
            <a:r>
              <a:rPr lang="en-US" sz="1900" dirty="0"/>
              <a:t>Stowed as a cylinder 25 by 100 cm, it was unfurled on the moon into a 3-meter-diameter dish covered with a fine, flexible, gold-plated mesh. </a:t>
            </a:r>
          </a:p>
          <a:p>
            <a:pPr>
              <a:lnSpc>
                <a:spcPct val="110000"/>
              </a:lnSpc>
            </a:pPr>
            <a:r>
              <a:rPr lang="en-US" sz="1900" dirty="0"/>
              <a:t>The erectable antenna had a transmit gain of 34 decibels.</a:t>
            </a:r>
          </a:p>
          <a:p>
            <a:pPr>
              <a:lnSpc>
                <a:spcPct val="110000"/>
              </a:lnSpc>
            </a:pPr>
            <a:r>
              <a:rPr lang="en-US" sz="1900" dirty="0"/>
              <a:t>The higher gain was needed to accommodate color-TV signals, along with the voice and data channels.</a:t>
            </a:r>
          </a:p>
          <a:p>
            <a:endParaRPr lang="en-US" dirty="0"/>
          </a:p>
        </p:txBody>
      </p:sp>
      <p:sp>
        <p:nvSpPr>
          <p:cNvPr id="5" name="Slide Number Placeholder 4">
            <a:extLst>
              <a:ext uri="{FF2B5EF4-FFF2-40B4-BE49-F238E27FC236}">
                <a16:creationId xmlns:a16="http://schemas.microsoft.com/office/drawing/2014/main" id="{3626B0FF-86AB-A3D8-2095-09712ADE2CF0}"/>
              </a:ext>
            </a:extLst>
          </p:cNvPr>
          <p:cNvSpPr>
            <a:spLocks noGrp="1"/>
          </p:cNvSpPr>
          <p:nvPr>
            <p:ph type="sldNum" sz="quarter" idx="12"/>
          </p:nvPr>
        </p:nvSpPr>
        <p:spPr/>
        <p:txBody>
          <a:bodyPr/>
          <a:lstStyle/>
          <a:p>
            <a:fld id="{20DE3D0B-D617-F04A-9945-9E6ADBABFF14}" type="slidenum">
              <a:rPr lang="en-US" smtClean="0"/>
              <a:t>2</a:t>
            </a:fld>
            <a:endParaRPr lang="en-US"/>
          </a:p>
        </p:txBody>
      </p:sp>
      <p:pic>
        <p:nvPicPr>
          <p:cNvPr id="4" name="Picture 3">
            <a:extLst>
              <a:ext uri="{FF2B5EF4-FFF2-40B4-BE49-F238E27FC236}">
                <a16:creationId xmlns:a16="http://schemas.microsoft.com/office/drawing/2014/main" id="{5D86CE09-9A0E-D0B2-2AB3-EF029DE3DB56}"/>
              </a:ext>
            </a:extLst>
          </p:cNvPr>
          <p:cNvPicPr>
            <a:picLocks noChangeAspect="1"/>
          </p:cNvPicPr>
          <p:nvPr/>
        </p:nvPicPr>
        <p:blipFill>
          <a:blip r:embed="rId2"/>
          <a:stretch>
            <a:fillRect/>
          </a:stretch>
        </p:blipFill>
        <p:spPr>
          <a:xfrm>
            <a:off x="7548821" y="1609933"/>
            <a:ext cx="4140200" cy="3048000"/>
          </a:xfrm>
          <a:prstGeom prst="rect">
            <a:avLst/>
          </a:prstGeom>
        </p:spPr>
      </p:pic>
      <p:sp>
        <p:nvSpPr>
          <p:cNvPr id="6" name="TextBox 5">
            <a:extLst>
              <a:ext uri="{FF2B5EF4-FFF2-40B4-BE49-F238E27FC236}">
                <a16:creationId xmlns:a16="http://schemas.microsoft.com/office/drawing/2014/main" id="{3BCCB31D-4DA3-1054-6574-62F0949B80DC}"/>
              </a:ext>
            </a:extLst>
          </p:cNvPr>
          <p:cNvSpPr txBox="1"/>
          <p:nvPr/>
        </p:nvSpPr>
        <p:spPr>
          <a:xfrm>
            <a:off x="8610600" y="5063401"/>
            <a:ext cx="1993366" cy="338554"/>
          </a:xfrm>
          <a:prstGeom prst="rect">
            <a:avLst/>
          </a:prstGeom>
          <a:noFill/>
        </p:spPr>
        <p:txBody>
          <a:bodyPr wrap="none" rtlCol="0">
            <a:spAutoFit/>
          </a:bodyPr>
          <a:lstStyle/>
          <a:p>
            <a:r>
              <a:rPr lang="en-US" sz="1600" dirty="0">
                <a:solidFill>
                  <a:schemeClr val="bg2">
                    <a:lumMod val="50000"/>
                  </a:schemeClr>
                </a:solidFill>
              </a:rPr>
              <a:t>Credit: IEEE Spectrum</a:t>
            </a:r>
          </a:p>
        </p:txBody>
      </p:sp>
    </p:spTree>
    <p:extLst>
      <p:ext uri="{BB962C8B-B14F-4D97-AF65-F5344CB8AC3E}">
        <p14:creationId xmlns:p14="http://schemas.microsoft.com/office/powerpoint/2010/main" val="37152277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85EB79-0CF1-29B3-5ECB-18CF92F04F64}"/>
              </a:ext>
            </a:extLst>
          </p:cNvPr>
          <p:cNvSpPr>
            <a:spLocks noGrp="1"/>
          </p:cNvSpPr>
          <p:nvPr>
            <p:ph type="title"/>
          </p:nvPr>
        </p:nvSpPr>
        <p:spPr>
          <a:xfrm>
            <a:off x="838200" y="365125"/>
            <a:ext cx="4988065" cy="1479859"/>
          </a:xfrm>
        </p:spPr>
        <p:txBody>
          <a:bodyPr>
            <a:noAutofit/>
          </a:bodyPr>
          <a:lstStyle/>
          <a:p>
            <a:r>
              <a:rPr lang="en-US" sz="3600" dirty="0"/>
              <a:t>Now Earth-to-Moon communications</a:t>
            </a:r>
            <a:br>
              <a:rPr lang="en-US" sz="3600" dirty="0"/>
            </a:br>
            <a:r>
              <a:rPr lang="en-US" sz="3600" dirty="0"/>
              <a:t>are poised for a new era</a:t>
            </a:r>
          </a:p>
        </p:txBody>
      </p:sp>
      <p:sp>
        <p:nvSpPr>
          <p:cNvPr id="3" name="Content Placeholder 2">
            <a:extLst>
              <a:ext uri="{FF2B5EF4-FFF2-40B4-BE49-F238E27FC236}">
                <a16:creationId xmlns:a16="http://schemas.microsoft.com/office/drawing/2014/main" id="{0027F4CD-939E-7841-8715-0E72A0EF961D}"/>
              </a:ext>
            </a:extLst>
          </p:cNvPr>
          <p:cNvSpPr>
            <a:spLocks noGrp="1"/>
          </p:cNvSpPr>
          <p:nvPr>
            <p:ph idx="1"/>
          </p:nvPr>
        </p:nvSpPr>
        <p:spPr>
          <a:xfrm>
            <a:off x="838200" y="2208321"/>
            <a:ext cx="5829637" cy="4006362"/>
          </a:xfrm>
        </p:spPr>
        <p:txBody>
          <a:bodyPr>
            <a:noAutofit/>
          </a:bodyPr>
          <a:lstStyle/>
          <a:p>
            <a:r>
              <a:rPr lang="en-US" sz="1600" dirty="0"/>
              <a:t>Earth’s moon is the target of more missions than at any time </a:t>
            </a:r>
          </a:p>
          <a:p>
            <a:r>
              <a:rPr lang="en-US" sz="1600" dirty="0"/>
              <a:t>NASA, for example, has plans to visit the moon using both robots and humans, and is also considering—with international collaborators—an orbiting outpost in the next decade, known as the Lunar Gateway</a:t>
            </a:r>
          </a:p>
          <a:p>
            <a:r>
              <a:rPr lang="en-US" sz="1600" dirty="0"/>
              <a:t>Lunar Gateway is only one of over 90 lunar missions being considered for the years between now and 2030. </a:t>
            </a:r>
          </a:p>
          <a:p>
            <a:r>
              <a:rPr lang="en-US" sz="1600" dirty="0"/>
              <a:t>And this is only the beginning: It is anticipated that interest in the moon will accelerate, eventually culminating in a permanent human presence on the surface, where lunar occupants will need to stay in touch with Earth. </a:t>
            </a:r>
          </a:p>
          <a:p>
            <a:r>
              <a:rPr lang="en-US" sz="1600" dirty="0"/>
              <a:t>While direct radio communication with Earth was used during the Apollo missions, it doesn’t work in every possible situation; for example, the moon’s far side, as well as large portions of its poles, have no direct line of sight to Earth. </a:t>
            </a:r>
          </a:p>
        </p:txBody>
      </p:sp>
      <p:sp>
        <p:nvSpPr>
          <p:cNvPr id="4" name="Slide Number Placeholder 3">
            <a:extLst>
              <a:ext uri="{FF2B5EF4-FFF2-40B4-BE49-F238E27FC236}">
                <a16:creationId xmlns:a16="http://schemas.microsoft.com/office/drawing/2014/main" id="{C3B4EF68-3B65-8F57-6DDB-835D6D2FBEF2}"/>
              </a:ext>
            </a:extLst>
          </p:cNvPr>
          <p:cNvSpPr>
            <a:spLocks noGrp="1"/>
          </p:cNvSpPr>
          <p:nvPr>
            <p:ph type="sldNum" sz="quarter" idx="12"/>
          </p:nvPr>
        </p:nvSpPr>
        <p:spPr/>
        <p:txBody>
          <a:bodyPr/>
          <a:lstStyle/>
          <a:p>
            <a:fld id="{20DE3D0B-D617-F04A-9945-9E6ADBABFF14}" type="slidenum">
              <a:rPr lang="en-US" smtClean="0"/>
              <a:t>3</a:t>
            </a:fld>
            <a:endParaRPr lang="en-US"/>
          </a:p>
        </p:txBody>
      </p:sp>
      <p:grpSp>
        <p:nvGrpSpPr>
          <p:cNvPr id="19" name="Group 18">
            <a:extLst>
              <a:ext uri="{FF2B5EF4-FFF2-40B4-BE49-F238E27FC236}">
                <a16:creationId xmlns:a16="http://schemas.microsoft.com/office/drawing/2014/main" id="{DE46C7F3-1860-15B2-ED87-1D22658AD1D2}"/>
              </a:ext>
            </a:extLst>
          </p:cNvPr>
          <p:cNvGrpSpPr/>
          <p:nvPr/>
        </p:nvGrpSpPr>
        <p:grpSpPr>
          <a:xfrm>
            <a:off x="7569874" y="251893"/>
            <a:ext cx="3606800" cy="2739939"/>
            <a:chOff x="7569874" y="1405679"/>
            <a:chExt cx="3606800" cy="2739939"/>
          </a:xfrm>
        </p:grpSpPr>
        <p:pic>
          <p:nvPicPr>
            <p:cNvPr id="5" name="Picture 4">
              <a:extLst>
                <a:ext uri="{FF2B5EF4-FFF2-40B4-BE49-F238E27FC236}">
                  <a16:creationId xmlns:a16="http://schemas.microsoft.com/office/drawing/2014/main" id="{5F22DFEE-80C4-4480-FF70-64D638FA62E9}"/>
                </a:ext>
              </a:extLst>
            </p:cNvPr>
            <p:cNvPicPr>
              <a:picLocks noChangeAspect="1"/>
            </p:cNvPicPr>
            <p:nvPr/>
          </p:nvPicPr>
          <p:blipFill>
            <a:blip r:embed="rId2"/>
            <a:stretch>
              <a:fillRect/>
            </a:stretch>
          </p:blipFill>
          <p:spPr>
            <a:xfrm>
              <a:off x="7569874" y="2100918"/>
              <a:ext cx="3606800" cy="2044700"/>
            </a:xfrm>
            <a:prstGeom prst="rect">
              <a:avLst/>
            </a:prstGeom>
          </p:spPr>
        </p:pic>
        <p:sp>
          <p:nvSpPr>
            <p:cNvPr id="16" name="TextBox 15">
              <a:extLst>
                <a:ext uri="{FF2B5EF4-FFF2-40B4-BE49-F238E27FC236}">
                  <a16:creationId xmlns:a16="http://schemas.microsoft.com/office/drawing/2014/main" id="{AAEA4281-CED7-DBAA-D983-9C338DE7051C}"/>
                </a:ext>
              </a:extLst>
            </p:cNvPr>
            <p:cNvSpPr txBox="1"/>
            <p:nvPr/>
          </p:nvSpPr>
          <p:spPr>
            <a:xfrm>
              <a:off x="7569874" y="1405679"/>
              <a:ext cx="3606800" cy="738664"/>
            </a:xfrm>
            <a:prstGeom prst="rect">
              <a:avLst/>
            </a:prstGeom>
            <a:solidFill>
              <a:schemeClr val="tx1">
                <a:lumMod val="95000"/>
                <a:lumOff val="5000"/>
              </a:schemeClr>
            </a:solidFill>
          </p:spPr>
          <p:txBody>
            <a:bodyPr wrap="square">
              <a:spAutoFit/>
            </a:bodyPr>
            <a:lstStyle/>
            <a:p>
              <a:pPr algn="ctr"/>
              <a:r>
                <a:rPr lang="en-US" sz="1400" dirty="0">
                  <a:solidFill>
                    <a:schemeClr val="bg1"/>
                  </a:solidFill>
                </a:rPr>
                <a:t>The proposed Lunar Crater Radio Telescope would convert a crater on the moon’s far side into a 1-kilometer dish-shaped antenna. </a:t>
              </a:r>
            </a:p>
          </p:txBody>
        </p:sp>
      </p:grpSp>
      <p:grpSp>
        <p:nvGrpSpPr>
          <p:cNvPr id="20" name="Group 19">
            <a:extLst>
              <a:ext uri="{FF2B5EF4-FFF2-40B4-BE49-F238E27FC236}">
                <a16:creationId xmlns:a16="http://schemas.microsoft.com/office/drawing/2014/main" id="{EA8CBF2D-8D1B-3B16-F4D3-A8348E0F838C}"/>
              </a:ext>
            </a:extLst>
          </p:cNvPr>
          <p:cNvGrpSpPr/>
          <p:nvPr/>
        </p:nvGrpSpPr>
        <p:grpSpPr>
          <a:xfrm>
            <a:off x="7569874" y="3098878"/>
            <a:ext cx="3606800" cy="3257473"/>
            <a:chOff x="7569874" y="3181520"/>
            <a:chExt cx="3606800" cy="3257473"/>
          </a:xfrm>
        </p:grpSpPr>
        <p:pic>
          <p:nvPicPr>
            <p:cNvPr id="14" name="Picture 13">
              <a:extLst>
                <a:ext uri="{FF2B5EF4-FFF2-40B4-BE49-F238E27FC236}">
                  <a16:creationId xmlns:a16="http://schemas.microsoft.com/office/drawing/2014/main" id="{DE39759D-08E7-F7F8-D863-819B4E550B7C}"/>
                </a:ext>
              </a:extLst>
            </p:cNvPr>
            <p:cNvPicPr>
              <a:picLocks noChangeAspect="1"/>
            </p:cNvPicPr>
            <p:nvPr/>
          </p:nvPicPr>
          <p:blipFill>
            <a:blip r:embed="rId3"/>
            <a:stretch>
              <a:fillRect/>
            </a:stretch>
          </p:blipFill>
          <p:spPr>
            <a:xfrm>
              <a:off x="7569874" y="4102193"/>
              <a:ext cx="3606800" cy="2336800"/>
            </a:xfrm>
            <a:prstGeom prst="rect">
              <a:avLst/>
            </a:prstGeom>
          </p:spPr>
        </p:pic>
        <p:sp>
          <p:nvSpPr>
            <p:cNvPr id="18" name="TextBox 17">
              <a:extLst>
                <a:ext uri="{FF2B5EF4-FFF2-40B4-BE49-F238E27FC236}">
                  <a16:creationId xmlns:a16="http://schemas.microsoft.com/office/drawing/2014/main" id="{760DFDE5-70F5-82D1-2C46-4856E0ADAB8B}"/>
                </a:ext>
              </a:extLst>
            </p:cNvPr>
            <p:cNvSpPr txBox="1"/>
            <p:nvPr/>
          </p:nvSpPr>
          <p:spPr>
            <a:xfrm>
              <a:off x="7569874" y="3181520"/>
              <a:ext cx="3606800" cy="954107"/>
            </a:xfrm>
            <a:prstGeom prst="rect">
              <a:avLst/>
            </a:prstGeom>
            <a:solidFill>
              <a:schemeClr val="bg2">
                <a:lumMod val="50000"/>
              </a:schemeClr>
            </a:solidFill>
          </p:spPr>
          <p:txBody>
            <a:bodyPr wrap="square">
              <a:spAutoFit/>
            </a:bodyPr>
            <a:lstStyle/>
            <a:p>
              <a:r>
                <a:rPr lang="en-US" sz="1400" dirty="0">
                  <a:solidFill>
                    <a:schemeClr val="bg1"/>
                  </a:solidFill>
                </a:rPr>
                <a:t>The proposed FARSIDE telescope would use unspooled antennas across an area of the moon’s surface 10 km in diameter to create a large interferometric array.</a:t>
              </a:r>
            </a:p>
          </p:txBody>
        </p:sp>
      </p:grpSp>
    </p:spTree>
    <p:extLst>
      <p:ext uri="{BB962C8B-B14F-4D97-AF65-F5344CB8AC3E}">
        <p14:creationId xmlns:p14="http://schemas.microsoft.com/office/powerpoint/2010/main" val="33537309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7285FB-E82E-2EBA-4321-ACDFDBC46EDD}"/>
              </a:ext>
            </a:extLst>
          </p:cNvPr>
          <p:cNvSpPr>
            <a:spLocks noGrp="1"/>
          </p:cNvSpPr>
          <p:nvPr>
            <p:ph type="title"/>
          </p:nvPr>
        </p:nvSpPr>
        <p:spPr>
          <a:xfrm>
            <a:off x="619760" y="354965"/>
            <a:ext cx="11094720" cy="1587380"/>
          </a:xfrm>
        </p:spPr>
        <p:txBody>
          <a:bodyPr>
            <a:normAutofit/>
          </a:bodyPr>
          <a:lstStyle/>
          <a:p>
            <a:pPr>
              <a:lnSpc>
                <a:spcPts val="4000"/>
              </a:lnSpc>
              <a:spcBef>
                <a:spcPts val="600"/>
              </a:spcBef>
            </a:pPr>
            <a:r>
              <a:rPr lang="en-US" dirty="0"/>
              <a:t>Relay Communications from the Moon</a:t>
            </a:r>
            <a:br>
              <a:rPr lang="en-US" dirty="0"/>
            </a:br>
            <a:r>
              <a:rPr lang="en-US" sz="2700" dirty="0">
                <a:solidFill>
                  <a:schemeClr val="accent1">
                    <a:lumMod val="75000"/>
                  </a:schemeClr>
                </a:solidFill>
                <a:cs typeface="Apple Chancery" panose="03020702040506060504" pitchFamily="66" charset="-79"/>
              </a:rPr>
              <a:t>If a lunar orbiter were available, the Apollo mission could have used a much smaller antenna </a:t>
            </a:r>
            <a:endParaRPr lang="en-US" dirty="0"/>
          </a:p>
        </p:txBody>
      </p:sp>
      <p:sp>
        <p:nvSpPr>
          <p:cNvPr id="3" name="Content Placeholder 2">
            <a:extLst>
              <a:ext uri="{FF2B5EF4-FFF2-40B4-BE49-F238E27FC236}">
                <a16:creationId xmlns:a16="http://schemas.microsoft.com/office/drawing/2014/main" id="{DC1D0D40-CC33-41D4-E5B1-796B08E9677E}"/>
              </a:ext>
            </a:extLst>
          </p:cNvPr>
          <p:cNvSpPr>
            <a:spLocks noGrp="1"/>
          </p:cNvSpPr>
          <p:nvPr>
            <p:ph idx="1"/>
          </p:nvPr>
        </p:nvSpPr>
        <p:spPr>
          <a:xfrm>
            <a:off x="838199" y="2266752"/>
            <a:ext cx="5004250" cy="1888619"/>
          </a:xfrm>
        </p:spPr>
        <p:txBody>
          <a:bodyPr>
            <a:normAutofit/>
          </a:bodyPr>
          <a:lstStyle/>
          <a:p>
            <a:r>
              <a:rPr lang="en-US" sz="2000" dirty="0"/>
              <a:t>Enable communications from the far side</a:t>
            </a:r>
          </a:p>
          <a:p>
            <a:r>
              <a:rPr lang="en-US" sz="2000" dirty="0"/>
              <a:t>Enable communications from polar regions without direct line-of-site to Earth</a:t>
            </a:r>
          </a:p>
          <a:p>
            <a:r>
              <a:rPr lang="en-US" sz="2000" dirty="0"/>
              <a:t>Improve communications from the near side</a:t>
            </a:r>
          </a:p>
          <a:p>
            <a:r>
              <a:rPr lang="en-US" sz="2000" dirty="0"/>
              <a:t>Provide for Moon-to-Moon communications</a:t>
            </a:r>
          </a:p>
        </p:txBody>
      </p:sp>
      <p:sp>
        <p:nvSpPr>
          <p:cNvPr id="5" name="Slide Number Placeholder 4">
            <a:extLst>
              <a:ext uri="{FF2B5EF4-FFF2-40B4-BE49-F238E27FC236}">
                <a16:creationId xmlns:a16="http://schemas.microsoft.com/office/drawing/2014/main" id="{E0B949BD-71E6-1147-1506-561B0CBC6B23}"/>
              </a:ext>
            </a:extLst>
          </p:cNvPr>
          <p:cNvSpPr>
            <a:spLocks noGrp="1"/>
          </p:cNvSpPr>
          <p:nvPr>
            <p:ph type="sldNum" sz="quarter" idx="12"/>
          </p:nvPr>
        </p:nvSpPr>
        <p:spPr/>
        <p:txBody>
          <a:bodyPr/>
          <a:lstStyle/>
          <a:p>
            <a:fld id="{20DE3D0B-D617-F04A-9945-9E6ADBABFF14}" type="slidenum">
              <a:rPr lang="en-US" smtClean="0"/>
              <a:t>4</a:t>
            </a:fld>
            <a:endParaRPr lang="en-US"/>
          </a:p>
        </p:txBody>
      </p:sp>
      <p:sp>
        <p:nvSpPr>
          <p:cNvPr id="10" name="TextBox 9">
            <a:extLst>
              <a:ext uri="{FF2B5EF4-FFF2-40B4-BE49-F238E27FC236}">
                <a16:creationId xmlns:a16="http://schemas.microsoft.com/office/drawing/2014/main" id="{40A8A2A1-4BCE-3FC2-151D-85625E31CE0A}"/>
              </a:ext>
            </a:extLst>
          </p:cNvPr>
          <p:cNvSpPr txBox="1"/>
          <p:nvPr/>
        </p:nvSpPr>
        <p:spPr>
          <a:xfrm>
            <a:off x="4709566" y="6149947"/>
            <a:ext cx="1336071" cy="276999"/>
          </a:xfrm>
          <a:prstGeom prst="rect">
            <a:avLst/>
          </a:prstGeom>
          <a:noFill/>
        </p:spPr>
        <p:txBody>
          <a:bodyPr wrap="none" rtlCol="0">
            <a:spAutoFit/>
          </a:bodyPr>
          <a:lstStyle/>
          <a:p>
            <a:r>
              <a:rPr lang="en-US" sz="1200" dirty="0">
                <a:solidFill>
                  <a:schemeClr val="bg2">
                    <a:lumMod val="50000"/>
                  </a:schemeClr>
                </a:solidFill>
              </a:rPr>
              <a:t>Image Credit: SSTL</a:t>
            </a:r>
          </a:p>
        </p:txBody>
      </p:sp>
      <p:pic>
        <p:nvPicPr>
          <p:cNvPr id="9" name="Picture 8">
            <a:extLst>
              <a:ext uri="{FF2B5EF4-FFF2-40B4-BE49-F238E27FC236}">
                <a16:creationId xmlns:a16="http://schemas.microsoft.com/office/drawing/2014/main" id="{F208F3A9-313B-2569-15FA-CB20B2193CC9}"/>
              </a:ext>
            </a:extLst>
          </p:cNvPr>
          <p:cNvPicPr>
            <a:picLocks noChangeAspect="1"/>
          </p:cNvPicPr>
          <p:nvPr/>
        </p:nvPicPr>
        <p:blipFill>
          <a:blip r:embed="rId2"/>
          <a:stretch>
            <a:fillRect/>
          </a:stretch>
        </p:blipFill>
        <p:spPr>
          <a:xfrm>
            <a:off x="3581402" y="1675000"/>
            <a:ext cx="7599745" cy="4751947"/>
          </a:xfrm>
          <a:prstGeom prst="rect">
            <a:avLst/>
          </a:prstGeom>
        </p:spPr>
      </p:pic>
    </p:spTree>
    <p:extLst>
      <p:ext uri="{BB962C8B-B14F-4D97-AF65-F5344CB8AC3E}">
        <p14:creationId xmlns:p14="http://schemas.microsoft.com/office/powerpoint/2010/main" val="2147453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60619B-F846-A641-901C-E2934B5DE08D}"/>
              </a:ext>
            </a:extLst>
          </p:cNvPr>
          <p:cNvSpPr>
            <a:spLocks noGrp="1"/>
          </p:cNvSpPr>
          <p:nvPr>
            <p:ph type="title"/>
          </p:nvPr>
        </p:nvSpPr>
        <p:spPr>
          <a:xfrm>
            <a:off x="1062318" y="1960842"/>
            <a:ext cx="10540402" cy="2956598"/>
          </a:xfrm>
        </p:spPr>
        <p:txBody>
          <a:bodyPr>
            <a:normAutofit/>
          </a:bodyPr>
          <a:lstStyle/>
          <a:p>
            <a:pPr algn="ctr"/>
            <a:r>
              <a:rPr lang="en-US" sz="5400" dirty="0"/>
              <a:t>Overview of Relay Proximity Protocol</a:t>
            </a:r>
            <a:br>
              <a:rPr lang="en-US" sz="5400" dirty="0"/>
            </a:br>
            <a:r>
              <a:rPr lang="en-US" sz="5400" dirty="0"/>
              <a:t>and the Need for </a:t>
            </a:r>
            <a:br>
              <a:rPr lang="en-US" sz="5400" dirty="0"/>
            </a:br>
            <a:r>
              <a:rPr lang="en-US" sz="5400" dirty="0"/>
              <a:t>Extension to the Lunar Enterprise </a:t>
            </a:r>
          </a:p>
        </p:txBody>
      </p:sp>
      <p:sp>
        <p:nvSpPr>
          <p:cNvPr id="5" name="Slide Number Placeholder 4">
            <a:extLst>
              <a:ext uri="{FF2B5EF4-FFF2-40B4-BE49-F238E27FC236}">
                <a16:creationId xmlns:a16="http://schemas.microsoft.com/office/drawing/2014/main" id="{E89D8983-B824-5D1D-2A52-B0BB9B143BE7}"/>
              </a:ext>
            </a:extLst>
          </p:cNvPr>
          <p:cNvSpPr>
            <a:spLocks noGrp="1"/>
          </p:cNvSpPr>
          <p:nvPr>
            <p:ph type="sldNum" sz="quarter" idx="12"/>
          </p:nvPr>
        </p:nvSpPr>
        <p:spPr/>
        <p:txBody>
          <a:bodyPr/>
          <a:lstStyle/>
          <a:p>
            <a:fld id="{20DE3D0B-D617-F04A-9945-9E6ADBABFF14}" type="slidenum">
              <a:rPr lang="en-US" smtClean="0"/>
              <a:t>5</a:t>
            </a:fld>
            <a:endParaRPr lang="en-US"/>
          </a:p>
        </p:txBody>
      </p:sp>
    </p:spTree>
    <p:extLst>
      <p:ext uri="{BB962C8B-B14F-4D97-AF65-F5344CB8AC3E}">
        <p14:creationId xmlns:p14="http://schemas.microsoft.com/office/powerpoint/2010/main" val="5533876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5C9E8C-C042-164C-91F8-AE4DF7E2D3AE}"/>
              </a:ext>
            </a:extLst>
          </p:cNvPr>
          <p:cNvSpPr>
            <a:spLocks noGrp="1"/>
          </p:cNvSpPr>
          <p:nvPr>
            <p:ph type="title"/>
          </p:nvPr>
        </p:nvSpPr>
        <p:spPr/>
        <p:txBody>
          <a:bodyPr/>
          <a:lstStyle/>
          <a:p>
            <a:r>
              <a:rPr lang="en-US" dirty="0"/>
              <a:t>Proximity Communications at the Moon: CCSDS Proximity-1 Standard</a:t>
            </a:r>
          </a:p>
        </p:txBody>
      </p:sp>
      <p:sp>
        <p:nvSpPr>
          <p:cNvPr id="3" name="Content Placeholder 2">
            <a:extLst>
              <a:ext uri="{FF2B5EF4-FFF2-40B4-BE49-F238E27FC236}">
                <a16:creationId xmlns:a16="http://schemas.microsoft.com/office/drawing/2014/main" id="{C006D4A0-DAF4-CB42-8C04-DA801B2C589C}"/>
              </a:ext>
            </a:extLst>
          </p:cNvPr>
          <p:cNvSpPr>
            <a:spLocks noGrp="1"/>
          </p:cNvSpPr>
          <p:nvPr>
            <p:ph idx="1"/>
          </p:nvPr>
        </p:nvSpPr>
        <p:spPr>
          <a:xfrm>
            <a:off x="838200" y="1847850"/>
            <a:ext cx="10515600" cy="4351338"/>
          </a:xfrm>
        </p:spPr>
        <p:txBody>
          <a:bodyPr>
            <a:normAutofit fontScale="92500" lnSpcReduction="20000"/>
          </a:bodyPr>
          <a:lstStyle/>
          <a:p>
            <a:r>
              <a:rPr lang="en-US" sz="2400" dirty="0"/>
              <a:t>The present CCSDS standard applies to the UHF band at Mars</a:t>
            </a:r>
          </a:p>
          <a:p>
            <a:r>
              <a:rPr lang="en-US" sz="2400" dirty="0"/>
              <a:t>At the Moon, UHF usage has limitations in order to protect radio astronomy from harmful interference </a:t>
            </a:r>
          </a:p>
          <a:p>
            <a:r>
              <a:rPr lang="en-US" sz="2400" dirty="0"/>
              <a:t>SFCG has designated the S-band: Return (2200 – 2290 MHz) , and Forward (2025-2110 MHz) for lunar proximity communications</a:t>
            </a:r>
          </a:p>
          <a:p>
            <a:pPr lvl="1"/>
            <a:r>
              <a:rPr lang="en-US" sz="2000" dirty="0"/>
              <a:t>SFCG also has Ka-band designation for the proximity links.</a:t>
            </a:r>
          </a:p>
          <a:p>
            <a:r>
              <a:rPr lang="en-US" sz="2400" dirty="0"/>
              <a:t>The Martian frequency spectrum environment is different from the Moon</a:t>
            </a:r>
          </a:p>
          <a:p>
            <a:pPr lvl="1"/>
            <a:r>
              <a:rPr lang="en-US" sz="2000" dirty="0"/>
              <a:t>There will be many more users on the Moon  </a:t>
            </a:r>
          </a:p>
          <a:p>
            <a:pPr lvl="1"/>
            <a:r>
              <a:rPr lang="en-US" sz="2000" dirty="0"/>
              <a:t>Higher proximity data rates are likely to be used at the Moon</a:t>
            </a:r>
          </a:p>
          <a:p>
            <a:pPr lvl="1"/>
            <a:r>
              <a:rPr lang="en-US" sz="2000" dirty="0"/>
              <a:t>Lunar closeness to Earth requires avoidance of interference with terrestrial radios (surface and orbit)</a:t>
            </a:r>
          </a:p>
          <a:p>
            <a:pPr lvl="1"/>
            <a:r>
              <a:rPr lang="en-US" sz="2000" dirty="0"/>
              <a:t>Spilling over the adjacent band would not cause a problem at Mars because there are no adjacent band users </a:t>
            </a:r>
          </a:p>
          <a:p>
            <a:r>
              <a:rPr lang="en-US" sz="2400" dirty="0"/>
              <a:t>Because of the above differences, an extension of the Proximity-1 standard, with new frequency bands, should be developed for the Moon by CCSDS (in progress)</a:t>
            </a:r>
            <a:endParaRPr lang="en-US" sz="2000" dirty="0"/>
          </a:p>
        </p:txBody>
      </p:sp>
      <p:sp>
        <p:nvSpPr>
          <p:cNvPr id="4" name="Slide Number Placeholder 3">
            <a:extLst>
              <a:ext uri="{FF2B5EF4-FFF2-40B4-BE49-F238E27FC236}">
                <a16:creationId xmlns:a16="http://schemas.microsoft.com/office/drawing/2014/main" id="{288755B8-5635-5741-88D2-A16AE035383B}"/>
              </a:ext>
            </a:extLst>
          </p:cNvPr>
          <p:cNvSpPr>
            <a:spLocks noGrp="1"/>
          </p:cNvSpPr>
          <p:nvPr>
            <p:ph type="sldNum" sz="quarter" idx="12"/>
          </p:nvPr>
        </p:nvSpPr>
        <p:spPr/>
        <p:txBody>
          <a:bodyPr/>
          <a:lstStyle/>
          <a:p>
            <a:fld id="{CF926F54-5DDD-D549-B5FD-89BBF24C80F7}" type="slidenum">
              <a:rPr lang="en-US" smtClean="0"/>
              <a:t>6</a:t>
            </a:fld>
            <a:endParaRPr lang="en-US"/>
          </a:p>
        </p:txBody>
      </p:sp>
    </p:spTree>
    <p:extLst>
      <p:ext uri="{BB962C8B-B14F-4D97-AF65-F5344CB8AC3E}">
        <p14:creationId xmlns:p14="http://schemas.microsoft.com/office/powerpoint/2010/main" val="24131280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BC16A6-6441-B74D-BF33-660D4363E8A0}"/>
              </a:ext>
            </a:extLst>
          </p:cNvPr>
          <p:cNvSpPr>
            <a:spLocks noGrp="1"/>
          </p:cNvSpPr>
          <p:nvPr>
            <p:ph type="title"/>
          </p:nvPr>
        </p:nvSpPr>
        <p:spPr>
          <a:xfrm>
            <a:off x="1383738" y="160967"/>
            <a:ext cx="8626110" cy="1325563"/>
          </a:xfrm>
        </p:spPr>
        <p:txBody>
          <a:bodyPr>
            <a:normAutofit/>
          </a:bodyPr>
          <a:lstStyle/>
          <a:p>
            <a:pPr algn="ctr"/>
            <a:r>
              <a:rPr lang="en-US" sz="3200" dirty="0"/>
              <a:t>Extending Prox-1 to S-Band Frequencies with the Following Modulation, Coding, and Frame Format</a:t>
            </a:r>
            <a:endParaRPr lang="en-US" sz="3600" dirty="0"/>
          </a:p>
        </p:txBody>
      </p:sp>
      <p:sp>
        <p:nvSpPr>
          <p:cNvPr id="4" name="Slide Number Placeholder 3">
            <a:extLst>
              <a:ext uri="{FF2B5EF4-FFF2-40B4-BE49-F238E27FC236}">
                <a16:creationId xmlns:a16="http://schemas.microsoft.com/office/drawing/2014/main" id="{360DE8AF-8ACF-3B44-B478-DF19F0A3B990}"/>
              </a:ext>
            </a:extLst>
          </p:cNvPr>
          <p:cNvSpPr>
            <a:spLocks noGrp="1"/>
          </p:cNvSpPr>
          <p:nvPr>
            <p:ph type="sldNum" sz="quarter" idx="12"/>
          </p:nvPr>
        </p:nvSpPr>
        <p:spPr/>
        <p:txBody>
          <a:bodyPr/>
          <a:lstStyle/>
          <a:p>
            <a:fld id="{CF926F54-5DDD-D549-B5FD-89BBF24C80F7}" type="slidenum">
              <a:rPr lang="en-US" smtClean="0"/>
              <a:t>7</a:t>
            </a:fld>
            <a:endParaRPr lang="en-US" dirty="0"/>
          </a:p>
        </p:txBody>
      </p:sp>
      <p:sp>
        <p:nvSpPr>
          <p:cNvPr id="3" name="Rectangle 1">
            <a:extLst>
              <a:ext uri="{FF2B5EF4-FFF2-40B4-BE49-F238E27FC236}">
                <a16:creationId xmlns:a16="http://schemas.microsoft.com/office/drawing/2014/main" id="{1A85D82D-0634-2610-F750-F79100696D3E}"/>
              </a:ext>
            </a:extLst>
          </p:cNvPr>
          <p:cNvSpPr>
            <a:spLocks noChangeArrowheads="1"/>
          </p:cNvSpPr>
          <p:nvPr/>
        </p:nvSpPr>
        <p:spPr bwMode="auto">
          <a:xfrm>
            <a:off x="881482" y="6048574"/>
            <a:ext cx="10984097"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defTabSz="914411" eaLnBrk="0" fontAlgn="base" hangingPunct="0">
              <a:spcBef>
                <a:spcPct val="0"/>
              </a:spcBef>
              <a:spcAft>
                <a:spcPct val="0"/>
              </a:spcAft>
            </a:pPr>
            <a:r>
              <a:rPr lang="en-US" altLang="en-US" sz="1400" b="1" dirty="0">
                <a:latin typeface="Arial" panose="020B0604020202020204" pitchFamily="34" charset="0"/>
                <a:ea typeface="Times New Roman" panose="02020603050405020304" pitchFamily="18" charset="0"/>
              </a:rPr>
              <a:t>*</a:t>
            </a:r>
            <a:r>
              <a:rPr lang="en-US" altLang="en-US" sz="1200" dirty="0">
                <a:latin typeface="Arial" panose="020B0604020202020204" pitchFamily="34" charset="0"/>
                <a:ea typeface="Times New Roman" panose="02020603050405020304" pitchFamily="18" charset="0"/>
              </a:rPr>
              <a:t>In addition to the proposed coding options in the above table, other LDPC code rates and block lengths may be considered if deemed appropriate by CCSDS </a:t>
            </a:r>
            <a:endParaRPr lang="en-US" altLang="en-US" dirty="0">
              <a:latin typeface="Arial" panose="020B0604020202020204" pitchFamily="34" charset="0"/>
            </a:endParaRPr>
          </a:p>
        </p:txBody>
      </p:sp>
      <p:pic>
        <p:nvPicPr>
          <p:cNvPr id="5" name="Picture 4">
            <a:extLst>
              <a:ext uri="{FF2B5EF4-FFF2-40B4-BE49-F238E27FC236}">
                <a16:creationId xmlns:a16="http://schemas.microsoft.com/office/drawing/2014/main" id="{D506586B-A041-8242-ACA2-9597A1D18755}"/>
              </a:ext>
            </a:extLst>
          </p:cNvPr>
          <p:cNvPicPr>
            <a:picLocks noChangeAspect="1"/>
          </p:cNvPicPr>
          <p:nvPr/>
        </p:nvPicPr>
        <p:blipFill>
          <a:blip r:embed="rId2"/>
          <a:stretch>
            <a:fillRect/>
          </a:stretch>
        </p:blipFill>
        <p:spPr>
          <a:xfrm>
            <a:off x="2182152" y="1494261"/>
            <a:ext cx="7402009" cy="4544755"/>
          </a:xfrm>
          <a:prstGeom prst="rect">
            <a:avLst/>
          </a:prstGeom>
        </p:spPr>
      </p:pic>
      <p:sp>
        <p:nvSpPr>
          <p:cNvPr id="7" name="TextBox 6">
            <a:extLst>
              <a:ext uri="{FF2B5EF4-FFF2-40B4-BE49-F238E27FC236}">
                <a16:creationId xmlns:a16="http://schemas.microsoft.com/office/drawing/2014/main" id="{4FE74346-0F51-7379-848E-03A5A75F1DDD}"/>
              </a:ext>
            </a:extLst>
          </p:cNvPr>
          <p:cNvSpPr txBox="1"/>
          <p:nvPr/>
        </p:nvSpPr>
        <p:spPr>
          <a:xfrm>
            <a:off x="3564360" y="4377273"/>
            <a:ext cx="300082" cy="369332"/>
          </a:xfrm>
          <a:prstGeom prst="rect">
            <a:avLst/>
          </a:prstGeom>
          <a:noFill/>
        </p:spPr>
        <p:txBody>
          <a:bodyPr wrap="none" rtlCol="0">
            <a:spAutoFit/>
          </a:bodyPr>
          <a:lstStyle/>
          <a:p>
            <a:r>
              <a:rPr lang="en-US" dirty="0"/>
              <a:t>*</a:t>
            </a:r>
          </a:p>
        </p:txBody>
      </p:sp>
      <p:sp>
        <p:nvSpPr>
          <p:cNvPr id="6" name="TextBox 5">
            <a:extLst>
              <a:ext uri="{FF2B5EF4-FFF2-40B4-BE49-F238E27FC236}">
                <a16:creationId xmlns:a16="http://schemas.microsoft.com/office/drawing/2014/main" id="{5B8FA555-EA7F-D498-997A-0339FCF8DFE7}"/>
              </a:ext>
            </a:extLst>
          </p:cNvPr>
          <p:cNvSpPr txBox="1"/>
          <p:nvPr/>
        </p:nvSpPr>
        <p:spPr>
          <a:xfrm>
            <a:off x="6096000" y="5477045"/>
            <a:ext cx="3426487" cy="315471"/>
          </a:xfrm>
          <a:prstGeom prst="rect">
            <a:avLst/>
          </a:prstGeom>
          <a:noFill/>
        </p:spPr>
        <p:txBody>
          <a:bodyPr wrap="square" rtlCol="0">
            <a:spAutoFit/>
          </a:bodyPr>
          <a:lstStyle/>
          <a:p>
            <a:r>
              <a:rPr lang="en-US" sz="1450" dirty="0"/>
              <a:t>One frame format for TC, TM, &amp; proximity </a:t>
            </a:r>
          </a:p>
        </p:txBody>
      </p:sp>
    </p:spTree>
    <p:extLst>
      <p:ext uri="{BB962C8B-B14F-4D97-AF65-F5344CB8AC3E}">
        <p14:creationId xmlns:p14="http://schemas.microsoft.com/office/powerpoint/2010/main" val="21751811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60619B-F846-A641-901C-E2934B5DE08D}"/>
              </a:ext>
            </a:extLst>
          </p:cNvPr>
          <p:cNvSpPr>
            <a:spLocks noGrp="1"/>
          </p:cNvSpPr>
          <p:nvPr>
            <p:ph type="title"/>
          </p:nvPr>
        </p:nvSpPr>
        <p:spPr>
          <a:xfrm>
            <a:off x="1062318" y="1960842"/>
            <a:ext cx="10540402" cy="2956598"/>
          </a:xfrm>
        </p:spPr>
        <p:txBody>
          <a:bodyPr>
            <a:normAutofit/>
          </a:bodyPr>
          <a:lstStyle/>
          <a:p>
            <a:pPr algn="ctr"/>
            <a:r>
              <a:rPr lang="en-US" sz="5400" dirty="0"/>
              <a:t>Lunar User Terminal Architecture</a:t>
            </a:r>
          </a:p>
        </p:txBody>
      </p:sp>
      <p:sp>
        <p:nvSpPr>
          <p:cNvPr id="5" name="Slide Number Placeholder 4">
            <a:extLst>
              <a:ext uri="{FF2B5EF4-FFF2-40B4-BE49-F238E27FC236}">
                <a16:creationId xmlns:a16="http://schemas.microsoft.com/office/drawing/2014/main" id="{E89D8983-B824-5D1D-2A52-B0BB9B143BE7}"/>
              </a:ext>
            </a:extLst>
          </p:cNvPr>
          <p:cNvSpPr>
            <a:spLocks noGrp="1"/>
          </p:cNvSpPr>
          <p:nvPr>
            <p:ph type="sldNum" sz="quarter" idx="12"/>
          </p:nvPr>
        </p:nvSpPr>
        <p:spPr/>
        <p:txBody>
          <a:bodyPr/>
          <a:lstStyle/>
          <a:p>
            <a:fld id="{20DE3D0B-D617-F04A-9945-9E6ADBABFF14}" type="slidenum">
              <a:rPr lang="en-US" smtClean="0"/>
              <a:t>8</a:t>
            </a:fld>
            <a:endParaRPr lang="en-US"/>
          </a:p>
        </p:txBody>
      </p:sp>
    </p:spTree>
    <p:extLst>
      <p:ext uri="{BB962C8B-B14F-4D97-AF65-F5344CB8AC3E}">
        <p14:creationId xmlns:p14="http://schemas.microsoft.com/office/powerpoint/2010/main" val="16645399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A11FD9C4-115C-2CAF-E316-89454F7FFCC2}"/>
              </a:ext>
            </a:extLst>
          </p:cNvPr>
          <p:cNvGrpSpPr/>
          <p:nvPr/>
        </p:nvGrpSpPr>
        <p:grpSpPr>
          <a:xfrm>
            <a:off x="687639" y="3395034"/>
            <a:ext cx="6496442" cy="3349196"/>
            <a:chOff x="687639" y="3395034"/>
            <a:chExt cx="5909763" cy="3349196"/>
          </a:xfrm>
        </p:grpSpPr>
        <p:pic>
          <p:nvPicPr>
            <p:cNvPr id="7" name="Picture 6">
              <a:extLst>
                <a:ext uri="{FF2B5EF4-FFF2-40B4-BE49-F238E27FC236}">
                  <a16:creationId xmlns:a16="http://schemas.microsoft.com/office/drawing/2014/main" id="{CC96CAB3-E398-01F7-DD6B-CABF0672ADE6}"/>
                </a:ext>
              </a:extLst>
            </p:cNvPr>
            <p:cNvPicPr>
              <a:picLocks noChangeAspect="1"/>
            </p:cNvPicPr>
            <p:nvPr/>
          </p:nvPicPr>
          <p:blipFill>
            <a:blip r:embed="rId2"/>
            <a:stretch>
              <a:fillRect/>
            </a:stretch>
          </p:blipFill>
          <p:spPr>
            <a:xfrm>
              <a:off x="687639" y="3659453"/>
              <a:ext cx="2530230" cy="2525977"/>
            </a:xfrm>
            <a:prstGeom prst="rect">
              <a:avLst/>
            </a:prstGeom>
          </p:spPr>
        </p:pic>
        <p:grpSp>
          <p:nvGrpSpPr>
            <p:cNvPr id="12" name="Group 11">
              <a:extLst>
                <a:ext uri="{FF2B5EF4-FFF2-40B4-BE49-F238E27FC236}">
                  <a16:creationId xmlns:a16="http://schemas.microsoft.com/office/drawing/2014/main" id="{FFA38370-9470-1BA2-AEBB-E15E0E56D2AB}"/>
                </a:ext>
              </a:extLst>
            </p:cNvPr>
            <p:cNvGrpSpPr/>
            <p:nvPr/>
          </p:nvGrpSpPr>
          <p:grpSpPr>
            <a:xfrm>
              <a:off x="3215061" y="3395034"/>
              <a:ext cx="3382341" cy="3349196"/>
              <a:chOff x="6927888" y="4137073"/>
              <a:chExt cx="3051002" cy="3053163"/>
            </a:xfrm>
          </p:grpSpPr>
          <p:pic>
            <p:nvPicPr>
              <p:cNvPr id="11" name="Picture 10">
                <a:extLst>
                  <a:ext uri="{FF2B5EF4-FFF2-40B4-BE49-F238E27FC236}">
                    <a16:creationId xmlns:a16="http://schemas.microsoft.com/office/drawing/2014/main" id="{2383866D-AAB4-5DCC-CC80-97BA39E84246}"/>
                  </a:ext>
                </a:extLst>
              </p:cNvPr>
              <p:cNvPicPr>
                <a:picLocks noChangeAspect="1"/>
              </p:cNvPicPr>
              <p:nvPr/>
            </p:nvPicPr>
            <p:blipFill>
              <a:blip r:embed="rId3"/>
              <a:stretch>
                <a:fillRect/>
              </a:stretch>
            </p:blipFill>
            <p:spPr>
              <a:xfrm>
                <a:off x="6927888" y="4137073"/>
                <a:ext cx="3051002" cy="3053163"/>
              </a:xfrm>
              <a:prstGeom prst="rect">
                <a:avLst/>
              </a:prstGeom>
            </p:spPr>
          </p:pic>
          <p:sp>
            <p:nvSpPr>
              <p:cNvPr id="25" name="TextBox 24">
                <a:extLst>
                  <a:ext uri="{FF2B5EF4-FFF2-40B4-BE49-F238E27FC236}">
                    <a16:creationId xmlns:a16="http://schemas.microsoft.com/office/drawing/2014/main" id="{3D1AB6FE-D099-2F35-C43A-FDA85FD1B065}"/>
                  </a:ext>
                </a:extLst>
              </p:cNvPr>
              <p:cNvSpPr txBox="1"/>
              <p:nvPr/>
            </p:nvSpPr>
            <p:spPr>
              <a:xfrm>
                <a:off x="7703897" y="5040488"/>
                <a:ext cx="1500490" cy="280573"/>
              </a:xfrm>
              <a:prstGeom prst="rect">
                <a:avLst/>
              </a:prstGeom>
              <a:noFill/>
            </p:spPr>
            <p:txBody>
              <a:bodyPr wrap="none" rtlCol="0">
                <a:spAutoFit/>
              </a:bodyPr>
              <a:lstStyle/>
              <a:p>
                <a:r>
                  <a:rPr lang="en-US" sz="1400" dirty="0">
                    <a:solidFill>
                      <a:schemeClr val="accent1">
                        <a:lumMod val="50000"/>
                      </a:schemeClr>
                    </a:solidFill>
                  </a:rPr>
                  <a:t>NSR-SDR S-Band Radio</a:t>
                </a:r>
              </a:p>
            </p:txBody>
          </p:sp>
        </p:grpSp>
        <p:sp>
          <p:nvSpPr>
            <p:cNvPr id="26" name="TextBox 25">
              <a:extLst>
                <a:ext uri="{FF2B5EF4-FFF2-40B4-BE49-F238E27FC236}">
                  <a16:creationId xmlns:a16="http://schemas.microsoft.com/office/drawing/2014/main" id="{6992EEB4-9485-807D-9266-4D2CE1AD8ABB}"/>
                </a:ext>
              </a:extLst>
            </p:cNvPr>
            <p:cNvSpPr txBox="1"/>
            <p:nvPr/>
          </p:nvSpPr>
          <p:spPr>
            <a:xfrm>
              <a:off x="1275100" y="4581230"/>
              <a:ext cx="1232912" cy="307777"/>
            </a:xfrm>
            <a:prstGeom prst="rect">
              <a:avLst/>
            </a:prstGeom>
            <a:noFill/>
          </p:spPr>
          <p:txBody>
            <a:bodyPr wrap="none" rtlCol="0">
              <a:spAutoFit/>
            </a:bodyPr>
            <a:lstStyle/>
            <a:p>
              <a:r>
                <a:rPr lang="en-US" sz="1400" dirty="0">
                  <a:solidFill>
                    <a:schemeClr val="accent1">
                      <a:lumMod val="50000"/>
                    </a:schemeClr>
                  </a:solidFill>
                </a:rPr>
                <a:t>S-Band Antenna</a:t>
              </a:r>
            </a:p>
          </p:txBody>
        </p:sp>
      </p:grpSp>
      <p:sp>
        <p:nvSpPr>
          <p:cNvPr id="2" name="Title 1">
            <a:extLst>
              <a:ext uri="{FF2B5EF4-FFF2-40B4-BE49-F238E27FC236}">
                <a16:creationId xmlns:a16="http://schemas.microsoft.com/office/drawing/2014/main" id="{4CA709EA-4027-39E2-56E3-48E68F91C6AF}"/>
              </a:ext>
            </a:extLst>
          </p:cNvPr>
          <p:cNvSpPr>
            <a:spLocks noGrp="1"/>
          </p:cNvSpPr>
          <p:nvPr>
            <p:ph type="title"/>
          </p:nvPr>
        </p:nvSpPr>
        <p:spPr>
          <a:xfrm>
            <a:off x="740719" y="163733"/>
            <a:ext cx="10515600" cy="1325563"/>
          </a:xfrm>
        </p:spPr>
        <p:txBody>
          <a:bodyPr/>
          <a:lstStyle/>
          <a:p>
            <a:r>
              <a:rPr lang="en-US" b="1" dirty="0"/>
              <a:t>What Next</a:t>
            </a:r>
            <a:r>
              <a:rPr lang="en-US" dirty="0"/>
              <a:t>: </a:t>
            </a:r>
            <a:r>
              <a:rPr lang="en-US" sz="4000" dirty="0"/>
              <a:t>A low-Cost Communications User Terminal (UT) for Lunar Applications </a:t>
            </a:r>
            <a:endParaRPr lang="en-US" dirty="0"/>
          </a:p>
        </p:txBody>
      </p:sp>
      <p:sp>
        <p:nvSpPr>
          <p:cNvPr id="3" name="Content Placeholder 2">
            <a:extLst>
              <a:ext uri="{FF2B5EF4-FFF2-40B4-BE49-F238E27FC236}">
                <a16:creationId xmlns:a16="http://schemas.microsoft.com/office/drawing/2014/main" id="{1CC0FD89-600A-AE23-1727-20AEA5071630}"/>
              </a:ext>
            </a:extLst>
          </p:cNvPr>
          <p:cNvSpPr>
            <a:spLocks noGrp="1"/>
          </p:cNvSpPr>
          <p:nvPr>
            <p:ph idx="1"/>
          </p:nvPr>
        </p:nvSpPr>
        <p:spPr>
          <a:xfrm>
            <a:off x="687639" y="1431057"/>
            <a:ext cx="10515599" cy="2074736"/>
          </a:xfrm>
          <a:solidFill>
            <a:schemeClr val="bg1"/>
          </a:solidFill>
        </p:spPr>
        <p:txBody>
          <a:bodyPr>
            <a:normAutofit fontScale="92500" lnSpcReduction="20000"/>
          </a:bodyPr>
          <a:lstStyle/>
          <a:p>
            <a:r>
              <a:rPr lang="en-US" sz="1600" dirty="0"/>
              <a:t>UT development is funded by NASA as a low cost system to be used by future lunar payloads for their communication needs and it consists of: </a:t>
            </a:r>
          </a:p>
          <a:p>
            <a:pPr lvl="1"/>
            <a:r>
              <a:rPr lang="en-US" sz="1200" dirty="0"/>
              <a:t>S-Band Software Defined Radio (SDR) with 4-W built-in amplifier</a:t>
            </a:r>
          </a:p>
          <a:p>
            <a:pPr lvl="1"/>
            <a:r>
              <a:rPr lang="en-US" sz="1200" dirty="0"/>
              <a:t>One S-Band Antenna </a:t>
            </a:r>
          </a:p>
          <a:p>
            <a:pPr lvl="1"/>
            <a:r>
              <a:rPr lang="en-US" sz="1200" dirty="0"/>
              <a:t>8x1 Data Switch that supports Ethernet or serial interfaces to provide communication connectivity for multiple on-board commercial and scientific payloads</a:t>
            </a:r>
          </a:p>
          <a:p>
            <a:pPr lvl="1"/>
            <a:r>
              <a:rPr lang="en-US" sz="1200" dirty="0"/>
              <a:t>Dummy data source (as an input to one of the Switch ports) for commissioning the Switch.</a:t>
            </a:r>
          </a:p>
          <a:p>
            <a:r>
              <a:rPr lang="en-US" sz="1600" dirty="0"/>
              <a:t>The UT will be compatible with the Lunar Pathfinder relay as well as other future relays adopting S-band proximity communication standards</a:t>
            </a:r>
          </a:p>
          <a:p>
            <a:r>
              <a:rPr lang="en-US" sz="1600" dirty="0"/>
              <a:t>The first launch of the UT will be on CS-3, where two units will fly, one for LPF commissioning, and another for LuSEE communications through the Lunar Pathfinder (LPF) orbiter.</a:t>
            </a:r>
          </a:p>
          <a:p>
            <a:pPr marL="0" indent="0">
              <a:buNone/>
            </a:pPr>
            <a:endParaRPr lang="en-US" sz="1600" dirty="0"/>
          </a:p>
        </p:txBody>
      </p:sp>
      <p:sp>
        <p:nvSpPr>
          <p:cNvPr id="5" name="Slide Number Placeholder 4">
            <a:extLst>
              <a:ext uri="{FF2B5EF4-FFF2-40B4-BE49-F238E27FC236}">
                <a16:creationId xmlns:a16="http://schemas.microsoft.com/office/drawing/2014/main" id="{BDB816C6-665A-5CC4-80C4-DBBD333318DF}"/>
              </a:ext>
            </a:extLst>
          </p:cNvPr>
          <p:cNvSpPr>
            <a:spLocks noGrp="1"/>
          </p:cNvSpPr>
          <p:nvPr>
            <p:ph type="sldNum" sz="quarter" idx="12"/>
          </p:nvPr>
        </p:nvSpPr>
        <p:spPr/>
        <p:txBody>
          <a:bodyPr/>
          <a:lstStyle/>
          <a:p>
            <a:fld id="{20DE3D0B-D617-F04A-9945-9E6ADBABFF14}" type="slidenum">
              <a:rPr lang="en-US" smtClean="0"/>
              <a:t>9</a:t>
            </a:fld>
            <a:endParaRPr lang="en-US" dirty="0"/>
          </a:p>
        </p:txBody>
      </p:sp>
      <p:sp>
        <p:nvSpPr>
          <p:cNvPr id="8" name="Rectangle 7">
            <a:extLst>
              <a:ext uri="{FF2B5EF4-FFF2-40B4-BE49-F238E27FC236}">
                <a16:creationId xmlns:a16="http://schemas.microsoft.com/office/drawing/2014/main" id="{5CEB71EA-E6ED-27F6-C923-C3F746402F08}"/>
              </a:ext>
            </a:extLst>
          </p:cNvPr>
          <p:cNvSpPr/>
          <p:nvPr/>
        </p:nvSpPr>
        <p:spPr>
          <a:xfrm>
            <a:off x="8186957" y="4366255"/>
            <a:ext cx="252369" cy="175648"/>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34EA4ABB-F2C4-E4D9-A897-C9C4A057DE8E}"/>
              </a:ext>
            </a:extLst>
          </p:cNvPr>
          <p:cNvSpPr txBox="1"/>
          <p:nvPr/>
        </p:nvSpPr>
        <p:spPr>
          <a:xfrm>
            <a:off x="8108598" y="4308866"/>
            <a:ext cx="393056" cy="261610"/>
          </a:xfrm>
          <a:prstGeom prst="rect">
            <a:avLst/>
          </a:prstGeom>
          <a:noFill/>
        </p:spPr>
        <p:txBody>
          <a:bodyPr wrap="none" rtlCol="0">
            <a:spAutoFit/>
          </a:bodyPr>
          <a:lstStyle/>
          <a:p>
            <a:r>
              <a:rPr lang="en-US" sz="1100" b="1" dirty="0">
                <a:solidFill>
                  <a:schemeClr val="accent5">
                    <a:lumMod val="75000"/>
                  </a:schemeClr>
                </a:solidFill>
              </a:rPr>
              <a:t>8x1</a:t>
            </a:r>
          </a:p>
        </p:txBody>
      </p:sp>
      <p:grpSp>
        <p:nvGrpSpPr>
          <p:cNvPr id="13" name="Group 12">
            <a:extLst>
              <a:ext uri="{FF2B5EF4-FFF2-40B4-BE49-F238E27FC236}">
                <a16:creationId xmlns:a16="http://schemas.microsoft.com/office/drawing/2014/main" id="{695511B7-2E81-6B30-8061-2494298CC1DF}"/>
              </a:ext>
            </a:extLst>
          </p:cNvPr>
          <p:cNvGrpSpPr/>
          <p:nvPr/>
        </p:nvGrpSpPr>
        <p:grpSpPr>
          <a:xfrm>
            <a:off x="6823983" y="3616551"/>
            <a:ext cx="4529819" cy="2395816"/>
            <a:chOff x="6823983" y="3616551"/>
            <a:chExt cx="4529819" cy="2395816"/>
          </a:xfrm>
        </p:grpSpPr>
        <p:pic>
          <p:nvPicPr>
            <p:cNvPr id="23" name="Picture 22">
              <a:extLst>
                <a:ext uri="{FF2B5EF4-FFF2-40B4-BE49-F238E27FC236}">
                  <a16:creationId xmlns:a16="http://schemas.microsoft.com/office/drawing/2014/main" id="{FFA724FA-18E6-87EB-FB3B-F59D78CE16C8}"/>
                </a:ext>
              </a:extLst>
            </p:cNvPr>
            <p:cNvPicPr>
              <a:picLocks noChangeAspect="1"/>
            </p:cNvPicPr>
            <p:nvPr/>
          </p:nvPicPr>
          <p:blipFill>
            <a:blip r:embed="rId4"/>
            <a:stretch>
              <a:fillRect/>
            </a:stretch>
          </p:blipFill>
          <p:spPr>
            <a:xfrm>
              <a:off x="6823983" y="3616551"/>
              <a:ext cx="4529819" cy="2386244"/>
            </a:xfrm>
            <a:prstGeom prst="rect">
              <a:avLst/>
            </a:prstGeom>
          </p:spPr>
        </p:pic>
        <p:sp>
          <p:nvSpPr>
            <p:cNvPr id="4" name="TextBox 3">
              <a:extLst>
                <a:ext uri="{FF2B5EF4-FFF2-40B4-BE49-F238E27FC236}">
                  <a16:creationId xmlns:a16="http://schemas.microsoft.com/office/drawing/2014/main" id="{3DCDF6E0-27DF-3A20-FAD7-9FAFE2FB479E}"/>
                </a:ext>
              </a:extLst>
            </p:cNvPr>
            <p:cNvSpPr txBox="1"/>
            <p:nvPr/>
          </p:nvSpPr>
          <p:spPr>
            <a:xfrm>
              <a:off x="6865372" y="5273703"/>
              <a:ext cx="2879508" cy="738664"/>
            </a:xfrm>
            <a:prstGeom prst="rect">
              <a:avLst/>
            </a:prstGeom>
            <a:noFill/>
          </p:spPr>
          <p:txBody>
            <a:bodyPr wrap="square" rtlCol="0">
              <a:spAutoFit/>
            </a:bodyPr>
            <a:lstStyle/>
            <a:p>
              <a:r>
                <a:rPr lang="en-US" sz="1400" dirty="0"/>
                <a:t>The UT with its 8-pole switch can connect multiple payloads to the radio using either IP or RS-422 port</a:t>
              </a:r>
            </a:p>
          </p:txBody>
        </p:sp>
        <p:sp>
          <p:nvSpPr>
            <p:cNvPr id="9" name="TextBox 8">
              <a:extLst>
                <a:ext uri="{FF2B5EF4-FFF2-40B4-BE49-F238E27FC236}">
                  <a16:creationId xmlns:a16="http://schemas.microsoft.com/office/drawing/2014/main" id="{214B960A-F1B3-03C5-32CD-DC26DB4468B4}"/>
                </a:ext>
              </a:extLst>
            </p:cNvPr>
            <p:cNvSpPr txBox="1"/>
            <p:nvPr/>
          </p:nvSpPr>
          <p:spPr>
            <a:xfrm>
              <a:off x="10434656" y="5207217"/>
              <a:ext cx="208711" cy="415498"/>
            </a:xfrm>
            <a:prstGeom prst="rect">
              <a:avLst/>
            </a:prstGeom>
            <a:noFill/>
          </p:spPr>
          <p:txBody>
            <a:bodyPr wrap="none" rtlCol="0">
              <a:spAutoFit/>
            </a:bodyPr>
            <a:lstStyle/>
            <a:p>
              <a:r>
                <a:rPr lang="en-US" sz="700" b="1" dirty="0"/>
                <a:t>.</a:t>
              </a:r>
            </a:p>
            <a:p>
              <a:r>
                <a:rPr lang="en-US" sz="700" b="1" dirty="0"/>
                <a:t>.</a:t>
              </a:r>
            </a:p>
            <a:p>
              <a:r>
                <a:rPr lang="en-US" sz="700" b="1" dirty="0"/>
                <a:t>.</a:t>
              </a:r>
            </a:p>
          </p:txBody>
        </p:sp>
      </p:grpSp>
    </p:spTree>
    <p:extLst>
      <p:ext uri="{BB962C8B-B14F-4D97-AF65-F5344CB8AC3E}">
        <p14:creationId xmlns:p14="http://schemas.microsoft.com/office/powerpoint/2010/main" val="161823934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8785</TotalTime>
  <Words>1516</Words>
  <Application>Microsoft Office PowerPoint</Application>
  <PresentationFormat>Widescreen</PresentationFormat>
  <Paragraphs>196</Paragraphs>
  <Slides>16</Slides>
  <Notes>0</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16</vt:i4>
      </vt:variant>
    </vt:vector>
  </HeadingPairs>
  <TitlesOfParts>
    <vt:vector size="23" baseType="lpstr">
      <vt:lpstr>Apple Chancery</vt:lpstr>
      <vt:lpstr>Arial</vt:lpstr>
      <vt:lpstr>Brush Script MT</vt:lpstr>
      <vt:lpstr>Calibri</vt:lpstr>
      <vt:lpstr>Calibri Light</vt:lpstr>
      <vt:lpstr>Office Theme</vt:lpstr>
      <vt:lpstr>Visio.Drawing.15</vt:lpstr>
      <vt:lpstr>PowerPoint Presentation</vt:lpstr>
      <vt:lpstr>One Small Step for Radio, one giant leap for Earth-Moon communications</vt:lpstr>
      <vt:lpstr>Now Earth-to-Moon communications are poised for a new era</vt:lpstr>
      <vt:lpstr>Relay Communications from the Moon If a lunar orbiter were available, the Apollo mission could have used a much smaller antenna </vt:lpstr>
      <vt:lpstr>Overview of Relay Proximity Protocol and the Need for  Extension to the Lunar Enterprise </vt:lpstr>
      <vt:lpstr>Proximity Communications at the Moon: CCSDS Proximity-1 Standard</vt:lpstr>
      <vt:lpstr>Extending Prox-1 to S-Band Frequencies with the Following Modulation, Coding, and Frame Format</vt:lpstr>
      <vt:lpstr>Lunar User Terminal Architecture</vt:lpstr>
      <vt:lpstr>What Next: A low-Cost Communications User Terminal (UT) for Lunar Applications </vt:lpstr>
      <vt:lpstr>PowerPoint Presentation</vt:lpstr>
      <vt:lpstr>PowerPoint Presentation</vt:lpstr>
      <vt:lpstr>UT Setup Options and the CLPS Lander</vt:lpstr>
      <vt:lpstr>More on the UT Features and Specifications</vt:lpstr>
      <vt:lpstr>PowerPoint Presentation</vt:lpstr>
      <vt:lpstr>PowerPoint Presentation</vt:lpstr>
      <vt:lpstr>Conclusion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User communications Terminal (UT)</dc:title>
  <dc:creator>Davarian, Faramaz (US 9700)</dc:creator>
  <cp:lastModifiedBy>Shihabi, Mazen M (US 337K)</cp:lastModifiedBy>
  <cp:revision>105</cp:revision>
  <cp:lastPrinted>2022-08-05T17:04:32Z</cp:lastPrinted>
  <dcterms:created xsi:type="dcterms:W3CDTF">2022-08-04T15:03:57Z</dcterms:created>
  <dcterms:modified xsi:type="dcterms:W3CDTF">2023-04-25T22:36:09Z</dcterms:modified>
</cp:coreProperties>
</file>