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465" r:id="rId2"/>
    <p:sldId id="1376" r:id="rId3"/>
    <p:sldId id="1377" r:id="rId4"/>
    <p:sldId id="1378" r:id="rId5"/>
    <p:sldId id="1379" r:id="rId6"/>
    <p:sldId id="1380" r:id="rId7"/>
    <p:sldId id="1381" r:id="rId8"/>
    <p:sldId id="1382" r:id="rId9"/>
    <p:sldId id="1383" r:id="rId10"/>
    <p:sldId id="1374" r:id="rId11"/>
    <p:sldId id="1385" r:id="rId12"/>
    <p:sldId id="1375" r:id="rId13"/>
    <p:sldId id="1384" r:id="rId14"/>
    <p:sldId id="138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8" autoAdjust="0"/>
    <p:restoredTop sz="94704"/>
  </p:normalViewPr>
  <p:slideViewPr>
    <p:cSldViewPr snapToGrid="0" snapToObjects="1">
      <p:cViewPr varScale="1">
        <p:scale>
          <a:sx n="116" d="100"/>
          <a:sy n="116" d="100"/>
        </p:scale>
        <p:origin x="10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2D01BA-486D-624C-80A9-5800A321FBD3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66250-8DBB-804A-814A-BC2B96560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413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93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798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6955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85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36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261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04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86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309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088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21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144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2A7FE-122D-D140-B439-E5E03D69ACF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507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EB860-11F9-6749-9854-9A3C0AB15F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439F4E-70F4-994F-A8AA-3B45B78E6D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0147E-F482-7645-8C42-6FFD2E6B5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411C7-7669-1B43-B344-D4EBE7F92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5925E-43B9-D546-BD61-5B2336FC6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120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012EF-A681-8747-8193-FB4C6F673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6B12CD-5CDD-7848-ADD3-28B8AB1EF5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10FA39-844B-5040-A650-242CD657C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1E7FC-F8DB-1048-99EF-679C951DE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5EAC6B-70FC-0046-9FD3-E8FA67C35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382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15D637-6116-EA48-BF1B-30D2CC8846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FCE368-A5F0-5645-96AB-B36742A031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A62C4-3FEF-A146-85CF-FB0DBB146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938CE-FBD4-8243-B16C-5C7935EEF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059293-B380-A54A-BA12-FD1389A50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04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39FF1-6A79-3F41-B97F-90520D335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7BBE0B-475C-6B47-A2B0-DF2CFBEE04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BA97B3-85E6-F940-B151-5AF602A7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66DBE-544A-AB4C-A764-59CC8FB01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E2FA6-F07E-4F49-8B33-CA9CD2469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152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B22EB-3C0F-A14B-8883-C79B82195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70D921-6A3C-5945-A864-DDF8BA6318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4C2E90-AB5D-6845-9ECD-BF45B4563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7280B-1CF3-FC44-86CB-692C51EDE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C1021-C48B-A04C-AE8A-C416093B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0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C2E75-0204-4D41-A950-655FA5CBD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DF0CD-41DC-4748-B1E6-7F11014D49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0857D2-0954-6541-B82A-8AC2BF8C7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6F3942-808B-7E40-B280-46D3E1A7F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3C3D0E-1F1A-2943-B1D0-036DCF548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4A4CF0-8A6A-4443-AB40-253BDD1FB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727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22C6E-5DF5-4C4A-A74B-45A9B29CA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E258E1-DDDD-5B44-83F0-9ED5363F46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D14BA0-7F09-084B-B95A-8737FABEB3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6D2D16-4224-A540-9C9E-E6654946FB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3EF784-F9C0-7049-86B1-194BD59EAB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886939-970E-974D-8B1A-01F0A116E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8B9537-AF62-BC4C-A91D-4D13C2A69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85684D-8404-3047-AAEC-454CA9758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838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9C592-108D-D244-9F52-025DECC78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29E3F-8A8F-9F42-8080-505105E2A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D49CB6-3FDB-C340-8747-7BCBF9B05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DC9DAF-8001-8345-A43B-CA94BD0B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525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9297D1-093F-D749-B0F7-F54344E09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74F374-3AF3-8F44-95C6-841EB6FBC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3B349C-C2D7-D947-94F3-C3783246A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802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96843-D3EC-BB44-AE84-FF3E3AD5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2F8AC-D480-904E-B0C7-F959F6C33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9EEC54-2992-424A-A6BD-243E33C556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FBBA1F-808A-D244-A087-1F0AE431D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DE95F2-D888-814D-8524-B5C6456B4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B63600-5017-7449-BF7B-A709C5CCC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7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54822-45A1-7C47-8438-5C18F771B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E81B6C-44A1-0D49-AF7A-DC0E903B6C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C9E013-AF4B-374F-A9E5-FE006CDB7D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B4AD30-1B53-0644-8F6A-C6501847F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AF150-6957-C447-91A8-F12C9A5FB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B2699A-F383-8047-AC40-D1DA933C6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60AFF2-998A-774C-9BB2-CA78718CE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A1349-1788-F148-9A28-E7B9D1CB0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D86B5-4C04-B84C-9440-C5E3BF3208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14FA6-E9CE-9F40-A08F-75AF9184C32C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9DBF3-6D8D-FA4E-B079-EF7EA7A54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D3EFC-4C92-8F44-9A5C-46CFF6E331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B537E-6BCF-3547-A190-32082EBE6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37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file://localhost/Users/jbonner/Desktop/FreeFall%20Aerospace/LOGO/FreeFall_MovingData_Dropshad-03.png" TargetMode="Externa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file://localhost/Users/jbonner/Desktop/FreeFall%20Aerospace/LOGO/FreeFall_MovingData_Dropshad-03.png" TargetMode="External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file://localhost/Users/jbonner/Desktop/FreeFall%20Aerospace/LOGO/FreeFall_MovingData_Dropshad-03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3E3CB6-986F-4828-8BCE-23E70A78FD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4652"/>
          <a:stretch/>
        </p:blipFill>
        <p:spPr>
          <a:xfrm>
            <a:off x="4871055" y="97548"/>
            <a:ext cx="1318478" cy="10992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5B6A38A-89B6-427C-8D87-C64428AFD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3838" y="206936"/>
            <a:ext cx="832844" cy="870486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7A4DE737-57AA-173D-1C4F-5341FDDCB10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77766" y="1150968"/>
            <a:ext cx="10033529" cy="1120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Inflatable reflector antenna for CubeSats:</a:t>
            </a:r>
            <a:b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CATSAT mission and Cis-Lunar system design</a:t>
            </a:r>
            <a:endParaRPr lang="en-US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7E321C-921F-4EA0-8659-5DD7030BFF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608" b="6748"/>
          <a:stretch/>
        </p:blipFill>
        <p:spPr>
          <a:xfrm>
            <a:off x="428013" y="3258955"/>
            <a:ext cx="5800614" cy="35754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EEB546D-B363-D5C2-4F94-E76E343996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628" y="3235390"/>
            <a:ext cx="5963371" cy="3622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2" y="5845184"/>
            <a:ext cx="873634" cy="874397"/>
          </a:xfrm>
          <a:prstGeom prst="rect">
            <a:avLst/>
          </a:prstGeom>
        </p:spPr>
      </p:pic>
      <p:sp>
        <p:nvSpPr>
          <p:cNvPr id="13" name="Title 9">
            <a:extLst>
              <a:ext uri="{FF2B5EF4-FFF2-40B4-BE49-F238E27FC236}">
                <a16:creationId xmlns:a16="http://schemas.microsoft.com/office/drawing/2014/main" id="{8786FA9B-4C90-23C2-B064-E7B131E4B515}"/>
              </a:ext>
            </a:extLst>
          </p:cNvPr>
          <p:cNvSpPr txBox="1">
            <a:spLocks/>
          </p:cNvSpPr>
          <p:nvPr/>
        </p:nvSpPr>
        <p:spPr>
          <a:xfrm>
            <a:off x="5255741" y="2650837"/>
            <a:ext cx="1817420" cy="40536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Aman Chandra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39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3282700" y="161458"/>
            <a:ext cx="50698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12U system interfaces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DC0471-0560-4AFE-C1CA-04945B17A1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6809"/>
          <a:stretch/>
        </p:blipFill>
        <p:spPr bwMode="auto">
          <a:xfrm>
            <a:off x="422787" y="1801127"/>
            <a:ext cx="6602831" cy="32786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E359B63-0B97-DA00-ACD1-F4CBE43530FC}"/>
              </a:ext>
            </a:extLst>
          </p:cNvPr>
          <p:cNvSpPr txBox="1"/>
          <p:nvPr/>
        </p:nvSpPr>
        <p:spPr>
          <a:xfrm>
            <a:off x="7126101" y="1890214"/>
            <a:ext cx="4844777" cy="378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Spherical Inflatable antenna advantages: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High gain leads to improved carrier to noise ratios.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Low SWAP, CubeSat implementation possible.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Steerable helical feed leads to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Improved angular diversity.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Enhanced lunar surface coverage.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Low system temperature.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046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6612B-671E-D45C-0C97-902D44EA0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444" y="1375177"/>
            <a:ext cx="7236554" cy="439603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4137716" y="139455"/>
            <a:ext cx="44193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12U System Design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4" r:link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B6D660-E094-EF2F-4B75-7EAD31B8C59C}"/>
              </a:ext>
            </a:extLst>
          </p:cNvPr>
          <p:cNvSpPr txBox="1"/>
          <p:nvPr/>
        </p:nvSpPr>
        <p:spPr>
          <a:xfrm>
            <a:off x="6462550" y="3822877"/>
            <a:ext cx="2548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 band patch array lunar surface/ ISL link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24388E-F988-0EC5-5105-6670F86C6AAA}"/>
              </a:ext>
            </a:extLst>
          </p:cNvPr>
          <p:cNvSpPr txBox="1"/>
          <p:nvPr/>
        </p:nvSpPr>
        <p:spPr>
          <a:xfrm>
            <a:off x="2661715" y="5203460"/>
            <a:ext cx="248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L band Steerable Feed</a:t>
            </a:r>
          </a:p>
        </p:txBody>
      </p:sp>
    </p:spTree>
    <p:extLst>
      <p:ext uri="{BB962C8B-B14F-4D97-AF65-F5344CB8AC3E}">
        <p14:creationId xmlns:p14="http://schemas.microsoft.com/office/powerpoint/2010/main" val="1074985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5052117" y="240776"/>
            <a:ext cx="27746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Link Budget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F7F1021-98B8-FFD1-0483-532A1D4B7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97485"/>
              </p:ext>
            </p:extLst>
          </p:nvPr>
        </p:nvGraphicFramePr>
        <p:xfrm>
          <a:off x="3144426" y="2328111"/>
          <a:ext cx="6324599" cy="1910715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027153">
                  <a:extLst>
                    <a:ext uri="{9D8B030D-6E8A-4147-A177-3AD203B41FA5}">
                      <a16:colId xmlns:a16="http://schemas.microsoft.com/office/drawing/2014/main" val="3326050063"/>
                    </a:ext>
                  </a:extLst>
                </a:gridCol>
                <a:gridCol w="865472">
                  <a:extLst>
                    <a:ext uri="{9D8B030D-6E8A-4147-A177-3AD203B41FA5}">
                      <a16:colId xmlns:a16="http://schemas.microsoft.com/office/drawing/2014/main" val="1408920158"/>
                    </a:ext>
                  </a:extLst>
                </a:gridCol>
                <a:gridCol w="608683">
                  <a:extLst>
                    <a:ext uri="{9D8B030D-6E8A-4147-A177-3AD203B41FA5}">
                      <a16:colId xmlns:a16="http://schemas.microsoft.com/office/drawing/2014/main" val="2841473523"/>
                    </a:ext>
                  </a:extLst>
                </a:gridCol>
                <a:gridCol w="903514">
                  <a:extLst>
                    <a:ext uri="{9D8B030D-6E8A-4147-A177-3AD203B41FA5}">
                      <a16:colId xmlns:a16="http://schemas.microsoft.com/office/drawing/2014/main" val="1221520953"/>
                    </a:ext>
                  </a:extLst>
                </a:gridCol>
                <a:gridCol w="887663">
                  <a:extLst>
                    <a:ext uri="{9D8B030D-6E8A-4147-A177-3AD203B41FA5}">
                      <a16:colId xmlns:a16="http://schemas.microsoft.com/office/drawing/2014/main" val="2461713168"/>
                    </a:ext>
                  </a:extLst>
                </a:gridCol>
                <a:gridCol w="1128600">
                  <a:extLst>
                    <a:ext uri="{9D8B030D-6E8A-4147-A177-3AD203B41FA5}">
                      <a16:colId xmlns:a16="http://schemas.microsoft.com/office/drawing/2014/main" val="2671699836"/>
                    </a:ext>
                  </a:extLst>
                </a:gridCol>
                <a:gridCol w="903514">
                  <a:extLst>
                    <a:ext uri="{9D8B030D-6E8A-4147-A177-3AD203B41FA5}">
                      <a16:colId xmlns:a16="http://schemas.microsoft.com/office/drawing/2014/main" val="1649474296"/>
                    </a:ext>
                  </a:extLst>
                </a:gridCol>
              </a:tblGrid>
              <a:tr h="40957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200" b="1" u="none" strike="noStrike" dirty="0">
                          <a:effectLst/>
                        </a:rPr>
                        <a:t>GNSS satellite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200" b="1" u="none" strike="noStrike" dirty="0">
                          <a:effectLst/>
                        </a:rPr>
                        <a:t>Transmit Power (</a:t>
                      </a:r>
                      <a:r>
                        <a:rPr lang="en-US" sz="1200" b="1" u="none" strike="noStrike" dirty="0" err="1">
                          <a:effectLst/>
                        </a:rPr>
                        <a:t>dBw</a:t>
                      </a:r>
                      <a:r>
                        <a:rPr lang="en-US" sz="1200" b="1" u="none" strike="noStrike" dirty="0">
                          <a:effectLst/>
                        </a:rPr>
                        <a:t>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200" b="1" u="none" strike="noStrike" dirty="0">
                          <a:effectLst/>
                        </a:rPr>
                        <a:t>Tx gain (dB)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200" b="1" u="none" strike="noStrike" dirty="0">
                          <a:effectLst/>
                        </a:rPr>
                        <a:t>Rx gain (dB)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200" b="1" u="none" strike="noStrike" dirty="0">
                          <a:effectLst/>
                        </a:rPr>
                        <a:t>Polarization Losses (dB)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sz="1200" b="1" u="none" strike="noStrike" dirty="0">
                          <a:effectLst/>
                        </a:rPr>
                        <a:t>System Temperature (K)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t-BR" sz="1200" b="1" u="none" strike="noStrike" dirty="0">
                          <a:effectLst/>
                        </a:rPr>
                        <a:t>C/N (dB/K Hz)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275503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BlockIIR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 dirty="0">
                          <a:effectLst/>
                        </a:rPr>
                        <a:t>17.3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-2.87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23.7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140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 dirty="0">
                          <a:effectLst/>
                        </a:rPr>
                        <a:t>33.9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580220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BlockIIR-M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18.8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-4.37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23.7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140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33.9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463608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BlockIIF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16.2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-1.77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 dirty="0">
                          <a:effectLst/>
                        </a:rPr>
                        <a:t>23.7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140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33.9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29598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BlockIII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18.8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-4.37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>
                          <a:effectLst/>
                        </a:rPr>
                        <a:t>23.7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 dirty="0">
                          <a:effectLst/>
                        </a:rPr>
                        <a:t>140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200000"/>
                        </a:lnSpc>
                      </a:pPr>
                      <a:r>
                        <a:rPr lang="en-US" sz="1200" u="none" strike="noStrike" dirty="0">
                          <a:effectLst/>
                        </a:rPr>
                        <a:t>30.5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79875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8489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3495164" y="251748"/>
            <a:ext cx="63055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Conclusion and future work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92EC60-D1BF-B209-6FED-6EC24FD53B3D}"/>
              </a:ext>
            </a:extLst>
          </p:cNvPr>
          <p:cNvSpPr txBox="1"/>
          <p:nvPr/>
        </p:nvSpPr>
        <p:spPr>
          <a:xfrm>
            <a:off x="1072775" y="1534571"/>
            <a:ext cx="8804393" cy="420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CATSAT is set to demonstrate the feasibility of inflatable membrane antennas in LEO.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Flight data will be used to validate impact damage and life assessment models.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Leaning used to design a 12U Cis-Lunar system.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 high gain steerable antenna leads to enhanced receive performance.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Potential to greatly improve carrier to noise ratios.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Future work includes: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PNT performance characterization.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Constellation design.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12U system detailed design.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908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4480560" y="2039359"/>
            <a:ext cx="26496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Thank you!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4658C4-C0F0-FD1A-FD66-18CE319DFFE5}"/>
              </a:ext>
            </a:extLst>
          </p:cNvPr>
          <p:cNvSpPr txBox="1"/>
          <p:nvPr/>
        </p:nvSpPr>
        <p:spPr>
          <a:xfrm>
            <a:off x="4220886" y="3429000"/>
            <a:ext cx="3407351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err="1"/>
              <a:t>achandra@freefallaerospace.comc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2A1945-343D-D9FB-889C-4FC406A516B4}"/>
              </a:ext>
            </a:extLst>
          </p:cNvPr>
          <p:cNvSpPr txBox="1"/>
          <p:nvPr/>
        </p:nvSpPr>
        <p:spPr>
          <a:xfrm>
            <a:off x="5058032" y="2886464"/>
            <a:ext cx="1869989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Aman Chandra</a:t>
            </a:r>
          </a:p>
        </p:txBody>
      </p:sp>
    </p:spTree>
    <p:extLst>
      <p:ext uri="{BB962C8B-B14F-4D97-AF65-F5344CB8AC3E}">
        <p14:creationId xmlns:p14="http://schemas.microsoft.com/office/powerpoint/2010/main" val="3286136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3486927" y="139455"/>
            <a:ext cx="36399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CATSAT Mission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34FF57-58D0-8997-E424-174D326596FC}"/>
              </a:ext>
            </a:extLst>
          </p:cNvPr>
          <p:cNvSpPr txBox="1"/>
          <p:nvPr/>
        </p:nvSpPr>
        <p:spPr>
          <a:xfrm>
            <a:off x="326105" y="1056858"/>
            <a:ext cx="6371257" cy="4619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6U CubeSat technology demonstrator mission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To be launched on NASA’s </a:t>
            </a:r>
            <a:r>
              <a:rPr lang="en-US" dirty="0" err="1"/>
              <a:t>ElaNa</a:t>
            </a:r>
            <a:r>
              <a:rPr lang="en-US" dirty="0"/>
              <a:t> 43 mission.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Launch NET August 2022 on board Fire-Fly Black Alpha.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Sun synchronous orbit at 550 km.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Nominal mission lifetime: 6 months.</a:t>
            </a:r>
          </a:p>
          <a:p>
            <a:pPr>
              <a:lnSpc>
                <a:spcPct val="150000"/>
              </a:lnSpc>
            </a:pPr>
            <a:r>
              <a:rPr lang="en-US" dirty="0"/>
              <a:t>Payload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X-band inflatable antenna system - 1.5U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HF whip antenna deployment system - 0.1U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Instrumentation module - 1U</a:t>
            </a:r>
          </a:p>
          <a:p>
            <a:pPr marL="1257300" lvl="2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0070C0"/>
                </a:solidFill>
              </a:rPr>
              <a:t>HD Cameras, FPGA processor, SDR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Metrology camera system – 0.5 U</a:t>
            </a:r>
          </a:p>
        </p:txBody>
      </p:sp>
      <p:pic>
        <p:nvPicPr>
          <p:cNvPr id="10" name="Picture 9" descr="A picture containing satellite&#10;&#10;Description automatically generated">
            <a:extLst>
              <a:ext uri="{FF2B5EF4-FFF2-40B4-BE49-F238E27FC236}">
                <a16:creationId xmlns:a16="http://schemas.microsoft.com/office/drawing/2014/main" id="{178760C5-EB48-C133-058F-4495498B98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4" t="17747" r="19833" b="39976"/>
          <a:stretch/>
        </p:blipFill>
        <p:spPr bwMode="auto">
          <a:xfrm rot="19723473">
            <a:off x="5625861" y="2235479"/>
            <a:ext cx="6345426" cy="38778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98573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1287424" y="96316"/>
            <a:ext cx="88358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Science/ Technology traceability matrix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graphicFrame>
        <p:nvGraphicFramePr>
          <p:cNvPr id="3" name="Content Placeholder 5">
            <a:extLst>
              <a:ext uri="{FF2B5EF4-FFF2-40B4-BE49-F238E27FC236}">
                <a16:creationId xmlns:a16="http://schemas.microsoft.com/office/drawing/2014/main" id="{17F6EE02-F3EB-F524-8583-ED6F1033E6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3415138"/>
              </p:ext>
            </p:extLst>
          </p:nvPr>
        </p:nvGraphicFramePr>
        <p:xfrm>
          <a:off x="1174532" y="1410467"/>
          <a:ext cx="9677401" cy="4156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994">
                  <a:extLst>
                    <a:ext uri="{9D8B030D-6E8A-4147-A177-3AD203B41FA5}">
                      <a16:colId xmlns:a16="http://schemas.microsoft.com/office/drawing/2014/main" val="3131758695"/>
                    </a:ext>
                  </a:extLst>
                </a:gridCol>
                <a:gridCol w="1691506">
                  <a:extLst>
                    <a:ext uri="{9D8B030D-6E8A-4147-A177-3AD203B41FA5}">
                      <a16:colId xmlns:a16="http://schemas.microsoft.com/office/drawing/2014/main" val="3161656398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736377253"/>
                    </a:ext>
                  </a:extLst>
                </a:gridCol>
                <a:gridCol w="3771901">
                  <a:extLst>
                    <a:ext uri="{9D8B030D-6E8A-4147-A177-3AD203B41FA5}">
                      <a16:colId xmlns:a16="http://schemas.microsoft.com/office/drawing/2014/main" val="1549302024"/>
                    </a:ext>
                  </a:extLst>
                </a:gridCol>
              </a:tblGrid>
              <a:tr h="68156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Science/Technology</a:t>
                      </a:r>
                    </a:p>
                    <a:p>
                      <a:pPr algn="ctr"/>
                      <a:r>
                        <a:rPr lang="en-US" dirty="0"/>
                        <a:t>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Objective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Measurement</a:t>
                      </a:r>
                    </a:p>
                    <a:p>
                      <a:pPr algn="ctr"/>
                      <a:r>
                        <a:rPr lang="en-US" dirty="0"/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Mission Requirement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354872"/>
                  </a:ext>
                </a:extLst>
              </a:tr>
              <a:tr h="1616286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can low</a:t>
                      </a:r>
                      <a:r>
                        <a:rPr lang="en-US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power, high data rate communications be 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achieved with a Small Satellite?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Demonstrate a deployable, high gain antenna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Relay high definition images from orbit in near real time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Orbital platform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Def Camera imaging system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Inflatable, 0.5m reflector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 band data link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~550 km, sun synchronous orbit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month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371047"/>
                  </a:ext>
                </a:extLst>
              </a:tr>
              <a:tr h="97366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does the structure of the ionosphere vary from day to night?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 ionospheric structure along the terminator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Monitor multiple HF WSPR beacons above the ionosphere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Orbit along terminator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&gt;550 km altitude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month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378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9107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3486927" y="139455"/>
            <a:ext cx="47387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6U System Overview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285C1D-9E4E-DE69-FA43-9BEFBC1F62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877" y="1554527"/>
            <a:ext cx="5826340" cy="42129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58A8FA-9931-FE8D-0AEC-162973C2C6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8240" y="1231950"/>
            <a:ext cx="2701918" cy="504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62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3486927" y="139455"/>
            <a:ext cx="4543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Spherical Reflectors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274A2592-71AC-AED4-2EB6-81E6174EC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0" t="3035" r="14947" b="21414"/>
          <a:stretch/>
        </p:blipFill>
        <p:spPr>
          <a:xfrm>
            <a:off x="1156138" y="3856537"/>
            <a:ext cx="2299997" cy="2562552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0EF399-F3C7-E74F-B235-D586299AB6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067" y="1174813"/>
            <a:ext cx="3718377" cy="22777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8318AF-2B4D-F983-0368-9CF8EBFEFD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1882" y="1570188"/>
            <a:ext cx="2554028" cy="43325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4F2DA0-3AA2-5271-8626-CD38737D474A}"/>
              </a:ext>
            </a:extLst>
          </p:cNvPr>
          <p:cNvSpPr txBox="1"/>
          <p:nvPr/>
        </p:nvSpPr>
        <p:spPr>
          <a:xfrm>
            <a:off x="9011196" y="5392405"/>
            <a:ext cx="2370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CATSAT Flight Unit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94AF12-F329-CA4A-A236-9F00624549C7}"/>
              </a:ext>
            </a:extLst>
          </p:cNvPr>
          <p:cNvSpPr txBox="1"/>
          <p:nvPr/>
        </p:nvSpPr>
        <p:spPr>
          <a:xfrm>
            <a:off x="1671145" y="3373821"/>
            <a:ext cx="2448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Arecibo observatory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FE61A29-07A8-22CA-878B-641729EFAB3F}"/>
              </a:ext>
            </a:extLst>
          </p:cNvPr>
          <p:cNvCxnSpPr>
            <a:cxnSpLocks/>
          </p:cNvCxnSpPr>
          <p:nvPr/>
        </p:nvCxnSpPr>
        <p:spPr>
          <a:xfrm flipH="1">
            <a:off x="2421924" y="5930337"/>
            <a:ext cx="129873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859B86D-836D-3D9C-D24B-005CB2005F85}"/>
              </a:ext>
            </a:extLst>
          </p:cNvPr>
          <p:cNvSpPr txBox="1"/>
          <p:nvPr/>
        </p:nvSpPr>
        <p:spPr>
          <a:xfrm>
            <a:off x="3762704" y="5776448"/>
            <a:ext cx="909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Line feed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607587-C497-FA85-7D08-7650BA238E86}"/>
              </a:ext>
            </a:extLst>
          </p:cNvPr>
          <p:cNvSpPr txBox="1"/>
          <p:nvPr/>
        </p:nvSpPr>
        <p:spPr>
          <a:xfrm>
            <a:off x="5443880" y="5911487"/>
            <a:ext cx="1500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1.5 U System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2875BF3-CBC7-FEC7-2CA8-40068D9BE218}"/>
              </a:ext>
            </a:extLst>
          </p:cNvPr>
          <p:cNvCxnSpPr>
            <a:cxnSpLocks/>
          </p:cNvCxnSpPr>
          <p:nvPr/>
        </p:nvCxnSpPr>
        <p:spPr>
          <a:xfrm flipH="1">
            <a:off x="2864991" y="4206641"/>
            <a:ext cx="71378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B7AD445-B126-1C4B-AAAB-A4E2D80318AA}"/>
              </a:ext>
            </a:extLst>
          </p:cNvPr>
          <p:cNvSpPr txBox="1"/>
          <p:nvPr/>
        </p:nvSpPr>
        <p:spPr>
          <a:xfrm>
            <a:off x="3630035" y="4052752"/>
            <a:ext cx="1340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0.5 m spherical reflector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A5D8C28-95A1-9044-BCA2-833A157438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43285" y="1884094"/>
            <a:ext cx="2794585" cy="334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0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3486927" y="139455"/>
            <a:ext cx="56267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High data rate down-link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pic>
        <p:nvPicPr>
          <p:cNvPr id="2" name="Picture 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364C3FD-9D5D-AF6A-61FD-235CCDD4B0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003" y="1450887"/>
            <a:ext cx="10148024" cy="431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288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3184400" y="238042"/>
            <a:ext cx="56244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Flight system integration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pic>
        <p:nvPicPr>
          <p:cNvPr id="2" name="Content Placeholder 6" descr="A picture containing indoor&#10;&#10;Description automatically generated">
            <a:extLst>
              <a:ext uri="{FF2B5EF4-FFF2-40B4-BE49-F238E27FC236}">
                <a16:creationId xmlns:a16="http://schemas.microsoft.com/office/drawing/2014/main" id="{58654072-8F47-1438-FC44-E3120276A8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995" y="1344116"/>
            <a:ext cx="2120583" cy="2092342"/>
          </a:xfrm>
          <a:prstGeom prst="rect">
            <a:avLst/>
          </a:prstGeom>
        </p:spPr>
      </p:pic>
      <p:pic>
        <p:nvPicPr>
          <p:cNvPr id="3" name="Picture 2" descr="A picture containing indoor&#10;&#10;Description automatically generated">
            <a:extLst>
              <a:ext uri="{FF2B5EF4-FFF2-40B4-BE49-F238E27FC236}">
                <a16:creationId xmlns:a16="http://schemas.microsoft.com/office/drawing/2014/main" id="{0B89575B-3A34-24A1-85B8-66BF9003E30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367"/>
          <a:stretch/>
        </p:blipFill>
        <p:spPr>
          <a:xfrm>
            <a:off x="3135623" y="1344116"/>
            <a:ext cx="2210946" cy="2062743"/>
          </a:xfrm>
          <a:prstGeom prst="rect">
            <a:avLst/>
          </a:prstGeom>
        </p:spPr>
      </p:pic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C457FD45-D7D5-7161-84A8-6E60C849DB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04172" y="3800585"/>
            <a:ext cx="1882941" cy="22304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EBD482-5B86-BE76-88AF-F13259CC33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87852" y="1395922"/>
            <a:ext cx="3046688" cy="1836304"/>
          </a:xfrm>
          <a:prstGeom prst="rect">
            <a:avLst/>
          </a:prstGeom>
        </p:spPr>
      </p:pic>
      <p:pic>
        <p:nvPicPr>
          <p:cNvPr id="10" name="Picture 9" descr="A picture containing indoor&#10;&#10;Description automatically generated">
            <a:extLst>
              <a:ext uri="{FF2B5EF4-FFF2-40B4-BE49-F238E27FC236}">
                <a16:creationId xmlns:a16="http://schemas.microsoft.com/office/drawing/2014/main" id="{8A0C585D-F0E9-041F-C0B7-029FE1F695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08379" y="3768681"/>
            <a:ext cx="2941638" cy="23506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DED6301-8203-AA72-1456-40B06F5240D4}"/>
              </a:ext>
            </a:extLst>
          </p:cNvPr>
          <p:cNvSpPr txBox="1"/>
          <p:nvPr/>
        </p:nvSpPr>
        <p:spPr>
          <a:xfrm>
            <a:off x="480718" y="3460904"/>
            <a:ext cx="2654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Feed integration with membrane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2FC3B-247B-0BC3-86ED-2634ABD59FA5}"/>
              </a:ext>
            </a:extLst>
          </p:cNvPr>
          <p:cNvSpPr txBox="1"/>
          <p:nvPr/>
        </p:nvSpPr>
        <p:spPr>
          <a:xfrm>
            <a:off x="3441095" y="3460904"/>
            <a:ext cx="2654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Membrane evacuation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C5251C-829D-1DF9-76B5-A02FD3CE8798}"/>
              </a:ext>
            </a:extLst>
          </p:cNvPr>
          <p:cNvSpPr txBox="1"/>
          <p:nvPr/>
        </p:nvSpPr>
        <p:spPr>
          <a:xfrm>
            <a:off x="1961880" y="6043279"/>
            <a:ext cx="2654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Inflatable antenna stowage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B83045-5E81-0512-1332-0AF4F86D4656}"/>
              </a:ext>
            </a:extLst>
          </p:cNvPr>
          <p:cNvSpPr txBox="1"/>
          <p:nvPr/>
        </p:nvSpPr>
        <p:spPr>
          <a:xfrm>
            <a:off x="8127902" y="3214953"/>
            <a:ext cx="2019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Integration with 6U Bus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B6F80F-7AC0-B160-5C4E-A8CD16B57869}"/>
              </a:ext>
            </a:extLst>
          </p:cNvPr>
          <p:cNvSpPr txBox="1"/>
          <p:nvPr/>
        </p:nvSpPr>
        <p:spPr>
          <a:xfrm>
            <a:off x="8708669" y="6164140"/>
            <a:ext cx="1333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Integrated Bus</a:t>
            </a:r>
          </a:p>
        </p:txBody>
      </p:sp>
    </p:spTree>
    <p:extLst>
      <p:ext uri="{BB962C8B-B14F-4D97-AF65-F5344CB8AC3E}">
        <p14:creationId xmlns:p14="http://schemas.microsoft.com/office/powerpoint/2010/main" val="3884732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3486927" y="139455"/>
            <a:ext cx="40913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Deployment tests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pic>
        <p:nvPicPr>
          <p:cNvPr id="2" name="Picture 1" descr="A close-up of a machine&#10;&#10;Description automatically generated with low confidence">
            <a:extLst>
              <a:ext uri="{FF2B5EF4-FFF2-40B4-BE49-F238E27FC236}">
                <a16:creationId xmlns:a16="http://schemas.microsoft.com/office/drawing/2014/main" id="{98443F4F-1307-5EA8-5389-FFFDBC9159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3"/>
          <a:stretch/>
        </p:blipFill>
        <p:spPr>
          <a:xfrm>
            <a:off x="1121788" y="1755611"/>
            <a:ext cx="3234284" cy="2907005"/>
          </a:xfrm>
          <a:prstGeom prst="rect">
            <a:avLst/>
          </a:prstGeom>
        </p:spPr>
      </p:pic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F23DA1C9-AB57-0A26-3CA9-C8C2EBA348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60" y="1755610"/>
            <a:ext cx="3114443" cy="29070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A6A29B1-53F6-267A-3B54-A63F722ABF7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1511" y="1660045"/>
            <a:ext cx="2743200" cy="30866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DAFB167-D7C0-B44C-FC1B-2B551E9A4FE8}"/>
              </a:ext>
            </a:extLst>
          </p:cNvPr>
          <p:cNvSpPr txBox="1"/>
          <p:nvPr/>
        </p:nvSpPr>
        <p:spPr>
          <a:xfrm>
            <a:off x="2917624" y="4872549"/>
            <a:ext cx="28488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TVAC Deployment and Inflation tests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243E48-E054-477D-3A50-965179D7508A}"/>
              </a:ext>
            </a:extLst>
          </p:cNvPr>
          <p:cNvSpPr txBox="1"/>
          <p:nvPr/>
        </p:nvSpPr>
        <p:spPr>
          <a:xfrm>
            <a:off x="9076714" y="4770966"/>
            <a:ext cx="17807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High altitude tests</a:t>
            </a:r>
          </a:p>
        </p:txBody>
      </p:sp>
    </p:spTree>
    <p:extLst>
      <p:ext uri="{BB962C8B-B14F-4D97-AF65-F5344CB8AC3E}">
        <p14:creationId xmlns:p14="http://schemas.microsoft.com/office/powerpoint/2010/main" val="2068144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5FABD-9E57-634A-A3EE-9EFF614F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1196" y="6382477"/>
            <a:ext cx="2743200" cy="365125"/>
          </a:xfrm>
        </p:spPr>
        <p:txBody>
          <a:bodyPr/>
          <a:lstStyle/>
          <a:p>
            <a:fld id="{DB06E90D-0DFA-F844-ACEE-B90E57C79ABD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643C-11E5-C94F-93CC-0758FD39A035}"/>
              </a:ext>
            </a:extLst>
          </p:cNvPr>
          <p:cNvSpPr txBox="1"/>
          <p:nvPr/>
        </p:nvSpPr>
        <p:spPr>
          <a:xfrm>
            <a:off x="2932006" y="211080"/>
            <a:ext cx="65038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Cis-Lunar PNT system design</a:t>
            </a:r>
          </a:p>
        </p:txBody>
      </p:sp>
      <p:pic>
        <p:nvPicPr>
          <p:cNvPr id="7" name="FreeFall_MovingData_Dropshad-03.png">
            <a:extLst>
              <a:ext uri="{FF2B5EF4-FFF2-40B4-BE49-F238E27FC236}">
                <a16:creationId xmlns:a16="http://schemas.microsoft.com/office/drawing/2014/main" id="{9899332A-B8A8-C642-A491-6E3649475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34711" y="238042"/>
            <a:ext cx="836167" cy="7563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25E020-A0A3-F44D-AE90-A09A5C871F0B}"/>
              </a:ext>
            </a:extLst>
          </p:cNvPr>
          <p:cNvCxnSpPr>
            <a:cxnSpLocks/>
          </p:cNvCxnSpPr>
          <p:nvPr/>
        </p:nvCxnSpPr>
        <p:spPr>
          <a:xfrm>
            <a:off x="422787" y="1090487"/>
            <a:ext cx="11325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0737C3-80C5-E243-9D6F-B28C7E2D348D}"/>
              </a:ext>
            </a:extLst>
          </p:cNvPr>
          <p:cNvSpPr txBox="1"/>
          <p:nvPr/>
        </p:nvSpPr>
        <p:spPr>
          <a:xfrm>
            <a:off x="4480560" y="6419088"/>
            <a:ext cx="26741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FreeFall</a:t>
            </a:r>
            <a:r>
              <a:rPr lang="en-US" sz="1000" dirty="0"/>
              <a:t> Aerospace Proprietary and Confidential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8AE26D4-8B2E-8DDC-92F5-96B4EE7E13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618" y="2054913"/>
            <a:ext cx="5824409" cy="36521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EC3FD7A-46DA-1084-1AAB-6380993F4010}"/>
              </a:ext>
            </a:extLst>
          </p:cNvPr>
          <p:cNvSpPr txBox="1"/>
          <p:nvPr/>
        </p:nvSpPr>
        <p:spPr>
          <a:xfrm>
            <a:off x="345731" y="2586681"/>
            <a:ext cx="1169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GPS satellites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250DB7-5338-DB15-081E-D03A7F4BE376}"/>
              </a:ext>
            </a:extLst>
          </p:cNvPr>
          <p:cNvSpPr txBox="1"/>
          <p:nvPr/>
        </p:nvSpPr>
        <p:spPr>
          <a:xfrm>
            <a:off x="7013513" y="1706395"/>
            <a:ext cx="4844777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Cis-Lunar PNT using weak GNSS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GNSS side lob signal reception from Lunar orbit.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Phased implementation of multiple 12U ‘nodes’ in Lunar orbit.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Constellation optimized for angular diversity and Lunar far side coverage.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B3A951-A639-F3E8-3B87-FF6189364F54}"/>
              </a:ext>
            </a:extLst>
          </p:cNvPr>
          <p:cNvSpPr txBox="1"/>
          <p:nvPr/>
        </p:nvSpPr>
        <p:spPr>
          <a:xfrm>
            <a:off x="4915947" y="1547381"/>
            <a:ext cx="15425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12U Inflatable antenna constellation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FE4C60-31AF-BF79-17DF-E40BDA39C53D}"/>
              </a:ext>
            </a:extLst>
          </p:cNvPr>
          <p:cNvSpPr txBox="1"/>
          <p:nvPr/>
        </p:nvSpPr>
        <p:spPr>
          <a:xfrm>
            <a:off x="5407882" y="3429000"/>
            <a:ext cx="1169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Far side coverage</a:t>
            </a:r>
          </a:p>
        </p:txBody>
      </p:sp>
    </p:spTree>
    <p:extLst>
      <p:ext uri="{BB962C8B-B14F-4D97-AF65-F5344CB8AC3E}">
        <p14:creationId xmlns:p14="http://schemas.microsoft.com/office/powerpoint/2010/main" val="2107471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20339</TotalTime>
  <Words>605</Words>
  <Application>Microsoft Office PowerPoint</Application>
  <PresentationFormat>Widescreen</PresentationFormat>
  <Paragraphs>160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Courier New</vt:lpstr>
      <vt:lpstr>Times New Roman</vt:lpstr>
      <vt:lpstr>Office Theme</vt:lpstr>
      <vt:lpstr>Inflatable reflector antenna for CubeSats:  CATSAT mission and Cis-Lunar system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Douglas Stetson</dc:creator>
  <cp:lastModifiedBy>AMAN CHANDRA</cp:lastModifiedBy>
  <cp:revision>106</cp:revision>
  <dcterms:created xsi:type="dcterms:W3CDTF">2021-01-18T21:30:58Z</dcterms:created>
  <dcterms:modified xsi:type="dcterms:W3CDTF">2023-04-24T22:54:38Z</dcterms:modified>
</cp:coreProperties>
</file>