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1"/>
    <p:sldMasterId id="2147483661" r:id="rId2"/>
  </p:sldMasterIdLst>
  <p:notesMasterIdLst>
    <p:notesMasterId r:id="rId14"/>
  </p:notesMasterIdLst>
  <p:sldIdLst>
    <p:sldId id="261" r:id="rId3"/>
    <p:sldId id="260" r:id="rId4"/>
    <p:sldId id="269" r:id="rId5"/>
    <p:sldId id="270" r:id="rId6"/>
    <p:sldId id="279" r:id="rId7"/>
    <p:sldId id="278" r:id="rId8"/>
    <p:sldId id="271" r:id="rId9"/>
    <p:sldId id="272" r:id="rId10"/>
    <p:sldId id="273" r:id="rId11"/>
    <p:sldId id="274" r:id="rId12"/>
    <p:sldId id="275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IBM Plex Mono" panose="020B0509050203000203" pitchFamily="49" charset="77"/>
      <p:regular r:id="rId19"/>
      <p:bold r:id="rId20"/>
      <p:italic r:id="rId21"/>
      <p:boldItalic r:id="rId22"/>
    </p:embeddedFont>
    <p:embeddedFont>
      <p:font typeface="IBM Plex Mono Medium" panose="020B0509050203000203" pitchFamily="49" charset="77"/>
      <p:regular r:id="rId23"/>
      <p:italic r:id="rId24"/>
    </p:embeddedFont>
    <p:embeddedFont>
      <p:font typeface="IBM Plex Sans" panose="020B0503050203000203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3A5FC1-BA98-8E49-2E9E-21C936E09E8D}" name="Hannah Grip" initials="HG" userId="S::hannah.grip@nablazerolabs.com::07a40526-b6f4-4050-9f25-9ab5a138ad0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A81FF"/>
    <a:srgbClr val="9437FF"/>
    <a:srgbClr val="2C3E50"/>
    <a:srgbClr val="E74C3C"/>
    <a:srgbClr val="486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2"/>
    <p:restoredTop sz="94422"/>
  </p:normalViewPr>
  <p:slideViewPr>
    <p:cSldViewPr snapToGrid="0">
      <p:cViewPr varScale="1">
        <p:scale>
          <a:sx n="121" d="100"/>
          <a:sy n="121" d="100"/>
        </p:scale>
        <p:origin x="9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3EC2E-C203-1D49-841F-634D1389C4C1}" type="datetimeFigureOut">
              <a:rPr lang="en-US" smtClean="0"/>
              <a:t>4/18/23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68BBA-2E30-BD45-909C-6970F1818F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11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descoped objectives: (1) </a:t>
            </a:r>
            <a:r>
              <a:rPr lang="en-US" dirty="0" err="1"/>
              <a:t>NEAScout</a:t>
            </a:r>
            <a:r>
              <a:rPr lang="en-US" dirty="0"/>
              <a:t> should simply try to unfurl the sail and see if a maneuver can be designed (2) Lunar Flashlight should simply try to do one pass over the south pole of the moon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68BBA-2E30-BD45-909C-6970F1818F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7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Relying on intuition requires an experienced team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68BBA-2E30-BD45-909C-6970F1818F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79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68BBA-2E30-BD45-909C-6970F1818F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9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C5AF5-5172-FA95-177C-E7C3335BD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 i="0">
                <a:solidFill>
                  <a:srgbClr val="2C3E50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727EA-7C34-FECC-8C64-86343957D0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0420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C3E50"/>
                </a:solidFill>
                <a:latin typeface="IBM Plex Sans" panose="020B050305020300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name &amp; job title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F6C88115-8560-988D-3ACA-FB72070A27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9340" y="5062568"/>
            <a:ext cx="4373320" cy="9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24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C5AF5-5172-FA95-177C-E7C3335BD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 i="0">
                <a:solidFill>
                  <a:srgbClr val="2C3E50"/>
                </a:solidFill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9727EA-7C34-FECC-8C64-86343957D0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0420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C3E50"/>
                </a:solidFill>
                <a:latin typeface="IBM Plex Mono" panose="020B0509050203000203" pitchFamily="49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name &amp; job title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F6C88115-8560-988D-3ACA-FB72070A27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09340" y="5062568"/>
            <a:ext cx="4373320" cy="9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1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EC00-E577-F15B-41FE-CB5DC9368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6126F-47AC-08B2-2724-E29D4AC21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id="{39662127-F4E6-B2C6-EDD0-D8C633BFC5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F2D00CB-8D1E-4726-1924-B23D71318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3807C0EF-6E49-FD41-B34D-386E233C2E4C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DCB77071-0849-52E8-9F36-7BB4F362F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240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6DBED-982C-6BC9-EB72-AD59A92898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subsection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9AC21-E3FB-332B-D7BC-BFD02FD323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C3E50"/>
                </a:solidFill>
                <a:latin typeface="IBM Plex Mono" panose="020B0509050203000203" pitchFamily="49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subsection subheading</a:t>
            </a: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id="{3F2CC27D-209D-96C5-BC47-12F741548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C45355C-F203-224C-ECB7-D323BD833F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3A4E3EC7-F7D8-9646-9DB3-F67419A45EA6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5EEA2928-EF20-E167-F07A-B2E5D774B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19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E9BD4-34B0-102A-40A9-F2257B6EB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2B207-1AE3-AF7E-3DFB-791C06D330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4F42CC-A91A-521B-6D1F-3D89639B4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1">
            <a:extLst>
              <a:ext uri="{FF2B5EF4-FFF2-40B4-BE49-F238E27FC236}">
                <a16:creationId xmlns:a16="http://schemas.microsoft.com/office/drawing/2014/main" id="{B3B9AB27-4778-FF07-F453-8FAE0D51DD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9B7D0B-4381-5565-3E29-10253497329C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A151C352-5EEC-FE4A-B505-4B8E16AD8BA6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566A9025-ECF0-5828-026B-367699A99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913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7956D-19F4-3A2E-2F9C-76D0150D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1019922-0CDD-ACCF-3DAF-9F769E2EB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1FFB04B-B115-AB5B-3433-7BB8B1338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57B72CF4-54F3-6F41-BEEA-C27F7E163B52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04EF6A21-3D37-49E8-2DC4-785F6F673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36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ab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7956D-19F4-3A2E-2F9C-76D0150D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1019922-0CDD-ACCF-3DAF-9F769E2EB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1FFB04B-B115-AB5B-3433-7BB8B1338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35E9C045-9397-E64B-8BC4-1841A9532990}" type="datetime3">
              <a:rPr lang="en-US" smtClean="0"/>
              <a:t>18 April 2023</a:t>
            </a:fld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D2399F8-02DA-7CD1-628C-866C02B366B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36969609"/>
              </p:ext>
            </p:extLst>
          </p:nvPr>
        </p:nvGraphicFramePr>
        <p:xfrm>
          <a:off x="838200" y="1806786"/>
          <a:ext cx="10515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420801889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170845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C3E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C3E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183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047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92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867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742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270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12577"/>
                  </a:ext>
                </a:extLst>
              </a:tr>
            </a:tbl>
          </a:graphicData>
        </a:graphic>
      </p:graphicFrame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25CA839F-761E-BB17-DB96-6E0A09728A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103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E346-D8D8-E2D9-C354-5F43BCA26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52B8410-3868-8AC3-0FCD-5FC60A434C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098040" y="2021840"/>
            <a:ext cx="7995920" cy="3352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84BC6A-4715-F8A6-05B5-087207D55110}"/>
              </a:ext>
            </a:extLst>
          </p:cNvPr>
          <p:cNvSpPr txBox="1"/>
          <p:nvPr userDrawn="1"/>
        </p:nvSpPr>
        <p:spPr>
          <a:xfrm>
            <a:off x="2098040" y="5496163"/>
            <a:ext cx="1061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E74C3C"/>
                </a:solidFill>
                <a:latin typeface="IBM Plex Mono" panose="020B0509050203000203" pitchFamily="49" charset="77"/>
              </a:rPr>
              <a:t>Figure #: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8E174C-16AA-F877-6C25-F4FB8674D744}"/>
              </a:ext>
            </a:extLst>
          </p:cNvPr>
          <p:cNvSpPr txBox="1"/>
          <p:nvPr userDrawn="1"/>
        </p:nvSpPr>
        <p:spPr>
          <a:xfrm>
            <a:off x="3050540" y="5496163"/>
            <a:ext cx="7043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3E50"/>
                </a:solidFill>
                <a:latin typeface="IBM Plex Mono" panose="020B0509050203000203" pitchFamily="49" charset="77"/>
              </a:rPr>
              <a:t>Click to edit figure title or caption</a:t>
            </a:r>
          </a:p>
        </p:txBody>
      </p:sp>
      <p:pic>
        <p:nvPicPr>
          <p:cNvPr id="8" name="Graphic 1">
            <a:extLst>
              <a:ext uri="{FF2B5EF4-FFF2-40B4-BE49-F238E27FC236}">
                <a16:creationId xmlns:a16="http://schemas.microsoft.com/office/drawing/2014/main" id="{ACE92138-73D3-E447-9EBE-A859E7686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8B656CFA-BC1B-45FA-39FD-A9FC62D9A1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36435AD5-1A04-9D4A-809B-B8D101BC001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5E9556AF-4A8D-D298-11B2-8083722F0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39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AC792FE3-AD41-074D-7945-279A7D36BC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9ED41B-CF75-F806-D15A-DD931E67F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B3AB12F1-8878-3F4A-9F34-BF184F69A606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A469A216-DA4D-61BA-A016-2906BD4D88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882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176D7-2369-C352-E66A-B5AC5466B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IBM Plex Mono Medium" panose="020B0509050203000203" pitchFamily="49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09DAA3-AFC7-149D-B8E3-993D53B049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36FDC-F75F-9C85-2BCD-D8BF987F9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Graphic 1">
            <a:extLst>
              <a:ext uri="{FF2B5EF4-FFF2-40B4-BE49-F238E27FC236}">
                <a16:creationId xmlns:a16="http://schemas.microsoft.com/office/drawing/2014/main" id="{73A0AF0F-55C7-D556-CEE8-7BCBFBDC13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3813384-9568-DB6F-D9A3-CD61A54B626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ABC2597B-6DE9-FD4B-9402-1CDDF2E5886D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C25B19E-E6D6-B428-E853-C4B5A4659A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869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EC00-E577-F15B-41FE-CB5DC9368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6126F-47AC-08B2-2724-E29D4AC21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id="{39662127-F4E6-B2C6-EDD0-D8C633BFC5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F2D00CB-8D1E-4726-1924-B23D71318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1994F14B-238E-61C6-A9E4-2FA185FA6F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321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6DBED-982C-6BC9-EB72-AD59A92898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subsection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9AC21-E3FB-332B-D7BC-BFD02FD323C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C3E50"/>
                </a:solidFill>
                <a:latin typeface="IBM Plex Sans" panose="020B050305020300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subsection subheading</a:t>
            </a:r>
          </a:p>
        </p:txBody>
      </p:sp>
      <p:pic>
        <p:nvPicPr>
          <p:cNvPr id="6" name="Graphic 1">
            <a:extLst>
              <a:ext uri="{FF2B5EF4-FFF2-40B4-BE49-F238E27FC236}">
                <a16:creationId xmlns:a16="http://schemas.microsoft.com/office/drawing/2014/main" id="{3F2CC27D-209D-96C5-BC47-12F741548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C45355C-F203-224C-ECB7-D323BD833F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A84A8E0D-669B-2A45-A59F-1001CB942499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7FFC8A19-75DC-5FDA-2CAE-12110F6AA5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125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E9BD4-34B0-102A-40A9-F2257B6EB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2B207-1AE3-AF7E-3DFB-791C06D330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4F42CC-A91A-521B-6D1F-3D89639B4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1">
            <a:extLst>
              <a:ext uri="{FF2B5EF4-FFF2-40B4-BE49-F238E27FC236}">
                <a16:creationId xmlns:a16="http://schemas.microsoft.com/office/drawing/2014/main" id="{B3B9AB27-4778-FF07-F453-8FAE0D51DD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9B7D0B-4381-5565-3E29-10253497329C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18C17729-D7EE-E845-A1C4-D6D45C7F8472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216703E6-90C8-BF44-1F59-BA2CB1FBC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990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7956D-19F4-3A2E-2F9C-76D0150D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1019922-0CDD-ACCF-3DAF-9F769E2EB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1FFB04B-B115-AB5B-3433-7BB8B1338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13C2A3E2-B556-144B-BDEC-0AFBC97A2777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399697A2-E052-E07C-2294-488321F48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53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abl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7956D-19F4-3A2E-2F9C-76D0150D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81019922-0CDD-ACCF-3DAF-9F769E2EB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1FFB04B-B115-AB5B-3433-7BB8B1338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AA0829DD-8605-EE40-9EF3-FD763F0247D3}" type="datetime3">
              <a:rPr lang="en-US" smtClean="0"/>
              <a:t>18 April 2023</a:t>
            </a:fld>
            <a:endParaRPr lang="en-US" dirty="0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D2399F8-02DA-7CD1-628C-866C02B366B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48671528"/>
              </p:ext>
            </p:extLst>
          </p:nvPr>
        </p:nvGraphicFramePr>
        <p:xfrm>
          <a:off x="838200" y="1806786"/>
          <a:ext cx="10515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420801889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170845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E74C3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E74C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183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047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92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867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742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270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12577"/>
                  </a:ext>
                </a:extLst>
              </a:tr>
            </a:tbl>
          </a:graphicData>
        </a:graphic>
      </p:graphicFrame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620B54B8-2540-21C9-B40D-726D7114E1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690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E346-D8D8-E2D9-C354-5F43BCA26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52B8410-3868-8AC3-0FCD-5FC60A434C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098040" y="2021840"/>
            <a:ext cx="7995920" cy="3352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84BC6A-4715-F8A6-05B5-087207D55110}"/>
              </a:ext>
            </a:extLst>
          </p:cNvPr>
          <p:cNvSpPr txBox="1"/>
          <p:nvPr userDrawn="1"/>
        </p:nvSpPr>
        <p:spPr>
          <a:xfrm>
            <a:off x="2098040" y="5496163"/>
            <a:ext cx="1061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E74C3C"/>
                </a:solidFill>
                <a:latin typeface="IBM Plex Sans" panose="020B0503050203000203" pitchFamily="34" charset="0"/>
              </a:rPr>
              <a:t>Figure #: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8E174C-16AA-F877-6C25-F4FB8674D744}"/>
              </a:ext>
            </a:extLst>
          </p:cNvPr>
          <p:cNvSpPr txBox="1"/>
          <p:nvPr userDrawn="1"/>
        </p:nvSpPr>
        <p:spPr>
          <a:xfrm>
            <a:off x="3050540" y="5496163"/>
            <a:ext cx="70434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3E50"/>
                </a:solidFill>
                <a:latin typeface="IBM Plex Sans" panose="020B0503050203000203" pitchFamily="34" charset="0"/>
              </a:rPr>
              <a:t>Click to edit figure title or caption</a:t>
            </a:r>
          </a:p>
        </p:txBody>
      </p:sp>
      <p:pic>
        <p:nvPicPr>
          <p:cNvPr id="8" name="Graphic 1">
            <a:extLst>
              <a:ext uri="{FF2B5EF4-FFF2-40B4-BE49-F238E27FC236}">
                <a16:creationId xmlns:a16="http://schemas.microsoft.com/office/drawing/2014/main" id="{ACE92138-73D3-E447-9EBE-A859E7686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8B656CFA-BC1B-45FA-39FD-A9FC62D9A1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0DD77EC1-1E3C-824D-BEED-4067A7F01473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FE69D9AC-C98A-0992-9067-D0F7B841C0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82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AC792FE3-AD41-074D-7945-279A7D36BC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9ED41B-CF75-F806-D15A-DD931E67F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BECAC3B5-DCD1-2B4D-B355-78BFE84CCFAD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3" name="Slide Number Placeholder 8">
            <a:extLst>
              <a:ext uri="{FF2B5EF4-FFF2-40B4-BE49-F238E27FC236}">
                <a16:creationId xmlns:a16="http://schemas.microsoft.com/office/drawing/2014/main" id="{0302C37A-5ED3-B565-AA1C-1D398405C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7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176D7-2369-C352-E66A-B5AC5466B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09DAA3-AFC7-149D-B8E3-993D53B049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IBM Plex Sans" panose="020B050305020300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36FDC-F75F-9C85-2BCD-D8BF987F9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IBM Plex Sans" panose="020B050305020300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Graphic 1">
            <a:extLst>
              <a:ext uri="{FF2B5EF4-FFF2-40B4-BE49-F238E27FC236}">
                <a16:creationId xmlns:a16="http://schemas.microsoft.com/office/drawing/2014/main" id="{73A0AF0F-55C7-D556-CEE8-7BCBFBDC13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9137" y="6311900"/>
            <a:ext cx="1864663" cy="397104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3813384-9568-DB6F-D9A3-CD61A54B626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667F91E-FAEE-CA4D-BF1B-64AE5941DBBB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EF967E1D-EF18-E6BC-BC37-45C0A89F9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07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892DE0-8859-7ABB-B9AF-801B6B70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A4CE4-B333-1C10-248F-D8553542B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3DFD16-40C4-BA78-1DED-559BAAE74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F178D696-2CA1-4545-97DC-86D0DD456AC5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77B2AA-B57C-8755-B643-2084C2A11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97FF5-EF3D-0646-ABDB-9FAEF1F35B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018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9" r:id="rId6"/>
    <p:sldLayoutId id="2147483658" r:id="rId7"/>
    <p:sldLayoutId id="2147483655" r:id="rId8"/>
    <p:sldLayoutId id="2147483657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2C3E50"/>
          </a:solidFill>
          <a:latin typeface="IBM Plex Sans" panose="020B050305020300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4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0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1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1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892DE0-8859-7ABB-B9AF-801B6B70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A4CE4-B333-1C10-248F-D8553542B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3DFD16-40C4-BA78-1DED-559BAAE74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66E2D47A-94D0-174A-B881-4134405B4FA6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1DF70-BC81-FE63-CB53-C36A02E716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IBM Plex Mono" panose="020B0509050203000203" pitchFamily="49" charset="77"/>
              </a:defRPr>
            </a:lvl1pPr>
          </a:lstStyle>
          <a:p>
            <a:fld id="{CE59AB04-D304-E34A-86B0-7E31FD573E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26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8" r:id="rId6"/>
    <p:sldLayoutId id="2147483669" r:id="rId7"/>
    <p:sldLayoutId id="2147483670" r:id="rId8"/>
    <p:sldLayoutId id="2147483671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2C3E50"/>
          </a:solidFill>
          <a:latin typeface="IBM Plex Mono Medium" panose="020B0509050203000203" pitchFamily="49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4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20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1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rgbClr val="E74C3C"/>
        </a:buClr>
        <a:buFont typeface="Arial" panose="020B0604020202020204" pitchFamily="34" charset="0"/>
        <a:buChar char="•"/>
        <a:defRPr sz="1800" kern="1200">
          <a:solidFill>
            <a:srgbClr val="2C3E50"/>
          </a:solidFill>
          <a:latin typeface="IBM Plex Sans" panose="020B050305020300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AA82A-C82D-7CAA-2E39-EE83C9952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Downsizing Mission Design for CubeSats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85F50C-F442-A552-166F-308D85315E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8543"/>
            <a:ext cx="9144000" cy="83251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Presenter: Dan Grebow</a:t>
            </a:r>
          </a:p>
          <a:p>
            <a:r>
              <a:rPr lang="en-US" dirty="0"/>
              <a:t>May 1, 2023</a:t>
            </a:r>
          </a:p>
        </p:txBody>
      </p:sp>
    </p:spTree>
    <p:extLst>
      <p:ext uri="{BB962C8B-B14F-4D97-AF65-F5344CB8AC3E}">
        <p14:creationId xmlns:p14="http://schemas.microsoft.com/office/powerpoint/2010/main" val="1737988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08C5-DDD3-CB8D-E4B9-CFE58DF2C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When to Let Go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A4669-6A30-52AB-31CD-E0410CB0C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the spacecraft is ailing, don’t spend copious amounts of time trying to recover the mission</a:t>
            </a:r>
          </a:p>
          <a:p>
            <a:r>
              <a:rPr lang="en-US" dirty="0"/>
              <a:t>Let go sooner than you would for a larger-scale mission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9D5E3-4CFF-3B71-ADAC-6E5CED1F228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75CAE1-55BC-9053-F7CB-610CDAF571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106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C65A7-A662-6687-B743-DE50640F0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96446-8334-D65C-0564-0C0CC4804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Nearly all these recommendations boil down to accepting more risk in mission design</a:t>
            </a:r>
          </a:p>
          <a:p>
            <a:r>
              <a:rPr lang="en-US" dirty="0"/>
              <a:t>Reducing mission design cost becomes a selling point for </a:t>
            </a:r>
            <a:r>
              <a:rPr lang="en-US" dirty="0" err="1"/>
              <a:t>SmallSat</a:t>
            </a:r>
            <a:r>
              <a:rPr lang="en-US" dirty="0"/>
              <a:t> and CubeSat missions</a:t>
            </a:r>
          </a:p>
          <a:p>
            <a:pPr lvl="1"/>
            <a:r>
              <a:rPr lang="en-US" dirty="0"/>
              <a:t>Mission enabling; even greater return on investment</a:t>
            </a:r>
          </a:p>
          <a:p>
            <a:r>
              <a:rPr lang="en-US" dirty="0"/>
              <a:t>Stakeholders not willing to accept more risk must expect to pay more for mission design</a:t>
            </a:r>
          </a:p>
          <a:p>
            <a:pPr lvl="1"/>
            <a:r>
              <a:rPr lang="en-US" dirty="0"/>
              <a:t>In the event of anomalies or failure, chance of significant wasted cost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2C9AC-FC69-DFF7-FBE7-0CCE2959D3B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00D71-FA02-1FD8-5BFC-C4CA08192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558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01F1D-CDCD-A4E9-76F0-71C52862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282104"/>
            <a:ext cx="10871200" cy="1325563"/>
          </a:xfrm>
        </p:spPr>
        <p:txBody>
          <a:bodyPr/>
          <a:lstStyle/>
          <a:p>
            <a:r>
              <a:rPr lang="en-US" dirty="0"/>
              <a:t>Interplanetary CubeSats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0AC9D-55E8-9FEA-4464-E2ADD152F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591"/>
            <a:ext cx="10515600" cy="4486275"/>
          </a:xfrm>
        </p:spPr>
        <p:txBody>
          <a:bodyPr/>
          <a:lstStyle/>
          <a:p>
            <a:r>
              <a:rPr lang="en-US" dirty="0"/>
              <a:t>Relatively cheap</a:t>
            </a:r>
          </a:p>
          <a:p>
            <a:r>
              <a:rPr lang="en-US" dirty="0"/>
              <a:t>Risk more tolerable</a:t>
            </a:r>
          </a:p>
          <a:p>
            <a:r>
              <a:rPr lang="en-US" dirty="0"/>
              <a:t>Investment &amp; risk worth the return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4807F-7698-3519-F533-297053E926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9F1B2D-3F28-1D43-9AD9-5754198931EB}" type="datetime3">
              <a:rPr lang="en-US" smtClean="0"/>
              <a:t>18 April 2023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945840-775C-BD72-E03C-3E8ECF408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 descr="This artist's concept shows the Lunar Flashlight spacecraft, a six-unit CubeSat designed to search for ice on the Moon's surface using special lasers.">
            <a:extLst>
              <a:ext uri="{FF2B5EF4-FFF2-40B4-BE49-F238E27FC236}">
                <a16:creationId xmlns:a16="http://schemas.microsoft.com/office/drawing/2014/main" id="{823FD124-3845-703E-CAD7-A861B0D3C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624" y="3270749"/>
            <a:ext cx="3832928" cy="288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B335716-79CC-A7D5-5F4F-68C315379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9" y="3729831"/>
            <a:ext cx="3469475" cy="24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undefined">
            <a:extLst>
              <a:ext uri="{FF2B5EF4-FFF2-40B4-BE49-F238E27FC236}">
                <a16:creationId xmlns:a16="http://schemas.microsoft.com/office/drawing/2014/main" id="{CA34823D-54FF-66F0-0AEF-E7009A16F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803" y="282104"/>
            <a:ext cx="4216623" cy="281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6D28AEC-4BD3-A856-6E25-A6C5C9DA8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608" y="3568700"/>
            <a:ext cx="3842359" cy="26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29CAF3-1CA9-99FB-744C-A26E909D6447}"/>
              </a:ext>
            </a:extLst>
          </p:cNvPr>
          <p:cNvSpPr txBox="1"/>
          <p:nvPr/>
        </p:nvSpPr>
        <p:spPr>
          <a:xfrm>
            <a:off x="7357803" y="2689632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Artemis I CubeSats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80FA89-7470-5D24-7255-14BCA76DA44F}"/>
              </a:ext>
            </a:extLst>
          </p:cNvPr>
          <p:cNvSpPr txBox="1"/>
          <p:nvPr/>
        </p:nvSpPr>
        <p:spPr>
          <a:xfrm>
            <a:off x="1921368" y="5766515"/>
            <a:ext cx="177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>
                <a:solidFill>
                  <a:schemeClr val="bg1"/>
                </a:solidFill>
              </a:rPr>
              <a:t>MarCO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D6557B-E65E-A924-2BB9-5FF35DDC3AFA}"/>
              </a:ext>
            </a:extLst>
          </p:cNvPr>
          <p:cNvSpPr txBox="1"/>
          <p:nvPr/>
        </p:nvSpPr>
        <p:spPr>
          <a:xfrm>
            <a:off x="4047884" y="5766515"/>
            <a:ext cx="1619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NEAScout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CCC8C9-EEC1-90A7-22D2-FA0902EDBA28}"/>
              </a:ext>
            </a:extLst>
          </p:cNvPr>
          <p:cNvSpPr txBox="1"/>
          <p:nvPr/>
        </p:nvSpPr>
        <p:spPr>
          <a:xfrm>
            <a:off x="8065104" y="5766515"/>
            <a:ext cx="2259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Lunar Flashlight</a:t>
            </a:r>
          </a:p>
        </p:txBody>
      </p:sp>
    </p:spTree>
    <p:extLst>
      <p:ext uri="{BB962C8B-B14F-4D97-AF65-F5344CB8AC3E}">
        <p14:creationId xmlns:p14="http://schemas.microsoft.com/office/powerpoint/2010/main" val="269234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536F1-B703-9039-28CC-24D26E4AC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Mission Design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F8F52-31EB-9A12-27A6-9B846F467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Mission design does not scale down with spacecraft size</a:t>
            </a:r>
          </a:p>
          <a:p>
            <a:r>
              <a:rPr lang="en-US" dirty="0"/>
              <a:t>CubeSats must adapt on a whim to prime mission launch targets</a:t>
            </a:r>
          </a:p>
          <a:p>
            <a:r>
              <a:rPr lang="en-US" dirty="0"/>
              <a:t>CubeSats generally have more limited propulsion capabilities</a:t>
            </a:r>
          </a:p>
          <a:p>
            <a:r>
              <a:rPr lang="en-US" dirty="0"/>
              <a:t>CubeSats have greater chance of post-launch anomalies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7D462-040C-7FDB-A28E-7B15A527CAA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578C1-7BB5-966F-3D80-18E2E311BC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9902BD-5A11-1668-25D5-FAE111C1D9B8}"/>
              </a:ext>
            </a:extLst>
          </p:cNvPr>
          <p:cNvSpPr txBox="1"/>
          <p:nvPr/>
        </p:nvSpPr>
        <p:spPr>
          <a:xfrm>
            <a:off x="838200" y="4835496"/>
            <a:ext cx="9982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Due in part to these challenges, we believe it is important to find ways to scale down mission design for CubeSats</a:t>
            </a:r>
          </a:p>
        </p:txBody>
      </p:sp>
    </p:spTree>
    <p:extLst>
      <p:ext uri="{BB962C8B-B14F-4D97-AF65-F5344CB8AC3E}">
        <p14:creationId xmlns:p14="http://schemas.microsoft.com/office/powerpoint/2010/main" val="14268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627E1-E756-3E08-CA2E-AF85C00B0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Descope Mission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D33C2-14C8-CCAF-2FED-336EB64E06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Mission design preparations should focus on satisfying a descoped objective</a:t>
            </a:r>
          </a:p>
          <a:p>
            <a:r>
              <a:rPr lang="en-US" dirty="0"/>
              <a:t>Going beyond the descoped objective should be considered more as adapting “on the fly”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D3A38-7915-D8CD-F97B-8FAEF4E81FD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BC1A7-154C-0162-FB51-854230E536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668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144D5-0814-ABB2-BE41-E916849A4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Right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4A66B-C9F0-B4F3-DC07-3DD851C6C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mission design team should be small and experienced</a:t>
            </a:r>
          </a:p>
          <a:p>
            <a:r>
              <a:rPr lang="en-US" dirty="0"/>
              <a:t>The team should have a reliable suite of </a:t>
            </a:r>
            <a:r>
              <a:rPr lang="en-US" i="1" dirty="0"/>
              <a:t>generic</a:t>
            </a:r>
            <a:r>
              <a:rPr lang="en-US" dirty="0"/>
              <a:t> mission design software tools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1A5A3-B927-B973-2450-015E9BF9002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AC011A-93A8-40AB-79E0-B86493A693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10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7604E-1267-D6DB-8B42-8C20BCD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4317"/>
            <a:ext cx="10515600" cy="1325563"/>
          </a:xfrm>
        </p:spPr>
        <p:txBody>
          <a:bodyPr/>
          <a:lstStyle/>
          <a:p>
            <a:r>
              <a:rPr lang="en-US" dirty="0"/>
              <a:t>Tolerate More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0218A-8198-CADC-14A1-BE24A0BD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92"/>
            <a:ext cx="10515600" cy="4486275"/>
          </a:xfrm>
        </p:spPr>
        <p:txBody>
          <a:bodyPr/>
          <a:lstStyle/>
          <a:p>
            <a:r>
              <a:rPr lang="en-US" dirty="0"/>
              <a:t>Do not design everything to 99</a:t>
            </a:r>
            <a:r>
              <a:rPr lang="en-US" baseline="30000" dirty="0"/>
              <a:t>th</a:t>
            </a:r>
            <a:r>
              <a:rPr lang="en-US" dirty="0"/>
              <a:t> percentile</a:t>
            </a:r>
          </a:p>
          <a:p>
            <a:r>
              <a:rPr lang="en-US" dirty="0"/>
              <a:t>And don’t be precise about it</a:t>
            </a:r>
          </a:p>
          <a:p>
            <a:pPr lvl="1"/>
            <a:r>
              <a:rPr lang="en-US" dirty="0"/>
              <a:t>Don’t waste time try to obtain an exact percentage of success</a:t>
            </a:r>
          </a:p>
          <a:p>
            <a:pPr lvl="1"/>
            <a:r>
              <a:rPr lang="en-US" dirty="0"/>
              <a:t>Use fewer Monte Carlo samples than is normally acceptable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DBA4B-36ED-E50D-53F7-1C62954E69E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AA96AB-9942-FED8-62CB-D4C658D301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6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313FD-55FA-70AA-9397-FA3A42EAD20D}"/>
              </a:ext>
            </a:extLst>
          </p:cNvPr>
          <p:cNvCxnSpPr>
            <a:cxnSpLocks/>
          </p:cNvCxnSpPr>
          <p:nvPr/>
        </p:nvCxnSpPr>
        <p:spPr>
          <a:xfrm>
            <a:off x="2952840" y="5430896"/>
            <a:ext cx="84009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81FF5AB-6C7E-7568-198C-0D3464EB1801}"/>
              </a:ext>
            </a:extLst>
          </p:cNvPr>
          <p:cNvSpPr txBox="1"/>
          <p:nvPr/>
        </p:nvSpPr>
        <p:spPr>
          <a:xfrm>
            <a:off x="304084" y="5492369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Design-to </a:t>
            </a:r>
          </a:p>
          <a:p>
            <a:pPr algn="ctr"/>
            <a:r>
              <a:rPr lang="en-US" sz="2000" dirty="0"/>
              <a:t>% Success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DBF986-9201-4CEE-8C37-98F8C9914C61}"/>
              </a:ext>
            </a:extLst>
          </p:cNvPr>
          <p:cNvCxnSpPr>
            <a:cxnSpLocks/>
          </p:cNvCxnSpPr>
          <p:nvPr/>
        </p:nvCxnSpPr>
        <p:spPr>
          <a:xfrm>
            <a:off x="2952840" y="5194835"/>
            <a:ext cx="0" cy="462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EA94ED-A30E-89BD-B9A7-EFCEFC993A29}"/>
              </a:ext>
            </a:extLst>
          </p:cNvPr>
          <p:cNvCxnSpPr>
            <a:cxnSpLocks/>
          </p:cNvCxnSpPr>
          <p:nvPr/>
        </p:nvCxnSpPr>
        <p:spPr>
          <a:xfrm>
            <a:off x="11353800" y="5194835"/>
            <a:ext cx="0" cy="462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A2FF43A-989A-7BBE-D550-FCC37AD88082}"/>
              </a:ext>
            </a:extLst>
          </p:cNvPr>
          <p:cNvCxnSpPr>
            <a:cxnSpLocks/>
          </p:cNvCxnSpPr>
          <p:nvPr/>
        </p:nvCxnSpPr>
        <p:spPr>
          <a:xfrm>
            <a:off x="3421470" y="5253190"/>
            <a:ext cx="0" cy="365783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0B4271-9559-3ADF-5CC5-CF038576DD57}"/>
              </a:ext>
            </a:extLst>
          </p:cNvPr>
          <p:cNvCxnSpPr>
            <a:cxnSpLocks/>
          </p:cNvCxnSpPr>
          <p:nvPr/>
        </p:nvCxnSpPr>
        <p:spPr>
          <a:xfrm>
            <a:off x="10779760" y="5253190"/>
            <a:ext cx="0" cy="365783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28BDB22-A54C-ED76-3D5D-FCD6B4B0F887}"/>
              </a:ext>
            </a:extLst>
          </p:cNvPr>
          <p:cNvSpPr txBox="1"/>
          <p:nvPr/>
        </p:nvSpPr>
        <p:spPr>
          <a:xfrm>
            <a:off x="2907120" y="5691370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CE464-D482-45D0-CE31-382A3C4BB7EE}"/>
              </a:ext>
            </a:extLst>
          </p:cNvPr>
          <p:cNvSpPr txBox="1"/>
          <p:nvPr/>
        </p:nvSpPr>
        <p:spPr>
          <a:xfrm>
            <a:off x="10265410" y="5691370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1%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995BD12-194E-52A6-BC61-E9935A99EA54}"/>
              </a:ext>
            </a:extLst>
          </p:cNvPr>
          <p:cNvCxnSpPr>
            <a:cxnSpLocks/>
          </p:cNvCxnSpPr>
          <p:nvPr/>
        </p:nvCxnSpPr>
        <p:spPr>
          <a:xfrm>
            <a:off x="3791040" y="5876036"/>
            <a:ext cx="6719644" cy="0"/>
          </a:xfrm>
          <a:prstGeom prst="straightConnector1">
            <a:avLst/>
          </a:prstGeom>
          <a:ln w="101600">
            <a:gradFill flip="none" rotWithShape="1">
              <a:gsLst>
                <a:gs pos="32000">
                  <a:srgbClr val="FFFF00"/>
                </a:gs>
                <a:gs pos="0">
                  <a:srgbClr val="FF0000"/>
                </a:gs>
                <a:gs pos="65000">
                  <a:srgbClr val="00B050"/>
                </a:gs>
                <a:gs pos="100000">
                  <a:srgbClr val="0432FF"/>
                </a:gs>
              </a:gsLst>
              <a:lin ang="0" scaled="0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A9146D-3223-8B6C-A55E-CBF3A1C75A67}"/>
              </a:ext>
            </a:extLst>
          </p:cNvPr>
          <p:cNvCxnSpPr>
            <a:cxnSpLocks/>
          </p:cNvCxnSpPr>
          <p:nvPr/>
        </p:nvCxnSpPr>
        <p:spPr>
          <a:xfrm>
            <a:off x="3479154" y="4667614"/>
            <a:ext cx="0" cy="4836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F156E92-098E-06E6-6980-0D5D542A2C0F}"/>
              </a:ext>
            </a:extLst>
          </p:cNvPr>
          <p:cNvSpPr txBox="1"/>
          <p:nvPr/>
        </p:nvSpPr>
        <p:spPr>
          <a:xfrm>
            <a:off x="2928512" y="3928950"/>
            <a:ext cx="1148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Deploy &amp; establish contact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F1E0A2B-A191-02FF-0AB8-DE6849210F2F}"/>
              </a:ext>
            </a:extLst>
          </p:cNvPr>
          <p:cNvCxnSpPr>
            <a:cxnSpLocks/>
          </p:cNvCxnSpPr>
          <p:nvPr/>
        </p:nvCxnSpPr>
        <p:spPr>
          <a:xfrm>
            <a:off x="5120192" y="4746933"/>
            <a:ext cx="0" cy="4042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D676034-4E23-09D6-E0E3-D8F725FC9CFB}"/>
              </a:ext>
            </a:extLst>
          </p:cNvPr>
          <p:cNvSpPr txBox="1"/>
          <p:nvPr/>
        </p:nvSpPr>
        <p:spPr>
          <a:xfrm>
            <a:off x="4569550" y="4223713"/>
            <a:ext cx="114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Maneuver w/ sail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D960F58-8A9F-9898-3204-241517DB1A36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6438791" y="4581467"/>
            <a:ext cx="3981" cy="5697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AED11EB-1196-E950-7B2F-FE9205EF8F21}"/>
              </a:ext>
            </a:extLst>
          </p:cNvPr>
          <p:cNvSpPr txBox="1"/>
          <p:nvPr/>
        </p:nvSpPr>
        <p:spPr>
          <a:xfrm>
            <a:off x="5745553" y="4058247"/>
            <a:ext cx="1394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Navigate toward asteroid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B6B3E33-3783-09E4-11DB-FC6392FEAB15}"/>
              </a:ext>
            </a:extLst>
          </p:cNvPr>
          <p:cNvCxnSpPr>
            <a:cxnSpLocks/>
          </p:cNvCxnSpPr>
          <p:nvPr/>
        </p:nvCxnSpPr>
        <p:spPr>
          <a:xfrm>
            <a:off x="7550960" y="4791777"/>
            <a:ext cx="0" cy="3594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DED90ED-2334-A1F8-BD3B-F33612260873}"/>
              </a:ext>
            </a:extLst>
          </p:cNvPr>
          <p:cNvSpPr txBox="1"/>
          <p:nvPr/>
        </p:nvSpPr>
        <p:spPr>
          <a:xfrm>
            <a:off x="7000318" y="4268557"/>
            <a:ext cx="114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Image asteroid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45654C-5B01-B87E-6893-A333159ADCA3}"/>
              </a:ext>
            </a:extLst>
          </p:cNvPr>
          <p:cNvSpPr txBox="1"/>
          <p:nvPr/>
        </p:nvSpPr>
        <p:spPr>
          <a:xfrm>
            <a:off x="7908286" y="4268557"/>
            <a:ext cx="114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Flyby asteroid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14B63A7-FABB-4144-49DA-FCBD7C28728F}"/>
              </a:ext>
            </a:extLst>
          </p:cNvPr>
          <p:cNvSpPr txBox="1"/>
          <p:nvPr/>
        </p:nvSpPr>
        <p:spPr>
          <a:xfrm>
            <a:off x="8881241" y="3939479"/>
            <a:ext cx="1342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Achieve minimal science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77334D-5C97-39B6-7AA6-88440A97F99D}"/>
              </a:ext>
            </a:extLst>
          </p:cNvPr>
          <p:cNvSpPr txBox="1"/>
          <p:nvPr/>
        </p:nvSpPr>
        <p:spPr>
          <a:xfrm>
            <a:off x="9980123" y="4389368"/>
            <a:ext cx="121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Achieve full science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0746907-66C4-AF20-0B31-D81A60658882}"/>
              </a:ext>
            </a:extLst>
          </p:cNvPr>
          <p:cNvCxnSpPr>
            <a:cxnSpLocks/>
          </p:cNvCxnSpPr>
          <p:nvPr/>
        </p:nvCxnSpPr>
        <p:spPr>
          <a:xfrm>
            <a:off x="4267749" y="4909419"/>
            <a:ext cx="0" cy="2418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1BC7446-C83D-4A45-98D7-9271681903D0}"/>
              </a:ext>
            </a:extLst>
          </p:cNvPr>
          <p:cNvSpPr txBox="1"/>
          <p:nvPr/>
        </p:nvSpPr>
        <p:spPr>
          <a:xfrm>
            <a:off x="3717107" y="4604811"/>
            <a:ext cx="1148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Unfurl sail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3C431C2-D69C-B178-4E78-CCB9D779F1DA}"/>
              </a:ext>
            </a:extLst>
          </p:cNvPr>
          <p:cNvCxnSpPr>
            <a:cxnSpLocks/>
          </p:cNvCxnSpPr>
          <p:nvPr/>
        </p:nvCxnSpPr>
        <p:spPr>
          <a:xfrm>
            <a:off x="8470800" y="4791777"/>
            <a:ext cx="0" cy="3594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B136943-2B72-862C-CA0E-A3B5775688CB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9552393" y="4462699"/>
            <a:ext cx="0" cy="6885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815282E-970D-F2AF-4D97-5B1C340E5B9D}"/>
              </a:ext>
            </a:extLst>
          </p:cNvPr>
          <p:cNvCxnSpPr>
            <a:cxnSpLocks/>
          </p:cNvCxnSpPr>
          <p:nvPr/>
        </p:nvCxnSpPr>
        <p:spPr>
          <a:xfrm>
            <a:off x="10627151" y="4909419"/>
            <a:ext cx="0" cy="2418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8CBD611-95A8-56CE-9B3D-E2465E00622E}"/>
              </a:ext>
            </a:extLst>
          </p:cNvPr>
          <p:cNvSpPr txBox="1"/>
          <p:nvPr/>
        </p:nvSpPr>
        <p:spPr>
          <a:xfrm>
            <a:off x="606914" y="4179172"/>
            <a:ext cx="2202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Example Solar </a:t>
            </a:r>
          </a:p>
          <a:p>
            <a:pPr algn="ctr"/>
            <a:r>
              <a:rPr lang="en-US" sz="2000" b="1" dirty="0"/>
              <a:t>Sail Mission to Asteroid</a:t>
            </a:r>
          </a:p>
        </p:txBody>
      </p:sp>
    </p:spTree>
    <p:extLst>
      <p:ext uri="{BB962C8B-B14F-4D97-AF65-F5344CB8AC3E}">
        <p14:creationId xmlns:p14="http://schemas.microsoft.com/office/powerpoint/2010/main" val="1915940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C7BD1-2E62-580D-7338-C451F1BDD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 Over-Preparing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6BC16-9AA1-7BB8-4F95-3879F6180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Avoid extensive, unnecessary analyses</a:t>
            </a:r>
          </a:p>
          <a:p>
            <a:pPr lvl="1"/>
            <a:r>
              <a:rPr lang="en-US" dirty="0"/>
              <a:t>Examples: High-fidelity Monte Carlo studies, esoteric trade studies</a:t>
            </a:r>
          </a:p>
          <a:p>
            <a:r>
              <a:rPr lang="en-US" dirty="0"/>
              <a:t>Minimize contingency studies and cut away number of back-up trajectory options</a:t>
            </a:r>
          </a:p>
          <a:p>
            <a:r>
              <a:rPr lang="en-US" dirty="0"/>
              <a:t>For a given day in the launch period, preparation should be proportional to the probability launch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00F9C-E088-5979-6415-44A06442C1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F780BD-1377-C388-5951-D28AB895E7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479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50243-5C5B-08DF-055D-0BD06D20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Fly Imperfect Designs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B0F8-5210-95FF-23E5-1974284FD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low-fidelity trajectory models whenever possible</a:t>
            </a:r>
          </a:p>
          <a:p>
            <a:pPr lvl="1"/>
            <a:r>
              <a:rPr lang="en-US" dirty="0"/>
              <a:t>Example: Two-body propagations with impulsive maneuvers</a:t>
            </a:r>
          </a:p>
          <a:p>
            <a:r>
              <a:rPr lang="en-US" dirty="0"/>
              <a:t>Accept sub-optimal trajectories</a:t>
            </a:r>
          </a:p>
          <a:p>
            <a:pPr lvl="1"/>
            <a:r>
              <a:rPr lang="en-US" dirty="0"/>
              <a:t>Having the perfect, globally optimal trajectory is time consuming and often unnecessary</a:t>
            </a:r>
          </a:p>
          <a:p>
            <a:pPr lvl="1"/>
            <a:r>
              <a:rPr lang="en-US" dirty="0"/>
              <a:t>For high-thrust use rules of thumb for maneuvers</a:t>
            </a:r>
          </a:p>
          <a:p>
            <a:pPr lvl="1"/>
            <a:r>
              <a:rPr lang="en-US" dirty="0"/>
              <a:t>For low-thrust use well-known control laws whenever possible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8FC2F-846E-FB4A-73F6-9806CF30E80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CCBDA0-3D1A-9CE5-811D-6EE4011B65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646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6A05-7FAC-4C8F-342E-EC9E84C92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 Capable of Adapting “On the Fly”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6DC90-73CB-3294-F3D8-2BC26E187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</a:t>
            </a:r>
            <a:r>
              <a:rPr lang="en-US" i="1" dirty="0"/>
              <a:t>mentally</a:t>
            </a:r>
            <a:r>
              <a:rPr lang="en-US" dirty="0"/>
              <a:t> prepared for designing an entirely new mission</a:t>
            </a:r>
          </a:p>
          <a:p>
            <a:pPr lvl="1"/>
            <a:r>
              <a:rPr lang="en-US" dirty="0"/>
              <a:t>Don’t fall too much in love with a particular design</a:t>
            </a:r>
          </a:p>
          <a:p>
            <a:r>
              <a:rPr lang="en-US" dirty="0"/>
              <a:t>Rely on astrodynamics intuition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F2775-0DC6-2230-22BE-97D7A552E31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A367A2-5650-8E4B-8EAF-4FB6CBA68188}" type="datetime3">
              <a:rPr lang="en-US" smtClean="0"/>
              <a:t>18 April 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51135A-76C1-6AEF-27E8-50D2B6538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497FF5-EF3D-0646-ABDB-9FAEF1F35B0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914642"/>
      </p:ext>
    </p:extLst>
  </p:cSld>
  <p:clrMapOvr>
    <a:masterClrMapping/>
  </p:clrMapOvr>
</p:sld>
</file>

<file path=ppt/theme/theme1.xml><?xml version="1.0" encoding="utf-8"?>
<a:theme xmlns:a="http://schemas.openxmlformats.org/drawingml/2006/main" name="Red">
  <a:themeElements>
    <a:clrScheme name="Custom 2">
      <a:dk1>
        <a:srgbClr val="000000"/>
      </a:dk1>
      <a:lt1>
        <a:srgbClr val="FFFFFF"/>
      </a:lt1>
      <a:dk2>
        <a:srgbClr val="647DA0"/>
      </a:dk2>
      <a:lt2>
        <a:srgbClr val="E7E6E6"/>
      </a:lt2>
      <a:accent1>
        <a:srgbClr val="EBCEC7"/>
      </a:accent1>
      <a:accent2>
        <a:srgbClr val="FF7C7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">
  <a:themeElements>
    <a:clrScheme name="Custom 3">
      <a:dk1>
        <a:srgbClr val="000000"/>
      </a:dk1>
      <a:lt1>
        <a:srgbClr val="FFFFFF"/>
      </a:lt1>
      <a:dk2>
        <a:srgbClr val="647DA0"/>
      </a:dk2>
      <a:lt2>
        <a:srgbClr val="E7E6E6"/>
      </a:lt2>
      <a:accent1>
        <a:srgbClr val="A1B2CC"/>
      </a:accent1>
      <a:accent2>
        <a:srgbClr val="C7CDD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11458</TotalTime>
  <Words>512</Words>
  <Application>Microsoft Macintosh PowerPoint</Application>
  <PresentationFormat>Widescreen</PresentationFormat>
  <Paragraphs>92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IBM Plex Sans</vt:lpstr>
      <vt:lpstr>Calibri</vt:lpstr>
      <vt:lpstr>IBM Plex Mono Medium</vt:lpstr>
      <vt:lpstr>IBM Plex Mono</vt:lpstr>
      <vt:lpstr>Arial</vt:lpstr>
      <vt:lpstr>Red</vt:lpstr>
      <vt:lpstr>Blue</vt:lpstr>
      <vt:lpstr>Downsizing Mission Design for CubeSats</vt:lpstr>
      <vt:lpstr>Interplanetary CubeSats</vt:lpstr>
      <vt:lpstr>Some Mission Design Challenges</vt:lpstr>
      <vt:lpstr>Descope Mission Objectives</vt:lpstr>
      <vt:lpstr>Find the Right Team</vt:lpstr>
      <vt:lpstr>Tolerate More Risk</vt:lpstr>
      <vt:lpstr>Avoid Over-Preparing</vt:lpstr>
      <vt:lpstr>Fly Imperfect Designs</vt:lpstr>
      <vt:lpstr>Be Capable of Adapting “On the Fly”</vt:lpstr>
      <vt:lpstr>Know When to Let Go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Hannah Grip</dc:creator>
  <cp:lastModifiedBy>Dan Grebow</cp:lastModifiedBy>
  <cp:revision>31</cp:revision>
  <dcterms:created xsi:type="dcterms:W3CDTF">2023-03-27T17:02:43Z</dcterms:created>
  <dcterms:modified xsi:type="dcterms:W3CDTF">2023-04-21T16:52:34Z</dcterms:modified>
</cp:coreProperties>
</file>