
<file path=[Content_Types].xml><?xml version="1.0" encoding="utf-8"?>
<Types xmlns="http://schemas.openxmlformats.org/package/2006/content-types">
  <Default Extension="jpeg" ContentType="image/jpeg"/>
  <Default Extension="jpg" ContentType="image/jp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media/image15.jpg" ContentType="image/jpeg"/>
  <Override PartName="/ppt/media/image21.jpg" ContentType="image/jpeg"/>
  <Override PartName="/ppt/notesSlides/notesSlide4.xml" ContentType="application/vnd.openxmlformats-officedocument.presentationml.notesSlide+xml"/>
  <Override PartName="/ppt/media/image23.jpg" ContentType="image/jpeg"/>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7.xml" ContentType="application/vnd.openxmlformats-officedocument.presentationml.notesSlide+xml"/>
  <Override PartName="/ppt/media/image41.jpg" ContentType="image/jpeg"/>
  <Override PartName="/ppt/media/image42.jpg" ContentType="image/jpeg"/>
  <Override PartName="/ppt/media/image45.jpg" ContentType="image/jpeg"/>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4"/>
  </p:sldMasterIdLst>
  <p:notesMasterIdLst>
    <p:notesMasterId r:id="rId36"/>
  </p:notesMasterIdLst>
  <p:handoutMasterIdLst>
    <p:handoutMasterId r:id="rId37"/>
  </p:handoutMasterIdLst>
  <p:sldIdLst>
    <p:sldId id="285" r:id="rId5"/>
    <p:sldId id="5074" r:id="rId6"/>
    <p:sldId id="2072577918" r:id="rId7"/>
    <p:sldId id="281" r:id="rId8"/>
    <p:sldId id="282" r:id="rId9"/>
    <p:sldId id="5072" r:id="rId10"/>
    <p:sldId id="5075" r:id="rId11"/>
    <p:sldId id="4946" r:id="rId12"/>
    <p:sldId id="5076" r:id="rId13"/>
    <p:sldId id="392" r:id="rId14"/>
    <p:sldId id="5077" r:id="rId15"/>
    <p:sldId id="360" r:id="rId16"/>
    <p:sldId id="362" r:id="rId17"/>
    <p:sldId id="5078" r:id="rId18"/>
    <p:sldId id="2072577916" r:id="rId19"/>
    <p:sldId id="2072577917" r:id="rId20"/>
    <p:sldId id="5080" r:id="rId21"/>
    <p:sldId id="284" r:id="rId22"/>
    <p:sldId id="4955" r:id="rId23"/>
    <p:sldId id="275" r:id="rId24"/>
    <p:sldId id="276" r:id="rId25"/>
    <p:sldId id="2072577920" r:id="rId26"/>
    <p:sldId id="2072577919" r:id="rId27"/>
    <p:sldId id="278" r:id="rId28"/>
    <p:sldId id="5081" r:id="rId29"/>
    <p:sldId id="5049" r:id="rId30"/>
    <p:sldId id="5048" r:id="rId31"/>
    <p:sldId id="349" r:id="rId32"/>
    <p:sldId id="257" r:id="rId33"/>
    <p:sldId id="283" r:id="rId34"/>
    <p:sldId id="350" r:id="rId35"/>
  </p:sldIdLst>
  <p:sldSz cx="9144000" cy="5143500" type="screen16x9"/>
  <p:notesSz cx="9144000" cy="51435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051"/>
    <a:srgbClr val="1674BA"/>
    <a:srgbClr val="000000"/>
    <a:srgbClr val="E7F0F9"/>
    <a:srgbClr val="0D1F72"/>
    <a:srgbClr val="C6EFFF"/>
    <a:srgbClr val="000609"/>
    <a:srgbClr val="06090C"/>
    <a:srgbClr val="0306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6593" autoAdjust="0"/>
    <p:restoredTop sz="94775"/>
  </p:normalViewPr>
  <p:slideViewPr>
    <p:cSldViewPr snapToGrid="0">
      <p:cViewPr varScale="1">
        <p:scale>
          <a:sx n="120" d="100"/>
          <a:sy n="120" d="100"/>
        </p:scale>
        <p:origin x="1320" y="168"/>
      </p:cViewPr>
      <p:guideLst>
        <p:guide orient="horz" pos="2880"/>
        <p:guide pos="2160"/>
      </p:guideLst>
    </p:cSldViewPr>
  </p:slid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173" d="100"/>
          <a:sy n="173" d="100"/>
        </p:scale>
        <p:origin x="732" y="12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D7DF402-FFF4-EC07-82F8-312352E003AD}"/>
              </a:ext>
            </a:extLst>
          </p:cNvPr>
          <p:cNvSpPr>
            <a:spLocks noGrp="1"/>
          </p:cNvSpPr>
          <p:nvPr>
            <p:ph type="hdr" sz="quarter"/>
          </p:nvPr>
        </p:nvSpPr>
        <p:spPr>
          <a:xfrm>
            <a:off x="0" y="0"/>
            <a:ext cx="3962400" cy="257175"/>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2562579-DDE5-FA41-723D-0E9E187C6E88}"/>
              </a:ext>
            </a:extLst>
          </p:cNvPr>
          <p:cNvSpPr>
            <a:spLocks noGrp="1"/>
          </p:cNvSpPr>
          <p:nvPr>
            <p:ph type="dt" sz="quarter" idx="1"/>
          </p:nvPr>
        </p:nvSpPr>
        <p:spPr>
          <a:xfrm>
            <a:off x="5180013" y="0"/>
            <a:ext cx="3962400" cy="257175"/>
          </a:xfrm>
          <a:prstGeom prst="rect">
            <a:avLst/>
          </a:prstGeom>
        </p:spPr>
        <p:txBody>
          <a:bodyPr vert="horz" lIns="91440" tIns="45720" rIns="91440" bIns="45720" rtlCol="0"/>
          <a:lstStyle>
            <a:lvl1pPr algn="r">
              <a:defRPr sz="1200"/>
            </a:lvl1pPr>
          </a:lstStyle>
          <a:p>
            <a:fld id="{6EA7EA00-5CD2-4EC8-B9D7-AA3E9DD85199}" type="datetimeFigureOut">
              <a:rPr lang="en-US" smtClean="0"/>
              <a:t>4/27/23</a:t>
            </a:fld>
            <a:endParaRPr lang="en-US" dirty="0"/>
          </a:p>
        </p:txBody>
      </p:sp>
      <p:sp>
        <p:nvSpPr>
          <p:cNvPr id="4" name="Footer Placeholder 3">
            <a:extLst>
              <a:ext uri="{FF2B5EF4-FFF2-40B4-BE49-F238E27FC236}">
                <a16:creationId xmlns:a16="http://schemas.microsoft.com/office/drawing/2014/main" id="{3D004099-AA5A-EAAD-12A8-C3388789C88C}"/>
              </a:ext>
            </a:extLst>
          </p:cNvPr>
          <p:cNvSpPr>
            <a:spLocks noGrp="1"/>
          </p:cNvSpPr>
          <p:nvPr>
            <p:ph type="ftr" sz="quarter" idx="2"/>
          </p:nvPr>
        </p:nvSpPr>
        <p:spPr>
          <a:xfrm>
            <a:off x="0" y="4886325"/>
            <a:ext cx="3962400" cy="25717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F4CE19E9-0725-E97A-DBC3-7C6498C777A8}"/>
              </a:ext>
            </a:extLst>
          </p:cNvPr>
          <p:cNvSpPr>
            <a:spLocks noGrp="1"/>
          </p:cNvSpPr>
          <p:nvPr>
            <p:ph type="sldNum" sz="quarter" idx="3"/>
          </p:nvPr>
        </p:nvSpPr>
        <p:spPr>
          <a:xfrm>
            <a:off x="5180013" y="4886325"/>
            <a:ext cx="3962400" cy="257175"/>
          </a:xfrm>
          <a:prstGeom prst="rect">
            <a:avLst/>
          </a:prstGeom>
        </p:spPr>
        <p:txBody>
          <a:bodyPr vert="horz" lIns="91440" tIns="45720" rIns="91440" bIns="45720" rtlCol="0" anchor="b"/>
          <a:lstStyle>
            <a:lvl1pPr algn="r">
              <a:defRPr sz="1200"/>
            </a:lvl1pPr>
          </a:lstStyle>
          <a:p>
            <a:fld id="{6B358EC3-4265-468E-9048-DE3512F3237F}" type="slidenum">
              <a:rPr lang="en-US" smtClean="0"/>
              <a:t>‹#›</a:t>
            </a:fld>
            <a:endParaRPr lang="en-US" dirty="0"/>
          </a:p>
        </p:txBody>
      </p:sp>
    </p:spTree>
    <p:extLst>
      <p:ext uri="{BB962C8B-B14F-4D97-AF65-F5344CB8AC3E}">
        <p14:creationId xmlns:p14="http://schemas.microsoft.com/office/powerpoint/2010/main" val="20039046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25717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5180013" y="0"/>
            <a:ext cx="3962400" cy="257175"/>
          </a:xfrm>
          <a:prstGeom prst="rect">
            <a:avLst/>
          </a:prstGeom>
        </p:spPr>
        <p:txBody>
          <a:bodyPr vert="horz" lIns="91440" tIns="45720" rIns="91440" bIns="45720" rtlCol="0"/>
          <a:lstStyle>
            <a:lvl1pPr algn="r">
              <a:defRPr sz="1200"/>
            </a:lvl1pPr>
          </a:lstStyle>
          <a:p>
            <a:fld id="{32F0B208-A6B9-934C-B261-6F5A6BFB4307}" type="datetimeFigureOut">
              <a:rPr lang="en-US" smtClean="0"/>
              <a:t>4/27/23</a:t>
            </a:fld>
            <a:endParaRPr lang="en-US" dirty="0"/>
          </a:p>
        </p:txBody>
      </p:sp>
      <p:sp>
        <p:nvSpPr>
          <p:cNvPr id="4" name="Slide Image Placeholder 3"/>
          <p:cNvSpPr>
            <a:spLocks noGrp="1" noRot="1" noChangeAspect="1"/>
          </p:cNvSpPr>
          <p:nvPr>
            <p:ph type="sldImg" idx="2"/>
          </p:nvPr>
        </p:nvSpPr>
        <p:spPr>
          <a:xfrm>
            <a:off x="3028950" y="642938"/>
            <a:ext cx="3086100" cy="173672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914400" y="2474913"/>
            <a:ext cx="7315200" cy="20256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4886325"/>
            <a:ext cx="3962400" cy="25717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5180013" y="4886325"/>
            <a:ext cx="3962400" cy="257175"/>
          </a:xfrm>
          <a:prstGeom prst="rect">
            <a:avLst/>
          </a:prstGeom>
        </p:spPr>
        <p:txBody>
          <a:bodyPr vert="horz" lIns="91440" tIns="45720" rIns="91440" bIns="45720" rtlCol="0" anchor="b"/>
          <a:lstStyle>
            <a:lvl1pPr algn="r">
              <a:defRPr sz="1200"/>
            </a:lvl1pPr>
          </a:lstStyle>
          <a:p>
            <a:fld id="{752BFAF8-4A52-7E41-A523-684DAFA3243C}" type="slidenum">
              <a:rPr lang="en-US" smtClean="0"/>
              <a:t>‹#›</a:t>
            </a:fld>
            <a:endParaRPr lang="en-US" dirty="0"/>
          </a:p>
        </p:txBody>
      </p:sp>
    </p:spTree>
    <p:extLst>
      <p:ext uri="{BB962C8B-B14F-4D97-AF65-F5344CB8AC3E}">
        <p14:creationId xmlns:p14="http://schemas.microsoft.com/office/powerpoint/2010/main" val="21702909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52BFAF8-4A52-7E41-A523-684DAFA3243C}" type="slidenum">
              <a:rPr lang="en-US" smtClean="0"/>
              <a:t>1</a:t>
            </a:fld>
            <a:endParaRPr lang="en-US" dirty="0"/>
          </a:p>
        </p:txBody>
      </p:sp>
    </p:spTree>
    <p:extLst>
      <p:ext uri="{BB962C8B-B14F-4D97-AF65-F5344CB8AC3E}">
        <p14:creationId xmlns:p14="http://schemas.microsoft.com/office/powerpoint/2010/main" val="2426766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EOT: 3:00</a:t>
            </a:r>
          </a:p>
          <a:p>
            <a:r>
              <a:rPr lang="en-US" dirty="0"/>
              <a:t>TGO: 12:00</a:t>
            </a:r>
          </a:p>
          <a:p>
            <a:endParaRPr lang="en-US" dirty="0"/>
          </a:p>
          <a:p>
            <a:r>
              <a:rPr lang="en-US" dirty="0"/>
              <a:t>Narrate each objective</a:t>
            </a:r>
          </a:p>
          <a:p>
            <a:endParaRPr lang="en-US" dirty="0"/>
          </a:p>
          <a:p>
            <a:r>
              <a:rPr lang="en-US" dirty="0"/>
              <a:t>1) emphasis on operations and nav uniqueness</a:t>
            </a:r>
          </a:p>
          <a:p>
            <a:endParaRPr lang="en-US" dirty="0"/>
          </a:p>
          <a:p>
            <a:r>
              <a:rPr lang="en-US" dirty="0"/>
              <a:t>2) supporting the operations and support requirements for NRHO ops</a:t>
            </a:r>
          </a:p>
          <a:p>
            <a:endParaRPr lang="en-US" dirty="0"/>
          </a:p>
          <a:p>
            <a:r>
              <a:rPr lang="en-US" dirty="0"/>
              <a:t>3) CAPS - ranging enables autonomous navigation thus reducing earth based systems support</a:t>
            </a:r>
          </a:p>
          <a:p>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25834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12148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8</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42356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52BFAF8-4A52-7E41-A523-684DAFA3243C}" type="slidenum">
              <a:rPr lang="en-US" smtClean="0"/>
              <a:t>9</a:t>
            </a:fld>
            <a:endParaRPr lang="en-US" dirty="0"/>
          </a:p>
        </p:txBody>
      </p:sp>
    </p:spTree>
    <p:extLst>
      <p:ext uri="{BB962C8B-B14F-4D97-AF65-F5344CB8AC3E}">
        <p14:creationId xmlns:p14="http://schemas.microsoft.com/office/powerpoint/2010/main" val="5109966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52BFAF8-4A52-7E41-A523-684DAFA3243C}" type="slidenum">
              <a:rPr lang="en-US" smtClean="0"/>
              <a:t>11</a:t>
            </a:fld>
            <a:endParaRPr lang="en-US" dirty="0"/>
          </a:p>
        </p:txBody>
      </p:sp>
    </p:spTree>
    <p:extLst>
      <p:ext uri="{BB962C8B-B14F-4D97-AF65-F5344CB8AC3E}">
        <p14:creationId xmlns:p14="http://schemas.microsoft.com/office/powerpoint/2010/main" val="15531763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19</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44549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52BFAF8-4A52-7E41-A523-684DAFA3243C}" type="slidenum">
              <a:rPr lang="en-US" smtClean="0"/>
              <a:t>30</a:t>
            </a:fld>
            <a:endParaRPr lang="en-US" dirty="0"/>
          </a:p>
        </p:txBody>
      </p:sp>
    </p:spTree>
    <p:extLst>
      <p:ext uri="{BB962C8B-B14F-4D97-AF65-F5344CB8AC3E}">
        <p14:creationId xmlns:p14="http://schemas.microsoft.com/office/powerpoint/2010/main" val="18604160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1080135"/>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1285875"/>
          </a:xfrm>
          <a:prstGeom prst="rect">
            <a:avLst/>
          </a:prstGeom>
        </p:spPr>
        <p:txBody>
          <a:bodyPr wrap="square" lIns="0" tIns="0" rIns="0" bIns="0">
            <a:spAutoFit/>
          </a:bodyPr>
          <a:lstStyle>
            <a:lvl1pPr>
              <a:defRPr/>
            </a:lvl1pPr>
          </a:lstStyle>
          <a:p>
            <a:endParaRPr/>
          </a:p>
        </p:txBody>
      </p:sp>
      <p:sp>
        <p:nvSpPr>
          <p:cNvPr id="6" name="Holder 6"/>
          <p:cNvSpPr>
            <a:spLocks noGrp="1"/>
          </p:cNvSpPr>
          <p:nvPr>
            <p:ph type="sldNum" sz="quarter" idx="7"/>
          </p:nvPr>
        </p:nvSpPr>
        <p:spPr/>
        <p:txBody>
          <a:bodyPr lIns="0" tIns="0" rIns="0" bIns="0"/>
          <a:lstStyle>
            <a:lvl1pPr>
              <a:defRPr sz="1400" b="0" i="0">
                <a:solidFill>
                  <a:schemeClr val="tx1"/>
                </a:solidFill>
                <a:latin typeface="Arial"/>
                <a:cs typeface="Arial"/>
              </a:defRPr>
            </a:lvl1pPr>
          </a:lstStyle>
          <a:p>
            <a:pPr marL="38100">
              <a:lnSpc>
                <a:spcPts val="1645"/>
              </a:lnSpc>
            </a:pPr>
            <a:fld id="{81D60167-4931-47E6-BA6A-407CBD079E47}" type="slidenum">
              <a:rPr/>
              <a:t>‹#›</a:t>
            </a:fld>
            <a:endParaRPr dirty="0"/>
          </a:p>
        </p:txBody>
      </p:sp>
      <p:sp>
        <p:nvSpPr>
          <p:cNvPr id="7" name="Holder 4">
            <a:extLst>
              <a:ext uri="{FF2B5EF4-FFF2-40B4-BE49-F238E27FC236}">
                <a16:creationId xmlns:a16="http://schemas.microsoft.com/office/drawing/2014/main" id="{30B5E4DD-E31F-8351-A85F-5BA33F680A74}"/>
              </a:ext>
            </a:extLst>
          </p:cNvPr>
          <p:cNvSpPr>
            <a:spLocks noGrp="1"/>
          </p:cNvSpPr>
          <p:nvPr>
            <p:ph type="ftr" sz="quarter" idx="5"/>
          </p:nvPr>
        </p:nvSpPr>
        <p:spPr>
          <a:xfrm>
            <a:off x="2889211" y="4899844"/>
            <a:ext cx="3365579" cy="243656"/>
          </a:xfrm>
          <a:prstGeom prst="rect">
            <a:avLst/>
          </a:prstGeom>
        </p:spPr>
        <p:txBody>
          <a:bodyPr wrap="square" lIns="0" tIns="0" rIns="0" bIns="0">
            <a:spAutoFit/>
          </a:bodyPr>
          <a:lstStyle>
            <a:lvl1pPr algn="ctr">
              <a:defRPr sz="800" b="0" i="0">
                <a:solidFill>
                  <a:schemeClr val="bg1"/>
                </a:solidFill>
                <a:latin typeface="Times New Roman"/>
                <a:cs typeface="Times New Roman"/>
              </a:defRPr>
            </a:lvl1pPr>
          </a:lstStyle>
          <a:p>
            <a:pPr marL="1049655" marR="5080" indent="-1037590">
              <a:lnSpc>
                <a:spcPts val="910"/>
              </a:lnSpc>
              <a:spcBef>
                <a:spcPts val="85"/>
              </a:spcBef>
            </a:pPr>
            <a:r>
              <a:rPr lang="en-US" spc="-35" dirty="0"/>
              <a:t>CAPSTONE Summary Briefing to 36th Annual Small Satellite Conference</a:t>
            </a:r>
          </a:p>
          <a:p>
            <a:pPr marL="1049655" marR="5080" indent="-1037590">
              <a:lnSpc>
                <a:spcPts val="910"/>
              </a:lnSpc>
              <a:spcBef>
                <a:spcPts val="85"/>
              </a:spcBef>
            </a:pPr>
            <a:r>
              <a:rPr lang="en-US" spc="-35" dirty="0"/>
              <a:t>Advanced Space, LLC |  August 2022</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4D88F0"/>
                </a:solidFill>
                <a:latin typeface="Times New Roman"/>
                <a:cs typeface="Times New Roman"/>
              </a:defRPr>
            </a:lvl1pPr>
          </a:lstStyle>
          <a:p>
            <a:endParaRPr/>
          </a:p>
        </p:txBody>
      </p:sp>
      <p:sp>
        <p:nvSpPr>
          <p:cNvPr id="3" name="Holder 3"/>
          <p:cNvSpPr>
            <a:spLocks noGrp="1"/>
          </p:cNvSpPr>
          <p:nvPr>
            <p:ph type="body" idx="1"/>
          </p:nvPr>
        </p:nvSpPr>
        <p:spPr/>
        <p:txBody>
          <a:bodyPr lIns="0" tIns="0" rIns="0" bIns="0"/>
          <a:lstStyle>
            <a:lvl1pPr>
              <a:defRPr sz="2100" b="0" i="0">
                <a:solidFill>
                  <a:srgbClr val="191919"/>
                </a:solidFill>
                <a:latin typeface="Times New Roman"/>
                <a:cs typeface="Times New Roman"/>
              </a:defRPr>
            </a:lvl1pPr>
          </a:lstStyle>
          <a:p>
            <a:endParaRPr/>
          </a:p>
        </p:txBody>
      </p:sp>
      <p:sp>
        <p:nvSpPr>
          <p:cNvPr id="6" name="Holder 6"/>
          <p:cNvSpPr>
            <a:spLocks noGrp="1"/>
          </p:cNvSpPr>
          <p:nvPr>
            <p:ph type="sldNum" sz="quarter" idx="7"/>
          </p:nvPr>
        </p:nvSpPr>
        <p:spPr/>
        <p:txBody>
          <a:bodyPr lIns="0" tIns="0" rIns="0" bIns="0"/>
          <a:lstStyle>
            <a:lvl1pPr>
              <a:defRPr sz="1400" b="0" i="0">
                <a:solidFill>
                  <a:schemeClr val="tx1"/>
                </a:solidFill>
                <a:latin typeface="Arial"/>
                <a:cs typeface="Arial"/>
              </a:defRPr>
            </a:lvl1pPr>
          </a:lstStyle>
          <a:p>
            <a:pPr marL="38100">
              <a:lnSpc>
                <a:spcPts val="1645"/>
              </a:lnSpc>
            </a:pPr>
            <a:fld id="{81D60167-4931-47E6-BA6A-407CBD079E47}" type="slidenum">
              <a:rPr/>
              <a:t>‹#›</a:t>
            </a:fld>
            <a:endParaRPr dirty="0"/>
          </a:p>
        </p:txBody>
      </p:sp>
      <p:sp>
        <p:nvSpPr>
          <p:cNvPr id="8" name="Holder 4">
            <a:extLst>
              <a:ext uri="{FF2B5EF4-FFF2-40B4-BE49-F238E27FC236}">
                <a16:creationId xmlns:a16="http://schemas.microsoft.com/office/drawing/2014/main" id="{34CF2DB8-5DA5-4B1B-96B9-E061F97E2885}"/>
              </a:ext>
            </a:extLst>
          </p:cNvPr>
          <p:cNvSpPr>
            <a:spLocks noGrp="1"/>
          </p:cNvSpPr>
          <p:nvPr>
            <p:ph type="ftr" sz="quarter" idx="5"/>
          </p:nvPr>
        </p:nvSpPr>
        <p:spPr>
          <a:xfrm>
            <a:off x="2889211" y="4899844"/>
            <a:ext cx="3365579" cy="243656"/>
          </a:xfrm>
          <a:prstGeom prst="rect">
            <a:avLst/>
          </a:prstGeom>
        </p:spPr>
        <p:txBody>
          <a:bodyPr wrap="square" lIns="0" tIns="0" rIns="0" bIns="0">
            <a:spAutoFit/>
          </a:bodyPr>
          <a:lstStyle>
            <a:lvl1pPr algn="ctr">
              <a:defRPr sz="800" b="0" i="0">
                <a:solidFill>
                  <a:schemeClr val="bg1"/>
                </a:solidFill>
                <a:latin typeface="Times New Roman"/>
                <a:cs typeface="Times New Roman"/>
              </a:defRPr>
            </a:lvl1pPr>
          </a:lstStyle>
          <a:p>
            <a:pPr marL="1049655" marR="5080" indent="-1037590">
              <a:lnSpc>
                <a:spcPts val="910"/>
              </a:lnSpc>
              <a:spcBef>
                <a:spcPts val="85"/>
              </a:spcBef>
            </a:pPr>
            <a:r>
              <a:rPr lang="en-US" spc="-35" dirty="0"/>
              <a:t>CAPSTONE Summary Briefing to 36th Annual Small Satellite Conference</a:t>
            </a:r>
          </a:p>
          <a:p>
            <a:pPr marL="1049655" marR="5080" indent="-1037590">
              <a:lnSpc>
                <a:spcPts val="910"/>
              </a:lnSpc>
              <a:spcBef>
                <a:spcPts val="85"/>
              </a:spcBef>
            </a:pPr>
            <a:r>
              <a:rPr lang="en-US" spc="-35" dirty="0"/>
              <a:t>Advanced Space, LLC |  August 2022</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4D88F0"/>
                </a:solidFill>
                <a:latin typeface="Times New Roman"/>
                <a:cs typeface="Times New Roman"/>
              </a:defRPr>
            </a:lvl1pPr>
          </a:lstStyle>
          <a:p>
            <a:endParaRPr/>
          </a:p>
        </p:txBody>
      </p:sp>
      <p:sp>
        <p:nvSpPr>
          <p:cNvPr id="3" name="Holder 3"/>
          <p:cNvSpPr>
            <a:spLocks noGrp="1"/>
          </p:cNvSpPr>
          <p:nvPr>
            <p:ph sz="half" idx="2"/>
          </p:nvPr>
        </p:nvSpPr>
        <p:spPr>
          <a:xfrm>
            <a:off x="457200" y="1183005"/>
            <a:ext cx="3977640" cy="339471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3394710"/>
          </a:xfrm>
          <a:prstGeom prst="rect">
            <a:avLst/>
          </a:prstGeom>
        </p:spPr>
        <p:txBody>
          <a:bodyPr wrap="square" lIns="0" tIns="0" rIns="0" bIns="0">
            <a:spAutoFit/>
          </a:bodyPr>
          <a:lstStyle>
            <a:lvl1pPr>
              <a:defRPr/>
            </a:lvl1pPr>
          </a:lstStyle>
          <a:p>
            <a:endParaRPr dirty="0"/>
          </a:p>
        </p:txBody>
      </p:sp>
      <p:sp>
        <p:nvSpPr>
          <p:cNvPr id="7" name="Holder 7"/>
          <p:cNvSpPr>
            <a:spLocks noGrp="1"/>
          </p:cNvSpPr>
          <p:nvPr>
            <p:ph type="sldNum" sz="quarter" idx="7"/>
          </p:nvPr>
        </p:nvSpPr>
        <p:spPr/>
        <p:txBody>
          <a:bodyPr lIns="0" tIns="0" rIns="0" bIns="0"/>
          <a:lstStyle>
            <a:lvl1pPr>
              <a:defRPr sz="1400" b="0" i="0">
                <a:solidFill>
                  <a:schemeClr val="tx1"/>
                </a:solidFill>
                <a:latin typeface="Arial"/>
                <a:cs typeface="Arial"/>
              </a:defRPr>
            </a:lvl1pPr>
          </a:lstStyle>
          <a:p>
            <a:pPr marL="38100">
              <a:lnSpc>
                <a:spcPts val="1645"/>
              </a:lnSpc>
            </a:pPr>
            <a:fld id="{81D60167-4931-47E6-BA6A-407CBD079E47}" type="slidenum">
              <a:rPr/>
              <a:t>‹#›</a:t>
            </a:fld>
            <a:endParaRPr dirty="0"/>
          </a:p>
        </p:txBody>
      </p:sp>
      <p:sp>
        <p:nvSpPr>
          <p:cNvPr id="8" name="Holder 4">
            <a:extLst>
              <a:ext uri="{FF2B5EF4-FFF2-40B4-BE49-F238E27FC236}">
                <a16:creationId xmlns:a16="http://schemas.microsoft.com/office/drawing/2014/main" id="{2C4ABFF8-557E-FDE5-969E-2A2774A315FD}"/>
              </a:ext>
            </a:extLst>
          </p:cNvPr>
          <p:cNvSpPr>
            <a:spLocks noGrp="1"/>
          </p:cNvSpPr>
          <p:nvPr>
            <p:ph type="ftr" sz="quarter" idx="5"/>
          </p:nvPr>
        </p:nvSpPr>
        <p:spPr>
          <a:xfrm>
            <a:off x="2889211" y="4899844"/>
            <a:ext cx="3365579" cy="243656"/>
          </a:xfrm>
          <a:prstGeom prst="rect">
            <a:avLst/>
          </a:prstGeom>
        </p:spPr>
        <p:txBody>
          <a:bodyPr wrap="square" lIns="0" tIns="0" rIns="0" bIns="0">
            <a:spAutoFit/>
          </a:bodyPr>
          <a:lstStyle>
            <a:lvl1pPr algn="ctr">
              <a:defRPr sz="800" b="0" i="0">
                <a:solidFill>
                  <a:schemeClr val="bg1"/>
                </a:solidFill>
                <a:latin typeface="Times New Roman"/>
                <a:cs typeface="Times New Roman"/>
              </a:defRPr>
            </a:lvl1pPr>
          </a:lstStyle>
          <a:p>
            <a:pPr marL="1049655" marR="5080" indent="-1037590">
              <a:lnSpc>
                <a:spcPts val="910"/>
              </a:lnSpc>
              <a:spcBef>
                <a:spcPts val="85"/>
              </a:spcBef>
            </a:pPr>
            <a:r>
              <a:rPr lang="en-US" spc="-35" dirty="0"/>
              <a:t>CAPSTONE Summary Briefing to 36th Annual Small Satellite Conference</a:t>
            </a:r>
          </a:p>
          <a:p>
            <a:pPr marL="1049655" marR="5080" indent="-1037590">
              <a:lnSpc>
                <a:spcPts val="910"/>
              </a:lnSpc>
              <a:spcBef>
                <a:spcPts val="85"/>
              </a:spcBef>
            </a:pPr>
            <a:r>
              <a:rPr lang="en-US" spc="-35" dirty="0"/>
              <a:t>Advanced Space, LLC |  August 2022</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4D88F0"/>
                </a:solidFill>
                <a:latin typeface="Times New Roman"/>
                <a:cs typeface="Times New Roman"/>
              </a:defRPr>
            </a:lvl1pPr>
          </a:lstStyle>
          <a:p>
            <a:endParaRPr dirty="0"/>
          </a:p>
        </p:txBody>
      </p:sp>
      <p:sp>
        <p:nvSpPr>
          <p:cNvPr id="5" name="Holder 5"/>
          <p:cNvSpPr>
            <a:spLocks noGrp="1"/>
          </p:cNvSpPr>
          <p:nvPr>
            <p:ph type="sldNum" sz="quarter" idx="7"/>
          </p:nvPr>
        </p:nvSpPr>
        <p:spPr/>
        <p:txBody>
          <a:bodyPr lIns="0" tIns="0" rIns="0" bIns="0"/>
          <a:lstStyle>
            <a:lvl1pPr>
              <a:defRPr sz="1400" b="0" i="0">
                <a:solidFill>
                  <a:schemeClr val="tx1"/>
                </a:solidFill>
                <a:latin typeface="Arial"/>
                <a:cs typeface="Arial"/>
              </a:defRPr>
            </a:lvl1pPr>
          </a:lstStyle>
          <a:p>
            <a:pPr marL="38100">
              <a:lnSpc>
                <a:spcPts val="1645"/>
              </a:lnSpc>
            </a:pPr>
            <a:fld id="{81D60167-4931-47E6-BA6A-407CBD079E47}" type="slidenum">
              <a:rPr/>
              <a:t>‹#›</a:t>
            </a:fld>
            <a:endParaRPr dirty="0"/>
          </a:p>
        </p:txBody>
      </p:sp>
      <p:sp>
        <p:nvSpPr>
          <p:cNvPr id="6" name="Holder 4">
            <a:extLst>
              <a:ext uri="{FF2B5EF4-FFF2-40B4-BE49-F238E27FC236}">
                <a16:creationId xmlns:a16="http://schemas.microsoft.com/office/drawing/2014/main" id="{1CD52C1B-0AEB-B341-C415-535E69440912}"/>
              </a:ext>
            </a:extLst>
          </p:cNvPr>
          <p:cNvSpPr>
            <a:spLocks noGrp="1"/>
          </p:cNvSpPr>
          <p:nvPr>
            <p:ph type="ftr" sz="quarter" idx="5"/>
          </p:nvPr>
        </p:nvSpPr>
        <p:spPr>
          <a:xfrm>
            <a:off x="2889211" y="4899844"/>
            <a:ext cx="3365579" cy="243656"/>
          </a:xfrm>
          <a:prstGeom prst="rect">
            <a:avLst/>
          </a:prstGeom>
        </p:spPr>
        <p:txBody>
          <a:bodyPr wrap="square" lIns="0" tIns="0" rIns="0" bIns="0">
            <a:spAutoFit/>
          </a:bodyPr>
          <a:lstStyle>
            <a:lvl1pPr algn="ctr">
              <a:defRPr sz="800" b="0" i="0">
                <a:solidFill>
                  <a:schemeClr val="bg1"/>
                </a:solidFill>
                <a:latin typeface="Times New Roman"/>
                <a:cs typeface="Times New Roman"/>
              </a:defRPr>
            </a:lvl1pPr>
          </a:lstStyle>
          <a:p>
            <a:pPr marL="1049655" marR="5080" indent="-1037590">
              <a:lnSpc>
                <a:spcPts val="910"/>
              </a:lnSpc>
              <a:spcBef>
                <a:spcPts val="85"/>
              </a:spcBef>
            </a:pPr>
            <a:r>
              <a:rPr lang="en-US" spc="-35" dirty="0"/>
              <a:t>CAPSTONE Summary Briefing to 36th Annual Small Satellite Conference</a:t>
            </a:r>
          </a:p>
          <a:p>
            <a:pPr marL="1049655" marR="5080" indent="-1037590">
              <a:lnSpc>
                <a:spcPts val="910"/>
              </a:lnSpc>
              <a:spcBef>
                <a:spcPts val="85"/>
              </a:spcBef>
            </a:pPr>
            <a:r>
              <a:rPr lang="en-US" spc="-35" dirty="0"/>
              <a:t>Advanced Space, LLC |  August 2022</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sldNum" sz="quarter" idx="7"/>
          </p:nvPr>
        </p:nvSpPr>
        <p:spPr/>
        <p:txBody>
          <a:bodyPr lIns="0" tIns="0" rIns="0" bIns="0"/>
          <a:lstStyle>
            <a:lvl1pPr>
              <a:defRPr sz="1400" b="0" i="0">
                <a:solidFill>
                  <a:schemeClr val="tx1"/>
                </a:solidFill>
                <a:latin typeface="Arial"/>
                <a:cs typeface="Arial"/>
              </a:defRPr>
            </a:lvl1pPr>
          </a:lstStyle>
          <a:p>
            <a:pPr marL="38100">
              <a:lnSpc>
                <a:spcPts val="1645"/>
              </a:lnSpc>
            </a:pPr>
            <a:fld id="{81D60167-4931-47E6-BA6A-407CBD079E47}" type="slidenum">
              <a:rPr/>
              <a:t>‹#›</a:t>
            </a:fld>
            <a:endParaRPr dirty="0"/>
          </a:p>
        </p:txBody>
      </p:sp>
      <p:sp>
        <p:nvSpPr>
          <p:cNvPr id="5" name="Holder 4">
            <a:extLst>
              <a:ext uri="{FF2B5EF4-FFF2-40B4-BE49-F238E27FC236}">
                <a16:creationId xmlns:a16="http://schemas.microsoft.com/office/drawing/2014/main" id="{32354ED0-211C-5481-A7CA-1C761F2EA864}"/>
              </a:ext>
            </a:extLst>
          </p:cNvPr>
          <p:cNvSpPr>
            <a:spLocks noGrp="1"/>
          </p:cNvSpPr>
          <p:nvPr>
            <p:ph type="ftr" sz="quarter" idx="5"/>
          </p:nvPr>
        </p:nvSpPr>
        <p:spPr>
          <a:xfrm>
            <a:off x="2889211" y="4899844"/>
            <a:ext cx="3365579" cy="243656"/>
          </a:xfrm>
          <a:prstGeom prst="rect">
            <a:avLst/>
          </a:prstGeom>
        </p:spPr>
        <p:txBody>
          <a:bodyPr wrap="square" lIns="0" tIns="0" rIns="0" bIns="0">
            <a:spAutoFit/>
          </a:bodyPr>
          <a:lstStyle>
            <a:lvl1pPr algn="ctr">
              <a:defRPr sz="800" b="0" i="0">
                <a:solidFill>
                  <a:schemeClr val="tx1"/>
                </a:solidFill>
                <a:latin typeface="Times New Roman"/>
                <a:cs typeface="Times New Roman"/>
              </a:defRPr>
            </a:lvl1pPr>
          </a:lstStyle>
          <a:p>
            <a:pPr marL="1049655" marR="5080" indent="-1037590">
              <a:lnSpc>
                <a:spcPts val="910"/>
              </a:lnSpc>
              <a:spcBef>
                <a:spcPts val="85"/>
              </a:spcBef>
            </a:pPr>
            <a:r>
              <a:rPr lang="en-US" spc="-35" dirty="0"/>
              <a:t>CAPSTONE Summary Briefing to 36th Annual Small Satellite Conference</a:t>
            </a:r>
          </a:p>
          <a:p>
            <a:pPr marL="1049655" marR="5080" indent="-1037590">
              <a:lnSpc>
                <a:spcPts val="910"/>
              </a:lnSpc>
              <a:spcBef>
                <a:spcPts val="85"/>
              </a:spcBef>
            </a:pPr>
            <a:r>
              <a:rPr lang="en-US" spc="-35" dirty="0"/>
              <a:t>Advanced Space, LLC |  August 2022</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Content" userDrawn="1">
  <p:cSld name="1_Title and Content">
    <p:spTree>
      <p:nvGrpSpPr>
        <p:cNvPr id="1" name="Shape 28"/>
        <p:cNvGrpSpPr/>
        <p:nvPr/>
      </p:nvGrpSpPr>
      <p:grpSpPr>
        <a:xfrm>
          <a:off x="0" y="0"/>
          <a:ext cx="0" cy="0"/>
          <a:chOff x="0" y="0"/>
          <a:chExt cx="0" cy="0"/>
        </a:xfrm>
      </p:grpSpPr>
      <p:sp>
        <p:nvSpPr>
          <p:cNvPr id="29" name="Google Shape;29;p4"/>
          <p:cNvSpPr txBox="1">
            <a:spLocks noGrp="1"/>
          </p:cNvSpPr>
          <p:nvPr>
            <p:ph type="title"/>
          </p:nvPr>
        </p:nvSpPr>
        <p:spPr>
          <a:xfrm>
            <a:off x="628650" y="357256"/>
            <a:ext cx="7159516" cy="424691"/>
          </a:xfrm>
          <a:prstGeom prst="rect">
            <a:avLst/>
          </a:prstGeom>
          <a:noFill/>
          <a:ln>
            <a:noFill/>
          </a:ln>
        </p:spPr>
        <p:txBody>
          <a:bodyPr spcFirstLastPara="1" wrap="square" lIns="91425" tIns="45700" rIns="91425" bIns="45700" anchor="ctr" anchorCtr="0"/>
          <a:lstStyle>
            <a:lvl1pPr lvl="0" algn="l">
              <a:lnSpc>
                <a:spcPct val="90000"/>
              </a:lnSpc>
              <a:spcBef>
                <a:spcPts val="0"/>
              </a:spcBef>
              <a:spcAft>
                <a:spcPts val="0"/>
              </a:spcAft>
              <a:buClr>
                <a:schemeClr val="dk1"/>
              </a:buClr>
              <a:buSzPts val="1800"/>
              <a:buNone/>
              <a:defRPr>
                <a:solidFill>
                  <a:srgbClr val="1674BA"/>
                </a:solidFill>
                <a:latin typeface="Lato" panose="020F0502020204030203"/>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dirty="0"/>
              <a:t>Click to edit Master title style</a:t>
            </a:r>
            <a:endParaRPr dirty="0"/>
          </a:p>
        </p:txBody>
      </p:sp>
      <p:sp>
        <p:nvSpPr>
          <p:cNvPr id="31" name="Google Shape;31;p4"/>
          <p:cNvSpPr txBox="1">
            <a:spLocks noGrp="1"/>
          </p:cNvSpPr>
          <p:nvPr>
            <p:ph type="sldNum" idx="12"/>
          </p:nvPr>
        </p:nvSpPr>
        <p:spPr>
          <a:xfrm>
            <a:off x="7086600" y="4865824"/>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cxnSp>
        <p:nvCxnSpPr>
          <p:cNvPr id="3" name="Straight Connector 2">
            <a:extLst>
              <a:ext uri="{FF2B5EF4-FFF2-40B4-BE49-F238E27FC236}">
                <a16:creationId xmlns:a16="http://schemas.microsoft.com/office/drawing/2014/main" id="{5C61FBDE-E277-4113-B9BE-54198CCE82D0}"/>
              </a:ext>
            </a:extLst>
          </p:cNvPr>
          <p:cNvCxnSpPr/>
          <p:nvPr/>
        </p:nvCxnSpPr>
        <p:spPr>
          <a:xfrm flipH="1" flipV="1">
            <a:off x="6515100" y="0"/>
            <a:ext cx="2628900" cy="962777"/>
          </a:xfrm>
          <a:prstGeom prst="line">
            <a:avLst/>
          </a:prstGeom>
          <a:ln>
            <a:solidFill>
              <a:srgbClr val="1674BA"/>
            </a:solidFill>
          </a:ln>
        </p:spPr>
        <p:style>
          <a:lnRef idx="1">
            <a:schemeClr val="accent1"/>
          </a:lnRef>
          <a:fillRef idx="0">
            <a:schemeClr val="accent1"/>
          </a:fillRef>
          <a:effectRef idx="0">
            <a:schemeClr val="accent1"/>
          </a:effectRef>
          <a:fontRef idx="minor">
            <a:schemeClr val="tx1"/>
          </a:fontRef>
        </p:style>
      </p:cxnSp>
      <p:sp>
        <p:nvSpPr>
          <p:cNvPr id="8" name="Holder 4">
            <a:extLst>
              <a:ext uri="{FF2B5EF4-FFF2-40B4-BE49-F238E27FC236}">
                <a16:creationId xmlns:a16="http://schemas.microsoft.com/office/drawing/2014/main" id="{B8EDF583-330B-64A2-1610-134509CDD075}"/>
              </a:ext>
            </a:extLst>
          </p:cNvPr>
          <p:cNvSpPr>
            <a:spLocks noGrp="1"/>
          </p:cNvSpPr>
          <p:nvPr>
            <p:ph type="ftr" sz="quarter" idx="5"/>
          </p:nvPr>
        </p:nvSpPr>
        <p:spPr>
          <a:xfrm>
            <a:off x="2889211" y="4899844"/>
            <a:ext cx="3365579" cy="243656"/>
          </a:xfrm>
          <a:prstGeom prst="rect">
            <a:avLst/>
          </a:prstGeom>
        </p:spPr>
        <p:txBody>
          <a:bodyPr wrap="square" lIns="0" tIns="0" rIns="0" bIns="0">
            <a:spAutoFit/>
          </a:bodyPr>
          <a:lstStyle>
            <a:lvl1pPr algn="ctr">
              <a:defRPr sz="800" b="0" i="0">
                <a:solidFill>
                  <a:schemeClr val="bg1"/>
                </a:solidFill>
                <a:latin typeface="Times New Roman"/>
                <a:cs typeface="Times New Roman"/>
              </a:defRPr>
            </a:lvl1pPr>
          </a:lstStyle>
          <a:p>
            <a:pPr marL="1049655" marR="5080" indent="-1037590">
              <a:lnSpc>
                <a:spcPts val="910"/>
              </a:lnSpc>
              <a:spcBef>
                <a:spcPts val="85"/>
              </a:spcBef>
            </a:pPr>
            <a:r>
              <a:rPr lang="en-US" spc="-35" dirty="0"/>
              <a:t>CAPSTONE Summary Briefing to 36th Annual Small Satellite Conference</a:t>
            </a:r>
          </a:p>
          <a:p>
            <a:pPr marL="1049655" marR="5080" indent="-1037590">
              <a:lnSpc>
                <a:spcPts val="910"/>
              </a:lnSpc>
              <a:spcBef>
                <a:spcPts val="85"/>
              </a:spcBef>
            </a:pPr>
            <a:r>
              <a:rPr lang="en-US" spc="-35" dirty="0"/>
              <a:t>Advanced Space, LLC |  August 2022</a:t>
            </a:r>
            <a:endParaRPr lang="en-US" dirty="0"/>
          </a:p>
        </p:txBody>
      </p:sp>
    </p:spTree>
    <p:extLst>
      <p:ext uri="{BB962C8B-B14F-4D97-AF65-F5344CB8AC3E}">
        <p14:creationId xmlns:p14="http://schemas.microsoft.com/office/powerpoint/2010/main" val="24513272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4417821"/>
            <a:ext cx="9144000" cy="725805"/>
          </a:xfrm>
          <a:custGeom>
            <a:avLst/>
            <a:gdLst/>
            <a:ahLst/>
            <a:cxnLst/>
            <a:rect l="l" t="t" r="r" b="b"/>
            <a:pathLst>
              <a:path w="9144000" h="725804">
                <a:moveTo>
                  <a:pt x="0" y="0"/>
                </a:moveTo>
                <a:lnTo>
                  <a:pt x="0" y="725677"/>
                </a:lnTo>
                <a:lnTo>
                  <a:pt x="9144000" y="725677"/>
                </a:lnTo>
                <a:lnTo>
                  <a:pt x="0" y="0"/>
                </a:lnTo>
                <a:close/>
              </a:path>
            </a:pathLst>
          </a:custGeom>
          <a:solidFill>
            <a:srgbClr val="1674BA"/>
          </a:solidFill>
        </p:spPr>
        <p:txBody>
          <a:bodyPr wrap="square" lIns="0" tIns="0" rIns="0" bIns="0" rtlCol="0"/>
          <a:lstStyle/>
          <a:p>
            <a:endParaRPr dirty="0"/>
          </a:p>
        </p:txBody>
      </p:sp>
      <p:sp>
        <p:nvSpPr>
          <p:cNvPr id="17" name="bg object 17"/>
          <p:cNvSpPr/>
          <p:nvPr/>
        </p:nvSpPr>
        <p:spPr>
          <a:xfrm>
            <a:off x="6516440" y="490"/>
            <a:ext cx="2627630" cy="962660"/>
          </a:xfrm>
          <a:custGeom>
            <a:avLst/>
            <a:gdLst/>
            <a:ahLst/>
            <a:cxnLst/>
            <a:rect l="l" t="t" r="r" b="b"/>
            <a:pathLst>
              <a:path w="2627629" h="962660">
                <a:moveTo>
                  <a:pt x="2627559" y="962286"/>
                </a:moveTo>
                <a:lnTo>
                  <a:pt x="0" y="0"/>
                </a:lnTo>
              </a:path>
            </a:pathLst>
          </a:custGeom>
          <a:ln w="9520">
            <a:solidFill>
              <a:srgbClr val="1674BA"/>
            </a:solidFill>
          </a:ln>
        </p:spPr>
        <p:txBody>
          <a:bodyPr wrap="square" lIns="0" tIns="0" rIns="0" bIns="0" rtlCol="0"/>
          <a:lstStyle/>
          <a:p>
            <a:endParaRPr dirty="0"/>
          </a:p>
        </p:txBody>
      </p:sp>
      <p:pic>
        <p:nvPicPr>
          <p:cNvPr id="18" name="bg object 18"/>
          <p:cNvPicPr/>
          <p:nvPr/>
        </p:nvPicPr>
        <p:blipFill>
          <a:blip r:embed="rId8">
            <a:alphaModFix amt="5000"/>
            <a:extLst>
              <a:ext uri="{28A0092B-C50C-407E-A947-70E740481C1C}">
                <a14:useLocalDpi xmlns:a14="http://schemas.microsoft.com/office/drawing/2010/main" val="0"/>
              </a:ext>
            </a:extLst>
          </a:blip>
          <a:srcRect/>
          <a:stretch/>
        </p:blipFill>
        <p:spPr>
          <a:xfrm>
            <a:off x="2881856" y="534162"/>
            <a:ext cx="3380288" cy="4075176"/>
          </a:xfrm>
          <a:prstGeom prst="rect">
            <a:avLst/>
          </a:prstGeom>
        </p:spPr>
      </p:pic>
      <p:sp>
        <p:nvSpPr>
          <p:cNvPr id="2" name="Holder 2"/>
          <p:cNvSpPr>
            <a:spLocks noGrp="1"/>
          </p:cNvSpPr>
          <p:nvPr>
            <p:ph type="title"/>
          </p:nvPr>
        </p:nvSpPr>
        <p:spPr>
          <a:xfrm>
            <a:off x="78724" y="164084"/>
            <a:ext cx="5673725" cy="391159"/>
          </a:xfrm>
          <a:prstGeom prst="rect">
            <a:avLst/>
          </a:prstGeom>
        </p:spPr>
        <p:txBody>
          <a:bodyPr wrap="square" lIns="0" tIns="0" rIns="0" bIns="0">
            <a:spAutoFit/>
          </a:bodyPr>
          <a:lstStyle>
            <a:lvl1pPr>
              <a:defRPr sz="2400" b="1" i="0">
                <a:solidFill>
                  <a:srgbClr val="4D88F0"/>
                </a:solidFill>
                <a:latin typeface="Times New Roman"/>
                <a:cs typeface="Times New Roman"/>
              </a:defRPr>
            </a:lvl1pPr>
          </a:lstStyle>
          <a:p>
            <a:endParaRPr dirty="0"/>
          </a:p>
        </p:txBody>
      </p:sp>
      <p:sp>
        <p:nvSpPr>
          <p:cNvPr id="3" name="Holder 3"/>
          <p:cNvSpPr>
            <a:spLocks noGrp="1"/>
          </p:cNvSpPr>
          <p:nvPr>
            <p:ph type="body" idx="1"/>
          </p:nvPr>
        </p:nvSpPr>
        <p:spPr>
          <a:xfrm>
            <a:off x="78865" y="1454949"/>
            <a:ext cx="6598284" cy="2580640"/>
          </a:xfrm>
          <a:prstGeom prst="rect">
            <a:avLst/>
          </a:prstGeom>
        </p:spPr>
        <p:txBody>
          <a:bodyPr wrap="square" lIns="0" tIns="0" rIns="0" bIns="0">
            <a:spAutoFit/>
          </a:bodyPr>
          <a:lstStyle>
            <a:lvl1pPr>
              <a:defRPr sz="2100" b="0" i="0">
                <a:solidFill>
                  <a:srgbClr val="191919"/>
                </a:solidFill>
                <a:latin typeface="Times New Roman"/>
                <a:cs typeface="Times New Roman"/>
              </a:defRPr>
            </a:lvl1pPr>
          </a:lstStyle>
          <a:p>
            <a:endParaRPr dirty="0"/>
          </a:p>
        </p:txBody>
      </p:sp>
      <p:sp>
        <p:nvSpPr>
          <p:cNvPr id="4" name="Holder 4"/>
          <p:cNvSpPr>
            <a:spLocks noGrp="1"/>
          </p:cNvSpPr>
          <p:nvPr>
            <p:ph type="ftr" sz="quarter" idx="5"/>
          </p:nvPr>
        </p:nvSpPr>
        <p:spPr>
          <a:xfrm>
            <a:off x="2889211" y="4899844"/>
            <a:ext cx="3365579" cy="243656"/>
          </a:xfrm>
          <a:prstGeom prst="rect">
            <a:avLst/>
          </a:prstGeom>
        </p:spPr>
        <p:txBody>
          <a:bodyPr wrap="square" lIns="0" tIns="0" rIns="0" bIns="0">
            <a:spAutoFit/>
          </a:bodyPr>
          <a:lstStyle>
            <a:lvl1pPr algn="ctr">
              <a:defRPr sz="800" b="0" i="0">
                <a:solidFill>
                  <a:schemeClr val="bg1"/>
                </a:solidFill>
                <a:latin typeface="Times New Roman"/>
                <a:cs typeface="Times New Roman"/>
              </a:defRPr>
            </a:lvl1pPr>
          </a:lstStyle>
          <a:p>
            <a:pPr marL="1049655" marR="5080" indent="-1037590">
              <a:lnSpc>
                <a:spcPts val="910"/>
              </a:lnSpc>
              <a:spcBef>
                <a:spcPts val="85"/>
              </a:spcBef>
            </a:pPr>
            <a:r>
              <a:rPr lang="en-US" spc="-35" dirty="0"/>
              <a:t>CAPSTONE Summary Briefing to 36th Annual Small Satellite Conference</a:t>
            </a:r>
          </a:p>
          <a:p>
            <a:pPr marL="1049655" marR="5080" indent="-1037590">
              <a:lnSpc>
                <a:spcPts val="910"/>
              </a:lnSpc>
              <a:spcBef>
                <a:spcPts val="85"/>
              </a:spcBef>
            </a:pPr>
            <a:r>
              <a:rPr lang="en-US" spc="-35" dirty="0"/>
              <a:t>Advanced Space, LLC |  August 2022</a:t>
            </a:r>
            <a:endParaRPr lang="en-US" dirty="0"/>
          </a:p>
        </p:txBody>
      </p:sp>
      <p:sp>
        <p:nvSpPr>
          <p:cNvPr id="6" name="Holder 6"/>
          <p:cNvSpPr>
            <a:spLocks noGrp="1"/>
          </p:cNvSpPr>
          <p:nvPr>
            <p:ph type="sldNum" sz="quarter" idx="7"/>
          </p:nvPr>
        </p:nvSpPr>
        <p:spPr>
          <a:xfrm>
            <a:off x="8857616" y="4908153"/>
            <a:ext cx="286384" cy="205184"/>
          </a:xfrm>
          <a:prstGeom prst="rect">
            <a:avLst/>
          </a:prstGeom>
        </p:spPr>
        <p:txBody>
          <a:bodyPr wrap="square" lIns="0" tIns="0" rIns="0" bIns="0">
            <a:spAutoFit/>
          </a:bodyPr>
          <a:lstStyle>
            <a:lvl1pPr>
              <a:defRPr sz="1400" b="0" i="0">
                <a:solidFill>
                  <a:schemeClr val="tx1"/>
                </a:solidFill>
                <a:latin typeface="Arial"/>
                <a:cs typeface="Arial"/>
              </a:defRPr>
            </a:lvl1pPr>
          </a:lstStyle>
          <a:p>
            <a:pPr marL="38100">
              <a:lnSpc>
                <a:spcPts val="1645"/>
              </a:lnSpc>
            </a:pPr>
            <a:fld id="{81D60167-4931-47E6-BA6A-407CBD079E47}" type="slidenum">
              <a:rPr/>
              <a:t>‹#›</a:t>
            </a:fld>
            <a:endParaRPr dirty="0"/>
          </a:p>
        </p:txBody>
      </p:sp>
      <p:pic>
        <p:nvPicPr>
          <p:cNvPr id="12" name="object 6">
            <a:extLst>
              <a:ext uri="{FF2B5EF4-FFF2-40B4-BE49-F238E27FC236}">
                <a16:creationId xmlns:a16="http://schemas.microsoft.com/office/drawing/2014/main" id="{909DE0EC-0665-1BB7-9EB8-CBE99EB3B881}"/>
              </a:ext>
            </a:extLst>
          </p:cNvPr>
          <p:cNvPicPr/>
          <p:nvPr userDrawn="1"/>
        </p:nvPicPr>
        <p:blipFill rotWithShape="1">
          <a:blip r:embed="rId9" cstate="print">
            <a:extLst>
              <a:ext uri="{28A0092B-C50C-407E-A947-70E740481C1C}">
                <a14:useLocalDpi xmlns:a14="http://schemas.microsoft.com/office/drawing/2010/main" val="0"/>
              </a:ext>
            </a:extLst>
          </a:blip>
          <a:srcRect l="5566" t="8347" r="6093" b="4513"/>
          <a:stretch/>
        </p:blipFill>
        <p:spPr>
          <a:xfrm>
            <a:off x="8496300" y="-2766"/>
            <a:ext cx="647736" cy="728705"/>
          </a:xfrm>
          <a:prstGeom prst="rect">
            <a:avLst/>
          </a:prstGeom>
        </p:spPr>
      </p:pic>
      <p:sp>
        <p:nvSpPr>
          <p:cNvPr id="13" name="object 9">
            <a:extLst>
              <a:ext uri="{FF2B5EF4-FFF2-40B4-BE49-F238E27FC236}">
                <a16:creationId xmlns:a16="http://schemas.microsoft.com/office/drawing/2014/main" id="{1DF27518-87FF-CCFC-C393-2E8B4738E873}"/>
              </a:ext>
            </a:extLst>
          </p:cNvPr>
          <p:cNvSpPr txBox="1"/>
          <p:nvPr userDrawn="1"/>
        </p:nvSpPr>
        <p:spPr>
          <a:xfrm>
            <a:off x="78724" y="4910304"/>
            <a:ext cx="1896745" cy="174407"/>
          </a:xfrm>
          <a:prstGeom prst="rect">
            <a:avLst/>
          </a:prstGeom>
        </p:spPr>
        <p:txBody>
          <a:bodyPr vert="horz" wrap="square" lIns="0" tIns="12700" rIns="0" bIns="0" rtlCol="0">
            <a:spAutoFit/>
          </a:bodyPr>
          <a:lstStyle/>
          <a:p>
            <a:pPr marL="12700">
              <a:lnSpc>
                <a:spcPct val="100000"/>
              </a:lnSpc>
              <a:spcBef>
                <a:spcPts val="0"/>
              </a:spcBef>
            </a:pPr>
            <a:r>
              <a:rPr sz="1050" i="1" spc="-5" dirty="0">
                <a:solidFill>
                  <a:srgbClr val="FFFFFF"/>
                </a:solidFill>
                <a:latin typeface="Times New Roman"/>
                <a:cs typeface="Times New Roman"/>
              </a:rPr>
              <a:t>Delivering</a:t>
            </a:r>
            <a:r>
              <a:rPr sz="1050" i="1" spc="-10" dirty="0">
                <a:solidFill>
                  <a:srgbClr val="FFFFFF"/>
                </a:solidFill>
                <a:latin typeface="Times New Roman"/>
                <a:cs typeface="Times New Roman"/>
              </a:rPr>
              <a:t> </a:t>
            </a:r>
            <a:r>
              <a:rPr sz="1050" i="1" dirty="0">
                <a:solidFill>
                  <a:srgbClr val="FFFFFF"/>
                </a:solidFill>
                <a:latin typeface="Times New Roman"/>
                <a:cs typeface="Times New Roman"/>
              </a:rPr>
              <a:t>Innovation</a:t>
            </a:r>
            <a:r>
              <a:rPr sz="1050" i="1" spc="-10" dirty="0">
                <a:solidFill>
                  <a:srgbClr val="FFFFFF"/>
                </a:solidFill>
                <a:latin typeface="Times New Roman"/>
                <a:cs typeface="Times New Roman"/>
              </a:rPr>
              <a:t> </a:t>
            </a:r>
            <a:r>
              <a:rPr sz="1050" i="1" dirty="0">
                <a:solidFill>
                  <a:srgbClr val="FFFFFF"/>
                </a:solidFill>
                <a:latin typeface="Times New Roman"/>
                <a:cs typeface="Times New Roman"/>
              </a:rPr>
              <a:t>to</a:t>
            </a:r>
            <a:r>
              <a:rPr sz="1050" i="1" spc="-15" dirty="0">
                <a:solidFill>
                  <a:srgbClr val="FFFFFF"/>
                </a:solidFill>
                <a:latin typeface="Times New Roman"/>
                <a:cs typeface="Times New Roman"/>
              </a:rPr>
              <a:t> </a:t>
            </a:r>
            <a:r>
              <a:rPr sz="1050" i="1" spc="-5" dirty="0">
                <a:solidFill>
                  <a:srgbClr val="FFFFFF"/>
                </a:solidFill>
                <a:latin typeface="Times New Roman"/>
                <a:cs typeface="Times New Roman"/>
              </a:rPr>
              <a:t>Orbit</a:t>
            </a:r>
            <a:r>
              <a:rPr lang="en-US" sz="900" i="1" spc="-5" dirty="0">
                <a:solidFill>
                  <a:srgbClr val="FFFFFF"/>
                </a:solidFill>
                <a:latin typeface="Times New Roman"/>
                <a:cs typeface="Times New Roman"/>
              </a:rPr>
              <a:t>™</a:t>
            </a:r>
            <a:endParaRPr sz="1050" i="1" dirty="0">
              <a:latin typeface="Times New Roman"/>
              <a:cs typeface="Times New Roman"/>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hf sldNum="0" hd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10" Type="http://schemas.microsoft.com/office/2007/relationships/hdphoto" Target="../media/hdphoto2.wdp"/><Relationship Id="rId4" Type="http://schemas.openxmlformats.org/officeDocument/2006/relationships/image" Target="../media/image26.png"/><Relationship Id="rId9" Type="http://schemas.openxmlformats.org/officeDocument/2006/relationships/image" Target="../media/image3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9" Type="http://schemas.openxmlformats.org/officeDocument/2006/relationships/tags" Target="../tags/tag39.xml"/><Relationship Id="rId21" Type="http://schemas.openxmlformats.org/officeDocument/2006/relationships/tags" Target="../tags/tag21.xml"/><Relationship Id="rId34" Type="http://schemas.openxmlformats.org/officeDocument/2006/relationships/tags" Target="../tags/tag34.xml"/><Relationship Id="rId42" Type="http://schemas.openxmlformats.org/officeDocument/2006/relationships/tags" Target="../tags/tag42.xml"/><Relationship Id="rId47" Type="http://schemas.openxmlformats.org/officeDocument/2006/relationships/tags" Target="../tags/tag47.xml"/><Relationship Id="rId50" Type="http://schemas.openxmlformats.org/officeDocument/2006/relationships/tags" Target="../tags/tag50.xml"/><Relationship Id="rId55" Type="http://schemas.openxmlformats.org/officeDocument/2006/relationships/tags" Target="../tags/tag55.xml"/><Relationship Id="rId7" Type="http://schemas.openxmlformats.org/officeDocument/2006/relationships/tags" Target="../tags/tag7.xml"/><Relationship Id="rId2" Type="http://schemas.openxmlformats.org/officeDocument/2006/relationships/tags" Target="../tags/tag2.xml"/><Relationship Id="rId16" Type="http://schemas.openxmlformats.org/officeDocument/2006/relationships/tags" Target="../tags/tag16.xml"/><Relationship Id="rId29" Type="http://schemas.openxmlformats.org/officeDocument/2006/relationships/tags" Target="../tags/tag29.xml"/><Relationship Id="rId11" Type="http://schemas.openxmlformats.org/officeDocument/2006/relationships/tags" Target="../tags/tag11.xml"/><Relationship Id="rId24" Type="http://schemas.openxmlformats.org/officeDocument/2006/relationships/tags" Target="../tags/tag24.xml"/><Relationship Id="rId32" Type="http://schemas.openxmlformats.org/officeDocument/2006/relationships/tags" Target="../tags/tag32.xml"/><Relationship Id="rId37" Type="http://schemas.openxmlformats.org/officeDocument/2006/relationships/tags" Target="../tags/tag37.xml"/><Relationship Id="rId40" Type="http://schemas.openxmlformats.org/officeDocument/2006/relationships/tags" Target="../tags/tag40.xml"/><Relationship Id="rId45" Type="http://schemas.openxmlformats.org/officeDocument/2006/relationships/tags" Target="../tags/tag45.xml"/><Relationship Id="rId53" Type="http://schemas.openxmlformats.org/officeDocument/2006/relationships/tags" Target="../tags/tag53.xml"/><Relationship Id="rId58" Type="http://schemas.openxmlformats.org/officeDocument/2006/relationships/tags" Target="../tags/tag58.xml"/><Relationship Id="rId5" Type="http://schemas.openxmlformats.org/officeDocument/2006/relationships/tags" Target="../tags/tag5.xml"/><Relationship Id="rId61" Type="http://schemas.openxmlformats.org/officeDocument/2006/relationships/notesSlide" Target="../notesSlides/notesSlide7.xml"/><Relationship Id="rId19" Type="http://schemas.openxmlformats.org/officeDocument/2006/relationships/tags" Target="../tags/tag1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tags" Target="../tags/tag30.xml"/><Relationship Id="rId35" Type="http://schemas.openxmlformats.org/officeDocument/2006/relationships/tags" Target="../tags/tag35.xml"/><Relationship Id="rId43" Type="http://schemas.openxmlformats.org/officeDocument/2006/relationships/tags" Target="../tags/tag43.xml"/><Relationship Id="rId48" Type="http://schemas.openxmlformats.org/officeDocument/2006/relationships/tags" Target="../tags/tag48.xml"/><Relationship Id="rId56" Type="http://schemas.openxmlformats.org/officeDocument/2006/relationships/tags" Target="../tags/tag56.xml"/><Relationship Id="rId8" Type="http://schemas.openxmlformats.org/officeDocument/2006/relationships/tags" Target="../tags/tag8.xml"/><Relationship Id="rId51" Type="http://schemas.openxmlformats.org/officeDocument/2006/relationships/tags" Target="../tags/tag51.xml"/><Relationship Id="rId3" Type="http://schemas.openxmlformats.org/officeDocument/2006/relationships/tags" Target="../tags/tag3.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33" Type="http://schemas.openxmlformats.org/officeDocument/2006/relationships/tags" Target="../tags/tag33.xml"/><Relationship Id="rId38" Type="http://schemas.openxmlformats.org/officeDocument/2006/relationships/tags" Target="../tags/tag38.xml"/><Relationship Id="rId46" Type="http://schemas.openxmlformats.org/officeDocument/2006/relationships/tags" Target="../tags/tag46.xml"/><Relationship Id="rId59" Type="http://schemas.openxmlformats.org/officeDocument/2006/relationships/tags" Target="../tags/tag59.xml"/><Relationship Id="rId20" Type="http://schemas.openxmlformats.org/officeDocument/2006/relationships/tags" Target="../tags/tag20.xml"/><Relationship Id="rId41" Type="http://schemas.openxmlformats.org/officeDocument/2006/relationships/tags" Target="../tags/tag41.xml"/><Relationship Id="rId54" Type="http://schemas.openxmlformats.org/officeDocument/2006/relationships/tags" Target="../tags/tag54.xml"/><Relationship Id="rId1" Type="http://schemas.openxmlformats.org/officeDocument/2006/relationships/tags" Target="../tags/tag1.xml"/><Relationship Id="rId6" Type="http://schemas.openxmlformats.org/officeDocument/2006/relationships/tags" Target="../tags/tag6.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36" Type="http://schemas.openxmlformats.org/officeDocument/2006/relationships/tags" Target="../tags/tag36.xml"/><Relationship Id="rId49" Type="http://schemas.openxmlformats.org/officeDocument/2006/relationships/tags" Target="../tags/tag49.xml"/><Relationship Id="rId57" Type="http://schemas.openxmlformats.org/officeDocument/2006/relationships/tags" Target="../tags/tag57.xml"/><Relationship Id="rId10" Type="http://schemas.openxmlformats.org/officeDocument/2006/relationships/tags" Target="../tags/tag10.xml"/><Relationship Id="rId31" Type="http://schemas.openxmlformats.org/officeDocument/2006/relationships/tags" Target="../tags/tag31.xml"/><Relationship Id="rId44" Type="http://schemas.openxmlformats.org/officeDocument/2006/relationships/tags" Target="../tags/tag44.xml"/><Relationship Id="rId52" Type="http://schemas.openxmlformats.org/officeDocument/2006/relationships/tags" Target="../tags/tag52.xml"/><Relationship Id="rId60" Type="http://schemas.openxmlformats.org/officeDocument/2006/relationships/slideLayout" Target="../slideLayouts/slideLayout2.xml"/><Relationship Id="rId4" Type="http://schemas.openxmlformats.org/officeDocument/2006/relationships/tags" Target="../tags/tag4.xml"/><Relationship Id="rId9" Type="http://schemas.openxmlformats.org/officeDocument/2006/relationships/tags" Target="../tags/tag9.xml"/></Relationships>
</file>

<file path=ppt/slides/_rels/slide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hyperlink" Target="mailto:gardner@advancedspace.com" TargetMode="External"/><Relationship Id="rId1" Type="http://schemas.openxmlformats.org/officeDocument/2006/relationships/slideLayout" Target="../slideLayouts/slideLayout4.xml"/><Relationship Id="rId4" Type="http://schemas.openxmlformats.org/officeDocument/2006/relationships/image" Target="../media/image44.png"/></Relationships>
</file>

<file path=ppt/slides/_rels/slide2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6.png"/><Relationship Id="rId7" Type="http://schemas.openxmlformats.org/officeDocument/2006/relationships/image" Target="../media/image7.png"/><Relationship Id="rId2" Type="http://schemas.openxmlformats.org/officeDocument/2006/relationships/image" Target="../media/image45.jpg"/><Relationship Id="rId1" Type="http://schemas.openxmlformats.org/officeDocument/2006/relationships/slideLayout" Target="../slideLayouts/slideLayout5.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3.wdp"/><Relationship Id="rId9" Type="http://schemas.openxmlformats.org/officeDocument/2006/relationships/image" Target="../media/image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50.jpg"/><Relationship Id="rId5" Type="http://schemas.openxmlformats.org/officeDocument/2006/relationships/image" Target="../media/image49.jpg"/><Relationship Id="rId4" Type="http://schemas.openxmlformats.org/officeDocument/2006/relationships/image" Target="../media/image48.jpg"/></Relationships>
</file>

<file path=ppt/slides/_rels/slide3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7.xml.rels><?xml version="1.0" encoding="UTF-8" standalone="yes"?>
<Relationships xmlns="http://schemas.openxmlformats.org/package/2006/relationships"><Relationship Id="rId3" Type="http://schemas.openxmlformats.org/officeDocument/2006/relationships/image" Target="../media/image17.jpg"/><Relationship Id="rId7" Type="http://schemas.openxmlformats.org/officeDocument/2006/relationships/image" Target="../media/image21.jpg"/><Relationship Id="rId2" Type="http://schemas.openxmlformats.org/officeDocument/2006/relationships/image" Target="../media/image16.jpg"/><Relationship Id="rId1" Type="http://schemas.openxmlformats.org/officeDocument/2006/relationships/slideLayout" Target="../slideLayouts/slideLayout2.xml"/><Relationship Id="rId6" Type="http://schemas.openxmlformats.org/officeDocument/2006/relationships/image" Target="../media/image20.jpg"/><Relationship Id="rId5" Type="http://schemas.openxmlformats.org/officeDocument/2006/relationships/image" Target="../media/image19.jpe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4.png"/><Relationship Id="rId4"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5001649" y="0"/>
            <a:ext cx="4142521" cy="5143500"/>
          </a:xfrm>
          <a:custGeom>
            <a:avLst/>
            <a:gdLst/>
            <a:ahLst/>
            <a:cxnLst/>
            <a:rect l="l" t="t" r="r" b="b"/>
            <a:pathLst>
              <a:path w="4131945" h="5143500">
                <a:moveTo>
                  <a:pt x="0" y="0"/>
                </a:moveTo>
                <a:lnTo>
                  <a:pt x="4131774" y="0"/>
                </a:lnTo>
                <a:lnTo>
                  <a:pt x="4131774" y="5143500"/>
                </a:lnTo>
                <a:lnTo>
                  <a:pt x="0" y="5143500"/>
                </a:lnTo>
                <a:lnTo>
                  <a:pt x="0" y="0"/>
                </a:lnTo>
                <a:close/>
              </a:path>
            </a:pathLst>
          </a:custGeom>
          <a:solidFill>
            <a:srgbClr val="000000"/>
          </a:solidFill>
        </p:spPr>
        <p:txBody>
          <a:bodyPr wrap="square" lIns="0" tIns="0" rIns="0" bIns="0" rtlCol="0"/>
          <a:lstStyle/>
          <a:p>
            <a:endParaRPr dirty="0"/>
          </a:p>
        </p:txBody>
      </p:sp>
      <p:sp>
        <p:nvSpPr>
          <p:cNvPr id="5" name="object 5"/>
          <p:cNvSpPr/>
          <p:nvPr/>
        </p:nvSpPr>
        <p:spPr>
          <a:xfrm>
            <a:off x="9141893" y="0"/>
            <a:ext cx="0" cy="5143500"/>
          </a:xfrm>
          <a:custGeom>
            <a:avLst/>
            <a:gdLst/>
            <a:ahLst/>
            <a:cxnLst/>
            <a:rect l="l" t="t" r="r" b="b"/>
            <a:pathLst>
              <a:path h="5143500">
                <a:moveTo>
                  <a:pt x="0" y="0"/>
                </a:moveTo>
                <a:lnTo>
                  <a:pt x="0" y="5143499"/>
                </a:lnTo>
              </a:path>
            </a:pathLst>
          </a:custGeom>
          <a:ln w="25387">
            <a:solidFill>
              <a:srgbClr val="000000"/>
            </a:solidFill>
          </a:ln>
        </p:spPr>
        <p:txBody>
          <a:bodyPr wrap="square" lIns="0" tIns="0" rIns="0" bIns="0" rtlCol="0"/>
          <a:lstStyle/>
          <a:p>
            <a:endParaRPr dirty="0"/>
          </a:p>
        </p:txBody>
      </p:sp>
      <p:pic>
        <p:nvPicPr>
          <p:cNvPr id="30" name="Picture 29" descr="A picture containing satellite, crater, close&#10;&#10;Description automatically generated">
            <a:extLst>
              <a:ext uri="{FF2B5EF4-FFF2-40B4-BE49-F238E27FC236}">
                <a16:creationId xmlns:a16="http://schemas.microsoft.com/office/drawing/2014/main" id="{008DF28E-06B0-9A29-38D7-60CACF7D2E7D}"/>
              </a:ext>
            </a:extLst>
          </p:cNvPr>
          <p:cNvPicPr>
            <a:picLocks noChangeAspect="1"/>
          </p:cNvPicPr>
          <p:nvPr/>
        </p:nvPicPr>
        <p:blipFill rotWithShape="1">
          <a:blip r:embed="rId3" cstate="print">
            <a:alphaModFix/>
            <a:extLst>
              <a:ext uri="{28A0092B-C50C-407E-A947-70E740481C1C}">
                <a14:useLocalDpi xmlns:a14="http://schemas.microsoft.com/office/drawing/2010/main" val="0"/>
              </a:ext>
            </a:extLst>
          </a:blip>
          <a:srcRect r="45275"/>
          <a:stretch/>
        </p:blipFill>
        <p:spPr>
          <a:xfrm flipH="1">
            <a:off x="-1173" y="0"/>
            <a:ext cx="5002822" cy="5143500"/>
          </a:xfrm>
          <a:prstGeom prst="rect">
            <a:avLst/>
          </a:prstGeom>
        </p:spPr>
      </p:pic>
      <p:sp>
        <p:nvSpPr>
          <p:cNvPr id="31" name="Rectangle 30">
            <a:extLst>
              <a:ext uri="{FF2B5EF4-FFF2-40B4-BE49-F238E27FC236}">
                <a16:creationId xmlns:a16="http://schemas.microsoft.com/office/drawing/2014/main" id="{88B1E475-C41B-F647-C433-4479833E6FCE}"/>
              </a:ext>
            </a:extLst>
          </p:cNvPr>
          <p:cNvSpPr/>
          <p:nvPr/>
        </p:nvSpPr>
        <p:spPr>
          <a:xfrm>
            <a:off x="-1173" y="4657841"/>
            <a:ext cx="3201573" cy="485659"/>
          </a:xfrm>
          <a:prstGeom prst="rect">
            <a:avLst/>
          </a:prstGeom>
          <a:gradFill flip="none" rotWithShape="1">
            <a:gsLst>
              <a:gs pos="7000">
                <a:schemeClr val="tx1"/>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bject 6">
            <a:extLst>
              <a:ext uri="{FF2B5EF4-FFF2-40B4-BE49-F238E27FC236}">
                <a16:creationId xmlns:a16="http://schemas.microsoft.com/office/drawing/2014/main" id="{15AEF8C0-1A96-C314-E8E8-DCE690FF60F7}"/>
              </a:ext>
            </a:extLst>
          </p:cNvPr>
          <p:cNvSpPr txBox="1"/>
          <p:nvPr/>
        </p:nvSpPr>
        <p:spPr>
          <a:xfrm>
            <a:off x="4341201" y="2495550"/>
            <a:ext cx="3276600" cy="842538"/>
          </a:xfrm>
          <a:prstGeom prst="rect">
            <a:avLst/>
          </a:prstGeom>
        </p:spPr>
        <p:txBody>
          <a:bodyPr vert="horz" wrap="square" lIns="0" tIns="11430" rIns="0" bIns="0" rtlCol="0">
            <a:spAutoFit/>
          </a:bodyPr>
          <a:lstStyle/>
          <a:p>
            <a:pPr marL="12700" marR="5080" algn="ctr">
              <a:lnSpc>
                <a:spcPct val="100400"/>
              </a:lnSpc>
              <a:spcBef>
                <a:spcPts val="90"/>
              </a:spcBef>
            </a:pPr>
            <a:r>
              <a:rPr b="1" spc="-5" dirty="0">
                <a:solidFill>
                  <a:schemeClr val="bg1"/>
                </a:solidFill>
                <a:latin typeface="Times New Roman"/>
                <a:cs typeface="Times New Roman"/>
              </a:rPr>
              <a:t>Thomas </a:t>
            </a:r>
            <a:r>
              <a:rPr b="1" dirty="0">
                <a:solidFill>
                  <a:schemeClr val="bg1"/>
                </a:solidFill>
                <a:latin typeface="Times New Roman"/>
                <a:cs typeface="Times New Roman"/>
              </a:rPr>
              <a:t>G. </a:t>
            </a:r>
            <a:r>
              <a:rPr b="1" spc="-5" dirty="0">
                <a:solidFill>
                  <a:schemeClr val="bg1"/>
                </a:solidFill>
                <a:latin typeface="Times New Roman"/>
                <a:cs typeface="Times New Roman"/>
              </a:rPr>
              <a:t>Gardner </a:t>
            </a:r>
            <a:r>
              <a:rPr b="1" dirty="0">
                <a:solidFill>
                  <a:schemeClr val="bg1"/>
                </a:solidFill>
                <a:latin typeface="Times New Roman"/>
                <a:cs typeface="Times New Roman"/>
              </a:rPr>
              <a:t> </a:t>
            </a:r>
            <a:r>
              <a:rPr b="1" spc="-5" dirty="0">
                <a:solidFill>
                  <a:schemeClr val="bg1"/>
                </a:solidFill>
                <a:latin typeface="Times New Roman"/>
                <a:cs typeface="Times New Roman"/>
              </a:rPr>
              <a:t>CAPSTONE Program Manager </a:t>
            </a:r>
            <a:r>
              <a:rPr b="1" spc="-385" dirty="0">
                <a:solidFill>
                  <a:schemeClr val="bg1"/>
                </a:solidFill>
                <a:latin typeface="Times New Roman"/>
                <a:cs typeface="Times New Roman"/>
              </a:rPr>
              <a:t> </a:t>
            </a:r>
            <a:r>
              <a:rPr b="1" spc="-5" dirty="0">
                <a:solidFill>
                  <a:schemeClr val="bg1"/>
                </a:solidFill>
                <a:latin typeface="Times New Roman"/>
                <a:cs typeface="Times New Roman"/>
              </a:rPr>
              <a:t>Advanced Space, LLC</a:t>
            </a:r>
            <a:endParaRPr dirty="0">
              <a:solidFill>
                <a:schemeClr val="bg1"/>
              </a:solidFill>
              <a:latin typeface="Times New Roman"/>
              <a:cs typeface="Times New Roman"/>
            </a:endParaRPr>
          </a:p>
        </p:txBody>
      </p:sp>
      <p:pic>
        <p:nvPicPr>
          <p:cNvPr id="7" name="Picture 6" descr="Logo, company name&#10;&#10;Description automatically generated">
            <a:extLst>
              <a:ext uri="{FF2B5EF4-FFF2-40B4-BE49-F238E27FC236}">
                <a16:creationId xmlns:a16="http://schemas.microsoft.com/office/drawing/2014/main" id="{E390FB9E-0B38-0D2F-74F7-958777B35F7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919" t="6558" r="8569" b="3631"/>
          <a:stretch/>
        </p:blipFill>
        <p:spPr>
          <a:xfrm>
            <a:off x="8494547" y="0"/>
            <a:ext cx="639060" cy="731520"/>
          </a:xfrm>
          <a:prstGeom prst="rect">
            <a:avLst/>
          </a:prstGeom>
        </p:spPr>
      </p:pic>
      <p:grpSp>
        <p:nvGrpSpPr>
          <p:cNvPr id="28" name="Group 27">
            <a:extLst>
              <a:ext uri="{FF2B5EF4-FFF2-40B4-BE49-F238E27FC236}">
                <a16:creationId xmlns:a16="http://schemas.microsoft.com/office/drawing/2014/main" id="{09F0B663-3545-74E8-09DC-776E8F1EB8A8}"/>
              </a:ext>
            </a:extLst>
          </p:cNvPr>
          <p:cNvGrpSpPr/>
          <p:nvPr/>
        </p:nvGrpSpPr>
        <p:grpSpPr>
          <a:xfrm>
            <a:off x="3277248" y="3779445"/>
            <a:ext cx="5373833" cy="966333"/>
            <a:chOff x="3102385" y="3790455"/>
            <a:chExt cx="5373833" cy="966333"/>
          </a:xfrm>
        </p:grpSpPr>
        <p:pic>
          <p:nvPicPr>
            <p:cNvPr id="13" name="Picture 12" descr="Icon&#10;&#10;Description automatically generated">
              <a:extLst>
                <a:ext uri="{FF2B5EF4-FFF2-40B4-BE49-F238E27FC236}">
                  <a16:creationId xmlns:a16="http://schemas.microsoft.com/office/drawing/2014/main" id="{939C171B-B4D7-E222-EBB0-8A50F611DFB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02385" y="3791694"/>
              <a:ext cx="1170596" cy="963854"/>
            </a:xfrm>
            <a:prstGeom prst="rect">
              <a:avLst/>
            </a:prstGeom>
          </p:spPr>
        </p:pic>
        <p:pic>
          <p:nvPicPr>
            <p:cNvPr id="20" name="Picture 19" descr="A picture containing text, clipart&#10;&#10;Description automatically generated">
              <a:extLst>
                <a:ext uri="{FF2B5EF4-FFF2-40B4-BE49-F238E27FC236}">
                  <a16:creationId xmlns:a16="http://schemas.microsoft.com/office/drawing/2014/main" id="{76AF3247-B2BC-B0AF-0E4C-6EFF109CC06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39072" y="4003731"/>
              <a:ext cx="1473942" cy="544570"/>
            </a:xfrm>
            <a:prstGeom prst="rect">
              <a:avLst/>
            </a:prstGeom>
          </p:spPr>
        </p:pic>
        <p:pic>
          <p:nvPicPr>
            <p:cNvPr id="22" name="Picture 21" descr="Logo&#10;&#10;Description automatically generated">
              <a:extLst>
                <a:ext uri="{FF2B5EF4-FFF2-40B4-BE49-F238E27FC236}">
                  <a16:creationId xmlns:a16="http://schemas.microsoft.com/office/drawing/2014/main" id="{1DB0A913-60F9-04F8-B94C-4D2910E5888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310" t="7213" r="2428" b="9669"/>
            <a:stretch/>
          </p:blipFill>
          <p:spPr>
            <a:xfrm>
              <a:off x="7272494" y="3909791"/>
              <a:ext cx="1203724" cy="638510"/>
            </a:xfrm>
            <a:prstGeom prst="rect">
              <a:avLst/>
            </a:prstGeom>
          </p:spPr>
        </p:pic>
        <p:grpSp>
          <p:nvGrpSpPr>
            <p:cNvPr id="27" name="Group 26">
              <a:extLst>
                <a:ext uri="{FF2B5EF4-FFF2-40B4-BE49-F238E27FC236}">
                  <a16:creationId xmlns:a16="http://schemas.microsoft.com/office/drawing/2014/main" id="{88D71573-1583-0938-28DA-5A01FB7F05FC}"/>
                </a:ext>
              </a:extLst>
            </p:cNvPr>
            <p:cNvGrpSpPr/>
            <p:nvPr/>
          </p:nvGrpSpPr>
          <p:grpSpPr>
            <a:xfrm>
              <a:off x="4487005" y="3790455"/>
              <a:ext cx="819156" cy="966333"/>
              <a:chOff x="2815540" y="212173"/>
              <a:chExt cx="4123832" cy="4864759"/>
            </a:xfrm>
          </p:grpSpPr>
          <p:pic>
            <p:nvPicPr>
              <p:cNvPr id="24" name="Picture 23" descr="Logo&#10;&#10;Description automatically generated">
                <a:extLst>
                  <a:ext uri="{FF2B5EF4-FFF2-40B4-BE49-F238E27FC236}">
                    <a16:creationId xmlns:a16="http://schemas.microsoft.com/office/drawing/2014/main" id="{9151B130-4543-8924-5C1D-312CD8D4909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44380" y="212173"/>
                <a:ext cx="3761230" cy="4864759"/>
              </a:xfrm>
              <a:prstGeom prst="rect">
                <a:avLst/>
              </a:prstGeom>
            </p:spPr>
          </p:pic>
          <p:pic>
            <p:nvPicPr>
              <p:cNvPr id="26" name="Picture 25" descr="Logo&#10;&#10;Description automatically generated">
                <a:extLst>
                  <a:ext uri="{FF2B5EF4-FFF2-40B4-BE49-F238E27FC236}">
                    <a16:creationId xmlns:a16="http://schemas.microsoft.com/office/drawing/2014/main" id="{A0EB1667-C2EB-1C6B-549D-35C578CECAEF}"/>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24709" t="65083" r="28757" b="21201"/>
              <a:stretch/>
            </p:blipFill>
            <p:spPr>
              <a:xfrm>
                <a:off x="2815540" y="3722619"/>
                <a:ext cx="4123832" cy="911617"/>
              </a:xfrm>
              <a:prstGeom prst="rect">
                <a:avLst/>
              </a:prstGeom>
            </p:spPr>
          </p:pic>
        </p:grpSp>
      </p:grpSp>
      <p:pic>
        <p:nvPicPr>
          <p:cNvPr id="33" name="Picture 32" descr="Diagram&#10;&#10;Description automatically generated with low confidence">
            <a:extLst>
              <a:ext uri="{FF2B5EF4-FFF2-40B4-BE49-F238E27FC236}">
                <a16:creationId xmlns:a16="http://schemas.microsoft.com/office/drawing/2014/main" id="{6805B850-9E0F-2AB4-0429-AB426656411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2847" y="58094"/>
            <a:ext cx="1415904" cy="1706972"/>
          </a:xfrm>
          <a:prstGeom prst="rect">
            <a:avLst/>
          </a:prstGeom>
        </p:spPr>
      </p:pic>
      <p:sp>
        <p:nvSpPr>
          <p:cNvPr id="19" name="object 9">
            <a:extLst>
              <a:ext uri="{FF2B5EF4-FFF2-40B4-BE49-F238E27FC236}">
                <a16:creationId xmlns:a16="http://schemas.microsoft.com/office/drawing/2014/main" id="{1B51D3BE-B0DB-DE6C-E168-71C8B434A962}"/>
              </a:ext>
            </a:extLst>
          </p:cNvPr>
          <p:cNvSpPr txBox="1"/>
          <p:nvPr/>
        </p:nvSpPr>
        <p:spPr>
          <a:xfrm>
            <a:off x="78724" y="4910304"/>
            <a:ext cx="1896745" cy="174407"/>
          </a:xfrm>
          <a:prstGeom prst="rect">
            <a:avLst/>
          </a:prstGeom>
        </p:spPr>
        <p:txBody>
          <a:bodyPr vert="horz" wrap="square" lIns="0" tIns="12700" rIns="0" bIns="0" rtlCol="0">
            <a:spAutoFit/>
          </a:bodyPr>
          <a:lstStyle/>
          <a:p>
            <a:pPr marL="12700">
              <a:lnSpc>
                <a:spcPct val="100000"/>
              </a:lnSpc>
              <a:spcBef>
                <a:spcPts val="0"/>
              </a:spcBef>
            </a:pPr>
            <a:r>
              <a:rPr sz="1050" i="1" spc="-5" dirty="0">
                <a:solidFill>
                  <a:srgbClr val="FFFFFF"/>
                </a:solidFill>
                <a:latin typeface="Times New Roman"/>
                <a:cs typeface="Times New Roman"/>
              </a:rPr>
              <a:t>Delivering</a:t>
            </a:r>
            <a:r>
              <a:rPr sz="1050" i="1" spc="-10" dirty="0">
                <a:solidFill>
                  <a:srgbClr val="FFFFFF"/>
                </a:solidFill>
                <a:latin typeface="Times New Roman"/>
                <a:cs typeface="Times New Roman"/>
              </a:rPr>
              <a:t> </a:t>
            </a:r>
            <a:r>
              <a:rPr sz="1050" i="1" dirty="0">
                <a:solidFill>
                  <a:srgbClr val="FFFFFF"/>
                </a:solidFill>
                <a:latin typeface="Times New Roman"/>
                <a:cs typeface="Times New Roman"/>
              </a:rPr>
              <a:t>Innovation</a:t>
            </a:r>
            <a:r>
              <a:rPr sz="1050" i="1" spc="-10" dirty="0">
                <a:solidFill>
                  <a:srgbClr val="FFFFFF"/>
                </a:solidFill>
                <a:latin typeface="Times New Roman"/>
                <a:cs typeface="Times New Roman"/>
              </a:rPr>
              <a:t> </a:t>
            </a:r>
            <a:r>
              <a:rPr sz="1050" i="1" dirty="0">
                <a:solidFill>
                  <a:srgbClr val="FFFFFF"/>
                </a:solidFill>
                <a:latin typeface="Times New Roman"/>
                <a:cs typeface="Times New Roman"/>
              </a:rPr>
              <a:t>to</a:t>
            </a:r>
            <a:r>
              <a:rPr sz="1050" i="1" spc="-15" dirty="0">
                <a:solidFill>
                  <a:srgbClr val="FFFFFF"/>
                </a:solidFill>
                <a:latin typeface="Times New Roman"/>
                <a:cs typeface="Times New Roman"/>
              </a:rPr>
              <a:t> </a:t>
            </a:r>
            <a:r>
              <a:rPr sz="1050" i="1" spc="-5" dirty="0">
                <a:solidFill>
                  <a:srgbClr val="FFFFFF"/>
                </a:solidFill>
                <a:latin typeface="Times New Roman"/>
                <a:cs typeface="Times New Roman"/>
              </a:rPr>
              <a:t>Orbit</a:t>
            </a:r>
            <a:r>
              <a:rPr lang="en-US" sz="900" i="1" spc="-5" dirty="0">
                <a:solidFill>
                  <a:srgbClr val="FFFFFF"/>
                </a:solidFill>
                <a:latin typeface="Times New Roman"/>
                <a:cs typeface="Times New Roman"/>
              </a:rPr>
              <a:t>™</a:t>
            </a:r>
            <a:endParaRPr sz="1050" i="1" dirty="0">
              <a:latin typeface="Times New Roman"/>
              <a:cs typeface="Times New Roman"/>
            </a:endParaRPr>
          </a:p>
        </p:txBody>
      </p:sp>
      <p:sp>
        <p:nvSpPr>
          <p:cNvPr id="2" name="object 8">
            <a:extLst>
              <a:ext uri="{FF2B5EF4-FFF2-40B4-BE49-F238E27FC236}">
                <a16:creationId xmlns:a16="http://schemas.microsoft.com/office/drawing/2014/main" id="{71BFCA5B-646A-0D02-7B10-95489525B75D}"/>
              </a:ext>
            </a:extLst>
          </p:cNvPr>
          <p:cNvSpPr txBox="1"/>
          <p:nvPr/>
        </p:nvSpPr>
        <p:spPr>
          <a:xfrm>
            <a:off x="3200400" y="895350"/>
            <a:ext cx="5558203" cy="1551707"/>
          </a:xfrm>
          <a:prstGeom prst="rect">
            <a:avLst/>
          </a:prstGeom>
        </p:spPr>
        <p:txBody>
          <a:bodyPr vert="horz" wrap="square" lIns="0" tIns="12700" rIns="0" bIns="0" rtlCol="0">
            <a:spAutoFit/>
          </a:bodyPr>
          <a:lstStyle/>
          <a:p>
            <a:pPr marL="12700" marR="5080" algn="ctr">
              <a:lnSpc>
                <a:spcPct val="100000"/>
              </a:lnSpc>
              <a:spcBef>
                <a:spcPts val="100"/>
              </a:spcBef>
            </a:pPr>
            <a:r>
              <a:rPr sz="2000" dirty="0">
                <a:solidFill>
                  <a:srgbClr val="FFFFFF"/>
                </a:solidFill>
                <a:latin typeface="Times New Roman"/>
                <a:cs typeface="Times New Roman"/>
              </a:rPr>
              <a:t>The </a:t>
            </a:r>
            <a:r>
              <a:rPr sz="2000" b="1" spc="-5" dirty="0">
                <a:solidFill>
                  <a:srgbClr val="FFFFFF"/>
                </a:solidFill>
                <a:latin typeface="Times New Roman"/>
                <a:cs typeface="Times New Roman"/>
              </a:rPr>
              <a:t>C</a:t>
            </a:r>
            <a:r>
              <a:rPr sz="2000" spc="-5" dirty="0">
                <a:solidFill>
                  <a:srgbClr val="FFFFFF"/>
                </a:solidFill>
                <a:latin typeface="Times New Roman"/>
                <a:cs typeface="Times New Roman"/>
              </a:rPr>
              <a:t>islunar</a:t>
            </a:r>
            <a:r>
              <a:rPr sz="2000" dirty="0">
                <a:solidFill>
                  <a:srgbClr val="FFFFFF"/>
                </a:solidFill>
                <a:latin typeface="Times New Roman"/>
                <a:cs typeface="Times New Roman"/>
              </a:rPr>
              <a:t> </a:t>
            </a:r>
            <a:r>
              <a:rPr sz="2000" b="1" spc="-5" dirty="0">
                <a:solidFill>
                  <a:srgbClr val="FFFFFF"/>
                </a:solidFill>
                <a:latin typeface="Times New Roman"/>
                <a:cs typeface="Times New Roman"/>
              </a:rPr>
              <a:t>A</a:t>
            </a:r>
            <a:r>
              <a:rPr sz="2000" spc="-5" dirty="0">
                <a:solidFill>
                  <a:srgbClr val="FFFFFF"/>
                </a:solidFill>
                <a:latin typeface="Times New Roman"/>
                <a:cs typeface="Times New Roman"/>
              </a:rPr>
              <a:t>utonomous</a:t>
            </a:r>
            <a:r>
              <a:rPr sz="2000" dirty="0">
                <a:solidFill>
                  <a:srgbClr val="FFFFFF"/>
                </a:solidFill>
                <a:latin typeface="Times New Roman"/>
                <a:cs typeface="Times New Roman"/>
              </a:rPr>
              <a:t> </a:t>
            </a:r>
            <a:r>
              <a:rPr sz="2000" b="1" spc="-5" dirty="0">
                <a:solidFill>
                  <a:srgbClr val="FFFFFF"/>
                </a:solidFill>
                <a:latin typeface="Times New Roman"/>
                <a:cs typeface="Times New Roman"/>
              </a:rPr>
              <a:t>P</a:t>
            </a:r>
            <a:r>
              <a:rPr sz="2000" spc="-5" dirty="0">
                <a:solidFill>
                  <a:srgbClr val="FFFFFF"/>
                </a:solidFill>
                <a:latin typeface="Times New Roman"/>
                <a:cs typeface="Times New Roman"/>
              </a:rPr>
              <a:t>ositioning</a:t>
            </a:r>
            <a:r>
              <a:rPr sz="2000" spc="5" dirty="0">
                <a:solidFill>
                  <a:srgbClr val="FFFFFF"/>
                </a:solidFill>
                <a:latin typeface="Times New Roman"/>
                <a:cs typeface="Times New Roman"/>
              </a:rPr>
              <a:t> </a:t>
            </a:r>
            <a:r>
              <a:rPr sz="2000" b="1" spc="-5" dirty="0">
                <a:solidFill>
                  <a:srgbClr val="FFFFFF"/>
                </a:solidFill>
                <a:latin typeface="Times New Roman"/>
                <a:cs typeface="Times New Roman"/>
              </a:rPr>
              <a:t>S</a:t>
            </a:r>
            <a:r>
              <a:rPr sz="2000" spc="-5" dirty="0">
                <a:solidFill>
                  <a:srgbClr val="FFFFFF"/>
                </a:solidFill>
                <a:latin typeface="Times New Roman"/>
                <a:cs typeface="Times New Roman"/>
              </a:rPr>
              <a:t>ystem </a:t>
            </a:r>
            <a:r>
              <a:rPr sz="2000" b="1" spc="-5" dirty="0">
                <a:solidFill>
                  <a:srgbClr val="FFFFFF"/>
                </a:solidFill>
                <a:latin typeface="Times New Roman"/>
                <a:cs typeface="Times New Roman"/>
              </a:rPr>
              <a:t>T</a:t>
            </a:r>
            <a:r>
              <a:rPr sz="2000" spc="-5" dirty="0">
                <a:solidFill>
                  <a:srgbClr val="FFFFFF"/>
                </a:solidFill>
                <a:latin typeface="Times New Roman"/>
                <a:cs typeface="Times New Roman"/>
              </a:rPr>
              <a:t>echnology</a:t>
            </a:r>
            <a:r>
              <a:rPr sz="2000" dirty="0">
                <a:solidFill>
                  <a:srgbClr val="FFFFFF"/>
                </a:solidFill>
                <a:latin typeface="Times New Roman"/>
                <a:cs typeface="Times New Roman"/>
              </a:rPr>
              <a:t> </a:t>
            </a:r>
            <a:r>
              <a:rPr sz="2000" b="1" spc="-5" dirty="0">
                <a:solidFill>
                  <a:srgbClr val="FFFFFF"/>
                </a:solidFill>
                <a:latin typeface="Times New Roman"/>
                <a:cs typeface="Times New Roman"/>
              </a:rPr>
              <a:t>O</a:t>
            </a:r>
            <a:r>
              <a:rPr sz="2000" spc="-5" dirty="0">
                <a:solidFill>
                  <a:srgbClr val="FFFFFF"/>
                </a:solidFill>
                <a:latin typeface="Times New Roman"/>
                <a:cs typeface="Times New Roman"/>
              </a:rPr>
              <a:t>perations </a:t>
            </a:r>
            <a:r>
              <a:rPr sz="2000" spc="-484" dirty="0">
                <a:solidFill>
                  <a:srgbClr val="FFFFFF"/>
                </a:solidFill>
                <a:latin typeface="Times New Roman"/>
                <a:cs typeface="Times New Roman"/>
              </a:rPr>
              <a:t> </a:t>
            </a:r>
            <a:r>
              <a:rPr sz="2000" dirty="0">
                <a:solidFill>
                  <a:srgbClr val="FFFFFF"/>
                </a:solidFill>
                <a:latin typeface="Times New Roman"/>
                <a:cs typeface="Times New Roman"/>
              </a:rPr>
              <a:t>and </a:t>
            </a:r>
            <a:r>
              <a:rPr sz="2000" b="1" spc="-5" dirty="0">
                <a:solidFill>
                  <a:srgbClr val="FFFFFF"/>
                </a:solidFill>
                <a:latin typeface="Times New Roman"/>
                <a:cs typeface="Times New Roman"/>
              </a:rPr>
              <a:t>N</a:t>
            </a:r>
            <a:r>
              <a:rPr sz="2000" spc="-5" dirty="0">
                <a:solidFill>
                  <a:srgbClr val="FFFFFF"/>
                </a:solidFill>
                <a:latin typeface="Times New Roman"/>
                <a:cs typeface="Times New Roman"/>
              </a:rPr>
              <a:t>avigation</a:t>
            </a:r>
            <a:r>
              <a:rPr sz="2000" dirty="0">
                <a:solidFill>
                  <a:srgbClr val="FFFFFF"/>
                </a:solidFill>
                <a:latin typeface="Times New Roman"/>
                <a:cs typeface="Times New Roman"/>
              </a:rPr>
              <a:t> </a:t>
            </a:r>
            <a:r>
              <a:rPr sz="2000" b="1" spc="-5" dirty="0">
                <a:solidFill>
                  <a:srgbClr val="FFFFFF"/>
                </a:solidFill>
                <a:latin typeface="Times New Roman"/>
                <a:cs typeface="Times New Roman"/>
              </a:rPr>
              <a:t>E</a:t>
            </a:r>
            <a:r>
              <a:rPr sz="2000" spc="-5" dirty="0">
                <a:solidFill>
                  <a:srgbClr val="FFFFFF"/>
                </a:solidFill>
                <a:latin typeface="Times New Roman"/>
                <a:cs typeface="Times New Roman"/>
              </a:rPr>
              <a:t>xperiment</a:t>
            </a:r>
            <a:r>
              <a:rPr sz="2000" spc="-10" dirty="0">
                <a:solidFill>
                  <a:srgbClr val="FFFFFF"/>
                </a:solidFill>
                <a:latin typeface="Times New Roman"/>
                <a:cs typeface="Times New Roman"/>
              </a:rPr>
              <a:t> </a:t>
            </a:r>
            <a:r>
              <a:rPr sz="2000" spc="-5" dirty="0">
                <a:solidFill>
                  <a:srgbClr val="FFFFFF"/>
                </a:solidFill>
                <a:latin typeface="Times New Roman"/>
                <a:cs typeface="Times New Roman"/>
              </a:rPr>
              <a:t>(</a:t>
            </a:r>
            <a:r>
              <a:rPr sz="2000" b="1" spc="-5" dirty="0">
                <a:solidFill>
                  <a:srgbClr val="FFFFFF"/>
                </a:solidFill>
                <a:latin typeface="Times New Roman"/>
                <a:cs typeface="Times New Roman"/>
              </a:rPr>
              <a:t>CAPSTONE</a:t>
            </a:r>
            <a:r>
              <a:rPr sz="2000" spc="-5" dirty="0">
                <a:solidFill>
                  <a:srgbClr val="FFFFFF"/>
                </a:solidFill>
                <a:latin typeface="Times New Roman"/>
                <a:cs typeface="Times New Roman"/>
              </a:rPr>
              <a:t>):</a:t>
            </a:r>
            <a:r>
              <a:rPr lang="en-US" sz="2000" spc="-5" dirty="0">
                <a:latin typeface="Times New Roman"/>
                <a:cs typeface="Times New Roman"/>
              </a:rPr>
              <a:t> </a:t>
            </a:r>
            <a:r>
              <a:rPr lang="en-US" sz="2000" dirty="0">
                <a:solidFill>
                  <a:srgbClr val="FFFFFF"/>
                </a:solidFill>
                <a:latin typeface="Times New Roman"/>
                <a:cs typeface="Times New Roman"/>
              </a:rPr>
              <a:t>A Summary of a Highly Successful Mission Currently Operating in the Cislunar Environment</a:t>
            </a:r>
            <a:endParaRPr sz="2000" dirty="0">
              <a:latin typeface="Times New Roman"/>
              <a:cs typeface="Times New Roman"/>
            </a:endParaRPr>
          </a:p>
        </p:txBody>
      </p:sp>
    </p:spTree>
    <p:extLst>
      <p:ext uri="{BB962C8B-B14F-4D97-AF65-F5344CB8AC3E}">
        <p14:creationId xmlns:p14="http://schemas.microsoft.com/office/powerpoint/2010/main" val="41586949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2783E-A76B-11DE-F260-722DD5FFDCBC}"/>
              </a:ext>
            </a:extLst>
          </p:cNvPr>
          <p:cNvSpPr>
            <a:spLocks noGrp="1"/>
          </p:cNvSpPr>
          <p:nvPr>
            <p:ph type="title"/>
          </p:nvPr>
        </p:nvSpPr>
        <p:spPr>
          <a:xfrm>
            <a:off x="78724" y="164084"/>
            <a:ext cx="6341954" cy="861774"/>
          </a:xfrm>
        </p:spPr>
        <p:txBody>
          <a:bodyPr/>
          <a:lstStyle/>
          <a:p>
            <a:r>
              <a:rPr lang="en-US" sz="2800" dirty="0"/>
              <a:t>Initial Acquisition and LOS Anomaly</a:t>
            </a:r>
          </a:p>
        </p:txBody>
      </p:sp>
      <p:sp>
        <p:nvSpPr>
          <p:cNvPr id="3" name="Text Placeholder 2">
            <a:extLst>
              <a:ext uri="{FF2B5EF4-FFF2-40B4-BE49-F238E27FC236}">
                <a16:creationId xmlns:a16="http://schemas.microsoft.com/office/drawing/2014/main" id="{DCC03336-0E70-07CE-53E4-021B84FA448E}"/>
              </a:ext>
            </a:extLst>
          </p:cNvPr>
          <p:cNvSpPr>
            <a:spLocks noGrp="1"/>
          </p:cNvSpPr>
          <p:nvPr>
            <p:ph type="body" idx="1"/>
          </p:nvPr>
        </p:nvSpPr>
        <p:spPr>
          <a:xfrm>
            <a:off x="120512" y="675481"/>
            <a:ext cx="9023488" cy="3970318"/>
          </a:xfrm>
        </p:spPr>
        <p:txBody>
          <a:bodyPr/>
          <a:lstStyle/>
          <a:p>
            <a:pPr marL="285750"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Confirmation of downlink signal ~40 min after deployment on DSN Madrid</a:t>
            </a:r>
          </a:p>
          <a:p>
            <a:pPr marL="285750"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Spacecraft detumbled and commissioned successfully</a:t>
            </a:r>
          </a:p>
          <a:p>
            <a:pPr marL="285750"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Hand-off to Goldstone was successful</a:t>
            </a:r>
          </a:p>
          <a:p>
            <a:pPr marL="285750" indent="-285750">
              <a:buFont typeface="Arial" panose="020B0604020202020204" pitchFamily="34" charset="0"/>
              <a:buChar char="•"/>
            </a:pPr>
            <a:r>
              <a:rPr lang="en-US" sz="1600" b="1" dirty="0">
                <a:latin typeface="Times New Roman" panose="02020603050405020304" pitchFamily="18" charset="0"/>
                <a:cs typeface="Times New Roman" panose="02020603050405020304" pitchFamily="18" charset="0"/>
              </a:rPr>
              <a:t>Minutes later lost signal on 04 July 2022 19:55 UTC</a:t>
            </a:r>
          </a:p>
          <a:p>
            <a:pPr marL="285750"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MOC continuously sent commands in the hope that something would get through</a:t>
            </a:r>
          </a:p>
          <a:p>
            <a:pPr marL="285750"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DSN executed search pattern</a:t>
            </a:r>
          </a:p>
          <a:p>
            <a:pPr marL="285750"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OD team processed navigation data to determine best DSN antenna pointing</a:t>
            </a:r>
          </a:p>
          <a:p>
            <a:pPr marL="285750"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06 July 2022 13:24 UTC – 2 days after LOS spacecraft performed an autonomous desaturation maneuver</a:t>
            </a:r>
          </a:p>
          <a:p>
            <a:pPr marL="285750" indent="-285750">
              <a:buFont typeface="Arial" panose="020B0604020202020204" pitchFamily="34" charset="0"/>
              <a:buChar char="•"/>
            </a:pPr>
            <a:r>
              <a:rPr lang="en-US" sz="1600" b="1" dirty="0">
                <a:latin typeface="Times New Roman" panose="02020603050405020304" pitchFamily="18" charset="0"/>
                <a:cs typeface="Times New Roman" panose="02020603050405020304" pitchFamily="18" charset="0"/>
              </a:rPr>
              <a:t>Change in state machine allowed radio to reset and carrier lock re-achieved</a:t>
            </a:r>
          </a:p>
          <a:p>
            <a:pPr marL="285750"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Telemetry showed healthy spacecraft – nominal operations resumed</a:t>
            </a:r>
            <a:endParaRPr lang="en-US" sz="14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1600" b="1" dirty="0">
                <a:latin typeface="Times New Roman" panose="02020603050405020304" pitchFamily="18" charset="0"/>
                <a:cs typeface="Times New Roman" panose="02020603050405020304" pitchFamily="18" charset="0"/>
              </a:rPr>
              <a:t>Root Cause of Anomaly</a:t>
            </a:r>
          </a:p>
          <a:p>
            <a:pPr marL="742950" lvl="1" indent="-285750">
              <a:buFont typeface="Arial" panose="020B0604020202020204" pitchFamily="34" charset="0"/>
              <a:buChar char="•"/>
            </a:pPr>
            <a:r>
              <a:rPr lang="en-US" sz="1400" dirty="0">
                <a:latin typeface="Times New Roman" panose="02020603050405020304" pitchFamily="18" charset="0"/>
                <a:cs typeface="Times New Roman" panose="02020603050405020304" pitchFamily="18" charset="0"/>
              </a:rPr>
              <a:t>Mis-formatted “peek” command sent to spacecraft during attempt to confirm status of PN regenerative ranging</a:t>
            </a:r>
          </a:p>
          <a:p>
            <a:pPr marL="742950" lvl="1" indent="-285750">
              <a:buFont typeface="Arial" panose="020B0604020202020204" pitchFamily="34" charset="0"/>
              <a:buChar char="•"/>
            </a:pPr>
            <a:r>
              <a:rPr lang="en-US" sz="1400" dirty="0">
                <a:latin typeface="Times New Roman" panose="02020603050405020304" pitchFamily="18" charset="0"/>
                <a:cs typeface="Times New Roman" panose="02020603050405020304" pitchFamily="18" charset="0"/>
              </a:rPr>
              <a:t>Vulnerability in IRIS radio software led radio to lock-up and become unresponsive due to this command (has since been fixed)</a:t>
            </a:r>
          </a:p>
          <a:p>
            <a:pPr marL="742950" lvl="1" indent="-285750">
              <a:buFont typeface="Arial" panose="020B0604020202020204" pitchFamily="34" charset="0"/>
              <a:buChar char="•"/>
            </a:pPr>
            <a:r>
              <a:rPr lang="en-US" sz="1400" dirty="0">
                <a:solidFill>
                  <a:srgbClr val="1D1C1D"/>
                </a:solidFill>
                <a:latin typeface="Times New Roman" panose="02020603050405020304" pitchFamily="18" charset="0"/>
                <a:cs typeface="Times New Roman" panose="02020603050405020304" pitchFamily="18" charset="0"/>
              </a:rPr>
              <a:t>Fault Detection, Isolation and Recovery (FDIR) was in place to detect and resolve the issue seen on the IRIS but a FSW issue in the FDIR prevented autonomous recovery</a:t>
            </a:r>
          </a:p>
          <a:p>
            <a:pPr marL="285750" indent="-285750">
              <a:buFont typeface="Arial" panose="020B0604020202020204" pitchFamily="34" charset="0"/>
              <a:buChar char="•"/>
            </a:pPr>
            <a:endParaRPr lang="en-US" sz="1400"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1E5D8B78-2B7D-8540-3774-6597221EF485}"/>
              </a:ext>
            </a:extLst>
          </p:cNvPr>
          <p:cNvSpPr>
            <a:spLocks noGrp="1"/>
          </p:cNvSpPr>
          <p:nvPr>
            <p:ph type="sldNum" idx="12"/>
          </p:nvPr>
        </p:nvSpPr>
        <p:spPr>
          <a:xfrm>
            <a:off x="8610601" y="6484942"/>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pPr algn="r"/>
            <a:fld id="{00000000-1234-1234-1234-123412341234}" type="slidenum">
              <a:rPr lang="en-US" smtClean="0"/>
              <a:pPr algn="r"/>
              <a:t>10</a:t>
            </a:fld>
            <a:endParaRPr lang="en-US" dirty="0"/>
          </a:p>
        </p:txBody>
      </p:sp>
      <p:sp>
        <p:nvSpPr>
          <p:cNvPr id="5" name="Footer Placeholder 4">
            <a:extLst>
              <a:ext uri="{FF2B5EF4-FFF2-40B4-BE49-F238E27FC236}">
                <a16:creationId xmlns:a16="http://schemas.microsoft.com/office/drawing/2014/main" id="{55908500-3791-8BCC-502E-428DE82912FC}"/>
              </a:ext>
            </a:extLst>
          </p:cNvPr>
          <p:cNvSpPr>
            <a:spLocks noGrp="1"/>
          </p:cNvSpPr>
          <p:nvPr>
            <p:ph type="ftr" sz="quarter" idx="11"/>
          </p:nvPr>
        </p:nvSpPr>
        <p:spPr>
          <a:xfrm>
            <a:off x="1" y="6524770"/>
            <a:ext cx="4114800" cy="3651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dirty="0">
                <a:solidFill>
                  <a:schemeClr val="bg1">
                    <a:lumMod val="85000"/>
                  </a:schemeClr>
                </a:solidFill>
                <a:latin typeface="Lato" panose="020F0502020204030203" pitchFamily="34" charset="77"/>
              </a:rPr>
              <a:t>Delivering Innovation to Orbit</a:t>
            </a:r>
          </a:p>
        </p:txBody>
      </p:sp>
    </p:spTree>
    <p:extLst>
      <p:ext uri="{BB962C8B-B14F-4D97-AF65-F5344CB8AC3E}">
        <p14:creationId xmlns:p14="http://schemas.microsoft.com/office/powerpoint/2010/main" val="22919564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32">
            <a:extLst>
              <a:ext uri="{FF2B5EF4-FFF2-40B4-BE49-F238E27FC236}">
                <a16:creationId xmlns:a16="http://schemas.microsoft.com/office/drawing/2014/main" id="{B6FE9D88-40BD-CBB9-B45E-C445ED872C52}"/>
              </a:ext>
            </a:extLst>
          </p:cNvPr>
          <p:cNvSpPr txBox="1">
            <a:spLocks noGrp="1"/>
          </p:cNvSpPr>
          <p:nvPr>
            <p:ph type="title"/>
          </p:nvPr>
        </p:nvSpPr>
        <p:spPr>
          <a:xfrm>
            <a:off x="36666" y="44263"/>
            <a:ext cx="7578301" cy="443711"/>
          </a:xfrm>
          <a:prstGeom prst="rect">
            <a:avLst/>
          </a:prstGeom>
        </p:spPr>
        <p:txBody>
          <a:bodyPr vert="horz" wrap="square" lIns="0" tIns="12700" rIns="0" bIns="0" rtlCol="0">
            <a:spAutoFit/>
          </a:bodyPr>
          <a:lstStyle/>
          <a:p>
            <a:pPr marL="12700">
              <a:lnSpc>
                <a:spcPct val="100000"/>
              </a:lnSpc>
              <a:spcBef>
                <a:spcPts val="100"/>
              </a:spcBef>
            </a:pPr>
            <a:r>
              <a:rPr sz="2800" dirty="0">
                <a:solidFill>
                  <a:srgbClr val="0070C0"/>
                </a:solidFill>
                <a:latin typeface="Times New Roman" panose="02020603050405020304" pitchFamily="18" charset="0"/>
                <a:cs typeface="Times New Roman" panose="02020603050405020304" pitchFamily="18" charset="0"/>
              </a:rPr>
              <a:t>Low</a:t>
            </a:r>
            <a:r>
              <a:rPr sz="2800" spc="5" dirty="0">
                <a:solidFill>
                  <a:srgbClr val="0070C0"/>
                </a:solidFill>
                <a:latin typeface="Times New Roman" panose="02020603050405020304" pitchFamily="18" charset="0"/>
                <a:cs typeface="Times New Roman" panose="02020603050405020304" pitchFamily="18" charset="0"/>
              </a:rPr>
              <a:t> </a:t>
            </a:r>
            <a:r>
              <a:rPr sz="2800" spc="-5" dirty="0">
                <a:solidFill>
                  <a:srgbClr val="0070C0"/>
                </a:solidFill>
                <a:latin typeface="Times New Roman" panose="02020603050405020304" pitchFamily="18" charset="0"/>
                <a:cs typeface="Times New Roman" panose="02020603050405020304" pitchFamily="18" charset="0"/>
              </a:rPr>
              <a:t>Energy</a:t>
            </a:r>
            <a:r>
              <a:rPr lang="en-US" sz="2800" spc="-5" dirty="0">
                <a:solidFill>
                  <a:srgbClr val="0070C0"/>
                </a:solidFill>
                <a:latin typeface="Times New Roman" panose="02020603050405020304" pitchFamily="18" charset="0"/>
                <a:cs typeface="Times New Roman" panose="02020603050405020304" pitchFamily="18" charset="0"/>
              </a:rPr>
              <a:t>, Ballistic</a:t>
            </a:r>
            <a:r>
              <a:rPr sz="2800" spc="5" dirty="0">
                <a:solidFill>
                  <a:srgbClr val="0070C0"/>
                </a:solidFill>
                <a:latin typeface="Times New Roman" panose="02020603050405020304" pitchFamily="18" charset="0"/>
                <a:cs typeface="Times New Roman" panose="02020603050405020304" pitchFamily="18" charset="0"/>
              </a:rPr>
              <a:t> </a:t>
            </a:r>
            <a:r>
              <a:rPr lang="en-US" sz="2800" spc="-5" dirty="0">
                <a:solidFill>
                  <a:srgbClr val="0070C0"/>
                </a:solidFill>
                <a:latin typeface="Times New Roman" panose="02020603050405020304" pitchFamily="18" charset="0"/>
                <a:cs typeface="Times New Roman" panose="02020603050405020304" pitchFamily="18" charset="0"/>
              </a:rPr>
              <a:t>Lunar</a:t>
            </a:r>
            <a:r>
              <a:rPr sz="2800" dirty="0">
                <a:solidFill>
                  <a:srgbClr val="0070C0"/>
                </a:solidFill>
                <a:latin typeface="Times New Roman" panose="02020603050405020304" pitchFamily="18" charset="0"/>
                <a:cs typeface="Times New Roman" panose="02020603050405020304" pitchFamily="18" charset="0"/>
              </a:rPr>
              <a:t> </a:t>
            </a:r>
            <a:r>
              <a:rPr sz="2800" spc="-5" dirty="0">
                <a:solidFill>
                  <a:srgbClr val="0070C0"/>
                </a:solidFill>
                <a:latin typeface="Times New Roman" panose="02020603050405020304" pitchFamily="18" charset="0"/>
                <a:cs typeface="Times New Roman" panose="02020603050405020304" pitchFamily="18" charset="0"/>
              </a:rPr>
              <a:t>Transfer</a:t>
            </a:r>
            <a:r>
              <a:rPr lang="en-US" sz="2800" spc="-5" dirty="0">
                <a:solidFill>
                  <a:srgbClr val="0070C0"/>
                </a:solidFill>
                <a:latin typeface="Times New Roman" panose="02020603050405020304" pitchFamily="18" charset="0"/>
                <a:cs typeface="Times New Roman" panose="02020603050405020304" pitchFamily="18" charset="0"/>
              </a:rPr>
              <a:t> (BLT)</a:t>
            </a:r>
            <a:endParaRPr sz="2800" spc="-5" dirty="0">
              <a:solidFill>
                <a:srgbClr val="0070C0"/>
              </a:solidFill>
              <a:latin typeface="Times New Roman" panose="02020603050405020304" pitchFamily="18" charset="0"/>
              <a:cs typeface="Times New Roman" panose="02020603050405020304" pitchFamily="18" charset="0"/>
            </a:endParaRPr>
          </a:p>
        </p:txBody>
      </p:sp>
      <p:pic>
        <p:nvPicPr>
          <p:cNvPr id="12" name="object 7">
            <a:extLst>
              <a:ext uri="{FF2B5EF4-FFF2-40B4-BE49-F238E27FC236}">
                <a16:creationId xmlns:a16="http://schemas.microsoft.com/office/drawing/2014/main" id="{D745064F-9E7A-93C5-7BBF-713901C8B113}"/>
              </a:ext>
            </a:extLst>
          </p:cNvPr>
          <p:cNvPicPr/>
          <p:nvPr/>
        </p:nvPicPr>
        <p:blipFill>
          <a:blip r:embed="rId3" cstate="print"/>
          <a:stretch>
            <a:fillRect/>
          </a:stretch>
        </p:blipFill>
        <p:spPr>
          <a:xfrm>
            <a:off x="5733288" y="926282"/>
            <a:ext cx="2795016" cy="3861816"/>
          </a:xfrm>
          <a:prstGeom prst="rect">
            <a:avLst/>
          </a:prstGeom>
        </p:spPr>
      </p:pic>
      <p:sp>
        <p:nvSpPr>
          <p:cNvPr id="13" name="object 11">
            <a:extLst>
              <a:ext uri="{FF2B5EF4-FFF2-40B4-BE49-F238E27FC236}">
                <a16:creationId xmlns:a16="http://schemas.microsoft.com/office/drawing/2014/main" id="{D153E192-907D-1F58-DE17-7F23CFD5261E}"/>
              </a:ext>
            </a:extLst>
          </p:cNvPr>
          <p:cNvSpPr txBox="1"/>
          <p:nvPr/>
        </p:nvSpPr>
        <p:spPr>
          <a:xfrm>
            <a:off x="8201849" y="4479769"/>
            <a:ext cx="929006" cy="364202"/>
          </a:xfrm>
          <a:prstGeom prst="rect">
            <a:avLst/>
          </a:prstGeom>
        </p:spPr>
        <p:txBody>
          <a:bodyPr vert="horz" wrap="square" lIns="0" tIns="12700" rIns="0" bIns="0" rtlCol="0">
            <a:spAutoFit/>
          </a:bodyPr>
          <a:lstStyle/>
          <a:p>
            <a:pPr marL="12700">
              <a:lnSpc>
                <a:spcPct val="100000"/>
              </a:lnSpc>
              <a:spcBef>
                <a:spcPts val="100"/>
              </a:spcBef>
            </a:pPr>
            <a:r>
              <a:rPr sz="1100" b="1" spc="-35" dirty="0">
                <a:latin typeface="Times New Roman" panose="02020603050405020304" pitchFamily="18" charset="0"/>
                <a:cs typeface="Times New Roman" panose="02020603050405020304" pitchFamily="18" charset="0"/>
              </a:rPr>
              <a:t>E</a:t>
            </a:r>
            <a:r>
              <a:rPr sz="1100" b="1" spc="-25" dirty="0">
                <a:latin typeface="Times New Roman" panose="02020603050405020304" pitchFamily="18" charset="0"/>
                <a:cs typeface="Times New Roman" panose="02020603050405020304" pitchFamily="18" charset="0"/>
              </a:rPr>
              <a:t>a</a:t>
            </a:r>
            <a:r>
              <a:rPr sz="1100" b="1" spc="-30" dirty="0">
                <a:latin typeface="Times New Roman" panose="02020603050405020304" pitchFamily="18" charset="0"/>
                <a:cs typeface="Times New Roman" panose="02020603050405020304" pitchFamily="18" charset="0"/>
              </a:rPr>
              <a:t>r</a:t>
            </a:r>
            <a:r>
              <a:rPr sz="1100" b="1" spc="-20" dirty="0">
                <a:latin typeface="Times New Roman" panose="02020603050405020304" pitchFamily="18" charset="0"/>
                <a:cs typeface="Times New Roman" panose="02020603050405020304" pitchFamily="18" charset="0"/>
              </a:rPr>
              <a:t>t</a:t>
            </a:r>
            <a:r>
              <a:rPr sz="1100" b="1" spc="-25" dirty="0">
                <a:latin typeface="Times New Roman" panose="02020603050405020304" pitchFamily="18" charset="0"/>
                <a:cs typeface="Times New Roman" panose="02020603050405020304" pitchFamily="18" charset="0"/>
              </a:rPr>
              <a:t>h</a:t>
            </a:r>
            <a:r>
              <a:rPr sz="1100" b="1" spc="-20" dirty="0">
                <a:latin typeface="Times New Roman" panose="02020603050405020304" pitchFamily="18" charset="0"/>
                <a:cs typeface="Times New Roman" panose="02020603050405020304" pitchFamily="18" charset="0"/>
              </a:rPr>
              <a:t>-</a:t>
            </a:r>
            <a:r>
              <a:rPr sz="1100" b="1" spc="-30" dirty="0">
                <a:latin typeface="Times New Roman" panose="02020603050405020304" pitchFamily="18" charset="0"/>
                <a:cs typeface="Times New Roman" panose="02020603050405020304" pitchFamily="18" charset="0"/>
              </a:rPr>
              <a:t>ce</a:t>
            </a:r>
            <a:r>
              <a:rPr sz="1100" b="1" spc="-25" dirty="0">
                <a:latin typeface="Times New Roman" panose="02020603050405020304" pitchFamily="18" charset="0"/>
                <a:cs typeface="Times New Roman" panose="02020603050405020304" pitchFamily="18" charset="0"/>
              </a:rPr>
              <a:t>n</a:t>
            </a:r>
            <a:r>
              <a:rPr sz="1100" b="1" spc="-20" dirty="0">
                <a:latin typeface="Times New Roman" panose="02020603050405020304" pitchFamily="18" charset="0"/>
                <a:cs typeface="Times New Roman" panose="02020603050405020304" pitchFamily="18" charset="0"/>
              </a:rPr>
              <a:t>t</a:t>
            </a:r>
            <a:r>
              <a:rPr sz="1100" b="1" spc="-30" dirty="0">
                <a:latin typeface="Times New Roman" panose="02020603050405020304" pitchFamily="18" charset="0"/>
                <a:cs typeface="Times New Roman" panose="02020603050405020304" pitchFamily="18" charset="0"/>
              </a:rPr>
              <a:t>ere</a:t>
            </a:r>
            <a:r>
              <a:rPr sz="1100" b="1" dirty="0">
                <a:latin typeface="Times New Roman" panose="02020603050405020304" pitchFamily="18" charset="0"/>
                <a:cs typeface="Times New Roman" panose="02020603050405020304" pitchFamily="18" charset="0"/>
              </a:rPr>
              <a:t>d</a:t>
            </a:r>
            <a:endParaRPr lang="en-US" sz="1100" b="1" spc="-40" dirty="0">
              <a:latin typeface="Times New Roman" panose="02020603050405020304" pitchFamily="18" charset="0"/>
              <a:cs typeface="Times New Roman" panose="02020603050405020304" pitchFamily="18" charset="0"/>
            </a:endParaRPr>
          </a:p>
          <a:p>
            <a:pPr marL="12700">
              <a:lnSpc>
                <a:spcPct val="100000"/>
              </a:lnSpc>
              <a:spcBef>
                <a:spcPts val="100"/>
              </a:spcBef>
            </a:pPr>
            <a:r>
              <a:rPr sz="1100" b="1" spc="-15" dirty="0">
                <a:latin typeface="Times New Roman" panose="02020603050405020304" pitchFamily="18" charset="0"/>
                <a:cs typeface="Times New Roman" panose="02020603050405020304" pitchFamily="18" charset="0"/>
              </a:rPr>
              <a:t>I</a:t>
            </a:r>
            <a:r>
              <a:rPr sz="1100" b="1" spc="-25" dirty="0">
                <a:latin typeface="Times New Roman" panose="02020603050405020304" pitchFamily="18" charset="0"/>
                <a:cs typeface="Times New Roman" panose="02020603050405020304" pitchFamily="18" charset="0"/>
              </a:rPr>
              <a:t>n</a:t>
            </a:r>
            <a:r>
              <a:rPr sz="1100" b="1" spc="-30" dirty="0">
                <a:latin typeface="Times New Roman" panose="02020603050405020304" pitchFamily="18" charset="0"/>
                <a:cs typeface="Times New Roman" panose="02020603050405020304" pitchFamily="18" charset="0"/>
              </a:rPr>
              <a:t>er</a:t>
            </a:r>
            <a:r>
              <a:rPr sz="1100" b="1" spc="-20" dirty="0">
                <a:latin typeface="Times New Roman" panose="02020603050405020304" pitchFamily="18" charset="0"/>
                <a:cs typeface="Times New Roman" panose="02020603050405020304" pitchFamily="18" charset="0"/>
              </a:rPr>
              <a:t>ti</a:t>
            </a:r>
            <a:r>
              <a:rPr sz="1100" b="1" spc="-25" dirty="0">
                <a:latin typeface="Times New Roman" panose="02020603050405020304" pitchFamily="18" charset="0"/>
                <a:cs typeface="Times New Roman" panose="02020603050405020304" pitchFamily="18" charset="0"/>
              </a:rPr>
              <a:t>a</a:t>
            </a:r>
            <a:r>
              <a:rPr sz="1100" b="1" dirty="0">
                <a:latin typeface="Times New Roman" panose="02020603050405020304" pitchFamily="18" charset="0"/>
                <a:cs typeface="Times New Roman" panose="02020603050405020304" pitchFamily="18" charset="0"/>
              </a:rPr>
              <a:t>l</a:t>
            </a:r>
            <a:r>
              <a:rPr sz="1100" b="1" spc="-35" dirty="0">
                <a:latin typeface="Times New Roman" panose="02020603050405020304" pitchFamily="18" charset="0"/>
                <a:cs typeface="Times New Roman" panose="02020603050405020304" pitchFamily="18" charset="0"/>
              </a:rPr>
              <a:t> F</a:t>
            </a:r>
            <a:r>
              <a:rPr sz="1100" b="1" spc="-30" dirty="0">
                <a:latin typeface="Times New Roman" panose="02020603050405020304" pitchFamily="18" charset="0"/>
                <a:cs typeface="Times New Roman" panose="02020603050405020304" pitchFamily="18" charset="0"/>
              </a:rPr>
              <a:t>r</a:t>
            </a:r>
            <a:r>
              <a:rPr sz="1100" b="1" spc="-25" dirty="0">
                <a:latin typeface="Times New Roman" panose="02020603050405020304" pitchFamily="18" charset="0"/>
                <a:cs typeface="Times New Roman" panose="02020603050405020304" pitchFamily="18" charset="0"/>
              </a:rPr>
              <a:t>a</a:t>
            </a:r>
            <a:r>
              <a:rPr sz="1100" b="1" spc="-45" dirty="0">
                <a:latin typeface="Times New Roman" panose="02020603050405020304" pitchFamily="18" charset="0"/>
                <a:cs typeface="Times New Roman" panose="02020603050405020304" pitchFamily="18" charset="0"/>
              </a:rPr>
              <a:t>m</a:t>
            </a:r>
            <a:r>
              <a:rPr sz="1100" b="1" dirty="0">
                <a:latin typeface="Times New Roman" panose="02020603050405020304" pitchFamily="18" charset="0"/>
                <a:cs typeface="Times New Roman" panose="02020603050405020304" pitchFamily="18" charset="0"/>
              </a:rPr>
              <a:t>e</a:t>
            </a:r>
            <a:endParaRPr sz="1100" dirty="0">
              <a:latin typeface="Times New Roman" panose="02020603050405020304" pitchFamily="18" charset="0"/>
              <a:cs typeface="Times New Roman" panose="02020603050405020304" pitchFamily="18" charset="0"/>
            </a:endParaRPr>
          </a:p>
        </p:txBody>
      </p:sp>
      <p:grpSp>
        <p:nvGrpSpPr>
          <p:cNvPr id="14" name="object 12">
            <a:extLst>
              <a:ext uri="{FF2B5EF4-FFF2-40B4-BE49-F238E27FC236}">
                <a16:creationId xmlns:a16="http://schemas.microsoft.com/office/drawing/2014/main" id="{EDC1BE3D-B6D3-DBD9-353F-63AFF833B8D4}"/>
              </a:ext>
            </a:extLst>
          </p:cNvPr>
          <p:cNvGrpSpPr/>
          <p:nvPr/>
        </p:nvGrpSpPr>
        <p:grpSpPr>
          <a:xfrm>
            <a:off x="6199229" y="918322"/>
            <a:ext cx="2352260" cy="3101652"/>
            <a:chOff x="6199229" y="918322"/>
            <a:chExt cx="2352260" cy="3101652"/>
          </a:xfrm>
        </p:grpSpPr>
        <p:pic>
          <p:nvPicPr>
            <p:cNvPr id="15" name="object 13">
              <a:extLst>
                <a:ext uri="{FF2B5EF4-FFF2-40B4-BE49-F238E27FC236}">
                  <a16:creationId xmlns:a16="http://schemas.microsoft.com/office/drawing/2014/main" id="{C76CB2D7-13E0-47E4-64B6-417497B1C4D2}"/>
                </a:ext>
              </a:extLst>
            </p:cNvPr>
            <p:cNvPicPr/>
            <p:nvPr/>
          </p:nvPicPr>
          <p:blipFill>
            <a:blip r:embed="rId4" cstate="print"/>
            <a:stretch>
              <a:fillRect/>
            </a:stretch>
          </p:blipFill>
          <p:spPr>
            <a:xfrm>
              <a:off x="7522898" y="3138256"/>
              <a:ext cx="143643" cy="125581"/>
            </a:xfrm>
            <a:prstGeom prst="rect">
              <a:avLst/>
            </a:prstGeom>
          </p:spPr>
        </p:pic>
        <p:pic>
          <p:nvPicPr>
            <p:cNvPr id="16" name="object 14">
              <a:extLst>
                <a:ext uri="{FF2B5EF4-FFF2-40B4-BE49-F238E27FC236}">
                  <a16:creationId xmlns:a16="http://schemas.microsoft.com/office/drawing/2014/main" id="{CBD35960-9193-03B6-A368-BC16FB9B25BA}"/>
                </a:ext>
              </a:extLst>
            </p:cNvPr>
            <p:cNvPicPr/>
            <p:nvPr/>
          </p:nvPicPr>
          <p:blipFill>
            <a:blip r:embed="rId5" cstate="print">
              <a:biLevel thresh="50000"/>
            </a:blip>
            <a:stretch>
              <a:fillRect/>
            </a:stretch>
          </p:blipFill>
          <p:spPr>
            <a:xfrm>
              <a:off x="8106237" y="2942454"/>
              <a:ext cx="143643" cy="125581"/>
            </a:xfrm>
            <a:prstGeom prst="rect">
              <a:avLst/>
            </a:prstGeom>
            <a:ln>
              <a:noFill/>
            </a:ln>
          </p:spPr>
        </p:pic>
        <p:pic>
          <p:nvPicPr>
            <p:cNvPr id="17" name="object 15">
              <a:extLst>
                <a:ext uri="{FF2B5EF4-FFF2-40B4-BE49-F238E27FC236}">
                  <a16:creationId xmlns:a16="http://schemas.microsoft.com/office/drawing/2014/main" id="{A1266BF6-CC54-141D-4FE1-35C04E6C43F0}"/>
                </a:ext>
              </a:extLst>
            </p:cNvPr>
            <p:cNvPicPr/>
            <p:nvPr/>
          </p:nvPicPr>
          <p:blipFill>
            <a:blip r:embed="rId6" cstate="print">
              <a:biLevel thresh="50000"/>
            </a:blip>
            <a:stretch>
              <a:fillRect/>
            </a:stretch>
          </p:blipFill>
          <p:spPr>
            <a:xfrm>
              <a:off x="8407846" y="3894393"/>
              <a:ext cx="143643" cy="125581"/>
            </a:xfrm>
            <a:prstGeom prst="rect">
              <a:avLst/>
            </a:prstGeom>
            <a:ln>
              <a:noFill/>
            </a:ln>
          </p:spPr>
        </p:pic>
        <p:pic>
          <p:nvPicPr>
            <p:cNvPr id="18" name="object 16">
              <a:extLst>
                <a:ext uri="{FF2B5EF4-FFF2-40B4-BE49-F238E27FC236}">
                  <a16:creationId xmlns:a16="http://schemas.microsoft.com/office/drawing/2014/main" id="{E5334783-1121-D9FC-F5E0-AFA233EC434C}"/>
                </a:ext>
              </a:extLst>
            </p:cNvPr>
            <p:cNvPicPr/>
            <p:nvPr/>
          </p:nvPicPr>
          <p:blipFill>
            <a:blip r:embed="rId7" cstate="print"/>
            <a:stretch>
              <a:fillRect/>
            </a:stretch>
          </p:blipFill>
          <p:spPr>
            <a:xfrm>
              <a:off x="7339526" y="1133905"/>
              <a:ext cx="143643" cy="125581"/>
            </a:xfrm>
            <a:prstGeom prst="rect">
              <a:avLst/>
            </a:prstGeom>
          </p:spPr>
        </p:pic>
        <p:pic>
          <p:nvPicPr>
            <p:cNvPr id="19" name="object 17">
              <a:extLst>
                <a:ext uri="{FF2B5EF4-FFF2-40B4-BE49-F238E27FC236}">
                  <a16:creationId xmlns:a16="http://schemas.microsoft.com/office/drawing/2014/main" id="{E7F64B61-A7DF-0031-E9F1-94C0B2FFA906}"/>
                </a:ext>
              </a:extLst>
            </p:cNvPr>
            <p:cNvPicPr/>
            <p:nvPr/>
          </p:nvPicPr>
          <p:blipFill>
            <a:blip r:embed="rId5" cstate="print"/>
            <a:stretch>
              <a:fillRect/>
            </a:stretch>
          </p:blipFill>
          <p:spPr>
            <a:xfrm>
              <a:off x="6199229" y="1293052"/>
              <a:ext cx="143643" cy="125581"/>
            </a:xfrm>
            <a:prstGeom prst="rect">
              <a:avLst/>
            </a:prstGeom>
          </p:spPr>
        </p:pic>
        <p:pic>
          <p:nvPicPr>
            <p:cNvPr id="20" name="object 18">
              <a:extLst>
                <a:ext uri="{FF2B5EF4-FFF2-40B4-BE49-F238E27FC236}">
                  <a16:creationId xmlns:a16="http://schemas.microsoft.com/office/drawing/2014/main" id="{463A7D9D-DA7D-0661-7312-465827B9ACBA}"/>
                </a:ext>
              </a:extLst>
            </p:cNvPr>
            <p:cNvPicPr/>
            <p:nvPr/>
          </p:nvPicPr>
          <p:blipFill>
            <a:blip r:embed="rId8" cstate="print"/>
            <a:stretch>
              <a:fillRect/>
            </a:stretch>
          </p:blipFill>
          <p:spPr>
            <a:xfrm>
              <a:off x="7806298" y="2736218"/>
              <a:ext cx="143643" cy="125581"/>
            </a:xfrm>
            <a:prstGeom prst="rect">
              <a:avLst/>
            </a:prstGeom>
          </p:spPr>
        </p:pic>
        <p:pic>
          <p:nvPicPr>
            <p:cNvPr id="3" name="object 16">
              <a:extLst>
                <a:ext uri="{FF2B5EF4-FFF2-40B4-BE49-F238E27FC236}">
                  <a16:creationId xmlns:a16="http://schemas.microsoft.com/office/drawing/2014/main" id="{5DDB3B29-617B-E8A0-C391-3368A7677432}"/>
                </a:ext>
              </a:extLst>
            </p:cNvPr>
            <p:cNvPicPr/>
            <p:nvPr/>
          </p:nvPicPr>
          <p:blipFill rotWithShape="1">
            <a:blip r:embed="rId9" cstate="print">
              <a:duotone>
                <a:prstClr val="black"/>
                <a:srgbClr val="FF0000">
                  <a:tint val="45000"/>
                  <a:satMod val="400000"/>
                </a:srgbClr>
              </a:duotone>
              <a:extLst>
                <a:ext uri="{BEBA8EAE-BF5A-486C-A8C5-ECC9F3942E4B}">
                  <a14:imgProps xmlns:a14="http://schemas.microsoft.com/office/drawing/2010/main">
                    <a14:imgLayer r:embed="rId10">
                      <a14:imgEffect>
                        <a14:artisticChalkSketch/>
                      </a14:imgEffect>
                    </a14:imgLayer>
                  </a14:imgProps>
                </a:ext>
              </a:extLst>
            </a:blip>
            <a:srcRect l="1" t="-1" r="-1" b="1"/>
            <a:stretch/>
          </p:blipFill>
          <p:spPr>
            <a:xfrm>
              <a:off x="7068188" y="918322"/>
              <a:ext cx="143643" cy="125580"/>
            </a:xfrm>
            <a:prstGeom prst="rect">
              <a:avLst/>
            </a:prstGeom>
            <a:ln>
              <a:noFill/>
            </a:ln>
          </p:spPr>
        </p:pic>
      </p:grpSp>
      <p:sp>
        <p:nvSpPr>
          <p:cNvPr id="21" name="object 19">
            <a:extLst>
              <a:ext uri="{FF2B5EF4-FFF2-40B4-BE49-F238E27FC236}">
                <a16:creationId xmlns:a16="http://schemas.microsoft.com/office/drawing/2014/main" id="{CB9C8D49-CE27-EE14-F7D4-A5E4C742F53C}"/>
              </a:ext>
            </a:extLst>
          </p:cNvPr>
          <p:cNvSpPr txBox="1"/>
          <p:nvPr/>
        </p:nvSpPr>
        <p:spPr>
          <a:xfrm>
            <a:off x="7659633" y="3265423"/>
            <a:ext cx="446603" cy="152606"/>
          </a:xfrm>
          <a:prstGeom prst="rect">
            <a:avLst/>
          </a:prstGeom>
        </p:spPr>
        <p:txBody>
          <a:bodyPr vert="horz" wrap="square" lIns="0" tIns="24130" rIns="0" bIns="0" rtlCol="0">
            <a:spAutoFit/>
          </a:bodyPr>
          <a:lstStyle/>
          <a:p>
            <a:pPr marL="12700" marR="5080">
              <a:lnSpc>
                <a:spcPts val="1010"/>
              </a:lnSpc>
              <a:spcBef>
                <a:spcPts val="190"/>
              </a:spcBef>
            </a:pPr>
            <a:r>
              <a:rPr sz="900" b="1" spc="-5" dirty="0">
                <a:latin typeface="Times New Roman" panose="02020603050405020304" pitchFamily="18" charset="0"/>
                <a:cs typeface="Times New Roman" panose="02020603050405020304" pitchFamily="18" charset="0"/>
              </a:rPr>
              <a:t>T</a:t>
            </a:r>
            <a:r>
              <a:rPr sz="900" b="1" dirty="0">
                <a:latin typeface="Times New Roman" panose="02020603050405020304" pitchFamily="18" charset="0"/>
                <a:cs typeface="Times New Roman" panose="02020603050405020304" pitchFamily="18" charset="0"/>
              </a:rPr>
              <a:t>C</a:t>
            </a:r>
            <a:r>
              <a:rPr sz="900" b="1" spc="-5" dirty="0">
                <a:latin typeface="Times New Roman" panose="02020603050405020304" pitchFamily="18" charset="0"/>
                <a:cs typeface="Times New Roman" panose="02020603050405020304" pitchFamily="18" charset="0"/>
              </a:rPr>
              <a:t>M</a:t>
            </a:r>
            <a:r>
              <a:rPr sz="900" b="1" dirty="0">
                <a:latin typeface="Times New Roman" panose="02020603050405020304" pitchFamily="18" charset="0"/>
                <a:cs typeface="Times New Roman" panose="02020603050405020304" pitchFamily="18" charset="0"/>
              </a:rPr>
              <a:t>-  1</a:t>
            </a:r>
            <a:endParaRPr sz="900" dirty="0">
              <a:latin typeface="Times New Roman" panose="02020603050405020304" pitchFamily="18" charset="0"/>
              <a:cs typeface="Times New Roman" panose="02020603050405020304" pitchFamily="18" charset="0"/>
            </a:endParaRPr>
          </a:p>
        </p:txBody>
      </p:sp>
      <p:sp>
        <p:nvSpPr>
          <p:cNvPr id="22" name="object 20">
            <a:extLst>
              <a:ext uri="{FF2B5EF4-FFF2-40B4-BE49-F238E27FC236}">
                <a16:creationId xmlns:a16="http://schemas.microsoft.com/office/drawing/2014/main" id="{7BB55FBF-F4D1-5270-DB3D-C188D07EA8E8}"/>
              </a:ext>
            </a:extLst>
          </p:cNvPr>
          <p:cNvSpPr txBox="1"/>
          <p:nvPr/>
        </p:nvSpPr>
        <p:spPr>
          <a:xfrm>
            <a:off x="8587864" y="3902418"/>
            <a:ext cx="387350" cy="151323"/>
          </a:xfrm>
          <a:prstGeom prst="rect">
            <a:avLst/>
          </a:prstGeom>
        </p:spPr>
        <p:txBody>
          <a:bodyPr vert="horz" wrap="square" lIns="0" tIns="12700" rIns="0" bIns="0" rtlCol="0">
            <a:spAutoFit/>
          </a:bodyPr>
          <a:lstStyle/>
          <a:p>
            <a:pPr marL="12700">
              <a:lnSpc>
                <a:spcPct val="100000"/>
              </a:lnSpc>
              <a:spcBef>
                <a:spcPts val="100"/>
              </a:spcBef>
            </a:pPr>
            <a:r>
              <a:rPr sz="900" b="1" spc="-5" dirty="0">
                <a:latin typeface="Times New Roman" panose="02020603050405020304" pitchFamily="18" charset="0"/>
                <a:cs typeface="Times New Roman" panose="02020603050405020304" pitchFamily="18" charset="0"/>
              </a:rPr>
              <a:t>T</a:t>
            </a:r>
            <a:r>
              <a:rPr sz="900" b="1" dirty="0">
                <a:latin typeface="Times New Roman" panose="02020603050405020304" pitchFamily="18" charset="0"/>
                <a:cs typeface="Times New Roman" panose="02020603050405020304" pitchFamily="18" charset="0"/>
              </a:rPr>
              <a:t>C</a:t>
            </a:r>
            <a:r>
              <a:rPr sz="900" b="1" spc="-5" dirty="0">
                <a:latin typeface="Times New Roman" panose="02020603050405020304" pitchFamily="18" charset="0"/>
                <a:cs typeface="Times New Roman" panose="02020603050405020304" pitchFamily="18" charset="0"/>
              </a:rPr>
              <a:t>M</a:t>
            </a:r>
            <a:r>
              <a:rPr sz="900" b="1" dirty="0">
                <a:latin typeface="Times New Roman" panose="02020603050405020304" pitchFamily="18" charset="0"/>
                <a:cs typeface="Times New Roman" panose="02020603050405020304" pitchFamily="18" charset="0"/>
              </a:rPr>
              <a:t>-5</a:t>
            </a:r>
            <a:endParaRPr sz="900" dirty="0">
              <a:latin typeface="Times New Roman" panose="02020603050405020304" pitchFamily="18" charset="0"/>
              <a:cs typeface="Times New Roman" panose="02020603050405020304" pitchFamily="18" charset="0"/>
            </a:endParaRPr>
          </a:p>
        </p:txBody>
      </p:sp>
      <p:sp>
        <p:nvSpPr>
          <p:cNvPr id="23" name="object 21">
            <a:extLst>
              <a:ext uri="{FF2B5EF4-FFF2-40B4-BE49-F238E27FC236}">
                <a16:creationId xmlns:a16="http://schemas.microsoft.com/office/drawing/2014/main" id="{7C774532-8C1D-18E3-1217-6C26091E5485}"/>
              </a:ext>
            </a:extLst>
          </p:cNvPr>
          <p:cNvSpPr txBox="1"/>
          <p:nvPr/>
        </p:nvSpPr>
        <p:spPr>
          <a:xfrm>
            <a:off x="8283940" y="2948355"/>
            <a:ext cx="387350" cy="151323"/>
          </a:xfrm>
          <a:prstGeom prst="rect">
            <a:avLst/>
          </a:prstGeom>
        </p:spPr>
        <p:txBody>
          <a:bodyPr vert="horz" wrap="square" lIns="0" tIns="12700" rIns="0" bIns="0" rtlCol="0">
            <a:spAutoFit/>
          </a:bodyPr>
          <a:lstStyle/>
          <a:p>
            <a:pPr marL="12700">
              <a:lnSpc>
                <a:spcPct val="100000"/>
              </a:lnSpc>
              <a:spcBef>
                <a:spcPts val="100"/>
              </a:spcBef>
            </a:pPr>
            <a:r>
              <a:rPr sz="900" b="1" spc="-5" dirty="0">
                <a:latin typeface="Times New Roman" panose="02020603050405020304" pitchFamily="18" charset="0"/>
                <a:cs typeface="Times New Roman" panose="02020603050405020304" pitchFamily="18" charset="0"/>
              </a:rPr>
              <a:t>T</a:t>
            </a:r>
            <a:r>
              <a:rPr sz="900" b="1" dirty="0">
                <a:latin typeface="Times New Roman" panose="02020603050405020304" pitchFamily="18" charset="0"/>
                <a:cs typeface="Times New Roman" panose="02020603050405020304" pitchFamily="18" charset="0"/>
              </a:rPr>
              <a:t>C</a:t>
            </a:r>
            <a:r>
              <a:rPr sz="900" b="1" spc="-5" dirty="0">
                <a:latin typeface="Times New Roman" panose="02020603050405020304" pitchFamily="18" charset="0"/>
                <a:cs typeface="Times New Roman" panose="02020603050405020304" pitchFamily="18" charset="0"/>
              </a:rPr>
              <a:t>M</a:t>
            </a:r>
            <a:r>
              <a:rPr sz="900" b="1" dirty="0">
                <a:latin typeface="Times New Roman" panose="02020603050405020304" pitchFamily="18" charset="0"/>
                <a:cs typeface="Times New Roman" panose="02020603050405020304" pitchFamily="18" charset="0"/>
              </a:rPr>
              <a:t>-6</a:t>
            </a:r>
            <a:endParaRPr sz="900" dirty="0">
              <a:latin typeface="Times New Roman" panose="02020603050405020304" pitchFamily="18" charset="0"/>
              <a:cs typeface="Times New Roman" panose="02020603050405020304" pitchFamily="18" charset="0"/>
            </a:endParaRPr>
          </a:p>
        </p:txBody>
      </p:sp>
      <p:sp>
        <p:nvSpPr>
          <p:cNvPr id="24" name="object 22">
            <a:extLst>
              <a:ext uri="{FF2B5EF4-FFF2-40B4-BE49-F238E27FC236}">
                <a16:creationId xmlns:a16="http://schemas.microsoft.com/office/drawing/2014/main" id="{C62F65C4-9A7C-09A0-4694-AA99C668B7BF}"/>
              </a:ext>
            </a:extLst>
          </p:cNvPr>
          <p:cNvSpPr txBox="1"/>
          <p:nvPr/>
        </p:nvSpPr>
        <p:spPr>
          <a:xfrm>
            <a:off x="7955328" y="2628315"/>
            <a:ext cx="260350" cy="151323"/>
          </a:xfrm>
          <a:prstGeom prst="rect">
            <a:avLst/>
          </a:prstGeom>
        </p:spPr>
        <p:txBody>
          <a:bodyPr vert="horz" wrap="square" lIns="0" tIns="12700" rIns="0" bIns="0" rtlCol="0">
            <a:spAutoFit/>
          </a:bodyPr>
          <a:lstStyle/>
          <a:p>
            <a:pPr marL="12700">
              <a:lnSpc>
                <a:spcPct val="100000"/>
              </a:lnSpc>
              <a:spcBef>
                <a:spcPts val="100"/>
              </a:spcBef>
            </a:pPr>
            <a:r>
              <a:rPr sz="900" b="1" dirty="0">
                <a:latin typeface="Times New Roman" panose="02020603050405020304" pitchFamily="18" charset="0"/>
                <a:cs typeface="Times New Roman" panose="02020603050405020304" pitchFamily="18" charset="0"/>
              </a:rPr>
              <a:t>NIM</a:t>
            </a:r>
            <a:endParaRPr sz="900" dirty="0">
              <a:latin typeface="Times New Roman" panose="02020603050405020304" pitchFamily="18" charset="0"/>
              <a:cs typeface="Times New Roman" panose="02020603050405020304" pitchFamily="18" charset="0"/>
            </a:endParaRPr>
          </a:p>
        </p:txBody>
      </p:sp>
      <p:sp>
        <p:nvSpPr>
          <p:cNvPr id="25" name="object 23">
            <a:extLst>
              <a:ext uri="{FF2B5EF4-FFF2-40B4-BE49-F238E27FC236}">
                <a16:creationId xmlns:a16="http://schemas.microsoft.com/office/drawing/2014/main" id="{29558F67-DCE9-7A75-9187-C4F932A84769}"/>
              </a:ext>
            </a:extLst>
          </p:cNvPr>
          <p:cNvSpPr txBox="1"/>
          <p:nvPr/>
        </p:nvSpPr>
        <p:spPr>
          <a:xfrm>
            <a:off x="6861784" y="1173266"/>
            <a:ext cx="505091" cy="152606"/>
          </a:xfrm>
          <a:prstGeom prst="rect">
            <a:avLst/>
          </a:prstGeom>
        </p:spPr>
        <p:txBody>
          <a:bodyPr vert="horz" wrap="square" lIns="0" tIns="24130" rIns="0" bIns="0" rtlCol="0">
            <a:spAutoFit/>
          </a:bodyPr>
          <a:lstStyle/>
          <a:p>
            <a:pPr marL="12700" marR="5080">
              <a:lnSpc>
                <a:spcPts val="1010"/>
              </a:lnSpc>
              <a:spcBef>
                <a:spcPts val="190"/>
              </a:spcBef>
            </a:pPr>
            <a:r>
              <a:rPr sz="900" b="1" spc="-5" dirty="0">
                <a:latin typeface="Times New Roman" panose="02020603050405020304" pitchFamily="18" charset="0"/>
                <a:cs typeface="Times New Roman" panose="02020603050405020304" pitchFamily="18" charset="0"/>
              </a:rPr>
              <a:t>T</a:t>
            </a:r>
            <a:r>
              <a:rPr sz="900" b="1" dirty="0">
                <a:latin typeface="Times New Roman" panose="02020603050405020304" pitchFamily="18" charset="0"/>
                <a:cs typeface="Times New Roman" panose="02020603050405020304" pitchFamily="18" charset="0"/>
              </a:rPr>
              <a:t>C</a:t>
            </a:r>
            <a:r>
              <a:rPr sz="900" b="1" spc="-5" dirty="0">
                <a:latin typeface="Times New Roman" panose="02020603050405020304" pitchFamily="18" charset="0"/>
                <a:cs typeface="Times New Roman" panose="02020603050405020304" pitchFamily="18" charset="0"/>
              </a:rPr>
              <a:t>M</a:t>
            </a:r>
            <a:r>
              <a:rPr sz="900" b="1" dirty="0">
                <a:latin typeface="Times New Roman" panose="02020603050405020304" pitchFamily="18" charset="0"/>
                <a:cs typeface="Times New Roman" panose="02020603050405020304" pitchFamily="18" charset="0"/>
              </a:rPr>
              <a:t>-  2</a:t>
            </a:r>
            <a:endParaRPr sz="900" dirty="0">
              <a:latin typeface="Times New Roman" panose="02020603050405020304" pitchFamily="18" charset="0"/>
              <a:cs typeface="Times New Roman" panose="02020603050405020304" pitchFamily="18" charset="0"/>
            </a:endParaRPr>
          </a:p>
        </p:txBody>
      </p:sp>
      <p:sp>
        <p:nvSpPr>
          <p:cNvPr id="26" name="object 24">
            <a:extLst>
              <a:ext uri="{FF2B5EF4-FFF2-40B4-BE49-F238E27FC236}">
                <a16:creationId xmlns:a16="http://schemas.microsoft.com/office/drawing/2014/main" id="{7F474479-26DF-0C16-0BF8-9B2769AE78E2}"/>
              </a:ext>
            </a:extLst>
          </p:cNvPr>
          <p:cNvSpPr txBox="1"/>
          <p:nvPr/>
        </p:nvSpPr>
        <p:spPr>
          <a:xfrm>
            <a:off x="6418678" y="1290320"/>
            <a:ext cx="608419" cy="302647"/>
          </a:xfrm>
          <a:prstGeom prst="rect">
            <a:avLst/>
          </a:prstGeom>
        </p:spPr>
        <p:txBody>
          <a:bodyPr vert="horz" wrap="square" lIns="0" tIns="12700" rIns="0" bIns="0" rtlCol="0">
            <a:spAutoFit/>
          </a:bodyPr>
          <a:lstStyle/>
          <a:p>
            <a:pPr marL="12700">
              <a:lnSpc>
                <a:spcPct val="100000"/>
              </a:lnSpc>
              <a:spcBef>
                <a:spcPts val="100"/>
              </a:spcBef>
            </a:pPr>
            <a:r>
              <a:rPr sz="900" b="1" spc="-5" dirty="0">
                <a:latin typeface="Times New Roman" panose="02020603050405020304" pitchFamily="18" charset="0"/>
                <a:cs typeface="Times New Roman" panose="02020603050405020304" pitchFamily="18" charset="0"/>
              </a:rPr>
              <a:t>T</a:t>
            </a:r>
            <a:r>
              <a:rPr sz="900" b="1" dirty="0">
                <a:latin typeface="Times New Roman" panose="02020603050405020304" pitchFamily="18" charset="0"/>
                <a:cs typeface="Times New Roman" panose="02020603050405020304" pitchFamily="18" charset="0"/>
              </a:rPr>
              <a:t>C</a:t>
            </a:r>
            <a:r>
              <a:rPr sz="900" b="1" spc="-5" dirty="0">
                <a:latin typeface="Times New Roman" panose="02020603050405020304" pitchFamily="18" charset="0"/>
                <a:cs typeface="Times New Roman" panose="02020603050405020304" pitchFamily="18" charset="0"/>
              </a:rPr>
              <a:t>M</a:t>
            </a:r>
            <a:r>
              <a:rPr sz="900" b="1" dirty="0">
                <a:latin typeface="Times New Roman" panose="02020603050405020304" pitchFamily="18" charset="0"/>
                <a:cs typeface="Times New Roman" panose="02020603050405020304" pitchFamily="18" charset="0"/>
              </a:rPr>
              <a:t>-3</a:t>
            </a:r>
            <a:endParaRPr lang="en-US" sz="900" b="1" dirty="0">
              <a:latin typeface="Times New Roman" panose="02020603050405020304" pitchFamily="18" charset="0"/>
              <a:cs typeface="Times New Roman" panose="02020603050405020304" pitchFamily="18" charset="0"/>
            </a:endParaRPr>
          </a:p>
          <a:p>
            <a:pPr marL="12700">
              <a:lnSpc>
                <a:spcPct val="100000"/>
              </a:lnSpc>
              <a:spcBef>
                <a:spcPts val="100"/>
              </a:spcBef>
            </a:pPr>
            <a:r>
              <a:rPr lang="en-US" sz="900" b="1" dirty="0">
                <a:latin typeface="Times New Roman" panose="02020603050405020304" pitchFamily="18" charset="0"/>
                <a:cs typeface="Times New Roman" panose="02020603050405020304" pitchFamily="18" charset="0"/>
              </a:rPr>
              <a:t>(Anomaly)</a:t>
            </a:r>
            <a:endParaRPr sz="900" dirty="0">
              <a:latin typeface="Times New Roman" panose="02020603050405020304" pitchFamily="18" charset="0"/>
              <a:cs typeface="Times New Roman" panose="02020603050405020304" pitchFamily="18" charset="0"/>
            </a:endParaRPr>
          </a:p>
        </p:txBody>
      </p:sp>
      <p:sp>
        <p:nvSpPr>
          <p:cNvPr id="27" name="object 25">
            <a:extLst>
              <a:ext uri="{FF2B5EF4-FFF2-40B4-BE49-F238E27FC236}">
                <a16:creationId xmlns:a16="http://schemas.microsoft.com/office/drawing/2014/main" id="{8D4A1575-685B-52A1-9F8F-276654C3F93E}"/>
              </a:ext>
            </a:extLst>
          </p:cNvPr>
          <p:cNvSpPr txBox="1"/>
          <p:nvPr/>
        </p:nvSpPr>
        <p:spPr>
          <a:xfrm>
            <a:off x="6632762" y="3591521"/>
            <a:ext cx="394335" cy="290830"/>
          </a:xfrm>
          <a:prstGeom prst="rect">
            <a:avLst/>
          </a:prstGeom>
        </p:spPr>
        <p:txBody>
          <a:bodyPr vert="horz" wrap="square" lIns="0" tIns="24130" rIns="0" bIns="0" rtlCol="0">
            <a:spAutoFit/>
          </a:bodyPr>
          <a:lstStyle/>
          <a:p>
            <a:pPr marL="12700" marR="5080">
              <a:lnSpc>
                <a:spcPts val="1010"/>
              </a:lnSpc>
              <a:spcBef>
                <a:spcPts val="190"/>
              </a:spcBef>
            </a:pPr>
            <a:r>
              <a:rPr sz="900" b="1" dirty="0">
                <a:latin typeface="Times New Roman" panose="02020603050405020304" pitchFamily="18" charset="0"/>
                <a:cs typeface="Times New Roman" panose="02020603050405020304" pitchFamily="18" charset="0"/>
              </a:rPr>
              <a:t>Moon’s  </a:t>
            </a:r>
            <a:r>
              <a:rPr sz="900" b="1" spc="-5" dirty="0">
                <a:latin typeface="Times New Roman" panose="02020603050405020304" pitchFamily="18" charset="0"/>
                <a:cs typeface="Times New Roman" panose="02020603050405020304" pitchFamily="18" charset="0"/>
              </a:rPr>
              <a:t>Orbit</a:t>
            </a:r>
            <a:endParaRPr sz="900" dirty="0">
              <a:latin typeface="Times New Roman" panose="02020603050405020304" pitchFamily="18" charset="0"/>
              <a:cs typeface="Times New Roman" panose="02020603050405020304" pitchFamily="18" charset="0"/>
            </a:endParaRPr>
          </a:p>
        </p:txBody>
      </p:sp>
      <p:sp>
        <p:nvSpPr>
          <p:cNvPr id="28" name="object 26">
            <a:extLst>
              <a:ext uri="{FF2B5EF4-FFF2-40B4-BE49-F238E27FC236}">
                <a16:creationId xmlns:a16="http://schemas.microsoft.com/office/drawing/2014/main" id="{C0247B40-5532-7C2F-FF5B-9BE15EEBB012}"/>
              </a:ext>
            </a:extLst>
          </p:cNvPr>
          <p:cNvSpPr txBox="1"/>
          <p:nvPr/>
        </p:nvSpPr>
        <p:spPr>
          <a:xfrm>
            <a:off x="7303818" y="3695191"/>
            <a:ext cx="311150" cy="151323"/>
          </a:xfrm>
          <a:prstGeom prst="rect">
            <a:avLst/>
          </a:prstGeom>
        </p:spPr>
        <p:txBody>
          <a:bodyPr vert="horz" wrap="square" lIns="0" tIns="12700" rIns="0" bIns="0" rtlCol="0">
            <a:spAutoFit/>
          </a:bodyPr>
          <a:lstStyle/>
          <a:p>
            <a:pPr marL="12700">
              <a:lnSpc>
                <a:spcPct val="100000"/>
              </a:lnSpc>
              <a:spcBef>
                <a:spcPts val="100"/>
              </a:spcBef>
            </a:pPr>
            <a:r>
              <a:rPr sz="900" b="1" dirty="0">
                <a:latin typeface="Times New Roman" panose="02020603050405020304" pitchFamily="18" charset="0"/>
                <a:cs typeface="Times New Roman" panose="02020603050405020304" pitchFamily="18" charset="0"/>
              </a:rPr>
              <a:t>Earth</a:t>
            </a:r>
            <a:endParaRPr sz="900" dirty="0">
              <a:latin typeface="Times New Roman" panose="02020603050405020304" pitchFamily="18" charset="0"/>
              <a:cs typeface="Times New Roman" panose="02020603050405020304" pitchFamily="18" charset="0"/>
            </a:endParaRPr>
          </a:p>
        </p:txBody>
      </p:sp>
      <p:grpSp>
        <p:nvGrpSpPr>
          <p:cNvPr id="29" name="object 27">
            <a:extLst>
              <a:ext uri="{FF2B5EF4-FFF2-40B4-BE49-F238E27FC236}">
                <a16:creationId xmlns:a16="http://schemas.microsoft.com/office/drawing/2014/main" id="{70825576-4B9F-1B2C-DD1D-F55E89745F44}"/>
              </a:ext>
            </a:extLst>
          </p:cNvPr>
          <p:cNvGrpSpPr/>
          <p:nvPr/>
        </p:nvGrpSpPr>
        <p:grpSpPr>
          <a:xfrm>
            <a:off x="6806029" y="2374519"/>
            <a:ext cx="2912745" cy="2326640"/>
            <a:chOff x="5743791" y="867166"/>
            <a:chExt cx="2912745" cy="2326640"/>
          </a:xfrm>
        </p:grpSpPr>
        <p:pic>
          <p:nvPicPr>
            <p:cNvPr id="30" name="object 28">
              <a:extLst>
                <a:ext uri="{FF2B5EF4-FFF2-40B4-BE49-F238E27FC236}">
                  <a16:creationId xmlns:a16="http://schemas.microsoft.com/office/drawing/2014/main" id="{8A2FE48C-ABBB-B9E8-ECA3-2191CE5637D7}"/>
                </a:ext>
              </a:extLst>
            </p:cNvPr>
            <p:cNvPicPr/>
            <p:nvPr/>
          </p:nvPicPr>
          <p:blipFill>
            <a:blip r:embed="rId5" cstate="print"/>
            <a:stretch>
              <a:fillRect/>
            </a:stretch>
          </p:blipFill>
          <p:spPr>
            <a:xfrm>
              <a:off x="5743791" y="3067984"/>
              <a:ext cx="143643" cy="125581"/>
            </a:xfrm>
            <a:prstGeom prst="rect">
              <a:avLst/>
            </a:prstGeom>
          </p:spPr>
        </p:pic>
        <p:sp>
          <p:nvSpPr>
            <p:cNvPr id="31" name="object 29">
              <a:extLst>
                <a:ext uri="{FF2B5EF4-FFF2-40B4-BE49-F238E27FC236}">
                  <a16:creationId xmlns:a16="http://schemas.microsoft.com/office/drawing/2014/main" id="{C1CD6A7D-46C8-F5C0-5CEC-1E664071EEB5}"/>
                </a:ext>
              </a:extLst>
            </p:cNvPr>
            <p:cNvSpPr/>
            <p:nvPr/>
          </p:nvSpPr>
          <p:spPr>
            <a:xfrm>
              <a:off x="7727735" y="867166"/>
              <a:ext cx="929005" cy="405765"/>
            </a:xfrm>
            <a:custGeom>
              <a:avLst/>
              <a:gdLst/>
              <a:ahLst/>
              <a:cxnLst/>
              <a:rect l="l" t="t" r="r" b="b"/>
              <a:pathLst>
                <a:path w="929004" h="405765">
                  <a:moveTo>
                    <a:pt x="928535" y="0"/>
                  </a:moveTo>
                  <a:lnTo>
                    <a:pt x="0" y="0"/>
                  </a:lnTo>
                  <a:lnTo>
                    <a:pt x="0" y="405193"/>
                  </a:lnTo>
                  <a:lnTo>
                    <a:pt x="928535" y="405193"/>
                  </a:lnTo>
                  <a:lnTo>
                    <a:pt x="928535" y="0"/>
                  </a:lnTo>
                  <a:close/>
                </a:path>
              </a:pathLst>
            </a:custGeom>
            <a:solidFill>
              <a:srgbClr val="FFFFFF"/>
            </a:solidFill>
          </p:spPr>
          <p:txBody>
            <a:bodyPr wrap="square" lIns="0" tIns="0" rIns="0" bIns="0" rtlCol="0"/>
            <a:lstStyle/>
            <a:p>
              <a:endParaRPr dirty="0">
                <a:latin typeface="Times New Roman" panose="02020603050405020304" pitchFamily="18" charset="0"/>
                <a:cs typeface="Times New Roman" panose="02020603050405020304" pitchFamily="18" charset="0"/>
              </a:endParaRPr>
            </a:p>
          </p:txBody>
        </p:sp>
      </p:grpSp>
      <p:sp>
        <p:nvSpPr>
          <p:cNvPr id="32" name="object 30">
            <a:extLst>
              <a:ext uri="{FF2B5EF4-FFF2-40B4-BE49-F238E27FC236}">
                <a16:creationId xmlns:a16="http://schemas.microsoft.com/office/drawing/2014/main" id="{135C74E8-F54F-58C0-6571-4AA273B4F349}"/>
              </a:ext>
            </a:extLst>
          </p:cNvPr>
          <p:cNvSpPr txBox="1"/>
          <p:nvPr/>
        </p:nvSpPr>
        <p:spPr>
          <a:xfrm>
            <a:off x="6411633" y="4589050"/>
            <a:ext cx="387350" cy="151323"/>
          </a:xfrm>
          <a:prstGeom prst="rect">
            <a:avLst/>
          </a:prstGeom>
        </p:spPr>
        <p:txBody>
          <a:bodyPr vert="horz" wrap="square" lIns="0" tIns="12700" rIns="0" bIns="0" rtlCol="0">
            <a:spAutoFit/>
          </a:bodyPr>
          <a:lstStyle/>
          <a:p>
            <a:pPr marL="12700">
              <a:lnSpc>
                <a:spcPct val="100000"/>
              </a:lnSpc>
              <a:spcBef>
                <a:spcPts val="100"/>
              </a:spcBef>
            </a:pPr>
            <a:r>
              <a:rPr sz="900" b="1" spc="-5" dirty="0">
                <a:latin typeface="Times New Roman" panose="02020603050405020304" pitchFamily="18" charset="0"/>
                <a:cs typeface="Times New Roman" panose="02020603050405020304" pitchFamily="18" charset="0"/>
              </a:rPr>
              <a:t>T</a:t>
            </a:r>
            <a:r>
              <a:rPr sz="900" b="1" dirty="0">
                <a:latin typeface="Times New Roman" panose="02020603050405020304" pitchFamily="18" charset="0"/>
                <a:cs typeface="Times New Roman" panose="02020603050405020304" pitchFamily="18" charset="0"/>
              </a:rPr>
              <a:t>C</a:t>
            </a:r>
            <a:r>
              <a:rPr sz="900" b="1" spc="-5" dirty="0">
                <a:latin typeface="Times New Roman" panose="02020603050405020304" pitchFamily="18" charset="0"/>
                <a:cs typeface="Times New Roman" panose="02020603050405020304" pitchFamily="18" charset="0"/>
              </a:rPr>
              <a:t>M</a:t>
            </a:r>
            <a:r>
              <a:rPr sz="900" b="1" dirty="0">
                <a:latin typeface="Times New Roman" panose="02020603050405020304" pitchFamily="18" charset="0"/>
                <a:cs typeface="Times New Roman" panose="02020603050405020304" pitchFamily="18" charset="0"/>
              </a:rPr>
              <a:t>-4</a:t>
            </a:r>
            <a:endParaRPr sz="900" dirty="0">
              <a:latin typeface="Times New Roman" panose="02020603050405020304" pitchFamily="18" charset="0"/>
              <a:cs typeface="Times New Roman" panose="02020603050405020304" pitchFamily="18" charset="0"/>
            </a:endParaRPr>
          </a:p>
        </p:txBody>
      </p:sp>
      <p:sp>
        <p:nvSpPr>
          <p:cNvPr id="2" name="object 22">
            <a:extLst>
              <a:ext uri="{FF2B5EF4-FFF2-40B4-BE49-F238E27FC236}">
                <a16:creationId xmlns:a16="http://schemas.microsoft.com/office/drawing/2014/main" id="{965794E8-62E2-BE51-1F70-9CC3E19872C4}"/>
              </a:ext>
            </a:extLst>
          </p:cNvPr>
          <p:cNvSpPr txBox="1"/>
          <p:nvPr/>
        </p:nvSpPr>
        <p:spPr>
          <a:xfrm>
            <a:off x="7141962" y="605184"/>
            <a:ext cx="1472313" cy="364202"/>
          </a:xfrm>
          <a:prstGeom prst="rect">
            <a:avLst/>
          </a:prstGeom>
        </p:spPr>
        <p:txBody>
          <a:bodyPr vert="horz" wrap="square" lIns="0" tIns="12700" rIns="0" bIns="0" rtlCol="0">
            <a:spAutoFit/>
          </a:bodyPr>
          <a:lstStyle/>
          <a:p>
            <a:pPr marL="12700">
              <a:lnSpc>
                <a:spcPct val="100000"/>
              </a:lnSpc>
              <a:spcBef>
                <a:spcPts val="100"/>
              </a:spcBef>
            </a:pPr>
            <a:r>
              <a:rPr lang="en-US" sz="1100" b="1" dirty="0">
                <a:solidFill>
                  <a:srgbClr val="FF0000"/>
                </a:solidFill>
                <a:latin typeface="Times New Roman" panose="02020603050405020304" pitchFamily="18" charset="0"/>
                <a:cs typeface="Times New Roman" panose="02020603050405020304" pitchFamily="18" charset="0"/>
              </a:rPr>
              <a:t>Apogee</a:t>
            </a:r>
          </a:p>
          <a:p>
            <a:pPr marL="12700">
              <a:lnSpc>
                <a:spcPct val="100000"/>
              </a:lnSpc>
              <a:spcBef>
                <a:spcPts val="100"/>
              </a:spcBef>
            </a:pPr>
            <a:r>
              <a:rPr lang="en-US" sz="1100" b="1" dirty="0">
                <a:solidFill>
                  <a:srgbClr val="FF0000"/>
                </a:solidFill>
                <a:latin typeface="Times New Roman" panose="02020603050405020304" pitchFamily="18" charset="0"/>
                <a:cs typeface="Times New Roman" panose="02020603050405020304" pitchFamily="18" charset="0"/>
              </a:rPr>
              <a:t>1.437 M km from Earth</a:t>
            </a:r>
            <a:endParaRPr sz="1100" dirty="0">
              <a:solidFill>
                <a:srgbClr val="FF0000"/>
              </a:solidFill>
              <a:latin typeface="Times New Roman" panose="02020603050405020304" pitchFamily="18" charset="0"/>
              <a:cs typeface="Times New Roman" panose="02020603050405020304" pitchFamily="18" charset="0"/>
            </a:endParaRPr>
          </a:p>
        </p:txBody>
      </p:sp>
      <p:sp>
        <p:nvSpPr>
          <p:cNvPr id="34" name="object 15">
            <a:extLst>
              <a:ext uri="{FF2B5EF4-FFF2-40B4-BE49-F238E27FC236}">
                <a16:creationId xmlns:a16="http://schemas.microsoft.com/office/drawing/2014/main" id="{0F9BFBAC-64A2-30A1-6262-B893E4A6FA87}"/>
              </a:ext>
            </a:extLst>
          </p:cNvPr>
          <p:cNvSpPr txBox="1"/>
          <p:nvPr/>
        </p:nvSpPr>
        <p:spPr>
          <a:xfrm>
            <a:off x="8884429" y="4900154"/>
            <a:ext cx="246426" cy="205184"/>
          </a:xfrm>
          <a:prstGeom prst="rect">
            <a:avLst/>
          </a:prstGeom>
        </p:spPr>
        <p:txBody>
          <a:bodyPr vert="horz" wrap="square" lIns="0" tIns="0" rIns="0" bIns="0" rtlCol="0">
            <a:spAutoFit/>
          </a:bodyPr>
          <a:lstStyle/>
          <a:p>
            <a:pPr marL="38100" algn="ctr">
              <a:lnSpc>
                <a:spcPts val="1645"/>
              </a:lnSpc>
            </a:pPr>
            <a:fld id="{81D60167-4931-47E6-BA6A-407CBD079E47}" type="slidenum">
              <a:rPr sz="1400">
                <a:latin typeface="Arial"/>
                <a:cs typeface="Arial"/>
              </a:rPr>
              <a:pPr marL="38100" algn="ctr">
                <a:lnSpc>
                  <a:spcPts val="1645"/>
                </a:lnSpc>
              </a:pPr>
              <a:t>11</a:t>
            </a:fld>
            <a:endParaRPr sz="1400" dirty="0">
              <a:latin typeface="Arial"/>
              <a:cs typeface="Arial"/>
            </a:endParaRPr>
          </a:p>
        </p:txBody>
      </p:sp>
      <p:sp>
        <p:nvSpPr>
          <p:cNvPr id="4" name="Holder 4">
            <a:extLst>
              <a:ext uri="{FF2B5EF4-FFF2-40B4-BE49-F238E27FC236}">
                <a16:creationId xmlns:a16="http://schemas.microsoft.com/office/drawing/2014/main" id="{7ABAD9B7-2621-142B-E4BD-F7F0FDBC6C61}"/>
              </a:ext>
            </a:extLst>
          </p:cNvPr>
          <p:cNvSpPr>
            <a:spLocks noGrp="1"/>
          </p:cNvSpPr>
          <p:nvPr>
            <p:ph type="ftr" sz="quarter" idx="5"/>
          </p:nvPr>
        </p:nvSpPr>
        <p:spPr>
          <a:xfrm>
            <a:off x="3017520" y="4885745"/>
            <a:ext cx="3355466" cy="243656"/>
          </a:xfrm>
          <a:prstGeom prst="rect">
            <a:avLst/>
          </a:prstGeom>
        </p:spPr>
        <p:txBody>
          <a:bodyPr wrap="square" lIns="0" tIns="0" rIns="0" bIns="0">
            <a:spAutoFit/>
          </a:bodyPr>
          <a:lstStyle>
            <a:lvl1pPr>
              <a:defRPr sz="800" b="0" i="0">
                <a:solidFill>
                  <a:schemeClr val="bg1"/>
                </a:solidFill>
                <a:latin typeface="Times New Roman"/>
                <a:cs typeface="Times New Roman"/>
              </a:defRPr>
            </a:lvl1pPr>
          </a:lstStyle>
          <a:p>
            <a:pPr marL="1049655" marR="5080" indent="-1037590">
              <a:lnSpc>
                <a:spcPts val="910"/>
              </a:lnSpc>
              <a:spcBef>
                <a:spcPts val="85"/>
              </a:spcBef>
            </a:pPr>
            <a:r>
              <a:rPr lang="en-US" spc="-35" dirty="0"/>
              <a:t>CAPSTONE Mission Summary Briefing to Interplanetary Small Satellite Conference</a:t>
            </a:r>
          </a:p>
          <a:p>
            <a:pPr marL="1049655" marR="5080" indent="-1037590">
              <a:lnSpc>
                <a:spcPts val="910"/>
              </a:lnSpc>
              <a:spcBef>
                <a:spcPts val="85"/>
              </a:spcBef>
            </a:pPr>
            <a:r>
              <a:rPr lang="en-US" spc="-35" dirty="0"/>
              <a:t>5/1/2023  Advanced Space, LLC</a:t>
            </a:r>
            <a:endParaRPr dirty="0"/>
          </a:p>
        </p:txBody>
      </p:sp>
      <p:graphicFrame>
        <p:nvGraphicFramePr>
          <p:cNvPr id="10" name="Table 9">
            <a:extLst>
              <a:ext uri="{FF2B5EF4-FFF2-40B4-BE49-F238E27FC236}">
                <a16:creationId xmlns:a16="http://schemas.microsoft.com/office/drawing/2014/main" id="{5CB2F6EA-3CD9-BC33-2337-745F91E9C8CE}"/>
              </a:ext>
            </a:extLst>
          </p:cNvPr>
          <p:cNvGraphicFramePr>
            <a:graphicFrameLocks noGrp="1"/>
          </p:cNvGraphicFramePr>
          <p:nvPr>
            <p:extLst>
              <p:ext uri="{D42A27DB-BD31-4B8C-83A1-F6EECF244321}">
                <p14:modId xmlns:p14="http://schemas.microsoft.com/office/powerpoint/2010/main" val="981208837"/>
              </p:ext>
            </p:extLst>
          </p:nvPr>
        </p:nvGraphicFramePr>
        <p:xfrm>
          <a:off x="556143" y="934351"/>
          <a:ext cx="4452505" cy="3332991"/>
        </p:xfrm>
        <a:graphic>
          <a:graphicData uri="http://schemas.openxmlformats.org/drawingml/2006/table">
            <a:tbl>
              <a:tblPr firstRow="1" bandRow="1">
                <a:tableStyleId>{3B4B98B0-60AC-42C2-AFA5-B58CD77FA1E5}</a:tableStyleId>
              </a:tblPr>
              <a:tblGrid>
                <a:gridCol w="1040484">
                  <a:extLst>
                    <a:ext uri="{9D8B030D-6E8A-4147-A177-3AD203B41FA5}">
                      <a16:colId xmlns:a16="http://schemas.microsoft.com/office/drawing/2014/main" val="1395008158"/>
                    </a:ext>
                  </a:extLst>
                </a:gridCol>
                <a:gridCol w="1111725">
                  <a:extLst>
                    <a:ext uri="{9D8B030D-6E8A-4147-A177-3AD203B41FA5}">
                      <a16:colId xmlns:a16="http://schemas.microsoft.com/office/drawing/2014/main" val="1669298119"/>
                    </a:ext>
                  </a:extLst>
                </a:gridCol>
                <a:gridCol w="1086905">
                  <a:extLst>
                    <a:ext uri="{9D8B030D-6E8A-4147-A177-3AD203B41FA5}">
                      <a16:colId xmlns:a16="http://schemas.microsoft.com/office/drawing/2014/main" val="2460422314"/>
                    </a:ext>
                  </a:extLst>
                </a:gridCol>
                <a:gridCol w="1213391">
                  <a:extLst>
                    <a:ext uri="{9D8B030D-6E8A-4147-A177-3AD203B41FA5}">
                      <a16:colId xmlns:a16="http://schemas.microsoft.com/office/drawing/2014/main" val="2169639621"/>
                    </a:ext>
                  </a:extLst>
                </a:gridCol>
              </a:tblGrid>
              <a:tr h="544332">
                <a:tc>
                  <a:txBody>
                    <a:bodyPr/>
                    <a:lstStyle/>
                    <a:p>
                      <a:pPr algn="ctr"/>
                      <a:r>
                        <a:rPr lang="en-US" sz="1400" dirty="0">
                          <a:latin typeface="Times New Roman" panose="02020603050405020304" pitchFamily="18" charset="0"/>
                          <a:cs typeface="Times New Roman" panose="02020603050405020304" pitchFamily="18" charset="0"/>
                        </a:rPr>
                        <a:t>Maneuver</a:t>
                      </a:r>
                    </a:p>
                  </a:txBody>
                  <a:tcPr marL="68580" marR="68580" marT="34290" marB="3429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Designed </a:t>
                      </a:r>
                      <a:r>
                        <a:rPr lang="en-US" sz="1400" dirty="0">
                          <a:latin typeface="Symbol" pitchFamily="2" charset="2"/>
                          <a:cs typeface="Times New Roman" panose="02020603050405020304" pitchFamily="18" charset="0"/>
                        </a:rPr>
                        <a:t>D</a:t>
                      </a:r>
                      <a:r>
                        <a:rPr lang="en-US" sz="1400" dirty="0">
                          <a:latin typeface="Times New Roman" panose="02020603050405020304" pitchFamily="18" charset="0"/>
                          <a:cs typeface="Times New Roman" panose="02020603050405020304" pitchFamily="18" charset="0"/>
                        </a:rPr>
                        <a:t>V (m/s)</a:t>
                      </a:r>
                    </a:p>
                  </a:txBody>
                  <a:tcPr marL="68580" marR="68580" marT="34290" marB="3429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Estimated </a:t>
                      </a:r>
                      <a:r>
                        <a:rPr lang="en-US" sz="1400" dirty="0">
                          <a:latin typeface="Symbol" pitchFamily="2" charset="2"/>
                          <a:cs typeface="Times New Roman" panose="02020603050405020304" pitchFamily="18" charset="0"/>
                        </a:rPr>
                        <a:t>D</a:t>
                      </a:r>
                      <a:r>
                        <a:rPr lang="en-US" sz="1400" dirty="0">
                          <a:latin typeface="Times New Roman" panose="02020603050405020304" pitchFamily="18" charset="0"/>
                          <a:cs typeface="Times New Roman" panose="02020603050405020304" pitchFamily="18" charset="0"/>
                        </a:rPr>
                        <a:t>V (m/s)</a:t>
                      </a:r>
                    </a:p>
                  </a:txBody>
                  <a:tcPr marL="68580" marR="68580" marT="34290" marB="3429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Estimated Error</a:t>
                      </a:r>
                    </a:p>
                  </a:txBody>
                  <a:tcPr marL="68580" marR="68580" marT="34290" marB="3429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903818040"/>
                  </a:ext>
                </a:extLst>
              </a:tr>
              <a:tr h="309851">
                <a:tc>
                  <a:txBody>
                    <a:bodyPr/>
                    <a:lstStyle/>
                    <a:p>
                      <a:r>
                        <a:rPr lang="en-US" sz="1400" b="1" dirty="0">
                          <a:solidFill>
                            <a:schemeClr val="tx1"/>
                          </a:solidFill>
                          <a:latin typeface="Times New Roman" panose="02020603050405020304" pitchFamily="18" charset="0"/>
                          <a:cs typeface="Times New Roman" panose="02020603050405020304" pitchFamily="18" charset="0"/>
                        </a:rPr>
                        <a:t>TCM-1a</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20.002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19.81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&lt;1%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3309846"/>
                  </a:ext>
                </a:extLst>
              </a:tr>
              <a:tr h="309851">
                <a:tc>
                  <a:txBody>
                    <a:bodyPr/>
                    <a:lstStyle/>
                    <a:p>
                      <a:r>
                        <a:rPr lang="en-US" sz="1400" b="1" dirty="0">
                          <a:solidFill>
                            <a:schemeClr val="tx1"/>
                          </a:solidFill>
                          <a:latin typeface="Times New Roman" panose="02020603050405020304" pitchFamily="18" charset="0"/>
                          <a:cs typeface="Times New Roman" panose="02020603050405020304" pitchFamily="18" charset="0"/>
                        </a:rPr>
                        <a:t>TCM-1c</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1.631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1.618</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&lt;1%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73844941"/>
                  </a:ext>
                </a:extLst>
              </a:tr>
              <a:tr h="309851">
                <a:tc>
                  <a:txBody>
                    <a:bodyPr/>
                    <a:lstStyle/>
                    <a:p>
                      <a:r>
                        <a:rPr lang="en-US" sz="1400" b="1" dirty="0">
                          <a:solidFill>
                            <a:schemeClr val="tx1"/>
                          </a:solidFill>
                          <a:latin typeface="Times New Roman" panose="02020603050405020304" pitchFamily="18" charset="0"/>
                          <a:cs typeface="Times New Roman" panose="02020603050405020304" pitchFamily="18" charset="0"/>
                        </a:rPr>
                        <a:t>TCM-2a/b</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40.116</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39.97</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&lt;1%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42388669"/>
                  </a:ext>
                </a:extLst>
              </a:tr>
              <a:tr h="309851">
                <a:tc>
                  <a:txBody>
                    <a:bodyPr/>
                    <a:lstStyle/>
                    <a:p>
                      <a:r>
                        <a:rPr lang="en-US" sz="1400" b="1" dirty="0">
                          <a:solidFill>
                            <a:schemeClr val="tx1"/>
                          </a:solidFill>
                          <a:latin typeface="Times New Roman" panose="02020603050405020304" pitchFamily="18" charset="0"/>
                          <a:cs typeface="Times New Roman" panose="02020603050405020304" pitchFamily="18" charset="0"/>
                        </a:rPr>
                        <a:t>TCM-3*</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2.271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2.417</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~6.4%</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46975610"/>
                  </a:ext>
                </a:extLst>
              </a:tr>
              <a:tr h="309851">
                <a:tc>
                  <a:txBody>
                    <a:bodyPr/>
                    <a:lstStyle/>
                    <a:p>
                      <a:r>
                        <a:rPr lang="en-US" sz="1400" b="1" dirty="0">
                          <a:solidFill>
                            <a:schemeClr val="tx1"/>
                          </a:solidFill>
                          <a:latin typeface="Times New Roman" panose="02020603050405020304" pitchFamily="18" charset="0"/>
                          <a:cs typeface="Times New Roman" panose="02020603050405020304" pitchFamily="18" charset="0"/>
                        </a:rPr>
                        <a:t>TCM-4</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4.190</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4.372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~4.3%</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67604616"/>
                  </a:ext>
                </a:extLst>
              </a:tr>
              <a:tr h="309851">
                <a:tc>
                  <a:txBody>
                    <a:bodyPr/>
                    <a:lstStyle/>
                    <a:p>
                      <a:r>
                        <a:rPr lang="en-US" sz="1400" b="1" dirty="0">
                          <a:solidFill>
                            <a:schemeClr val="tx1"/>
                          </a:solidFill>
                          <a:latin typeface="Times New Roman" panose="02020603050405020304" pitchFamily="18" charset="0"/>
                          <a:cs typeface="Times New Roman" panose="02020603050405020304" pitchFamily="18" charset="0"/>
                        </a:rPr>
                        <a:t>TCM-5/6</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1.284/1.852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N/A</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N/A</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29819654"/>
                  </a:ext>
                </a:extLst>
              </a:tr>
              <a:tr h="309851">
                <a:tc>
                  <a:txBody>
                    <a:bodyPr/>
                    <a:lstStyle/>
                    <a:p>
                      <a:r>
                        <a:rPr lang="en-US" sz="1400" b="1" dirty="0">
                          <a:solidFill>
                            <a:schemeClr val="tx1"/>
                          </a:solidFill>
                          <a:latin typeface="Times New Roman" panose="02020603050405020304" pitchFamily="18" charset="0"/>
                          <a:cs typeface="Times New Roman" panose="02020603050405020304" pitchFamily="18" charset="0"/>
                        </a:rPr>
                        <a:t>NIM</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alpha val="20000"/>
                      </a:srgbClr>
                    </a:solidFill>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17.944</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alpha val="20000"/>
                      </a:srgbClr>
                    </a:solidFill>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18.07</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alpha val="20000"/>
                      </a:srgbClr>
                    </a:solidFill>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&lt;1%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alpha val="20000"/>
                      </a:srgbClr>
                    </a:solidFill>
                  </a:tcPr>
                </a:tc>
                <a:extLst>
                  <a:ext uri="{0D108BD9-81ED-4DB2-BD59-A6C34878D82A}">
                    <a16:rowId xmlns:a16="http://schemas.microsoft.com/office/drawing/2014/main" val="1031302100"/>
                  </a:ext>
                </a:extLst>
              </a:tr>
              <a:tr h="309851">
                <a:tc>
                  <a:txBody>
                    <a:bodyPr/>
                    <a:lstStyle/>
                    <a:p>
                      <a:r>
                        <a:rPr lang="en-US" sz="1400" b="1" dirty="0">
                          <a:solidFill>
                            <a:schemeClr val="tx1"/>
                          </a:solidFill>
                          <a:latin typeface="Times New Roman" panose="02020603050405020304" pitchFamily="18" charset="0"/>
                          <a:cs typeface="Times New Roman" panose="02020603050405020304" pitchFamily="18" charset="0"/>
                        </a:rPr>
                        <a:t>ICM-1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4.268</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4.222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1.15%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70790617"/>
                  </a:ext>
                </a:extLst>
              </a:tr>
              <a:tr h="309851">
                <a:tc>
                  <a:txBody>
                    <a:bodyPr/>
                    <a:lstStyle/>
                    <a:p>
                      <a:r>
                        <a:rPr lang="en-US" sz="1400" b="1" dirty="0">
                          <a:solidFill>
                            <a:schemeClr val="tx1"/>
                          </a:solidFill>
                          <a:latin typeface="Times New Roman" panose="02020603050405020304" pitchFamily="18" charset="0"/>
                          <a:cs typeface="Times New Roman" panose="02020603050405020304" pitchFamily="18" charset="0"/>
                        </a:rPr>
                        <a:t>ICM-2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3.843</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3.838</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&lt;1%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40446686"/>
                  </a:ext>
                </a:extLst>
              </a:tr>
            </a:tbl>
          </a:graphicData>
        </a:graphic>
      </p:graphicFrame>
      <p:sp>
        <p:nvSpPr>
          <p:cNvPr id="6" name="TextBox 5">
            <a:extLst>
              <a:ext uri="{FF2B5EF4-FFF2-40B4-BE49-F238E27FC236}">
                <a16:creationId xmlns:a16="http://schemas.microsoft.com/office/drawing/2014/main" id="{B013DEAE-C5B7-A65A-0310-AB1B53B069AF}"/>
              </a:ext>
            </a:extLst>
          </p:cNvPr>
          <p:cNvSpPr txBox="1"/>
          <p:nvPr/>
        </p:nvSpPr>
        <p:spPr>
          <a:xfrm>
            <a:off x="2694872" y="4236783"/>
            <a:ext cx="2412327" cy="338554"/>
          </a:xfrm>
          <a:prstGeom prst="rect">
            <a:avLst/>
          </a:prstGeom>
          <a:noFill/>
        </p:spPr>
        <p:txBody>
          <a:bodyPr wrap="none" rtlCol="0">
            <a:spAutoFit/>
          </a:bodyPr>
          <a:lstStyle/>
          <a:p>
            <a:r>
              <a:rPr lang="en-US" sz="1600" b="1" dirty="0">
                <a:latin typeface="Times New Roman" panose="02020603050405020304" pitchFamily="18" charset="0"/>
                <a:cs typeface="Times New Roman" panose="02020603050405020304" pitchFamily="18" charset="0"/>
              </a:rPr>
              <a:t>*Post-maneuver anomaly</a:t>
            </a:r>
          </a:p>
        </p:txBody>
      </p:sp>
    </p:spTree>
    <p:extLst>
      <p:ext uri="{BB962C8B-B14F-4D97-AF65-F5344CB8AC3E}">
        <p14:creationId xmlns:p14="http://schemas.microsoft.com/office/powerpoint/2010/main" val="13392078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4DDC04-BE14-4A18-73E9-50917EAD0BE0}"/>
              </a:ext>
            </a:extLst>
          </p:cNvPr>
          <p:cNvSpPr>
            <a:spLocks noGrp="1"/>
          </p:cNvSpPr>
          <p:nvPr>
            <p:ph type="title"/>
          </p:nvPr>
        </p:nvSpPr>
        <p:spPr>
          <a:xfrm>
            <a:off x="78724" y="86027"/>
            <a:ext cx="7080359" cy="430887"/>
          </a:xfrm>
        </p:spPr>
        <p:txBody>
          <a:bodyPr/>
          <a:lstStyle/>
          <a:p>
            <a:r>
              <a:rPr lang="en-US" sz="2800" dirty="0"/>
              <a:t>Stuck “Open” Thruster Anomaly – 9/8/23</a:t>
            </a:r>
          </a:p>
        </p:txBody>
      </p:sp>
      <p:sp>
        <p:nvSpPr>
          <p:cNvPr id="3" name="Text Placeholder 2">
            <a:extLst>
              <a:ext uri="{FF2B5EF4-FFF2-40B4-BE49-F238E27FC236}">
                <a16:creationId xmlns:a16="http://schemas.microsoft.com/office/drawing/2014/main" id="{43C2557D-7562-F3E0-D6CF-8B0AA15D5150}"/>
              </a:ext>
            </a:extLst>
          </p:cNvPr>
          <p:cNvSpPr>
            <a:spLocks noGrp="1"/>
          </p:cNvSpPr>
          <p:nvPr>
            <p:ph type="body" idx="1"/>
          </p:nvPr>
        </p:nvSpPr>
        <p:spPr>
          <a:xfrm>
            <a:off x="78724" y="725090"/>
            <a:ext cx="9084851" cy="3693319"/>
          </a:xfrm>
        </p:spPr>
        <p:txBody>
          <a:bodyPr/>
          <a:lstStyle/>
          <a:p>
            <a:pPr marL="285750" indent="-28575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TCM-3 executed nominally</a:t>
            </a:r>
          </a:p>
          <a:p>
            <a:pPr marL="285750" indent="-28575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During “braking” phase spacecraft spun up due to stuck “open” thruster</a:t>
            </a:r>
          </a:p>
          <a:p>
            <a:pPr marL="285750" indent="-28575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Burn abort tripped due to excessive rates</a:t>
            </a:r>
          </a:p>
          <a:p>
            <a:pPr marL="285750" indent="-28575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Spacecraft goes into safe mode</a:t>
            </a:r>
          </a:p>
          <a:p>
            <a:pPr marL="285750" indent="-28575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Vehicle settled at rotation of ~70°/sec, pointing ~77° from the Sun</a:t>
            </a:r>
          </a:p>
          <a:p>
            <a:pPr marL="285750" indent="-28575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Repeating ~5 min lock, ~50 min loss cycle as spacecraft charged enough to power on radio then lost power</a:t>
            </a:r>
          </a:p>
          <a:p>
            <a:pPr marL="285750" indent="-28575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Propellant freezes (tank temp at -7C)</a:t>
            </a:r>
          </a:p>
          <a:p>
            <a:pPr marL="285750" indent="-28575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Spacecraft team load sheds – able to run heaters enough to unfreeze the propellant after several weeks</a:t>
            </a:r>
          </a:p>
        </p:txBody>
      </p:sp>
      <p:sp>
        <p:nvSpPr>
          <p:cNvPr id="4" name="Slide Number Placeholder 3">
            <a:extLst>
              <a:ext uri="{FF2B5EF4-FFF2-40B4-BE49-F238E27FC236}">
                <a16:creationId xmlns:a16="http://schemas.microsoft.com/office/drawing/2014/main" id="{F72D35DB-E5B0-ACCE-5658-41A271D989EA}"/>
              </a:ext>
            </a:extLst>
          </p:cNvPr>
          <p:cNvSpPr>
            <a:spLocks noGrp="1"/>
          </p:cNvSpPr>
          <p:nvPr>
            <p:ph type="sldNum" idx="12"/>
          </p:nvPr>
        </p:nvSpPr>
        <p:spPr>
          <a:xfrm>
            <a:off x="8610601" y="6484942"/>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pPr algn="r"/>
            <a:fld id="{00000000-1234-1234-1234-123412341234}" type="slidenum">
              <a:rPr lang="en-US" smtClean="0"/>
              <a:pPr algn="r"/>
              <a:t>12</a:t>
            </a:fld>
            <a:endParaRPr lang="en-US" dirty="0"/>
          </a:p>
        </p:txBody>
      </p:sp>
      <p:sp>
        <p:nvSpPr>
          <p:cNvPr id="5" name="Footer Placeholder 4">
            <a:extLst>
              <a:ext uri="{FF2B5EF4-FFF2-40B4-BE49-F238E27FC236}">
                <a16:creationId xmlns:a16="http://schemas.microsoft.com/office/drawing/2014/main" id="{490EEE3C-E3FB-EBF4-CA02-FD407721EB1C}"/>
              </a:ext>
            </a:extLst>
          </p:cNvPr>
          <p:cNvSpPr>
            <a:spLocks noGrp="1"/>
          </p:cNvSpPr>
          <p:nvPr>
            <p:ph type="ftr" sz="quarter" idx="11"/>
          </p:nvPr>
        </p:nvSpPr>
        <p:spPr>
          <a:xfrm>
            <a:off x="1" y="6524770"/>
            <a:ext cx="4114800" cy="3651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dirty="0">
                <a:solidFill>
                  <a:schemeClr val="bg1">
                    <a:lumMod val="85000"/>
                  </a:schemeClr>
                </a:solidFill>
                <a:latin typeface="Lato" panose="020F0502020204030203" pitchFamily="34" charset="77"/>
              </a:rPr>
              <a:t>Delivering Innovation to Orbit</a:t>
            </a:r>
          </a:p>
        </p:txBody>
      </p:sp>
    </p:spTree>
    <p:extLst>
      <p:ext uri="{BB962C8B-B14F-4D97-AF65-F5344CB8AC3E}">
        <p14:creationId xmlns:p14="http://schemas.microsoft.com/office/powerpoint/2010/main" val="8418235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39EBFB-F8F5-D552-B0E0-7DF36E27B24B}"/>
              </a:ext>
            </a:extLst>
          </p:cNvPr>
          <p:cNvSpPr>
            <a:spLocks noGrp="1"/>
          </p:cNvSpPr>
          <p:nvPr>
            <p:ph type="title"/>
          </p:nvPr>
        </p:nvSpPr>
        <p:spPr>
          <a:xfrm>
            <a:off x="59043" y="45006"/>
            <a:ext cx="4255294" cy="492443"/>
          </a:xfrm>
        </p:spPr>
        <p:txBody>
          <a:bodyPr/>
          <a:lstStyle/>
          <a:p>
            <a:r>
              <a:rPr lang="en-US" sz="3200" dirty="0"/>
              <a:t>Recovery – 10/12/23</a:t>
            </a:r>
          </a:p>
        </p:txBody>
      </p:sp>
      <p:sp>
        <p:nvSpPr>
          <p:cNvPr id="3" name="Text Placeholder 2">
            <a:extLst>
              <a:ext uri="{FF2B5EF4-FFF2-40B4-BE49-F238E27FC236}">
                <a16:creationId xmlns:a16="http://schemas.microsoft.com/office/drawing/2014/main" id="{2793A152-A3F3-AAF8-2312-0D84DBB2DE67}"/>
              </a:ext>
            </a:extLst>
          </p:cNvPr>
          <p:cNvSpPr>
            <a:spLocks noGrp="1"/>
          </p:cNvSpPr>
          <p:nvPr>
            <p:ph type="body" idx="1"/>
          </p:nvPr>
        </p:nvSpPr>
        <p:spPr>
          <a:xfrm>
            <a:off x="59043" y="703518"/>
            <a:ext cx="5825012" cy="4001095"/>
          </a:xfrm>
        </p:spPr>
        <p:txBody>
          <a:bodyPr/>
          <a:lstStyle/>
          <a:p>
            <a:pPr marL="120650" indent="-1206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With propellant unfrozen, the prop system was tested</a:t>
            </a:r>
          </a:p>
          <a:p>
            <a:pPr marL="120650" indent="-1206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Spin rate increased to 105 deg/sec</a:t>
            </a:r>
          </a:p>
          <a:p>
            <a:pPr marL="120650" indent="-1206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Narrow down stuck thruster to </a:t>
            </a:r>
            <a:r>
              <a:rPr lang="en-US" sz="2000" dirty="0">
                <a:solidFill>
                  <a:srgbClr val="FF0000"/>
                </a:solidFill>
                <a:latin typeface="Times New Roman" panose="02020603050405020304" pitchFamily="18" charset="0"/>
                <a:cs typeface="Times New Roman" panose="02020603050405020304" pitchFamily="18" charset="0"/>
              </a:rPr>
              <a:t>#3 (axial)</a:t>
            </a:r>
            <a:r>
              <a:rPr lang="en-US" sz="2000" dirty="0">
                <a:latin typeface="Times New Roman" panose="02020603050405020304" pitchFamily="18" charset="0"/>
                <a:cs typeface="Times New Roman" panose="02020603050405020304" pitchFamily="18" charset="0"/>
              </a:rPr>
              <a:t> or #5 (rotational)</a:t>
            </a:r>
          </a:p>
          <a:p>
            <a:pPr marL="120650" indent="-1206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Terran Orbital GNC team builds detumble controller that is robust to stuck open thruster</a:t>
            </a:r>
          </a:p>
          <a:p>
            <a:pPr marL="120650" indent="-1206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Oct-7 – Detumble maneuver completed successfully, regain constant communication with ground</a:t>
            </a:r>
          </a:p>
          <a:p>
            <a:pPr marL="120650" indent="-1206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Oct-11 – Pressurization test executed to conclusively determine thruster #3 was stuck</a:t>
            </a:r>
          </a:p>
          <a:p>
            <a:pPr marL="120650" indent="-1206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CAPSTONE completed &gt;500k rotations during the anomaly!</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915FA2F0-E192-35C8-75A9-1673C4819007}"/>
              </a:ext>
            </a:extLst>
          </p:cNvPr>
          <p:cNvSpPr>
            <a:spLocks noGrp="1"/>
          </p:cNvSpPr>
          <p:nvPr>
            <p:ph type="sldNum" idx="12"/>
          </p:nvPr>
        </p:nvSpPr>
        <p:spPr>
          <a:xfrm>
            <a:off x="8610601" y="6484942"/>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pPr algn="r"/>
            <a:fld id="{00000000-1234-1234-1234-123412341234}" type="slidenum">
              <a:rPr lang="en-US" smtClean="0"/>
              <a:pPr algn="r"/>
              <a:t>13</a:t>
            </a:fld>
            <a:endParaRPr lang="en-US" dirty="0"/>
          </a:p>
        </p:txBody>
      </p:sp>
      <p:sp>
        <p:nvSpPr>
          <p:cNvPr id="5" name="Footer Placeholder 4">
            <a:extLst>
              <a:ext uri="{FF2B5EF4-FFF2-40B4-BE49-F238E27FC236}">
                <a16:creationId xmlns:a16="http://schemas.microsoft.com/office/drawing/2014/main" id="{88F6E541-6A53-64FB-CE33-212F44C6AAEC}"/>
              </a:ext>
            </a:extLst>
          </p:cNvPr>
          <p:cNvSpPr>
            <a:spLocks noGrp="1"/>
          </p:cNvSpPr>
          <p:nvPr>
            <p:ph type="ftr" sz="quarter" idx="11"/>
          </p:nvPr>
        </p:nvSpPr>
        <p:spPr>
          <a:xfrm>
            <a:off x="1" y="6524770"/>
            <a:ext cx="4114800" cy="3651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dirty="0">
                <a:solidFill>
                  <a:schemeClr val="bg1">
                    <a:lumMod val="85000"/>
                  </a:schemeClr>
                </a:solidFill>
                <a:latin typeface="Lato" panose="020F0502020204030203" pitchFamily="34" charset="77"/>
              </a:rPr>
              <a:t>Delivering Innovation to Orbit</a:t>
            </a:r>
          </a:p>
        </p:txBody>
      </p:sp>
      <p:pic>
        <p:nvPicPr>
          <p:cNvPr id="1026" name="Picture 2">
            <a:extLst>
              <a:ext uri="{FF2B5EF4-FFF2-40B4-BE49-F238E27FC236}">
                <a16:creationId xmlns:a16="http://schemas.microsoft.com/office/drawing/2014/main" id="{6F88F0F9-F3C0-CEFE-44DB-B54942CF5B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5949" y="1177390"/>
            <a:ext cx="3169169" cy="305335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EF1FA7F-713C-BC7A-8407-4411251CF88E}"/>
              </a:ext>
            </a:extLst>
          </p:cNvPr>
          <p:cNvSpPr txBox="1"/>
          <p:nvPr/>
        </p:nvSpPr>
        <p:spPr>
          <a:xfrm>
            <a:off x="6992648" y="2820712"/>
            <a:ext cx="306198" cy="507831"/>
          </a:xfrm>
          <a:prstGeom prst="rect">
            <a:avLst/>
          </a:prstGeom>
          <a:solidFill>
            <a:schemeClr val="bg1"/>
          </a:solidFill>
          <a:ln w="28575">
            <a:solidFill>
              <a:schemeClr val="tx1"/>
            </a:solidFill>
          </a:ln>
        </p:spPr>
        <p:txBody>
          <a:bodyPr wrap="square" rtlCol="0">
            <a:spAutoFit/>
          </a:bodyPr>
          <a:lstStyle/>
          <a:p>
            <a:r>
              <a:rPr lang="en-US" sz="1350" b="1" dirty="0"/>
              <a:t>#5</a:t>
            </a:r>
          </a:p>
        </p:txBody>
      </p:sp>
      <p:sp>
        <p:nvSpPr>
          <p:cNvPr id="7" name="TextBox 6">
            <a:extLst>
              <a:ext uri="{FF2B5EF4-FFF2-40B4-BE49-F238E27FC236}">
                <a16:creationId xmlns:a16="http://schemas.microsoft.com/office/drawing/2014/main" id="{8C4CD3CD-0C34-C3D9-5A88-668542EADFA8}"/>
              </a:ext>
            </a:extLst>
          </p:cNvPr>
          <p:cNvSpPr txBox="1"/>
          <p:nvPr/>
        </p:nvSpPr>
        <p:spPr>
          <a:xfrm>
            <a:off x="8314962" y="3778106"/>
            <a:ext cx="306198" cy="507831"/>
          </a:xfrm>
          <a:prstGeom prst="rect">
            <a:avLst/>
          </a:prstGeom>
          <a:solidFill>
            <a:schemeClr val="bg1"/>
          </a:solidFill>
          <a:ln w="28575">
            <a:solidFill>
              <a:schemeClr val="tx1"/>
            </a:solidFill>
          </a:ln>
        </p:spPr>
        <p:txBody>
          <a:bodyPr wrap="square" rtlCol="0">
            <a:spAutoFit/>
          </a:bodyPr>
          <a:lstStyle/>
          <a:p>
            <a:r>
              <a:rPr lang="en-US" sz="1350" b="1" dirty="0"/>
              <a:t>#3</a:t>
            </a:r>
          </a:p>
        </p:txBody>
      </p:sp>
      <p:cxnSp>
        <p:nvCxnSpPr>
          <p:cNvPr id="9" name="Straight Arrow Connector 8">
            <a:extLst>
              <a:ext uri="{FF2B5EF4-FFF2-40B4-BE49-F238E27FC236}">
                <a16:creationId xmlns:a16="http://schemas.microsoft.com/office/drawing/2014/main" id="{C28B47BB-0B03-63A2-DA97-3A6D48DD79A2}"/>
              </a:ext>
            </a:extLst>
          </p:cNvPr>
          <p:cNvCxnSpPr>
            <a:cxnSpLocks/>
          </p:cNvCxnSpPr>
          <p:nvPr/>
        </p:nvCxnSpPr>
        <p:spPr>
          <a:xfrm flipH="1" flipV="1">
            <a:off x="8198142" y="3495063"/>
            <a:ext cx="269920" cy="283043"/>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D76E0673-6790-FBD8-AD98-8DDB5A2A0762}"/>
              </a:ext>
            </a:extLst>
          </p:cNvPr>
          <p:cNvCxnSpPr>
            <a:cxnSpLocks/>
            <a:stCxn id="6" idx="2"/>
          </p:cNvCxnSpPr>
          <p:nvPr/>
        </p:nvCxnSpPr>
        <p:spPr>
          <a:xfrm flipH="1" flipV="1">
            <a:off x="6955522" y="3266157"/>
            <a:ext cx="190225" cy="62386"/>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75260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15">
            <a:extLst>
              <a:ext uri="{FF2B5EF4-FFF2-40B4-BE49-F238E27FC236}">
                <a16:creationId xmlns:a16="http://schemas.microsoft.com/office/drawing/2014/main" id="{B277C9B1-23EC-1AFB-1809-EEA4704C5E59}"/>
              </a:ext>
            </a:extLst>
          </p:cNvPr>
          <p:cNvSpPr txBox="1"/>
          <p:nvPr/>
        </p:nvSpPr>
        <p:spPr>
          <a:xfrm>
            <a:off x="49160" y="557520"/>
            <a:ext cx="6741795" cy="991869"/>
          </a:xfrm>
          <a:prstGeom prst="rect">
            <a:avLst/>
          </a:prstGeom>
        </p:spPr>
        <p:txBody>
          <a:bodyPr vert="horz" wrap="square" lIns="0" tIns="12700" rIns="0" bIns="0" rtlCol="0">
            <a:spAutoFit/>
          </a:bodyPr>
          <a:lstStyle/>
          <a:p>
            <a:pPr marL="269240" indent="-257175">
              <a:lnSpc>
                <a:spcPts val="2510"/>
              </a:lnSpc>
              <a:spcBef>
                <a:spcPts val="100"/>
              </a:spcBef>
              <a:buClr>
                <a:srgbClr val="000000"/>
              </a:buClr>
              <a:buFont typeface="Arial"/>
              <a:buChar char="•"/>
              <a:tabLst>
                <a:tab pos="269240" algn="l"/>
                <a:tab pos="269875" algn="l"/>
              </a:tabLst>
            </a:pPr>
            <a:r>
              <a:rPr sz="2100" dirty="0">
                <a:solidFill>
                  <a:srgbClr val="191919"/>
                </a:solidFill>
                <a:latin typeface="Times New Roman"/>
                <a:cs typeface="Times New Roman"/>
              </a:rPr>
              <a:t>The</a:t>
            </a:r>
            <a:r>
              <a:rPr sz="2100" spc="-5" dirty="0">
                <a:solidFill>
                  <a:srgbClr val="191919"/>
                </a:solidFill>
                <a:latin typeface="Times New Roman"/>
                <a:cs typeface="Times New Roman"/>
              </a:rPr>
              <a:t> NRHO</a:t>
            </a:r>
            <a:r>
              <a:rPr sz="2100" spc="-10" dirty="0">
                <a:solidFill>
                  <a:srgbClr val="191919"/>
                </a:solidFill>
                <a:latin typeface="Times New Roman"/>
                <a:cs typeface="Times New Roman"/>
              </a:rPr>
              <a:t> </a:t>
            </a:r>
            <a:r>
              <a:rPr sz="2100" dirty="0">
                <a:solidFill>
                  <a:srgbClr val="191919"/>
                </a:solidFill>
                <a:latin typeface="Times New Roman"/>
                <a:cs typeface="Times New Roman"/>
              </a:rPr>
              <a:t>is</a:t>
            </a:r>
            <a:r>
              <a:rPr sz="2100" spc="-15" dirty="0">
                <a:solidFill>
                  <a:srgbClr val="191919"/>
                </a:solidFill>
                <a:latin typeface="Times New Roman"/>
                <a:cs typeface="Times New Roman"/>
              </a:rPr>
              <a:t> </a:t>
            </a:r>
            <a:r>
              <a:rPr sz="2100" dirty="0">
                <a:solidFill>
                  <a:srgbClr val="191919"/>
                </a:solidFill>
                <a:latin typeface="Times New Roman"/>
                <a:cs typeface="Times New Roman"/>
              </a:rPr>
              <a:t>the baselined</a:t>
            </a:r>
            <a:r>
              <a:rPr sz="2100" spc="-5" dirty="0">
                <a:solidFill>
                  <a:srgbClr val="191919"/>
                </a:solidFill>
                <a:latin typeface="Times New Roman"/>
                <a:cs typeface="Times New Roman"/>
              </a:rPr>
              <a:t> </a:t>
            </a:r>
            <a:r>
              <a:rPr sz="2100" dirty="0">
                <a:solidFill>
                  <a:srgbClr val="191919"/>
                </a:solidFill>
                <a:latin typeface="Times New Roman"/>
                <a:cs typeface="Times New Roman"/>
              </a:rPr>
              <a:t>plan</a:t>
            </a:r>
            <a:r>
              <a:rPr sz="2100" spc="-10" dirty="0">
                <a:solidFill>
                  <a:srgbClr val="191919"/>
                </a:solidFill>
                <a:latin typeface="Times New Roman"/>
                <a:cs typeface="Times New Roman"/>
              </a:rPr>
              <a:t> </a:t>
            </a:r>
            <a:r>
              <a:rPr sz="2100" dirty="0">
                <a:solidFill>
                  <a:srgbClr val="191919"/>
                </a:solidFill>
                <a:latin typeface="Times New Roman"/>
                <a:cs typeface="Times New Roman"/>
              </a:rPr>
              <a:t>for</a:t>
            </a:r>
            <a:r>
              <a:rPr sz="2100" spc="-5" dirty="0">
                <a:solidFill>
                  <a:srgbClr val="191919"/>
                </a:solidFill>
                <a:latin typeface="Times New Roman"/>
                <a:cs typeface="Times New Roman"/>
              </a:rPr>
              <a:t> NASA’s</a:t>
            </a:r>
            <a:r>
              <a:rPr sz="2100" spc="-15" dirty="0">
                <a:solidFill>
                  <a:srgbClr val="191919"/>
                </a:solidFill>
                <a:latin typeface="Times New Roman"/>
                <a:cs typeface="Times New Roman"/>
              </a:rPr>
              <a:t> </a:t>
            </a:r>
            <a:r>
              <a:rPr sz="2100" dirty="0">
                <a:solidFill>
                  <a:srgbClr val="191919"/>
                </a:solidFill>
                <a:latin typeface="Times New Roman"/>
                <a:cs typeface="Times New Roman"/>
              </a:rPr>
              <a:t>Gateway.</a:t>
            </a:r>
            <a:endParaRPr sz="2100" dirty="0">
              <a:latin typeface="Times New Roman"/>
              <a:cs typeface="Times New Roman"/>
            </a:endParaRPr>
          </a:p>
          <a:p>
            <a:pPr marL="278765" marR="5080" indent="-266700">
              <a:lnSpc>
                <a:spcPts val="2590"/>
              </a:lnSpc>
              <a:spcBef>
                <a:spcPts val="15"/>
              </a:spcBef>
              <a:buClr>
                <a:srgbClr val="000000"/>
              </a:buClr>
              <a:buFont typeface="Arial"/>
              <a:buChar char="•"/>
              <a:tabLst>
                <a:tab pos="278765" algn="l"/>
                <a:tab pos="279400" algn="l"/>
              </a:tabLst>
            </a:pPr>
            <a:r>
              <a:rPr sz="2100" dirty="0">
                <a:solidFill>
                  <a:srgbClr val="191919"/>
                </a:solidFill>
                <a:latin typeface="Times New Roman"/>
                <a:cs typeface="Times New Roman"/>
              </a:rPr>
              <a:t>This quasi-stable orbit minimizes the propellant required for </a:t>
            </a:r>
            <a:r>
              <a:rPr sz="2100" spc="-509" dirty="0">
                <a:solidFill>
                  <a:srgbClr val="191919"/>
                </a:solidFill>
                <a:latin typeface="Times New Roman"/>
                <a:cs typeface="Times New Roman"/>
              </a:rPr>
              <a:t> </a:t>
            </a:r>
            <a:r>
              <a:rPr sz="2100" dirty="0">
                <a:solidFill>
                  <a:srgbClr val="191919"/>
                </a:solidFill>
                <a:latin typeface="Times New Roman"/>
                <a:cs typeface="Times New Roman"/>
              </a:rPr>
              <a:t>orbit</a:t>
            </a:r>
            <a:r>
              <a:rPr sz="2100" spc="-5" dirty="0">
                <a:solidFill>
                  <a:srgbClr val="191919"/>
                </a:solidFill>
                <a:latin typeface="Times New Roman"/>
                <a:cs typeface="Times New Roman"/>
              </a:rPr>
              <a:t> </a:t>
            </a:r>
            <a:r>
              <a:rPr sz="2100" dirty="0">
                <a:solidFill>
                  <a:srgbClr val="191919"/>
                </a:solidFill>
                <a:latin typeface="Times New Roman"/>
                <a:cs typeface="Times New Roman"/>
              </a:rPr>
              <a:t>maintenance.</a:t>
            </a:r>
            <a:endParaRPr sz="2100" dirty="0">
              <a:latin typeface="Times New Roman"/>
              <a:cs typeface="Times New Roman"/>
            </a:endParaRPr>
          </a:p>
        </p:txBody>
      </p:sp>
      <p:sp>
        <p:nvSpPr>
          <p:cNvPr id="6" name="object 17">
            <a:extLst>
              <a:ext uri="{FF2B5EF4-FFF2-40B4-BE49-F238E27FC236}">
                <a16:creationId xmlns:a16="http://schemas.microsoft.com/office/drawing/2014/main" id="{56007830-B447-A8A8-5262-1EA3E40C50A3}"/>
              </a:ext>
            </a:extLst>
          </p:cNvPr>
          <p:cNvSpPr txBox="1">
            <a:spLocks noGrp="1"/>
          </p:cNvSpPr>
          <p:nvPr>
            <p:ph type="title"/>
          </p:nvPr>
        </p:nvSpPr>
        <p:spPr>
          <a:xfrm>
            <a:off x="0" y="36893"/>
            <a:ext cx="6372986" cy="400622"/>
          </a:xfrm>
          <a:prstGeom prst="rect">
            <a:avLst/>
          </a:prstGeom>
        </p:spPr>
        <p:txBody>
          <a:bodyPr vert="horz" wrap="square" lIns="0" tIns="12700" rIns="0" bIns="0" rtlCol="0" anchor="ctr">
            <a:spAutoFit/>
          </a:bodyPr>
          <a:lstStyle/>
          <a:p>
            <a:pPr marL="12700">
              <a:lnSpc>
                <a:spcPct val="90000"/>
              </a:lnSpc>
              <a:spcBef>
                <a:spcPts val="100"/>
              </a:spcBef>
            </a:pPr>
            <a:r>
              <a:rPr sz="2800" spc="-5" dirty="0">
                <a:solidFill>
                  <a:srgbClr val="1674BA"/>
                </a:solidFill>
              </a:rPr>
              <a:t>Near</a:t>
            </a:r>
            <a:r>
              <a:rPr sz="2800" spc="-10" dirty="0">
                <a:solidFill>
                  <a:srgbClr val="1674BA"/>
                </a:solidFill>
              </a:rPr>
              <a:t> </a:t>
            </a:r>
            <a:r>
              <a:rPr sz="2800" spc="-5" dirty="0">
                <a:solidFill>
                  <a:srgbClr val="1674BA"/>
                </a:solidFill>
              </a:rPr>
              <a:t>Rectilinear</a:t>
            </a:r>
            <a:r>
              <a:rPr sz="2800" spc="-10" dirty="0">
                <a:solidFill>
                  <a:srgbClr val="1674BA"/>
                </a:solidFill>
              </a:rPr>
              <a:t> </a:t>
            </a:r>
            <a:r>
              <a:rPr sz="2800" spc="-5" dirty="0">
                <a:solidFill>
                  <a:srgbClr val="1674BA"/>
                </a:solidFill>
              </a:rPr>
              <a:t>Halo Orbit (NRHO)</a:t>
            </a:r>
          </a:p>
        </p:txBody>
      </p:sp>
      <p:sp>
        <p:nvSpPr>
          <p:cNvPr id="7" name="object 16">
            <a:extLst>
              <a:ext uri="{FF2B5EF4-FFF2-40B4-BE49-F238E27FC236}">
                <a16:creationId xmlns:a16="http://schemas.microsoft.com/office/drawing/2014/main" id="{4B412768-D7E2-37F1-3129-7805C626585C}"/>
              </a:ext>
            </a:extLst>
          </p:cNvPr>
          <p:cNvSpPr txBox="1">
            <a:spLocks noGrp="1"/>
          </p:cNvSpPr>
          <p:nvPr>
            <p:ph type="body" idx="1"/>
          </p:nvPr>
        </p:nvSpPr>
        <p:spPr>
          <a:xfrm>
            <a:off x="49160" y="1454949"/>
            <a:ext cx="6598284" cy="2580640"/>
          </a:xfrm>
          <a:prstGeom prst="rect">
            <a:avLst/>
          </a:prstGeom>
        </p:spPr>
        <p:txBody>
          <a:bodyPr vert="horz" wrap="square" lIns="0" tIns="12700" rIns="0" bIns="0" rtlCol="0">
            <a:spAutoFit/>
          </a:bodyPr>
          <a:lstStyle/>
          <a:p>
            <a:pPr marL="305435" indent="-293370">
              <a:lnSpc>
                <a:spcPts val="2510"/>
              </a:lnSpc>
              <a:spcBef>
                <a:spcPts val="100"/>
              </a:spcBef>
              <a:buClr>
                <a:srgbClr val="000000"/>
              </a:buClr>
              <a:buFont typeface="Arial"/>
              <a:buChar char="•"/>
              <a:tabLst>
                <a:tab pos="305435" algn="l"/>
                <a:tab pos="306070" algn="l"/>
              </a:tabLst>
            </a:pPr>
            <a:r>
              <a:rPr dirty="0"/>
              <a:t>Offers</a:t>
            </a:r>
            <a:r>
              <a:rPr spc="-25" dirty="0"/>
              <a:t> </a:t>
            </a:r>
            <a:r>
              <a:rPr dirty="0"/>
              <a:t>a</a:t>
            </a:r>
            <a:r>
              <a:rPr spc="-10" dirty="0"/>
              <a:t> </a:t>
            </a:r>
            <a:r>
              <a:rPr dirty="0"/>
              <a:t>continuous</a:t>
            </a:r>
            <a:r>
              <a:rPr spc="-25" dirty="0"/>
              <a:t> </a:t>
            </a:r>
            <a:r>
              <a:rPr dirty="0"/>
              <a:t>view</a:t>
            </a:r>
            <a:r>
              <a:rPr spc="-20" dirty="0"/>
              <a:t> </a:t>
            </a:r>
            <a:r>
              <a:rPr dirty="0"/>
              <a:t>of</a:t>
            </a:r>
            <a:r>
              <a:rPr spc="-15" dirty="0"/>
              <a:t> </a:t>
            </a:r>
            <a:r>
              <a:rPr dirty="0"/>
              <a:t>Earth</a:t>
            </a:r>
          </a:p>
          <a:p>
            <a:pPr marL="305435" indent="-293370">
              <a:lnSpc>
                <a:spcPts val="2495"/>
              </a:lnSpc>
              <a:buClr>
                <a:srgbClr val="000000"/>
              </a:buClr>
              <a:buFont typeface="Arial"/>
              <a:buChar char="•"/>
              <a:tabLst>
                <a:tab pos="305435" algn="l"/>
                <a:tab pos="306070" algn="l"/>
              </a:tabLst>
            </a:pPr>
            <a:r>
              <a:rPr spc="-5" dirty="0"/>
              <a:t>Avoids</a:t>
            </a:r>
            <a:r>
              <a:rPr spc="-25" dirty="0"/>
              <a:t> </a:t>
            </a:r>
            <a:r>
              <a:rPr dirty="0"/>
              <a:t>and/or</a:t>
            </a:r>
            <a:r>
              <a:rPr spc="-15" dirty="0"/>
              <a:t> </a:t>
            </a:r>
            <a:r>
              <a:rPr dirty="0"/>
              <a:t>minimizes</a:t>
            </a:r>
            <a:r>
              <a:rPr spc="-20" dirty="0"/>
              <a:t> </a:t>
            </a:r>
            <a:r>
              <a:rPr dirty="0"/>
              <a:t>eclipses</a:t>
            </a:r>
          </a:p>
          <a:p>
            <a:pPr marL="305435" indent="-293370">
              <a:lnSpc>
                <a:spcPts val="2495"/>
              </a:lnSpc>
              <a:buClr>
                <a:srgbClr val="000000"/>
              </a:buClr>
              <a:buFont typeface="Arial"/>
              <a:buChar char="•"/>
              <a:tabLst>
                <a:tab pos="305435" algn="l"/>
                <a:tab pos="306070" algn="l"/>
              </a:tabLst>
            </a:pPr>
            <a:r>
              <a:rPr spc="-5" dirty="0"/>
              <a:t>Provides </a:t>
            </a:r>
            <a:r>
              <a:rPr dirty="0"/>
              <a:t>coverage</a:t>
            </a:r>
            <a:r>
              <a:rPr spc="5" dirty="0"/>
              <a:t> </a:t>
            </a:r>
            <a:r>
              <a:rPr dirty="0"/>
              <a:t>of both</a:t>
            </a:r>
            <a:r>
              <a:rPr spc="5" dirty="0"/>
              <a:t> </a:t>
            </a:r>
            <a:r>
              <a:rPr dirty="0"/>
              <a:t>the</a:t>
            </a:r>
            <a:r>
              <a:rPr spc="5" dirty="0"/>
              <a:t> </a:t>
            </a:r>
            <a:r>
              <a:rPr dirty="0"/>
              <a:t>lunar </a:t>
            </a:r>
            <a:r>
              <a:rPr spc="-5" dirty="0"/>
              <a:t>North</a:t>
            </a:r>
            <a:r>
              <a:rPr spc="5" dirty="0"/>
              <a:t> </a:t>
            </a:r>
            <a:r>
              <a:rPr dirty="0"/>
              <a:t>and </a:t>
            </a:r>
            <a:r>
              <a:rPr spc="-5" dirty="0"/>
              <a:t>South</a:t>
            </a:r>
            <a:r>
              <a:rPr dirty="0"/>
              <a:t> </a:t>
            </a:r>
            <a:r>
              <a:rPr spc="-5" dirty="0"/>
              <a:t>Poles</a:t>
            </a:r>
          </a:p>
          <a:p>
            <a:pPr marL="305435" indent="-293370">
              <a:lnSpc>
                <a:spcPts val="2510"/>
              </a:lnSpc>
              <a:buClr>
                <a:srgbClr val="000000"/>
              </a:buClr>
              <a:buFont typeface="Arial"/>
              <a:buChar char="•"/>
              <a:tabLst>
                <a:tab pos="305435" algn="l"/>
                <a:tab pos="306070" algn="l"/>
              </a:tabLst>
            </a:pPr>
            <a:r>
              <a:rPr dirty="0"/>
              <a:t>Orbital</a:t>
            </a:r>
            <a:r>
              <a:rPr spc="-25" dirty="0"/>
              <a:t> </a:t>
            </a:r>
            <a:r>
              <a:rPr dirty="0"/>
              <a:t>period</a:t>
            </a:r>
            <a:r>
              <a:rPr spc="-20" dirty="0"/>
              <a:t> </a:t>
            </a:r>
            <a:r>
              <a:rPr dirty="0"/>
              <a:t>~6.5</a:t>
            </a:r>
            <a:r>
              <a:rPr spc="-20" dirty="0"/>
              <a:t> </a:t>
            </a:r>
            <a:r>
              <a:rPr dirty="0"/>
              <a:t>days</a:t>
            </a:r>
          </a:p>
          <a:p>
            <a:pPr marL="305435" indent="-293370">
              <a:lnSpc>
                <a:spcPct val="100000"/>
              </a:lnSpc>
              <a:spcBef>
                <a:spcPts val="70"/>
              </a:spcBef>
              <a:buClr>
                <a:srgbClr val="000000"/>
              </a:buClr>
              <a:buFont typeface="Arial"/>
              <a:buChar char="•"/>
              <a:tabLst>
                <a:tab pos="305435" algn="l"/>
                <a:tab pos="306070" algn="l"/>
              </a:tabLst>
            </a:pPr>
            <a:r>
              <a:rPr spc="-5" dirty="0"/>
              <a:t>Perilune</a:t>
            </a:r>
            <a:r>
              <a:rPr spc="-15" dirty="0"/>
              <a:t> </a:t>
            </a:r>
            <a:r>
              <a:rPr dirty="0"/>
              <a:t>~3,500</a:t>
            </a:r>
            <a:r>
              <a:rPr spc="-20" dirty="0"/>
              <a:t> </a:t>
            </a:r>
            <a:r>
              <a:rPr dirty="0"/>
              <a:t>km</a:t>
            </a:r>
          </a:p>
          <a:p>
            <a:pPr marL="305435" indent="-293370">
              <a:lnSpc>
                <a:spcPts val="2510"/>
              </a:lnSpc>
              <a:buClr>
                <a:srgbClr val="000000"/>
              </a:buClr>
              <a:buFont typeface="Arial"/>
              <a:buChar char="•"/>
              <a:tabLst>
                <a:tab pos="305435" algn="l"/>
                <a:tab pos="306070" algn="l"/>
              </a:tabLst>
            </a:pPr>
            <a:r>
              <a:rPr spc="-5" dirty="0"/>
              <a:t>Apolune</a:t>
            </a:r>
            <a:r>
              <a:rPr spc="-20" dirty="0"/>
              <a:t> </a:t>
            </a:r>
            <a:r>
              <a:rPr dirty="0"/>
              <a:t>~71,000</a:t>
            </a:r>
            <a:r>
              <a:rPr spc="-20" dirty="0"/>
              <a:t> </a:t>
            </a:r>
            <a:r>
              <a:rPr dirty="0"/>
              <a:t>km</a:t>
            </a:r>
          </a:p>
          <a:p>
            <a:pPr marL="304165" marR="4737100" indent="-292100">
              <a:lnSpc>
                <a:spcPts val="2500"/>
              </a:lnSpc>
              <a:spcBef>
                <a:spcPts val="90"/>
              </a:spcBef>
              <a:buClr>
                <a:srgbClr val="000000"/>
              </a:buClr>
              <a:buFont typeface="Arial"/>
              <a:buChar char="•"/>
              <a:tabLst>
                <a:tab pos="305435" algn="l"/>
                <a:tab pos="306070" algn="l"/>
              </a:tabLst>
            </a:pPr>
            <a:r>
              <a:rPr dirty="0"/>
              <a:t>9:2</a:t>
            </a:r>
            <a:r>
              <a:rPr spc="-75" dirty="0"/>
              <a:t> </a:t>
            </a:r>
            <a:r>
              <a:rPr spc="-5" dirty="0"/>
              <a:t>Moon-Sun </a:t>
            </a:r>
            <a:r>
              <a:rPr spc="-509" dirty="0"/>
              <a:t> </a:t>
            </a:r>
            <a:r>
              <a:rPr dirty="0"/>
              <a:t>resonant</a:t>
            </a:r>
            <a:r>
              <a:rPr spc="-45" dirty="0"/>
              <a:t> </a:t>
            </a:r>
            <a:r>
              <a:rPr dirty="0"/>
              <a:t>orbit</a:t>
            </a:r>
          </a:p>
        </p:txBody>
      </p:sp>
      <p:grpSp>
        <p:nvGrpSpPr>
          <p:cNvPr id="16" name="Group 15">
            <a:extLst>
              <a:ext uri="{FF2B5EF4-FFF2-40B4-BE49-F238E27FC236}">
                <a16:creationId xmlns:a16="http://schemas.microsoft.com/office/drawing/2014/main" id="{B92586EC-7020-79FB-772D-8E98C4C2DB26}"/>
              </a:ext>
            </a:extLst>
          </p:cNvPr>
          <p:cNvGrpSpPr/>
          <p:nvPr/>
        </p:nvGrpSpPr>
        <p:grpSpPr>
          <a:xfrm>
            <a:off x="3284695" y="2539504"/>
            <a:ext cx="4126992" cy="2109216"/>
            <a:chOff x="3038855" y="2532991"/>
            <a:chExt cx="4126992" cy="2109216"/>
          </a:xfrm>
        </p:grpSpPr>
        <p:pic>
          <p:nvPicPr>
            <p:cNvPr id="8" name="object 7">
              <a:extLst>
                <a:ext uri="{FF2B5EF4-FFF2-40B4-BE49-F238E27FC236}">
                  <a16:creationId xmlns:a16="http://schemas.microsoft.com/office/drawing/2014/main" id="{41495E9F-CB2A-1C91-72BA-B9A1C823579A}"/>
                </a:ext>
              </a:extLst>
            </p:cNvPr>
            <p:cNvPicPr/>
            <p:nvPr/>
          </p:nvPicPr>
          <p:blipFill>
            <a:blip r:embed="rId2" cstate="print"/>
            <a:stretch>
              <a:fillRect/>
            </a:stretch>
          </p:blipFill>
          <p:spPr>
            <a:xfrm>
              <a:off x="3038855" y="2532991"/>
              <a:ext cx="4126992" cy="2109216"/>
            </a:xfrm>
            <a:prstGeom prst="rect">
              <a:avLst/>
            </a:prstGeom>
          </p:spPr>
        </p:pic>
        <p:sp>
          <p:nvSpPr>
            <p:cNvPr id="10" name="object 9">
              <a:extLst>
                <a:ext uri="{FF2B5EF4-FFF2-40B4-BE49-F238E27FC236}">
                  <a16:creationId xmlns:a16="http://schemas.microsoft.com/office/drawing/2014/main" id="{955D3FDC-C6D6-E8B0-443B-83A9840ADBBB}"/>
                </a:ext>
              </a:extLst>
            </p:cNvPr>
            <p:cNvSpPr txBox="1"/>
            <p:nvPr/>
          </p:nvSpPr>
          <p:spPr>
            <a:xfrm>
              <a:off x="4975202" y="3141904"/>
              <a:ext cx="361950" cy="193040"/>
            </a:xfrm>
            <a:prstGeom prst="rect">
              <a:avLst/>
            </a:prstGeom>
          </p:spPr>
          <p:txBody>
            <a:bodyPr vert="horz" wrap="square" lIns="0" tIns="12700" rIns="0" bIns="0" rtlCol="0">
              <a:spAutoFit/>
            </a:bodyPr>
            <a:lstStyle/>
            <a:p>
              <a:pPr marL="12700">
                <a:lnSpc>
                  <a:spcPct val="100000"/>
                </a:lnSpc>
                <a:spcBef>
                  <a:spcPts val="100"/>
                </a:spcBef>
              </a:pPr>
              <a:r>
                <a:rPr sz="1100" b="1" spc="-35" dirty="0">
                  <a:solidFill>
                    <a:srgbClr val="FFFFFF"/>
                  </a:solidFill>
                  <a:latin typeface="Times New Roman"/>
                  <a:cs typeface="Times New Roman"/>
                </a:rPr>
                <a:t>E</a:t>
              </a:r>
              <a:r>
                <a:rPr sz="1100" b="1" spc="-25" dirty="0">
                  <a:solidFill>
                    <a:srgbClr val="FFFFFF"/>
                  </a:solidFill>
                  <a:latin typeface="Times New Roman"/>
                  <a:cs typeface="Times New Roman"/>
                </a:rPr>
                <a:t>a</a:t>
              </a:r>
              <a:r>
                <a:rPr sz="1100" b="1" spc="-30" dirty="0">
                  <a:solidFill>
                    <a:srgbClr val="FFFFFF"/>
                  </a:solidFill>
                  <a:latin typeface="Times New Roman"/>
                  <a:cs typeface="Times New Roman"/>
                </a:rPr>
                <a:t>r</a:t>
              </a:r>
              <a:r>
                <a:rPr sz="1100" b="1" spc="-20" dirty="0">
                  <a:solidFill>
                    <a:srgbClr val="FFFFFF"/>
                  </a:solidFill>
                  <a:latin typeface="Times New Roman"/>
                  <a:cs typeface="Times New Roman"/>
                </a:rPr>
                <a:t>t</a:t>
              </a:r>
              <a:r>
                <a:rPr sz="1100" b="1" dirty="0">
                  <a:solidFill>
                    <a:srgbClr val="FFFFFF"/>
                  </a:solidFill>
                  <a:latin typeface="Times New Roman"/>
                  <a:cs typeface="Times New Roman"/>
                </a:rPr>
                <a:t>h</a:t>
              </a:r>
              <a:endParaRPr sz="1100" dirty="0">
                <a:latin typeface="Times New Roman"/>
                <a:cs typeface="Times New Roman"/>
              </a:endParaRPr>
            </a:p>
          </p:txBody>
        </p:sp>
        <p:sp>
          <p:nvSpPr>
            <p:cNvPr id="11" name="object 10">
              <a:extLst>
                <a:ext uri="{FF2B5EF4-FFF2-40B4-BE49-F238E27FC236}">
                  <a16:creationId xmlns:a16="http://schemas.microsoft.com/office/drawing/2014/main" id="{3E98FF7C-5532-31C4-E68F-EA5C6F47A156}"/>
                </a:ext>
              </a:extLst>
            </p:cNvPr>
            <p:cNvSpPr txBox="1"/>
            <p:nvPr/>
          </p:nvSpPr>
          <p:spPr>
            <a:xfrm>
              <a:off x="5862492" y="3491079"/>
              <a:ext cx="772160" cy="193040"/>
            </a:xfrm>
            <a:prstGeom prst="rect">
              <a:avLst/>
            </a:prstGeom>
          </p:spPr>
          <p:txBody>
            <a:bodyPr vert="horz" wrap="square" lIns="0" tIns="12700" rIns="0" bIns="0" rtlCol="0">
              <a:spAutoFit/>
            </a:bodyPr>
            <a:lstStyle/>
            <a:p>
              <a:pPr marL="12700">
                <a:lnSpc>
                  <a:spcPct val="100000"/>
                </a:lnSpc>
                <a:spcBef>
                  <a:spcPts val="100"/>
                </a:spcBef>
              </a:pPr>
              <a:r>
                <a:rPr sz="1100" b="1" spc="-55" dirty="0">
                  <a:solidFill>
                    <a:srgbClr val="FFFFFF"/>
                  </a:solidFill>
                  <a:latin typeface="Times New Roman"/>
                  <a:cs typeface="Times New Roman"/>
                </a:rPr>
                <a:t>M</a:t>
              </a:r>
              <a:r>
                <a:rPr sz="1100" b="1" spc="-25" dirty="0">
                  <a:solidFill>
                    <a:srgbClr val="FFFFFF"/>
                  </a:solidFill>
                  <a:latin typeface="Times New Roman"/>
                  <a:cs typeface="Times New Roman"/>
                </a:rPr>
                <a:t>oon</a:t>
              </a:r>
              <a:r>
                <a:rPr sz="1100" b="1" spc="-20" dirty="0">
                  <a:solidFill>
                    <a:srgbClr val="FFFFFF"/>
                  </a:solidFill>
                  <a:latin typeface="Times New Roman"/>
                  <a:cs typeface="Times New Roman"/>
                </a:rPr>
                <a:t>’</a:t>
              </a:r>
              <a:r>
                <a:rPr sz="1100" b="1" dirty="0">
                  <a:solidFill>
                    <a:srgbClr val="FFFFFF"/>
                  </a:solidFill>
                  <a:latin typeface="Times New Roman"/>
                  <a:cs typeface="Times New Roman"/>
                </a:rPr>
                <a:t>s</a:t>
              </a:r>
              <a:r>
                <a:rPr sz="1100" b="1" spc="-30" dirty="0">
                  <a:solidFill>
                    <a:srgbClr val="FFFFFF"/>
                  </a:solidFill>
                  <a:latin typeface="Times New Roman"/>
                  <a:cs typeface="Times New Roman"/>
                </a:rPr>
                <a:t> </a:t>
              </a:r>
              <a:r>
                <a:rPr sz="1100" b="1" spc="-25" dirty="0">
                  <a:solidFill>
                    <a:srgbClr val="FFFFFF"/>
                  </a:solidFill>
                  <a:latin typeface="Times New Roman"/>
                  <a:cs typeface="Times New Roman"/>
                </a:rPr>
                <a:t>o</a:t>
              </a:r>
              <a:r>
                <a:rPr sz="1100" b="1" spc="-30" dirty="0">
                  <a:solidFill>
                    <a:srgbClr val="FFFFFF"/>
                  </a:solidFill>
                  <a:latin typeface="Times New Roman"/>
                  <a:cs typeface="Times New Roman"/>
                </a:rPr>
                <a:t>r</a:t>
              </a:r>
              <a:r>
                <a:rPr sz="1100" b="1" spc="-25" dirty="0">
                  <a:solidFill>
                    <a:srgbClr val="FFFFFF"/>
                  </a:solidFill>
                  <a:latin typeface="Times New Roman"/>
                  <a:cs typeface="Times New Roman"/>
                </a:rPr>
                <a:t>b</a:t>
              </a:r>
              <a:r>
                <a:rPr sz="1100" b="1" spc="-20" dirty="0">
                  <a:solidFill>
                    <a:srgbClr val="FFFFFF"/>
                  </a:solidFill>
                  <a:latin typeface="Times New Roman"/>
                  <a:cs typeface="Times New Roman"/>
                </a:rPr>
                <a:t>i</a:t>
              </a:r>
              <a:r>
                <a:rPr sz="1100" b="1" dirty="0">
                  <a:solidFill>
                    <a:srgbClr val="FFFFFF"/>
                  </a:solidFill>
                  <a:latin typeface="Times New Roman"/>
                  <a:cs typeface="Times New Roman"/>
                </a:rPr>
                <a:t>t</a:t>
              </a:r>
              <a:endParaRPr sz="1100" dirty="0">
                <a:latin typeface="Times New Roman"/>
                <a:cs typeface="Times New Roman"/>
              </a:endParaRPr>
            </a:p>
          </p:txBody>
        </p:sp>
        <p:sp>
          <p:nvSpPr>
            <p:cNvPr id="12" name="object 11">
              <a:extLst>
                <a:ext uri="{FF2B5EF4-FFF2-40B4-BE49-F238E27FC236}">
                  <a16:creationId xmlns:a16="http://schemas.microsoft.com/office/drawing/2014/main" id="{83564BFE-B3C7-E023-0153-974EFF9310B9}"/>
                </a:ext>
              </a:extLst>
            </p:cNvPr>
            <p:cNvSpPr txBox="1"/>
            <p:nvPr/>
          </p:nvSpPr>
          <p:spPr>
            <a:xfrm>
              <a:off x="3132000" y="4425048"/>
              <a:ext cx="829944" cy="193040"/>
            </a:xfrm>
            <a:prstGeom prst="rect">
              <a:avLst/>
            </a:prstGeom>
          </p:spPr>
          <p:txBody>
            <a:bodyPr vert="horz" wrap="square" lIns="0" tIns="12700" rIns="0" bIns="0" rtlCol="0">
              <a:spAutoFit/>
            </a:bodyPr>
            <a:lstStyle/>
            <a:p>
              <a:pPr marL="12700">
                <a:lnSpc>
                  <a:spcPct val="100000"/>
                </a:lnSpc>
                <a:spcBef>
                  <a:spcPts val="100"/>
                </a:spcBef>
              </a:pPr>
              <a:r>
                <a:rPr sz="1100" b="1" spc="-20" dirty="0">
                  <a:solidFill>
                    <a:srgbClr val="FFFFFF"/>
                  </a:solidFill>
                  <a:latin typeface="Times New Roman"/>
                  <a:cs typeface="Times New Roman"/>
                </a:rPr>
                <a:t>I</a:t>
              </a:r>
              <a:r>
                <a:rPr sz="1100" b="1" spc="-25" dirty="0">
                  <a:solidFill>
                    <a:srgbClr val="FFFFFF"/>
                  </a:solidFill>
                  <a:latin typeface="Times New Roman"/>
                  <a:cs typeface="Times New Roman"/>
                </a:rPr>
                <a:t>n</a:t>
              </a:r>
              <a:r>
                <a:rPr sz="1100" b="1" spc="-30" dirty="0">
                  <a:solidFill>
                    <a:srgbClr val="FFFFFF"/>
                  </a:solidFill>
                  <a:latin typeface="Times New Roman"/>
                  <a:cs typeface="Times New Roman"/>
                </a:rPr>
                <a:t>er</a:t>
              </a:r>
              <a:r>
                <a:rPr sz="1100" b="1" spc="-20" dirty="0">
                  <a:solidFill>
                    <a:srgbClr val="FFFFFF"/>
                  </a:solidFill>
                  <a:latin typeface="Times New Roman"/>
                  <a:cs typeface="Times New Roman"/>
                </a:rPr>
                <a:t>ti</a:t>
              </a:r>
              <a:r>
                <a:rPr sz="1100" b="1" spc="-30" dirty="0">
                  <a:solidFill>
                    <a:srgbClr val="FFFFFF"/>
                  </a:solidFill>
                  <a:latin typeface="Times New Roman"/>
                  <a:cs typeface="Times New Roman"/>
                </a:rPr>
                <a:t>a</a:t>
              </a:r>
              <a:r>
                <a:rPr sz="1100" b="1" dirty="0">
                  <a:solidFill>
                    <a:srgbClr val="FFFFFF"/>
                  </a:solidFill>
                  <a:latin typeface="Times New Roman"/>
                  <a:cs typeface="Times New Roman"/>
                </a:rPr>
                <a:t>l</a:t>
              </a:r>
              <a:r>
                <a:rPr sz="1100" b="1" spc="-35" dirty="0">
                  <a:solidFill>
                    <a:srgbClr val="FFFFFF"/>
                  </a:solidFill>
                  <a:latin typeface="Times New Roman"/>
                  <a:cs typeface="Times New Roman"/>
                </a:rPr>
                <a:t> </a:t>
              </a:r>
              <a:r>
                <a:rPr sz="1100" b="1" spc="-20" dirty="0">
                  <a:solidFill>
                    <a:srgbClr val="FFFFFF"/>
                  </a:solidFill>
                  <a:latin typeface="Times New Roman"/>
                  <a:cs typeface="Times New Roman"/>
                </a:rPr>
                <a:t>f</a:t>
              </a:r>
              <a:r>
                <a:rPr sz="1100" b="1" spc="-30" dirty="0">
                  <a:solidFill>
                    <a:srgbClr val="FFFFFF"/>
                  </a:solidFill>
                  <a:latin typeface="Times New Roman"/>
                  <a:cs typeface="Times New Roman"/>
                </a:rPr>
                <a:t>ra</a:t>
              </a:r>
              <a:r>
                <a:rPr sz="1100" b="1" spc="-45" dirty="0">
                  <a:solidFill>
                    <a:srgbClr val="FFFFFF"/>
                  </a:solidFill>
                  <a:latin typeface="Times New Roman"/>
                  <a:cs typeface="Times New Roman"/>
                </a:rPr>
                <a:t>m</a:t>
              </a:r>
              <a:r>
                <a:rPr sz="1100" b="1" dirty="0">
                  <a:solidFill>
                    <a:srgbClr val="FFFFFF"/>
                  </a:solidFill>
                  <a:latin typeface="Times New Roman"/>
                  <a:cs typeface="Times New Roman"/>
                </a:rPr>
                <a:t>e</a:t>
              </a:r>
              <a:endParaRPr sz="1100" dirty="0">
                <a:latin typeface="Times New Roman"/>
                <a:cs typeface="Times New Roman"/>
              </a:endParaRPr>
            </a:p>
          </p:txBody>
        </p:sp>
      </p:grpSp>
      <p:grpSp>
        <p:nvGrpSpPr>
          <p:cNvPr id="15" name="Group 14">
            <a:extLst>
              <a:ext uri="{FF2B5EF4-FFF2-40B4-BE49-F238E27FC236}">
                <a16:creationId xmlns:a16="http://schemas.microsoft.com/office/drawing/2014/main" id="{DC65A3B7-6321-4292-1347-8CC75A6E6546}"/>
              </a:ext>
            </a:extLst>
          </p:cNvPr>
          <p:cNvGrpSpPr/>
          <p:nvPr/>
        </p:nvGrpSpPr>
        <p:grpSpPr>
          <a:xfrm>
            <a:off x="7417586" y="968191"/>
            <a:ext cx="1727200" cy="3886351"/>
            <a:chOff x="7264399" y="974090"/>
            <a:chExt cx="1727200" cy="3886351"/>
          </a:xfrm>
        </p:grpSpPr>
        <p:pic>
          <p:nvPicPr>
            <p:cNvPr id="13" name="object 13">
              <a:extLst>
                <a:ext uri="{FF2B5EF4-FFF2-40B4-BE49-F238E27FC236}">
                  <a16:creationId xmlns:a16="http://schemas.microsoft.com/office/drawing/2014/main" id="{D634D11B-3227-2CBA-C227-1F4BB05BB7D9}"/>
                </a:ext>
              </a:extLst>
            </p:cNvPr>
            <p:cNvPicPr/>
            <p:nvPr/>
          </p:nvPicPr>
          <p:blipFill>
            <a:blip r:embed="rId3" cstate="print"/>
            <a:stretch>
              <a:fillRect/>
            </a:stretch>
          </p:blipFill>
          <p:spPr>
            <a:xfrm>
              <a:off x="7264399" y="974090"/>
              <a:ext cx="1727200" cy="3886351"/>
            </a:xfrm>
            <a:prstGeom prst="rect">
              <a:avLst/>
            </a:prstGeom>
          </p:spPr>
        </p:pic>
        <p:sp>
          <p:nvSpPr>
            <p:cNvPr id="14" name="object 18">
              <a:extLst>
                <a:ext uri="{FF2B5EF4-FFF2-40B4-BE49-F238E27FC236}">
                  <a16:creationId xmlns:a16="http://schemas.microsoft.com/office/drawing/2014/main" id="{0F233AD0-5EF5-3E83-69C7-DFDF48050C16}"/>
                </a:ext>
              </a:extLst>
            </p:cNvPr>
            <p:cNvSpPr txBox="1"/>
            <p:nvPr/>
          </p:nvSpPr>
          <p:spPr>
            <a:xfrm>
              <a:off x="7730494" y="2697479"/>
              <a:ext cx="861060" cy="510540"/>
            </a:xfrm>
            <a:prstGeom prst="rect">
              <a:avLst/>
            </a:prstGeom>
          </p:spPr>
          <p:txBody>
            <a:bodyPr vert="horz" wrap="square" lIns="0" tIns="21590" rIns="0" bIns="0" rtlCol="0">
              <a:spAutoFit/>
            </a:bodyPr>
            <a:lstStyle/>
            <a:p>
              <a:pPr marL="12700" marR="5080">
                <a:lnSpc>
                  <a:spcPct val="94500"/>
                </a:lnSpc>
                <a:spcBef>
                  <a:spcPts val="170"/>
                </a:spcBef>
              </a:pPr>
              <a:r>
                <a:rPr sz="1100" b="1" spc="-30" dirty="0">
                  <a:solidFill>
                    <a:srgbClr val="FFFFFF"/>
                  </a:solidFill>
                  <a:latin typeface="Times New Roman"/>
                  <a:cs typeface="Times New Roman"/>
                </a:rPr>
                <a:t>Earth-Moon </a:t>
              </a:r>
              <a:r>
                <a:rPr sz="1100" b="1" spc="-25" dirty="0">
                  <a:solidFill>
                    <a:srgbClr val="FFFFFF"/>
                  </a:solidFill>
                  <a:latin typeface="Times New Roman"/>
                  <a:cs typeface="Times New Roman"/>
                </a:rPr>
                <a:t> pulsating, </a:t>
              </a:r>
              <a:r>
                <a:rPr sz="1100" b="1" spc="-20" dirty="0">
                  <a:solidFill>
                    <a:srgbClr val="FFFFFF"/>
                  </a:solidFill>
                  <a:latin typeface="Times New Roman"/>
                  <a:cs typeface="Times New Roman"/>
                </a:rPr>
                <a:t> </a:t>
              </a:r>
              <a:r>
                <a:rPr sz="1100" b="1" spc="-30" dirty="0">
                  <a:solidFill>
                    <a:srgbClr val="FFFFFF"/>
                  </a:solidFill>
                  <a:latin typeface="Times New Roman"/>
                  <a:cs typeface="Times New Roman"/>
                </a:rPr>
                <a:t>r</a:t>
              </a:r>
              <a:r>
                <a:rPr sz="1100" b="1" spc="-25" dirty="0">
                  <a:solidFill>
                    <a:srgbClr val="FFFFFF"/>
                  </a:solidFill>
                  <a:latin typeface="Times New Roman"/>
                  <a:cs typeface="Times New Roman"/>
                </a:rPr>
                <a:t>o</a:t>
              </a:r>
              <a:r>
                <a:rPr sz="1100" b="1" spc="-20" dirty="0">
                  <a:solidFill>
                    <a:srgbClr val="FFFFFF"/>
                  </a:solidFill>
                  <a:latin typeface="Times New Roman"/>
                  <a:cs typeface="Times New Roman"/>
                </a:rPr>
                <a:t>t</a:t>
              </a:r>
              <a:r>
                <a:rPr sz="1100" b="1" spc="-25" dirty="0">
                  <a:solidFill>
                    <a:srgbClr val="FFFFFF"/>
                  </a:solidFill>
                  <a:latin typeface="Times New Roman"/>
                  <a:cs typeface="Times New Roman"/>
                </a:rPr>
                <a:t>a</a:t>
              </a:r>
              <a:r>
                <a:rPr sz="1100" b="1" spc="-20" dirty="0">
                  <a:solidFill>
                    <a:srgbClr val="FFFFFF"/>
                  </a:solidFill>
                  <a:latin typeface="Times New Roman"/>
                  <a:cs typeface="Times New Roman"/>
                </a:rPr>
                <a:t>ti</a:t>
              </a:r>
              <a:r>
                <a:rPr sz="1100" b="1" spc="-25" dirty="0">
                  <a:solidFill>
                    <a:srgbClr val="FFFFFF"/>
                  </a:solidFill>
                  <a:latin typeface="Times New Roman"/>
                  <a:cs typeface="Times New Roman"/>
                </a:rPr>
                <a:t>n</a:t>
              </a:r>
              <a:r>
                <a:rPr sz="1100" b="1" dirty="0">
                  <a:solidFill>
                    <a:srgbClr val="FFFFFF"/>
                  </a:solidFill>
                  <a:latin typeface="Times New Roman"/>
                  <a:cs typeface="Times New Roman"/>
                </a:rPr>
                <a:t>g</a:t>
              </a:r>
              <a:r>
                <a:rPr sz="1100" b="1" spc="-40" dirty="0">
                  <a:solidFill>
                    <a:srgbClr val="FFFFFF"/>
                  </a:solidFill>
                  <a:latin typeface="Times New Roman"/>
                  <a:cs typeface="Times New Roman"/>
                </a:rPr>
                <a:t> </a:t>
              </a:r>
              <a:r>
                <a:rPr sz="1100" b="1" spc="-20" dirty="0">
                  <a:solidFill>
                    <a:srgbClr val="FFFFFF"/>
                  </a:solidFill>
                  <a:latin typeface="Times New Roman"/>
                  <a:cs typeface="Times New Roman"/>
                </a:rPr>
                <a:t>f</a:t>
              </a:r>
              <a:r>
                <a:rPr sz="1100" b="1" spc="-30" dirty="0">
                  <a:solidFill>
                    <a:srgbClr val="FFFFFF"/>
                  </a:solidFill>
                  <a:latin typeface="Times New Roman"/>
                  <a:cs typeface="Times New Roman"/>
                </a:rPr>
                <a:t>r</a:t>
              </a:r>
              <a:r>
                <a:rPr sz="1100" b="1" spc="-25" dirty="0">
                  <a:solidFill>
                    <a:srgbClr val="FFFFFF"/>
                  </a:solidFill>
                  <a:latin typeface="Times New Roman"/>
                  <a:cs typeface="Times New Roman"/>
                </a:rPr>
                <a:t>a</a:t>
              </a:r>
              <a:r>
                <a:rPr sz="1100" b="1" spc="-45" dirty="0">
                  <a:solidFill>
                    <a:srgbClr val="FFFFFF"/>
                  </a:solidFill>
                  <a:latin typeface="Times New Roman"/>
                  <a:cs typeface="Times New Roman"/>
                </a:rPr>
                <a:t>m</a:t>
              </a:r>
              <a:r>
                <a:rPr sz="1100" b="1" dirty="0">
                  <a:solidFill>
                    <a:srgbClr val="FFFFFF"/>
                  </a:solidFill>
                  <a:latin typeface="Times New Roman"/>
                  <a:cs typeface="Times New Roman"/>
                </a:rPr>
                <a:t>e</a:t>
              </a:r>
              <a:endParaRPr sz="1100" dirty="0">
                <a:latin typeface="Times New Roman"/>
                <a:cs typeface="Times New Roman"/>
              </a:endParaRPr>
            </a:p>
          </p:txBody>
        </p:sp>
      </p:grpSp>
      <p:sp>
        <p:nvSpPr>
          <p:cNvPr id="17" name="object 15">
            <a:extLst>
              <a:ext uri="{FF2B5EF4-FFF2-40B4-BE49-F238E27FC236}">
                <a16:creationId xmlns:a16="http://schemas.microsoft.com/office/drawing/2014/main" id="{E6061D4B-5E75-512C-7B90-9DDE400064DB}"/>
              </a:ext>
            </a:extLst>
          </p:cNvPr>
          <p:cNvSpPr txBox="1"/>
          <p:nvPr/>
        </p:nvSpPr>
        <p:spPr>
          <a:xfrm>
            <a:off x="8884429" y="4900154"/>
            <a:ext cx="246426" cy="205184"/>
          </a:xfrm>
          <a:prstGeom prst="rect">
            <a:avLst/>
          </a:prstGeom>
        </p:spPr>
        <p:txBody>
          <a:bodyPr vert="horz" wrap="square" lIns="0" tIns="0" rIns="0" bIns="0" rtlCol="0">
            <a:spAutoFit/>
          </a:bodyPr>
          <a:lstStyle/>
          <a:p>
            <a:pPr marL="38100" algn="ctr">
              <a:lnSpc>
                <a:spcPts val="1645"/>
              </a:lnSpc>
            </a:pPr>
            <a:fld id="{81D60167-4931-47E6-BA6A-407CBD079E47}" type="slidenum">
              <a:rPr sz="1400">
                <a:latin typeface="Arial"/>
                <a:cs typeface="Arial"/>
              </a:rPr>
              <a:pPr marL="38100" algn="ctr">
                <a:lnSpc>
                  <a:spcPts val="1645"/>
                </a:lnSpc>
              </a:pPr>
              <a:t>14</a:t>
            </a:fld>
            <a:endParaRPr sz="1400" dirty="0">
              <a:latin typeface="Arial"/>
              <a:cs typeface="Arial"/>
            </a:endParaRPr>
          </a:p>
        </p:txBody>
      </p:sp>
      <p:sp>
        <p:nvSpPr>
          <p:cNvPr id="3" name="Holder 4">
            <a:extLst>
              <a:ext uri="{FF2B5EF4-FFF2-40B4-BE49-F238E27FC236}">
                <a16:creationId xmlns:a16="http://schemas.microsoft.com/office/drawing/2014/main" id="{E1F36CAD-CF86-0D5C-F878-0C5AFEBD5E2E}"/>
              </a:ext>
            </a:extLst>
          </p:cNvPr>
          <p:cNvSpPr>
            <a:spLocks noGrp="1"/>
          </p:cNvSpPr>
          <p:nvPr>
            <p:ph type="ftr" sz="quarter" idx="5"/>
          </p:nvPr>
        </p:nvSpPr>
        <p:spPr>
          <a:xfrm>
            <a:off x="3017520" y="4885745"/>
            <a:ext cx="3355466" cy="243656"/>
          </a:xfrm>
          <a:prstGeom prst="rect">
            <a:avLst/>
          </a:prstGeom>
        </p:spPr>
        <p:txBody>
          <a:bodyPr wrap="square" lIns="0" tIns="0" rIns="0" bIns="0">
            <a:spAutoFit/>
          </a:bodyPr>
          <a:lstStyle>
            <a:lvl1pPr>
              <a:defRPr sz="800" b="0" i="0">
                <a:solidFill>
                  <a:schemeClr val="bg1"/>
                </a:solidFill>
                <a:latin typeface="Times New Roman"/>
                <a:cs typeface="Times New Roman"/>
              </a:defRPr>
            </a:lvl1pPr>
          </a:lstStyle>
          <a:p>
            <a:pPr marL="1049655" marR="5080" indent="-1037590">
              <a:lnSpc>
                <a:spcPts val="910"/>
              </a:lnSpc>
              <a:spcBef>
                <a:spcPts val="85"/>
              </a:spcBef>
            </a:pPr>
            <a:r>
              <a:rPr lang="en-US" spc="-35" dirty="0"/>
              <a:t>CAPSTONE Mission Summary Briefing to Interplanetary Small Satellite Conference</a:t>
            </a:r>
          </a:p>
          <a:p>
            <a:pPr marL="1049655" marR="5080" indent="-1037590">
              <a:lnSpc>
                <a:spcPts val="910"/>
              </a:lnSpc>
              <a:spcBef>
                <a:spcPts val="85"/>
              </a:spcBef>
            </a:pPr>
            <a:r>
              <a:rPr lang="en-US" spc="-35" dirty="0"/>
              <a:t>5/1/2023  Advanced Space, LLC</a:t>
            </a:r>
            <a:endParaRPr dirty="0"/>
          </a:p>
        </p:txBody>
      </p:sp>
    </p:spTree>
    <p:extLst>
      <p:ext uri="{BB962C8B-B14F-4D97-AF65-F5344CB8AC3E}">
        <p14:creationId xmlns:p14="http://schemas.microsoft.com/office/powerpoint/2010/main" val="12232154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A79F9-6CE3-4F73-BE58-2648234D5979}"/>
              </a:ext>
            </a:extLst>
          </p:cNvPr>
          <p:cNvSpPr>
            <a:spLocks noGrp="1"/>
          </p:cNvSpPr>
          <p:nvPr>
            <p:ph type="title"/>
          </p:nvPr>
        </p:nvSpPr>
        <p:spPr>
          <a:xfrm>
            <a:off x="17361" y="28476"/>
            <a:ext cx="7159516" cy="492443"/>
          </a:xfrm>
        </p:spPr>
        <p:txBody>
          <a:bodyPr/>
          <a:lstStyle/>
          <a:p>
            <a:r>
              <a:rPr lang="en-US" sz="3200" b="1" dirty="0">
                <a:solidFill>
                  <a:srgbClr val="0070C0"/>
                </a:solidFill>
                <a:latin typeface="Times New Roman"/>
              </a:rPr>
              <a:t>Operations Status – 5/1/23</a:t>
            </a:r>
            <a:endParaRPr lang="en-US" sz="3200" b="1" dirty="0">
              <a:solidFill>
                <a:srgbClr val="0070C0"/>
              </a:solidFill>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BF9F54A9-F2A5-4527-87AB-7A436C596420}"/>
              </a:ext>
            </a:extLst>
          </p:cNvPr>
          <p:cNvSpPr>
            <a:spLocks noGrp="1"/>
          </p:cNvSpPr>
          <p:nvPr>
            <p:ph type="sldNum" idx="12"/>
          </p:nvPr>
        </p:nvSpPr>
        <p:spPr>
          <a:xfrm>
            <a:off x="8610600" y="648494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pPr algn="r"/>
            <a:fld id="{00000000-1234-1234-1234-123412341234}" type="slidenum">
              <a:rPr lang="en-US" smtClean="0"/>
              <a:pPr algn="r"/>
              <a:t>15</a:t>
            </a:fld>
            <a:endParaRPr lang="en-US" dirty="0"/>
          </a:p>
        </p:txBody>
      </p:sp>
      <p:sp>
        <p:nvSpPr>
          <p:cNvPr id="5" name="Footer Placeholder 4">
            <a:extLst>
              <a:ext uri="{FF2B5EF4-FFF2-40B4-BE49-F238E27FC236}">
                <a16:creationId xmlns:a16="http://schemas.microsoft.com/office/drawing/2014/main" id="{DAE66E9B-5279-4105-8CDD-46924CEB82F8}"/>
              </a:ext>
            </a:extLst>
          </p:cNvPr>
          <p:cNvSpPr>
            <a:spLocks noGrp="1"/>
          </p:cNvSpPr>
          <p:nvPr>
            <p:ph type="ftr" sz="quarter" idx="11"/>
          </p:nvPr>
        </p:nvSpPr>
        <p:spPr>
          <a:xfrm>
            <a:off x="0" y="6524769"/>
            <a:ext cx="4114800" cy="3651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dirty="0">
                <a:solidFill>
                  <a:schemeClr val="bg1">
                    <a:lumMod val="85000"/>
                  </a:schemeClr>
                </a:solidFill>
                <a:latin typeface="Lato" panose="020F0502020204030203" pitchFamily="34" charset="77"/>
              </a:rPr>
              <a:t>Delivering Innovation to Orbit</a:t>
            </a:r>
          </a:p>
        </p:txBody>
      </p:sp>
      <p:pic>
        <p:nvPicPr>
          <p:cNvPr id="9" name="Picture 8" descr="Chart&#10;&#10;Description automatically generated">
            <a:extLst>
              <a:ext uri="{FF2B5EF4-FFF2-40B4-BE49-F238E27FC236}">
                <a16:creationId xmlns:a16="http://schemas.microsoft.com/office/drawing/2014/main" id="{D73922F8-E06A-09DF-0A17-A7C53AD33CEF}"/>
              </a:ext>
            </a:extLst>
          </p:cNvPr>
          <p:cNvPicPr>
            <a:picLocks noChangeAspect="1"/>
          </p:cNvPicPr>
          <p:nvPr/>
        </p:nvPicPr>
        <p:blipFill rotWithShape="1">
          <a:blip r:embed="rId2"/>
          <a:srcRect l="13888" t="1735" r="11607" b="2579"/>
          <a:stretch/>
        </p:blipFill>
        <p:spPr>
          <a:xfrm>
            <a:off x="5973840" y="953176"/>
            <a:ext cx="3065690" cy="3937292"/>
          </a:xfrm>
          <a:prstGeom prst="rect">
            <a:avLst/>
          </a:prstGeom>
          <a:ln>
            <a:solidFill>
              <a:schemeClr val="accent1"/>
            </a:solidFill>
          </a:ln>
        </p:spPr>
      </p:pic>
      <p:sp>
        <p:nvSpPr>
          <p:cNvPr id="8" name="Text Placeholder 2">
            <a:extLst>
              <a:ext uri="{FF2B5EF4-FFF2-40B4-BE49-F238E27FC236}">
                <a16:creationId xmlns:a16="http://schemas.microsoft.com/office/drawing/2014/main" id="{1EFEF961-6312-687D-1A79-1175150ABB63}"/>
              </a:ext>
            </a:extLst>
          </p:cNvPr>
          <p:cNvSpPr>
            <a:spLocks noGrp="1"/>
          </p:cNvSpPr>
          <p:nvPr>
            <p:ph type="body" idx="1"/>
          </p:nvPr>
        </p:nvSpPr>
        <p:spPr>
          <a:xfrm>
            <a:off x="17361" y="953176"/>
            <a:ext cx="5844967" cy="3459130"/>
          </a:xfrm>
        </p:spPr>
        <p:txBody>
          <a:bodyPr>
            <a:normAutofit/>
          </a:bodyPr>
          <a:lstStyle/>
          <a:p>
            <a:r>
              <a:rPr lang="en-US" sz="1800" b="1" dirty="0">
                <a:latin typeface="Times New Roman" panose="02020603050405020304" pitchFamily="18" charset="0"/>
                <a:ea typeface="Lato"/>
                <a:cs typeface="Times New Roman" panose="02020603050405020304" pitchFamily="18" charset="0"/>
              </a:rPr>
              <a:t>Currently in NRHO</a:t>
            </a:r>
          </a:p>
          <a:p>
            <a:pPr marL="466725" lvl="1" indent="-277813">
              <a:buFont typeface="Arial" panose="020B0604020202020204" pitchFamily="34" charset="0"/>
              <a:buChar char="•"/>
            </a:pPr>
            <a:r>
              <a:rPr lang="en-US" dirty="0">
                <a:latin typeface="Times New Roman"/>
                <a:ea typeface="Lato"/>
              </a:rPr>
              <a:t>Due to minimum maneuver magnitude threshold, only needed to execute OMMs 5, 10, 13, 18, 20, 21</a:t>
            </a:r>
          </a:p>
          <a:p>
            <a:pPr marL="466725" lvl="1" indent="-277813">
              <a:buFont typeface="Arial" panose="020B0604020202020204" pitchFamily="34" charset="0"/>
              <a:buChar char="•"/>
            </a:pPr>
            <a:r>
              <a:rPr lang="en-US" dirty="0">
                <a:latin typeface="Times New Roman"/>
                <a:ea typeface="Lato"/>
              </a:rPr>
              <a:t>No issues through eclipses (6 thus far): ~60-75 min each.</a:t>
            </a:r>
          </a:p>
          <a:p>
            <a:pPr marL="466725" lvl="1" indent="-277813">
              <a:buFont typeface="Arial" panose="020B0604020202020204" pitchFamily="34" charset="0"/>
              <a:buChar char="•"/>
            </a:pPr>
            <a:r>
              <a:rPr lang="en-US" dirty="0">
                <a:latin typeface="Times New Roman"/>
                <a:ea typeface="Lato"/>
              </a:rPr>
              <a:t>Executed 3 CAPS attempts</a:t>
            </a:r>
          </a:p>
          <a:p>
            <a:pPr marL="466725" lvl="1" indent="-277813">
              <a:buFont typeface="Arial" panose="020B0604020202020204" pitchFamily="34" charset="0"/>
              <a:buChar char="•"/>
            </a:pPr>
            <a:r>
              <a:rPr lang="en-US" dirty="0">
                <a:latin typeface="Times New Roman"/>
                <a:ea typeface="Lato"/>
              </a:rPr>
              <a:t>Have reduced DSN passes – needed fewer than one a day</a:t>
            </a:r>
          </a:p>
          <a:p>
            <a:r>
              <a:rPr lang="en-US" sz="1800" b="1" dirty="0">
                <a:latin typeface="Times New Roman" panose="02020603050405020304" pitchFamily="18" charset="0"/>
                <a:ea typeface="Lato"/>
                <a:cs typeface="Times New Roman" panose="02020603050405020304" pitchFamily="18" charset="0"/>
              </a:rPr>
              <a:t>Milestones:</a:t>
            </a:r>
          </a:p>
          <a:p>
            <a:pPr marL="466725" lvl="1" indent="-277813">
              <a:buFont typeface="Arial" panose="020B0604020202020204" pitchFamily="34" charset="0"/>
              <a:buChar char="•"/>
            </a:pPr>
            <a:r>
              <a:rPr lang="en-US" dirty="0">
                <a:latin typeface="Times New Roman" panose="02020603050405020304" pitchFamily="18" charset="0"/>
                <a:ea typeface="Lato"/>
                <a:cs typeface="Times New Roman" panose="02020603050405020304" pitchFamily="18" charset="0"/>
              </a:rPr>
              <a:t>Executed 6 OMMs to maintain NRHO</a:t>
            </a:r>
          </a:p>
          <a:p>
            <a:pPr marL="466725" lvl="1" indent="-277813">
              <a:buFont typeface="Arial" panose="020B0604020202020204" pitchFamily="34" charset="0"/>
              <a:buChar char="•"/>
            </a:pPr>
            <a:r>
              <a:rPr lang="en-US" dirty="0">
                <a:latin typeface="Times New Roman" panose="02020603050405020304" pitchFamily="18" charset="0"/>
                <a:ea typeface="Lato"/>
                <a:cs typeface="Times New Roman" panose="02020603050405020304" pitchFamily="18" charset="0"/>
              </a:rPr>
              <a:t>Performed 3 CAPS Crosslink attempts with LRO</a:t>
            </a:r>
          </a:p>
          <a:p>
            <a:r>
              <a:rPr lang="en-US" sz="1800" b="1" dirty="0">
                <a:latin typeface="Times New Roman" panose="02020603050405020304" pitchFamily="18" charset="0"/>
                <a:ea typeface="Lato"/>
                <a:cs typeface="Times New Roman" panose="02020603050405020304" pitchFamily="18" charset="0"/>
              </a:rPr>
              <a:t>Upcoming events</a:t>
            </a:r>
          </a:p>
          <a:p>
            <a:pPr marL="466725" lvl="1" indent="-277813">
              <a:buFont typeface="Arial" panose="020B0604020202020204" pitchFamily="34" charset="0"/>
              <a:buChar char="•"/>
            </a:pPr>
            <a:r>
              <a:rPr lang="en-US" dirty="0">
                <a:latin typeface="Times New Roman"/>
                <a:ea typeface="Lato"/>
              </a:rPr>
              <a:t>Next CAPS Crosslink attempts planned May 9</a:t>
            </a:r>
            <a:endParaRPr lang="en-US" sz="1600" dirty="0">
              <a:latin typeface="Times New Roman"/>
              <a:ea typeface="Lato"/>
            </a:endParaRPr>
          </a:p>
          <a:p>
            <a:pPr marL="466725" lvl="1" indent="-277813">
              <a:buFont typeface="Arial" panose="020B0604020202020204" pitchFamily="34" charset="0"/>
              <a:buChar char="•"/>
            </a:pPr>
            <a:r>
              <a:rPr lang="en-US" dirty="0">
                <a:latin typeface="Times New Roman" panose="02020603050405020304" pitchFamily="18" charset="0"/>
                <a:ea typeface="Lato"/>
                <a:cs typeface="Times New Roman" panose="02020603050405020304" pitchFamily="18" charset="0"/>
              </a:rPr>
              <a:t>CSAC one-way ranging navigation demonstration May 15</a:t>
            </a:r>
          </a:p>
        </p:txBody>
      </p:sp>
    </p:spTree>
    <p:extLst>
      <p:ext uri="{BB962C8B-B14F-4D97-AF65-F5344CB8AC3E}">
        <p14:creationId xmlns:p14="http://schemas.microsoft.com/office/powerpoint/2010/main" val="31649274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A79F9-6CE3-4F73-BE58-2648234D5979}"/>
              </a:ext>
            </a:extLst>
          </p:cNvPr>
          <p:cNvSpPr>
            <a:spLocks noGrp="1"/>
          </p:cNvSpPr>
          <p:nvPr>
            <p:ph type="title"/>
          </p:nvPr>
        </p:nvSpPr>
        <p:spPr>
          <a:xfrm>
            <a:off x="0" y="5951"/>
            <a:ext cx="7159516" cy="492443"/>
          </a:xfrm>
        </p:spPr>
        <p:txBody>
          <a:bodyPr/>
          <a:lstStyle/>
          <a:p>
            <a:r>
              <a:rPr lang="en-US" sz="3200" dirty="0">
                <a:solidFill>
                  <a:srgbClr val="0070C0"/>
                </a:solidFill>
              </a:rPr>
              <a:t>OMM</a:t>
            </a:r>
            <a:r>
              <a:rPr lang="en-US" sz="3200" b="1" dirty="0">
                <a:solidFill>
                  <a:srgbClr val="0070C0"/>
                </a:solidFill>
                <a:latin typeface="Times New Roman"/>
              </a:rPr>
              <a:t> Design Performance</a:t>
            </a:r>
            <a:endParaRPr lang="en-US" sz="3200" b="1" dirty="0">
              <a:solidFill>
                <a:srgbClr val="0070C0"/>
              </a:solidFill>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BF9F54A9-F2A5-4527-87AB-7A436C596420}"/>
              </a:ext>
            </a:extLst>
          </p:cNvPr>
          <p:cNvSpPr>
            <a:spLocks noGrp="1"/>
          </p:cNvSpPr>
          <p:nvPr>
            <p:ph type="sldNum" idx="12"/>
          </p:nvPr>
        </p:nvSpPr>
        <p:spPr>
          <a:xfrm>
            <a:off x="8610600" y="648494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pPr algn="r"/>
            <a:fld id="{00000000-1234-1234-1234-123412341234}" type="slidenum">
              <a:rPr lang="en-US" smtClean="0"/>
              <a:pPr algn="r"/>
              <a:t>16</a:t>
            </a:fld>
            <a:endParaRPr lang="en-US" dirty="0"/>
          </a:p>
        </p:txBody>
      </p:sp>
      <p:sp>
        <p:nvSpPr>
          <p:cNvPr id="5" name="Footer Placeholder 4">
            <a:extLst>
              <a:ext uri="{FF2B5EF4-FFF2-40B4-BE49-F238E27FC236}">
                <a16:creationId xmlns:a16="http://schemas.microsoft.com/office/drawing/2014/main" id="{DAE66E9B-5279-4105-8CDD-46924CEB82F8}"/>
              </a:ext>
            </a:extLst>
          </p:cNvPr>
          <p:cNvSpPr>
            <a:spLocks noGrp="1"/>
          </p:cNvSpPr>
          <p:nvPr>
            <p:ph type="ftr" sz="quarter" idx="11"/>
          </p:nvPr>
        </p:nvSpPr>
        <p:spPr>
          <a:xfrm>
            <a:off x="0" y="6524769"/>
            <a:ext cx="4114800" cy="3651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dirty="0">
                <a:solidFill>
                  <a:schemeClr val="bg1">
                    <a:lumMod val="85000"/>
                  </a:schemeClr>
                </a:solidFill>
                <a:latin typeface="Lato" panose="020F0502020204030203" pitchFamily="34" charset="77"/>
              </a:rPr>
              <a:t>Delivering Innovation to Orbit</a:t>
            </a:r>
          </a:p>
        </p:txBody>
      </p:sp>
      <p:graphicFrame>
        <p:nvGraphicFramePr>
          <p:cNvPr id="10" name="Table 6">
            <a:extLst>
              <a:ext uri="{FF2B5EF4-FFF2-40B4-BE49-F238E27FC236}">
                <a16:creationId xmlns:a16="http://schemas.microsoft.com/office/drawing/2014/main" id="{3B87997D-4DF2-F046-465F-AE645D7B6A8E}"/>
              </a:ext>
            </a:extLst>
          </p:cNvPr>
          <p:cNvGraphicFramePr>
            <a:graphicFrameLocks noGrp="1"/>
          </p:cNvGraphicFramePr>
          <p:nvPr>
            <p:extLst>
              <p:ext uri="{D42A27DB-BD31-4B8C-83A1-F6EECF244321}">
                <p14:modId xmlns:p14="http://schemas.microsoft.com/office/powerpoint/2010/main" val="3864396171"/>
              </p:ext>
            </p:extLst>
          </p:nvPr>
        </p:nvGraphicFramePr>
        <p:xfrm>
          <a:off x="202096" y="679032"/>
          <a:ext cx="4827103" cy="3708400"/>
        </p:xfrm>
        <a:graphic>
          <a:graphicData uri="http://schemas.openxmlformats.org/drawingml/2006/table">
            <a:tbl>
              <a:tblPr firstRow="1" bandRow="1">
                <a:tableStyleId>{5C22544A-7EE6-4342-B048-85BDC9FD1C3A}</a:tableStyleId>
              </a:tblPr>
              <a:tblGrid>
                <a:gridCol w="881990">
                  <a:extLst>
                    <a:ext uri="{9D8B030D-6E8A-4147-A177-3AD203B41FA5}">
                      <a16:colId xmlns:a16="http://schemas.microsoft.com/office/drawing/2014/main" val="2692265782"/>
                    </a:ext>
                  </a:extLst>
                </a:gridCol>
                <a:gridCol w="1537081">
                  <a:extLst>
                    <a:ext uri="{9D8B030D-6E8A-4147-A177-3AD203B41FA5}">
                      <a16:colId xmlns:a16="http://schemas.microsoft.com/office/drawing/2014/main" val="691790117"/>
                    </a:ext>
                  </a:extLst>
                </a:gridCol>
                <a:gridCol w="2408032">
                  <a:extLst>
                    <a:ext uri="{9D8B030D-6E8A-4147-A177-3AD203B41FA5}">
                      <a16:colId xmlns:a16="http://schemas.microsoft.com/office/drawing/2014/main" val="2183367288"/>
                    </a:ext>
                  </a:extLst>
                </a:gridCol>
              </a:tblGrid>
              <a:tr h="370840">
                <a:tc>
                  <a:txBody>
                    <a:bodyPr/>
                    <a:lstStyle/>
                    <a:p>
                      <a:pPr algn="ctr"/>
                      <a:r>
                        <a:rPr lang="en-US" sz="1400" b="1" dirty="0">
                          <a:latin typeface="Times New Roman" panose="02020603050405020304" pitchFamily="18" charset="0"/>
                          <a:cs typeface="Times New Roman" panose="02020603050405020304" pitchFamily="18" charset="0"/>
                        </a:rPr>
                        <a:t>OMM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latin typeface="Times New Roman" panose="02020603050405020304" pitchFamily="18" charset="0"/>
                          <a:cs typeface="Times New Roman" panose="02020603050405020304" pitchFamily="18" charset="0"/>
                        </a:rPr>
                        <a:t>Design (m/s)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latin typeface="Times New Roman" panose="02020603050405020304" pitchFamily="18" charset="0"/>
                          <a:cs typeface="Times New Roman" panose="02020603050405020304" pitchFamily="18" charset="0"/>
                        </a:rPr>
                        <a:t>Reconstruction (m/s)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63154016"/>
                  </a:ext>
                </a:extLst>
              </a:tr>
              <a:tr h="370840">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1-4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0" u="none" strike="noStrike" cap="none" dirty="0">
                          <a:solidFill>
                            <a:schemeClr val="tx1"/>
                          </a:solidFill>
                          <a:effectLst/>
                          <a:latin typeface="Times New Roman" panose="02020603050405020304" pitchFamily="18" charset="0"/>
                          <a:cs typeface="Times New Roman" panose="02020603050405020304" pitchFamily="18" charset="0"/>
                          <a:sym typeface="Arial"/>
                        </a:rPr>
                        <a:t>0.0503</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Skipped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9493840"/>
                  </a:ext>
                </a:extLst>
              </a:tr>
              <a:tr h="370840">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u="none" strike="noStrike" cap="none" dirty="0">
                          <a:solidFill>
                            <a:schemeClr val="tx1"/>
                          </a:solidFill>
                          <a:effectLst/>
                          <a:latin typeface="Times New Roman" panose="02020603050405020304" pitchFamily="18" charset="0"/>
                          <a:cs typeface="Times New Roman" panose="02020603050405020304" pitchFamily="18" charset="0"/>
                          <a:sym typeface="Arial"/>
                        </a:rPr>
                        <a:t>0.6192</a:t>
                      </a:r>
                      <a:endParaRPr lang="en-US" sz="14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u="none" strike="noStrike" cap="none" dirty="0">
                          <a:solidFill>
                            <a:schemeClr val="tx1"/>
                          </a:solidFill>
                          <a:effectLst/>
                          <a:latin typeface="Times New Roman" panose="02020603050405020304" pitchFamily="18" charset="0"/>
                          <a:cs typeface="Times New Roman" panose="02020603050405020304" pitchFamily="18" charset="0"/>
                          <a:sym typeface="Arial"/>
                        </a:rPr>
                        <a:t>0.6337 +/- 3.439e-3</a:t>
                      </a:r>
                      <a:endParaRPr lang="en-US" sz="14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73109980"/>
                  </a:ext>
                </a:extLst>
              </a:tr>
              <a:tr h="370840">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6-9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0" u="none" strike="noStrike" cap="none" dirty="0">
                          <a:solidFill>
                            <a:schemeClr val="tx1"/>
                          </a:solidFill>
                          <a:latin typeface="Times New Roman" panose="02020603050405020304" pitchFamily="18" charset="0"/>
                          <a:cs typeface="Times New Roman" panose="02020603050405020304" pitchFamily="18" charset="0"/>
                          <a:sym typeface="Arial"/>
                        </a:rPr>
                        <a:t>0.2492</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Skipped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4046438"/>
                  </a:ext>
                </a:extLst>
              </a:tr>
              <a:tr h="370840">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u="none" strike="noStrike" cap="none" dirty="0">
                          <a:solidFill>
                            <a:schemeClr val="tx1"/>
                          </a:solidFill>
                          <a:effectLst/>
                          <a:latin typeface="Times New Roman" panose="02020603050405020304" pitchFamily="18" charset="0"/>
                          <a:cs typeface="Times New Roman" panose="02020603050405020304" pitchFamily="18" charset="0"/>
                          <a:sym typeface="Arial"/>
                        </a:rPr>
                        <a:t>0.3143</a:t>
                      </a:r>
                      <a:endParaRPr lang="en-US" sz="14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u="none" strike="noStrike" cap="none" dirty="0">
                          <a:solidFill>
                            <a:schemeClr val="tx1"/>
                          </a:solidFill>
                          <a:effectLst/>
                          <a:latin typeface="Times New Roman" panose="02020603050405020304" pitchFamily="18" charset="0"/>
                          <a:cs typeface="Times New Roman" panose="02020603050405020304" pitchFamily="18" charset="0"/>
                          <a:sym typeface="Arial"/>
                        </a:rPr>
                        <a:t>0.3203 +/- 1.242e-6</a:t>
                      </a:r>
                      <a:endParaRPr lang="en-US" sz="14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24801387"/>
                  </a:ext>
                </a:extLst>
              </a:tr>
              <a:tr h="370840">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11-12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0.2062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Skipped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96302297"/>
                  </a:ext>
                </a:extLst>
              </a:tr>
              <a:tr h="370840">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13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u="none" strike="noStrike" cap="none" dirty="0">
                          <a:solidFill>
                            <a:schemeClr val="tx1"/>
                          </a:solidFill>
                          <a:effectLst/>
                          <a:latin typeface="Times New Roman" panose="02020603050405020304" pitchFamily="18" charset="0"/>
                          <a:cs typeface="Times New Roman" panose="02020603050405020304" pitchFamily="18" charset="0"/>
                          <a:sym typeface="Arial"/>
                        </a:rPr>
                        <a:t>0.1868</a:t>
                      </a:r>
                      <a:endParaRPr lang="en-US" sz="14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u="none" strike="noStrike" cap="none" dirty="0">
                          <a:solidFill>
                            <a:schemeClr val="tx1"/>
                          </a:solidFill>
                          <a:effectLst/>
                          <a:latin typeface="Times New Roman" panose="02020603050405020304" pitchFamily="18" charset="0"/>
                          <a:cs typeface="Times New Roman" panose="02020603050405020304" pitchFamily="18" charset="0"/>
                          <a:sym typeface="Arial"/>
                        </a:rPr>
                        <a:t>0.1852 +/- 3.734e-6</a:t>
                      </a:r>
                      <a:endParaRPr lang="en-US" sz="14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37251768"/>
                  </a:ext>
                </a:extLst>
              </a:tr>
              <a:tr h="370840">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14-17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0.3224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Skipped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54801112"/>
                  </a:ext>
                </a:extLst>
              </a:tr>
              <a:tr h="370840">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0.4499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0.4273 +/- 0.01493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0070006"/>
                  </a:ext>
                </a:extLst>
              </a:tr>
              <a:tr h="370840">
                <a:tc>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effectLst/>
                          <a:latin typeface="Times New Roman" panose="02020603050405020304" pitchFamily="18" charset="0"/>
                          <a:cs typeface="Times New Roman" panose="02020603050405020304" pitchFamily="18" charset="0"/>
                        </a:rPr>
                        <a:t>0.1553</a:t>
                      </a:r>
                      <a:endParaRPr lang="en-US" sz="14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solidFill>
                            <a:schemeClr val="tx1"/>
                          </a:solidFill>
                          <a:effectLst/>
                          <a:latin typeface="Times New Roman" panose="02020603050405020304" pitchFamily="18" charset="0"/>
                          <a:cs typeface="Times New Roman" panose="02020603050405020304" pitchFamily="18" charset="0"/>
                        </a:rPr>
                        <a:t>0.1654 +/- 2.218e-3</a:t>
                      </a:r>
                      <a:endParaRPr lang="en-US" sz="14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35272749"/>
                  </a:ext>
                </a:extLst>
              </a:tr>
            </a:tbl>
          </a:graphicData>
        </a:graphic>
      </p:graphicFrame>
      <p:sp>
        <p:nvSpPr>
          <p:cNvPr id="12" name="Text Placeholder 2">
            <a:extLst>
              <a:ext uri="{FF2B5EF4-FFF2-40B4-BE49-F238E27FC236}">
                <a16:creationId xmlns:a16="http://schemas.microsoft.com/office/drawing/2014/main" id="{22813F9B-5225-1150-1B3A-0446DAD6D1F1}"/>
              </a:ext>
            </a:extLst>
          </p:cNvPr>
          <p:cNvSpPr>
            <a:spLocks noGrp="1"/>
          </p:cNvSpPr>
          <p:nvPr>
            <p:ph type="body" idx="1"/>
          </p:nvPr>
        </p:nvSpPr>
        <p:spPr>
          <a:xfrm>
            <a:off x="5193186" y="679032"/>
            <a:ext cx="3932660" cy="3877985"/>
          </a:xfrm>
        </p:spPr>
        <p:txBody>
          <a:bodyPr/>
          <a:lstStyle/>
          <a:p>
            <a:pPr marL="9525">
              <a:buNone/>
            </a:pPr>
            <a:r>
              <a:rPr lang="en-US" sz="1800" b="1" dirty="0"/>
              <a:t>OMM Design Process:</a:t>
            </a:r>
          </a:p>
          <a:p>
            <a:pPr marL="171450" indent="-171450">
              <a:buFont typeface="Arial" panose="020B0604020202020204" pitchFamily="34" charset="0"/>
              <a:buChar char="•"/>
            </a:pPr>
            <a:r>
              <a:rPr lang="en-US" sz="1800" dirty="0"/>
              <a:t>Does the OMM, as designed, achieve the targets?</a:t>
            </a:r>
          </a:p>
          <a:p>
            <a:pPr marL="171450" indent="-171450">
              <a:buFont typeface="Arial" panose="020B0604020202020204" pitchFamily="34" charset="0"/>
              <a:buChar char="•"/>
            </a:pPr>
            <a:r>
              <a:rPr lang="en-US" sz="1800" dirty="0"/>
              <a:t>Does the performing the OMM keep CAPSTONE in the NRHO longer than if skipped?</a:t>
            </a:r>
          </a:p>
          <a:p>
            <a:pPr marL="171450" indent="-171450">
              <a:buFont typeface="Arial" panose="020B0604020202020204" pitchFamily="34" charset="0"/>
              <a:buChar char="•"/>
            </a:pPr>
            <a:r>
              <a:rPr lang="en-US" sz="1800" dirty="0"/>
              <a:t>When including navigation uncertainty and maneuver execution errors, does the OMM still effectively move the downstream state towards the target (or is the effect lost in the uncertainty)</a:t>
            </a:r>
          </a:p>
          <a:p>
            <a:pPr marL="171450" indent="-171450">
              <a:buFont typeface="Arial" panose="020B0604020202020204" pitchFamily="34" charset="0"/>
              <a:buChar char="•"/>
            </a:pPr>
            <a:r>
              <a:rPr lang="en-US" sz="1800" dirty="0"/>
              <a:t>Despite skipping many OMMs, the stationkeeping strategy keeps the spacecraft near the design reference</a:t>
            </a:r>
          </a:p>
        </p:txBody>
      </p:sp>
    </p:spTree>
    <p:extLst>
      <p:ext uri="{BB962C8B-B14F-4D97-AF65-F5344CB8AC3E}">
        <p14:creationId xmlns:p14="http://schemas.microsoft.com/office/powerpoint/2010/main" val="23888426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9">
            <a:extLst>
              <a:ext uri="{FF2B5EF4-FFF2-40B4-BE49-F238E27FC236}">
                <a16:creationId xmlns:a16="http://schemas.microsoft.com/office/drawing/2014/main" id="{1949D759-8813-09DF-D1E6-6694E6C5520B}"/>
              </a:ext>
            </a:extLst>
          </p:cNvPr>
          <p:cNvSpPr txBox="1">
            <a:spLocks noGrp="1"/>
          </p:cNvSpPr>
          <p:nvPr>
            <p:ph type="title"/>
          </p:nvPr>
        </p:nvSpPr>
        <p:spPr>
          <a:xfrm>
            <a:off x="78724" y="0"/>
            <a:ext cx="4582795" cy="644525"/>
          </a:xfrm>
          <a:prstGeom prst="rect">
            <a:avLst/>
          </a:prstGeom>
        </p:spPr>
        <p:txBody>
          <a:bodyPr vert="horz" wrap="square" lIns="0" tIns="12700" rIns="0" bIns="0" rtlCol="0">
            <a:spAutoFit/>
          </a:bodyPr>
          <a:lstStyle/>
          <a:p>
            <a:pPr marL="12700">
              <a:lnSpc>
                <a:spcPts val="2795"/>
              </a:lnSpc>
              <a:spcBef>
                <a:spcPts val="100"/>
              </a:spcBef>
            </a:pPr>
            <a:r>
              <a:rPr spc="-5" dirty="0">
                <a:solidFill>
                  <a:srgbClr val="0070C0"/>
                </a:solidFill>
              </a:rPr>
              <a:t>CAPSTONE CAPS</a:t>
            </a:r>
            <a:r>
              <a:rPr dirty="0">
                <a:solidFill>
                  <a:srgbClr val="0070C0"/>
                </a:solidFill>
              </a:rPr>
              <a:t> </a:t>
            </a:r>
            <a:r>
              <a:rPr spc="-5" dirty="0">
                <a:solidFill>
                  <a:srgbClr val="0070C0"/>
                </a:solidFill>
              </a:rPr>
              <a:t>Demonstration</a:t>
            </a:r>
          </a:p>
          <a:p>
            <a:pPr marL="12700">
              <a:lnSpc>
                <a:spcPts val="2075"/>
              </a:lnSpc>
            </a:pPr>
            <a:r>
              <a:rPr sz="1800" spc="-5" dirty="0">
                <a:solidFill>
                  <a:srgbClr val="0070C0"/>
                </a:solidFill>
              </a:rPr>
              <a:t>Autonomous</a:t>
            </a:r>
            <a:r>
              <a:rPr sz="1800" spc="-25" dirty="0">
                <a:solidFill>
                  <a:srgbClr val="0070C0"/>
                </a:solidFill>
              </a:rPr>
              <a:t> </a:t>
            </a:r>
            <a:r>
              <a:rPr sz="1800" spc="-5" dirty="0">
                <a:solidFill>
                  <a:srgbClr val="0070C0"/>
                </a:solidFill>
              </a:rPr>
              <a:t>Absolute</a:t>
            </a:r>
            <a:r>
              <a:rPr sz="1800" spc="-25" dirty="0">
                <a:solidFill>
                  <a:srgbClr val="0070C0"/>
                </a:solidFill>
              </a:rPr>
              <a:t> </a:t>
            </a:r>
            <a:r>
              <a:rPr sz="1800" spc="-5" dirty="0">
                <a:solidFill>
                  <a:srgbClr val="0070C0"/>
                </a:solidFill>
              </a:rPr>
              <a:t>Navigation</a:t>
            </a:r>
            <a:r>
              <a:rPr sz="1800" spc="-25" dirty="0">
                <a:solidFill>
                  <a:srgbClr val="0070C0"/>
                </a:solidFill>
              </a:rPr>
              <a:t> </a:t>
            </a:r>
            <a:r>
              <a:rPr sz="1800" dirty="0">
                <a:solidFill>
                  <a:srgbClr val="0070C0"/>
                </a:solidFill>
              </a:rPr>
              <a:t>Experiment</a:t>
            </a:r>
          </a:p>
        </p:txBody>
      </p:sp>
      <p:pic>
        <p:nvPicPr>
          <p:cNvPr id="6" name="object 7">
            <a:extLst>
              <a:ext uri="{FF2B5EF4-FFF2-40B4-BE49-F238E27FC236}">
                <a16:creationId xmlns:a16="http://schemas.microsoft.com/office/drawing/2014/main" id="{DDDD5F0A-D210-DA79-DE10-B897EF8DC33E}"/>
              </a:ext>
            </a:extLst>
          </p:cNvPr>
          <p:cNvPicPr/>
          <p:nvPr/>
        </p:nvPicPr>
        <p:blipFill>
          <a:blip r:embed="rId2" cstate="print"/>
          <a:stretch>
            <a:fillRect/>
          </a:stretch>
        </p:blipFill>
        <p:spPr>
          <a:xfrm>
            <a:off x="91754" y="779501"/>
            <a:ext cx="2071331" cy="3606800"/>
          </a:xfrm>
          <a:prstGeom prst="rect">
            <a:avLst/>
          </a:prstGeom>
          <a:ln w="38100">
            <a:solidFill>
              <a:srgbClr val="1674BA"/>
            </a:solidFill>
          </a:ln>
        </p:spPr>
      </p:pic>
      <p:grpSp>
        <p:nvGrpSpPr>
          <p:cNvPr id="8" name="object 10">
            <a:extLst>
              <a:ext uri="{FF2B5EF4-FFF2-40B4-BE49-F238E27FC236}">
                <a16:creationId xmlns:a16="http://schemas.microsoft.com/office/drawing/2014/main" id="{5F13BD64-7103-E5CD-81E3-4A5E607D796C}"/>
              </a:ext>
            </a:extLst>
          </p:cNvPr>
          <p:cNvGrpSpPr/>
          <p:nvPr/>
        </p:nvGrpSpPr>
        <p:grpSpPr>
          <a:xfrm>
            <a:off x="2720044" y="52449"/>
            <a:ext cx="5909310" cy="2372360"/>
            <a:chOff x="2644918" y="341782"/>
            <a:chExt cx="5909310" cy="2372360"/>
          </a:xfrm>
        </p:grpSpPr>
        <p:pic>
          <p:nvPicPr>
            <p:cNvPr id="9" name="object 11">
              <a:extLst>
                <a:ext uri="{FF2B5EF4-FFF2-40B4-BE49-F238E27FC236}">
                  <a16:creationId xmlns:a16="http://schemas.microsoft.com/office/drawing/2014/main" id="{6B25DA8A-27AF-75B0-6D80-13D8DE660068}"/>
                </a:ext>
              </a:extLst>
            </p:cNvPr>
            <p:cNvPicPr/>
            <p:nvPr/>
          </p:nvPicPr>
          <p:blipFill>
            <a:blip r:embed="rId3" cstate="print"/>
            <a:stretch>
              <a:fillRect/>
            </a:stretch>
          </p:blipFill>
          <p:spPr>
            <a:xfrm>
              <a:off x="2644918" y="1743474"/>
              <a:ext cx="1060916" cy="944439"/>
            </a:xfrm>
            <a:prstGeom prst="rect">
              <a:avLst/>
            </a:prstGeom>
          </p:spPr>
        </p:pic>
        <p:pic>
          <p:nvPicPr>
            <p:cNvPr id="10" name="object 12">
              <a:extLst>
                <a:ext uri="{FF2B5EF4-FFF2-40B4-BE49-F238E27FC236}">
                  <a16:creationId xmlns:a16="http://schemas.microsoft.com/office/drawing/2014/main" id="{D95D2E4F-B23C-45A1-B42B-FC762E3A6051}"/>
                </a:ext>
              </a:extLst>
            </p:cNvPr>
            <p:cNvPicPr/>
            <p:nvPr/>
          </p:nvPicPr>
          <p:blipFill>
            <a:blip r:embed="rId4" cstate="print"/>
            <a:stretch>
              <a:fillRect/>
            </a:stretch>
          </p:blipFill>
          <p:spPr>
            <a:xfrm>
              <a:off x="6618935" y="341782"/>
              <a:ext cx="1934921" cy="2372360"/>
            </a:xfrm>
            <a:prstGeom prst="rect">
              <a:avLst/>
            </a:prstGeom>
          </p:spPr>
        </p:pic>
        <p:sp>
          <p:nvSpPr>
            <p:cNvPr id="11" name="object 13">
              <a:extLst>
                <a:ext uri="{FF2B5EF4-FFF2-40B4-BE49-F238E27FC236}">
                  <a16:creationId xmlns:a16="http://schemas.microsoft.com/office/drawing/2014/main" id="{8AF6852C-C9CC-C213-D28C-9A8A9AB5DBFE}"/>
                </a:ext>
              </a:extLst>
            </p:cNvPr>
            <p:cNvSpPr/>
            <p:nvPr/>
          </p:nvSpPr>
          <p:spPr>
            <a:xfrm>
              <a:off x="3837965" y="1633715"/>
              <a:ext cx="3196590" cy="614045"/>
            </a:xfrm>
            <a:custGeom>
              <a:avLst/>
              <a:gdLst/>
              <a:ahLst/>
              <a:cxnLst/>
              <a:rect l="l" t="t" r="r" b="b"/>
              <a:pathLst>
                <a:path w="3196590" h="614044">
                  <a:moveTo>
                    <a:pt x="1658696" y="247281"/>
                  </a:moveTo>
                  <a:lnTo>
                    <a:pt x="1650746" y="210019"/>
                  </a:lnTo>
                  <a:lnTo>
                    <a:pt x="107784" y="539496"/>
                  </a:lnTo>
                  <a:lnTo>
                    <a:pt x="99834" y="502234"/>
                  </a:lnTo>
                  <a:lnTo>
                    <a:pt x="0" y="581990"/>
                  </a:lnTo>
                  <a:lnTo>
                    <a:pt x="123710" y="614006"/>
                  </a:lnTo>
                  <a:lnTo>
                    <a:pt x="116598" y="580732"/>
                  </a:lnTo>
                  <a:lnTo>
                    <a:pt x="115747" y="576745"/>
                  </a:lnTo>
                  <a:lnTo>
                    <a:pt x="1658696" y="247281"/>
                  </a:lnTo>
                  <a:close/>
                </a:path>
                <a:path w="3196590" h="614044">
                  <a:moveTo>
                    <a:pt x="3196196" y="31038"/>
                  </a:moveTo>
                  <a:lnTo>
                    <a:pt x="3072231" y="0"/>
                  </a:lnTo>
                  <a:lnTo>
                    <a:pt x="3080486" y="37185"/>
                  </a:lnTo>
                  <a:lnTo>
                    <a:pt x="1509560" y="385673"/>
                  </a:lnTo>
                  <a:lnTo>
                    <a:pt x="1517815" y="422871"/>
                  </a:lnTo>
                  <a:lnTo>
                    <a:pt x="3088729" y="74383"/>
                  </a:lnTo>
                  <a:lnTo>
                    <a:pt x="3096984" y="111582"/>
                  </a:lnTo>
                  <a:lnTo>
                    <a:pt x="3193707" y="33058"/>
                  </a:lnTo>
                  <a:lnTo>
                    <a:pt x="3196196" y="31038"/>
                  </a:lnTo>
                  <a:close/>
                </a:path>
              </a:pathLst>
            </a:custGeom>
            <a:solidFill>
              <a:srgbClr val="181818"/>
            </a:solidFill>
          </p:spPr>
          <p:txBody>
            <a:bodyPr wrap="square" lIns="0" tIns="0" rIns="0" bIns="0" rtlCol="0"/>
            <a:lstStyle/>
            <a:p>
              <a:endParaRPr dirty="0"/>
            </a:p>
          </p:txBody>
        </p:sp>
        <p:sp>
          <p:nvSpPr>
            <p:cNvPr id="12" name="object 14">
              <a:extLst>
                <a:ext uri="{FF2B5EF4-FFF2-40B4-BE49-F238E27FC236}">
                  <a16:creationId xmlns:a16="http://schemas.microsoft.com/office/drawing/2014/main" id="{05643199-E6C9-9A29-4F10-BEA303B5554D}"/>
                </a:ext>
              </a:extLst>
            </p:cNvPr>
            <p:cNvSpPr/>
            <p:nvPr/>
          </p:nvSpPr>
          <p:spPr>
            <a:xfrm>
              <a:off x="5351733" y="1862355"/>
              <a:ext cx="140970" cy="167640"/>
            </a:xfrm>
            <a:custGeom>
              <a:avLst/>
              <a:gdLst/>
              <a:ahLst/>
              <a:cxnLst/>
              <a:rect l="l" t="t" r="r" b="b"/>
              <a:pathLst>
                <a:path w="140970" h="167639">
                  <a:moveTo>
                    <a:pt x="140958" y="0"/>
                  </a:moveTo>
                  <a:lnTo>
                    <a:pt x="0" y="167139"/>
                  </a:lnTo>
                </a:path>
              </a:pathLst>
            </a:custGeom>
            <a:ln w="32751">
              <a:solidFill>
                <a:srgbClr val="181818"/>
              </a:solidFill>
            </a:ln>
          </p:spPr>
          <p:txBody>
            <a:bodyPr wrap="square" lIns="0" tIns="0" rIns="0" bIns="0" rtlCol="0"/>
            <a:lstStyle/>
            <a:p>
              <a:endParaRPr dirty="0"/>
            </a:p>
          </p:txBody>
        </p:sp>
      </p:grpSp>
      <p:sp>
        <p:nvSpPr>
          <p:cNvPr id="13" name="object 15">
            <a:extLst>
              <a:ext uri="{FF2B5EF4-FFF2-40B4-BE49-F238E27FC236}">
                <a16:creationId xmlns:a16="http://schemas.microsoft.com/office/drawing/2014/main" id="{A9E79F61-C369-3652-4DB6-5E08B30DC3A7}"/>
              </a:ext>
            </a:extLst>
          </p:cNvPr>
          <p:cNvSpPr txBox="1"/>
          <p:nvPr/>
        </p:nvSpPr>
        <p:spPr>
          <a:xfrm>
            <a:off x="4024779" y="1045906"/>
            <a:ext cx="2804160" cy="385445"/>
          </a:xfrm>
          <a:prstGeom prst="rect">
            <a:avLst/>
          </a:prstGeom>
        </p:spPr>
        <p:txBody>
          <a:bodyPr vert="horz" wrap="square" lIns="0" tIns="12700" rIns="0" bIns="0" rtlCol="0">
            <a:spAutoFit/>
          </a:bodyPr>
          <a:lstStyle/>
          <a:p>
            <a:pPr marL="12700">
              <a:lnSpc>
                <a:spcPts val="1415"/>
              </a:lnSpc>
              <a:spcBef>
                <a:spcPts val="100"/>
              </a:spcBef>
            </a:pPr>
            <a:r>
              <a:rPr sz="1200" u="sng" spc="-5" dirty="0">
                <a:uFill>
                  <a:solidFill>
                    <a:srgbClr val="000000"/>
                  </a:solidFill>
                </a:uFill>
                <a:latin typeface="Arial"/>
                <a:cs typeface="Arial"/>
              </a:rPr>
              <a:t>S-Band</a:t>
            </a:r>
            <a:r>
              <a:rPr sz="1200" u="sng" spc="-15" dirty="0">
                <a:uFill>
                  <a:solidFill>
                    <a:srgbClr val="000000"/>
                  </a:solidFill>
                </a:uFill>
                <a:latin typeface="Arial"/>
                <a:cs typeface="Arial"/>
              </a:rPr>
              <a:t> </a:t>
            </a:r>
            <a:r>
              <a:rPr sz="1200" u="sng" spc="-5" dirty="0">
                <a:uFill>
                  <a:solidFill>
                    <a:srgbClr val="000000"/>
                  </a:solidFill>
                </a:uFill>
                <a:latin typeface="Arial"/>
                <a:cs typeface="Arial"/>
              </a:rPr>
              <a:t>Crosslink</a:t>
            </a:r>
            <a:r>
              <a:rPr sz="1200" u="sng" spc="-10" dirty="0">
                <a:uFill>
                  <a:solidFill>
                    <a:srgbClr val="000000"/>
                  </a:solidFill>
                </a:uFill>
                <a:latin typeface="Arial"/>
                <a:cs typeface="Arial"/>
              </a:rPr>
              <a:t> </a:t>
            </a:r>
            <a:r>
              <a:rPr sz="1200" u="sng" spc="-5" dirty="0">
                <a:uFill>
                  <a:solidFill>
                    <a:srgbClr val="000000"/>
                  </a:solidFill>
                </a:uFill>
                <a:latin typeface="Arial"/>
                <a:cs typeface="Arial"/>
              </a:rPr>
              <a:t>with</a:t>
            </a:r>
            <a:r>
              <a:rPr sz="1200" u="sng" spc="-15" dirty="0">
                <a:uFill>
                  <a:solidFill>
                    <a:srgbClr val="000000"/>
                  </a:solidFill>
                </a:uFill>
                <a:latin typeface="Arial"/>
                <a:cs typeface="Arial"/>
              </a:rPr>
              <a:t> </a:t>
            </a:r>
            <a:r>
              <a:rPr sz="1200" u="sng" spc="-5" dirty="0">
                <a:uFill>
                  <a:solidFill>
                    <a:srgbClr val="000000"/>
                  </a:solidFill>
                </a:uFill>
                <a:latin typeface="Arial"/>
                <a:cs typeface="Arial"/>
              </a:rPr>
              <a:t>LRO:</a:t>
            </a:r>
            <a:endParaRPr sz="1200" dirty="0">
              <a:latin typeface="Arial"/>
              <a:cs typeface="Arial"/>
            </a:endParaRPr>
          </a:p>
          <a:p>
            <a:pPr marL="226695" indent="-214629">
              <a:lnSpc>
                <a:spcPts val="1415"/>
              </a:lnSpc>
              <a:buChar char="•"/>
              <a:tabLst>
                <a:tab pos="226695" algn="l"/>
                <a:tab pos="227329" algn="l"/>
              </a:tabLst>
            </a:pPr>
            <a:r>
              <a:rPr sz="1200" spc="-5" dirty="0">
                <a:latin typeface="Arial"/>
                <a:cs typeface="Arial"/>
              </a:rPr>
              <a:t>CAPSTONE</a:t>
            </a:r>
            <a:r>
              <a:rPr sz="1200" spc="-10" dirty="0">
                <a:latin typeface="Arial"/>
                <a:cs typeface="Arial"/>
              </a:rPr>
              <a:t> </a:t>
            </a:r>
            <a:r>
              <a:rPr sz="1200" spc="-5" dirty="0">
                <a:latin typeface="Arial"/>
                <a:cs typeface="Arial"/>
              </a:rPr>
              <a:t>Tx/Rx:</a:t>
            </a:r>
            <a:r>
              <a:rPr sz="1200" dirty="0">
                <a:latin typeface="Arial"/>
                <a:cs typeface="Arial"/>
              </a:rPr>
              <a:t> </a:t>
            </a:r>
            <a:r>
              <a:rPr sz="1200" spc="-5" dirty="0">
                <a:latin typeface="Arial"/>
                <a:cs typeface="Arial"/>
              </a:rPr>
              <a:t>2091/2271.2</a:t>
            </a:r>
            <a:r>
              <a:rPr sz="1200" spc="-10" dirty="0">
                <a:latin typeface="Arial"/>
                <a:cs typeface="Arial"/>
              </a:rPr>
              <a:t> </a:t>
            </a:r>
            <a:r>
              <a:rPr sz="1200" spc="-5" dirty="0">
                <a:latin typeface="Arial"/>
                <a:cs typeface="Arial"/>
              </a:rPr>
              <a:t>MHz</a:t>
            </a:r>
            <a:endParaRPr sz="1200" dirty="0">
              <a:latin typeface="Arial"/>
              <a:cs typeface="Arial"/>
            </a:endParaRPr>
          </a:p>
        </p:txBody>
      </p:sp>
      <p:sp>
        <p:nvSpPr>
          <p:cNvPr id="14" name="object 16">
            <a:extLst>
              <a:ext uri="{FF2B5EF4-FFF2-40B4-BE49-F238E27FC236}">
                <a16:creationId xmlns:a16="http://schemas.microsoft.com/office/drawing/2014/main" id="{09D579E6-09CC-A2DF-3964-EE50601183D0}"/>
              </a:ext>
            </a:extLst>
          </p:cNvPr>
          <p:cNvSpPr txBox="1"/>
          <p:nvPr/>
        </p:nvSpPr>
        <p:spPr>
          <a:xfrm>
            <a:off x="2330954" y="1344382"/>
            <a:ext cx="6664985" cy="3275256"/>
          </a:xfrm>
          <a:prstGeom prst="rect">
            <a:avLst/>
          </a:prstGeom>
        </p:spPr>
        <p:txBody>
          <a:bodyPr vert="horz" wrap="square" lIns="0" tIns="12700" rIns="0" bIns="0" rtlCol="0">
            <a:spAutoFit/>
          </a:bodyPr>
          <a:lstStyle/>
          <a:p>
            <a:pPr marL="527050">
              <a:lnSpc>
                <a:spcPct val="100000"/>
              </a:lnSpc>
              <a:spcBef>
                <a:spcPts val="100"/>
              </a:spcBef>
            </a:pPr>
            <a:r>
              <a:rPr sz="1400" b="1" spc="-25" dirty="0">
                <a:latin typeface="Arial"/>
                <a:cs typeface="Arial"/>
              </a:rPr>
              <a:t>LRO</a:t>
            </a:r>
            <a:endParaRPr sz="1400" dirty="0">
              <a:latin typeface="Arial"/>
              <a:cs typeface="Arial"/>
            </a:endParaRPr>
          </a:p>
          <a:p>
            <a:pPr>
              <a:lnSpc>
                <a:spcPct val="100000"/>
              </a:lnSpc>
            </a:pPr>
            <a:endParaRPr sz="1500" dirty="0">
              <a:latin typeface="Arial"/>
              <a:cs typeface="Arial"/>
            </a:endParaRPr>
          </a:p>
          <a:p>
            <a:pPr>
              <a:lnSpc>
                <a:spcPct val="100000"/>
              </a:lnSpc>
            </a:pPr>
            <a:endParaRPr sz="1300" dirty="0">
              <a:latin typeface="Arial"/>
              <a:cs typeface="Arial"/>
            </a:endParaRPr>
          </a:p>
          <a:p>
            <a:pPr marL="4656455">
              <a:lnSpc>
                <a:spcPts val="1420"/>
              </a:lnSpc>
              <a:spcBef>
                <a:spcPts val="5"/>
              </a:spcBef>
            </a:pPr>
            <a:r>
              <a:rPr sz="1200" b="1" spc="-5" dirty="0">
                <a:latin typeface="Arial"/>
                <a:cs typeface="Arial"/>
              </a:rPr>
              <a:t>CAPSTONE</a:t>
            </a:r>
            <a:endParaRPr sz="1200" dirty="0">
              <a:latin typeface="Arial"/>
              <a:cs typeface="Arial"/>
            </a:endParaRPr>
          </a:p>
          <a:p>
            <a:pPr marL="4656455" marR="1000125">
              <a:lnSpc>
                <a:spcPts val="1200"/>
              </a:lnSpc>
              <a:spcBef>
                <a:spcPts val="20"/>
              </a:spcBef>
            </a:pPr>
            <a:r>
              <a:rPr sz="1000" spc="-15" dirty="0">
                <a:latin typeface="Arial"/>
                <a:cs typeface="Arial"/>
              </a:rPr>
              <a:t>Crosslink </a:t>
            </a:r>
            <a:r>
              <a:rPr sz="1000" spc="-20" dirty="0">
                <a:latin typeface="Arial"/>
                <a:cs typeface="Arial"/>
              </a:rPr>
              <a:t>Radio: </a:t>
            </a:r>
            <a:r>
              <a:rPr sz="1000" spc="-15" dirty="0">
                <a:latin typeface="Arial"/>
                <a:cs typeface="Arial"/>
              </a:rPr>
              <a:t>Swift </a:t>
            </a:r>
            <a:r>
              <a:rPr sz="1000" spc="-270" dirty="0">
                <a:latin typeface="Arial"/>
                <a:cs typeface="Arial"/>
              </a:rPr>
              <a:t> </a:t>
            </a:r>
            <a:r>
              <a:rPr sz="1000" spc="-15" dirty="0">
                <a:latin typeface="Arial"/>
                <a:cs typeface="Arial"/>
              </a:rPr>
              <a:t>SLX</a:t>
            </a:r>
            <a:endParaRPr sz="1000" dirty="0">
              <a:latin typeface="Arial"/>
              <a:cs typeface="Arial"/>
            </a:endParaRPr>
          </a:p>
          <a:p>
            <a:pPr marL="227329" marR="360680" indent="-215265">
              <a:lnSpc>
                <a:spcPct val="100000"/>
              </a:lnSpc>
              <a:spcBef>
                <a:spcPts val="420"/>
              </a:spcBef>
              <a:buClr>
                <a:srgbClr val="000000"/>
              </a:buClr>
              <a:buFont typeface="Arial"/>
              <a:buChar char="•"/>
              <a:tabLst>
                <a:tab pos="227329" algn="l"/>
                <a:tab pos="227965" algn="l"/>
              </a:tabLst>
            </a:pPr>
            <a:r>
              <a:rPr sz="1500" dirty="0">
                <a:solidFill>
                  <a:srgbClr val="191919"/>
                </a:solidFill>
                <a:latin typeface="Times New Roman"/>
                <a:cs typeface="Times New Roman"/>
              </a:rPr>
              <a:t>The</a:t>
            </a:r>
            <a:r>
              <a:rPr sz="1500" spc="-5" dirty="0">
                <a:solidFill>
                  <a:srgbClr val="191919"/>
                </a:solidFill>
                <a:latin typeface="Times New Roman"/>
                <a:cs typeface="Times New Roman"/>
              </a:rPr>
              <a:t> cross-link</a:t>
            </a:r>
            <a:r>
              <a:rPr sz="1500" spc="5" dirty="0">
                <a:solidFill>
                  <a:srgbClr val="191919"/>
                </a:solidFill>
                <a:latin typeface="Times New Roman"/>
                <a:cs typeface="Times New Roman"/>
              </a:rPr>
              <a:t> </a:t>
            </a:r>
            <a:r>
              <a:rPr sz="1500" spc="-5" dirty="0">
                <a:solidFill>
                  <a:srgbClr val="191919"/>
                </a:solidFill>
                <a:latin typeface="Times New Roman"/>
                <a:cs typeface="Times New Roman"/>
              </a:rPr>
              <a:t>experiment</a:t>
            </a:r>
            <a:r>
              <a:rPr sz="1500" spc="5" dirty="0">
                <a:solidFill>
                  <a:srgbClr val="191919"/>
                </a:solidFill>
                <a:latin typeface="Times New Roman"/>
                <a:cs typeface="Times New Roman"/>
              </a:rPr>
              <a:t> </a:t>
            </a:r>
            <a:r>
              <a:rPr sz="1500" spc="-5" dirty="0">
                <a:solidFill>
                  <a:srgbClr val="191919"/>
                </a:solidFill>
                <a:latin typeface="Times New Roman"/>
                <a:cs typeface="Times New Roman"/>
              </a:rPr>
              <a:t>between</a:t>
            </a:r>
            <a:r>
              <a:rPr sz="1500" spc="5" dirty="0">
                <a:solidFill>
                  <a:srgbClr val="191919"/>
                </a:solidFill>
                <a:latin typeface="Times New Roman"/>
                <a:cs typeface="Times New Roman"/>
              </a:rPr>
              <a:t> </a:t>
            </a:r>
            <a:r>
              <a:rPr sz="1500" spc="-5" dirty="0">
                <a:solidFill>
                  <a:srgbClr val="191919"/>
                </a:solidFill>
                <a:latin typeface="Times New Roman"/>
                <a:cs typeface="Times New Roman"/>
              </a:rPr>
              <a:t>CAPSTONE</a:t>
            </a:r>
            <a:r>
              <a:rPr sz="1500" spc="5" dirty="0">
                <a:solidFill>
                  <a:srgbClr val="191919"/>
                </a:solidFill>
                <a:latin typeface="Times New Roman"/>
                <a:cs typeface="Times New Roman"/>
              </a:rPr>
              <a:t> </a:t>
            </a:r>
            <a:r>
              <a:rPr sz="1500" dirty="0">
                <a:solidFill>
                  <a:srgbClr val="191919"/>
                </a:solidFill>
                <a:latin typeface="Times New Roman"/>
                <a:cs typeface="Times New Roman"/>
              </a:rPr>
              <a:t>and</a:t>
            </a:r>
            <a:r>
              <a:rPr sz="1500" spc="5" dirty="0">
                <a:solidFill>
                  <a:srgbClr val="191919"/>
                </a:solidFill>
                <a:latin typeface="Times New Roman"/>
                <a:cs typeface="Times New Roman"/>
              </a:rPr>
              <a:t> </a:t>
            </a:r>
            <a:r>
              <a:rPr sz="1500" dirty="0">
                <a:solidFill>
                  <a:srgbClr val="191919"/>
                </a:solidFill>
                <a:latin typeface="Times New Roman"/>
                <a:cs typeface="Times New Roman"/>
              </a:rPr>
              <a:t>the LRO </a:t>
            </a:r>
            <a:r>
              <a:rPr sz="1500" spc="-5" dirty="0">
                <a:solidFill>
                  <a:srgbClr val="191919"/>
                </a:solidFill>
                <a:latin typeface="Times New Roman"/>
                <a:cs typeface="Times New Roman"/>
              </a:rPr>
              <a:t>spacecraft</a:t>
            </a:r>
            <a:r>
              <a:rPr sz="1500" spc="5" dirty="0">
                <a:solidFill>
                  <a:srgbClr val="191919"/>
                </a:solidFill>
                <a:latin typeface="Times New Roman"/>
                <a:cs typeface="Times New Roman"/>
              </a:rPr>
              <a:t> </a:t>
            </a:r>
            <a:r>
              <a:rPr sz="1500" spc="-5" dirty="0">
                <a:solidFill>
                  <a:srgbClr val="191919"/>
                </a:solidFill>
                <a:latin typeface="Times New Roman"/>
                <a:cs typeface="Times New Roman"/>
              </a:rPr>
              <a:t>will </a:t>
            </a:r>
            <a:r>
              <a:rPr sz="1500" spc="-360" dirty="0">
                <a:solidFill>
                  <a:srgbClr val="191919"/>
                </a:solidFill>
                <a:latin typeface="Times New Roman"/>
                <a:cs typeface="Times New Roman"/>
              </a:rPr>
              <a:t> </a:t>
            </a:r>
            <a:r>
              <a:rPr sz="1500" spc="-5" dirty="0">
                <a:solidFill>
                  <a:srgbClr val="191919"/>
                </a:solidFill>
                <a:latin typeface="Times New Roman"/>
                <a:cs typeface="Times New Roman"/>
              </a:rPr>
              <a:t>evaluate</a:t>
            </a:r>
            <a:r>
              <a:rPr sz="1500" spc="-10" dirty="0">
                <a:solidFill>
                  <a:srgbClr val="191919"/>
                </a:solidFill>
                <a:latin typeface="Times New Roman"/>
                <a:cs typeface="Times New Roman"/>
              </a:rPr>
              <a:t> </a:t>
            </a:r>
            <a:r>
              <a:rPr sz="1500" spc="-5" dirty="0">
                <a:solidFill>
                  <a:srgbClr val="191919"/>
                </a:solidFill>
                <a:latin typeface="Times New Roman"/>
                <a:cs typeface="Times New Roman"/>
              </a:rPr>
              <a:t>ranging</a:t>
            </a:r>
            <a:r>
              <a:rPr sz="1500" dirty="0">
                <a:solidFill>
                  <a:srgbClr val="191919"/>
                </a:solidFill>
                <a:latin typeface="Times New Roman"/>
                <a:cs typeface="Times New Roman"/>
              </a:rPr>
              <a:t> </a:t>
            </a:r>
            <a:r>
              <a:rPr sz="1500" spc="-5" dirty="0">
                <a:solidFill>
                  <a:srgbClr val="191919"/>
                </a:solidFill>
                <a:latin typeface="Times New Roman"/>
                <a:cs typeface="Times New Roman"/>
              </a:rPr>
              <a:t>capability.</a:t>
            </a:r>
            <a:endParaRPr sz="1500" dirty="0">
              <a:latin typeface="Times New Roman"/>
              <a:cs typeface="Times New Roman"/>
            </a:endParaRPr>
          </a:p>
          <a:p>
            <a:pPr marL="227329" marR="27940" indent="-215265">
              <a:lnSpc>
                <a:spcPct val="100000"/>
              </a:lnSpc>
              <a:buClr>
                <a:srgbClr val="000000"/>
              </a:buClr>
              <a:buFont typeface="Arial"/>
              <a:buChar char="•"/>
              <a:tabLst>
                <a:tab pos="227329" algn="l"/>
                <a:tab pos="227965" algn="l"/>
              </a:tabLst>
            </a:pPr>
            <a:r>
              <a:rPr sz="1500" dirty="0">
                <a:solidFill>
                  <a:srgbClr val="191919"/>
                </a:solidFill>
                <a:latin typeface="Times New Roman"/>
                <a:cs typeface="Times New Roman"/>
              </a:rPr>
              <a:t>The </a:t>
            </a:r>
            <a:r>
              <a:rPr sz="1500" spc="-5" dirty="0">
                <a:solidFill>
                  <a:srgbClr val="191919"/>
                </a:solidFill>
                <a:latin typeface="Times New Roman"/>
                <a:cs typeface="Times New Roman"/>
              </a:rPr>
              <a:t>Cis-Lunar</a:t>
            </a:r>
            <a:r>
              <a:rPr sz="1500" spc="5" dirty="0">
                <a:solidFill>
                  <a:srgbClr val="191919"/>
                </a:solidFill>
                <a:latin typeface="Times New Roman"/>
                <a:cs typeface="Times New Roman"/>
              </a:rPr>
              <a:t> </a:t>
            </a:r>
            <a:r>
              <a:rPr sz="1500" dirty="0">
                <a:solidFill>
                  <a:srgbClr val="191919"/>
                </a:solidFill>
                <a:latin typeface="Times New Roman"/>
                <a:cs typeface="Times New Roman"/>
              </a:rPr>
              <a:t>Autonomous</a:t>
            </a:r>
            <a:r>
              <a:rPr sz="1500" spc="10" dirty="0">
                <a:solidFill>
                  <a:srgbClr val="191919"/>
                </a:solidFill>
                <a:latin typeface="Times New Roman"/>
                <a:cs typeface="Times New Roman"/>
              </a:rPr>
              <a:t> </a:t>
            </a:r>
            <a:r>
              <a:rPr sz="1500" spc="-5" dirty="0">
                <a:solidFill>
                  <a:srgbClr val="191919"/>
                </a:solidFill>
                <a:latin typeface="Times New Roman"/>
                <a:cs typeface="Times New Roman"/>
              </a:rPr>
              <a:t>Positioning</a:t>
            </a:r>
            <a:r>
              <a:rPr sz="1500" spc="5" dirty="0">
                <a:solidFill>
                  <a:srgbClr val="191919"/>
                </a:solidFill>
                <a:latin typeface="Times New Roman"/>
                <a:cs typeface="Times New Roman"/>
              </a:rPr>
              <a:t> </a:t>
            </a:r>
            <a:r>
              <a:rPr sz="1500" spc="-5" dirty="0">
                <a:solidFill>
                  <a:srgbClr val="191919"/>
                </a:solidFill>
                <a:latin typeface="Times New Roman"/>
                <a:cs typeface="Times New Roman"/>
              </a:rPr>
              <a:t>System</a:t>
            </a:r>
            <a:r>
              <a:rPr sz="1500" spc="10" dirty="0">
                <a:solidFill>
                  <a:srgbClr val="191919"/>
                </a:solidFill>
                <a:latin typeface="Times New Roman"/>
                <a:cs typeface="Times New Roman"/>
              </a:rPr>
              <a:t> </a:t>
            </a:r>
            <a:r>
              <a:rPr sz="1500" spc="-5" dirty="0">
                <a:solidFill>
                  <a:srgbClr val="191919"/>
                </a:solidFill>
                <a:latin typeface="Times New Roman"/>
                <a:cs typeface="Times New Roman"/>
              </a:rPr>
              <a:t>(CAPS)</a:t>
            </a:r>
            <a:r>
              <a:rPr sz="1500" spc="10" dirty="0">
                <a:solidFill>
                  <a:srgbClr val="191919"/>
                </a:solidFill>
                <a:latin typeface="Times New Roman"/>
                <a:cs typeface="Times New Roman"/>
              </a:rPr>
              <a:t> </a:t>
            </a:r>
            <a:r>
              <a:rPr sz="1500" spc="-5" dirty="0">
                <a:solidFill>
                  <a:srgbClr val="191919"/>
                </a:solidFill>
                <a:latin typeface="Times New Roman"/>
                <a:cs typeface="Times New Roman"/>
              </a:rPr>
              <a:t>will</a:t>
            </a:r>
            <a:r>
              <a:rPr sz="1500" spc="5" dirty="0">
                <a:solidFill>
                  <a:srgbClr val="191919"/>
                </a:solidFill>
                <a:latin typeface="Times New Roman"/>
                <a:cs typeface="Times New Roman"/>
              </a:rPr>
              <a:t> </a:t>
            </a:r>
            <a:r>
              <a:rPr sz="1500" dirty="0">
                <a:solidFill>
                  <a:srgbClr val="191919"/>
                </a:solidFill>
                <a:latin typeface="Times New Roman"/>
                <a:cs typeface="Times New Roman"/>
              </a:rPr>
              <a:t>be </a:t>
            </a:r>
            <a:r>
              <a:rPr sz="1500" spc="-5" dirty="0">
                <a:solidFill>
                  <a:srgbClr val="191919"/>
                </a:solidFill>
                <a:latin typeface="Times New Roman"/>
                <a:cs typeface="Times New Roman"/>
              </a:rPr>
              <a:t>demonstrated</a:t>
            </a:r>
            <a:r>
              <a:rPr sz="1500" spc="10" dirty="0">
                <a:solidFill>
                  <a:srgbClr val="191919"/>
                </a:solidFill>
                <a:latin typeface="Times New Roman"/>
                <a:cs typeface="Times New Roman"/>
              </a:rPr>
              <a:t> </a:t>
            </a:r>
            <a:r>
              <a:rPr sz="1500" dirty="0">
                <a:solidFill>
                  <a:srgbClr val="191919"/>
                </a:solidFill>
                <a:latin typeface="Times New Roman"/>
                <a:cs typeface="Times New Roman"/>
              </a:rPr>
              <a:t>for </a:t>
            </a:r>
            <a:r>
              <a:rPr sz="1500" spc="-360" dirty="0">
                <a:solidFill>
                  <a:srgbClr val="191919"/>
                </a:solidFill>
                <a:latin typeface="Times New Roman"/>
                <a:cs typeface="Times New Roman"/>
              </a:rPr>
              <a:t> </a:t>
            </a:r>
            <a:r>
              <a:rPr sz="1500" spc="-5" dirty="0">
                <a:solidFill>
                  <a:srgbClr val="191919"/>
                </a:solidFill>
                <a:latin typeface="Times New Roman"/>
                <a:cs typeface="Times New Roman"/>
              </a:rPr>
              <a:t>lunar</a:t>
            </a:r>
            <a:r>
              <a:rPr sz="1500" spc="10" dirty="0">
                <a:solidFill>
                  <a:srgbClr val="191919"/>
                </a:solidFill>
                <a:latin typeface="Times New Roman"/>
                <a:cs typeface="Times New Roman"/>
              </a:rPr>
              <a:t> </a:t>
            </a:r>
            <a:r>
              <a:rPr sz="1500" spc="-5" dirty="0">
                <a:solidFill>
                  <a:srgbClr val="191919"/>
                </a:solidFill>
                <a:latin typeface="Times New Roman"/>
                <a:cs typeface="Times New Roman"/>
              </a:rPr>
              <a:t>missions</a:t>
            </a:r>
            <a:r>
              <a:rPr sz="1500" spc="15" dirty="0">
                <a:solidFill>
                  <a:srgbClr val="191919"/>
                </a:solidFill>
                <a:latin typeface="Times New Roman"/>
                <a:cs typeface="Times New Roman"/>
              </a:rPr>
              <a:t> </a:t>
            </a:r>
            <a:r>
              <a:rPr sz="1500" dirty="0">
                <a:solidFill>
                  <a:srgbClr val="191919"/>
                </a:solidFill>
                <a:latin typeface="Times New Roman"/>
                <a:cs typeface="Times New Roman"/>
              </a:rPr>
              <a:t>to</a:t>
            </a:r>
            <a:r>
              <a:rPr sz="1500" spc="15" dirty="0">
                <a:solidFill>
                  <a:srgbClr val="191919"/>
                </a:solidFill>
                <a:latin typeface="Times New Roman"/>
                <a:cs typeface="Times New Roman"/>
              </a:rPr>
              <a:t> </a:t>
            </a:r>
            <a:r>
              <a:rPr sz="1500" spc="-5" dirty="0">
                <a:solidFill>
                  <a:srgbClr val="191919"/>
                </a:solidFill>
                <a:latin typeface="Times New Roman"/>
                <a:cs typeface="Times New Roman"/>
              </a:rPr>
              <a:t>utilize</a:t>
            </a:r>
            <a:r>
              <a:rPr sz="1500" spc="10" dirty="0">
                <a:solidFill>
                  <a:srgbClr val="191919"/>
                </a:solidFill>
                <a:latin typeface="Times New Roman"/>
                <a:cs typeface="Times New Roman"/>
              </a:rPr>
              <a:t> </a:t>
            </a:r>
            <a:r>
              <a:rPr sz="1500" spc="-5" dirty="0">
                <a:solidFill>
                  <a:srgbClr val="1E40BA"/>
                </a:solidFill>
                <a:latin typeface="Times New Roman"/>
                <a:cs typeface="Times New Roman"/>
              </a:rPr>
              <a:t>automated</a:t>
            </a:r>
            <a:r>
              <a:rPr sz="1500" spc="20" dirty="0">
                <a:solidFill>
                  <a:srgbClr val="1E40BA"/>
                </a:solidFill>
                <a:latin typeface="Times New Roman"/>
                <a:cs typeface="Times New Roman"/>
              </a:rPr>
              <a:t> </a:t>
            </a:r>
            <a:r>
              <a:rPr sz="1500" spc="-5" dirty="0">
                <a:solidFill>
                  <a:srgbClr val="1E40BA"/>
                </a:solidFill>
                <a:latin typeface="Times New Roman"/>
                <a:cs typeface="Times New Roman"/>
              </a:rPr>
              <a:t>navigation</a:t>
            </a:r>
            <a:r>
              <a:rPr sz="1500" spc="15" dirty="0">
                <a:solidFill>
                  <a:srgbClr val="1E40BA"/>
                </a:solidFill>
                <a:latin typeface="Times New Roman"/>
                <a:cs typeface="Times New Roman"/>
              </a:rPr>
              <a:t> </a:t>
            </a:r>
            <a:r>
              <a:rPr sz="1500" spc="-5" dirty="0">
                <a:solidFill>
                  <a:srgbClr val="1E40BA"/>
                </a:solidFill>
                <a:latin typeface="Times New Roman"/>
                <a:cs typeface="Times New Roman"/>
              </a:rPr>
              <a:t>solutions</a:t>
            </a:r>
            <a:r>
              <a:rPr sz="1500" spc="15" dirty="0">
                <a:solidFill>
                  <a:srgbClr val="1E40BA"/>
                </a:solidFill>
                <a:latin typeface="Times New Roman"/>
                <a:cs typeface="Times New Roman"/>
              </a:rPr>
              <a:t> </a:t>
            </a:r>
            <a:r>
              <a:rPr sz="1500" dirty="0">
                <a:solidFill>
                  <a:srgbClr val="191919"/>
                </a:solidFill>
                <a:latin typeface="Times New Roman"/>
                <a:cs typeface="Times New Roman"/>
              </a:rPr>
              <a:t>to</a:t>
            </a:r>
            <a:r>
              <a:rPr sz="1500" spc="15" dirty="0">
                <a:solidFill>
                  <a:srgbClr val="191919"/>
                </a:solidFill>
                <a:latin typeface="Times New Roman"/>
                <a:cs typeface="Times New Roman"/>
              </a:rPr>
              <a:t> </a:t>
            </a:r>
            <a:r>
              <a:rPr sz="1500" spc="-5" dirty="0">
                <a:solidFill>
                  <a:srgbClr val="191919"/>
                </a:solidFill>
                <a:latin typeface="Times New Roman"/>
                <a:cs typeface="Times New Roman"/>
              </a:rPr>
              <a:t>reduce</a:t>
            </a:r>
            <a:r>
              <a:rPr sz="1500" spc="10" dirty="0">
                <a:solidFill>
                  <a:srgbClr val="191919"/>
                </a:solidFill>
                <a:latin typeface="Times New Roman"/>
                <a:cs typeface="Times New Roman"/>
              </a:rPr>
              <a:t> </a:t>
            </a:r>
            <a:r>
              <a:rPr sz="1500" spc="-5" dirty="0">
                <a:solidFill>
                  <a:srgbClr val="191919"/>
                </a:solidFill>
                <a:latin typeface="Times New Roman"/>
                <a:cs typeface="Times New Roman"/>
              </a:rPr>
              <a:t>ground </a:t>
            </a:r>
            <a:r>
              <a:rPr sz="1500" dirty="0">
                <a:solidFill>
                  <a:srgbClr val="191919"/>
                </a:solidFill>
                <a:latin typeface="Times New Roman"/>
                <a:cs typeface="Times New Roman"/>
              </a:rPr>
              <a:t> </a:t>
            </a:r>
            <a:r>
              <a:rPr sz="1500" spc="-5" dirty="0">
                <a:solidFill>
                  <a:srgbClr val="191919"/>
                </a:solidFill>
                <a:latin typeface="Times New Roman"/>
                <a:cs typeface="Times New Roman"/>
              </a:rPr>
              <a:t>segment</a:t>
            </a:r>
            <a:r>
              <a:rPr sz="1500" dirty="0">
                <a:solidFill>
                  <a:srgbClr val="191919"/>
                </a:solidFill>
                <a:latin typeface="Times New Roman"/>
                <a:cs typeface="Times New Roman"/>
              </a:rPr>
              <a:t> </a:t>
            </a:r>
            <a:r>
              <a:rPr sz="1500" spc="-5" dirty="0">
                <a:solidFill>
                  <a:srgbClr val="191919"/>
                </a:solidFill>
                <a:latin typeface="Times New Roman"/>
                <a:cs typeface="Times New Roman"/>
              </a:rPr>
              <a:t>burden</a:t>
            </a:r>
            <a:r>
              <a:rPr sz="1500" dirty="0">
                <a:solidFill>
                  <a:srgbClr val="191919"/>
                </a:solidFill>
                <a:latin typeface="Times New Roman"/>
                <a:cs typeface="Times New Roman"/>
              </a:rPr>
              <a:t> and </a:t>
            </a:r>
            <a:r>
              <a:rPr sz="1500" spc="-5" dirty="0">
                <a:solidFill>
                  <a:srgbClr val="191919"/>
                </a:solidFill>
                <a:latin typeface="Times New Roman"/>
                <a:cs typeface="Times New Roman"/>
              </a:rPr>
              <a:t>enhance future</a:t>
            </a:r>
            <a:r>
              <a:rPr sz="1500" dirty="0">
                <a:solidFill>
                  <a:srgbClr val="191919"/>
                </a:solidFill>
                <a:latin typeface="Times New Roman"/>
                <a:cs typeface="Times New Roman"/>
              </a:rPr>
              <a:t> </a:t>
            </a:r>
            <a:r>
              <a:rPr sz="1500" spc="-5" dirty="0">
                <a:solidFill>
                  <a:srgbClr val="191919"/>
                </a:solidFill>
                <a:latin typeface="Times New Roman"/>
                <a:cs typeface="Times New Roman"/>
              </a:rPr>
              <a:t>mission</a:t>
            </a:r>
            <a:r>
              <a:rPr sz="1500" dirty="0">
                <a:solidFill>
                  <a:srgbClr val="191919"/>
                </a:solidFill>
                <a:latin typeface="Times New Roman"/>
                <a:cs typeface="Times New Roman"/>
              </a:rPr>
              <a:t> </a:t>
            </a:r>
            <a:r>
              <a:rPr sz="1500" spc="-5" dirty="0">
                <a:solidFill>
                  <a:srgbClr val="191919"/>
                </a:solidFill>
                <a:latin typeface="Times New Roman"/>
                <a:cs typeface="Times New Roman"/>
              </a:rPr>
              <a:t>operations.</a:t>
            </a:r>
            <a:endParaRPr sz="1500" dirty="0">
              <a:latin typeface="Times New Roman"/>
              <a:cs typeface="Times New Roman"/>
            </a:endParaRPr>
          </a:p>
          <a:p>
            <a:pPr marL="227329" marR="5080" indent="-215265">
              <a:lnSpc>
                <a:spcPct val="100000"/>
              </a:lnSpc>
              <a:buClr>
                <a:srgbClr val="000000"/>
              </a:buClr>
              <a:buFont typeface="Arial"/>
              <a:buChar char="•"/>
              <a:tabLst>
                <a:tab pos="227329" algn="l"/>
                <a:tab pos="227965" algn="l"/>
              </a:tabLst>
            </a:pPr>
            <a:r>
              <a:rPr lang="en-US" sz="1500" spc="-5" dirty="0">
                <a:solidFill>
                  <a:srgbClr val="191919"/>
                </a:solidFill>
                <a:latin typeface="Times New Roman"/>
                <a:cs typeface="Times New Roman"/>
              </a:rPr>
              <a:t>To date , </a:t>
            </a:r>
            <a:r>
              <a:rPr sz="1500" spc="-5" dirty="0">
                <a:solidFill>
                  <a:srgbClr val="191919"/>
                </a:solidFill>
                <a:latin typeface="Times New Roman"/>
                <a:cs typeface="Times New Roman"/>
              </a:rPr>
              <a:t>CAPS</a:t>
            </a:r>
            <a:r>
              <a:rPr lang="en-US" sz="1500" spc="-5" dirty="0">
                <a:solidFill>
                  <a:srgbClr val="191919"/>
                </a:solidFill>
                <a:latin typeface="Times New Roman"/>
                <a:cs typeface="Times New Roman"/>
              </a:rPr>
              <a:t>TONE</a:t>
            </a:r>
            <a:r>
              <a:rPr sz="1500" dirty="0">
                <a:solidFill>
                  <a:srgbClr val="191919"/>
                </a:solidFill>
                <a:latin typeface="Times New Roman"/>
                <a:cs typeface="Times New Roman"/>
              </a:rPr>
              <a:t> </a:t>
            </a:r>
            <a:r>
              <a:rPr lang="en-US" sz="1500" spc="-5" dirty="0">
                <a:solidFill>
                  <a:srgbClr val="191919"/>
                </a:solidFill>
                <a:latin typeface="Times New Roman"/>
                <a:cs typeface="Times New Roman"/>
              </a:rPr>
              <a:t>has</a:t>
            </a:r>
            <a:r>
              <a:rPr sz="1500" dirty="0">
                <a:solidFill>
                  <a:srgbClr val="191919"/>
                </a:solidFill>
                <a:latin typeface="Times New Roman"/>
                <a:cs typeface="Times New Roman"/>
              </a:rPr>
              <a:t> </a:t>
            </a:r>
            <a:r>
              <a:rPr sz="1500" spc="-5" dirty="0">
                <a:solidFill>
                  <a:srgbClr val="191919"/>
                </a:solidFill>
                <a:latin typeface="Times New Roman"/>
                <a:cs typeface="Times New Roman"/>
              </a:rPr>
              <a:t>perform</a:t>
            </a:r>
            <a:r>
              <a:rPr lang="en-US" sz="1500" spc="-5" dirty="0">
                <a:solidFill>
                  <a:srgbClr val="191919"/>
                </a:solidFill>
                <a:latin typeface="Times New Roman"/>
                <a:cs typeface="Times New Roman"/>
              </a:rPr>
              <a:t>ed</a:t>
            </a:r>
            <a:r>
              <a:rPr sz="1500" spc="5" dirty="0">
                <a:solidFill>
                  <a:srgbClr val="191919"/>
                </a:solidFill>
                <a:latin typeface="Times New Roman"/>
                <a:cs typeface="Times New Roman"/>
              </a:rPr>
              <a:t> </a:t>
            </a:r>
            <a:r>
              <a:rPr lang="en-US" sz="1500" spc="5" dirty="0">
                <a:solidFill>
                  <a:srgbClr val="191919"/>
                </a:solidFill>
                <a:latin typeface="Times New Roman"/>
                <a:cs typeface="Times New Roman"/>
              </a:rPr>
              <a:t>3 ranging passes with </a:t>
            </a:r>
            <a:r>
              <a:rPr sz="1500" dirty="0">
                <a:solidFill>
                  <a:srgbClr val="191919"/>
                </a:solidFill>
                <a:latin typeface="Times New Roman"/>
                <a:cs typeface="Times New Roman"/>
              </a:rPr>
              <a:t>the </a:t>
            </a:r>
            <a:r>
              <a:rPr sz="1500" spc="5" dirty="0">
                <a:solidFill>
                  <a:srgbClr val="191919"/>
                </a:solidFill>
                <a:latin typeface="Times New Roman"/>
                <a:cs typeface="Times New Roman"/>
              </a:rPr>
              <a:t> </a:t>
            </a:r>
            <a:r>
              <a:rPr sz="1500" dirty="0">
                <a:solidFill>
                  <a:srgbClr val="191919"/>
                </a:solidFill>
                <a:latin typeface="Times New Roman"/>
                <a:cs typeface="Times New Roman"/>
              </a:rPr>
              <a:t>LRO</a:t>
            </a:r>
            <a:r>
              <a:rPr sz="1500" spc="5" dirty="0">
                <a:solidFill>
                  <a:srgbClr val="191919"/>
                </a:solidFill>
                <a:latin typeface="Times New Roman"/>
                <a:cs typeface="Times New Roman"/>
              </a:rPr>
              <a:t> </a:t>
            </a:r>
            <a:r>
              <a:rPr sz="1500" spc="-5" dirty="0">
                <a:solidFill>
                  <a:srgbClr val="191919"/>
                </a:solidFill>
                <a:latin typeface="Times New Roman"/>
                <a:cs typeface="Times New Roman"/>
              </a:rPr>
              <a:t>spacecraft</a:t>
            </a:r>
            <a:r>
              <a:rPr sz="1500" spc="10" dirty="0">
                <a:solidFill>
                  <a:srgbClr val="191919"/>
                </a:solidFill>
                <a:latin typeface="Times New Roman"/>
                <a:cs typeface="Times New Roman"/>
              </a:rPr>
              <a:t> </a:t>
            </a:r>
            <a:r>
              <a:rPr lang="en-US" sz="1500" spc="10" dirty="0">
                <a:solidFill>
                  <a:srgbClr val="191919"/>
                </a:solidFill>
                <a:latin typeface="Times New Roman"/>
                <a:cs typeface="Times New Roman"/>
              </a:rPr>
              <a:t>in order </a:t>
            </a:r>
            <a:r>
              <a:rPr sz="1500" dirty="0">
                <a:solidFill>
                  <a:srgbClr val="191919"/>
                </a:solidFill>
                <a:latin typeface="Times New Roman"/>
                <a:cs typeface="Times New Roman"/>
              </a:rPr>
              <a:t>to</a:t>
            </a:r>
            <a:r>
              <a:rPr sz="1500" spc="10" dirty="0">
                <a:solidFill>
                  <a:srgbClr val="191919"/>
                </a:solidFill>
                <a:latin typeface="Times New Roman"/>
                <a:cs typeface="Times New Roman"/>
              </a:rPr>
              <a:t> </a:t>
            </a:r>
            <a:r>
              <a:rPr sz="1500" spc="-5" dirty="0">
                <a:solidFill>
                  <a:srgbClr val="191919"/>
                </a:solidFill>
                <a:latin typeface="Times New Roman"/>
                <a:cs typeface="Times New Roman"/>
              </a:rPr>
              <a:t>generate</a:t>
            </a:r>
            <a:r>
              <a:rPr sz="1500" spc="5" dirty="0">
                <a:solidFill>
                  <a:srgbClr val="191919"/>
                </a:solidFill>
                <a:latin typeface="Times New Roman"/>
                <a:cs typeface="Times New Roman"/>
              </a:rPr>
              <a:t> </a:t>
            </a:r>
            <a:r>
              <a:rPr sz="1500" spc="-5" dirty="0">
                <a:solidFill>
                  <a:srgbClr val="1E40BA"/>
                </a:solidFill>
                <a:latin typeface="Times New Roman"/>
                <a:cs typeface="Times New Roman"/>
              </a:rPr>
              <a:t>absolute</a:t>
            </a:r>
            <a:r>
              <a:rPr sz="1500" spc="5" dirty="0">
                <a:solidFill>
                  <a:srgbClr val="1E40BA"/>
                </a:solidFill>
                <a:latin typeface="Times New Roman"/>
                <a:cs typeface="Times New Roman"/>
              </a:rPr>
              <a:t> </a:t>
            </a:r>
            <a:r>
              <a:rPr sz="1500" spc="-5" dirty="0">
                <a:solidFill>
                  <a:srgbClr val="1E40BA"/>
                </a:solidFill>
                <a:latin typeface="Times New Roman"/>
                <a:cs typeface="Times New Roman"/>
              </a:rPr>
              <a:t>estimates</a:t>
            </a:r>
            <a:r>
              <a:rPr sz="1500" spc="10" dirty="0">
                <a:solidFill>
                  <a:srgbClr val="1E40BA"/>
                </a:solidFill>
                <a:latin typeface="Times New Roman"/>
                <a:cs typeface="Times New Roman"/>
              </a:rPr>
              <a:t> </a:t>
            </a:r>
            <a:r>
              <a:rPr sz="1500" dirty="0">
                <a:solidFill>
                  <a:srgbClr val="1E40BA"/>
                </a:solidFill>
                <a:latin typeface="Times New Roman"/>
                <a:cs typeface="Times New Roman"/>
              </a:rPr>
              <a:t>of</a:t>
            </a:r>
            <a:r>
              <a:rPr sz="1500" spc="10" dirty="0">
                <a:solidFill>
                  <a:srgbClr val="1E40BA"/>
                </a:solidFill>
                <a:latin typeface="Times New Roman"/>
                <a:cs typeface="Times New Roman"/>
              </a:rPr>
              <a:t> </a:t>
            </a:r>
            <a:r>
              <a:rPr sz="1500" spc="-5" dirty="0">
                <a:solidFill>
                  <a:srgbClr val="1E40BA"/>
                </a:solidFill>
                <a:latin typeface="Times New Roman"/>
                <a:cs typeface="Times New Roman"/>
              </a:rPr>
              <a:t>spacecraft</a:t>
            </a:r>
            <a:r>
              <a:rPr sz="1500" spc="10" dirty="0">
                <a:solidFill>
                  <a:srgbClr val="1E40BA"/>
                </a:solidFill>
                <a:latin typeface="Times New Roman"/>
                <a:cs typeface="Times New Roman"/>
              </a:rPr>
              <a:t> </a:t>
            </a:r>
            <a:r>
              <a:rPr sz="1500" spc="-5" dirty="0">
                <a:solidFill>
                  <a:srgbClr val="1E40BA"/>
                </a:solidFill>
                <a:latin typeface="Times New Roman"/>
                <a:cs typeface="Times New Roman"/>
              </a:rPr>
              <a:t>position</a:t>
            </a:r>
            <a:r>
              <a:rPr sz="1500" spc="10" dirty="0">
                <a:solidFill>
                  <a:srgbClr val="1E40BA"/>
                </a:solidFill>
                <a:latin typeface="Times New Roman"/>
                <a:cs typeface="Times New Roman"/>
              </a:rPr>
              <a:t> </a:t>
            </a:r>
            <a:r>
              <a:rPr sz="1500" dirty="0">
                <a:solidFill>
                  <a:srgbClr val="1E40BA"/>
                </a:solidFill>
                <a:latin typeface="Times New Roman"/>
                <a:cs typeface="Times New Roman"/>
              </a:rPr>
              <a:t>and</a:t>
            </a:r>
            <a:r>
              <a:rPr sz="1500" spc="10" dirty="0">
                <a:solidFill>
                  <a:srgbClr val="1E40BA"/>
                </a:solidFill>
                <a:latin typeface="Times New Roman"/>
                <a:cs typeface="Times New Roman"/>
              </a:rPr>
              <a:t> </a:t>
            </a:r>
            <a:r>
              <a:rPr sz="1500" spc="-5" dirty="0">
                <a:solidFill>
                  <a:srgbClr val="1E40BA"/>
                </a:solidFill>
                <a:latin typeface="Times New Roman"/>
                <a:cs typeface="Times New Roman"/>
              </a:rPr>
              <a:t>velocity</a:t>
            </a:r>
            <a:r>
              <a:rPr sz="1500" spc="-5" dirty="0">
                <a:solidFill>
                  <a:srgbClr val="191919"/>
                </a:solidFill>
                <a:latin typeface="Times New Roman"/>
                <a:cs typeface="Times New Roman"/>
              </a:rPr>
              <a:t>.</a:t>
            </a:r>
            <a:endParaRPr lang="en-US" sz="1500" spc="-5" dirty="0">
              <a:solidFill>
                <a:srgbClr val="191919"/>
              </a:solidFill>
              <a:latin typeface="Times New Roman"/>
              <a:cs typeface="Times New Roman"/>
            </a:endParaRPr>
          </a:p>
          <a:p>
            <a:pPr marL="227329" marR="5080" indent="-215265">
              <a:lnSpc>
                <a:spcPct val="100000"/>
              </a:lnSpc>
              <a:buClr>
                <a:srgbClr val="000000"/>
              </a:buClr>
              <a:buFont typeface="Arial"/>
              <a:buChar char="•"/>
              <a:tabLst>
                <a:tab pos="227329" algn="l"/>
                <a:tab pos="227965" algn="l"/>
              </a:tabLst>
            </a:pPr>
            <a:r>
              <a:rPr lang="en-US" sz="1500" spc="-5" dirty="0">
                <a:solidFill>
                  <a:srgbClr val="191919"/>
                </a:solidFill>
                <a:latin typeface="Times New Roman"/>
                <a:cs typeface="Times New Roman"/>
              </a:rPr>
              <a:t>Results thus far have been uneven but promising. Working to adjust the CAPSTONE   S-Band radio modulation and the ranging signal to get better measurements.</a:t>
            </a:r>
            <a:endParaRPr sz="1500" dirty="0">
              <a:latin typeface="Times New Roman"/>
              <a:cs typeface="Times New Roman"/>
            </a:endParaRPr>
          </a:p>
        </p:txBody>
      </p:sp>
      <p:sp>
        <p:nvSpPr>
          <p:cNvPr id="15" name="object 15">
            <a:extLst>
              <a:ext uri="{FF2B5EF4-FFF2-40B4-BE49-F238E27FC236}">
                <a16:creationId xmlns:a16="http://schemas.microsoft.com/office/drawing/2014/main" id="{770A0BF2-174E-BD27-7B03-39977B39512F}"/>
              </a:ext>
            </a:extLst>
          </p:cNvPr>
          <p:cNvSpPr txBox="1"/>
          <p:nvPr/>
        </p:nvSpPr>
        <p:spPr>
          <a:xfrm>
            <a:off x="8884429" y="4900154"/>
            <a:ext cx="246426" cy="205184"/>
          </a:xfrm>
          <a:prstGeom prst="rect">
            <a:avLst/>
          </a:prstGeom>
        </p:spPr>
        <p:txBody>
          <a:bodyPr vert="horz" wrap="square" lIns="0" tIns="0" rIns="0" bIns="0" rtlCol="0">
            <a:spAutoFit/>
          </a:bodyPr>
          <a:lstStyle/>
          <a:p>
            <a:pPr marL="38100" algn="ctr">
              <a:lnSpc>
                <a:spcPts val="1645"/>
              </a:lnSpc>
            </a:pPr>
            <a:fld id="{81D60167-4931-47E6-BA6A-407CBD079E47}" type="slidenum">
              <a:rPr sz="1400">
                <a:latin typeface="Arial"/>
                <a:cs typeface="Arial"/>
              </a:rPr>
              <a:pPr marL="38100" algn="ctr">
                <a:lnSpc>
                  <a:spcPts val="1645"/>
                </a:lnSpc>
              </a:pPr>
              <a:t>17</a:t>
            </a:fld>
            <a:endParaRPr sz="1400" dirty="0">
              <a:latin typeface="Arial"/>
              <a:cs typeface="Arial"/>
            </a:endParaRPr>
          </a:p>
        </p:txBody>
      </p:sp>
      <p:sp>
        <p:nvSpPr>
          <p:cNvPr id="3" name="Holder 4">
            <a:extLst>
              <a:ext uri="{FF2B5EF4-FFF2-40B4-BE49-F238E27FC236}">
                <a16:creationId xmlns:a16="http://schemas.microsoft.com/office/drawing/2014/main" id="{430EEDF5-94D5-836E-8A87-D75B81FCFA9D}"/>
              </a:ext>
            </a:extLst>
          </p:cNvPr>
          <p:cNvSpPr>
            <a:spLocks noGrp="1"/>
          </p:cNvSpPr>
          <p:nvPr>
            <p:ph type="ftr" sz="quarter" idx="5"/>
          </p:nvPr>
        </p:nvSpPr>
        <p:spPr>
          <a:xfrm>
            <a:off x="3017520" y="4885745"/>
            <a:ext cx="3355466" cy="243656"/>
          </a:xfrm>
          <a:prstGeom prst="rect">
            <a:avLst/>
          </a:prstGeom>
        </p:spPr>
        <p:txBody>
          <a:bodyPr wrap="square" lIns="0" tIns="0" rIns="0" bIns="0">
            <a:spAutoFit/>
          </a:bodyPr>
          <a:lstStyle>
            <a:lvl1pPr>
              <a:defRPr sz="800" b="0" i="0">
                <a:solidFill>
                  <a:schemeClr val="bg1"/>
                </a:solidFill>
                <a:latin typeface="Times New Roman"/>
                <a:cs typeface="Times New Roman"/>
              </a:defRPr>
            </a:lvl1pPr>
          </a:lstStyle>
          <a:p>
            <a:pPr marL="1049655" marR="5080" indent="-1037590">
              <a:lnSpc>
                <a:spcPts val="910"/>
              </a:lnSpc>
              <a:spcBef>
                <a:spcPts val="85"/>
              </a:spcBef>
            </a:pPr>
            <a:r>
              <a:rPr lang="en-US" spc="-35" dirty="0"/>
              <a:t>CAPSTONE Mission Summary Briefing to Interplanetary Small Satellite Conference</a:t>
            </a:r>
          </a:p>
          <a:p>
            <a:pPr marL="1049655" marR="5080" indent="-1037590">
              <a:lnSpc>
                <a:spcPts val="910"/>
              </a:lnSpc>
              <a:spcBef>
                <a:spcPts val="85"/>
              </a:spcBef>
            </a:pPr>
            <a:r>
              <a:rPr lang="en-US" spc="-35" dirty="0"/>
              <a:t>5/1/2023  Advanced Space, LLC</a:t>
            </a:r>
            <a:endParaRPr dirty="0"/>
          </a:p>
        </p:txBody>
      </p:sp>
    </p:spTree>
    <p:extLst>
      <p:ext uri="{BB962C8B-B14F-4D97-AF65-F5344CB8AC3E}">
        <p14:creationId xmlns:p14="http://schemas.microsoft.com/office/powerpoint/2010/main" val="28021375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ject 7"/>
          <p:cNvPicPr/>
          <p:nvPr/>
        </p:nvPicPr>
        <p:blipFill>
          <a:blip r:embed="rId2" cstate="print"/>
          <a:stretch>
            <a:fillRect/>
          </a:stretch>
        </p:blipFill>
        <p:spPr>
          <a:xfrm>
            <a:off x="6389915" y="2946806"/>
            <a:ext cx="2445825" cy="1832365"/>
          </a:xfrm>
          <a:prstGeom prst="rect">
            <a:avLst/>
          </a:prstGeom>
        </p:spPr>
      </p:pic>
      <p:sp>
        <p:nvSpPr>
          <p:cNvPr id="8" name="object 8"/>
          <p:cNvSpPr/>
          <p:nvPr/>
        </p:nvSpPr>
        <p:spPr>
          <a:xfrm>
            <a:off x="6375633" y="2932521"/>
            <a:ext cx="2473325" cy="1860550"/>
          </a:xfrm>
          <a:custGeom>
            <a:avLst/>
            <a:gdLst/>
            <a:ahLst/>
            <a:cxnLst/>
            <a:rect l="l" t="t" r="r" b="b"/>
            <a:pathLst>
              <a:path w="2473325" h="1860550">
                <a:moveTo>
                  <a:pt x="0" y="0"/>
                </a:moveTo>
                <a:lnTo>
                  <a:pt x="2473141" y="0"/>
                </a:lnTo>
                <a:lnTo>
                  <a:pt x="2473141" y="1859996"/>
                </a:lnTo>
                <a:lnTo>
                  <a:pt x="0" y="1859996"/>
                </a:lnTo>
                <a:lnTo>
                  <a:pt x="0" y="0"/>
                </a:lnTo>
                <a:close/>
              </a:path>
            </a:pathLst>
          </a:custGeom>
          <a:ln w="28560">
            <a:solidFill>
              <a:srgbClr val="0070C0"/>
            </a:solidFill>
          </a:ln>
        </p:spPr>
        <p:txBody>
          <a:bodyPr wrap="square" lIns="0" tIns="0" rIns="0" bIns="0" rtlCol="0"/>
          <a:lstStyle/>
          <a:p>
            <a:endParaRPr dirty="0"/>
          </a:p>
        </p:txBody>
      </p:sp>
      <p:sp>
        <p:nvSpPr>
          <p:cNvPr id="9" name="object 9"/>
          <p:cNvSpPr/>
          <p:nvPr/>
        </p:nvSpPr>
        <p:spPr>
          <a:xfrm>
            <a:off x="5883964" y="2743200"/>
            <a:ext cx="1763175" cy="793305"/>
          </a:xfrm>
          <a:custGeom>
            <a:avLst/>
            <a:gdLst/>
            <a:ahLst/>
            <a:cxnLst/>
            <a:rect l="l" t="t" r="r" b="b"/>
            <a:pathLst>
              <a:path w="1896109" h="785495">
                <a:moveTo>
                  <a:pt x="1310563" y="785152"/>
                </a:moveTo>
                <a:lnTo>
                  <a:pt x="1289862" y="753097"/>
                </a:lnTo>
                <a:lnTo>
                  <a:pt x="1241234" y="677799"/>
                </a:lnTo>
                <a:lnTo>
                  <a:pt x="1221854" y="710603"/>
                </a:lnTo>
                <a:lnTo>
                  <a:pt x="19380" y="0"/>
                </a:lnTo>
                <a:lnTo>
                  <a:pt x="0" y="32804"/>
                </a:lnTo>
                <a:lnTo>
                  <a:pt x="1202461" y="743407"/>
                </a:lnTo>
                <a:lnTo>
                  <a:pt x="1183093" y="776198"/>
                </a:lnTo>
                <a:lnTo>
                  <a:pt x="1310563" y="785152"/>
                </a:lnTo>
                <a:close/>
              </a:path>
              <a:path w="1896109" h="785495">
                <a:moveTo>
                  <a:pt x="1895703" y="126517"/>
                </a:moveTo>
                <a:lnTo>
                  <a:pt x="1859343" y="115125"/>
                </a:lnTo>
                <a:lnTo>
                  <a:pt x="1765909" y="413219"/>
                </a:lnTo>
                <a:lnTo>
                  <a:pt x="1729549" y="401815"/>
                </a:lnTo>
                <a:lnTo>
                  <a:pt x="1749894" y="527977"/>
                </a:lnTo>
                <a:lnTo>
                  <a:pt x="1832076" y="442785"/>
                </a:lnTo>
                <a:lnTo>
                  <a:pt x="1838617" y="436003"/>
                </a:lnTo>
                <a:lnTo>
                  <a:pt x="1802269" y="424611"/>
                </a:lnTo>
                <a:lnTo>
                  <a:pt x="1895703" y="126517"/>
                </a:lnTo>
                <a:close/>
              </a:path>
            </a:pathLst>
          </a:custGeom>
          <a:solidFill>
            <a:srgbClr val="FF0000"/>
          </a:solidFill>
        </p:spPr>
        <p:txBody>
          <a:bodyPr wrap="square" lIns="0" tIns="0" rIns="0" bIns="0" rtlCol="0"/>
          <a:lstStyle/>
          <a:p>
            <a:endParaRPr dirty="0"/>
          </a:p>
        </p:txBody>
      </p:sp>
      <p:pic>
        <p:nvPicPr>
          <p:cNvPr id="2" name="object 2"/>
          <p:cNvPicPr/>
          <p:nvPr/>
        </p:nvPicPr>
        <p:blipFill>
          <a:blip r:embed="rId3" cstate="print"/>
          <a:stretch>
            <a:fillRect/>
          </a:stretch>
        </p:blipFill>
        <p:spPr>
          <a:xfrm>
            <a:off x="5818632" y="865632"/>
            <a:ext cx="3325367" cy="1804416"/>
          </a:xfrm>
          <a:prstGeom prst="rect">
            <a:avLst/>
          </a:prstGeom>
        </p:spPr>
      </p:pic>
      <p:sp>
        <p:nvSpPr>
          <p:cNvPr id="3" name="object 3"/>
          <p:cNvSpPr txBox="1">
            <a:spLocks noGrp="1"/>
          </p:cNvSpPr>
          <p:nvPr>
            <p:ph type="title"/>
          </p:nvPr>
        </p:nvSpPr>
        <p:spPr>
          <a:xfrm>
            <a:off x="0" y="33453"/>
            <a:ext cx="5581043" cy="443711"/>
          </a:xfrm>
          <a:prstGeom prst="rect">
            <a:avLst/>
          </a:prstGeom>
        </p:spPr>
        <p:txBody>
          <a:bodyPr vert="horz" wrap="square" lIns="0" tIns="12700" rIns="0" bIns="0" rtlCol="0">
            <a:spAutoFit/>
          </a:bodyPr>
          <a:lstStyle/>
          <a:p>
            <a:pPr marL="12700">
              <a:lnSpc>
                <a:spcPct val="100000"/>
              </a:lnSpc>
              <a:spcBef>
                <a:spcPts val="100"/>
              </a:spcBef>
            </a:pPr>
            <a:r>
              <a:rPr sz="2800" dirty="0">
                <a:solidFill>
                  <a:srgbClr val="0070C0"/>
                </a:solidFill>
              </a:rPr>
              <a:t>CSAC</a:t>
            </a:r>
            <a:r>
              <a:rPr sz="2800" spc="-15" dirty="0">
                <a:solidFill>
                  <a:srgbClr val="0070C0"/>
                </a:solidFill>
              </a:rPr>
              <a:t> </a:t>
            </a:r>
            <a:r>
              <a:rPr sz="2800" dirty="0">
                <a:solidFill>
                  <a:srgbClr val="0070C0"/>
                </a:solidFill>
              </a:rPr>
              <a:t>1-Way</a:t>
            </a:r>
            <a:r>
              <a:rPr sz="2800" spc="-10" dirty="0">
                <a:solidFill>
                  <a:srgbClr val="0070C0"/>
                </a:solidFill>
              </a:rPr>
              <a:t> </a:t>
            </a:r>
            <a:r>
              <a:rPr sz="2800" spc="-5" dirty="0">
                <a:solidFill>
                  <a:srgbClr val="0070C0"/>
                </a:solidFill>
              </a:rPr>
              <a:t>Ranging</a:t>
            </a:r>
            <a:r>
              <a:rPr sz="2800" spc="-15" dirty="0">
                <a:solidFill>
                  <a:srgbClr val="0070C0"/>
                </a:solidFill>
              </a:rPr>
              <a:t> </a:t>
            </a:r>
            <a:r>
              <a:rPr sz="2800" spc="-5" dirty="0">
                <a:solidFill>
                  <a:srgbClr val="0070C0"/>
                </a:solidFill>
              </a:rPr>
              <a:t>Experiment</a:t>
            </a:r>
          </a:p>
        </p:txBody>
      </p:sp>
      <p:sp>
        <p:nvSpPr>
          <p:cNvPr id="4" name="object 4"/>
          <p:cNvSpPr txBox="1"/>
          <p:nvPr/>
        </p:nvSpPr>
        <p:spPr>
          <a:xfrm>
            <a:off x="78739" y="940252"/>
            <a:ext cx="5906135" cy="3300519"/>
          </a:xfrm>
          <a:prstGeom prst="rect">
            <a:avLst/>
          </a:prstGeom>
        </p:spPr>
        <p:txBody>
          <a:bodyPr vert="horz" wrap="square" lIns="0" tIns="36830" rIns="0" bIns="0" rtlCol="0">
            <a:spAutoFit/>
          </a:bodyPr>
          <a:lstStyle/>
          <a:p>
            <a:pPr marL="269875" marR="424180" indent="-257175">
              <a:lnSpc>
                <a:spcPts val="1510"/>
              </a:lnSpc>
              <a:spcBef>
                <a:spcPts val="290"/>
              </a:spcBef>
              <a:buClr>
                <a:srgbClr val="191919"/>
              </a:buClr>
              <a:buSzPct val="128571"/>
              <a:buFont typeface="Arial"/>
              <a:buChar char="•"/>
              <a:tabLst>
                <a:tab pos="269240" algn="l"/>
                <a:tab pos="269875" algn="l"/>
              </a:tabLst>
            </a:pPr>
            <a:r>
              <a:rPr sz="1600" dirty="0">
                <a:latin typeface="Times New Roman"/>
                <a:cs typeface="Times New Roman"/>
              </a:rPr>
              <a:t>A</a:t>
            </a:r>
            <a:r>
              <a:rPr sz="1600" spc="-50" dirty="0">
                <a:latin typeface="Times New Roman"/>
                <a:cs typeface="Times New Roman"/>
              </a:rPr>
              <a:t> </a:t>
            </a:r>
            <a:r>
              <a:rPr sz="1600" b="1" spc="-20" dirty="0">
                <a:latin typeface="Times New Roman"/>
                <a:cs typeface="Times New Roman"/>
              </a:rPr>
              <a:t>Chip</a:t>
            </a:r>
            <a:r>
              <a:rPr sz="1600" b="1" spc="-40" dirty="0">
                <a:latin typeface="Times New Roman"/>
                <a:cs typeface="Times New Roman"/>
              </a:rPr>
              <a:t> </a:t>
            </a:r>
            <a:r>
              <a:rPr sz="1600" b="1" spc="-20" dirty="0">
                <a:latin typeface="Times New Roman"/>
                <a:cs typeface="Times New Roman"/>
              </a:rPr>
              <a:t>Scale</a:t>
            </a:r>
            <a:r>
              <a:rPr sz="1600" b="1" spc="-35" dirty="0">
                <a:latin typeface="Times New Roman"/>
                <a:cs typeface="Times New Roman"/>
              </a:rPr>
              <a:t> </a:t>
            </a:r>
            <a:r>
              <a:rPr sz="1600" b="1" spc="-25" dirty="0">
                <a:latin typeface="Times New Roman"/>
                <a:cs typeface="Times New Roman"/>
              </a:rPr>
              <a:t>Atomic</a:t>
            </a:r>
            <a:r>
              <a:rPr sz="1600" b="1" spc="-35" dirty="0">
                <a:latin typeface="Times New Roman"/>
                <a:cs typeface="Times New Roman"/>
              </a:rPr>
              <a:t> </a:t>
            </a:r>
            <a:r>
              <a:rPr sz="1600" b="1" spc="-20" dirty="0">
                <a:latin typeface="Times New Roman"/>
                <a:cs typeface="Times New Roman"/>
              </a:rPr>
              <a:t>Clock</a:t>
            </a:r>
            <a:r>
              <a:rPr sz="1600" b="1" spc="-40" dirty="0">
                <a:latin typeface="Times New Roman"/>
                <a:cs typeface="Times New Roman"/>
              </a:rPr>
              <a:t> </a:t>
            </a:r>
            <a:r>
              <a:rPr lang="en-US" sz="1600" b="1" spc="-40" dirty="0">
                <a:latin typeface="Times New Roman"/>
                <a:cs typeface="Times New Roman"/>
              </a:rPr>
              <a:t>(CSAC) </a:t>
            </a:r>
            <a:r>
              <a:rPr sz="1600" spc="-20" dirty="0">
                <a:latin typeface="Times New Roman"/>
                <a:cs typeface="Times New Roman"/>
              </a:rPr>
              <a:t>has</a:t>
            </a:r>
            <a:r>
              <a:rPr sz="1600" spc="-35" dirty="0">
                <a:latin typeface="Times New Roman"/>
                <a:cs typeface="Times New Roman"/>
              </a:rPr>
              <a:t> </a:t>
            </a:r>
            <a:r>
              <a:rPr sz="1600" spc="-20" dirty="0">
                <a:latin typeface="Times New Roman"/>
                <a:cs typeface="Times New Roman"/>
              </a:rPr>
              <a:t>been</a:t>
            </a:r>
            <a:r>
              <a:rPr sz="1600" spc="-40" dirty="0">
                <a:latin typeface="Times New Roman"/>
                <a:cs typeface="Times New Roman"/>
              </a:rPr>
              <a:t> </a:t>
            </a:r>
            <a:r>
              <a:rPr sz="1600" spc="-20" dirty="0">
                <a:latin typeface="Times New Roman"/>
                <a:cs typeface="Times New Roman"/>
              </a:rPr>
              <a:t>added</a:t>
            </a:r>
            <a:r>
              <a:rPr sz="1600" spc="-35" dirty="0">
                <a:latin typeface="Times New Roman"/>
                <a:cs typeface="Times New Roman"/>
              </a:rPr>
              <a:t> </a:t>
            </a:r>
            <a:r>
              <a:rPr sz="1600" spc="-10" dirty="0">
                <a:latin typeface="Times New Roman"/>
                <a:cs typeface="Times New Roman"/>
              </a:rPr>
              <a:t>to</a:t>
            </a:r>
            <a:r>
              <a:rPr sz="1600" spc="-40" dirty="0">
                <a:latin typeface="Times New Roman"/>
                <a:cs typeface="Times New Roman"/>
              </a:rPr>
              <a:t> </a:t>
            </a:r>
            <a:r>
              <a:rPr sz="1600" spc="-15" dirty="0">
                <a:latin typeface="Times New Roman"/>
                <a:cs typeface="Times New Roman"/>
              </a:rPr>
              <a:t>Iris</a:t>
            </a:r>
            <a:r>
              <a:rPr sz="1600" spc="-35" dirty="0">
                <a:latin typeface="Times New Roman"/>
                <a:cs typeface="Times New Roman"/>
              </a:rPr>
              <a:t> </a:t>
            </a:r>
            <a:r>
              <a:rPr sz="1600" spc="-30" dirty="0">
                <a:latin typeface="Times New Roman"/>
                <a:cs typeface="Times New Roman"/>
              </a:rPr>
              <a:t>X-Band</a:t>
            </a:r>
            <a:r>
              <a:rPr sz="1600" spc="-40" dirty="0">
                <a:latin typeface="Times New Roman"/>
                <a:cs typeface="Times New Roman"/>
              </a:rPr>
              <a:t> </a:t>
            </a:r>
            <a:r>
              <a:rPr sz="1600" spc="-20" dirty="0">
                <a:latin typeface="Times New Roman"/>
                <a:cs typeface="Times New Roman"/>
              </a:rPr>
              <a:t>radio</a:t>
            </a:r>
            <a:r>
              <a:rPr sz="1600" spc="-40" dirty="0">
                <a:latin typeface="Times New Roman"/>
                <a:cs typeface="Times New Roman"/>
              </a:rPr>
              <a:t> </a:t>
            </a:r>
            <a:r>
              <a:rPr sz="1600" spc="-10" dirty="0">
                <a:latin typeface="Times New Roman"/>
                <a:cs typeface="Times New Roman"/>
              </a:rPr>
              <a:t>in</a:t>
            </a:r>
            <a:r>
              <a:rPr sz="1600" spc="-40" dirty="0">
                <a:latin typeface="Times New Roman"/>
                <a:cs typeface="Times New Roman"/>
              </a:rPr>
              <a:t> </a:t>
            </a:r>
            <a:r>
              <a:rPr sz="1600" spc="-25" dirty="0">
                <a:latin typeface="Times New Roman"/>
                <a:cs typeface="Times New Roman"/>
              </a:rPr>
              <a:t>order</a:t>
            </a:r>
            <a:r>
              <a:rPr sz="1600" spc="-30" dirty="0">
                <a:latin typeface="Times New Roman"/>
                <a:cs typeface="Times New Roman"/>
              </a:rPr>
              <a:t> </a:t>
            </a:r>
            <a:r>
              <a:rPr sz="1600" spc="-10" dirty="0">
                <a:latin typeface="Times New Roman"/>
                <a:cs typeface="Times New Roman"/>
              </a:rPr>
              <a:t>to </a:t>
            </a:r>
            <a:r>
              <a:rPr sz="1600" spc="-335" dirty="0">
                <a:latin typeface="Times New Roman"/>
                <a:cs typeface="Times New Roman"/>
              </a:rPr>
              <a:t> </a:t>
            </a:r>
            <a:r>
              <a:rPr sz="1600" spc="-25" dirty="0">
                <a:latin typeface="Times New Roman"/>
                <a:cs typeface="Times New Roman"/>
              </a:rPr>
              <a:t>support</a:t>
            </a:r>
            <a:r>
              <a:rPr sz="1600" spc="-30" dirty="0">
                <a:latin typeface="Times New Roman"/>
                <a:cs typeface="Times New Roman"/>
              </a:rPr>
              <a:t> </a:t>
            </a:r>
            <a:r>
              <a:rPr sz="1600" dirty="0">
                <a:latin typeface="Times New Roman"/>
                <a:cs typeface="Times New Roman"/>
              </a:rPr>
              <a:t>a</a:t>
            </a:r>
            <a:r>
              <a:rPr sz="1600" spc="-35" dirty="0">
                <a:latin typeface="Times New Roman"/>
                <a:cs typeface="Times New Roman"/>
              </a:rPr>
              <a:t> </a:t>
            </a:r>
            <a:r>
              <a:rPr sz="1600" spc="-25" dirty="0">
                <a:latin typeface="Times New Roman"/>
                <a:cs typeface="Times New Roman"/>
              </a:rPr>
              <a:t>1-Way</a:t>
            </a:r>
            <a:r>
              <a:rPr sz="1600" spc="-35" dirty="0">
                <a:latin typeface="Times New Roman"/>
                <a:cs typeface="Times New Roman"/>
              </a:rPr>
              <a:t> </a:t>
            </a:r>
            <a:r>
              <a:rPr sz="1600" spc="-25" dirty="0">
                <a:latin typeface="Times New Roman"/>
                <a:cs typeface="Times New Roman"/>
              </a:rPr>
              <a:t>ranging</a:t>
            </a:r>
            <a:r>
              <a:rPr sz="1600" spc="-40" dirty="0">
                <a:latin typeface="Times New Roman"/>
                <a:cs typeface="Times New Roman"/>
              </a:rPr>
              <a:t> </a:t>
            </a:r>
            <a:r>
              <a:rPr sz="1600" spc="-25" dirty="0">
                <a:latin typeface="Times New Roman"/>
                <a:cs typeface="Times New Roman"/>
              </a:rPr>
              <a:t>experiment</a:t>
            </a:r>
            <a:r>
              <a:rPr sz="1600" spc="-30" dirty="0">
                <a:latin typeface="Times New Roman"/>
                <a:cs typeface="Times New Roman"/>
              </a:rPr>
              <a:t> </a:t>
            </a:r>
            <a:r>
              <a:rPr sz="1600" spc="-25" dirty="0">
                <a:latin typeface="Times New Roman"/>
                <a:cs typeface="Times New Roman"/>
              </a:rPr>
              <a:t>during</a:t>
            </a:r>
            <a:r>
              <a:rPr sz="1600" spc="-35" dirty="0">
                <a:latin typeface="Times New Roman"/>
                <a:cs typeface="Times New Roman"/>
              </a:rPr>
              <a:t> </a:t>
            </a:r>
            <a:r>
              <a:rPr sz="1600" spc="-15" dirty="0">
                <a:latin typeface="Times New Roman"/>
                <a:cs typeface="Times New Roman"/>
              </a:rPr>
              <a:t>the</a:t>
            </a:r>
            <a:r>
              <a:rPr sz="1600" spc="-35" dirty="0">
                <a:latin typeface="Times New Roman"/>
                <a:cs typeface="Times New Roman"/>
              </a:rPr>
              <a:t> CAPSTONE</a:t>
            </a:r>
            <a:r>
              <a:rPr sz="1600" spc="-40" dirty="0">
                <a:latin typeface="Times New Roman"/>
                <a:cs typeface="Times New Roman"/>
              </a:rPr>
              <a:t> </a:t>
            </a:r>
            <a:r>
              <a:rPr sz="1600" spc="-25" dirty="0">
                <a:latin typeface="Times New Roman"/>
                <a:cs typeface="Times New Roman"/>
              </a:rPr>
              <a:t>mission.</a:t>
            </a:r>
            <a:endParaRPr sz="1600" dirty="0">
              <a:latin typeface="Times New Roman"/>
              <a:cs typeface="Times New Roman"/>
            </a:endParaRPr>
          </a:p>
          <a:p>
            <a:pPr marL="269875" indent="-257175">
              <a:lnSpc>
                <a:spcPct val="100000"/>
              </a:lnSpc>
              <a:spcBef>
                <a:spcPts val="580"/>
              </a:spcBef>
              <a:buClr>
                <a:srgbClr val="191919"/>
              </a:buClr>
              <a:buSzPct val="128571"/>
              <a:buFont typeface="Arial"/>
              <a:buChar char="•"/>
              <a:tabLst>
                <a:tab pos="269240" algn="l"/>
                <a:tab pos="269875" algn="l"/>
              </a:tabLst>
            </a:pPr>
            <a:r>
              <a:rPr sz="1600" spc="-25" dirty="0">
                <a:latin typeface="Times New Roman"/>
                <a:cs typeface="Times New Roman"/>
              </a:rPr>
              <a:t>Collaboration</a:t>
            </a:r>
            <a:r>
              <a:rPr sz="1600" spc="-40" dirty="0">
                <a:latin typeface="Times New Roman"/>
                <a:cs typeface="Times New Roman"/>
              </a:rPr>
              <a:t> </a:t>
            </a:r>
            <a:r>
              <a:rPr sz="1600" spc="-20" dirty="0">
                <a:latin typeface="Times New Roman"/>
                <a:cs typeface="Times New Roman"/>
              </a:rPr>
              <a:t>with</a:t>
            </a:r>
            <a:r>
              <a:rPr sz="1600" spc="-35" dirty="0">
                <a:latin typeface="Times New Roman"/>
                <a:cs typeface="Times New Roman"/>
              </a:rPr>
              <a:t> </a:t>
            </a:r>
            <a:r>
              <a:rPr sz="1600" spc="-20" dirty="0">
                <a:latin typeface="Times New Roman"/>
                <a:cs typeface="Times New Roman"/>
              </a:rPr>
              <a:t>JPL</a:t>
            </a:r>
            <a:r>
              <a:rPr sz="1600" spc="-45" dirty="0">
                <a:latin typeface="Times New Roman"/>
                <a:cs typeface="Times New Roman"/>
              </a:rPr>
              <a:t> </a:t>
            </a:r>
            <a:r>
              <a:rPr lang="en-US" sz="1600" spc="-10" dirty="0">
                <a:latin typeface="Times New Roman"/>
                <a:cs typeface="Times New Roman"/>
              </a:rPr>
              <a:t>to develop </a:t>
            </a:r>
            <a:r>
              <a:rPr sz="1600" spc="-15" dirty="0">
                <a:latin typeface="Times New Roman"/>
                <a:cs typeface="Times New Roman"/>
              </a:rPr>
              <a:t>the</a:t>
            </a:r>
            <a:r>
              <a:rPr sz="1600" spc="-30" dirty="0">
                <a:latin typeface="Times New Roman"/>
                <a:cs typeface="Times New Roman"/>
              </a:rPr>
              <a:t> </a:t>
            </a:r>
            <a:r>
              <a:rPr sz="1600" spc="-15" dirty="0">
                <a:latin typeface="Times New Roman"/>
                <a:cs typeface="Times New Roman"/>
              </a:rPr>
              <a:t>Iris</a:t>
            </a:r>
            <a:r>
              <a:rPr sz="1600" spc="-30" dirty="0">
                <a:latin typeface="Times New Roman"/>
                <a:cs typeface="Times New Roman"/>
              </a:rPr>
              <a:t> </a:t>
            </a:r>
            <a:r>
              <a:rPr sz="1600" spc="-20" dirty="0">
                <a:latin typeface="Times New Roman"/>
                <a:cs typeface="Times New Roman"/>
              </a:rPr>
              <a:t>interface</a:t>
            </a:r>
            <a:r>
              <a:rPr sz="1600" spc="-35" dirty="0">
                <a:latin typeface="Times New Roman"/>
                <a:cs typeface="Times New Roman"/>
              </a:rPr>
              <a:t> </a:t>
            </a:r>
            <a:r>
              <a:rPr sz="1600" spc="-10" dirty="0">
                <a:latin typeface="Times New Roman"/>
                <a:cs typeface="Times New Roman"/>
              </a:rPr>
              <a:t>to</a:t>
            </a:r>
            <a:r>
              <a:rPr sz="1600" spc="-35" dirty="0">
                <a:latin typeface="Times New Roman"/>
                <a:cs typeface="Times New Roman"/>
              </a:rPr>
              <a:t> </a:t>
            </a:r>
            <a:r>
              <a:rPr sz="1600" spc="-15" dirty="0">
                <a:latin typeface="Times New Roman"/>
                <a:cs typeface="Times New Roman"/>
              </a:rPr>
              <a:t>the</a:t>
            </a:r>
            <a:r>
              <a:rPr sz="1600" spc="-30" dirty="0">
                <a:latin typeface="Times New Roman"/>
                <a:cs typeface="Times New Roman"/>
              </a:rPr>
              <a:t> CSAC</a:t>
            </a:r>
            <a:endParaRPr sz="1600" dirty="0">
              <a:latin typeface="Times New Roman"/>
              <a:cs typeface="Times New Roman"/>
            </a:endParaRPr>
          </a:p>
          <a:p>
            <a:pPr marL="269875" marR="124460" indent="-257175">
              <a:lnSpc>
                <a:spcPts val="1510"/>
              </a:lnSpc>
              <a:spcBef>
                <a:spcPts val="720"/>
              </a:spcBef>
              <a:buClr>
                <a:srgbClr val="191919"/>
              </a:buClr>
              <a:buSzPct val="128571"/>
              <a:buFont typeface="Arial"/>
              <a:buChar char="•"/>
              <a:tabLst>
                <a:tab pos="269240" algn="l"/>
                <a:tab pos="269875" algn="l"/>
              </a:tabLst>
            </a:pPr>
            <a:r>
              <a:rPr sz="1600" spc="-20" dirty="0">
                <a:latin typeface="Times New Roman"/>
                <a:cs typeface="Times New Roman"/>
              </a:rPr>
              <a:t>JPL has test</a:t>
            </a:r>
            <a:r>
              <a:rPr lang="en-US" sz="1600" spc="-20" dirty="0">
                <a:latin typeface="Times New Roman"/>
                <a:cs typeface="Times New Roman"/>
              </a:rPr>
              <a:t>ed</a:t>
            </a:r>
            <a:r>
              <a:rPr sz="1600" spc="-20" dirty="0">
                <a:latin typeface="Times New Roman"/>
                <a:cs typeface="Times New Roman"/>
              </a:rPr>
              <a:t> </a:t>
            </a:r>
            <a:r>
              <a:rPr sz="1600" spc="-15" dirty="0">
                <a:latin typeface="Times New Roman"/>
                <a:cs typeface="Times New Roman"/>
              </a:rPr>
              <a:t>the </a:t>
            </a:r>
            <a:r>
              <a:rPr sz="1600" spc="-25" dirty="0">
                <a:latin typeface="Times New Roman"/>
                <a:cs typeface="Times New Roman"/>
              </a:rPr>
              <a:t>ranging function </a:t>
            </a:r>
            <a:r>
              <a:rPr sz="1600" spc="-20" dirty="0">
                <a:latin typeface="Times New Roman"/>
                <a:cs typeface="Times New Roman"/>
              </a:rPr>
              <a:t>and </a:t>
            </a:r>
            <a:r>
              <a:rPr sz="1600" spc="-15" dirty="0">
                <a:latin typeface="Times New Roman"/>
                <a:cs typeface="Times New Roman"/>
              </a:rPr>
              <a:t>the </a:t>
            </a:r>
            <a:r>
              <a:rPr sz="1600" spc="-25" dirty="0">
                <a:latin typeface="Times New Roman"/>
                <a:cs typeface="Times New Roman"/>
              </a:rPr>
              <a:t>firmware </a:t>
            </a:r>
            <a:r>
              <a:rPr sz="1600" spc="-20" dirty="0">
                <a:latin typeface="Times New Roman"/>
                <a:cs typeface="Times New Roman"/>
              </a:rPr>
              <a:t>interface </a:t>
            </a:r>
            <a:r>
              <a:rPr sz="1600" spc="-10" dirty="0">
                <a:latin typeface="Times New Roman"/>
                <a:cs typeface="Times New Roman"/>
              </a:rPr>
              <a:t>in </a:t>
            </a:r>
            <a:r>
              <a:rPr sz="1600" spc="-20" dirty="0">
                <a:latin typeface="Times New Roman"/>
                <a:cs typeface="Times New Roman"/>
              </a:rPr>
              <a:t>their </a:t>
            </a:r>
            <a:r>
              <a:rPr sz="1600" spc="-15" dirty="0">
                <a:latin typeface="Times New Roman"/>
                <a:cs typeface="Times New Roman"/>
              </a:rPr>
              <a:t>Iris </a:t>
            </a:r>
            <a:r>
              <a:rPr sz="1600" spc="-335" dirty="0">
                <a:latin typeface="Times New Roman"/>
                <a:cs typeface="Times New Roman"/>
              </a:rPr>
              <a:t> </a:t>
            </a:r>
            <a:r>
              <a:rPr sz="1600" spc="-20" dirty="0">
                <a:latin typeface="Times New Roman"/>
                <a:cs typeface="Times New Roman"/>
              </a:rPr>
              <a:t>testbed.</a:t>
            </a:r>
            <a:r>
              <a:rPr sz="1600" spc="-35" dirty="0">
                <a:latin typeface="Times New Roman"/>
                <a:cs typeface="Times New Roman"/>
              </a:rPr>
              <a:t> </a:t>
            </a:r>
            <a:endParaRPr sz="1600" dirty="0">
              <a:latin typeface="Times New Roman"/>
              <a:cs typeface="Times New Roman"/>
            </a:endParaRPr>
          </a:p>
          <a:p>
            <a:pPr marL="269875" marR="5080" indent="-257175">
              <a:lnSpc>
                <a:spcPts val="1510"/>
              </a:lnSpc>
              <a:spcBef>
                <a:spcPts val="675"/>
              </a:spcBef>
              <a:buClr>
                <a:srgbClr val="191919"/>
              </a:buClr>
              <a:buSzPct val="128571"/>
              <a:buFont typeface="Arial"/>
              <a:buChar char="•"/>
              <a:tabLst>
                <a:tab pos="269240" algn="l"/>
                <a:tab pos="269875" algn="l"/>
              </a:tabLst>
            </a:pPr>
            <a:r>
              <a:rPr sz="1600" spc="-25" dirty="0">
                <a:latin typeface="Times New Roman"/>
                <a:cs typeface="Times New Roman"/>
              </a:rPr>
              <a:t>Tyvak completed </a:t>
            </a:r>
            <a:r>
              <a:rPr sz="1600" spc="-15" dirty="0">
                <a:latin typeface="Times New Roman"/>
                <a:cs typeface="Times New Roman"/>
              </a:rPr>
              <a:t>the </a:t>
            </a:r>
            <a:r>
              <a:rPr sz="1600" spc="-20" dirty="0">
                <a:latin typeface="Times New Roman"/>
                <a:cs typeface="Times New Roman"/>
              </a:rPr>
              <a:t>integration </a:t>
            </a:r>
            <a:r>
              <a:rPr sz="1600" spc="-15" dirty="0">
                <a:latin typeface="Times New Roman"/>
                <a:cs typeface="Times New Roman"/>
              </a:rPr>
              <a:t>of the </a:t>
            </a:r>
            <a:r>
              <a:rPr sz="1600" spc="-30" dirty="0">
                <a:latin typeface="Times New Roman"/>
                <a:cs typeface="Times New Roman"/>
              </a:rPr>
              <a:t>CSAC </a:t>
            </a:r>
            <a:r>
              <a:rPr sz="1600" spc="-20" dirty="0">
                <a:latin typeface="Times New Roman"/>
                <a:cs typeface="Times New Roman"/>
              </a:rPr>
              <a:t>board </a:t>
            </a:r>
            <a:r>
              <a:rPr sz="1600" spc="-25" dirty="0">
                <a:latin typeface="Times New Roman"/>
                <a:cs typeface="Times New Roman"/>
              </a:rPr>
              <a:t>package, </a:t>
            </a:r>
            <a:r>
              <a:rPr sz="1600" spc="-15" dirty="0">
                <a:latin typeface="Times New Roman"/>
                <a:cs typeface="Times New Roman"/>
              </a:rPr>
              <a:t>the Iris </a:t>
            </a:r>
            <a:r>
              <a:rPr sz="1600" spc="-25" dirty="0">
                <a:latin typeface="Times New Roman"/>
                <a:cs typeface="Times New Roman"/>
              </a:rPr>
              <a:t>transponder </a:t>
            </a:r>
            <a:r>
              <a:rPr sz="1600" spc="-335" dirty="0">
                <a:latin typeface="Times New Roman"/>
                <a:cs typeface="Times New Roman"/>
              </a:rPr>
              <a:t> </a:t>
            </a:r>
            <a:r>
              <a:rPr sz="1600" spc="-20" dirty="0">
                <a:latin typeface="Times New Roman"/>
                <a:cs typeface="Times New Roman"/>
              </a:rPr>
              <a:t>and</a:t>
            </a:r>
            <a:r>
              <a:rPr sz="1600" spc="-45" dirty="0">
                <a:latin typeface="Times New Roman"/>
                <a:cs typeface="Times New Roman"/>
              </a:rPr>
              <a:t> </a:t>
            </a:r>
            <a:r>
              <a:rPr sz="1600" spc="-15" dirty="0">
                <a:latin typeface="Times New Roman"/>
                <a:cs typeface="Times New Roman"/>
              </a:rPr>
              <a:t>the</a:t>
            </a:r>
            <a:r>
              <a:rPr sz="1600" spc="-35" dirty="0">
                <a:latin typeface="Times New Roman"/>
                <a:cs typeface="Times New Roman"/>
              </a:rPr>
              <a:t> </a:t>
            </a:r>
            <a:r>
              <a:rPr sz="1600" spc="-25" dirty="0">
                <a:latin typeface="Times New Roman"/>
                <a:cs typeface="Times New Roman"/>
              </a:rPr>
              <a:t>spacecraft</a:t>
            </a:r>
            <a:r>
              <a:rPr sz="1600" spc="-30" dirty="0">
                <a:latin typeface="Times New Roman"/>
                <a:cs typeface="Times New Roman"/>
              </a:rPr>
              <a:t> </a:t>
            </a:r>
            <a:r>
              <a:rPr sz="1600" spc="-15" dirty="0">
                <a:latin typeface="Times New Roman"/>
                <a:cs typeface="Times New Roman"/>
              </a:rPr>
              <a:t>SW</a:t>
            </a:r>
            <a:r>
              <a:rPr sz="1600" spc="-60" dirty="0">
                <a:latin typeface="Times New Roman"/>
                <a:cs typeface="Times New Roman"/>
              </a:rPr>
              <a:t> </a:t>
            </a:r>
            <a:r>
              <a:rPr sz="1600" spc="-20" dirty="0">
                <a:latin typeface="Times New Roman"/>
                <a:cs typeface="Times New Roman"/>
              </a:rPr>
              <a:t>interface</a:t>
            </a:r>
            <a:r>
              <a:rPr sz="1600" spc="-35" dirty="0">
                <a:latin typeface="Times New Roman"/>
                <a:cs typeface="Times New Roman"/>
              </a:rPr>
              <a:t> </a:t>
            </a:r>
            <a:r>
              <a:rPr sz="1600" spc="-10" dirty="0">
                <a:latin typeface="Times New Roman"/>
                <a:cs typeface="Times New Roman"/>
              </a:rPr>
              <a:t>in</a:t>
            </a:r>
            <a:r>
              <a:rPr sz="1600" spc="-40" dirty="0">
                <a:latin typeface="Times New Roman"/>
                <a:cs typeface="Times New Roman"/>
              </a:rPr>
              <a:t> </a:t>
            </a:r>
            <a:r>
              <a:rPr sz="1600" spc="-20" dirty="0">
                <a:latin typeface="Times New Roman"/>
                <a:cs typeface="Times New Roman"/>
              </a:rPr>
              <a:t>July</a:t>
            </a:r>
            <a:r>
              <a:rPr sz="1600" spc="-40" dirty="0">
                <a:latin typeface="Times New Roman"/>
                <a:cs typeface="Times New Roman"/>
              </a:rPr>
              <a:t> </a:t>
            </a:r>
            <a:r>
              <a:rPr sz="1600" spc="-20" dirty="0">
                <a:latin typeface="Times New Roman"/>
                <a:cs typeface="Times New Roman"/>
              </a:rPr>
              <a:t>2021.</a:t>
            </a:r>
            <a:endParaRPr sz="1600" dirty="0">
              <a:latin typeface="Times New Roman"/>
              <a:cs typeface="Times New Roman"/>
            </a:endParaRPr>
          </a:p>
          <a:p>
            <a:pPr marL="269875" marR="514350" indent="-257175">
              <a:lnSpc>
                <a:spcPct val="89300"/>
              </a:lnSpc>
              <a:spcBef>
                <a:spcPts val="665"/>
              </a:spcBef>
              <a:buClr>
                <a:srgbClr val="191919"/>
              </a:buClr>
              <a:buSzPct val="128571"/>
              <a:buFont typeface="Arial"/>
              <a:buChar char="•"/>
              <a:tabLst>
                <a:tab pos="269240" algn="l"/>
                <a:tab pos="269875" algn="l"/>
              </a:tabLst>
            </a:pPr>
            <a:r>
              <a:rPr sz="1600" spc="-25" dirty="0">
                <a:latin typeface="Times New Roman"/>
                <a:cs typeface="Times New Roman"/>
              </a:rPr>
              <a:t>Advanced Space develop</a:t>
            </a:r>
            <a:r>
              <a:rPr lang="en-US" sz="1600" spc="-25" dirty="0">
                <a:latin typeface="Times New Roman"/>
                <a:cs typeface="Times New Roman"/>
              </a:rPr>
              <a:t>ed</a:t>
            </a:r>
            <a:r>
              <a:rPr sz="1600" spc="-25" dirty="0">
                <a:latin typeface="Times New Roman"/>
                <a:cs typeface="Times New Roman"/>
              </a:rPr>
              <a:t> </a:t>
            </a:r>
            <a:r>
              <a:rPr sz="1600" spc="-15" dirty="0">
                <a:latin typeface="Times New Roman"/>
                <a:cs typeface="Times New Roman"/>
              </a:rPr>
              <a:t>the </a:t>
            </a:r>
            <a:r>
              <a:rPr sz="1600" spc="-25" dirty="0">
                <a:latin typeface="Times New Roman"/>
                <a:cs typeface="Times New Roman"/>
              </a:rPr>
              <a:t>1-way </a:t>
            </a:r>
            <a:r>
              <a:rPr sz="1600" spc="-20" dirty="0">
                <a:latin typeface="Times New Roman"/>
                <a:cs typeface="Times New Roman"/>
              </a:rPr>
              <a:t>ranging (uplink) navigation </a:t>
            </a:r>
            <a:r>
              <a:rPr sz="1600" spc="-15" dirty="0">
                <a:latin typeface="Times New Roman"/>
                <a:cs typeface="Times New Roman"/>
              </a:rPr>
              <a:t> </a:t>
            </a:r>
            <a:r>
              <a:rPr sz="1600" spc="-30" dirty="0">
                <a:latin typeface="Times New Roman"/>
                <a:cs typeface="Times New Roman"/>
              </a:rPr>
              <a:t>measurement </a:t>
            </a:r>
            <a:r>
              <a:rPr sz="1600" spc="-25" dirty="0">
                <a:latin typeface="Times New Roman"/>
                <a:cs typeface="Times New Roman"/>
              </a:rPr>
              <a:t>processing software </a:t>
            </a:r>
            <a:r>
              <a:rPr sz="1600" spc="-20" dirty="0">
                <a:latin typeface="Times New Roman"/>
                <a:cs typeface="Times New Roman"/>
              </a:rPr>
              <a:t>and deliver</a:t>
            </a:r>
            <a:r>
              <a:rPr lang="en-US" sz="1600" spc="-20" dirty="0">
                <a:latin typeface="Times New Roman"/>
                <a:cs typeface="Times New Roman"/>
              </a:rPr>
              <a:t>ed</a:t>
            </a:r>
            <a:r>
              <a:rPr sz="1600" spc="-20" dirty="0">
                <a:latin typeface="Times New Roman"/>
                <a:cs typeface="Times New Roman"/>
              </a:rPr>
              <a:t> </a:t>
            </a:r>
            <a:r>
              <a:rPr sz="1600" spc="-15" dirty="0">
                <a:latin typeface="Times New Roman"/>
                <a:cs typeface="Times New Roman"/>
              </a:rPr>
              <a:t>the </a:t>
            </a:r>
            <a:r>
              <a:rPr sz="1600" spc="-20" dirty="0">
                <a:latin typeface="Times New Roman"/>
                <a:cs typeface="Times New Roman"/>
              </a:rPr>
              <a:t>flight </a:t>
            </a:r>
            <a:r>
              <a:rPr sz="1600" spc="-15" dirty="0">
                <a:latin typeface="Times New Roman"/>
                <a:cs typeface="Times New Roman"/>
              </a:rPr>
              <a:t>SW </a:t>
            </a:r>
            <a:r>
              <a:rPr sz="1600" spc="-20" dirty="0">
                <a:latin typeface="Times New Roman"/>
                <a:cs typeface="Times New Roman"/>
              </a:rPr>
              <a:t>for </a:t>
            </a:r>
            <a:r>
              <a:rPr sz="1600" spc="-15" dirty="0">
                <a:latin typeface="Times New Roman"/>
                <a:cs typeface="Times New Roman"/>
              </a:rPr>
              <a:t>test </a:t>
            </a:r>
            <a:r>
              <a:rPr sz="1600" spc="-10" dirty="0">
                <a:latin typeface="Times New Roman"/>
                <a:cs typeface="Times New Roman"/>
              </a:rPr>
              <a:t>in </a:t>
            </a:r>
            <a:r>
              <a:rPr sz="1600" spc="-335" dirty="0">
                <a:latin typeface="Times New Roman"/>
                <a:cs typeface="Times New Roman"/>
              </a:rPr>
              <a:t> </a:t>
            </a:r>
            <a:r>
              <a:rPr sz="1600" spc="-25" dirty="0">
                <a:latin typeface="Times New Roman"/>
                <a:cs typeface="Times New Roman"/>
              </a:rPr>
              <a:t>October</a:t>
            </a:r>
            <a:r>
              <a:rPr sz="1600" spc="-35" dirty="0">
                <a:latin typeface="Times New Roman"/>
                <a:cs typeface="Times New Roman"/>
              </a:rPr>
              <a:t> </a:t>
            </a:r>
            <a:r>
              <a:rPr sz="1600" spc="-20" dirty="0">
                <a:latin typeface="Times New Roman"/>
                <a:cs typeface="Times New Roman"/>
              </a:rPr>
              <a:t>2021</a:t>
            </a:r>
            <a:endParaRPr sz="1600" dirty="0">
              <a:latin typeface="Times New Roman"/>
              <a:cs typeface="Times New Roman"/>
            </a:endParaRPr>
          </a:p>
          <a:p>
            <a:pPr marL="269875" marR="262255" indent="-257175">
              <a:lnSpc>
                <a:spcPts val="1510"/>
              </a:lnSpc>
              <a:spcBef>
                <a:spcPts val="720"/>
              </a:spcBef>
              <a:buClr>
                <a:srgbClr val="191919"/>
              </a:buClr>
              <a:buSzPct val="128571"/>
              <a:buFont typeface="Arial"/>
              <a:buChar char="•"/>
              <a:tabLst>
                <a:tab pos="269240" algn="l"/>
                <a:tab pos="269875" algn="l"/>
              </a:tabLst>
            </a:pPr>
            <a:r>
              <a:rPr sz="1600" spc="-25" dirty="0">
                <a:latin typeface="Times New Roman"/>
                <a:cs typeface="Times New Roman"/>
              </a:rPr>
              <a:t>Goal/plan</a:t>
            </a:r>
            <a:r>
              <a:rPr sz="1600" spc="-40" dirty="0">
                <a:latin typeface="Times New Roman"/>
                <a:cs typeface="Times New Roman"/>
              </a:rPr>
              <a:t> </a:t>
            </a:r>
            <a:r>
              <a:rPr sz="1600" spc="-10" dirty="0">
                <a:latin typeface="Times New Roman"/>
                <a:cs typeface="Times New Roman"/>
              </a:rPr>
              <a:t>is</a:t>
            </a:r>
            <a:r>
              <a:rPr sz="1600" spc="-30" dirty="0">
                <a:latin typeface="Times New Roman"/>
                <a:cs typeface="Times New Roman"/>
              </a:rPr>
              <a:t> </a:t>
            </a:r>
            <a:r>
              <a:rPr sz="1600" spc="-10" dirty="0">
                <a:latin typeface="Times New Roman"/>
                <a:cs typeface="Times New Roman"/>
              </a:rPr>
              <a:t>to</a:t>
            </a:r>
            <a:r>
              <a:rPr sz="1600" spc="-35" dirty="0">
                <a:latin typeface="Times New Roman"/>
                <a:cs typeface="Times New Roman"/>
              </a:rPr>
              <a:t> </a:t>
            </a:r>
            <a:r>
              <a:rPr sz="1600" spc="-15" dirty="0">
                <a:latin typeface="Times New Roman"/>
                <a:cs typeface="Times New Roman"/>
              </a:rPr>
              <a:t>test</a:t>
            </a:r>
            <a:r>
              <a:rPr sz="1600" spc="-25" dirty="0">
                <a:latin typeface="Times New Roman"/>
                <a:cs typeface="Times New Roman"/>
              </a:rPr>
              <a:t> </a:t>
            </a:r>
            <a:r>
              <a:rPr sz="1600" spc="-15" dirty="0">
                <a:latin typeface="Times New Roman"/>
                <a:cs typeface="Times New Roman"/>
              </a:rPr>
              <a:t>the</a:t>
            </a:r>
            <a:r>
              <a:rPr sz="1600" spc="-30" dirty="0">
                <a:latin typeface="Times New Roman"/>
                <a:cs typeface="Times New Roman"/>
              </a:rPr>
              <a:t> </a:t>
            </a:r>
            <a:r>
              <a:rPr sz="1600" spc="-25" dirty="0">
                <a:latin typeface="Times New Roman"/>
                <a:cs typeface="Times New Roman"/>
              </a:rPr>
              <a:t>1-way</a:t>
            </a:r>
            <a:r>
              <a:rPr sz="1600" spc="-35" dirty="0">
                <a:latin typeface="Times New Roman"/>
                <a:cs typeface="Times New Roman"/>
              </a:rPr>
              <a:t> </a:t>
            </a:r>
            <a:r>
              <a:rPr sz="1600" spc="-20" dirty="0">
                <a:latin typeface="Times New Roman"/>
                <a:cs typeface="Times New Roman"/>
              </a:rPr>
              <a:t>ranging</a:t>
            </a:r>
            <a:r>
              <a:rPr sz="1600" spc="-35" dirty="0">
                <a:latin typeface="Times New Roman"/>
                <a:cs typeface="Times New Roman"/>
              </a:rPr>
              <a:t> </a:t>
            </a:r>
            <a:r>
              <a:rPr sz="1600" spc="-20" dirty="0">
                <a:latin typeface="Times New Roman"/>
                <a:cs typeface="Times New Roman"/>
              </a:rPr>
              <a:t>with</a:t>
            </a:r>
            <a:r>
              <a:rPr sz="1600" spc="-35" dirty="0">
                <a:latin typeface="Times New Roman"/>
                <a:cs typeface="Times New Roman"/>
              </a:rPr>
              <a:t> </a:t>
            </a:r>
            <a:r>
              <a:rPr sz="1600" spc="-15" dirty="0">
                <a:latin typeface="Times New Roman"/>
                <a:cs typeface="Times New Roman"/>
              </a:rPr>
              <a:t>the</a:t>
            </a:r>
            <a:r>
              <a:rPr sz="1600" spc="-35" dirty="0">
                <a:latin typeface="Times New Roman"/>
                <a:cs typeface="Times New Roman"/>
              </a:rPr>
              <a:t> </a:t>
            </a:r>
            <a:r>
              <a:rPr sz="1600" spc="-25" dirty="0">
                <a:latin typeface="Times New Roman"/>
                <a:cs typeface="Times New Roman"/>
              </a:rPr>
              <a:t>CSAC/Iris</a:t>
            </a:r>
            <a:r>
              <a:rPr sz="1600" spc="-30" dirty="0">
                <a:latin typeface="Times New Roman"/>
                <a:cs typeface="Times New Roman"/>
              </a:rPr>
              <a:t> </a:t>
            </a:r>
            <a:r>
              <a:rPr sz="1600" spc="-25" dirty="0">
                <a:latin typeface="Times New Roman"/>
                <a:cs typeface="Times New Roman"/>
              </a:rPr>
              <a:t>(DSN</a:t>
            </a:r>
            <a:r>
              <a:rPr sz="1600" spc="-45" dirty="0">
                <a:latin typeface="Times New Roman"/>
                <a:cs typeface="Times New Roman"/>
              </a:rPr>
              <a:t> </a:t>
            </a:r>
            <a:r>
              <a:rPr sz="1600" spc="-10" dirty="0">
                <a:latin typeface="Times New Roman"/>
                <a:cs typeface="Times New Roman"/>
              </a:rPr>
              <a:t>to</a:t>
            </a:r>
            <a:r>
              <a:rPr sz="1600" spc="-35" dirty="0">
                <a:latin typeface="Times New Roman"/>
                <a:cs typeface="Times New Roman"/>
              </a:rPr>
              <a:t> </a:t>
            </a:r>
            <a:r>
              <a:rPr sz="1600" spc="-25" dirty="0">
                <a:latin typeface="Times New Roman"/>
                <a:cs typeface="Times New Roman"/>
              </a:rPr>
              <a:t>spacecraft)</a:t>
            </a:r>
            <a:r>
              <a:rPr lang="en-US" sz="1600" spc="-25" dirty="0">
                <a:latin typeface="Times New Roman"/>
                <a:cs typeface="Times New Roman"/>
              </a:rPr>
              <a:t> during the enhanced mission phase as soon as mid-May, 2023</a:t>
            </a:r>
            <a:endParaRPr sz="1600" dirty="0">
              <a:latin typeface="Times New Roman"/>
              <a:cs typeface="Times New Roman"/>
            </a:endParaRPr>
          </a:p>
        </p:txBody>
      </p:sp>
      <p:sp>
        <p:nvSpPr>
          <p:cNvPr id="5" name="object 5"/>
          <p:cNvSpPr txBox="1"/>
          <p:nvPr/>
        </p:nvSpPr>
        <p:spPr>
          <a:xfrm>
            <a:off x="6797354" y="2592298"/>
            <a:ext cx="1647825" cy="238760"/>
          </a:xfrm>
          <a:prstGeom prst="rect">
            <a:avLst/>
          </a:prstGeom>
        </p:spPr>
        <p:txBody>
          <a:bodyPr vert="horz" wrap="square" lIns="0" tIns="12700" rIns="0" bIns="0" rtlCol="0">
            <a:spAutoFit/>
          </a:bodyPr>
          <a:lstStyle/>
          <a:p>
            <a:pPr marL="12700">
              <a:lnSpc>
                <a:spcPct val="100000"/>
              </a:lnSpc>
              <a:spcBef>
                <a:spcPts val="100"/>
              </a:spcBef>
            </a:pPr>
            <a:r>
              <a:rPr sz="1400" b="1" spc="-40" dirty="0">
                <a:latin typeface="Times New Roman"/>
                <a:cs typeface="Times New Roman"/>
              </a:rPr>
              <a:t>C</a:t>
            </a:r>
            <a:r>
              <a:rPr sz="1400" b="1" spc="-30" dirty="0">
                <a:latin typeface="Times New Roman"/>
                <a:cs typeface="Times New Roman"/>
              </a:rPr>
              <a:t>S</a:t>
            </a:r>
            <a:r>
              <a:rPr sz="1400" b="1" spc="-40" dirty="0">
                <a:latin typeface="Times New Roman"/>
                <a:cs typeface="Times New Roman"/>
              </a:rPr>
              <a:t>A</a:t>
            </a:r>
            <a:r>
              <a:rPr sz="1400" b="1" dirty="0">
                <a:latin typeface="Times New Roman"/>
                <a:cs typeface="Times New Roman"/>
              </a:rPr>
              <a:t>C</a:t>
            </a:r>
            <a:r>
              <a:rPr sz="1400" b="1" spc="-50" dirty="0">
                <a:latin typeface="Times New Roman"/>
                <a:cs typeface="Times New Roman"/>
              </a:rPr>
              <a:t> </a:t>
            </a:r>
            <a:r>
              <a:rPr sz="1400" b="1" spc="-35" dirty="0">
                <a:latin typeface="Times New Roman"/>
                <a:cs typeface="Times New Roman"/>
              </a:rPr>
              <a:t>B</a:t>
            </a:r>
            <a:r>
              <a:rPr sz="1400" b="1" spc="-25" dirty="0">
                <a:latin typeface="Times New Roman"/>
                <a:cs typeface="Times New Roman"/>
              </a:rPr>
              <a:t>oar</a:t>
            </a:r>
            <a:r>
              <a:rPr sz="1400" b="1" dirty="0">
                <a:latin typeface="Times New Roman"/>
                <a:cs typeface="Times New Roman"/>
              </a:rPr>
              <a:t>d</a:t>
            </a:r>
            <a:r>
              <a:rPr sz="1400" b="1" spc="-45" dirty="0">
                <a:latin typeface="Times New Roman"/>
                <a:cs typeface="Times New Roman"/>
              </a:rPr>
              <a:t> </a:t>
            </a:r>
            <a:r>
              <a:rPr sz="1400" b="1" spc="-30" dirty="0">
                <a:latin typeface="Times New Roman"/>
                <a:cs typeface="Times New Roman"/>
              </a:rPr>
              <a:t>P</a:t>
            </a:r>
            <a:r>
              <a:rPr sz="1400" b="1" spc="-25" dirty="0">
                <a:latin typeface="Times New Roman"/>
                <a:cs typeface="Times New Roman"/>
              </a:rPr>
              <a:t>ac</a:t>
            </a:r>
            <a:r>
              <a:rPr sz="1400" b="1" spc="-30" dirty="0">
                <a:latin typeface="Times New Roman"/>
                <a:cs typeface="Times New Roman"/>
              </a:rPr>
              <a:t>k</a:t>
            </a:r>
            <a:r>
              <a:rPr sz="1400" b="1" spc="-25" dirty="0">
                <a:latin typeface="Times New Roman"/>
                <a:cs typeface="Times New Roman"/>
              </a:rPr>
              <a:t>ag</a:t>
            </a:r>
            <a:r>
              <a:rPr sz="1400" b="1" dirty="0">
                <a:latin typeface="Times New Roman"/>
                <a:cs typeface="Times New Roman"/>
              </a:rPr>
              <a:t>e</a:t>
            </a:r>
            <a:endParaRPr sz="1400" dirty="0">
              <a:latin typeface="Times New Roman"/>
              <a:cs typeface="Times New Roman"/>
            </a:endParaRPr>
          </a:p>
        </p:txBody>
      </p:sp>
      <p:sp>
        <p:nvSpPr>
          <p:cNvPr id="12" name="object 15">
            <a:extLst>
              <a:ext uri="{FF2B5EF4-FFF2-40B4-BE49-F238E27FC236}">
                <a16:creationId xmlns:a16="http://schemas.microsoft.com/office/drawing/2014/main" id="{58875F82-1BE6-9B88-E70A-B905A342F413}"/>
              </a:ext>
            </a:extLst>
          </p:cNvPr>
          <p:cNvSpPr txBox="1"/>
          <p:nvPr/>
        </p:nvSpPr>
        <p:spPr>
          <a:xfrm>
            <a:off x="8855854" y="4900154"/>
            <a:ext cx="246426" cy="205184"/>
          </a:xfrm>
          <a:prstGeom prst="rect">
            <a:avLst/>
          </a:prstGeom>
        </p:spPr>
        <p:txBody>
          <a:bodyPr vert="horz" wrap="square" lIns="0" tIns="0" rIns="0" bIns="0" rtlCol="0">
            <a:spAutoFit/>
          </a:bodyPr>
          <a:lstStyle/>
          <a:p>
            <a:pPr marL="38100" algn="ctr">
              <a:lnSpc>
                <a:spcPts val="1645"/>
              </a:lnSpc>
            </a:pPr>
            <a:fld id="{81D60167-4931-47E6-BA6A-407CBD079E47}" type="slidenum">
              <a:rPr sz="1400">
                <a:latin typeface="Arial"/>
                <a:cs typeface="Arial"/>
              </a:rPr>
              <a:pPr marL="38100" algn="ctr">
                <a:lnSpc>
                  <a:spcPts val="1645"/>
                </a:lnSpc>
              </a:pPr>
              <a:t>18</a:t>
            </a:fld>
            <a:endParaRPr sz="1400" dirty="0">
              <a:latin typeface="Arial"/>
              <a:cs typeface="Arial"/>
            </a:endParaRPr>
          </a:p>
        </p:txBody>
      </p:sp>
      <p:sp>
        <p:nvSpPr>
          <p:cNvPr id="10" name="Holder 4">
            <a:extLst>
              <a:ext uri="{FF2B5EF4-FFF2-40B4-BE49-F238E27FC236}">
                <a16:creationId xmlns:a16="http://schemas.microsoft.com/office/drawing/2014/main" id="{01C4ABD5-14CB-7E66-D28C-BF6B8DF220FF}"/>
              </a:ext>
            </a:extLst>
          </p:cNvPr>
          <p:cNvSpPr>
            <a:spLocks noGrp="1"/>
          </p:cNvSpPr>
          <p:nvPr>
            <p:ph type="ftr" sz="quarter" idx="5"/>
          </p:nvPr>
        </p:nvSpPr>
        <p:spPr>
          <a:xfrm>
            <a:off x="3017520" y="4885745"/>
            <a:ext cx="3355466" cy="243656"/>
          </a:xfrm>
          <a:prstGeom prst="rect">
            <a:avLst/>
          </a:prstGeom>
        </p:spPr>
        <p:txBody>
          <a:bodyPr wrap="square" lIns="0" tIns="0" rIns="0" bIns="0">
            <a:spAutoFit/>
          </a:bodyPr>
          <a:lstStyle>
            <a:lvl1pPr>
              <a:defRPr sz="800" b="0" i="0">
                <a:solidFill>
                  <a:schemeClr val="bg1"/>
                </a:solidFill>
                <a:latin typeface="Times New Roman"/>
                <a:cs typeface="Times New Roman"/>
              </a:defRPr>
            </a:lvl1pPr>
          </a:lstStyle>
          <a:p>
            <a:pPr marL="1049655" marR="5080" indent="-1037590">
              <a:lnSpc>
                <a:spcPts val="910"/>
              </a:lnSpc>
              <a:spcBef>
                <a:spcPts val="85"/>
              </a:spcBef>
            </a:pPr>
            <a:r>
              <a:rPr lang="en-US" spc="-35" dirty="0"/>
              <a:t>CAPSTONE Mission Summary Briefing to Interplanetary Small Satellite Conference</a:t>
            </a:r>
          </a:p>
          <a:p>
            <a:pPr marL="1049655" marR="5080" indent="-1037590">
              <a:lnSpc>
                <a:spcPts val="910"/>
              </a:lnSpc>
              <a:spcBef>
                <a:spcPts val="85"/>
              </a:spcBef>
            </a:pPr>
            <a:r>
              <a:rPr lang="en-US" spc="-35" dirty="0"/>
              <a:t>5/1/2023  Advanced Space, LLC</a:t>
            </a:r>
            <a:endParaRPr dirty="0"/>
          </a:p>
        </p:txBody>
      </p:sp>
    </p:spTree>
    <p:extLst>
      <p:ext uri="{BB962C8B-B14F-4D97-AF65-F5344CB8AC3E}">
        <p14:creationId xmlns:p14="http://schemas.microsoft.com/office/powerpoint/2010/main" val="22996751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OTLSHAPE_M_0ef88856ed5f4fcfb29f7a050676e797_Shape">
            <a:extLst>
              <a:ext uri="{FF2B5EF4-FFF2-40B4-BE49-F238E27FC236}">
                <a16:creationId xmlns:a16="http://schemas.microsoft.com/office/drawing/2014/main" id="{57BC2F71-D1B4-0D4C-B27F-D70557D96968}"/>
              </a:ext>
            </a:extLst>
          </p:cNvPr>
          <p:cNvSpPr/>
          <p:nvPr>
            <p:custDataLst>
              <p:tags r:id="rId1"/>
            </p:custDataLst>
          </p:nvPr>
        </p:nvSpPr>
        <p:spPr>
          <a:xfrm>
            <a:off x="4638542" y="1446190"/>
            <a:ext cx="123825" cy="123825"/>
          </a:xfrm>
          <a:prstGeom prst="flowChartMerge">
            <a:avLst/>
          </a:prstGeom>
          <a:solidFill>
            <a:srgbClr val="00B050"/>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xmlns="" w="12700" cap="flat" cmpd="sng" algn="ctr">
                <a:solidFill>
                  <a:schemeClr val="accent1">
                    <a:shade val="50000"/>
                  </a:schemeClr>
                </a:solidFill>
                <a:prstDash val="solid"/>
                <a:miter lim="800000"/>
              </a14:hiddenLine>
            </a:ext>
            <a:ext uri="{AF507438-7753-43e0-B8FC-AC1667EBCBE1}">
              <a14:hiddenEffects xmlns:a14="http://schemas.microsoft.com/office/drawing/2010/main" xmlns="">
                <a:effectLst>
                  <a:outerShdw>
                    <a:scrgbClr r="0" g="0" b="0">
                      <a:alpha val="50000"/>
                    </a:scrgbClr>
                  </a:outerShdw>
                </a:effectLst>
              </a14:hiddenEffects>
            </a:ext>
            <a:ext uri="{53640926-AAD7-44d8-BBD7-CCE9431645EC}">
              <a14:shadowObscured xmlns:a14="http://schemas.microsoft.com/office/drawing/2010/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Times New Roman" panose="02020603050405020304" pitchFamily="18" charset="0"/>
              <a:cs typeface="Times New Roman" panose="02020603050405020304" pitchFamily="18" charset="0"/>
            </a:endParaRPr>
          </a:p>
        </p:txBody>
      </p:sp>
      <p:sp>
        <p:nvSpPr>
          <p:cNvPr id="144" name="OTLSHAPE_M_0ef88856ed5f4fcfb29f7a050676e797_Shape">
            <a:extLst>
              <a:ext uri="{FF2B5EF4-FFF2-40B4-BE49-F238E27FC236}">
                <a16:creationId xmlns:a16="http://schemas.microsoft.com/office/drawing/2014/main" id="{DA97B4B7-B91D-264C-9A86-45AEBB60D50B}"/>
              </a:ext>
            </a:extLst>
          </p:cNvPr>
          <p:cNvSpPr/>
          <p:nvPr>
            <p:custDataLst>
              <p:tags r:id="rId2"/>
            </p:custDataLst>
          </p:nvPr>
        </p:nvSpPr>
        <p:spPr>
          <a:xfrm>
            <a:off x="1357295" y="1446190"/>
            <a:ext cx="123825" cy="123825"/>
          </a:xfrm>
          <a:prstGeom prst="flowChartMerge">
            <a:avLst/>
          </a:prstGeom>
          <a:solidFill>
            <a:srgbClr val="00B050"/>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xmlns="" w="12700" cap="flat" cmpd="sng" algn="ctr">
                <a:solidFill>
                  <a:schemeClr val="accent1">
                    <a:shade val="50000"/>
                  </a:schemeClr>
                </a:solidFill>
                <a:prstDash val="solid"/>
                <a:miter lim="800000"/>
              </a14:hiddenLine>
            </a:ext>
            <a:ext uri="{AF507438-7753-43e0-B8FC-AC1667EBCBE1}">
              <a14:hiddenEffects xmlns:a14="http://schemas.microsoft.com/office/drawing/2010/main" xmlns="">
                <a:effectLst>
                  <a:outerShdw>
                    <a:scrgbClr r="0" g="0" b="0">
                      <a:alpha val="50000"/>
                    </a:scrgbClr>
                  </a:outerShdw>
                </a:effectLst>
              </a14:hiddenEffects>
            </a:ext>
            <a:ext uri="{53640926-AAD7-44d8-BBD7-CCE9431645EC}">
              <a14:shadowObscured xmlns:a14="http://schemas.microsoft.com/office/drawing/2010/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Times New Roman" panose="02020603050405020304" pitchFamily="18" charset="0"/>
              <a:cs typeface="Times New Roman" panose="02020603050405020304" pitchFamily="18" charset="0"/>
            </a:endParaRPr>
          </a:p>
        </p:txBody>
      </p:sp>
      <p:sp>
        <p:nvSpPr>
          <p:cNvPr id="202" name="OTLSHAPE_M_0ef88856ed5f4fcfb29f7a050676e797_Shape">
            <a:extLst>
              <a:ext uri="{FF2B5EF4-FFF2-40B4-BE49-F238E27FC236}">
                <a16:creationId xmlns:a16="http://schemas.microsoft.com/office/drawing/2014/main" id="{4655C377-AEC1-1046-A83E-B6A4494D0742}"/>
              </a:ext>
            </a:extLst>
          </p:cNvPr>
          <p:cNvSpPr/>
          <p:nvPr>
            <p:custDataLst>
              <p:tags r:id="rId3"/>
            </p:custDataLst>
          </p:nvPr>
        </p:nvSpPr>
        <p:spPr>
          <a:xfrm>
            <a:off x="8785683" y="1453019"/>
            <a:ext cx="123825" cy="123825"/>
          </a:xfrm>
          <a:prstGeom prst="flowChartMerge">
            <a:avLst/>
          </a:prstGeom>
          <a:solidFill>
            <a:srgbClr val="FF0000"/>
          </a:solidFill>
          <a:ln w="12700" cap="flat" cmpd="sng" algn="ctr">
            <a:solidFill>
              <a:schemeClr val="tx1"/>
            </a:solidFill>
            <a:prstDash val="solid"/>
            <a:miter lim="800000"/>
          </a:ln>
          <a:effectLst/>
          <a:scene3d>
            <a:camera prst="orthographicFront"/>
            <a:lightRig rig="threePt" dir="t"/>
          </a:scene3d>
          <a:sp3d>
            <a:bevelT h="12700"/>
          </a:sp3d>
          <a:extLst>
            <a:ext uri="{91240B29-F687-4f45-9708-019B960494DF}">
              <a14:hiddenLine xmlns:a14="http://schemas.microsoft.com/office/drawing/2010/main" xmlns="" w="12700" cap="flat" cmpd="sng" algn="ctr">
                <a:solidFill>
                  <a:schemeClr val="accent1">
                    <a:shade val="50000"/>
                  </a:schemeClr>
                </a:solidFill>
                <a:prstDash val="solid"/>
                <a:miter lim="800000"/>
              </a14:hiddenLine>
            </a:ext>
            <a:ext uri="{AF507438-7753-43e0-B8FC-AC1667EBCBE1}">
              <a14:hiddenEffects xmlns:a14="http://schemas.microsoft.com/office/drawing/2010/main" xmlns="">
                <a:effectLst>
                  <a:outerShdw>
                    <a:scrgbClr r="0" g="0" b="0">
                      <a:alpha val="50000"/>
                    </a:scrgbClr>
                  </a:outerShdw>
                </a:effectLst>
              </a14:hiddenEffects>
            </a:ext>
            <a:ext uri="{53640926-AAD7-44d8-BBD7-CCE9431645EC}">
              <a14:shadowObscured xmlns:a14="http://schemas.microsoft.com/office/drawing/2010/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Times New Roman" panose="02020603050405020304" pitchFamily="18" charset="0"/>
              <a:cs typeface="Times New Roman" panose="02020603050405020304" pitchFamily="18" charset="0"/>
            </a:endParaRPr>
          </a:p>
        </p:txBody>
      </p:sp>
      <p:sp>
        <p:nvSpPr>
          <p:cNvPr id="217" name="OTLSHAPE_M_0c9bb5326f2d4df285932b26630afe8a_Date">
            <a:extLst>
              <a:ext uri="{FF2B5EF4-FFF2-40B4-BE49-F238E27FC236}">
                <a16:creationId xmlns:a16="http://schemas.microsoft.com/office/drawing/2014/main" id="{0A44383A-398E-5C4B-934B-5C271BF368D0}"/>
              </a:ext>
            </a:extLst>
          </p:cNvPr>
          <p:cNvSpPr txBox="1"/>
          <p:nvPr>
            <p:custDataLst>
              <p:tags r:id="rId4"/>
            </p:custDataLst>
          </p:nvPr>
        </p:nvSpPr>
        <p:spPr>
          <a:xfrm>
            <a:off x="8641619" y="1307656"/>
            <a:ext cx="433218" cy="115416"/>
          </a:xfrm>
          <a:prstGeom prst="rect">
            <a:avLst/>
          </a:prstGeom>
          <a:noFill/>
        </p:spPr>
        <p:txBody>
          <a:bodyPr vert="horz" wrap="square" lIns="0" tIns="0" rIns="0" bIns="0" rtlCol="0" anchor="ctr" anchorCtr="0">
            <a:spAutoFit/>
          </a:bodyPr>
          <a:lstStyle/>
          <a:p>
            <a:pPr algn="ctr"/>
            <a:r>
              <a:rPr lang="en-US" sz="750" b="1" spc="-5" dirty="0">
                <a:latin typeface="Times New Roman" panose="02020603050405020304" pitchFamily="18" charset="0"/>
                <a:cs typeface="Times New Roman" panose="02020603050405020304" pitchFamily="18" charset="0"/>
              </a:rPr>
              <a:t>6/28/22</a:t>
            </a:r>
          </a:p>
        </p:txBody>
      </p:sp>
      <p:sp>
        <p:nvSpPr>
          <p:cNvPr id="2" name="Title 1">
            <a:extLst>
              <a:ext uri="{FF2B5EF4-FFF2-40B4-BE49-F238E27FC236}">
                <a16:creationId xmlns:a16="http://schemas.microsoft.com/office/drawing/2014/main" id="{E70B5D53-9C26-4EB8-9122-209C41BE4E58}"/>
              </a:ext>
            </a:extLst>
          </p:cNvPr>
          <p:cNvSpPr>
            <a:spLocks noGrp="1"/>
          </p:cNvSpPr>
          <p:nvPr>
            <p:ph type="title"/>
          </p:nvPr>
        </p:nvSpPr>
        <p:spPr>
          <a:xfrm>
            <a:off x="0" y="0"/>
            <a:ext cx="7159516" cy="430887"/>
          </a:xfrm>
        </p:spPr>
        <p:txBody>
          <a:bodyPr/>
          <a:lstStyle/>
          <a:p>
            <a:r>
              <a:rPr lang="en-US" sz="2800" dirty="0">
                <a:solidFill>
                  <a:srgbClr val="1674BA"/>
                </a:solidFill>
                <a:latin typeface="Times New Roman" panose="02020603050405020304" pitchFamily="18" charset="0"/>
                <a:cs typeface="Times New Roman" panose="02020603050405020304" pitchFamily="18" charset="0"/>
              </a:rPr>
              <a:t>  CAPSTONE Development Timeline</a:t>
            </a:r>
          </a:p>
        </p:txBody>
      </p:sp>
      <p:cxnSp>
        <p:nvCxnSpPr>
          <p:cNvPr id="107" name="OTLSHAPE_M_2a8842fdc9b9450e9f5f2006513983be_Connector2">
            <a:extLst>
              <a:ext uri="{FF2B5EF4-FFF2-40B4-BE49-F238E27FC236}">
                <a16:creationId xmlns:a16="http://schemas.microsoft.com/office/drawing/2014/main" id="{BEE0B765-02DF-8B4F-9AA0-0D17FB7B9990}"/>
              </a:ext>
            </a:extLst>
          </p:cNvPr>
          <p:cNvCxnSpPr/>
          <p:nvPr>
            <p:custDataLst>
              <p:tags r:id="rId5"/>
            </p:custDataLst>
          </p:nvPr>
        </p:nvCxnSpPr>
        <p:spPr>
          <a:xfrm>
            <a:off x="5861043" y="1686096"/>
            <a:ext cx="0" cy="19050"/>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1" name="OTLSHAPE_M_5cb93c42c4ca4be89de13d38ebfbf34b_Title">
            <a:extLst>
              <a:ext uri="{FF2B5EF4-FFF2-40B4-BE49-F238E27FC236}">
                <a16:creationId xmlns:a16="http://schemas.microsoft.com/office/drawing/2014/main" id="{93271FDD-F3E8-CC43-934A-E9BD0E9687FA}"/>
              </a:ext>
            </a:extLst>
          </p:cNvPr>
          <p:cNvSpPr txBox="1"/>
          <p:nvPr>
            <p:custDataLst>
              <p:tags r:id="rId6"/>
            </p:custDataLst>
          </p:nvPr>
        </p:nvSpPr>
        <p:spPr>
          <a:xfrm>
            <a:off x="135988" y="625410"/>
            <a:ext cx="464344" cy="307777"/>
          </a:xfrm>
          <a:prstGeom prst="rect">
            <a:avLst/>
          </a:prstGeom>
          <a:noFill/>
        </p:spPr>
        <p:txBody>
          <a:bodyPr vert="horz" wrap="square" lIns="0" tIns="0" rIns="0" bIns="0" rtlCol="0" anchor="ctr" anchorCtr="0">
            <a:spAutoFit/>
          </a:bodyPr>
          <a:lstStyle/>
          <a:p>
            <a:pPr algn="ctr"/>
            <a:r>
              <a:rPr lang="en-US" sz="1000" b="1" spc="-12" dirty="0">
                <a:latin typeface="Times New Roman" panose="02020603050405020304" pitchFamily="18" charset="0"/>
                <a:cs typeface="Times New Roman" panose="02020603050405020304" pitchFamily="18" charset="0"/>
              </a:rPr>
              <a:t>Project</a:t>
            </a:r>
          </a:p>
          <a:p>
            <a:pPr algn="ctr"/>
            <a:r>
              <a:rPr lang="en-US" sz="1000" b="1" spc="-12" dirty="0">
                <a:latin typeface="Times New Roman" panose="02020603050405020304" pitchFamily="18" charset="0"/>
                <a:cs typeface="Times New Roman" panose="02020603050405020304" pitchFamily="18" charset="0"/>
              </a:rPr>
              <a:t>KO</a:t>
            </a:r>
          </a:p>
        </p:txBody>
      </p:sp>
      <p:sp>
        <p:nvSpPr>
          <p:cNvPr id="112" name="OTLSHAPE_M_5cb93c42c4ca4be89de13d38ebfbf34b_Date">
            <a:extLst>
              <a:ext uri="{FF2B5EF4-FFF2-40B4-BE49-F238E27FC236}">
                <a16:creationId xmlns:a16="http://schemas.microsoft.com/office/drawing/2014/main" id="{D98DE9EB-B3F9-BF40-BD3D-A9C098D88579}"/>
              </a:ext>
            </a:extLst>
          </p:cNvPr>
          <p:cNvSpPr txBox="1"/>
          <p:nvPr>
            <p:custDataLst>
              <p:tags r:id="rId7"/>
            </p:custDataLst>
          </p:nvPr>
        </p:nvSpPr>
        <p:spPr>
          <a:xfrm>
            <a:off x="230470" y="920369"/>
            <a:ext cx="358376" cy="115416"/>
          </a:xfrm>
          <a:prstGeom prst="rect">
            <a:avLst/>
          </a:prstGeom>
          <a:noFill/>
        </p:spPr>
        <p:txBody>
          <a:bodyPr vert="horz" wrap="square" lIns="0" tIns="0" rIns="0" bIns="0" rtlCol="0" anchor="ctr" anchorCtr="0">
            <a:spAutoFit/>
          </a:bodyPr>
          <a:lstStyle/>
          <a:p>
            <a:r>
              <a:rPr lang="en-US" sz="750" b="1" spc="-5" dirty="0">
                <a:latin typeface="Times New Roman" panose="02020603050405020304" pitchFamily="18" charset="0"/>
                <a:cs typeface="Times New Roman" panose="02020603050405020304" pitchFamily="18" charset="0"/>
              </a:rPr>
              <a:t>9/18/19</a:t>
            </a:r>
          </a:p>
        </p:txBody>
      </p:sp>
      <p:sp>
        <p:nvSpPr>
          <p:cNvPr id="113" name="OTLSHAPE_M_c0879fc783884e34854bcc3a792e074d_Title">
            <a:extLst>
              <a:ext uri="{FF2B5EF4-FFF2-40B4-BE49-F238E27FC236}">
                <a16:creationId xmlns:a16="http://schemas.microsoft.com/office/drawing/2014/main" id="{34B91ABD-D2F7-5C40-A9B7-F71678AEC24B}"/>
              </a:ext>
            </a:extLst>
          </p:cNvPr>
          <p:cNvSpPr txBox="1"/>
          <p:nvPr>
            <p:custDataLst>
              <p:tags r:id="rId8"/>
            </p:custDataLst>
          </p:nvPr>
        </p:nvSpPr>
        <p:spPr>
          <a:xfrm>
            <a:off x="216408" y="1016958"/>
            <a:ext cx="758565" cy="307777"/>
          </a:xfrm>
          <a:prstGeom prst="rect">
            <a:avLst/>
          </a:prstGeom>
          <a:noFill/>
        </p:spPr>
        <p:txBody>
          <a:bodyPr vert="horz" wrap="square" lIns="0" tIns="0" rIns="0" bIns="0" rtlCol="0" anchor="ctr" anchorCtr="0">
            <a:spAutoFit/>
          </a:bodyPr>
          <a:lstStyle/>
          <a:p>
            <a:pPr algn="ctr"/>
            <a:r>
              <a:rPr lang="en-US" sz="1000" b="1" spc="-5" dirty="0">
                <a:latin typeface="Times New Roman" panose="02020603050405020304" pitchFamily="18" charset="0"/>
                <a:cs typeface="Times New Roman" panose="02020603050405020304" pitchFamily="18" charset="0"/>
              </a:rPr>
              <a:t>SRR/</a:t>
            </a:r>
          </a:p>
          <a:p>
            <a:pPr algn="ctr"/>
            <a:r>
              <a:rPr lang="en-US" sz="1000" b="1" spc="-5" dirty="0">
                <a:latin typeface="Times New Roman" panose="02020603050405020304" pitchFamily="18" charset="0"/>
                <a:cs typeface="Times New Roman" panose="02020603050405020304" pitchFamily="18" charset="0"/>
              </a:rPr>
              <a:t>MCR </a:t>
            </a:r>
          </a:p>
        </p:txBody>
      </p:sp>
      <p:sp>
        <p:nvSpPr>
          <p:cNvPr id="118" name="OTLSHAPE_M_c0879fc783884e34854bcc3a792e074d_Date">
            <a:extLst>
              <a:ext uri="{FF2B5EF4-FFF2-40B4-BE49-F238E27FC236}">
                <a16:creationId xmlns:a16="http://schemas.microsoft.com/office/drawing/2014/main" id="{D0D9A3F0-653F-5648-8283-4DD3A5FBD30F}"/>
              </a:ext>
            </a:extLst>
          </p:cNvPr>
          <p:cNvSpPr txBox="1"/>
          <p:nvPr>
            <p:custDataLst>
              <p:tags r:id="rId9"/>
            </p:custDataLst>
          </p:nvPr>
        </p:nvSpPr>
        <p:spPr>
          <a:xfrm>
            <a:off x="428956" y="1322755"/>
            <a:ext cx="390919" cy="115416"/>
          </a:xfrm>
          <a:prstGeom prst="rect">
            <a:avLst/>
          </a:prstGeom>
          <a:noFill/>
        </p:spPr>
        <p:txBody>
          <a:bodyPr vert="horz" wrap="square" lIns="0" tIns="0" rIns="0" bIns="0" rtlCol="0" anchor="ctr" anchorCtr="0">
            <a:spAutoFit/>
          </a:bodyPr>
          <a:lstStyle/>
          <a:p>
            <a:r>
              <a:rPr lang="en-US" sz="750" b="1" spc="-5" dirty="0">
                <a:latin typeface="Times New Roman" panose="02020603050405020304" pitchFamily="18" charset="0"/>
                <a:cs typeface="Times New Roman" panose="02020603050405020304" pitchFamily="18" charset="0"/>
              </a:rPr>
              <a:t>10/16/19</a:t>
            </a:r>
          </a:p>
        </p:txBody>
      </p:sp>
      <p:sp>
        <p:nvSpPr>
          <p:cNvPr id="120" name="OTLSHAPE_M_33dfe9472bfb436682dc78a8f35a9dc9_Title">
            <a:extLst>
              <a:ext uri="{FF2B5EF4-FFF2-40B4-BE49-F238E27FC236}">
                <a16:creationId xmlns:a16="http://schemas.microsoft.com/office/drawing/2014/main" id="{76355E21-D885-E749-B9E0-D01D1312BD13}"/>
              </a:ext>
            </a:extLst>
          </p:cNvPr>
          <p:cNvSpPr txBox="1"/>
          <p:nvPr>
            <p:custDataLst>
              <p:tags r:id="rId10"/>
            </p:custDataLst>
          </p:nvPr>
        </p:nvSpPr>
        <p:spPr>
          <a:xfrm>
            <a:off x="944452" y="1170846"/>
            <a:ext cx="327025" cy="153888"/>
          </a:xfrm>
          <a:prstGeom prst="rect">
            <a:avLst/>
          </a:prstGeom>
          <a:noFill/>
        </p:spPr>
        <p:txBody>
          <a:bodyPr vert="horz" wrap="square" lIns="0" tIns="0" rIns="0" bIns="0" rtlCol="0" anchor="ctr" anchorCtr="0">
            <a:spAutoFit/>
          </a:bodyPr>
          <a:lstStyle/>
          <a:p>
            <a:r>
              <a:rPr lang="en-US" sz="1000" b="1" spc="-26" dirty="0">
                <a:latin typeface="Times New Roman" panose="02020603050405020304" pitchFamily="18" charset="0"/>
                <a:cs typeface="Times New Roman" panose="02020603050405020304" pitchFamily="18" charset="0"/>
              </a:rPr>
              <a:t>PDR</a:t>
            </a:r>
          </a:p>
        </p:txBody>
      </p:sp>
      <p:sp>
        <p:nvSpPr>
          <p:cNvPr id="121" name="OTLSHAPE_M_33dfe9472bfb436682dc78a8f35a9dc9_Date">
            <a:extLst>
              <a:ext uri="{FF2B5EF4-FFF2-40B4-BE49-F238E27FC236}">
                <a16:creationId xmlns:a16="http://schemas.microsoft.com/office/drawing/2014/main" id="{B50E2C0E-89B4-4C46-8E3E-072FD8E6D59E}"/>
              </a:ext>
            </a:extLst>
          </p:cNvPr>
          <p:cNvSpPr txBox="1"/>
          <p:nvPr>
            <p:custDataLst>
              <p:tags r:id="rId11"/>
            </p:custDataLst>
          </p:nvPr>
        </p:nvSpPr>
        <p:spPr>
          <a:xfrm>
            <a:off x="923169" y="1322755"/>
            <a:ext cx="355305" cy="115416"/>
          </a:xfrm>
          <a:prstGeom prst="rect">
            <a:avLst/>
          </a:prstGeom>
          <a:noFill/>
        </p:spPr>
        <p:txBody>
          <a:bodyPr vert="horz" wrap="square" lIns="0" tIns="0" rIns="0" bIns="0" rtlCol="0" anchor="ctr" anchorCtr="0">
            <a:spAutoFit/>
          </a:bodyPr>
          <a:lstStyle/>
          <a:p>
            <a:r>
              <a:rPr lang="en-US" sz="750" b="1" spc="-5" dirty="0">
                <a:latin typeface="Times New Roman" panose="02020603050405020304" pitchFamily="18" charset="0"/>
                <a:cs typeface="Times New Roman" panose="02020603050405020304" pitchFamily="18" charset="0"/>
              </a:rPr>
              <a:t>12/4/19</a:t>
            </a:r>
          </a:p>
        </p:txBody>
      </p:sp>
      <p:sp>
        <p:nvSpPr>
          <p:cNvPr id="122" name="OTLSHAPE_M_56cb4fe7ae6e4e9ba3fd82146ba8ead0_Title">
            <a:extLst>
              <a:ext uri="{FF2B5EF4-FFF2-40B4-BE49-F238E27FC236}">
                <a16:creationId xmlns:a16="http://schemas.microsoft.com/office/drawing/2014/main" id="{7C1408D3-CB58-F044-8CE0-E8790FFEFF07}"/>
              </a:ext>
            </a:extLst>
          </p:cNvPr>
          <p:cNvSpPr txBox="1"/>
          <p:nvPr>
            <p:custDataLst>
              <p:tags r:id="rId12"/>
            </p:custDataLst>
          </p:nvPr>
        </p:nvSpPr>
        <p:spPr>
          <a:xfrm>
            <a:off x="1703629" y="1170846"/>
            <a:ext cx="328694" cy="153888"/>
          </a:xfrm>
          <a:prstGeom prst="rect">
            <a:avLst/>
          </a:prstGeom>
          <a:noFill/>
        </p:spPr>
        <p:txBody>
          <a:bodyPr vert="horz" wrap="square" lIns="0" tIns="0" rIns="0" bIns="0" rtlCol="0" anchor="ctr" anchorCtr="0">
            <a:spAutoFit/>
          </a:bodyPr>
          <a:lstStyle/>
          <a:p>
            <a:pPr algn="ctr"/>
            <a:r>
              <a:rPr lang="en-US" sz="1000" b="1" spc="-26" dirty="0">
                <a:latin typeface="Times New Roman" panose="02020603050405020304" pitchFamily="18" charset="0"/>
                <a:cs typeface="Times New Roman" panose="02020603050405020304" pitchFamily="18" charset="0"/>
              </a:rPr>
              <a:t>CDR</a:t>
            </a:r>
          </a:p>
        </p:txBody>
      </p:sp>
      <p:sp>
        <p:nvSpPr>
          <p:cNvPr id="123" name="OTLSHAPE_M_56cb4fe7ae6e4e9ba3fd82146ba8ead0_Date">
            <a:extLst>
              <a:ext uri="{FF2B5EF4-FFF2-40B4-BE49-F238E27FC236}">
                <a16:creationId xmlns:a16="http://schemas.microsoft.com/office/drawing/2014/main" id="{61AE4540-9A53-4843-B68F-305FEDC97E2B}"/>
              </a:ext>
            </a:extLst>
          </p:cNvPr>
          <p:cNvSpPr txBox="1"/>
          <p:nvPr>
            <p:custDataLst>
              <p:tags r:id="rId13"/>
            </p:custDataLst>
          </p:nvPr>
        </p:nvSpPr>
        <p:spPr>
          <a:xfrm>
            <a:off x="1661135" y="1322754"/>
            <a:ext cx="386726" cy="115416"/>
          </a:xfrm>
          <a:prstGeom prst="rect">
            <a:avLst/>
          </a:prstGeom>
          <a:noFill/>
        </p:spPr>
        <p:txBody>
          <a:bodyPr vert="horz" wrap="square" lIns="0" tIns="0" rIns="0" bIns="0" rtlCol="0" anchor="ctr" anchorCtr="0">
            <a:spAutoFit/>
          </a:bodyPr>
          <a:lstStyle/>
          <a:p>
            <a:pPr algn="ctr"/>
            <a:r>
              <a:rPr lang="en-US" sz="750" b="1" spc="-6" dirty="0">
                <a:latin typeface="Times New Roman" panose="02020603050405020304" pitchFamily="18" charset="0"/>
                <a:cs typeface="Times New Roman" panose="02020603050405020304" pitchFamily="18" charset="0"/>
              </a:rPr>
              <a:t>2/28/20</a:t>
            </a:r>
          </a:p>
        </p:txBody>
      </p:sp>
      <p:sp>
        <p:nvSpPr>
          <p:cNvPr id="124" name="OTLSHAPE_M_0c9bb5326f2d4df285932b26630afe8a_Title">
            <a:extLst>
              <a:ext uri="{FF2B5EF4-FFF2-40B4-BE49-F238E27FC236}">
                <a16:creationId xmlns:a16="http://schemas.microsoft.com/office/drawing/2014/main" id="{974D7486-B804-5C41-8366-86B10DBB55E4}"/>
              </a:ext>
            </a:extLst>
          </p:cNvPr>
          <p:cNvSpPr txBox="1"/>
          <p:nvPr>
            <p:custDataLst>
              <p:tags r:id="rId14"/>
            </p:custDataLst>
          </p:nvPr>
        </p:nvSpPr>
        <p:spPr>
          <a:xfrm>
            <a:off x="3135189" y="1170846"/>
            <a:ext cx="257835" cy="153888"/>
          </a:xfrm>
          <a:prstGeom prst="rect">
            <a:avLst/>
          </a:prstGeom>
          <a:noFill/>
        </p:spPr>
        <p:txBody>
          <a:bodyPr vert="horz" wrap="square" lIns="0" tIns="0" rIns="0" bIns="0" rtlCol="0" anchor="ctr" anchorCtr="0">
            <a:spAutoFit/>
          </a:bodyPr>
          <a:lstStyle/>
          <a:p>
            <a:pPr algn="ctr"/>
            <a:r>
              <a:rPr lang="en-US" sz="1000" b="1" spc="-6" dirty="0">
                <a:latin typeface="Times New Roman" panose="02020603050405020304" pitchFamily="18" charset="0"/>
                <a:cs typeface="Times New Roman" panose="02020603050405020304" pitchFamily="18" charset="0"/>
              </a:rPr>
              <a:t>SIR</a:t>
            </a:r>
          </a:p>
        </p:txBody>
      </p:sp>
      <p:sp>
        <p:nvSpPr>
          <p:cNvPr id="125" name="OTLSHAPE_M_0c9bb5326f2d4df285932b26630afe8a_Date">
            <a:extLst>
              <a:ext uri="{FF2B5EF4-FFF2-40B4-BE49-F238E27FC236}">
                <a16:creationId xmlns:a16="http://schemas.microsoft.com/office/drawing/2014/main" id="{DA19A06A-360F-1242-92B8-6F86D1036099}"/>
              </a:ext>
            </a:extLst>
          </p:cNvPr>
          <p:cNvSpPr txBox="1"/>
          <p:nvPr>
            <p:custDataLst>
              <p:tags r:id="rId15"/>
            </p:custDataLst>
          </p:nvPr>
        </p:nvSpPr>
        <p:spPr>
          <a:xfrm>
            <a:off x="3066461" y="1322754"/>
            <a:ext cx="397190" cy="115416"/>
          </a:xfrm>
          <a:prstGeom prst="rect">
            <a:avLst/>
          </a:prstGeom>
          <a:noFill/>
        </p:spPr>
        <p:txBody>
          <a:bodyPr vert="horz" wrap="square" lIns="0" tIns="0" rIns="0" bIns="0" rtlCol="0" anchor="ctr" anchorCtr="0">
            <a:spAutoFit/>
          </a:bodyPr>
          <a:lstStyle/>
          <a:p>
            <a:pPr algn="ctr"/>
            <a:r>
              <a:rPr lang="en-US" sz="750" b="1" spc="-5" dirty="0">
                <a:latin typeface="Times New Roman" panose="02020603050405020304" pitchFamily="18" charset="0"/>
                <a:cs typeface="Times New Roman" panose="02020603050405020304" pitchFamily="18" charset="0"/>
              </a:rPr>
              <a:t>7/30/20</a:t>
            </a:r>
          </a:p>
        </p:txBody>
      </p:sp>
      <p:sp>
        <p:nvSpPr>
          <p:cNvPr id="148" name="OTLSHAPE_M_56cb4fe7ae6e4e9ba3fd82146ba8ead0_Title">
            <a:extLst>
              <a:ext uri="{FF2B5EF4-FFF2-40B4-BE49-F238E27FC236}">
                <a16:creationId xmlns:a16="http://schemas.microsoft.com/office/drawing/2014/main" id="{B344A812-A931-3F4E-B9FC-C236325C013E}"/>
              </a:ext>
            </a:extLst>
          </p:cNvPr>
          <p:cNvSpPr txBox="1"/>
          <p:nvPr>
            <p:custDataLst>
              <p:tags r:id="rId16"/>
            </p:custDataLst>
          </p:nvPr>
        </p:nvSpPr>
        <p:spPr>
          <a:xfrm>
            <a:off x="2303175" y="1016958"/>
            <a:ext cx="400365" cy="307777"/>
          </a:xfrm>
          <a:prstGeom prst="rect">
            <a:avLst/>
          </a:prstGeom>
          <a:noFill/>
        </p:spPr>
        <p:txBody>
          <a:bodyPr vert="horz" wrap="square" lIns="0" tIns="0" rIns="0" bIns="0" rtlCol="0" anchor="ctr" anchorCtr="0">
            <a:spAutoFit/>
          </a:bodyPr>
          <a:lstStyle/>
          <a:p>
            <a:pPr algn="ctr"/>
            <a:r>
              <a:rPr lang="en-US" sz="1000" b="1" spc="-26" dirty="0">
                <a:latin typeface="Times New Roman" panose="02020603050405020304" pitchFamily="18" charset="0"/>
                <a:cs typeface="Times New Roman" panose="02020603050405020304" pitchFamily="18" charset="0"/>
              </a:rPr>
              <a:t>ISR</a:t>
            </a:r>
          </a:p>
          <a:p>
            <a:r>
              <a:rPr lang="en-US" sz="1000" b="1" spc="-26" dirty="0">
                <a:latin typeface="Symbol" pitchFamily="2" charset="2"/>
                <a:cs typeface="Times New Roman" panose="02020603050405020304" pitchFamily="18" charset="0"/>
              </a:rPr>
              <a:t>D</a:t>
            </a:r>
            <a:r>
              <a:rPr lang="en-US" sz="1000" b="1" spc="-26" dirty="0">
                <a:latin typeface="Times New Roman" panose="02020603050405020304" pitchFamily="18" charset="0"/>
                <a:cs typeface="Times New Roman" panose="02020603050405020304" pitchFamily="18" charset="0"/>
              </a:rPr>
              <a:t>CDR</a:t>
            </a:r>
            <a:endParaRPr lang="en-US" sz="1100" b="1" spc="-26" dirty="0">
              <a:latin typeface="Times New Roman" panose="02020603050405020304" pitchFamily="18" charset="0"/>
              <a:cs typeface="Times New Roman" panose="02020603050405020304" pitchFamily="18" charset="0"/>
            </a:endParaRPr>
          </a:p>
        </p:txBody>
      </p:sp>
      <p:sp>
        <p:nvSpPr>
          <p:cNvPr id="149" name="OTLSHAPE_M_33dfe9472bfb436682dc78a8f35a9dc9_Date">
            <a:extLst>
              <a:ext uri="{FF2B5EF4-FFF2-40B4-BE49-F238E27FC236}">
                <a16:creationId xmlns:a16="http://schemas.microsoft.com/office/drawing/2014/main" id="{80E64B9D-B382-1744-8242-0E30AC2C8283}"/>
              </a:ext>
            </a:extLst>
          </p:cNvPr>
          <p:cNvSpPr txBox="1"/>
          <p:nvPr>
            <p:custDataLst>
              <p:tags r:id="rId17"/>
            </p:custDataLst>
          </p:nvPr>
        </p:nvSpPr>
        <p:spPr>
          <a:xfrm>
            <a:off x="2371512" y="1322755"/>
            <a:ext cx="276225" cy="115416"/>
          </a:xfrm>
          <a:prstGeom prst="rect">
            <a:avLst/>
          </a:prstGeom>
          <a:noFill/>
        </p:spPr>
        <p:txBody>
          <a:bodyPr vert="horz" wrap="square" lIns="0" tIns="0" rIns="0" bIns="0" rtlCol="0" anchor="ctr" anchorCtr="0">
            <a:spAutoFit/>
          </a:bodyPr>
          <a:lstStyle/>
          <a:p>
            <a:r>
              <a:rPr lang="en-US" sz="750" b="1" spc="-5" dirty="0">
                <a:latin typeface="Times New Roman" panose="02020603050405020304" pitchFamily="18" charset="0"/>
                <a:cs typeface="Times New Roman" panose="02020603050405020304" pitchFamily="18" charset="0"/>
              </a:rPr>
              <a:t>5/7/20 </a:t>
            </a:r>
          </a:p>
        </p:txBody>
      </p:sp>
      <p:sp>
        <p:nvSpPr>
          <p:cNvPr id="151" name="OTLSHAPE_M_0c9bb5326f2d4df285932b26630afe8a_Date">
            <a:extLst>
              <a:ext uri="{FF2B5EF4-FFF2-40B4-BE49-F238E27FC236}">
                <a16:creationId xmlns:a16="http://schemas.microsoft.com/office/drawing/2014/main" id="{6347A5F5-C524-0D4F-9731-025B3325FB23}"/>
              </a:ext>
            </a:extLst>
          </p:cNvPr>
          <p:cNvSpPr txBox="1"/>
          <p:nvPr>
            <p:custDataLst>
              <p:tags r:id="rId18"/>
            </p:custDataLst>
          </p:nvPr>
        </p:nvSpPr>
        <p:spPr>
          <a:xfrm>
            <a:off x="4045180" y="1322755"/>
            <a:ext cx="391198" cy="115416"/>
          </a:xfrm>
          <a:prstGeom prst="rect">
            <a:avLst/>
          </a:prstGeom>
          <a:noFill/>
        </p:spPr>
        <p:txBody>
          <a:bodyPr vert="horz" wrap="square" lIns="0" tIns="0" rIns="0" bIns="0" rtlCol="0" anchor="ctr" anchorCtr="0">
            <a:spAutoFit/>
          </a:bodyPr>
          <a:lstStyle/>
          <a:p>
            <a:pPr algn="ctr"/>
            <a:r>
              <a:rPr lang="en-US" sz="750" b="1" spc="-5" dirty="0">
                <a:latin typeface="Times New Roman" panose="02020603050405020304" pitchFamily="18" charset="0"/>
                <a:cs typeface="Times New Roman" panose="02020603050405020304" pitchFamily="18" charset="0"/>
              </a:rPr>
              <a:t>11/13/20</a:t>
            </a:r>
          </a:p>
        </p:txBody>
      </p:sp>
      <p:sp>
        <p:nvSpPr>
          <p:cNvPr id="154" name="OTLSHAPE_M_0c9bb5326f2d4df285932b26630afe8a_Title">
            <a:extLst>
              <a:ext uri="{FF2B5EF4-FFF2-40B4-BE49-F238E27FC236}">
                <a16:creationId xmlns:a16="http://schemas.microsoft.com/office/drawing/2014/main" id="{F4C8A298-C0D1-8C49-8B37-C8A9E295C875}"/>
              </a:ext>
            </a:extLst>
          </p:cNvPr>
          <p:cNvSpPr txBox="1"/>
          <p:nvPr>
            <p:custDataLst>
              <p:tags r:id="rId19"/>
            </p:custDataLst>
          </p:nvPr>
        </p:nvSpPr>
        <p:spPr>
          <a:xfrm>
            <a:off x="4069023" y="1170847"/>
            <a:ext cx="371149" cy="153888"/>
          </a:xfrm>
          <a:prstGeom prst="rect">
            <a:avLst/>
          </a:prstGeom>
          <a:noFill/>
        </p:spPr>
        <p:txBody>
          <a:bodyPr vert="horz" wrap="square" lIns="0" tIns="0" rIns="0" bIns="0" rtlCol="0" anchor="ctr" anchorCtr="0">
            <a:spAutoFit/>
          </a:bodyPr>
          <a:lstStyle/>
          <a:p>
            <a:pPr algn="ctr"/>
            <a:r>
              <a:rPr lang="en-US" sz="1000" b="1" spc="-6" dirty="0">
                <a:latin typeface="Times New Roman" panose="02020603050405020304" pitchFamily="18" charset="0"/>
                <a:cs typeface="Times New Roman" panose="02020603050405020304" pitchFamily="18" charset="0"/>
              </a:rPr>
              <a:t>TRR</a:t>
            </a:r>
          </a:p>
        </p:txBody>
      </p:sp>
      <p:sp>
        <p:nvSpPr>
          <p:cNvPr id="157" name="OTLSHAPE_M_0c9bb5326f2d4df285932b26630afe8a_Date">
            <a:extLst>
              <a:ext uri="{FF2B5EF4-FFF2-40B4-BE49-F238E27FC236}">
                <a16:creationId xmlns:a16="http://schemas.microsoft.com/office/drawing/2014/main" id="{A5CE42F4-4166-5E4B-ABA9-29A5AD09CAF9}"/>
              </a:ext>
            </a:extLst>
          </p:cNvPr>
          <p:cNvSpPr txBox="1"/>
          <p:nvPr>
            <p:custDataLst>
              <p:tags r:id="rId20"/>
            </p:custDataLst>
          </p:nvPr>
        </p:nvSpPr>
        <p:spPr>
          <a:xfrm>
            <a:off x="4869545" y="1322755"/>
            <a:ext cx="289105" cy="115416"/>
          </a:xfrm>
          <a:prstGeom prst="rect">
            <a:avLst/>
          </a:prstGeom>
          <a:noFill/>
        </p:spPr>
        <p:txBody>
          <a:bodyPr vert="horz" wrap="square" lIns="0" tIns="0" rIns="0" bIns="0" rtlCol="0" anchor="ctr" anchorCtr="0">
            <a:spAutoFit/>
          </a:bodyPr>
          <a:lstStyle/>
          <a:p>
            <a:pPr algn="ctr"/>
            <a:r>
              <a:rPr lang="en-US" sz="750" b="1" spc="-5" dirty="0">
                <a:latin typeface="Times New Roman" panose="02020603050405020304" pitchFamily="18" charset="0"/>
                <a:cs typeface="Times New Roman" panose="02020603050405020304" pitchFamily="18" charset="0"/>
              </a:rPr>
              <a:t>2/5/21</a:t>
            </a:r>
          </a:p>
        </p:txBody>
      </p:sp>
      <p:sp>
        <p:nvSpPr>
          <p:cNvPr id="173" name="OTLSHAPE_M_0c9bb5326f2d4df285932b26630afe8a_Title">
            <a:extLst>
              <a:ext uri="{FF2B5EF4-FFF2-40B4-BE49-F238E27FC236}">
                <a16:creationId xmlns:a16="http://schemas.microsoft.com/office/drawing/2014/main" id="{5986D86F-8D13-CB45-9881-E54E54167C69}"/>
              </a:ext>
            </a:extLst>
          </p:cNvPr>
          <p:cNvSpPr txBox="1"/>
          <p:nvPr>
            <p:custDataLst>
              <p:tags r:id="rId21"/>
            </p:custDataLst>
          </p:nvPr>
        </p:nvSpPr>
        <p:spPr>
          <a:xfrm>
            <a:off x="4674991" y="1170847"/>
            <a:ext cx="718798" cy="153888"/>
          </a:xfrm>
          <a:prstGeom prst="rect">
            <a:avLst/>
          </a:prstGeom>
          <a:noFill/>
        </p:spPr>
        <p:txBody>
          <a:bodyPr vert="horz" wrap="square" lIns="0" tIns="0" rIns="0" bIns="0" rtlCol="0" anchor="ctr" anchorCtr="0">
            <a:spAutoFit/>
          </a:bodyPr>
          <a:lstStyle/>
          <a:p>
            <a:pPr algn="ctr"/>
            <a:r>
              <a:rPr lang="en-US" sz="1000" b="1" spc="-6" dirty="0">
                <a:latin typeface="Symbol" pitchFamily="2" charset="2"/>
                <a:cs typeface="Times New Roman" panose="02020603050405020304" pitchFamily="18" charset="0"/>
              </a:rPr>
              <a:t>D</a:t>
            </a:r>
            <a:r>
              <a:rPr lang="en-US" sz="1000" b="1" spc="-6" dirty="0">
                <a:latin typeface="Times New Roman" panose="02020603050405020304" pitchFamily="18" charset="0"/>
                <a:cs typeface="Times New Roman" panose="02020603050405020304" pitchFamily="18" charset="0"/>
              </a:rPr>
              <a:t>TRR-1</a:t>
            </a:r>
          </a:p>
        </p:txBody>
      </p:sp>
      <p:sp>
        <p:nvSpPr>
          <p:cNvPr id="186" name="OTLSHAPE_M_b52f9d488b2e42feba32c65fcca1b4c6_Title">
            <a:extLst>
              <a:ext uri="{FF2B5EF4-FFF2-40B4-BE49-F238E27FC236}">
                <a16:creationId xmlns:a16="http://schemas.microsoft.com/office/drawing/2014/main" id="{1F772AFB-9374-C643-8CD9-3A44FB60EF7F}"/>
              </a:ext>
            </a:extLst>
          </p:cNvPr>
          <p:cNvSpPr txBox="1"/>
          <p:nvPr>
            <p:custDataLst>
              <p:tags r:id="rId22"/>
            </p:custDataLst>
          </p:nvPr>
        </p:nvSpPr>
        <p:spPr>
          <a:xfrm>
            <a:off x="6552543" y="1178066"/>
            <a:ext cx="658048" cy="153888"/>
          </a:xfrm>
          <a:prstGeom prst="rect">
            <a:avLst/>
          </a:prstGeom>
          <a:noFill/>
        </p:spPr>
        <p:txBody>
          <a:bodyPr vert="horz" wrap="square" lIns="0" tIns="0" rIns="0" bIns="0" rtlCol="0" anchor="ctr" anchorCtr="0">
            <a:spAutoFit/>
          </a:bodyPr>
          <a:lstStyle/>
          <a:p>
            <a:pPr algn="ctr"/>
            <a:r>
              <a:rPr lang="en-US" sz="1000" b="1" spc="-8" dirty="0">
                <a:solidFill>
                  <a:schemeClr val="dk1"/>
                </a:solidFill>
                <a:latin typeface="Times New Roman" panose="02020603050405020304" pitchFamily="18" charset="0"/>
                <a:cs typeface="Times New Roman" panose="02020603050405020304" pitchFamily="18" charset="0"/>
              </a:rPr>
              <a:t> STPR</a:t>
            </a:r>
          </a:p>
        </p:txBody>
      </p:sp>
      <p:sp>
        <p:nvSpPr>
          <p:cNvPr id="189" name="OTLSHAPE_M_b52f9d488b2e42feba32c65fcca1b4c6_Title">
            <a:extLst>
              <a:ext uri="{FF2B5EF4-FFF2-40B4-BE49-F238E27FC236}">
                <a16:creationId xmlns:a16="http://schemas.microsoft.com/office/drawing/2014/main" id="{78C3E4F6-38D8-9949-B144-C7EC4F6CA116}"/>
              </a:ext>
            </a:extLst>
          </p:cNvPr>
          <p:cNvSpPr txBox="1"/>
          <p:nvPr>
            <p:custDataLst>
              <p:tags r:id="rId23"/>
            </p:custDataLst>
          </p:nvPr>
        </p:nvSpPr>
        <p:spPr>
          <a:xfrm>
            <a:off x="7686816" y="716787"/>
            <a:ext cx="635796" cy="307777"/>
          </a:xfrm>
          <a:prstGeom prst="rect">
            <a:avLst/>
          </a:prstGeom>
          <a:noFill/>
        </p:spPr>
        <p:txBody>
          <a:bodyPr vert="horz" wrap="square" lIns="0" tIns="0" rIns="0" bIns="0" rtlCol="0" anchor="ctr" anchorCtr="0">
            <a:spAutoFit/>
          </a:bodyPr>
          <a:lstStyle/>
          <a:p>
            <a:pPr algn="ctr"/>
            <a:r>
              <a:rPr lang="en-US" sz="1000" b="1" spc="-8" dirty="0">
                <a:solidFill>
                  <a:schemeClr val="dk1"/>
                </a:solidFill>
                <a:latin typeface="Times New Roman" panose="02020603050405020304" pitchFamily="18" charset="0"/>
                <a:cs typeface="Times New Roman" panose="02020603050405020304" pitchFamily="18" charset="0"/>
              </a:rPr>
              <a:t>S/C Ship Readiness</a:t>
            </a:r>
          </a:p>
        </p:txBody>
      </p:sp>
      <p:sp>
        <p:nvSpPr>
          <p:cNvPr id="192" name="OTLSHAPE_M_0c9bb5326f2d4df285932b26630afe8a_Date">
            <a:extLst>
              <a:ext uri="{FF2B5EF4-FFF2-40B4-BE49-F238E27FC236}">
                <a16:creationId xmlns:a16="http://schemas.microsoft.com/office/drawing/2014/main" id="{11324B1A-66B6-204B-8DD3-F1F48301038E}"/>
              </a:ext>
            </a:extLst>
          </p:cNvPr>
          <p:cNvSpPr txBox="1"/>
          <p:nvPr>
            <p:custDataLst>
              <p:tags r:id="rId24"/>
            </p:custDataLst>
          </p:nvPr>
        </p:nvSpPr>
        <p:spPr>
          <a:xfrm>
            <a:off x="5738138" y="1329973"/>
            <a:ext cx="433217" cy="115416"/>
          </a:xfrm>
          <a:prstGeom prst="rect">
            <a:avLst/>
          </a:prstGeom>
          <a:noFill/>
        </p:spPr>
        <p:txBody>
          <a:bodyPr vert="horz" wrap="square" lIns="0" tIns="0" rIns="0" bIns="0" rtlCol="0" anchor="ctr" anchorCtr="0">
            <a:spAutoFit/>
          </a:bodyPr>
          <a:lstStyle/>
          <a:p>
            <a:pPr algn="ctr"/>
            <a:r>
              <a:rPr lang="en-US" sz="750" b="1" spc="-5" dirty="0">
                <a:latin typeface="Times New Roman" panose="02020603050405020304" pitchFamily="18" charset="0"/>
                <a:cs typeface="Times New Roman" panose="02020603050405020304" pitchFamily="18" charset="0"/>
              </a:rPr>
              <a:t>8/13/21</a:t>
            </a:r>
            <a:endParaRPr lang="en-US" sz="750" b="1" spc="-5" dirty="0">
              <a:solidFill>
                <a:srgbClr val="FF0000"/>
              </a:solidFill>
              <a:latin typeface="Times New Roman" panose="02020603050405020304" pitchFamily="18" charset="0"/>
              <a:cs typeface="Times New Roman" panose="02020603050405020304" pitchFamily="18" charset="0"/>
            </a:endParaRPr>
          </a:p>
        </p:txBody>
      </p:sp>
      <p:sp>
        <p:nvSpPr>
          <p:cNvPr id="193" name="OTLSHAPE_M_0c9bb5326f2d4df285932b26630afe8a_Date">
            <a:extLst>
              <a:ext uri="{FF2B5EF4-FFF2-40B4-BE49-F238E27FC236}">
                <a16:creationId xmlns:a16="http://schemas.microsoft.com/office/drawing/2014/main" id="{02D0DFAF-F7CC-B242-A2BA-9781BC579AD4}"/>
              </a:ext>
            </a:extLst>
          </p:cNvPr>
          <p:cNvSpPr txBox="1"/>
          <p:nvPr>
            <p:custDataLst>
              <p:tags r:id="rId25"/>
            </p:custDataLst>
          </p:nvPr>
        </p:nvSpPr>
        <p:spPr>
          <a:xfrm>
            <a:off x="7768461" y="1001740"/>
            <a:ext cx="433217" cy="115416"/>
          </a:xfrm>
          <a:prstGeom prst="rect">
            <a:avLst/>
          </a:prstGeom>
          <a:noFill/>
        </p:spPr>
        <p:txBody>
          <a:bodyPr vert="horz" wrap="square" lIns="0" tIns="0" rIns="0" bIns="0" rtlCol="0" anchor="ctr" anchorCtr="0">
            <a:spAutoFit/>
          </a:bodyPr>
          <a:lstStyle/>
          <a:p>
            <a:pPr algn="ctr"/>
            <a:r>
              <a:rPr lang="en-US" sz="750" b="1" spc="-5" dirty="0">
                <a:latin typeface="Times New Roman" panose="02020603050405020304" pitchFamily="18" charset="0"/>
                <a:cs typeface="Times New Roman" panose="02020603050405020304" pitchFamily="18" charset="0"/>
              </a:rPr>
              <a:t>4/19/21</a:t>
            </a:r>
          </a:p>
        </p:txBody>
      </p:sp>
      <p:sp>
        <p:nvSpPr>
          <p:cNvPr id="194" name="OTLSHAPE_M_0ef88856ed5f4fcfb29f7a050676e797_Shape">
            <a:extLst>
              <a:ext uri="{FF2B5EF4-FFF2-40B4-BE49-F238E27FC236}">
                <a16:creationId xmlns:a16="http://schemas.microsoft.com/office/drawing/2014/main" id="{C0A9C903-6BE1-734B-8FF3-5169D6D90E22}"/>
              </a:ext>
            </a:extLst>
          </p:cNvPr>
          <p:cNvSpPr/>
          <p:nvPr>
            <p:custDataLst>
              <p:tags r:id="rId26"/>
            </p:custDataLst>
          </p:nvPr>
        </p:nvSpPr>
        <p:spPr>
          <a:xfrm>
            <a:off x="303267" y="1446190"/>
            <a:ext cx="123825" cy="123825"/>
          </a:xfrm>
          <a:prstGeom prst="flowChartMerge">
            <a:avLst/>
          </a:prstGeom>
          <a:solidFill>
            <a:srgbClr val="0070C0"/>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xmlns="" w="12700" cap="flat" cmpd="sng" algn="ctr">
                <a:solidFill>
                  <a:schemeClr val="accent1">
                    <a:shade val="50000"/>
                  </a:schemeClr>
                </a:solidFill>
                <a:prstDash val="solid"/>
                <a:miter lim="800000"/>
              </a14:hiddenLine>
            </a:ext>
            <a:ext uri="{AF507438-7753-43e0-B8FC-AC1667EBCBE1}">
              <a14:hiddenEffects xmlns:a14="http://schemas.microsoft.com/office/drawing/2010/main" xmlns="">
                <a:effectLst>
                  <a:outerShdw>
                    <a:scrgbClr r="0" g="0" b="0">
                      <a:alpha val="50000"/>
                    </a:scrgbClr>
                  </a:outerShdw>
                </a:effectLst>
              </a14:hiddenEffects>
            </a:ext>
            <a:ext uri="{53640926-AAD7-44d8-BBD7-CCE9431645EC}">
              <a14:shadowObscured xmlns:a14="http://schemas.microsoft.com/office/drawing/2010/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Times New Roman" panose="02020603050405020304" pitchFamily="18" charset="0"/>
              <a:cs typeface="Times New Roman" panose="02020603050405020304" pitchFamily="18" charset="0"/>
            </a:endParaRPr>
          </a:p>
        </p:txBody>
      </p:sp>
      <p:sp>
        <p:nvSpPr>
          <p:cNvPr id="195" name="OTLSHAPE_M_0ef88856ed5f4fcfb29f7a050676e797_Shape">
            <a:extLst>
              <a:ext uri="{FF2B5EF4-FFF2-40B4-BE49-F238E27FC236}">
                <a16:creationId xmlns:a16="http://schemas.microsoft.com/office/drawing/2014/main" id="{C04E88B0-C835-CA44-922E-90D61B2CCDDB}"/>
              </a:ext>
            </a:extLst>
          </p:cNvPr>
          <p:cNvSpPr/>
          <p:nvPr>
            <p:custDataLst>
              <p:tags r:id="rId27"/>
            </p:custDataLst>
          </p:nvPr>
        </p:nvSpPr>
        <p:spPr>
          <a:xfrm>
            <a:off x="1000560" y="1446190"/>
            <a:ext cx="123825" cy="123825"/>
          </a:xfrm>
          <a:prstGeom prst="flowChartMerge">
            <a:avLst/>
          </a:prstGeom>
          <a:solidFill>
            <a:srgbClr val="0070C0"/>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xmlns="" w="12700" cap="flat" cmpd="sng" algn="ctr">
                <a:solidFill>
                  <a:schemeClr val="accent1">
                    <a:shade val="50000"/>
                  </a:schemeClr>
                </a:solidFill>
                <a:prstDash val="solid"/>
                <a:miter lim="800000"/>
              </a14:hiddenLine>
            </a:ext>
            <a:ext uri="{AF507438-7753-43e0-B8FC-AC1667EBCBE1}">
              <a14:hiddenEffects xmlns:a14="http://schemas.microsoft.com/office/drawing/2010/main" xmlns="">
                <a:effectLst>
                  <a:outerShdw>
                    <a:scrgbClr r="0" g="0" b="0">
                      <a:alpha val="50000"/>
                    </a:scrgbClr>
                  </a:outerShdw>
                </a:effectLst>
              </a14:hiddenEffects>
            </a:ext>
            <a:ext uri="{53640926-AAD7-44d8-BBD7-CCE9431645EC}">
              <a14:shadowObscured xmlns:a14="http://schemas.microsoft.com/office/drawing/2010/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Times New Roman" panose="02020603050405020304" pitchFamily="18" charset="0"/>
              <a:cs typeface="Times New Roman" panose="02020603050405020304" pitchFamily="18" charset="0"/>
            </a:endParaRPr>
          </a:p>
        </p:txBody>
      </p:sp>
      <p:sp>
        <p:nvSpPr>
          <p:cNvPr id="196" name="OTLSHAPE_M_0ef88856ed5f4fcfb29f7a050676e797_Shape">
            <a:extLst>
              <a:ext uri="{FF2B5EF4-FFF2-40B4-BE49-F238E27FC236}">
                <a16:creationId xmlns:a16="http://schemas.microsoft.com/office/drawing/2014/main" id="{C7D89928-7114-0E43-8C62-4F2F8F2382E7}"/>
              </a:ext>
            </a:extLst>
          </p:cNvPr>
          <p:cNvSpPr/>
          <p:nvPr>
            <p:custDataLst>
              <p:tags r:id="rId28"/>
            </p:custDataLst>
          </p:nvPr>
        </p:nvSpPr>
        <p:spPr>
          <a:xfrm>
            <a:off x="1774953" y="1446190"/>
            <a:ext cx="123825" cy="123825"/>
          </a:xfrm>
          <a:prstGeom prst="flowChartMerge">
            <a:avLst/>
          </a:prstGeom>
          <a:solidFill>
            <a:srgbClr val="0070C0"/>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xmlns="" w="12700" cap="flat" cmpd="sng" algn="ctr">
                <a:solidFill>
                  <a:schemeClr val="accent1">
                    <a:shade val="50000"/>
                  </a:schemeClr>
                </a:solidFill>
                <a:prstDash val="solid"/>
                <a:miter lim="800000"/>
              </a14:hiddenLine>
            </a:ext>
            <a:ext uri="{AF507438-7753-43e0-B8FC-AC1667EBCBE1}">
              <a14:hiddenEffects xmlns:a14="http://schemas.microsoft.com/office/drawing/2010/main" xmlns="">
                <a:effectLst>
                  <a:outerShdw>
                    <a:scrgbClr r="0" g="0" b="0">
                      <a:alpha val="50000"/>
                    </a:scrgbClr>
                  </a:outerShdw>
                </a:effectLst>
              </a14:hiddenEffects>
            </a:ext>
            <a:ext uri="{53640926-AAD7-44d8-BBD7-CCE9431645EC}">
              <a14:shadowObscured xmlns:a14="http://schemas.microsoft.com/office/drawing/2010/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Times New Roman" panose="02020603050405020304" pitchFamily="18" charset="0"/>
              <a:cs typeface="Times New Roman" panose="02020603050405020304" pitchFamily="18" charset="0"/>
            </a:endParaRPr>
          </a:p>
        </p:txBody>
      </p:sp>
      <p:sp>
        <p:nvSpPr>
          <p:cNvPr id="197" name="OTLSHAPE_M_0ef88856ed5f4fcfb29f7a050676e797_Shape">
            <a:extLst>
              <a:ext uri="{FF2B5EF4-FFF2-40B4-BE49-F238E27FC236}">
                <a16:creationId xmlns:a16="http://schemas.microsoft.com/office/drawing/2014/main" id="{50E67F01-C36D-A84B-98E6-E9E82AD2C46F}"/>
              </a:ext>
            </a:extLst>
          </p:cNvPr>
          <p:cNvSpPr/>
          <p:nvPr>
            <p:custDataLst>
              <p:tags r:id="rId29"/>
            </p:custDataLst>
          </p:nvPr>
        </p:nvSpPr>
        <p:spPr>
          <a:xfrm>
            <a:off x="2426360" y="1446190"/>
            <a:ext cx="123825" cy="123825"/>
          </a:xfrm>
          <a:prstGeom prst="flowChartMerge">
            <a:avLst/>
          </a:prstGeom>
          <a:solidFill>
            <a:srgbClr val="0070C0"/>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xmlns="" w="12700" cap="flat" cmpd="sng" algn="ctr">
                <a:solidFill>
                  <a:schemeClr val="accent1">
                    <a:shade val="50000"/>
                  </a:schemeClr>
                </a:solidFill>
                <a:prstDash val="solid"/>
                <a:miter lim="800000"/>
              </a14:hiddenLine>
            </a:ext>
            <a:ext uri="{AF507438-7753-43e0-B8FC-AC1667EBCBE1}">
              <a14:hiddenEffects xmlns:a14="http://schemas.microsoft.com/office/drawing/2010/main" xmlns="">
                <a:effectLst>
                  <a:outerShdw>
                    <a:scrgbClr r="0" g="0" b="0">
                      <a:alpha val="50000"/>
                    </a:scrgbClr>
                  </a:outerShdw>
                </a:effectLst>
              </a14:hiddenEffects>
            </a:ext>
            <a:ext uri="{53640926-AAD7-44d8-BBD7-CCE9431645EC}">
              <a14:shadowObscured xmlns:a14="http://schemas.microsoft.com/office/drawing/2010/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Times New Roman" panose="02020603050405020304" pitchFamily="18" charset="0"/>
              <a:cs typeface="Times New Roman" panose="02020603050405020304" pitchFamily="18" charset="0"/>
            </a:endParaRPr>
          </a:p>
        </p:txBody>
      </p:sp>
      <p:sp>
        <p:nvSpPr>
          <p:cNvPr id="198" name="OTLSHAPE_M_0ef88856ed5f4fcfb29f7a050676e797_Shape">
            <a:extLst>
              <a:ext uri="{FF2B5EF4-FFF2-40B4-BE49-F238E27FC236}">
                <a16:creationId xmlns:a16="http://schemas.microsoft.com/office/drawing/2014/main" id="{38982232-A81A-2C42-89F2-AD788B625B82}"/>
              </a:ext>
            </a:extLst>
          </p:cNvPr>
          <p:cNvSpPr/>
          <p:nvPr>
            <p:custDataLst>
              <p:tags r:id="rId30"/>
            </p:custDataLst>
          </p:nvPr>
        </p:nvSpPr>
        <p:spPr>
          <a:xfrm>
            <a:off x="3187503" y="1446190"/>
            <a:ext cx="123825" cy="123825"/>
          </a:xfrm>
          <a:prstGeom prst="flowChartMerge">
            <a:avLst/>
          </a:prstGeom>
          <a:solidFill>
            <a:srgbClr val="0070C0"/>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xmlns="" w="12700" cap="flat" cmpd="sng" algn="ctr">
                <a:solidFill>
                  <a:schemeClr val="accent1">
                    <a:shade val="50000"/>
                  </a:schemeClr>
                </a:solidFill>
                <a:prstDash val="solid"/>
                <a:miter lim="800000"/>
              </a14:hiddenLine>
            </a:ext>
            <a:ext uri="{AF507438-7753-43e0-B8FC-AC1667EBCBE1}">
              <a14:hiddenEffects xmlns:a14="http://schemas.microsoft.com/office/drawing/2010/main" xmlns="">
                <a:effectLst>
                  <a:outerShdw>
                    <a:scrgbClr r="0" g="0" b="0">
                      <a:alpha val="50000"/>
                    </a:scrgbClr>
                  </a:outerShdw>
                </a:effectLst>
              </a14:hiddenEffects>
            </a:ext>
            <a:ext uri="{53640926-AAD7-44d8-BBD7-CCE9431645EC}">
              <a14:shadowObscured xmlns:a14="http://schemas.microsoft.com/office/drawing/2010/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Times New Roman" panose="02020603050405020304" pitchFamily="18" charset="0"/>
              <a:cs typeface="Times New Roman" panose="02020603050405020304" pitchFamily="18" charset="0"/>
            </a:endParaRPr>
          </a:p>
        </p:txBody>
      </p:sp>
      <p:sp>
        <p:nvSpPr>
          <p:cNvPr id="199" name="OTLSHAPE_M_0ef88856ed5f4fcfb29f7a050676e797_Shape">
            <a:extLst>
              <a:ext uri="{FF2B5EF4-FFF2-40B4-BE49-F238E27FC236}">
                <a16:creationId xmlns:a16="http://schemas.microsoft.com/office/drawing/2014/main" id="{15257962-FCA2-524F-AE22-F51A4B3974F3}"/>
              </a:ext>
            </a:extLst>
          </p:cNvPr>
          <p:cNvSpPr/>
          <p:nvPr>
            <p:custDataLst>
              <p:tags r:id="rId31"/>
            </p:custDataLst>
          </p:nvPr>
        </p:nvSpPr>
        <p:spPr>
          <a:xfrm>
            <a:off x="4175769" y="1446190"/>
            <a:ext cx="123825" cy="123825"/>
          </a:xfrm>
          <a:prstGeom prst="flowChartMerge">
            <a:avLst/>
          </a:prstGeom>
          <a:solidFill>
            <a:srgbClr val="0070C0"/>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xmlns="" w="12700" cap="flat" cmpd="sng" algn="ctr">
                <a:solidFill>
                  <a:schemeClr val="accent1">
                    <a:shade val="50000"/>
                  </a:schemeClr>
                </a:solidFill>
                <a:prstDash val="solid"/>
                <a:miter lim="800000"/>
              </a14:hiddenLine>
            </a:ext>
            <a:ext uri="{AF507438-7753-43e0-B8FC-AC1667EBCBE1}">
              <a14:hiddenEffects xmlns:a14="http://schemas.microsoft.com/office/drawing/2010/main" xmlns="">
                <a:effectLst>
                  <a:outerShdw>
                    <a:scrgbClr r="0" g="0" b="0">
                      <a:alpha val="50000"/>
                    </a:scrgbClr>
                  </a:outerShdw>
                </a:effectLst>
              </a14:hiddenEffects>
            </a:ext>
            <a:ext uri="{53640926-AAD7-44d8-BBD7-CCE9431645EC}">
              <a14:shadowObscured xmlns:a14="http://schemas.microsoft.com/office/drawing/2010/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Times New Roman" panose="02020603050405020304" pitchFamily="18" charset="0"/>
              <a:cs typeface="Times New Roman" panose="02020603050405020304" pitchFamily="18" charset="0"/>
            </a:endParaRPr>
          </a:p>
        </p:txBody>
      </p:sp>
      <p:sp>
        <p:nvSpPr>
          <p:cNvPr id="200" name="OTLSHAPE_M_0ef88856ed5f4fcfb29f7a050676e797_Shape">
            <a:extLst>
              <a:ext uri="{FF2B5EF4-FFF2-40B4-BE49-F238E27FC236}">
                <a16:creationId xmlns:a16="http://schemas.microsoft.com/office/drawing/2014/main" id="{723E81AB-1FA9-0245-A7EB-E780AFC0B0B2}"/>
              </a:ext>
            </a:extLst>
          </p:cNvPr>
          <p:cNvSpPr/>
          <p:nvPr>
            <p:custDataLst>
              <p:tags r:id="rId32"/>
            </p:custDataLst>
          </p:nvPr>
        </p:nvSpPr>
        <p:spPr>
          <a:xfrm>
            <a:off x="4938237" y="1446190"/>
            <a:ext cx="123825" cy="123825"/>
          </a:xfrm>
          <a:prstGeom prst="flowChartMerge">
            <a:avLst/>
          </a:prstGeom>
          <a:solidFill>
            <a:srgbClr val="0070C0"/>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xmlns="" w="12700" cap="flat" cmpd="sng" algn="ctr">
                <a:solidFill>
                  <a:schemeClr val="accent1">
                    <a:shade val="50000"/>
                  </a:schemeClr>
                </a:solidFill>
                <a:prstDash val="solid"/>
                <a:miter lim="800000"/>
              </a14:hiddenLine>
            </a:ext>
            <a:ext uri="{AF507438-7753-43e0-B8FC-AC1667EBCBE1}">
              <a14:hiddenEffects xmlns:a14="http://schemas.microsoft.com/office/drawing/2010/main" xmlns="">
                <a:effectLst>
                  <a:outerShdw>
                    <a:scrgbClr r="0" g="0" b="0">
                      <a:alpha val="50000"/>
                    </a:scrgbClr>
                  </a:outerShdw>
                </a:effectLst>
              </a14:hiddenEffects>
            </a:ext>
            <a:ext uri="{53640926-AAD7-44d8-BBD7-CCE9431645EC}">
              <a14:shadowObscured xmlns:a14="http://schemas.microsoft.com/office/drawing/2010/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Times New Roman" panose="02020603050405020304" pitchFamily="18" charset="0"/>
              <a:cs typeface="Times New Roman" panose="02020603050405020304" pitchFamily="18" charset="0"/>
            </a:endParaRPr>
          </a:p>
        </p:txBody>
      </p:sp>
      <p:sp>
        <p:nvSpPr>
          <p:cNvPr id="201" name="OTLSHAPE_M_0ef88856ed5f4fcfb29f7a050676e797_Shape">
            <a:extLst>
              <a:ext uri="{FF2B5EF4-FFF2-40B4-BE49-F238E27FC236}">
                <a16:creationId xmlns:a16="http://schemas.microsoft.com/office/drawing/2014/main" id="{84EB2355-81EA-CF48-B186-15DF0DF6FDB3}"/>
              </a:ext>
            </a:extLst>
          </p:cNvPr>
          <p:cNvSpPr/>
          <p:nvPr>
            <p:custDataLst>
              <p:tags r:id="rId33"/>
            </p:custDataLst>
          </p:nvPr>
        </p:nvSpPr>
        <p:spPr>
          <a:xfrm>
            <a:off x="5887073" y="1453409"/>
            <a:ext cx="123825" cy="123825"/>
          </a:xfrm>
          <a:prstGeom prst="flowChartMerge">
            <a:avLst/>
          </a:prstGeom>
          <a:solidFill>
            <a:srgbClr val="0070C0"/>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xmlns="" w="12700" cap="flat" cmpd="sng" algn="ctr">
                <a:solidFill>
                  <a:schemeClr val="accent1">
                    <a:shade val="50000"/>
                  </a:schemeClr>
                </a:solidFill>
                <a:prstDash val="solid"/>
                <a:miter lim="800000"/>
              </a14:hiddenLine>
            </a:ext>
            <a:ext uri="{AF507438-7753-43e0-B8FC-AC1667EBCBE1}">
              <a14:hiddenEffects xmlns:a14="http://schemas.microsoft.com/office/drawing/2010/main" xmlns="">
                <a:effectLst>
                  <a:outerShdw>
                    <a:scrgbClr r="0" g="0" b="0">
                      <a:alpha val="50000"/>
                    </a:scrgbClr>
                  </a:outerShdw>
                </a:effectLst>
              </a14:hiddenEffects>
            </a:ext>
            <a:ext uri="{53640926-AAD7-44d8-BBD7-CCE9431645EC}">
              <a14:shadowObscured xmlns:a14="http://schemas.microsoft.com/office/drawing/2010/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Times New Roman" panose="02020603050405020304" pitchFamily="18" charset="0"/>
              <a:cs typeface="Times New Roman" panose="02020603050405020304" pitchFamily="18" charset="0"/>
            </a:endParaRPr>
          </a:p>
        </p:txBody>
      </p:sp>
      <p:sp>
        <p:nvSpPr>
          <p:cNvPr id="208" name="OTLSHAPE_M_0ef88856ed5f4fcfb29f7a050676e797_Shape">
            <a:extLst>
              <a:ext uri="{FF2B5EF4-FFF2-40B4-BE49-F238E27FC236}">
                <a16:creationId xmlns:a16="http://schemas.microsoft.com/office/drawing/2014/main" id="{0192F1AF-2037-4949-9535-416D55D4C57A}"/>
              </a:ext>
            </a:extLst>
          </p:cNvPr>
          <p:cNvSpPr/>
          <p:nvPr>
            <p:custDataLst>
              <p:tags r:id="rId34"/>
            </p:custDataLst>
          </p:nvPr>
        </p:nvSpPr>
        <p:spPr>
          <a:xfrm>
            <a:off x="557790" y="1446190"/>
            <a:ext cx="123825" cy="123825"/>
          </a:xfrm>
          <a:prstGeom prst="flowChartMerge">
            <a:avLst/>
          </a:prstGeom>
          <a:solidFill>
            <a:srgbClr val="0070C0"/>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xmlns="" w="12700" cap="flat" cmpd="sng" algn="ctr">
                <a:solidFill>
                  <a:schemeClr val="accent1">
                    <a:shade val="50000"/>
                  </a:schemeClr>
                </a:solidFill>
                <a:prstDash val="solid"/>
                <a:miter lim="800000"/>
              </a14:hiddenLine>
            </a:ext>
            <a:ext uri="{AF507438-7753-43e0-B8FC-AC1667EBCBE1}">
              <a14:hiddenEffects xmlns:a14="http://schemas.microsoft.com/office/drawing/2010/main" xmlns="">
                <a:effectLst>
                  <a:outerShdw>
                    <a:scrgbClr r="0" g="0" b="0">
                      <a:alpha val="50000"/>
                    </a:scrgbClr>
                  </a:outerShdw>
                </a:effectLst>
              </a14:hiddenEffects>
            </a:ext>
            <a:ext uri="{53640926-AAD7-44d8-BBD7-CCE9431645EC}">
              <a14:shadowObscured xmlns:a14="http://schemas.microsoft.com/office/drawing/2010/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Times New Roman" panose="02020603050405020304" pitchFamily="18" charset="0"/>
              <a:cs typeface="Times New Roman" panose="02020603050405020304" pitchFamily="18" charset="0"/>
            </a:endParaRPr>
          </a:p>
        </p:txBody>
      </p:sp>
      <p:sp>
        <p:nvSpPr>
          <p:cNvPr id="219" name="OTLSHAPE_M_33dfe9472bfb436682dc78a8f35a9dc9_Title">
            <a:extLst>
              <a:ext uri="{FF2B5EF4-FFF2-40B4-BE49-F238E27FC236}">
                <a16:creationId xmlns:a16="http://schemas.microsoft.com/office/drawing/2014/main" id="{09F766FF-623C-A147-9BB7-21DA837FB6A6}"/>
              </a:ext>
            </a:extLst>
          </p:cNvPr>
          <p:cNvSpPr txBox="1"/>
          <p:nvPr>
            <p:custDataLst>
              <p:tags r:id="rId35"/>
            </p:custDataLst>
          </p:nvPr>
        </p:nvSpPr>
        <p:spPr>
          <a:xfrm>
            <a:off x="39288" y="1170847"/>
            <a:ext cx="327025" cy="153888"/>
          </a:xfrm>
          <a:prstGeom prst="rect">
            <a:avLst/>
          </a:prstGeom>
          <a:noFill/>
        </p:spPr>
        <p:txBody>
          <a:bodyPr vert="horz" wrap="square" lIns="0" tIns="0" rIns="0" bIns="0" rtlCol="0" anchor="ctr" anchorCtr="0">
            <a:spAutoFit/>
          </a:bodyPr>
          <a:lstStyle/>
          <a:p>
            <a:r>
              <a:rPr lang="en-US" sz="1000" b="1" spc="-26" dirty="0">
                <a:latin typeface="Times New Roman" panose="02020603050405020304" pitchFamily="18" charset="0"/>
                <a:cs typeface="Times New Roman" panose="02020603050405020304" pitchFamily="18" charset="0"/>
              </a:rPr>
              <a:t>ATP</a:t>
            </a:r>
          </a:p>
        </p:txBody>
      </p:sp>
      <p:sp>
        <p:nvSpPr>
          <p:cNvPr id="220" name="OTLSHAPE_M_33dfe9472bfb436682dc78a8f35a9dc9_Date">
            <a:extLst>
              <a:ext uri="{FF2B5EF4-FFF2-40B4-BE49-F238E27FC236}">
                <a16:creationId xmlns:a16="http://schemas.microsoft.com/office/drawing/2014/main" id="{BFE02EF7-FA8C-224B-928E-07FC452CE23C}"/>
              </a:ext>
            </a:extLst>
          </p:cNvPr>
          <p:cNvSpPr txBox="1"/>
          <p:nvPr>
            <p:custDataLst>
              <p:tags r:id="rId36"/>
            </p:custDataLst>
          </p:nvPr>
        </p:nvSpPr>
        <p:spPr>
          <a:xfrm>
            <a:off x="18003" y="1322755"/>
            <a:ext cx="355305" cy="115416"/>
          </a:xfrm>
          <a:prstGeom prst="rect">
            <a:avLst/>
          </a:prstGeom>
          <a:noFill/>
        </p:spPr>
        <p:txBody>
          <a:bodyPr vert="horz" wrap="square" lIns="0" tIns="0" rIns="0" bIns="0" rtlCol="0" anchor="ctr" anchorCtr="0">
            <a:spAutoFit/>
          </a:bodyPr>
          <a:lstStyle/>
          <a:p>
            <a:r>
              <a:rPr lang="en-US" sz="750" b="1" spc="-5" dirty="0">
                <a:latin typeface="Times New Roman" panose="02020603050405020304" pitchFamily="18" charset="0"/>
                <a:cs typeface="Times New Roman" panose="02020603050405020304" pitchFamily="18" charset="0"/>
              </a:rPr>
              <a:t>8/30/19</a:t>
            </a:r>
          </a:p>
        </p:txBody>
      </p:sp>
      <p:sp>
        <p:nvSpPr>
          <p:cNvPr id="221" name="OTLSHAPE_M_0ef88856ed5f4fcfb29f7a050676e797_Shape">
            <a:extLst>
              <a:ext uri="{FF2B5EF4-FFF2-40B4-BE49-F238E27FC236}">
                <a16:creationId xmlns:a16="http://schemas.microsoft.com/office/drawing/2014/main" id="{CB04D8AD-6C1C-1B41-A4C7-7D4CFF8E1730}"/>
              </a:ext>
            </a:extLst>
          </p:cNvPr>
          <p:cNvSpPr/>
          <p:nvPr>
            <p:custDataLst>
              <p:tags r:id="rId37"/>
            </p:custDataLst>
          </p:nvPr>
        </p:nvSpPr>
        <p:spPr>
          <a:xfrm>
            <a:off x="133743" y="1446190"/>
            <a:ext cx="123825" cy="123825"/>
          </a:xfrm>
          <a:prstGeom prst="flowChartMerge">
            <a:avLst/>
          </a:prstGeom>
          <a:solidFill>
            <a:srgbClr val="0070C0"/>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xmlns="" w="12700" cap="flat" cmpd="sng" algn="ctr">
                <a:solidFill>
                  <a:schemeClr val="accent1">
                    <a:shade val="50000"/>
                  </a:schemeClr>
                </a:solidFill>
                <a:prstDash val="solid"/>
                <a:miter lim="800000"/>
              </a14:hiddenLine>
            </a:ext>
            <a:ext uri="{AF507438-7753-43e0-B8FC-AC1667EBCBE1}">
              <a14:hiddenEffects xmlns:a14="http://schemas.microsoft.com/office/drawing/2010/main" xmlns="">
                <a:effectLst>
                  <a:outerShdw>
                    <a:scrgbClr r="0" g="0" b="0">
                      <a:alpha val="50000"/>
                    </a:scrgbClr>
                  </a:outerShdw>
                </a:effectLst>
              </a14:hiddenEffects>
            </a:ext>
            <a:ext uri="{53640926-AAD7-44d8-BBD7-CCE9431645EC}">
              <a14:shadowObscured xmlns:a14="http://schemas.microsoft.com/office/drawing/2010/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Times New Roman" panose="02020603050405020304" pitchFamily="18" charset="0"/>
              <a:cs typeface="Times New Roman" panose="02020603050405020304" pitchFamily="18" charset="0"/>
            </a:endParaRPr>
          </a:p>
        </p:txBody>
      </p:sp>
      <p:sp>
        <p:nvSpPr>
          <p:cNvPr id="230" name="OTLSHAPE_M_0ef88856ed5f4fcfb29f7a050676e797_Shape">
            <a:extLst>
              <a:ext uri="{FF2B5EF4-FFF2-40B4-BE49-F238E27FC236}">
                <a16:creationId xmlns:a16="http://schemas.microsoft.com/office/drawing/2014/main" id="{853B7217-FEC8-0A44-A7BD-C4B16B5EB6A8}"/>
              </a:ext>
            </a:extLst>
          </p:cNvPr>
          <p:cNvSpPr/>
          <p:nvPr>
            <p:custDataLst>
              <p:tags r:id="rId38"/>
            </p:custDataLst>
          </p:nvPr>
        </p:nvSpPr>
        <p:spPr>
          <a:xfrm>
            <a:off x="7927319" y="1446189"/>
            <a:ext cx="123825" cy="130390"/>
          </a:xfrm>
          <a:prstGeom prst="flowChartMerge">
            <a:avLst/>
          </a:prstGeom>
          <a:solidFill>
            <a:srgbClr val="0070C0"/>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xmlns="" w="12700" cap="flat" cmpd="sng" algn="ctr">
                <a:solidFill>
                  <a:schemeClr val="accent1">
                    <a:shade val="50000"/>
                  </a:schemeClr>
                </a:solidFill>
                <a:prstDash val="solid"/>
                <a:miter lim="800000"/>
              </a14:hiddenLine>
            </a:ext>
            <a:ext uri="{AF507438-7753-43e0-B8FC-AC1667EBCBE1}">
              <a14:hiddenEffects xmlns:a14="http://schemas.microsoft.com/office/drawing/2010/main" xmlns="">
                <a:effectLst>
                  <a:outerShdw>
                    <a:scrgbClr r="0" g="0" b="0">
                      <a:alpha val="50000"/>
                    </a:scrgbClr>
                  </a:outerShdw>
                </a:effectLst>
              </a14:hiddenEffects>
            </a:ext>
            <a:ext uri="{53640926-AAD7-44d8-BBD7-CCE9431645EC}">
              <a14:shadowObscured xmlns:a14="http://schemas.microsoft.com/office/drawing/2010/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Times New Roman" panose="02020603050405020304" pitchFamily="18" charset="0"/>
              <a:cs typeface="Times New Roman" panose="02020603050405020304" pitchFamily="18" charset="0"/>
            </a:endParaRPr>
          </a:p>
        </p:txBody>
      </p:sp>
      <p:sp>
        <p:nvSpPr>
          <p:cNvPr id="232" name="OTLSHAPE_M_0ef88856ed5f4fcfb29f7a050676e797_Shape">
            <a:extLst>
              <a:ext uri="{FF2B5EF4-FFF2-40B4-BE49-F238E27FC236}">
                <a16:creationId xmlns:a16="http://schemas.microsoft.com/office/drawing/2014/main" id="{46577ECC-598C-6440-A161-40E303A7A9B7}"/>
              </a:ext>
            </a:extLst>
          </p:cNvPr>
          <p:cNvSpPr/>
          <p:nvPr>
            <p:custDataLst>
              <p:tags r:id="rId39"/>
            </p:custDataLst>
          </p:nvPr>
        </p:nvSpPr>
        <p:spPr>
          <a:xfrm>
            <a:off x="6823179" y="1453409"/>
            <a:ext cx="123825" cy="123825"/>
          </a:xfrm>
          <a:prstGeom prst="flowChartMerge">
            <a:avLst/>
          </a:prstGeom>
          <a:solidFill>
            <a:srgbClr val="0070C0"/>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xmlns="" w="12700" cap="flat" cmpd="sng" algn="ctr">
                <a:solidFill>
                  <a:schemeClr val="accent1">
                    <a:shade val="50000"/>
                  </a:schemeClr>
                </a:solidFill>
                <a:prstDash val="solid"/>
                <a:miter lim="800000"/>
              </a14:hiddenLine>
            </a:ext>
            <a:ext uri="{AF507438-7753-43e0-B8FC-AC1667EBCBE1}">
              <a14:hiddenEffects xmlns:a14="http://schemas.microsoft.com/office/drawing/2010/main" xmlns="">
                <a:effectLst>
                  <a:outerShdw>
                    <a:scrgbClr r="0" g="0" b="0">
                      <a:alpha val="50000"/>
                    </a:scrgbClr>
                  </a:outerShdw>
                </a:effectLst>
              </a14:hiddenEffects>
            </a:ext>
            <a:ext uri="{53640926-AAD7-44d8-BBD7-CCE9431645EC}">
              <a14:shadowObscured xmlns:a14="http://schemas.microsoft.com/office/drawing/2010/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1A8A6BFD-B302-2543-8E78-3CF8B8F1E4BB}"/>
              </a:ext>
            </a:extLst>
          </p:cNvPr>
          <p:cNvSpPr/>
          <p:nvPr/>
        </p:nvSpPr>
        <p:spPr>
          <a:xfrm>
            <a:off x="193137" y="1573001"/>
            <a:ext cx="8787287" cy="207169"/>
          </a:xfrm>
          <a:prstGeom prst="rect">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97" name="OTLSHAPE_M_0c9bb5326f2d4df285932b26630afe8a_Title">
            <a:extLst>
              <a:ext uri="{FF2B5EF4-FFF2-40B4-BE49-F238E27FC236}">
                <a16:creationId xmlns:a16="http://schemas.microsoft.com/office/drawing/2014/main" id="{8E11117B-04D7-A74F-92E5-03CBCE08E077}"/>
              </a:ext>
            </a:extLst>
          </p:cNvPr>
          <p:cNvSpPr txBox="1"/>
          <p:nvPr>
            <p:custDataLst>
              <p:tags r:id="rId40"/>
            </p:custDataLst>
          </p:nvPr>
        </p:nvSpPr>
        <p:spPr>
          <a:xfrm>
            <a:off x="5590945" y="989553"/>
            <a:ext cx="718798" cy="361637"/>
          </a:xfrm>
          <a:prstGeom prst="rect">
            <a:avLst/>
          </a:prstGeom>
          <a:noFill/>
        </p:spPr>
        <p:txBody>
          <a:bodyPr vert="horz" wrap="square" lIns="0" tIns="0" rIns="0" bIns="0" rtlCol="0" anchor="ctr" anchorCtr="0">
            <a:spAutoFit/>
          </a:bodyPr>
          <a:lstStyle/>
          <a:p>
            <a:pPr algn="ctr"/>
            <a:r>
              <a:rPr lang="en-US" sz="1350" b="1" spc="-6" dirty="0">
                <a:latin typeface="Symbol" pitchFamily="2" charset="2"/>
                <a:cs typeface="Times New Roman" panose="02020603050405020304" pitchFamily="18" charset="0"/>
              </a:rPr>
              <a:t>D</a:t>
            </a:r>
            <a:r>
              <a:rPr lang="en-US" sz="1350" b="1" spc="-6" dirty="0">
                <a:latin typeface="Times New Roman" panose="02020603050405020304" pitchFamily="18" charset="0"/>
                <a:cs typeface="Times New Roman" panose="02020603050405020304" pitchFamily="18" charset="0"/>
              </a:rPr>
              <a:t>TRR-2</a:t>
            </a:r>
          </a:p>
          <a:p>
            <a:pPr algn="ctr"/>
            <a:r>
              <a:rPr lang="en-US" sz="1000" b="1" spc="-6" dirty="0">
                <a:latin typeface="Times New Roman" panose="02020603050405020304" pitchFamily="18" charset="0"/>
                <a:cs typeface="Times New Roman" panose="02020603050405020304" pitchFamily="18" charset="0"/>
              </a:rPr>
              <a:t>LDR</a:t>
            </a:r>
            <a:endParaRPr lang="en-US" sz="1350" b="1" spc="-6" dirty="0">
              <a:latin typeface="Times New Roman" panose="02020603050405020304" pitchFamily="18" charset="0"/>
              <a:cs typeface="Times New Roman" panose="02020603050405020304" pitchFamily="18" charset="0"/>
            </a:endParaRPr>
          </a:p>
        </p:txBody>
      </p:sp>
      <p:sp>
        <p:nvSpPr>
          <p:cNvPr id="170" name="OTLSHAPE_TB_00000000000000000000000000000000_ScaleMarking2">
            <a:extLst>
              <a:ext uri="{FF2B5EF4-FFF2-40B4-BE49-F238E27FC236}">
                <a16:creationId xmlns:a16="http://schemas.microsoft.com/office/drawing/2014/main" id="{1A1BFFC3-B56F-3A48-AF5E-17C14633BBFA}"/>
              </a:ext>
            </a:extLst>
          </p:cNvPr>
          <p:cNvSpPr txBox="1"/>
          <p:nvPr>
            <p:custDataLst>
              <p:tags r:id="rId41"/>
            </p:custDataLst>
          </p:nvPr>
        </p:nvSpPr>
        <p:spPr>
          <a:xfrm>
            <a:off x="1294916" y="1604818"/>
            <a:ext cx="228716" cy="143535"/>
          </a:xfrm>
          <a:prstGeom prst="rect">
            <a:avLst/>
          </a:prstGeom>
          <a:solidFill>
            <a:srgbClr val="00B050"/>
          </a:solidFill>
          <a:ln w="9525">
            <a:solidFill>
              <a:schemeClr val="tx1"/>
            </a:solidFill>
          </a:ln>
        </p:spPr>
        <p:txBody>
          <a:bodyPr vert="horz" wrap="none" lIns="0" tIns="0" rIns="0" bIns="0" rtlCol="0" anchor="ctr" anchorCtr="0">
            <a:noAutofit/>
          </a:bodyPr>
          <a:lstStyle/>
          <a:p>
            <a:r>
              <a:rPr lang="en-US" sz="900" spc="-15" dirty="0">
                <a:ln>
                  <a:solidFill>
                    <a:schemeClr val="tx1"/>
                  </a:solidFill>
                </a:ln>
                <a:solidFill>
                  <a:srgbClr val="5E5E5E"/>
                </a:solidFill>
                <a:highlight>
                  <a:srgbClr val="00FF00"/>
                </a:highlight>
                <a:latin typeface="Times New Roman" panose="02020603050405020304" pitchFamily="18" charset="0"/>
                <a:cs typeface="Times New Roman" panose="02020603050405020304" pitchFamily="18" charset="0"/>
              </a:rPr>
              <a:t>2020</a:t>
            </a:r>
          </a:p>
        </p:txBody>
      </p:sp>
      <p:cxnSp>
        <p:nvCxnSpPr>
          <p:cNvPr id="212" name="OTLSHAPE_M_c0879fc783884e34854bcc3a792e074d_Connector1">
            <a:extLst>
              <a:ext uri="{FF2B5EF4-FFF2-40B4-BE49-F238E27FC236}">
                <a16:creationId xmlns:a16="http://schemas.microsoft.com/office/drawing/2014/main" id="{FA1D3D64-DC49-4B42-A01A-142C7F506A24}"/>
              </a:ext>
            </a:extLst>
          </p:cNvPr>
          <p:cNvCxnSpPr>
            <a:cxnSpLocks/>
          </p:cNvCxnSpPr>
          <p:nvPr>
            <p:custDataLst>
              <p:tags r:id="rId42"/>
            </p:custDataLst>
          </p:nvPr>
        </p:nvCxnSpPr>
        <p:spPr>
          <a:xfrm>
            <a:off x="366794" y="1080082"/>
            <a:ext cx="0" cy="364331"/>
          </a:xfrm>
          <a:prstGeom prst="line">
            <a:avLst/>
          </a:prstGeom>
          <a:ln w="12700" cap="flat" cmpd="sng" algn="ctr">
            <a:solidFill>
              <a:schemeClr val="accent6"/>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7" name="OTLSHAPE_TB_00000000000000000000000000000000_ScaleMarking2">
            <a:extLst>
              <a:ext uri="{FF2B5EF4-FFF2-40B4-BE49-F238E27FC236}">
                <a16:creationId xmlns:a16="http://schemas.microsoft.com/office/drawing/2014/main" id="{FFA23A7C-8670-C945-9BD1-8BF91187D59C}"/>
              </a:ext>
            </a:extLst>
          </p:cNvPr>
          <p:cNvSpPr txBox="1"/>
          <p:nvPr>
            <p:custDataLst>
              <p:tags r:id="rId43"/>
            </p:custDataLst>
          </p:nvPr>
        </p:nvSpPr>
        <p:spPr>
          <a:xfrm>
            <a:off x="4576163" y="1604818"/>
            <a:ext cx="228716" cy="143535"/>
          </a:xfrm>
          <a:prstGeom prst="rect">
            <a:avLst/>
          </a:prstGeom>
          <a:solidFill>
            <a:srgbClr val="00B050"/>
          </a:solidFill>
          <a:ln w="9525">
            <a:solidFill>
              <a:schemeClr val="tx1"/>
            </a:solidFill>
          </a:ln>
        </p:spPr>
        <p:txBody>
          <a:bodyPr vert="horz" wrap="none" lIns="0" tIns="0" rIns="0" bIns="0" rtlCol="0" anchor="ctr" anchorCtr="0">
            <a:noAutofit/>
          </a:bodyPr>
          <a:lstStyle/>
          <a:p>
            <a:r>
              <a:rPr lang="en-US" sz="900" spc="-15" dirty="0">
                <a:ln>
                  <a:solidFill>
                    <a:schemeClr val="tx1"/>
                  </a:solidFill>
                </a:ln>
                <a:solidFill>
                  <a:srgbClr val="5E5E5E"/>
                </a:solidFill>
                <a:highlight>
                  <a:srgbClr val="00FF00"/>
                </a:highlight>
                <a:latin typeface="Times New Roman" panose="02020603050405020304" pitchFamily="18" charset="0"/>
                <a:cs typeface="Times New Roman" panose="02020603050405020304" pitchFamily="18" charset="0"/>
              </a:rPr>
              <a:t>2021</a:t>
            </a:r>
          </a:p>
        </p:txBody>
      </p:sp>
      <p:sp>
        <p:nvSpPr>
          <p:cNvPr id="150" name="OTLSHAPE_M_0ef88856ed5f4fcfb29f7a050676e797_Shape">
            <a:extLst>
              <a:ext uri="{FF2B5EF4-FFF2-40B4-BE49-F238E27FC236}">
                <a16:creationId xmlns:a16="http://schemas.microsoft.com/office/drawing/2014/main" id="{9B02073A-DEA0-CF49-84C7-C41EAAEA3989}"/>
              </a:ext>
            </a:extLst>
          </p:cNvPr>
          <p:cNvSpPr/>
          <p:nvPr>
            <p:custDataLst>
              <p:tags r:id="rId44"/>
            </p:custDataLst>
          </p:nvPr>
        </p:nvSpPr>
        <p:spPr>
          <a:xfrm>
            <a:off x="7348484" y="1446035"/>
            <a:ext cx="123825" cy="123825"/>
          </a:xfrm>
          <a:prstGeom prst="flowChartMerge">
            <a:avLst/>
          </a:prstGeom>
          <a:solidFill>
            <a:srgbClr val="00B050"/>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xmlns="" w="12700" cap="flat" cmpd="sng" algn="ctr">
                <a:solidFill>
                  <a:schemeClr val="accent1">
                    <a:shade val="50000"/>
                  </a:schemeClr>
                </a:solidFill>
                <a:prstDash val="solid"/>
                <a:miter lim="800000"/>
              </a14:hiddenLine>
            </a:ext>
            <a:ext uri="{AF507438-7753-43e0-B8FC-AC1667EBCBE1}">
              <a14:hiddenEffects xmlns:a14="http://schemas.microsoft.com/office/drawing/2010/main" xmlns="">
                <a:effectLst>
                  <a:outerShdw>
                    <a:scrgbClr r="0" g="0" b="0">
                      <a:alpha val="50000"/>
                    </a:scrgbClr>
                  </a:outerShdw>
                </a:effectLst>
              </a14:hiddenEffects>
            </a:ext>
            <a:ext uri="{53640926-AAD7-44d8-BBD7-CCE9431645EC}">
              <a14:shadowObscured xmlns:a14="http://schemas.microsoft.com/office/drawing/2010/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Times New Roman" panose="02020603050405020304" pitchFamily="18" charset="0"/>
              <a:cs typeface="Times New Roman" panose="02020603050405020304" pitchFamily="18" charset="0"/>
            </a:endParaRPr>
          </a:p>
        </p:txBody>
      </p:sp>
      <p:sp>
        <p:nvSpPr>
          <p:cNvPr id="159" name="OTLSHAPE_TB_00000000000000000000000000000000_ScaleMarking2">
            <a:extLst>
              <a:ext uri="{FF2B5EF4-FFF2-40B4-BE49-F238E27FC236}">
                <a16:creationId xmlns:a16="http://schemas.microsoft.com/office/drawing/2014/main" id="{C9090ADC-8F20-6B4F-9754-BA111EA91E93}"/>
              </a:ext>
            </a:extLst>
          </p:cNvPr>
          <p:cNvSpPr txBox="1"/>
          <p:nvPr>
            <p:custDataLst>
              <p:tags r:id="rId45"/>
            </p:custDataLst>
          </p:nvPr>
        </p:nvSpPr>
        <p:spPr>
          <a:xfrm>
            <a:off x="7286105" y="1604663"/>
            <a:ext cx="228716" cy="143535"/>
          </a:xfrm>
          <a:prstGeom prst="rect">
            <a:avLst/>
          </a:prstGeom>
          <a:solidFill>
            <a:srgbClr val="00B050"/>
          </a:solidFill>
          <a:ln w="9525">
            <a:solidFill>
              <a:schemeClr val="tx1"/>
            </a:solidFill>
          </a:ln>
        </p:spPr>
        <p:txBody>
          <a:bodyPr vert="horz" wrap="none" lIns="0" tIns="0" rIns="0" bIns="0" rtlCol="0" anchor="ctr" anchorCtr="0">
            <a:noAutofit/>
          </a:bodyPr>
          <a:lstStyle/>
          <a:p>
            <a:r>
              <a:rPr lang="en-US" sz="900" spc="-15" dirty="0">
                <a:ln>
                  <a:solidFill>
                    <a:schemeClr val="tx1"/>
                  </a:solidFill>
                </a:ln>
                <a:solidFill>
                  <a:srgbClr val="5E5E5E"/>
                </a:solidFill>
                <a:highlight>
                  <a:srgbClr val="00FF00"/>
                </a:highlight>
                <a:latin typeface="Times New Roman" panose="02020603050405020304" pitchFamily="18" charset="0"/>
                <a:cs typeface="Times New Roman" panose="02020603050405020304" pitchFamily="18" charset="0"/>
              </a:rPr>
              <a:t>2022</a:t>
            </a:r>
          </a:p>
        </p:txBody>
      </p:sp>
      <p:sp>
        <p:nvSpPr>
          <p:cNvPr id="218" name="OTLSHAPE_TB_00000000000000000000000000000000_TimescaleInterval2">
            <a:extLst>
              <a:ext uri="{FF2B5EF4-FFF2-40B4-BE49-F238E27FC236}">
                <a16:creationId xmlns:a16="http://schemas.microsoft.com/office/drawing/2014/main" id="{B9DB5866-56A1-6C42-915E-95EDC9DBED71}"/>
              </a:ext>
            </a:extLst>
          </p:cNvPr>
          <p:cNvSpPr txBox="1"/>
          <p:nvPr>
            <p:custDataLst>
              <p:tags r:id="rId46"/>
            </p:custDataLst>
          </p:nvPr>
        </p:nvSpPr>
        <p:spPr>
          <a:xfrm>
            <a:off x="524627" y="1595200"/>
            <a:ext cx="176732" cy="162770"/>
          </a:xfrm>
          <a:prstGeom prst="rect">
            <a:avLst/>
          </a:prstGeom>
          <a:noFill/>
        </p:spPr>
        <p:txBody>
          <a:bodyPr vert="horz" wrap="none" lIns="0" tIns="0" rIns="0" bIns="0" rtlCol="0" anchor="ctr" anchorCtr="0">
            <a:noAutofit/>
          </a:bodyPr>
          <a:lstStyle/>
          <a:p>
            <a:pPr algn="ctr"/>
            <a:r>
              <a:rPr lang="en-US" sz="900" spc="-17" dirty="0">
                <a:latin typeface="Times New Roman" panose="02020603050405020304" pitchFamily="18" charset="0"/>
                <a:cs typeface="Times New Roman" panose="02020603050405020304" pitchFamily="18" charset="0"/>
              </a:rPr>
              <a:t>48</a:t>
            </a:r>
          </a:p>
        </p:txBody>
      </p:sp>
      <p:sp>
        <p:nvSpPr>
          <p:cNvPr id="155" name="OTLSHAPE_TB_00000000000000000000000000000000_TimescaleInterval3">
            <a:extLst>
              <a:ext uri="{FF2B5EF4-FFF2-40B4-BE49-F238E27FC236}">
                <a16:creationId xmlns:a16="http://schemas.microsoft.com/office/drawing/2014/main" id="{10E3BB0D-9CC1-DF49-AF89-F5F2B0585CF9}"/>
              </a:ext>
            </a:extLst>
          </p:cNvPr>
          <p:cNvSpPr txBox="1"/>
          <p:nvPr>
            <p:custDataLst>
              <p:tags r:id="rId47"/>
            </p:custDataLst>
          </p:nvPr>
        </p:nvSpPr>
        <p:spPr>
          <a:xfrm>
            <a:off x="970610" y="1609909"/>
            <a:ext cx="176732" cy="133350"/>
          </a:xfrm>
          <a:prstGeom prst="rect">
            <a:avLst/>
          </a:prstGeom>
          <a:noFill/>
        </p:spPr>
        <p:txBody>
          <a:bodyPr vert="horz" wrap="none" lIns="0" tIns="0" rIns="0" bIns="0" rtlCol="0" anchor="ctr" anchorCtr="0">
            <a:noAutofit/>
          </a:bodyPr>
          <a:lstStyle/>
          <a:p>
            <a:pPr algn="ctr"/>
            <a:r>
              <a:rPr lang="en-US" sz="900" spc="-17" dirty="0">
                <a:latin typeface="Times New Roman" panose="02020603050405020304" pitchFamily="18" charset="0"/>
                <a:cs typeface="Times New Roman" panose="02020603050405020304" pitchFamily="18" charset="0"/>
              </a:rPr>
              <a:t>97</a:t>
            </a:r>
          </a:p>
        </p:txBody>
      </p:sp>
      <p:sp>
        <p:nvSpPr>
          <p:cNvPr id="156" name="OTLSHAPE_TB_00000000000000000000000000000000_TimescaleInterval5">
            <a:extLst>
              <a:ext uri="{FF2B5EF4-FFF2-40B4-BE49-F238E27FC236}">
                <a16:creationId xmlns:a16="http://schemas.microsoft.com/office/drawing/2014/main" id="{5F128277-04B7-1646-9731-39B4CF7529F5}"/>
              </a:ext>
            </a:extLst>
          </p:cNvPr>
          <p:cNvSpPr txBox="1"/>
          <p:nvPr>
            <p:custDataLst>
              <p:tags r:id="rId48"/>
            </p:custDataLst>
          </p:nvPr>
        </p:nvSpPr>
        <p:spPr>
          <a:xfrm>
            <a:off x="4910558" y="1613338"/>
            <a:ext cx="176732" cy="126492"/>
          </a:xfrm>
          <a:prstGeom prst="rect">
            <a:avLst/>
          </a:prstGeom>
          <a:noFill/>
        </p:spPr>
        <p:txBody>
          <a:bodyPr vert="horz" wrap="none" lIns="0" tIns="0" rIns="0" bIns="0" rtlCol="0" anchor="ctr" anchorCtr="0">
            <a:noAutofit/>
          </a:bodyPr>
          <a:lstStyle/>
          <a:p>
            <a:pPr algn="ctr"/>
            <a:r>
              <a:rPr lang="en-US" sz="900" spc="-17" dirty="0">
                <a:latin typeface="Times New Roman" panose="02020603050405020304" pitchFamily="18" charset="0"/>
                <a:cs typeface="Times New Roman" panose="02020603050405020304" pitchFamily="18" charset="0"/>
              </a:rPr>
              <a:t>526</a:t>
            </a:r>
          </a:p>
        </p:txBody>
      </p:sp>
      <p:sp>
        <p:nvSpPr>
          <p:cNvPr id="228" name="OTLSHAPE_TB_00000000000000000000000000000000_TimescaleInterval4">
            <a:extLst>
              <a:ext uri="{FF2B5EF4-FFF2-40B4-BE49-F238E27FC236}">
                <a16:creationId xmlns:a16="http://schemas.microsoft.com/office/drawing/2014/main" id="{2FEA055A-C689-9044-887D-5C924F656C38}"/>
              </a:ext>
            </a:extLst>
          </p:cNvPr>
          <p:cNvSpPr txBox="1"/>
          <p:nvPr>
            <p:custDataLst>
              <p:tags r:id="rId49"/>
            </p:custDataLst>
          </p:nvPr>
        </p:nvSpPr>
        <p:spPr>
          <a:xfrm>
            <a:off x="4148555" y="1609909"/>
            <a:ext cx="176732" cy="133350"/>
          </a:xfrm>
          <a:prstGeom prst="rect">
            <a:avLst/>
          </a:prstGeom>
          <a:noFill/>
        </p:spPr>
        <p:txBody>
          <a:bodyPr vert="horz" wrap="none" lIns="0" tIns="0" rIns="0" bIns="0" rtlCol="0" anchor="ctr" anchorCtr="0">
            <a:noAutofit/>
          </a:bodyPr>
          <a:lstStyle/>
          <a:p>
            <a:pPr algn="ctr"/>
            <a:r>
              <a:rPr lang="en-US" sz="900" spc="-17" dirty="0">
                <a:latin typeface="Times New Roman" panose="02020603050405020304" pitchFamily="18" charset="0"/>
                <a:cs typeface="Times New Roman" panose="02020603050405020304" pitchFamily="18" charset="0"/>
              </a:rPr>
              <a:t>442</a:t>
            </a:r>
          </a:p>
        </p:txBody>
      </p:sp>
      <p:sp>
        <p:nvSpPr>
          <p:cNvPr id="233" name="OTLSHAPE_TB_00000000000000000000000000000000_TimescaleInterval5">
            <a:extLst>
              <a:ext uri="{FF2B5EF4-FFF2-40B4-BE49-F238E27FC236}">
                <a16:creationId xmlns:a16="http://schemas.microsoft.com/office/drawing/2014/main" id="{10352D55-DF0F-C742-A46E-7B82A66B1D5A}"/>
              </a:ext>
            </a:extLst>
          </p:cNvPr>
          <p:cNvSpPr txBox="1"/>
          <p:nvPr>
            <p:custDataLst>
              <p:tags r:id="rId50"/>
            </p:custDataLst>
          </p:nvPr>
        </p:nvSpPr>
        <p:spPr>
          <a:xfrm>
            <a:off x="6796313" y="1617128"/>
            <a:ext cx="193013" cy="133350"/>
          </a:xfrm>
          <a:prstGeom prst="rect">
            <a:avLst/>
          </a:prstGeom>
          <a:noFill/>
        </p:spPr>
        <p:txBody>
          <a:bodyPr vert="horz" wrap="none" lIns="0" tIns="0" rIns="0" bIns="0" rtlCol="0" anchor="ctr" anchorCtr="0">
            <a:noAutofit/>
          </a:bodyPr>
          <a:lstStyle/>
          <a:p>
            <a:pPr algn="ctr"/>
            <a:r>
              <a:rPr lang="en-US" sz="900" spc="-17" dirty="0">
                <a:latin typeface="Times New Roman" panose="02020603050405020304" pitchFamily="18" charset="0"/>
                <a:cs typeface="Times New Roman" panose="02020603050405020304" pitchFamily="18" charset="0"/>
              </a:rPr>
              <a:t>813</a:t>
            </a:r>
          </a:p>
        </p:txBody>
      </p:sp>
      <p:sp>
        <p:nvSpPr>
          <p:cNvPr id="234" name="OTLSHAPE_TB_00000000000000000000000000000000_TimescaleInterval5">
            <a:extLst>
              <a:ext uri="{FF2B5EF4-FFF2-40B4-BE49-F238E27FC236}">
                <a16:creationId xmlns:a16="http://schemas.microsoft.com/office/drawing/2014/main" id="{2781C880-4A60-DF42-8110-8042E0E52940}"/>
              </a:ext>
            </a:extLst>
          </p:cNvPr>
          <p:cNvSpPr txBox="1"/>
          <p:nvPr>
            <p:custDataLst>
              <p:tags r:id="rId51"/>
            </p:custDataLst>
          </p:nvPr>
        </p:nvSpPr>
        <p:spPr>
          <a:xfrm>
            <a:off x="5855663" y="1620557"/>
            <a:ext cx="176732" cy="126492"/>
          </a:xfrm>
          <a:prstGeom prst="rect">
            <a:avLst/>
          </a:prstGeom>
          <a:noFill/>
        </p:spPr>
        <p:txBody>
          <a:bodyPr vert="horz" wrap="none" lIns="0" tIns="0" rIns="0" bIns="0" rtlCol="0" anchor="ctr" anchorCtr="0">
            <a:noAutofit/>
          </a:bodyPr>
          <a:lstStyle/>
          <a:p>
            <a:pPr algn="ctr"/>
            <a:r>
              <a:rPr lang="en-US" sz="900" spc="-17" dirty="0">
                <a:latin typeface="Times New Roman" panose="02020603050405020304" pitchFamily="18" charset="0"/>
                <a:cs typeface="Times New Roman" panose="02020603050405020304" pitchFamily="18" charset="0"/>
              </a:rPr>
              <a:t>716</a:t>
            </a:r>
          </a:p>
        </p:txBody>
      </p:sp>
      <p:sp>
        <p:nvSpPr>
          <p:cNvPr id="160" name="OTLSHAPE_M_0c9bb5326f2d4df285932b26630afe8a_Date">
            <a:extLst>
              <a:ext uri="{FF2B5EF4-FFF2-40B4-BE49-F238E27FC236}">
                <a16:creationId xmlns:a16="http://schemas.microsoft.com/office/drawing/2014/main" id="{E7566FA7-968E-C044-AA69-024D7C5FF1E0}"/>
              </a:ext>
            </a:extLst>
          </p:cNvPr>
          <p:cNvSpPr txBox="1"/>
          <p:nvPr>
            <p:custDataLst>
              <p:tags r:id="rId52"/>
            </p:custDataLst>
          </p:nvPr>
        </p:nvSpPr>
        <p:spPr>
          <a:xfrm>
            <a:off x="6676106" y="1329974"/>
            <a:ext cx="433217" cy="115416"/>
          </a:xfrm>
          <a:prstGeom prst="rect">
            <a:avLst/>
          </a:prstGeom>
          <a:noFill/>
        </p:spPr>
        <p:txBody>
          <a:bodyPr vert="horz" wrap="square" lIns="0" tIns="0" rIns="0" bIns="0" rtlCol="0" anchor="ctr" anchorCtr="0">
            <a:spAutoFit/>
          </a:bodyPr>
          <a:lstStyle/>
          <a:p>
            <a:pPr algn="ctr"/>
            <a:r>
              <a:rPr lang="en-US" sz="750" b="1" spc="-5" dirty="0">
                <a:latin typeface="Times New Roman" panose="02020603050405020304" pitchFamily="18" charset="0"/>
                <a:cs typeface="Times New Roman" panose="02020603050405020304" pitchFamily="18" charset="0"/>
              </a:rPr>
              <a:t>11/19/21</a:t>
            </a:r>
          </a:p>
        </p:txBody>
      </p:sp>
      <p:sp>
        <p:nvSpPr>
          <p:cNvPr id="161" name="OTLSHAPE_TB_00000000000000000000000000000000_TimescaleInterval3">
            <a:extLst>
              <a:ext uri="{FF2B5EF4-FFF2-40B4-BE49-F238E27FC236}">
                <a16:creationId xmlns:a16="http://schemas.microsoft.com/office/drawing/2014/main" id="{CCF453DF-E1C9-BF4D-A9FA-7E7B339DCA76}"/>
              </a:ext>
            </a:extLst>
          </p:cNvPr>
          <p:cNvSpPr txBox="1"/>
          <p:nvPr>
            <p:custDataLst>
              <p:tags r:id="rId53"/>
            </p:custDataLst>
          </p:nvPr>
        </p:nvSpPr>
        <p:spPr>
          <a:xfrm>
            <a:off x="1723084" y="1609909"/>
            <a:ext cx="176732" cy="133350"/>
          </a:xfrm>
          <a:prstGeom prst="rect">
            <a:avLst/>
          </a:prstGeom>
          <a:noFill/>
        </p:spPr>
        <p:txBody>
          <a:bodyPr vert="horz" wrap="none" lIns="0" tIns="0" rIns="0" bIns="0" rtlCol="0" anchor="ctr" anchorCtr="0">
            <a:noAutofit/>
          </a:bodyPr>
          <a:lstStyle/>
          <a:p>
            <a:pPr algn="ctr"/>
            <a:r>
              <a:rPr lang="en-US" sz="900" spc="-17" dirty="0">
                <a:latin typeface="Times New Roman" panose="02020603050405020304" pitchFamily="18" charset="0"/>
                <a:cs typeface="Times New Roman" panose="02020603050405020304" pitchFamily="18" charset="0"/>
              </a:rPr>
              <a:t>183</a:t>
            </a:r>
          </a:p>
        </p:txBody>
      </p:sp>
      <p:sp>
        <p:nvSpPr>
          <p:cNvPr id="162" name="OTLSHAPE_TB_00000000000000000000000000000000_TimescaleInterval3">
            <a:extLst>
              <a:ext uri="{FF2B5EF4-FFF2-40B4-BE49-F238E27FC236}">
                <a16:creationId xmlns:a16="http://schemas.microsoft.com/office/drawing/2014/main" id="{D12802AE-BCE7-414D-994E-3844C628AD70}"/>
              </a:ext>
            </a:extLst>
          </p:cNvPr>
          <p:cNvSpPr txBox="1"/>
          <p:nvPr>
            <p:custDataLst>
              <p:tags r:id="rId54"/>
            </p:custDataLst>
          </p:nvPr>
        </p:nvSpPr>
        <p:spPr>
          <a:xfrm>
            <a:off x="2375548" y="1609909"/>
            <a:ext cx="176732" cy="133350"/>
          </a:xfrm>
          <a:prstGeom prst="rect">
            <a:avLst/>
          </a:prstGeom>
          <a:noFill/>
        </p:spPr>
        <p:txBody>
          <a:bodyPr vert="horz" wrap="none" lIns="0" tIns="0" rIns="0" bIns="0" rtlCol="0" anchor="ctr" anchorCtr="0">
            <a:noAutofit/>
          </a:bodyPr>
          <a:lstStyle/>
          <a:p>
            <a:pPr algn="ctr"/>
            <a:r>
              <a:rPr lang="en-US" sz="900" spc="-17" dirty="0">
                <a:latin typeface="Times New Roman" panose="02020603050405020304" pitchFamily="18" charset="0"/>
                <a:cs typeface="Times New Roman" panose="02020603050405020304" pitchFamily="18" charset="0"/>
              </a:rPr>
              <a:t>252</a:t>
            </a:r>
          </a:p>
        </p:txBody>
      </p:sp>
      <p:sp>
        <p:nvSpPr>
          <p:cNvPr id="163" name="OTLSHAPE_TB_00000000000000000000000000000000_TimescaleInterval3">
            <a:extLst>
              <a:ext uri="{FF2B5EF4-FFF2-40B4-BE49-F238E27FC236}">
                <a16:creationId xmlns:a16="http://schemas.microsoft.com/office/drawing/2014/main" id="{CEE20C9D-AE27-D64B-AEB8-A5FE52256AA4}"/>
              </a:ext>
            </a:extLst>
          </p:cNvPr>
          <p:cNvSpPr txBox="1"/>
          <p:nvPr>
            <p:custDataLst>
              <p:tags r:id="rId55"/>
            </p:custDataLst>
          </p:nvPr>
        </p:nvSpPr>
        <p:spPr>
          <a:xfrm>
            <a:off x="3156596" y="1609909"/>
            <a:ext cx="176732" cy="133350"/>
          </a:xfrm>
          <a:prstGeom prst="rect">
            <a:avLst/>
          </a:prstGeom>
          <a:noFill/>
        </p:spPr>
        <p:txBody>
          <a:bodyPr vert="horz" wrap="none" lIns="0" tIns="0" rIns="0" bIns="0" rtlCol="0" anchor="ctr" anchorCtr="0">
            <a:noAutofit/>
          </a:bodyPr>
          <a:lstStyle/>
          <a:p>
            <a:pPr algn="ctr"/>
            <a:r>
              <a:rPr lang="en-US" sz="900" spc="-17" dirty="0">
                <a:latin typeface="Times New Roman" panose="02020603050405020304" pitchFamily="18" charset="0"/>
                <a:cs typeface="Times New Roman" panose="02020603050405020304" pitchFamily="18" charset="0"/>
              </a:rPr>
              <a:t>336</a:t>
            </a:r>
          </a:p>
        </p:txBody>
      </p:sp>
      <p:sp>
        <p:nvSpPr>
          <p:cNvPr id="164" name="OTLSHAPE_TB_00000000000000000000000000000000_TimescaleInterval3">
            <a:extLst>
              <a:ext uri="{FF2B5EF4-FFF2-40B4-BE49-F238E27FC236}">
                <a16:creationId xmlns:a16="http://schemas.microsoft.com/office/drawing/2014/main" id="{DD78A08A-D09E-3640-B1B7-CBD9AC2432C1}"/>
              </a:ext>
            </a:extLst>
          </p:cNvPr>
          <p:cNvSpPr txBox="1"/>
          <p:nvPr>
            <p:custDataLst>
              <p:tags r:id="rId56"/>
            </p:custDataLst>
          </p:nvPr>
        </p:nvSpPr>
        <p:spPr>
          <a:xfrm>
            <a:off x="7895208" y="1603757"/>
            <a:ext cx="176732" cy="140420"/>
          </a:xfrm>
          <a:prstGeom prst="rect">
            <a:avLst/>
          </a:prstGeom>
          <a:noFill/>
        </p:spPr>
        <p:txBody>
          <a:bodyPr vert="horz" wrap="none" lIns="0" tIns="0" rIns="0" bIns="0" rtlCol="0" anchor="ctr" anchorCtr="0">
            <a:noAutofit/>
          </a:bodyPr>
          <a:lstStyle/>
          <a:p>
            <a:pPr algn="ctr"/>
            <a:r>
              <a:rPr lang="en-US" sz="900" spc="-17" dirty="0">
                <a:latin typeface="Times New Roman" panose="02020603050405020304" pitchFamily="18" charset="0"/>
                <a:cs typeface="Times New Roman" panose="02020603050405020304" pitchFamily="18" charset="0"/>
              </a:rPr>
              <a:t>964</a:t>
            </a:r>
          </a:p>
        </p:txBody>
      </p:sp>
      <p:sp>
        <p:nvSpPr>
          <p:cNvPr id="165" name="OTLSHAPE_TB_00000000000000000000000000000000_TimescaleInterval3">
            <a:extLst>
              <a:ext uri="{FF2B5EF4-FFF2-40B4-BE49-F238E27FC236}">
                <a16:creationId xmlns:a16="http://schemas.microsoft.com/office/drawing/2014/main" id="{0CB98B54-39CE-C545-8F3D-A8CFC620F7AF}"/>
              </a:ext>
            </a:extLst>
          </p:cNvPr>
          <p:cNvSpPr txBox="1"/>
          <p:nvPr>
            <p:custDataLst>
              <p:tags r:id="rId57"/>
            </p:custDataLst>
          </p:nvPr>
        </p:nvSpPr>
        <p:spPr>
          <a:xfrm>
            <a:off x="8752152" y="1615409"/>
            <a:ext cx="176732" cy="133350"/>
          </a:xfrm>
          <a:prstGeom prst="rect">
            <a:avLst/>
          </a:prstGeom>
          <a:noFill/>
        </p:spPr>
        <p:txBody>
          <a:bodyPr vert="horz" wrap="none" lIns="0" tIns="0" rIns="0" bIns="0" rtlCol="0" anchor="ctr" anchorCtr="0">
            <a:noAutofit/>
          </a:bodyPr>
          <a:lstStyle/>
          <a:p>
            <a:pPr algn="ctr"/>
            <a:r>
              <a:rPr lang="en-US" sz="900" b="1" spc="-17" dirty="0">
                <a:latin typeface="Times New Roman" panose="02020603050405020304" pitchFamily="18" charset="0"/>
                <a:cs typeface="Times New Roman" panose="02020603050405020304" pitchFamily="18" charset="0"/>
              </a:rPr>
              <a:t>1036</a:t>
            </a:r>
          </a:p>
        </p:txBody>
      </p:sp>
      <p:sp>
        <p:nvSpPr>
          <p:cNvPr id="37" name="TextBox 36">
            <a:extLst>
              <a:ext uri="{FF2B5EF4-FFF2-40B4-BE49-F238E27FC236}">
                <a16:creationId xmlns:a16="http://schemas.microsoft.com/office/drawing/2014/main" id="{99C6EFC8-AC8D-BC47-B378-EA80D4844F09}"/>
              </a:ext>
            </a:extLst>
          </p:cNvPr>
          <p:cNvSpPr txBox="1"/>
          <p:nvPr/>
        </p:nvSpPr>
        <p:spPr>
          <a:xfrm>
            <a:off x="239684" y="1779443"/>
            <a:ext cx="9014263" cy="1569660"/>
          </a:xfrm>
          <a:prstGeom prst="rect">
            <a:avLst/>
          </a:prstGeom>
          <a:noFill/>
        </p:spPr>
        <p:txBody>
          <a:bodyPr wrap="none" rtlCol="0">
            <a:spAutoFit/>
          </a:bodyPr>
          <a:lstStyle/>
          <a:p>
            <a:pPr marL="342892" indent="-342892">
              <a:buFont typeface="+mj-lt"/>
              <a:buAutoNum type="arabicPeriod"/>
            </a:pPr>
            <a:r>
              <a:rPr lang="en-US" sz="1600" dirty="0">
                <a:latin typeface="Times New Roman" panose="02020603050405020304" pitchFamily="18" charset="0"/>
                <a:cs typeface="Times New Roman" panose="02020603050405020304" pitchFamily="18" charset="0"/>
              </a:rPr>
              <a:t>Baseline schedule at ATP: 548 days (18 months)</a:t>
            </a:r>
          </a:p>
          <a:p>
            <a:pPr marL="342892" indent="-342892">
              <a:buFont typeface="+mj-lt"/>
              <a:buAutoNum type="arabicPeriod"/>
            </a:pPr>
            <a:r>
              <a:rPr lang="en-US" sz="1600" dirty="0">
                <a:latin typeface="Times New Roman" panose="02020603050405020304" pitchFamily="18" charset="0"/>
                <a:cs typeface="Times New Roman" panose="02020603050405020304" pitchFamily="18" charset="0"/>
              </a:rPr>
              <a:t>Re-baseline 1 : 655 days (22 months) - Launch Vehicle Readiness, Spacecraft HW Development Issues</a:t>
            </a:r>
          </a:p>
          <a:p>
            <a:pPr marL="342892" indent="-342892">
              <a:buFont typeface="+mj-lt"/>
              <a:buAutoNum type="arabicPeriod"/>
            </a:pPr>
            <a:r>
              <a:rPr lang="en-US" sz="1600" dirty="0">
                <a:latin typeface="Times New Roman" panose="02020603050405020304" pitchFamily="18" charset="0"/>
                <a:cs typeface="Times New Roman" panose="02020603050405020304" pitchFamily="18" charset="0"/>
              </a:rPr>
              <a:t>Re-baseline 2 : 782 days (26 months) - Launch Vehicle Readiness, Spacecraft HW Development Issues</a:t>
            </a:r>
          </a:p>
          <a:p>
            <a:pPr marL="342892" indent="-342892">
              <a:buFont typeface="+mj-lt"/>
              <a:buAutoNum type="arabicPeriod"/>
            </a:pPr>
            <a:r>
              <a:rPr lang="en-US" sz="1600" dirty="0">
                <a:latin typeface="Times New Roman" panose="02020603050405020304" pitchFamily="18" charset="0"/>
                <a:cs typeface="Times New Roman" panose="02020603050405020304" pitchFamily="18" charset="0"/>
              </a:rPr>
              <a:t>Re-baseline 3 : 933 days (30 months) - Launch Vehicle Readiness, Spacecraft Testing</a:t>
            </a:r>
          </a:p>
          <a:p>
            <a:pPr marL="342892" indent="-342892">
              <a:buFont typeface="+mj-lt"/>
              <a:buAutoNum type="arabicPeriod"/>
            </a:pPr>
            <a:r>
              <a:rPr lang="en-US" sz="1600" dirty="0">
                <a:latin typeface="Times New Roman" panose="02020603050405020304" pitchFamily="18" charset="0"/>
                <a:cs typeface="Times New Roman" panose="02020603050405020304" pitchFamily="18" charset="0"/>
              </a:rPr>
              <a:t>Re-baseline 4 : 974 days (32 months) - Launch Vehicle Readiness, Spacecraft Testing</a:t>
            </a:r>
          </a:p>
          <a:p>
            <a:pPr marL="342892" indent="-342892">
              <a:buFont typeface="+mj-lt"/>
              <a:buAutoNum type="arabicPeriod"/>
            </a:pPr>
            <a:r>
              <a:rPr lang="en-US" sz="1600" dirty="0">
                <a:latin typeface="Times New Roman" panose="02020603050405020304" pitchFamily="18" charset="0"/>
                <a:cs typeface="Times New Roman" panose="02020603050405020304" pitchFamily="18" charset="0"/>
              </a:rPr>
              <a:t>Re-baseline 5: 1036 days (34 months) - Launch Vehicle Readiness, Spacecraft Testing Close-out</a:t>
            </a:r>
          </a:p>
        </p:txBody>
      </p:sp>
      <p:sp>
        <p:nvSpPr>
          <p:cNvPr id="166" name="Text Placeholder 2">
            <a:extLst>
              <a:ext uri="{FF2B5EF4-FFF2-40B4-BE49-F238E27FC236}">
                <a16:creationId xmlns:a16="http://schemas.microsoft.com/office/drawing/2014/main" id="{92046583-43F1-EA4B-9AE7-5C2958490478}"/>
              </a:ext>
            </a:extLst>
          </p:cNvPr>
          <p:cNvSpPr txBox="1">
            <a:spLocks/>
          </p:cNvSpPr>
          <p:nvPr/>
        </p:nvSpPr>
        <p:spPr>
          <a:xfrm>
            <a:off x="132934" y="3238592"/>
            <a:ext cx="9065419" cy="128713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L="914400" marR="0" lvl="1" indent="-228600" algn="l" rtl="0">
              <a:lnSpc>
                <a:spcPct val="9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9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9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9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9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9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9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9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120641" indent="0">
              <a:spcBef>
                <a:spcPts val="600"/>
              </a:spcBef>
            </a:pPr>
            <a:r>
              <a:rPr lang="en-US" dirty="0">
                <a:solidFill>
                  <a:schemeClr val="tx1"/>
                </a:solidFill>
                <a:latin typeface="Times New Roman" panose="02020603050405020304" pitchFamily="18" charset="0"/>
                <a:cs typeface="Times New Roman" panose="02020603050405020304" pitchFamily="18" charset="0"/>
              </a:rPr>
              <a:t>Fully 8 months of the ~16-month launch delay were due to </a:t>
            </a:r>
            <a:r>
              <a:rPr lang="en-US" b="1" dirty="0">
                <a:solidFill>
                  <a:schemeClr val="tx1"/>
                </a:solidFill>
                <a:latin typeface="Times New Roman" panose="02020603050405020304" pitchFamily="18" charset="0"/>
                <a:cs typeface="Times New Roman" panose="02020603050405020304" pitchFamily="18" charset="0"/>
              </a:rPr>
              <a:t>complications due to COVID</a:t>
            </a:r>
            <a:r>
              <a:rPr lang="en-US" dirty="0">
                <a:solidFill>
                  <a:schemeClr val="tx1"/>
                </a:solidFill>
                <a:latin typeface="Times New Roman" panose="02020603050405020304" pitchFamily="18" charset="0"/>
                <a:cs typeface="Times New Roman" panose="02020603050405020304" pitchFamily="18" charset="0"/>
              </a:rPr>
              <a:t>: Supply chain, personnel, launch vehicle upper stage testing and development. The remaining 8 months are due to </a:t>
            </a:r>
            <a:r>
              <a:rPr lang="en-US" b="1" dirty="0">
                <a:solidFill>
                  <a:schemeClr val="tx1"/>
                </a:solidFill>
                <a:latin typeface="Times New Roman" panose="02020603050405020304" pitchFamily="18" charset="0"/>
                <a:cs typeface="Times New Roman" panose="02020603050405020304" pitchFamily="18" charset="0"/>
              </a:rPr>
              <a:t>risk realizations </a:t>
            </a:r>
            <a:r>
              <a:rPr lang="en-US" dirty="0">
                <a:solidFill>
                  <a:schemeClr val="tx1"/>
                </a:solidFill>
                <a:latin typeface="Times New Roman" panose="02020603050405020304" pitchFamily="18" charset="0"/>
                <a:cs typeface="Times New Roman" panose="02020603050405020304" pitchFamily="18" charset="0"/>
              </a:rPr>
              <a:t>for the spacecraft and launch vehicle HW development and implementation.</a:t>
            </a:r>
          </a:p>
        </p:txBody>
      </p:sp>
      <p:sp>
        <p:nvSpPr>
          <p:cNvPr id="69" name="OTLSHAPE_M_b52f9d488b2e42feba32c65fcca1b4c6_Title">
            <a:extLst>
              <a:ext uri="{FF2B5EF4-FFF2-40B4-BE49-F238E27FC236}">
                <a16:creationId xmlns:a16="http://schemas.microsoft.com/office/drawing/2014/main" id="{E0DE6C00-B3A9-7AAA-1D74-5A287C3DE4BF}"/>
              </a:ext>
            </a:extLst>
          </p:cNvPr>
          <p:cNvSpPr txBox="1"/>
          <p:nvPr>
            <p:custDataLst>
              <p:tags r:id="rId58"/>
            </p:custDataLst>
          </p:nvPr>
        </p:nvSpPr>
        <p:spPr>
          <a:xfrm>
            <a:off x="8047926" y="1146861"/>
            <a:ext cx="635796" cy="280846"/>
          </a:xfrm>
          <a:prstGeom prst="rect">
            <a:avLst/>
          </a:prstGeom>
          <a:noFill/>
        </p:spPr>
        <p:txBody>
          <a:bodyPr vert="horz" wrap="square" lIns="0" tIns="0" rIns="0" bIns="0" rtlCol="0" anchor="ctr" anchorCtr="0">
            <a:spAutoFit/>
          </a:bodyPr>
          <a:lstStyle/>
          <a:p>
            <a:pPr algn="ctr"/>
            <a:r>
              <a:rPr lang="en-US" sz="1000" b="1" spc="-8" dirty="0">
                <a:solidFill>
                  <a:schemeClr val="dk1"/>
                </a:solidFill>
                <a:latin typeface="Times New Roman" panose="02020603050405020304" pitchFamily="18" charset="0"/>
                <a:cs typeface="Times New Roman" panose="02020603050405020304" pitchFamily="18" charset="0"/>
              </a:rPr>
              <a:t>MORR</a:t>
            </a:r>
          </a:p>
          <a:p>
            <a:pPr algn="ctr"/>
            <a:r>
              <a:rPr lang="en-US" sz="825" b="1" spc="-8" dirty="0">
                <a:solidFill>
                  <a:schemeClr val="dk1"/>
                </a:solidFill>
                <a:latin typeface="Times New Roman" panose="02020603050405020304" pitchFamily="18" charset="0"/>
                <a:cs typeface="Times New Roman" panose="02020603050405020304" pitchFamily="18" charset="0"/>
              </a:rPr>
              <a:t>5/19/22</a:t>
            </a:r>
          </a:p>
        </p:txBody>
      </p:sp>
      <p:sp>
        <p:nvSpPr>
          <p:cNvPr id="71" name="OTLSHAPE_M_0ef88856ed5f4fcfb29f7a050676e797_Shape">
            <a:extLst>
              <a:ext uri="{FF2B5EF4-FFF2-40B4-BE49-F238E27FC236}">
                <a16:creationId xmlns:a16="http://schemas.microsoft.com/office/drawing/2014/main" id="{6ACA2BF1-8714-A42F-A1EB-C0943956C7B9}"/>
              </a:ext>
            </a:extLst>
          </p:cNvPr>
          <p:cNvSpPr/>
          <p:nvPr>
            <p:custDataLst>
              <p:tags r:id="rId59"/>
            </p:custDataLst>
          </p:nvPr>
        </p:nvSpPr>
        <p:spPr>
          <a:xfrm>
            <a:off x="8287552" y="1450846"/>
            <a:ext cx="123825" cy="123825"/>
          </a:xfrm>
          <a:prstGeom prst="flowChartMerge">
            <a:avLst/>
          </a:prstGeom>
          <a:solidFill>
            <a:srgbClr val="70AD47"/>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xmlns="" w="12700" cap="flat" cmpd="sng" algn="ctr">
                <a:solidFill>
                  <a:schemeClr val="accent1">
                    <a:shade val="50000"/>
                  </a:schemeClr>
                </a:solidFill>
                <a:prstDash val="solid"/>
                <a:miter lim="800000"/>
              </a14:hiddenLine>
            </a:ext>
            <a:ext uri="{AF507438-7753-43e0-B8FC-AC1667EBCBE1}">
              <a14:hiddenEffects xmlns:a14="http://schemas.microsoft.com/office/drawing/2010/main" xmlns="">
                <a:effectLst>
                  <a:outerShdw>
                    <a:scrgbClr r="0" g="0" b="0">
                      <a:alpha val="50000"/>
                    </a:scrgbClr>
                  </a:outerShdw>
                </a:effectLst>
              </a14:hiddenEffects>
            </a:ext>
            <a:ext uri="{53640926-AAD7-44d8-BBD7-CCE9431645EC}">
              <a14:shadowObscured xmlns:a14="http://schemas.microsoft.com/office/drawing/2010/main" xmlns=""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Times New Roman" panose="02020603050405020304" pitchFamily="18" charset="0"/>
              <a:cs typeface="Times New Roman" panose="02020603050405020304" pitchFamily="18" charset="0"/>
            </a:endParaRPr>
          </a:p>
        </p:txBody>
      </p:sp>
      <p:cxnSp>
        <p:nvCxnSpPr>
          <p:cNvPr id="12" name="Straight Connector 11">
            <a:extLst>
              <a:ext uri="{FF2B5EF4-FFF2-40B4-BE49-F238E27FC236}">
                <a16:creationId xmlns:a16="http://schemas.microsoft.com/office/drawing/2014/main" id="{C9C21BE3-528C-2CC7-B13E-668037C6F41D}"/>
              </a:ext>
            </a:extLst>
          </p:cNvPr>
          <p:cNvCxnSpPr>
            <a:stCxn id="193" idx="2"/>
            <a:endCxn id="230" idx="0"/>
          </p:cNvCxnSpPr>
          <p:nvPr/>
        </p:nvCxnSpPr>
        <p:spPr>
          <a:xfrm>
            <a:off x="7985070" y="1117156"/>
            <a:ext cx="4162" cy="329033"/>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27B6CAF1-D512-B3C9-2F74-201225156F46}"/>
              </a:ext>
            </a:extLst>
          </p:cNvPr>
          <p:cNvSpPr txBox="1"/>
          <p:nvPr/>
        </p:nvSpPr>
        <p:spPr>
          <a:xfrm>
            <a:off x="8514223" y="1100569"/>
            <a:ext cx="603050" cy="246221"/>
          </a:xfrm>
          <a:prstGeom prst="rect">
            <a:avLst/>
          </a:prstGeom>
          <a:noFill/>
        </p:spPr>
        <p:txBody>
          <a:bodyPr wrap="none" rtlCol="0">
            <a:spAutoFit/>
          </a:bodyPr>
          <a:lstStyle/>
          <a:p>
            <a:r>
              <a:rPr lang="en-US" sz="1000" b="1" dirty="0">
                <a:latin typeface="Times New Roman" panose="02020603050405020304" pitchFamily="18" charset="0"/>
                <a:cs typeface="Times New Roman" panose="02020603050405020304" pitchFamily="18" charset="0"/>
              </a:rPr>
              <a:t>Launch</a:t>
            </a:r>
            <a:endParaRPr lang="en-US" sz="1050" b="1" dirty="0">
              <a:latin typeface="Times New Roman" panose="02020603050405020304" pitchFamily="18" charset="0"/>
              <a:cs typeface="Times New Roman" panose="02020603050405020304" pitchFamily="18" charset="0"/>
            </a:endParaRPr>
          </a:p>
        </p:txBody>
      </p:sp>
      <p:sp>
        <p:nvSpPr>
          <p:cNvPr id="73" name="object 15">
            <a:extLst>
              <a:ext uri="{FF2B5EF4-FFF2-40B4-BE49-F238E27FC236}">
                <a16:creationId xmlns:a16="http://schemas.microsoft.com/office/drawing/2014/main" id="{6C70338C-ACC5-C016-A080-705B899D3163}"/>
              </a:ext>
            </a:extLst>
          </p:cNvPr>
          <p:cNvSpPr txBox="1"/>
          <p:nvPr/>
        </p:nvSpPr>
        <p:spPr>
          <a:xfrm>
            <a:off x="8855854" y="4900154"/>
            <a:ext cx="246426" cy="205184"/>
          </a:xfrm>
          <a:prstGeom prst="rect">
            <a:avLst/>
          </a:prstGeom>
        </p:spPr>
        <p:txBody>
          <a:bodyPr vert="horz" wrap="square" lIns="0" tIns="0" rIns="0" bIns="0" rtlCol="0">
            <a:spAutoFit/>
          </a:bodyPr>
          <a:lstStyle/>
          <a:p>
            <a:pPr marL="38100" algn="ctr">
              <a:lnSpc>
                <a:spcPts val="1645"/>
              </a:lnSpc>
            </a:pPr>
            <a:fld id="{81D60167-4931-47E6-BA6A-407CBD079E47}" type="slidenum">
              <a:rPr sz="1400">
                <a:latin typeface="Arial"/>
                <a:cs typeface="Arial"/>
              </a:rPr>
              <a:pPr marL="38100" algn="ctr">
                <a:lnSpc>
                  <a:spcPts val="1645"/>
                </a:lnSpc>
              </a:pPr>
              <a:t>19</a:t>
            </a:fld>
            <a:endParaRPr sz="1400" dirty="0">
              <a:latin typeface="Arial"/>
              <a:cs typeface="Arial"/>
            </a:endParaRPr>
          </a:p>
        </p:txBody>
      </p:sp>
      <p:sp>
        <p:nvSpPr>
          <p:cNvPr id="6" name="Holder 4">
            <a:extLst>
              <a:ext uri="{FF2B5EF4-FFF2-40B4-BE49-F238E27FC236}">
                <a16:creationId xmlns:a16="http://schemas.microsoft.com/office/drawing/2014/main" id="{74DECCFC-0541-8A94-858F-2ACCB497640B}"/>
              </a:ext>
            </a:extLst>
          </p:cNvPr>
          <p:cNvSpPr>
            <a:spLocks noGrp="1"/>
          </p:cNvSpPr>
          <p:nvPr>
            <p:ph type="ftr" sz="quarter" idx="5"/>
          </p:nvPr>
        </p:nvSpPr>
        <p:spPr>
          <a:xfrm>
            <a:off x="3017520" y="4885745"/>
            <a:ext cx="3355466" cy="243656"/>
          </a:xfrm>
          <a:prstGeom prst="rect">
            <a:avLst/>
          </a:prstGeom>
        </p:spPr>
        <p:txBody>
          <a:bodyPr wrap="square" lIns="0" tIns="0" rIns="0" bIns="0">
            <a:spAutoFit/>
          </a:bodyPr>
          <a:lstStyle>
            <a:lvl1pPr>
              <a:defRPr sz="800" b="0" i="0">
                <a:solidFill>
                  <a:schemeClr val="bg1"/>
                </a:solidFill>
                <a:latin typeface="Times New Roman"/>
                <a:cs typeface="Times New Roman"/>
              </a:defRPr>
            </a:lvl1pPr>
          </a:lstStyle>
          <a:p>
            <a:pPr marL="1049655" marR="5080" indent="-1037590">
              <a:lnSpc>
                <a:spcPts val="910"/>
              </a:lnSpc>
              <a:spcBef>
                <a:spcPts val="85"/>
              </a:spcBef>
            </a:pPr>
            <a:r>
              <a:rPr lang="en-US" spc="-35" dirty="0"/>
              <a:t>CAPSTONE Mission Summary Briefing to Interplanetary Small Satellite Conference</a:t>
            </a:r>
          </a:p>
          <a:p>
            <a:pPr marL="1049655" marR="5080" indent="-1037590">
              <a:lnSpc>
                <a:spcPts val="910"/>
              </a:lnSpc>
              <a:spcBef>
                <a:spcPts val="85"/>
              </a:spcBef>
            </a:pPr>
            <a:r>
              <a:rPr lang="en-US" spc="-35" dirty="0"/>
              <a:t>5/1/2023  Advanced Space, LLC</a:t>
            </a:r>
            <a:endParaRPr dirty="0"/>
          </a:p>
        </p:txBody>
      </p:sp>
    </p:spTree>
    <p:extLst>
      <p:ext uri="{BB962C8B-B14F-4D97-AF65-F5344CB8AC3E}">
        <p14:creationId xmlns:p14="http://schemas.microsoft.com/office/powerpoint/2010/main" val="16467041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9">
            <a:extLst>
              <a:ext uri="{FF2B5EF4-FFF2-40B4-BE49-F238E27FC236}">
                <a16:creationId xmlns:a16="http://schemas.microsoft.com/office/drawing/2014/main" id="{C1B2D144-3A46-2B75-D0FC-691351705BAA}"/>
              </a:ext>
            </a:extLst>
          </p:cNvPr>
          <p:cNvSpPr txBox="1"/>
          <p:nvPr/>
        </p:nvSpPr>
        <p:spPr>
          <a:xfrm>
            <a:off x="2885410" y="590550"/>
            <a:ext cx="6230015" cy="4061112"/>
          </a:xfrm>
          <a:prstGeom prst="rect">
            <a:avLst/>
          </a:prstGeom>
        </p:spPr>
        <p:txBody>
          <a:bodyPr vert="horz" wrap="square" lIns="0" tIns="33655" rIns="0" bIns="0" rtlCol="0">
            <a:spAutoFit/>
          </a:bodyPr>
          <a:lstStyle/>
          <a:p>
            <a:pPr marL="12700">
              <a:lnSpc>
                <a:spcPct val="100000"/>
              </a:lnSpc>
            </a:pPr>
            <a:r>
              <a:rPr sz="1700" b="1" spc="-25" dirty="0">
                <a:solidFill>
                  <a:srgbClr val="191919"/>
                </a:solidFill>
                <a:latin typeface="Times New Roman"/>
                <a:cs typeface="Times New Roman"/>
              </a:rPr>
              <a:t>What</a:t>
            </a:r>
            <a:r>
              <a:rPr sz="1700" b="1" spc="-50" dirty="0">
                <a:solidFill>
                  <a:srgbClr val="191919"/>
                </a:solidFill>
                <a:latin typeface="Times New Roman"/>
                <a:cs typeface="Times New Roman"/>
              </a:rPr>
              <a:t> </a:t>
            </a:r>
            <a:r>
              <a:rPr sz="1700" b="1" spc="-5" dirty="0">
                <a:solidFill>
                  <a:srgbClr val="191919"/>
                </a:solidFill>
                <a:latin typeface="Times New Roman"/>
                <a:cs typeface="Times New Roman"/>
              </a:rPr>
              <a:t>is</a:t>
            </a:r>
            <a:r>
              <a:rPr sz="1700" b="1" spc="-65" dirty="0">
                <a:solidFill>
                  <a:srgbClr val="191919"/>
                </a:solidFill>
                <a:latin typeface="Times New Roman"/>
                <a:cs typeface="Times New Roman"/>
              </a:rPr>
              <a:t> </a:t>
            </a:r>
            <a:r>
              <a:rPr sz="1700" b="1" spc="-35" dirty="0">
                <a:solidFill>
                  <a:srgbClr val="191919"/>
                </a:solidFill>
                <a:latin typeface="Times New Roman"/>
                <a:cs typeface="Times New Roman"/>
              </a:rPr>
              <a:t>CAPSTONE?</a:t>
            </a:r>
            <a:endParaRPr sz="1700" b="1" dirty="0">
              <a:latin typeface="Times New Roman"/>
              <a:cs typeface="Times New Roman"/>
            </a:endParaRPr>
          </a:p>
          <a:p>
            <a:pPr marL="269240" marR="36830" indent="-257175" algn="just">
              <a:lnSpc>
                <a:spcPct val="95300"/>
              </a:lnSpc>
              <a:buClr>
                <a:srgbClr val="000000"/>
              </a:buClr>
              <a:buFont typeface="Arial"/>
              <a:buChar char="•"/>
              <a:tabLst>
                <a:tab pos="269875" algn="l"/>
              </a:tabLst>
            </a:pPr>
            <a:r>
              <a:rPr sz="1700" dirty="0">
                <a:solidFill>
                  <a:srgbClr val="191919"/>
                </a:solidFill>
                <a:latin typeface="Times New Roman"/>
                <a:cs typeface="Times New Roman"/>
              </a:rPr>
              <a:t>A</a:t>
            </a:r>
            <a:r>
              <a:rPr sz="1700" spc="-55" dirty="0">
                <a:solidFill>
                  <a:srgbClr val="191919"/>
                </a:solidFill>
                <a:latin typeface="Times New Roman"/>
                <a:cs typeface="Times New Roman"/>
              </a:rPr>
              <a:t> </a:t>
            </a:r>
            <a:r>
              <a:rPr sz="1700" spc="-20" dirty="0">
                <a:solidFill>
                  <a:srgbClr val="191919"/>
                </a:solidFill>
                <a:latin typeface="Times New Roman"/>
                <a:cs typeface="Times New Roman"/>
              </a:rPr>
              <a:t>12U</a:t>
            </a:r>
            <a:r>
              <a:rPr sz="1700" spc="-55" dirty="0">
                <a:solidFill>
                  <a:srgbClr val="191919"/>
                </a:solidFill>
                <a:latin typeface="Times New Roman"/>
                <a:cs typeface="Times New Roman"/>
              </a:rPr>
              <a:t> </a:t>
            </a:r>
            <a:r>
              <a:rPr sz="1700" spc="-25" dirty="0">
                <a:solidFill>
                  <a:srgbClr val="191919"/>
                </a:solidFill>
                <a:latin typeface="Times New Roman"/>
                <a:cs typeface="Times New Roman"/>
              </a:rPr>
              <a:t>CubeSat </a:t>
            </a:r>
            <a:r>
              <a:rPr sz="1700" spc="-15" dirty="0">
                <a:solidFill>
                  <a:srgbClr val="191919"/>
                </a:solidFill>
                <a:latin typeface="Times New Roman"/>
                <a:cs typeface="Times New Roman"/>
              </a:rPr>
              <a:t>that</a:t>
            </a:r>
            <a:r>
              <a:rPr sz="1700" spc="-25" dirty="0">
                <a:solidFill>
                  <a:srgbClr val="191919"/>
                </a:solidFill>
                <a:latin typeface="Times New Roman"/>
                <a:cs typeface="Times New Roman"/>
              </a:rPr>
              <a:t> </a:t>
            </a:r>
            <a:r>
              <a:rPr sz="1700" spc="-20" dirty="0">
                <a:solidFill>
                  <a:srgbClr val="191919"/>
                </a:solidFill>
                <a:latin typeface="Times New Roman"/>
                <a:cs typeface="Times New Roman"/>
              </a:rPr>
              <a:t>will</a:t>
            </a:r>
            <a:r>
              <a:rPr sz="1700" spc="-25" dirty="0">
                <a:solidFill>
                  <a:srgbClr val="191919"/>
                </a:solidFill>
                <a:latin typeface="Times New Roman"/>
                <a:cs typeface="Times New Roman"/>
              </a:rPr>
              <a:t> </a:t>
            </a:r>
            <a:r>
              <a:rPr sz="1700" spc="-20" dirty="0">
                <a:solidFill>
                  <a:srgbClr val="191919"/>
                </a:solidFill>
                <a:latin typeface="Times New Roman"/>
                <a:cs typeface="Times New Roman"/>
              </a:rPr>
              <a:t>serve</a:t>
            </a:r>
            <a:r>
              <a:rPr sz="1700" spc="-35" dirty="0">
                <a:solidFill>
                  <a:srgbClr val="191919"/>
                </a:solidFill>
                <a:latin typeface="Times New Roman"/>
                <a:cs typeface="Times New Roman"/>
              </a:rPr>
              <a:t> </a:t>
            </a:r>
            <a:r>
              <a:rPr sz="1700" spc="-10" dirty="0">
                <a:solidFill>
                  <a:srgbClr val="191919"/>
                </a:solidFill>
                <a:latin typeface="Times New Roman"/>
                <a:cs typeface="Times New Roman"/>
              </a:rPr>
              <a:t>as</a:t>
            </a:r>
            <a:r>
              <a:rPr sz="1700" spc="-40" dirty="0">
                <a:solidFill>
                  <a:srgbClr val="191919"/>
                </a:solidFill>
                <a:latin typeface="Times New Roman"/>
                <a:cs typeface="Times New Roman"/>
              </a:rPr>
              <a:t> </a:t>
            </a:r>
            <a:r>
              <a:rPr sz="1700" spc="-15" dirty="0">
                <a:solidFill>
                  <a:srgbClr val="191919"/>
                </a:solidFill>
                <a:latin typeface="Times New Roman"/>
                <a:cs typeface="Times New Roman"/>
              </a:rPr>
              <a:t>the</a:t>
            </a:r>
            <a:r>
              <a:rPr sz="1700" spc="-35" dirty="0">
                <a:solidFill>
                  <a:srgbClr val="191919"/>
                </a:solidFill>
                <a:latin typeface="Times New Roman"/>
                <a:cs typeface="Times New Roman"/>
              </a:rPr>
              <a:t> </a:t>
            </a:r>
            <a:r>
              <a:rPr sz="1700" spc="-15" dirty="0">
                <a:solidFill>
                  <a:srgbClr val="191919"/>
                </a:solidFill>
                <a:latin typeface="Times New Roman"/>
                <a:cs typeface="Times New Roman"/>
              </a:rPr>
              <a:t>first</a:t>
            </a:r>
            <a:r>
              <a:rPr sz="1700" spc="-25" dirty="0">
                <a:solidFill>
                  <a:srgbClr val="191919"/>
                </a:solidFill>
                <a:latin typeface="Times New Roman"/>
                <a:cs typeface="Times New Roman"/>
              </a:rPr>
              <a:t> </a:t>
            </a:r>
            <a:r>
              <a:rPr sz="1700" spc="-20" dirty="0">
                <a:solidFill>
                  <a:srgbClr val="191919"/>
                </a:solidFill>
                <a:latin typeface="Times New Roman"/>
                <a:cs typeface="Times New Roman"/>
              </a:rPr>
              <a:t>spacecraft</a:t>
            </a:r>
            <a:r>
              <a:rPr sz="1700" spc="-25" dirty="0">
                <a:solidFill>
                  <a:srgbClr val="191919"/>
                </a:solidFill>
                <a:latin typeface="Times New Roman"/>
                <a:cs typeface="Times New Roman"/>
              </a:rPr>
              <a:t> </a:t>
            </a:r>
            <a:r>
              <a:rPr sz="1700" spc="-5" dirty="0">
                <a:solidFill>
                  <a:srgbClr val="191919"/>
                </a:solidFill>
                <a:latin typeface="Times New Roman"/>
                <a:cs typeface="Times New Roman"/>
              </a:rPr>
              <a:t>to</a:t>
            </a:r>
            <a:r>
              <a:rPr sz="1700" spc="-45" dirty="0">
                <a:solidFill>
                  <a:srgbClr val="191919"/>
                </a:solidFill>
                <a:latin typeface="Times New Roman"/>
                <a:cs typeface="Times New Roman"/>
              </a:rPr>
              <a:t> </a:t>
            </a:r>
            <a:r>
              <a:rPr sz="1700" spc="-20" dirty="0">
                <a:solidFill>
                  <a:srgbClr val="191919"/>
                </a:solidFill>
                <a:latin typeface="Times New Roman"/>
                <a:cs typeface="Times New Roman"/>
              </a:rPr>
              <a:t>enter</a:t>
            </a:r>
            <a:r>
              <a:rPr sz="1700" spc="-30" dirty="0">
                <a:solidFill>
                  <a:srgbClr val="191919"/>
                </a:solidFill>
                <a:latin typeface="Times New Roman"/>
                <a:cs typeface="Times New Roman"/>
              </a:rPr>
              <a:t> </a:t>
            </a:r>
            <a:r>
              <a:rPr sz="1700" spc="-15" dirty="0">
                <a:solidFill>
                  <a:srgbClr val="191919"/>
                </a:solidFill>
                <a:latin typeface="Times New Roman"/>
                <a:cs typeface="Times New Roman"/>
              </a:rPr>
              <a:t>into</a:t>
            </a:r>
            <a:r>
              <a:rPr sz="1700" spc="-35" dirty="0">
                <a:solidFill>
                  <a:srgbClr val="191919"/>
                </a:solidFill>
                <a:latin typeface="Times New Roman"/>
                <a:cs typeface="Times New Roman"/>
              </a:rPr>
              <a:t> </a:t>
            </a:r>
            <a:r>
              <a:rPr sz="1700" spc="-15" dirty="0">
                <a:solidFill>
                  <a:srgbClr val="191919"/>
                </a:solidFill>
                <a:latin typeface="Times New Roman"/>
                <a:cs typeface="Times New Roman"/>
              </a:rPr>
              <a:t>the </a:t>
            </a:r>
            <a:r>
              <a:rPr sz="1700" spc="-415" dirty="0">
                <a:solidFill>
                  <a:srgbClr val="191919"/>
                </a:solidFill>
                <a:latin typeface="Times New Roman"/>
                <a:cs typeface="Times New Roman"/>
              </a:rPr>
              <a:t> </a:t>
            </a:r>
            <a:r>
              <a:rPr lang="en-US" sz="1700" spc="-20" dirty="0">
                <a:solidFill>
                  <a:srgbClr val="191919"/>
                </a:solidFill>
                <a:latin typeface="Times New Roman"/>
                <a:cs typeface="Times New Roman"/>
              </a:rPr>
              <a:t>N</a:t>
            </a:r>
            <a:r>
              <a:rPr sz="1700" spc="-20" dirty="0">
                <a:solidFill>
                  <a:srgbClr val="191919"/>
                </a:solidFill>
                <a:latin typeface="Times New Roman"/>
                <a:cs typeface="Times New Roman"/>
              </a:rPr>
              <a:t>ear </a:t>
            </a:r>
            <a:r>
              <a:rPr lang="en-US" sz="1700" spc="-15" dirty="0">
                <a:solidFill>
                  <a:srgbClr val="191919"/>
                </a:solidFill>
                <a:latin typeface="Times New Roman"/>
                <a:cs typeface="Times New Roman"/>
              </a:rPr>
              <a:t>R</a:t>
            </a:r>
            <a:r>
              <a:rPr sz="1700" spc="-15" dirty="0">
                <a:solidFill>
                  <a:srgbClr val="191919"/>
                </a:solidFill>
                <a:latin typeface="Times New Roman"/>
                <a:cs typeface="Times New Roman"/>
              </a:rPr>
              <a:t>ectilinear </a:t>
            </a:r>
            <a:r>
              <a:rPr lang="en-US" sz="1700" spc="-15" dirty="0">
                <a:solidFill>
                  <a:srgbClr val="191919"/>
                </a:solidFill>
                <a:latin typeface="Times New Roman"/>
                <a:cs typeface="Times New Roman"/>
              </a:rPr>
              <a:t>H</a:t>
            </a:r>
            <a:r>
              <a:rPr sz="1700" spc="-15" dirty="0">
                <a:solidFill>
                  <a:srgbClr val="191919"/>
                </a:solidFill>
                <a:latin typeface="Times New Roman"/>
                <a:cs typeface="Times New Roman"/>
              </a:rPr>
              <a:t>alo </a:t>
            </a:r>
            <a:r>
              <a:rPr lang="en-US" sz="1700" spc="-20" dirty="0">
                <a:solidFill>
                  <a:srgbClr val="191919"/>
                </a:solidFill>
                <a:latin typeface="Times New Roman"/>
                <a:cs typeface="Times New Roman"/>
              </a:rPr>
              <a:t>O</a:t>
            </a:r>
            <a:r>
              <a:rPr sz="1700" spc="-20" dirty="0">
                <a:solidFill>
                  <a:srgbClr val="191919"/>
                </a:solidFill>
                <a:latin typeface="Times New Roman"/>
                <a:cs typeface="Times New Roman"/>
              </a:rPr>
              <a:t>rbit </a:t>
            </a:r>
            <a:r>
              <a:rPr sz="1700" spc="-35" dirty="0">
                <a:solidFill>
                  <a:srgbClr val="191919"/>
                </a:solidFill>
                <a:latin typeface="Times New Roman"/>
                <a:cs typeface="Times New Roman"/>
              </a:rPr>
              <a:t>(NRHO) </a:t>
            </a:r>
            <a:r>
              <a:rPr sz="1700" spc="-20" dirty="0">
                <a:solidFill>
                  <a:srgbClr val="191919"/>
                </a:solidFill>
                <a:latin typeface="Times New Roman"/>
                <a:cs typeface="Times New Roman"/>
              </a:rPr>
              <a:t>destined </a:t>
            </a:r>
            <a:r>
              <a:rPr sz="1700" spc="-15" dirty="0">
                <a:solidFill>
                  <a:srgbClr val="191919"/>
                </a:solidFill>
                <a:latin typeface="Times New Roman"/>
                <a:cs typeface="Times New Roman"/>
              </a:rPr>
              <a:t>for </a:t>
            </a:r>
            <a:r>
              <a:rPr sz="1700" spc="-25" dirty="0">
                <a:solidFill>
                  <a:srgbClr val="191919"/>
                </a:solidFill>
                <a:latin typeface="Times New Roman"/>
                <a:cs typeface="Times New Roman"/>
              </a:rPr>
              <a:t>Gateway, </a:t>
            </a:r>
            <a:r>
              <a:rPr sz="1700" spc="-15" dirty="0">
                <a:solidFill>
                  <a:srgbClr val="191919"/>
                </a:solidFill>
                <a:latin typeface="Times New Roman"/>
                <a:cs typeface="Times New Roman"/>
              </a:rPr>
              <a:t>the </a:t>
            </a:r>
            <a:r>
              <a:rPr sz="1700" spc="-30" dirty="0">
                <a:solidFill>
                  <a:srgbClr val="191919"/>
                </a:solidFill>
                <a:latin typeface="Times New Roman"/>
                <a:cs typeface="Times New Roman"/>
              </a:rPr>
              <a:t>Moon- </a:t>
            </a:r>
            <a:r>
              <a:rPr sz="1700" spc="-409" dirty="0">
                <a:solidFill>
                  <a:srgbClr val="191919"/>
                </a:solidFill>
                <a:latin typeface="Times New Roman"/>
                <a:cs typeface="Times New Roman"/>
              </a:rPr>
              <a:t> </a:t>
            </a:r>
            <a:r>
              <a:rPr sz="1700" spc="-20" dirty="0">
                <a:solidFill>
                  <a:srgbClr val="191919"/>
                </a:solidFill>
                <a:latin typeface="Times New Roman"/>
                <a:cs typeface="Times New Roman"/>
              </a:rPr>
              <a:t>orbiting</a:t>
            </a:r>
            <a:r>
              <a:rPr sz="1700" spc="-40" dirty="0">
                <a:solidFill>
                  <a:srgbClr val="191919"/>
                </a:solidFill>
                <a:latin typeface="Times New Roman"/>
                <a:cs typeface="Times New Roman"/>
              </a:rPr>
              <a:t> </a:t>
            </a:r>
            <a:r>
              <a:rPr sz="1700" spc="-20" dirty="0">
                <a:solidFill>
                  <a:srgbClr val="191919"/>
                </a:solidFill>
                <a:latin typeface="Times New Roman"/>
                <a:cs typeface="Times New Roman"/>
              </a:rPr>
              <a:t>outpost</a:t>
            </a:r>
            <a:r>
              <a:rPr sz="1700" spc="-25" dirty="0">
                <a:solidFill>
                  <a:srgbClr val="191919"/>
                </a:solidFill>
                <a:latin typeface="Times New Roman"/>
                <a:cs typeface="Times New Roman"/>
              </a:rPr>
              <a:t> </a:t>
            </a:r>
            <a:r>
              <a:rPr sz="1700" spc="-15" dirty="0">
                <a:solidFill>
                  <a:srgbClr val="191919"/>
                </a:solidFill>
                <a:latin typeface="Times New Roman"/>
                <a:cs typeface="Times New Roman"/>
              </a:rPr>
              <a:t>that</a:t>
            </a:r>
            <a:r>
              <a:rPr sz="1700" spc="-25" dirty="0">
                <a:solidFill>
                  <a:srgbClr val="191919"/>
                </a:solidFill>
                <a:latin typeface="Times New Roman"/>
                <a:cs typeface="Times New Roman"/>
              </a:rPr>
              <a:t> </a:t>
            </a:r>
            <a:r>
              <a:rPr sz="1700" spc="-5" dirty="0">
                <a:solidFill>
                  <a:srgbClr val="191919"/>
                </a:solidFill>
                <a:latin typeface="Times New Roman"/>
                <a:cs typeface="Times New Roman"/>
              </a:rPr>
              <a:t>is</a:t>
            </a:r>
            <a:r>
              <a:rPr sz="1700" spc="-40" dirty="0">
                <a:solidFill>
                  <a:srgbClr val="191919"/>
                </a:solidFill>
                <a:latin typeface="Times New Roman"/>
                <a:cs typeface="Times New Roman"/>
              </a:rPr>
              <a:t> </a:t>
            </a:r>
            <a:r>
              <a:rPr sz="1700" spc="-20" dirty="0">
                <a:solidFill>
                  <a:srgbClr val="191919"/>
                </a:solidFill>
                <a:latin typeface="Times New Roman"/>
                <a:cs typeface="Times New Roman"/>
              </a:rPr>
              <a:t>part</a:t>
            </a:r>
            <a:r>
              <a:rPr sz="1700" spc="-25" dirty="0">
                <a:solidFill>
                  <a:srgbClr val="191919"/>
                </a:solidFill>
                <a:latin typeface="Times New Roman"/>
                <a:cs typeface="Times New Roman"/>
              </a:rPr>
              <a:t> </a:t>
            </a:r>
            <a:r>
              <a:rPr sz="1700" spc="-15" dirty="0">
                <a:solidFill>
                  <a:srgbClr val="191919"/>
                </a:solidFill>
                <a:latin typeface="Times New Roman"/>
                <a:cs typeface="Times New Roman"/>
              </a:rPr>
              <a:t>of</a:t>
            </a:r>
            <a:r>
              <a:rPr sz="1700" spc="-30" dirty="0">
                <a:solidFill>
                  <a:srgbClr val="191919"/>
                </a:solidFill>
                <a:latin typeface="Times New Roman"/>
                <a:cs typeface="Times New Roman"/>
              </a:rPr>
              <a:t> </a:t>
            </a:r>
            <a:r>
              <a:rPr sz="1700" spc="-35" dirty="0">
                <a:solidFill>
                  <a:srgbClr val="191919"/>
                </a:solidFill>
                <a:latin typeface="Times New Roman"/>
                <a:cs typeface="Times New Roman"/>
              </a:rPr>
              <a:t>NASA’s</a:t>
            </a:r>
            <a:r>
              <a:rPr sz="1700" spc="-40" dirty="0">
                <a:solidFill>
                  <a:srgbClr val="191919"/>
                </a:solidFill>
                <a:latin typeface="Times New Roman"/>
                <a:cs typeface="Times New Roman"/>
              </a:rPr>
              <a:t> </a:t>
            </a:r>
            <a:r>
              <a:rPr sz="1700" spc="-20" dirty="0">
                <a:solidFill>
                  <a:srgbClr val="191919"/>
                </a:solidFill>
                <a:latin typeface="Times New Roman"/>
                <a:cs typeface="Times New Roman"/>
              </a:rPr>
              <a:t>Artemis</a:t>
            </a:r>
            <a:r>
              <a:rPr sz="1700" spc="-40" dirty="0">
                <a:solidFill>
                  <a:srgbClr val="191919"/>
                </a:solidFill>
                <a:latin typeface="Times New Roman"/>
                <a:cs typeface="Times New Roman"/>
              </a:rPr>
              <a:t> </a:t>
            </a:r>
            <a:r>
              <a:rPr sz="1700" spc="-25" dirty="0">
                <a:solidFill>
                  <a:srgbClr val="191919"/>
                </a:solidFill>
                <a:latin typeface="Times New Roman"/>
                <a:cs typeface="Times New Roman"/>
              </a:rPr>
              <a:t>program.</a:t>
            </a:r>
            <a:endParaRPr sz="1700" dirty="0">
              <a:latin typeface="Times New Roman"/>
              <a:cs typeface="Times New Roman"/>
            </a:endParaRPr>
          </a:p>
          <a:p>
            <a:pPr marL="269240" marR="5080" indent="-257175" algn="just">
              <a:lnSpc>
                <a:spcPts val="1989"/>
              </a:lnSpc>
              <a:buClr>
                <a:srgbClr val="000000"/>
              </a:buClr>
              <a:buFont typeface="Arial"/>
              <a:buChar char="•"/>
              <a:tabLst>
                <a:tab pos="269875" algn="l"/>
              </a:tabLst>
            </a:pPr>
            <a:r>
              <a:rPr lang="en-US" sz="1700" spc="-40" dirty="0">
                <a:solidFill>
                  <a:srgbClr val="191919"/>
                </a:solidFill>
                <a:latin typeface="Times New Roman"/>
                <a:cs typeface="Times New Roman"/>
              </a:rPr>
              <a:t>CAPSTONE </a:t>
            </a:r>
            <a:r>
              <a:rPr lang="en-US" sz="1700" spc="-15" dirty="0">
                <a:solidFill>
                  <a:srgbClr val="191919"/>
                </a:solidFill>
                <a:latin typeface="Times New Roman"/>
                <a:cs typeface="Times New Roman"/>
              </a:rPr>
              <a:t>is</a:t>
            </a:r>
            <a:r>
              <a:rPr sz="1700" spc="-30" dirty="0">
                <a:solidFill>
                  <a:srgbClr val="191919"/>
                </a:solidFill>
                <a:latin typeface="Times New Roman"/>
                <a:cs typeface="Times New Roman"/>
              </a:rPr>
              <a:t> </a:t>
            </a:r>
            <a:r>
              <a:rPr sz="1700" spc="-15" dirty="0">
                <a:solidFill>
                  <a:srgbClr val="191919"/>
                </a:solidFill>
                <a:latin typeface="Times New Roman"/>
                <a:cs typeface="Times New Roman"/>
              </a:rPr>
              <a:t>the</a:t>
            </a:r>
            <a:r>
              <a:rPr sz="1700" spc="-30" dirty="0">
                <a:solidFill>
                  <a:srgbClr val="191919"/>
                </a:solidFill>
                <a:latin typeface="Times New Roman"/>
                <a:cs typeface="Times New Roman"/>
              </a:rPr>
              <a:t> </a:t>
            </a:r>
            <a:r>
              <a:rPr sz="1700" spc="-15" dirty="0">
                <a:solidFill>
                  <a:srgbClr val="191919"/>
                </a:solidFill>
                <a:latin typeface="Times New Roman"/>
                <a:cs typeface="Times New Roman"/>
              </a:rPr>
              <a:t>first</a:t>
            </a:r>
            <a:r>
              <a:rPr sz="1700" spc="-30" dirty="0">
                <a:solidFill>
                  <a:srgbClr val="191919"/>
                </a:solidFill>
                <a:latin typeface="Times New Roman"/>
                <a:cs typeface="Times New Roman"/>
              </a:rPr>
              <a:t> </a:t>
            </a:r>
            <a:r>
              <a:rPr sz="1700" spc="-25" dirty="0">
                <a:solidFill>
                  <a:srgbClr val="191919"/>
                </a:solidFill>
                <a:latin typeface="Times New Roman"/>
                <a:cs typeface="Times New Roman"/>
              </a:rPr>
              <a:t>CubeSat </a:t>
            </a:r>
            <a:r>
              <a:rPr sz="1700" spc="-5" dirty="0">
                <a:solidFill>
                  <a:srgbClr val="191919"/>
                </a:solidFill>
                <a:latin typeface="Times New Roman"/>
                <a:cs typeface="Times New Roman"/>
              </a:rPr>
              <a:t>to</a:t>
            </a:r>
            <a:r>
              <a:rPr sz="1700" spc="-40" dirty="0">
                <a:solidFill>
                  <a:srgbClr val="191919"/>
                </a:solidFill>
                <a:latin typeface="Times New Roman"/>
                <a:cs typeface="Times New Roman"/>
              </a:rPr>
              <a:t> </a:t>
            </a:r>
            <a:r>
              <a:rPr sz="1700" spc="-10" dirty="0">
                <a:solidFill>
                  <a:srgbClr val="191919"/>
                </a:solidFill>
                <a:latin typeface="Times New Roman"/>
                <a:cs typeface="Times New Roman"/>
              </a:rPr>
              <a:t>fly</a:t>
            </a:r>
            <a:r>
              <a:rPr sz="1700" spc="-40" dirty="0">
                <a:solidFill>
                  <a:srgbClr val="191919"/>
                </a:solidFill>
                <a:latin typeface="Times New Roman"/>
                <a:cs typeface="Times New Roman"/>
              </a:rPr>
              <a:t> </a:t>
            </a:r>
            <a:r>
              <a:rPr sz="1700" spc="-5" dirty="0">
                <a:solidFill>
                  <a:srgbClr val="191919"/>
                </a:solidFill>
                <a:latin typeface="Times New Roman"/>
                <a:cs typeface="Times New Roman"/>
              </a:rPr>
              <a:t>in</a:t>
            </a:r>
            <a:r>
              <a:rPr sz="1700" spc="-45" dirty="0">
                <a:solidFill>
                  <a:srgbClr val="191919"/>
                </a:solidFill>
                <a:latin typeface="Times New Roman"/>
                <a:cs typeface="Times New Roman"/>
              </a:rPr>
              <a:t> </a:t>
            </a:r>
            <a:r>
              <a:rPr sz="1700" spc="-20" dirty="0">
                <a:solidFill>
                  <a:srgbClr val="191919"/>
                </a:solidFill>
                <a:latin typeface="Times New Roman"/>
                <a:cs typeface="Times New Roman"/>
              </a:rPr>
              <a:t>cislunar</a:t>
            </a:r>
            <a:r>
              <a:rPr sz="1700" spc="-30" dirty="0">
                <a:solidFill>
                  <a:srgbClr val="191919"/>
                </a:solidFill>
                <a:latin typeface="Times New Roman"/>
                <a:cs typeface="Times New Roman"/>
              </a:rPr>
              <a:t> </a:t>
            </a:r>
            <a:r>
              <a:rPr sz="1700" spc="-20" dirty="0">
                <a:solidFill>
                  <a:srgbClr val="191919"/>
                </a:solidFill>
                <a:latin typeface="Times New Roman"/>
                <a:cs typeface="Times New Roman"/>
              </a:rPr>
              <a:t>space.</a:t>
            </a:r>
            <a:endParaRPr lang="en-US" sz="1700" spc="-20" dirty="0">
              <a:solidFill>
                <a:srgbClr val="191919"/>
              </a:solidFill>
              <a:latin typeface="Times New Roman"/>
              <a:cs typeface="Times New Roman"/>
            </a:endParaRPr>
          </a:p>
          <a:p>
            <a:pPr marL="269240" marR="5080" indent="-257175" algn="just">
              <a:lnSpc>
                <a:spcPts val="1989"/>
              </a:lnSpc>
              <a:buClr>
                <a:srgbClr val="000000"/>
              </a:buClr>
              <a:buFont typeface="Arial"/>
              <a:buChar char="•"/>
              <a:tabLst>
                <a:tab pos="269875" algn="l"/>
              </a:tabLst>
            </a:pPr>
            <a:r>
              <a:rPr lang="en-US" sz="1700" spc="-20" dirty="0">
                <a:solidFill>
                  <a:srgbClr val="191919"/>
                </a:solidFill>
                <a:latin typeface="Times New Roman"/>
                <a:cs typeface="Times New Roman"/>
              </a:rPr>
              <a:t>Successfully launched</a:t>
            </a:r>
            <a:r>
              <a:rPr lang="en-US" sz="1700" spc="-45" dirty="0">
                <a:solidFill>
                  <a:srgbClr val="191919"/>
                </a:solidFill>
                <a:latin typeface="Times New Roman"/>
                <a:cs typeface="Times New Roman"/>
              </a:rPr>
              <a:t> </a:t>
            </a:r>
            <a:r>
              <a:rPr lang="en-US" sz="1700" spc="-5" dirty="0">
                <a:solidFill>
                  <a:srgbClr val="191919"/>
                </a:solidFill>
                <a:latin typeface="Times New Roman"/>
                <a:cs typeface="Times New Roman"/>
              </a:rPr>
              <a:t>on</a:t>
            </a:r>
            <a:r>
              <a:rPr lang="en-US" sz="1700" spc="-45" dirty="0">
                <a:solidFill>
                  <a:srgbClr val="191919"/>
                </a:solidFill>
                <a:latin typeface="Times New Roman"/>
                <a:cs typeface="Times New Roman"/>
              </a:rPr>
              <a:t> </a:t>
            </a:r>
            <a:r>
              <a:rPr lang="en-US" sz="1700" b="1" spc="-25" dirty="0">
                <a:latin typeface="Times New Roman"/>
                <a:cs typeface="Times New Roman"/>
              </a:rPr>
              <a:t>June</a:t>
            </a:r>
            <a:r>
              <a:rPr lang="en-US" sz="1700" b="1" spc="-40" dirty="0">
                <a:latin typeface="Times New Roman"/>
                <a:cs typeface="Times New Roman"/>
              </a:rPr>
              <a:t> 28th @ 5:55AM EDT </a:t>
            </a:r>
            <a:r>
              <a:rPr lang="en-US" sz="1700" spc="-20" dirty="0">
                <a:solidFill>
                  <a:srgbClr val="191919"/>
                </a:solidFill>
                <a:latin typeface="Times New Roman"/>
                <a:cs typeface="Times New Roman"/>
              </a:rPr>
              <a:t>aboard</a:t>
            </a:r>
            <a:r>
              <a:rPr lang="en-US" sz="1700" spc="-45" dirty="0">
                <a:solidFill>
                  <a:srgbClr val="191919"/>
                </a:solidFill>
                <a:latin typeface="Times New Roman"/>
                <a:cs typeface="Times New Roman"/>
              </a:rPr>
              <a:t> </a:t>
            </a:r>
            <a:r>
              <a:rPr lang="en-US" sz="1700" dirty="0">
                <a:solidFill>
                  <a:srgbClr val="191919"/>
                </a:solidFill>
                <a:latin typeface="Times New Roman"/>
                <a:cs typeface="Times New Roman"/>
              </a:rPr>
              <a:t>a         </a:t>
            </a:r>
            <a:r>
              <a:rPr lang="en-US" sz="1700" spc="-30" dirty="0">
                <a:solidFill>
                  <a:srgbClr val="191919"/>
                </a:solidFill>
                <a:latin typeface="Times New Roman"/>
                <a:cs typeface="Times New Roman"/>
              </a:rPr>
              <a:t> </a:t>
            </a:r>
            <a:r>
              <a:rPr lang="en-US" sz="1700" spc="-20" dirty="0">
                <a:solidFill>
                  <a:srgbClr val="191919"/>
                </a:solidFill>
                <a:latin typeface="Times New Roman"/>
                <a:cs typeface="Times New Roman"/>
              </a:rPr>
              <a:t>3-stage </a:t>
            </a:r>
            <a:r>
              <a:rPr lang="en-US" sz="1700" spc="-409" dirty="0">
                <a:solidFill>
                  <a:srgbClr val="191919"/>
                </a:solidFill>
                <a:latin typeface="Times New Roman"/>
                <a:cs typeface="Times New Roman"/>
              </a:rPr>
              <a:t> </a:t>
            </a:r>
            <a:r>
              <a:rPr lang="en-US" sz="1700" spc="-25" dirty="0">
                <a:solidFill>
                  <a:srgbClr val="191919"/>
                </a:solidFill>
                <a:latin typeface="Times New Roman"/>
                <a:cs typeface="Times New Roman"/>
              </a:rPr>
              <a:t>Rocket</a:t>
            </a:r>
            <a:r>
              <a:rPr lang="en-US" sz="1700" spc="-30" dirty="0">
                <a:solidFill>
                  <a:srgbClr val="191919"/>
                </a:solidFill>
                <a:latin typeface="Times New Roman"/>
                <a:cs typeface="Times New Roman"/>
              </a:rPr>
              <a:t> </a:t>
            </a:r>
            <a:r>
              <a:rPr lang="en-US" sz="1700" spc="-20" dirty="0">
                <a:solidFill>
                  <a:srgbClr val="191919"/>
                </a:solidFill>
                <a:latin typeface="Times New Roman"/>
                <a:cs typeface="Times New Roman"/>
              </a:rPr>
              <a:t>Lab</a:t>
            </a:r>
            <a:r>
              <a:rPr lang="en-US" sz="1700" spc="-40" dirty="0">
                <a:solidFill>
                  <a:srgbClr val="191919"/>
                </a:solidFill>
                <a:latin typeface="Times New Roman"/>
                <a:cs typeface="Times New Roman"/>
              </a:rPr>
              <a:t> </a:t>
            </a:r>
            <a:r>
              <a:rPr lang="en-US" sz="1700" spc="-20" dirty="0">
                <a:solidFill>
                  <a:srgbClr val="191919"/>
                </a:solidFill>
                <a:latin typeface="Times New Roman"/>
                <a:cs typeface="Times New Roman"/>
              </a:rPr>
              <a:t>Electron</a:t>
            </a:r>
            <a:r>
              <a:rPr lang="en-US" sz="1700" spc="-40" dirty="0">
                <a:solidFill>
                  <a:srgbClr val="191919"/>
                </a:solidFill>
                <a:latin typeface="Times New Roman"/>
                <a:cs typeface="Times New Roman"/>
              </a:rPr>
              <a:t> </a:t>
            </a:r>
            <a:r>
              <a:rPr lang="en-US" sz="1700" spc="-20" dirty="0">
                <a:solidFill>
                  <a:srgbClr val="191919"/>
                </a:solidFill>
                <a:latin typeface="Times New Roman"/>
                <a:cs typeface="Times New Roman"/>
              </a:rPr>
              <a:t>rocket</a:t>
            </a:r>
            <a:r>
              <a:rPr lang="en-US" sz="1700" spc="-25" dirty="0">
                <a:solidFill>
                  <a:srgbClr val="191919"/>
                </a:solidFill>
                <a:latin typeface="Times New Roman"/>
                <a:cs typeface="Times New Roman"/>
              </a:rPr>
              <a:t> </a:t>
            </a:r>
            <a:r>
              <a:rPr lang="en-US" sz="1700" spc="-20" dirty="0">
                <a:solidFill>
                  <a:srgbClr val="191919"/>
                </a:solidFill>
                <a:latin typeface="Times New Roman"/>
                <a:cs typeface="Times New Roman"/>
              </a:rPr>
              <a:t>from</a:t>
            </a:r>
            <a:r>
              <a:rPr lang="en-US" sz="1700" spc="-50" dirty="0">
                <a:solidFill>
                  <a:srgbClr val="191919"/>
                </a:solidFill>
                <a:latin typeface="Times New Roman"/>
                <a:cs typeface="Times New Roman"/>
              </a:rPr>
              <a:t> </a:t>
            </a:r>
            <a:r>
              <a:rPr lang="en-US" sz="1700" spc="-25" dirty="0">
                <a:solidFill>
                  <a:srgbClr val="191919"/>
                </a:solidFill>
                <a:latin typeface="Times New Roman"/>
                <a:cs typeface="Times New Roman"/>
              </a:rPr>
              <a:t>Mahia,</a:t>
            </a:r>
            <a:r>
              <a:rPr lang="en-US" sz="1700" spc="-30" dirty="0">
                <a:solidFill>
                  <a:srgbClr val="191919"/>
                </a:solidFill>
                <a:latin typeface="Times New Roman"/>
                <a:cs typeface="Times New Roman"/>
              </a:rPr>
              <a:t> </a:t>
            </a:r>
            <a:r>
              <a:rPr lang="en-US" sz="1700" spc="-25" dirty="0">
                <a:solidFill>
                  <a:srgbClr val="191919"/>
                </a:solidFill>
                <a:latin typeface="Times New Roman"/>
                <a:cs typeface="Times New Roman"/>
              </a:rPr>
              <a:t>NZ.</a:t>
            </a:r>
            <a:endParaRPr sz="1700" dirty="0">
              <a:latin typeface="Times New Roman"/>
              <a:cs typeface="Times New Roman"/>
            </a:endParaRPr>
          </a:p>
          <a:p>
            <a:pPr marL="269240" marR="332740" indent="-257175">
              <a:lnSpc>
                <a:spcPct val="95300"/>
              </a:lnSpc>
              <a:buClr>
                <a:srgbClr val="000000"/>
              </a:buClr>
              <a:buFont typeface="Arial"/>
              <a:buChar char="•"/>
              <a:tabLst>
                <a:tab pos="269240" algn="l"/>
                <a:tab pos="269875" algn="l"/>
              </a:tabLst>
            </a:pPr>
            <a:r>
              <a:rPr sz="1700" spc="-20" dirty="0">
                <a:solidFill>
                  <a:srgbClr val="191919"/>
                </a:solidFill>
                <a:latin typeface="Times New Roman"/>
                <a:cs typeface="Times New Roman"/>
              </a:rPr>
              <a:t>~</a:t>
            </a:r>
            <a:r>
              <a:rPr lang="en-US" sz="1700" spc="-20" dirty="0">
                <a:solidFill>
                  <a:srgbClr val="191919"/>
                </a:solidFill>
                <a:latin typeface="Times New Roman"/>
                <a:cs typeface="Times New Roman"/>
              </a:rPr>
              <a:t>4</a:t>
            </a:r>
            <a:r>
              <a:rPr sz="1700" spc="-40" dirty="0">
                <a:solidFill>
                  <a:srgbClr val="191919"/>
                </a:solidFill>
                <a:latin typeface="Times New Roman"/>
                <a:cs typeface="Times New Roman"/>
              </a:rPr>
              <a:t> </a:t>
            </a:r>
            <a:r>
              <a:rPr sz="1700" spc="-25" dirty="0">
                <a:solidFill>
                  <a:srgbClr val="191919"/>
                </a:solidFill>
                <a:latin typeface="Times New Roman"/>
                <a:cs typeface="Times New Roman"/>
              </a:rPr>
              <a:t>months</a:t>
            </a:r>
            <a:r>
              <a:rPr sz="1700" spc="-40" dirty="0">
                <a:solidFill>
                  <a:srgbClr val="191919"/>
                </a:solidFill>
                <a:latin typeface="Times New Roman"/>
                <a:cs typeface="Times New Roman"/>
              </a:rPr>
              <a:t> </a:t>
            </a:r>
            <a:r>
              <a:rPr lang="en-US" sz="1700" spc="-10" dirty="0">
                <a:solidFill>
                  <a:srgbClr val="191919"/>
                </a:solidFill>
                <a:latin typeface="Times New Roman"/>
                <a:cs typeface="Times New Roman"/>
              </a:rPr>
              <a:t>in deep space to</a:t>
            </a:r>
            <a:r>
              <a:rPr sz="1700" spc="-40" dirty="0">
                <a:solidFill>
                  <a:srgbClr val="191919"/>
                </a:solidFill>
                <a:latin typeface="Times New Roman"/>
                <a:cs typeface="Times New Roman"/>
              </a:rPr>
              <a:t> </a:t>
            </a:r>
            <a:r>
              <a:rPr sz="1700" spc="-20" dirty="0">
                <a:solidFill>
                  <a:srgbClr val="191919"/>
                </a:solidFill>
                <a:latin typeface="Times New Roman"/>
                <a:cs typeface="Times New Roman"/>
              </a:rPr>
              <a:t>arrive</a:t>
            </a:r>
            <a:r>
              <a:rPr sz="1700" spc="-25" dirty="0">
                <a:solidFill>
                  <a:srgbClr val="191919"/>
                </a:solidFill>
                <a:latin typeface="Times New Roman"/>
                <a:cs typeface="Times New Roman"/>
              </a:rPr>
              <a:t> </a:t>
            </a:r>
            <a:r>
              <a:rPr sz="1700" spc="-10" dirty="0">
                <a:solidFill>
                  <a:srgbClr val="191919"/>
                </a:solidFill>
                <a:latin typeface="Times New Roman"/>
                <a:cs typeface="Times New Roman"/>
              </a:rPr>
              <a:t>at</a:t>
            </a:r>
            <a:r>
              <a:rPr sz="1700" spc="-25" dirty="0">
                <a:solidFill>
                  <a:srgbClr val="191919"/>
                </a:solidFill>
                <a:latin typeface="Times New Roman"/>
                <a:cs typeface="Times New Roman"/>
              </a:rPr>
              <a:t> </a:t>
            </a:r>
            <a:r>
              <a:rPr sz="1700" spc="-10" dirty="0">
                <a:solidFill>
                  <a:srgbClr val="191919"/>
                </a:solidFill>
                <a:latin typeface="Times New Roman"/>
                <a:cs typeface="Times New Roman"/>
              </a:rPr>
              <a:t>its</a:t>
            </a:r>
            <a:r>
              <a:rPr sz="1700" spc="-40" dirty="0">
                <a:solidFill>
                  <a:srgbClr val="191919"/>
                </a:solidFill>
                <a:latin typeface="Times New Roman"/>
                <a:cs typeface="Times New Roman"/>
              </a:rPr>
              <a:t> </a:t>
            </a:r>
            <a:r>
              <a:rPr sz="1700" spc="-20" dirty="0">
                <a:solidFill>
                  <a:srgbClr val="191919"/>
                </a:solidFill>
                <a:latin typeface="Times New Roman"/>
                <a:cs typeface="Times New Roman"/>
              </a:rPr>
              <a:t>target</a:t>
            </a:r>
            <a:r>
              <a:rPr sz="1700" spc="-25" dirty="0">
                <a:solidFill>
                  <a:srgbClr val="191919"/>
                </a:solidFill>
                <a:latin typeface="Times New Roman"/>
                <a:cs typeface="Times New Roman"/>
              </a:rPr>
              <a:t> </a:t>
            </a:r>
            <a:r>
              <a:rPr lang="en-US" sz="1700" spc="-25" dirty="0">
                <a:solidFill>
                  <a:srgbClr val="191919"/>
                </a:solidFill>
                <a:latin typeface="Times New Roman"/>
                <a:cs typeface="Times New Roman"/>
              </a:rPr>
              <a:t>insertion into</a:t>
            </a:r>
            <a:r>
              <a:rPr sz="1700" spc="-40" dirty="0">
                <a:solidFill>
                  <a:srgbClr val="191919"/>
                </a:solidFill>
                <a:latin typeface="Times New Roman"/>
                <a:cs typeface="Times New Roman"/>
              </a:rPr>
              <a:t> </a:t>
            </a:r>
            <a:r>
              <a:rPr sz="1700" spc="-15" dirty="0">
                <a:solidFill>
                  <a:srgbClr val="191919"/>
                </a:solidFill>
                <a:latin typeface="Times New Roman"/>
                <a:cs typeface="Times New Roman"/>
              </a:rPr>
              <a:t>the </a:t>
            </a:r>
            <a:r>
              <a:rPr sz="1700" spc="-409" dirty="0">
                <a:solidFill>
                  <a:srgbClr val="191919"/>
                </a:solidFill>
                <a:latin typeface="Times New Roman"/>
                <a:cs typeface="Times New Roman"/>
              </a:rPr>
              <a:t> </a:t>
            </a:r>
            <a:r>
              <a:rPr sz="1700" spc="-35" dirty="0">
                <a:solidFill>
                  <a:srgbClr val="191919"/>
                </a:solidFill>
                <a:latin typeface="Times New Roman"/>
                <a:cs typeface="Times New Roman"/>
              </a:rPr>
              <a:t>NRHO </a:t>
            </a:r>
            <a:r>
              <a:rPr sz="1700" spc="-15" dirty="0">
                <a:solidFill>
                  <a:srgbClr val="191919"/>
                </a:solidFill>
                <a:latin typeface="Times New Roman"/>
                <a:cs typeface="Times New Roman"/>
              </a:rPr>
              <a:t>via </a:t>
            </a:r>
            <a:r>
              <a:rPr sz="1700" dirty="0">
                <a:solidFill>
                  <a:srgbClr val="191919"/>
                </a:solidFill>
                <a:latin typeface="Times New Roman"/>
                <a:cs typeface="Times New Roman"/>
              </a:rPr>
              <a:t>a </a:t>
            </a:r>
            <a:r>
              <a:rPr sz="1700" spc="-25" dirty="0">
                <a:solidFill>
                  <a:srgbClr val="191919"/>
                </a:solidFill>
                <a:latin typeface="Times New Roman"/>
                <a:cs typeface="Times New Roman"/>
              </a:rPr>
              <a:t>low-energy, </a:t>
            </a:r>
            <a:r>
              <a:rPr sz="1700" spc="-20" dirty="0">
                <a:solidFill>
                  <a:srgbClr val="191919"/>
                </a:solidFill>
                <a:latin typeface="Times New Roman"/>
                <a:cs typeface="Times New Roman"/>
              </a:rPr>
              <a:t>deep space transfer using </a:t>
            </a:r>
            <a:r>
              <a:rPr lang="en-US" sz="1700" spc="-20" dirty="0">
                <a:solidFill>
                  <a:srgbClr val="191919"/>
                </a:solidFill>
                <a:latin typeface="Times New Roman"/>
                <a:cs typeface="Times New Roman"/>
              </a:rPr>
              <a:t>a hydrazine </a:t>
            </a:r>
            <a:r>
              <a:rPr sz="1700" spc="-20" dirty="0">
                <a:solidFill>
                  <a:srgbClr val="191919"/>
                </a:solidFill>
                <a:latin typeface="Times New Roman"/>
                <a:cs typeface="Times New Roman"/>
              </a:rPr>
              <a:t>propulsion</a:t>
            </a:r>
            <a:r>
              <a:rPr sz="1700" spc="-45" dirty="0">
                <a:solidFill>
                  <a:srgbClr val="191919"/>
                </a:solidFill>
                <a:latin typeface="Times New Roman"/>
                <a:cs typeface="Times New Roman"/>
              </a:rPr>
              <a:t> </a:t>
            </a:r>
            <a:r>
              <a:rPr sz="1700" spc="-20" dirty="0">
                <a:solidFill>
                  <a:srgbClr val="191919"/>
                </a:solidFill>
                <a:latin typeface="Times New Roman"/>
                <a:cs typeface="Times New Roman"/>
              </a:rPr>
              <a:t>system.</a:t>
            </a:r>
            <a:endParaRPr lang="en-US" sz="1700" spc="-20" dirty="0">
              <a:solidFill>
                <a:srgbClr val="191919"/>
              </a:solidFill>
              <a:latin typeface="Times New Roman"/>
              <a:cs typeface="Times New Roman"/>
            </a:endParaRPr>
          </a:p>
          <a:p>
            <a:pPr marL="269240" marR="332740" indent="-257175">
              <a:lnSpc>
                <a:spcPct val="95300"/>
              </a:lnSpc>
              <a:buClr>
                <a:srgbClr val="000000"/>
              </a:buClr>
              <a:buFont typeface="Arial"/>
              <a:buChar char="•"/>
              <a:tabLst>
                <a:tab pos="269240" algn="l"/>
                <a:tab pos="269875" algn="l"/>
              </a:tabLst>
            </a:pPr>
            <a:r>
              <a:rPr lang="en-US" sz="1700" spc="-20" dirty="0">
                <a:solidFill>
                  <a:srgbClr val="191919"/>
                </a:solidFill>
                <a:latin typeface="Times New Roman"/>
                <a:cs typeface="Times New Roman"/>
              </a:rPr>
              <a:t>Insertion into the NRHO occurred on </a:t>
            </a:r>
            <a:r>
              <a:rPr lang="en-US" sz="1700" b="1" spc="-20" dirty="0">
                <a:solidFill>
                  <a:srgbClr val="191919"/>
                </a:solidFill>
                <a:latin typeface="Times New Roman"/>
                <a:cs typeface="Times New Roman"/>
              </a:rPr>
              <a:t>November 13, 2022</a:t>
            </a:r>
            <a:endParaRPr sz="1700" b="1" dirty="0">
              <a:latin typeface="Times New Roman"/>
              <a:cs typeface="Times New Roman"/>
            </a:endParaRPr>
          </a:p>
          <a:p>
            <a:pPr marL="269240" marR="93980" indent="-257175">
              <a:lnSpc>
                <a:spcPct val="98200"/>
              </a:lnSpc>
              <a:buClr>
                <a:srgbClr val="000000"/>
              </a:buClr>
              <a:buFont typeface="Arial"/>
              <a:buChar char="•"/>
              <a:tabLst>
                <a:tab pos="269240" algn="l"/>
                <a:tab pos="269875" algn="l"/>
              </a:tabLst>
            </a:pPr>
            <a:r>
              <a:rPr sz="1700" spc="-25" dirty="0">
                <a:solidFill>
                  <a:srgbClr val="191919"/>
                </a:solidFill>
                <a:latin typeface="Times New Roman"/>
                <a:cs typeface="Times New Roman"/>
              </a:rPr>
              <a:t>Scheduled</a:t>
            </a:r>
            <a:r>
              <a:rPr sz="1700" spc="-40" dirty="0">
                <a:solidFill>
                  <a:srgbClr val="191919"/>
                </a:solidFill>
                <a:latin typeface="Times New Roman"/>
                <a:cs typeface="Times New Roman"/>
              </a:rPr>
              <a:t> </a:t>
            </a:r>
            <a:r>
              <a:rPr sz="1700" spc="-10" dirty="0">
                <a:solidFill>
                  <a:srgbClr val="191919"/>
                </a:solidFill>
                <a:latin typeface="Times New Roman"/>
                <a:cs typeface="Times New Roman"/>
              </a:rPr>
              <a:t>to</a:t>
            </a:r>
            <a:r>
              <a:rPr sz="1700" spc="-40" dirty="0">
                <a:solidFill>
                  <a:srgbClr val="191919"/>
                </a:solidFill>
                <a:latin typeface="Times New Roman"/>
                <a:cs typeface="Times New Roman"/>
              </a:rPr>
              <a:t> </a:t>
            </a:r>
            <a:r>
              <a:rPr sz="1700" spc="-20" dirty="0">
                <a:solidFill>
                  <a:srgbClr val="191919"/>
                </a:solidFill>
                <a:latin typeface="Times New Roman"/>
                <a:cs typeface="Times New Roman"/>
              </a:rPr>
              <a:t>orbit</a:t>
            </a:r>
            <a:r>
              <a:rPr sz="1700" spc="-25" dirty="0">
                <a:solidFill>
                  <a:srgbClr val="191919"/>
                </a:solidFill>
                <a:latin typeface="Times New Roman"/>
                <a:cs typeface="Times New Roman"/>
              </a:rPr>
              <a:t> </a:t>
            </a:r>
            <a:r>
              <a:rPr sz="1700" spc="-15" dirty="0">
                <a:solidFill>
                  <a:srgbClr val="191919"/>
                </a:solidFill>
                <a:latin typeface="Times New Roman"/>
                <a:cs typeface="Times New Roman"/>
              </a:rPr>
              <a:t>this</a:t>
            </a:r>
            <a:r>
              <a:rPr sz="1700" spc="-35" dirty="0">
                <a:solidFill>
                  <a:srgbClr val="191919"/>
                </a:solidFill>
                <a:latin typeface="Times New Roman"/>
                <a:cs typeface="Times New Roman"/>
              </a:rPr>
              <a:t> </a:t>
            </a:r>
            <a:r>
              <a:rPr sz="1700" spc="-15" dirty="0">
                <a:solidFill>
                  <a:srgbClr val="191919"/>
                </a:solidFill>
                <a:latin typeface="Times New Roman"/>
                <a:cs typeface="Times New Roman"/>
              </a:rPr>
              <a:t>area</a:t>
            </a:r>
            <a:r>
              <a:rPr sz="1700" spc="-30" dirty="0">
                <a:solidFill>
                  <a:srgbClr val="191919"/>
                </a:solidFill>
                <a:latin typeface="Times New Roman"/>
                <a:cs typeface="Times New Roman"/>
              </a:rPr>
              <a:t> </a:t>
            </a:r>
            <a:r>
              <a:rPr sz="1700" spc="-20" dirty="0">
                <a:solidFill>
                  <a:srgbClr val="191919"/>
                </a:solidFill>
                <a:latin typeface="Times New Roman"/>
                <a:cs typeface="Times New Roman"/>
              </a:rPr>
              <a:t>around</a:t>
            </a:r>
            <a:r>
              <a:rPr sz="1700" spc="-40" dirty="0">
                <a:solidFill>
                  <a:srgbClr val="191919"/>
                </a:solidFill>
                <a:latin typeface="Times New Roman"/>
                <a:cs typeface="Times New Roman"/>
              </a:rPr>
              <a:t> </a:t>
            </a:r>
            <a:r>
              <a:rPr sz="1700" spc="-15" dirty="0">
                <a:solidFill>
                  <a:srgbClr val="191919"/>
                </a:solidFill>
                <a:latin typeface="Times New Roman"/>
                <a:cs typeface="Times New Roman"/>
              </a:rPr>
              <a:t>the</a:t>
            </a:r>
            <a:r>
              <a:rPr sz="1700" spc="-25" dirty="0">
                <a:solidFill>
                  <a:srgbClr val="191919"/>
                </a:solidFill>
                <a:latin typeface="Times New Roman"/>
                <a:cs typeface="Times New Roman"/>
              </a:rPr>
              <a:t> Moon</a:t>
            </a:r>
            <a:r>
              <a:rPr sz="1700" spc="-40" dirty="0">
                <a:solidFill>
                  <a:srgbClr val="191919"/>
                </a:solidFill>
                <a:latin typeface="Times New Roman"/>
                <a:cs typeface="Times New Roman"/>
              </a:rPr>
              <a:t> </a:t>
            </a:r>
            <a:r>
              <a:rPr sz="1700" spc="-15" dirty="0">
                <a:solidFill>
                  <a:srgbClr val="191919"/>
                </a:solidFill>
                <a:latin typeface="Times New Roman"/>
                <a:cs typeface="Times New Roman"/>
              </a:rPr>
              <a:t>for</a:t>
            </a:r>
            <a:r>
              <a:rPr sz="1700" spc="-30" dirty="0">
                <a:solidFill>
                  <a:srgbClr val="191919"/>
                </a:solidFill>
                <a:latin typeface="Times New Roman"/>
                <a:cs typeface="Times New Roman"/>
              </a:rPr>
              <a:t> </a:t>
            </a:r>
            <a:r>
              <a:rPr sz="1700" spc="-15" dirty="0">
                <a:solidFill>
                  <a:srgbClr val="191919"/>
                </a:solidFill>
                <a:latin typeface="Times New Roman"/>
                <a:cs typeface="Times New Roman"/>
              </a:rPr>
              <a:t>up</a:t>
            </a:r>
            <a:r>
              <a:rPr sz="1700" spc="-35" dirty="0">
                <a:solidFill>
                  <a:srgbClr val="191919"/>
                </a:solidFill>
                <a:latin typeface="Times New Roman"/>
                <a:cs typeface="Times New Roman"/>
              </a:rPr>
              <a:t> </a:t>
            </a:r>
            <a:r>
              <a:rPr sz="1700" spc="-10" dirty="0">
                <a:solidFill>
                  <a:srgbClr val="191919"/>
                </a:solidFill>
                <a:latin typeface="Times New Roman"/>
                <a:cs typeface="Times New Roman"/>
              </a:rPr>
              <a:t>to</a:t>
            </a:r>
            <a:r>
              <a:rPr sz="1700" spc="-40" dirty="0">
                <a:solidFill>
                  <a:srgbClr val="191919"/>
                </a:solidFill>
                <a:latin typeface="Times New Roman"/>
                <a:cs typeface="Times New Roman"/>
              </a:rPr>
              <a:t> </a:t>
            </a:r>
            <a:r>
              <a:rPr sz="1700" spc="-15" dirty="0">
                <a:solidFill>
                  <a:srgbClr val="191919"/>
                </a:solidFill>
                <a:latin typeface="Times New Roman"/>
                <a:cs typeface="Times New Roman"/>
              </a:rPr>
              <a:t>18</a:t>
            </a:r>
            <a:r>
              <a:rPr sz="1700" spc="-40" dirty="0">
                <a:solidFill>
                  <a:srgbClr val="191919"/>
                </a:solidFill>
                <a:latin typeface="Times New Roman"/>
                <a:cs typeface="Times New Roman"/>
              </a:rPr>
              <a:t> </a:t>
            </a:r>
            <a:r>
              <a:rPr sz="1700" spc="-25" dirty="0">
                <a:solidFill>
                  <a:srgbClr val="191919"/>
                </a:solidFill>
                <a:latin typeface="Times New Roman"/>
                <a:cs typeface="Times New Roman"/>
              </a:rPr>
              <a:t>months</a:t>
            </a:r>
            <a:r>
              <a:rPr sz="1700" spc="-40" dirty="0">
                <a:solidFill>
                  <a:srgbClr val="191919"/>
                </a:solidFill>
                <a:latin typeface="Times New Roman"/>
                <a:cs typeface="Times New Roman"/>
              </a:rPr>
              <a:t> </a:t>
            </a:r>
            <a:r>
              <a:rPr sz="1700" spc="-10" dirty="0">
                <a:solidFill>
                  <a:srgbClr val="191919"/>
                </a:solidFill>
                <a:latin typeface="Times New Roman"/>
                <a:cs typeface="Times New Roman"/>
              </a:rPr>
              <a:t>to </a:t>
            </a:r>
            <a:r>
              <a:rPr sz="1700" spc="-409" dirty="0">
                <a:solidFill>
                  <a:srgbClr val="191919"/>
                </a:solidFill>
                <a:latin typeface="Times New Roman"/>
                <a:cs typeface="Times New Roman"/>
              </a:rPr>
              <a:t> </a:t>
            </a:r>
            <a:r>
              <a:rPr sz="1700" spc="-20" dirty="0">
                <a:solidFill>
                  <a:srgbClr val="191919"/>
                </a:solidFill>
                <a:latin typeface="Times New Roman"/>
                <a:cs typeface="Times New Roman"/>
              </a:rPr>
              <a:t>understand </a:t>
            </a:r>
            <a:r>
              <a:rPr sz="1700" spc="-15" dirty="0">
                <a:solidFill>
                  <a:srgbClr val="191919"/>
                </a:solidFill>
                <a:latin typeface="Times New Roman"/>
                <a:cs typeface="Times New Roman"/>
              </a:rPr>
              <a:t>the </a:t>
            </a:r>
            <a:r>
              <a:rPr sz="1700" spc="-20" dirty="0">
                <a:solidFill>
                  <a:srgbClr val="191919"/>
                </a:solidFill>
                <a:latin typeface="Times New Roman"/>
                <a:cs typeface="Times New Roman"/>
              </a:rPr>
              <a:t>characteristics </a:t>
            </a:r>
            <a:r>
              <a:rPr sz="1700" spc="-15" dirty="0">
                <a:solidFill>
                  <a:srgbClr val="191919"/>
                </a:solidFill>
                <a:latin typeface="Times New Roman"/>
                <a:cs typeface="Times New Roman"/>
              </a:rPr>
              <a:t>of the </a:t>
            </a:r>
            <a:r>
              <a:rPr sz="1700" spc="-20" dirty="0">
                <a:solidFill>
                  <a:srgbClr val="191919"/>
                </a:solidFill>
                <a:latin typeface="Times New Roman"/>
                <a:cs typeface="Times New Roman"/>
              </a:rPr>
              <a:t>orbit </a:t>
            </a:r>
            <a:r>
              <a:rPr sz="1700" spc="-15" dirty="0">
                <a:solidFill>
                  <a:srgbClr val="191919"/>
                </a:solidFill>
                <a:latin typeface="Times New Roman"/>
                <a:cs typeface="Times New Roman"/>
              </a:rPr>
              <a:t>and </a:t>
            </a:r>
            <a:r>
              <a:rPr sz="1700" spc="-20" dirty="0">
                <a:solidFill>
                  <a:srgbClr val="191919"/>
                </a:solidFill>
                <a:latin typeface="Times New Roman"/>
                <a:cs typeface="Times New Roman"/>
              </a:rPr>
              <a:t>perform </a:t>
            </a:r>
            <a:r>
              <a:rPr sz="1700" spc="-25" dirty="0">
                <a:solidFill>
                  <a:srgbClr val="191919"/>
                </a:solidFill>
                <a:latin typeface="Times New Roman"/>
                <a:cs typeface="Times New Roman"/>
              </a:rPr>
              <a:t>technology </a:t>
            </a:r>
            <a:r>
              <a:rPr sz="1700" spc="-20" dirty="0">
                <a:solidFill>
                  <a:srgbClr val="191919"/>
                </a:solidFill>
                <a:latin typeface="Times New Roman"/>
                <a:cs typeface="Times New Roman"/>
              </a:rPr>
              <a:t>demonstrations.</a:t>
            </a:r>
            <a:endParaRPr sz="1700" dirty="0">
              <a:latin typeface="Times New Roman"/>
              <a:cs typeface="Times New Roman"/>
            </a:endParaRPr>
          </a:p>
          <a:p>
            <a:pPr marL="269240" marR="235585" indent="-257175">
              <a:lnSpc>
                <a:spcPts val="1920"/>
              </a:lnSpc>
              <a:buClr>
                <a:srgbClr val="000000"/>
              </a:buClr>
              <a:buFont typeface="Arial"/>
              <a:buChar char="•"/>
              <a:tabLst>
                <a:tab pos="269240" algn="l"/>
                <a:tab pos="269875" algn="l"/>
              </a:tabLst>
            </a:pPr>
            <a:r>
              <a:rPr sz="1700" spc="-20" dirty="0">
                <a:solidFill>
                  <a:srgbClr val="191919"/>
                </a:solidFill>
                <a:latin typeface="Times New Roman"/>
                <a:cs typeface="Times New Roman"/>
              </a:rPr>
              <a:t>Helping reduce </a:t>
            </a:r>
            <a:r>
              <a:rPr sz="1700" spc="-15" dirty="0">
                <a:solidFill>
                  <a:srgbClr val="191919"/>
                </a:solidFill>
                <a:latin typeface="Times New Roman"/>
                <a:cs typeface="Times New Roman"/>
              </a:rPr>
              <a:t>risk for </a:t>
            </a:r>
            <a:r>
              <a:rPr sz="1700" spc="-20" dirty="0">
                <a:solidFill>
                  <a:srgbClr val="191919"/>
                </a:solidFill>
                <a:latin typeface="Times New Roman"/>
                <a:cs typeface="Times New Roman"/>
              </a:rPr>
              <a:t>future spacecraft </a:t>
            </a:r>
            <a:r>
              <a:rPr sz="1700" spc="-15" dirty="0">
                <a:solidFill>
                  <a:srgbClr val="191919"/>
                </a:solidFill>
                <a:latin typeface="Times New Roman"/>
                <a:cs typeface="Times New Roman"/>
              </a:rPr>
              <a:t>by </a:t>
            </a:r>
            <a:r>
              <a:rPr sz="1700" spc="-20" dirty="0">
                <a:solidFill>
                  <a:srgbClr val="191919"/>
                </a:solidFill>
                <a:latin typeface="Times New Roman"/>
                <a:cs typeface="Times New Roman"/>
              </a:rPr>
              <a:t>validating innovative </a:t>
            </a:r>
            <a:r>
              <a:rPr sz="1700" spc="-15" dirty="0">
                <a:solidFill>
                  <a:srgbClr val="191919"/>
                </a:solidFill>
                <a:latin typeface="Times New Roman"/>
                <a:cs typeface="Times New Roman"/>
              </a:rPr>
              <a:t> </a:t>
            </a:r>
            <a:r>
              <a:rPr lang="en-US" sz="1700" spc="-20" dirty="0">
                <a:solidFill>
                  <a:srgbClr val="191919"/>
                </a:solidFill>
                <a:latin typeface="Times New Roman"/>
                <a:cs typeface="Times New Roman"/>
              </a:rPr>
              <a:t>navigation</a:t>
            </a:r>
            <a:r>
              <a:rPr lang="en-US" sz="1700" spc="-40" dirty="0">
                <a:solidFill>
                  <a:srgbClr val="191919"/>
                </a:solidFill>
                <a:latin typeface="Times New Roman"/>
                <a:cs typeface="Times New Roman"/>
              </a:rPr>
              <a:t> </a:t>
            </a:r>
            <a:r>
              <a:rPr lang="en-US" sz="1700" spc="-20" dirty="0">
                <a:solidFill>
                  <a:srgbClr val="191919"/>
                </a:solidFill>
                <a:latin typeface="Times New Roman"/>
                <a:cs typeface="Times New Roman"/>
              </a:rPr>
              <a:t>technologies</a:t>
            </a:r>
            <a:r>
              <a:rPr lang="en-US" sz="1700" spc="-40" dirty="0">
                <a:solidFill>
                  <a:srgbClr val="191919"/>
                </a:solidFill>
                <a:latin typeface="Times New Roman"/>
                <a:cs typeface="Times New Roman"/>
              </a:rPr>
              <a:t> </a:t>
            </a:r>
            <a:r>
              <a:rPr lang="en-US" sz="1700" spc="-15" dirty="0">
                <a:solidFill>
                  <a:srgbClr val="191919"/>
                </a:solidFill>
                <a:latin typeface="Times New Roman"/>
                <a:cs typeface="Times New Roman"/>
              </a:rPr>
              <a:t>and</a:t>
            </a:r>
            <a:r>
              <a:rPr lang="en-US" sz="1700" spc="-40" dirty="0">
                <a:solidFill>
                  <a:srgbClr val="191919"/>
                </a:solidFill>
                <a:latin typeface="Times New Roman"/>
                <a:cs typeface="Times New Roman"/>
              </a:rPr>
              <a:t> </a:t>
            </a:r>
            <a:r>
              <a:rPr lang="en-US" sz="1700" spc="-20" dirty="0">
                <a:solidFill>
                  <a:srgbClr val="191919"/>
                </a:solidFill>
                <a:latin typeface="Times New Roman"/>
                <a:cs typeface="Times New Roman"/>
              </a:rPr>
              <a:t>verifying</a:t>
            </a:r>
            <a:r>
              <a:rPr lang="en-US" sz="1700" spc="-40" dirty="0">
                <a:solidFill>
                  <a:srgbClr val="191919"/>
                </a:solidFill>
                <a:latin typeface="Times New Roman"/>
                <a:cs typeface="Times New Roman"/>
              </a:rPr>
              <a:t> </a:t>
            </a:r>
            <a:r>
              <a:rPr lang="en-US" sz="1700" spc="-15" dirty="0">
                <a:solidFill>
                  <a:srgbClr val="191919"/>
                </a:solidFill>
                <a:latin typeface="Times New Roman"/>
                <a:cs typeface="Times New Roman"/>
              </a:rPr>
              <a:t>the</a:t>
            </a:r>
            <a:r>
              <a:rPr lang="en-US" sz="1700" spc="-25" dirty="0">
                <a:solidFill>
                  <a:srgbClr val="191919"/>
                </a:solidFill>
                <a:latin typeface="Times New Roman"/>
                <a:cs typeface="Times New Roman"/>
              </a:rPr>
              <a:t> </a:t>
            </a:r>
            <a:r>
              <a:rPr lang="en-US" sz="1700" spc="-20" dirty="0">
                <a:solidFill>
                  <a:srgbClr val="191919"/>
                </a:solidFill>
                <a:latin typeface="Times New Roman"/>
                <a:cs typeface="Times New Roman"/>
              </a:rPr>
              <a:t>dynamics</a:t>
            </a:r>
            <a:r>
              <a:rPr lang="en-US" sz="1700" spc="-40" dirty="0">
                <a:solidFill>
                  <a:srgbClr val="191919"/>
                </a:solidFill>
                <a:latin typeface="Times New Roman"/>
                <a:cs typeface="Times New Roman"/>
              </a:rPr>
              <a:t> </a:t>
            </a:r>
            <a:r>
              <a:rPr lang="en-US" sz="1700" spc="-15" dirty="0">
                <a:solidFill>
                  <a:srgbClr val="191919"/>
                </a:solidFill>
                <a:latin typeface="Times New Roman"/>
                <a:cs typeface="Times New Roman"/>
              </a:rPr>
              <a:t>of</a:t>
            </a:r>
            <a:r>
              <a:rPr lang="en-US" sz="1700" spc="-30" dirty="0">
                <a:solidFill>
                  <a:srgbClr val="191919"/>
                </a:solidFill>
                <a:latin typeface="Times New Roman"/>
                <a:cs typeface="Times New Roman"/>
              </a:rPr>
              <a:t> </a:t>
            </a:r>
            <a:r>
              <a:rPr lang="en-US" sz="1700" spc="-15" dirty="0">
                <a:solidFill>
                  <a:srgbClr val="191919"/>
                </a:solidFill>
                <a:latin typeface="Times New Roman"/>
                <a:cs typeface="Times New Roman"/>
              </a:rPr>
              <a:t>the</a:t>
            </a:r>
            <a:r>
              <a:rPr lang="en-US" sz="1700" spc="-30" dirty="0">
                <a:solidFill>
                  <a:srgbClr val="191919"/>
                </a:solidFill>
                <a:latin typeface="Times New Roman"/>
                <a:cs typeface="Times New Roman"/>
              </a:rPr>
              <a:t> </a:t>
            </a:r>
            <a:r>
              <a:rPr lang="en-US" sz="1700" spc="-35" dirty="0">
                <a:solidFill>
                  <a:srgbClr val="191919"/>
                </a:solidFill>
                <a:latin typeface="Times New Roman"/>
                <a:cs typeface="Times New Roman"/>
              </a:rPr>
              <a:t>NRHO.</a:t>
            </a:r>
            <a:endParaRPr lang="en-US" sz="1700" dirty="0">
              <a:latin typeface="Times New Roman"/>
              <a:cs typeface="Times New Roman"/>
            </a:endParaRPr>
          </a:p>
        </p:txBody>
      </p:sp>
      <p:grpSp>
        <p:nvGrpSpPr>
          <p:cNvPr id="6" name="object 10">
            <a:extLst>
              <a:ext uri="{FF2B5EF4-FFF2-40B4-BE49-F238E27FC236}">
                <a16:creationId xmlns:a16="http://schemas.microsoft.com/office/drawing/2014/main" id="{35D95DCB-B80A-6815-47B1-F6490E883CA6}"/>
              </a:ext>
            </a:extLst>
          </p:cNvPr>
          <p:cNvGrpSpPr/>
          <p:nvPr/>
        </p:nvGrpSpPr>
        <p:grpSpPr>
          <a:xfrm>
            <a:off x="-15424" y="555934"/>
            <a:ext cx="2787650" cy="4116070"/>
            <a:chOff x="20207" y="584740"/>
            <a:chExt cx="2787650" cy="4116070"/>
          </a:xfrm>
        </p:grpSpPr>
        <p:pic>
          <p:nvPicPr>
            <p:cNvPr id="7" name="object 11">
              <a:extLst>
                <a:ext uri="{FF2B5EF4-FFF2-40B4-BE49-F238E27FC236}">
                  <a16:creationId xmlns:a16="http://schemas.microsoft.com/office/drawing/2014/main" id="{5BCA6539-F0EF-A7CE-FB92-DFB24C019236}"/>
                </a:ext>
              </a:extLst>
            </p:cNvPr>
            <p:cNvPicPr/>
            <p:nvPr/>
          </p:nvPicPr>
          <p:blipFill>
            <a:blip r:embed="rId2" cstate="print"/>
            <a:stretch>
              <a:fillRect/>
            </a:stretch>
          </p:blipFill>
          <p:spPr>
            <a:xfrm>
              <a:off x="48767" y="613295"/>
              <a:ext cx="2731579" cy="4060583"/>
            </a:xfrm>
            <a:prstGeom prst="rect">
              <a:avLst/>
            </a:prstGeom>
            <a:ln>
              <a:solidFill>
                <a:srgbClr val="1674BA"/>
              </a:solidFill>
            </a:ln>
          </p:spPr>
        </p:pic>
        <p:sp>
          <p:nvSpPr>
            <p:cNvPr id="8" name="object 12">
              <a:extLst>
                <a:ext uri="{FF2B5EF4-FFF2-40B4-BE49-F238E27FC236}">
                  <a16:creationId xmlns:a16="http://schemas.microsoft.com/office/drawing/2014/main" id="{8EDF358F-CA51-F206-EFC5-9F5F19440C7D}"/>
                </a:ext>
              </a:extLst>
            </p:cNvPr>
            <p:cNvSpPr/>
            <p:nvPr/>
          </p:nvSpPr>
          <p:spPr>
            <a:xfrm>
              <a:off x="34487" y="599020"/>
              <a:ext cx="2759075" cy="4087495"/>
            </a:xfrm>
            <a:custGeom>
              <a:avLst/>
              <a:gdLst/>
              <a:ahLst/>
              <a:cxnLst/>
              <a:rect l="l" t="t" r="r" b="b"/>
              <a:pathLst>
                <a:path w="2759075" h="4087495">
                  <a:moveTo>
                    <a:pt x="0" y="0"/>
                  </a:moveTo>
                  <a:lnTo>
                    <a:pt x="2758743" y="0"/>
                  </a:lnTo>
                  <a:lnTo>
                    <a:pt x="2758743" y="4087064"/>
                  </a:lnTo>
                  <a:lnTo>
                    <a:pt x="0" y="4087064"/>
                  </a:lnTo>
                  <a:lnTo>
                    <a:pt x="0" y="0"/>
                  </a:lnTo>
                  <a:close/>
                </a:path>
              </a:pathLst>
            </a:custGeom>
            <a:ln w="28560">
              <a:solidFill>
                <a:srgbClr val="1674BA"/>
              </a:solidFill>
            </a:ln>
          </p:spPr>
          <p:txBody>
            <a:bodyPr wrap="square" lIns="0" tIns="0" rIns="0" bIns="0" rtlCol="0"/>
            <a:lstStyle/>
            <a:p>
              <a:endParaRPr dirty="0"/>
            </a:p>
          </p:txBody>
        </p:sp>
      </p:grpSp>
      <p:sp>
        <p:nvSpPr>
          <p:cNvPr id="9" name="object 13">
            <a:extLst>
              <a:ext uri="{FF2B5EF4-FFF2-40B4-BE49-F238E27FC236}">
                <a16:creationId xmlns:a16="http://schemas.microsoft.com/office/drawing/2014/main" id="{7B7E355E-87BB-D256-5917-82E6B97EF7E2}"/>
              </a:ext>
            </a:extLst>
          </p:cNvPr>
          <p:cNvSpPr txBox="1">
            <a:spLocks noGrp="1"/>
          </p:cNvSpPr>
          <p:nvPr>
            <p:ph type="title"/>
          </p:nvPr>
        </p:nvSpPr>
        <p:spPr>
          <a:xfrm>
            <a:off x="78724" y="26923"/>
            <a:ext cx="5608398" cy="505267"/>
          </a:xfrm>
          <a:prstGeom prst="rect">
            <a:avLst/>
          </a:prstGeom>
        </p:spPr>
        <p:txBody>
          <a:bodyPr vert="horz" wrap="square" lIns="0" tIns="12700" rIns="0" bIns="0" rtlCol="0">
            <a:spAutoFit/>
          </a:bodyPr>
          <a:lstStyle/>
          <a:p>
            <a:pPr marL="12700">
              <a:lnSpc>
                <a:spcPct val="100000"/>
              </a:lnSpc>
              <a:spcBef>
                <a:spcPts val="100"/>
              </a:spcBef>
            </a:pPr>
            <a:r>
              <a:rPr sz="3200" spc="-5" dirty="0">
                <a:solidFill>
                  <a:srgbClr val="0070C0"/>
                </a:solidFill>
              </a:rPr>
              <a:t>CAPSTONE</a:t>
            </a:r>
            <a:r>
              <a:rPr sz="2800" spc="-10" dirty="0">
                <a:solidFill>
                  <a:srgbClr val="0070C0"/>
                </a:solidFill>
              </a:rPr>
              <a:t> </a:t>
            </a:r>
            <a:r>
              <a:rPr sz="2800" spc="-5" dirty="0">
                <a:solidFill>
                  <a:srgbClr val="0070C0"/>
                </a:solidFill>
              </a:rPr>
              <a:t>Mission</a:t>
            </a:r>
            <a:r>
              <a:rPr sz="2800" spc="-10" dirty="0">
                <a:solidFill>
                  <a:srgbClr val="0070C0"/>
                </a:solidFill>
              </a:rPr>
              <a:t> </a:t>
            </a:r>
            <a:r>
              <a:rPr sz="2800" spc="-5" dirty="0">
                <a:solidFill>
                  <a:srgbClr val="0070C0"/>
                </a:solidFill>
              </a:rPr>
              <a:t>Summary</a:t>
            </a:r>
          </a:p>
        </p:txBody>
      </p:sp>
      <p:sp>
        <p:nvSpPr>
          <p:cNvPr id="10" name="object 15">
            <a:extLst>
              <a:ext uri="{FF2B5EF4-FFF2-40B4-BE49-F238E27FC236}">
                <a16:creationId xmlns:a16="http://schemas.microsoft.com/office/drawing/2014/main" id="{0A0BB4C0-044C-20C5-C615-A2D61DB43212}"/>
              </a:ext>
            </a:extLst>
          </p:cNvPr>
          <p:cNvSpPr txBox="1"/>
          <p:nvPr/>
        </p:nvSpPr>
        <p:spPr>
          <a:xfrm>
            <a:off x="8855854" y="4900154"/>
            <a:ext cx="246426" cy="205184"/>
          </a:xfrm>
          <a:prstGeom prst="rect">
            <a:avLst/>
          </a:prstGeom>
        </p:spPr>
        <p:txBody>
          <a:bodyPr vert="horz" wrap="square" lIns="0" tIns="0" rIns="0" bIns="0" rtlCol="0">
            <a:spAutoFit/>
          </a:bodyPr>
          <a:lstStyle/>
          <a:p>
            <a:pPr marL="38100" algn="ctr">
              <a:lnSpc>
                <a:spcPts val="1645"/>
              </a:lnSpc>
            </a:pPr>
            <a:fld id="{81D60167-4931-47E6-BA6A-407CBD079E47}" type="slidenum">
              <a:rPr sz="1400">
                <a:latin typeface="Arial"/>
                <a:cs typeface="Arial"/>
              </a:rPr>
              <a:pPr marL="38100" algn="ctr">
                <a:lnSpc>
                  <a:spcPts val="1645"/>
                </a:lnSpc>
              </a:pPr>
              <a:t>2</a:t>
            </a:fld>
            <a:endParaRPr sz="1400" dirty="0">
              <a:latin typeface="Arial"/>
              <a:cs typeface="Arial"/>
            </a:endParaRPr>
          </a:p>
        </p:txBody>
      </p:sp>
      <p:sp>
        <p:nvSpPr>
          <p:cNvPr id="2" name="Holder 4">
            <a:extLst>
              <a:ext uri="{FF2B5EF4-FFF2-40B4-BE49-F238E27FC236}">
                <a16:creationId xmlns:a16="http://schemas.microsoft.com/office/drawing/2014/main" id="{AAF2A92C-D905-ABC5-5341-DA1BEC62036A}"/>
              </a:ext>
            </a:extLst>
          </p:cNvPr>
          <p:cNvSpPr>
            <a:spLocks noGrp="1"/>
          </p:cNvSpPr>
          <p:nvPr>
            <p:ph type="ftr" sz="quarter" idx="5"/>
          </p:nvPr>
        </p:nvSpPr>
        <p:spPr>
          <a:xfrm>
            <a:off x="3017520" y="4885745"/>
            <a:ext cx="3355466" cy="243656"/>
          </a:xfrm>
          <a:prstGeom prst="rect">
            <a:avLst/>
          </a:prstGeom>
        </p:spPr>
        <p:txBody>
          <a:bodyPr wrap="square" lIns="0" tIns="0" rIns="0" bIns="0">
            <a:spAutoFit/>
          </a:bodyPr>
          <a:lstStyle>
            <a:lvl1pPr>
              <a:defRPr sz="800" b="0" i="0">
                <a:solidFill>
                  <a:schemeClr val="bg1"/>
                </a:solidFill>
                <a:latin typeface="Times New Roman"/>
                <a:cs typeface="Times New Roman"/>
              </a:defRPr>
            </a:lvl1pPr>
          </a:lstStyle>
          <a:p>
            <a:pPr marL="1049655" marR="5080" indent="-1037590">
              <a:lnSpc>
                <a:spcPts val="910"/>
              </a:lnSpc>
              <a:spcBef>
                <a:spcPts val="85"/>
              </a:spcBef>
            </a:pPr>
            <a:r>
              <a:rPr lang="en-US" spc="-35" dirty="0"/>
              <a:t>CAPSTONE Mission Summary Briefing to Interplanetary Small Satellite Conference</a:t>
            </a:r>
          </a:p>
          <a:p>
            <a:pPr marL="1049655" marR="5080" indent="-1037590">
              <a:lnSpc>
                <a:spcPts val="910"/>
              </a:lnSpc>
              <a:spcBef>
                <a:spcPts val="85"/>
              </a:spcBef>
            </a:pPr>
            <a:r>
              <a:rPr lang="en-US" spc="-35" dirty="0"/>
              <a:t>5/1/2023  Advanced Space, LLC</a:t>
            </a:r>
            <a:endParaRPr dirty="0"/>
          </a:p>
        </p:txBody>
      </p:sp>
    </p:spTree>
    <p:extLst>
      <p:ext uri="{BB962C8B-B14F-4D97-AF65-F5344CB8AC3E}">
        <p14:creationId xmlns:p14="http://schemas.microsoft.com/office/powerpoint/2010/main" val="33429409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1818" y="108329"/>
            <a:ext cx="8318144" cy="505267"/>
          </a:xfrm>
          <a:prstGeom prst="rect">
            <a:avLst/>
          </a:prstGeom>
        </p:spPr>
        <p:txBody>
          <a:bodyPr vert="horz" wrap="square" lIns="0" tIns="12700" rIns="0" bIns="0" rtlCol="0">
            <a:spAutoFit/>
          </a:bodyPr>
          <a:lstStyle/>
          <a:p>
            <a:pPr marL="12700">
              <a:lnSpc>
                <a:spcPct val="100000"/>
              </a:lnSpc>
              <a:spcBef>
                <a:spcPts val="100"/>
              </a:spcBef>
            </a:pPr>
            <a:r>
              <a:rPr spc="-5" dirty="0">
                <a:solidFill>
                  <a:srgbClr val="0070C0"/>
                </a:solidFill>
              </a:rPr>
              <a:t>CAPSTONE: Key</a:t>
            </a:r>
            <a:r>
              <a:rPr dirty="0">
                <a:solidFill>
                  <a:srgbClr val="0070C0"/>
                </a:solidFill>
              </a:rPr>
              <a:t> </a:t>
            </a:r>
            <a:r>
              <a:rPr spc="-5" dirty="0">
                <a:solidFill>
                  <a:srgbClr val="0070C0"/>
                </a:solidFill>
              </a:rPr>
              <a:t>Lessons</a:t>
            </a:r>
            <a:r>
              <a:rPr dirty="0">
                <a:solidFill>
                  <a:srgbClr val="0070C0"/>
                </a:solidFill>
              </a:rPr>
              <a:t> </a:t>
            </a:r>
            <a:r>
              <a:rPr spc="-5" dirty="0">
                <a:solidFill>
                  <a:srgbClr val="0070C0"/>
                </a:solidFill>
              </a:rPr>
              <a:t>Learned</a:t>
            </a:r>
            <a:r>
              <a:rPr lang="en-US" sz="3200" spc="-5" dirty="0">
                <a:solidFill>
                  <a:srgbClr val="0070C0"/>
                </a:solidFill>
              </a:rPr>
              <a:t> - </a:t>
            </a:r>
            <a:r>
              <a:rPr dirty="0">
                <a:solidFill>
                  <a:srgbClr val="0070C0"/>
                </a:solidFill>
              </a:rPr>
              <a:t>1 of 2</a:t>
            </a:r>
            <a:endParaRPr sz="3200" dirty="0">
              <a:solidFill>
                <a:srgbClr val="0070C0"/>
              </a:solidFill>
            </a:endParaRPr>
          </a:p>
        </p:txBody>
      </p:sp>
      <p:sp>
        <p:nvSpPr>
          <p:cNvPr id="3" name="object 3"/>
          <p:cNvSpPr txBox="1"/>
          <p:nvPr/>
        </p:nvSpPr>
        <p:spPr>
          <a:xfrm>
            <a:off x="41788" y="751357"/>
            <a:ext cx="8693150" cy="3582670"/>
          </a:xfrm>
          <a:prstGeom prst="rect">
            <a:avLst/>
          </a:prstGeom>
        </p:spPr>
        <p:txBody>
          <a:bodyPr vert="horz" wrap="square" lIns="0" tIns="43180" rIns="0" bIns="0" rtlCol="0">
            <a:spAutoFit/>
          </a:bodyPr>
          <a:lstStyle/>
          <a:p>
            <a:pPr marL="269875" marR="106680" indent="-257175">
              <a:lnSpc>
                <a:spcPts val="1700"/>
              </a:lnSpc>
              <a:spcBef>
                <a:spcPts val="340"/>
              </a:spcBef>
              <a:buClr>
                <a:srgbClr val="191919"/>
              </a:buClr>
              <a:buSzPct val="112500"/>
              <a:buFont typeface="Arial"/>
              <a:buChar char="•"/>
              <a:tabLst>
                <a:tab pos="269240" algn="l"/>
                <a:tab pos="269875" algn="l"/>
              </a:tabLst>
            </a:pPr>
            <a:r>
              <a:rPr sz="1600" spc="-5" dirty="0">
                <a:latin typeface="Times New Roman"/>
                <a:cs typeface="Times New Roman"/>
              </a:rPr>
              <a:t>For </a:t>
            </a:r>
            <a:r>
              <a:rPr sz="1600" dirty="0">
                <a:latin typeface="Times New Roman"/>
                <a:cs typeface="Times New Roman"/>
              </a:rPr>
              <a:t>a CubeSat/Small</a:t>
            </a:r>
            <a:r>
              <a:rPr sz="1600" spc="5" dirty="0">
                <a:latin typeface="Times New Roman"/>
                <a:cs typeface="Times New Roman"/>
              </a:rPr>
              <a:t> </a:t>
            </a:r>
            <a:r>
              <a:rPr sz="1600" spc="-5" dirty="0">
                <a:latin typeface="Times New Roman"/>
                <a:cs typeface="Times New Roman"/>
              </a:rPr>
              <a:t>Sat</a:t>
            </a:r>
            <a:r>
              <a:rPr sz="1600" spc="5" dirty="0">
                <a:latin typeface="Times New Roman"/>
                <a:cs typeface="Times New Roman"/>
              </a:rPr>
              <a:t> </a:t>
            </a:r>
            <a:r>
              <a:rPr sz="1600" dirty="0">
                <a:latin typeface="Times New Roman"/>
                <a:cs typeface="Times New Roman"/>
              </a:rPr>
              <a:t>based mission with a clear</a:t>
            </a:r>
            <a:r>
              <a:rPr sz="1600" spc="-5" dirty="0">
                <a:latin typeface="Times New Roman"/>
                <a:cs typeface="Times New Roman"/>
              </a:rPr>
              <a:t> </a:t>
            </a:r>
            <a:r>
              <a:rPr sz="1600" dirty="0">
                <a:latin typeface="Times New Roman"/>
                <a:cs typeface="Times New Roman"/>
              </a:rPr>
              <a:t>set</a:t>
            </a:r>
            <a:r>
              <a:rPr sz="1600" spc="5" dirty="0">
                <a:latin typeface="Times New Roman"/>
                <a:cs typeface="Times New Roman"/>
              </a:rPr>
              <a:t> </a:t>
            </a:r>
            <a:r>
              <a:rPr sz="1600" dirty="0">
                <a:latin typeface="Times New Roman"/>
                <a:cs typeface="Times New Roman"/>
              </a:rPr>
              <a:t>of mission goals, a better understanding of the </a:t>
            </a:r>
            <a:r>
              <a:rPr sz="1600" spc="-385" dirty="0">
                <a:latin typeface="Times New Roman"/>
                <a:cs typeface="Times New Roman"/>
              </a:rPr>
              <a:t> </a:t>
            </a:r>
            <a:r>
              <a:rPr sz="1600" dirty="0">
                <a:latin typeface="Times New Roman"/>
                <a:cs typeface="Times New Roman"/>
              </a:rPr>
              <a:t>overall system</a:t>
            </a:r>
            <a:r>
              <a:rPr sz="1600" spc="5" dirty="0">
                <a:latin typeface="Times New Roman"/>
                <a:cs typeface="Times New Roman"/>
              </a:rPr>
              <a:t> </a:t>
            </a:r>
            <a:r>
              <a:rPr sz="1600" dirty="0">
                <a:latin typeface="Times New Roman"/>
                <a:cs typeface="Times New Roman"/>
              </a:rPr>
              <a:t>requirements is</a:t>
            </a:r>
            <a:r>
              <a:rPr sz="1600" spc="-5" dirty="0">
                <a:latin typeface="Times New Roman"/>
                <a:cs typeface="Times New Roman"/>
              </a:rPr>
              <a:t> </a:t>
            </a:r>
            <a:r>
              <a:rPr sz="1600" dirty="0">
                <a:latin typeface="Times New Roman"/>
                <a:cs typeface="Times New Roman"/>
              </a:rPr>
              <a:t>needed </a:t>
            </a:r>
            <a:r>
              <a:rPr sz="1600" spc="-5" dirty="0">
                <a:latin typeface="Times New Roman"/>
                <a:cs typeface="Times New Roman"/>
              </a:rPr>
              <a:t>well</a:t>
            </a:r>
            <a:r>
              <a:rPr sz="1600" spc="5" dirty="0">
                <a:latin typeface="Times New Roman"/>
                <a:cs typeface="Times New Roman"/>
              </a:rPr>
              <a:t> </a:t>
            </a:r>
            <a:r>
              <a:rPr sz="1600" dirty="0">
                <a:latin typeface="Times New Roman"/>
                <a:cs typeface="Times New Roman"/>
              </a:rPr>
              <a:t>before the</a:t>
            </a:r>
            <a:r>
              <a:rPr sz="1600" spc="-5" dirty="0">
                <a:latin typeface="Times New Roman"/>
                <a:cs typeface="Times New Roman"/>
              </a:rPr>
              <a:t> PDR </a:t>
            </a:r>
            <a:r>
              <a:rPr sz="1600" dirty="0">
                <a:latin typeface="Times New Roman"/>
                <a:cs typeface="Times New Roman"/>
              </a:rPr>
              <a:t>and certainly as</a:t>
            </a:r>
            <a:r>
              <a:rPr sz="1600" spc="-5" dirty="0">
                <a:latin typeface="Times New Roman"/>
                <a:cs typeface="Times New Roman"/>
              </a:rPr>
              <a:t> </a:t>
            </a:r>
            <a:r>
              <a:rPr sz="1600" dirty="0">
                <a:latin typeface="Times New Roman"/>
                <a:cs typeface="Times New Roman"/>
              </a:rPr>
              <a:t>part</a:t>
            </a:r>
            <a:r>
              <a:rPr sz="1600" spc="5" dirty="0">
                <a:latin typeface="Times New Roman"/>
                <a:cs typeface="Times New Roman"/>
              </a:rPr>
              <a:t> </a:t>
            </a:r>
            <a:r>
              <a:rPr sz="1600" dirty="0">
                <a:latin typeface="Times New Roman"/>
                <a:cs typeface="Times New Roman"/>
              </a:rPr>
              <a:t>of the spacecraft </a:t>
            </a:r>
            <a:r>
              <a:rPr sz="1600" spc="5" dirty="0">
                <a:latin typeface="Times New Roman"/>
                <a:cs typeface="Times New Roman"/>
              </a:rPr>
              <a:t> </a:t>
            </a:r>
            <a:r>
              <a:rPr sz="1600" dirty="0">
                <a:latin typeface="Times New Roman"/>
                <a:cs typeface="Times New Roman"/>
              </a:rPr>
              <a:t>acquisition</a:t>
            </a:r>
            <a:r>
              <a:rPr sz="1600" spc="-5" dirty="0">
                <a:latin typeface="Times New Roman"/>
                <a:cs typeface="Times New Roman"/>
              </a:rPr>
              <a:t> </a:t>
            </a:r>
            <a:r>
              <a:rPr sz="1600" dirty="0">
                <a:latin typeface="Times New Roman"/>
                <a:cs typeface="Times New Roman"/>
              </a:rPr>
              <a:t>process (i.e., </a:t>
            </a:r>
            <a:r>
              <a:rPr sz="1600" spc="-5" dirty="0">
                <a:latin typeface="Times New Roman"/>
                <a:cs typeface="Times New Roman"/>
              </a:rPr>
              <a:t>RFP,</a:t>
            </a:r>
            <a:r>
              <a:rPr sz="1600" dirty="0">
                <a:latin typeface="Times New Roman"/>
                <a:cs typeface="Times New Roman"/>
              </a:rPr>
              <a:t> contract</a:t>
            </a:r>
            <a:r>
              <a:rPr sz="1600" spc="5" dirty="0">
                <a:latin typeface="Times New Roman"/>
                <a:cs typeface="Times New Roman"/>
              </a:rPr>
              <a:t> </a:t>
            </a:r>
            <a:r>
              <a:rPr sz="1600" dirty="0">
                <a:latin typeface="Times New Roman"/>
                <a:cs typeface="Times New Roman"/>
              </a:rPr>
              <a:t>requirements, deliverables, etc.)</a:t>
            </a:r>
          </a:p>
          <a:p>
            <a:pPr marL="612775" marR="67310" lvl="1" indent="-257175">
              <a:lnSpc>
                <a:spcPts val="1800"/>
              </a:lnSpc>
              <a:spcBef>
                <a:spcPts val="315"/>
              </a:spcBef>
              <a:buClr>
                <a:srgbClr val="191919"/>
              </a:buClr>
              <a:buSzPct val="112500"/>
              <a:buFont typeface="Arial"/>
              <a:buChar char="•"/>
              <a:tabLst>
                <a:tab pos="612140" algn="l"/>
                <a:tab pos="612775" algn="l"/>
              </a:tabLst>
            </a:pPr>
            <a:r>
              <a:rPr sz="1600" spc="-5" dirty="0">
                <a:latin typeface="Times New Roman"/>
                <a:cs typeface="Times New Roman"/>
              </a:rPr>
              <a:t>Low-cost,</a:t>
            </a:r>
            <a:r>
              <a:rPr sz="1600" dirty="0">
                <a:latin typeface="Times New Roman"/>
                <a:cs typeface="Times New Roman"/>
              </a:rPr>
              <a:t> </a:t>
            </a:r>
            <a:r>
              <a:rPr sz="1600" spc="-5" dirty="0">
                <a:latin typeface="Times New Roman"/>
                <a:cs typeface="Times New Roman"/>
              </a:rPr>
              <a:t>CubeSat</a:t>
            </a:r>
            <a:r>
              <a:rPr sz="1600" spc="5" dirty="0">
                <a:latin typeface="Times New Roman"/>
                <a:cs typeface="Times New Roman"/>
              </a:rPr>
              <a:t> </a:t>
            </a:r>
            <a:r>
              <a:rPr sz="1600" dirty="0">
                <a:latin typeface="Times New Roman"/>
                <a:cs typeface="Times New Roman"/>
              </a:rPr>
              <a:t>missions often</a:t>
            </a:r>
            <a:r>
              <a:rPr sz="1600" spc="5" dirty="0">
                <a:latin typeface="Times New Roman"/>
                <a:cs typeface="Times New Roman"/>
              </a:rPr>
              <a:t> </a:t>
            </a:r>
            <a:r>
              <a:rPr sz="1600" dirty="0">
                <a:latin typeface="Times New Roman"/>
                <a:cs typeface="Times New Roman"/>
              </a:rPr>
              <a:t>rely on </a:t>
            </a:r>
            <a:r>
              <a:rPr sz="1600" spc="-5" dirty="0">
                <a:latin typeface="Times New Roman"/>
                <a:cs typeface="Times New Roman"/>
              </a:rPr>
              <a:t>COTS</a:t>
            </a:r>
            <a:r>
              <a:rPr sz="1600" dirty="0">
                <a:latin typeface="Times New Roman"/>
                <a:cs typeface="Times New Roman"/>
              </a:rPr>
              <a:t> components and alleged</a:t>
            </a:r>
            <a:r>
              <a:rPr sz="1600" spc="5" dirty="0">
                <a:latin typeface="Times New Roman"/>
                <a:cs typeface="Times New Roman"/>
              </a:rPr>
              <a:t> </a:t>
            </a:r>
            <a:r>
              <a:rPr sz="1600" dirty="0">
                <a:latin typeface="Times New Roman"/>
                <a:cs typeface="Times New Roman"/>
              </a:rPr>
              <a:t>“plug and play” designs </a:t>
            </a:r>
            <a:r>
              <a:rPr sz="1600" spc="-385" dirty="0">
                <a:latin typeface="Times New Roman"/>
                <a:cs typeface="Times New Roman"/>
              </a:rPr>
              <a:t> </a:t>
            </a:r>
            <a:r>
              <a:rPr sz="1600" dirty="0">
                <a:latin typeface="Times New Roman"/>
                <a:cs typeface="Times New Roman"/>
              </a:rPr>
              <a:t>that are often </a:t>
            </a:r>
            <a:r>
              <a:rPr sz="1600" u="sng" dirty="0">
                <a:latin typeface="Times New Roman"/>
                <a:cs typeface="Times New Roman"/>
              </a:rPr>
              <a:t>not</a:t>
            </a:r>
            <a:r>
              <a:rPr sz="1600" u="sng" spc="5" dirty="0">
                <a:latin typeface="Times New Roman"/>
                <a:cs typeface="Times New Roman"/>
              </a:rPr>
              <a:t> </a:t>
            </a:r>
            <a:r>
              <a:rPr sz="1600" u="sng" dirty="0">
                <a:latin typeface="Times New Roman"/>
                <a:cs typeface="Times New Roman"/>
              </a:rPr>
              <a:t>as developed </a:t>
            </a:r>
            <a:r>
              <a:rPr sz="1600" dirty="0">
                <a:latin typeface="Times New Roman"/>
                <a:cs typeface="Times New Roman"/>
              </a:rPr>
              <a:t>as</a:t>
            </a:r>
            <a:r>
              <a:rPr sz="1600" spc="-5" dirty="0">
                <a:latin typeface="Times New Roman"/>
                <a:cs typeface="Times New Roman"/>
              </a:rPr>
              <a:t> </a:t>
            </a:r>
            <a:r>
              <a:rPr sz="1600" dirty="0">
                <a:latin typeface="Times New Roman"/>
                <a:cs typeface="Times New Roman"/>
              </a:rPr>
              <a:t>advertised.</a:t>
            </a:r>
          </a:p>
          <a:p>
            <a:pPr marL="612775" marR="81280" lvl="1" indent="-257810">
              <a:lnSpc>
                <a:spcPts val="1680"/>
              </a:lnSpc>
              <a:spcBef>
                <a:spcPts val="405"/>
              </a:spcBef>
              <a:buClr>
                <a:srgbClr val="191919"/>
              </a:buClr>
              <a:buSzPct val="112500"/>
              <a:buFont typeface="Arial"/>
              <a:buChar char="•"/>
              <a:tabLst>
                <a:tab pos="612140" algn="l"/>
                <a:tab pos="612775" algn="l"/>
              </a:tabLst>
            </a:pPr>
            <a:r>
              <a:rPr sz="1600" dirty="0">
                <a:latin typeface="Times New Roman"/>
                <a:cs typeface="Times New Roman"/>
              </a:rPr>
              <a:t>A clear understanding of the unique requirements vs. capabilities for a unique mission needs to be </a:t>
            </a:r>
            <a:r>
              <a:rPr sz="1600" spc="-385" dirty="0">
                <a:latin typeface="Times New Roman"/>
                <a:cs typeface="Times New Roman"/>
              </a:rPr>
              <a:t> </a:t>
            </a:r>
            <a:r>
              <a:rPr sz="1600" dirty="0">
                <a:latin typeface="Times New Roman"/>
                <a:cs typeface="Times New Roman"/>
              </a:rPr>
              <a:t>better</a:t>
            </a:r>
            <a:r>
              <a:rPr sz="1600" spc="-5" dirty="0">
                <a:latin typeface="Times New Roman"/>
                <a:cs typeface="Times New Roman"/>
              </a:rPr>
              <a:t> </a:t>
            </a:r>
            <a:r>
              <a:rPr sz="1600" dirty="0">
                <a:latin typeface="Times New Roman"/>
                <a:cs typeface="Times New Roman"/>
              </a:rPr>
              <a:t>defined and detailed</a:t>
            </a:r>
            <a:r>
              <a:rPr sz="1600" spc="-5" dirty="0">
                <a:latin typeface="Times New Roman"/>
                <a:cs typeface="Times New Roman"/>
              </a:rPr>
              <a:t> </a:t>
            </a:r>
            <a:r>
              <a:rPr sz="1600" dirty="0">
                <a:latin typeface="Times New Roman"/>
                <a:cs typeface="Times New Roman"/>
              </a:rPr>
              <a:t>out</a:t>
            </a:r>
            <a:r>
              <a:rPr sz="1600" spc="5" dirty="0">
                <a:latin typeface="Times New Roman"/>
                <a:cs typeface="Times New Roman"/>
              </a:rPr>
              <a:t> </a:t>
            </a:r>
            <a:r>
              <a:rPr sz="1600" spc="-5" dirty="0">
                <a:latin typeface="Times New Roman"/>
                <a:cs typeface="Times New Roman"/>
              </a:rPr>
              <a:t>BEFORE </a:t>
            </a:r>
            <a:r>
              <a:rPr sz="1600" dirty="0">
                <a:latin typeface="Times New Roman"/>
                <a:cs typeface="Times New Roman"/>
              </a:rPr>
              <a:t>schedules</a:t>
            </a:r>
            <a:r>
              <a:rPr sz="1600" spc="-5" dirty="0">
                <a:latin typeface="Times New Roman"/>
                <a:cs typeface="Times New Roman"/>
              </a:rPr>
              <a:t> </a:t>
            </a:r>
            <a:r>
              <a:rPr sz="1600" dirty="0">
                <a:latin typeface="Times New Roman"/>
                <a:cs typeface="Times New Roman"/>
              </a:rPr>
              <a:t>and budgets are</a:t>
            </a:r>
            <a:r>
              <a:rPr sz="1600" spc="-5" dirty="0">
                <a:latin typeface="Times New Roman"/>
                <a:cs typeface="Times New Roman"/>
              </a:rPr>
              <a:t> </a:t>
            </a:r>
            <a:r>
              <a:rPr sz="1600" dirty="0">
                <a:latin typeface="Times New Roman"/>
                <a:cs typeface="Times New Roman"/>
              </a:rPr>
              <a:t>estimated and agreed to.</a:t>
            </a:r>
          </a:p>
          <a:p>
            <a:pPr marL="612775" marR="5080" lvl="1" indent="-257175">
              <a:lnSpc>
                <a:spcPct val="90400"/>
              </a:lnSpc>
              <a:spcBef>
                <a:spcPts val="365"/>
              </a:spcBef>
              <a:buClr>
                <a:srgbClr val="191919"/>
              </a:buClr>
              <a:buSzPct val="112500"/>
              <a:buFont typeface="Arial"/>
              <a:buChar char="•"/>
              <a:tabLst>
                <a:tab pos="612140" algn="l"/>
                <a:tab pos="612775" algn="l"/>
              </a:tabLst>
            </a:pPr>
            <a:r>
              <a:rPr sz="1600" spc="-5" dirty="0">
                <a:latin typeface="Times New Roman"/>
                <a:cs typeface="Times New Roman"/>
              </a:rPr>
              <a:t>Ground</a:t>
            </a:r>
            <a:r>
              <a:rPr sz="1600" dirty="0">
                <a:latin typeface="Times New Roman"/>
                <a:cs typeface="Times New Roman"/>
              </a:rPr>
              <a:t> system</a:t>
            </a:r>
            <a:r>
              <a:rPr sz="1600" spc="5" dirty="0">
                <a:latin typeface="Times New Roman"/>
                <a:cs typeface="Times New Roman"/>
              </a:rPr>
              <a:t> </a:t>
            </a:r>
            <a:r>
              <a:rPr sz="1600" dirty="0">
                <a:latin typeface="Times New Roman"/>
                <a:cs typeface="Times New Roman"/>
              </a:rPr>
              <a:t>requirements and operations are often not</a:t>
            </a:r>
            <a:r>
              <a:rPr sz="1600" spc="5" dirty="0">
                <a:latin typeface="Times New Roman"/>
                <a:cs typeface="Times New Roman"/>
              </a:rPr>
              <a:t> </a:t>
            </a:r>
            <a:r>
              <a:rPr sz="1600" spc="-5" dirty="0">
                <a:latin typeface="Times New Roman"/>
                <a:cs typeface="Times New Roman"/>
              </a:rPr>
              <a:t>well</a:t>
            </a:r>
            <a:r>
              <a:rPr sz="1600" spc="5" dirty="0">
                <a:latin typeface="Times New Roman"/>
                <a:cs typeface="Times New Roman"/>
              </a:rPr>
              <a:t> </a:t>
            </a:r>
            <a:r>
              <a:rPr sz="1600" dirty="0">
                <a:latin typeface="Times New Roman"/>
                <a:cs typeface="Times New Roman"/>
              </a:rPr>
              <a:t>understood until</a:t>
            </a:r>
            <a:r>
              <a:rPr sz="1600" spc="5" dirty="0">
                <a:latin typeface="Times New Roman"/>
                <a:cs typeface="Times New Roman"/>
              </a:rPr>
              <a:t> </a:t>
            </a:r>
            <a:r>
              <a:rPr sz="1600" spc="-5" dirty="0">
                <a:latin typeface="Times New Roman"/>
                <a:cs typeface="Times New Roman"/>
              </a:rPr>
              <a:t>well</a:t>
            </a:r>
            <a:r>
              <a:rPr sz="1600" spc="5" dirty="0">
                <a:latin typeface="Times New Roman"/>
                <a:cs typeface="Times New Roman"/>
              </a:rPr>
              <a:t> </a:t>
            </a:r>
            <a:r>
              <a:rPr sz="1600" dirty="0">
                <a:latin typeface="Times New Roman"/>
                <a:cs typeface="Times New Roman"/>
              </a:rPr>
              <a:t>after </a:t>
            </a:r>
            <a:r>
              <a:rPr sz="1600" spc="-5" dirty="0">
                <a:latin typeface="Times New Roman"/>
                <a:cs typeface="Times New Roman"/>
              </a:rPr>
              <a:t>ATP </a:t>
            </a:r>
            <a:r>
              <a:rPr sz="1600" dirty="0">
                <a:latin typeface="Times New Roman"/>
                <a:cs typeface="Times New Roman"/>
              </a:rPr>
              <a:t>and </a:t>
            </a:r>
            <a:r>
              <a:rPr sz="1600" spc="-385" dirty="0">
                <a:latin typeface="Times New Roman"/>
                <a:cs typeface="Times New Roman"/>
              </a:rPr>
              <a:t> </a:t>
            </a:r>
            <a:r>
              <a:rPr sz="1600" dirty="0">
                <a:latin typeface="Times New Roman"/>
                <a:cs typeface="Times New Roman"/>
              </a:rPr>
              <a:t>the complications related to those can drive schedule and costs that</a:t>
            </a:r>
            <a:r>
              <a:rPr sz="1600" spc="5" dirty="0">
                <a:latin typeface="Times New Roman"/>
                <a:cs typeface="Times New Roman"/>
              </a:rPr>
              <a:t> </a:t>
            </a:r>
            <a:r>
              <a:rPr sz="1600" spc="-5" dirty="0">
                <a:latin typeface="Times New Roman"/>
                <a:cs typeface="Times New Roman"/>
              </a:rPr>
              <a:t>were</a:t>
            </a:r>
            <a:r>
              <a:rPr sz="1600" dirty="0">
                <a:latin typeface="Times New Roman"/>
                <a:cs typeface="Times New Roman"/>
              </a:rPr>
              <a:t> not</a:t>
            </a:r>
            <a:r>
              <a:rPr sz="1600" spc="5" dirty="0">
                <a:latin typeface="Times New Roman"/>
                <a:cs typeface="Times New Roman"/>
              </a:rPr>
              <a:t> </a:t>
            </a:r>
            <a:r>
              <a:rPr sz="1600" spc="-5" dirty="0">
                <a:latin typeface="Times New Roman"/>
                <a:cs typeface="Times New Roman"/>
              </a:rPr>
              <a:t>well</a:t>
            </a:r>
            <a:r>
              <a:rPr sz="1600" spc="5" dirty="0">
                <a:latin typeface="Times New Roman"/>
                <a:cs typeface="Times New Roman"/>
              </a:rPr>
              <a:t> </a:t>
            </a:r>
            <a:r>
              <a:rPr sz="1600" dirty="0">
                <a:latin typeface="Times New Roman"/>
                <a:cs typeface="Times New Roman"/>
              </a:rPr>
              <a:t>considered. </a:t>
            </a:r>
            <a:r>
              <a:rPr sz="1600" spc="5" dirty="0">
                <a:latin typeface="Times New Roman"/>
                <a:cs typeface="Times New Roman"/>
              </a:rPr>
              <a:t> </a:t>
            </a:r>
            <a:r>
              <a:rPr sz="1600" dirty="0">
                <a:latin typeface="Times New Roman"/>
                <a:cs typeface="Times New Roman"/>
              </a:rPr>
              <a:t>Plugging</a:t>
            </a:r>
            <a:r>
              <a:rPr sz="1600" spc="-5" dirty="0">
                <a:latin typeface="Times New Roman"/>
                <a:cs typeface="Times New Roman"/>
              </a:rPr>
              <a:t> </a:t>
            </a:r>
            <a:r>
              <a:rPr sz="1600" dirty="0">
                <a:latin typeface="Times New Roman"/>
                <a:cs typeface="Times New Roman"/>
              </a:rPr>
              <a:t>into existing ground architectures is </a:t>
            </a:r>
            <a:r>
              <a:rPr sz="1600" u="sng" dirty="0">
                <a:latin typeface="Times New Roman"/>
                <a:cs typeface="Times New Roman"/>
              </a:rPr>
              <a:t>not</a:t>
            </a:r>
            <a:r>
              <a:rPr sz="1600" u="sng" spc="5" dirty="0">
                <a:latin typeface="Times New Roman"/>
                <a:cs typeface="Times New Roman"/>
              </a:rPr>
              <a:t> </a:t>
            </a:r>
            <a:r>
              <a:rPr sz="1600" u="sng" dirty="0">
                <a:latin typeface="Times New Roman"/>
                <a:cs typeface="Times New Roman"/>
              </a:rPr>
              <a:t>as simple as it</a:t>
            </a:r>
            <a:r>
              <a:rPr sz="1600" u="sng" spc="5" dirty="0">
                <a:latin typeface="Times New Roman"/>
                <a:cs typeface="Times New Roman"/>
              </a:rPr>
              <a:t> </a:t>
            </a:r>
            <a:r>
              <a:rPr sz="1600" u="sng" dirty="0">
                <a:latin typeface="Times New Roman"/>
                <a:cs typeface="Times New Roman"/>
              </a:rPr>
              <a:t>is often advertised </a:t>
            </a:r>
            <a:r>
              <a:rPr sz="1600" dirty="0">
                <a:latin typeface="Times New Roman"/>
                <a:cs typeface="Times New Roman"/>
              </a:rPr>
              <a:t>and the </a:t>
            </a:r>
            <a:r>
              <a:rPr sz="1600" spc="5" dirty="0">
                <a:latin typeface="Times New Roman"/>
                <a:cs typeface="Times New Roman"/>
              </a:rPr>
              <a:t> </a:t>
            </a:r>
            <a:r>
              <a:rPr sz="1600" dirty="0">
                <a:latin typeface="Times New Roman"/>
                <a:cs typeface="Times New Roman"/>
              </a:rPr>
              <a:t>complexities</a:t>
            </a:r>
            <a:r>
              <a:rPr sz="1600" spc="-5" dirty="0">
                <a:latin typeface="Times New Roman"/>
                <a:cs typeface="Times New Roman"/>
              </a:rPr>
              <a:t> </a:t>
            </a:r>
            <a:r>
              <a:rPr sz="1600" dirty="0">
                <a:latin typeface="Times New Roman"/>
                <a:cs typeface="Times New Roman"/>
              </a:rPr>
              <a:t>of interface testing with those system</a:t>
            </a:r>
            <a:r>
              <a:rPr sz="1600" spc="5" dirty="0">
                <a:latin typeface="Times New Roman"/>
                <a:cs typeface="Times New Roman"/>
              </a:rPr>
              <a:t> </a:t>
            </a:r>
            <a:r>
              <a:rPr sz="1600" dirty="0">
                <a:latin typeface="Times New Roman"/>
                <a:cs typeface="Times New Roman"/>
              </a:rPr>
              <a:t>is often underestimated.</a:t>
            </a:r>
          </a:p>
          <a:p>
            <a:pPr marL="269875" marR="159385" indent="-257175">
              <a:lnSpc>
                <a:spcPct val="88300"/>
              </a:lnSpc>
              <a:spcBef>
                <a:spcPts val="894"/>
              </a:spcBef>
              <a:buClr>
                <a:srgbClr val="191919"/>
              </a:buClr>
              <a:buSzPct val="112500"/>
              <a:buFont typeface="Arial"/>
              <a:buChar char="•"/>
              <a:tabLst>
                <a:tab pos="269240" algn="l"/>
                <a:tab pos="269875" algn="l"/>
              </a:tabLst>
            </a:pPr>
            <a:r>
              <a:rPr sz="1600" spc="-5" dirty="0">
                <a:latin typeface="Times New Roman"/>
                <a:cs typeface="Times New Roman"/>
              </a:rPr>
              <a:t>Having</a:t>
            </a:r>
            <a:r>
              <a:rPr sz="1600" dirty="0">
                <a:latin typeface="Times New Roman"/>
                <a:cs typeface="Times New Roman"/>
              </a:rPr>
              <a:t> a better understanding of vendor capabilities, heritage and</a:t>
            </a:r>
            <a:r>
              <a:rPr sz="1600" spc="5" dirty="0">
                <a:latin typeface="Times New Roman"/>
                <a:cs typeface="Times New Roman"/>
              </a:rPr>
              <a:t> </a:t>
            </a:r>
            <a:r>
              <a:rPr sz="1600" dirty="0">
                <a:latin typeface="Times New Roman"/>
                <a:cs typeface="Times New Roman"/>
              </a:rPr>
              <a:t>past</a:t>
            </a:r>
            <a:r>
              <a:rPr sz="1600" spc="5" dirty="0">
                <a:latin typeface="Times New Roman"/>
                <a:cs typeface="Times New Roman"/>
              </a:rPr>
              <a:t> </a:t>
            </a:r>
            <a:r>
              <a:rPr sz="1600" dirty="0">
                <a:latin typeface="Times New Roman"/>
                <a:cs typeface="Times New Roman"/>
              </a:rPr>
              <a:t>performance is important</a:t>
            </a:r>
            <a:r>
              <a:rPr sz="1600" spc="5" dirty="0">
                <a:latin typeface="Times New Roman"/>
                <a:cs typeface="Times New Roman"/>
              </a:rPr>
              <a:t> </a:t>
            </a:r>
            <a:r>
              <a:rPr sz="1600" dirty="0">
                <a:latin typeface="Times New Roman"/>
                <a:cs typeface="Times New Roman"/>
              </a:rPr>
              <a:t>to </a:t>
            </a:r>
            <a:r>
              <a:rPr sz="1600" spc="5" dirty="0">
                <a:latin typeface="Times New Roman"/>
                <a:cs typeface="Times New Roman"/>
              </a:rPr>
              <a:t> </a:t>
            </a:r>
            <a:r>
              <a:rPr sz="1600" dirty="0">
                <a:latin typeface="Times New Roman"/>
                <a:cs typeface="Times New Roman"/>
              </a:rPr>
              <a:t>understand prior to contract</a:t>
            </a:r>
            <a:r>
              <a:rPr sz="1600" spc="5" dirty="0">
                <a:latin typeface="Times New Roman"/>
                <a:cs typeface="Times New Roman"/>
              </a:rPr>
              <a:t> </a:t>
            </a:r>
            <a:r>
              <a:rPr sz="1600" spc="-5" dirty="0">
                <a:latin typeface="Times New Roman"/>
                <a:cs typeface="Times New Roman"/>
              </a:rPr>
              <a:t>award</a:t>
            </a:r>
            <a:r>
              <a:rPr sz="1600" dirty="0">
                <a:latin typeface="Times New Roman"/>
                <a:cs typeface="Times New Roman"/>
              </a:rPr>
              <a:t> and execution. Smaller, </a:t>
            </a:r>
            <a:r>
              <a:rPr sz="1600" spc="-5" dirty="0">
                <a:latin typeface="Times New Roman"/>
                <a:cs typeface="Times New Roman"/>
              </a:rPr>
              <a:t>lower</a:t>
            </a:r>
            <a:r>
              <a:rPr sz="1600" dirty="0">
                <a:latin typeface="Times New Roman"/>
                <a:cs typeface="Times New Roman"/>
              </a:rPr>
              <a:t> cost</a:t>
            </a:r>
            <a:r>
              <a:rPr sz="1600" spc="5" dirty="0">
                <a:latin typeface="Times New Roman"/>
                <a:cs typeface="Times New Roman"/>
              </a:rPr>
              <a:t> </a:t>
            </a:r>
            <a:r>
              <a:rPr sz="1600" dirty="0">
                <a:latin typeface="Times New Roman"/>
                <a:cs typeface="Times New Roman"/>
              </a:rPr>
              <a:t>vendors </a:t>
            </a:r>
            <a:r>
              <a:rPr sz="1600" u="sng" dirty="0">
                <a:latin typeface="Times New Roman"/>
                <a:cs typeface="Times New Roman"/>
              </a:rPr>
              <a:t>often underestimate or </a:t>
            </a:r>
            <a:r>
              <a:rPr sz="1600" u="sng" spc="-385" dirty="0">
                <a:latin typeface="Times New Roman"/>
                <a:cs typeface="Times New Roman"/>
              </a:rPr>
              <a:t> </a:t>
            </a:r>
            <a:r>
              <a:rPr sz="1600" u="sng" dirty="0">
                <a:latin typeface="Times New Roman"/>
                <a:cs typeface="Times New Roman"/>
              </a:rPr>
              <a:t>underbid the costs and scope of the required </a:t>
            </a:r>
            <a:r>
              <a:rPr sz="1600" u="sng" spc="-5" dirty="0">
                <a:latin typeface="Times New Roman"/>
                <a:cs typeface="Times New Roman"/>
              </a:rPr>
              <a:t>work</a:t>
            </a:r>
            <a:r>
              <a:rPr sz="1600" spc="-5" dirty="0">
                <a:latin typeface="Times New Roman"/>
                <a:cs typeface="Times New Roman"/>
              </a:rPr>
              <a:t>, </a:t>
            </a:r>
            <a:r>
              <a:rPr sz="1600" dirty="0">
                <a:latin typeface="Times New Roman"/>
                <a:cs typeface="Times New Roman"/>
              </a:rPr>
              <a:t>and this leads to headaches and delays </a:t>
            </a:r>
            <a:r>
              <a:rPr sz="1600" spc="-5" dirty="0">
                <a:latin typeface="Times New Roman"/>
                <a:cs typeface="Times New Roman"/>
              </a:rPr>
              <a:t>when </a:t>
            </a:r>
            <a:r>
              <a:rPr sz="1600" dirty="0">
                <a:latin typeface="Times New Roman"/>
                <a:cs typeface="Times New Roman"/>
              </a:rPr>
              <a:t> inevitable</a:t>
            </a:r>
            <a:r>
              <a:rPr sz="1600" spc="-5" dirty="0">
                <a:latin typeface="Times New Roman"/>
                <a:cs typeface="Times New Roman"/>
              </a:rPr>
              <a:t> </a:t>
            </a:r>
            <a:r>
              <a:rPr sz="1600" dirty="0">
                <a:latin typeface="Times New Roman"/>
                <a:cs typeface="Times New Roman"/>
              </a:rPr>
              <a:t>problem</a:t>
            </a:r>
            <a:r>
              <a:rPr sz="1600" spc="5" dirty="0">
                <a:latin typeface="Times New Roman"/>
                <a:cs typeface="Times New Roman"/>
              </a:rPr>
              <a:t> </a:t>
            </a:r>
            <a:r>
              <a:rPr sz="1600" dirty="0">
                <a:latin typeface="Times New Roman"/>
                <a:cs typeface="Times New Roman"/>
              </a:rPr>
              <a:t>arise.</a:t>
            </a:r>
          </a:p>
        </p:txBody>
      </p:sp>
      <p:sp>
        <p:nvSpPr>
          <p:cNvPr id="6" name="object 15">
            <a:extLst>
              <a:ext uri="{FF2B5EF4-FFF2-40B4-BE49-F238E27FC236}">
                <a16:creationId xmlns:a16="http://schemas.microsoft.com/office/drawing/2014/main" id="{5F9B7E2A-4D8E-9B35-1AB2-2F40E6AE6922}"/>
              </a:ext>
            </a:extLst>
          </p:cNvPr>
          <p:cNvSpPr txBox="1"/>
          <p:nvPr/>
        </p:nvSpPr>
        <p:spPr>
          <a:xfrm>
            <a:off x="8855854" y="4900154"/>
            <a:ext cx="246426" cy="205184"/>
          </a:xfrm>
          <a:prstGeom prst="rect">
            <a:avLst/>
          </a:prstGeom>
        </p:spPr>
        <p:txBody>
          <a:bodyPr vert="horz" wrap="square" lIns="0" tIns="0" rIns="0" bIns="0" rtlCol="0">
            <a:spAutoFit/>
          </a:bodyPr>
          <a:lstStyle/>
          <a:p>
            <a:pPr marL="38100" algn="ctr">
              <a:lnSpc>
                <a:spcPts val="1645"/>
              </a:lnSpc>
            </a:pPr>
            <a:fld id="{81D60167-4931-47E6-BA6A-407CBD079E47}" type="slidenum">
              <a:rPr sz="1400">
                <a:latin typeface="Arial"/>
                <a:cs typeface="Arial"/>
              </a:rPr>
              <a:pPr marL="38100" algn="ctr">
                <a:lnSpc>
                  <a:spcPts val="1645"/>
                </a:lnSpc>
              </a:pPr>
              <a:t>20</a:t>
            </a:fld>
            <a:endParaRPr sz="1400" dirty="0">
              <a:latin typeface="Arial"/>
              <a:cs typeface="Arial"/>
            </a:endParaRPr>
          </a:p>
        </p:txBody>
      </p:sp>
      <p:sp>
        <p:nvSpPr>
          <p:cNvPr id="5" name="Holder 4">
            <a:extLst>
              <a:ext uri="{FF2B5EF4-FFF2-40B4-BE49-F238E27FC236}">
                <a16:creationId xmlns:a16="http://schemas.microsoft.com/office/drawing/2014/main" id="{C2177B5D-A15B-D3E7-7289-9582E3E1A359}"/>
              </a:ext>
            </a:extLst>
          </p:cNvPr>
          <p:cNvSpPr>
            <a:spLocks noGrp="1"/>
          </p:cNvSpPr>
          <p:nvPr>
            <p:ph type="ftr" sz="quarter" idx="5"/>
          </p:nvPr>
        </p:nvSpPr>
        <p:spPr>
          <a:xfrm>
            <a:off x="3017520" y="4885745"/>
            <a:ext cx="3355466" cy="243656"/>
          </a:xfrm>
          <a:prstGeom prst="rect">
            <a:avLst/>
          </a:prstGeom>
        </p:spPr>
        <p:txBody>
          <a:bodyPr wrap="square" lIns="0" tIns="0" rIns="0" bIns="0">
            <a:spAutoFit/>
          </a:bodyPr>
          <a:lstStyle>
            <a:lvl1pPr>
              <a:defRPr sz="800" b="0" i="0">
                <a:solidFill>
                  <a:schemeClr val="bg1"/>
                </a:solidFill>
                <a:latin typeface="Times New Roman"/>
                <a:cs typeface="Times New Roman"/>
              </a:defRPr>
            </a:lvl1pPr>
          </a:lstStyle>
          <a:p>
            <a:pPr marL="1049655" marR="5080" indent="-1037590">
              <a:lnSpc>
                <a:spcPts val="910"/>
              </a:lnSpc>
              <a:spcBef>
                <a:spcPts val="85"/>
              </a:spcBef>
            </a:pPr>
            <a:r>
              <a:rPr lang="en-US" spc="-35" dirty="0"/>
              <a:t>CAPSTONE Mission Summary Briefing to Interplanetary Small Satellite Conference</a:t>
            </a:r>
          </a:p>
          <a:p>
            <a:pPr marL="1049655" marR="5080" indent="-1037590">
              <a:lnSpc>
                <a:spcPts val="910"/>
              </a:lnSpc>
              <a:spcBef>
                <a:spcPts val="85"/>
              </a:spcBef>
            </a:pPr>
            <a:r>
              <a:rPr lang="en-US" spc="-35" dirty="0"/>
              <a:t>5/1/2023  Advanced Space, LLC</a:t>
            </a:r>
            <a:endParaRP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20799"/>
            <a:ext cx="7426047" cy="505267"/>
          </a:xfrm>
          <a:prstGeom prst="rect">
            <a:avLst/>
          </a:prstGeom>
        </p:spPr>
        <p:txBody>
          <a:bodyPr vert="horz" wrap="square" lIns="0" tIns="12700" rIns="0" bIns="0" rtlCol="0">
            <a:spAutoFit/>
          </a:bodyPr>
          <a:lstStyle/>
          <a:p>
            <a:pPr marL="12700">
              <a:lnSpc>
                <a:spcPct val="100000"/>
              </a:lnSpc>
            </a:pPr>
            <a:r>
              <a:rPr spc="-5" dirty="0">
                <a:solidFill>
                  <a:srgbClr val="0070C0"/>
                </a:solidFill>
              </a:rPr>
              <a:t>CAPSTONE: Key</a:t>
            </a:r>
            <a:r>
              <a:rPr dirty="0">
                <a:solidFill>
                  <a:srgbClr val="0070C0"/>
                </a:solidFill>
              </a:rPr>
              <a:t> </a:t>
            </a:r>
            <a:r>
              <a:rPr spc="-5" dirty="0">
                <a:solidFill>
                  <a:srgbClr val="0070C0"/>
                </a:solidFill>
              </a:rPr>
              <a:t>Lessons</a:t>
            </a:r>
            <a:r>
              <a:rPr dirty="0">
                <a:solidFill>
                  <a:srgbClr val="0070C0"/>
                </a:solidFill>
              </a:rPr>
              <a:t> </a:t>
            </a:r>
            <a:r>
              <a:rPr spc="-5" dirty="0">
                <a:solidFill>
                  <a:srgbClr val="0070C0"/>
                </a:solidFill>
              </a:rPr>
              <a:t>Learned</a:t>
            </a:r>
            <a:r>
              <a:rPr lang="en-US" spc="-5" dirty="0">
                <a:solidFill>
                  <a:srgbClr val="0070C0"/>
                </a:solidFill>
              </a:rPr>
              <a:t> </a:t>
            </a:r>
            <a:r>
              <a:rPr lang="en-US" sz="3200" spc="-5" dirty="0">
                <a:solidFill>
                  <a:srgbClr val="0070C0"/>
                </a:solidFill>
              </a:rPr>
              <a:t>- </a:t>
            </a:r>
            <a:r>
              <a:rPr dirty="0">
                <a:solidFill>
                  <a:srgbClr val="0070C0"/>
                </a:solidFill>
              </a:rPr>
              <a:t>2 of 2</a:t>
            </a:r>
          </a:p>
        </p:txBody>
      </p:sp>
      <p:sp>
        <p:nvSpPr>
          <p:cNvPr id="3" name="object 3"/>
          <p:cNvSpPr txBox="1"/>
          <p:nvPr/>
        </p:nvSpPr>
        <p:spPr>
          <a:xfrm>
            <a:off x="0" y="565507"/>
            <a:ext cx="9102280" cy="3967881"/>
          </a:xfrm>
          <a:prstGeom prst="rect">
            <a:avLst/>
          </a:prstGeom>
        </p:spPr>
        <p:txBody>
          <a:bodyPr vert="horz" wrap="square" lIns="0" tIns="12700" rIns="0" bIns="0" rtlCol="0">
            <a:spAutoFit/>
          </a:bodyPr>
          <a:lstStyle/>
          <a:p>
            <a:pPr marL="269875" indent="-257175">
              <a:lnSpc>
                <a:spcPts val="1910"/>
              </a:lnSpc>
              <a:spcBef>
                <a:spcPts val="100"/>
              </a:spcBef>
              <a:buClr>
                <a:srgbClr val="191919"/>
              </a:buClr>
              <a:buSzPct val="112500"/>
              <a:buFont typeface="Arial"/>
              <a:buChar char="•"/>
              <a:tabLst>
                <a:tab pos="269240" algn="l"/>
                <a:tab pos="269875" algn="l"/>
              </a:tabLst>
            </a:pPr>
            <a:r>
              <a:rPr sz="1600" dirty="0">
                <a:latin typeface="Times New Roman"/>
                <a:cs typeface="Times New Roman"/>
              </a:rPr>
              <a:t>Regulatory</a:t>
            </a:r>
            <a:r>
              <a:rPr sz="1600" spc="-5" dirty="0">
                <a:latin typeface="Times New Roman"/>
                <a:cs typeface="Times New Roman"/>
              </a:rPr>
              <a:t> </a:t>
            </a:r>
            <a:r>
              <a:rPr sz="1600" dirty="0">
                <a:latin typeface="Times New Roman"/>
                <a:cs typeface="Times New Roman"/>
              </a:rPr>
              <a:t>approvals</a:t>
            </a:r>
            <a:r>
              <a:rPr sz="1600" spc="-5" dirty="0">
                <a:latin typeface="Times New Roman"/>
                <a:cs typeface="Times New Roman"/>
              </a:rPr>
              <a:t> </a:t>
            </a:r>
            <a:r>
              <a:rPr sz="1600" dirty="0">
                <a:latin typeface="Times New Roman"/>
                <a:cs typeface="Times New Roman"/>
              </a:rPr>
              <a:t>often</a:t>
            </a:r>
            <a:r>
              <a:rPr sz="1600" spc="-5" dirty="0">
                <a:latin typeface="Times New Roman"/>
                <a:cs typeface="Times New Roman"/>
              </a:rPr>
              <a:t> </a:t>
            </a:r>
            <a:r>
              <a:rPr sz="1600" dirty="0">
                <a:latin typeface="Times New Roman"/>
                <a:cs typeface="Times New Roman"/>
              </a:rPr>
              <a:t>require</a:t>
            </a:r>
            <a:r>
              <a:rPr sz="1600" spc="-5" dirty="0">
                <a:latin typeface="Times New Roman"/>
                <a:cs typeface="Times New Roman"/>
              </a:rPr>
              <a:t> </a:t>
            </a:r>
            <a:r>
              <a:rPr sz="1600" dirty="0">
                <a:latin typeface="Times New Roman"/>
                <a:cs typeface="Times New Roman"/>
              </a:rPr>
              <a:t>far</a:t>
            </a:r>
            <a:r>
              <a:rPr sz="1600" spc="-5" dirty="0">
                <a:latin typeface="Times New Roman"/>
                <a:cs typeface="Times New Roman"/>
              </a:rPr>
              <a:t> </a:t>
            </a:r>
            <a:r>
              <a:rPr sz="1600" dirty="0">
                <a:latin typeface="Times New Roman"/>
                <a:cs typeface="Times New Roman"/>
              </a:rPr>
              <a:t>more</a:t>
            </a:r>
            <a:r>
              <a:rPr sz="1600" spc="-5" dirty="0">
                <a:latin typeface="Times New Roman"/>
                <a:cs typeface="Times New Roman"/>
              </a:rPr>
              <a:t> </a:t>
            </a:r>
            <a:r>
              <a:rPr sz="1600" dirty="0">
                <a:latin typeface="Times New Roman"/>
                <a:cs typeface="Times New Roman"/>
              </a:rPr>
              <a:t>time</a:t>
            </a:r>
            <a:r>
              <a:rPr sz="1600" spc="-5" dirty="0">
                <a:latin typeface="Times New Roman"/>
                <a:cs typeface="Times New Roman"/>
              </a:rPr>
              <a:t> </a:t>
            </a:r>
            <a:r>
              <a:rPr sz="1600" dirty="0">
                <a:latin typeface="Times New Roman"/>
                <a:cs typeface="Times New Roman"/>
              </a:rPr>
              <a:t>and</a:t>
            </a:r>
            <a:r>
              <a:rPr sz="1600" spc="-5" dirty="0">
                <a:latin typeface="Times New Roman"/>
                <a:cs typeface="Times New Roman"/>
              </a:rPr>
              <a:t> </a:t>
            </a:r>
            <a:r>
              <a:rPr sz="1600" dirty="0">
                <a:latin typeface="Times New Roman"/>
                <a:cs typeface="Times New Roman"/>
              </a:rPr>
              <a:t>resources that expected</a:t>
            </a:r>
          </a:p>
          <a:p>
            <a:pPr marL="502920" marR="147955" lvl="1" indent="-147955">
              <a:lnSpc>
                <a:spcPts val="1700"/>
              </a:lnSpc>
              <a:spcBef>
                <a:spcPts val="225"/>
              </a:spcBef>
              <a:buClr>
                <a:srgbClr val="191919"/>
              </a:buClr>
              <a:buSzPct val="112500"/>
              <a:buFont typeface="Arial"/>
              <a:buChar char="•"/>
              <a:tabLst>
                <a:tab pos="503555" algn="l"/>
              </a:tabLst>
            </a:pPr>
            <a:r>
              <a:rPr sz="1600" spc="-5" dirty="0">
                <a:latin typeface="Times New Roman"/>
                <a:cs typeface="Times New Roman"/>
              </a:rPr>
              <a:t>Frequency</a:t>
            </a:r>
            <a:r>
              <a:rPr sz="1600" dirty="0">
                <a:latin typeface="Times New Roman"/>
                <a:cs typeface="Times New Roman"/>
              </a:rPr>
              <a:t> approval</a:t>
            </a:r>
            <a:r>
              <a:rPr sz="1600" spc="5" dirty="0">
                <a:latin typeface="Times New Roman"/>
                <a:cs typeface="Times New Roman"/>
              </a:rPr>
              <a:t> </a:t>
            </a:r>
            <a:r>
              <a:rPr sz="1600" dirty="0">
                <a:latin typeface="Times New Roman"/>
                <a:cs typeface="Times New Roman"/>
              </a:rPr>
              <a:t>for cislunar or deep space missions is often a labyrinth of requirements and </a:t>
            </a:r>
            <a:r>
              <a:rPr sz="1600" spc="5" dirty="0">
                <a:latin typeface="Times New Roman"/>
                <a:cs typeface="Times New Roman"/>
              </a:rPr>
              <a:t> </a:t>
            </a:r>
            <a:r>
              <a:rPr sz="1600" dirty="0">
                <a:latin typeface="Times New Roman"/>
                <a:cs typeface="Times New Roman"/>
              </a:rPr>
              <a:t>approvals that</a:t>
            </a:r>
            <a:r>
              <a:rPr sz="1600" spc="5" dirty="0">
                <a:latin typeface="Times New Roman"/>
                <a:cs typeface="Times New Roman"/>
              </a:rPr>
              <a:t> </a:t>
            </a:r>
            <a:r>
              <a:rPr sz="1600" dirty="0">
                <a:latin typeface="Times New Roman"/>
                <a:cs typeface="Times New Roman"/>
              </a:rPr>
              <a:t>require extensive</a:t>
            </a:r>
            <a:r>
              <a:rPr sz="1600" spc="5" dirty="0">
                <a:latin typeface="Times New Roman"/>
                <a:cs typeface="Times New Roman"/>
              </a:rPr>
              <a:t> </a:t>
            </a:r>
            <a:r>
              <a:rPr sz="1600" dirty="0">
                <a:latin typeface="Times New Roman"/>
                <a:cs typeface="Times New Roman"/>
              </a:rPr>
              <a:t>attention to the</a:t>
            </a:r>
            <a:r>
              <a:rPr sz="1600" spc="5" dirty="0">
                <a:latin typeface="Times New Roman"/>
                <a:cs typeface="Times New Roman"/>
              </a:rPr>
              <a:t> </a:t>
            </a:r>
            <a:r>
              <a:rPr sz="1600" dirty="0">
                <a:latin typeface="Times New Roman"/>
                <a:cs typeface="Times New Roman"/>
              </a:rPr>
              <a:t>detailed requirements and</a:t>
            </a:r>
            <a:r>
              <a:rPr sz="1600" spc="5" dirty="0">
                <a:latin typeface="Times New Roman"/>
                <a:cs typeface="Times New Roman"/>
              </a:rPr>
              <a:t> </a:t>
            </a:r>
            <a:r>
              <a:rPr sz="1600" dirty="0">
                <a:latin typeface="Times New Roman"/>
                <a:cs typeface="Times New Roman"/>
              </a:rPr>
              <a:t>the time it</a:t>
            </a:r>
            <a:r>
              <a:rPr sz="1600" spc="10" dirty="0">
                <a:latin typeface="Times New Roman"/>
                <a:cs typeface="Times New Roman"/>
              </a:rPr>
              <a:t> </a:t>
            </a:r>
            <a:r>
              <a:rPr sz="1600" dirty="0">
                <a:latin typeface="Times New Roman"/>
                <a:cs typeface="Times New Roman"/>
              </a:rPr>
              <a:t>takes to receive </a:t>
            </a:r>
            <a:r>
              <a:rPr sz="1600" spc="-385" dirty="0">
                <a:latin typeface="Times New Roman"/>
                <a:cs typeface="Times New Roman"/>
              </a:rPr>
              <a:t> </a:t>
            </a:r>
            <a:r>
              <a:rPr sz="1600" dirty="0">
                <a:latin typeface="Times New Roman"/>
                <a:cs typeface="Times New Roman"/>
              </a:rPr>
              <a:t>full approval.</a:t>
            </a:r>
          </a:p>
          <a:p>
            <a:pPr marL="503555" marR="98425" lvl="1" indent="-147955">
              <a:lnSpc>
                <a:spcPts val="1700"/>
              </a:lnSpc>
              <a:spcBef>
                <a:spcPts val="300"/>
              </a:spcBef>
              <a:buClr>
                <a:srgbClr val="191919"/>
              </a:buClr>
              <a:buSzPct val="112500"/>
              <a:buFont typeface="Arial"/>
              <a:buChar char="•"/>
              <a:tabLst>
                <a:tab pos="503555" algn="l"/>
              </a:tabLst>
            </a:pPr>
            <a:r>
              <a:rPr sz="1600" dirty="0">
                <a:latin typeface="Times New Roman"/>
                <a:cs typeface="Times New Roman"/>
              </a:rPr>
              <a:t>Multiple</a:t>
            </a:r>
            <a:r>
              <a:rPr sz="1600" spc="-5" dirty="0">
                <a:latin typeface="Times New Roman"/>
                <a:cs typeface="Times New Roman"/>
              </a:rPr>
              <a:t> </a:t>
            </a:r>
            <a:r>
              <a:rPr sz="1600" dirty="0">
                <a:latin typeface="Times New Roman"/>
                <a:cs typeface="Times New Roman"/>
              </a:rPr>
              <a:t>government</a:t>
            </a:r>
            <a:r>
              <a:rPr sz="1600" spc="5" dirty="0">
                <a:latin typeface="Times New Roman"/>
                <a:cs typeface="Times New Roman"/>
              </a:rPr>
              <a:t> </a:t>
            </a:r>
            <a:r>
              <a:rPr sz="1600" dirty="0">
                <a:latin typeface="Times New Roman"/>
                <a:cs typeface="Times New Roman"/>
              </a:rPr>
              <a:t>agencies, </a:t>
            </a:r>
            <a:r>
              <a:rPr sz="1600" spc="-5" dirty="0">
                <a:latin typeface="Times New Roman"/>
                <a:cs typeface="Times New Roman"/>
              </a:rPr>
              <a:t>who</a:t>
            </a:r>
            <a:r>
              <a:rPr sz="1600" dirty="0">
                <a:latin typeface="Times New Roman"/>
                <a:cs typeface="Times New Roman"/>
              </a:rPr>
              <a:t> often don’t</a:t>
            </a:r>
            <a:r>
              <a:rPr sz="1600" spc="5" dirty="0">
                <a:latin typeface="Times New Roman"/>
                <a:cs typeface="Times New Roman"/>
              </a:rPr>
              <a:t> </a:t>
            </a:r>
            <a:r>
              <a:rPr sz="1600" dirty="0">
                <a:latin typeface="Times New Roman"/>
                <a:cs typeface="Times New Roman"/>
              </a:rPr>
              <a:t>communicate with each other, are involved in getting </a:t>
            </a:r>
            <a:r>
              <a:rPr sz="1600" spc="-385" dirty="0">
                <a:latin typeface="Times New Roman"/>
                <a:cs typeface="Times New Roman"/>
              </a:rPr>
              <a:t> </a:t>
            </a:r>
            <a:r>
              <a:rPr sz="1600" dirty="0">
                <a:latin typeface="Times New Roman"/>
                <a:cs typeface="Times New Roman"/>
              </a:rPr>
              <a:t>final launch approval</a:t>
            </a:r>
            <a:r>
              <a:rPr lang="en-US" sz="1600" dirty="0">
                <a:latin typeface="Times New Roman"/>
                <a:cs typeface="Times New Roman"/>
              </a:rPr>
              <a:t>, i.e., New Zealand Space Agency (NZSA)</a:t>
            </a:r>
            <a:endParaRPr sz="1600" dirty="0">
              <a:latin typeface="Times New Roman"/>
              <a:cs typeface="Times New Roman"/>
            </a:endParaRPr>
          </a:p>
          <a:p>
            <a:pPr marL="503555" marR="221615" lvl="1" indent="-147955" algn="just">
              <a:lnSpc>
                <a:spcPct val="91300"/>
              </a:lnSpc>
              <a:spcBef>
                <a:spcPts val="130"/>
              </a:spcBef>
              <a:buClr>
                <a:srgbClr val="191919"/>
              </a:buClr>
              <a:buSzPct val="112500"/>
              <a:buFont typeface="Arial"/>
              <a:buChar char="•"/>
              <a:tabLst>
                <a:tab pos="503555" algn="l"/>
              </a:tabLst>
            </a:pPr>
            <a:r>
              <a:rPr sz="1600" dirty="0">
                <a:latin typeface="Times New Roman"/>
                <a:cs typeface="Times New Roman"/>
              </a:rPr>
              <a:t>Items like Planetary Protection, Orbital </a:t>
            </a:r>
            <a:r>
              <a:rPr sz="1600" spc="-5" dirty="0">
                <a:latin typeface="Times New Roman"/>
                <a:cs typeface="Times New Roman"/>
              </a:rPr>
              <a:t>Debris, Range </a:t>
            </a:r>
            <a:r>
              <a:rPr sz="1600" dirty="0">
                <a:latin typeface="Times New Roman"/>
                <a:cs typeface="Times New Roman"/>
              </a:rPr>
              <a:t>Safety requirements for launch, and transport </a:t>
            </a:r>
            <a:r>
              <a:rPr sz="1600" spc="-385" dirty="0">
                <a:latin typeface="Times New Roman"/>
                <a:cs typeface="Times New Roman"/>
              </a:rPr>
              <a:t> </a:t>
            </a:r>
            <a:r>
              <a:rPr sz="1600" dirty="0">
                <a:latin typeface="Times New Roman"/>
                <a:cs typeface="Times New Roman"/>
              </a:rPr>
              <a:t>requirements for an overseas launch (aka </a:t>
            </a:r>
            <a:r>
              <a:rPr sz="1600" spc="-5" dirty="0">
                <a:latin typeface="Times New Roman"/>
                <a:cs typeface="Times New Roman"/>
              </a:rPr>
              <a:t>Rocket Lab </a:t>
            </a:r>
            <a:r>
              <a:rPr sz="1600" dirty="0">
                <a:latin typeface="Times New Roman"/>
                <a:cs typeface="Times New Roman"/>
              </a:rPr>
              <a:t>in </a:t>
            </a:r>
            <a:r>
              <a:rPr sz="1600" spc="-5" dirty="0">
                <a:latin typeface="Times New Roman"/>
                <a:cs typeface="Times New Roman"/>
              </a:rPr>
              <a:t>NZ) </a:t>
            </a:r>
            <a:r>
              <a:rPr sz="1600" dirty="0">
                <a:latin typeface="Times New Roman"/>
                <a:cs typeface="Times New Roman"/>
              </a:rPr>
              <a:t>are </a:t>
            </a:r>
            <a:r>
              <a:rPr sz="1600" u="sng" dirty="0">
                <a:latin typeface="Times New Roman"/>
                <a:cs typeface="Times New Roman"/>
              </a:rPr>
              <a:t>not </a:t>
            </a:r>
            <a:r>
              <a:rPr sz="1600" u="sng" spc="-5" dirty="0">
                <a:latin typeface="Times New Roman"/>
                <a:cs typeface="Times New Roman"/>
              </a:rPr>
              <a:t>well </a:t>
            </a:r>
            <a:r>
              <a:rPr sz="1600" u="sng" dirty="0">
                <a:latin typeface="Times New Roman"/>
                <a:cs typeface="Times New Roman"/>
              </a:rPr>
              <a:t>understood </a:t>
            </a:r>
            <a:r>
              <a:rPr sz="1600" dirty="0">
                <a:latin typeface="Times New Roman"/>
                <a:cs typeface="Times New Roman"/>
              </a:rPr>
              <a:t>by most space </a:t>
            </a:r>
            <a:r>
              <a:rPr sz="1600" spc="5" dirty="0">
                <a:latin typeface="Times New Roman"/>
                <a:cs typeface="Times New Roman"/>
              </a:rPr>
              <a:t> </a:t>
            </a:r>
            <a:r>
              <a:rPr sz="1600" dirty="0">
                <a:latin typeface="Times New Roman"/>
                <a:cs typeface="Times New Roman"/>
              </a:rPr>
              <a:t>systems</a:t>
            </a:r>
            <a:r>
              <a:rPr sz="1600" spc="-5" dirty="0">
                <a:latin typeface="Times New Roman"/>
                <a:cs typeface="Times New Roman"/>
              </a:rPr>
              <a:t> </a:t>
            </a:r>
            <a:r>
              <a:rPr sz="1600" dirty="0">
                <a:latin typeface="Times New Roman"/>
                <a:cs typeface="Times New Roman"/>
              </a:rPr>
              <a:t>development</a:t>
            </a:r>
            <a:r>
              <a:rPr sz="1600" spc="5" dirty="0">
                <a:latin typeface="Times New Roman"/>
                <a:cs typeface="Times New Roman"/>
              </a:rPr>
              <a:t> </a:t>
            </a:r>
            <a:r>
              <a:rPr sz="1600" dirty="0">
                <a:latin typeface="Times New Roman"/>
                <a:cs typeface="Times New Roman"/>
              </a:rPr>
              <a:t>teams and require significant</a:t>
            </a:r>
            <a:r>
              <a:rPr sz="1600" spc="5" dirty="0">
                <a:latin typeface="Times New Roman"/>
                <a:cs typeface="Times New Roman"/>
              </a:rPr>
              <a:t> </a:t>
            </a:r>
            <a:r>
              <a:rPr sz="1600" dirty="0">
                <a:latin typeface="Times New Roman"/>
                <a:cs typeface="Times New Roman"/>
              </a:rPr>
              <a:t>oversight by project</a:t>
            </a:r>
            <a:r>
              <a:rPr sz="1600" spc="5" dirty="0">
                <a:latin typeface="Times New Roman"/>
                <a:cs typeface="Times New Roman"/>
              </a:rPr>
              <a:t> </a:t>
            </a:r>
            <a:r>
              <a:rPr sz="1600" dirty="0">
                <a:latin typeface="Times New Roman"/>
                <a:cs typeface="Times New Roman"/>
              </a:rPr>
              <a:t>management.</a:t>
            </a:r>
          </a:p>
          <a:p>
            <a:pPr marL="269875" marR="264160" indent="-257175" algn="just">
              <a:lnSpc>
                <a:spcPts val="1700"/>
              </a:lnSpc>
              <a:spcBef>
                <a:spcPts val="215"/>
              </a:spcBef>
              <a:buClr>
                <a:srgbClr val="191919"/>
              </a:buClr>
              <a:buSzPct val="112500"/>
              <a:buFont typeface="Arial"/>
              <a:buChar char="•"/>
              <a:tabLst>
                <a:tab pos="269875" algn="l"/>
              </a:tabLst>
            </a:pPr>
            <a:r>
              <a:rPr sz="1600" dirty="0">
                <a:latin typeface="Times New Roman"/>
                <a:cs typeface="Times New Roman"/>
              </a:rPr>
              <a:t>Selling the project is great. Implementing </a:t>
            </a:r>
            <a:r>
              <a:rPr lang="en-US" sz="1600" dirty="0">
                <a:latin typeface="Times New Roman"/>
                <a:cs typeface="Times New Roman"/>
              </a:rPr>
              <a:t>and executing </a:t>
            </a:r>
            <a:r>
              <a:rPr sz="1600" dirty="0">
                <a:latin typeface="Times New Roman"/>
                <a:cs typeface="Times New Roman"/>
              </a:rPr>
              <a:t>the project is </a:t>
            </a:r>
            <a:r>
              <a:rPr sz="1600" spc="-10" dirty="0">
                <a:latin typeface="Times New Roman"/>
                <a:cs typeface="Times New Roman"/>
              </a:rPr>
              <a:t>ALWAYS </a:t>
            </a:r>
            <a:r>
              <a:rPr sz="1600" dirty="0">
                <a:latin typeface="Times New Roman"/>
                <a:cs typeface="Times New Roman"/>
              </a:rPr>
              <a:t>harder, takes longer and costs more </a:t>
            </a:r>
            <a:r>
              <a:rPr sz="1600" spc="-385" dirty="0">
                <a:latin typeface="Times New Roman"/>
                <a:cs typeface="Times New Roman"/>
              </a:rPr>
              <a:t> </a:t>
            </a:r>
            <a:r>
              <a:rPr sz="1600" dirty="0">
                <a:latin typeface="Times New Roman"/>
                <a:cs typeface="Times New Roman"/>
              </a:rPr>
              <a:t>that most</a:t>
            </a:r>
            <a:r>
              <a:rPr sz="1600" spc="5" dirty="0">
                <a:latin typeface="Times New Roman"/>
                <a:cs typeface="Times New Roman"/>
              </a:rPr>
              <a:t> </a:t>
            </a:r>
            <a:r>
              <a:rPr sz="1600" dirty="0">
                <a:latin typeface="Times New Roman"/>
                <a:cs typeface="Times New Roman"/>
              </a:rPr>
              <a:t>everyone thinks.</a:t>
            </a:r>
          </a:p>
          <a:p>
            <a:pPr marL="503555" lvl="1" indent="-147955" algn="just">
              <a:lnSpc>
                <a:spcPts val="1810"/>
              </a:lnSpc>
              <a:spcBef>
                <a:spcPts val="55"/>
              </a:spcBef>
              <a:buClr>
                <a:srgbClr val="191919"/>
              </a:buClr>
              <a:buSzPct val="112500"/>
              <a:buFont typeface="Arial"/>
              <a:buChar char="•"/>
              <a:tabLst>
                <a:tab pos="503555" algn="l"/>
              </a:tabLst>
            </a:pPr>
            <a:r>
              <a:rPr sz="1600" spc="-10" dirty="0">
                <a:latin typeface="Times New Roman"/>
                <a:cs typeface="Times New Roman"/>
              </a:rPr>
              <a:t>CAPSTONE</a:t>
            </a:r>
            <a:r>
              <a:rPr sz="1600" spc="-5" dirty="0">
                <a:latin typeface="Times New Roman"/>
                <a:cs typeface="Times New Roman"/>
              </a:rPr>
              <a:t> was</a:t>
            </a:r>
            <a:r>
              <a:rPr sz="1600" dirty="0">
                <a:latin typeface="Times New Roman"/>
                <a:cs typeface="Times New Roman"/>
              </a:rPr>
              <a:t> sold as</a:t>
            </a:r>
            <a:r>
              <a:rPr sz="1600" spc="5" dirty="0">
                <a:latin typeface="Times New Roman"/>
                <a:cs typeface="Times New Roman"/>
              </a:rPr>
              <a:t> </a:t>
            </a:r>
            <a:r>
              <a:rPr sz="1600" dirty="0">
                <a:latin typeface="Times New Roman"/>
                <a:cs typeface="Times New Roman"/>
              </a:rPr>
              <a:t>a low</a:t>
            </a:r>
            <a:r>
              <a:rPr sz="1600" spc="-10" dirty="0">
                <a:latin typeface="Times New Roman"/>
                <a:cs typeface="Times New Roman"/>
              </a:rPr>
              <a:t> </a:t>
            </a:r>
            <a:r>
              <a:rPr sz="1600" dirty="0">
                <a:latin typeface="Times New Roman"/>
                <a:cs typeface="Times New Roman"/>
              </a:rPr>
              <a:t>cost,</a:t>
            </a:r>
            <a:r>
              <a:rPr sz="1600" spc="5" dirty="0">
                <a:latin typeface="Times New Roman"/>
                <a:cs typeface="Times New Roman"/>
              </a:rPr>
              <a:t> </a:t>
            </a:r>
            <a:r>
              <a:rPr sz="1600" dirty="0">
                <a:latin typeface="Times New Roman"/>
                <a:cs typeface="Times New Roman"/>
              </a:rPr>
              <a:t>fast</a:t>
            </a:r>
            <a:r>
              <a:rPr sz="1600" spc="5" dirty="0">
                <a:latin typeface="Times New Roman"/>
                <a:cs typeface="Times New Roman"/>
              </a:rPr>
              <a:t> </a:t>
            </a:r>
            <a:r>
              <a:rPr sz="1600" dirty="0">
                <a:latin typeface="Times New Roman"/>
                <a:cs typeface="Times New Roman"/>
              </a:rPr>
              <a:t>paced cislunar</a:t>
            </a:r>
            <a:r>
              <a:rPr sz="1600" spc="5" dirty="0">
                <a:latin typeface="Times New Roman"/>
                <a:cs typeface="Times New Roman"/>
              </a:rPr>
              <a:t> </a:t>
            </a:r>
            <a:r>
              <a:rPr sz="1600" dirty="0">
                <a:latin typeface="Times New Roman"/>
                <a:cs typeface="Times New Roman"/>
              </a:rPr>
              <a:t>mission to deliver</a:t>
            </a:r>
            <a:r>
              <a:rPr sz="1600" spc="5" dirty="0">
                <a:latin typeface="Times New Roman"/>
                <a:cs typeface="Times New Roman"/>
              </a:rPr>
              <a:t> </a:t>
            </a:r>
            <a:r>
              <a:rPr sz="1600" dirty="0">
                <a:latin typeface="Times New Roman"/>
                <a:cs typeface="Times New Roman"/>
              </a:rPr>
              <a:t>data and results</a:t>
            </a:r>
            <a:r>
              <a:rPr sz="1600" spc="5" dirty="0">
                <a:latin typeface="Times New Roman"/>
                <a:cs typeface="Times New Roman"/>
              </a:rPr>
              <a:t> </a:t>
            </a:r>
            <a:r>
              <a:rPr sz="1600" dirty="0">
                <a:latin typeface="Times New Roman"/>
                <a:cs typeface="Times New Roman"/>
              </a:rPr>
              <a:t>to </a:t>
            </a:r>
            <a:r>
              <a:rPr sz="1600" spc="-10" dirty="0">
                <a:latin typeface="Times New Roman"/>
                <a:cs typeface="Times New Roman"/>
              </a:rPr>
              <a:t>NASA </a:t>
            </a:r>
            <a:r>
              <a:rPr sz="1600" dirty="0">
                <a:latin typeface="Times New Roman"/>
                <a:cs typeface="Times New Roman"/>
              </a:rPr>
              <a:t>in</a:t>
            </a:r>
          </a:p>
          <a:p>
            <a:pPr marL="503555" algn="just">
              <a:lnSpc>
                <a:spcPts val="1800"/>
              </a:lnSpc>
            </a:pPr>
            <a:r>
              <a:rPr sz="1600" spc="-5" dirty="0">
                <a:latin typeface="Times New Roman"/>
                <a:cs typeface="Times New Roman"/>
              </a:rPr>
              <a:t>~20-24</a:t>
            </a:r>
            <a:r>
              <a:rPr sz="1600" dirty="0">
                <a:latin typeface="Times New Roman"/>
                <a:cs typeface="Times New Roman"/>
              </a:rPr>
              <a:t> months. </a:t>
            </a:r>
            <a:r>
              <a:rPr sz="1600" spc="-5" dirty="0">
                <a:latin typeface="Times New Roman"/>
                <a:cs typeface="Times New Roman"/>
              </a:rPr>
              <a:t>The</a:t>
            </a:r>
            <a:r>
              <a:rPr sz="1600" dirty="0">
                <a:latin typeface="Times New Roman"/>
                <a:cs typeface="Times New Roman"/>
              </a:rPr>
              <a:t> reserves </a:t>
            </a:r>
            <a:r>
              <a:rPr sz="1600" spc="-5" dirty="0">
                <a:latin typeface="Times New Roman"/>
                <a:cs typeface="Times New Roman"/>
              </a:rPr>
              <a:t>were</a:t>
            </a:r>
            <a:r>
              <a:rPr sz="1600" dirty="0">
                <a:latin typeface="Times New Roman"/>
                <a:cs typeface="Times New Roman"/>
              </a:rPr>
              <a:t> considered adequate and that</a:t>
            </a:r>
            <a:r>
              <a:rPr sz="1600" spc="5" dirty="0">
                <a:latin typeface="Times New Roman"/>
                <a:cs typeface="Times New Roman"/>
              </a:rPr>
              <a:t> </a:t>
            </a:r>
            <a:r>
              <a:rPr sz="1600" dirty="0">
                <a:latin typeface="Times New Roman"/>
                <a:cs typeface="Times New Roman"/>
              </a:rPr>
              <a:t>is </a:t>
            </a:r>
            <a:r>
              <a:rPr sz="1600" u="sng" dirty="0">
                <a:latin typeface="Times New Roman"/>
                <a:cs typeface="Times New Roman"/>
              </a:rPr>
              <a:t>often underestimated </a:t>
            </a:r>
            <a:r>
              <a:rPr sz="1600" dirty="0">
                <a:latin typeface="Times New Roman"/>
                <a:cs typeface="Times New Roman"/>
              </a:rPr>
              <a:t>as well.</a:t>
            </a:r>
          </a:p>
          <a:p>
            <a:pPr marL="503555" marR="102235" lvl="1" indent="-147955">
              <a:lnSpc>
                <a:spcPts val="1700"/>
              </a:lnSpc>
              <a:spcBef>
                <a:spcPts val="229"/>
              </a:spcBef>
              <a:buClr>
                <a:srgbClr val="191919"/>
              </a:buClr>
              <a:buSzPct val="112500"/>
              <a:buFont typeface="Arial"/>
              <a:buChar char="•"/>
              <a:tabLst>
                <a:tab pos="503555" algn="l"/>
              </a:tabLst>
            </a:pPr>
            <a:r>
              <a:rPr sz="1600" spc="-5" dirty="0">
                <a:latin typeface="Times New Roman"/>
                <a:cs typeface="Times New Roman"/>
              </a:rPr>
              <a:t>COVID</a:t>
            </a:r>
            <a:r>
              <a:rPr sz="1600" spc="-10" dirty="0">
                <a:latin typeface="Times New Roman"/>
                <a:cs typeface="Times New Roman"/>
              </a:rPr>
              <a:t> </a:t>
            </a:r>
            <a:r>
              <a:rPr sz="1600" dirty="0">
                <a:latin typeface="Times New Roman"/>
                <a:cs typeface="Times New Roman"/>
              </a:rPr>
              <a:t>aside, several</a:t>
            </a:r>
            <a:r>
              <a:rPr sz="1600" spc="5" dirty="0">
                <a:latin typeface="Times New Roman"/>
                <a:cs typeface="Times New Roman"/>
              </a:rPr>
              <a:t> </a:t>
            </a:r>
            <a:r>
              <a:rPr sz="1600" dirty="0">
                <a:latin typeface="Times New Roman"/>
                <a:cs typeface="Times New Roman"/>
              </a:rPr>
              <a:t>key challenges </a:t>
            </a:r>
            <a:r>
              <a:rPr sz="1600" spc="-5" dirty="0">
                <a:latin typeface="Times New Roman"/>
                <a:cs typeface="Times New Roman"/>
              </a:rPr>
              <a:t>were</a:t>
            </a:r>
            <a:r>
              <a:rPr sz="1600" dirty="0">
                <a:latin typeface="Times New Roman"/>
                <a:cs typeface="Times New Roman"/>
              </a:rPr>
              <a:t> not</a:t>
            </a:r>
            <a:r>
              <a:rPr sz="1600" spc="5" dirty="0">
                <a:latin typeface="Times New Roman"/>
                <a:cs typeface="Times New Roman"/>
              </a:rPr>
              <a:t> </a:t>
            </a:r>
            <a:r>
              <a:rPr sz="1600" spc="-5" dirty="0">
                <a:latin typeface="Times New Roman"/>
                <a:cs typeface="Times New Roman"/>
              </a:rPr>
              <a:t>well</a:t>
            </a:r>
            <a:r>
              <a:rPr sz="1600" spc="5" dirty="0">
                <a:latin typeface="Times New Roman"/>
                <a:cs typeface="Times New Roman"/>
              </a:rPr>
              <a:t> </a:t>
            </a:r>
            <a:r>
              <a:rPr sz="1600" dirty="0">
                <a:latin typeface="Times New Roman"/>
                <a:cs typeface="Times New Roman"/>
              </a:rPr>
              <a:t>understood by the team</a:t>
            </a:r>
            <a:r>
              <a:rPr sz="1600" spc="5" dirty="0">
                <a:latin typeface="Times New Roman"/>
                <a:cs typeface="Times New Roman"/>
              </a:rPr>
              <a:t> </a:t>
            </a:r>
            <a:r>
              <a:rPr sz="1600" dirty="0">
                <a:latin typeface="Times New Roman"/>
                <a:cs typeface="Times New Roman"/>
              </a:rPr>
              <a:t>until</a:t>
            </a:r>
            <a:r>
              <a:rPr sz="1600" spc="5" dirty="0">
                <a:latin typeface="Times New Roman"/>
                <a:cs typeface="Times New Roman"/>
              </a:rPr>
              <a:t> </a:t>
            </a:r>
            <a:r>
              <a:rPr sz="1600" spc="-5" dirty="0">
                <a:latin typeface="Times New Roman"/>
                <a:cs typeface="Times New Roman"/>
              </a:rPr>
              <a:t>well</a:t>
            </a:r>
            <a:r>
              <a:rPr sz="1600" spc="5" dirty="0">
                <a:latin typeface="Times New Roman"/>
                <a:cs typeface="Times New Roman"/>
              </a:rPr>
              <a:t> </a:t>
            </a:r>
            <a:r>
              <a:rPr sz="1600" dirty="0">
                <a:latin typeface="Times New Roman"/>
                <a:cs typeface="Times New Roman"/>
              </a:rPr>
              <a:t>into the project </a:t>
            </a:r>
            <a:r>
              <a:rPr sz="1600" spc="-385" dirty="0">
                <a:latin typeface="Times New Roman"/>
                <a:cs typeface="Times New Roman"/>
              </a:rPr>
              <a:t> </a:t>
            </a:r>
            <a:r>
              <a:rPr sz="1600" dirty="0">
                <a:latin typeface="Times New Roman"/>
                <a:cs typeface="Times New Roman"/>
              </a:rPr>
              <a:t>and</a:t>
            </a:r>
            <a:r>
              <a:rPr sz="1600" spc="-5" dirty="0">
                <a:latin typeface="Times New Roman"/>
                <a:cs typeface="Times New Roman"/>
              </a:rPr>
              <a:t> </a:t>
            </a:r>
            <a:r>
              <a:rPr sz="1600" dirty="0">
                <a:latin typeface="Times New Roman"/>
                <a:cs typeface="Times New Roman"/>
              </a:rPr>
              <a:t>costly adjustments had to be made to mitigate these issues.</a:t>
            </a:r>
          </a:p>
          <a:p>
            <a:pPr marL="503555" marR="481330" lvl="1" indent="-147955">
              <a:lnSpc>
                <a:spcPts val="1680"/>
              </a:lnSpc>
              <a:spcBef>
                <a:spcPts val="335"/>
              </a:spcBef>
              <a:buClr>
                <a:srgbClr val="191919"/>
              </a:buClr>
              <a:buSzPct val="112500"/>
              <a:buFont typeface="Arial"/>
              <a:buChar char="•"/>
              <a:tabLst>
                <a:tab pos="503555" algn="l"/>
              </a:tabLst>
            </a:pPr>
            <a:r>
              <a:rPr sz="1600" spc="-5" dirty="0">
                <a:latin typeface="Times New Roman"/>
                <a:cs typeface="Times New Roman"/>
              </a:rPr>
              <a:t>Between </a:t>
            </a:r>
            <a:r>
              <a:rPr sz="1600" dirty="0">
                <a:latin typeface="Times New Roman"/>
                <a:cs typeface="Times New Roman"/>
              </a:rPr>
              <a:t>the launch vehicle </a:t>
            </a:r>
            <a:r>
              <a:rPr lang="en-US" sz="1600" dirty="0">
                <a:latin typeface="Times New Roman"/>
                <a:cs typeface="Times New Roman"/>
              </a:rPr>
              <a:t>upper stage </a:t>
            </a:r>
            <a:r>
              <a:rPr sz="1600" dirty="0">
                <a:latin typeface="Times New Roman"/>
                <a:cs typeface="Times New Roman"/>
              </a:rPr>
              <a:t>issues and the the</a:t>
            </a:r>
            <a:r>
              <a:rPr sz="1600" spc="-5" dirty="0">
                <a:latin typeface="Times New Roman"/>
                <a:cs typeface="Times New Roman"/>
              </a:rPr>
              <a:t> </a:t>
            </a:r>
            <a:r>
              <a:rPr sz="1600" dirty="0">
                <a:latin typeface="Times New Roman"/>
                <a:cs typeface="Times New Roman"/>
              </a:rPr>
              <a:t>unique spacecraft</a:t>
            </a:r>
            <a:r>
              <a:rPr sz="1600" spc="5" dirty="0">
                <a:latin typeface="Times New Roman"/>
                <a:cs typeface="Times New Roman"/>
              </a:rPr>
              <a:t> </a:t>
            </a:r>
            <a:r>
              <a:rPr sz="1600" dirty="0">
                <a:latin typeface="Times New Roman"/>
                <a:cs typeface="Times New Roman"/>
              </a:rPr>
              <a:t>requirements impact</a:t>
            </a:r>
            <a:r>
              <a:rPr sz="1600" spc="5" dirty="0">
                <a:latin typeface="Times New Roman"/>
                <a:cs typeface="Times New Roman"/>
              </a:rPr>
              <a:t> </a:t>
            </a:r>
            <a:r>
              <a:rPr sz="1600" dirty="0">
                <a:latin typeface="Times New Roman"/>
                <a:cs typeface="Times New Roman"/>
              </a:rPr>
              <a:t>on a </a:t>
            </a:r>
            <a:r>
              <a:rPr sz="1600" spc="-5" dirty="0">
                <a:latin typeface="Times New Roman"/>
                <a:cs typeface="Times New Roman"/>
              </a:rPr>
              <a:t>COTS </a:t>
            </a:r>
            <a:r>
              <a:rPr sz="1600" spc="-385" dirty="0">
                <a:latin typeface="Times New Roman"/>
                <a:cs typeface="Times New Roman"/>
              </a:rPr>
              <a:t> </a:t>
            </a:r>
            <a:r>
              <a:rPr sz="1600" dirty="0">
                <a:latin typeface="Times New Roman"/>
                <a:cs typeface="Times New Roman"/>
              </a:rPr>
              <a:t>design,</a:t>
            </a:r>
            <a:r>
              <a:rPr sz="1600" spc="-5" dirty="0">
                <a:latin typeface="Times New Roman"/>
                <a:cs typeface="Times New Roman"/>
              </a:rPr>
              <a:t> </a:t>
            </a:r>
            <a:r>
              <a:rPr sz="1600" dirty="0">
                <a:latin typeface="Times New Roman"/>
                <a:cs typeface="Times New Roman"/>
              </a:rPr>
              <a:t>the mission</a:t>
            </a:r>
            <a:r>
              <a:rPr sz="1600" spc="5" dirty="0">
                <a:latin typeface="Times New Roman"/>
                <a:cs typeface="Times New Roman"/>
              </a:rPr>
              <a:t> </a:t>
            </a:r>
            <a:r>
              <a:rPr sz="1600" dirty="0">
                <a:latin typeface="Times New Roman"/>
                <a:cs typeface="Times New Roman"/>
              </a:rPr>
              <a:t>launch</a:t>
            </a:r>
            <a:r>
              <a:rPr lang="en-US" sz="1600" dirty="0">
                <a:latin typeface="Times New Roman"/>
                <a:cs typeface="Times New Roman"/>
              </a:rPr>
              <a:t>ed</a:t>
            </a:r>
            <a:r>
              <a:rPr sz="1600" dirty="0">
                <a:latin typeface="Times New Roman"/>
                <a:cs typeface="Times New Roman"/>
              </a:rPr>
              <a:t> </a:t>
            </a:r>
            <a:r>
              <a:rPr lang="en-US" sz="1600" dirty="0">
                <a:latin typeface="Times New Roman"/>
                <a:cs typeface="Times New Roman"/>
              </a:rPr>
              <a:t>~</a:t>
            </a:r>
            <a:r>
              <a:rPr lang="en-US" sz="1600" b="1" dirty="0">
                <a:latin typeface="Times New Roman"/>
                <a:cs typeface="Times New Roman"/>
              </a:rPr>
              <a:t>16 months</a:t>
            </a:r>
            <a:r>
              <a:rPr sz="1600" b="1" spc="-5" dirty="0">
                <a:latin typeface="Times New Roman"/>
                <a:cs typeface="Times New Roman"/>
              </a:rPr>
              <a:t> </a:t>
            </a:r>
            <a:r>
              <a:rPr sz="1600" dirty="0">
                <a:latin typeface="Times New Roman"/>
                <a:cs typeface="Times New Roman"/>
              </a:rPr>
              <a:t>after it</a:t>
            </a:r>
            <a:r>
              <a:rPr sz="1600" spc="5" dirty="0">
                <a:latin typeface="Times New Roman"/>
                <a:cs typeface="Times New Roman"/>
              </a:rPr>
              <a:t> </a:t>
            </a:r>
            <a:r>
              <a:rPr sz="1600" spc="-5" dirty="0">
                <a:latin typeface="Times New Roman"/>
                <a:cs typeface="Times New Roman"/>
              </a:rPr>
              <a:t>was</a:t>
            </a:r>
            <a:r>
              <a:rPr sz="1600" dirty="0">
                <a:latin typeface="Times New Roman"/>
                <a:cs typeface="Times New Roman"/>
              </a:rPr>
              <a:t> initially</a:t>
            </a:r>
            <a:r>
              <a:rPr lang="en-US" sz="1600" dirty="0">
                <a:latin typeface="Times New Roman"/>
                <a:cs typeface="Times New Roman"/>
              </a:rPr>
              <a:t> planned.</a:t>
            </a:r>
            <a:endParaRPr sz="1600" dirty="0">
              <a:latin typeface="Times New Roman"/>
              <a:cs typeface="Times New Roman"/>
            </a:endParaRPr>
          </a:p>
        </p:txBody>
      </p:sp>
      <p:sp>
        <p:nvSpPr>
          <p:cNvPr id="6" name="object 15">
            <a:extLst>
              <a:ext uri="{FF2B5EF4-FFF2-40B4-BE49-F238E27FC236}">
                <a16:creationId xmlns:a16="http://schemas.microsoft.com/office/drawing/2014/main" id="{7DABB41D-2035-A396-0A25-86F86AC66C5F}"/>
              </a:ext>
            </a:extLst>
          </p:cNvPr>
          <p:cNvSpPr txBox="1"/>
          <p:nvPr/>
        </p:nvSpPr>
        <p:spPr>
          <a:xfrm>
            <a:off x="8855854" y="4900154"/>
            <a:ext cx="246426" cy="205184"/>
          </a:xfrm>
          <a:prstGeom prst="rect">
            <a:avLst/>
          </a:prstGeom>
        </p:spPr>
        <p:txBody>
          <a:bodyPr vert="horz" wrap="square" lIns="0" tIns="0" rIns="0" bIns="0" rtlCol="0">
            <a:spAutoFit/>
          </a:bodyPr>
          <a:lstStyle/>
          <a:p>
            <a:pPr marL="38100" algn="ctr">
              <a:lnSpc>
                <a:spcPts val="1645"/>
              </a:lnSpc>
            </a:pPr>
            <a:fld id="{81D60167-4931-47E6-BA6A-407CBD079E47}" type="slidenum">
              <a:rPr sz="1400">
                <a:latin typeface="Arial"/>
                <a:cs typeface="Arial"/>
              </a:rPr>
              <a:pPr marL="38100" algn="ctr">
                <a:lnSpc>
                  <a:spcPts val="1645"/>
                </a:lnSpc>
              </a:pPr>
              <a:t>21</a:t>
            </a:fld>
            <a:endParaRPr sz="1400" dirty="0">
              <a:latin typeface="Arial"/>
              <a:cs typeface="Arial"/>
            </a:endParaRPr>
          </a:p>
        </p:txBody>
      </p:sp>
      <p:sp>
        <p:nvSpPr>
          <p:cNvPr id="5" name="Holder 4">
            <a:extLst>
              <a:ext uri="{FF2B5EF4-FFF2-40B4-BE49-F238E27FC236}">
                <a16:creationId xmlns:a16="http://schemas.microsoft.com/office/drawing/2014/main" id="{EF1F9D82-C1CA-6431-EA34-05E1A4AEB9BB}"/>
              </a:ext>
            </a:extLst>
          </p:cNvPr>
          <p:cNvSpPr>
            <a:spLocks noGrp="1"/>
          </p:cNvSpPr>
          <p:nvPr>
            <p:ph type="ftr" sz="quarter" idx="5"/>
          </p:nvPr>
        </p:nvSpPr>
        <p:spPr>
          <a:xfrm>
            <a:off x="3017520" y="4885745"/>
            <a:ext cx="3355466" cy="243656"/>
          </a:xfrm>
          <a:prstGeom prst="rect">
            <a:avLst/>
          </a:prstGeom>
        </p:spPr>
        <p:txBody>
          <a:bodyPr wrap="square" lIns="0" tIns="0" rIns="0" bIns="0">
            <a:spAutoFit/>
          </a:bodyPr>
          <a:lstStyle>
            <a:lvl1pPr>
              <a:defRPr sz="800" b="0" i="0">
                <a:solidFill>
                  <a:schemeClr val="bg1"/>
                </a:solidFill>
                <a:latin typeface="Times New Roman"/>
                <a:cs typeface="Times New Roman"/>
              </a:defRPr>
            </a:lvl1pPr>
          </a:lstStyle>
          <a:p>
            <a:pPr marL="1049655" marR="5080" indent="-1037590">
              <a:lnSpc>
                <a:spcPts val="910"/>
              </a:lnSpc>
              <a:spcBef>
                <a:spcPts val="85"/>
              </a:spcBef>
            </a:pPr>
            <a:r>
              <a:rPr lang="en-US" spc="-35" dirty="0"/>
              <a:t>CAPSTONE Mission Summary Briefing to Interplanetary Small Satellite Conference</a:t>
            </a:r>
          </a:p>
          <a:p>
            <a:pPr marL="1049655" marR="5080" indent="-1037590">
              <a:lnSpc>
                <a:spcPts val="910"/>
              </a:lnSpc>
              <a:spcBef>
                <a:spcPts val="85"/>
              </a:spcBef>
            </a:pPr>
            <a:r>
              <a:rPr lang="en-US" spc="-35" dirty="0"/>
              <a:t>5/1/2023  Advanced Space, LLC</a:t>
            </a:r>
            <a:endParaRP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35F8E-23B3-4EDC-AC6C-9EC1C43EBF2C}"/>
              </a:ext>
            </a:extLst>
          </p:cNvPr>
          <p:cNvSpPr>
            <a:spLocks noGrp="1"/>
          </p:cNvSpPr>
          <p:nvPr>
            <p:ph type="title"/>
          </p:nvPr>
        </p:nvSpPr>
        <p:spPr>
          <a:xfrm>
            <a:off x="-11924" y="177504"/>
            <a:ext cx="7882263" cy="480091"/>
          </a:xfrm>
        </p:spPr>
        <p:txBody>
          <a:bodyPr/>
          <a:lstStyle/>
          <a:p>
            <a:r>
              <a:rPr lang="en-US" sz="2800" dirty="0">
                <a:latin typeface="Times New Roman"/>
              </a:rPr>
              <a:t>CAPSTONE Mission Status – 5/1/23</a:t>
            </a:r>
          </a:p>
        </p:txBody>
      </p:sp>
      <p:sp>
        <p:nvSpPr>
          <p:cNvPr id="4" name="Slide Number Placeholder 3">
            <a:extLst>
              <a:ext uri="{FF2B5EF4-FFF2-40B4-BE49-F238E27FC236}">
                <a16:creationId xmlns:a16="http://schemas.microsoft.com/office/drawing/2014/main" id="{4F403B1A-2373-42A0-AA48-8C99DFD9FB4D}"/>
              </a:ext>
            </a:extLst>
          </p:cNvPr>
          <p:cNvSpPr>
            <a:spLocks noGrp="1"/>
          </p:cNvSpPr>
          <p:nvPr>
            <p:ph type="sldNum" idx="12"/>
          </p:nvPr>
        </p:nvSpPr>
        <p:spPr/>
        <p:txBody>
          <a:bodyPr/>
          <a:lstStyle/>
          <a:p>
            <a:fld id="{00000000-1234-1234-1234-123412341234}" type="slidenum">
              <a:rPr lang="en-US" smtClean="0"/>
              <a:pPr/>
              <a:t>22</a:t>
            </a:fld>
            <a:endParaRPr lang="en-US" dirty="0"/>
          </a:p>
        </p:txBody>
      </p:sp>
      <p:sp>
        <p:nvSpPr>
          <p:cNvPr id="5" name="Footer Placeholder 4">
            <a:extLst>
              <a:ext uri="{FF2B5EF4-FFF2-40B4-BE49-F238E27FC236}">
                <a16:creationId xmlns:a16="http://schemas.microsoft.com/office/drawing/2014/main" id="{6F94BC11-947E-4216-9583-8700DA3EA4B3}"/>
              </a:ext>
            </a:extLst>
          </p:cNvPr>
          <p:cNvSpPr>
            <a:spLocks noGrp="1"/>
          </p:cNvSpPr>
          <p:nvPr>
            <p:ph type="ftr" sz="quarter" idx="11"/>
          </p:nvPr>
        </p:nvSpPr>
        <p:spPr>
          <a:xfrm>
            <a:off x="0" y="6524769"/>
            <a:ext cx="4114800" cy="3651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dirty="0">
                <a:solidFill>
                  <a:schemeClr val="bg1">
                    <a:lumMod val="85000"/>
                  </a:schemeClr>
                </a:solidFill>
                <a:latin typeface="Lato" panose="020F0502020204030203" pitchFamily="34" charset="77"/>
              </a:rPr>
              <a:t>Delivering Innovation to Orbit</a:t>
            </a:r>
          </a:p>
        </p:txBody>
      </p:sp>
      <p:sp>
        <p:nvSpPr>
          <p:cNvPr id="6" name="Text Placeholder 2">
            <a:extLst>
              <a:ext uri="{FF2B5EF4-FFF2-40B4-BE49-F238E27FC236}">
                <a16:creationId xmlns:a16="http://schemas.microsoft.com/office/drawing/2014/main" id="{1FBE6ACB-4BBA-9045-B506-A6BB85B10C11}"/>
              </a:ext>
            </a:extLst>
          </p:cNvPr>
          <p:cNvSpPr txBox="1">
            <a:spLocks/>
          </p:cNvSpPr>
          <p:nvPr/>
        </p:nvSpPr>
        <p:spPr>
          <a:xfrm>
            <a:off x="-48908" y="551855"/>
            <a:ext cx="9144000" cy="4268125"/>
          </a:xfrm>
          <a:prstGeom prst="rect">
            <a:avLst/>
          </a:prstGeom>
          <a:noFill/>
          <a:ln>
            <a:noFill/>
          </a:ln>
        </p:spPr>
        <p:txBody>
          <a:bodyPr spcFirstLastPara="1" wrap="square" lIns="68569" tIns="34275" rIns="68569" bIns="34275" anchor="t" anchorCtr="0"/>
          <a:lstStyle>
            <a:defPPr marR="0" lvl="0" algn="l" rtl="0">
              <a:lnSpc>
                <a:spcPct val="100000"/>
              </a:lnSpc>
              <a:spcBef>
                <a:spcPts val="0"/>
              </a:spcBef>
              <a:spcAft>
                <a:spcPts val="0"/>
              </a:spcAft>
            </a:defPPr>
            <a:lvl1pPr marL="457200" marR="0" lvl="0" indent="-342900" algn="l" rtl="0" eaLnBrk="1" hangingPunct="1">
              <a:lnSpc>
                <a:spcPct val="90000"/>
              </a:lnSpc>
              <a:spcBef>
                <a:spcPts val="1000"/>
              </a:spcBef>
              <a:spcAft>
                <a:spcPts val="0"/>
              </a:spcAft>
              <a:buClr>
                <a:schemeClr val="dk1"/>
              </a:buClr>
              <a:buSzPts val="1800"/>
              <a:buFont typeface="Times New Roman"/>
              <a:buChar char="•"/>
              <a:defRPr sz="2800" b="0" i="0" u="none" strike="noStrike" cap="none">
                <a:solidFill>
                  <a:schemeClr val="dk1"/>
                </a:solidFill>
                <a:latin typeface="Lato" panose="020F0502020204030203"/>
                <a:ea typeface="Times New Roman"/>
                <a:cs typeface="Times New Roman"/>
                <a:sym typeface="Times New Roman"/>
              </a:defRPr>
            </a:lvl1pPr>
            <a:lvl2pPr marL="914400" marR="0" lvl="1" indent="-342900" algn="l" rtl="0" eaLnBrk="1" hangingPunct="1">
              <a:lnSpc>
                <a:spcPct val="90000"/>
              </a:lnSpc>
              <a:spcBef>
                <a:spcPts val="500"/>
              </a:spcBef>
              <a:spcAft>
                <a:spcPts val="0"/>
              </a:spcAft>
              <a:buClr>
                <a:schemeClr val="dk1"/>
              </a:buClr>
              <a:buSzPts val="1800"/>
              <a:buFont typeface="Times New Roman"/>
              <a:buChar char="•"/>
              <a:defRPr sz="2400" b="0" i="0" u="none" strike="noStrike" cap="none">
                <a:solidFill>
                  <a:schemeClr val="dk1"/>
                </a:solidFill>
                <a:latin typeface="Lato" panose="020F0502020204030203"/>
                <a:ea typeface="Times New Roman"/>
                <a:cs typeface="Times New Roman"/>
                <a:sym typeface="Times New Roman"/>
              </a:defRPr>
            </a:lvl2pPr>
            <a:lvl3pPr marL="1371600" marR="0" lvl="2" indent="-342900" algn="l" rtl="0" eaLnBrk="1" hangingPunct="1">
              <a:lnSpc>
                <a:spcPct val="90000"/>
              </a:lnSpc>
              <a:spcBef>
                <a:spcPts val="500"/>
              </a:spcBef>
              <a:spcAft>
                <a:spcPts val="0"/>
              </a:spcAft>
              <a:buClr>
                <a:schemeClr val="dk1"/>
              </a:buClr>
              <a:buSzPts val="1800"/>
              <a:buFont typeface="Times New Roman"/>
              <a:buChar char="•"/>
              <a:defRPr sz="2000" b="0" i="0" u="none" strike="noStrike" cap="none">
                <a:solidFill>
                  <a:schemeClr val="dk1"/>
                </a:solidFill>
                <a:latin typeface="Times New Roman"/>
                <a:ea typeface="Times New Roman"/>
                <a:cs typeface="Times New Roman"/>
                <a:sym typeface="Times New Roman"/>
              </a:defRPr>
            </a:lvl3pPr>
            <a:lvl4pPr marL="1828800" marR="0" lvl="3" indent="-342900" algn="l" rtl="0" eaLnBrk="1" hangingPunct="1">
              <a:lnSpc>
                <a:spcPct val="90000"/>
              </a:lnSpc>
              <a:spcBef>
                <a:spcPts val="500"/>
              </a:spcBef>
              <a:spcAft>
                <a:spcPts val="0"/>
              </a:spcAft>
              <a:buClr>
                <a:schemeClr val="dk1"/>
              </a:buClr>
              <a:buSzPts val="1800"/>
              <a:buFont typeface="Times New Roman"/>
              <a:buChar char="•"/>
              <a:defRPr sz="1800" b="0" i="0" u="none" strike="noStrike" cap="none">
                <a:solidFill>
                  <a:schemeClr val="dk1"/>
                </a:solidFill>
                <a:latin typeface="Times New Roman"/>
                <a:ea typeface="Times New Roman"/>
                <a:cs typeface="Times New Roman"/>
                <a:sym typeface="Times New Roman"/>
              </a:defRPr>
            </a:lvl4pPr>
            <a:lvl5pPr marL="2286000" marR="0" lvl="4" indent="-342900" algn="l" rtl="0" eaLnBrk="1" hangingPunct="1">
              <a:lnSpc>
                <a:spcPct val="90000"/>
              </a:lnSpc>
              <a:spcBef>
                <a:spcPts val="500"/>
              </a:spcBef>
              <a:spcAft>
                <a:spcPts val="0"/>
              </a:spcAft>
              <a:buClr>
                <a:schemeClr val="dk1"/>
              </a:buClr>
              <a:buSzPts val="1800"/>
              <a:buFont typeface="Times New Roman"/>
              <a:buChar char="•"/>
              <a:defRPr sz="1800" b="0" i="0" u="none" strike="noStrike" cap="none">
                <a:solidFill>
                  <a:schemeClr val="dk1"/>
                </a:solidFill>
                <a:latin typeface="Times New Roman"/>
                <a:ea typeface="Times New Roman"/>
                <a:cs typeface="Times New Roman"/>
                <a:sym typeface="Times New Roman"/>
              </a:defRPr>
            </a:lvl5pPr>
            <a:lvl6pPr marL="2743200" marR="0" lvl="5" indent="-342900" algn="l" rtl="0" eaLnBrk="1" hangingPunct="1">
              <a:lnSpc>
                <a:spcPct val="90000"/>
              </a:lnSpc>
              <a:spcBef>
                <a:spcPts val="500"/>
              </a:spcBef>
              <a:spcAft>
                <a:spcPts val="0"/>
              </a:spcAft>
              <a:buClr>
                <a:schemeClr val="dk1"/>
              </a:buClr>
              <a:buSzPts val="1800"/>
              <a:buFont typeface="Times New Roman"/>
              <a:buChar char="•"/>
              <a:defRPr sz="1800" b="0" i="0" u="none" strike="noStrike" cap="none">
                <a:solidFill>
                  <a:schemeClr val="dk1"/>
                </a:solidFill>
                <a:latin typeface="Times New Roman"/>
                <a:ea typeface="Times New Roman"/>
                <a:cs typeface="Times New Roman"/>
                <a:sym typeface="Times New Roman"/>
              </a:defRPr>
            </a:lvl6pPr>
            <a:lvl7pPr marL="3200400" marR="0" lvl="6" indent="-342900" algn="l" rtl="0" eaLnBrk="1" hangingPunct="1">
              <a:lnSpc>
                <a:spcPct val="90000"/>
              </a:lnSpc>
              <a:spcBef>
                <a:spcPts val="500"/>
              </a:spcBef>
              <a:spcAft>
                <a:spcPts val="0"/>
              </a:spcAft>
              <a:buClr>
                <a:schemeClr val="dk1"/>
              </a:buClr>
              <a:buSzPts val="1800"/>
              <a:buFont typeface="Times New Roman"/>
              <a:buChar char="•"/>
              <a:defRPr sz="1800" b="0" i="0" u="none" strike="noStrike" cap="none">
                <a:solidFill>
                  <a:schemeClr val="dk1"/>
                </a:solidFill>
                <a:latin typeface="Times New Roman"/>
                <a:ea typeface="Times New Roman"/>
                <a:cs typeface="Times New Roman"/>
                <a:sym typeface="Times New Roman"/>
              </a:defRPr>
            </a:lvl7pPr>
            <a:lvl8pPr marL="3657600" marR="0" lvl="7" indent="-342900" algn="l" rtl="0" eaLnBrk="1" hangingPunct="1">
              <a:lnSpc>
                <a:spcPct val="90000"/>
              </a:lnSpc>
              <a:spcBef>
                <a:spcPts val="500"/>
              </a:spcBef>
              <a:spcAft>
                <a:spcPts val="0"/>
              </a:spcAft>
              <a:buClr>
                <a:schemeClr val="dk1"/>
              </a:buClr>
              <a:buSzPts val="1800"/>
              <a:buFont typeface="Times New Roman"/>
              <a:buChar char="•"/>
              <a:defRPr sz="1800" b="0" i="0" u="none" strike="noStrike" cap="none">
                <a:solidFill>
                  <a:schemeClr val="dk1"/>
                </a:solidFill>
                <a:latin typeface="Times New Roman"/>
                <a:ea typeface="Times New Roman"/>
                <a:cs typeface="Times New Roman"/>
                <a:sym typeface="Times New Roman"/>
              </a:defRPr>
            </a:lvl8pPr>
            <a:lvl9pPr marL="4114800" marR="0" lvl="8" indent="-342900" algn="l" rtl="0" eaLnBrk="1" hangingPunct="1">
              <a:lnSpc>
                <a:spcPct val="90000"/>
              </a:lnSpc>
              <a:spcBef>
                <a:spcPts val="500"/>
              </a:spcBef>
              <a:spcAft>
                <a:spcPts val="0"/>
              </a:spcAft>
              <a:buClr>
                <a:schemeClr val="dk1"/>
              </a:buClr>
              <a:buSzPts val="1800"/>
              <a:buFont typeface="Times New Roman"/>
              <a:buChar char="•"/>
              <a:defRPr sz="1800" b="0" i="0" u="none" strike="noStrike" cap="none">
                <a:solidFill>
                  <a:schemeClr val="dk1"/>
                </a:solidFill>
                <a:latin typeface="Times New Roman"/>
                <a:ea typeface="Times New Roman"/>
                <a:cs typeface="Times New Roman"/>
                <a:sym typeface="Times New Roman"/>
              </a:defRPr>
            </a:lvl9pPr>
          </a:lstStyle>
          <a:p>
            <a:pPr>
              <a:lnSpc>
                <a:spcPct val="100000"/>
              </a:lnSpc>
              <a:spcBef>
                <a:spcPts val="0"/>
              </a:spcBef>
            </a:pPr>
            <a:r>
              <a:rPr lang="en-US" sz="1500" b="1" dirty="0">
                <a:solidFill>
                  <a:schemeClr val="tx1"/>
                </a:solidFill>
                <a:latin typeface="Times New Roman"/>
              </a:rPr>
              <a:t>CAPSTONE has successfully operated in the NRHO since 11/13/22 (167 days)</a:t>
            </a:r>
          </a:p>
          <a:p>
            <a:pPr>
              <a:lnSpc>
                <a:spcPct val="100000"/>
              </a:lnSpc>
              <a:spcBef>
                <a:spcPts val="0"/>
              </a:spcBef>
            </a:pPr>
            <a:r>
              <a:rPr lang="en-US" sz="1500" dirty="0">
                <a:solidFill>
                  <a:schemeClr val="tx1"/>
                </a:solidFill>
                <a:latin typeface="Times New Roman"/>
              </a:rPr>
              <a:t>All six(6) Orbital Maintenance Maneuvers (OMM’s) have successfully executed as planned. Multiple planned OMM’s have been cancelled cancelled due to process of stepping down </a:t>
            </a:r>
            <a:r>
              <a:rPr lang="en-US" sz="1500" dirty="0">
                <a:solidFill>
                  <a:schemeClr val="tx1"/>
                </a:solidFill>
                <a:latin typeface="Symbol"/>
                <a:sym typeface="Symbol"/>
              </a:rPr>
              <a:t>D</a:t>
            </a:r>
            <a:r>
              <a:rPr lang="en-US" sz="1500" dirty="0">
                <a:solidFill>
                  <a:schemeClr val="tx1"/>
                </a:solidFill>
                <a:latin typeface="Times New Roman"/>
              </a:rPr>
              <a:t>V to find a lower bound threshold.</a:t>
            </a:r>
          </a:p>
          <a:p>
            <a:pPr>
              <a:lnSpc>
                <a:spcPct val="100000"/>
              </a:lnSpc>
              <a:spcBef>
                <a:spcPts val="0"/>
              </a:spcBef>
            </a:pPr>
            <a:r>
              <a:rPr lang="en-US" sz="1500" dirty="0">
                <a:solidFill>
                  <a:schemeClr val="tx1"/>
                </a:solidFill>
                <a:latin typeface="Times New Roman"/>
              </a:rPr>
              <a:t>OMM cadence reduced due to minimum OMM </a:t>
            </a:r>
            <a:r>
              <a:rPr lang="en-US" sz="1500" dirty="0">
                <a:solidFill>
                  <a:schemeClr val="tx1"/>
                </a:solidFill>
                <a:latin typeface="Symbol"/>
                <a:sym typeface="Symbol"/>
              </a:rPr>
              <a:t>D</a:t>
            </a:r>
            <a:r>
              <a:rPr lang="en-US" sz="1500" dirty="0">
                <a:solidFill>
                  <a:schemeClr val="tx1"/>
                </a:solidFill>
                <a:latin typeface="Times New Roman"/>
              </a:rPr>
              <a:t>V based on the updated Terran controller implemented for the post-TCM-3 valve anomaly.</a:t>
            </a:r>
          </a:p>
          <a:p>
            <a:pPr>
              <a:lnSpc>
                <a:spcPct val="100000"/>
              </a:lnSpc>
              <a:spcBef>
                <a:spcPts val="0"/>
              </a:spcBef>
            </a:pPr>
            <a:r>
              <a:rPr lang="en-US" sz="1500" dirty="0">
                <a:solidFill>
                  <a:schemeClr val="tx1"/>
                </a:solidFill>
                <a:latin typeface="Times New Roman"/>
              </a:rPr>
              <a:t>Due to updated maneuver performance, further threshold reductions are expected to reduce the minimum OMM &lt; 5 cm/sec.</a:t>
            </a:r>
            <a:endParaRPr lang="en-US" sz="1500" dirty="0">
              <a:solidFill>
                <a:schemeClr val="tx1"/>
              </a:solidFill>
              <a:latin typeface="Times New Roman" panose="02020603050405020304" pitchFamily="18" charset="0"/>
              <a:cs typeface="Times New Roman" panose="02020603050405020304" pitchFamily="18" charset="0"/>
            </a:endParaRPr>
          </a:p>
          <a:p>
            <a:pPr>
              <a:lnSpc>
                <a:spcPct val="100000"/>
              </a:lnSpc>
              <a:spcBef>
                <a:spcPts val="0"/>
              </a:spcBef>
            </a:pPr>
            <a:r>
              <a:rPr lang="en-US" sz="1500" dirty="0">
                <a:solidFill>
                  <a:schemeClr val="tx1"/>
                </a:solidFill>
                <a:latin typeface="Times New Roman"/>
              </a:rPr>
              <a:t>Two anomalies has occurred since NRHO insertion: Loss of commanding on uplink occurred on Jan. 26</a:t>
            </a:r>
            <a:r>
              <a:rPr lang="en-US" sz="1500" baseline="30000" dirty="0">
                <a:solidFill>
                  <a:schemeClr val="tx1"/>
                </a:solidFill>
                <a:latin typeface="Times New Roman"/>
              </a:rPr>
              <a:t>th </a:t>
            </a:r>
            <a:r>
              <a:rPr lang="en-US" sz="1500" dirty="0">
                <a:solidFill>
                  <a:schemeClr val="tx1"/>
                </a:solidFill>
                <a:latin typeface="Times New Roman"/>
              </a:rPr>
              <a:t>and Feb 17. Suspect SEU on the Iris firmware as the root cause. Commanding restored on Feb 6</a:t>
            </a:r>
            <a:r>
              <a:rPr lang="en-US" sz="1500" baseline="30000" dirty="0">
                <a:solidFill>
                  <a:schemeClr val="tx1"/>
                </a:solidFill>
                <a:latin typeface="Times New Roman"/>
              </a:rPr>
              <a:t>th</a:t>
            </a:r>
            <a:r>
              <a:rPr lang="en-US" sz="1500" dirty="0">
                <a:solidFill>
                  <a:schemeClr val="tx1"/>
                </a:solidFill>
                <a:latin typeface="Times New Roman"/>
              </a:rPr>
              <a:t> and Mar 1</a:t>
            </a:r>
            <a:r>
              <a:rPr lang="en-US" sz="1500" baseline="30000" dirty="0">
                <a:solidFill>
                  <a:schemeClr val="tx1"/>
                </a:solidFill>
                <a:latin typeface="Times New Roman"/>
              </a:rPr>
              <a:t>st</a:t>
            </a:r>
            <a:r>
              <a:rPr lang="en-US" sz="1500" dirty="0">
                <a:solidFill>
                  <a:schemeClr val="tx1"/>
                </a:solidFill>
                <a:latin typeface="Times New Roman"/>
              </a:rPr>
              <a:t> when Command Loss Timer reset the spacecraft.</a:t>
            </a:r>
          </a:p>
          <a:p>
            <a:pPr>
              <a:lnSpc>
                <a:spcPct val="100000"/>
              </a:lnSpc>
              <a:spcBef>
                <a:spcPts val="0"/>
              </a:spcBef>
            </a:pPr>
            <a:r>
              <a:rPr lang="en-US" sz="1500" dirty="0">
                <a:solidFill>
                  <a:schemeClr val="tx1"/>
                </a:solidFill>
                <a:latin typeface="Times New Roman"/>
              </a:rPr>
              <a:t>First CAPS pass attempt occurred on 18 Jan. LRO received a signal, but no ranging data was observed. Two additional passes have been successfully executed with data collected but the ranging data was now well characterized.</a:t>
            </a:r>
          </a:p>
          <a:p>
            <a:pPr>
              <a:lnSpc>
                <a:spcPct val="100000"/>
              </a:lnSpc>
              <a:spcBef>
                <a:spcPts val="0"/>
              </a:spcBef>
            </a:pPr>
            <a:r>
              <a:rPr lang="en-US" sz="1500" dirty="0">
                <a:solidFill>
                  <a:schemeClr val="tx1"/>
                </a:solidFill>
                <a:latin typeface="Times New Roman"/>
              </a:rPr>
              <a:t>Next CAPS pass attempt (lower range to LRO) is planned for 5/9/23. Working the TUI on adjustments to the ranging modulation to improve the measurement quality.</a:t>
            </a:r>
          </a:p>
          <a:p>
            <a:pPr>
              <a:lnSpc>
                <a:spcPct val="100000"/>
              </a:lnSpc>
              <a:spcBef>
                <a:spcPts val="0"/>
              </a:spcBef>
            </a:pPr>
            <a:r>
              <a:rPr lang="en-US" sz="1500" dirty="0">
                <a:solidFill>
                  <a:schemeClr val="tx1"/>
                </a:solidFill>
                <a:latin typeface="Times New Roman" panose="02020603050405020304" pitchFamily="18" charset="0"/>
                <a:cs typeface="Times New Roman" panose="02020603050405020304" pitchFamily="18" charset="0"/>
              </a:rPr>
              <a:t>CAPS SW Version 0.5 continues development and will be part of potential in flight SW updates to improve the accuracy of the navigation estimate and correct issues observed in the initial experiment’s results.</a:t>
            </a:r>
          </a:p>
          <a:p>
            <a:pPr>
              <a:spcBef>
                <a:spcPts val="0"/>
              </a:spcBef>
            </a:pPr>
            <a:endParaRPr lang="en-US" sz="15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926858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7">
            <a:extLst>
              <a:ext uri="{FF2B5EF4-FFF2-40B4-BE49-F238E27FC236}">
                <a16:creationId xmlns:a16="http://schemas.microsoft.com/office/drawing/2014/main" id="{4B2FD04A-7B11-FCCE-C770-639F4C22DCD2}"/>
              </a:ext>
            </a:extLst>
          </p:cNvPr>
          <p:cNvSpPr txBox="1">
            <a:spLocks noGrp="1"/>
          </p:cNvSpPr>
          <p:nvPr>
            <p:ph type="title"/>
          </p:nvPr>
        </p:nvSpPr>
        <p:spPr>
          <a:xfrm>
            <a:off x="78724" y="164084"/>
            <a:ext cx="7069455" cy="751488"/>
          </a:xfrm>
          <a:prstGeom prst="rect">
            <a:avLst/>
          </a:prstGeom>
        </p:spPr>
        <p:txBody>
          <a:bodyPr vert="horz" wrap="square" lIns="0" tIns="12700" rIns="0" bIns="0" rtlCol="0">
            <a:spAutoFit/>
          </a:bodyPr>
          <a:lstStyle/>
          <a:p>
            <a:pPr marL="12700">
              <a:lnSpc>
                <a:spcPct val="100000"/>
              </a:lnSpc>
              <a:spcBef>
                <a:spcPts val="100"/>
              </a:spcBef>
            </a:pPr>
            <a:r>
              <a:rPr lang="en-US" sz="2800" spc="-5" dirty="0">
                <a:solidFill>
                  <a:srgbClr val="0070C0"/>
                </a:solidFill>
              </a:rPr>
              <a:t>AIAA 2022 SmallSat “Mission of the Year”</a:t>
            </a:r>
            <a:br>
              <a:rPr lang="en-US" sz="2800" spc="-5" dirty="0">
                <a:solidFill>
                  <a:srgbClr val="0070C0"/>
                </a:solidFill>
              </a:rPr>
            </a:br>
            <a:r>
              <a:rPr lang="en-US" sz="2000" spc="-5" dirty="0">
                <a:solidFill>
                  <a:srgbClr val="0070C0"/>
                </a:solidFill>
              </a:rPr>
              <a:t>Awarded at 2022 SmallSat Conference – 8/10/22</a:t>
            </a:r>
            <a:endParaRPr sz="2800" dirty="0">
              <a:solidFill>
                <a:srgbClr val="0070C0"/>
              </a:solidFill>
            </a:endParaRPr>
          </a:p>
        </p:txBody>
      </p:sp>
      <p:sp>
        <p:nvSpPr>
          <p:cNvPr id="7" name="object 15">
            <a:extLst>
              <a:ext uri="{FF2B5EF4-FFF2-40B4-BE49-F238E27FC236}">
                <a16:creationId xmlns:a16="http://schemas.microsoft.com/office/drawing/2014/main" id="{7142A8FC-28D9-D928-6DD4-B657984CD47D}"/>
              </a:ext>
            </a:extLst>
          </p:cNvPr>
          <p:cNvSpPr txBox="1"/>
          <p:nvPr/>
        </p:nvSpPr>
        <p:spPr>
          <a:xfrm>
            <a:off x="8855854" y="4900154"/>
            <a:ext cx="246426" cy="205184"/>
          </a:xfrm>
          <a:prstGeom prst="rect">
            <a:avLst/>
          </a:prstGeom>
        </p:spPr>
        <p:txBody>
          <a:bodyPr vert="horz" wrap="square" lIns="0" tIns="0" rIns="0" bIns="0" rtlCol="0">
            <a:spAutoFit/>
          </a:bodyPr>
          <a:lstStyle/>
          <a:p>
            <a:pPr marL="38100" algn="ctr">
              <a:lnSpc>
                <a:spcPts val="1645"/>
              </a:lnSpc>
            </a:pPr>
            <a:fld id="{81D60167-4931-47E6-BA6A-407CBD079E47}" type="slidenum">
              <a:rPr sz="1400">
                <a:latin typeface="Arial"/>
                <a:cs typeface="Arial"/>
              </a:rPr>
              <a:pPr marL="38100" algn="ctr">
                <a:lnSpc>
                  <a:spcPts val="1645"/>
                </a:lnSpc>
              </a:pPr>
              <a:t>23</a:t>
            </a:fld>
            <a:endParaRPr sz="1400" dirty="0">
              <a:latin typeface="Arial"/>
              <a:cs typeface="Arial"/>
            </a:endParaRPr>
          </a:p>
        </p:txBody>
      </p:sp>
      <p:sp>
        <p:nvSpPr>
          <p:cNvPr id="3" name="Holder 4">
            <a:extLst>
              <a:ext uri="{FF2B5EF4-FFF2-40B4-BE49-F238E27FC236}">
                <a16:creationId xmlns:a16="http://schemas.microsoft.com/office/drawing/2014/main" id="{C84281FA-CC2E-34E2-610F-2A753D25960F}"/>
              </a:ext>
            </a:extLst>
          </p:cNvPr>
          <p:cNvSpPr>
            <a:spLocks noGrp="1"/>
          </p:cNvSpPr>
          <p:nvPr>
            <p:ph type="ftr" sz="quarter" idx="5"/>
          </p:nvPr>
        </p:nvSpPr>
        <p:spPr>
          <a:xfrm>
            <a:off x="3017520" y="4885745"/>
            <a:ext cx="3355466" cy="243656"/>
          </a:xfrm>
          <a:prstGeom prst="rect">
            <a:avLst/>
          </a:prstGeom>
        </p:spPr>
        <p:txBody>
          <a:bodyPr wrap="square" lIns="0" tIns="0" rIns="0" bIns="0">
            <a:spAutoFit/>
          </a:bodyPr>
          <a:lstStyle>
            <a:lvl1pPr>
              <a:defRPr sz="800" b="0" i="0">
                <a:solidFill>
                  <a:schemeClr val="bg1"/>
                </a:solidFill>
                <a:latin typeface="Times New Roman"/>
                <a:cs typeface="Times New Roman"/>
              </a:defRPr>
            </a:lvl1pPr>
          </a:lstStyle>
          <a:p>
            <a:pPr marL="1049655" marR="5080" indent="-1037590">
              <a:lnSpc>
                <a:spcPts val="910"/>
              </a:lnSpc>
              <a:spcBef>
                <a:spcPts val="85"/>
              </a:spcBef>
            </a:pPr>
            <a:r>
              <a:rPr lang="en-US" spc="-35" dirty="0"/>
              <a:t>CAPSTONE Mission Summary Briefing to Interplanetary Small Satellite Conference</a:t>
            </a:r>
          </a:p>
          <a:p>
            <a:pPr marL="1049655" marR="5080" indent="-1037590">
              <a:lnSpc>
                <a:spcPts val="910"/>
              </a:lnSpc>
              <a:spcBef>
                <a:spcPts val="85"/>
              </a:spcBef>
            </a:pPr>
            <a:r>
              <a:rPr lang="en-US" spc="-35" dirty="0"/>
              <a:t>5/1/2023  Advanced Space, LLC</a:t>
            </a:r>
            <a:endParaRPr dirty="0"/>
          </a:p>
        </p:txBody>
      </p:sp>
      <p:pic>
        <p:nvPicPr>
          <p:cNvPr id="9" name="Picture 8" descr="A group of people standing on a stage&#10;&#10;Description automatically generated with medium confidence">
            <a:extLst>
              <a:ext uri="{FF2B5EF4-FFF2-40B4-BE49-F238E27FC236}">
                <a16:creationId xmlns:a16="http://schemas.microsoft.com/office/drawing/2014/main" id="{8E95E731-B8E1-D20C-EF40-F1BAE6B0E211}"/>
              </a:ext>
            </a:extLst>
          </p:cNvPr>
          <p:cNvPicPr>
            <a:picLocks noChangeAspect="1"/>
          </p:cNvPicPr>
          <p:nvPr/>
        </p:nvPicPr>
        <p:blipFill rotWithShape="1">
          <a:blip r:embed="rId2">
            <a:extLst>
              <a:ext uri="{28A0092B-C50C-407E-A947-70E740481C1C}">
                <a14:useLocalDpi xmlns:a14="http://schemas.microsoft.com/office/drawing/2010/main" val="0"/>
              </a:ext>
            </a:extLst>
          </a:blip>
          <a:srcRect t="34823" b="15529"/>
          <a:stretch/>
        </p:blipFill>
        <p:spPr>
          <a:xfrm>
            <a:off x="4695253" y="1199772"/>
            <a:ext cx="4161392" cy="2743954"/>
          </a:xfrm>
          <a:prstGeom prst="rect">
            <a:avLst/>
          </a:prstGeom>
          <a:ln w="19050">
            <a:solidFill>
              <a:schemeClr val="accent1"/>
            </a:solidFill>
          </a:ln>
        </p:spPr>
      </p:pic>
      <p:pic>
        <p:nvPicPr>
          <p:cNvPr id="11" name="Picture 10" descr="A person giving a presentation&#10;&#10;Description automatically generated with medium confidence">
            <a:extLst>
              <a:ext uri="{FF2B5EF4-FFF2-40B4-BE49-F238E27FC236}">
                <a16:creationId xmlns:a16="http://schemas.microsoft.com/office/drawing/2014/main" id="{D179E275-0B70-1608-3D8A-B1D549A26251}"/>
              </a:ext>
            </a:extLst>
          </p:cNvPr>
          <p:cNvPicPr>
            <a:picLocks noChangeAspect="1"/>
          </p:cNvPicPr>
          <p:nvPr/>
        </p:nvPicPr>
        <p:blipFill rotWithShape="1">
          <a:blip r:embed="rId3">
            <a:extLst>
              <a:ext uri="{28A0092B-C50C-407E-A947-70E740481C1C}">
                <a14:useLocalDpi xmlns:a14="http://schemas.microsoft.com/office/drawing/2010/main" val="0"/>
              </a:ext>
            </a:extLst>
          </a:blip>
          <a:srcRect l="12288" t="10795" r="9190" b="18915"/>
          <a:stretch/>
        </p:blipFill>
        <p:spPr>
          <a:xfrm>
            <a:off x="288146" y="1199772"/>
            <a:ext cx="4071165" cy="2743955"/>
          </a:xfrm>
          <a:prstGeom prst="rect">
            <a:avLst/>
          </a:prstGeom>
          <a:ln w="19050">
            <a:solidFill>
              <a:schemeClr val="accent1"/>
            </a:solidFill>
          </a:ln>
        </p:spPr>
      </p:pic>
      <p:cxnSp>
        <p:nvCxnSpPr>
          <p:cNvPr id="13" name="Straight Arrow Connector 12">
            <a:extLst>
              <a:ext uri="{FF2B5EF4-FFF2-40B4-BE49-F238E27FC236}">
                <a16:creationId xmlns:a16="http://schemas.microsoft.com/office/drawing/2014/main" id="{0AC22A7C-F62B-0651-068E-098989679789}"/>
              </a:ext>
            </a:extLst>
          </p:cNvPr>
          <p:cNvCxnSpPr>
            <a:cxnSpLocks/>
          </p:cNvCxnSpPr>
          <p:nvPr/>
        </p:nvCxnSpPr>
        <p:spPr>
          <a:xfrm flipH="1">
            <a:off x="6110868" y="1717288"/>
            <a:ext cx="133815" cy="39029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42284896-A0FA-BE88-159F-C5B75A0F907E}"/>
              </a:ext>
            </a:extLst>
          </p:cNvPr>
          <p:cNvSpPr txBox="1"/>
          <p:nvPr/>
        </p:nvSpPr>
        <p:spPr>
          <a:xfrm>
            <a:off x="5991567" y="1433088"/>
            <a:ext cx="1400448" cy="369332"/>
          </a:xfrm>
          <a:prstGeom prst="rect">
            <a:avLst/>
          </a:prstGeom>
          <a:noFill/>
        </p:spPr>
        <p:txBody>
          <a:bodyPr wrap="none" rtlCol="0">
            <a:spAutoFit/>
          </a:bodyPr>
          <a:lstStyle/>
          <a:p>
            <a:r>
              <a:rPr lang="en-US" dirty="0">
                <a:solidFill>
                  <a:srgbClr val="FF0000"/>
                </a:solidFill>
              </a:rPr>
              <a:t>Award Cube!</a:t>
            </a:r>
          </a:p>
        </p:txBody>
      </p:sp>
    </p:spTree>
    <p:extLst>
      <p:ext uri="{BB962C8B-B14F-4D97-AF65-F5344CB8AC3E}">
        <p14:creationId xmlns:p14="http://schemas.microsoft.com/office/powerpoint/2010/main" val="10832419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8724" y="164084"/>
            <a:ext cx="7106690" cy="474489"/>
          </a:xfrm>
          <a:prstGeom prst="rect">
            <a:avLst/>
          </a:prstGeom>
        </p:spPr>
        <p:txBody>
          <a:bodyPr vert="horz" wrap="square" lIns="0" tIns="12700" rIns="0" bIns="0" rtlCol="0">
            <a:spAutoFit/>
          </a:bodyPr>
          <a:lstStyle/>
          <a:p>
            <a:pPr marL="12700">
              <a:lnSpc>
                <a:spcPct val="100000"/>
              </a:lnSpc>
              <a:spcBef>
                <a:spcPts val="100"/>
              </a:spcBef>
            </a:pPr>
            <a:r>
              <a:rPr sz="3000" spc="-5" dirty="0">
                <a:solidFill>
                  <a:srgbClr val="1674BA"/>
                </a:solidFill>
              </a:rPr>
              <a:t>Questions</a:t>
            </a:r>
            <a:r>
              <a:rPr sz="3000" spc="-10" dirty="0">
                <a:solidFill>
                  <a:srgbClr val="1674BA"/>
                </a:solidFill>
              </a:rPr>
              <a:t> </a:t>
            </a:r>
            <a:r>
              <a:rPr sz="3000" spc="-5" dirty="0">
                <a:solidFill>
                  <a:srgbClr val="1674BA"/>
                </a:solidFill>
              </a:rPr>
              <a:t>and</a:t>
            </a:r>
            <a:r>
              <a:rPr sz="3000" spc="-15" dirty="0">
                <a:solidFill>
                  <a:srgbClr val="1674BA"/>
                </a:solidFill>
              </a:rPr>
              <a:t> </a:t>
            </a:r>
            <a:r>
              <a:rPr sz="3000" spc="-5" dirty="0">
                <a:solidFill>
                  <a:srgbClr val="1674BA"/>
                </a:solidFill>
              </a:rPr>
              <a:t>Additional Information?</a:t>
            </a:r>
            <a:endParaRPr sz="3000" dirty="0"/>
          </a:p>
        </p:txBody>
      </p:sp>
      <p:sp>
        <p:nvSpPr>
          <p:cNvPr id="3" name="object 3"/>
          <p:cNvSpPr txBox="1"/>
          <p:nvPr/>
        </p:nvSpPr>
        <p:spPr>
          <a:xfrm>
            <a:off x="2608177" y="823976"/>
            <a:ext cx="3998595" cy="345440"/>
          </a:xfrm>
          <a:prstGeom prst="rect">
            <a:avLst/>
          </a:prstGeom>
        </p:spPr>
        <p:txBody>
          <a:bodyPr vert="horz" wrap="square" lIns="0" tIns="12700" rIns="0" bIns="0" rtlCol="0">
            <a:spAutoFit/>
          </a:bodyPr>
          <a:lstStyle/>
          <a:p>
            <a:pPr marL="12700">
              <a:lnSpc>
                <a:spcPct val="100000"/>
              </a:lnSpc>
              <a:spcBef>
                <a:spcPts val="100"/>
              </a:spcBef>
            </a:pPr>
            <a:r>
              <a:rPr sz="2100" dirty="0">
                <a:solidFill>
                  <a:srgbClr val="191919"/>
                </a:solidFill>
                <a:latin typeface="Times New Roman"/>
                <a:cs typeface="Times New Roman"/>
              </a:rPr>
              <a:t>Email:</a:t>
            </a:r>
            <a:r>
              <a:rPr sz="2100" spc="-25" dirty="0">
                <a:solidFill>
                  <a:srgbClr val="191919"/>
                </a:solidFill>
                <a:latin typeface="Times New Roman"/>
                <a:cs typeface="Times New Roman"/>
              </a:rPr>
              <a:t> </a:t>
            </a:r>
            <a:r>
              <a:rPr sz="2100" u="heavy" dirty="0">
                <a:solidFill>
                  <a:srgbClr val="191919"/>
                </a:solidFill>
                <a:uFill>
                  <a:solidFill>
                    <a:srgbClr val="191919"/>
                  </a:solidFill>
                </a:uFill>
                <a:latin typeface="Times New Roman"/>
                <a:cs typeface="Times New Roman"/>
                <a:hlinkClick r:id="rId2"/>
              </a:rPr>
              <a:t>gardner@advancedspace.com</a:t>
            </a:r>
            <a:endParaRPr sz="2100" dirty="0">
              <a:latin typeface="Times New Roman"/>
              <a:cs typeface="Times New Roman"/>
            </a:endParaRPr>
          </a:p>
        </p:txBody>
      </p:sp>
      <p:sp>
        <p:nvSpPr>
          <p:cNvPr id="4" name="object 4"/>
          <p:cNvSpPr txBox="1"/>
          <p:nvPr/>
        </p:nvSpPr>
        <p:spPr>
          <a:xfrm>
            <a:off x="3783012" y="4138676"/>
            <a:ext cx="1949450" cy="482600"/>
          </a:xfrm>
          <a:prstGeom prst="rect">
            <a:avLst/>
          </a:prstGeom>
        </p:spPr>
        <p:txBody>
          <a:bodyPr vert="horz" wrap="square" lIns="0" tIns="12700" rIns="0" bIns="0" rtlCol="0">
            <a:spAutoFit/>
          </a:bodyPr>
          <a:lstStyle/>
          <a:p>
            <a:pPr marL="12700">
              <a:lnSpc>
                <a:spcPct val="100000"/>
              </a:lnSpc>
              <a:spcBef>
                <a:spcPts val="100"/>
              </a:spcBef>
            </a:pPr>
            <a:r>
              <a:rPr sz="3000" b="1" dirty="0">
                <a:solidFill>
                  <a:srgbClr val="0070C0"/>
                </a:solidFill>
                <a:latin typeface="Times New Roman"/>
                <a:cs typeface="Times New Roman"/>
              </a:rPr>
              <a:t>T</a:t>
            </a:r>
            <a:r>
              <a:rPr sz="3000" b="1" spc="-10" dirty="0">
                <a:solidFill>
                  <a:srgbClr val="0070C0"/>
                </a:solidFill>
                <a:latin typeface="Times New Roman"/>
                <a:cs typeface="Times New Roman"/>
              </a:rPr>
              <a:t>h</a:t>
            </a:r>
            <a:r>
              <a:rPr sz="3000" b="1" dirty="0">
                <a:solidFill>
                  <a:srgbClr val="0070C0"/>
                </a:solidFill>
                <a:latin typeface="Times New Roman"/>
                <a:cs typeface="Times New Roman"/>
              </a:rPr>
              <a:t>a</a:t>
            </a:r>
            <a:r>
              <a:rPr sz="3000" b="1" spc="-10" dirty="0">
                <a:solidFill>
                  <a:srgbClr val="0070C0"/>
                </a:solidFill>
                <a:latin typeface="Times New Roman"/>
                <a:cs typeface="Times New Roman"/>
              </a:rPr>
              <a:t>nk</a:t>
            </a:r>
            <a:r>
              <a:rPr sz="3000" b="1" dirty="0">
                <a:solidFill>
                  <a:srgbClr val="0070C0"/>
                </a:solidFill>
                <a:latin typeface="Times New Roman"/>
                <a:cs typeface="Times New Roman"/>
              </a:rPr>
              <a:t>-yo</a:t>
            </a:r>
            <a:r>
              <a:rPr sz="3000" b="1" spc="-10" dirty="0">
                <a:solidFill>
                  <a:srgbClr val="0070C0"/>
                </a:solidFill>
                <a:latin typeface="Times New Roman"/>
                <a:cs typeface="Times New Roman"/>
              </a:rPr>
              <a:t>u</a:t>
            </a:r>
            <a:r>
              <a:rPr sz="3000" b="1" dirty="0">
                <a:solidFill>
                  <a:srgbClr val="0070C0"/>
                </a:solidFill>
                <a:latin typeface="Times New Roman"/>
                <a:cs typeface="Times New Roman"/>
              </a:rPr>
              <a:t>!</a:t>
            </a:r>
            <a:endParaRPr sz="3000" dirty="0">
              <a:latin typeface="Times New Roman"/>
              <a:cs typeface="Times New Roman"/>
            </a:endParaRPr>
          </a:p>
        </p:txBody>
      </p:sp>
      <p:grpSp>
        <p:nvGrpSpPr>
          <p:cNvPr id="5" name="object 5"/>
          <p:cNvGrpSpPr/>
          <p:nvPr/>
        </p:nvGrpSpPr>
        <p:grpSpPr>
          <a:xfrm>
            <a:off x="2299790" y="1460540"/>
            <a:ext cx="5040426" cy="2031324"/>
            <a:chOff x="1852535" y="1460540"/>
            <a:chExt cx="5040426" cy="2031324"/>
          </a:xfrm>
        </p:grpSpPr>
        <p:pic>
          <p:nvPicPr>
            <p:cNvPr id="6" name="object 6"/>
            <p:cNvPicPr/>
            <p:nvPr/>
          </p:nvPicPr>
          <p:blipFill>
            <a:blip r:embed="rId3" cstate="print">
              <a:extLst>
                <a:ext uri="{28A0092B-C50C-407E-A947-70E740481C1C}">
                  <a14:useLocalDpi xmlns:a14="http://schemas.microsoft.com/office/drawing/2010/main" val="0"/>
                </a:ext>
              </a:extLst>
            </a:blip>
            <a:srcRect/>
            <a:stretch/>
          </p:blipFill>
          <p:spPr>
            <a:xfrm>
              <a:off x="1852535" y="1460540"/>
              <a:ext cx="1684948" cy="2031324"/>
            </a:xfrm>
            <a:prstGeom prst="rect">
              <a:avLst/>
            </a:prstGeom>
          </p:spPr>
        </p:pic>
        <p:pic>
          <p:nvPicPr>
            <p:cNvPr id="7" name="object 7"/>
            <p:cNvPicPr/>
            <p:nvPr/>
          </p:nvPicPr>
          <p:blipFill>
            <a:blip r:embed="rId4" cstate="print">
              <a:extLst>
                <a:ext uri="{28A0092B-C50C-407E-A947-70E740481C1C}">
                  <a14:useLocalDpi xmlns:a14="http://schemas.microsoft.com/office/drawing/2010/main" val="0"/>
                </a:ext>
              </a:extLst>
            </a:blip>
            <a:srcRect/>
            <a:stretch/>
          </p:blipFill>
          <p:spPr>
            <a:xfrm>
              <a:off x="4608300" y="1610702"/>
              <a:ext cx="2284661" cy="1881162"/>
            </a:xfrm>
            <a:prstGeom prst="rect">
              <a:avLst/>
            </a:prstGeom>
          </p:spPr>
        </p:pic>
      </p:grpSp>
      <p:sp>
        <p:nvSpPr>
          <p:cNvPr id="8" name="object 8"/>
          <p:cNvSpPr txBox="1"/>
          <p:nvPr/>
        </p:nvSpPr>
        <p:spPr>
          <a:xfrm>
            <a:off x="1947084" y="3588511"/>
            <a:ext cx="2326737" cy="141834"/>
          </a:xfrm>
          <a:prstGeom prst="rect">
            <a:avLst/>
          </a:prstGeom>
        </p:spPr>
        <p:txBody>
          <a:bodyPr vert="horz" wrap="square" lIns="0" tIns="9525" rIns="0" bIns="0" rtlCol="0">
            <a:spAutoFit/>
          </a:bodyPr>
          <a:lstStyle/>
          <a:p>
            <a:pPr marL="1053465" marR="5080" indent="-1041400">
              <a:lnSpc>
                <a:spcPct val="102200"/>
              </a:lnSpc>
              <a:spcBef>
                <a:spcPts val="75"/>
              </a:spcBef>
            </a:pPr>
            <a:r>
              <a:rPr sz="900" b="1" spc="-5" dirty="0">
                <a:solidFill>
                  <a:srgbClr val="007AA8"/>
                </a:solidFill>
                <a:latin typeface="Arial"/>
                <a:cs typeface="Arial"/>
              </a:rPr>
              <a:t>AdvancedSpace.com/missions/capstone</a:t>
            </a:r>
            <a:endParaRPr sz="900" dirty="0">
              <a:latin typeface="Arial"/>
              <a:cs typeface="Arial"/>
            </a:endParaRPr>
          </a:p>
        </p:txBody>
      </p:sp>
      <p:sp>
        <p:nvSpPr>
          <p:cNvPr id="9" name="object 9"/>
          <p:cNvSpPr txBox="1"/>
          <p:nvPr/>
        </p:nvSpPr>
        <p:spPr>
          <a:xfrm>
            <a:off x="4443700" y="3582416"/>
            <a:ext cx="3508375" cy="151323"/>
          </a:xfrm>
          <a:prstGeom prst="rect">
            <a:avLst/>
          </a:prstGeom>
        </p:spPr>
        <p:txBody>
          <a:bodyPr vert="horz" wrap="square" lIns="0" tIns="12700" rIns="0" bIns="0" rtlCol="0">
            <a:spAutoFit/>
          </a:bodyPr>
          <a:lstStyle/>
          <a:p>
            <a:pPr marL="12700">
              <a:lnSpc>
                <a:spcPct val="100000"/>
              </a:lnSpc>
              <a:spcBef>
                <a:spcPts val="100"/>
              </a:spcBef>
            </a:pPr>
            <a:r>
              <a:rPr sz="900" b="1" spc="15" dirty="0">
                <a:solidFill>
                  <a:srgbClr val="007AA8"/>
                </a:solidFill>
                <a:latin typeface="Arial"/>
                <a:cs typeface="Arial"/>
              </a:rPr>
              <a:t>NASA.gov/directorates/spacetech/small_spacecraft/capstone</a:t>
            </a:r>
            <a:endParaRPr sz="900" dirty="0">
              <a:latin typeface="Arial"/>
              <a:cs typeface="Arial"/>
            </a:endParaRPr>
          </a:p>
        </p:txBody>
      </p:sp>
      <p:sp>
        <p:nvSpPr>
          <p:cNvPr id="18" name="object 15">
            <a:extLst>
              <a:ext uri="{FF2B5EF4-FFF2-40B4-BE49-F238E27FC236}">
                <a16:creationId xmlns:a16="http://schemas.microsoft.com/office/drawing/2014/main" id="{34E58FFE-D267-FFCB-20AD-6A2BEF6A9E4A}"/>
              </a:ext>
            </a:extLst>
          </p:cNvPr>
          <p:cNvSpPr txBox="1"/>
          <p:nvPr/>
        </p:nvSpPr>
        <p:spPr>
          <a:xfrm>
            <a:off x="8855854" y="4900154"/>
            <a:ext cx="246426" cy="205184"/>
          </a:xfrm>
          <a:prstGeom prst="rect">
            <a:avLst/>
          </a:prstGeom>
        </p:spPr>
        <p:txBody>
          <a:bodyPr vert="horz" wrap="square" lIns="0" tIns="0" rIns="0" bIns="0" rtlCol="0">
            <a:spAutoFit/>
          </a:bodyPr>
          <a:lstStyle/>
          <a:p>
            <a:pPr marL="38100" algn="ctr">
              <a:lnSpc>
                <a:spcPts val="1645"/>
              </a:lnSpc>
            </a:pPr>
            <a:fld id="{81D60167-4931-47E6-BA6A-407CBD079E47}" type="slidenum">
              <a:rPr sz="1400">
                <a:latin typeface="Arial"/>
                <a:cs typeface="Arial"/>
              </a:rPr>
              <a:pPr marL="38100" algn="ctr">
                <a:lnSpc>
                  <a:spcPts val="1645"/>
                </a:lnSpc>
              </a:pPr>
              <a:t>24</a:t>
            </a:fld>
            <a:endParaRPr sz="1400" dirty="0">
              <a:latin typeface="Arial"/>
              <a:cs typeface="Arial"/>
            </a:endParaRPr>
          </a:p>
        </p:txBody>
      </p:sp>
      <p:sp>
        <p:nvSpPr>
          <p:cNvPr id="11" name="Holder 4">
            <a:extLst>
              <a:ext uri="{FF2B5EF4-FFF2-40B4-BE49-F238E27FC236}">
                <a16:creationId xmlns:a16="http://schemas.microsoft.com/office/drawing/2014/main" id="{D1C05C83-B45E-7679-4AB0-AFD32ECD1A51}"/>
              </a:ext>
            </a:extLst>
          </p:cNvPr>
          <p:cNvSpPr>
            <a:spLocks noGrp="1"/>
          </p:cNvSpPr>
          <p:nvPr>
            <p:ph type="ftr" sz="quarter" idx="5"/>
          </p:nvPr>
        </p:nvSpPr>
        <p:spPr>
          <a:xfrm>
            <a:off x="3017520" y="4885745"/>
            <a:ext cx="3355466" cy="243656"/>
          </a:xfrm>
          <a:prstGeom prst="rect">
            <a:avLst/>
          </a:prstGeom>
        </p:spPr>
        <p:txBody>
          <a:bodyPr wrap="square" lIns="0" tIns="0" rIns="0" bIns="0">
            <a:spAutoFit/>
          </a:bodyPr>
          <a:lstStyle>
            <a:lvl1pPr>
              <a:defRPr sz="800" b="0" i="0">
                <a:solidFill>
                  <a:schemeClr val="bg1"/>
                </a:solidFill>
                <a:latin typeface="Times New Roman"/>
                <a:cs typeface="Times New Roman"/>
              </a:defRPr>
            </a:lvl1pPr>
          </a:lstStyle>
          <a:p>
            <a:pPr marL="1049655" marR="5080" indent="-1037590">
              <a:lnSpc>
                <a:spcPts val="910"/>
              </a:lnSpc>
              <a:spcBef>
                <a:spcPts val="85"/>
              </a:spcBef>
            </a:pPr>
            <a:r>
              <a:rPr lang="en-US" spc="-35" dirty="0"/>
              <a:t>CAPSTONE Mission Summary Briefing to Interplanetary Small Satellite Conference</a:t>
            </a:r>
          </a:p>
          <a:p>
            <a:pPr marL="1049655" marR="5080" indent="-1037590">
              <a:lnSpc>
                <a:spcPts val="910"/>
              </a:lnSpc>
              <a:spcBef>
                <a:spcPts val="85"/>
              </a:spcBef>
            </a:pPr>
            <a:r>
              <a:rPr lang="en-US" spc="-35" dirty="0"/>
              <a:t>5/1/2023  Advanced Space, LLC</a:t>
            </a:r>
            <a:endParaRP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821F4B-BC25-685C-528F-7FF15D3302EB}"/>
              </a:ext>
            </a:extLst>
          </p:cNvPr>
          <p:cNvSpPr/>
          <p:nvPr/>
        </p:nvSpPr>
        <p:spPr>
          <a:xfrm>
            <a:off x="-5900" y="-6267"/>
            <a:ext cx="1896745" cy="5149768"/>
          </a:xfrm>
          <a:prstGeom prst="rect">
            <a:avLst/>
          </a:prstGeom>
          <a:gradFill flip="none" rotWithShape="1">
            <a:gsLst>
              <a:gs pos="0">
                <a:srgbClr val="06090C"/>
              </a:gs>
              <a:gs pos="100000">
                <a:srgbClr val="000609"/>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descr="A satellite in space&#10;&#10;Description automatically generated with medium confidence">
            <a:extLst>
              <a:ext uri="{FF2B5EF4-FFF2-40B4-BE49-F238E27FC236}">
                <a16:creationId xmlns:a16="http://schemas.microsoft.com/office/drawing/2014/main" id="{C321050E-0427-63F0-DFA0-DE7243C033F0}"/>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tretch>
            <a:fillRect/>
          </a:stretch>
        </p:blipFill>
        <p:spPr>
          <a:xfrm>
            <a:off x="1840599" y="-6268"/>
            <a:ext cx="7309300" cy="5149768"/>
          </a:xfrm>
          <a:prstGeom prst="rect">
            <a:avLst/>
          </a:prstGeom>
        </p:spPr>
      </p:pic>
      <p:pic>
        <p:nvPicPr>
          <p:cNvPr id="7" name="Picture 6" descr="Icon&#10;&#10;Description automatically generated">
            <a:extLst>
              <a:ext uri="{FF2B5EF4-FFF2-40B4-BE49-F238E27FC236}">
                <a16:creationId xmlns:a16="http://schemas.microsoft.com/office/drawing/2014/main" id="{E9553F1E-0ACA-F2B9-3F60-97E6C95D466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46069" y="428323"/>
            <a:ext cx="1170596" cy="963854"/>
          </a:xfrm>
          <a:prstGeom prst="rect">
            <a:avLst/>
          </a:prstGeom>
        </p:spPr>
      </p:pic>
      <p:pic>
        <p:nvPicPr>
          <p:cNvPr id="8" name="Picture 7" descr="A picture containing text, clipart&#10;&#10;Description automatically generated">
            <a:extLst>
              <a:ext uri="{FF2B5EF4-FFF2-40B4-BE49-F238E27FC236}">
                <a16:creationId xmlns:a16="http://schemas.microsoft.com/office/drawing/2014/main" id="{AA733748-3B64-0313-E12D-9FA1C44EAA8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75727" y="637965"/>
            <a:ext cx="1473942" cy="544570"/>
          </a:xfrm>
          <a:prstGeom prst="rect">
            <a:avLst/>
          </a:prstGeom>
        </p:spPr>
      </p:pic>
      <p:pic>
        <p:nvPicPr>
          <p:cNvPr id="9" name="Picture 8" descr="Logo&#10;&#10;Description automatically generated">
            <a:extLst>
              <a:ext uri="{FF2B5EF4-FFF2-40B4-BE49-F238E27FC236}">
                <a16:creationId xmlns:a16="http://schemas.microsoft.com/office/drawing/2014/main" id="{9D3A4BB1-4F54-7850-FF7E-BD71FFFC6BC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310" t="7213" r="2428" b="9669"/>
          <a:stretch/>
        </p:blipFill>
        <p:spPr>
          <a:xfrm>
            <a:off x="6869623" y="590995"/>
            <a:ext cx="1203724" cy="638510"/>
          </a:xfrm>
          <a:prstGeom prst="rect">
            <a:avLst/>
          </a:prstGeom>
        </p:spPr>
      </p:pic>
      <p:grpSp>
        <p:nvGrpSpPr>
          <p:cNvPr id="10" name="Group 9">
            <a:extLst>
              <a:ext uri="{FF2B5EF4-FFF2-40B4-BE49-F238E27FC236}">
                <a16:creationId xmlns:a16="http://schemas.microsoft.com/office/drawing/2014/main" id="{903DBC12-4E45-E412-DF3F-EF7B56B7007B}"/>
              </a:ext>
            </a:extLst>
          </p:cNvPr>
          <p:cNvGrpSpPr/>
          <p:nvPr/>
        </p:nvGrpSpPr>
        <p:grpSpPr>
          <a:xfrm>
            <a:off x="3136618" y="427084"/>
            <a:ext cx="819156" cy="966333"/>
            <a:chOff x="2815540" y="212173"/>
            <a:chExt cx="4123832" cy="4864759"/>
          </a:xfrm>
        </p:grpSpPr>
        <p:pic>
          <p:nvPicPr>
            <p:cNvPr id="11" name="Picture 10" descr="Logo&#10;&#10;Description automatically generated">
              <a:extLst>
                <a:ext uri="{FF2B5EF4-FFF2-40B4-BE49-F238E27FC236}">
                  <a16:creationId xmlns:a16="http://schemas.microsoft.com/office/drawing/2014/main" id="{9FF541B6-A4B1-D287-2903-A63B5B0F7F7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44380" y="212173"/>
              <a:ext cx="3761230" cy="4864759"/>
            </a:xfrm>
            <a:prstGeom prst="rect">
              <a:avLst/>
            </a:prstGeom>
          </p:spPr>
        </p:pic>
        <p:pic>
          <p:nvPicPr>
            <p:cNvPr id="12" name="Picture 11" descr="Logo&#10;&#10;Description automatically generated">
              <a:extLst>
                <a:ext uri="{FF2B5EF4-FFF2-40B4-BE49-F238E27FC236}">
                  <a16:creationId xmlns:a16="http://schemas.microsoft.com/office/drawing/2014/main" id="{721E1711-7D8F-6190-C827-5C621F3BD7DF}"/>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24709" t="65083" r="28757" b="21201"/>
            <a:stretch/>
          </p:blipFill>
          <p:spPr>
            <a:xfrm>
              <a:off x="2815540" y="3722619"/>
              <a:ext cx="4123832" cy="911617"/>
            </a:xfrm>
            <a:prstGeom prst="rect">
              <a:avLst/>
            </a:prstGeom>
          </p:spPr>
        </p:pic>
      </p:grpSp>
      <p:sp>
        <p:nvSpPr>
          <p:cNvPr id="13" name="TextBox 12">
            <a:extLst>
              <a:ext uri="{FF2B5EF4-FFF2-40B4-BE49-F238E27FC236}">
                <a16:creationId xmlns:a16="http://schemas.microsoft.com/office/drawing/2014/main" id="{10213918-9849-A72C-B184-F4813B7CBD7C}"/>
              </a:ext>
            </a:extLst>
          </p:cNvPr>
          <p:cNvSpPr txBox="1"/>
          <p:nvPr/>
        </p:nvSpPr>
        <p:spPr>
          <a:xfrm>
            <a:off x="244697" y="1762178"/>
            <a:ext cx="8862060" cy="707886"/>
          </a:xfrm>
          <a:prstGeom prst="rect">
            <a:avLst/>
          </a:prstGeom>
          <a:noFill/>
        </p:spPr>
        <p:txBody>
          <a:bodyPr wrap="square" rtlCol="0">
            <a:spAutoFit/>
          </a:bodyPr>
          <a:lstStyle/>
          <a:p>
            <a:pPr algn="ctr"/>
            <a:r>
              <a:rPr lang="en-US" sz="2400" b="1" dirty="0">
                <a:solidFill>
                  <a:schemeClr val="bg1"/>
                </a:solidFill>
                <a:latin typeface="Times New Roman" panose="02020603050405020304" pitchFamily="18" charset="0"/>
                <a:ea typeface="Lato" panose="020F0502020204030203" pitchFamily="34" charset="0"/>
                <a:cs typeface="Times New Roman" panose="02020603050405020304" pitchFamily="18" charset="0"/>
              </a:rPr>
              <a:t>(CAPSTONE)</a:t>
            </a:r>
          </a:p>
          <a:p>
            <a:pPr algn="ctr"/>
            <a:r>
              <a:rPr lang="en-US" sz="1600" b="1" dirty="0">
                <a:solidFill>
                  <a:schemeClr val="bg1"/>
                </a:solidFill>
                <a:latin typeface="Times New Roman" panose="02020603050405020304" pitchFamily="18" charset="0"/>
                <a:ea typeface="Lato" panose="020F0502020204030203" pitchFamily="34" charset="0"/>
                <a:cs typeface="Times New Roman" panose="02020603050405020304" pitchFamily="18" charset="0"/>
              </a:rPr>
              <a:t>Cislunar Autonomous Positioning System Technology, Operations, and Navigation Experiment</a:t>
            </a:r>
          </a:p>
        </p:txBody>
      </p:sp>
      <p:sp>
        <p:nvSpPr>
          <p:cNvPr id="14" name="TextBox 13">
            <a:extLst>
              <a:ext uri="{FF2B5EF4-FFF2-40B4-BE49-F238E27FC236}">
                <a16:creationId xmlns:a16="http://schemas.microsoft.com/office/drawing/2014/main" id="{ABF544B1-1FF4-C7A2-9403-A0F6CC58E410}"/>
              </a:ext>
            </a:extLst>
          </p:cNvPr>
          <p:cNvSpPr txBox="1"/>
          <p:nvPr/>
        </p:nvSpPr>
        <p:spPr>
          <a:xfrm>
            <a:off x="1166717" y="2668125"/>
            <a:ext cx="7018020" cy="1384995"/>
          </a:xfrm>
          <a:prstGeom prst="rect">
            <a:avLst/>
          </a:prstGeom>
          <a:noFill/>
        </p:spPr>
        <p:txBody>
          <a:bodyPr wrap="square" rtlCol="0">
            <a:spAutoFit/>
          </a:bodyPr>
          <a:lstStyle/>
          <a:p>
            <a:pPr algn="ctr"/>
            <a:r>
              <a:rPr lang="en-US" sz="1400" b="1" dirty="0">
                <a:solidFill>
                  <a:srgbClr val="0070C0"/>
                </a:solidFill>
                <a:latin typeface="Times New Roman" panose="02020603050405020304" pitchFamily="18" charset="0"/>
                <a:ea typeface="Lato" panose="020F0502020204030203" pitchFamily="34" charset="0"/>
                <a:cs typeface="Times New Roman" panose="02020603050405020304" pitchFamily="18" charset="0"/>
              </a:rPr>
              <a:t>Demonstrating an innovative spacecraft-to-spacecraft navigation solution at the Moon from a near rectilinear halo orbit slated for Artemis' Gateway.</a:t>
            </a:r>
          </a:p>
          <a:p>
            <a:pPr algn="ctr"/>
            <a:endParaRPr lang="en-US" sz="1400" b="1" dirty="0">
              <a:solidFill>
                <a:schemeClr val="bg1"/>
              </a:solidFill>
              <a:latin typeface="Times New Roman" panose="02020603050405020304" pitchFamily="18" charset="0"/>
              <a:ea typeface="Lato" panose="020F0502020204030203" pitchFamily="34" charset="0"/>
              <a:cs typeface="Times New Roman" panose="02020603050405020304" pitchFamily="18" charset="0"/>
            </a:endParaRPr>
          </a:p>
          <a:p>
            <a:pPr algn="ctr"/>
            <a:r>
              <a:rPr lang="en-US" sz="1400" b="1" dirty="0">
                <a:solidFill>
                  <a:schemeClr val="bg1"/>
                </a:solidFill>
                <a:latin typeface="Times New Roman" panose="02020603050405020304" pitchFamily="18" charset="0"/>
                <a:ea typeface="Lato" panose="020F0502020204030203" pitchFamily="34" charset="0"/>
                <a:cs typeface="Times New Roman" panose="02020603050405020304" pitchFamily="18" charset="0"/>
              </a:rPr>
              <a:t>The CAPSTONE mission is managed by NASA's Small Spacecraft Technology Program. NASA's Advanced Exploration Systems funds the launch and supports mission operations. The mission is developed and operated by Advanced Space, LLC.</a:t>
            </a:r>
          </a:p>
        </p:txBody>
      </p:sp>
      <p:sp>
        <p:nvSpPr>
          <p:cNvPr id="16" name="bg object 16">
            <a:extLst>
              <a:ext uri="{FF2B5EF4-FFF2-40B4-BE49-F238E27FC236}">
                <a16:creationId xmlns:a16="http://schemas.microsoft.com/office/drawing/2014/main" id="{5FEB131A-7C69-246C-3153-6334E8A02E3B}"/>
              </a:ext>
            </a:extLst>
          </p:cNvPr>
          <p:cNvSpPr/>
          <p:nvPr/>
        </p:nvSpPr>
        <p:spPr>
          <a:xfrm>
            <a:off x="0" y="4417821"/>
            <a:ext cx="9144000" cy="725805"/>
          </a:xfrm>
          <a:custGeom>
            <a:avLst/>
            <a:gdLst/>
            <a:ahLst/>
            <a:cxnLst/>
            <a:rect l="l" t="t" r="r" b="b"/>
            <a:pathLst>
              <a:path w="9144000" h="725804">
                <a:moveTo>
                  <a:pt x="0" y="0"/>
                </a:moveTo>
                <a:lnTo>
                  <a:pt x="0" y="725677"/>
                </a:lnTo>
                <a:lnTo>
                  <a:pt x="9144000" y="725677"/>
                </a:lnTo>
                <a:lnTo>
                  <a:pt x="0" y="0"/>
                </a:lnTo>
                <a:close/>
              </a:path>
            </a:pathLst>
          </a:custGeom>
          <a:solidFill>
            <a:srgbClr val="1674BA">
              <a:alpha val="40000"/>
            </a:srgbClr>
          </a:solidFill>
        </p:spPr>
        <p:txBody>
          <a:bodyPr wrap="square" lIns="0" tIns="0" rIns="0" bIns="0" rtlCol="0"/>
          <a:lstStyle/>
          <a:p>
            <a:endParaRPr dirty="0"/>
          </a:p>
        </p:txBody>
      </p:sp>
      <p:sp>
        <p:nvSpPr>
          <p:cNvPr id="17" name="object 9">
            <a:extLst>
              <a:ext uri="{FF2B5EF4-FFF2-40B4-BE49-F238E27FC236}">
                <a16:creationId xmlns:a16="http://schemas.microsoft.com/office/drawing/2014/main" id="{921A1EB6-FF3A-3A2F-F931-5D3376ED3D1D}"/>
              </a:ext>
            </a:extLst>
          </p:cNvPr>
          <p:cNvSpPr txBox="1"/>
          <p:nvPr/>
        </p:nvSpPr>
        <p:spPr>
          <a:xfrm>
            <a:off x="78724" y="4910304"/>
            <a:ext cx="1896745" cy="174407"/>
          </a:xfrm>
          <a:prstGeom prst="rect">
            <a:avLst/>
          </a:prstGeom>
        </p:spPr>
        <p:txBody>
          <a:bodyPr vert="horz" wrap="square" lIns="0" tIns="12700" rIns="0" bIns="0" rtlCol="0">
            <a:spAutoFit/>
          </a:bodyPr>
          <a:lstStyle/>
          <a:p>
            <a:pPr marL="12700">
              <a:lnSpc>
                <a:spcPct val="100000"/>
              </a:lnSpc>
              <a:spcBef>
                <a:spcPts val="0"/>
              </a:spcBef>
            </a:pPr>
            <a:r>
              <a:rPr sz="1050" i="1" spc="-5" dirty="0">
                <a:solidFill>
                  <a:srgbClr val="FFFFFF"/>
                </a:solidFill>
                <a:latin typeface="Times New Roman"/>
                <a:cs typeface="Times New Roman"/>
              </a:rPr>
              <a:t>Delivering</a:t>
            </a:r>
            <a:r>
              <a:rPr sz="1050" i="1" spc="-10" dirty="0">
                <a:solidFill>
                  <a:srgbClr val="FFFFFF"/>
                </a:solidFill>
                <a:latin typeface="Times New Roman"/>
                <a:cs typeface="Times New Roman"/>
              </a:rPr>
              <a:t> </a:t>
            </a:r>
            <a:r>
              <a:rPr sz="1050" i="1" dirty="0">
                <a:solidFill>
                  <a:srgbClr val="FFFFFF"/>
                </a:solidFill>
                <a:latin typeface="Times New Roman"/>
                <a:cs typeface="Times New Roman"/>
              </a:rPr>
              <a:t>Innovation</a:t>
            </a:r>
            <a:r>
              <a:rPr sz="1050" i="1" spc="-10" dirty="0">
                <a:solidFill>
                  <a:srgbClr val="FFFFFF"/>
                </a:solidFill>
                <a:latin typeface="Times New Roman"/>
                <a:cs typeface="Times New Roman"/>
              </a:rPr>
              <a:t> </a:t>
            </a:r>
            <a:r>
              <a:rPr sz="1050" i="1" dirty="0">
                <a:solidFill>
                  <a:srgbClr val="FFFFFF"/>
                </a:solidFill>
                <a:latin typeface="Times New Roman"/>
                <a:cs typeface="Times New Roman"/>
              </a:rPr>
              <a:t>to</a:t>
            </a:r>
            <a:r>
              <a:rPr sz="1050" i="1" spc="-15" dirty="0">
                <a:solidFill>
                  <a:srgbClr val="FFFFFF"/>
                </a:solidFill>
                <a:latin typeface="Times New Roman"/>
                <a:cs typeface="Times New Roman"/>
              </a:rPr>
              <a:t> </a:t>
            </a:r>
            <a:r>
              <a:rPr sz="1050" i="1" spc="-5" dirty="0">
                <a:solidFill>
                  <a:srgbClr val="FFFFFF"/>
                </a:solidFill>
                <a:latin typeface="Times New Roman"/>
                <a:cs typeface="Times New Roman"/>
              </a:rPr>
              <a:t>Orbit</a:t>
            </a:r>
            <a:r>
              <a:rPr lang="en-US" sz="900" i="1" spc="-5" dirty="0">
                <a:solidFill>
                  <a:srgbClr val="FFFFFF"/>
                </a:solidFill>
                <a:latin typeface="Times New Roman"/>
                <a:cs typeface="Times New Roman"/>
              </a:rPr>
              <a:t>™</a:t>
            </a:r>
            <a:endParaRPr sz="1050" i="1" dirty="0">
              <a:latin typeface="Times New Roman"/>
              <a:cs typeface="Times New Roman"/>
            </a:endParaRPr>
          </a:p>
        </p:txBody>
      </p:sp>
      <p:sp>
        <p:nvSpPr>
          <p:cNvPr id="5" name="Holder 4">
            <a:extLst>
              <a:ext uri="{FF2B5EF4-FFF2-40B4-BE49-F238E27FC236}">
                <a16:creationId xmlns:a16="http://schemas.microsoft.com/office/drawing/2014/main" id="{BC93C233-F9D9-F1AA-07A7-01CD173111E6}"/>
              </a:ext>
            </a:extLst>
          </p:cNvPr>
          <p:cNvSpPr>
            <a:spLocks noGrp="1"/>
          </p:cNvSpPr>
          <p:nvPr>
            <p:ph type="ftr" sz="quarter" idx="5"/>
          </p:nvPr>
        </p:nvSpPr>
        <p:spPr>
          <a:xfrm>
            <a:off x="3017520" y="4885745"/>
            <a:ext cx="3355466" cy="243656"/>
          </a:xfrm>
          <a:prstGeom prst="rect">
            <a:avLst/>
          </a:prstGeom>
        </p:spPr>
        <p:txBody>
          <a:bodyPr wrap="square" lIns="0" tIns="0" rIns="0" bIns="0">
            <a:spAutoFit/>
          </a:bodyPr>
          <a:lstStyle>
            <a:lvl1pPr>
              <a:defRPr sz="800" b="0" i="0">
                <a:solidFill>
                  <a:schemeClr val="bg1"/>
                </a:solidFill>
                <a:latin typeface="Times New Roman"/>
                <a:cs typeface="Times New Roman"/>
              </a:defRPr>
            </a:lvl1pPr>
          </a:lstStyle>
          <a:p>
            <a:pPr marL="1049655" marR="5080" indent="-1037590">
              <a:lnSpc>
                <a:spcPts val="910"/>
              </a:lnSpc>
              <a:spcBef>
                <a:spcPts val="85"/>
              </a:spcBef>
            </a:pPr>
            <a:r>
              <a:rPr lang="en-US" spc="-35" dirty="0"/>
              <a:t>CAPSTONE Mission Summary Briefing to Interplanetary Small Satellite Conference</a:t>
            </a:r>
          </a:p>
          <a:p>
            <a:pPr marL="1049655" marR="5080" indent="-1037590">
              <a:lnSpc>
                <a:spcPts val="910"/>
              </a:lnSpc>
              <a:spcBef>
                <a:spcPts val="85"/>
              </a:spcBef>
            </a:pPr>
            <a:r>
              <a:rPr lang="en-US" spc="-35" dirty="0"/>
              <a:t>5/1/2023  Advanced Space, LLC</a:t>
            </a:r>
            <a:endParaRPr dirty="0"/>
          </a:p>
        </p:txBody>
      </p:sp>
    </p:spTree>
    <p:extLst>
      <p:ext uri="{BB962C8B-B14F-4D97-AF65-F5344CB8AC3E}">
        <p14:creationId xmlns:p14="http://schemas.microsoft.com/office/powerpoint/2010/main" val="23341050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8">
            <a:extLst>
              <a:ext uri="{FF2B5EF4-FFF2-40B4-BE49-F238E27FC236}">
                <a16:creationId xmlns:a16="http://schemas.microsoft.com/office/drawing/2014/main" id="{E290D00D-A320-9E40-A760-CBB2F2CFCE5A}"/>
              </a:ext>
            </a:extLst>
          </p:cNvPr>
          <p:cNvSpPr>
            <a:spLocks noGrp="1"/>
          </p:cNvSpPr>
          <p:nvPr>
            <p:ph type="title"/>
          </p:nvPr>
        </p:nvSpPr>
        <p:spPr>
          <a:xfrm>
            <a:off x="0" y="0"/>
            <a:ext cx="6980465" cy="512695"/>
          </a:xfrm>
        </p:spPr>
        <p:txBody>
          <a:bodyPr>
            <a:noAutofit/>
          </a:bodyPr>
          <a:lstStyle/>
          <a:p>
            <a:r>
              <a:rPr lang="en-US" b="1" dirty="0">
                <a:solidFill>
                  <a:srgbClr val="1674BA"/>
                </a:solidFill>
                <a:latin typeface="Times New Roman" panose="02020603050405020304" pitchFamily="18" charset="0"/>
                <a:cs typeface="Times New Roman" panose="02020603050405020304" pitchFamily="18" charset="0"/>
              </a:rPr>
              <a:t>Artemis Project Relationship to CAPSTONE</a:t>
            </a:r>
            <a:r>
              <a:rPr lang="en-US" sz="2700" dirty="0">
                <a:solidFill>
                  <a:srgbClr val="1674BA"/>
                </a:solidFill>
                <a:latin typeface="Times New Roman" panose="02020603050405020304" pitchFamily="18" charset="0"/>
                <a:cs typeface="Times New Roman" panose="02020603050405020304" pitchFamily="18" charset="0"/>
              </a:rPr>
              <a:t> </a:t>
            </a:r>
          </a:p>
        </p:txBody>
      </p:sp>
      <p:sp>
        <p:nvSpPr>
          <p:cNvPr id="7" name="TextBox 6">
            <a:extLst>
              <a:ext uri="{FF2B5EF4-FFF2-40B4-BE49-F238E27FC236}">
                <a16:creationId xmlns:a16="http://schemas.microsoft.com/office/drawing/2014/main" id="{0FEEDFC0-0F9F-AD4B-8AF9-9944E02BE7FC}"/>
              </a:ext>
            </a:extLst>
          </p:cNvPr>
          <p:cNvSpPr txBox="1"/>
          <p:nvPr/>
        </p:nvSpPr>
        <p:spPr>
          <a:xfrm>
            <a:off x="1" y="759278"/>
            <a:ext cx="8948057" cy="3670236"/>
          </a:xfrm>
          <a:prstGeom prst="rect">
            <a:avLst/>
          </a:prstGeom>
          <a:noFill/>
        </p:spPr>
        <p:txBody>
          <a:bodyPr wrap="square" lIns="68580" tIns="34290" rIns="68580" bIns="34290" rtlCol="0" anchor="t">
            <a:spAutoFit/>
          </a:bodyPr>
          <a:lstStyle/>
          <a:p>
            <a:pPr marL="214313" indent="-214313">
              <a:buFont typeface="Arial" panose="020B0604020202020204" pitchFamily="34" charset="0"/>
              <a:buChar char="•"/>
            </a:pPr>
            <a:r>
              <a:rPr lang="en-US" dirty="0">
                <a:latin typeface="Times New Roman"/>
                <a:cs typeface="Times New Roman"/>
              </a:rPr>
              <a:t>Advanced Space is currently (independent of CAPSTONE) supporting the Artemis program at NASA JSC with orbit design and navigation trades studies and analysis related to the overall mission design and operation planning for the Gateway Program.</a:t>
            </a:r>
          </a:p>
          <a:p>
            <a:pPr marL="214313" indent="-214313">
              <a:buFont typeface="Arial" panose="020B0604020202020204" pitchFamily="34" charset="0"/>
              <a:buChar char="•"/>
            </a:pPr>
            <a:r>
              <a:rPr lang="en-US" dirty="0">
                <a:latin typeface="Times New Roman"/>
                <a:cs typeface="Times New Roman"/>
              </a:rPr>
              <a:t>This effort began ~3 years ago to support analysis and understanding of orbit transfers, orbit operations, navigation and OMM (Orbit Maintenance Maneuver) planning in the Near Rectilinear Halo Orbit (NRHO).</a:t>
            </a:r>
          </a:p>
          <a:p>
            <a:pPr marL="214313" indent="-214313">
              <a:buFont typeface="Arial" panose="020B0604020202020204" pitchFamily="34" charset="0"/>
              <a:buChar char="•"/>
            </a:pPr>
            <a:r>
              <a:rPr lang="en-US" dirty="0">
                <a:latin typeface="Times New Roman"/>
                <a:cs typeface="Times New Roman"/>
              </a:rPr>
              <a:t>This existing work, and these existing relationships provide an expedited transition of lessons learned and knowledge between programs/activities. </a:t>
            </a:r>
          </a:p>
          <a:p>
            <a:pPr marL="214313" indent="-214313">
              <a:buFont typeface="Arial" panose="020B0604020202020204" pitchFamily="34" charset="0"/>
              <a:buChar char="•"/>
            </a:pPr>
            <a:r>
              <a:rPr lang="en-US" dirty="0">
                <a:latin typeface="Times New Roman"/>
                <a:cs typeface="Times New Roman"/>
              </a:rPr>
              <a:t>A major objective of CAPSTONE is the validation of those analysis efforts in support of development and planning for the Gateway Program. </a:t>
            </a:r>
          </a:p>
          <a:p>
            <a:pPr marL="214313" indent="-214313">
              <a:buFont typeface="Arial" panose="020B0604020202020204" pitchFamily="34" charset="0"/>
              <a:buChar char="•"/>
            </a:pPr>
            <a:endParaRPr lang="en-US" dirty="0">
              <a:latin typeface="Times New Roman"/>
              <a:cs typeface="Times New Roman"/>
            </a:endParaRPr>
          </a:p>
          <a:p>
            <a:pPr algn="ctr"/>
            <a:r>
              <a:rPr lang="en-US" b="1" i="1" dirty="0">
                <a:solidFill>
                  <a:schemeClr val="accent1">
                    <a:lumMod val="75000"/>
                  </a:schemeClr>
                </a:solidFill>
                <a:latin typeface="Times New Roman"/>
              </a:rPr>
              <a:t>“The purpose of flight research is to separate the real from the imagined problems and to make known the overlooked and the unexpected.” </a:t>
            </a:r>
            <a:r>
              <a:rPr lang="en-US" b="1" dirty="0">
                <a:solidFill>
                  <a:schemeClr val="accent1">
                    <a:lumMod val="75000"/>
                  </a:schemeClr>
                </a:solidFill>
                <a:latin typeface="Times New Roman"/>
              </a:rPr>
              <a:t>- Hugh L. Dryden</a:t>
            </a:r>
            <a:endParaRPr lang="en-US" sz="1350" b="1" dirty="0">
              <a:solidFill>
                <a:schemeClr val="accent1">
                  <a:lumMod val="75000"/>
                </a:schemeClr>
              </a:solidFill>
              <a:latin typeface="Times New Roman"/>
            </a:endParaRPr>
          </a:p>
        </p:txBody>
      </p:sp>
      <p:sp>
        <p:nvSpPr>
          <p:cNvPr id="9" name="object 15">
            <a:extLst>
              <a:ext uri="{FF2B5EF4-FFF2-40B4-BE49-F238E27FC236}">
                <a16:creationId xmlns:a16="http://schemas.microsoft.com/office/drawing/2014/main" id="{A4F2F373-5DAD-37B6-D771-CD40297909AA}"/>
              </a:ext>
            </a:extLst>
          </p:cNvPr>
          <p:cNvSpPr txBox="1"/>
          <p:nvPr/>
        </p:nvSpPr>
        <p:spPr>
          <a:xfrm>
            <a:off x="8855854" y="4900154"/>
            <a:ext cx="246426" cy="205184"/>
          </a:xfrm>
          <a:prstGeom prst="rect">
            <a:avLst/>
          </a:prstGeom>
        </p:spPr>
        <p:txBody>
          <a:bodyPr vert="horz" wrap="square" lIns="0" tIns="0" rIns="0" bIns="0" rtlCol="0">
            <a:spAutoFit/>
          </a:bodyPr>
          <a:lstStyle/>
          <a:p>
            <a:pPr marL="38100" algn="ctr">
              <a:lnSpc>
                <a:spcPts val="1645"/>
              </a:lnSpc>
            </a:pPr>
            <a:fld id="{81D60167-4931-47E6-BA6A-407CBD079E47}" type="slidenum">
              <a:rPr sz="1400">
                <a:latin typeface="Arial"/>
                <a:cs typeface="Arial"/>
              </a:rPr>
              <a:pPr marL="38100" algn="ctr">
                <a:lnSpc>
                  <a:spcPts val="1645"/>
                </a:lnSpc>
              </a:pPr>
              <a:t>26</a:t>
            </a:fld>
            <a:endParaRPr sz="1400" dirty="0">
              <a:latin typeface="Arial"/>
              <a:cs typeface="Arial"/>
            </a:endParaRPr>
          </a:p>
        </p:txBody>
      </p:sp>
      <p:sp>
        <p:nvSpPr>
          <p:cNvPr id="3" name="Holder 4">
            <a:extLst>
              <a:ext uri="{FF2B5EF4-FFF2-40B4-BE49-F238E27FC236}">
                <a16:creationId xmlns:a16="http://schemas.microsoft.com/office/drawing/2014/main" id="{EFBC74C0-1109-AF34-46BB-45EA170575C4}"/>
              </a:ext>
            </a:extLst>
          </p:cNvPr>
          <p:cNvSpPr>
            <a:spLocks noGrp="1"/>
          </p:cNvSpPr>
          <p:nvPr>
            <p:ph type="ftr" sz="quarter" idx="5"/>
          </p:nvPr>
        </p:nvSpPr>
        <p:spPr>
          <a:xfrm>
            <a:off x="3017520" y="4885745"/>
            <a:ext cx="3355466" cy="243656"/>
          </a:xfrm>
          <a:prstGeom prst="rect">
            <a:avLst/>
          </a:prstGeom>
        </p:spPr>
        <p:txBody>
          <a:bodyPr wrap="square" lIns="0" tIns="0" rIns="0" bIns="0">
            <a:spAutoFit/>
          </a:bodyPr>
          <a:lstStyle>
            <a:lvl1pPr>
              <a:defRPr sz="800" b="0" i="0">
                <a:solidFill>
                  <a:schemeClr val="bg1"/>
                </a:solidFill>
                <a:latin typeface="Times New Roman"/>
                <a:cs typeface="Times New Roman"/>
              </a:defRPr>
            </a:lvl1pPr>
          </a:lstStyle>
          <a:p>
            <a:pPr marL="1049655" marR="5080" indent="-1037590">
              <a:lnSpc>
                <a:spcPts val="910"/>
              </a:lnSpc>
              <a:spcBef>
                <a:spcPts val="85"/>
              </a:spcBef>
            </a:pPr>
            <a:r>
              <a:rPr lang="en-US" spc="-35" dirty="0"/>
              <a:t>CAPSTONE Mission Summary Briefing to Interplanetary Small Satellite Conference</a:t>
            </a:r>
          </a:p>
          <a:p>
            <a:pPr marL="1049655" marR="5080" indent="-1037590">
              <a:lnSpc>
                <a:spcPts val="910"/>
              </a:lnSpc>
              <a:spcBef>
                <a:spcPts val="85"/>
              </a:spcBef>
            </a:pPr>
            <a:r>
              <a:rPr lang="en-US" spc="-35" dirty="0"/>
              <a:t>5/1/2023  Advanced Space, LLC</a:t>
            </a:r>
            <a:endParaRPr dirty="0"/>
          </a:p>
        </p:txBody>
      </p:sp>
    </p:spTree>
    <p:extLst>
      <p:ext uri="{BB962C8B-B14F-4D97-AF65-F5344CB8AC3E}">
        <p14:creationId xmlns:p14="http://schemas.microsoft.com/office/powerpoint/2010/main" val="39265510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004EEDF-B3B5-DA4F-A519-C1FB6C6A6325}"/>
              </a:ext>
            </a:extLst>
          </p:cNvPr>
          <p:cNvSpPr>
            <a:spLocks noGrp="1"/>
          </p:cNvSpPr>
          <p:nvPr>
            <p:ph type="sldNum" idx="12"/>
          </p:nvPr>
        </p:nvSpPr>
        <p:spPr/>
        <p:txBody>
          <a:bodyPr/>
          <a:lstStyle/>
          <a:p>
            <a:fld id="{00000000-1234-1234-1234-123412341234}" type="slidenum">
              <a:rPr lang="en-US" smtClean="0"/>
              <a:pPr/>
              <a:t>27</a:t>
            </a:fld>
            <a:endParaRPr lang="en-US" dirty="0"/>
          </a:p>
        </p:txBody>
      </p:sp>
      <p:sp>
        <p:nvSpPr>
          <p:cNvPr id="4" name="Footer Placeholder 3">
            <a:extLst>
              <a:ext uri="{FF2B5EF4-FFF2-40B4-BE49-F238E27FC236}">
                <a16:creationId xmlns:a16="http://schemas.microsoft.com/office/drawing/2014/main" id="{EF3C76E2-A769-D54A-9538-46BD1DDAE952}"/>
              </a:ext>
            </a:extLst>
          </p:cNvPr>
          <p:cNvSpPr>
            <a:spLocks noGrp="1"/>
          </p:cNvSpPr>
          <p:nvPr>
            <p:ph type="ftr" sz="quarter" idx="11"/>
          </p:nvPr>
        </p:nvSpPr>
        <p:spPr>
          <a:xfrm>
            <a:off x="0" y="6524769"/>
            <a:ext cx="4114800" cy="3651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dirty="0">
                <a:solidFill>
                  <a:schemeClr val="bg1">
                    <a:lumMod val="85000"/>
                  </a:schemeClr>
                </a:solidFill>
                <a:latin typeface="Lato" panose="020F0502020204030203" pitchFamily="34" charset="77"/>
              </a:rPr>
              <a:t>Delivering Innovation to Orbit</a:t>
            </a:r>
          </a:p>
        </p:txBody>
      </p:sp>
      <p:sp>
        <p:nvSpPr>
          <p:cNvPr id="5" name="Text Placeholder 2">
            <a:extLst>
              <a:ext uri="{FF2B5EF4-FFF2-40B4-BE49-F238E27FC236}">
                <a16:creationId xmlns:a16="http://schemas.microsoft.com/office/drawing/2014/main" id="{90D20B91-990A-4C4F-8FCA-FA25DE2A6AD8}"/>
              </a:ext>
            </a:extLst>
          </p:cNvPr>
          <p:cNvSpPr txBox="1">
            <a:spLocks/>
          </p:cNvSpPr>
          <p:nvPr/>
        </p:nvSpPr>
        <p:spPr>
          <a:xfrm>
            <a:off x="33305" y="781131"/>
            <a:ext cx="8931791" cy="4054841"/>
          </a:xfrm>
          <a:prstGeom prst="rect">
            <a:avLst/>
          </a:prstGeom>
        </p:spPr>
        <p:txBody>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14313" indent="-214313">
              <a:spcBef>
                <a:spcPts val="300"/>
              </a:spcBef>
              <a:buFont typeface="Arial" panose="020B0604020202020204" pitchFamily="34" charset="0"/>
              <a:buChar char="•"/>
            </a:pPr>
            <a:r>
              <a:rPr lang="en-US" sz="1350" dirty="0">
                <a:latin typeface="Times New Roman" panose="02020603050405020304" pitchFamily="18" charset="0"/>
                <a:cs typeface="Times New Roman" panose="02020603050405020304" pitchFamily="18" charset="0"/>
              </a:rPr>
              <a:t>Demonstrate a rapid and affordable lunar mission by reaching initial launch readiness no later than </a:t>
            </a:r>
            <a:r>
              <a:rPr lang="en-US" sz="1350" dirty="0">
                <a:solidFill>
                  <a:schemeClr val="tx1"/>
                </a:solidFill>
                <a:latin typeface="Times New Roman" panose="02020603050405020304" pitchFamily="18" charset="0"/>
                <a:cs typeface="Times New Roman" panose="02020603050405020304" pitchFamily="18" charset="0"/>
              </a:rPr>
              <a:t>18 months </a:t>
            </a:r>
            <a:r>
              <a:rPr lang="en-US" sz="1350" dirty="0">
                <a:latin typeface="Times New Roman" panose="02020603050405020304" pitchFamily="18" charset="0"/>
                <a:cs typeface="Times New Roman" panose="02020603050405020304" pitchFamily="18" charset="0"/>
              </a:rPr>
              <a:t>from authority to proceed (contract award: 8/30/19, COVID delays not withstanding). </a:t>
            </a:r>
            <a:r>
              <a:rPr lang="en-US" sz="1350" dirty="0">
                <a:solidFill>
                  <a:srgbClr val="FF0000"/>
                </a:solidFill>
                <a:latin typeface="Times New Roman" panose="02020603050405020304" pitchFamily="18" charset="0"/>
                <a:cs typeface="Times New Roman" panose="02020603050405020304" pitchFamily="18" charset="0"/>
              </a:rPr>
              <a:t>33 months.</a:t>
            </a:r>
          </a:p>
          <a:p>
            <a:pPr marL="214313" indent="-214313">
              <a:spcBef>
                <a:spcPts val="300"/>
              </a:spcBef>
              <a:buFont typeface="Arial" panose="020B0604020202020204" pitchFamily="34" charset="0"/>
              <a:buChar char="•"/>
            </a:pPr>
            <a:r>
              <a:rPr lang="en-US" sz="1350" dirty="0">
                <a:latin typeface="Times New Roman" panose="02020603050405020304" pitchFamily="18" charset="0"/>
                <a:cs typeface="Times New Roman" panose="02020603050405020304" pitchFamily="18" charset="0"/>
              </a:rPr>
              <a:t>The CAPSTONE mission shall demonstrate a low-energy transfer to cis-lunar space requiring no more than 120 m/s </a:t>
            </a:r>
            <a:r>
              <a:rPr lang="en-US" sz="1350" dirty="0">
                <a:latin typeface="Symbol" pitchFamily="2" charset="2"/>
                <a:cs typeface="Times New Roman" panose="02020603050405020304" pitchFamily="18" charset="0"/>
              </a:rPr>
              <a:t>D</a:t>
            </a:r>
            <a:r>
              <a:rPr lang="en-US" sz="1350" dirty="0">
                <a:latin typeface="Times New Roman" panose="02020603050405020304" pitchFamily="18" charset="0"/>
                <a:cs typeface="Times New Roman" panose="02020603050405020304" pitchFamily="18" charset="0"/>
              </a:rPr>
              <a:t>V when provided a -0.6 km</a:t>
            </a:r>
            <a:r>
              <a:rPr lang="en-US" sz="1350" baseline="30000" dirty="0">
                <a:latin typeface="Times New Roman" panose="02020603050405020304" pitchFamily="18" charset="0"/>
                <a:cs typeface="Times New Roman" panose="02020603050405020304" pitchFamily="18" charset="0"/>
              </a:rPr>
              <a:t>2</a:t>
            </a:r>
            <a:r>
              <a:rPr lang="en-US" sz="1350" dirty="0">
                <a:latin typeface="Times New Roman" panose="02020603050405020304" pitchFamily="18" charset="0"/>
                <a:cs typeface="Times New Roman" panose="02020603050405020304" pitchFamily="18" charset="0"/>
              </a:rPr>
              <a:t>/sec</a:t>
            </a:r>
            <a:r>
              <a:rPr lang="en-US" sz="1350" baseline="30000" dirty="0">
                <a:latin typeface="Times New Roman" panose="02020603050405020304" pitchFamily="18" charset="0"/>
                <a:cs typeface="Times New Roman" panose="02020603050405020304" pitchFamily="18" charset="0"/>
              </a:rPr>
              <a:t>2</a:t>
            </a:r>
            <a:r>
              <a:rPr lang="en-US" sz="1350" dirty="0">
                <a:latin typeface="Times New Roman" panose="02020603050405020304" pitchFamily="18" charset="0"/>
                <a:cs typeface="Times New Roman" panose="02020603050405020304" pitchFamily="18" charset="0"/>
              </a:rPr>
              <a:t> C3 that can be achieved by a commercial small launch vehicle. </a:t>
            </a:r>
            <a:r>
              <a:rPr lang="en-US" sz="1350" dirty="0">
                <a:solidFill>
                  <a:srgbClr val="FF0000"/>
                </a:solidFill>
                <a:latin typeface="Times New Roman" panose="02020603050405020304" pitchFamily="18" charset="0"/>
                <a:cs typeface="Times New Roman" panose="02020603050405020304" pitchFamily="18" charset="0"/>
              </a:rPr>
              <a:t>Fully executed successfully – 94.21 m/sec (actual through ICM-2).</a:t>
            </a:r>
          </a:p>
          <a:p>
            <a:pPr marL="214313" indent="-214313">
              <a:spcBef>
                <a:spcPts val="300"/>
              </a:spcBef>
              <a:buFont typeface="Arial" panose="020B0604020202020204" pitchFamily="34" charset="0"/>
              <a:buChar char="•"/>
            </a:pPr>
            <a:r>
              <a:rPr lang="en-US" sz="1350" dirty="0">
                <a:latin typeface="Times New Roman" panose="02020603050405020304" pitchFamily="18" charset="0"/>
                <a:cs typeface="Times New Roman" panose="02020603050405020304" pitchFamily="18" charset="0"/>
              </a:rPr>
              <a:t>For comparison to the predicted value, measure the </a:t>
            </a:r>
            <a:r>
              <a:rPr lang="en-US" sz="1350" dirty="0">
                <a:latin typeface="Symbol" pitchFamily="2" charset="2"/>
                <a:cs typeface="Times New Roman" panose="02020603050405020304" pitchFamily="18" charset="0"/>
              </a:rPr>
              <a:t>D</a:t>
            </a:r>
            <a:r>
              <a:rPr lang="en-US" sz="1350" dirty="0">
                <a:latin typeface="Times New Roman" panose="02020603050405020304" pitchFamily="18" charset="0"/>
                <a:cs typeface="Times New Roman" panose="02020603050405020304" pitchFamily="18" charset="0"/>
              </a:rPr>
              <a:t>V to within </a:t>
            </a:r>
            <a:r>
              <a:rPr lang="en-US" sz="1350" dirty="0">
                <a:solidFill>
                  <a:schemeClr val="tx1"/>
                </a:solidFill>
                <a:latin typeface="Times New Roman" panose="02020603050405020304" pitchFamily="18" charset="0"/>
                <a:cs typeface="Times New Roman" panose="02020603050405020304" pitchFamily="18" charset="0"/>
              </a:rPr>
              <a:t>+/- 3</a:t>
            </a:r>
            <a:r>
              <a:rPr lang="en-US" sz="1350" dirty="0">
                <a:latin typeface="Times New Roman" panose="02020603050405020304" pitchFamily="18" charset="0"/>
                <a:cs typeface="Times New Roman" panose="02020603050405020304" pitchFamily="18" charset="0"/>
              </a:rPr>
              <a:t> m/s for insertion into a 9:2 synodic resonant lunar NRHO. </a:t>
            </a:r>
            <a:r>
              <a:rPr lang="en-US" sz="1350" dirty="0">
                <a:solidFill>
                  <a:srgbClr val="FF0000"/>
                </a:solidFill>
                <a:latin typeface="Times New Roman" panose="02020603050405020304" pitchFamily="18" charset="0"/>
                <a:cs typeface="Times New Roman" panose="02020603050405020304" pitchFamily="18" charset="0"/>
              </a:rPr>
              <a:t>Fully executed successfully on 11/19/22 (&lt; 1% error).</a:t>
            </a:r>
          </a:p>
          <a:p>
            <a:pPr marL="214313" indent="-214313">
              <a:spcBef>
                <a:spcPts val="300"/>
              </a:spcBef>
              <a:buFont typeface="Arial" panose="020B0604020202020204" pitchFamily="34" charset="0"/>
              <a:buChar char="•"/>
            </a:pPr>
            <a:r>
              <a:rPr lang="en-US" sz="1350" dirty="0">
                <a:solidFill>
                  <a:schemeClr val="tx1"/>
                </a:solidFill>
                <a:latin typeface="Times New Roman" panose="02020603050405020304" pitchFamily="18" charset="0"/>
                <a:cs typeface="Times New Roman" panose="02020603050405020304" pitchFamily="18" charset="0"/>
              </a:rPr>
              <a:t>For comparison to predicted values, collect spacecraft position data to within +/- 10 km, collect spacecraft velocity data to within +/- 10 cm/s, and measure the required station keeping budget to within +/- 1 m/s </a:t>
            </a:r>
            <a:r>
              <a:rPr lang="en-US" sz="1350" dirty="0">
                <a:solidFill>
                  <a:schemeClr val="tx1"/>
                </a:solidFill>
                <a:latin typeface="Symbol" pitchFamily="2" charset="2"/>
                <a:cs typeface="Times New Roman" panose="02020603050405020304" pitchFamily="18" charset="0"/>
              </a:rPr>
              <a:t>D</a:t>
            </a:r>
            <a:r>
              <a:rPr lang="en-US" sz="1350" dirty="0">
                <a:solidFill>
                  <a:schemeClr val="tx1"/>
                </a:solidFill>
                <a:latin typeface="Times New Roman" panose="02020603050405020304" pitchFamily="18" charset="0"/>
                <a:cs typeface="Times New Roman" panose="02020603050405020304" pitchFamily="18" charset="0"/>
              </a:rPr>
              <a:t>V over a minimum of 6 orbits a 9:2 synodic resonant lunar NRHO. </a:t>
            </a:r>
            <a:r>
              <a:rPr lang="en-US" sz="1350" dirty="0">
                <a:solidFill>
                  <a:srgbClr val="FF0000"/>
                </a:solidFill>
                <a:latin typeface="Times New Roman" panose="02020603050405020304" pitchFamily="18" charset="0"/>
                <a:cs typeface="Times New Roman" panose="02020603050405020304" pitchFamily="18" charset="0"/>
              </a:rPr>
              <a:t>Ongoing. Thus far: 7.5 cm/sec per rev of the 24 NRHO orbits.</a:t>
            </a:r>
          </a:p>
          <a:p>
            <a:pPr marL="214313" indent="-214313">
              <a:spcBef>
                <a:spcPts val="300"/>
              </a:spcBef>
              <a:buFont typeface="Arial" panose="020B0604020202020204" pitchFamily="34" charset="0"/>
              <a:buChar char="•"/>
            </a:pPr>
            <a:r>
              <a:rPr lang="en-US" sz="1350" dirty="0">
                <a:latin typeface="Times New Roman" panose="02020603050405020304" pitchFamily="18" charset="0"/>
                <a:cs typeface="Times New Roman" panose="02020603050405020304" pitchFamily="18" charset="0"/>
              </a:rPr>
              <a:t>The CAPSTONE mission shall test the CAPS system’s ability to generate a navigation solution to within 10 km in position and 10 cm/s in velocity without Earth-based tracking data by comparing the onboard flight software solution with ground-based results for at least 5 tracking passes with the measured signal noise on the LRO crosslink factored in. </a:t>
            </a:r>
            <a:r>
              <a:rPr lang="en-US" sz="1350" dirty="0">
                <a:solidFill>
                  <a:srgbClr val="FF0000"/>
                </a:solidFill>
                <a:latin typeface="Times New Roman" panose="02020603050405020304" pitchFamily="18" charset="0"/>
                <a:cs typeface="Times New Roman" panose="02020603050405020304" pitchFamily="18" charset="0"/>
              </a:rPr>
              <a:t>Ongoing.          3 attempts thus far. Partially successful. Next CAPS pass attempt on 5/9/23.</a:t>
            </a:r>
          </a:p>
          <a:p>
            <a:pPr marL="214313" indent="-214313">
              <a:spcBef>
                <a:spcPts val="300"/>
              </a:spcBef>
              <a:buFont typeface="Arial" panose="020B0604020202020204" pitchFamily="34" charset="0"/>
              <a:buChar char="•"/>
            </a:pPr>
            <a:r>
              <a:rPr lang="en-US" sz="1350" dirty="0">
                <a:latin typeface="Times New Roman" panose="02020603050405020304" pitchFamily="18" charset="0"/>
                <a:cs typeface="Times New Roman" panose="02020603050405020304" pitchFamily="18" charset="0"/>
              </a:rPr>
              <a:t>Document operational experience and lessons learned for insertion into and operation in a lunar NRHO and directly transfer that experience and lessons to the NASA Gateway team. </a:t>
            </a:r>
            <a:r>
              <a:rPr lang="en-US" sz="1350" dirty="0">
                <a:solidFill>
                  <a:srgbClr val="FF0000"/>
                </a:solidFill>
                <a:latin typeface="Times New Roman" panose="02020603050405020304" pitchFamily="18" charset="0"/>
                <a:cs typeface="Times New Roman" panose="02020603050405020304" pitchFamily="18" charset="0"/>
              </a:rPr>
              <a:t>Reviewed with multiple JSC Gateway team(s) in April 2023.</a:t>
            </a:r>
          </a:p>
          <a:p>
            <a:pPr marL="214313" indent="-214313">
              <a:spcBef>
                <a:spcPts val="300"/>
              </a:spcBef>
              <a:buFont typeface="Arial" panose="020B0604020202020204" pitchFamily="34" charset="0"/>
              <a:buChar char="•"/>
            </a:pPr>
            <a:endParaRPr lang="en-US" sz="1500" dirty="0">
              <a:latin typeface="Times New Roman" panose="02020603050405020304" pitchFamily="18" charset="0"/>
              <a:cs typeface="Times New Roman" panose="02020603050405020304" pitchFamily="18" charset="0"/>
            </a:endParaRPr>
          </a:p>
        </p:txBody>
      </p:sp>
      <p:sp>
        <p:nvSpPr>
          <p:cNvPr id="6" name="Title 1">
            <a:extLst>
              <a:ext uri="{FF2B5EF4-FFF2-40B4-BE49-F238E27FC236}">
                <a16:creationId xmlns:a16="http://schemas.microsoft.com/office/drawing/2014/main" id="{BE20061E-B986-454E-A857-6E9C85821602}"/>
              </a:ext>
            </a:extLst>
          </p:cNvPr>
          <p:cNvSpPr>
            <a:spLocks noGrp="1"/>
          </p:cNvSpPr>
          <p:nvPr>
            <p:ph type="title"/>
          </p:nvPr>
        </p:nvSpPr>
        <p:spPr>
          <a:xfrm>
            <a:off x="33305" y="147876"/>
            <a:ext cx="7159516" cy="424691"/>
          </a:xfrm>
        </p:spPr>
        <p:txBody>
          <a:bodyPr/>
          <a:lstStyle/>
          <a:p>
            <a:r>
              <a:rPr lang="en-US" dirty="0">
                <a:solidFill>
                  <a:srgbClr val="0070C0"/>
                </a:solidFill>
                <a:latin typeface="Times New Roman" panose="02020603050405020304" pitchFamily="18" charset="0"/>
                <a:cs typeface="Times New Roman" panose="02020603050405020304" pitchFamily="18" charset="0"/>
              </a:rPr>
              <a:t>CAPSTONE Quantifiable Objectives</a:t>
            </a:r>
            <a:endParaRPr lang="en-US" sz="3000"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280608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A79F9-6CE3-4F73-BE58-2648234D5979}"/>
              </a:ext>
            </a:extLst>
          </p:cNvPr>
          <p:cNvSpPr>
            <a:spLocks noGrp="1"/>
          </p:cNvSpPr>
          <p:nvPr>
            <p:ph type="title"/>
          </p:nvPr>
        </p:nvSpPr>
        <p:spPr>
          <a:xfrm>
            <a:off x="0" y="24348"/>
            <a:ext cx="7159516" cy="692497"/>
          </a:xfrm>
        </p:spPr>
        <p:txBody>
          <a:bodyPr/>
          <a:lstStyle/>
          <a:p>
            <a:r>
              <a:rPr lang="en-US" b="1" dirty="0">
                <a:solidFill>
                  <a:srgbClr val="0070C0"/>
                </a:solidFill>
                <a:latin typeface="Times New Roman" panose="02020603050405020304" pitchFamily="18" charset="0"/>
                <a:cs typeface="Times New Roman" panose="02020603050405020304" pitchFamily="18" charset="0"/>
              </a:rPr>
              <a:t>Navigation Highlights</a:t>
            </a:r>
            <a:br>
              <a:rPr lang="en-US" b="1" dirty="0">
                <a:solidFill>
                  <a:srgbClr val="0070C0"/>
                </a:solidFill>
                <a:latin typeface="Times New Roman" panose="02020603050405020304" pitchFamily="18" charset="0"/>
                <a:cs typeface="Times New Roman" panose="02020603050405020304" pitchFamily="18" charset="0"/>
              </a:rPr>
            </a:br>
            <a:r>
              <a:rPr lang="en-US" sz="2100" dirty="0">
                <a:solidFill>
                  <a:srgbClr val="0070C0"/>
                </a:solidFill>
                <a:latin typeface="Times New Roman" panose="02020603050405020304" pitchFamily="18" charset="0"/>
                <a:cs typeface="Times New Roman" panose="02020603050405020304" pitchFamily="18" charset="0"/>
              </a:rPr>
              <a:t>Separation through NRHO Operations</a:t>
            </a:r>
            <a:endParaRPr lang="en-US" b="1" dirty="0">
              <a:solidFill>
                <a:srgbClr val="0070C0"/>
              </a:solidFill>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BF9F54A9-F2A5-4527-87AB-7A436C596420}"/>
              </a:ext>
            </a:extLst>
          </p:cNvPr>
          <p:cNvSpPr>
            <a:spLocks noGrp="1"/>
          </p:cNvSpPr>
          <p:nvPr>
            <p:ph type="sldNum" idx="12"/>
          </p:nvPr>
        </p:nvSpPr>
        <p:spPr>
          <a:xfrm>
            <a:off x="8610600" y="648494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pPr algn="r"/>
            <a:fld id="{00000000-1234-1234-1234-123412341234}" type="slidenum">
              <a:rPr lang="en-US" smtClean="0"/>
              <a:pPr algn="r"/>
              <a:t>28</a:t>
            </a:fld>
            <a:endParaRPr lang="en-US" dirty="0"/>
          </a:p>
        </p:txBody>
      </p:sp>
      <p:sp>
        <p:nvSpPr>
          <p:cNvPr id="5" name="Footer Placeholder 4">
            <a:extLst>
              <a:ext uri="{FF2B5EF4-FFF2-40B4-BE49-F238E27FC236}">
                <a16:creationId xmlns:a16="http://schemas.microsoft.com/office/drawing/2014/main" id="{DAE66E9B-5279-4105-8CDD-46924CEB82F8}"/>
              </a:ext>
            </a:extLst>
          </p:cNvPr>
          <p:cNvSpPr>
            <a:spLocks noGrp="1"/>
          </p:cNvSpPr>
          <p:nvPr>
            <p:ph type="ftr" sz="quarter" idx="11"/>
          </p:nvPr>
        </p:nvSpPr>
        <p:spPr>
          <a:xfrm>
            <a:off x="0" y="6524769"/>
            <a:ext cx="4114800" cy="3651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dirty="0">
                <a:solidFill>
                  <a:schemeClr val="bg1">
                    <a:lumMod val="85000"/>
                  </a:schemeClr>
                </a:solidFill>
                <a:latin typeface="Lato" panose="020F0502020204030203" pitchFamily="34" charset="77"/>
              </a:rPr>
              <a:t>Delivering Innovation to Orbit</a:t>
            </a:r>
          </a:p>
        </p:txBody>
      </p:sp>
      <p:sp>
        <p:nvSpPr>
          <p:cNvPr id="9" name="Content Placeholder 2">
            <a:extLst>
              <a:ext uri="{FF2B5EF4-FFF2-40B4-BE49-F238E27FC236}">
                <a16:creationId xmlns:a16="http://schemas.microsoft.com/office/drawing/2014/main" id="{8E97050B-B091-CA8E-57F2-2437DF46FB1E}"/>
              </a:ext>
            </a:extLst>
          </p:cNvPr>
          <p:cNvSpPr txBox="1">
            <a:spLocks/>
          </p:cNvSpPr>
          <p:nvPr/>
        </p:nvSpPr>
        <p:spPr>
          <a:xfrm>
            <a:off x="0" y="810700"/>
            <a:ext cx="9144000" cy="3746040"/>
          </a:xfrm>
          <a:prstGeom prst="rect">
            <a:avLst/>
          </a:prstGeom>
          <a:noFill/>
          <a:ln>
            <a:noFill/>
          </a:ln>
        </p:spPr>
        <p:txBody>
          <a:bodyPr spcFirstLastPara="1" wrap="square" lIns="68569" tIns="34275" rIns="68569" bIns="34275" anchor="t" anchorCtr="0"/>
          <a:lstStyle>
            <a:defPPr marR="0" lvl="0" algn="l" rtl="0">
              <a:lnSpc>
                <a:spcPct val="100000"/>
              </a:lnSpc>
              <a:spcBef>
                <a:spcPts val="0"/>
              </a:spcBef>
              <a:spcAft>
                <a:spcPts val="0"/>
              </a:spcAft>
            </a:defPPr>
            <a:lvl1pPr marL="457200" marR="0" lvl="0" indent="-342900" algn="l" rtl="0" eaLnBrk="1" hangingPunct="1">
              <a:lnSpc>
                <a:spcPct val="90000"/>
              </a:lnSpc>
              <a:spcBef>
                <a:spcPts val="1000"/>
              </a:spcBef>
              <a:spcAft>
                <a:spcPts val="0"/>
              </a:spcAft>
              <a:buClr>
                <a:schemeClr val="dk1"/>
              </a:buClr>
              <a:buSzPts val="1800"/>
              <a:buFont typeface="Times New Roman"/>
              <a:buChar char="•"/>
              <a:defRPr sz="2800" b="0" i="0" u="none" strike="noStrike" cap="none">
                <a:solidFill>
                  <a:schemeClr val="dk1"/>
                </a:solidFill>
                <a:latin typeface="Lato" panose="020F0502020204030203"/>
                <a:ea typeface="Times New Roman"/>
                <a:cs typeface="Times New Roman"/>
                <a:sym typeface="Times New Roman"/>
              </a:defRPr>
            </a:lvl1pPr>
            <a:lvl2pPr marL="914400" marR="0" lvl="1" indent="-342900" algn="l" rtl="0" eaLnBrk="1" hangingPunct="1">
              <a:lnSpc>
                <a:spcPct val="90000"/>
              </a:lnSpc>
              <a:spcBef>
                <a:spcPts val="500"/>
              </a:spcBef>
              <a:spcAft>
                <a:spcPts val="0"/>
              </a:spcAft>
              <a:buClr>
                <a:schemeClr val="dk1"/>
              </a:buClr>
              <a:buSzPts val="1800"/>
              <a:buFont typeface="Times New Roman"/>
              <a:buChar char="•"/>
              <a:defRPr sz="2400" b="0" i="0" u="none" strike="noStrike" cap="none">
                <a:solidFill>
                  <a:schemeClr val="dk1"/>
                </a:solidFill>
                <a:latin typeface="Lato" panose="020F0502020204030203"/>
                <a:ea typeface="Times New Roman"/>
                <a:cs typeface="Times New Roman"/>
                <a:sym typeface="Times New Roman"/>
              </a:defRPr>
            </a:lvl2pPr>
            <a:lvl3pPr marL="1371600" marR="0" lvl="2" indent="-342900" algn="l" rtl="0" eaLnBrk="1" hangingPunct="1">
              <a:lnSpc>
                <a:spcPct val="90000"/>
              </a:lnSpc>
              <a:spcBef>
                <a:spcPts val="500"/>
              </a:spcBef>
              <a:spcAft>
                <a:spcPts val="0"/>
              </a:spcAft>
              <a:buClr>
                <a:schemeClr val="dk1"/>
              </a:buClr>
              <a:buSzPts val="1800"/>
              <a:buFont typeface="Times New Roman"/>
              <a:buChar char="•"/>
              <a:defRPr sz="2000" b="0" i="0" u="none" strike="noStrike" cap="none">
                <a:solidFill>
                  <a:schemeClr val="dk1"/>
                </a:solidFill>
                <a:latin typeface="Times New Roman"/>
                <a:ea typeface="Times New Roman"/>
                <a:cs typeface="Times New Roman"/>
                <a:sym typeface="Times New Roman"/>
              </a:defRPr>
            </a:lvl3pPr>
            <a:lvl4pPr marL="1828800" marR="0" lvl="3" indent="-342900" algn="l" rtl="0" eaLnBrk="1" hangingPunct="1">
              <a:lnSpc>
                <a:spcPct val="90000"/>
              </a:lnSpc>
              <a:spcBef>
                <a:spcPts val="500"/>
              </a:spcBef>
              <a:spcAft>
                <a:spcPts val="0"/>
              </a:spcAft>
              <a:buClr>
                <a:schemeClr val="dk1"/>
              </a:buClr>
              <a:buSzPts val="1800"/>
              <a:buFont typeface="Times New Roman"/>
              <a:buChar char="•"/>
              <a:defRPr sz="1800" b="0" i="0" u="none" strike="noStrike" cap="none">
                <a:solidFill>
                  <a:schemeClr val="dk1"/>
                </a:solidFill>
                <a:latin typeface="Times New Roman"/>
                <a:ea typeface="Times New Roman"/>
                <a:cs typeface="Times New Roman"/>
                <a:sym typeface="Times New Roman"/>
              </a:defRPr>
            </a:lvl4pPr>
            <a:lvl5pPr marL="2286000" marR="0" lvl="4" indent="-342900" algn="l" rtl="0" eaLnBrk="1" hangingPunct="1">
              <a:lnSpc>
                <a:spcPct val="90000"/>
              </a:lnSpc>
              <a:spcBef>
                <a:spcPts val="500"/>
              </a:spcBef>
              <a:spcAft>
                <a:spcPts val="0"/>
              </a:spcAft>
              <a:buClr>
                <a:schemeClr val="dk1"/>
              </a:buClr>
              <a:buSzPts val="1800"/>
              <a:buFont typeface="Times New Roman"/>
              <a:buChar char="•"/>
              <a:defRPr sz="1800" b="0" i="0" u="none" strike="noStrike" cap="none">
                <a:solidFill>
                  <a:schemeClr val="dk1"/>
                </a:solidFill>
                <a:latin typeface="Times New Roman"/>
                <a:ea typeface="Times New Roman"/>
                <a:cs typeface="Times New Roman"/>
                <a:sym typeface="Times New Roman"/>
              </a:defRPr>
            </a:lvl5pPr>
            <a:lvl6pPr marL="2743200" marR="0" lvl="5" indent="-342900" algn="l" rtl="0" eaLnBrk="1" hangingPunct="1">
              <a:lnSpc>
                <a:spcPct val="90000"/>
              </a:lnSpc>
              <a:spcBef>
                <a:spcPts val="500"/>
              </a:spcBef>
              <a:spcAft>
                <a:spcPts val="0"/>
              </a:spcAft>
              <a:buClr>
                <a:schemeClr val="dk1"/>
              </a:buClr>
              <a:buSzPts val="1800"/>
              <a:buFont typeface="Times New Roman"/>
              <a:buChar char="•"/>
              <a:defRPr sz="1800" b="0" i="0" u="none" strike="noStrike" cap="none">
                <a:solidFill>
                  <a:schemeClr val="dk1"/>
                </a:solidFill>
                <a:latin typeface="Times New Roman"/>
                <a:ea typeface="Times New Roman"/>
                <a:cs typeface="Times New Roman"/>
                <a:sym typeface="Times New Roman"/>
              </a:defRPr>
            </a:lvl6pPr>
            <a:lvl7pPr marL="3200400" marR="0" lvl="6" indent="-342900" algn="l" rtl="0" eaLnBrk="1" hangingPunct="1">
              <a:lnSpc>
                <a:spcPct val="90000"/>
              </a:lnSpc>
              <a:spcBef>
                <a:spcPts val="500"/>
              </a:spcBef>
              <a:spcAft>
                <a:spcPts val="0"/>
              </a:spcAft>
              <a:buClr>
                <a:schemeClr val="dk1"/>
              </a:buClr>
              <a:buSzPts val="1800"/>
              <a:buFont typeface="Times New Roman"/>
              <a:buChar char="•"/>
              <a:defRPr sz="1800" b="0" i="0" u="none" strike="noStrike" cap="none">
                <a:solidFill>
                  <a:schemeClr val="dk1"/>
                </a:solidFill>
                <a:latin typeface="Times New Roman"/>
                <a:ea typeface="Times New Roman"/>
                <a:cs typeface="Times New Roman"/>
                <a:sym typeface="Times New Roman"/>
              </a:defRPr>
            </a:lvl7pPr>
            <a:lvl8pPr marL="3657600" marR="0" lvl="7" indent="-342900" algn="l" rtl="0" eaLnBrk="1" hangingPunct="1">
              <a:lnSpc>
                <a:spcPct val="90000"/>
              </a:lnSpc>
              <a:spcBef>
                <a:spcPts val="500"/>
              </a:spcBef>
              <a:spcAft>
                <a:spcPts val="0"/>
              </a:spcAft>
              <a:buClr>
                <a:schemeClr val="dk1"/>
              </a:buClr>
              <a:buSzPts val="1800"/>
              <a:buFont typeface="Times New Roman"/>
              <a:buChar char="•"/>
              <a:defRPr sz="1800" b="0" i="0" u="none" strike="noStrike" cap="none">
                <a:solidFill>
                  <a:schemeClr val="dk1"/>
                </a:solidFill>
                <a:latin typeface="Times New Roman"/>
                <a:ea typeface="Times New Roman"/>
                <a:cs typeface="Times New Roman"/>
                <a:sym typeface="Times New Roman"/>
              </a:defRPr>
            </a:lvl8pPr>
            <a:lvl9pPr marL="4114800" marR="0" lvl="8" indent="-342900" algn="l" rtl="0" eaLnBrk="1" hangingPunct="1">
              <a:lnSpc>
                <a:spcPct val="90000"/>
              </a:lnSpc>
              <a:spcBef>
                <a:spcPts val="500"/>
              </a:spcBef>
              <a:spcAft>
                <a:spcPts val="0"/>
              </a:spcAft>
              <a:buClr>
                <a:schemeClr val="dk1"/>
              </a:buClr>
              <a:buSzPts val="1800"/>
              <a:buFont typeface="Times New Roman"/>
              <a:buChar char="•"/>
              <a:defRPr sz="1800" b="0" i="0" u="none" strike="noStrike" cap="none">
                <a:solidFill>
                  <a:schemeClr val="dk1"/>
                </a:solidFill>
                <a:latin typeface="Times New Roman"/>
                <a:ea typeface="Times New Roman"/>
                <a:cs typeface="Times New Roman"/>
                <a:sym typeface="Times New Roman"/>
              </a:defRPr>
            </a:lvl9pPr>
          </a:lstStyle>
          <a:p>
            <a:r>
              <a:rPr lang="en-US" sz="2100" dirty="0">
                <a:latin typeface="Times New Roman" panose="02020603050405020304" pitchFamily="18" charset="0"/>
                <a:ea typeface="Lato"/>
                <a:cs typeface="Times New Roman" panose="02020603050405020304" pitchFamily="18" charset="0"/>
              </a:rPr>
              <a:t>Met all navigation requirements </a:t>
            </a:r>
            <a:r>
              <a:rPr lang="en-US" sz="2100" i="1" dirty="0">
                <a:latin typeface="Times New Roman" panose="02020603050405020304" pitchFamily="18" charset="0"/>
                <a:ea typeface="Lato"/>
                <a:cs typeface="Times New Roman" panose="02020603050405020304" pitchFamily="18" charset="0"/>
              </a:rPr>
              <a:t>at the time of maneuver designs</a:t>
            </a:r>
          </a:p>
          <a:p>
            <a:pPr lvl="1"/>
            <a:r>
              <a:rPr lang="en-US" sz="1800" dirty="0">
                <a:latin typeface="Times New Roman" panose="02020603050405020304" pitchFamily="18" charset="0"/>
                <a:ea typeface="Lato"/>
                <a:cs typeface="Times New Roman" panose="02020603050405020304" pitchFamily="18" charset="0"/>
              </a:rPr>
              <a:t>TCM-1a, TCM-1c, TCM-2, TCM-3, TCM-4, NIM, ICM-1, ICM-2, OMM-5, OMM-10, OMM-13)</a:t>
            </a:r>
            <a:endParaRPr lang="en-US" sz="1800" dirty="0">
              <a:latin typeface="Times New Roman" panose="02020603050405020304" pitchFamily="18" charset="0"/>
              <a:cs typeface="Times New Roman" panose="02020603050405020304" pitchFamily="18" charset="0"/>
            </a:endParaRPr>
          </a:p>
          <a:p>
            <a:r>
              <a:rPr lang="en-US" sz="2100" dirty="0">
                <a:latin typeface="Times New Roman" panose="02020603050405020304" pitchFamily="18" charset="0"/>
                <a:cs typeface="Times New Roman" panose="02020603050405020304" pitchFamily="18" charset="0"/>
              </a:rPr>
              <a:t>Navigation through propellent “bake-off” for the entire mission and full line-leaks after the thruster valve anomaly</a:t>
            </a:r>
          </a:p>
          <a:p>
            <a:pPr lvl="1"/>
            <a:r>
              <a:rPr lang="en-US" sz="1800" dirty="0">
                <a:latin typeface="Times New Roman" panose="02020603050405020304" pitchFamily="18" charset="0"/>
                <a:cs typeface="Times New Roman" panose="02020603050405020304" pitchFamily="18" charset="0"/>
              </a:rPr>
              <a:t>Consistently estimating perturbations after each thruster event</a:t>
            </a:r>
          </a:p>
          <a:p>
            <a:r>
              <a:rPr lang="en-US" sz="2100" dirty="0">
                <a:latin typeface="Times New Roman" panose="02020603050405020304" pitchFamily="18" charset="0"/>
                <a:cs typeface="Times New Roman" panose="02020603050405020304" pitchFamily="18" charset="0"/>
              </a:rPr>
              <a:t>Navigation during anomalous spin-stabilized period</a:t>
            </a:r>
          </a:p>
          <a:p>
            <a:pPr lvl="1"/>
            <a:r>
              <a:rPr lang="en-US" sz="1800" dirty="0">
                <a:latin typeface="Times New Roman" panose="02020603050405020304" pitchFamily="18" charset="0"/>
                <a:cs typeface="Times New Roman" panose="02020603050405020304" pitchFamily="18" charset="0"/>
              </a:rPr>
              <a:t>Calibrated out transmit frequency bias due to spin – two separate biases as a function of which antenna was being utilized</a:t>
            </a:r>
          </a:p>
          <a:p>
            <a:r>
              <a:rPr lang="en-US" sz="2100" dirty="0">
                <a:latin typeface="Times New Roman" panose="02020603050405020304" pitchFamily="18" charset="0"/>
                <a:cs typeface="Times New Roman" panose="02020603050405020304" pitchFamily="18" charset="0"/>
              </a:rPr>
              <a:t>Navigation Post-ICM-2 in the NRHO has been nominal and well within the expected predicted NRHO performance.</a:t>
            </a:r>
          </a:p>
        </p:txBody>
      </p:sp>
    </p:spTree>
    <p:extLst>
      <p:ext uri="{BB962C8B-B14F-4D97-AF65-F5344CB8AC3E}">
        <p14:creationId xmlns:p14="http://schemas.microsoft.com/office/powerpoint/2010/main" val="19526821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7A08F-2993-F69A-5006-557501F79032}"/>
              </a:ext>
            </a:extLst>
          </p:cNvPr>
          <p:cNvSpPr>
            <a:spLocks noGrp="1"/>
          </p:cNvSpPr>
          <p:nvPr>
            <p:ph type="title"/>
          </p:nvPr>
        </p:nvSpPr>
        <p:spPr>
          <a:xfrm>
            <a:off x="122664" y="0"/>
            <a:ext cx="6389650" cy="646331"/>
          </a:xfrm>
        </p:spPr>
        <p:txBody>
          <a:bodyPr/>
          <a:lstStyle/>
          <a:p>
            <a:r>
              <a:rPr lang="en-US" dirty="0">
                <a:solidFill>
                  <a:srgbClr val="1674BA"/>
                </a:solidFill>
                <a:latin typeface="Times New Roman" panose="02020603050405020304" pitchFamily="18" charset="0"/>
                <a:cs typeface="Times New Roman" panose="02020603050405020304" pitchFamily="18" charset="0"/>
              </a:rPr>
              <a:t>CAPSTONE Orbit Determination Performance</a:t>
            </a:r>
            <a:br>
              <a:rPr lang="en-US" dirty="0">
                <a:solidFill>
                  <a:srgbClr val="1674BA"/>
                </a:solidFill>
                <a:latin typeface="Times New Roman" panose="02020603050405020304" pitchFamily="18" charset="0"/>
                <a:cs typeface="Times New Roman" panose="02020603050405020304" pitchFamily="18" charset="0"/>
              </a:rPr>
            </a:br>
            <a:r>
              <a:rPr lang="en-US" sz="1800" dirty="0">
                <a:solidFill>
                  <a:srgbClr val="1674BA"/>
                </a:solidFill>
                <a:latin typeface="Times New Roman" panose="02020603050405020304" pitchFamily="18" charset="0"/>
                <a:cs typeface="Times New Roman" panose="02020603050405020304" pitchFamily="18" charset="0"/>
              </a:rPr>
              <a:t>Position, Velocity</a:t>
            </a:r>
            <a:endParaRPr lang="en-US" dirty="0">
              <a:solidFill>
                <a:srgbClr val="1674BA"/>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B517B855-F42F-A73C-B05A-68B07FBF582F}"/>
              </a:ext>
            </a:extLst>
          </p:cNvPr>
          <p:cNvSpPr>
            <a:spLocks noGrp="1"/>
          </p:cNvSpPr>
          <p:nvPr>
            <p:ph idx="1"/>
          </p:nvPr>
        </p:nvSpPr>
        <p:spPr>
          <a:xfrm>
            <a:off x="204903" y="806260"/>
            <a:ext cx="7886700" cy="3746040"/>
          </a:xfrm>
        </p:spPr>
        <p:txBody>
          <a:bodyPr>
            <a:normAutofit/>
          </a:bodyPr>
          <a:lstStyle/>
          <a:p>
            <a:pPr marL="285750" indent="-285750">
              <a:buFont typeface="Arial" panose="020B0604020202020204" pitchFamily="34" charset="0"/>
              <a:buChar char="•"/>
            </a:pPr>
            <a:r>
              <a:rPr lang="en-US" sz="1500" dirty="0">
                <a:latin typeface="Times New Roman" panose="02020603050405020304" pitchFamily="18" charset="0"/>
                <a:cs typeface="Times New Roman" panose="02020603050405020304" pitchFamily="18" charset="0"/>
              </a:rPr>
              <a:t>Deployment to TCM-2 (Doppler only)</a:t>
            </a:r>
          </a:p>
          <a:p>
            <a:pPr marL="742950" lvl="1" indent="-285750">
              <a:buFont typeface="Arial" panose="020B0604020202020204" pitchFamily="34" charset="0"/>
              <a:buChar char="•"/>
            </a:pPr>
            <a:r>
              <a:rPr lang="en-US" sz="1350" dirty="0">
                <a:latin typeface="Times New Roman" panose="02020603050405020304" pitchFamily="18" charset="0"/>
                <a:cs typeface="Times New Roman" panose="02020603050405020304" pitchFamily="18" charset="0"/>
              </a:rPr>
              <a:t>~10 km, ~1 cm/s 3-sigma</a:t>
            </a:r>
          </a:p>
          <a:p>
            <a:pPr marL="285750" indent="-285750">
              <a:buFont typeface="Arial" panose="020B0604020202020204" pitchFamily="34" charset="0"/>
              <a:buChar char="•"/>
            </a:pPr>
            <a:r>
              <a:rPr lang="en-US" sz="1500" dirty="0">
                <a:latin typeface="Times New Roman" panose="02020603050405020304" pitchFamily="18" charset="0"/>
                <a:cs typeface="Times New Roman" panose="02020603050405020304" pitchFamily="18" charset="0"/>
              </a:rPr>
              <a:t>TCM-2 to TCM-3</a:t>
            </a:r>
          </a:p>
          <a:p>
            <a:pPr marL="742950" lvl="1" indent="-285750">
              <a:buFont typeface="Arial" panose="020B0604020202020204" pitchFamily="34" charset="0"/>
              <a:buChar char="•"/>
            </a:pPr>
            <a:r>
              <a:rPr lang="en-US" sz="1350" dirty="0">
                <a:latin typeface="Times New Roman" panose="02020603050405020304" pitchFamily="18" charset="0"/>
                <a:cs typeface="Times New Roman" panose="02020603050405020304" pitchFamily="18" charset="0"/>
              </a:rPr>
              <a:t>~10 km, ~1-5 cm/s 3-sigma</a:t>
            </a:r>
          </a:p>
          <a:p>
            <a:pPr marL="285750" indent="-285750">
              <a:buFont typeface="Arial" panose="020B0604020202020204" pitchFamily="34" charset="0"/>
              <a:buChar char="•"/>
            </a:pPr>
            <a:r>
              <a:rPr lang="en-US" sz="1500" dirty="0">
                <a:latin typeface="Times New Roman" panose="02020603050405020304" pitchFamily="18" charset="0"/>
                <a:cs typeface="Times New Roman" panose="02020603050405020304" pitchFamily="18" charset="0"/>
              </a:rPr>
              <a:t>TCM-3 to Anomaly Recovery (Spin-stabilized, Doppler only)</a:t>
            </a:r>
          </a:p>
          <a:p>
            <a:pPr marL="742950" lvl="1" indent="-285750">
              <a:buFont typeface="Arial" panose="020B0604020202020204" pitchFamily="34" charset="0"/>
              <a:buChar char="•"/>
            </a:pPr>
            <a:r>
              <a:rPr lang="en-US" sz="1350" dirty="0">
                <a:latin typeface="Times New Roman" panose="02020603050405020304" pitchFamily="18" charset="0"/>
                <a:cs typeface="Times New Roman" panose="02020603050405020304" pitchFamily="18" charset="0"/>
              </a:rPr>
              <a:t>~5-20 km, ~0.8-2 cm/s 3-sigma</a:t>
            </a:r>
          </a:p>
          <a:p>
            <a:pPr marL="285750" indent="-285750">
              <a:buFont typeface="Arial" panose="020B0604020202020204" pitchFamily="34" charset="0"/>
              <a:buChar char="•"/>
            </a:pPr>
            <a:r>
              <a:rPr lang="en-US" sz="1500" dirty="0">
                <a:latin typeface="Times New Roman" panose="02020603050405020304" pitchFamily="18" charset="0"/>
                <a:cs typeface="Times New Roman" panose="02020603050405020304" pitchFamily="18" charset="0"/>
              </a:rPr>
              <a:t>Anomaly Recovery to NIM</a:t>
            </a:r>
          </a:p>
          <a:p>
            <a:pPr marL="742950" lvl="1" indent="-285750">
              <a:buFont typeface="Arial" panose="020B0604020202020204" pitchFamily="34" charset="0"/>
              <a:buChar char="•"/>
            </a:pPr>
            <a:r>
              <a:rPr lang="en-US" sz="1350" dirty="0">
                <a:latin typeface="Times New Roman" panose="02020603050405020304" pitchFamily="18" charset="0"/>
                <a:cs typeface="Times New Roman" panose="02020603050405020304" pitchFamily="18" charset="0"/>
              </a:rPr>
              <a:t>~1-3 km, ~0.5-1 cm/s 3-sigma</a:t>
            </a:r>
          </a:p>
          <a:p>
            <a:pPr marL="285750" indent="-285750">
              <a:buFont typeface="Arial" panose="020B0604020202020204" pitchFamily="34" charset="0"/>
              <a:buChar char="•"/>
            </a:pPr>
            <a:r>
              <a:rPr lang="en-US" sz="1500" dirty="0">
                <a:latin typeface="Times New Roman" panose="02020603050405020304" pitchFamily="18" charset="0"/>
                <a:cs typeface="Times New Roman" panose="02020603050405020304" pitchFamily="18" charset="0"/>
              </a:rPr>
              <a:t>Post-NIM (Leadup to ICM-1, high tracking cadence)</a:t>
            </a:r>
          </a:p>
          <a:p>
            <a:pPr marL="742950" lvl="1" indent="-285750">
              <a:buFont typeface="Arial" panose="020B0604020202020204" pitchFamily="34" charset="0"/>
              <a:buChar char="•"/>
            </a:pPr>
            <a:r>
              <a:rPr lang="en-US" sz="1350" dirty="0">
                <a:latin typeface="Times New Roman" panose="02020603050405020304" pitchFamily="18" charset="0"/>
                <a:cs typeface="Times New Roman" panose="02020603050405020304" pitchFamily="18" charset="0"/>
              </a:rPr>
              <a:t>~0.2-1 km, ~0.3-0.5 cm/s 3-sigma</a:t>
            </a:r>
          </a:p>
          <a:p>
            <a:pPr marL="285750" indent="-285750">
              <a:buFont typeface="Arial" panose="020B0604020202020204" pitchFamily="34" charset="0"/>
              <a:buChar char="•"/>
            </a:pPr>
            <a:r>
              <a:rPr lang="en-US" sz="1500" dirty="0">
                <a:latin typeface="Times New Roman" panose="02020603050405020304" pitchFamily="18" charset="0"/>
                <a:cs typeface="Times New Roman" panose="02020603050405020304" pitchFamily="18" charset="0"/>
              </a:rPr>
              <a:t>Post-ICM 1, 2</a:t>
            </a:r>
          </a:p>
          <a:p>
            <a:pPr marL="742950" lvl="1" indent="-285750">
              <a:buFont typeface="Arial" panose="020B0604020202020204" pitchFamily="34" charset="0"/>
              <a:buChar char="•"/>
            </a:pPr>
            <a:r>
              <a:rPr lang="en-US" sz="1350" dirty="0">
                <a:latin typeface="Times New Roman" panose="02020603050405020304" pitchFamily="18" charset="0"/>
                <a:cs typeface="Times New Roman" panose="02020603050405020304" pitchFamily="18" charset="0"/>
              </a:rPr>
              <a:t>~1 km, 5 cm/s 3-sigma</a:t>
            </a:r>
          </a:p>
          <a:p>
            <a:pPr marL="285750" indent="-285750">
              <a:buFont typeface="Arial" panose="020B0604020202020204" pitchFamily="34" charset="0"/>
              <a:buChar char="•"/>
            </a:pPr>
            <a:r>
              <a:rPr lang="en-US" sz="1500" dirty="0">
                <a:latin typeface="Times New Roman" panose="02020603050405020304" pitchFamily="18" charset="0"/>
                <a:cs typeface="Times New Roman" panose="02020603050405020304" pitchFamily="18" charset="0"/>
              </a:rPr>
              <a:t>Post-OMM 10</a:t>
            </a:r>
          </a:p>
          <a:p>
            <a:pPr marL="742950" lvl="1" indent="-285750">
              <a:buFont typeface="Arial" panose="020B0604020202020204" pitchFamily="34" charset="0"/>
              <a:buChar char="•"/>
            </a:pPr>
            <a:r>
              <a:rPr lang="en-US" sz="1350" dirty="0">
                <a:latin typeface="Times New Roman" panose="02020603050405020304" pitchFamily="18" charset="0"/>
                <a:cs typeface="Times New Roman" panose="02020603050405020304" pitchFamily="18" charset="0"/>
              </a:rPr>
              <a:t>~0.8 km, ~1 cm/s 3-sigma</a:t>
            </a:r>
          </a:p>
          <a:p>
            <a:pPr marL="285750" indent="-285750">
              <a:buFont typeface="Arial" panose="020B0604020202020204" pitchFamily="34" charset="0"/>
              <a:buChar char="•"/>
            </a:pPr>
            <a:r>
              <a:rPr lang="en-US" sz="1500" dirty="0">
                <a:latin typeface="Times New Roman" panose="02020603050405020304" pitchFamily="18" charset="0"/>
                <a:cs typeface="Times New Roman" panose="02020603050405020304" pitchFamily="18" charset="0"/>
              </a:rPr>
              <a:t>Post-OMM 13</a:t>
            </a:r>
          </a:p>
          <a:p>
            <a:pPr marL="742950" lvl="1" indent="-285750">
              <a:buFont typeface="Arial" panose="020B0604020202020204" pitchFamily="34" charset="0"/>
              <a:buChar char="•"/>
            </a:pPr>
            <a:r>
              <a:rPr lang="en-US" sz="1350" dirty="0">
                <a:latin typeface="Times New Roman" panose="02020603050405020304" pitchFamily="18" charset="0"/>
                <a:cs typeface="Times New Roman" panose="02020603050405020304" pitchFamily="18" charset="0"/>
              </a:rPr>
              <a:t>~1.207 km, ~1.43 cm/s 3-sigma</a:t>
            </a:r>
          </a:p>
        </p:txBody>
      </p:sp>
    </p:spTree>
    <p:extLst>
      <p:ext uri="{BB962C8B-B14F-4D97-AF65-F5344CB8AC3E}">
        <p14:creationId xmlns:p14="http://schemas.microsoft.com/office/powerpoint/2010/main" val="632141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375C725-68EF-FF48-9145-CDC7160D7F9D}"/>
              </a:ext>
            </a:extLst>
          </p:cNvPr>
          <p:cNvSpPr>
            <a:spLocks noGrp="1"/>
          </p:cNvSpPr>
          <p:nvPr>
            <p:ph type="sldNum" idx="12"/>
          </p:nvPr>
        </p:nvSpPr>
        <p:spPr/>
        <p:txBody>
          <a:bodyPr/>
          <a:lstStyle/>
          <a:p>
            <a:fld id="{00000000-1234-1234-1234-123412341234}" type="slidenum">
              <a:rPr lang="en-US" smtClean="0"/>
              <a:pPr/>
              <a:t>3</a:t>
            </a:fld>
            <a:endParaRPr lang="en-US" dirty="0"/>
          </a:p>
        </p:txBody>
      </p:sp>
      <p:sp>
        <p:nvSpPr>
          <p:cNvPr id="4" name="Footer Placeholder 3">
            <a:extLst>
              <a:ext uri="{FF2B5EF4-FFF2-40B4-BE49-F238E27FC236}">
                <a16:creationId xmlns:a16="http://schemas.microsoft.com/office/drawing/2014/main" id="{E99A0156-B6E0-C54B-A787-1494A65A8EDD}"/>
              </a:ext>
            </a:extLst>
          </p:cNvPr>
          <p:cNvSpPr>
            <a:spLocks noGrp="1"/>
          </p:cNvSpPr>
          <p:nvPr>
            <p:ph type="ftr" sz="quarter" idx="11"/>
          </p:nvPr>
        </p:nvSpPr>
        <p:spPr>
          <a:xfrm>
            <a:off x="0" y="6524769"/>
            <a:ext cx="4114800" cy="3651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dirty="0">
                <a:solidFill>
                  <a:schemeClr val="bg1">
                    <a:lumMod val="85000"/>
                  </a:schemeClr>
                </a:solidFill>
                <a:latin typeface="Lato" panose="020F0502020204030203" pitchFamily="34" charset="77"/>
              </a:rPr>
              <a:t>Delivering Innovation to Orbit</a:t>
            </a:r>
          </a:p>
        </p:txBody>
      </p:sp>
      <p:sp>
        <p:nvSpPr>
          <p:cNvPr id="5" name="Title 18">
            <a:extLst>
              <a:ext uri="{FF2B5EF4-FFF2-40B4-BE49-F238E27FC236}">
                <a16:creationId xmlns:a16="http://schemas.microsoft.com/office/drawing/2014/main" id="{3EEE06CF-892F-2A43-A7C3-A8384AF96E57}"/>
              </a:ext>
            </a:extLst>
          </p:cNvPr>
          <p:cNvSpPr>
            <a:spLocks noGrp="1"/>
          </p:cNvSpPr>
          <p:nvPr>
            <p:ph type="title"/>
          </p:nvPr>
        </p:nvSpPr>
        <p:spPr>
          <a:xfrm>
            <a:off x="1" y="0"/>
            <a:ext cx="5439905" cy="512695"/>
          </a:xfrm>
        </p:spPr>
        <p:txBody>
          <a:bodyPr>
            <a:noAutofit/>
          </a:bodyPr>
          <a:lstStyle/>
          <a:p>
            <a:r>
              <a:rPr lang="en-US" sz="2700" dirty="0">
                <a:latin typeface="Times New Roman" panose="02020603050405020304" pitchFamily="18" charset="0"/>
                <a:cs typeface="Times New Roman" panose="02020603050405020304" pitchFamily="18" charset="0"/>
              </a:rPr>
              <a:t>CAPSTONE Mission Objectives</a:t>
            </a:r>
          </a:p>
        </p:txBody>
      </p:sp>
      <p:sp>
        <p:nvSpPr>
          <p:cNvPr id="6" name="TextBox 5">
            <a:extLst>
              <a:ext uri="{FF2B5EF4-FFF2-40B4-BE49-F238E27FC236}">
                <a16:creationId xmlns:a16="http://schemas.microsoft.com/office/drawing/2014/main" id="{60137EFC-8E22-5F4F-A8BF-D7AB4505DF00}"/>
              </a:ext>
            </a:extLst>
          </p:cNvPr>
          <p:cNvSpPr txBox="1"/>
          <p:nvPr/>
        </p:nvSpPr>
        <p:spPr>
          <a:xfrm>
            <a:off x="0" y="441701"/>
            <a:ext cx="9144000" cy="3970318"/>
          </a:xfrm>
          <a:prstGeom prst="rect">
            <a:avLst/>
          </a:prstGeom>
          <a:noFill/>
        </p:spPr>
        <p:txBody>
          <a:bodyPr wrap="square" rtlCol="0">
            <a:spAutoFit/>
          </a:bodyPr>
          <a:lstStyle/>
          <a:p>
            <a:pPr marL="173831" indent="-163116" algn="just">
              <a:buAutoNum type="arabicParenR"/>
            </a:pPr>
            <a:r>
              <a:rPr lang="en-US" b="1" dirty="0">
                <a:latin typeface="Times New Roman" panose="02020603050405020304" pitchFamily="18" charset="0"/>
                <a:cs typeface="Times New Roman" panose="02020603050405020304" pitchFamily="18" charset="0"/>
              </a:rPr>
              <a:t> </a:t>
            </a:r>
            <a:r>
              <a:rPr lang="en-US" sz="1500" b="1" dirty="0">
                <a:latin typeface="Times New Roman" panose="02020603050405020304" pitchFamily="18" charset="0"/>
                <a:cs typeface="Times New Roman" panose="02020603050405020304" pitchFamily="18" charset="0"/>
              </a:rPr>
              <a:t>Validate and demonstrate NRHO/three-body Earth-Moon operations.</a:t>
            </a:r>
          </a:p>
          <a:p>
            <a:pPr marL="173831" indent="-173831" algn="just">
              <a:buAutoNum type="arabicParenR"/>
            </a:pPr>
            <a:endParaRPr lang="en-US" sz="1200" b="1" dirty="0">
              <a:latin typeface="Times New Roman" panose="02020603050405020304" pitchFamily="18" charset="0"/>
              <a:cs typeface="Times New Roman" panose="02020603050405020304" pitchFamily="18" charset="0"/>
            </a:endParaRPr>
          </a:p>
          <a:p>
            <a:r>
              <a:rPr lang="en-US" sz="1350" u="sng" dirty="0">
                <a:latin typeface="Times New Roman" panose="02020603050405020304" pitchFamily="18" charset="0"/>
                <a:cs typeface="Times New Roman" panose="02020603050405020304" pitchFamily="18" charset="0"/>
              </a:rPr>
              <a:t>Objective 1</a:t>
            </a:r>
            <a:r>
              <a:rPr lang="en-US" sz="1350" dirty="0">
                <a:latin typeface="Times New Roman" panose="02020603050405020304" pitchFamily="18" charset="0"/>
                <a:cs typeface="Times New Roman" panose="02020603050405020304" pitchFamily="18" charset="0"/>
              </a:rPr>
              <a:t> is focused on mitigating technical uncertainties associated with operating in the uniquely beneficial and challenging orbital regime defined as Near Rectilinear Halo Orbits. This objective will include demonstrating navigation capabilities and validating station keeping simulations. </a:t>
            </a:r>
            <a:r>
              <a:rPr lang="en-US" sz="1350" b="1" dirty="0">
                <a:solidFill>
                  <a:srgbClr val="FF0000"/>
                </a:solidFill>
                <a:latin typeface="Times New Roman" panose="02020603050405020304" pitchFamily="18" charset="0"/>
                <a:cs typeface="Times New Roman" panose="02020603050405020304" pitchFamily="18" charset="0"/>
              </a:rPr>
              <a:t>Complete</a:t>
            </a:r>
          </a:p>
          <a:p>
            <a:endParaRPr lang="en-US" sz="1200" b="1" dirty="0">
              <a:latin typeface="Times New Roman" panose="02020603050405020304" pitchFamily="18" charset="0"/>
              <a:cs typeface="Times New Roman" panose="02020603050405020304" pitchFamily="18" charset="0"/>
            </a:endParaRPr>
          </a:p>
          <a:p>
            <a:pPr marL="220266" indent="-220266" algn="just">
              <a:buFont typeface="+mj-lt"/>
              <a:buAutoNum type="arabicParenR" startAt="2"/>
            </a:pPr>
            <a:r>
              <a:rPr lang="en-US" b="1" dirty="0">
                <a:latin typeface="Times New Roman" panose="02020603050405020304" pitchFamily="18" charset="0"/>
                <a:cs typeface="Times New Roman" panose="02020603050405020304" pitchFamily="18" charset="0"/>
              </a:rPr>
              <a:t> </a:t>
            </a:r>
            <a:r>
              <a:rPr lang="en-US" sz="1500" b="1" dirty="0">
                <a:latin typeface="Times New Roman" panose="02020603050405020304" pitchFamily="18" charset="0"/>
                <a:cs typeface="Times New Roman" panose="02020603050405020304" pitchFamily="18" charset="0"/>
              </a:rPr>
              <a:t>Inform future lunar exploration requirements and operations such as for the Artemis Lunar Gateway.</a:t>
            </a:r>
            <a:endParaRPr lang="en-US" sz="1350" dirty="0">
              <a:latin typeface="Times New Roman" panose="02020603050405020304" pitchFamily="18" charset="0"/>
              <a:cs typeface="Times New Roman" panose="02020603050405020304" pitchFamily="18" charset="0"/>
            </a:endParaRPr>
          </a:p>
          <a:p>
            <a:r>
              <a:rPr lang="en-US" sz="1350" u="sng" dirty="0">
                <a:latin typeface="Times New Roman" panose="02020603050405020304" pitchFamily="18" charset="0"/>
                <a:cs typeface="Times New Roman" panose="02020603050405020304" pitchFamily="18" charset="0"/>
              </a:rPr>
              <a:t>Objective 2</a:t>
            </a:r>
            <a:r>
              <a:rPr lang="en-US" sz="1350" dirty="0">
                <a:latin typeface="Times New Roman" panose="02020603050405020304" pitchFamily="18" charset="0"/>
                <a:cs typeface="Times New Roman" panose="02020603050405020304" pitchFamily="18" charset="0"/>
              </a:rPr>
              <a:t> is focused on building experience operating in complex lunar orbital regimes to inform future lunar exploration requirements and operations, including human exploration flights with lower risk thresholds and higher certainty of success requirements. This will include the establishment of commercially available capacity to support NASA, commercial, and international lunar missions in the future. </a:t>
            </a:r>
            <a:r>
              <a:rPr lang="en-US" sz="1350" b="1" dirty="0">
                <a:solidFill>
                  <a:srgbClr val="FF0000"/>
                </a:solidFill>
                <a:latin typeface="Times New Roman" panose="02020603050405020304" pitchFamily="18" charset="0"/>
                <a:cs typeface="Times New Roman" panose="02020603050405020304" pitchFamily="18" charset="0"/>
              </a:rPr>
              <a:t>On track</a:t>
            </a:r>
          </a:p>
          <a:p>
            <a:endParaRPr lang="en-US" sz="1200" b="1" dirty="0">
              <a:latin typeface="Times New Roman" panose="02020603050405020304" pitchFamily="18" charset="0"/>
              <a:cs typeface="Times New Roman" panose="02020603050405020304" pitchFamily="18" charset="0"/>
            </a:endParaRPr>
          </a:p>
          <a:p>
            <a:pPr marL="220266" indent="-220266" algn="just">
              <a:buFont typeface="+mj-lt"/>
              <a:buAutoNum type="arabicParenR" startAt="3"/>
            </a:pPr>
            <a:r>
              <a:rPr lang="en-US" b="1" dirty="0">
                <a:latin typeface="Times New Roman" panose="02020603050405020304" pitchFamily="18" charset="0"/>
                <a:cs typeface="Times New Roman" panose="02020603050405020304" pitchFamily="18" charset="0"/>
              </a:rPr>
              <a:t> </a:t>
            </a:r>
            <a:r>
              <a:rPr lang="en-US" sz="1500" b="1" dirty="0">
                <a:latin typeface="Times New Roman" panose="02020603050405020304" pitchFamily="18" charset="0"/>
                <a:cs typeface="Times New Roman" panose="02020603050405020304" pitchFamily="18" charset="0"/>
              </a:rPr>
              <a:t>Demonstrate and accelerate the infusion of the Cislunar Autonomous Positioning System (CAPS).</a:t>
            </a:r>
            <a:endParaRPr lang="en-US" sz="1350" b="1" dirty="0">
              <a:latin typeface="Times New Roman" panose="02020603050405020304" pitchFamily="18" charset="0"/>
              <a:cs typeface="Times New Roman" panose="02020603050405020304" pitchFamily="18" charset="0"/>
            </a:endParaRPr>
          </a:p>
          <a:p>
            <a:r>
              <a:rPr lang="en-US" sz="1350" u="sng" dirty="0">
                <a:latin typeface="Times New Roman" panose="02020603050405020304" pitchFamily="18" charset="0"/>
                <a:cs typeface="Times New Roman" panose="02020603050405020304" pitchFamily="18" charset="0"/>
              </a:rPr>
              <a:t>Objective 3</a:t>
            </a:r>
            <a:r>
              <a:rPr lang="en-US" sz="1350" dirty="0">
                <a:latin typeface="Times New Roman" panose="02020603050405020304" pitchFamily="18" charset="0"/>
                <a:cs typeface="Times New Roman" panose="02020603050405020304" pitchFamily="18" charset="0"/>
              </a:rPr>
              <a:t> is focused on demonstrating core technical components of the Cislunar Autonomous Positioning System (CAPS) in an orbital demonstration. This objective will include collaboration with the operations team at NASA Goddard Space Flight Center to demonstrate inter-spacecraft ranging between the CAPSTONE spacecraft and the Lunar Reconnaissance Orbiter in operation at the Moon. In addition to demonstrating key inter-spacecraft tracking, CAPSTONE will also enhance the technology readiness level of the CAPS software. </a:t>
            </a:r>
            <a:r>
              <a:rPr lang="en-US" sz="1350" b="1" dirty="0">
                <a:solidFill>
                  <a:srgbClr val="FF0000"/>
                </a:solidFill>
                <a:latin typeface="Times New Roman" panose="02020603050405020304" pitchFamily="18" charset="0"/>
                <a:cs typeface="Times New Roman" panose="02020603050405020304" pitchFamily="18" charset="0"/>
              </a:rPr>
              <a:t>On track</a:t>
            </a:r>
          </a:p>
        </p:txBody>
      </p:sp>
    </p:spTree>
    <p:extLst>
      <p:ext uri="{BB962C8B-B14F-4D97-AF65-F5344CB8AC3E}">
        <p14:creationId xmlns:p14="http://schemas.microsoft.com/office/powerpoint/2010/main" val="19407292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object 9"/>
          <p:cNvPicPr/>
          <p:nvPr/>
        </p:nvPicPr>
        <p:blipFill>
          <a:blip r:embed="rId3" cstate="print">
            <a:extLst>
              <a:ext uri="{28A0092B-C50C-407E-A947-70E740481C1C}">
                <a14:useLocalDpi xmlns:a14="http://schemas.microsoft.com/office/drawing/2010/main" val="0"/>
              </a:ext>
            </a:extLst>
          </a:blip>
          <a:srcRect/>
          <a:stretch/>
        </p:blipFill>
        <p:spPr>
          <a:xfrm>
            <a:off x="7662139" y="21429"/>
            <a:ext cx="813699" cy="551688"/>
          </a:xfrm>
          <a:prstGeom prst="rect">
            <a:avLst/>
          </a:prstGeom>
        </p:spPr>
      </p:pic>
      <p:sp>
        <p:nvSpPr>
          <p:cNvPr id="10" name="object 10"/>
          <p:cNvSpPr txBox="1">
            <a:spLocks noGrp="1"/>
          </p:cNvSpPr>
          <p:nvPr>
            <p:ph type="title"/>
          </p:nvPr>
        </p:nvSpPr>
        <p:spPr>
          <a:xfrm>
            <a:off x="0" y="0"/>
            <a:ext cx="5765180" cy="443711"/>
          </a:xfrm>
          <a:prstGeom prst="rect">
            <a:avLst/>
          </a:prstGeom>
        </p:spPr>
        <p:txBody>
          <a:bodyPr vert="horz" wrap="square" lIns="0" tIns="12700" rIns="0" bIns="0" rtlCol="0">
            <a:spAutoFit/>
          </a:bodyPr>
          <a:lstStyle/>
          <a:p>
            <a:pPr marL="12700">
              <a:lnSpc>
                <a:spcPct val="100000"/>
              </a:lnSpc>
              <a:spcBef>
                <a:spcPts val="100"/>
              </a:spcBef>
            </a:pPr>
            <a:r>
              <a:rPr lang="en-US" sz="2800" spc="-5" dirty="0">
                <a:solidFill>
                  <a:srgbClr val="0070C0"/>
                </a:solidFill>
              </a:rPr>
              <a:t>  </a:t>
            </a:r>
            <a:r>
              <a:rPr sz="2800" spc="-5" dirty="0">
                <a:solidFill>
                  <a:srgbClr val="0070C0"/>
                </a:solidFill>
              </a:rPr>
              <a:t>CAPSTONE</a:t>
            </a:r>
            <a:r>
              <a:rPr sz="2800" spc="-10" dirty="0">
                <a:solidFill>
                  <a:srgbClr val="0070C0"/>
                </a:solidFill>
              </a:rPr>
              <a:t> </a:t>
            </a:r>
            <a:r>
              <a:rPr sz="2800" spc="-5" dirty="0">
                <a:solidFill>
                  <a:srgbClr val="0070C0"/>
                </a:solidFill>
              </a:rPr>
              <a:t>Propulsion System</a:t>
            </a:r>
          </a:p>
        </p:txBody>
      </p:sp>
      <p:grpSp>
        <p:nvGrpSpPr>
          <p:cNvPr id="41" name="Group 40">
            <a:extLst>
              <a:ext uri="{FF2B5EF4-FFF2-40B4-BE49-F238E27FC236}">
                <a16:creationId xmlns:a16="http://schemas.microsoft.com/office/drawing/2014/main" id="{EAD02216-3AD5-C09C-E7EB-59F1485A1392}"/>
              </a:ext>
            </a:extLst>
          </p:cNvPr>
          <p:cNvGrpSpPr/>
          <p:nvPr/>
        </p:nvGrpSpPr>
        <p:grpSpPr>
          <a:xfrm>
            <a:off x="5176990" y="1576814"/>
            <a:ext cx="3917315" cy="2665730"/>
            <a:chOff x="5176990" y="1576814"/>
            <a:chExt cx="3917315" cy="2665730"/>
          </a:xfrm>
        </p:grpSpPr>
        <p:pic>
          <p:nvPicPr>
            <p:cNvPr id="8" name="object 8"/>
            <p:cNvPicPr/>
            <p:nvPr/>
          </p:nvPicPr>
          <p:blipFill>
            <a:blip r:embed="rId4" cstate="print"/>
            <a:stretch>
              <a:fillRect/>
            </a:stretch>
          </p:blipFill>
          <p:spPr>
            <a:xfrm>
              <a:off x="5186046" y="1586301"/>
              <a:ext cx="3899203" cy="2646756"/>
            </a:xfrm>
            <a:prstGeom prst="rect">
              <a:avLst/>
            </a:prstGeom>
          </p:spPr>
        </p:pic>
        <p:sp>
          <p:nvSpPr>
            <p:cNvPr id="11" name="object 11"/>
            <p:cNvSpPr txBox="1"/>
            <p:nvPr/>
          </p:nvSpPr>
          <p:spPr>
            <a:xfrm>
              <a:off x="5176990" y="1576814"/>
              <a:ext cx="3917315" cy="2665730"/>
            </a:xfrm>
            <a:prstGeom prst="rect">
              <a:avLst/>
            </a:prstGeom>
            <a:ln w="32751">
              <a:solidFill>
                <a:srgbClr val="000000"/>
              </a:solidFill>
            </a:ln>
          </p:spPr>
          <p:txBody>
            <a:bodyPr vert="horz" wrap="square" lIns="0" tIns="55244" rIns="0" bIns="0" rtlCol="0">
              <a:spAutoFit/>
            </a:bodyPr>
            <a:lstStyle/>
            <a:p>
              <a:pPr marL="220979">
                <a:lnSpc>
                  <a:spcPct val="100000"/>
                </a:lnSpc>
                <a:spcBef>
                  <a:spcPts val="434"/>
                </a:spcBef>
              </a:pPr>
              <a:r>
                <a:rPr sz="1800" b="1" spc="-5" dirty="0">
                  <a:solidFill>
                    <a:srgbClr val="191919"/>
                  </a:solidFill>
                  <a:latin typeface="Times New Roman"/>
                  <a:cs typeface="Times New Roman"/>
                </a:rPr>
                <a:t>CAPSTONE</a:t>
              </a:r>
              <a:r>
                <a:rPr sz="1800" b="1" spc="-30" dirty="0">
                  <a:solidFill>
                    <a:srgbClr val="191919"/>
                  </a:solidFill>
                  <a:latin typeface="Times New Roman"/>
                  <a:cs typeface="Times New Roman"/>
                </a:rPr>
                <a:t> </a:t>
              </a:r>
              <a:r>
                <a:rPr sz="1800" b="1" dirty="0">
                  <a:solidFill>
                    <a:srgbClr val="191919"/>
                  </a:solidFill>
                  <a:latin typeface="Times New Roman"/>
                  <a:cs typeface="Times New Roman"/>
                </a:rPr>
                <a:t>Propulsion</a:t>
              </a:r>
              <a:r>
                <a:rPr sz="1800" b="1" spc="-20" dirty="0">
                  <a:solidFill>
                    <a:srgbClr val="191919"/>
                  </a:solidFill>
                  <a:latin typeface="Times New Roman"/>
                  <a:cs typeface="Times New Roman"/>
                </a:rPr>
                <a:t> </a:t>
              </a:r>
              <a:r>
                <a:rPr sz="1800" b="1" dirty="0">
                  <a:solidFill>
                    <a:srgbClr val="191919"/>
                  </a:solidFill>
                  <a:latin typeface="Times New Roman"/>
                  <a:cs typeface="Times New Roman"/>
                </a:rPr>
                <a:t>Flight</a:t>
              </a:r>
              <a:r>
                <a:rPr sz="1800" b="1" spc="-25" dirty="0">
                  <a:solidFill>
                    <a:srgbClr val="191919"/>
                  </a:solidFill>
                  <a:latin typeface="Times New Roman"/>
                  <a:cs typeface="Times New Roman"/>
                </a:rPr>
                <a:t> </a:t>
              </a:r>
              <a:r>
                <a:rPr sz="1800" b="1" spc="-5" dirty="0">
                  <a:solidFill>
                    <a:srgbClr val="191919"/>
                  </a:solidFill>
                  <a:latin typeface="Times New Roman"/>
                  <a:cs typeface="Times New Roman"/>
                </a:rPr>
                <a:t>Unit</a:t>
              </a:r>
              <a:endParaRPr sz="1800" dirty="0">
                <a:latin typeface="Times New Roman"/>
                <a:cs typeface="Times New Roman"/>
              </a:endParaRPr>
            </a:p>
          </p:txBody>
        </p:sp>
      </p:grpSp>
      <p:grpSp>
        <p:nvGrpSpPr>
          <p:cNvPr id="12" name="object 12"/>
          <p:cNvGrpSpPr/>
          <p:nvPr/>
        </p:nvGrpSpPr>
        <p:grpSpPr>
          <a:xfrm>
            <a:off x="39415" y="3132542"/>
            <a:ext cx="5085080" cy="1710689"/>
            <a:chOff x="39415" y="3132542"/>
            <a:chExt cx="5085080" cy="1710689"/>
          </a:xfrm>
        </p:grpSpPr>
        <p:pic>
          <p:nvPicPr>
            <p:cNvPr id="13" name="object 13"/>
            <p:cNvPicPr/>
            <p:nvPr/>
          </p:nvPicPr>
          <p:blipFill>
            <a:blip r:embed="rId5" cstate="print"/>
            <a:stretch>
              <a:fillRect/>
            </a:stretch>
          </p:blipFill>
          <p:spPr>
            <a:xfrm>
              <a:off x="2627896" y="3169022"/>
              <a:ext cx="2468876" cy="1645922"/>
            </a:xfrm>
            <a:prstGeom prst="rect">
              <a:avLst/>
            </a:prstGeom>
          </p:spPr>
        </p:pic>
        <p:sp>
          <p:nvSpPr>
            <p:cNvPr id="14" name="object 14"/>
            <p:cNvSpPr/>
            <p:nvPr/>
          </p:nvSpPr>
          <p:spPr>
            <a:xfrm>
              <a:off x="2613611" y="3154743"/>
              <a:ext cx="2496185" cy="1673860"/>
            </a:xfrm>
            <a:custGeom>
              <a:avLst/>
              <a:gdLst/>
              <a:ahLst/>
              <a:cxnLst/>
              <a:rect l="l" t="t" r="r" b="b"/>
              <a:pathLst>
                <a:path w="2496185" h="1673860">
                  <a:moveTo>
                    <a:pt x="0" y="0"/>
                  </a:moveTo>
                  <a:lnTo>
                    <a:pt x="2496183" y="0"/>
                  </a:lnTo>
                  <a:lnTo>
                    <a:pt x="2496183" y="1673643"/>
                  </a:lnTo>
                  <a:lnTo>
                    <a:pt x="0" y="1673643"/>
                  </a:lnTo>
                  <a:lnTo>
                    <a:pt x="0" y="0"/>
                  </a:lnTo>
                  <a:close/>
                </a:path>
              </a:pathLst>
            </a:custGeom>
            <a:ln w="28560">
              <a:solidFill>
                <a:srgbClr val="191919"/>
              </a:solidFill>
            </a:ln>
          </p:spPr>
          <p:txBody>
            <a:bodyPr wrap="square" lIns="0" tIns="0" rIns="0" bIns="0" rtlCol="0"/>
            <a:lstStyle/>
            <a:p>
              <a:endParaRPr dirty="0"/>
            </a:p>
          </p:txBody>
        </p:sp>
        <p:pic>
          <p:nvPicPr>
            <p:cNvPr id="15" name="object 15"/>
            <p:cNvPicPr/>
            <p:nvPr/>
          </p:nvPicPr>
          <p:blipFill>
            <a:blip r:embed="rId6" cstate="print"/>
            <a:stretch>
              <a:fillRect/>
            </a:stretch>
          </p:blipFill>
          <p:spPr>
            <a:xfrm>
              <a:off x="67983" y="3161110"/>
              <a:ext cx="2468878" cy="1645915"/>
            </a:xfrm>
            <a:prstGeom prst="rect">
              <a:avLst/>
            </a:prstGeom>
          </p:spPr>
        </p:pic>
        <p:sp>
          <p:nvSpPr>
            <p:cNvPr id="16" name="object 16"/>
            <p:cNvSpPr/>
            <p:nvPr/>
          </p:nvSpPr>
          <p:spPr>
            <a:xfrm>
              <a:off x="53702" y="3146829"/>
              <a:ext cx="2496185" cy="1673860"/>
            </a:xfrm>
            <a:custGeom>
              <a:avLst/>
              <a:gdLst/>
              <a:ahLst/>
              <a:cxnLst/>
              <a:rect l="l" t="t" r="r" b="b"/>
              <a:pathLst>
                <a:path w="2496185" h="1673860">
                  <a:moveTo>
                    <a:pt x="0" y="0"/>
                  </a:moveTo>
                  <a:lnTo>
                    <a:pt x="2496180" y="0"/>
                  </a:lnTo>
                  <a:lnTo>
                    <a:pt x="2496180" y="1673640"/>
                  </a:lnTo>
                  <a:lnTo>
                    <a:pt x="0" y="1673640"/>
                  </a:lnTo>
                  <a:lnTo>
                    <a:pt x="0" y="0"/>
                  </a:lnTo>
                  <a:close/>
                </a:path>
              </a:pathLst>
            </a:custGeom>
            <a:ln w="28560">
              <a:solidFill>
                <a:srgbClr val="191919"/>
              </a:solidFill>
            </a:ln>
          </p:spPr>
          <p:txBody>
            <a:bodyPr wrap="square" lIns="0" tIns="0" rIns="0" bIns="0" rtlCol="0"/>
            <a:lstStyle/>
            <a:p>
              <a:endParaRPr dirty="0"/>
            </a:p>
          </p:txBody>
        </p:sp>
      </p:grpSp>
      <p:sp>
        <p:nvSpPr>
          <p:cNvPr id="17" name="object 17"/>
          <p:cNvSpPr txBox="1"/>
          <p:nvPr/>
        </p:nvSpPr>
        <p:spPr>
          <a:xfrm>
            <a:off x="2596027" y="3145027"/>
            <a:ext cx="2499995" cy="208279"/>
          </a:xfrm>
          <a:prstGeom prst="rect">
            <a:avLst/>
          </a:prstGeom>
        </p:spPr>
        <p:txBody>
          <a:bodyPr vert="horz" wrap="square" lIns="0" tIns="12700" rIns="0" bIns="0" rtlCol="0">
            <a:spAutoFit/>
          </a:bodyPr>
          <a:lstStyle/>
          <a:p>
            <a:pPr marL="136525">
              <a:lnSpc>
                <a:spcPct val="100000"/>
              </a:lnSpc>
              <a:spcBef>
                <a:spcPts val="100"/>
              </a:spcBef>
            </a:pPr>
            <a:r>
              <a:rPr sz="1200" b="1" spc="-5" dirty="0">
                <a:solidFill>
                  <a:srgbClr val="FFFFFF"/>
                </a:solidFill>
                <a:latin typeface="Times New Roman"/>
                <a:cs typeface="Times New Roman"/>
              </a:rPr>
              <a:t>CAPSTONE</a:t>
            </a:r>
            <a:r>
              <a:rPr sz="1200" b="1" spc="-10" dirty="0">
                <a:solidFill>
                  <a:srgbClr val="FFFFFF"/>
                </a:solidFill>
                <a:latin typeface="Times New Roman"/>
                <a:cs typeface="Times New Roman"/>
              </a:rPr>
              <a:t> </a:t>
            </a:r>
            <a:r>
              <a:rPr sz="1200" b="1" dirty="0">
                <a:solidFill>
                  <a:srgbClr val="FFFFFF"/>
                </a:solidFill>
                <a:latin typeface="Times New Roman"/>
                <a:cs typeface="Times New Roman"/>
              </a:rPr>
              <a:t>ETU</a:t>
            </a:r>
            <a:r>
              <a:rPr sz="1200" b="1" spc="-15" dirty="0">
                <a:solidFill>
                  <a:srgbClr val="FFFFFF"/>
                </a:solidFill>
                <a:latin typeface="Times New Roman"/>
                <a:cs typeface="Times New Roman"/>
              </a:rPr>
              <a:t> </a:t>
            </a:r>
            <a:r>
              <a:rPr sz="1200" b="1" spc="-5" dirty="0">
                <a:solidFill>
                  <a:srgbClr val="FFFFFF"/>
                </a:solidFill>
                <a:latin typeface="Times New Roman"/>
                <a:cs typeface="Times New Roman"/>
              </a:rPr>
              <a:t>System Testing</a:t>
            </a:r>
            <a:endParaRPr sz="1200" dirty="0">
              <a:latin typeface="Times New Roman"/>
              <a:cs typeface="Times New Roman"/>
            </a:endParaRPr>
          </a:p>
        </p:txBody>
      </p:sp>
      <p:sp>
        <p:nvSpPr>
          <p:cNvPr id="42" name="object 15">
            <a:extLst>
              <a:ext uri="{FF2B5EF4-FFF2-40B4-BE49-F238E27FC236}">
                <a16:creationId xmlns:a16="http://schemas.microsoft.com/office/drawing/2014/main" id="{069FEA36-E1DF-67A7-74EB-EE0788F88AA6}"/>
              </a:ext>
            </a:extLst>
          </p:cNvPr>
          <p:cNvSpPr txBox="1"/>
          <p:nvPr/>
        </p:nvSpPr>
        <p:spPr>
          <a:xfrm>
            <a:off x="8855854" y="4900154"/>
            <a:ext cx="246426" cy="205184"/>
          </a:xfrm>
          <a:prstGeom prst="rect">
            <a:avLst/>
          </a:prstGeom>
        </p:spPr>
        <p:txBody>
          <a:bodyPr vert="horz" wrap="square" lIns="0" tIns="0" rIns="0" bIns="0" rtlCol="0">
            <a:spAutoFit/>
          </a:bodyPr>
          <a:lstStyle/>
          <a:p>
            <a:pPr marL="38100" algn="ctr">
              <a:lnSpc>
                <a:spcPts val="1645"/>
              </a:lnSpc>
            </a:pPr>
            <a:fld id="{81D60167-4931-47E6-BA6A-407CBD079E47}" type="slidenum">
              <a:rPr sz="1400">
                <a:latin typeface="Arial"/>
                <a:cs typeface="Arial"/>
              </a:rPr>
              <a:pPr marL="38100" algn="ctr">
                <a:lnSpc>
                  <a:spcPts val="1645"/>
                </a:lnSpc>
              </a:pPr>
              <a:t>30</a:t>
            </a:fld>
            <a:endParaRPr sz="1400" dirty="0">
              <a:latin typeface="Arial"/>
              <a:cs typeface="Arial"/>
            </a:endParaRPr>
          </a:p>
        </p:txBody>
      </p:sp>
      <p:graphicFrame>
        <p:nvGraphicFramePr>
          <p:cNvPr id="38" name="Table 5">
            <a:extLst>
              <a:ext uri="{FF2B5EF4-FFF2-40B4-BE49-F238E27FC236}">
                <a16:creationId xmlns:a16="http://schemas.microsoft.com/office/drawing/2014/main" id="{56343A4F-2A01-270F-82C5-5F52D4525F16}"/>
              </a:ext>
            </a:extLst>
          </p:cNvPr>
          <p:cNvGraphicFramePr>
            <a:graphicFrameLocks noGrp="1"/>
          </p:cNvGraphicFramePr>
          <p:nvPr/>
        </p:nvGraphicFramePr>
        <p:xfrm>
          <a:off x="58751" y="560146"/>
          <a:ext cx="5053247" cy="2499360"/>
        </p:xfrm>
        <a:graphic>
          <a:graphicData uri="http://schemas.openxmlformats.org/drawingml/2006/table">
            <a:tbl>
              <a:tblPr firstRow="1" bandRow="1">
                <a:tableStyleId>{5C22544A-7EE6-4342-B048-85BDC9FD1C3A}</a:tableStyleId>
              </a:tblPr>
              <a:tblGrid>
                <a:gridCol w="1454922">
                  <a:extLst>
                    <a:ext uri="{9D8B030D-6E8A-4147-A177-3AD203B41FA5}">
                      <a16:colId xmlns:a16="http://schemas.microsoft.com/office/drawing/2014/main" val="774074474"/>
                    </a:ext>
                  </a:extLst>
                </a:gridCol>
                <a:gridCol w="3598325">
                  <a:extLst>
                    <a:ext uri="{9D8B030D-6E8A-4147-A177-3AD203B41FA5}">
                      <a16:colId xmlns:a16="http://schemas.microsoft.com/office/drawing/2014/main" val="755958369"/>
                    </a:ext>
                  </a:extLst>
                </a:gridCol>
              </a:tblGrid>
              <a:tr h="173888">
                <a:tc>
                  <a:txBody>
                    <a:bodyPr/>
                    <a:lstStyle/>
                    <a:p>
                      <a:pPr algn="ctr"/>
                      <a:r>
                        <a:rPr lang="en-US" sz="1100" dirty="0"/>
                        <a:t>Subsystem/Spec</a:t>
                      </a:r>
                    </a:p>
                  </a:txBody>
                  <a:tcPr>
                    <a:solidFill>
                      <a:srgbClr val="0D1F72"/>
                    </a:solidFill>
                  </a:tcPr>
                </a:tc>
                <a:tc>
                  <a:txBody>
                    <a:bodyPr/>
                    <a:lstStyle/>
                    <a:p>
                      <a:pPr algn="ctr"/>
                      <a:r>
                        <a:rPr lang="en-US" sz="1100" dirty="0"/>
                        <a:t>Value</a:t>
                      </a:r>
                    </a:p>
                  </a:txBody>
                  <a:tcPr>
                    <a:solidFill>
                      <a:srgbClr val="0D1F72"/>
                    </a:solidFill>
                  </a:tcPr>
                </a:tc>
                <a:extLst>
                  <a:ext uri="{0D108BD9-81ED-4DB2-BD59-A6C34878D82A}">
                    <a16:rowId xmlns:a16="http://schemas.microsoft.com/office/drawing/2014/main" val="1792864051"/>
                  </a:ext>
                </a:extLst>
              </a:tr>
              <a:tr h="148732">
                <a:tc>
                  <a:txBody>
                    <a:bodyPr/>
                    <a:lstStyle/>
                    <a:p>
                      <a:r>
                        <a:rPr lang="en-US" sz="1100" dirty="0"/>
                        <a:t>Dimensions</a:t>
                      </a:r>
                    </a:p>
                  </a:txBody>
                  <a:tcPr anchor="ctr"/>
                </a:tc>
                <a:tc>
                  <a:txBody>
                    <a:bodyPr/>
                    <a:lstStyle/>
                    <a:p>
                      <a:r>
                        <a:rPr lang="en-US" sz="1100" dirty="0"/>
                        <a:t>2U X 2U footprint for 12U spacecraft</a:t>
                      </a:r>
                    </a:p>
                  </a:txBody>
                  <a:tcPr/>
                </a:tc>
                <a:extLst>
                  <a:ext uri="{0D108BD9-81ED-4DB2-BD59-A6C34878D82A}">
                    <a16:rowId xmlns:a16="http://schemas.microsoft.com/office/drawing/2014/main" val="2527879143"/>
                  </a:ext>
                </a:extLst>
              </a:tr>
              <a:tr h="248715">
                <a:tc>
                  <a:txBody>
                    <a:bodyPr/>
                    <a:lstStyle/>
                    <a:p>
                      <a:r>
                        <a:rPr lang="en-US" sz="1100" dirty="0"/>
                        <a:t>Fuel Capacity</a:t>
                      </a:r>
                    </a:p>
                  </a:txBody>
                  <a:tcPr anchor="ctr"/>
                </a:tc>
                <a:tc>
                  <a:txBody>
                    <a:bodyPr/>
                    <a:lstStyle/>
                    <a:p>
                      <a:r>
                        <a:rPr lang="en-US" sz="1100" dirty="0"/>
                        <a:t>Variable height for fuel load ~3-6kg</a:t>
                      </a:r>
                    </a:p>
                  </a:txBody>
                  <a:tcPr/>
                </a:tc>
                <a:extLst>
                  <a:ext uri="{0D108BD9-81ED-4DB2-BD59-A6C34878D82A}">
                    <a16:rowId xmlns:a16="http://schemas.microsoft.com/office/drawing/2014/main" val="3154578820"/>
                  </a:ext>
                </a:extLst>
              </a:tr>
              <a:tr h="185225">
                <a:tc>
                  <a:txBody>
                    <a:bodyPr/>
                    <a:lstStyle/>
                    <a:p>
                      <a:r>
                        <a:rPr lang="en-US" sz="1100" dirty="0"/>
                        <a:t>ΔV</a:t>
                      </a:r>
                    </a:p>
                  </a:txBody>
                  <a:tcPr anchor="ctr"/>
                </a:tc>
                <a:tc>
                  <a:txBody>
                    <a:bodyPr/>
                    <a:lstStyle/>
                    <a:p>
                      <a:r>
                        <a:rPr lang="en-US" sz="1100" dirty="0"/>
                        <a:t>~220 meters/sec</a:t>
                      </a:r>
                    </a:p>
                  </a:txBody>
                  <a:tcPr/>
                </a:tc>
                <a:extLst>
                  <a:ext uri="{0D108BD9-81ED-4DB2-BD59-A6C34878D82A}">
                    <a16:rowId xmlns:a16="http://schemas.microsoft.com/office/drawing/2014/main" val="1557597264"/>
                  </a:ext>
                </a:extLst>
              </a:tr>
              <a:tr h="232000">
                <a:tc>
                  <a:txBody>
                    <a:bodyPr/>
                    <a:lstStyle/>
                    <a:p>
                      <a:r>
                        <a:rPr lang="en-US" sz="1100" dirty="0"/>
                        <a:t>Thrusters</a:t>
                      </a:r>
                    </a:p>
                  </a:txBody>
                  <a:tcPr anchor="ctr"/>
                </a:tc>
                <a:tc>
                  <a:txBody>
                    <a:bodyPr/>
                    <a:lstStyle/>
                    <a:p>
                      <a:r>
                        <a:rPr lang="en-US" sz="1100" dirty="0"/>
                        <a:t>8 thrusters with 0.25 N thrust (200 sec Isp)</a:t>
                      </a:r>
                    </a:p>
                  </a:txBody>
                  <a:tcPr/>
                </a:tc>
                <a:extLst>
                  <a:ext uri="{0D108BD9-81ED-4DB2-BD59-A6C34878D82A}">
                    <a16:rowId xmlns:a16="http://schemas.microsoft.com/office/drawing/2014/main" val="2818137228"/>
                  </a:ext>
                </a:extLst>
              </a:tr>
              <a:tr h="0">
                <a:tc>
                  <a:txBody>
                    <a:bodyPr/>
                    <a:lstStyle/>
                    <a:p>
                      <a:r>
                        <a:rPr lang="en-US" sz="1100" dirty="0"/>
                        <a:t>Attitude Control</a:t>
                      </a:r>
                    </a:p>
                  </a:txBody>
                  <a:tcPr anchor="ctr"/>
                </a:tc>
                <a:tc>
                  <a:txBody>
                    <a:bodyPr/>
                    <a:lstStyle/>
                    <a:p>
                      <a:r>
                        <a:rPr lang="en-US" sz="1100" dirty="0"/>
                        <a:t>Translational &amp; 3-DOF rotational capability</a:t>
                      </a:r>
                    </a:p>
                  </a:txBody>
                  <a:tcPr/>
                </a:tc>
                <a:extLst>
                  <a:ext uri="{0D108BD9-81ED-4DB2-BD59-A6C34878D82A}">
                    <a16:rowId xmlns:a16="http://schemas.microsoft.com/office/drawing/2014/main" val="914613617"/>
                  </a:ext>
                </a:extLst>
              </a:tr>
              <a:tr h="0">
                <a:tc>
                  <a:txBody>
                    <a:bodyPr/>
                    <a:lstStyle/>
                    <a:p>
                      <a:r>
                        <a:rPr lang="en-US" sz="1100" dirty="0"/>
                        <a:t>Propellant</a:t>
                      </a:r>
                    </a:p>
                  </a:txBody>
                  <a:tcPr anchor="ctr"/>
                </a:tc>
                <a:tc>
                  <a:txBody>
                    <a:bodyPr/>
                    <a:lstStyle/>
                    <a:p>
                      <a:r>
                        <a:rPr lang="en-US" sz="1100" dirty="0"/>
                        <a:t>Hydrazine with catalyst decomposition</a:t>
                      </a:r>
                    </a:p>
                  </a:txBody>
                  <a:tcPr/>
                </a:tc>
                <a:extLst>
                  <a:ext uri="{0D108BD9-81ED-4DB2-BD59-A6C34878D82A}">
                    <a16:rowId xmlns:a16="http://schemas.microsoft.com/office/drawing/2014/main" val="2743266126"/>
                  </a:ext>
                </a:extLst>
              </a:tr>
              <a:tr h="0">
                <a:tc>
                  <a:txBody>
                    <a:bodyPr/>
                    <a:lstStyle/>
                    <a:p>
                      <a:r>
                        <a:rPr lang="en-US" sz="1100" dirty="0"/>
                        <a:t>Pressurization</a:t>
                      </a:r>
                    </a:p>
                  </a:txBody>
                  <a:tcPr anchor="ctr"/>
                </a:tc>
                <a:tc>
                  <a:txBody>
                    <a:bodyPr/>
                    <a:lstStyle/>
                    <a:p>
                      <a:r>
                        <a:rPr lang="en-US" sz="1100" dirty="0"/>
                        <a:t>Electric gear pump</a:t>
                      </a:r>
                    </a:p>
                  </a:txBody>
                  <a:tcPr/>
                </a:tc>
                <a:extLst>
                  <a:ext uri="{0D108BD9-81ED-4DB2-BD59-A6C34878D82A}">
                    <a16:rowId xmlns:a16="http://schemas.microsoft.com/office/drawing/2014/main" val="2412108503"/>
                  </a:ext>
                </a:extLst>
              </a:tr>
              <a:tr h="370840">
                <a:tc>
                  <a:txBody>
                    <a:bodyPr/>
                    <a:lstStyle/>
                    <a:p>
                      <a:r>
                        <a:rPr lang="en-US" sz="1100" dirty="0"/>
                        <a:t>Launch Safety</a:t>
                      </a:r>
                    </a:p>
                  </a:txBody>
                  <a:tcPr anchor="ctr"/>
                </a:tc>
                <a:tc>
                  <a:txBody>
                    <a:bodyPr/>
                    <a:lstStyle/>
                    <a:p>
                      <a:r>
                        <a:rPr lang="en-US" sz="1100" dirty="0"/>
                        <a:t>91-710 compliant, propellant tank not pressurized at launch, fully welded and sealed</a:t>
                      </a:r>
                    </a:p>
                  </a:txBody>
                  <a:tcPr/>
                </a:tc>
                <a:extLst>
                  <a:ext uri="{0D108BD9-81ED-4DB2-BD59-A6C34878D82A}">
                    <a16:rowId xmlns:a16="http://schemas.microsoft.com/office/drawing/2014/main" val="4258601349"/>
                  </a:ext>
                </a:extLst>
              </a:tr>
            </a:tbl>
          </a:graphicData>
        </a:graphic>
      </p:graphicFrame>
      <p:sp>
        <p:nvSpPr>
          <p:cNvPr id="3" name="Holder 4">
            <a:extLst>
              <a:ext uri="{FF2B5EF4-FFF2-40B4-BE49-F238E27FC236}">
                <a16:creationId xmlns:a16="http://schemas.microsoft.com/office/drawing/2014/main" id="{93A19C27-215C-4241-F82C-81FFB9239B5D}"/>
              </a:ext>
            </a:extLst>
          </p:cNvPr>
          <p:cNvSpPr>
            <a:spLocks noGrp="1"/>
          </p:cNvSpPr>
          <p:nvPr>
            <p:ph type="ftr" sz="quarter" idx="5"/>
          </p:nvPr>
        </p:nvSpPr>
        <p:spPr>
          <a:xfrm>
            <a:off x="3017520" y="4885745"/>
            <a:ext cx="3355466" cy="243656"/>
          </a:xfrm>
          <a:prstGeom prst="rect">
            <a:avLst/>
          </a:prstGeom>
        </p:spPr>
        <p:txBody>
          <a:bodyPr wrap="square" lIns="0" tIns="0" rIns="0" bIns="0">
            <a:spAutoFit/>
          </a:bodyPr>
          <a:lstStyle>
            <a:lvl1pPr>
              <a:defRPr sz="800" b="0" i="0">
                <a:solidFill>
                  <a:schemeClr val="bg1"/>
                </a:solidFill>
                <a:latin typeface="Times New Roman"/>
                <a:cs typeface="Times New Roman"/>
              </a:defRPr>
            </a:lvl1pPr>
          </a:lstStyle>
          <a:p>
            <a:pPr marL="1049655" marR="5080" indent="-1037590">
              <a:lnSpc>
                <a:spcPts val="910"/>
              </a:lnSpc>
              <a:spcBef>
                <a:spcPts val="85"/>
              </a:spcBef>
            </a:pPr>
            <a:r>
              <a:rPr lang="en-US" spc="-35" dirty="0"/>
              <a:t>CAPSTONE Mission Summary Briefing to Interplanetary Small Satellite Conference</a:t>
            </a:r>
          </a:p>
          <a:p>
            <a:pPr marL="1049655" marR="5080" indent="-1037590">
              <a:lnSpc>
                <a:spcPts val="910"/>
              </a:lnSpc>
              <a:spcBef>
                <a:spcPts val="85"/>
              </a:spcBef>
            </a:pPr>
            <a:r>
              <a:rPr lang="en-US" spc="-35" dirty="0"/>
              <a:t>5/1/2023  Advanced Space, LLC</a:t>
            </a:r>
            <a:endParaRPr dirty="0"/>
          </a:p>
        </p:txBody>
      </p:sp>
    </p:spTree>
    <p:extLst>
      <p:ext uri="{BB962C8B-B14F-4D97-AF65-F5344CB8AC3E}">
        <p14:creationId xmlns:p14="http://schemas.microsoft.com/office/powerpoint/2010/main" val="2529094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1498C4-F4EF-4BD0-BF63-AA6E58206802}"/>
              </a:ext>
            </a:extLst>
          </p:cNvPr>
          <p:cNvSpPr>
            <a:spLocks noGrp="1"/>
          </p:cNvSpPr>
          <p:nvPr>
            <p:ph type="title"/>
          </p:nvPr>
        </p:nvSpPr>
        <p:spPr>
          <a:xfrm>
            <a:off x="57150" y="0"/>
            <a:ext cx="7159516" cy="430887"/>
          </a:xfrm>
        </p:spPr>
        <p:txBody>
          <a:bodyPr/>
          <a:lstStyle/>
          <a:p>
            <a:r>
              <a:rPr lang="en-US" sz="2800" dirty="0">
                <a:solidFill>
                  <a:srgbClr val="0070C0"/>
                </a:solidFill>
                <a:latin typeface="Times New Roman" panose="02020603050405020304" pitchFamily="18" charset="0"/>
                <a:cs typeface="Times New Roman" panose="02020603050405020304" pitchFamily="18" charset="0"/>
              </a:rPr>
              <a:t>Mission Operations Architecture</a:t>
            </a:r>
          </a:p>
        </p:txBody>
      </p:sp>
      <p:sp>
        <p:nvSpPr>
          <p:cNvPr id="3" name="Text Placeholder 2">
            <a:extLst>
              <a:ext uri="{FF2B5EF4-FFF2-40B4-BE49-F238E27FC236}">
                <a16:creationId xmlns:a16="http://schemas.microsoft.com/office/drawing/2014/main" id="{CE151553-EA95-4196-A650-AB2367756450}"/>
              </a:ext>
            </a:extLst>
          </p:cNvPr>
          <p:cNvSpPr>
            <a:spLocks noGrp="1"/>
          </p:cNvSpPr>
          <p:nvPr>
            <p:ph type="body" idx="1"/>
          </p:nvPr>
        </p:nvSpPr>
        <p:spPr>
          <a:xfrm>
            <a:off x="77322" y="1036214"/>
            <a:ext cx="2029882" cy="2077492"/>
          </a:xfrm>
        </p:spPr>
        <p:txBody>
          <a:bodyPr/>
          <a:lstStyle/>
          <a:p>
            <a:r>
              <a:rPr lang="en-US" sz="1350" b="1" dirty="0">
                <a:latin typeface="Times New Roman" panose="02020603050405020304" pitchFamily="18" charset="0"/>
                <a:cs typeface="Times New Roman" panose="02020603050405020304" pitchFamily="18" charset="0"/>
              </a:rPr>
              <a:t>Tyvak Mission Operations Center (MOC): spacecraft operation, monitoring, commanding</a:t>
            </a:r>
          </a:p>
          <a:p>
            <a:r>
              <a:rPr lang="en-US" sz="1350" b="1" dirty="0">
                <a:latin typeface="Times New Roman" panose="02020603050405020304" pitchFamily="18" charset="0"/>
                <a:cs typeface="Times New Roman" panose="02020603050405020304" pitchFamily="18" charset="0"/>
              </a:rPr>
              <a:t>Advanced Space Operations Center (ASOC): orbit determination, maneuver planning, payload activity planning</a:t>
            </a:r>
          </a:p>
        </p:txBody>
      </p:sp>
      <p:sp>
        <p:nvSpPr>
          <p:cNvPr id="4" name="Slide Number Placeholder 3">
            <a:extLst>
              <a:ext uri="{FF2B5EF4-FFF2-40B4-BE49-F238E27FC236}">
                <a16:creationId xmlns:a16="http://schemas.microsoft.com/office/drawing/2014/main" id="{B65AF38D-72E5-4C03-91D8-E77534FEA981}"/>
              </a:ext>
            </a:extLst>
          </p:cNvPr>
          <p:cNvSpPr>
            <a:spLocks noGrp="1"/>
          </p:cNvSpPr>
          <p:nvPr>
            <p:ph type="sldNum" idx="12"/>
          </p:nvPr>
        </p:nvSpPr>
        <p:spPr>
          <a:xfrm>
            <a:off x="8610600" y="648494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pPr algn="r"/>
            <a:fld id="{00000000-1234-1234-1234-123412341234}" type="slidenum">
              <a:rPr lang="en-US" smtClean="0"/>
              <a:pPr algn="r"/>
              <a:t>31</a:t>
            </a:fld>
            <a:endParaRPr lang="en-US" dirty="0"/>
          </a:p>
        </p:txBody>
      </p:sp>
      <p:sp>
        <p:nvSpPr>
          <p:cNvPr id="5" name="Footer Placeholder 4">
            <a:extLst>
              <a:ext uri="{FF2B5EF4-FFF2-40B4-BE49-F238E27FC236}">
                <a16:creationId xmlns:a16="http://schemas.microsoft.com/office/drawing/2014/main" id="{7F6F2224-95F4-4E50-9F58-B14964ADAF51}"/>
              </a:ext>
            </a:extLst>
          </p:cNvPr>
          <p:cNvSpPr>
            <a:spLocks noGrp="1"/>
          </p:cNvSpPr>
          <p:nvPr>
            <p:ph type="ftr" sz="quarter" idx="11"/>
          </p:nvPr>
        </p:nvSpPr>
        <p:spPr>
          <a:xfrm>
            <a:off x="0" y="6524769"/>
            <a:ext cx="4114800" cy="3651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dirty="0">
                <a:solidFill>
                  <a:schemeClr val="bg1">
                    <a:lumMod val="85000"/>
                  </a:schemeClr>
                </a:solidFill>
                <a:latin typeface="Lato" panose="020F0502020204030203" pitchFamily="34" charset="77"/>
              </a:rPr>
              <a:t>Delivering Innovation to Orbit</a:t>
            </a:r>
          </a:p>
        </p:txBody>
      </p:sp>
      <p:pic>
        <p:nvPicPr>
          <p:cNvPr id="6" name="Picture 5">
            <a:extLst>
              <a:ext uri="{FF2B5EF4-FFF2-40B4-BE49-F238E27FC236}">
                <a16:creationId xmlns:a16="http://schemas.microsoft.com/office/drawing/2014/main" id="{DF8F2152-88BF-CE0D-FAEE-C5D332C5C88F}"/>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945922" y="711318"/>
            <a:ext cx="6749032" cy="3776862"/>
          </a:xfrm>
          <a:prstGeom prst="rect">
            <a:avLst/>
          </a:prstGeom>
        </p:spPr>
      </p:pic>
      <p:sp>
        <p:nvSpPr>
          <p:cNvPr id="7" name="Oval 6">
            <a:extLst>
              <a:ext uri="{FF2B5EF4-FFF2-40B4-BE49-F238E27FC236}">
                <a16:creationId xmlns:a16="http://schemas.microsoft.com/office/drawing/2014/main" id="{F79A964A-E28C-6506-07F5-23394AA26036}"/>
              </a:ext>
            </a:extLst>
          </p:cNvPr>
          <p:cNvSpPr/>
          <p:nvPr/>
        </p:nvSpPr>
        <p:spPr>
          <a:xfrm>
            <a:off x="4495800" y="2484120"/>
            <a:ext cx="1371600" cy="27432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Oval 7">
            <a:extLst>
              <a:ext uri="{FF2B5EF4-FFF2-40B4-BE49-F238E27FC236}">
                <a16:creationId xmlns:a16="http://schemas.microsoft.com/office/drawing/2014/main" id="{56C0E09B-95C6-28B3-0BE2-A64E0A1C9446}"/>
              </a:ext>
            </a:extLst>
          </p:cNvPr>
          <p:cNvSpPr/>
          <p:nvPr/>
        </p:nvSpPr>
        <p:spPr>
          <a:xfrm>
            <a:off x="6553200" y="1752600"/>
            <a:ext cx="1295400" cy="25146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 name="Oval 8">
            <a:extLst>
              <a:ext uri="{FF2B5EF4-FFF2-40B4-BE49-F238E27FC236}">
                <a16:creationId xmlns:a16="http://schemas.microsoft.com/office/drawing/2014/main" id="{90B9F55B-E127-1C09-CCC7-8154C8EE7C61}"/>
              </a:ext>
            </a:extLst>
          </p:cNvPr>
          <p:cNvSpPr/>
          <p:nvPr/>
        </p:nvSpPr>
        <p:spPr>
          <a:xfrm>
            <a:off x="6103620" y="3383280"/>
            <a:ext cx="1295400" cy="25146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35349511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9EF5D89-5EF0-9A7C-1502-82E6800B117C}"/>
              </a:ext>
            </a:extLst>
          </p:cNvPr>
          <p:cNvSpPr/>
          <p:nvPr/>
        </p:nvSpPr>
        <p:spPr>
          <a:xfrm>
            <a:off x="3057525" y="490538"/>
            <a:ext cx="2287290" cy="41100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bject 7"/>
          <p:cNvSpPr txBox="1">
            <a:spLocks noGrp="1"/>
          </p:cNvSpPr>
          <p:nvPr>
            <p:ph type="title"/>
          </p:nvPr>
        </p:nvSpPr>
        <p:spPr>
          <a:xfrm>
            <a:off x="0" y="45110"/>
            <a:ext cx="7159516" cy="654025"/>
          </a:xfrm>
          <a:prstGeom prst="rect">
            <a:avLst/>
          </a:prstGeom>
        </p:spPr>
        <p:txBody>
          <a:bodyPr vert="horz" wrap="square" lIns="0" tIns="12700" rIns="0" bIns="0" rtlCol="0">
            <a:spAutoFit/>
          </a:bodyPr>
          <a:lstStyle/>
          <a:p>
            <a:pPr marL="12700">
              <a:lnSpc>
                <a:spcPts val="2795"/>
              </a:lnSpc>
              <a:spcBef>
                <a:spcPts val="100"/>
              </a:spcBef>
            </a:pPr>
            <a:r>
              <a:rPr lang="en-US" sz="3200" spc="-5" dirty="0">
                <a:solidFill>
                  <a:srgbClr val="1674BA"/>
                </a:solidFill>
                <a:latin typeface="Times New Roman" panose="02020603050405020304" pitchFamily="18" charset="0"/>
                <a:cs typeface="Times New Roman" panose="02020603050405020304" pitchFamily="18" charset="0"/>
              </a:rPr>
              <a:t> </a:t>
            </a:r>
            <a:r>
              <a:rPr lang="en-US" sz="2800" spc="-5" dirty="0">
                <a:latin typeface="Times New Roman" panose="02020603050405020304" pitchFamily="18" charset="0"/>
                <a:cs typeface="Times New Roman" panose="02020603050405020304" pitchFamily="18" charset="0"/>
              </a:rPr>
              <a:t>C</a:t>
            </a:r>
            <a:r>
              <a:rPr sz="2800" spc="-5" dirty="0">
                <a:solidFill>
                  <a:srgbClr val="1674BA"/>
                </a:solidFill>
                <a:latin typeface="Times New Roman" panose="02020603050405020304" pitchFamily="18" charset="0"/>
                <a:cs typeface="Times New Roman" panose="02020603050405020304" pitchFamily="18" charset="0"/>
              </a:rPr>
              <a:t>APSTONE</a:t>
            </a:r>
            <a:r>
              <a:rPr sz="2800" spc="-15" dirty="0">
                <a:solidFill>
                  <a:srgbClr val="1674BA"/>
                </a:solidFill>
                <a:latin typeface="Times New Roman" panose="02020603050405020304" pitchFamily="18" charset="0"/>
                <a:cs typeface="Times New Roman" panose="02020603050405020304" pitchFamily="18" charset="0"/>
              </a:rPr>
              <a:t> </a:t>
            </a:r>
            <a:r>
              <a:rPr sz="2800" spc="-5" dirty="0">
                <a:solidFill>
                  <a:srgbClr val="1674BA"/>
                </a:solidFill>
                <a:latin typeface="Times New Roman" panose="02020603050405020304" pitchFamily="18" charset="0"/>
                <a:cs typeface="Times New Roman" panose="02020603050405020304" pitchFamily="18" charset="0"/>
              </a:rPr>
              <a:t>Mission</a:t>
            </a:r>
            <a:r>
              <a:rPr sz="2800" spc="-15" dirty="0">
                <a:solidFill>
                  <a:srgbClr val="1674BA"/>
                </a:solidFill>
                <a:latin typeface="Times New Roman" panose="02020603050405020304" pitchFamily="18" charset="0"/>
                <a:cs typeface="Times New Roman" panose="02020603050405020304" pitchFamily="18" charset="0"/>
              </a:rPr>
              <a:t> </a:t>
            </a:r>
            <a:r>
              <a:rPr sz="2800" spc="-5" dirty="0">
                <a:solidFill>
                  <a:srgbClr val="1674BA"/>
                </a:solidFill>
                <a:latin typeface="Times New Roman" panose="02020603050405020304" pitchFamily="18" charset="0"/>
                <a:cs typeface="Times New Roman" panose="02020603050405020304" pitchFamily="18" charset="0"/>
              </a:rPr>
              <a:t>Timeline</a:t>
            </a:r>
          </a:p>
          <a:p>
            <a:pPr marL="12700">
              <a:lnSpc>
                <a:spcPts val="2075"/>
              </a:lnSpc>
            </a:pPr>
            <a:r>
              <a:rPr lang="en-US" dirty="0">
                <a:solidFill>
                  <a:srgbClr val="1674BA"/>
                </a:solidFill>
                <a:latin typeface="Times New Roman" panose="02020603050405020304" pitchFamily="18" charset="0"/>
                <a:cs typeface="Times New Roman" panose="02020603050405020304" pitchFamily="18" charset="0"/>
              </a:rPr>
              <a:t>  </a:t>
            </a:r>
            <a:r>
              <a:rPr sz="2000" dirty="0">
                <a:solidFill>
                  <a:srgbClr val="1674BA"/>
                </a:solidFill>
                <a:latin typeface="Times New Roman" panose="02020603050405020304" pitchFamily="18" charset="0"/>
                <a:cs typeface="Times New Roman" panose="02020603050405020304" pitchFamily="18" charset="0"/>
              </a:rPr>
              <a:t>Months</a:t>
            </a:r>
            <a:r>
              <a:rPr sz="2000" spc="-30" dirty="0">
                <a:solidFill>
                  <a:srgbClr val="1674BA"/>
                </a:solidFill>
                <a:latin typeface="Times New Roman" panose="02020603050405020304" pitchFamily="18" charset="0"/>
                <a:cs typeface="Times New Roman" panose="02020603050405020304" pitchFamily="18" charset="0"/>
              </a:rPr>
              <a:t> </a:t>
            </a:r>
            <a:r>
              <a:rPr sz="2000" dirty="0">
                <a:solidFill>
                  <a:srgbClr val="1674BA"/>
                </a:solidFill>
                <a:latin typeface="Times New Roman" panose="02020603050405020304" pitchFamily="18" charset="0"/>
                <a:cs typeface="Times New Roman" panose="02020603050405020304" pitchFamily="18" charset="0"/>
              </a:rPr>
              <a:t>from</a:t>
            </a:r>
            <a:r>
              <a:rPr sz="2000" spc="-30" dirty="0">
                <a:solidFill>
                  <a:srgbClr val="1674BA"/>
                </a:solidFill>
                <a:latin typeface="Times New Roman" panose="02020603050405020304" pitchFamily="18" charset="0"/>
                <a:cs typeface="Times New Roman" panose="02020603050405020304" pitchFamily="18" charset="0"/>
              </a:rPr>
              <a:t> </a:t>
            </a:r>
            <a:r>
              <a:rPr sz="2000" dirty="0">
                <a:solidFill>
                  <a:srgbClr val="1674BA"/>
                </a:solidFill>
                <a:latin typeface="Times New Roman" panose="02020603050405020304" pitchFamily="18" charset="0"/>
                <a:cs typeface="Times New Roman" panose="02020603050405020304" pitchFamily="18" charset="0"/>
              </a:rPr>
              <a:t>Launch</a:t>
            </a:r>
            <a:endParaRPr dirty="0">
              <a:latin typeface="Times New Roman" panose="02020603050405020304" pitchFamily="18" charset="0"/>
              <a:cs typeface="Times New Roman" panose="02020603050405020304" pitchFamily="18" charset="0"/>
            </a:endParaRPr>
          </a:p>
        </p:txBody>
      </p:sp>
      <p:graphicFrame>
        <p:nvGraphicFramePr>
          <p:cNvPr id="8" name="object 8"/>
          <p:cNvGraphicFramePr>
            <a:graphicFrameLocks noGrp="1"/>
          </p:cNvGraphicFramePr>
          <p:nvPr>
            <p:extLst>
              <p:ext uri="{D42A27DB-BD31-4B8C-83A1-F6EECF244321}">
                <p14:modId xmlns:p14="http://schemas.microsoft.com/office/powerpoint/2010/main" val="1717070583"/>
              </p:ext>
            </p:extLst>
          </p:nvPr>
        </p:nvGraphicFramePr>
        <p:xfrm>
          <a:off x="465466" y="882123"/>
          <a:ext cx="8213068" cy="3848147"/>
        </p:xfrm>
        <a:graphic>
          <a:graphicData uri="http://schemas.openxmlformats.org/drawingml/2006/table">
            <a:tbl>
              <a:tblPr firstRow="1" bandRow="1">
                <a:tableStyleId>{2D5ABB26-0587-4C30-8999-92F81FD0307C}</a:tableStyleId>
              </a:tblPr>
              <a:tblGrid>
                <a:gridCol w="274320">
                  <a:extLst>
                    <a:ext uri="{9D8B030D-6E8A-4147-A177-3AD203B41FA5}">
                      <a16:colId xmlns:a16="http://schemas.microsoft.com/office/drawing/2014/main" val="20000"/>
                    </a:ext>
                  </a:extLst>
                </a:gridCol>
                <a:gridCol w="274320">
                  <a:extLst>
                    <a:ext uri="{9D8B030D-6E8A-4147-A177-3AD203B41FA5}">
                      <a16:colId xmlns:a16="http://schemas.microsoft.com/office/drawing/2014/main" val="20001"/>
                    </a:ext>
                  </a:extLst>
                </a:gridCol>
                <a:gridCol w="274320">
                  <a:extLst>
                    <a:ext uri="{9D8B030D-6E8A-4147-A177-3AD203B41FA5}">
                      <a16:colId xmlns:a16="http://schemas.microsoft.com/office/drawing/2014/main" val="20002"/>
                    </a:ext>
                  </a:extLst>
                </a:gridCol>
                <a:gridCol w="274320">
                  <a:extLst>
                    <a:ext uri="{9D8B030D-6E8A-4147-A177-3AD203B41FA5}">
                      <a16:colId xmlns:a16="http://schemas.microsoft.com/office/drawing/2014/main" val="3960279"/>
                    </a:ext>
                  </a:extLst>
                </a:gridCol>
                <a:gridCol w="294818">
                  <a:extLst>
                    <a:ext uri="{9D8B030D-6E8A-4147-A177-3AD203B41FA5}">
                      <a16:colId xmlns:a16="http://schemas.microsoft.com/office/drawing/2014/main" val="20003"/>
                    </a:ext>
                  </a:extLst>
                </a:gridCol>
                <a:gridCol w="341178">
                  <a:extLst>
                    <a:ext uri="{9D8B030D-6E8A-4147-A177-3AD203B41FA5}">
                      <a16:colId xmlns:a16="http://schemas.microsoft.com/office/drawing/2014/main" val="20004"/>
                    </a:ext>
                  </a:extLst>
                </a:gridCol>
                <a:gridCol w="341177">
                  <a:extLst>
                    <a:ext uri="{9D8B030D-6E8A-4147-A177-3AD203B41FA5}">
                      <a16:colId xmlns:a16="http://schemas.microsoft.com/office/drawing/2014/main" val="20005"/>
                    </a:ext>
                  </a:extLst>
                </a:gridCol>
                <a:gridCol w="283777">
                  <a:extLst>
                    <a:ext uri="{9D8B030D-6E8A-4147-A177-3AD203B41FA5}">
                      <a16:colId xmlns:a16="http://schemas.microsoft.com/office/drawing/2014/main" val="20006"/>
                    </a:ext>
                  </a:extLst>
                </a:gridCol>
                <a:gridCol w="337309">
                  <a:extLst>
                    <a:ext uri="{9D8B030D-6E8A-4147-A177-3AD203B41FA5}">
                      <a16:colId xmlns:a16="http://schemas.microsoft.com/office/drawing/2014/main" val="20007"/>
                    </a:ext>
                  </a:extLst>
                </a:gridCol>
                <a:gridCol w="266736">
                  <a:extLst>
                    <a:ext uri="{9D8B030D-6E8A-4147-A177-3AD203B41FA5}">
                      <a16:colId xmlns:a16="http://schemas.microsoft.com/office/drawing/2014/main" val="20008"/>
                    </a:ext>
                  </a:extLst>
                </a:gridCol>
                <a:gridCol w="49934">
                  <a:extLst>
                    <a:ext uri="{9D8B030D-6E8A-4147-A177-3AD203B41FA5}">
                      <a16:colId xmlns:a16="http://schemas.microsoft.com/office/drawing/2014/main" val="1507027384"/>
                    </a:ext>
                  </a:extLst>
                </a:gridCol>
                <a:gridCol w="366975">
                  <a:extLst>
                    <a:ext uri="{9D8B030D-6E8A-4147-A177-3AD203B41FA5}">
                      <a16:colId xmlns:a16="http://schemas.microsoft.com/office/drawing/2014/main" val="20009"/>
                    </a:ext>
                  </a:extLst>
                </a:gridCol>
                <a:gridCol w="400513">
                  <a:extLst>
                    <a:ext uri="{9D8B030D-6E8A-4147-A177-3AD203B41FA5}">
                      <a16:colId xmlns:a16="http://schemas.microsoft.com/office/drawing/2014/main" val="20010"/>
                    </a:ext>
                  </a:extLst>
                </a:gridCol>
                <a:gridCol w="341177">
                  <a:extLst>
                    <a:ext uri="{9D8B030D-6E8A-4147-A177-3AD203B41FA5}">
                      <a16:colId xmlns:a16="http://schemas.microsoft.com/office/drawing/2014/main" val="20011"/>
                    </a:ext>
                  </a:extLst>
                </a:gridCol>
                <a:gridCol w="341177">
                  <a:extLst>
                    <a:ext uri="{9D8B030D-6E8A-4147-A177-3AD203B41FA5}">
                      <a16:colId xmlns:a16="http://schemas.microsoft.com/office/drawing/2014/main" val="20012"/>
                    </a:ext>
                  </a:extLst>
                </a:gridCol>
                <a:gridCol w="341177">
                  <a:extLst>
                    <a:ext uri="{9D8B030D-6E8A-4147-A177-3AD203B41FA5}">
                      <a16:colId xmlns:a16="http://schemas.microsoft.com/office/drawing/2014/main" val="20013"/>
                    </a:ext>
                  </a:extLst>
                </a:gridCol>
                <a:gridCol w="341177">
                  <a:extLst>
                    <a:ext uri="{9D8B030D-6E8A-4147-A177-3AD203B41FA5}">
                      <a16:colId xmlns:a16="http://schemas.microsoft.com/office/drawing/2014/main" val="20014"/>
                    </a:ext>
                  </a:extLst>
                </a:gridCol>
                <a:gridCol w="341177">
                  <a:extLst>
                    <a:ext uri="{9D8B030D-6E8A-4147-A177-3AD203B41FA5}">
                      <a16:colId xmlns:a16="http://schemas.microsoft.com/office/drawing/2014/main" val="20015"/>
                    </a:ext>
                  </a:extLst>
                </a:gridCol>
                <a:gridCol w="304416">
                  <a:extLst>
                    <a:ext uri="{9D8B030D-6E8A-4147-A177-3AD203B41FA5}">
                      <a16:colId xmlns:a16="http://schemas.microsoft.com/office/drawing/2014/main" val="20016"/>
                    </a:ext>
                  </a:extLst>
                </a:gridCol>
                <a:gridCol w="333439">
                  <a:extLst>
                    <a:ext uri="{9D8B030D-6E8A-4147-A177-3AD203B41FA5}">
                      <a16:colId xmlns:a16="http://schemas.microsoft.com/office/drawing/2014/main" val="20017"/>
                    </a:ext>
                  </a:extLst>
                </a:gridCol>
                <a:gridCol w="333439">
                  <a:extLst>
                    <a:ext uri="{9D8B030D-6E8A-4147-A177-3AD203B41FA5}">
                      <a16:colId xmlns:a16="http://schemas.microsoft.com/office/drawing/2014/main" val="20018"/>
                    </a:ext>
                  </a:extLst>
                </a:gridCol>
                <a:gridCol w="340532">
                  <a:extLst>
                    <a:ext uri="{9D8B030D-6E8A-4147-A177-3AD203B41FA5}">
                      <a16:colId xmlns:a16="http://schemas.microsoft.com/office/drawing/2014/main" val="20019"/>
                    </a:ext>
                  </a:extLst>
                </a:gridCol>
                <a:gridCol w="339242">
                  <a:extLst>
                    <a:ext uri="{9D8B030D-6E8A-4147-A177-3AD203B41FA5}">
                      <a16:colId xmlns:a16="http://schemas.microsoft.com/office/drawing/2014/main" val="20020"/>
                    </a:ext>
                  </a:extLst>
                </a:gridCol>
                <a:gridCol w="430181">
                  <a:extLst>
                    <a:ext uri="{9D8B030D-6E8A-4147-A177-3AD203B41FA5}">
                      <a16:colId xmlns:a16="http://schemas.microsoft.com/office/drawing/2014/main" val="20021"/>
                    </a:ext>
                  </a:extLst>
                </a:gridCol>
                <a:gridCol w="350206">
                  <a:extLst>
                    <a:ext uri="{9D8B030D-6E8A-4147-A177-3AD203B41FA5}">
                      <a16:colId xmlns:a16="http://schemas.microsoft.com/office/drawing/2014/main" val="20022"/>
                    </a:ext>
                  </a:extLst>
                </a:gridCol>
                <a:gridCol w="296031">
                  <a:extLst>
                    <a:ext uri="{9D8B030D-6E8A-4147-A177-3AD203B41FA5}">
                      <a16:colId xmlns:a16="http://schemas.microsoft.com/office/drawing/2014/main" val="20023"/>
                    </a:ext>
                  </a:extLst>
                </a:gridCol>
              </a:tblGrid>
              <a:tr h="274320">
                <a:tc>
                  <a:txBody>
                    <a:bodyPr/>
                    <a:lstStyle/>
                    <a:p>
                      <a:pPr algn="ctr">
                        <a:lnSpc>
                          <a:spcPct val="100000"/>
                        </a:lnSpc>
                        <a:spcBef>
                          <a:spcPts val="445"/>
                        </a:spcBef>
                      </a:pPr>
                      <a:r>
                        <a:rPr sz="1100" b="1" dirty="0">
                          <a:solidFill>
                            <a:srgbClr val="191919"/>
                          </a:solidFill>
                          <a:latin typeface="Arial"/>
                          <a:cs typeface="Arial"/>
                        </a:rPr>
                        <a:t>1</a:t>
                      </a:r>
                      <a:endParaRPr sz="1100" dirty="0">
                        <a:latin typeface="Arial"/>
                        <a:cs typeface="Arial"/>
                      </a:endParaRPr>
                    </a:p>
                  </a:txBody>
                  <a:tcPr marL="0" marR="0" marT="57400" marB="0">
                    <a:lnL w="12700">
                      <a:solidFill>
                        <a:srgbClr val="191919"/>
                      </a:solidFill>
                      <a:prstDash val="solid"/>
                    </a:lnL>
                    <a:lnR w="12700">
                      <a:solidFill>
                        <a:srgbClr val="191919"/>
                      </a:solidFill>
                      <a:prstDash val="solid"/>
                    </a:lnR>
                    <a:lnT w="12700">
                      <a:solidFill>
                        <a:srgbClr val="191919"/>
                      </a:solidFill>
                      <a:prstDash val="solid"/>
                    </a:lnT>
                    <a:lnB w="19050">
                      <a:solidFill>
                        <a:srgbClr val="191919"/>
                      </a:solidFill>
                      <a:prstDash val="solid"/>
                    </a:lnB>
                    <a:solidFill>
                      <a:srgbClr val="00B050"/>
                    </a:solidFill>
                  </a:tcPr>
                </a:tc>
                <a:tc>
                  <a:txBody>
                    <a:bodyPr/>
                    <a:lstStyle/>
                    <a:p>
                      <a:pPr algn="ctr">
                        <a:lnSpc>
                          <a:spcPct val="100000"/>
                        </a:lnSpc>
                        <a:spcBef>
                          <a:spcPts val="445"/>
                        </a:spcBef>
                      </a:pPr>
                      <a:r>
                        <a:rPr sz="1100" b="1" dirty="0">
                          <a:solidFill>
                            <a:srgbClr val="191919"/>
                          </a:solidFill>
                          <a:latin typeface="Arial"/>
                          <a:cs typeface="Arial"/>
                        </a:rPr>
                        <a:t>2</a:t>
                      </a:r>
                      <a:endParaRPr sz="1100" dirty="0">
                        <a:latin typeface="Arial"/>
                        <a:cs typeface="Arial"/>
                      </a:endParaRPr>
                    </a:p>
                  </a:txBody>
                  <a:tcPr marL="0" marR="0" marT="57400" marB="0">
                    <a:lnL w="12700">
                      <a:solidFill>
                        <a:srgbClr val="191919"/>
                      </a:solidFill>
                      <a:prstDash val="solid"/>
                    </a:lnL>
                    <a:lnR w="12700">
                      <a:solidFill>
                        <a:srgbClr val="191919"/>
                      </a:solidFill>
                      <a:prstDash val="solid"/>
                    </a:lnR>
                    <a:lnT w="12700">
                      <a:solidFill>
                        <a:srgbClr val="191919"/>
                      </a:solidFill>
                      <a:prstDash val="solid"/>
                    </a:lnT>
                    <a:lnB w="19050">
                      <a:solidFill>
                        <a:srgbClr val="191919"/>
                      </a:solidFill>
                      <a:prstDash val="solid"/>
                    </a:lnB>
                    <a:solidFill>
                      <a:srgbClr val="00B050"/>
                    </a:solidFill>
                  </a:tcPr>
                </a:tc>
                <a:tc>
                  <a:txBody>
                    <a:bodyPr/>
                    <a:lstStyle/>
                    <a:p>
                      <a:pPr marL="13335" algn="ctr">
                        <a:lnSpc>
                          <a:spcPct val="100000"/>
                        </a:lnSpc>
                        <a:spcBef>
                          <a:spcPts val="445"/>
                        </a:spcBef>
                      </a:pPr>
                      <a:r>
                        <a:rPr lang="en-US" sz="1100" b="1" dirty="0">
                          <a:latin typeface="Arial"/>
                          <a:cs typeface="Arial"/>
                        </a:rPr>
                        <a:t>3</a:t>
                      </a:r>
                      <a:endParaRPr sz="1100" b="1" dirty="0">
                        <a:latin typeface="Arial"/>
                        <a:cs typeface="Arial"/>
                      </a:endParaRPr>
                    </a:p>
                  </a:txBody>
                  <a:tcPr marL="0" marR="0" marT="57400" marB="0">
                    <a:lnL w="12700">
                      <a:solidFill>
                        <a:srgbClr val="191919"/>
                      </a:solidFill>
                      <a:prstDash val="solid"/>
                    </a:lnL>
                    <a:lnR w="12700" cap="flat" cmpd="sng" algn="ctr">
                      <a:solidFill>
                        <a:srgbClr val="191919"/>
                      </a:solidFill>
                      <a:prstDash val="solid"/>
                      <a:round/>
                      <a:headEnd type="none" w="med" len="med"/>
                      <a:tailEnd type="none" w="med" len="med"/>
                    </a:lnR>
                    <a:lnT w="12700">
                      <a:solidFill>
                        <a:srgbClr val="191919"/>
                      </a:solidFill>
                      <a:prstDash val="solid"/>
                    </a:lnT>
                    <a:lnB w="19050">
                      <a:solidFill>
                        <a:srgbClr val="191919"/>
                      </a:solidFill>
                      <a:prstDash val="solid"/>
                    </a:lnB>
                    <a:solidFill>
                      <a:srgbClr val="00B050"/>
                    </a:solidFill>
                  </a:tcPr>
                </a:tc>
                <a:tc>
                  <a:txBody>
                    <a:bodyPr/>
                    <a:lstStyle/>
                    <a:p>
                      <a:pPr marL="13335" algn="ctr">
                        <a:lnSpc>
                          <a:spcPct val="100000"/>
                        </a:lnSpc>
                        <a:spcBef>
                          <a:spcPts val="445"/>
                        </a:spcBef>
                      </a:pPr>
                      <a:r>
                        <a:rPr lang="en-US" sz="1100" b="1" dirty="0">
                          <a:latin typeface="Arial"/>
                          <a:cs typeface="Arial"/>
                        </a:rPr>
                        <a:t>4</a:t>
                      </a:r>
                      <a:endParaRPr sz="1100" b="1" dirty="0">
                        <a:latin typeface="Arial"/>
                        <a:cs typeface="Arial"/>
                      </a:endParaRPr>
                    </a:p>
                  </a:txBody>
                  <a:tcPr marL="0" marR="0" marT="57400" marB="0">
                    <a:lnL w="12700" cap="flat" cmpd="sng" algn="ctr">
                      <a:solidFill>
                        <a:srgbClr val="191919"/>
                      </a:solidFill>
                      <a:prstDash val="solid"/>
                      <a:round/>
                      <a:headEnd type="none" w="med" len="med"/>
                      <a:tailEnd type="none" w="med" len="med"/>
                    </a:lnL>
                    <a:lnR w="12700">
                      <a:solidFill>
                        <a:srgbClr val="191919"/>
                      </a:solidFill>
                      <a:prstDash val="solid"/>
                    </a:lnR>
                    <a:lnT w="12700" cap="flat" cmpd="sng" algn="ctr">
                      <a:solidFill>
                        <a:srgbClr val="191919"/>
                      </a:solidFill>
                      <a:prstDash val="solid"/>
                      <a:round/>
                      <a:headEnd type="none" w="med" len="med"/>
                      <a:tailEnd type="none" w="med" len="med"/>
                    </a:lnT>
                    <a:lnB w="19050" cap="flat" cmpd="sng" algn="ctr">
                      <a:solidFill>
                        <a:srgbClr val="191919"/>
                      </a:solidFill>
                      <a:prstDash val="solid"/>
                      <a:round/>
                      <a:headEnd type="none" w="med" len="med"/>
                      <a:tailEnd type="none" w="med" len="med"/>
                    </a:lnB>
                    <a:solidFill>
                      <a:srgbClr val="00B050"/>
                    </a:solidFill>
                  </a:tcPr>
                </a:tc>
                <a:tc>
                  <a:txBody>
                    <a:bodyPr/>
                    <a:lstStyle/>
                    <a:p>
                      <a:pPr marL="13970" algn="ctr">
                        <a:lnSpc>
                          <a:spcPct val="100000"/>
                        </a:lnSpc>
                        <a:spcBef>
                          <a:spcPts val="445"/>
                        </a:spcBef>
                      </a:pPr>
                      <a:r>
                        <a:rPr lang="en-US" sz="1100" b="1" dirty="0">
                          <a:solidFill>
                            <a:srgbClr val="191919"/>
                          </a:solidFill>
                          <a:latin typeface="Arial"/>
                          <a:cs typeface="Arial"/>
                        </a:rPr>
                        <a:t>5</a:t>
                      </a:r>
                      <a:endParaRPr sz="1100" dirty="0">
                        <a:latin typeface="Arial"/>
                        <a:cs typeface="Arial"/>
                      </a:endParaRPr>
                    </a:p>
                  </a:txBody>
                  <a:tcPr marL="0" marR="0" marT="57400" marB="0">
                    <a:lnL w="12700">
                      <a:solidFill>
                        <a:srgbClr val="191919"/>
                      </a:solidFill>
                      <a:prstDash val="solid"/>
                    </a:lnL>
                    <a:lnR w="12700">
                      <a:solidFill>
                        <a:srgbClr val="191919"/>
                      </a:solidFill>
                      <a:prstDash val="solid"/>
                    </a:lnR>
                    <a:lnT w="12700">
                      <a:solidFill>
                        <a:srgbClr val="191919"/>
                      </a:solidFill>
                      <a:prstDash val="solid"/>
                    </a:lnT>
                    <a:lnB w="19050">
                      <a:solidFill>
                        <a:srgbClr val="191919"/>
                      </a:solidFill>
                      <a:prstDash val="solid"/>
                    </a:lnB>
                    <a:solidFill>
                      <a:srgbClr val="00B050"/>
                    </a:solidFill>
                  </a:tcPr>
                </a:tc>
                <a:tc>
                  <a:txBody>
                    <a:bodyPr/>
                    <a:lstStyle/>
                    <a:p>
                      <a:pPr marL="1270" algn="ctr">
                        <a:lnSpc>
                          <a:spcPct val="100000"/>
                        </a:lnSpc>
                        <a:spcBef>
                          <a:spcPts val="445"/>
                        </a:spcBef>
                      </a:pPr>
                      <a:r>
                        <a:rPr lang="en-US" sz="1100" b="1" dirty="0">
                          <a:solidFill>
                            <a:srgbClr val="191919"/>
                          </a:solidFill>
                          <a:latin typeface="Arial"/>
                          <a:cs typeface="Arial"/>
                        </a:rPr>
                        <a:t>6</a:t>
                      </a:r>
                      <a:endParaRPr sz="1100" dirty="0">
                        <a:latin typeface="Arial"/>
                        <a:cs typeface="Arial"/>
                      </a:endParaRPr>
                    </a:p>
                  </a:txBody>
                  <a:tcPr marL="0" marR="0" marT="57400" marB="0">
                    <a:lnL w="12700">
                      <a:solidFill>
                        <a:srgbClr val="191919"/>
                      </a:solidFill>
                      <a:prstDash val="solid"/>
                    </a:lnL>
                    <a:lnR w="12700">
                      <a:solidFill>
                        <a:srgbClr val="191919"/>
                      </a:solidFill>
                      <a:prstDash val="solid"/>
                    </a:lnR>
                    <a:lnT w="12700">
                      <a:solidFill>
                        <a:srgbClr val="191919"/>
                      </a:solidFill>
                      <a:prstDash val="solid"/>
                    </a:lnT>
                    <a:lnB w="19050">
                      <a:solidFill>
                        <a:srgbClr val="191919"/>
                      </a:solidFill>
                      <a:prstDash val="solid"/>
                    </a:lnB>
                    <a:solidFill>
                      <a:srgbClr val="00B050"/>
                    </a:solidFill>
                  </a:tcPr>
                </a:tc>
                <a:tc>
                  <a:txBody>
                    <a:bodyPr/>
                    <a:lstStyle/>
                    <a:p>
                      <a:pPr marL="1270" algn="ctr">
                        <a:lnSpc>
                          <a:spcPct val="100000"/>
                        </a:lnSpc>
                        <a:spcBef>
                          <a:spcPts val="445"/>
                        </a:spcBef>
                      </a:pPr>
                      <a:r>
                        <a:rPr lang="en-US" sz="1100" b="1" dirty="0">
                          <a:solidFill>
                            <a:srgbClr val="191919"/>
                          </a:solidFill>
                          <a:latin typeface="Arial"/>
                          <a:cs typeface="Arial"/>
                        </a:rPr>
                        <a:t>7</a:t>
                      </a:r>
                      <a:endParaRPr sz="1100" dirty="0">
                        <a:latin typeface="Arial"/>
                        <a:cs typeface="Arial"/>
                      </a:endParaRPr>
                    </a:p>
                  </a:txBody>
                  <a:tcPr marL="0" marR="0" marT="57400" marB="0">
                    <a:lnL w="12700">
                      <a:solidFill>
                        <a:srgbClr val="191919"/>
                      </a:solidFill>
                      <a:prstDash val="solid"/>
                    </a:lnL>
                    <a:lnR w="12700">
                      <a:solidFill>
                        <a:srgbClr val="191919"/>
                      </a:solidFill>
                      <a:prstDash val="solid"/>
                    </a:lnR>
                    <a:lnT w="12700">
                      <a:solidFill>
                        <a:srgbClr val="191919"/>
                      </a:solidFill>
                      <a:prstDash val="solid"/>
                    </a:lnT>
                    <a:lnB w="19050">
                      <a:solidFill>
                        <a:srgbClr val="191919"/>
                      </a:solidFill>
                      <a:prstDash val="solid"/>
                    </a:lnB>
                    <a:solidFill>
                      <a:srgbClr val="00B050"/>
                    </a:solidFill>
                  </a:tcPr>
                </a:tc>
                <a:tc>
                  <a:txBody>
                    <a:bodyPr/>
                    <a:lstStyle/>
                    <a:p>
                      <a:pPr marL="1905" algn="ctr">
                        <a:lnSpc>
                          <a:spcPct val="100000"/>
                        </a:lnSpc>
                        <a:spcBef>
                          <a:spcPts val="445"/>
                        </a:spcBef>
                      </a:pPr>
                      <a:r>
                        <a:rPr lang="en-US" sz="1100" b="1" dirty="0">
                          <a:solidFill>
                            <a:srgbClr val="191919"/>
                          </a:solidFill>
                          <a:latin typeface="Arial"/>
                          <a:cs typeface="Arial"/>
                        </a:rPr>
                        <a:t>8</a:t>
                      </a:r>
                      <a:endParaRPr sz="1100" dirty="0">
                        <a:latin typeface="Arial"/>
                        <a:cs typeface="Arial"/>
                      </a:endParaRPr>
                    </a:p>
                  </a:txBody>
                  <a:tcPr marL="0" marR="0" marT="57400" marB="0">
                    <a:lnL w="12700">
                      <a:solidFill>
                        <a:srgbClr val="191919"/>
                      </a:solidFill>
                      <a:prstDash val="solid"/>
                    </a:lnL>
                    <a:lnR w="12700">
                      <a:solidFill>
                        <a:srgbClr val="191919"/>
                      </a:solidFill>
                      <a:prstDash val="solid"/>
                    </a:lnR>
                    <a:lnT w="12700">
                      <a:solidFill>
                        <a:srgbClr val="191919"/>
                      </a:solidFill>
                      <a:prstDash val="solid"/>
                    </a:lnT>
                    <a:lnB w="19050">
                      <a:solidFill>
                        <a:srgbClr val="191919"/>
                      </a:solidFill>
                      <a:prstDash val="solid"/>
                    </a:lnB>
                    <a:solidFill>
                      <a:srgbClr val="00B050"/>
                    </a:solidFill>
                  </a:tcPr>
                </a:tc>
                <a:tc>
                  <a:txBody>
                    <a:bodyPr/>
                    <a:lstStyle/>
                    <a:p>
                      <a:pPr marL="1905" algn="ctr">
                        <a:lnSpc>
                          <a:spcPct val="100000"/>
                        </a:lnSpc>
                        <a:spcBef>
                          <a:spcPts val="445"/>
                        </a:spcBef>
                      </a:pPr>
                      <a:r>
                        <a:rPr lang="en-US" sz="1100" b="1" dirty="0">
                          <a:solidFill>
                            <a:srgbClr val="191919"/>
                          </a:solidFill>
                          <a:latin typeface="Arial"/>
                          <a:cs typeface="Arial"/>
                        </a:rPr>
                        <a:t>9</a:t>
                      </a:r>
                      <a:endParaRPr sz="1100" dirty="0">
                        <a:latin typeface="Arial"/>
                        <a:cs typeface="Arial"/>
                      </a:endParaRPr>
                    </a:p>
                  </a:txBody>
                  <a:tcPr marL="0" marR="0" marT="57400" marB="0">
                    <a:lnL w="12700">
                      <a:solidFill>
                        <a:srgbClr val="191919"/>
                      </a:solidFill>
                      <a:prstDash val="solid"/>
                    </a:lnL>
                    <a:lnR w="12700">
                      <a:solidFill>
                        <a:srgbClr val="191919"/>
                      </a:solidFill>
                      <a:prstDash val="solid"/>
                    </a:lnR>
                    <a:lnT w="12700">
                      <a:solidFill>
                        <a:srgbClr val="191919"/>
                      </a:solidFill>
                      <a:prstDash val="solid"/>
                    </a:lnT>
                    <a:lnB w="19050">
                      <a:solidFill>
                        <a:srgbClr val="191919"/>
                      </a:solidFill>
                      <a:prstDash val="solid"/>
                    </a:lnB>
                    <a:solidFill>
                      <a:srgbClr val="00B050"/>
                    </a:solidFill>
                  </a:tcPr>
                </a:tc>
                <a:tc>
                  <a:txBody>
                    <a:bodyPr/>
                    <a:lstStyle/>
                    <a:p>
                      <a:pPr marR="5715" algn="ctr">
                        <a:lnSpc>
                          <a:spcPct val="100000"/>
                        </a:lnSpc>
                        <a:spcBef>
                          <a:spcPts val="445"/>
                        </a:spcBef>
                      </a:pPr>
                      <a:r>
                        <a:rPr lang="en-US" sz="1100" b="1" dirty="0">
                          <a:solidFill>
                            <a:srgbClr val="191919"/>
                          </a:solidFill>
                          <a:latin typeface="Arial"/>
                          <a:cs typeface="Arial"/>
                        </a:rPr>
                        <a:t>10</a:t>
                      </a:r>
                      <a:endParaRPr sz="1100" dirty="0">
                        <a:latin typeface="Arial"/>
                        <a:cs typeface="Arial"/>
                      </a:endParaRPr>
                    </a:p>
                  </a:txBody>
                  <a:tcPr marL="0" marR="0" marT="57400" marB="0">
                    <a:lnL w="12700">
                      <a:solidFill>
                        <a:srgbClr val="191919"/>
                      </a:solidFill>
                      <a:prstDash val="solid"/>
                    </a:lnL>
                    <a:lnR w="12700" cap="flat" cmpd="sng" algn="ctr">
                      <a:solidFill>
                        <a:srgbClr val="191919"/>
                      </a:solidFill>
                      <a:prstDash val="solid"/>
                      <a:round/>
                      <a:headEnd type="none" w="med" len="med"/>
                      <a:tailEnd type="none" w="med" len="med"/>
                    </a:lnR>
                    <a:lnT w="12700">
                      <a:solidFill>
                        <a:srgbClr val="191919"/>
                      </a:solidFill>
                      <a:prstDash val="solid"/>
                    </a:lnT>
                    <a:lnB w="19050">
                      <a:solidFill>
                        <a:srgbClr val="191919"/>
                      </a:solidFill>
                      <a:prstDash val="solid"/>
                    </a:lnB>
                    <a:solidFill>
                      <a:srgbClr val="00B050"/>
                    </a:solidFill>
                  </a:tcPr>
                </a:tc>
                <a:tc>
                  <a:txBody>
                    <a:bodyPr/>
                    <a:lstStyle/>
                    <a:p>
                      <a:pPr marR="5715" algn="ctr">
                        <a:lnSpc>
                          <a:spcPct val="100000"/>
                        </a:lnSpc>
                        <a:spcBef>
                          <a:spcPts val="445"/>
                        </a:spcBef>
                      </a:pPr>
                      <a:endParaRPr sz="1100" dirty="0">
                        <a:latin typeface="Arial"/>
                        <a:cs typeface="Arial"/>
                      </a:endParaRPr>
                    </a:p>
                  </a:txBody>
                  <a:tcPr marL="0" marR="0" marT="57400" marB="0">
                    <a:lnL w="12700" cap="flat" cmpd="sng" algn="ctr">
                      <a:solidFill>
                        <a:srgbClr val="191919"/>
                      </a:solidFill>
                      <a:prstDash val="solid"/>
                      <a:round/>
                      <a:headEnd type="none" w="med" len="med"/>
                      <a:tailEnd type="none" w="med" len="med"/>
                    </a:lnL>
                    <a:lnR w="12700">
                      <a:solidFill>
                        <a:srgbClr val="191919"/>
                      </a:solidFill>
                      <a:prstDash val="solid"/>
                    </a:lnR>
                    <a:lnT w="12700" cap="flat" cmpd="sng" algn="ctr">
                      <a:solidFill>
                        <a:srgbClr val="191919"/>
                      </a:solidFill>
                      <a:prstDash val="solid"/>
                      <a:round/>
                      <a:headEnd type="none" w="med" len="med"/>
                      <a:tailEnd type="none" w="med" len="med"/>
                    </a:lnT>
                    <a:lnB w="19050" cap="flat" cmpd="sng" algn="ctr">
                      <a:solidFill>
                        <a:srgbClr val="191919"/>
                      </a:solidFill>
                      <a:prstDash val="solid"/>
                      <a:round/>
                      <a:headEnd type="none" w="med" len="med"/>
                      <a:tailEnd type="none" w="med" len="med"/>
                    </a:lnB>
                    <a:solidFill>
                      <a:schemeClr val="tx2">
                        <a:lumMod val="40000"/>
                        <a:lumOff val="60000"/>
                      </a:schemeClr>
                    </a:solidFill>
                  </a:tcPr>
                </a:tc>
                <a:tc>
                  <a:txBody>
                    <a:bodyPr/>
                    <a:lstStyle/>
                    <a:p>
                      <a:pPr marL="96520">
                        <a:lnSpc>
                          <a:spcPct val="100000"/>
                        </a:lnSpc>
                        <a:spcBef>
                          <a:spcPts val="445"/>
                        </a:spcBef>
                      </a:pPr>
                      <a:r>
                        <a:rPr sz="1100" b="1" dirty="0">
                          <a:solidFill>
                            <a:srgbClr val="FFFFFF"/>
                          </a:solidFill>
                          <a:latin typeface="Arial"/>
                          <a:cs typeface="Arial"/>
                        </a:rPr>
                        <a:t>1</a:t>
                      </a:r>
                      <a:r>
                        <a:rPr lang="en-US" sz="1100" b="1" dirty="0">
                          <a:solidFill>
                            <a:srgbClr val="FFFFFF"/>
                          </a:solidFill>
                          <a:latin typeface="Arial"/>
                          <a:cs typeface="Arial"/>
                        </a:rPr>
                        <a:t>1</a:t>
                      </a:r>
                      <a:endParaRPr sz="1100" dirty="0">
                        <a:latin typeface="Arial"/>
                        <a:cs typeface="Arial"/>
                      </a:endParaRPr>
                    </a:p>
                  </a:txBody>
                  <a:tcPr marL="0" marR="0" marT="57400" marB="0">
                    <a:lnL w="12700">
                      <a:solidFill>
                        <a:srgbClr val="191919"/>
                      </a:solidFill>
                      <a:prstDash val="solid"/>
                    </a:lnL>
                    <a:lnR w="12700">
                      <a:solidFill>
                        <a:srgbClr val="191919"/>
                      </a:solidFill>
                      <a:prstDash val="solid"/>
                    </a:lnR>
                    <a:lnT w="12700">
                      <a:solidFill>
                        <a:srgbClr val="191919"/>
                      </a:solidFill>
                      <a:prstDash val="solid"/>
                    </a:lnT>
                    <a:lnB w="19050">
                      <a:solidFill>
                        <a:srgbClr val="191919"/>
                      </a:solidFill>
                      <a:prstDash val="solid"/>
                    </a:lnB>
                    <a:solidFill>
                      <a:schemeClr val="tx2">
                        <a:lumMod val="60000"/>
                        <a:lumOff val="40000"/>
                      </a:schemeClr>
                    </a:solidFill>
                  </a:tcPr>
                </a:tc>
                <a:tc>
                  <a:txBody>
                    <a:bodyPr/>
                    <a:lstStyle/>
                    <a:p>
                      <a:pPr marL="121285">
                        <a:lnSpc>
                          <a:spcPct val="100000"/>
                        </a:lnSpc>
                        <a:spcBef>
                          <a:spcPts val="445"/>
                        </a:spcBef>
                      </a:pPr>
                      <a:r>
                        <a:rPr lang="en-US" sz="1100" b="1" dirty="0">
                          <a:solidFill>
                            <a:srgbClr val="FFFFFF"/>
                          </a:solidFill>
                          <a:latin typeface="Arial"/>
                          <a:cs typeface="Arial"/>
                        </a:rPr>
                        <a:t>12</a:t>
                      </a:r>
                      <a:endParaRPr sz="1100" dirty="0">
                        <a:latin typeface="Arial"/>
                        <a:cs typeface="Arial"/>
                      </a:endParaRPr>
                    </a:p>
                  </a:txBody>
                  <a:tcPr marL="0" marR="0" marT="57400" marB="0">
                    <a:lnL w="12700">
                      <a:solidFill>
                        <a:srgbClr val="191919"/>
                      </a:solidFill>
                      <a:prstDash val="solid"/>
                    </a:lnL>
                    <a:lnR w="12700">
                      <a:solidFill>
                        <a:srgbClr val="191919"/>
                      </a:solidFill>
                      <a:prstDash val="solid"/>
                    </a:lnR>
                    <a:lnT w="12700">
                      <a:solidFill>
                        <a:srgbClr val="191919"/>
                      </a:solidFill>
                      <a:prstDash val="solid"/>
                    </a:lnT>
                    <a:lnB w="19050">
                      <a:solidFill>
                        <a:srgbClr val="191919"/>
                      </a:solidFill>
                      <a:prstDash val="solid"/>
                    </a:lnB>
                    <a:solidFill>
                      <a:schemeClr val="tx2">
                        <a:lumMod val="60000"/>
                        <a:lumOff val="40000"/>
                      </a:schemeClr>
                    </a:solidFill>
                  </a:tcPr>
                </a:tc>
                <a:tc>
                  <a:txBody>
                    <a:bodyPr/>
                    <a:lstStyle/>
                    <a:p>
                      <a:pPr marL="92075">
                        <a:lnSpc>
                          <a:spcPct val="100000"/>
                        </a:lnSpc>
                        <a:spcBef>
                          <a:spcPts val="445"/>
                        </a:spcBef>
                      </a:pPr>
                      <a:r>
                        <a:rPr lang="en-US" sz="1100" b="1" dirty="0">
                          <a:solidFill>
                            <a:srgbClr val="FFFFFF"/>
                          </a:solidFill>
                          <a:latin typeface="Arial"/>
                          <a:cs typeface="Arial"/>
                        </a:rPr>
                        <a:t>13</a:t>
                      </a:r>
                      <a:endParaRPr sz="1100" dirty="0">
                        <a:latin typeface="Arial"/>
                        <a:cs typeface="Arial"/>
                      </a:endParaRPr>
                    </a:p>
                  </a:txBody>
                  <a:tcPr marL="0" marR="0" marT="57400" marB="0">
                    <a:lnL w="12700">
                      <a:solidFill>
                        <a:srgbClr val="191919"/>
                      </a:solidFill>
                      <a:prstDash val="solid"/>
                    </a:lnL>
                    <a:lnR w="12700">
                      <a:solidFill>
                        <a:srgbClr val="191919"/>
                      </a:solidFill>
                      <a:prstDash val="solid"/>
                    </a:lnR>
                    <a:lnT w="12700">
                      <a:solidFill>
                        <a:srgbClr val="191919"/>
                      </a:solidFill>
                      <a:prstDash val="solid"/>
                    </a:lnT>
                    <a:lnB w="19050">
                      <a:solidFill>
                        <a:srgbClr val="191919"/>
                      </a:solidFill>
                      <a:prstDash val="solid"/>
                    </a:lnB>
                    <a:solidFill>
                      <a:schemeClr val="tx2">
                        <a:lumMod val="60000"/>
                        <a:lumOff val="40000"/>
                      </a:schemeClr>
                    </a:solidFill>
                  </a:tcPr>
                </a:tc>
                <a:tc>
                  <a:txBody>
                    <a:bodyPr/>
                    <a:lstStyle/>
                    <a:p>
                      <a:pPr marL="92075">
                        <a:lnSpc>
                          <a:spcPct val="100000"/>
                        </a:lnSpc>
                        <a:spcBef>
                          <a:spcPts val="445"/>
                        </a:spcBef>
                      </a:pPr>
                      <a:r>
                        <a:rPr lang="en-US" sz="1100" b="1" dirty="0">
                          <a:solidFill>
                            <a:srgbClr val="FFFFFF"/>
                          </a:solidFill>
                          <a:latin typeface="Arial"/>
                          <a:cs typeface="Arial"/>
                        </a:rPr>
                        <a:t>14</a:t>
                      </a:r>
                      <a:endParaRPr sz="1100" dirty="0">
                        <a:latin typeface="Arial"/>
                        <a:cs typeface="Arial"/>
                      </a:endParaRPr>
                    </a:p>
                  </a:txBody>
                  <a:tcPr marL="0" marR="0" marT="57400" marB="0">
                    <a:lnL w="12700">
                      <a:solidFill>
                        <a:srgbClr val="191919"/>
                      </a:solidFill>
                      <a:prstDash val="solid"/>
                    </a:lnL>
                    <a:lnR w="12700">
                      <a:solidFill>
                        <a:srgbClr val="191919"/>
                      </a:solidFill>
                      <a:prstDash val="solid"/>
                    </a:lnR>
                    <a:lnT w="12700">
                      <a:solidFill>
                        <a:srgbClr val="191919"/>
                      </a:solidFill>
                      <a:prstDash val="solid"/>
                    </a:lnT>
                    <a:lnB w="19050">
                      <a:solidFill>
                        <a:srgbClr val="191919"/>
                      </a:solidFill>
                      <a:prstDash val="solid"/>
                    </a:lnB>
                    <a:solidFill>
                      <a:schemeClr val="tx2">
                        <a:lumMod val="60000"/>
                        <a:lumOff val="40000"/>
                      </a:schemeClr>
                    </a:solidFill>
                  </a:tcPr>
                </a:tc>
                <a:tc>
                  <a:txBody>
                    <a:bodyPr/>
                    <a:lstStyle/>
                    <a:p>
                      <a:pPr marL="92075">
                        <a:lnSpc>
                          <a:spcPct val="100000"/>
                        </a:lnSpc>
                        <a:spcBef>
                          <a:spcPts val="445"/>
                        </a:spcBef>
                      </a:pPr>
                      <a:r>
                        <a:rPr lang="en-US" sz="1100" b="1" dirty="0">
                          <a:solidFill>
                            <a:srgbClr val="FFFFFF"/>
                          </a:solidFill>
                          <a:latin typeface="Arial"/>
                          <a:cs typeface="Arial"/>
                        </a:rPr>
                        <a:t>15</a:t>
                      </a:r>
                      <a:endParaRPr sz="1100" dirty="0">
                        <a:latin typeface="Arial"/>
                        <a:cs typeface="Arial"/>
                      </a:endParaRPr>
                    </a:p>
                  </a:txBody>
                  <a:tcPr marL="0" marR="0" marT="57400" marB="0">
                    <a:lnL w="12700">
                      <a:solidFill>
                        <a:srgbClr val="191919"/>
                      </a:solidFill>
                      <a:prstDash val="solid"/>
                    </a:lnL>
                    <a:lnR w="12700">
                      <a:solidFill>
                        <a:srgbClr val="191919"/>
                      </a:solidFill>
                      <a:prstDash val="solid"/>
                    </a:lnR>
                    <a:lnT w="12700">
                      <a:solidFill>
                        <a:srgbClr val="191919"/>
                      </a:solidFill>
                      <a:prstDash val="solid"/>
                    </a:lnT>
                    <a:lnB w="19050">
                      <a:solidFill>
                        <a:srgbClr val="191919"/>
                      </a:solidFill>
                      <a:prstDash val="solid"/>
                    </a:lnB>
                    <a:solidFill>
                      <a:schemeClr val="tx2">
                        <a:lumMod val="60000"/>
                        <a:lumOff val="40000"/>
                      </a:schemeClr>
                    </a:solidFill>
                  </a:tcPr>
                </a:tc>
                <a:tc>
                  <a:txBody>
                    <a:bodyPr/>
                    <a:lstStyle/>
                    <a:p>
                      <a:pPr marL="92710">
                        <a:lnSpc>
                          <a:spcPct val="100000"/>
                        </a:lnSpc>
                        <a:spcBef>
                          <a:spcPts val="445"/>
                        </a:spcBef>
                      </a:pPr>
                      <a:r>
                        <a:rPr lang="en-US" sz="1100" b="1" dirty="0">
                          <a:solidFill>
                            <a:srgbClr val="FFFFFF"/>
                          </a:solidFill>
                          <a:latin typeface="Arial"/>
                          <a:cs typeface="Arial"/>
                        </a:rPr>
                        <a:t>16</a:t>
                      </a:r>
                      <a:endParaRPr sz="1100" dirty="0">
                        <a:latin typeface="Arial"/>
                        <a:cs typeface="Arial"/>
                      </a:endParaRPr>
                    </a:p>
                  </a:txBody>
                  <a:tcPr marL="0" marR="0" marT="57400" marB="0">
                    <a:lnL w="12700">
                      <a:solidFill>
                        <a:srgbClr val="191919"/>
                      </a:solidFill>
                      <a:prstDash val="solid"/>
                    </a:lnL>
                    <a:lnR w="12700">
                      <a:solidFill>
                        <a:srgbClr val="191919"/>
                      </a:solidFill>
                      <a:prstDash val="solid"/>
                    </a:lnR>
                    <a:lnT w="12700">
                      <a:solidFill>
                        <a:srgbClr val="191919"/>
                      </a:solidFill>
                      <a:prstDash val="solid"/>
                    </a:lnT>
                    <a:lnB w="19050">
                      <a:solidFill>
                        <a:srgbClr val="191919"/>
                      </a:solidFill>
                      <a:prstDash val="solid"/>
                    </a:lnB>
                    <a:solidFill>
                      <a:schemeClr val="tx2">
                        <a:lumMod val="60000"/>
                        <a:lumOff val="40000"/>
                      </a:schemeClr>
                    </a:solidFill>
                  </a:tcPr>
                </a:tc>
                <a:tc>
                  <a:txBody>
                    <a:bodyPr/>
                    <a:lstStyle/>
                    <a:p>
                      <a:pPr marL="92710">
                        <a:lnSpc>
                          <a:spcPct val="100000"/>
                        </a:lnSpc>
                        <a:spcBef>
                          <a:spcPts val="445"/>
                        </a:spcBef>
                      </a:pPr>
                      <a:r>
                        <a:rPr lang="en-US" sz="1100" b="1" dirty="0">
                          <a:solidFill>
                            <a:srgbClr val="FFFFFF"/>
                          </a:solidFill>
                          <a:latin typeface="Arial"/>
                          <a:cs typeface="Arial"/>
                        </a:rPr>
                        <a:t>17</a:t>
                      </a:r>
                      <a:endParaRPr sz="1100" dirty="0">
                        <a:latin typeface="Arial"/>
                        <a:cs typeface="Arial"/>
                      </a:endParaRPr>
                    </a:p>
                  </a:txBody>
                  <a:tcPr marL="0" marR="0" marT="57400" marB="0">
                    <a:lnL w="12700">
                      <a:solidFill>
                        <a:srgbClr val="191919"/>
                      </a:solidFill>
                      <a:prstDash val="solid"/>
                    </a:lnL>
                    <a:lnR w="12700">
                      <a:solidFill>
                        <a:srgbClr val="191919"/>
                      </a:solidFill>
                      <a:prstDash val="solid"/>
                    </a:lnR>
                    <a:lnT w="12700">
                      <a:solidFill>
                        <a:srgbClr val="191919"/>
                      </a:solidFill>
                      <a:prstDash val="solid"/>
                    </a:lnT>
                    <a:lnB w="19050">
                      <a:solidFill>
                        <a:srgbClr val="191919"/>
                      </a:solidFill>
                      <a:prstDash val="solid"/>
                    </a:lnB>
                    <a:solidFill>
                      <a:schemeClr val="tx2">
                        <a:lumMod val="60000"/>
                        <a:lumOff val="40000"/>
                      </a:schemeClr>
                    </a:solidFill>
                  </a:tcPr>
                </a:tc>
                <a:tc>
                  <a:txBody>
                    <a:bodyPr/>
                    <a:lstStyle/>
                    <a:p>
                      <a:pPr marL="74930">
                        <a:lnSpc>
                          <a:spcPct val="100000"/>
                        </a:lnSpc>
                        <a:spcBef>
                          <a:spcPts val="445"/>
                        </a:spcBef>
                      </a:pPr>
                      <a:r>
                        <a:rPr lang="en-US" sz="1100" b="1" dirty="0">
                          <a:solidFill>
                            <a:srgbClr val="FFFFFF"/>
                          </a:solidFill>
                          <a:latin typeface="Arial"/>
                          <a:cs typeface="Arial"/>
                        </a:rPr>
                        <a:t>18</a:t>
                      </a:r>
                      <a:endParaRPr sz="1100" dirty="0">
                        <a:latin typeface="Arial"/>
                        <a:cs typeface="Arial"/>
                      </a:endParaRPr>
                    </a:p>
                  </a:txBody>
                  <a:tcPr marL="0" marR="0" marT="57400" marB="0">
                    <a:lnL w="12700">
                      <a:solidFill>
                        <a:srgbClr val="191919"/>
                      </a:solidFill>
                      <a:prstDash val="solid"/>
                    </a:lnL>
                    <a:lnR w="12700">
                      <a:solidFill>
                        <a:srgbClr val="191919"/>
                      </a:solidFill>
                      <a:prstDash val="solid"/>
                    </a:lnR>
                    <a:lnT w="12700">
                      <a:solidFill>
                        <a:srgbClr val="191919"/>
                      </a:solidFill>
                      <a:prstDash val="solid"/>
                    </a:lnT>
                    <a:lnB w="19050">
                      <a:solidFill>
                        <a:srgbClr val="191919"/>
                      </a:solidFill>
                      <a:prstDash val="solid"/>
                    </a:lnB>
                    <a:solidFill>
                      <a:schemeClr val="tx2">
                        <a:lumMod val="60000"/>
                        <a:lumOff val="40000"/>
                      </a:schemeClr>
                    </a:solidFill>
                  </a:tcPr>
                </a:tc>
                <a:tc>
                  <a:txBody>
                    <a:bodyPr/>
                    <a:lstStyle/>
                    <a:p>
                      <a:pPr marL="88900">
                        <a:lnSpc>
                          <a:spcPct val="100000"/>
                        </a:lnSpc>
                        <a:spcBef>
                          <a:spcPts val="445"/>
                        </a:spcBef>
                      </a:pPr>
                      <a:r>
                        <a:rPr lang="en-US" sz="1100" b="1" dirty="0">
                          <a:solidFill>
                            <a:srgbClr val="FFFFFF"/>
                          </a:solidFill>
                          <a:latin typeface="Arial"/>
                          <a:cs typeface="Arial"/>
                        </a:rPr>
                        <a:t>19</a:t>
                      </a:r>
                      <a:endParaRPr sz="1100" dirty="0">
                        <a:latin typeface="Arial"/>
                        <a:cs typeface="Arial"/>
                      </a:endParaRPr>
                    </a:p>
                  </a:txBody>
                  <a:tcPr marL="0" marR="0" marT="57400" marB="0">
                    <a:lnL w="12700">
                      <a:solidFill>
                        <a:srgbClr val="191919"/>
                      </a:solidFill>
                      <a:prstDash val="solid"/>
                    </a:lnL>
                    <a:lnR w="12700">
                      <a:solidFill>
                        <a:srgbClr val="191919"/>
                      </a:solidFill>
                      <a:prstDash val="solid"/>
                    </a:lnR>
                    <a:lnT w="12700">
                      <a:solidFill>
                        <a:srgbClr val="191919"/>
                      </a:solidFill>
                      <a:prstDash val="solid"/>
                    </a:lnT>
                    <a:lnB w="19050">
                      <a:solidFill>
                        <a:srgbClr val="191919"/>
                      </a:solidFill>
                      <a:prstDash val="solid"/>
                    </a:lnB>
                    <a:solidFill>
                      <a:schemeClr val="tx2">
                        <a:lumMod val="60000"/>
                        <a:lumOff val="40000"/>
                      </a:schemeClr>
                    </a:solidFill>
                  </a:tcPr>
                </a:tc>
                <a:tc>
                  <a:txBody>
                    <a:bodyPr/>
                    <a:lstStyle/>
                    <a:p>
                      <a:pPr marL="89535">
                        <a:lnSpc>
                          <a:spcPct val="100000"/>
                        </a:lnSpc>
                        <a:spcBef>
                          <a:spcPts val="445"/>
                        </a:spcBef>
                      </a:pPr>
                      <a:r>
                        <a:rPr lang="en-US" sz="1100" b="1" dirty="0">
                          <a:solidFill>
                            <a:srgbClr val="FFFFFF"/>
                          </a:solidFill>
                          <a:latin typeface="Arial"/>
                          <a:cs typeface="Arial"/>
                        </a:rPr>
                        <a:t>20</a:t>
                      </a:r>
                      <a:endParaRPr sz="1100" dirty="0">
                        <a:latin typeface="Arial"/>
                        <a:cs typeface="Arial"/>
                      </a:endParaRPr>
                    </a:p>
                  </a:txBody>
                  <a:tcPr marL="0" marR="0" marT="57400" marB="0">
                    <a:lnL w="12700">
                      <a:solidFill>
                        <a:srgbClr val="191919"/>
                      </a:solidFill>
                      <a:prstDash val="solid"/>
                    </a:lnL>
                    <a:lnR w="12700">
                      <a:solidFill>
                        <a:srgbClr val="191919"/>
                      </a:solidFill>
                      <a:prstDash val="solid"/>
                    </a:lnR>
                    <a:lnT w="12700">
                      <a:solidFill>
                        <a:srgbClr val="191919"/>
                      </a:solidFill>
                      <a:prstDash val="solid"/>
                    </a:lnT>
                    <a:lnB w="19050">
                      <a:solidFill>
                        <a:srgbClr val="191919"/>
                      </a:solidFill>
                      <a:prstDash val="solid"/>
                    </a:lnB>
                    <a:solidFill>
                      <a:schemeClr val="tx2">
                        <a:lumMod val="60000"/>
                        <a:lumOff val="40000"/>
                      </a:schemeClr>
                    </a:solidFill>
                  </a:tcPr>
                </a:tc>
                <a:tc>
                  <a:txBody>
                    <a:bodyPr/>
                    <a:lstStyle/>
                    <a:p>
                      <a:pPr marL="92710">
                        <a:lnSpc>
                          <a:spcPct val="100000"/>
                        </a:lnSpc>
                        <a:spcBef>
                          <a:spcPts val="445"/>
                        </a:spcBef>
                      </a:pPr>
                      <a:r>
                        <a:rPr lang="en-US" sz="1100" b="1" dirty="0">
                          <a:solidFill>
                            <a:srgbClr val="FFFFFF"/>
                          </a:solidFill>
                          <a:latin typeface="Arial"/>
                          <a:cs typeface="Arial"/>
                        </a:rPr>
                        <a:t>21</a:t>
                      </a:r>
                      <a:endParaRPr sz="1100" dirty="0">
                        <a:latin typeface="Arial"/>
                        <a:cs typeface="Arial"/>
                      </a:endParaRPr>
                    </a:p>
                  </a:txBody>
                  <a:tcPr marL="0" marR="0" marT="57400" marB="0">
                    <a:lnL w="12700">
                      <a:solidFill>
                        <a:srgbClr val="191919"/>
                      </a:solidFill>
                      <a:prstDash val="solid"/>
                    </a:lnL>
                    <a:lnR w="12700">
                      <a:solidFill>
                        <a:srgbClr val="191919"/>
                      </a:solidFill>
                      <a:prstDash val="solid"/>
                    </a:lnR>
                    <a:lnT w="12700">
                      <a:solidFill>
                        <a:srgbClr val="191919"/>
                      </a:solidFill>
                      <a:prstDash val="solid"/>
                    </a:lnT>
                    <a:lnB w="19050">
                      <a:solidFill>
                        <a:srgbClr val="191919"/>
                      </a:solidFill>
                      <a:prstDash val="solid"/>
                    </a:lnB>
                    <a:solidFill>
                      <a:schemeClr val="tx2">
                        <a:lumMod val="60000"/>
                        <a:lumOff val="40000"/>
                      </a:schemeClr>
                    </a:solidFill>
                  </a:tcPr>
                </a:tc>
                <a:tc>
                  <a:txBody>
                    <a:bodyPr/>
                    <a:lstStyle/>
                    <a:p>
                      <a:pPr marL="89535">
                        <a:lnSpc>
                          <a:spcPct val="100000"/>
                        </a:lnSpc>
                        <a:spcBef>
                          <a:spcPts val="445"/>
                        </a:spcBef>
                      </a:pPr>
                      <a:r>
                        <a:rPr lang="en-US" sz="1100" b="1" dirty="0">
                          <a:solidFill>
                            <a:srgbClr val="FFFFFF"/>
                          </a:solidFill>
                          <a:latin typeface="Arial"/>
                          <a:cs typeface="Arial"/>
                        </a:rPr>
                        <a:t>22</a:t>
                      </a:r>
                      <a:endParaRPr sz="1100" dirty="0">
                        <a:latin typeface="Arial"/>
                        <a:cs typeface="Arial"/>
                      </a:endParaRPr>
                    </a:p>
                  </a:txBody>
                  <a:tcPr marL="0" marR="0" marT="57400" marB="0">
                    <a:lnL w="12700">
                      <a:solidFill>
                        <a:srgbClr val="191919"/>
                      </a:solidFill>
                      <a:prstDash val="solid"/>
                    </a:lnL>
                    <a:lnR w="12700">
                      <a:noFill/>
                      <a:prstDash val="solid"/>
                    </a:lnR>
                    <a:lnT w="12700">
                      <a:solidFill>
                        <a:srgbClr val="191919"/>
                      </a:solidFill>
                      <a:prstDash val="solid"/>
                    </a:lnT>
                    <a:lnB w="19050">
                      <a:solidFill>
                        <a:srgbClr val="191919"/>
                      </a:solidFill>
                      <a:prstDash val="solid"/>
                    </a:lnB>
                    <a:solidFill>
                      <a:schemeClr val="tx2">
                        <a:lumMod val="60000"/>
                        <a:lumOff val="40000"/>
                      </a:schemeClr>
                    </a:solidFill>
                  </a:tcPr>
                </a:tc>
                <a:tc>
                  <a:txBody>
                    <a:bodyPr/>
                    <a:lstStyle/>
                    <a:p>
                      <a:pPr marL="134620">
                        <a:lnSpc>
                          <a:spcPct val="100000"/>
                        </a:lnSpc>
                        <a:spcBef>
                          <a:spcPts val="445"/>
                        </a:spcBef>
                      </a:pPr>
                      <a:r>
                        <a:rPr lang="en-US" sz="1100" b="1" dirty="0">
                          <a:solidFill>
                            <a:srgbClr val="FFFFFF"/>
                          </a:solidFill>
                          <a:latin typeface="Arial"/>
                          <a:cs typeface="Arial"/>
                        </a:rPr>
                        <a:t>23</a:t>
                      </a:r>
                      <a:endParaRPr sz="1100" dirty="0">
                        <a:latin typeface="Arial"/>
                        <a:cs typeface="Arial"/>
                      </a:endParaRPr>
                    </a:p>
                  </a:txBody>
                  <a:tcPr marL="0" marR="0" marT="57400" marB="0">
                    <a:lnL w="12700">
                      <a:noFill/>
                      <a:prstDash val="solid"/>
                    </a:lnL>
                    <a:lnR w="12700">
                      <a:noFill/>
                      <a:prstDash val="solid"/>
                    </a:lnR>
                    <a:lnT w="12700">
                      <a:noFill/>
                      <a:prstDash val="solid"/>
                    </a:lnT>
                    <a:lnB w="19050">
                      <a:noFill/>
                      <a:prstDash val="solid"/>
                    </a:lnB>
                    <a:solidFill>
                      <a:schemeClr val="tx2">
                        <a:lumMod val="50000"/>
                      </a:schemeClr>
                    </a:solidFill>
                  </a:tcPr>
                </a:tc>
                <a:tc>
                  <a:txBody>
                    <a:bodyPr/>
                    <a:lstStyle/>
                    <a:p>
                      <a:pPr marL="98425">
                        <a:lnSpc>
                          <a:spcPct val="100000"/>
                        </a:lnSpc>
                        <a:spcBef>
                          <a:spcPts val="445"/>
                        </a:spcBef>
                      </a:pPr>
                      <a:r>
                        <a:rPr sz="1100" b="1" dirty="0">
                          <a:solidFill>
                            <a:srgbClr val="FFFFFF"/>
                          </a:solidFill>
                          <a:latin typeface="Arial"/>
                          <a:cs typeface="Arial"/>
                        </a:rPr>
                        <a:t>2</a:t>
                      </a:r>
                      <a:r>
                        <a:rPr lang="en-US" sz="1100" b="1" dirty="0">
                          <a:solidFill>
                            <a:srgbClr val="FFFFFF"/>
                          </a:solidFill>
                          <a:latin typeface="Arial"/>
                          <a:cs typeface="Arial"/>
                        </a:rPr>
                        <a:t>4</a:t>
                      </a:r>
                      <a:endParaRPr sz="1100" dirty="0">
                        <a:latin typeface="Arial"/>
                        <a:cs typeface="Arial"/>
                      </a:endParaRPr>
                    </a:p>
                  </a:txBody>
                  <a:tcPr marL="0" marR="0" marT="57400" marB="0">
                    <a:lnL w="12700">
                      <a:noFill/>
                      <a:prstDash val="solid"/>
                    </a:lnL>
                    <a:lnR w="12700">
                      <a:noFill/>
                      <a:prstDash val="solid"/>
                    </a:lnR>
                    <a:lnT w="12700">
                      <a:noFill/>
                      <a:prstDash val="solid"/>
                    </a:lnT>
                    <a:lnB w="19050">
                      <a:noFill/>
                      <a:prstDash val="solid"/>
                    </a:lnB>
                    <a:solidFill>
                      <a:schemeClr val="tx2">
                        <a:lumMod val="50000"/>
                      </a:schemeClr>
                    </a:solidFill>
                  </a:tcPr>
                </a:tc>
                <a:tc>
                  <a:txBody>
                    <a:bodyPr/>
                    <a:lstStyle/>
                    <a:p>
                      <a:pPr marL="73660">
                        <a:lnSpc>
                          <a:spcPct val="100000"/>
                        </a:lnSpc>
                        <a:spcBef>
                          <a:spcPts val="445"/>
                        </a:spcBef>
                      </a:pPr>
                      <a:r>
                        <a:rPr sz="1100" b="1" dirty="0">
                          <a:solidFill>
                            <a:srgbClr val="FFFFFF"/>
                          </a:solidFill>
                          <a:latin typeface="Arial"/>
                          <a:cs typeface="Arial"/>
                        </a:rPr>
                        <a:t>2</a:t>
                      </a:r>
                      <a:r>
                        <a:rPr lang="en-US" sz="1100" b="1" dirty="0">
                          <a:solidFill>
                            <a:srgbClr val="FFFFFF"/>
                          </a:solidFill>
                          <a:latin typeface="Arial"/>
                          <a:cs typeface="Arial"/>
                        </a:rPr>
                        <a:t>5</a:t>
                      </a:r>
                      <a:endParaRPr sz="1100" dirty="0">
                        <a:latin typeface="Arial"/>
                        <a:cs typeface="Arial"/>
                      </a:endParaRPr>
                    </a:p>
                  </a:txBody>
                  <a:tcPr marL="0" marR="0" marT="57400" marB="0">
                    <a:lnL w="12700">
                      <a:noFill/>
                      <a:prstDash val="solid"/>
                    </a:lnL>
                    <a:lnR w="12700">
                      <a:noFill/>
                      <a:prstDash val="solid"/>
                    </a:lnR>
                    <a:lnT w="12700">
                      <a:noFill/>
                      <a:prstDash val="solid"/>
                    </a:lnT>
                    <a:lnB w="19050">
                      <a:noFill/>
                      <a:prstDash val="solid"/>
                    </a:lnB>
                    <a:solidFill>
                      <a:schemeClr val="tx2">
                        <a:lumMod val="50000"/>
                      </a:schemeClr>
                    </a:solidFill>
                  </a:tcPr>
                </a:tc>
                <a:extLst>
                  <a:ext uri="{0D108BD9-81ED-4DB2-BD59-A6C34878D82A}">
                    <a16:rowId xmlns:a16="http://schemas.microsoft.com/office/drawing/2014/main" val="10000"/>
                  </a:ext>
                </a:extLst>
              </a:tr>
              <a:tr h="252820">
                <a:tc gridSpan="4">
                  <a:txBody>
                    <a:bodyPr/>
                    <a:lstStyle/>
                    <a:p>
                      <a:pPr marL="68580">
                        <a:lnSpc>
                          <a:spcPct val="100000"/>
                        </a:lnSpc>
                        <a:spcBef>
                          <a:spcPts val="160"/>
                        </a:spcBef>
                      </a:pPr>
                      <a:r>
                        <a:rPr sz="1400" dirty="0">
                          <a:solidFill>
                            <a:srgbClr val="191919"/>
                          </a:solidFill>
                          <a:latin typeface="Times New Roman"/>
                          <a:cs typeface="Times New Roman"/>
                        </a:rPr>
                        <a:t>L</a:t>
                      </a:r>
                      <a:r>
                        <a:rPr sz="1400" spc="-75" dirty="0">
                          <a:solidFill>
                            <a:srgbClr val="191919"/>
                          </a:solidFill>
                          <a:latin typeface="Times New Roman"/>
                          <a:cs typeface="Times New Roman"/>
                        </a:rPr>
                        <a:t> </a:t>
                      </a:r>
                      <a:r>
                        <a:rPr sz="1400" dirty="0">
                          <a:solidFill>
                            <a:srgbClr val="191919"/>
                          </a:solidFill>
                          <a:latin typeface="Times New Roman"/>
                          <a:cs typeface="Times New Roman"/>
                        </a:rPr>
                        <a:t>+</a:t>
                      </a:r>
                      <a:r>
                        <a:rPr sz="1400" spc="-70" dirty="0">
                          <a:solidFill>
                            <a:srgbClr val="191919"/>
                          </a:solidFill>
                          <a:latin typeface="Times New Roman"/>
                          <a:cs typeface="Times New Roman"/>
                        </a:rPr>
                        <a:t> </a:t>
                      </a:r>
                      <a:r>
                        <a:rPr lang="en-US" sz="1400" spc="-70" dirty="0">
                          <a:solidFill>
                            <a:srgbClr val="191919"/>
                          </a:solidFill>
                          <a:latin typeface="Times New Roman"/>
                          <a:cs typeface="Times New Roman"/>
                        </a:rPr>
                        <a:t>4</a:t>
                      </a:r>
                      <a:endParaRPr sz="1400" dirty="0">
                        <a:latin typeface="Times New Roman"/>
                        <a:cs typeface="Times New Roman"/>
                      </a:endParaRPr>
                    </a:p>
                  </a:txBody>
                  <a:tcPr marL="0" marR="0" marT="0" marB="0">
                    <a:lnL w="19050">
                      <a:solidFill>
                        <a:srgbClr val="191919"/>
                      </a:solidFill>
                      <a:prstDash val="solid"/>
                    </a:lnL>
                    <a:lnR w="38100" cap="flat" cmpd="sng" algn="ctr">
                      <a:solidFill>
                        <a:schemeClr val="tx1"/>
                      </a:solidFill>
                      <a:prstDash val="solid"/>
                      <a:round/>
                      <a:headEnd type="none" w="med" len="med"/>
                      <a:tailEnd type="none" w="med" len="med"/>
                    </a:lnR>
                    <a:lnT w="19050">
                      <a:solidFill>
                        <a:srgbClr val="191919"/>
                      </a:solidFill>
                      <a:prstDash val="solid"/>
                    </a:lnT>
                    <a:solidFill>
                      <a:srgbClr val="C6EFFF"/>
                    </a:solidFill>
                  </a:tcPr>
                </a:tc>
                <a:tc hMerge="1">
                  <a:txBody>
                    <a:bodyPr/>
                    <a:lstStyle/>
                    <a:p>
                      <a:endParaRPr/>
                    </a:p>
                  </a:txBody>
                  <a:tcPr marL="0" marR="0" marT="0" marB="0"/>
                </a:tc>
                <a:tc hMerge="1">
                  <a:txBody>
                    <a:bodyPr/>
                    <a:lstStyle/>
                    <a:p>
                      <a:endParaRPr/>
                    </a:p>
                  </a:txBody>
                  <a:tcPr marL="0" marR="0" marT="0" marB="0"/>
                </a:tc>
                <a:tc hMerge="1">
                  <a:txBody>
                    <a:bodyPr/>
                    <a:lstStyle/>
                    <a:p>
                      <a:endParaRPr lang="en-US"/>
                    </a:p>
                  </a:txBody>
                  <a:tcPr/>
                </a:tc>
                <a:tc rowSpan="6" gridSpan="7">
                  <a:txBody>
                    <a:bodyPr/>
                    <a:lstStyle/>
                    <a:p>
                      <a:pPr marL="295275" marR="551815" indent="-201613" algn="l">
                        <a:lnSpc>
                          <a:spcPct val="100000"/>
                        </a:lnSpc>
                        <a:spcBef>
                          <a:spcPts val="250"/>
                        </a:spcBef>
                        <a:buFont typeface="Arial" panose="020B0604020202020204" pitchFamily="34" charset="0"/>
                        <a:buChar char="•"/>
                        <a:tabLst/>
                      </a:pPr>
                      <a:r>
                        <a:rPr sz="1400" dirty="0">
                          <a:solidFill>
                            <a:srgbClr val="191919"/>
                          </a:solidFill>
                          <a:latin typeface="Times New Roman"/>
                          <a:cs typeface="Times New Roman"/>
                        </a:rPr>
                        <a:t>L + </a:t>
                      </a:r>
                      <a:r>
                        <a:rPr lang="en-US" sz="1400" dirty="0">
                          <a:solidFill>
                            <a:srgbClr val="191919"/>
                          </a:solidFill>
                          <a:latin typeface="Times New Roman"/>
                          <a:cs typeface="Times New Roman"/>
                        </a:rPr>
                        <a:t>5</a:t>
                      </a:r>
                      <a:r>
                        <a:rPr sz="1400" dirty="0">
                          <a:solidFill>
                            <a:srgbClr val="191919"/>
                          </a:solidFill>
                          <a:latin typeface="Times New Roman"/>
                          <a:cs typeface="Times New Roman"/>
                        </a:rPr>
                        <a:t>-</a:t>
                      </a:r>
                      <a:r>
                        <a:rPr lang="en-US" sz="1400" dirty="0">
                          <a:solidFill>
                            <a:srgbClr val="191919"/>
                          </a:solidFill>
                          <a:latin typeface="Times New Roman"/>
                          <a:cs typeface="Times New Roman"/>
                        </a:rPr>
                        <a:t>10</a:t>
                      </a:r>
                      <a:r>
                        <a:rPr sz="1400" dirty="0">
                          <a:solidFill>
                            <a:srgbClr val="191919"/>
                          </a:solidFill>
                          <a:latin typeface="Times New Roman"/>
                          <a:cs typeface="Times New Roman"/>
                        </a:rPr>
                        <a:t> </a:t>
                      </a:r>
                      <a:r>
                        <a:rPr sz="1400" spc="-5" dirty="0">
                          <a:solidFill>
                            <a:srgbClr val="191919"/>
                          </a:solidFill>
                          <a:latin typeface="Times New Roman"/>
                          <a:cs typeface="Times New Roman"/>
                        </a:rPr>
                        <a:t>months: </a:t>
                      </a:r>
                      <a:r>
                        <a:rPr sz="1400" dirty="0">
                          <a:solidFill>
                            <a:srgbClr val="191919"/>
                          </a:solidFill>
                          <a:latin typeface="Times New Roman"/>
                          <a:cs typeface="Times New Roman"/>
                        </a:rPr>
                        <a:t> </a:t>
                      </a:r>
                      <a:r>
                        <a:rPr sz="1400" spc="-5" dirty="0">
                          <a:solidFill>
                            <a:srgbClr val="191919"/>
                          </a:solidFill>
                          <a:latin typeface="Times New Roman"/>
                          <a:cs typeface="Times New Roman"/>
                        </a:rPr>
                        <a:t>Conduct </a:t>
                      </a:r>
                      <a:r>
                        <a:rPr sz="1400" spc="40" dirty="0">
                          <a:solidFill>
                            <a:srgbClr val="191919"/>
                          </a:solidFill>
                          <a:latin typeface="Times New Roman"/>
                          <a:cs typeface="Times New Roman"/>
                        </a:rPr>
                        <a:t> </a:t>
                      </a:r>
                      <a:r>
                        <a:rPr sz="1400" spc="-5" dirty="0">
                          <a:solidFill>
                            <a:srgbClr val="191919"/>
                          </a:solidFill>
                          <a:latin typeface="Times New Roman"/>
                          <a:cs typeface="Times New Roman"/>
                        </a:rPr>
                        <a:t>primary </a:t>
                      </a:r>
                      <a:r>
                        <a:rPr sz="1400" dirty="0">
                          <a:solidFill>
                            <a:srgbClr val="191919"/>
                          </a:solidFill>
                          <a:latin typeface="Times New Roman"/>
                          <a:cs typeface="Times New Roman"/>
                        </a:rPr>
                        <a:t> </a:t>
                      </a:r>
                      <a:r>
                        <a:rPr sz="1400" spc="-5" dirty="0">
                          <a:solidFill>
                            <a:srgbClr val="191919"/>
                          </a:solidFill>
                          <a:latin typeface="Times New Roman"/>
                          <a:cs typeface="Times New Roman"/>
                        </a:rPr>
                        <a:t>demonstration </a:t>
                      </a:r>
                      <a:r>
                        <a:rPr sz="1400" dirty="0">
                          <a:solidFill>
                            <a:srgbClr val="191919"/>
                          </a:solidFill>
                          <a:latin typeface="Times New Roman"/>
                          <a:cs typeface="Times New Roman"/>
                        </a:rPr>
                        <a:t> </a:t>
                      </a:r>
                      <a:r>
                        <a:rPr sz="1400" spc="-5" dirty="0">
                          <a:solidFill>
                            <a:srgbClr val="191919"/>
                          </a:solidFill>
                          <a:latin typeface="Times New Roman"/>
                          <a:cs typeface="Times New Roman"/>
                        </a:rPr>
                        <a:t>operations </a:t>
                      </a:r>
                      <a:r>
                        <a:rPr sz="1400" dirty="0">
                          <a:solidFill>
                            <a:srgbClr val="191919"/>
                          </a:solidFill>
                          <a:latin typeface="Times New Roman"/>
                          <a:cs typeface="Times New Roman"/>
                        </a:rPr>
                        <a:t>for 6 </a:t>
                      </a:r>
                      <a:r>
                        <a:rPr sz="1400" spc="5" dirty="0">
                          <a:solidFill>
                            <a:srgbClr val="191919"/>
                          </a:solidFill>
                          <a:latin typeface="Times New Roman"/>
                          <a:cs typeface="Times New Roman"/>
                        </a:rPr>
                        <a:t> </a:t>
                      </a:r>
                      <a:r>
                        <a:rPr sz="1400" spc="-5" dirty="0">
                          <a:solidFill>
                            <a:srgbClr val="191919"/>
                          </a:solidFill>
                          <a:latin typeface="Times New Roman"/>
                          <a:cs typeface="Times New Roman"/>
                        </a:rPr>
                        <a:t>months</a:t>
                      </a:r>
                      <a:endParaRPr sz="1400" dirty="0">
                        <a:latin typeface="Times New Roman"/>
                        <a:cs typeface="Times New Roman"/>
                      </a:endParaRPr>
                    </a:p>
                    <a:p>
                      <a:pPr marL="309245" marR="121920" indent="-215265" algn="l">
                        <a:lnSpc>
                          <a:spcPct val="100000"/>
                        </a:lnSpc>
                        <a:buClr>
                          <a:srgbClr val="000000"/>
                        </a:buClr>
                        <a:buFont typeface="Arial"/>
                        <a:buChar char="•"/>
                        <a:tabLst>
                          <a:tab pos="308610" algn="l"/>
                          <a:tab pos="309880" algn="l"/>
                        </a:tabLst>
                      </a:pPr>
                      <a:r>
                        <a:rPr sz="1400" dirty="0">
                          <a:solidFill>
                            <a:srgbClr val="191919"/>
                          </a:solidFill>
                          <a:latin typeface="Times New Roman"/>
                          <a:cs typeface="Times New Roman"/>
                        </a:rPr>
                        <a:t>NRHO </a:t>
                      </a:r>
                      <a:r>
                        <a:rPr sz="1400" spc="-5" dirty="0">
                          <a:solidFill>
                            <a:srgbClr val="191919"/>
                          </a:solidFill>
                          <a:latin typeface="Times New Roman"/>
                          <a:cs typeface="Times New Roman"/>
                        </a:rPr>
                        <a:t>operations </a:t>
                      </a:r>
                      <a:r>
                        <a:rPr sz="1400" dirty="0">
                          <a:solidFill>
                            <a:srgbClr val="191919"/>
                          </a:solidFill>
                          <a:latin typeface="Times New Roman"/>
                          <a:cs typeface="Times New Roman"/>
                        </a:rPr>
                        <a:t> </a:t>
                      </a:r>
                      <a:r>
                        <a:rPr sz="1400" spc="-5" dirty="0">
                          <a:solidFill>
                            <a:srgbClr val="191919"/>
                          </a:solidFill>
                          <a:latin typeface="Times New Roman"/>
                          <a:cs typeface="Times New Roman"/>
                        </a:rPr>
                        <a:t>and</a:t>
                      </a:r>
                      <a:r>
                        <a:rPr sz="1400" spc="409" dirty="0">
                          <a:solidFill>
                            <a:srgbClr val="191919"/>
                          </a:solidFill>
                          <a:latin typeface="Times New Roman"/>
                          <a:cs typeface="Times New Roman"/>
                        </a:rPr>
                        <a:t> </a:t>
                      </a:r>
                      <a:r>
                        <a:rPr sz="1400" spc="-5" dirty="0">
                          <a:solidFill>
                            <a:srgbClr val="191919"/>
                          </a:solidFill>
                          <a:latin typeface="Times New Roman"/>
                          <a:cs typeface="Times New Roman"/>
                        </a:rPr>
                        <a:t>flight </a:t>
                      </a:r>
                      <a:r>
                        <a:rPr sz="1400" dirty="0">
                          <a:solidFill>
                            <a:srgbClr val="191919"/>
                          </a:solidFill>
                          <a:latin typeface="Times New Roman"/>
                          <a:cs typeface="Times New Roman"/>
                        </a:rPr>
                        <a:t> </a:t>
                      </a:r>
                      <a:r>
                        <a:rPr sz="1400" spc="-5" dirty="0">
                          <a:solidFill>
                            <a:srgbClr val="191919"/>
                          </a:solidFill>
                          <a:latin typeface="Times New Roman"/>
                          <a:cs typeface="Times New Roman"/>
                        </a:rPr>
                        <a:t>dynamics </a:t>
                      </a:r>
                      <a:r>
                        <a:rPr sz="1400" dirty="0">
                          <a:solidFill>
                            <a:srgbClr val="191919"/>
                          </a:solidFill>
                          <a:latin typeface="Times New Roman"/>
                          <a:cs typeface="Times New Roman"/>
                        </a:rPr>
                        <a:t> </a:t>
                      </a:r>
                      <a:r>
                        <a:rPr sz="1400" spc="-5" dirty="0">
                          <a:solidFill>
                            <a:srgbClr val="191919"/>
                          </a:solidFill>
                          <a:latin typeface="Times New Roman"/>
                          <a:cs typeface="Times New Roman"/>
                        </a:rPr>
                        <a:t>assessment</a:t>
                      </a:r>
                      <a:endParaRPr sz="1400" dirty="0">
                        <a:latin typeface="Times New Roman"/>
                        <a:cs typeface="Times New Roman"/>
                      </a:endParaRPr>
                    </a:p>
                    <a:p>
                      <a:pPr marL="309245" marR="449580" indent="-215265" algn="l">
                        <a:lnSpc>
                          <a:spcPct val="100000"/>
                        </a:lnSpc>
                        <a:buClr>
                          <a:srgbClr val="000000"/>
                        </a:buClr>
                        <a:buFont typeface="Arial"/>
                        <a:buChar char="•"/>
                        <a:tabLst>
                          <a:tab pos="309880" algn="l"/>
                        </a:tabLst>
                      </a:pPr>
                      <a:r>
                        <a:rPr sz="1400" b="0" spc="-5" dirty="0">
                          <a:solidFill>
                            <a:schemeClr val="tx1"/>
                          </a:solidFill>
                          <a:latin typeface="Times New Roman"/>
                          <a:cs typeface="Times New Roman"/>
                        </a:rPr>
                        <a:t>CAPSTONE</a:t>
                      </a:r>
                      <a:r>
                        <a:rPr sz="1400" b="0" spc="-65" dirty="0">
                          <a:solidFill>
                            <a:schemeClr val="tx1"/>
                          </a:solidFill>
                          <a:latin typeface="Times New Roman"/>
                          <a:cs typeface="Times New Roman"/>
                        </a:rPr>
                        <a:t> </a:t>
                      </a:r>
                      <a:r>
                        <a:rPr sz="1400" b="0" spc="-5" dirty="0">
                          <a:solidFill>
                            <a:schemeClr val="tx1"/>
                          </a:solidFill>
                          <a:latin typeface="Times New Roman"/>
                          <a:cs typeface="Times New Roman"/>
                        </a:rPr>
                        <a:t>to </a:t>
                      </a:r>
                      <a:r>
                        <a:rPr sz="1400" b="0" dirty="0">
                          <a:solidFill>
                            <a:schemeClr val="tx1"/>
                          </a:solidFill>
                          <a:latin typeface="Times New Roman"/>
                          <a:cs typeface="Times New Roman"/>
                        </a:rPr>
                        <a:t> </a:t>
                      </a:r>
                      <a:r>
                        <a:rPr sz="1400" b="0" spc="-5" dirty="0">
                          <a:solidFill>
                            <a:schemeClr val="tx1"/>
                          </a:solidFill>
                          <a:latin typeface="Times New Roman"/>
                          <a:cs typeface="Times New Roman"/>
                        </a:rPr>
                        <a:t>LRO</a:t>
                      </a:r>
                      <a:r>
                        <a:rPr lang="en-US" sz="1400" b="0" spc="-5" dirty="0">
                          <a:solidFill>
                            <a:schemeClr val="tx1"/>
                          </a:solidFill>
                          <a:latin typeface="Times New Roman"/>
                          <a:cs typeface="Times New Roman"/>
                        </a:rPr>
                        <a:t> </a:t>
                      </a:r>
                      <a:r>
                        <a:rPr sz="1400" b="0" spc="-5" dirty="0">
                          <a:solidFill>
                            <a:schemeClr val="tx1"/>
                          </a:solidFill>
                          <a:latin typeface="Times New Roman"/>
                          <a:cs typeface="Times New Roman"/>
                        </a:rPr>
                        <a:t>cross-link </a:t>
                      </a:r>
                      <a:r>
                        <a:rPr sz="1400" b="0" spc="-365" dirty="0">
                          <a:solidFill>
                            <a:schemeClr val="tx1"/>
                          </a:solidFill>
                          <a:latin typeface="Times New Roman"/>
                          <a:cs typeface="Times New Roman"/>
                        </a:rPr>
                        <a:t> </a:t>
                      </a:r>
                      <a:r>
                        <a:rPr sz="1400" b="0" spc="-5" dirty="0">
                          <a:solidFill>
                            <a:schemeClr val="tx1"/>
                          </a:solidFill>
                          <a:latin typeface="Times New Roman"/>
                          <a:cs typeface="Times New Roman"/>
                        </a:rPr>
                        <a:t>experiment</a:t>
                      </a:r>
                      <a:endParaRPr sz="1400" b="0" dirty="0">
                        <a:solidFill>
                          <a:schemeClr val="tx1"/>
                        </a:solidFill>
                        <a:latin typeface="Times New Roman"/>
                        <a:cs typeface="Times New Roman"/>
                      </a:endParaRPr>
                    </a:p>
                    <a:p>
                      <a:pPr marL="309245" marR="304165" indent="-215265" algn="l">
                        <a:lnSpc>
                          <a:spcPct val="100000"/>
                        </a:lnSpc>
                        <a:buClr>
                          <a:srgbClr val="000000"/>
                        </a:buClr>
                        <a:buFont typeface="Arial"/>
                        <a:buChar char="•"/>
                        <a:tabLst>
                          <a:tab pos="309880" algn="l"/>
                        </a:tabLst>
                      </a:pPr>
                      <a:r>
                        <a:rPr sz="1400" spc="-5" dirty="0">
                          <a:solidFill>
                            <a:srgbClr val="191919"/>
                          </a:solidFill>
                          <a:latin typeface="Times New Roman"/>
                          <a:cs typeface="Times New Roman"/>
                        </a:rPr>
                        <a:t>One-way </a:t>
                      </a:r>
                      <a:r>
                        <a:rPr sz="1400" spc="50" dirty="0">
                          <a:solidFill>
                            <a:srgbClr val="191919"/>
                          </a:solidFill>
                          <a:latin typeface="Times New Roman"/>
                          <a:cs typeface="Times New Roman"/>
                        </a:rPr>
                        <a:t> </a:t>
                      </a:r>
                      <a:r>
                        <a:rPr sz="1400" spc="-5" dirty="0">
                          <a:solidFill>
                            <a:srgbClr val="191919"/>
                          </a:solidFill>
                          <a:latin typeface="Times New Roman"/>
                          <a:cs typeface="Times New Roman"/>
                        </a:rPr>
                        <a:t>ranging with the </a:t>
                      </a:r>
                      <a:r>
                        <a:rPr sz="1400" dirty="0">
                          <a:solidFill>
                            <a:srgbClr val="191919"/>
                          </a:solidFill>
                          <a:latin typeface="Times New Roman"/>
                          <a:cs typeface="Times New Roman"/>
                        </a:rPr>
                        <a:t> CSAC</a:t>
                      </a:r>
                      <a:endParaRPr sz="1400" dirty="0">
                        <a:latin typeface="Times New Roman"/>
                        <a:cs typeface="Times New Roman"/>
                      </a:endParaRPr>
                    </a:p>
                  </a:txBody>
                  <a:tcPr marL="0" marR="0" marT="0" marB="0">
                    <a:lnL w="38100" cap="flat" cmpd="sng" algn="ctr">
                      <a:solidFill>
                        <a:schemeClr val="tx1"/>
                      </a:solidFill>
                      <a:prstDash val="solid"/>
                      <a:round/>
                      <a:headEnd type="none" w="med" len="med"/>
                      <a:tailEnd type="none" w="med" len="med"/>
                    </a:lnL>
                    <a:lnR w="38100">
                      <a:solidFill>
                        <a:srgbClr val="191919"/>
                      </a:solidFill>
                      <a:prstDash val="solid"/>
                    </a:lnR>
                    <a:lnT w="19050">
                      <a:solidFill>
                        <a:srgbClr val="191919"/>
                      </a:solidFill>
                      <a:prstDash val="solid"/>
                    </a:lnT>
                    <a:lnB w="19050">
                      <a:solidFill>
                        <a:srgbClr val="191919"/>
                      </a:solidFill>
                      <a:prstDash val="solid"/>
                    </a:lnB>
                    <a:solidFill>
                      <a:schemeClr val="tx2">
                        <a:lumMod val="40000"/>
                        <a:lumOff val="60000"/>
                      </a:schemeClr>
                    </a:solidFill>
                  </a:tcPr>
                </a:tc>
                <a:tc rowSpan="6" hMerge="1">
                  <a:txBody>
                    <a:bodyPr/>
                    <a:lstStyle/>
                    <a:p>
                      <a:endParaRPr/>
                    </a:p>
                  </a:txBody>
                  <a:tcPr marL="0" marR="0" marT="0" marB="0"/>
                </a:tc>
                <a:tc rowSpan="6" hMerge="1">
                  <a:txBody>
                    <a:bodyPr/>
                    <a:lstStyle/>
                    <a:p>
                      <a:endParaRPr/>
                    </a:p>
                  </a:txBody>
                  <a:tcPr marL="0" marR="0" marT="0" marB="0"/>
                </a:tc>
                <a:tc rowSpan="6" hMerge="1">
                  <a:txBody>
                    <a:bodyPr/>
                    <a:lstStyle/>
                    <a:p>
                      <a:endParaRPr/>
                    </a:p>
                  </a:txBody>
                  <a:tcPr marL="0" marR="0" marT="0" marB="0"/>
                </a:tc>
                <a:tc rowSpan="6" hMerge="1">
                  <a:txBody>
                    <a:bodyPr/>
                    <a:lstStyle/>
                    <a:p>
                      <a:endParaRPr/>
                    </a:p>
                  </a:txBody>
                  <a:tcPr marL="0" marR="0" marT="0" marB="0"/>
                </a:tc>
                <a:tc rowSpan="6" hMerge="1">
                  <a:txBody>
                    <a:bodyPr/>
                    <a:lstStyle/>
                    <a:p>
                      <a:endParaRPr/>
                    </a:p>
                  </a:txBody>
                  <a:tcPr marL="0" marR="0" marT="0" marB="0"/>
                </a:tc>
                <a:tc rowSpan="6" hMerge="1">
                  <a:txBody>
                    <a:bodyPr/>
                    <a:lstStyle/>
                    <a:p>
                      <a:endParaRPr lang="en-US"/>
                    </a:p>
                  </a:txBody>
                  <a:tcPr/>
                </a:tc>
                <a:tc gridSpan="12">
                  <a:txBody>
                    <a:bodyPr/>
                    <a:lstStyle/>
                    <a:p>
                      <a:pPr marL="76200">
                        <a:lnSpc>
                          <a:spcPts val="1685"/>
                        </a:lnSpc>
                        <a:spcBef>
                          <a:spcPts val="180"/>
                        </a:spcBef>
                      </a:pPr>
                      <a:r>
                        <a:rPr sz="1500" dirty="0">
                          <a:solidFill>
                            <a:srgbClr val="FFFFFF"/>
                          </a:solidFill>
                          <a:latin typeface="Times New Roman"/>
                          <a:cs typeface="Times New Roman"/>
                        </a:rPr>
                        <a:t>L</a:t>
                      </a:r>
                      <a:r>
                        <a:rPr sz="1500" spc="-75" dirty="0">
                          <a:solidFill>
                            <a:srgbClr val="FFFFFF"/>
                          </a:solidFill>
                          <a:latin typeface="Times New Roman"/>
                          <a:cs typeface="Times New Roman"/>
                        </a:rPr>
                        <a:t> </a:t>
                      </a:r>
                      <a:r>
                        <a:rPr sz="1500" dirty="0">
                          <a:solidFill>
                            <a:srgbClr val="FFFFFF"/>
                          </a:solidFill>
                          <a:latin typeface="Times New Roman"/>
                          <a:cs typeface="Times New Roman"/>
                        </a:rPr>
                        <a:t>+</a:t>
                      </a:r>
                      <a:r>
                        <a:rPr sz="1500" spc="-15" dirty="0">
                          <a:solidFill>
                            <a:srgbClr val="FFFFFF"/>
                          </a:solidFill>
                          <a:latin typeface="Times New Roman"/>
                          <a:cs typeface="Times New Roman"/>
                        </a:rPr>
                        <a:t> 10-</a:t>
                      </a:r>
                      <a:r>
                        <a:rPr lang="en-US" sz="1500" spc="-15" dirty="0">
                          <a:solidFill>
                            <a:srgbClr val="FFFFFF"/>
                          </a:solidFill>
                          <a:latin typeface="Times New Roman"/>
                          <a:cs typeface="Times New Roman"/>
                        </a:rPr>
                        <a:t>22</a:t>
                      </a:r>
                      <a:r>
                        <a:rPr sz="1500" spc="-15" dirty="0">
                          <a:solidFill>
                            <a:srgbClr val="FFFFFF"/>
                          </a:solidFill>
                          <a:latin typeface="Times New Roman"/>
                          <a:cs typeface="Times New Roman"/>
                        </a:rPr>
                        <a:t> </a:t>
                      </a:r>
                      <a:r>
                        <a:rPr sz="1500" spc="-5" dirty="0">
                          <a:solidFill>
                            <a:srgbClr val="FFFFFF"/>
                          </a:solidFill>
                          <a:latin typeface="Times New Roman"/>
                          <a:cs typeface="Times New Roman"/>
                        </a:rPr>
                        <a:t>months:</a:t>
                      </a:r>
                      <a:endParaRPr sz="1500" dirty="0">
                        <a:latin typeface="Times New Roman"/>
                        <a:cs typeface="Times New Roman"/>
                      </a:endParaRPr>
                    </a:p>
                  </a:txBody>
                  <a:tcPr marL="0" marR="0" marT="0" marB="0">
                    <a:lnL w="38100">
                      <a:solidFill>
                        <a:srgbClr val="191919"/>
                      </a:solidFill>
                      <a:prstDash val="solid"/>
                    </a:lnL>
                    <a:lnR w="28575">
                      <a:solidFill>
                        <a:srgbClr val="191919"/>
                      </a:solidFill>
                      <a:prstDash val="solid"/>
                    </a:lnR>
                    <a:lnT w="19050">
                      <a:solidFill>
                        <a:srgbClr val="191919"/>
                      </a:solidFill>
                      <a:prstDash val="solid"/>
                    </a:lnT>
                    <a:solidFill>
                      <a:schemeClr val="tx2">
                        <a:lumMod val="60000"/>
                        <a:lumOff val="40000"/>
                      </a:schemeClr>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rowSpan="6" gridSpan="3">
                  <a:txBody>
                    <a:bodyPr/>
                    <a:lstStyle/>
                    <a:p>
                      <a:pPr marL="95250" marR="257810">
                        <a:lnSpc>
                          <a:spcPct val="98600"/>
                        </a:lnSpc>
                        <a:spcBef>
                          <a:spcPts val="375"/>
                        </a:spcBef>
                      </a:pPr>
                      <a:r>
                        <a:rPr sz="1400" spc="-5" dirty="0">
                          <a:solidFill>
                            <a:srgbClr val="FFFFFF"/>
                          </a:solidFill>
                          <a:latin typeface="Times New Roman"/>
                          <a:cs typeface="Times New Roman"/>
                        </a:rPr>
                        <a:t>Possible </a:t>
                      </a:r>
                      <a:r>
                        <a:rPr sz="1400" dirty="0">
                          <a:solidFill>
                            <a:srgbClr val="FFFFFF"/>
                          </a:solidFill>
                          <a:latin typeface="Times New Roman"/>
                          <a:cs typeface="Times New Roman"/>
                        </a:rPr>
                        <a:t> </a:t>
                      </a:r>
                      <a:r>
                        <a:rPr sz="1400" spc="-5" dirty="0">
                          <a:solidFill>
                            <a:srgbClr val="FFFFFF"/>
                          </a:solidFill>
                          <a:latin typeface="Times New Roman"/>
                          <a:cs typeface="Times New Roman"/>
                        </a:rPr>
                        <a:t>f</a:t>
                      </a:r>
                      <a:r>
                        <a:rPr sz="1400" dirty="0">
                          <a:solidFill>
                            <a:srgbClr val="FFFFFF"/>
                          </a:solidFill>
                          <a:latin typeface="Times New Roman"/>
                          <a:cs typeface="Times New Roman"/>
                        </a:rPr>
                        <a:t>o</a:t>
                      </a:r>
                      <a:r>
                        <a:rPr sz="1400" spc="-5" dirty="0">
                          <a:solidFill>
                            <a:srgbClr val="FFFFFF"/>
                          </a:solidFill>
                          <a:latin typeface="Times New Roman"/>
                          <a:cs typeface="Times New Roman"/>
                        </a:rPr>
                        <a:t>ll</a:t>
                      </a:r>
                      <a:r>
                        <a:rPr sz="1400" dirty="0">
                          <a:solidFill>
                            <a:srgbClr val="FFFFFF"/>
                          </a:solidFill>
                          <a:latin typeface="Times New Roman"/>
                          <a:cs typeface="Times New Roman"/>
                        </a:rPr>
                        <a:t>ow</a:t>
                      </a:r>
                      <a:r>
                        <a:rPr sz="1400" spc="-5" dirty="0">
                          <a:solidFill>
                            <a:srgbClr val="FFFFFF"/>
                          </a:solidFill>
                          <a:latin typeface="Times New Roman"/>
                          <a:cs typeface="Times New Roman"/>
                        </a:rPr>
                        <a:t>-</a:t>
                      </a:r>
                      <a:r>
                        <a:rPr sz="1400" dirty="0">
                          <a:solidFill>
                            <a:srgbClr val="FFFFFF"/>
                          </a:solidFill>
                          <a:latin typeface="Times New Roman"/>
                          <a:cs typeface="Times New Roman"/>
                        </a:rPr>
                        <a:t>on  Ops</a:t>
                      </a:r>
                      <a:endParaRPr sz="1400" dirty="0">
                        <a:latin typeface="Times New Roman"/>
                        <a:cs typeface="Times New Roman"/>
                      </a:endParaRPr>
                    </a:p>
                    <a:p>
                      <a:pPr marL="95250" marR="118110">
                        <a:lnSpc>
                          <a:spcPct val="99100"/>
                        </a:lnSpc>
                        <a:spcBef>
                          <a:spcPts val="40"/>
                        </a:spcBef>
                      </a:pPr>
                      <a:r>
                        <a:rPr sz="1400" spc="-5" dirty="0">
                          <a:solidFill>
                            <a:srgbClr val="FFFFFF"/>
                          </a:solidFill>
                          <a:latin typeface="Times New Roman"/>
                          <a:cs typeface="Times New Roman"/>
                        </a:rPr>
                        <a:t>with other </a:t>
                      </a:r>
                      <a:r>
                        <a:rPr sz="1400" dirty="0">
                          <a:solidFill>
                            <a:srgbClr val="FFFFFF"/>
                          </a:solidFill>
                          <a:latin typeface="Times New Roman"/>
                          <a:cs typeface="Times New Roman"/>
                        </a:rPr>
                        <a:t> </a:t>
                      </a:r>
                      <a:r>
                        <a:rPr sz="1400" spc="-5" dirty="0">
                          <a:solidFill>
                            <a:srgbClr val="FFFFFF"/>
                          </a:solidFill>
                          <a:latin typeface="Times New Roman"/>
                          <a:cs typeface="Times New Roman"/>
                        </a:rPr>
                        <a:t>NASA </a:t>
                      </a:r>
                      <a:r>
                        <a:rPr sz="1400" dirty="0">
                          <a:solidFill>
                            <a:srgbClr val="FFFFFF"/>
                          </a:solidFill>
                          <a:latin typeface="Times New Roman"/>
                          <a:cs typeface="Times New Roman"/>
                        </a:rPr>
                        <a:t>or </a:t>
                      </a:r>
                      <a:r>
                        <a:rPr sz="1400" spc="5" dirty="0">
                          <a:solidFill>
                            <a:srgbClr val="FFFFFF"/>
                          </a:solidFill>
                          <a:latin typeface="Times New Roman"/>
                          <a:cs typeface="Times New Roman"/>
                        </a:rPr>
                        <a:t> </a:t>
                      </a:r>
                      <a:r>
                        <a:rPr sz="1400" dirty="0">
                          <a:solidFill>
                            <a:srgbClr val="FFFFFF"/>
                          </a:solidFill>
                          <a:latin typeface="Times New Roman"/>
                          <a:cs typeface="Times New Roman"/>
                        </a:rPr>
                        <a:t>co</a:t>
                      </a:r>
                      <a:r>
                        <a:rPr sz="1400" spc="-5" dirty="0">
                          <a:solidFill>
                            <a:srgbClr val="FFFFFF"/>
                          </a:solidFill>
                          <a:latin typeface="Times New Roman"/>
                          <a:cs typeface="Times New Roman"/>
                        </a:rPr>
                        <a:t>mm</a:t>
                      </a:r>
                      <a:r>
                        <a:rPr sz="1400" dirty="0">
                          <a:solidFill>
                            <a:srgbClr val="FFFFFF"/>
                          </a:solidFill>
                          <a:latin typeface="Times New Roman"/>
                          <a:cs typeface="Times New Roman"/>
                        </a:rPr>
                        <a:t>e</a:t>
                      </a:r>
                      <a:r>
                        <a:rPr sz="1400" spc="-5" dirty="0">
                          <a:solidFill>
                            <a:srgbClr val="FFFFFF"/>
                          </a:solidFill>
                          <a:latin typeface="Times New Roman"/>
                          <a:cs typeface="Times New Roman"/>
                        </a:rPr>
                        <a:t>r</a:t>
                      </a:r>
                      <a:r>
                        <a:rPr sz="1400" dirty="0">
                          <a:solidFill>
                            <a:srgbClr val="FFFFFF"/>
                          </a:solidFill>
                          <a:latin typeface="Times New Roman"/>
                          <a:cs typeface="Times New Roman"/>
                        </a:rPr>
                        <a:t>c</a:t>
                      </a:r>
                      <a:r>
                        <a:rPr sz="1400" spc="-5" dirty="0">
                          <a:solidFill>
                            <a:srgbClr val="FFFFFF"/>
                          </a:solidFill>
                          <a:latin typeface="Times New Roman"/>
                          <a:cs typeface="Times New Roman"/>
                        </a:rPr>
                        <a:t>i</a:t>
                      </a:r>
                      <a:r>
                        <a:rPr sz="1400" dirty="0">
                          <a:solidFill>
                            <a:srgbClr val="FFFFFF"/>
                          </a:solidFill>
                          <a:latin typeface="Times New Roman"/>
                          <a:cs typeface="Times New Roman"/>
                        </a:rPr>
                        <a:t>al  assets</a:t>
                      </a:r>
                      <a:endParaRPr sz="1400" dirty="0">
                        <a:latin typeface="Times New Roman"/>
                        <a:cs typeface="Times New Roman"/>
                      </a:endParaRPr>
                    </a:p>
                    <a:p>
                      <a:pPr>
                        <a:lnSpc>
                          <a:spcPct val="100000"/>
                        </a:lnSpc>
                        <a:spcBef>
                          <a:spcPts val="35"/>
                        </a:spcBef>
                      </a:pPr>
                      <a:endParaRPr sz="1600" dirty="0">
                        <a:latin typeface="Times New Roman"/>
                        <a:cs typeface="Times New Roman"/>
                      </a:endParaRPr>
                    </a:p>
                    <a:p>
                      <a:pPr marL="95250" marR="295910">
                        <a:lnSpc>
                          <a:spcPct val="100000"/>
                        </a:lnSpc>
                      </a:pPr>
                      <a:r>
                        <a:rPr sz="1500" spc="-5" dirty="0">
                          <a:solidFill>
                            <a:srgbClr val="FFFFFF"/>
                          </a:solidFill>
                          <a:latin typeface="Times New Roman"/>
                          <a:cs typeface="Times New Roman"/>
                        </a:rPr>
                        <a:t>End </a:t>
                      </a:r>
                      <a:r>
                        <a:rPr sz="1500" dirty="0">
                          <a:solidFill>
                            <a:srgbClr val="FFFFFF"/>
                          </a:solidFill>
                          <a:latin typeface="Times New Roman"/>
                          <a:cs typeface="Times New Roman"/>
                        </a:rPr>
                        <a:t>of </a:t>
                      </a:r>
                      <a:r>
                        <a:rPr sz="1500" spc="5" dirty="0">
                          <a:solidFill>
                            <a:srgbClr val="FFFFFF"/>
                          </a:solidFill>
                          <a:latin typeface="Times New Roman"/>
                          <a:cs typeface="Times New Roman"/>
                        </a:rPr>
                        <a:t> </a:t>
                      </a:r>
                      <a:r>
                        <a:rPr sz="1500" spc="-5" dirty="0">
                          <a:solidFill>
                            <a:srgbClr val="FFFFFF"/>
                          </a:solidFill>
                          <a:latin typeface="Times New Roman"/>
                          <a:cs typeface="Times New Roman"/>
                        </a:rPr>
                        <a:t>mission </a:t>
                      </a:r>
                      <a:r>
                        <a:rPr sz="1500" dirty="0">
                          <a:solidFill>
                            <a:srgbClr val="FFFFFF"/>
                          </a:solidFill>
                          <a:latin typeface="Times New Roman"/>
                          <a:cs typeface="Times New Roman"/>
                        </a:rPr>
                        <a:t> </a:t>
                      </a:r>
                      <a:r>
                        <a:rPr sz="1500" spc="-5" dirty="0">
                          <a:solidFill>
                            <a:srgbClr val="FFFFFF"/>
                          </a:solidFill>
                          <a:latin typeface="Times New Roman"/>
                          <a:cs typeface="Times New Roman"/>
                        </a:rPr>
                        <a:t>(EOM)</a:t>
                      </a:r>
                      <a:r>
                        <a:rPr sz="1500" spc="-80" dirty="0">
                          <a:solidFill>
                            <a:srgbClr val="FFFFFF"/>
                          </a:solidFill>
                          <a:latin typeface="Times New Roman"/>
                          <a:cs typeface="Times New Roman"/>
                        </a:rPr>
                        <a:t> </a:t>
                      </a:r>
                      <a:r>
                        <a:rPr sz="1500" dirty="0">
                          <a:solidFill>
                            <a:srgbClr val="FFFFFF"/>
                          </a:solidFill>
                          <a:latin typeface="Times New Roman"/>
                          <a:cs typeface="Times New Roman"/>
                        </a:rPr>
                        <a:t>-</a:t>
                      </a:r>
                      <a:endParaRPr sz="1500" dirty="0">
                        <a:latin typeface="Times New Roman"/>
                        <a:cs typeface="Times New Roman"/>
                      </a:endParaRPr>
                    </a:p>
                    <a:p>
                      <a:pPr marL="95250" marR="155575">
                        <a:lnSpc>
                          <a:spcPct val="100000"/>
                        </a:lnSpc>
                      </a:pPr>
                      <a:r>
                        <a:rPr sz="1500" dirty="0">
                          <a:solidFill>
                            <a:srgbClr val="FFFFFF"/>
                          </a:solidFill>
                          <a:latin typeface="Times New Roman"/>
                          <a:cs typeface="Times New Roman"/>
                        </a:rPr>
                        <a:t>Sp</a:t>
                      </a:r>
                      <a:r>
                        <a:rPr sz="1500" spc="-5" dirty="0">
                          <a:solidFill>
                            <a:srgbClr val="FFFFFF"/>
                          </a:solidFill>
                          <a:latin typeface="Times New Roman"/>
                          <a:cs typeface="Times New Roman"/>
                        </a:rPr>
                        <a:t>acec</a:t>
                      </a:r>
                      <a:r>
                        <a:rPr sz="1500" dirty="0">
                          <a:solidFill>
                            <a:srgbClr val="FFFFFF"/>
                          </a:solidFill>
                          <a:latin typeface="Times New Roman"/>
                          <a:cs typeface="Times New Roman"/>
                        </a:rPr>
                        <a:t>r</a:t>
                      </a:r>
                      <a:r>
                        <a:rPr sz="1500" spc="-5" dirty="0">
                          <a:solidFill>
                            <a:srgbClr val="FFFFFF"/>
                          </a:solidFill>
                          <a:latin typeface="Times New Roman"/>
                          <a:cs typeface="Times New Roman"/>
                        </a:rPr>
                        <a:t>a</a:t>
                      </a:r>
                      <a:r>
                        <a:rPr sz="1500" dirty="0">
                          <a:solidFill>
                            <a:srgbClr val="FFFFFF"/>
                          </a:solidFill>
                          <a:latin typeface="Times New Roman"/>
                          <a:cs typeface="Times New Roman"/>
                        </a:rPr>
                        <a:t>ft  </a:t>
                      </a:r>
                      <a:r>
                        <a:rPr sz="1500" spc="-5" dirty="0">
                          <a:solidFill>
                            <a:srgbClr val="FFFFFF"/>
                          </a:solidFill>
                          <a:latin typeface="Times New Roman"/>
                          <a:cs typeface="Times New Roman"/>
                        </a:rPr>
                        <a:t>disposal</a:t>
                      </a:r>
                      <a:endParaRPr sz="1500" dirty="0">
                        <a:latin typeface="Times New Roman"/>
                        <a:cs typeface="Times New Roman"/>
                      </a:endParaRPr>
                    </a:p>
                  </a:txBody>
                  <a:tcPr marL="0" marR="0" marT="0" marB="0">
                    <a:lnL w="28575">
                      <a:solidFill>
                        <a:srgbClr val="191919"/>
                      </a:solidFill>
                      <a:prstDash val="solid"/>
                    </a:lnL>
                    <a:lnR w="19050">
                      <a:solidFill>
                        <a:srgbClr val="191919"/>
                      </a:solidFill>
                      <a:prstDash val="solid"/>
                    </a:lnR>
                    <a:lnT w="19050">
                      <a:noFill/>
                      <a:prstDash val="solid"/>
                    </a:lnT>
                    <a:lnB w="19050">
                      <a:solidFill>
                        <a:srgbClr val="191919"/>
                      </a:solidFill>
                      <a:prstDash val="solid"/>
                    </a:lnB>
                    <a:solidFill>
                      <a:schemeClr val="tx2">
                        <a:lumMod val="50000"/>
                      </a:schemeClr>
                    </a:solidFill>
                  </a:tcPr>
                </a:tc>
                <a:tc rowSpan="6" hMerge="1">
                  <a:txBody>
                    <a:bodyPr/>
                    <a:lstStyle/>
                    <a:p>
                      <a:endParaRPr/>
                    </a:p>
                  </a:txBody>
                  <a:tcPr marL="0" marR="0" marT="0" marB="0"/>
                </a:tc>
                <a:tc rowSpan="6" hMerge="1">
                  <a:txBody>
                    <a:bodyPr/>
                    <a:lstStyle/>
                    <a:p>
                      <a:endParaRPr/>
                    </a:p>
                  </a:txBody>
                  <a:tcPr marL="0" marR="0" marT="0" marB="0"/>
                </a:tc>
                <a:extLst>
                  <a:ext uri="{0D108BD9-81ED-4DB2-BD59-A6C34878D82A}">
                    <a16:rowId xmlns:a16="http://schemas.microsoft.com/office/drawing/2014/main" val="10001"/>
                  </a:ext>
                </a:extLst>
              </a:tr>
              <a:tr h="830694">
                <a:tc gridSpan="4">
                  <a:txBody>
                    <a:bodyPr/>
                    <a:lstStyle/>
                    <a:p>
                      <a:pPr marL="68580">
                        <a:lnSpc>
                          <a:spcPts val="1450"/>
                        </a:lnSpc>
                      </a:pPr>
                      <a:r>
                        <a:rPr sz="1400" spc="-25" dirty="0">
                          <a:solidFill>
                            <a:srgbClr val="191919"/>
                          </a:solidFill>
                          <a:latin typeface="Times New Roman"/>
                          <a:cs typeface="Times New Roman"/>
                        </a:rPr>
                        <a:t>months:</a:t>
                      </a:r>
                      <a:endParaRPr sz="1400" dirty="0">
                        <a:latin typeface="Times New Roman"/>
                        <a:cs typeface="Times New Roman"/>
                      </a:endParaRPr>
                    </a:p>
                    <a:p>
                      <a:pPr marL="282575" marR="187960" indent="-214629">
                        <a:lnSpc>
                          <a:spcPts val="1700"/>
                        </a:lnSpc>
                        <a:spcBef>
                          <a:spcPts val="5"/>
                        </a:spcBef>
                        <a:buClr>
                          <a:srgbClr val="000000"/>
                        </a:buClr>
                        <a:buFont typeface="Arial"/>
                        <a:buChar char="•"/>
                        <a:tabLst>
                          <a:tab pos="282575" algn="l"/>
                          <a:tab pos="283210" algn="l"/>
                        </a:tabLst>
                      </a:pPr>
                      <a:r>
                        <a:rPr sz="1400" spc="-35" dirty="0">
                          <a:solidFill>
                            <a:srgbClr val="191919"/>
                          </a:solidFill>
                          <a:latin typeface="Times New Roman"/>
                          <a:cs typeface="Times New Roman"/>
                        </a:rPr>
                        <a:t>L</a:t>
                      </a:r>
                      <a:r>
                        <a:rPr sz="1400" spc="-25" dirty="0">
                          <a:solidFill>
                            <a:srgbClr val="191919"/>
                          </a:solidFill>
                          <a:latin typeface="Times New Roman"/>
                          <a:cs typeface="Times New Roman"/>
                        </a:rPr>
                        <a:t>aunc</a:t>
                      </a:r>
                      <a:r>
                        <a:rPr sz="1400" dirty="0">
                          <a:solidFill>
                            <a:srgbClr val="191919"/>
                          </a:solidFill>
                          <a:latin typeface="Times New Roman"/>
                          <a:cs typeface="Times New Roman"/>
                        </a:rPr>
                        <a:t>h  </a:t>
                      </a:r>
                      <a:r>
                        <a:rPr sz="1400" spc="-15" dirty="0">
                          <a:solidFill>
                            <a:srgbClr val="191919"/>
                          </a:solidFill>
                          <a:latin typeface="Times New Roman"/>
                          <a:cs typeface="Times New Roman"/>
                        </a:rPr>
                        <a:t>t</a:t>
                      </a:r>
                      <a:r>
                        <a:rPr sz="1400" dirty="0">
                          <a:solidFill>
                            <a:srgbClr val="191919"/>
                          </a:solidFill>
                          <a:latin typeface="Times New Roman"/>
                          <a:cs typeface="Times New Roman"/>
                        </a:rPr>
                        <a:t>o</a:t>
                      </a:r>
                      <a:r>
                        <a:rPr sz="1400" spc="-40" dirty="0">
                          <a:solidFill>
                            <a:srgbClr val="191919"/>
                          </a:solidFill>
                          <a:latin typeface="Times New Roman"/>
                          <a:cs typeface="Times New Roman"/>
                        </a:rPr>
                        <a:t> </a:t>
                      </a:r>
                      <a:r>
                        <a:rPr sz="1400" spc="-35" dirty="0">
                          <a:solidFill>
                            <a:srgbClr val="191919"/>
                          </a:solidFill>
                          <a:latin typeface="Times New Roman"/>
                          <a:cs typeface="Times New Roman"/>
                        </a:rPr>
                        <a:t>LE</a:t>
                      </a:r>
                      <a:r>
                        <a:rPr sz="1400" dirty="0">
                          <a:solidFill>
                            <a:srgbClr val="191919"/>
                          </a:solidFill>
                          <a:latin typeface="Times New Roman"/>
                          <a:cs typeface="Times New Roman"/>
                        </a:rPr>
                        <a:t>O</a:t>
                      </a:r>
                      <a:endParaRPr sz="1400" dirty="0">
                        <a:latin typeface="Times New Roman"/>
                        <a:cs typeface="Times New Roman"/>
                      </a:endParaRPr>
                    </a:p>
                    <a:p>
                      <a:pPr marL="282575" indent="-214629">
                        <a:lnSpc>
                          <a:spcPts val="1490"/>
                        </a:lnSpc>
                        <a:buClr>
                          <a:srgbClr val="000000"/>
                        </a:buClr>
                        <a:buFont typeface="Arial"/>
                        <a:buChar char="•"/>
                        <a:tabLst>
                          <a:tab pos="282575" algn="l"/>
                          <a:tab pos="283210" algn="l"/>
                        </a:tabLst>
                      </a:pPr>
                      <a:r>
                        <a:rPr sz="1400" spc="-20" dirty="0">
                          <a:solidFill>
                            <a:srgbClr val="191919"/>
                          </a:solidFill>
                          <a:latin typeface="Times New Roman"/>
                          <a:cs typeface="Times New Roman"/>
                        </a:rPr>
                        <a:t>Orbit</a:t>
                      </a:r>
                      <a:endParaRPr sz="1400" dirty="0">
                        <a:latin typeface="Times New Roman"/>
                        <a:cs typeface="Times New Roman"/>
                      </a:endParaRPr>
                    </a:p>
                  </a:txBody>
                  <a:tcPr marL="0" marR="0" marT="0" marB="0">
                    <a:lnL w="19050">
                      <a:solidFill>
                        <a:srgbClr val="191919"/>
                      </a:solidFill>
                      <a:prstDash val="solid"/>
                    </a:lnL>
                    <a:lnR w="38100" cap="flat" cmpd="sng" algn="ctr">
                      <a:solidFill>
                        <a:schemeClr val="tx1"/>
                      </a:solidFill>
                      <a:prstDash val="solid"/>
                      <a:round/>
                      <a:headEnd type="none" w="med" len="med"/>
                      <a:tailEnd type="none" w="med" len="med"/>
                    </a:lnR>
                    <a:solidFill>
                      <a:srgbClr val="C6EFFF"/>
                    </a:solidFill>
                  </a:tcPr>
                </a:tc>
                <a:tc hMerge="1">
                  <a:txBody>
                    <a:bodyPr/>
                    <a:lstStyle/>
                    <a:p>
                      <a:endParaRPr/>
                    </a:p>
                  </a:txBody>
                  <a:tcPr marL="0" marR="0" marT="0" marB="0"/>
                </a:tc>
                <a:tc hMerge="1">
                  <a:txBody>
                    <a:bodyPr/>
                    <a:lstStyle/>
                    <a:p>
                      <a:endParaRPr/>
                    </a:p>
                  </a:txBody>
                  <a:tcPr marL="0" marR="0" marT="0" marB="0"/>
                </a:tc>
                <a:tc hMerge="1">
                  <a:txBody>
                    <a:bodyPr/>
                    <a:lstStyle/>
                    <a:p>
                      <a:endParaRPr lang="en-US"/>
                    </a:p>
                  </a:txBody>
                  <a:tcPr/>
                </a:tc>
                <a:tc gridSpan="7" vMerge="1">
                  <a:txBody>
                    <a:bodyPr/>
                    <a:lstStyle/>
                    <a:p>
                      <a:endParaRPr/>
                    </a:p>
                  </a:txBody>
                  <a:tcPr marL="0" marR="0" marT="31750" marB="0">
                    <a:lnL w="28575">
                      <a:solidFill>
                        <a:srgbClr val="191919"/>
                      </a:solidFill>
                      <a:prstDash val="solid"/>
                    </a:lnL>
                    <a:lnR w="38100">
                      <a:solidFill>
                        <a:srgbClr val="191919"/>
                      </a:solidFill>
                      <a:prstDash val="solid"/>
                    </a:lnR>
                    <a:lnT w="19050">
                      <a:solidFill>
                        <a:srgbClr val="191919"/>
                      </a:solidFill>
                      <a:prstDash val="solid"/>
                    </a:lnT>
                    <a:lnB w="19050">
                      <a:solidFill>
                        <a:srgbClr val="191919"/>
                      </a:solidFill>
                      <a:prstDash val="solid"/>
                    </a:lnB>
                    <a:solidFill>
                      <a:srgbClr val="8DE0FF"/>
                    </a:solidFill>
                  </a:tcPr>
                </a:tc>
                <a:tc hMerge="1" vMerge="1">
                  <a:txBody>
                    <a:bodyPr/>
                    <a:lstStyle/>
                    <a:p>
                      <a:endParaRPr/>
                    </a:p>
                  </a:txBody>
                  <a:tcPr marL="0" marR="0" marT="0" marB="0"/>
                </a:tc>
                <a:tc hMerge="1" vMerge="1">
                  <a:txBody>
                    <a:bodyPr/>
                    <a:lstStyle/>
                    <a:p>
                      <a:endParaRPr/>
                    </a:p>
                  </a:txBody>
                  <a:tcPr marL="0" marR="0" marT="0" marB="0"/>
                </a:tc>
                <a:tc hMerge="1" vMerge="1">
                  <a:txBody>
                    <a:bodyPr/>
                    <a:lstStyle/>
                    <a:p>
                      <a:endParaRPr/>
                    </a:p>
                  </a:txBody>
                  <a:tcPr marL="0" marR="0" marT="0" marB="0"/>
                </a:tc>
                <a:tc hMerge="1" vMerge="1">
                  <a:txBody>
                    <a:bodyPr/>
                    <a:lstStyle/>
                    <a:p>
                      <a:endParaRPr/>
                    </a:p>
                  </a:txBody>
                  <a:tcPr marL="0" marR="0" marT="0" marB="0"/>
                </a:tc>
                <a:tc hMerge="1" vMerge="1">
                  <a:txBody>
                    <a:bodyPr/>
                    <a:lstStyle/>
                    <a:p>
                      <a:endParaRPr/>
                    </a:p>
                  </a:txBody>
                  <a:tcPr marL="0" marR="0" marT="0" marB="0"/>
                </a:tc>
                <a:tc hMerge="1" vMerge="1">
                  <a:txBody>
                    <a:bodyPr/>
                    <a:lstStyle/>
                    <a:p>
                      <a:endParaRPr lang="en-US"/>
                    </a:p>
                  </a:txBody>
                  <a:tcPr/>
                </a:tc>
                <a:tc gridSpan="12">
                  <a:txBody>
                    <a:bodyPr/>
                    <a:lstStyle/>
                    <a:p>
                      <a:pPr marL="76200" marR="286385">
                        <a:lnSpc>
                          <a:spcPct val="100000"/>
                        </a:lnSpc>
                        <a:spcBef>
                          <a:spcPts val="15"/>
                        </a:spcBef>
                      </a:pPr>
                      <a:r>
                        <a:rPr sz="1500" spc="-5" dirty="0">
                          <a:solidFill>
                            <a:srgbClr val="FFFFFF"/>
                          </a:solidFill>
                          <a:latin typeface="Times New Roman"/>
                          <a:cs typeface="Times New Roman"/>
                        </a:rPr>
                        <a:t>Conduct</a:t>
                      </a:r>
                      <a:r>
                        <a:rPr sz="1500" dirty="0">
                          <a:solidFill>
                            <a:srgbClr val="FFFFFF"/>
                          </a:solidFill>
                          <a:latin typeface="Times New Roman"/>
                          <a:cs typeface="Times New Roman"/>
                        </a:rPr>
                        <a:t> </a:t>
                      </a:r>
                      <a:r>
                        <a:rPr sz="1500" spc="-5" dirty="0">
                          <a:solidFill>
                            <a:srgbClr val="FFFFFF"/>
                          </a:solidFill>
                          <a:latin typeface="Times New Roman"/>
                          <a:cs typeface="Times New Roman"/>
                        </a:rPr>
                        <a:t>technology</a:t>
                      </a:r>
                      <a:r>
                        <a:rPr sz="1500" spc="365" dirty="0">
                          <a:solidFill>
                            <a:srgbClr val="FFFFFF"/>
                          </a:solidFill>
                          <a:latin typeface="Times New Roman"/>
                          <a:cs typeface="Times New Roman"/>
                        </a:rPr>
                        <a:t> </a:t>
                      </a:r>
                      <a:r>
                        <a:rPr sz="1500" spc="-5" dirty="0">
                          <a:solidFill>
                            <a:srgbClr val="FFFFFF"/>
                          </a:solidFill>
                          <a:latin typeface="Times New Roman"/>
                          <a:cs typeface="Times New Roman"/>
                        </a:rPr>
                        <a:t>enhancement</a:t>
                      </a:r>
                      <a:r>
                        <a:rPr sz="1500" spc="365" dirty="0">
                          <a:solidFill>
                            <a:srgbClr val="FFFFFF"/>
                          </a:solidFill>
                          <a:latin typeface="Times New Roman"/>
                          <a:cs typeface="Times New Roman"/>
                        </a:rPr>
                        <a:t> </a:t>
                      </a:r>
                      <a:r>
                        <a:rPr sz="1500" spc="-5" dirty="0">
                          <a:solidFill>
                            <a:srgbClr val="FFFFFF"/>
                          </a:solidFill>
                          <a:latin typeface="Times New Roman"/>
                          <a:cs typeface="Times New Roman"/>
                        </a:rPr>
                        <a:t>operations </a:t>
                      </a:r>
                      <a:r>
                        <a:rPr sz="1500" dirty="0">
                          <a:solidFill>
                            <a:srgbClr val="FFFFFF"/>
                          </a:solidFill>
                          <a:latin typeface="Times New Roman"/>
                          <a:cs typeface="Times New Roman"/>
                        </a:rPr>
                        <a:t> for</a:t>
                      </a:r>
                      <a:r>
                        <a:rPr sz="1500" spc="-5" dirty="0">
                          <a:solidFill>
                            <a:srgbClr val="FFFFFF"/>
                          </a:solidFill>
                          <a:latin typeface="Times New Roman"/>
                          <a:cs typeface="Times New Roman"/>
                        </a:rPr>
                        <a:t> </a:t>
                      </a:r>
                      <a:r>
                        <a:rPr sz="1500" dirty="0">
                          <a:solidFill>
                            <a:srgbClr val="FFFFFF"/>
                          </a:solidFill>
                          <a:latin typeface="Times New Roman"/>
                          <a:cs typeface="Times New Roman"/>
                        </a:rPr>
                        <a:t>12 </a:t>
                      </a:r>
                      <a:r>
                        <a:rPr sz="1500" spc="-5" dirty="0">
                          <a:solidFill>
                            <a:srgbClr val="FFFFFF"/>
                          </a:solidFill>
                          <a:latin typeface="Times New Roman"/>
                          <a:cs typeface="Times New Roman"/>
                        </a:rPr>
                        <a:t>months</a:t>
                      </a:r>
                      <a:endParaRPr sz="1500" dirty="0">
                        <a:latin typeface="Times New Roman"/>
                        <a:cs typeface="Times New Roman"/>
                      </a:endParaRPr>
                    </a:p>
                    <a:p>
                      <a:pPr marL="304800" indent="-229235">
                        <a:lnSpc>
                          <a:spcPts val="1745"/>
                        </a:lnSpc>
                        <a:spcBef>
                          <a:spcPts val="985"/>
                        </a:spcBef>
                        <a:buFont typeface="Arial"/>
                        <a:buChar char="•"/>
                        <a:tabLst>
                          <a:tab pos="304800" algn="l"/>
                          <a:tab pos="305435" algn="l"/>
                        </a:tabLst>
                      </a:pPr>
                      <a:r>
                        <a:rPr sz="1500" spc="-5" dirty="0">
                          <a:solidFill>
                            <a:srgbClr val="FFFFFF"/>
                          </a:solidFill>
                          <a:latin typeface="Times New Roman"/>
                          <a:cs typeface="Times New Roman"/>
                        </a:rPr>
                        <a:t>Perform</a:t>
                      </a:r>
                      <a:r>
                        <a:rPr sz="1500" spc="-10" dirty="0">
                          <a:solidFill>
                            <a:srgbClr val="FFFFFF"/>
                          </a:solidFill>
                          <a:latin typeface="Times New Roman"/>
                          <a:cs typeface="Times New Roman"/>
                        </a:rPr>
                        <a:t> </a:t>
                      </a:r>
                      <a:r>
                        <a:rPr sz="1500" spc="-5" dirty="0">
                          <a:solidFill>
                            <a:srgbClr val="FFFFFF"/>
                          </a:solidFill>
                          <a:latin typeface="Times New Roman"/>
                          <a:cs typeface="Times New Roman"/>
                        </a:rPr>
                        <a:t>additional </a:t>
                      </a:r>
                      <a:r>
                        <a:rPr sz="1500" dirty="0">
                          <a:solidFill>
                            <a:srgbClr val="FFFFFF"/>
                          </a:solidFill>
                          <a:latin typeface="Times New Roman"/>
                          <a:cs typeface="Times New Roman"/>
                        </a:rPr>
                        <a:t>NRHO </a:t>
                      </a:r>
                      <a:r>
                        <a:rPr sz="1500" spc="-5" dirty="0">
                          <a:solidFill>
                            <a:srgbClr val="FFFFFF"/>
                          </a:solidFill>
                          <a:latin typeface="Times New Roman"/>
                          <a:cs typeface="Times New Roman"/>
                        </a:rPr>
                        <a:t>operations</a:t>
                      </a:r>
                      <a:r>
                        <a:rPr sz="1500" dirty="0">
                          <a:solidFill>
                            <a:srgbClr val="FFFFFF"/>
                          </a:solidFill>
                          <a:latin typeface="Times New Roman"/>
                          <a:cs typeface="Times New Roman"/>
                        </a:rPr>
                        <a:t> </a:t>
                      </a:r>
                      <a:r>
                        <a:rPr sz="1500" spc="-5" dirty="0">
                          <a:solidFill>
                            <a:srgbClr val="FFFFFF"/>
                          </a:solidFill>
                          <a:latin typeface="Times New Roman"/>
                          <a:cs typeface="Times New Roman"/>
                        </a:rPr>
                        <a:t>and</a:t>
                      </a:r>
                      <a:endParaRPr sz="1500" dirty="0">
                        <a:latin typeface="Times New Roman"/>
                        <a:cs typeface="Times New Roman"/>
                      </a:endParaRPr>
                    </a:p>
                  </a:txBody>
                  <a:tcPr marL="0" marR="0" marT="0" marB="0">
                    <a:lnL w="38100">
                      <a:solidFill>
                        <a:srgbClr val="191919"/>
                      </a:solidFill>
                      <a:prstDash val="solid"/>
                    </a:lnL>
                    <a:lnR w="28575">
                      <a:solidFill>
                        <a:srgbClr val="191919"/>
                      </a:solidFill>
                      <a:prstDash val="solid"/>
                    </a:lnR>
                    <a:solidFill>
                      <a:schemeClr val="tx2">
                        <a:lumMod val="60000"/>
                        <a:lumOff val="40000"/>
                      </a:schemeClr>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3" vMerge="1">
                  <a:txBody>
                    <a:bodyPr/>
                    <a:lstStyle/>
                    <a:p>
                      <a:endParaRPr/>
                    </a:p>
                  </a:txBody>
                  <a:tcPr marL="0" marR="0" marT="47625" marB="0">
                    <a:lnL w="28575">
                      <a:solidFill>
                        <a:srgbClr val="191919"/>
                      </a:solidFill>
                      <a:prstDash val="solid"/>
                    </a:lnL>
                    <a:lnR w="19050">
                      <a:solidFill>
                        <a:srgbClr val="191919"/>
                      </a:solidFill>
                      <a:prstDash val="solid"/>
                    </a:lnR>
                    <a:lnT w="19050">
                      <a:solidFill>
                        <a:srgbClr val="191919"/>
                      </a:solidFill>
                      <a:prstDash val="solid"/>
                    </a:lnT>
                    <a:lnB w="19050">
                      <a:solidFill>
                        <a:srgbClr val="191919"/>
                      </a:solidFill>
                      <a:prstDash val="solid"/>
                    </a:lnB>
                    <a:solidFill>
                      <a:srgbClr val="1117C0"/>
                    </a:solidFill>
                  </a:tcPr>
                </a:tc>
                <a:tc hMerge="1" vMerge="1">
                  <a:txBody>
                    <a:bodyPr/>
                    <a:lstStyle/>
                    <a:p>
                      <a:endParaRPr/>
                    </a:p>
                  </a:txBody>
                  <a:tcPr marL="0" marR="0" marT="0" marB="0"/>
                </a:tc>
                <a:tc hMerge="1" vMerge="1">
                  <a:txBody>
                    <a:bodyPr/>
                    <a:lstStyle/>
                    <a:p>
                      <a:endParaRPr/>
                    </a:p>
                  </a:txBody>
                  <a:tcPr marL="0" marR="0" marT="0" marB="0"/>
                </a:tc>
                <a:extLst>
                  <a:ext uri="{0D108BD9-81ED-4DB2-BD59-A6C34878D82A}">
                    <a16:rowId xmlns:a16="http://schemas.microsoft.com/office/drawing/2014/main" val="10002"/>
                  </a:ext>
                </a:extLst>
              </a:tr>
              <a:tr h="611412">
                <a:tc gridSpan="4">
                  <a:txBody>
                    <a:bodyPr/>
                    <a:lstStyle/>
                    <a:p>
                      <a:pPr marL="282575">
                        <a:lnSpc>
                          <a:spcPts val="1510"/>
                        </a:lnSpc>
                      </a:pPr>
                      <a:r>
                        <a:rPr sz="1400" spc="-20" dirty="0">
                          <a:solidFill>
                            <a:srgbClr val="191919"/>
                          </a:solidFill>
                          <a:latin typeface="Times New Roman"/>
                          <a:cs typeface="Times New Roman"/>
                        </a:rPr>
                        <a:t>raising</a:t>
                      </a:r>
                      <a:endParaRPr sz="1400" dirty="0">
                        <a:latin typeface="Times New Roman"/>
                        <a:cs typeface="Times New Roman"/>
                      </a:endParaRPr>
                    </a:p>
                    <a:p>
                      <a:pPr marL="282575" marR="102235" indent="-214629">
                        <a:lnSpc>
                          <a:spcPts val="1580"/>
                        </a:lnSpc>
                        <a:buClr>
                          <a:srgbClr val="000000"/>
                        </a:buClr>
                        <a:buFont typeface="Arial"/>
                        <a:buChar char="•"/>
                        <a:tabLst>
                          <a:tab pos="282575" algn="l"/>
                          <a:tab pos="283210" algn="l"/>
                        </a:tabLst>
                      </a:pPr>
                      <a:r>
                        <a:rPr sz="1400" spc="-35" dirty="0">
                          <a:solidFill>
                            <a:srgbClr val="191919"/>
                          </a:solidFill>
                          <a:latin typeface="Times New Roman"/>
                          <a:cs typeface="Times New Roman"/>
                        </a:rPr>
                        <a:t>BL</a:t>
                      </a:r>
                      <a:r>
                        <a:rPr sz="1400" dirty="0">
                          <a:solidFill>
                            <a:srgbClr val="191919"/>
                          </a:solidFill>
                          <a:latin typeface="Times New Roman"/>
                          <a:cs typeface="Times New Roman"/>
                        </a:rPr>
                        <a:t>T</a:t>
                      </a:r>
                      <a:r>
                        <a:rPr sz="1400" spc="-45" dirty="0">
                          <a:solidFill>
                            <a:srgbClr val="191919"/>
                          </a:solidFill>
                          <a:latin typeface="Times New Roman"/>
                          <a:cs typeface="Times New Roman"/>
                        </a:rPr>
                        <a:t> </a:t>
                      </a:r>
                      <a:r>
                        <a:rPr sz="1400" dirty="0">
                          <a:solidFill>
                            <a:srgbClr val="191919"/>
                          </a:solidFill>
                          <a:latin typeface="Times New Roman"/>
                          <a:cs typeface="Times New Roman"/>
                        </a:rPr>
                        <a:t>&amp;  </a:t>
                      </a:r>
                      <a:r>
                        <a:rPr sz="1400" spc="-15" dirty="0">
                          <a:solidFill>
                            <a:srgbClr val="191919"/>
                          </a:solidFill>
                          <a:latin typeface="Times New Roman"/>
                          <a:cs typeface="Times New Roman"/>
                        </a:rPr>
                        <a:t>i</a:t>
                      </a:r>
                      <a:r>
                        <a:rPr sz="1400" spc="-30" dirty="0">
                          <a:solidFill>
                            <a:srgbClr val="191919"/>
                          </a:solidFill>
                          <a:latin typeface="Times New Roman"/>
                          <a:cs typeface="Times New Roman"/>
                        </a:rPr>
                        <a:t>n</a:t>
                      </a:r>
                      <a:r>
                        <a:rPr sz="1400" spc="-20" dirty="0">
                          <a:solidFill>
                            <a:srgbClr val="191919"/>
                          </a:solidFill>
                          <a:latin typeface="Times New Roman"/>
                          <a:cs typeface="Times New Roman"/>
                        </a:rPr>
                        <a:t>s</a:t>
                      </a:r>
                      <a:r>
                        <a:rPr sz="1400" spc="-25" dirty="0">
                          <a:solidFill>
                            <a:srgbClr val="191919"/>
                          </a:solidFill>
                          <a:latin typeface="Times New Roman"/>
                          <a:cs typeface="Times New Roman"/>
                        </a:rPr>
                        <a:t>e</a:t>
                      </a:r>
                      <a:r>
                        <a:rPr sz="1400" spc="-20" dirty="0">
                          <a:solidFill>
                            <a:srgbClr val="191919"/>
                          </a:solidFill>
                          <a:latin typeface="Times New Roman"/>
                          <a:cs typeface="Times New Roman"/>
                        </a:rPr>
                        <a:t>r</a:t>
                      </a:r>
                      <a:r>
                        <a:rPr sz="1400" spc="-15" dirty="0">
                          <a:solidFill>
                            <a:srgbClr val="191919"/>
                          </a:solidFill>
                          <a:latin typeface="Times New Roman"/>
                          <a:cs typeface="Times New Roman"/>
                        </a:rPr>
                        <a:t>ti</a:t>
                      </a:r>
                      <a:r>
                        <a:rPr sz="1400" spc="-30" dirty="0">
                          <a:solidFill>
                            <a:srgbClr val="191919"/>
                          </a:solidFill>
                          <a:latin typeface="Times New Roman"/>
                          <a:cs typeface="Times New Roman"/>
                        </a:rPr>
                        <a:t>o</a:t>
                      </a:r>
                      <a:r>
                        <a:rPr sz="1400" dirty="0">
                          <a:solidFill>
                            <a:srgbClr val="191919"/>
                          </a:solidFill>
                          <a:latin typeface="Times New Roman"/>
                          <a:cs typeface="Times New Roman"/>
                        </a:rPr>
                        <a:t>n</a:t>
                      </a:r>
                      <a:endParaRPr sz="1400" dirty="0">
                        <a:latin typeface="Times New Roman"/>
                        <a:cs typeface="Times New Roman"/>
                      </a:endParaRPr>
                    </a:p>
                  </a:txBody>
                  <a:tcPr marL="0" marR="0" marT="0" marB="0">
                    <a:lnL w="19050">
                      <a:solidFill>
                        <a:srgbClr val="191919"/>
                      </a:solidFill>
                      <a:prstDash val="solid"/>
                    </a:lnL>
                    <a:lnR w="38100" cap="flat" cmpd="sng" algn="ctr">
                      <a:solidFill>
                        <a:schemeClr val="tx1"/>
                      </a:solidFill>
                      <a:prstDash val="solid"/>
                      <a:round/>
                      <a:headEnd type="none" w="med" len="med"/>
                      <a:tailEnd type="none" w="med" len="med"/>
                    </a:lnR>
                    <a:solidFill>
                      <a:srgbClr val="C6EFFF"/>
                    </a:solidFill>
                  </a:tcPr>
                </a:tc>
                <a:tc hMerge="1">
                  <a:txBody>
                    <a:bodyPr/>
                    <a:lstStyle/>
                    <a:p>
                      <a:endParaRPr/>
                    </a:p>
                  </a:txBody>
                  <a:tcPr marL="0" marR="0" marT="0" marB="0"/>
                </a:tc>
                <a:tc hMerge="1">
                  <a:txBody>
                    <a:bodyPr/>
                    <a:lstStyle/>
                    <a:p>
                      <a:endParaRPr/>
                    </a:p>
                  </a:txBody>
                  <a:tcPr marL="0" marR="0" marT="0" marB="0"/>
                </a:tc>
                <a:tc hMerge="1">
                  <a:txBody>
                    <a:bodyPr/>
                    <a:lstStyle/>
                    <a:p>
                      <a:endParaRPr lang="en-US"/>
                    </a:p>
                  </a:txBody>
                  <a:tcPr/>
                </a:tc>
                <a:tc gridSpan="7" vMerge="1">
                  <a:txBody>
                    <a:bodyPr/>
                    <a:lstStyle/>
                    <a:p>
                      <a:endParaRPr/>
                    </a:p>
                  </a:txBody>
                  <a:tcPr marL="0" marR="0" marT="31750" marB="0">
                    <a:lnL w="28575">
                      <a:solidFill>
                        <a:srgbClr val="191919"/>
                      </a:solidFill>
                      <a:prstDash val="solid"/>
                    </a:lnL>
                    <a:lnR w="38100">
                      <a:solidFill>
                        <a:srgbClr val="191919"/>
                      </a:solidFill>
                      <a:prstDash val="solid"/>
                    </a:lnR>
                    <a:lnT w="19050">
                      <a:solidFill>
                        <a:srgbClr val="191919"/>
                      </a:solidFill>
                      <a:prstDash val="solid"/>
                    </a:lnT>
                    <a:lnB w="19050">
                      <a:solidFill>
                        <a:srgbClr val="191919"/>
                      </a:solidFill>
                      <a:prstDash val="solid"/>
                    </a:lnB>
                    <a:solidFill>
                      <a:srgbClr val="8DE0FF"/>
                    </a:solidFill>
                  </a:tcPr>
                </a:tc>
                <a:tc hMerge="1" vMerge="1">
                  <a:txBody>
                    <a:bodyPr/>
                    <a:lstStyle/>
                    <a:p>
                      <a:endParaRPr/>
                    </a:p>
                  </a:txBody>
                  <a:tcPr marL="0" marR="0" marT="0" marB="0"/>
                </a:tc>
                <a:tc hMerge="1" vMerge="1">
                  <a:txBody>
                    <a:bodyPr/>
                    <a:lstStyle/>
                    <a:p>
                      <a:endParaRPr/>
                    </a:p>
                  </a:txBody>
                  <a:tcPr marL="0" marR="0" marT="0" marB="0"/>
                </a:tc>
                <a:tc hMerge="1" vMerge="1">
                  <a:txBody>
                    <a:bodyPr/>
                    <a:lstStyle/>
                    <a:p>
                      <a:endParaRPr/>
                    </a:p>
                  </a:txBody>
                  <a:tcPr marL="0" marR="0" marT="0" marB="0"/>
                </a:tc>
                <a:tc hMerge="1" vMerge="1">
                  <a:txBody>
                    <a:bodyPr/>
                    <a:lstStyle/>
                    <a:p>
                      <a:endParaRPr/>
                    </a:p>
                  </a:txBody>
                  <a:tcPr marL="0" marR="0" marT="0" marB="0"/>
                </a:tc>
                <a:tc hMerge="1" vMerge="1">
                  <a:txBody>
                    <a:bodyPr/>
                    <a:lstStyle/>
                    <a:p>
                      <a:endParaRPr/>
                    </a:p>
                  </a:txBody>
                  <a:tcPr marL="0" marR="0" marT="0" marB="0"/>
                </a:tc>
                <a:tc hMerge="1" vMerge="1">
                  <a:txBody>
                    <a:bodyPr/>
                    <a:lstStyle/>
                    <a:p>
                      <a:endParaRPr lang="en-US"/>
                    </a:p>
                  </a:txBody>
                  <a:tcPr/>
                </a:tc>
                <a:tc gridSpan="12">
                  <a:txBody>
                    <a:bodyPr/>
                    <a:lstStyle/>
                    <a:p>
                      <a:pPr marL="304800">
                        <a:lnSpc>
                          <a:spcPts val="1755"/>
                        </a:lnSpc>
                      </a:pPr>
                      <a:r>
                        <a:rPr sz="1500" spc="-5" dirty="0">
                          <a:solidFill>
                            <a:srgbClr val="FFFFFF"/>
                          </a:solidFill>
                          <a:latin typeface="Times New Roman"/>
                          <a:cs typeface="Times New Roman"/>
                        </a:rPr>
                        <a:t>autonomous</a:t>
                      </a:r>
                      <a:r>
                        <a:rPr sz="1500" spc="-10" dirty="0">
                          <a:solidFill>
                            <a:srgbClr val="FFFFFF"/>
                          </a:solidFill>
                          <a:latin typeface="Times New Roman"/>
                          <a:cs typeface="Times New Roman"/>
                        </a:rPr>
                        <a:t> </a:t>
                      </a:r>
                      <a:r>
                        <a:rPr sz="1500" spc="-5" dirty="0">
                          <a:solidFill>
                            <a:srgbClr val="FFFFFF"/>
                          </a:solidFill>
                          <a:latin typeface="Times New Roman"/>
                          <a:cs typeface="Times New Roman"/>
                        </a:rPr>
                        <a:t>system</a:t>
                      </a:r>
                      <a:r>
                        <a:rPr sz="1500" spc="-10" dirty="0">
                          <a:solidFill>
                            <a:srgbClr val="FFFFFF"/>
                          </a:solidFill>
                          <a:latin typeface="Times New Roman"/>
                          <a:cs typeface="Times New Roman"/>
                        </a:rPr>
                        <a:t> </a:t>
                      </a:r>
                      <a:r>
                        <a:rPr sz="1500" spc="-5" dirty="0">
                          <a:solidFill>
                            <a:srgbClr val="FFFFFF"/>
                          </a:solidFill>
                          <a:latin typeface="Times New Roman"/>
                          <a:cs typeface="Times New Roman"/>
                        </a:rPr>
                        <a:t>evaluation</a:t>
                      </a:r>
                      <a:endParaRPr sz="1500" dirty="0">
                        <a:latin typeface="Times New Roman"/>
                        <a:cs typeface="Times New Roman"/>
                      </a:endParaRPr>
                    </a:p>
                    <a:p>
                      <a:pPr marL="304800" marR="0" lvl="0" indent="-229235" defTabSz="914400" eaLnBrk="1" fontAlgn="auto" latinLnBrk="0" hangingPunct="1">
                        <a:lnSpc>
                          <a:spcPct val="100000"/>
                        </a:lnSpc>
                        <a:spcBef>
                          <a:spcPts val="1005"/>
                        </a:spcBef>
                        <a:spcAft>
                          <a:spcPts val="0"/>
                        </a:spcAft>
                        <a:buClrTx/>
                        <a:buSzTx/>
                        <a:buFont typeface="Arial"/>
                        <a:buChar char="•"/>
                        <a:tabLst>
                          <a:tab pos="304800" algn="l"/>
                          <a:tab pos="305435" algn="l"/>
                        </a:tabLst>
                        <a:defRPr/>
                      </a:pPr>
                      <a:r>
                        <a:rPr sz="1500" spc="-5" dirty="0">
                          <a:solidFill>
                            <a:srgbClr val="FFFFFF"/>
                          </a:solidFill>
                          <a:latin typeface="Times New Roman"/>
                          <a:cs typeface="Times New Roman"/>
                        </a:rPr>
                        <a:t>Continued CAPSTONE</a:t>
                      </a:r>
                      <a:r>
                        <a:rPr sz="1500" spc="-10" dirty="0">
                          <a:solidFill>
                            <a:srgbClr val="FFFFFF"/>
                          </a:solidFill>
                          <a:latin typeface="Times New Roman"/>
                          <a:cs typeface="Times New Roman"/>
                        </a:rPr>
                        <a:t> </a:t>
                      </a:r>
                      <a:r>
                        <a:rPr sz="1500" spc="-5" dirty="0">
                          <a:solidFill>
                            <a:srgbClr val="FFFFFF"/>
                          </a:solidFill>
                          <a:latin typeface="Times New Roman"/>
                          <a:cs typeface="Times New Roman"/>
                        </a:rPr>
                        <a:t>to LRO </a:t>
                      </a:r>
                      <a:r>
                        <a:rPr lang="en-US" sz="1500" spc="-5" dirty="0">
                          <a:solidFill>
                            <a:srgbClr val="FFFFFF"/>
                          </a:solidFill>
                          <a:latin typeface="Times New Roman"/>
                          <a:cs typeface="Times New Roman"/>
                        </a:rPr>
                        <a:t>and 1-way </a:t>
                      </a:r>
                      <a:r>
                        <a:rPr sz="1500" spc="-5" dirty="0">
                          <a:solidFill>
                            <a:srgbClr val="FFFFFF"/>
                          </a:solidFill>
                          <a:latin typeface="Times New Roman"/>
                          <a:cs typeface="Times New Roman"/>
                        </a:rPr>
                        <a:t>ranging</a:t>
                      </a:r>
                      <a:r>
                        <a:rPr lang="en-US" sz="1500" spc="-5" dirty="0">
                          <a:solidFill>
                            <a:srgbClr val="FFFFFF"/>
                          </a:solidFill>
                          <a:latin typeface="Times New Roman"/>
                          <a:cs typeface="Times New Roman"/>
                        </a:rPr>
                        <a:t> experiments</a:t>
                      </a:r>
                      <a:endParaRPr lang="en-US" sz="1500" dirty="0">
                        <a:latin typeface="Times New Roman"/>
                        <a:cs typeface="Times New Roman"/>
                      </a:endParaRPr>
                    </a:p>
                  </a:txBody>
                  <a:tcPr marL="0" marR="0" marT="0" marB="0">
                    <a:lnL w="38100">
                      <a:solidFill>
                        <a:srgbClr val="191919"/>
                      </a:solidFill>
                      <a:prstDash val="solid"/>
                    </a:lnL>
                    <a:lnR w="28575">
                      <a:solidFill>
                        <a:srgbClr val="191919"/>
                      </a:solidFill>
                      <a:prstDash val="solid"/>
                    </a:lnR>
                    <a:solidFill>
                      <a:schemeClr val="tx2">
                        <a:lumMod val="60000"/>
                        <a:lumOff val="40000"/>
                      </a:schemeClr>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3" vMerge="1">
                  <a:txBody>
                    <a:bodyPr/>
                    <a:lstStyle/>
                    <a:p>
                      <a:endParaRPr/>
                    </a:p>
                  </a:txBody>
                  <a:tcPr marL="0" marR="0" marT="47625" marB="0">
                    <a:lnL w="28575">
                      <a:solidFill>
                        <a:srgbClr val="191919"/>
                      </a:solidFill>
                      <a:prstDash val="solid"/>
                    </a:lnL>
                    <a:lnR w="19050">
                      <a:solidFill>
                        <a:srgbClr val="191919"/>
                      </a:solidFill>
                      <a:prstDash val="solid"/>
                    </a:lnR>
                    <a:lnT w="19050">
                      <a:solidFill>
                        <a:srgbClr val="191919"/>
                      </a:solidFill>
                      <a:prstDash val="solid"/>
                    </a:lnT>
                    <a:lnB w="19050">
                      <a:solidFill>
                        <a:srgbClr val="191919"/>
                      </a:solidFill>
                      <a:prstDash val="solid"/>
                    </a:lnB>
                    <a:solidFill>
                      <a:srgbClr val="1117C0"/>
                    </a:solidFill>
                  </a:tcPr>
                </a:tc>
                <a:tc hMerge="1" vMerge="1">
                  <a:txBody>
                    <a:bodyPr/>
                    <a:lstStyle/>
                    <a:p>
                      <a:endParaRPr/>
                    </a:p>
                  </a:txBody>
                  <a:tcPr marL="0" marR="0" marT="0" marB="0"/>
                </a:tc>
                <a:tc hMerge="1" vMerge="1">
                  <a:txBody>
                    <a:bodyPr/>
                    <a:lstStyle/>
                    <a:p>
                      <a:endParaRPr/>
                    </a:p>
                  </a:txBody>
                  <a:tcPr marL="0" marR="0" marT="0" marB="0"/>
                </a:tc>
                <a:extLst>
                  <a:ext uri="{0D108BD9-81ED-4DB2-BD59-A6C34878D82A}">
                    <a16:rowId xmlns:a16="http://schemas.microsoft.com/office/drawing/2014/main" val="10003"/>
                  </a:ext>
                </a:extLst>
              </a:tr>
              <a:tr h="225087">
                <a:tc gridSpan="4">
                  <a:txBody>
                    <a:bodyPr/>
                    <a:lstStyle/>
                    <a:p>
                      <a:pPr marL="282575">
                        <a:lnSpc>
                          <a:spcPts val="1630"/>
                        </a:lnSpc>
                        <a:spcBef>
                          <a:spcPts val="15"/>
                        </a:spcBef>
                      </a:pPr>
                      <a:r>
                        <a:rPr sz="1400" spc="-20" dirty="0">
                          <a:solidFill>
                            <a:srgbClr val="191919"/>
                          </a:solidFill>
                          <a:latin typeface="Times New Roman"/>
                          <a:cs typeface="Times New Roman"/>
                        </a:rPr>
                        <a:t>into</a:t>
                      </a:r>
                      <a:endParaRPr sz="1400" dirty="0">
                        <a:latin typeface="Times New Roman"/>
                        <a:cs typeface="Times New Roman"/>
                      </a:endParaRPr>
                    </a:p>
                  </a:txBody>
                  <a:tcPr marL="0" marR="0" marT="0" marB="0">
                    <a:lnL w="19050">
                      <a:solidFill>
                        <a:srgbClr val="191919"/>
                      </a:solidFill>
                      <a:prstDash val="solid"/>
                    </a:lnL>
                    <a:lnR w="38100" cap="flat" cmpd="sng" algn="ctr">
                      <a:solidFill>
                        <a:schemeClr val="tx1"/>
                      </a:solidFill>
                      <a:prstDash val="solid"/>
                      <a:round/>
                      <a:headEnd type="none" w="med" len="med"/>
                      <a:tailEnd type="none" w="med" len="med"/>
                    </a:lnR>
                    <a:solidFill>
                      <a:srgbClr val="C6EFFF"/>
                    </a:solidFill>
                  </a:tcPr>
                </a:tc>
                <a:tc hMerge="1">
                  <a:txBody>
                    <a:bodyPr/>
                    <a:lstStyle/>
                    <a:p>
                      <a:endParaRPr/>
                    </a:p>
                  </a:txBody>
                  <a:tcPr marL="0" marR="0" marT="0" marB="0"/>
                </a:tc>
                <a:tc hMerge="1">
                  <a:txBody>
                    <a:bodyPr/>
                    <a:lstStyle/>
                    <a:p>
                      <a:endParaRPr/>
                    </a:p>
                  </a:txBody>
                  <a:tcPr marL="0" marR="0" marT="0" marB="0"/>
                </a:tc>
                <a:tc hMerge="1">
                  <a:txBody>
                    <a:bodyPr/>
                    <a:lstStyle/>
                    <a:p>
                      <a:endParaRPr lang="en-US"/>
                    </a:p>
                  </a:txBody>
                  <a:tcPr/>
                </a:tc>
                <a:tc gridSpan="7" vMerge="1">
                  <a:txBody>
                    <a:bodyPr/>
                    <a:lstStyle/>
                    <a:p>
                      <a:endParaRPr/>
                    </a:p>
                  </a:txBody>
                  <a:tcPr marL="0" marR="0" marT="31750" marB="0">
                    <a:lnL w="28575">
                      <a:solidFill>
                        <a:srgbClr val="191919"/>
                      </a:solidFill>
                      <a:prstDash val="solid"/>
                    </a:lnL>
                    <a:lnR w="38100">
                      <a:solidFill>
                        <a:srgbClr val="191919"/>
                      </a:solidFill>
                      <a:prstDash val="solid"/>
                    </a:lnR>
                    <a:lnT w="19050">
                      <a:solidFill>
                        <a:srgbClr val="191919"/>
                      </a:solidFill>
                      <a:prstDash val="solid"/>
                    </a:lnT>
                    <a:lnB w="19050">
                      <a:solidFill>
                        <a:srgbClr val="191919"/>
                      </a:solidFill>
                      <a:prstDash val="solid"/>
                    </a:lnB>
                    <a:solidFill>
                      <a:srgbClr val="8DE0FF"/>
                    </a:solidFill>
                  </a:tcPr>
                </a:tc>
                <a:tc hMerge="1" vMerge="1">
                  <a:txBody>
                    <a:bodyPr/>
                    <a:lstStyle/>
                    <a:p>
                      <a:endParaRPr/>
                    </a:p>
                  </a:txBody>
                  <a:tcPr marL="0" marR="0" marT="0" marB="0"/>
                </a:tc>
                <a:tc hMerge="1" vMerge="1">
                  <a:txBody>
                    <a:bodyPr/>
                    <a:lstStyle/>
                    <a:p>
                      <a:endParaRPr/>
                    </a:p>
                  </a:txBody>
                  <a:tcPr marL="0" marR="0" marT="0" marB="0"/>
                </a:tc>
                <a:tc hMerge="1" vMerge="1">
                  <a:txBody>
                    <a:bodyPr/>
                    <a:lstStyle/>
                    <a:p>
                      <a:endParaRPr/>
                    </a:p>
                  </a:txBody>
                  <a:tcPr marL="0" marR="0" marT="0" marB="0"/>
                </a:tc>
                <a:tc hMerge="1" vMerge="1">
                  <a:txBody>
                    <a:bodyPr/>
                    <a:lstStyle/>
                    <a:p>
                      <a:endParaRPr/>
                    </a:p>
                  </a:txBody>
                  <a:tcPr marL="0" marR="0" marT="0" marB="0"/>
                </a:tc>
                <a:tc hMerge="1" vMerge="1">
                  <a:txBody>
                    <a:bodyPr/>
                    <a:lstStyle/>
                    <a:p>
                      <a:endParaRPr/>
                    </a:p>
                  </a:txBody>
                  <a:tcPr marL="0" marR="0" marT="0" marB="0"/>
                </a:tc>
                <a:tc hMerge="1" vMerge="1">
                  <a:txBody>
                    <a:bodyPr/>
                    <a:lstStyle/>
                    <a:p>
                      <a:endParaRPr lang="en-US"/>
                    </a:p>
                  </a:txBody>
                  <a:tcPr/>
                </a:tc>
                <a:tc gridSpan="12">
                  <a:txBody>
                    <a:bodyPr/>
                    <a:lstStyle/>
                    <a:p>
                      <a:pPr marL="304800">
                        <a:lnSpc>
                          <a:spcPts val="1620"/>
                        </a:lnSpc>
                      </a:pPr>
                      <a:endParaRPr sz="1500" dirty="0">
                        <a:latin typeface="Times New Roman"/>
                        <a:cs typeface="Times New Roman"/>
                      </a:endParaRPr>
                    </a:p>
                  </a:txBody>
                  <a:tcPr marL="0" marR="0" marT="0" marB="0">
                    <a:lnL w="38100">
                      <a:solidFill>
                        <a:srgbClr val="191919"/>
                      </a:solidFill>
                      <a:prstDash val="solid"/>
                    </a:lnL>
                    <a:lnR w="28575">
                      <a:solidFill>
                        <a:srgbClr val="191919"/>
                      </a:solidFill>
                      <a:prstDash val="solid"/>
                    </a:lnR>
                    <a:solidFill>
                      <a:schemeClr val="tx2">
                        <a:lumMod val="60000"/>
                        <a:lumOff val="40000"/>
                      </a:schemeClr>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3" vMerge="1">
                  <a:txBody>
                    <a:bodyPr/>
                    <a:lstStyle/>
                    <a:p>
                      <a:endParaRPr/>
                    </a:p>
                  </a:txBody>
                  <a:tcPr marL="0" marR="0" marT="47625" marB="0">
                    <a:lnL w="28575">
                      <a:solidFill>
                        <a:srgbClr val="191919"/>
                      </a:solidFill>
                      <a:prstDash val="solid"/>
                    </a:lnL>
                    <a:lnR w="19050">
                      <a:solidFill>
                        <a:srgbClr val="191919"/>
                      </a:solidFill>
                      <a:prstDash val="solid"/>
                    </a:lnR>
                    <a:lnT w="19050">
                      <a:solidFill>
                        <a:srgbClr val="191919"/>
                      </a:solidFill>
                      <a:prstDash val="solid"/>
                    </a:lnT>
                    <a:lnB w="19050">
                      <a:solidFill>
                        <a:srgbClr val="191919"/>
                      </a:solidFill>
                      <a:prstDash val="solid"/>
                    </a:lnB>
                    <a:solidFill>
                      <a:srgbClr val="1117C0"/>
                    </a:solidFill>
                  </a:tcPr>
                </a:tc>
                <a:tc hMerge="1" vMerge="1">
                  <a:txBody>
                    <a:bodyPr/>
                    <a:lstStyle/>
                    <a:p>
                      <a:endParaRPr/>
                    </a:p>
                  </a:txBody>
                  <a:tcPr marL="0" marR="0" marT="0" marB="0"/>
                </a:tc>
                <a:tc hMerge="1" vMerge="1">
                  <a:txBody>
                    <a:bodyPr/>
                    <a:lstStyle/>
                    <a:p>
                      <a:endParaRPr/>
                    </a:p>
                  </a:txBody>
                  <a:tcPr marL="0" marR="0" marT="0" marB="0"/>
                </a:tc>
                <a:extLst>
                  <a:ext uri="{0D108BD9-81ED-4DB2-BD59-A6C34878D82A}">
                    <a16:rowId xmlns:a16="http://schemas.microsoft.com/office/drawing/2014/main" val="10004"/>
                  </a:ext>
                </a:extLst>
              </a:tr>
              <a:tr h="411478">
                <a:tc gridSpan="4">
                  <a:txBody>
                    <a:bodyPr/>
                    <a:lstStyle/>
                    <a:p>
                      <a:pPr marL="282575">
                        <a:lnSpc>
                          <a:spcPts val="1510"/>
                        </a:lnSpc>
                      </a:pPr>
                      <a:r>
                        <a:rPr sz="1400" spc="-40" dirty="0">
                          <a:solidFill>
                            <a:srgbClr val="191919"/>
                          </a:solidFill>
                          <a:latin typeface="Times New Roman"/>
                          <a:cs typeface="Times New Roman"/>
                        </a:rPr>
                        <a:t>NRHO</a:t>
                      </a:r>
                      <a:endParaRPr sz="1400" dirty="0">
                        <a:latin typeface="Times New Roman"/>
                        <a:cs typeface="Times New Roman"/>
                      </a:endParaRPr>
                    </a:p>
                    <a:p>
                      <a:pPr marL="282575">
                        <a:lnSpc>
                          <a:spcPts val="1585"/>
                        </a:lnSpc>
                      </a:pPr>
                      <a:r>
                        <a:rPr sz="1400" spc="-30" dirty="0">
                          <a:solidFill>
                            <a:srgbClr val="191919"/>
                          </a:solidFill>
                          <a:latin typeface="Times New Roman"/>
                          <a:cs typeface="Times New Roman"/>
                        </a:rPr>
                        <a:t>by</a:t>
                      </a:r>
                      <a:endParaRPr sz="1400" dirty="0">
                        <a:latin typeface="Times New Roman"/>
                        <a:cs typeface="Times New Roman"/>
                      </a:endParaRPr>
                    </a:p>
                  </a:txBody>
                  <a:tcPr marL="0" marR="0" marT="0" marB="0">
                    <a:lnL w="19050">
                      <a:solidFill>
                        <a:srgbClr val="191919"/>
                      </a:solidFill>
                      <a:prstDash val="solid"/>
                    </a:lnL>
                    <a:lnR w="38100" cap="flat" cmpd="sng" algn="ctr">
                      <a:solidFill>
                        <a:schemeClr val="tx1"/>
                      </a:solidFill>
                      <a:prstDash val="solid"/>
                      <a:round/>
                      <a:headEnd type="none" w="med" len="med"/>
                      <a:tailEnd type="none" w="med" len="med"/>
                    </a:lnR>
                    <a:lnB w="38100" cap="flat" cmpd="sng" algn="ctr">
                      <a:noFill/>
                      <a:prstDash val="solid"/>
                      <a:round/>
                      <a:headEnd type="none" w="med" len="med"/>
                      <a:tailEnd type="none" w="med" len="med"/>
                    </a:lnB>
                    <a:solidFill>
                      <a:srgbClr val="C6EFFF"/>
                    </a:solidFill>
                  </a:tcPr>
                </a:tc>
                <a:tc hMerge="1">
                  <a:txBody>
                    <a:bodyPr/>
                    <a:lstStyle/>
                    <a:p>
                      <a:endParaRPr/>
                    </a:p>
                  </a:txBody>
                  <a:tcPr marL="0" marR="0" marT="0" marB="0"/>
                </a:tc>
                <a:tc hMerge="1">
                  <a:txBody>
                    <a:bodyPr/>
                    <a:lstStyle/>
                    <a:p>
                      <a:endParaRPr/>
                    </a:p>
                  </a:txBody>
                  <a:tcPr marL="0" marR="0" marT="0" marB="0"/>
                </a:tc>
                <a:tc hMerge="1">
                  <a:txBody>
                    <a:bodyPr/>
                    <a:lstStyle/>
                    <a:p>
                      <a:endParaRPr lang="en-US"/>
                    </a:p>
                  </a:txBody>
                  <a:tcPr/>
                </a:tc>
                <a:tc gridSpan="7" vMerge="1">
                  <a:txBody>
                    <a:bodyPr/>
                    <a:lstStyle/>
                    <a:p>
                      <a:endParaRPr/>
                    </a:p>
                  </a:txBody>
                  <a:tcPr marL="0" marR="0" marT="31750" marB="0">
                    <a:lnL w="28575">
                      <a:solidFill>
                        <a:srgbClr val="191919"/>
                      </a:solidFill>
                      <a:prstDash val="solid"/>
                    </a:lnL>
                    <a:lnR w="38100">
                      <a:solidFill>
                        <a:srgbClr val="191919"/>
                      </a:solidFill>
                      <a:prstDash val="solid"/>
                    </a:lnR>
                    <a:lnT w="19050">
                      <a:solidFill>
                        <a:srgbClr val="191919"/>
                      </a:solidFill>
                      <a:prstDash val="solid"/>
                    </a:lnT>
                    <a:lnB w="19050">
                      <a:solidFill>
                        <a:srgbClr val="191919"/>
                      </a:solidFill>
                      <a:prstDash val="solid"/>
                    </a:lnB>
                    <a:solidFill>
                      <a:srgbClr val="8DE0FF"/>
                    </a:solidFill>
                  </a:tcPr>
                </a:tc>
                <a:tc hMerge="1" vMerge="1">
                  <a:txBody>
                    <a:bodyPr/>
                    <a:lstStyle/>
                    <a:p>
                      <a:endParaRPr/>
                    </a:p>
                  </a:txBody>
                  <a:tcPr marL="0" marR="0" marT="0" marB="0"/>
                </a:tc>
                <a:tc hMerge="1" vMerge="1">
                  <a:txBody>
                    <a:bodyPr/>
                    <a:lstStyle/>
                    <a:p>
                      <a:endParaRPr/>
                    </a:p>
                  </a:txBody>
                  <a:tcPr marL="0" marR="0" marT="0" marB="0"/>
                </a:tc>
                <a:tc hMerge="1" vMerge="1">
                  <a:txBody>
                    <a:bodyPr/>
                    <a:lstStyle/>
                    <a:p>
                      <a:endParaRPr/>
                    </a:p>
                  </a:txBody>
                  <a:tcPr marL="0" marR="0" marT="0" marB="0"/>
                </a:tc>
                <a:tc hMerge="1" vMerge="1">
                  <a:txBody>
                    <a:bodyPr/>
                    <a:lstStyle/>
                    <a:p>
                      <a:endParaRPr/>
                    </a:p>
                  </a:txBody>
                  <a:tcPr marL="0" marR="0" marT="0" marB="0"/>
                </a:tc>
                <a:tc hMerge="1" vMerge="1">
                  <a:txBody>
                    <a:bodyPr/>
                    <a:lstStyle/>
                    <a:p>
                      <a:endParaRPr/>
                    </a:p>
                  </a:txBody>
                  <a:tcPr marL="0" marR="0" marT="0" marB="0"/>
                </a:tc>
                <a:tc hMerge="1" vMerge="1">
                  <a:txBody>
                    <a:bodyPr/>
                    <a:lstStyle/>
                    <a:p>
                      <a:endParaRPr lang="en-US"/>
                    </a:p>
                  </a:txBody>
                  <a:tcPr/>
                </a:tc>
                <a:tc gridSpan="12">
                  <a:txBody>
                    <a:bodyPr/>
                    <a:lstStyle/>
                    <a:p>
                      <a:pPr marL="304800" indent="-229235">
                        <a:lnSpc>
                          <a:spcPct val="100000"/>
                        </a:lnSpc>
                        <a:spcBef>
                          <a:spcPts val="880"/>
                        </a:spcBef>
                        <a:buFont typeface="Arial"/>
                        <a:buChar char="•"/>
                        <a:tabLst>
                          <a:tab pos="304800" algn="l"/>
                          <a:tab pos="305435" algn="l"/>
                        </a:tabLst>
                      </a:pPr>
                      <a:r>
                        <a:rPr sz="1500" spc="-5" dirty="0">
                          <a:solidFill>
                            <a:srgbClr val="FFFFFF"/>
                          </a:solidFill>
                          <a:latin typeface="Times New Roman"/>
                          <a:cs typeface="Times New Roman"/>
                        </a:rPr>
                        <a:t>Increase</a:t>
                      </a:r>
                      <a:r>
                        <a:rPr sz="1500" spc="-10" dirty="0">
                          <a:solidFill>
                            <a:srgbClr val="FFFFFF"/>
                          </a:solidFill>
                          <a:latin typeface="Times New Roman"/>
                          <a:cs typeface="Times New Roman"/>
                        </a:rPr>
                        <a:t> </a:t>
                      </a:r>
                      <a:r>
                        <a:rPr sz="1500" spc="-5" dirty="0">
                          <a:solidFill>
                            <a:srgbClr val="FFFFFF"/>
                          </a:solidFill>
                          <a:latin typeface="Times New Roman"/>
                          <a:cs typeface="Times New Roman"/>
                        </a:rPr>
                        <a:t>fidelity</a:t>
                      </a:r>
                      <a:r>
                        <a:rPr sz="1500" dirty="0">
                          <a:solidFill>
                            <a:srgbClr val="FFFFFF"/>
                          </a:solidFill>
                          <a:latin typeface="Times New Roman"/>
                          <a:cs typeface="Times New Roman"/>
                        </a:rPr>
                        <a:t> of CAPS </a:t>
                      </a:r>
                      <a:r>
                        <a:rPr sz="1500" spc="-5" dirty="0">
                          <a:solidFill>
                            <a:srgbClr val="FFFFFF"/>
                          </a:solidFill>
                          <a:latin typeface="Times New Roman"/>
                          <a:cs typeface="Times New Roman"/>
                        </a:rPr>
                        <a:t>system demonstration</a:t>
                      </a:r>
                      <a:endParaRPr sz="1500" dirty="0">
                        <a:latin typeface="Times New Roman"/>
                        <a:cs typeface="Times New Roman"/>
                      </a:endParaRPr>
                    </a:p>
                  </a:txBody>
                  <a:tcPr marL="0" marR="0" marT="0" marB="0">
                    <a:lnL w="38100">
                      <a:solidFill>
                        <a:srgbClr val="191919"/>
                      </a:solidFill>
                      <a:prstDash val="solid"/>
                    </a:lnL>
                    <a:lnR w="28575">
                      <a:solidFill>
                        <a:srgbClr val="191919"/>
                      </a:solidFill>
                      <a:prstDash val="solid"/>
                    </a:lnR>
                    <a:solidFill>
                      <a:schemeClr val="tx2">
                        <a:lumMod val="60000"/>
                        <a:lumOff val="40000"/>
                      </a:schemeClr>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3" vMerge="1">
                  <a:txBody>
                    <a:bodyPr/>
                    <a:lstStyle/>
                    <a:p>
                      <a:endParaRPr/>
                    </a:p>
                  </a:txBody>
                  <a:tcPr marL="0" marR="0" marT="47625" marB="0">
                    <a:lnL w="28575">
                      <a:solidFill>
                        <a:srgbClr val="191919"/>
                      </a:solidFill>
                      <a:prstDash val="solid"/>
                    </a:lnL>
                    <a:lnR w="19050">
                      <a:solidFill>
                        <a:srgbClr val="191919"/>
                      </a:solidFill>
                      <a:prstDash val="solid"/>
                    </a:lnR>
                    <a:lnT w="19050">
                      <a:solidFill>
                        <a:srgbClr val="191919"/>
                      </a:solidFill>
                      <a:prstDash val="solid"/>
                    </a:lnT>
                    <a:lnB w="19050">
                      <a:solidFill>
                        <a:srgbClr val="191919"/>
                      </a:solidFill>
                      <a:prstDash val="solid"/>
                    </a:lnB>
                    <a:solidFill>
                      <a:srgbClr val="1117C0"/>
                    </a:solidFill>
                  </a:tcPr>
                </a:tc>
                <a:tc hMerge="1" vMerge="1">
                  <a:txBody>
                    <a:bodyPr/>
                    <a:lstStyle/>
                    <a:p>
                      <a:endParaRPr/>
                    </a:p>
                  </a:txBody>
                  <a:tcPr marL="0" marR="0" marT="0" marB="0"/>
                </a:tc>
                <a:tc hMerge="1" vMerge="1">
                  <a:txBody>
                    <a:bodyPr/>
                    <a:lstStyle/>
                    <a:p>
                      <a:endParaRPr/>
                    </a:p>
                  </a:txBody>
                  <a:tcPr marL="0" marR="0" marT="0" marB="0"/>
                </a:tc>
                <a:extLst>
                  <a:ext uri="{0D108BD9-81ED-4DB2-BD59-A6C34878D82A}">
                    <a16:rowId xmlns:a16="http://schemas.microsoft.com/office/drawing/2014/main" val="10005"/>
                  </a:ext>
                </a:extLst>
              </a:tr>
              <a:tr h="1040948">
                <a:tc gridSpan="4">
                  <a:txBody>
                    <a:bodyPr/>
                    <a:lstStyle/>
                    <a:p>
                      <a:pPr marL="282575">
                        <a:lnSpc>
                          <a:spcPts val="1520"/>
                        </a:lnSpc>
                      </a:pPr>
                      <a:r>
                        <a:rPr sz="1400" spc="-30" dirty="0">
                          <a:solidFill>
                            <a:srgbClr val="191919"/>
                          </a:solidFill>
                          <a:latin typeface="Times New Roman"/>
                          <a:cs typeface="Times New Roman"/>
                        </a:rPr>
                        <a:t>CAPS-</a:t>
                      </a:r>
                      <a:endParaRPr sz="1400" dirty="0">
                        <a:latin typeface="Times New Roman"/>
                        <a:cs typeface="Times New Roman"/>
                      </a:endParaRPr>
                    </a:p>
                    <a:p>
                      <a:pPr marL="282575">
                        <a:lnSpc>
                          <a:spcPts val="1645"/>
                        </a:lnSpc>
                      </a:pPr>
                      <a:r>
                        <a:rPr sz="1400" spc="-30" dirty="0">
                          <a:solidFill>
                            <a:srgbClr val="191919"/>
                          </a:solidFill>
                          <a:latin typeface="Times New Roman"/>
                          <a:cs typeface="Times New Roman"/>
                        </a:rPr>
                        <a:t>TONE</a:t>
                      </a:r>
                      <a:endParaRPr sz="1400" dirty="0">
                        <a:latin typeface="Times New Roman"/>
                        <a:cs typeface="Times New Roman"/>
                      </a:endParaRPr>
                    </a:p>
                    <a:p>
                      <a:pPr marL="282575">
                        <a:lnSpc>
                          <a:spcPct val="100000"/>
                        </a:lnSpc>
                        <a:spcBef>
                          <a:spcPts val="20"/>
                        </a:spcBef>
                      </a:pPr>
                      <a:r>
                        <a:rPr sz="1400" spc="-15" dirty="0">
                          <a:solidFill>
                            <a:srgbClr val="191919"/>
                          </a:solidFill>
                          <a:latin typeface="Times New Roman"/>
                          <a:cs typeface="Times New Roman"/>
                        </a:rPr>
                        <a:t>S/C</a:t>
                      </a:r>
                      <a:endParaRPr sz="1400" dirty="0">
                        <a:latin typeface="Times New Roman"/>
                        <a:cs typeface="Times New Roman"/>
                      </a:endParaRPr>
                    </a:p>
                  </a:txBody>
                  <a:tcPr marL="0" marR="0" marT="0" marB="0">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C6EFFF"/>
                    </a:solidFill>
                  </a:tcPr>
                </a:tc>
                <a:tc hMerge="1">
                  <a:txBody>
                    <a:bodyPr/>
                    <a:lstStyle/>
                    <a:p>
                      <a:endParaRPr/>
                    </a:p>
                  </a:txBody>
                  <a:tcPr marL="0" marR="0" marT="0" marB="0"/>
                </a:tc>
                <a:tc hMerge="1">
                  <a:txBody>
                    <a:bodyPr/>
                    <a:lstStyle/>
                    <a:p>
                      <a:endParaRPr/>
                    </a:p>
                  </a:txBody>
                  <a:tcPr marL="0" marR="0" marT="0" marB="0"/>
                </a:tc>
                <a:tc hMerge="1">
                  <a:txBody>
                    <a:bodyPr/>
                    <a:lstStyle/>
                    <a:p>
                      <a:endParaRPr lang="en-US"/>
                    </a:p>
                  </a:txBody>
                  <a:tcPr/>
                </a:tc>
                <a:tc gridSpan="7" vMerge="1">
                  <a:txBody>
                    <a:bodyPr/>
                    <a:lstStyle/>
                    <a:p>
                      <a:endParaRPr/>
                    </a:p>
                  </a:txBody>
                  <a:tcPr marL="0" marR="0" marT="31750" marB="0">
                    <a:lnL w="28575">
                      <a:solidFill>
                        <a:srgbClr val="191919"/>
                      </a:solidFill>
                      <a:prstDash val="solid"/>
                    </a:lnL>
                    <a:lnR w="38100">
                      <a:solidFill>
                        <a:srgbClr val="191919"/>
                      </a:solidFill>
                      <a:prstDash val="solid"/>
                    </a:lnR>
                    <a:lnT w="19050">
                      <a:solidFill>
                        <a:srgbClr val="191919"/>
                      </a:solidFill>
                      <a:prstDash val="solid"/>
                    </a:lnT>
                    <a:lnB w="19050">
                      <a:solidFill>
                        <a:srgbClr val="191919"/>
                      </a:solidFill>
                      <a:prstDash val="solid"/>
                    </a:lnB>
                    <a:solidFill>
                      <a:srgbClr val="8DE0FF"/>
                    </a:solidFill>
                  </a:tcPr>
                </a:tc>
                <a:tc hMerge="1" vMerge="1">
                  <a:txBody>
                    <a:bodyPr/>
                    <a:lstStyle/>
                    <a:p>
                      <a:endParaRPr/>
                    </a:p>
                  </a:txBody>
                  <a:tcPr marL="0" marR="0" marT="0" marB="0"/>
                </a:tc>
                <a:tc hMerge="1" vMerge="1">
                  <a:txBody>
                    <a:bodyPr/>
                    <a:lstStyle/>
                    <a:p>
                      <a:endParaRPr/>
                    </a:p>
                  </a:txBody>
                  <a:tcPr marL="0" marR="0" marT="0" marB="0"/>
                </a:tc>
                <a:tc hMerge="1" vMerge="1">
                  <a:txBody>
                    <a:bodyPr/>
                    <a:lstStyle/>
                    <a:p>
                      <a:endParaRPr/>
                    </a:p>
                  </a:txBody>
                  <a:tcPr marL="0" marR="0" marT="0" marB="0"/>
                </a:tc>
                <a:tc hMerge="1" vMerge="1">
                  <a:txBody>
                    <a:bodyPr/>
                    <a:lstStyle/>
                    <a:p>
                      <a:endParaRPr/>
                    </a:p>
                  </a:txBody>
                  <a:tcPr marL="0" marR="0" marT="0" marB="0"/>
                </a:tc>
                <a:tc hMerge="1" vMerge="1">
                  <a:txBody>
                    <a:bodyPr/>
                    <a:lstStyle/>
                    <a:p>
                      <a:endParaRPr/>
                    </a:p>
                  </a:txBody>
                  <a:tcPr marL="0" marR="0" marT="0" marB="0"/>
                </a:tc>
                <a:tc hMerge="1" vMerge="1">
                  <a:txBody>
                    <a:bodyPr/>
                    <a:lstStyle/>
                    <a:p>
                      <a:endParaRPr lang="en-US"/>
                    </a:p>
                  </a:txBody>
                  <a:tcPr/>
                </a:tc>
                <a:tc gridSpan="12">
                  <a:txBody>
                    <a:bodyPr/>
                    <a:lstStyle/>
                    <a:p>
                      <a:pPr marL="304800" marR="248920" indent="-228600" algn="just">
                        <a:lnSpc>
                          <a:spcPct val="100000"/>
                        </a:lnSpc>
                        <a:spcBef>
                          <a:spcPts val="470"/>
                        </a:spcBef>
                        <a:buFont typeface="Arial"/>
                        <a:buChar char="•"/>
                        <a:tabLst>
                          <a:tab pos="305435" algn="l"/>
                        </a:tabLst>
                      </a:pPr>
                      <a:r>
                        <a:rPr sz="1500" spc="-5" dirty="0">
                          <a:solidFill>
                            <a:srgbClr val="FFFFFF"/>
                          </a:solidFill>
                          <a:latin typeface="Times New Roman"/>
                          <a:cs typeface="Times New Roman"/>
                        </a:rPr>
                        <a:t>Detailed demonstration </a:t>
                      </a:r>
                      <a:r>
                        <a:rPr sz="1500" dirty="0">
                          <a:solidFill>
                            <a:srgbClr val="FFFFFF"/>
                          </a:solidFill>
                          <a:latin typeface="Times New Roman"/>
                          <a:cs typeface="Times New Roman"/>
                        </a:rPr>
                        <a:t>of a </a:t>
                      </a:r>
                      <a:r>
                        <a:rPr sz="1500" spc="-5" dirty="0">
                          <a:solidFill>
                            <a:srgbClr val="FFFFFF"/>
                          </a:solidFill>
                          <a:latin typeface="Times New Roman"/>
                          <a:cs typeface="Times New Roman"/>
                        </a:rPr>
                        <a:t>one-way ranging </a:t>
                      </a:r>
                      <a:r>
                        <a:rPr sz="1500" dirty="0">
                          <a:solidFill>
                            <a:srgbClr val="FFFFFF"/>
                          </a:solidFill>
                          <a:latin typeface="Times New Roman"/>
                          <a:cs typeface="Times New Roman"/>
                        </a:rPr>
                        <a:t> </a:t>
                      </a:r>
                      <a:r>
                        <a:rPr sz="1500" spc="-5" dirty="0">
                          <a:solidFill>
                            <a:srgbClr val="FFFFFF"/>
                          </a:solidFill>
                          <a:latin typeface="Times New Roman"/>
                          <a:cs typeface="Times New Roman"/>
                        </a:rPr>
                        <a:t>e</a:t>
                      </a:r>
                      <a:r>
                        <a:rPr sz="1500" dirty="0">
                          <a:solidFill>
                            <a:srgbClr val="FFFFFF"/>
                          </a:solidFill>
                          <a:latin typeface="Times New Roman"/>
                          <a:cs typeface="Times New Roman"/>
                        </a:rPr>
                        <a:t>xp</a:t>
                      </a:r>
                      <a:r>
                        <a:rPr sz="1500" spc="-5" dirty="0">
                          <a:solidFill>
                            <a:srgbClr val="FFFFFF"/>
                          </a:solidFill>
                          <a:latin typeface="Times New Roman"/>
                          <a:cs typeface="Times New Roman"/>
                        </a:rPr>
                        <a:t>e</a:t>
                      </a:r>
                      <a:r>
                        <a:rPr sz="1500" dirty="0">
                          <a:solidFill>
                            <a:srgbClr val="FFFFFF"/>
                          </a:solidFill>
                          <a:latin typeface="Times New Roman"/>
                          <a:cs typeface="Times New Roman"/>
                        </a:rPr>
                        <a:t>r</a:t>
                      </a:r>
                      <a:r>
                        <a:rPr sz="1500" spc="-5" dirty="0">
                          <a:solidFill>
                            <a:srgbClr val="FFFFFF"/>
                          </a:solidFill>
                          <a:latin typeface="Times New Roman"/>
                          <a:cs typeface="Times New Roman"/>
                        </a:rPr>
                        <a:t>ime</a:t>
                      </a:r>
                      <a:r>
                        <a:rPr sz="1500" dirty="0">
                          <a:solidFill>
                            <a:srgbClr val="FFFFFF"/>
                          </a:solidFill>
                          <a:latin typeface="Times New Roman"/>
                          <a:cs typeface="Times New Roman"/>
                        </a:rPr>
                        <a:t>nt</a:t>
                      </a:r>
                      <a:r>
                        <a:rPr sz="1500" spc="-5" dirty="0">
                          <a:solidFill>
                            <a:srgbClr val="FFFFFF"/>
                          </a:solidFill>
                          <a:latin typeface="Times New Roman"/>
                          <a:cs typeface="Times New Roman"/>
                        </a:rPr>
                        <a:t> </a:t>
                      </a:r>
                      <a:r>
                        <a:rPr sz="1500" dirty="0">
                          <a:solidFill>
                            <a:srgbClr val="FFFFFF"/>
                          </a:solidFill>
                          <a:latin typeface="Times New Roman"/>
                          <a:cs typeface="Times New Roman"/>
                        </a:rPr>
                        <a:t>w</a:t>
                      </a:r>
                      <a:r>
                        <a:rPr sz="1500" spc="-5" dirty="0">
                          <a:solidFill>
                            <a:srgbClr val="FFFFFF"/>
                          </a:solidFill>
                          <a:latin typeface="Times New Roman"/>
                          <a:cs typeface="Times New Roman"/>
                        </a:rPr>
                        <a:t>it</a:t>
                      </a:r>
                      <a:r>
                        <a:rPr sz="1500" dirty="0">
                          <a:solidFill>
                            <a:srgbClr val="FFFFFF"/>
                          </a:solidFill>
                          <a:latin typeface="Times New Roman"/>
                          <a:cs typeface="Times New Roman"/>
                        </a:rPr>
                        <a:t>h </a:t>
                      </a:r>
                      <a:r>
                        <a:rPr sz="1500" spc="-5" dirty="0">
                          <a:solidFill>
                            <a:srgbClr val="FFFFFF"/>
                          </a:solidFill>
                          <a:latin typeface="Times New Roman"/>
                          <a:cs typeface="Times New Roman"/>
                        </a:rPr>
                        <a:t>t</a:t>
                      </a:r>
                      <a:r>
                        <a:rPr sz="1500" dirty="0">
                          <a:solidFill>
                            <a:srgbClr val="FFFFFF"/>
                          </a:solidFill>
                          <a:latin typeface="Times New Roman"/>
                          <a:cs typeface="Times New Roman"/>
                        </a:rPr>
                        <a:t>he</a:t>
                      </a:r>
                      <a:r>
                        <a:rPr sz="1500" spc="-5" dirty="0">
                          <a:solidFill>
                            <a:srgbClr val="FFFFFF"/>
                          </a:solidFill>
                          <a:latin typeface="Times New Roman"/>
                          <a:cs typeface="Times New Roman"/>
                        </a:rPr>
                        <a:t> </a:t>
                      </a:r>
                      <a:r>
                        <a:rPr sz="1500" dirty="0">
                          <a:solidFill>
                            <a:srgbClr val="FFFFFF"/>
                          </a:solidFill>
                          <a:latin typeface="Times New Roman"/>
                          <a:cs typeface="Times New Roman"/>
                        </a:rPr>
                        <a:t>Ch</a:t>
                      </a:r>
                      <a:r>
                        <a:rPr sz="1500" spc="-5" dirty="0">
                          <a:solidFill>
                            <a:srgbClr val="FFFFFF"/>
                          </a:solidFill>
                          <a:latin typeface="Times New Roman"/>
                          <a:cs typeface="Times New Roman"/>
                        </a:rPr>
                        <a:t>i</a:t>
                      </a:r>
                      <a:r>
                        <a:rPr sz="1500" dirty="0">
                          <a:solidFill>
                            <a:srgbClr val="FFFFFF"/>
                          </a:solidFill>
                          <a:latin typeface="Times New Roman"/>
                          <a:cs typeface="Times New Roman"/>
                        </a:rPr>
                        <a:t>p S</a:t>
                      </a:r>
                      <a:r>
                        <a:rPr sz="1500" spc="-5" dirty="0">
                          <a:solidFill>
                            <a:srgbClr val="FFFFFF"/>
                          </a:solidFill>
                          <a:latin typeface="Times New Roman"/>
                          <a:cs typeface="Times New Roman"/>
                        </a:rPr>
                        <a:t>cal</a:t>
                      </a:r>
                      <a:r>
                        <a:rPr sz="1500" dirty="0">
                          <a:solidFill>
                            <a:srgbClr val="FFFFFF"/>
                          </a:solidFill>
                          <a:latin typeface="Times New Roman"/>
                          <a:cs typeface="Times New Roman"/>
                        </a:rPr>
                        <a:t>e</a:t>
                      </a:r>
                      <a:r>
                        <a:rPr sz="1500" spc="-90" dirty="0">
                          <a:solidFill>
                            <a:srgbClr val="FFFFFF"/>
                          </a:solidFill>
                          <a:latin typeface="Times New Roman"/>
                          <a:cs typeface="Times New Roman"/>
                        </a:rPr>
                        <a:t> </a:t>
                      </a:r>
                      <a:r>
                        <a:rPr sz="1500" dirty="0">
                          <a:solidFill>
                            <a:srgbClr val="FFFFFF"/>
                          </a:solidFill>
                          <a:latin typeface="Times New Roman"/>
                          <a:cs typeface="Times New Roman"/>
                        </a:rPr>
                        <a:t>A</a:t>
                      </a:r>
                      <a:r>
                        <a:rPr sz="1500" spc="-5" dirty="0">
                          <a:solidFill>
                            <a:srgbClr val="FFFFFF"/>
                          </a:solidFill>
                          <a:latin typeface="Times New Roman"/>
                          <a:cs typeface="Times New Roman"/>
                        </a:rPr>
                        <a:t>t</a:t>
                      </a:r>
                      <a:r>
                        <a:rPr sz="1500" dirty="0">
                          <a:solidFill>
                            <a:srgbClr val="FFFFFF"/>
                          </a:solidFill>
                          <a:latin typeface="Times New Roman"/>
                          <a:cs typeface="Times New Roman"/>
                        </a:rPr>
                        <a:t>o</a:t>
                      </a:r>
                      <a:r>
                        <a:rPr sz="1500" spc="-5" dirty="0">
                          <a:solidFill>
                            <a:srgbClr val="FFFFFF"/>
                          </a:solidFill>
                          <a:latin typeface="Times New Roman"/>
                          <a:cs typeface="Times New Roman"/>
                        </a:rPr>
                        <a:t>mi</a:t>
                      </a:r>
                      <a:r>
                        <a:rPr sz="1500" dirty="0">
                          <a:solidFill>
                            <a:srgbClr val="FFFFFF"/>
                          </a:solidFill>
                          <a:latin typeface="Times New Roman"/>
                          <a:cs typeface="Times New Roman"/>
                        </a:rPr>
                        <a:t>c</a:t>
                      </a:r>
                      <a:r>
                        <a:rPr sz="1500" spc="-5" dirty="0">
                          <a:solidFill>
                            <a:srgbClr val="FFFFFF"/>
                          </a:solidFill>
                          <a:latin typeface="Times New Roman"/>
                          <a:cs typeface="Times New Roman"/>
                        </a:rPr>
                        <a:t> </a:t>
                      </a:r>
                      <a:r>
                        <a:rPr sz="1500" dirty="0">
                          <a:solidFill>
                            <a:srgbClr val="FFFFFF"/>
                          </a:solidFill>
                          <a:latin typeface="Times New Roman"/>
                          <a:cs typeface="Times New Roman"/>
                        </a:rPr>
                        <a:t>C</a:t>
                      </a:r>
                      <a:r>
                        <a:rPr sz="1500" spc="-5" dirty="0">
                          <a:solidFill>
                            <a:srgbClr val="FFFFFF"/>
                          </a:solidFill>
                          <a:latin typeface="Times New Roman"/>
                          <a:cs typeface="Times New Roman"/>
                        </a:rPr>
                        <a:t>l</a:t>
                      </a:r>
                      <a:r>
                        <a:rPr sz="1500" dirty="0">
                          <a:solidFill>
                            <a:srgbClr val="FFFFFF"/>
                          </a:solidFill>
                          <a:latin typeface="Times New Roman"/>
                          <a:cs typeface="Times New Roman"/>
                        </a:rPr>
                        <a:t>o</a:t>
                      </a:r>
                      <a:r>
                        <a:rPr sz="1500" spc="-5" dirty="0">
                          <a:solidFill>
                            <a:srgbClr val="FFFFFF"/>
                          </a:solidFill>
                          <a:latin typeface="Times New Roman"/>
                          <a:cs typeface="Times New Roman"/>
                        </a:rPr>
                        <a:t>c</a:t>
                      </a:r>
                      <a:r>
                        <a:rPr sz="1500" dirty="0">
                          <a:solidFill>
                            <a:srgbClr val="FFFFFF"/>
                          </a:solidFill>
                          <a:latin typeface="Times New Roman"/>
                          <a:cs typeface="Times New Roman"/>
                        </a:rPr>
                        <a:t>k  </a:t>
                      </a:r>
                      <a:r>
                        <a:rPr sz="1500" spc="-5" dirty="0">
                          <a:solidFill>
                            <a:srgbClr val="FFFFFF"/>
                          </a:solidFill>
                          <a:latin typeface="Times New Roman"/>
                          <a:cs typeface="Times New Roman"/>
                        </a:rPr>
                        <a:t>(CSAC)</a:t>
                      </a:r>
                      <a:endParaRPr sz="1500" dirty="0">
                        <a:latin typeface="Times New Roman"/>
                        <a:cs typeface="Times New Roman"/>
                      </a:endParaRPr>
                    </a:p>
                  </a:txBody>
                  <a:tcPr marL="0" marR="0" marT="0" marB="0">
                    <a:lnL w="38100">
                      <a:solidFill>
                        <a:srgbClr val="191919"/>
                      </a:solidFill>
                      <a:prstDash val="solid"/>
                    </a:lnL>
                    <a:lnR w="28575">
                      <a:solidFill>
                        <a:srgbClr val="191919"/>
                      </a:solidFill>
                      <a:prstDash val="solid"/>
                    </a:lnR>
                    <a:lnB w="19050">
                      <a:solidFill>
                        <a:srgbClr val="191919"/>
                      </a:solidFill>
                      <a:prstDash val="solid"/>
                    </a:lnB>
                    <a:solidFill>
                      <a:schemeClr val="tx2">
                        <a:lumMod val="60000"/>
                        <a:lumOff val="40000"/>
                      </a:schemeClr>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3" vMerge="1">
                  <a:txBody>
                    <a:bodyPr/>
                    <a:lstStyle/>
                    <a:p>
                      <a:endParaRPr/>
                    </a:p>
                  </a:txBody>
                  <a:tcPr marL="0" marR="0" marT="47625" marB="0">
                    <a:lnL w="28575">
                      <a:solidFill>
                        <a:srgbClr val="191919"/>
                      </a:solidFill>
                      <a:prstDash val="solid"/>
                    </a:lnL>
                    <a:lnR w="19050">
                      <a:solidFill>
                        <a:srgbClr val="191919"/>
                      </a:solidFill>
                      <a:prstDash val="solid"/>
                    </a:lnR>
                    <a:lnT w="19050">
                      <a:solidFill>
                        <a:srgbClr val="191919"/>
                      </a:solidFill>
                      <a:prstDash val="solid"/>
                    </a:lnT>
                    <a:lnB w="19050">
                      <a:solidFill>
                        <a:srgbClr val="191919"/>
                      </a:solidFill>
                      <a:prstDash val="solid"/>
                    </a:lnB>
                    <a:solidFill>
                      <a:srgbClr val="1117C0"/>
                    </a:solidFill>
                  </a:tcPr>
                </a:tc>
                <a:tc hMerge="1" vMerge="1">
                  <a:txBody>
                    <a:bodyPr/>
                    <a:lstStyle/>
                    <a:p>
                      <a:endParaRPr/>
                    </a:p>
                  </a:txBody>
                  <a:tcPr marL="0" marR="0" marT="0" marB="0"/>
                </a:tc>
                <a:tc hMerge="1" vMerge="1">
                  <a:txBody>
                    <a:bodyPr/>
                    <a:lstStyle/>
                    <a:p>
                      <a:endParaRPr/>
                    </a:p>
                  </a:txBody>
                  <a:tcPr marL="0" marR="0" marT="0" marB="0"/>
                </a:tc>
                <a:extLst>
                  <a:ext uri="{0D108BD9-81ED-4DB2-BD59-A6C34878D82A}">
                    <a16:rowId xmlns:a16="http://schemas.microsoft.com/office/drawing/2014/main" val="10006"/>
                  </a:ext>
                </a:extLst>
              </a:tr>
            </a:tbl>
          </a:graphicData>
        </a:graphic>
      </p:graphicFrame>
      <p:sp>
        <p:nvSpPr>
          <p:cNvPr id="15" name="object 15">
            <a:extLst>
              <a:ext uri="{FF2B5EF4-FFF2-40B4-BE49-F238E27FC236}">
                <a16:creationId xmlns:a16="http://schemas.microsoft.com/office/drawing/2014/main" id="{80AB1D3A-73C0-56CD-3DB2-CC88ECFE8E43}"/>
              </a:ext>
            </a:extLst>
          </p:cNvPr>
          <p:cNvSpPr txBox="1"/>
          <p:nvPr/>
        </p:nvSpPr>
        <p:spPr>
          <a:xfrm>
            <a:off x="8855854" y="4900154"/>
            <a:ext cx="246426" cy="205184"/>
          </a:xfrm>
          <a:prstGeom prst="rect">
            <a:avLst/>
          </a:prstGeom>
        </p:spPr>
        <p:txBody>
          <a:bodyPr vert="horz" wrap="square" lIns="0" tIns="0" rIns="0" bIns="0" rtlCol="0">
            <a:spAutoFit/>
          </a:bodyPr>
          <a:lstStyle/>
          <a:p>
            <a:pPr marL="38100" algn="ctr">
              <a:lnSpc>
                <a:spcPts val="1645"/>
              </a:lnSpc>
            </a:pPr>
            <a:fld id="{81D60167-4931-47E6-BA6A-407CBD079E47}" type="slidenum">
              <a:rPr sz="1400">
                <a:latin typeface="Arial"/>
                <a:cs typeface="Arial"/>
              </a:rPr>
              <a:pPr marL="38100" algn="ctr">
                <a:lnSpc>
                  <a:spcPts val="1645"/>
                </a:lnSpc>
              </a:pPr>
              <a:t>4</a:t>
            </a:fld>
            <a:endParaRPr sz="1400" dirty="0">
              <a:latin typeface="Arial"/>
              <a:cs typeface="Arial"/>
            </a:endParaRPr>
          </a:p>
        </p:txBody>
      </p:sp>
      <p:sp>
        <p:nvSpPr>
          <p:cNvPr id="5" name="Holder 4">
            <a:extLst>
              <a:ext uri="{FF2B5EF4-FFF2-40B4-BE49-F238E27FC236}">
                <a16:creationId xmlns:a16="http://schemas.microsoft.com/office/drawing/2014/main" id="{B6EDD8B3-9C79-6818-D25E-A644C666A6D6}"/>
              </a:ext>
            </a:extLst>
          </p:cNvPr>
          <p:cNvSpPr>
            <a:spLocks noGrp="1"/>
          </p:cNvSpPr>
          <p:nvPr>
            <p:ph type="ftr" sz="quarter" idx="5"/>
          </p:nvPr>
        </p:nvSpPr>
        <p:spPr>
          <a:xfrm>
            <a:off x="3017520" y="4885745"/>
            <a:ext cx="3355466" cy="243656"/>
          </a:xfrm>
          <a:prstGeom prst="rect">
            <a:avLst/>
          </a:prstGeom>
        </p:spPr>
        <p:txBody>
          <a:bodyPr wrap="square" lIns="0" tIns="0" rIns="0" bIns="0">
            <a:spAutoFit/>
          </a:bodyPr>
          <a:lstStyle>
            <a:lvl1pPr>
              <a:defRPr sz="800" b="0" i="0">
                <a:solidFill>
                  <a:schemeClr val="bg1"/>
                </a:solidFill>
                <a:latin typeface="Times New Roman"/>
                <a:cs typeface="Times New Roman"/>
              </a:defRPr>
            </a:lvl1pPr>
          </a:lstStyle>
          <a:p>
            <a:pPr marL="1049655" marR="5080" indent="-1037590">
              <a:lnSpc>
                <a:spcPts val="910"/>
              </a:lnSpc>
              <a:spcBef>
                <a:spcPts val="85"/>
              </a:spcBef>
            </a:pPr>
            <a:r>
              <a:rPr lang="en-US" spc="-35" dirty="0"/>
              <a:t>CAPSTONE Mission Summary Briefing to Interplanetary Small Satellite Conference</a:t>
            </a:r>
          </a:p>
          <a:p>
            <a:pPr marL="1049655" marR="5080" indent="-1037590">
              <a:lnSpc>
                <a:spcPts val="910"/>
              </a:lnSpc>
              <a:spcBef>
                <a:spcPts val="85"/>
              </a:spcBef>
            </a:pPr>
            <a:r>
              <a:rPr lang="en-US" spc="-35" dirty="0"/>
              <a:t>5/1/2023  Advanced Space, LLC</a:t>
            </a:r>
            <a:endParaRPr dirty="0"/>
          </a:p>
        </p:txBody>
      </p:sp>
      <p:cxnSp>
        <p:nvCxnSpPr>
          <p:cNvPr id="9" name="Straight Arrow Connector 8">
            <a:extLst>
              <a:ext uri="{FF2B5EF4-FFF2-40B4-BE49-F238E27FC236}">
                <a16:creationId xmlns:a16="http://schemas.microsoft.com/office/drawing/2014/main" id="{E309097C-BBA0-80C8-3219-3FB0BDDE0C31}"/>
              </a:ext>
            </a:extLst>
          </p:cNvPr>
          <p:cNvCxnSpPr>
            <a:cxnSpLocks/>
          </p:cNvCxnSpPr>
          <p:nvPr/>
        </p:nvCxnSpPr>
        <p:spPr>
          <a:xfrm>
            <a:off x="3427741" y="682374"/>
            <a:ext cx="0" cy="20451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E893F8B8-9DCA-7B2E-CFC6-C2AC16BA5FD4}"/>
              </a:ext>
            </a:extLst>
          </p:cNvPr>
          <p:cNvSpPr txBox="1"/>
          <p:nvPr/>
        </p:nvSpPr>
        <p:spPr>
          <a:xfrm>
            <a:off x="3004216" y="405899"/>
            <a:ext cx="1369670" cy="338554"/>
          </a:xfrm>
          <a:prstGeom prst="rect">
            <a:avLst/>
          </a:prstGeom>
          <a:noFill/>
        </p:spPr>
        <p:txBody>
          <a:bodyPr wrap="none" rtlCol="0">
            <a:spAutoFit/>
          </a:bodyPr>
          <a:lstStyle/>
          <a:p>
            <a:r>
              <a:rPr lang="en-US" sz="1600" b="1" dirty="0">
                <a:solidFill>
                  <a:srgbClr val="FF0000"/>
                </a:solidFill>
                <a:latin typeface="Times New Roman" panose="02020603050405020304" pitchFamily="18" charset="0"/>
                <a:cs typeface="Times New Roman" panose="02020603050405020304" pitchFamily="18" charset="0"/>
              </a:rPr>
              <a:t>Today: 5/1/23</a:t>
            </a:r>
          </a:p>
        </p:txBody>
      </p:sp>
    </p:spTree>
    <p:extLst>
      <p:ext uri="{BB962C8B-B14F-4D97-AF65-F5344CB8AC3E}">
        <p14:creationId xmlns:p14="http://schemas.microsoft.com/office/powerpoint/2010/main" val="27676081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p:nvPr/>
        </p:nvSpPr>
        <p:spPr>
          <a:xfrm>
            <a:off x="6516441" y="490"/>
            <a:ext cx="2627630" cy="962660"/>
          </a:xfrm>
          <a:custGeom>
            <a:avLst/>
            <a:gdLst/>
            <a:ahLst/>
            <a:cxnLst/>
            <a:rect l="l" t="t" r="r" b="b"/>
            <a:pathLst>
              <a:path w="2627629" h="962660">
                <a:moveTo>
                  <a:pt x="2627559" y="962286"/>
                </a:moveTo>
                <a:lnTo>
                  <a:pt x="0" y="0"/>
                </a:lnTo>
              </a:path>
            </a:pathLst>
          </a:custGeom>
          <a:ln w="9520">
            <a:solidFill>
              <a:srgbClr val="1674BA"/>
            </a:solidFill>
          </a:ln>
        </p:spPr>
        <p:txBody>
          <a:bodyPr wrap="square" lIns="0" tIns="0" rIns="0" bIns="0" rtlCol="0"/>
          <a:lstStyle/>
          <a:p>
            <a:endParaRPr dirty="0"/>
          </a:p>
        </p:txBody>
      </p:sp>
      <p:sp>
        <p:nvSpPr>
          <p:cNvPr id="12" name="object 12"/>
          <p:cNvSpPr txBox="1">
            <a:spLocks noGrp="1"/>
          </p:cNvSpPr>
          <p:nvPr>
            <p:ph type="title"/>
          </p:nvPr>
        </p:nvSpPr>
        <p:spPr>
          <a:xfrm>
            <a:off x="11264" y="22302"/>
            <a:ext cx="5272477" cy="443711"/>
          </a:xfrm>
          <a:prstGeom prst="rect">
            <a:avLst/>
          </a:prstGeom>
        </p:spPr>
        <p:txBody>
          <a:bodyPr vert="horz" wrap="square" lIns="0" tIns="12700" rIns="0" bIns="0" rtlCol="0">
            <a:spAutoFit/>
          </a:bodyPr>
          <a:lstStyle/>
          <a:p>
            <a:pPr marL="12700">
              <a:lnSpc>
                <a:spcPct val="100000"/>
              </a:lnSpc>
              <a:spcBef>
                <a:spcPts val="100"/>
              </a:spcBef>
            </a:pPr>
            <a:r>
              <a:rPr lang="en-US" sz="2800" spc="-5" dirty="0">
                <a:solidFill>
                  <a:srgbClr val="0070C0"/>
                </a:solidFill>
              </a:rPr>
              <a:t> </a:t>
            </a:r>
            <a:r>
              <a:rPr sz="2800" spc="-5" dirty="0">
                <a:solidFill>
                  <a:srgbClr val="0070C0"/>
                </a:solidFill>
              </a:rPr>
              <a:t>CAPSTONE</a:t>
            </a:r>
            <a:r>
              <a:rPr sz="2800" spc="-35" dirty="0">
                <a:solidFill>
                  <a:srgbClr val="0070C0"/>
                </a:solidFill>
              </a:rPr>
              <a:t> </a:t>
            </a:r>
            <a:r>
              <a:rPr sz="2800" spc="-5" dirty="0">
                <a:solidFill>
                  <a:srgbClr val="0070C0"/>
                </a:solidFill>
              </a:rPr>
              <a:t>Spacecraft</a:t>
            </a:r>
            <a:endParaRPr sz="2800" dirty="0">
              <a:solidFill>
                <a:srgbClr val="0070C0"/>
              </a:solidFill>
            </a:endParaRPr>
          </a:p>
        </p:txBody>
      </p:sp>
      <p:sp>
        <p:nvSpPr>
          <p:cNvPr id="13" name="object 13"/>
          <p:cNvSpPr txBox="1"/>
          <p:nvPr/>
        </p:nvSpPr>
        <p:spPr>
          <a:xfrm>
            <a:off x="5283741" y="4522874"/>
            <a:ext cx="3382699" cy="259045"/>
          </a:xfrm>
          <a:prstGeom prst="rect">
            <a:avLst/>
          </a:prstGeom>
        </p:spPr>
        <p:txBody>
          <a:bodyPr vert="horz" wrap="square" lIns="0" tIns="12700" rIns="0" bIns="0" rtlCol="0">
            <a:spAutoFit/>
          </a:bodyPr>
          <a:lstStyle/>
          <a:p>
            <a:pPr marL="12700">
              <a:lnSpc>
                <a:spcPct val="100000"/>
              </a:lnSpc>
              <a:spcBef>
                <a:spcPts val="100"/>
              </a:spcBef>
            </a:pPr>
            <a:r>
              <a:rPr lang="en-US" sz="1600" b="1" spc="-5" dirty="0">
                <a:latin typeface="Times New Roman"/>
                <a:cs typeface="Times New Roman"/>
              </a:rPr>
              <a:t>Fully </a:t>
            </a:r>
            <a:r>
              <a:rPr sz="1600" b="1" spc="-5" dirty="0">
                <a:latin typeface="Times New Roman"/>
                <a:cs typeface="Times New Roman"/>
              </a:rPr>
              <a:t>Assembled</a:t>
            </a:r>
            <a:r>
              <a:rPr sz="1600" b="1" spc="-20" dirty="0">
                <a:latin typeface="Times New Roman"/>
                <a:cs typeface="Times New Roman"/>
              </a:rPr>
              <a:t> </a:t>
            </a:r>
            <a:r>
              <a:rPr lang="en-US" sz="1600" b="1" spc="-20" dirty="0">
                <a:latin typeface="Times New Roman"/>
                <a:cs typeface="Times New Roman"/>
              </a:rPr>
              <a:t>Spacecraft/Dispenser</a:t>
            </a:r>
            <a:endParaRPr sz="1600" dirty="0">
              <a:latin typeface="Times New Roman"/>
              <a:cs typeface="Times New Roman"/>
            </a:endParaRPr>
          </a:p>
        </p:txBody>
      </p:sp>
      <p:pic>
        <p:nvPicPr>
          <p:cNvPr id="4" name="Picture 3" descr="A picture containing text, indoor, appliance&#10;&#10;Description automatically generated">
            <a:extLst>
              <a:ext uri="{FF2B5EF4-FFF2-40B4-BE49-F238E27FC236}">
                <a16:creationId xmlns:a16="http://schemas.microsoft.com/office/drawing/2014/main" id="{F782EB67-0F16-8BD7-733E-AF234063EFD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6098" t="21930" r="24932" b="20482"/>
          <a:stretch/>
        </p:blipFill>
        <p:spPr>
          <a:xfrm rot="16200000">
            <a:off x="5092720" y="1196568"/>
            <a:ext cx="3764743" cy="2754348"/>
          </a:xfrm>
          <a:prstGeom prst="rect">
            <a:avLst/>
          </a:prstGeom>
          <a:ln w="28575">
            <a:solidFill>
              <a:schemeClr val="accent1"/>
            </a:solidFill>
          </a:ln>
        </p:spPr>
      </p:pic>
      <p:sp>
        <p:nvSpPr>
          <p:cNvPr id="14" name="object 15">
            <a:extLst>
              <a:ext uri="{FF2B5EF4-FFF2-40B4-BE49-F238E27FC236}">
                <a16:creationId xmlns:a16="http://schemas.microsoft.com/office/drawing/2014/main" id="{3970EA4E-D8F5-3FB3-7915-80ADD7EAF516}"/>
              </a:ext>
            </a:extLst>
          </p:cNvPr>
          <p:cNvSpPr txBox="1"/>
          <p:nvPr/>
        </p:nvSpPr>
        <p:spPr>
          <a:xfrm>
            <a:off x="8855854" y="4900154"/>
            <a:ext cx="246426" cy="205184"/>
          </a:xfrm>
          <a:prstGeom prst="rect">
            <a:avLst/>
          </a:prstGeom>
        </p:spPr>
        <p:txBody>
          <a:bodyPr vert="horz" wrap="square" lIns="0" tIns="0" rIns="0" bIns="0" rtlCol="0">
            <a:spAutoFit/>
          </a:bodyPr>
          <a:lstStyle/>
          <a:p>
            <a:pPr marL="38100" algn="ctr">
              <a:lnSpc>
                <a:spcPts val="1645"/>
              </a:lnSpc>
            </a:pPr>
            <a:fld id="{81D60167-4931-47E6-BA6A-407CBD079E47}" type="slidenum">
              <a:rPr sz="1400">
                <a:latin typeface="Arial"/>
                <a:cs typeface="Arial"/>
              </a:rPr>
              <a:pPr marL="38100" algn="ctr">
                <a:lnSpc>
                  <a:spcPts val="1645"/>
                </a:lnSpc>
              </a:pPr>
              <a:t>5</a:t>
            </a:fld>
            <a:endParaRPr sz="1400" dirty="0">
              <a:latin typeface="Arial"/>
              <a:cs typeface="Arial"/>
            </a:endParaRPr>
          </a:p>
        </p:txBody>
      </p:sp>
      <p:pic>
        <p:nvPicPr>
          <p:cNvPr id="16" name="Picture 15" descr="Logo, company name&#10;&#10;Description automatically generated">
            <a:extLst>
              <a:ext uri="{FF2B5EF4-FFF2-40B4-BE49-F238E27FC236}">
                <a16:creationId xmlns:a16="http://schemas.microsoft.com/office/drawing/2014/main" id="{EEA810A0-359D-9F55-908E-AD471CE21397}"/>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348" b="98518" l="506" r="95700">
                        <a14:foregroundMark x1="48061" y1="39623" x2="48061" y2="39623"/>
                        <a14:foregroundMark x1="65599" y1="39892" x2="65599" y2="39892"/>
                        <a14:foregroundMark x1="56155" y1="16307" x2="56155" y2="16307"/>
                        <a14:foregroundMark x1="59696" y1="7547" x2="59696" y2="7547"/>
                        <a14:foregroundMark x1="49494" y1="1752" x2="49494" y2="1752"/>
                        <a14:foregroundMark x1="41568" y1="4852" x2="41568" y2="4852"/>
                        <a14:foregroundMark x1="57167" y1="5930" x2="61804" y2="9569"/>
                        <a14:foregroundMark x1="55481" y1="57547" x2="57167" y2="64286"/>
                        <a14:foregroundMark x1="45447" y1="57817" x2="35750" y2="54447"/>
                        <a14:foregroundMark x1="31366" y1="47978" x2="31366" y2="47978"/>
                        <a14:foregroundMark x1="30691" y1="64286" x2="30691" y2="64286"/>
                        <a14:foregroundMark x1="34739" y1="70755" x2="34739" y2="70755"/>
                        <a14:foregroundMark x1="70742" y1="41509" x2="70742" y2="41509"/>
                        <a14:foregroundMark x1="92496" y1="92049" x2="92496" y2="92049"/>
                        <a14:foregroundMark x1="92664" y1="98248" x2="92664" y2="98248"/>
                        <a14:foregroundMark x1="95700" y1="98518" x2="95700" y2="98518"/>
                        <a14:foregroundMark x1="88786" y1="94609" x2="88786" y2="94609"/>
                        <a14:foregroundMark x1="79848" y1="87062" x2="79848" y2="87062"/>
                        <a14:foregroundMark x1="75126" y1="93261" x2="75126" y2="93261"/>
                        <a14:foregroundMark x1="70911" y1="92453" x2="70911" y2="92453"/>
                        <a14:foregroundMark x1="64250" y1="90162" x2="64250" y2="90162"/>
                        <a14:foregroundMark x1="57167" y1="91509" x2="57167" y2="91509"/>
                        <a14:foregroundMark x1="44519" y1="93801" x2="44519" y2="93801"/>
                        <a14:foregroundMark x1="34401" y1="94609" x2="34401" y2="94609"/>
                        <a14:foregroundMark x1="19477" y1="91509" x2="19477" y2="91509"/>
                        <a14:foregroundMark x1="10455" y1="87871" x2="10455" y2="87871"/>
                        <a14:foregroundMark x1="4300" y1="87871" x2="4300" y2="87871"/>
                        <a14:foregroundMark x1="506" y1="88140" x2="506" y2="88140"/>
                        <a14:foregroundMark x1="24030" y1="88410" x2="24030" y2="88410"/>
                      </a14:backgroundRemoval>
                    </a14:imgEffect>
                  </a14:imgLayer>
                </a14:imgProps>
              </a:ext>
              <a:ext uri="{28A0092B-C50C-407E-A947-70E740481C1C}">
                <a14:useLocalDpi xmlns:a14="http://schemas.microsoft.com/office/drawing/2010/main" val="0"/>
              </a:ext>
            </a:extLst>
          </a:blip>
          <a:stretch>
            <a:fillRect/>
          </a:stretch>
        </p:blipFill>
        <p:spPr>
          <a:xfrm>
            <a:off x="7827968" y="24224"/>
            <a:ext cx="689569" cy="431417"/>
          </a:xfrm>
          <a:prstGeom prst="rect">
            <a:avLst/>
          </a:prstGeom>
        </p:spPr>
      </p:pic>
      <p:graphicFrame>
        <p:nvGraphicFramePr>
          <p:cNvPr id="3" name="Table 5">
            <a:extLst>
              <a:ext uri="{FF2B5EF4-FFF2-40B4-BE49-F238E27FC236}">
                <a16:creationId xmlns:a16="http://schemas.microsoft.com/office/drawing/2014/main" id="{58BD637A-6C99-A22D-0A51-00EA3FA51F34}"/>
              </a:ext>
            </a:extLst>
          </p:cNvPr>
          <p:cNvGraphicFramePr>
            <a:graphicFrameLocks noGrp="1"/>
          </p:cNvGraphicFramePr>
          <p:nvPr>
            <p:extLst>
              <p:ext uri="{D42A27DB-BD31-4B8C-83A1-F6EECF244321}">
                <p14:modId xmlns:p14="http://schemas.microsoft.com/office/powerpoint/2010/main" val="56477937"/>
              </p:ext>
            </p:extLst>
          </p:nvPr>
        </p:nvGraphicFramePr>
        <p:xfrm>
          <a:off x="513366" y="689610"/>
          <a:ext cx="4617736" cy="3764280"/>
        </p:xfrm>
        <a:graphic>
          <a:graphicData uri="http://schemas.openxmlformats.org/drawingml/2006/table">
            <a:tbl>
              <a:tblPr firstRow="1" bandRow="1">
                <a:tableStyleId>{5C22544A-7EE6-4342-B048-85BDC9FD1C3A}</a:tableStyleId>
              </a:tblPr>
              <a:tblGrid>
                <a:gridCol w="1644461">
                  <a:extLst>
                    <a:ext uri="{9D8B030D-6E8A-4147-A177-3AD203B41FA5}">
                      <a16:colId xmlns:a16="http://schemas.microsoft.com/office/drawing/2014/main" val="774074474"/>
                    </a:ext>
                  </a:extLst>
                </a:gridCol>
                <a:gridCol w="2973275">
                  <a:extLst>
                    <a:ext uri="{9D8B030D-6E8A-4147-A177-3AD203B41FA5}">
                      <a16:colId xmlns:a16="http://schemas.microsoft.com/office/drawing/2014/main" val="755958369"/>
                    </a:ext>
                  </a:extLst>
                </a:gridCol>
              </a:tblGrid>
              <a:tr h="215541">
                <a:tc>
                  <a:txBody>
                    <a:bodyPr/>
                    <a:lstStyle/>
                    <a:p>
                      <a:pPr algn="ctr"/>
                      <a:r>
                        <a:rPr lang="en-US" sz="1100" dirty="0"/>
                        <a:t>Subsystem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D1F72"/>
                    </a:solidFill>
                  </a:tcPr>
                </a:tc>
                <a:tc>
                  <a:txBody>
                    <a:bodyPr/>
                    <a:lstStyle/>
                    <a:p>
                      <a:pPr algn="ctr"/>
                      <a:r>
                        <a:rPr lang="en-US" sz="1100" dirty="0"/>
                        <a:t>Value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D1F72"/>
                    </a:solidFill>
                  </a:tcPr>
                </a:tc>
                <a:extLst>
                  <a:ext uri="{0D108BD9-81ED-4DB2-BD59-A6C34878D82A}">
                    <a16:rowId xmlns:a16="http://schemas.microsoft.com/office/drawing/2014/main" val="1792864051"/>
                  </a:ext>
                </a:extLst>
              </a:tr>
              <a:tr h="148732">
                <a:tc>
                  <a:txBody>
                    <a:bodyPr/>
                    <a:lstStyle/>
                    <a:p>
                      <a:r>
                        <a:rPr lang="en-US" sz="1100" dirty="0"/>
                        <a:t>Battery Modules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QTY 3x, 182 W-hr storage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27879143"/>
                  </a:ext>
                </a:extLst>
              </a:tr>
              <a:tr h="329759">
                <a:tc>
                  <a:txBody>
                    <a:bodyPr/>
                    <a:lstStyle/>
                    <a:p>
                      <a:r>
                        <a:rPr lang="en-US" sz="1100" dirty="0"/>
                        <a:t>Solar Panels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Deployable Fixed Angle Arrays, Peak Power 114W (BOL), 120 XTJ Prime cells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54578820"/>
                  </a:ext>
                </a:extLst>
              </a:tr>
              <a:tr h="185225">
                <a:tc>
                  <a:txBody>
                    <a:bodyPr/>
                    <a:lstStyle/>
                    <a:p>
                      <a:r>
                        <a:rPr lang="en-US" sz="1100" dirty="0"/>
                        <a:t>Space / Ground Radio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Iris Radio, 3.8W, operating at 8.45 GHZ downlink, 7.19 GHz receive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57597264"/>
                  </a:ext>
                </a:extLst>
              </a:tr>
              <a:tr h="370840">
                <a:tc>
                  <a:txBody>
                    <a:bodyPr/>
                    <a:lstStyle/>
                    <a:p>
                      <a:r>
                        <a:rPr lang="en-US" sz="1100" dirty="0"/>
                        <a:t>Space / Ground Antennas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X-band high gain &amp; low gain patch antennas, on spacecraft Y- and Y+ faces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18137228"/>
                  </a:ext>
                </a:extLst>
              </a:tr>
              <a:tr h="370840">
                <a:tc>
                  <a:txBody>
                    <a:bodyPr/>
                    <a:lstStyle/>
                    <a:p>
                      <a:r>
                        <a:rPr lang="en-US" sz="1100" dirty="0"/>
                        <a:t>LRO Crosslink Radio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TUI SLX, 2W, operating at 2.091 GHz transmit, 2.271 GHz receive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14613617"/>
                  </a:ext>
                </a:extLst>
              </a:tr>
              <a:tr h="156547">
                <a:tc>
                  <a:txBody>
                    <a:bodyPr/>
                    <a:lstStyle/>
                    <a:p>
                      <a:r>
                        <a:rPr lang="en-US" sz="1100" dirty="0"/>
                        <a:t>LRO Crosslink Antenna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S-band patch antenna on Z+ face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43266126"/>
                  </a:ext>
                </a:extLst>
              </a:tr>
              <a:tr h="370840">
                <a:tc>
                  <a:txBody>
                    <a:bodyPr/>
                    <a:lstStyle/>
                    <a:p>
                      <a:r>
                        <a:rPr lang="en-US" sz="1100" dirty="0"/>
                        <a:t>ADCS Control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Coarse sensor module, redundant star trackers, redundant IMUs with STIM 320 10g, four pyramidal reaction wheels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12108503"/>
                  </a:ext>
                </a:extLst>
              </a:tr>
              <a:tr h="370840">
                <a:tc>
                  <a:txBody>
                    <a:bodyPr/>
                    <a:lstStyle/>
                    <a:p>
                      <a:r>
                        <a:rPr lang="en-US" sz="1100" dirty="0"/>
                        <a:t>Thermal Control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Active battery heaters, 16 thermistor channels, 8 independent heaters, passive coatings and MLI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58601349"/>
                  </a:ext>
                </a:extLst>
              </a:tr>
              <a:tr h="242088">
                <a:tc>
                  <a:txBody>
                    <a:bodyPr/>
                    <a:lstStyle/>
                    <a:p>
                      <a:r>
                        <a:rPr lang="en-US" sz="1100" dirty="0"/>
                        <a:t>Propulsion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8x 0.25N thrusters, 3.25 kg fuel, &gt;200 m/s ΔV</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25276064"/>
                  </a:ext>
                </a:extLst>
              </a:tr>
            </a:tbl>
          </a:graphicData>
        </a:graphic>
      </p:graphicFrame>
      <p:sp>
        <p:nvSpPr>
          <p:cNvPr id="6" name="Holder 4">
            <a:extLst>
              <a:ext uri="{FF2B5EF4-FFF2-40B4-BE49-F238E27FC236}">
                <a16:creationId xmlns:a16="http://schemas.microsoft.com/office/drawing/2014/main" id="{4AE84BAE-1D04-F2BC-1260-3CA461267D06}"/>
              </a:ext>
            </a:extLst>
          </p:cNvPr>
          <p:cNvSpPr>
            <a:spLocks noGrp="1"/>
          </p:cNvSpPr>
          <p:nvPr>
            <p:ph type="ftr" sz="quarter" idx="5"/>
          </p:nvPr>
        </p:nvSpPr>
        <p:spPr>
          <a:xfrm>
            <a:off x="3017520" y="4885745"/>
            <a:ext cx="3355466" cy="243656"/>
          </a:xfrm>
          <a:prstGeom prst="rect">
            <a:avLst/>
          </a:prstGeom>
        </p:spPr>
        <p:txBody>
          <a:bodyPr wrap="square" lIns="0" tIns="0" rIns="0" bIns="0">
            <a:spAutoFit/>
          </a:bodyPr>
          <a:lstStyle>
            <a:lvl1pPr>
              <a:defRPr sz="800" b="0" i="0">
                <a:solidFill>
                  <a:schemeClr val="bg1"/>
                </a:solidFill>
                <a:latin typeface="Times New Roman"/>
                <a:cs typeface="Times New Roman"/>
              </a:defRPr>
            </a:lvl1pPr>
          </a:lstStyle>
          <a:p>
            <a:pPr marL="1049655" marR="5080" indent="-1037590">
              <a:lnSpc>
                <a:spcPts val="910"/>
              </a:lnSpc>
              <a:spcBef>
                <a:spcPts val="85"/>
              </a:spcBef>
            </a:pPr>
            <a:r>
              <a:rPr lang="en-US" spc="-35" dirty="0"/>
              <a:t>CAPSTONE Mission Summary Briefing to Interplanetary Small Satellite Conference</a:t>
            </a:r>
          </a:p>
          <a:p>
            <a:pPr marL="1049655" marR="5080" indent="-1037590">
              <a:lnSpc>
                <a:spcPts val="910"/>
              </a:lnSpc>
              <a:spcBef>
                <a:spcPts val="85"/>
              </a:spcBef>
            </a:pPr>
            <a:r>
              <a:rPr lang="en-US" spc="-35" dirty="0"/>
              <a:t>5/1/2023  Advanced Space, LLC</a:t>
            </a:r>
            <a:endParaRPr dirty="0"/>
          </a:p>
        </p:txBody>
      </p:sp>
    </p:spTree>
    <p:extLst>
      <p:ext uri="{BB962C8B-B14F-4D97-AF65-F5344CB8AC3E}">
        <p14:creationId xmlns:p14="http://schemas.microsoft.com/office/powerpoint/2010/main" val="37009701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879C7E-C300-AC5A-C771-6E166ABC7377}"/>
              </a:ext>
            </a:extLst>
          </p:cNvPr>
          <p:cNvPicPr>
            <a:picLocks noChangeAspect="1"/>
          </p:cNvPicPr>
          <p:nvPr/>
        </p:nvPicPr>
        <p:blipFill rotWithShape="1">
          <a:blip r:embed="rId3">
            <a:clrChange>
              <a:clrFrom>
                <a:srgbClr val="E7E1D5"/>
              </a:clrFrom>
              <a:clrTo>
                <a:srgbClr val="E7E1D5">
                  <a:alpha val="0"/>
                </a:srgbClr>
              </a:clrTo>
            </a:clrChange>
          </a:blip>
          <a:srcRect l="9724" t="3015" r="8388" b="10482"/>
          <a:stretch/>
        </p:blipFill>
        <p:spPr>
          <a:xfrm>
            <a:off x="3985295" y="982380"/>
            <a:ext cx="4650836" cy="3445725"/>
          </a:xfrm>
          <a:prstGeom prst="rect">
            <a:avLst/>
          </a:prstGeom>
          <a:ln w="28575">
            <a:solidFill>
              <a:srgbClr val="1674BA"/>
            </a:solidFill>
          </a:ln>
        </p:spPr>
      </p:pic>
      <p:sp>
        <p:nvSpPr>
          <p:cNvPr id="17" name="Title 1">
            <a:extLst>
              <a:ext uri="{FF2B5EF4-FFF2-40B4-BE49-F238E27FC236}">
                <a16:creationId xmlns:a16="http://schemas.microsoft.com/office/drawing/2014/main" id="{C8E37FA0-B7EA-3D49-AF0C-49646E3C73C6}"/>
              </a:ext>
            </a:extLst>
          </p:cNvPr>
          <p:cNvSpPr txBox="1">
            <a:spLocks/>
          </p:cNvSpPr>
          <p:nvPr/>
        </p:nvSpPr>
        <p:spPr>
          <a:xfrm>
            <a:off x="-32690" y="97090"/>
            <a:ext cx="8134469" cy="499952"/>
          </a:xfrm>
          <a:prstGeom prst="rect">
            <a:avLst/>
          </a:prstGeom>
        </p:spPr>
        <p:txBody>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800" b="1" dirty="0">
                <a:solidFill>
                  <a:srgbClr val="0070C0"/>
                </a:solidFill>
                <a:latin typeface="Times New Roman" panose="02020603050405020304" pitchFamily="18" charset="0"/>
                <a:cs typeface="Times New Roman" panose="02020603050405020304" pitchFamily="18" charset="0"/>
              </a:rPr>
              <a:t>CAPSTONE Spacecraft in Flight Configuration</a:t>
            </a:r>
          </a:p>
        </p:txBody>
      </p:sp>
      <p:pic>
        <p:nvPicPr>
          <p:cNvPr id="4" name="Picture 3" descr="A picture containing person, indoor, posing, group&#10;&#10;Description automatically generated">
            <a:extLst>
              <a:ext uri="{FF2B5EF4-FFF2-40B4-BE49-F238E27FC236}">
                <a16:creationId xmlns:a16="http://schemas.microsoft.com/office/drawing/2014/main" id="{DB372B1D-F259-286C-D30B-0207E7C54E6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7869" y="751268"/>
            <a:ext cx="2935229" cy="3907950"/>
          </a:xfrm>
          <a:prstGeom prst="rect">
            <a:avLst/>
          </a:prstGeom>
          <a:ln w="28575">
            <a:solidFill>
              <a:schemeClr val="accent1"/>
            </a:solidFill>
          </a:ln>
        </p:spPr>
      </p:pic>
      <p:sp>
        <p:nvSpPr>
          <p:cNvPr id="9" name="object 15">
            <a:extLst>
              <a:ext uri="{FF2B5EF4-FFF2-40B4-BE49-F238E27FC236}">
                <a16:creationId xmlns:a16="http://schemas.microsoft.com/office/drawing/2014/main" id="{97857CD3-6A76-004F-D207-8F1C52AF756A}"/>
              </a:ext>
            </a:extLst>
          </p:cNvPr>
          <p:cNvSpPr txBox="1"/>
          <p:nvPr/>
        </p:nvSpPr>
        <p:spPr>
          <a:xfrm>
            <a:off x="8855854" y="4900154"/>
            <a:ext cx="246426" cy="205184"/>
          </a:xfrm>
          <a:prstGeom prst="rect">
            <a:avLst/>
          </a:prstGeom>
        </p:spPr>
        <p:txBody>
          <a:bodyPr vert="horz" wrap="square" lIns="0" tIns="0" rIns="0" bIns="0" rtlCol="0">
            <a:spAutoFit/>
          </a:bodyPr>
          <a:lstStyle/>
          <a:p>
            <a:pPr marL="38100" algn="ctr">
              <a:lnSpc>
                <a:spcPts val="1645"/>
              </a:lnSpc>
            </a:pPr>
            <a:fld id="{81D60167-4931-47E6-BA6A-407CBD079E47}" type="slidenum">
              <a:rPr sz="1400">
                <a:latin typeface="Arial"/>
                <a:cs typeface="Arial"/>
              </a:rPr>
              <a:pPr marL="38100" algn="ctr">
                <a:lnSpc>
                  <a:spcPts val="1645"/>
                </a:lnSpc>
              </a:pPr>
              <a:t>6</a:t>
            </a:fld>
            <a:endParaRPr sz="1400" dirty="0">
              <a:latin typeface="Arial"/>
              <a:cs typeface="Arial"/>
            </a:endParaRPr>
          </a:p>
        </p:txBody>
      </p:sp>
      <p:sp>
        <p:nvSpPr>
          <p:cNvPr id="5" name="Holder 4">
            <a:extLst>
              <a:ext uri="{FF2B5EF4-FFF2-40B4-BE49-F238E27FC236}">
                <a16:creationId xmlns:a16="http://schemas.microsoft.com/office/drawing/2014/main" id="{F163F197-368F-2E34-5C64-04F4F180F239}"/>
              </a:ext>
            </a:extLst>
          </p:cNvPr>
          <p:cNvSpPr>
            <a:spLocks noGrp="1"/>
          </p:cNvSpPr>
          <p:nvPr>
            <p:ph type="ftr" sz="quarter" idx="5"/>
          </p:nvPr>
        </p:nvSpPr>
        <p:spPr>
          <a:xfrm>
            <a:off x="3017520" y="4885745"/>
            <a:ext cx="3355466" cy="243656"/>
          </a:xfrm>
          <a:prstGeom prst="rect">
            <a:avLst/>
          </a:prstGeom>
        </p:spPr>
        <p:txBody>
          <a:bodyPr wrap="square" lIns="0" tIns="0" rIns="0" bIns="0">
            <a:spAutoFit/>
          </a:bodyPr>
          <a:lstStyle>
            <a:lvl1pPr>
              <a:defRPr sz="800" b="0" i="0">
                <a:solidFill>
                  <a:schemeClr val="bg1"/>
                </a:solidFill>
                <a:latin typeface="Times New Roman"/>
                <a:cs typeface="Times New Roman"/>
              </a:defRPr>
            </a:lvl1pPr>
          </a:lstStyle>
          <a:p>
            <a:pPr marL="1049655" marR="5080" indent="-1037590">
              <a:lnSpc>
                <a:spcPts val="910"/>
              </a:lnSpc>
              <a:spcBef>
                <a:spcPts val="85"/>
              </a:spcBef>
            </a:pPr>
            <a:r>
              <a:rPr lang="en-US" spc="-35" dirty="0"/>
              <a:t>CAPSTONE Mission Summary Briefing to Interplanetary Small Satellite Conference</a:t>
            </a:r>
          </a:p>
          <a:p>
            <a:pPr marL="1049655" marR="5080" indent="-1037590">
              <a:lnSpc>
                <a:spcPts val="910"/>
              </a:lnSpc>
              <a:spcBef>
                <a:spcPts val="85"/>
              </a:spcBef>
            </a:pPr>
            <a:r>
              <a:rPr lang="en-US" spc="-35" dirty="0"/>
              <a:t>5/1/2023  Advanced Space, LLC</a:t>
            </a:r>
            <a:endParaRPr dirty="0"/>
          </a:p>
        </p:txBody>
      </p:sp>
    </p:spTree>
    <p:extLst>
      <p:ext uri="{BB962C8B-B14F-4D97-AF65-F5344CB8AC3E}">
        <p14:creationId xmlns:p14="http://schemas.microsoft.com/office/powerpoint/2010/main" val="20265125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7">
            <a:extLst>
              <a:ext uri="{FF2B5EF4-FFF2-40B4-BE49-F238E27FC236}">
                <a16:creationId xmlns:a16="http://schemas.microsoft.com/office/drawing/2014/main" id="{20B9B7F5-89C4-E252-DF29-4DA2F919CC19}"/>
              </a:ext>
            </a:extLst>
          </p:cNvPr>
          <p:cNvSpPr txBox="1">
            <a:spLocks noGrp="1"/>
          </p:cNvSpPr>
          <p:nvPr>
            <p:ph type="title"/>
          </p:nvPr>
        </p:nvSpPr>
        <p:spPr>
          <a:xfrm>
            <a:off x="74790" y="1395"/>
            <a:ext cx="6628130" cy="874598"/>
          </a:xfrm>
          <a:prstGeom prst="rect">
            <a:avLst/>
          </a:prstGeom>
        </p:spPr>
        <p:txBody>
          <a:bodyPr vert="horz" wrap="square" lIns="0" tIns="12700" rIns="0" bIns="0" rtlCol="0">
            <a:spAutoFit/>
          </a:bodyPr>
          <a:lstStyle/>
          <a:p>
            <a:pPr marL="12700">
              <a:lnSpc>
                <a:spcPct val="100000"/>
              </a:lnSpc>
              <a:spcBef>
                <a:spcPts val="100"/>
              </a:spcBef>
            </a:pPr>
            <a:r>
              <a:rPr sz="3200" spc="-5" dirty="0">
                <a:solidFill>
                  <a:srgbClr val="0070C0"/>
                </a:solidFill>
              </a:rPr>
              <a:t>Rocket</a:t>
            </a:r>
            <a:r>
              <a:rPr sz="3200" dirty="0">
                <a:solidFill>
                  <a:srgbClr val="0070C0"/>
                </a:solidFill>
              </a:rPr>
              <a:t> </a:t>
            </a:r>
            <a:r>
              <a:rPr sz="3200" spc="-5" dirty="0">
                <a:solidFill>
                  <a:srgbClr val="0070C0"/>
                </a:solidFill>
              </a:rPr>
              <a:t>Lab</a:t>
            </a:r>
            <a:r>
              <a:rPr sz="3200" spc="5" dirty="0">
                <a:solidFill>
                  <a:srgbClr val="0070C0"/>
                </a:solidFill>
              </a:rPr>
              <a:t> </a:t>
            </a:r>
            <a:r>
              <a:rPr lang="en-US" sz="3200" spc="-5" dirty="0">
                <a:solidFill>
                  <a:srgbClr val="0070C0"/>
                </a:solidFill>
              </a:rPr>
              <a:t>Launch Support</a:t>
            </a:r>
            <a:br>
              <a:rPr lang="en-US" sz="3200" spc="-5" dirty="0">
                <a:solidFill>
                  <a:srgbClr val="0070C0"/>
                </a:solidFill>
              </a:rPr>
            </a:br>
            <a:r>
              <a:rPr lang="en-US" spc="-5" dirty="0">
                <a:solidFill>
                  <a:srgbClr val="0070C0"/>
                </a:solidFill>
              </a:rPr>
              <a:t>Launch from LC-1, Mahia NZ</a:t>
            </a:r>
            <a:endParaRPr sz="3200" spc="-5" dirty="0">
              <a:solidFill>
                <a:srgbClr val="0070C0"/>
              </a:solidFill>
            </a:endParaRPr>
          </a:p>
        </p:txBody>
      </p:sp>
      <p:pic>
        <p:nvPicPr>
          <p:cNvPr id="6" name="object 9">
            <a:extLst>
              <a:ext uri="{FF2B5EF4-FFF2-40B4-BE49-F238E27FC236}">
                <a16:creationId xmlns:a16="http://schemas.microsoft.com/office/drawing/2014/main" id="{33B64E40-EBE7-BF95-4C9A-6C5C69803274}"/>
              </a:ext>
            </a:extLst>
          </p:cNvPr>
          <p:cNvPicPr/>
          <p:nvPr/>
        </p:nvPicPr>
        <p:blipFill>
          <a:blip r:embed="rId2" cstate="print"/>
          <a:stretch>
            <a:fillRect/>
          </a:stretch>
        </p:blipFill>
        <p:spPr>
          <a:xfrm>
            <a:off x="104067" y="959597"/>
            <a:ext cx="5281972" cy="3344773"/>
          </a:xfrm>
          <a:prstGeom prst="rect">
            <a:avLst/>
          </a:prstGeom>
          <a:ln w="19050">
            <a:solidFill>
              <a:srgbClr val="0070C0"/>
            </a:solidFill>
          </a:ln>
        </p:spPr>
      </p:pic>
      <p:sp>
        <p:nvSpPr>
          <p:cNvPr id="7" name="object 19">
            <a:extLst>
              <a:ext uri="{FF2B5EF4-FFF2-40B4-BE49-F238E27FC236}">
                <a16:creationId xmlns:a16="http://schemas.microsoft.com/office/drawing/2014/main" id="{6C16CD6C-B52B-13B3-D56A-D06B8CCB14D1}"/>
              </a:ext>
            </a:extLst>
          </p:cNvPr>
          <p:cNvSpPr txBox="1"/>
          <p:nvPr/>
        </p:nvSpPr>
        <p:spPr>
          <a:xfrm>
            <a:off x="2745053" y="4020754"/>
            <a:ext cx="292100" cy="238760"/>
          </a:xfrm>
          <a:prstGeom prst="rect">
            <a:avLst/>
          </a:prstGeom>
        </p:spPr>
        <p:txBody>
          <a:bodyPr vert="horz" wrap="square" lIns="0" tIns="12700" rIns="0" bIns="0" rtlCol="0">
            <a:spAutoFit/>
          </a:bodyPr>
          <a:lstStyle/>
          <a:p>
            <a:pPr marL="12700">
              <a:lnSpc>
                <a:spcPct val="100000"/>
              </a:lnSpc>
              <a:spcBef>
                <a:spcPts val="100"/>
              </a:spcBef>
            </a:pPr>
            <a:r>
              <a:rPr sz="1400" b="1" spc="-60" dirty="0">
                <a:latin typeface="Calibri"/>
                <a:cs typeface="Calibri"/>
              </a:rPr>
              <a:t>P</a:t>
            </a:r>
            <a:r>
              <a:rPr sz="1400" b="1" spc="-35" dirty="0">
                <a:latin typeface="Calibri"/>
                <a:cs typeface="Calibri"/>
              </a:rPr>
              <a:t>a</a:t>
            </a:r>
            <a:r>
              <a:rPr sz="1400" b="1" dirty="0">
                <a:latin typeface="Calibri"/>
                <a:cs typeface="Calibri"/>
              </a:rPr>
              <a:t>d</a:t>
            </a:r>
            <a:endParaRPr sz="1400" dirty="0">
              <a:latin typeface="Calibri"/>
              <a:cs typeface="Calibri"/>
            </a:endParaRPr>
          </a:p>
        </p:txBody>
      </p:sp>
      <p:pic>
        <p:nvPicPr>
          <p:cNvPr id="8" name="object 27">
            <a:extLst>
              <a:ext uri="{FF2B5EF4-FFF2-40B4-BE49-F238E27FC236}">
                <a16:creationId xmlns:a16="http://schemas.microsoft.com/office/drawing/2014/main" id="{A75C03E8-6D1D-9CF8-E08A-CDD16741D0A6}"/>
              </a:ext>
            </a:extLst>
          </p:cNvPr>
          <p:cNvPicPr/>
          <p:nvPr/>
        </p:nvPicPr>
        <p:blipFill>
          <a:blip r:embed="rId3" cstate="print"/>
          <a:stretch>
            <a:fillRect/>
          </a:stretch>
        </p:blipFill>
        <p:spPr>
          <a:xfrm>
            <a:off x="3456879" y="990401"/>
            <a:ext cx="1908760" cy="1539300"/>
          </a:xfrm>
          <a:prstGeom prst="rect">
            <a:avLst/>
          </a:prstGeom>
          <a:ln w="19050">
            <a:solidFill>
              <a:srgbClr val="FF0000"/>
            </a:solidFill>
          </a:ln>
        </p:spPr>
      </p:pic>
      <p:sp>
        <p:nvSpPr>
          <p:cNvPr id="9" name="object 29">
            <a:extLst>
              <a:ext uri="{FF2B5EF4-FFF2-40B4-BE49-F238E27FC236}">
                <a16:creationId xmlns:a16="http://schemas.microsoft.com/office/drawing/2014/main" id="{EFF89851-8000-6F95-77C9-5DADB9C7471A}"/>
              </a:ext>
            </a:extLst>
          </p:cNvPr>
          <p:cNvSpPr txBox="1"/>
          <p:nvPr/>
        </p:nvSpPr>
        <p:spPr>
          <a:xfrm>
            <a:off x="4198944" y="2256673"/>
            <a:ext cx="1096010" cy="238760"/>
          </a:xfrm>
          <a:prstGeom prst="rect">
            <a:avLst/>
          </a:prstGeom>
        </p:spPr>
        <p:txBody>
          <a:bodyPr vert="horz" wrap="square" lIns="0" tIns="12700" rIns="0" bIns="0" rtlCol="0">
            <a:spAutoFit/>
          </a:bodyPr>
          <a:lstStyle/>
          <a:p>
            <a:pPr marL="12700">
              <a:lnSpc>
                <a:spcPct val="100000"/>
              </a:lnSpc>
              <a:spcBef>
                <a:spcPts val="100"/>
              </a:spcBef>
            </a:pPr>
            <a:r>
              <a:rPr sz="1400" b="1" spc="-5" dirty="0">
                <a:solidFill>
                  <a:srgbClr val="FFFFFF"/>
                </a:solidFill>
                <a:latin typeface="Times New Roman"/>
                <a:cs typeface="Times New Roman"/>
              </a:rPr>
              <a:t>Lunar</a:t>
            </a:r>
            <a:r>
              <a:rPr sz="1400" b="1" spc="-60" dirty="0">
                <a:solidFill>
                  <a:srgbClr val="FFFFFF"/>
                </a:solidFill>
                <a:latin typeface="Times New Roman"/>
                <a:cs typeface="Times New Roman"/>
              </a:rPr>
              <a:t> </a:t>
            </a:r>
            <a:r>
              <a:rPr sz="1400" b="1" spc="-5" dirty="0">
                <a:solidFill>
                  <a:srgbClr val="FFFFFF"/>
                </a:solidFill>
                <a:latin typeface="Times New Roman"/>
                <a:cs typeface="Times New Roman"/>
              </a:rPr>
              <a:t>Photon</a:t>
            </a:r>
            <a:endParaRPr sz="1400" dirty="0">
              <a:latin typeface="Times New Roman"/>
              <a:cs typeface="Times New Roman"/>
            </a:endParaRPr>
          </a:p>
        </p:txBody>
      </p:sp>
      <p:pic>
        <p:nvPicPr>
          <p:cNvPr id="10" name="Picture 9">
            <a:extLst>
              <a:ext uri="{FF2B5EF4-FFF2-40B4-BE49-F238E27FC236}">
                <a16:creationId xmlns:a16="http://schemas.microsoft.com/office/drawing/2014/main" id="{6219ED29-A0FF-1EA2-264C-6B4A327BAF71}"/>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7620000" y="19050"/>
            <a:ext cx="838200" cy="419100"/>
          </a:xfrm>
          <a:prstGeom prst="rect">
            <a:avLst/>
          </a:prstGeom>
        </p:spPr>
      </p:pic>
      <p:pic>
        <p:nvPicPr>
          <p:cNvPr id="11" name="Picture 10" descr="A picture containing indoor, helmet, cluttered&#10;&#10;Description automatically generated">
            <a:extLst>
              <a:ext uri="{FF2B5EF4-FFF2-40B4-BE49-F238E27FC236}">
                <a16:creationId xmlns:a16="http://schemas.microsoft.com/office/drawing/2014/main" id="{5633D88A-75F3-8977-799E-FBB0896EAE8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799" t="4336" r="6775"/>
          <a:stretch/>
        </p:blipFill>
        <p:spPr>
          <a:xfrm>
            <a:off x="5820937" y="688435"/>
            <a:ext cx="2464419" cy="4042471"/>
          </a:xfrm>
          <a:prstGeom prst="rect">
            <a:avLst/>
          </a:prstGeom>
          <a:ln w="28575">
            <a:solidFill>
              <a:schemeClr val="accent1"/>
            </a:solidFill>
          </a:ln>
        </p:spPr>
      </p:pic>
      <p:pic>
        <p:nvPicPr>
          <p:cNvPr id="12" name="object 24">
            <a:extLst>
              <a:ext uri="{FF2B5EF4-FFF2-40B4-BE49-F238E27FC236}">
                <a16:creationId xmlns:a16="http://schemas.microsoft.com/office/drawing/2014/main" id="{498FCC6A-1E44-F8C6-0510-32ADAFA0BD8C}"/>
              </a:ext>
            </a:extLst>
          </p:cNvPr>
          <p:cNvPicPr/>
          <p:nvPr/>
        </p:nvPicPr>
        <p:blipFill>
          <a:blip r:embed="rId6" cstate="print"/>
          <a:stretch>
            <a:fillRect/>
          </a:stretch>
        </p:blipFill>
        <p:spPr>
          <a:xfrm>
            <a:off x="4061512" y="3021980"/>
            <a:ext cx="1304127" cy="1257333"/>
          </a:xfrm>
          <a:prstGeom prst="rect">
            <a:avLst/>
          </a:prstGeom>
          <a:ln w="28575">
            <a:solidFill>
              <a:srgbClr val="FF0000"/>
            </a:solidFill>
          </a:ln>
        </p:spPr>
      </p:pic>
      <p:pic>
        <p:nvPicPr>
          <p:cNvPr id="13" name="Picture 12" descr="A rocket launching into the sky&#10;&#10;Description automatically generated with low confidence">
            <a:extLst>
              <a:ext uri="{FF2B5EF4-FFF2-40B4-BE49-F238E27FC236}">
                <a16:creationId xmlns:a16="http://schemas.microsoft.com/office/drawing/2014/main" id="{A414460F-1BEB-208A-1224-DB0BC8B0992C}"/>
              </a:ext>
            </a:extLst>
          </p:cNvPr>
          <p:cNvPicPr>
            <a:picLocks noChangeAspect="1"/>
          </p:cNvPicPr>
          <p:nvPr/>
        </p:nvPicPr>
        <p:blipFill rotWithShape="1">
          <a:blip r:embed="rId7">
            <a:extLst>
              <a:ext uri="{28A0092B-C50C-407E-A947-70E740481C1C}">
                <a14:useLocalDpi xmlns:a14="http://schemas.microsoft.com/office/drawing/2010/main" val="0"/>
              </a:ext>
            </a:extLst>
          </a:blip>
          <a:srcRect l="23219" r="26951"/>
          <a:stretch/>
        </p:blipFill>
        <p:spPr>
          <a:xfrm>
            <a:off x="116391" y="971351"/>
            <a:ext cx="1940312" cy="2122188"/>
          </a:xfrm>
          <a:prstGeom prst="rect">
            <a:avLst/>
          </a:prstGeom>
          <a:ln w="19050">
            <a:solidFill>
              <a:srgbClr val="FF0000"/>
            </a:solidFill>
          </a:ln>
        </p:spPr>
      </p:pic>
      <p:sp>
        <p:nvSpPr>
          <p:cNvPr id="14" name="object 29">
            <a:extLst>
              <a:ext uri="{FF2B5EF4-FFF2-40B4-BE49-F238E27FC236}">
                <a16:creationId xmlns:a16="http://schemas.microsoft.com/office/drawing/2014/main" id="{E8220E61-8326-5F46-1D80-75387510BBCB}"/>
              </a:ext>
            </a:extLst>
          </p:cNvPr>
          <p:cNvSpPr txBox="1"/>
          <p:nvPr/>
        </p:nvSpPr>
        <p:spPr>
          <a:xfrm>
            <a:off x="4106016" y="4026000"/>
            <a:ext cx="1358081" cy="228268"/>
          </a:xfrm>
          <a:prstGeom prst="rect">
            <a:avLst/>
          </a:prstGeom>
        </p:spPr>
        <p:txBody>
          <a:bodyPr vert="horz" wrap="square" lIns="0" tIns="12700" rIns="0" bIns="0" rtlCol="0">
            <a:spAutoFit/>
          </a:bodyPr>
          <a:lstStyle/>
          <a:p>
            <a:pPr marL="12700">
              <a:lnSpc>
                <a:spcPct val="100000"/>
              </a:lnSpc>
              <a:spcBef>
                <a:spcPts val="100"/>
              </a:spcBef>
            </a:pPr>
            <a:r>
              <a:rPr lang="en-US" sz="1400" b="1" spc="-5" dirty="0">
                <a:solidFill>
                  <a:srgbClr val="FFFFFF"/>
                </a:solidFill>
                <a:latin typeface="Times New Roman"/>
                <a:cs typeface="Times New Roman"/>
              </a:rPr>
              <a:t>Fueling Facility</a:t>
            </a:r>
            <a:endParaRPr sz="1400" dirty="0">
              <a:latin typeface="Times New Roman"/>
              <a:cs typeface="Times New Roman"/>
            </a:endParaRPr>
          </a:p>
        </p:txBody>
      </p:sp>
      <p:sp>
        <p:nvSpPr>
          <p:cNvPr id="15" name="object 29">
            <a:extLst>
              <a:ext uri="{FF2B5EF4-FFF2-40B4-BE49-F238E27FC236}">
                <a16:creationId xmlns:a16="http://schemas.microsoft.com/office/drawing/2014/main" id="{4C440479-7781-9210-963D-63B0927FA499}"/>
              </a:ext>
            </a:extLst>
          </p:cNvPr>
          <p:cNvSpPr txBox="1"/>
          <p:nvPr/>
        </p:nvSpPr>
        <p:spPr>
          <a:xfrm>
            <a:off x="6124386" y="3602253"/>
            <a:ext cx="1971399" cy="505267"/>
          </a:xfrm>
          <a:prstGeom prst="rect">
            <a:avLst/>
          </a:prstGeom>
        </p:spPr>
        <p:txBody>
          <a:bodyPr vert="horz" wrap="square" lIns="0" tIns="12700" rIns="0" bIns="0" rtlCol="0">
            <a:spAutoFit/>
          </a:bodyPr>
          <a:lstStyle/>
          <a:p>
            <a:pPr marL="12700" algn="ctr">
              <a:lnSpc>
                <a:spcPct val="100000"/>
              </a:lnSpc>
              <a:spcBef>
                <a:spcPts val="100"/>
              </a:spcBef>
            </a:pPr>
            <a:r>
              <a:rPr lang="en-US" sz="1600" b="1" spc="-5" dirty="0">
                <a:solidFill>
                  <a:srgbClr val="FFFFFF"/>
                </a:solidFill>
                <a:latin typeface="Times New Roman"/>
                <a:cs typeface="Times New Roman"/>
              </a:rPr>
              <a:t>CAPSTONE Integrated Stack</a:t>
            </a:r>
            <a:endParaRPr sz="1600" dirty="0">
              <a:latin typeface="Times New Roman"/>
              <a:cs typeface="Times New Roman"/>
            </a:endParaRPr>
          </a:p>
        </p:txBody>
      </p:sp>
      <p:sp>
        <p:nvSpPr>
          <p:cNvPr id="16" name="object 15">
            <a:extLst>
              <a:ext uri="{FF2B5EF4-FFF2-40B4-BE49-F238E27FC236}">
                <a16:creationId xmlns:a16="http://schemas.microsoft.com/office/drawing/2014/main" id="{5561AA19-E6FA-1BC8-E22A-B7F5AA273723}"/>
              </a:ext>
            </a:extLst>
          </p:cNvPr>
          <p:cNvSpPr txBox="1"/>
          <p:nvPr/>
        </p:nvSpPr>
        <p:spPr>
          <a:xfrm>
            <a:off x="8855854" y="4900154"/>
            <a:ext cx="246426" cy="205184"/>
          </a:xfrm>
          <a:prstGeom prst="rect">
            <a:avLst/>
          </a:prstGeom>
        </p:spPr>
        <p:txBody>
          <a:bodyPr vert="horz" wrap="square" lIns="0" tIns="0" rIns="0" bIns="0" rtlCol="0">
            <a:spAutoFit/>
          </a:bodyPr>
          <a:lstStyle/>
          <a:p>
            <a:pPr marL="38100" algn="ctr">
              <a:lnSpc>
                <a:spcPts val="1645"/>
              </a:lnSpc>
            </a:pPr>
            <a:fld id="{81D60167-4931-47E6-BA6A-407CBD079E47}" type="slidenum">
              <a:rPr sz="1400">
                <a:latin typeface="Arial"/>
                <a:cs typeface="Arial"/>
              </a:rPr>
              <a:pPr marL="38100" algn="ctr">
                <a:lnSpc>
                  <a:spcPts val="1645"/>
                </a:lnSpc>
              </a:pPr>
              <a:t>7</a:t>
            </a:fld>
            <a:endParaRPr sz="1400" dirty="0">
              <a:latin typeface="Arial"/>
              <a:cs typeface="Arial"/>
            </a:endParaRPr>
          </a:p>
        </p:txBody>
      </p:sp>
      <p:sp>
        <p:nvSpPr>
          <p:cNvPr id="3" name="Holder 4">
            <a:extLst>
              <a:ext uri="{FF2B5EF4-FFF2-40B4-BE49-F238E27FC236}">
                <a16:creationId xmlns:a16="http://schemas.microsoft.com/office/drawing/2014/main" id="{F9915494-AF7B-FE37-4626-CADA789AAF07}"/>
              </a:ext>
            </a:extLst>
          </p:cNvPr>
          <p:cNvSpPr>
            <a:spLocks noGrp="1"/>
          </p:cNvSpPr>
          <p:nvPr>
            <p:ph type="ftr" sz="quarter" idx="5"/>
          </p:nvPr>
        </p:nvSpPr>
        <p:spPr>
          <a:xfrm>
            <a:off x="3017520" y="4885745"/>
            <a:ext cx="3355466" cy="243656"/>
          </a:xfrm>
          <a:prstGeom prst="rect">
            <a:avLst/>
          </a:prstGeom>
        </p:spPr>
        <p:txBody>
          <a:bodyPr wrap="square" lIns="0" tIns="0" rIns="0" bIns="0">
            <a:spAutoFit/>
          </a:bodyPr>
          <a:lstStyle>
            <a:lvl1pPr>
              <a:defRPr sz="800" b="0" i="0">
                <a:solidFill>
                  <a:schemeClr val="bg1"/>
                </a:solidFill>
                <a:latin typeface="Times New Roman"/>
                <a:cs typeface="Times New Roman"/>
              </a:defRPr>
            </a:lvl1pPr>
          </a:lstStyle>
          <a:p>
            <a:pPr marL="1049655" marR="5080" indent="-1037590">
              <a:lnSpc>
                <a:spcPts val="910"/>
              </a:lnSpc>
              <a:spcBef>
                <a:spcPts val="85"/>
              </a:spcBef>
            </a:pPr>
            <a:r>
              <a:rPr lang="en-US" spc="-35" dirty="0"/>
              <a:t>CAPSTONE Mission Summary Briefing to Interplanetary Small Satellite Conference</a:t>
            </a:r>
          </a:p>
          <a:p>
            <a:pPr marL="1049655" marR="5080" indent="-1037590">
              <a:lnSpc>
                <a:spcPts val="910"/>
              </a:lnSpc>
              <a:spcBef>
                <a:spcPts val="85"/>
              </a:spcBef>
            </a:pPr>
            <a:r>
              <a:rPr lang="en-US" spc="-35" dirty="0"/>
              <a:t>5/1/2023  Advanced Space, LLC</a:t>
            </a:r>
            <a:endParaRPr dirty="0"/>
          </a:p>
        </p:txBody>
      </p:sp>
    </p:spTree>
    <p:extLst>
      <p:ext uri="{BB962C8B-B14F-4D97-AF65-F5344CB8AC3E}">
        <p14:creationId xmlns:p14="http://schemas.microsoft.com/office/powerpoint/2010/main" val="27059631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4F3B244-BC0E-9A43-AB2E-D1481E1226AB}"/>
              </a:ext>
            </a:extLst>
          </p:cNvPr>
          <p:cNvSpPr>
            <a:spLocks noGrp="1"/>
          </p:cNvSpPr>
          <p:nvPr>
            <p:ph type="title"/>
          </p:nvPr>
        </p:nvSpPr>
        <p:spPr>
          <a:xfrm>
            <a:off x="22304" y="22302"/>
            <a:ext cx="7159516" cy="738664"/>
          </a:xfrm>
        </p:spPr>
        <p:txBody>
          <a:bodyPr/>
          <a:lstStyle/>
          <a:p>
            <a:r>
              <a:rPr lang="en-US" sz="2800" dirty="0">
                <a:solidFill>
                  <a:srgbClr val="0070C0"/>
                </a:solidFill>
                <a:latin typeface="Times New Roman" panose="02020603050405020304" pitchFamily="18" charset="0"/>
                <a:cs typeface="Times New Roman" panose="02020603050405020304" pitchFamily="18" charset="0"/>
              </a:rPr>
              <a:t>CAPSTONE Launch – Mahia, NZ</a:t>
            </a:r>
            <a:br>
              <a:rPr lang="en-US" sz="2000" dirty="0">
                <a:solidFill>
                  <a:srgbClr val="0070C0"/>
                </a:solidFill>
                <a:latin typeface="Times New Roman" panose="02020603050405020304" pitchFamily="18" charset="0"/>
                <a:cs typeface="Times New Roman" panose="02020603050405020304" pitchFamily="18" charset="0"/>
              </a:rPr>
            </a:br>
            <a:r>
              <a:rPr lang="en-US" sz="2000" dirty="0">
                <a:solidFill>
                  <a:srgbClr val="0070C0"/>
                </a:solidFill>
                <a:latin typeface="Times New Roman" panose="02020603050405020304" pitchFamily="18" charset="0"/>
                <a:cs typeface="Times New Roman" panose="02020603050405020304" pitchFamily="18" charset="0"/>
              </a:rPr>
              <a:t>June 28, 2022, 2:55 AM PDT</a:t>
            </a:r>
          </a:p>
        </p:txBody>
      </p:sp>
      <p:pic>
        <p:nvPicPr>
          <p:cNvPr id="7" name="Picture 6" descr="A picture containing smoke, outdoor, steam, track&#10;&#10;Description automatically generated">
            <a:extLst>
              <a:ext uri="{FF2B5EF4-FFF2-40B4-BE49-F238E27FC236}">
                <a16:creationId xmlns:a16="http://schemas.microsoft.com/office/drawing/2014/main" id="{929ADE91-C625-6CDD-DE5A-838ADA65A9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835" y="1005781"/>
            <a:ext cx="2479640" cy="3719460"/>
          </a:xfrm>
          <a:prstGeom prst="rect">
            <a:avLst/>
          </a:prstGeom>
          <a:ln w="38100">
            <a:solidFill>
              <a:srgbClr val="0070C0"/>
            </a:solidFill>
          </a:ln>
        </p:spPr>
      </p:pic>
      <p:pic>
        <p:nvPicPr>
          <p:cNvPr id="11" name="Picture 10" descr="A picture containing comet, outdoor object, night, night sky&#10;&#10;Description automatically generated">
            <a:extLst>
              <a:ext uri="{FF2B5EF4-FFF2-40B4-BE49-F238E27FC236}">
                <a16:creationId xmlns:a16="http://schemas.microsoft.com/office/drawing/2014/main" id="{A6F89AA9-D927-7150-D191-AC540A317C53}"/>
              </a:ext>
            </a:extLst>
          </p:cNvPr>
          <p:cNvPicPr>
            <a:picLocks noChangeAspect="1"/>
          </p:cNvPicPr>
          <p:nvPr/>
        </p:nvPicPr>
        <p:blipFill rotWithShape="1">
          <a:blip r:embed="rId4">
            <a:extLst>
              <a:ext uri="{28A0092B-C50C-407E-A947-70E740481C1C}">
                <a14:useLocalDpi xmlns:a14="http://schemas.microsoft.com/office/drawing/2010/main" val="0"/>
              </a:ext>
            </a:extLst>
          </a:blip>
          <a:srcRect l="18322" t="4123" r="4343" b="22056"/>
          <a:stretch/>
        </p:blipFill>
        <p:spPr>
          <a:xfrm>
            <a:off x="3465230" y="1005781"/>
            <a:ext cx="5197526" cy="3719460"/>
          </a:xfrm>
          <a:prstGeom prst="rect">
            <a:avLst/>
          </a:prstGeom>
          <a:ln w="38100">
            <a:solidFill>
              <a:srgbClr val="0070C0"/>
            </a:solidFill>
          </a:ln>
        </p:spPr>
      </p:pic>
      <p:sp>
        <p:nvSpPr>
          <p:cNvPr id="10" name="object 15">
            <a:extLst>
              <a:ext uri="{FF2B5EF4-FFF2-40B4-BE49-F238E27FC236}">
                <a16:creationId xmlns:a16="http://schemas.microsoft.com/office/drawing/2014/main" id="{A38A6F82-8FDE-6420-0FF8-8C101876AE2F}"/>
              </a:ext>
            </a:extLst>
          </p:cNvPr>
          <p:cNvSpPr txBox="1"/>
          <p:nvPr/>
        </p:nvSpPr>
        <p:spPr>
          <a:xfrm>
            <a:off x="8855854" y="4900154"/>
            <a:ext cx="246426" cy="205184"/>
          </a:xfrm>
          <a:prstGeom prst="rect">
            <a:avLst/>
          </a:prstGeom>
        </p:spPr>
        <p:txBody>
          <a:bodyPr vert="horz" wrap="square" lIns="0" tIns="0" rIns="0" bIns="0" rtlCol="0">
            <a:spAutoFit/>
          </a:bodyPr>
          <a:lstStyle/>
          <a:p>
            <a:pPr marL="38100" algn="ctr">
              <a:lnSpc>
                <a:spcPts val="1645"/>
              </a:lnSpc>
            </a:pPr>
            <a:fld id="{81D60167-4931-47E6-BA6A-407CBD079E47}" type="slidenum">
              <a:rPr sz="1400">
                <a:latin typeface="Arial"/>
                <a:cs typeface="Arial"/>
              </a:rPr>
              <a:pPr marL="38100" algn="ctr">
                <a:lnSpc>
                  <a:spcPts val="1645"/>
                </a:lnSpc>
              </a:pPr>
              <a:t>8</a:t>
            </a:fld>
            <a:endParaRPr sz="1400" dirty="0">
              <a:latin typeface="Arial"/>
              <a:cs typeface="Arial"/>
            </a:endParaRPr>
          </a:p>
        </p:txBody>
      </p:sp>
      <p:sp>
        <p:nvSpPr>
          <p:cNvPr id="3" name="Holder 4">
            <a:extLst>
              <a:ext uri="{FF2B5EF4-FFF2-40B4-BE49-F238E27FC236}">
                <a16:creationId xmlns:a16="http://schemas.microsoft.com/office/drawing/2014/main" id="{57E497EA-19A8-7D91-35F8-F07AEAF610DE}"/>
              </a:ext>
            </a:extLst>
          </p:cNvPr>
          <p:cNvSpPr>
            <a:spLocks noGrp="1"/>
          </p:cNvSpPr>
          <p:nvPr>
            <p:ph type="ftr" sz="quarter" idx="5"/>
          </p:nvPr>
        </p:nvSpPr>
        <p:spPr>
          <a:xfrm>
            <a:off x="3017520" y="4885745"/>
            <a:ext cx="3355466" cy="243656"/>
          </a:xfrm>
          <a:prstGeom prst="rect">
            <a:avLst/>
          </a:prstGeom>
        </p:spPr>
        <p:txBody>
          <a:bodyPr wrap="square" lIns="0" tIns="0" rIns="0" bIns="0">
            <a:spAutoFit/>
          </a:bodyPr>
          <a:lstStyle>
            <a:lvl1pPr>
              <a:defRPr sz="800" b="0" i="0">
                <a:solidFill>
                  <a:schemeClr val="bg1"/>
                </a:solidFill>
                <a:latin typeface="Times New Roman"/>
                <a:cs typeface="Times New Roman"/>
              </a:defRPr>
            </a:lvl1pPr>
          </a:lstStyle>
          <a:p>
            <a:pPr marL="1049655" marR="5080" indent="-1037590">
              <a:lnSpc>
                <a:spcPts val="910"/>
              </a:lnSpc>
              <a:spcBef>
                <a:spcPts val="85"/>
              </a:spcBef>
            </a:pPr>
            <a:r>
              <a:rPr lang="en-US" spc="-35" dirty="0"/>
              <a:t>CAPSTONE Mission Summary Briefing to Interplanetary Small Satellite Conference</a:t>
            </a:r>
          </a:p>
          <a:p>
            <a:pPr marL="1049655" marR="5080" indent="-1037590">
              <a:lnSpc>
                <a:spcPts val="910"/>
              </a:lnSpc>
              <a:spcBef>
                <a:spcPts val="85"/>
              </a:spcBef>
            </a:pPr>
            <a:r>
              <a:rPr lang="en-US" spc="-35" dirty="0"/>
              <a:t>5/1/2023  Advanced Space, LLC</a:t>
            </a:r>
            <a:endParaRPr dirty="0"/>
          </a:p>
        </p:txBody>
      </p:sp>
    </p:spTree>
    <p:extLst>
      <p:ext uri="{BB962C8B-B14F-4D97-AF65-F5344CB8AC3E}">
        <p14:creationId xmlns:p14="http://schemas.microsoft.com/office/powerpoint/2010/main" val="883249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LIFTOFF">
            <a:hlinkClick r:id="" action="ppaction://media"/>
            <a:extLst>
              <a:ext uri="{FF2B5EF4-FFF2-40B4-BE49-F238E27FC236}">
                <a16:creationId xmlns:a16="http://schemas.microsoft.com/office/drawing/2014/main" id="{98A2597E-83C3-9012-D757-63024F2A4DB3}"/>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274320"/>
            <a:ext cx="9144000" cy="5143500"/>
          </a:xfrm>
          <a:prstGeom prst="rect">
            <a:avLst/>
          </a:prstGeom>
        </p:spPr>
      </p:pic>
    </p:spTree>
    <p:extLst>
      <p:ext uri="{BB962C8B-B14F-4D97-AF65-F5344CB8AC3E}">
        <p14:creationId xmlns:p14="http://schemas.microsoft.com/office/powerpoint/2010/main" val="3053665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19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OTLMARKERSHAPE" val="OTL"/>
</p:tagLst>
</file>

<file path=ppt/tags/tag10.xml><?xml version="1.0" encoding="utf-8"?>
<p:tagLst xmlns:a="http://schemas.openxmlformats.org/drawingml/2006/main" xmlns:r="http://schemas.openxmlformats.org/officeDocument/2006/relationships" xmlns:p="http://schemas.openxmlformats.org/presentationml/2006/main">
  <p:tag name="OTLMARKERSHAPE" val="OTL"/>
</p:tagLst>
</file>

<file path=ppt/tags/tag11.xml><?xml version="1.0" encoding="utf-8"?>
<p:tagLst xmlns:a="http://schemas.openxmlformats.org/drawingml/2006/main" xmlns:r="http://schemas.openxmlformats.org/officeDocument/2006/relationships" xmlns:p="http://schemas.openxmlformats.org/presentationml/2006/main">
  <p:tag name="OTLMARKERSHAPE" val="OTL"/>
</p:tagLst>
</file>

<file path=ppt/tags/tag12.xml><?xml version="1.0" encoding="utf-8"?>
<p:tagLst xmlns:a="http://schemas.openxmlformats.org/drawingml/2006/main" xmlns:r="http://schemas.openxmlformats.org/officeDocument/2006/relationships" xmlns:p="http://schemas.openxmlformats.org/presentationml/2006/main">
  <p:tag name="OTLMARKERSHAPE" val="OTL"/>
</p:tagLst>
</file>

<file path=ppt/tags/tag13.xml><?xml version="1.0" encoding="utf-8"?>
<p:tagLst xmlns:a="http://schemas.openxmlformats.org/drawingml/2006/main" xmlns:r="http://schemas.openxmlformats.org/officeDocument/2006/relationships" xmlns:p="http://schemas.openxmlformats.org/presentationml/2006/main">
  <p:tag name="OTLMARKERSHAPE" val="OTL"/>
</p:tagLst>
</file>

<file path=ppt/tags/tag14.xml><?xml version="1.0" encoding="utf-8"?>
<p:tagLst xmlns:a="http://schemas.openxmlformats.org/drawingml/2006/main" xmlns:r="http://schemas.openxmlformats.org/officeDocument/2006/relationships" xmlns:p="http://schemas.openxmlformats.org/presentationml/2006/main">
  <p:tag name="OTLMARKERSHAPE" val="OTL"/>
</p:tagLst>
</file>

<file path=ppt/tags/tag15.xml><?xml version="1.0" encoding="utf-8"?>
<p:tagLst xmlns:a="http://schemas.openxmlformats.org/drawingml/2006/main" xmlns:r="http://schemas.openxmlformats.org/officeDocument/2006/relationships" xmlns:p="http://schemas.openxmlformats.org/presentationml/2006/main">
  <p:tag name="OTLMARKERSHAPE" val="OTL"/>
</p:tagLst>
</file>

<file path=ppt/tags/tag16.xml><?xml version="1.0" encoding="utf-8"?>
<p:tagLst xmlns:a="http://schemas.openxmlformats.org/drawingml/2006/main" xmlns:r="http://schemas.openxmlformats.org/officeDocument/2006/relationships" xmlns:p="http://schemas.openxmlformats.org/presentationml/2006/main">
  <p:tag name="OTLMARKERSHAPE" val="OTL"/>
</p:tagLst>
</file>

<file path=ppt/tags/tag17.xml><?xml version="1.0" encoding="utf-8"?>
<p:tagLst xmlns:a="http://schemas.openxmlformats.org/drawingml/2006/main" xmlns:r="http://schemas.openxmlformats.org/officeDocument/2006/relationships" xmlns:p="http://schemas.openxmlformats.org/presentationml/2006/main">
  <p:tag name="OTLMARKERSHAPE" val="OTL"/>
</p:tagLst>
</file>

<file path=ppt/tags/tag18.xml><?xml version="1.0" encoding="utf-8"?>
<p:tagLst xmlns:a="http://schemas.openxmlformats.org/drawingml/2006/main" xmlns:r="http://schemas.openxmlformats.org/officeDocument/2006/relationships" xmlns:p="http://schemas.openxmlformats.org/presentationml/2006/main">
  <p:tag name="OTLMARKERSHAPE" val="OTL"/>
</p:tagLst>
</file>

<file path=ppt/tags/tag19.xml><?xml version="1.0" encoding="utf-8"?>
<p:tagLst xmlns:a="http://schemas.openxmlformats.org/drawingml/2006/main" xmlns:r="http://schemas.openxmlformats.org/officeDocument/2006/relationships" xmlns:p="http://schemas.openxmlformats.org/presentationml/2006/main">
  <p:tag name="OTLMARKERSHAPE" val="OTL"/>
</p:tagLst>
</file>

<file path=ppt/tags/tag2.xml><?xml version="1.0" encoding="utf-8"?>
<p:tagLst xmlns:a="http://schemas.openxmlformats.org/drawingml/2006/main" xmlns:r="http://schemas.openxmlformats.org/officeDocument/2006/relationships" xmlns:p="http://schemas.openxmlformats.org/presentationml/2006/main">
  <p:tag name="OTLMARKERSHAPE" val="OTL"/>
</p:tagLst>
</file>

<file path=ppt/tags/tag20.xml><?xml version="1.0" encoding="utf-8"?>
<p:tagLst xmlns:a="http://schemas.openxmlformats.org/drawingml/2006/main" xmlns:r="http://schemas.openxmlformats.org/officeDocument/2006/relationships" xmlns:p="http://schemas.openxmlformats.org/presentationml/2006/main">
  <p:tag name="OTLMARKERSHAPE" val="OTL"/>
</p:tagLst>
</file>

<file path=ppt/tags/tag21.xml><?xml version="1.0" encoding="utf-8"?>
<p:tagLst xmlns:a="http://schemas.openxmlformats.org/drawingml/2006/main" xmlns:r="http://schemas.openxmlformats.org/officeDocument/2006/relationships" xmlns:p="http://schemas.openxmlformats.org/presentationml/2006/main">
  <p:tag name="OTLMARKERSHAPE" val="OTL"/>
</p:tagLst>
</file>

<file path=ppt/tags/tag22.xml><?xml version="1.0" encoding="utf-8"?>
<p:tagLst xmlns:a="http://schemas.openxmlformats.org/drawingml/2006/main" xmlns:r="http://schemas.openxmlformats.org/officeDocument/2006/relationships" xmlns:p="http://schemas.openxmlformats.org/presentationml/2006/main">
  <p:tag name="OTLMARKERSHAPE" val="OTL"/>
</p:tagLst>
</file>

<file path=ppt/tags/tag23.xml><?xml version="1.0" encoding="utf-8"?>
<p:tagLst xmlns:a="http://schemas.openxmlformats.org/drawingml/2006/main" xmlns:r="http://schemas.openxmlformats.org/officeDocument/2006/relationships" xmlns:p="http://schemas.openxmlformats.org/presentationml/2006/main">
  <p:tag name="OTLMARKERSHAPE" val="OTL"/>
</p:tagLst>
</file>

<file path=ppt/tags/tag24.xml><?xml version="1.0" encoding="utf-8"?>
<p:tagLst xmlns:a="http://schemas.openxmlformats.org/drawingml/2006/main" xmlns:r="http://schemas.openxmlformats.org/officeDocument/2006/relationships" xmlns:p="http://schemas.openxmlformats.org/presentationml/2006/main">
  <p:tag name="OTLMARKERSHAPE" val="OTL"/>
</p:tagLst>
</file>

<file path=ppt/tags/tag25.xml><?xml version="1.0" encoding="utf-8"?>
<p:tagLst xmlns:a="http://schemas.openxmlformats.org/drawingml/2006/main" xmlns:r="http://schemas.openxmlformats.org/officeDocument/2006/relationships" xmlns:p="http://schemas.openxmlformats.org/presentationml/2006/main">
  <p:tag name="OTLMARKERSHAPE" val="OTL"/>
</p:tagLst>
</file>

<file path=ppt/tags/tag26.xml><?xml version="1.0" encoding="utf-8"?>
<p:tagLst xmlns:a="http://schemas.openxmlformats.org/drawingml/2006/main" xmlns:r="http://schemas.openxmlformats.org/officeDocument/2006/relationships" xmlns:p="http://schemas.openxmlformats.org/presentationml/2006/main">
  <p:tag name="OTLMARKERSHAPE" val="OTL"/>
</p:tagLst>
</file>

<file path=ppt/tags/tag27.xml><?xml version="1.0" encoding="utf-8"?>
<p:tagLst xmlns:a="http://schemas.openxmlformats.org/drawingml/2006/main" xmlns:r="http://schemas.openxmlformats.org/officeDocument/2006/relationships" xmlns:p="http://schemas.openxmlformats.org/presentationml/2006/main">
  <p:tag name="OTLMARKERSHAPE" val="OTL"/>
</p:tagLst>
</file>

<file path=ppt/tags/tag28.xml><?xml version="1.0" encoding="utf-8"?>
<p:tagLst xmlns:a="http://schemas.openxmlformats.org/drawingml/2006/main" xmlns:r="http://schemas.openxmlformats.org/officeDocument/2006/relationships" xmlns:p="http://schemas.openxmlformats.org/presentationml/2006/main">
  <p:tag name="OTLMARKERSHAPE" val="OTL"/>
</p:tagLst>
</file>

<file path=ppt/tags/tag29.xml><?xml version="1.0" encoding="utf-8"?>
<p:tagLst xmlns:a="http://schemas.openxmlformats.org/drawingml/2006/main" xmlns:r="http://schemas.openxmlformats.org/officeDocument/2006/relationships" xmlns:p="http://schemas.openxmlformats.org/presentationml/2006/main">
  <p:tag name="OTLMARKERSHAPE" val="OTL"/>
</p:tagLst>
</file>

<file path=ppt/tags/tag3.xml><?xml version="1.0" encoding="utf-8"?>
<p:tagLst xmlns:a="http://schemas.openxmlformats.org/drawingml/2006/main" xmlns:r="http://schemas.openxmlformats.org/officeDocument/2006/relationships" xmlns:p="http://schemas.openxmlformats.org/presentationml/2006/main">
  <p:tag name="OTLMARKERSHAPE" val="OTL"/>
</p:tagLst>
</file>

<file path=ppt/tags/tag30.xml><?xml version="1.0" encoding="utf-8"?>
<p:tagLst xmlns:a="http://schemas.openxmlformats.org/drawingml/2006/main" xmlns:r="http://schemas.openxmlformats.org/officeDocument/2006/relationships" xmlns:p="http://schemas.openxmlformats.org/presentationml/2006/main">
  <p:tag name="OTLMARKERSHAPE" val="OTL"/>
</p:tagLst>
</file>

<file path=ppt/tags/tag31.xml><?xml version="1.0" encoding="utf-8"?>
<p:tagLst xmlns:a="http://schemas.openxmlformats.org/drawingml/2006/main" xmlns:r="http://schemas.openxmlformats.org/officeDocument/2006/relationships" xmlns:p="http://schemas.openxmlformats.org/presentationml/2006/main">
  <p:tag name="OTLMARKERSHAPE" val="OTL"/>
</p:tagLst>
</file>

<file path=ppt/tags/tag32.xml><?xml version="1.0" encoding="utf-8"?>
<p:tagLst xmlns:a="http://schemas.openxmlformats.org/drawingml/2006/main" xmlns:r="http://schemas.openxmlformats.org/officeDocument/2006/relationships" xmlns:p="http://schemas.openxmlformats.org/presentationml/2006/main">
  <p:tag name="OTLMARKERSHAPE" val="OTL"/>
</p:tagLst>
</file>

<file path=ppt/tags/tag33.xml><?xml version="1.0" encoding="utf-8"?>
<p:tagLst xmlns:a="http://schemas.openxmlformats.org/drawingml/2006/main" xmlns:r="http://schemas.openxmlformats.org/officeDocument/2006/relationships" xmlns:p="http://schemas.openxmlformats.org/presentationml/2006/main">
  <p:tag name="OTLMARKERSHAPE" val="OTL"/>
</p:tagLst>
</file>

<file path=ppt/tags/tag34.xml><?xml version="1.0" encoding="utf-8"?>
<p:tagLst xmlns:a="http://schemas.openxmlformats.org/drawingml/2006/main" xmlns:r="http://schemas.openxmlformats.org/officeDocument/2006/relationships" xmlns:p="http://schemas.openxmlformats.org/presentationml/2006/main">
  <p:tag name="OTLMARKERSHAPE" val="OTL"/>
</p:tagLst>
</file>

<file path=ppt/tags/tag35.xml><?xml version="1.0" encoding="utf-8"?>
<p:tagLst xmlns:a="http://schemas.openxmlformats.org/drawingml/2006/main" xmlns:r="http://schemas.openxmlformats.org/officeDocument/2006/relationships" xmlns:p="http://schemas.openxmlformats.org/presentationml/2006/main">
  <p:tag name="OTLMARKERSHAPE" val="OTL"/>
</p:tagLst>
</file>

<file path=ppt/tags/tag36.xml><?xml version="1.0" encoding="utf-8"?>
<p:tagLst xmlns:a="http://schemas.openxmlformats.org/drawingml/2006/main" xmlns:r="http://schemas.openxmlformats.org/officeDocument/2006/relationships" xmlns:p="http://schemas.openxmlformats.org/presentationml/2006/main">
  <p:tag name="OTLMARKERSHAPE" val="OTL"/>
</p:tagLst>
</file>

<file path=ppt/tags/tag37.xml><?xml version="1.0" encoding="utf-8"?>
<p:tagLst xmlns:a="http://schemas.openxmlformats.org/drawingml/2006/main" xmlns:r="http://schemas.openxmlformats.org/officeDocument/2006/relationships" xmlns:p="http://schemas.openxmlformats.org/presentationml/2006/main">
  <p:tag name="OTLMARKERSHAPE" val="OTL"/>
</p:tagLst>
</file>

<file path=ppt/tags/tag38.xml><?xml version="1.0" encoding="utf-8"?>
<p:tagLst xmlns:a="http://schemas.openxmlformats.org/drawingml/2006/main" xmlns:r="http://schemas.openxmlformats.org/officeDocument/2006/relationships" xmlns:p="http://schemas.openxmlformats.org/presentationml/2006/main">
  <p:tag name="OTLMARKERSHAPE" val="OTL"/>
</p:tagLst>
</file>

<file path=ppt/tags/tag39.xml><?xml version="1.0" encoding="utf-8"?>
<p:tagLst xmlns:a="http://schemas.openxmlformats.org/drawingml/2006/main" xmlns:r="http://schemas.openxmlformats.org/officeDocument/2006/relationships" xmlns:p="http://schemas.openxmlformats.org/presentationml/2006/main">
  <p:tag name="OTLMARKERSHAPE" val="OTL"/>
</p:tagLst>
</file>

<file path=ppt/tags/tag4.xml><?xml version="1.0" encoding="utf-8"?>
<p:tagLst xmlns:a="http://schemas.openxmlformats.org/drawingml/2006/main" xmlns:r="http://schemas.openxmlformats.org/officeDocument/2006/relationships" xmlns:p="http://schemas.openxmlformats.org/presentationml/2006/main">
  <p:tag name="OTLMARKERSHAPE" val="OTL"/>
</p:tagLst>
</file>

<file path=ppt/tags/tag40.xml><?xml version="1.0" encoding="utf-8"?>
<p:tagLst xmlns:a="http://schemas.openxmlformats.org/drawingml/2006/main" xmlns:r="http://schemas.openxmlformats.org/officeDocument/2006/relationships" xmlns:p="http://schemas.openxmlformats.org/presentationml/2006/main">
  <p:tag name="OTLMARKERSHAPE" val="OTL"/>
</p:tagLst>
</file>

<file path=ppt/tags/tag41.xml><?xml version="1.0" encoding="utf-8"?>
<p:tagLst xmlns:a="http://schemas.openxmlformats.org/drawingml/2006/main" xmlns:r="http://schemas.openxmlformats.org/officeDocument/2006/relationships" xmlns:p="http://schemas.openxmlformats.org/presentationml/2006/main">
  <p:tag name="OTLMARKERSHAPE" val="OTL"/>
</p:tagLst>
</file>

<file path=ppt/tags/tag42.xml><?xml version="1.0" encoding="utf-8"?>
<p:tagLst xmlns:a="http://schemas.openxmlformats.org/drawingml/2006/main" xmlns:r="http://schemas.openxmlformats.org/officeDocument/2006/relationships" xmlns:p="http://schemas.openxmlformats.org/presentationml/2006/main">
  <p:tag name="OTLMARKERSHAPE" val="OTL"/>
</p:tagLst>
</file>

<file path=ppt/tags/tag43.xml><?xml version="1.0" encoding="utf-8"?>
<p:tagLst xmlns:a="http://schemas.openxmlformats.org/drawingml/2006/main" xmlns:r="http://schemas.openxmlformats.org/officeDocument/2006/relationships" xmlns:p="http://schemas.openxmlformats.org/presentationml/2006/main">
  <p:tag name="OTLMARKERSHAPE" val="OTL"/>
</p:tagLst>
</file>

<file path=ppt/tags/tag44.xml><?xml version="1.0" encoding="utf-8"?>
<p:tagLst xmlns:a="http://schemas.openxmlformats.org/drawingml/2006/main" xmlns:r="http://schemas.openxmlformats.org/officeDocument/2006/relationships" xmlns:p="http://schemas.openxmlformats.org/presentationml/2006/main">
  <p:tag name="OTLMARKERSHAPE" val="OTL"/>
</p:tagLst>
</file>

<file path=ppt/tags/tag45.xml><?xml version="1.0" encoding="utf-8"?>
<p:tagLst xmlns:a="http://schemas.openxmlformats.org/drawingml/2006/main" xmlns:r="http://schemas.openxmlformats.org/officeDocument/2006/relationships" xmlns:p="http://schemas.openxmlformats.org/presentationml/2006/main">
  <p:tag name="OTLMARKERSHAPE" val="OTL"/>
</p:tagLst>
</file>

<file path=ppt/tags/tag46.xml><?xml version="1.0" encoding="utf-8"?>
<p:tagLst xmlns:a="http://schemas.openxmlformats.org/drawingml/2006/main" xmlns:r="http://schemas.openxmlformats.org/officeDocument/2006/relationships" xmlns:p="http://schemas.openxmlformats.org/presentationml/2006/main">
  <p:tag name="OTLMARKERSHAPE" val="OTL"/>
</p:tagLst>
</file>

<file path=ppt/tags/tag47.xml><?xml version="1.0" encoding="utf-8"?>
<p:tagLst xmlns:a="http://schemas.openxmlformats.org/drawingml/2006/main" xmlns:r="http://schemas.openxmlformats.org/officeDocument/2006/relationships" xmlns:p="http://schemas.openxmlformats.org/presentationml/2006/main">
  <p:tag name="OTLMARKERSHAPE" val="OTL"/>
</p:tagLst>
</file>

<file path=ppt/tags/tag48.xml><?xml version="1.0" encoding="utf-8"?>
<p:tagLst xmlns:a="http://schemas.openxmlformats.org/drawingml/2006/main" xmlns:r="http://schemas.openxmlformats.org/officeDocument/2006/relationships" xmlns:p="http://schemas.openxmlformats.org/presentationml/2006/main">
  <p:tag name="OTLMARKERSHAPE" val="OTL"/>
</p:tagLst>
</file>

<file path=ppt/tags/tag49.xml><?xml version="1.0" encoding="utf-8"?>
<p:tagLst xmlns:a="http://schemas.openxmlformats.org/drawingml/2006/main" xmlns:r="http://schemas.openxmlformats.org/officeDocument/2006/relationships" xmlns:p="http://schemas.openxmlformats.org/presentationml/2006/main">
  <p:tag name="OTLMARKERSHAPE" val="OTL"/>
</p:tagLst>
</file>

<file path=ppt/tags/tag5.xml><?xml version="1.0" encoding="utf-8"?>
<p:tagLst xmlns:a="http://schemas.openxmlformats.org/drawingml/2006/main" xmlns:r="http://schemas.openxmlformats.org/officeDocument/2006/relationships" xmlns:p="http://schemas.openxmlformats.org/presentationml/2006/main">
  <p:tag name="OTLMARKERSHAPE" val="OTL"/>
</p:tagLst>
</file>

<file path=ppt/tags/tag50.xml><?xml version="1.0" encoding="utf-8"?>
<p:tagLst xmlns:a="http://schemas.openxmlformats.org/drawingml/2006/main" xmlns:r="http://schemas.openxmlformats.org/officeDocument/2006/relationships" xmlns:p="http://schemas.openxmlformats.org/presentationml/2006/main">
  <p:tag name="OTLMARKERSHAPE" val="OTL"/>
</p:tagLst>
</file>

<file path=ppt/tags/tag51.xml><?xml version="1.0" encoding="utf-8"?>
<p:tagLst xmlns:a="http://schemas.openxmlformats.org/drawingml/2006/main" xmlns:r="http://schemas.openxmlformats.org/officeDocument/2006/relationships" xmlns:p="http://schemas.openxmlformats.org/presentationml/2006/main">
  <p:tag name="OTLMARKERSHAPE" val="OTL"/>
</p:tagLst>
</file>

<file path=ppt/tags/tag52.xml><?xml version="1.0" encoding="utf-8"?>
<p:tagLst xmlns:a="http://schemas.openxmlformats.org/drawingml/2006/main" xmlns:r="http://schemas.openxmlformats.org/officeDocument/2006/relationships" xmlns:p="http://schemas.openxmlformats.org/presentationml/2006/main">
  <p:tag name="OTLMARKERSHAPE" val="OTL"/>
</p:tagLst>
</file>

<file path=ppt/tags/tag53.xml><?xml version="1.0" encoding="utf-8"?>
<p:tagLst xmlns:a="http://schemas.openxmlformats.org/drawingml/2006/main" xmlns:r="http://schemas.openxmlformats.org/officeDocument/2006/relationships" xmlns:p="http://schemas.openxmlformats.org/presentationml/2006/main">
  <p:tag name="OTLMARKERSHAPE" val="OTL"/>
</p:tagLst>
</file>

<file path=ppt/tags/tag54.xml><?xml version="1.0" encoding="utf-8"?>
<p:tagLst xmlns:a="http://schemas.openxmlformats.org/drawingml/2006/main" xmlns:r="http://schemas.openxmlformats.org/officeDocument/2006/relationships" xmlns:p="http://schemas.openxmlformats.org/presentationml/2006/main">
  <p:tag name="OTLMARKERSHAPE" val="OTL"/>
</p:tagLst>
</file>

<file path=ppt/tags/tag55.xml><?xml version="1.0" encoding="utf-8"?>
<p:tagLst xmlns:a="http://schemas.openxmlformats.org/drawingml/2006/main" xmlns:r="http://schemas.openxmlformats.org/officeDocument/2006/relationships" xmlns:p="http://schemas.openxmlformats.org/presentationml/2006/main">
  <p:tag name="OTLMARKERSHAPE" val="OTL"/>
</p:tagLst>
</file>

<file path=ppt/tags/tag56.xml><?xml version="1.0" encoding="utf-8"?>
<p:tagLst xmlns:a="http://schemas.openxmlformats.org/drawingml/2006/main" xmlns:r="http://schemas.openxmlformats.org/officeDocument/2006/relationships" xmlns:p="http://schemas.openxmlformats.org/presentationml/2006/main">
  <p:tag name="OTLMARKERSHAPE" val="OTL"/>
</p:tagLst>
</file>

<file path=ppt/tags/tag57.xml><?xml version="1.0" encoding="utf-8"?>
<p:tagLst xmlns:a="http://schemas.openxmlformats.org/drawingml/2006/main" xmlns:r="http://schemas.openxmlformats.org/officeDocument/2006/relationships" xmlns:p="http://schemas.openxmlformats.org/presentationml/2006/main">
  <p:tag name="OTLMARKERSHAPE" val="OTL"/>
</p:tagLst>
</file>

<file path=ppt/tags/tag58.xml><?xml version="1.0" encoding="utf-8"?>
<p:tagLst xmlns:a="http://schemas.openxmlformats.org/drawingml/2006/main" xmlns:r="http://schemas.openxmlformats.org/officeDocument/2006/relationships" xmlns:p="http://schemas.openxmlformats.org/presentationml/2006/main">
  <p:tag name="OTLMARKERSHAPE" val="OTL"/>
</p:tagLst>
</file>

<file path=ppt/tags/tag59.xml><?xml version="1.0" encoding="utf-8"?>
<p:tagLst xmlns:a="http://schemas.openxmlformats.org/drawingml/2006/main" xmlns:r="http://schemas.openxmlformats.org/officeDocument/2006/relationships" xmlns:p="http://schemas.openxmlformats.org/presentationml/2006/main">
  <p:tag name="OTLMARKERSHAPE" val="OTL"/>
</p:tagLst>
</file>

<file path=ppt/tags/tag6.xml><?xml version="1.0" encoding="utf-8"?>
<p:tagLst xmlns:a="http://schemas.openxmlformats.org/drawingml/2006/main" xmlns:r="http://schemas.openxmlformats.org/officeDocument/2006/relationships" xmlns:p="http://schemas.openxmlformats.org/presentationml/2006/main">
  <p:tag name="OTLMARKERSHAPE" val="OTL"/>
</p:tagLst>
</file>

<file path=ppt/tags/tag7.xml><?xml version="1.0" encoding="utf-8"?>
<p:tagLst xmlns:a="http://schemas.openxmlformats.org/drawingml/2006/main" xmlns:r="http://schemas.openxmlformats.org/officeDocument/2006/relationships" xmlns:p="http://schemas.openxmlformats.org/presentationml/2006/main">
  <p:tag name="OTLMARKERSHAPE" val="OTL"/>
</p:tagLst>
</file>

<file path=ppt/tags/tag8.xml><?xml version="1.0" encoding="utf-8"?>
<p:tagLst xmlns:a="http://schemas.openxmlformats.org/drawingml/2006/main" xmlns:r="http://schemas.openxmlformats.org/officeDocument/2006/relationships" xmlns:p="http://schemas.openxmlformats.org/presentationml/2006/main">
  <p:tag name="OTLMARKERSHAPE" val="OTL"/>
</p:tagLst>
</file>

<file path=ppt/tags/tag9.xml><?xml version="1.0" encoding="utf-8"?>
<p:tagLst xmlns:a="http://schemas.openxmlformats.org/drawingml/2006/main" xmlns:r="http://schemas.openxmlformats.org/officeDocument/2006/relationships" xmlns:p="http://schemas.openxmlformats.org/presentationml/2006/main">
  <p:tag name="OTLMARKERSHAPE" val="OTL"/>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91919"/>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7b84f85-b529-4e60-8a8c-97c6c15d4058">
      <Terms xmlns="http://schemas.microsoft.com/office/infopath/2007/PartnerControls"/>
    </lcf76f155ced4ddcb4097134ff3c332f>
    <IconOverlay xmlns="http://schemas.microsoft.com/sharepoint/v4" xsi:nil="true"/>
    <TaxCatchAll xmlns="3dd9dbac-3f3a-492e-b092-0621e9c49b5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C2B489DB3FF3C47BFEE3D79F5AD4AA9" ma:contentTypeVersion="14" ma:contentTypeDescription="Create a new document." ma:contentTypeScope="" ma:versionID="5fdddbbfe7cda406cc1ac1ece6889f3b">
  <xsd:schema xmlns:xsd="http://www.w3.org/2001/XMLSchema" xmlns:xs="http://www.w3.org/2001/XMLSchema" xmlns:p="http://schemas.microsoft.com/office/2006/metadata/properties" xmlns:ns2="47b84f85-b529-4e60-8a8c-97c6c15d4058" xmlns:ns3="3dd9dbac-3f3a-492e-b092-0621e9c49b53" xmlns:ns4="http://schemas.microsoft.com/sharepoint/v4" targetNamespace="http://schemas.microsoft.com/office/2006/metadata/properties" ma:root="true" ma:fieldsID="b3cefa057c5acfc8ae2b1dbfdf69a94f" ns2:_="" ns3:_="" ns4:_="">
    <xsd:import namespace="47b84f85-b529-4e60-8a8c-97c6c15d4058"/>
    <xsd:import namespace="3dd9dbac-3f3a-492e-b092-0621e9c49b53"/>
    <xsd:import namespace="http://schemas.microsoft.com/sharepoint/v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LengthInSeconds" minOccurs="0"/>
                <xsd:element ref="ns4:IconOverlay"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b84f85-b529-4e60-8a8c-97c6c15d40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82bca7eb-bdda-44a4-af8f-a0aa3b5b1c20"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3dd9dbac-3f3a-492e-b092-0621e9c49b53"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5e368a8-7f64-4cc4-9d07-5d918d3abb9d}" ma:internalName="TaxCatchAll" ma:showField="CatchAllData" ma:web="3dd9dbac-3f3a-492e-b092-0621e9c49b5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8"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E4C753B-8191-4722-8A47-76C7012D32B5}">
  <ds:schemaRefs>
    <ds:schemaRef ds:uri="http://purl.org/dc/terms/"/>
    <ds:schemaRef ds:uri="http://purl.org/dc/elements/1.1/"/>
    <ds:schemaRef ds:uri="http://schemas.microsoft.com/office/2006/metadata/properties"/>
    <ds:schemaRef ds:uri="http://www.w3.org/XML/1998/namespace"/>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http://schemas.microsoft.com/sharepoint/v4"/>
    <ds:schemaRef ds:uri="3dd9dbac-3f3a-492e-b092-0621e9c49b53"/>
    <ds:schemaRef ds:uri="47b84f85-b529-4e60-8a8c-97c6c15d4058"/>
  </ds:schemaRefs>
</ds:datastoreItem>
</file>

<file path=customXml/itemProps2.xml><?xml version="1.0" encoding="utf-8"?>
<ds:datastoreItem xmlns:ds="http://schemas.openxmlformats.org/officeDocument/2006/customXml" ds:itemID="{CAAD5A83-74EE-4BC1-876C-60B7171F297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7b84f85-b529-4e60-8a8c-97c6c15d4058"/>
    <ds:schemaRef ds:uri="3dd9dbac-3f3a-492e-b092-0621e9c49b53"/>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511F35F-B5F4-4F2C-BC19-9FF81E80D9D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6302</TotalTime>
  <Words>4081</Words>
  <Application>Microsoft Macintosh PowerPoint</Application>
  <PresentationFormat>On-screen Show (16:9)</PresentationFormat>
  <Paragraphs>526</Paragraphs>
  <Slides>31</Slides>
  <Notes>8</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Arial</vt:lpstr>
      <vt:lpstr>Calibri</vt:lpstr>
      <vt:lpstr>Lato</vt:lpstr>
      <vt:lpstr>Symbol</vt:lpstr>
      <vt:lpstr>Times New Roman</vt:lpstr>
      <vt:lpstr>Office Theme</vt:lpstr>
      <vt:lpstr>PowerPoint Presentation</vt:lpstr>
      <vt:lpstr>CAPSTONE Mission Summary</vt:lpstr>
      <vt:lpstr>CAPSTONE Mission Objectives</vt:lpstr>
      <vt:lpstr> CAPSTONE Mission Timeline   Months from Launch</vt:lpstr>
      <vt:lpstr> CAPSTONE Spacecraft</vt:lpstr>
      <vt:lpstr>PowerPoint Presentation</vt:lpstr>
      <vt:lpstr>Rocket Lab Launch Support Launch from LC-1, Mahia NZ</vt:lpstr>
      <vt:lpstr>CAPSTONE Launch – Mahia, NZ June 28, 2022, 2:55 AM PDT</vt:lpstr>
      <vt:lpstr>PowerPoint Presentation</vt:lpstr>
      <vt:lpstr>Initial Acquisition and LOS Anomaly</vt:lpstr>
      <vt:lpstr>Low Energy, Ballistic Lunar Transfer (BLT)</vt:lpstr>
      <vt:lpstr>Stuck “Open” Thruster Anomaly – 9/8/23</vt:lpstr>
      <vt:lpstr>Recovery – 10/12/23</vt:lpstr>
      <vt:lpstr>Near Rectilinear Halo Orbit (NRHO)</vt:lpstr>
      <vt:lpstr>Operations Status – 5/1/23</vt:lpstr>
      <vt:lpstr>OMM Design Performance</vt:lpstr>
      <vt:lpstr>CAPSTONE CAPS Demonstration Autonomous Absolute Navigation Experiment</vt:lpstr>
      <vt:lpstr>CSAC 1-Way Ranging Experiment</vt:lpstr>
      <vt:lpstr>  CAPSTONE Development Timeline</vt:lpstr>
      <vt:lpstr>CAPSTONE: Key Lessons Learned - 1 of 2</vt:lpstr>
      <vt:lpstr>CAPSTONE: Key Lessons Learned - 2 of 2</vt:lpstr>
      <vt:lpstr>CAPSTONE Mission Status – 5/1/23</vt:lpstr>
      <vt:lpstr>AIAA 2022 SmallSat “Mission of the Year” Awarded at 2022 SmallSat Conference – 8/10/22</vt:lpstr>
      <vt:lpstr>Questions and Additional Information?</vt:lpstr>
      <vt:lpstr>PowerPoint Presentation</vt:lpstr>
      <vt:lpstr>Artemis Project Relationship to CAPSTONE </vt:lpstr>
      <vt:lpstr>CAPSTONE Quantifiable Objectives</vt:lpstr>
      <vt:lpstr>Navigation Highlights Separation through NRHO Operations</vt:lpstr>
      <vt:lpstr>CAPSTONE Orbit Determination Performance Position, Velocity</vt:lpstr>
      <vt:lpstr>  CAPSTONE Propulsion System</vt:lpstr>
      <vt:lpstr>Mission Operations Architecture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Thomas Gardner</cp:lastModifiedBy>
  <cp:revision>80</cp:revision>
  <dcterms:created xsi:type="dcterms:W3CDTF">2022-02-22T21:40:10Z</dcterms:created>
  <dcterms:modified xsi:type="dcterms:W3CDTF">2023-04-27T21:55:28Z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2021-10-28T00:00:00Z</vt:filetime>
  </property>
  <property fmtid="{D5CDD505-2E9C-101B-9397-08002B2CF9AE}" pid="3" name="LastSaved">
    <vt:filetime>2022-02-22T00:00:00Z</vt:filetime>
  </property>
  <property fmtid="{D5CDD505-2E9C-101B-9397-08002B2CF9AE}" pid="4" name="ContentTypeId">
    <vt:lpwstr>0x0101007C2B489DB3FF3C47BFEE3D79F5AD4AA9</vt:lpwstr>
  </property>
  <property fmtid="{D5CDD505-2E9C-101B-9397-08002B2CF9AE}" pid="5" name="MediaServiceImageTags">
    <vt:lpwstr/>
  </property>
</Properties>
</file>