
<file path=[Content_Types].xml><?xml version="1.0" encoding="utf-8"?>
<Types xmlns="http://schemas.openxmlformats.org/package/2006/content-types">
  <Default Extension="emf" ContentType="image/x-emf"/>
  <Default Extension="gif" ContentType="image/gif"/>
  <Default Extension="HEIC" ContentType="image/heic"/>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685" r:id="rId4"/>
    <p:sldMasterId id="2147483698" r:id="rId5"/>
  </p:sldMasterIdLst>
  <p:notesMasterIdLst>
    <p:notesMasterId r:id="rId34"/>
  </p:notesMasterIdLst>
  <p:sldIdLst>
    <p:sldId id="256" r:id="rId6"/>
    <p:sldId id="976" r:id="rId7"/>
    <p:sldId id="882" r:id="rId8"/>
    <p:sldId id="913" r:id="rId9"/>
    <p:sldId id="968" r:id="rId10"/>
    <p:sldId id="917" r:id="rId11"/>
    <p:sldId id="326" r:id="rId12"/>
    <p:sldId id="919" r:id="rId13"/>
    <p:sldId id="977" r:id="rId14"/>
    <p:sldId id="954" r:id="rId15"/>
    <p:sldId id="950" r:id="rId16"/>
    <p:sldId id="978" r:id="rId17"/>
    <p:sldId id="971" r:id="rId18"/>
    <p:sldId id="979" r:id="rId19"/>
    <p:sldId id="980" r:id="rId20"/>
    <p:sldId id="998" r:id="rId21"/>
    <p:sldId id="999" r:id="rId22"/>
    <p:sldId id="986" r:id="rId23"/>
    <p:sldId id="1001" r:id="rId24"/>
    <p:sldId id="994" r:id="rId25"/>
    <p:sldId id="993" r:id="rId26"/>
    <p:sldId id="988" r:id="rId27"/>
    <p:sldId id="985" r:id="rId28"/>
    <p:sldId id="261" r:id="rId29"/>
    <p:sldId id="957" r:id="rId30"/>
    <p:sldId id="974" r:id="rId31"/>
    <p:sldId id="1002" r:id="rId32"/>
    <p:sldId id="27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45"/>
    <p:restoredTop sz="96197"/>
  </p:normalViewPr>
  <p:slideViewPr>
    <p:cSldViewPr snapToGrid="0">
      <p:cViewPr varScale="1">
        <p:scale>
          <a:sx n="166" d="100"/>
          <a:sy n="166" d="100"/>
        </p:scale>
        <p:origin x="224" y="11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oleObject" Target="file:////Users/craighardgrove/Documents/Documents%20-%20thoth/research/Proposals/LunaHMap/trajcomp_final_flyby.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Users/craighardgrove/Documents/Documents%20-%20thoth/research/Proposals/LunaHMap/MiniNS/Flyby_Data/Count_Rate_vs.%20Altitude_v2_30000.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620269885692093"/>
          <c:y val="5.1649928263988523E-2"/>
          <c:w val="0.76600644447802224"/>
          <c:h val="0.77786001666326932"/>
        </c:manualLayout>
      </c:layout>
      <c:scatterChart>
        <c:scatterStyle val="lineMarker"/>
        <c:varyColors val="0"/>
        <c:ser>
          <c:idx val="0"/>
          <c:order val="0"/>
          <c:tx>
            <c:v>altitude vs time</c:v>
          </c:tx>
          <c:spPr>
            <a:ln w="9525" cap="rnd">
              <a:solidFill>
                <a:schemeClr val="accent1"/>
              </a:solidFill>
              <a:round/>
            </a:ln>
            <a:effectLst>
              <a:outerShdw blurRad="57150" dist="19050" dir="5400000" algn="ctr" rotWithShape="0">
                <a:srgbClr val="000000">
                  <a:alpha val="63000"/>
                </a:srgbClr>
              </a:outerShdw>
            </a:effectLst>
          </c:spPr>
          <c:marker>
            <c:symbol val="circle"/>
            <c:size val="3"/>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w="9525" cap="rnd">
                <a:solidFill>
                  <a:schemeClr val="accent1"/>
                </a:solidFill>
                <a:round/>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marker>
          <c:xVal>
            <c:strRef>
              <c:f>trajcomp!$C$1:$C$1001</c:f>
              <c:strCache>
                <c:ptCount val="1001"/>
                <c:pt idx="0">
                  <c:v>Epoch [Julian Date; days]</c:v>
                </c:pt>
                <c:pt idx="1">
                  <c:v>2459904.746</c:v>
                </c:pt>
                <c:pt idx="2">
                  <c:v>2459904.747</c:v>
                </c:pt>
                <c:pt idx="3">
                  <c:v>2459904.748</c:v>
                </c:pt>
                <c:pt idx="4">
                  <c:v>2459904.748</c:v>
                </c:pt>
                <c:pt idx="5">
                  <c:v>2459904.749</c:v>
                </c:pt>
                <c:pt idx="6">
                  <c:v>2459904.75</c:v>
                </c:pt>
                <c:pt idx="7">
                  <c:v>2459904.751</c:v>
                </c:pt>
                <c:pt idx="8">
                  <c:v>2459904.752</c:v>
                </c:pt>
                <c:pt idx="9">
                  <c:v>2459904.753</c:v>
                </c:pt>
                <c:pt idx="10">
                  <c:v>2459904.753</c:v>
                </c:pt>
                <c:pt idx="11">
                  <c:v>2459904.754</c:v>
                </c:pt>
                <c:pt idx="12">
                  <c:v>2459904.755</c:v>
                </c:pt>
                <c:pt idx="13">
                  <c:v>2459904.756</c:v>
                </c:pt>
                <c:pt idx="14">
                  <c:v>2459904.757</c:v>
                </c:pt>
                <c:pt idx="15">
                  <c:v>2459904.758</c:v>
                </c:pt>
                <c:pt idx="16">
                  <c:v>2459904.758</c:v>
                </c:pt>
                <c:pt idx="17">
                  <c:v>2459904.759</c:v>
                </c:pt>
                <c:pt idx="18">
                  <c:v>2459904.76</c:v>
                </c:pt>
                <c:pt idx="19">
                  <c:v>2459904.761</c:v>
                </c:pt>
                <c:pt idx="20">
                  <c:v>2459904.762</c:v>
                </c:pt>
                <c:pt idx="21">
                  <c:v>2459904.763</c:v>
                </c:pt>
                <c:pt idx="22">
                  <c:v>2459904.763</c:v>
                </c:pt>
                <c:pt idx="23">
                  <c:v>2459904.764</c:v>
                </c:pt>
                <c:pt idx="24">
                  <c:v>2459904.765</c:v>
                </c:pt>
                <c:pt idx="25">
                  <c:v>2459904.766</c:v>
                </c:pt>
                <c:pt idx="26">
                  <c:v>2459904.767</c:v>
                </c:pt>
                <c:pt idx="27">
                  <c:v>2459904.768</c:v>
                </c:pt>
                <c:pt idx="28">
                  <c:v>2459904.768</c:v>
                </c:pt>
                <c:pt idx="29">
                  <c:v>2459904.769</c:v>
                </c:pt>
                <c:pt idx="30">
                  <c:v>2459904.77</c:v>
                </c:pt>
                <c:pt idx="31">
                  <c:v>2459904.771</c:v>
                </c:pt>
                <c:pt idx="32">
                  <c:v>2459904.772</c:v>
                </c:pt>
                <c:pt idx="33">
                  <c:v>2459904.773</c:v>
                </c:pt>
                <c:pt idx="34">
                  <c:v>2459904.773</c:v>
                </c:pt>
                <c:pt idx="35">
                  <c:v>2459904.774</c:v>
                </c:pt>
                <c:pt idx="36">
                  <c:v>2459904.775</c:v>
                </c:pt>
                <c:pt idx="37">
                  <c:v>2459904.776</c:v>
                </c:pt>
                <c:pt idx="38">
                  <c:v>2459904.777</c:v>
                </c:pt>
                <c:pt idx="39">
                  <c:v>2459904.778</c:v>
                </c:pt>
                <c:pt idx="40">
                  <c:v>2459904.778</c:v>
                </c:pt>
                <c:pt idx="41">
                  <c:v>2459904.779</c:v>
                </c:pt>
                <c:pt idx="42">
                  <c:v>2459904.78</c:v>
                </c:pt>
                <c:pt idx="43">
                  <c:v>2459904.781</c:v>
                </c:pt>
                <c:pt idx="44">
                  <c:v>2459904.782</c:v>
                </c:pt>
                <c:pt idx="45">
                  <c:v>2459904.783</c:v>
                </c:pt>
                <c:pt idx="46">
                  <c:v>2459904.783</c:v>
                </c:pt>
                <c:pt idx="47">
                  <c:v>2459904.784</c:v>
                </c:pt>
                <c:pt idx="48">
                  <c:v>2459904.785</c:v>
                </c:pt>
                <c:pt idx="49">
                  <c:v>2459904.786</c:v>
                </c:pt>
                <c:pt idx="50">
                  <c:v>2459904.787</c:v>
                </c:pt>
                <c:pt idx="51">
                  <c:v>2459904.788</c:v>
                </c:pt>
                <c:pt idx="52">
                  <c:v>2459904.788</c:v>
                </c:pt>
                <c:pt idx="53">
                  <c:v>2459904.789</c:v>
                </c:pt>
                <c:pt idx="54">
                  <c:v>2459904.79</c:v>
                </c:pt>
                <c:pt idx="55">
                  <c:v>2459904.791</c:v>
                </c:pt>
                <c:pt idx="56">
                  <c:v>2459904.792</c:v>
                </c:pt>
                <c:pt idx="57">
                  <c:v>2459904.793</c:v>
                </c:pt>
                <c:pt idx="58">
                  <c:v>2459904.793</c:v>
                </c:pt>
                <c:pt idx="59">
                  <c:v>2459904.794</c:v>
                </c:pt>
                <c:pt idx="60">
                  <c:v>2459904.795</c:v>
                </c:pt>
                <c:pt idx="61">
                  <c:v>2459904.796</c:v>
                </c:pt>
                <c:pt idx="62">
                  <c:v>2459904.797</c:v>
                </c:pt>
                <c:pt idx="63">
                  <c:v>2459904.798</c:v>
                </c:pt>
                <c:pt idx="64">
                  <c:v>2459904.798</c:v>
                </c:pt>
                <c:pt idx="65">
                  <c:v>2459904.799</c:v>
                </c:pt>
                <c:pt idx="66">
                  <c:v>2459904.8</c:v>
                </c:pt>
                <c:pt idx="67">
                  <c:v>2459904.801</c:v>
                </c:pt>
                <c:pt idx="68">
                  <c:v>2459904.802</c:v>
                </c:pt>
                <c:pt idx="69">
                  <c:v>2459904.803</c:v>
                </c:pt>
                <c:pt idx="70">
                  <c:v>2459904.803</c:v>
                </c:pt>
                <c:pt idx="71">
                  <c:v>2459904.804</c:v>
                </c:pt>
                <c:pt idx="72">
                  <c:v>2459904.805</c:v>
                </c:pt>
                <c:pt idx="73">
                  <c:v>2459904.806</c:v>
                </c:pt>
                <c:pt idx="74">
                  <c:v>2459904.807</c:v>
                </c:pt>
                <c:pt idx="75">
                  <c:v>2459904.808</c:v>
                </c:pt>
                <c:pt idx="76">
                  <c:v>2459904.808</c:v>
                </c:pt>
                <c:pt idx="77">
                  <c:v>2459904.809</c:v>
                </c:pt>
                <c:pt idx="78">
                  <c:v>2459904.81</c:v>
                </c:pt>
                <c:pt idx="79">
                  <c:v>2459904.811</c:v>
                </c:pt>
                <c:pt idx="80">
                  <c:v>2459904.812</c:v>
                </c:pt>
                <c:pt idx="81">
                  <c:v>2459904.813</c:v>
                </c:pt>
                <c:pt idx="82">
                  <c:v>2459904.813</c:v>
                </c:pt>
                <c:pt idx="83">
                  <c:v>2459904.814</c:v>
                </c:pt>
                <c:pt idx="84">
                  <c:v>2459904.815</c:v>
                </c:pt>
                <c:pt idx="85">
                  <c:v>2459904.816</c:v>
                </c:pt>
                <c:pt idx="86">
                  <c:v>2459904.817</c:v>
                </c:pt>
                <c:pt idx="87">
                  <c:v>2459904.818</c:v>
                </c:pt>
                <c:pt idx="88">
                  <c:v>2459904.818</c:v>
                </c:pt>
                <c:pt idx="89">
                  <c:v>2459904.819</c:v>
                </c:pt>
                <c:pt idx="90">
                  <c:v>2459904.82</c:v>
                </c:pt>
                <c:pt idx="91">
                  <c:v>2459904.821</c:v>
                </c:pt>
                <c:pt idx="92">
                  <c:v>2459904.822</c:v>
                </c:pt>
                <c:pt idx="93">
                  <c:v>2459904.823</c:v>
                </c:pt>
                <c:pt idx="94">
                  <c:v>2459904.823</c:v>
                </c:pt>
                <c:pt idx="95">
                  <c:v>2459904.824</c:v>
                </c:pt>
                <c:pt idx="96">
                  <c:v>2459904.825</c:v>
                </c:pt>
                <c:pt idx="97">
                  <c:v>2459904.826</c:v>
                </c:pt>
                <c:pt idx="98">
                  <c:v>2459904.827</c:v>
                </c:pt>
                <c:pt idx="99">
                  <c:v>2459904.828</c:v>
                </c:pt>
                <c:pt idx="100">
                  <c:v>2459904.828</c:v>
                </c:pt>
                <c:pt idx="101">
                  <c:v>2459904.829</c:v>
                </c:pt>
                <c:pt idx="102">
                  <c:v>2459904.83</c:v>
                </c:pt>
                <c:pt idx="103">
                  <c:v>2459904.831</c:v>
                </c:pt>
                <c:pt idx="104">
                  <c:v>2459904.832</c:v>
                </c:pt>
                <c:pt idx="105">
                  <c:v>2459904.833</c:v>
                </c:pt>
                <c:pt idx="106">
                  <c:v>2459904.833</c:v>
                </c:pt>
                <c:pt idx="107">
                  <c:v>2459904.834</c:v>
                </c:pt>
                <c:pt idx="108">
                  <c:v>2459904.835</c:v>
                </c:pt>
                <c:pt idx="109">
                  <c:v>2459904.836</c:v>
                </c:pt>
                <c:pt idx="110">
                  <c:v>2459904.837</c:v>
                </c:pt>
                <c:pt idx="111">
                  <c:v>2459904.838</c:v>
                </c:pt>
                <c:pt idx="112">
                  <c:v>2459904.838</c:v>
                </c:pt>
                <c:pt idx="113">
                  <c:v>2459904.839</c:v>
                </c:pt>
                <c:pt idx="114">
                  <c:v>2459904.84</c:v>
                </c:pt>
                <c:pt idx="115">
                  <c:v>2459904.841</c:v>
                </c:pt>
                <c:pt idx="116">
                  <c:v>2459904.842</c:v>
                </c:pt>
                <c:pt idx="117">
                  <c:v>2459904.843</c:v>
                </c:pt>
                <c:pt idx="118">
                  <c:v>2459904.843</c:v>
                </c:pt>
                <c:pt idx="119">
                  <c:v>2459904.844</c:v>
                </c:pt>
                <c:pt idx="120">
                  <c:v>2459904.845</c:v>
                </c:pt>
                <c:pt idx="121">
                  <c:v>2459904.846</c:v>
                </c:pt>
                <c:pt idx="122">
                  <c:v>2459904.847</c:v>
                </c:pt>
                <c:pt idx="123">
                  <c:v>2459904.848</c:v>
                </c:pt>
                <c:pt idx="124">
                  <c:v>2459904.848</c:v>
                </c:pt>
                <c:pt idx="125">
                  <c:v>2459904.849</c:v>
                </c:pt>
                <c:pt idx="126">
                  <c:v>2459904.85</c:v>
                </c:pt>
                <c:pt idx="127">
                  <c:v>2459904.851</c:v>
                </c:pt>
                <c:pt idx="128">
                  <c:v>2459904.852</c:v>
                </c:pt>
                <c:pt idx="129">
                  <c:v>2459904.853</c:v>
                </c:pt>
                <c:pt idx="130">
                  <c:v>2459904.853</c:v>
                </c:pt>
                <c:pt idx="131">
                  <c:v>2459904.854</c:v>
                </c:pt>
                <c:pt idx="132">
                  <c:v>2459904.855</c:v>
                </c:pt>
                <c:pt idx="133">
                  <c:v>2459904.856</c:v>
                </c:pt>
                <c:pt idx="134">
                  <c:v>2459904.857</c:v>
                </c:pt>
                <c:pt idx="135">
                  <c:v>2459904.858</c:v>
                </c:pt>
                <c:pt idx="136">
                  <c:v>2459904.858</c:v>
                </c:pt>
                <c:pt idx="137">
                  <c:v>2459904.859</c:v>
                </c:pt>
                <c:pt idx="138">
                  <c:v>2459904.86</c:v>
                </c:pt>
                <c:pt idx="139">
                  <c:v>2459904.861</c:v>
                </c:pt>
                <c:pt idx="140">
                  <c:v>2459904.862</c:v>
                </c:pt>
                <c:pt idx="141">
                  <c:v>2459904.863</c:v>
                </c:pt>
                <c:pt idx="142">
                  <c:v>2459904.863</c:v>
                </c:pt>
                <c:pt idx="143">
                  <c:v>2459904.864</c:v>
                </c:pt>
                <c:pt idx="144">
                  <c:v>2459904.865</c:v>
                </c:pt>
                <c:pt idx="145">
                  <c:v>2459904.866</c:v>
                </c:pt>
                <c:pt idx="146">
                  <c:v>2459904.867</c:v>
                </c:pt>
                <c:pt idx="147">
                  <c:v>2459904.868</c:v>
                </c:pt>
                <c:pt idx="148">
                  <c:v>2459904.868</c:v>
                </c:pt>
                <c:pt idx="149">
                  <c:v>2459904.869</c:v>
                </c:pt>
                <c:pt idx="150">
                  <c:v>2459904.87</c:v>
                </c:pt>
                <c:pt idx="151">
                  <c:v>2459904.871</c:v>
                </c:pt>
                <c:pt idx="152">
                  <c:v>2459904.872</c:v>
                </c:pt>
                <c:pt idx="153">
                  <c:v>2459904.873</c:v>
                </c:pt>
                <c:pt idx="154">
                  <c:v>2459904.873</c:v>
                </c:pt>
                <c:pt idx="155">
                  <c:v>2459904.874</c:v>
                </c:pt>
                <c:pt idx="156">
                  <c:v>2459904.875</c:v>
                </c:pt>
                <c:pt idx="157">
                  <c:v>2459904.876</c:v>
                </c:pt>
                <c:pt idx="158">
                  <c:v>2459904.877</c:v>
                </c:pt>
                <c:pt idx="159">
                  <c:v>2459904.878</c:v>
                </c:pt>
                <c:pt idx="160">
                  <c:v>2459904.878</c:v>
                </c:pt>
                <c:pt idx="161">
                  <c:v>2459904.879</c:v>
                </c:pt>
                <c:pt idx="162">
                  <c:v>2459904.88</c:v>
                </c:pt>
                <c:pt idx="163">
                  <c:v>2459904.881</c:v>
                </c:pt>
                <c:pt idx="164">
                  <c:v>2459904.882</c:v>
                </c:pt>
                <c:pt idx="165">
                  <c:v>2459904.883</c:v>
                </c:pt>
                <c:pt idx="166">
                  <c:v>2459904.883</c:v>
                </c:pt>
                <c:pt idx="167">
                  <c:v>2459904.884</c:v>
                </c:pt>
                <c:pt idx="168">
                  <c:v>2459904.885</c:v>
                </c:pt>
                <c:pt idx="169">
                  <c:v>2459904.886</c:v>
                </c:pt>
                <c:pt idx="170">
                  <c:v>2459904.887</c:v>
                </c:pt>
                <c:pt idx="171">
                  <c:v>2459904.888</c:v>
                </c:pt>
                <c:pt idx="172">
                  <c:v>2459904.888</c:v>
                </c:pt>
                <c:pt idx="173">
                  <c:v>2459904.889</c:v>
                </c:pt>
                <c:pt idx="174">
                  <c:v>2459904.89</c:v>
                </c:pt>
                <c:pt idx="175">
                  <c:v>2459904.891</c:v>
                </c:pt>
                <c:pt idx="176">
                  <c:v>2459904.892</c:v>
                </c:pt>
                <c:pt idx="177">
                  <c:v>2459904.893</c:v>
                </c:pt>
                <c:pt idx="178">
                  <c:v>2459904.893</c:v>
                </c:pt>
                <c:pt idx="179">
                  <c:v>2459904.894</c:v>
                </c:pt>
                <c:pt idx="180">
                  <c:v>2459904.895</c:v>
                </c:pt>
                <c:pt idx="181">
                  <c:v>2459904.896</c:v>
                </c:pt>
                <c:pt idx="182">
                  <c:v>2459904.897</c:v>
                </c:pt>
                <c:pt idx="183">
                  <c:v>2459904.898</c:v>
                </c:pt>
                <c:pt idx="184">
                  <c:v>2459904.898</c:v>
                </c:pt>
                <c:pt idx="185">
                  <c:v>2459904.899</c:v>
                </c:pt>
                <c:pt idx="186">
                  <c:v>2459904.9</c:v>
                </c:pt>
                <c:pt idx="187">
                  <c:v>2459904.901</c:v>
                </c:pt>
                <c:pt idx="188">
                  <c:v>2459904.902</c:v>
                </c:pt>
                <c:pt idx="189">
                  <c:v>2459904.903</c:v>
                </c:pt>
                <c:pt idx="190">
                  <c:v>2459904.903</c:v>
                </c:pt>
                <c:pt idx="191">
                  <c:v>2459904.904</c:v>
                </c:pt>
                <c:pt idx="192">
                  <c:v>2459904.905</c:v>
                </c:pt>
                <c:pt idx="193">
                  <c:v>2459904.906</c:v>
                </c:pt>
                <c:pt idx="194">
                  <c:v>2459904.907</c:v>
                </c:pt>
                <c:pt idx="195">
                  <c:v>2459904.908</c:v>
                </c:pt>
                <c:pt idx="196">
                  <c:v>2459904.908</c:v>
                </c:pt>
                <c:pt idx="197">
                  <c:v>2459904.909</c:v>
                </c:pt>
                <c:pt idx="198">
                  <c:v>2459904.91</c:v>
                </c:pt>
                <c:pt idx="199">
                  <c:v>2459904.911</c:v>
                </c:pt>
                <c:pt idx="200">
                  <c:v>2459904.912</c:v>
                </c:pt>
                <c:pt idx="201">
                  <c:v>2459904.913</c:v>
                </c:pt>
                <c:pt idx="202">
                  <c:v>2459904.913</c:v>
                </c:pt>
                <c:pt idx="203">
                  <c:v>2459904.914</c:v>
                </c:pt>
                <c:pt idx="204">
                  <c:v>2459904.915</c:v>
                </c:pt>
                <c:pt idx="205">
                  <c:v>2459904.916</c:v>
                </c:pt>
                <c:pt idx="206">
                  <c:v>2459904.917</c:v>
                </c:pt>
                <c:pt idx="207">
                  <c:v>2459904.918</c:v>
                </c:pt>
                <c:pt idx="208">
                  <c:v>2459904.918</c:v>
                </c:pt>
                <c:pt idx="209">
                  <c:v>2459904.919</c:v>
                </c:pt>
                <c:pt idx="210">
                  <c:v>2459904.92</c:v>
                </c:pt>
                <c:pt idx="211">
                  <c:v>2459904.921</c:v>
                </c:pt>
                <c:pt idx="212">
                  <c:v>2459904.922</c:v>
                </c:pt>
                <c:pt idx="213">
                  <c:v>2459904.923</c:v>
                </c:pt>
                <c:pt idx="214">
                  <c:v>2459904.923</c:v>
                </c:pt>
                <c:pt idx="215">
                  <c:v>2459904.924</c:v>
                </c:pt>
                <c:pt idx="216">
                  <c:v>2459904.925</c:v>
                </c:pt>
                <c:pt idx="217">
                  <c:v>2459904.926</c:v>
                </c:pt>
                <c:pt idx="218">
                  <c:v>2459904.927</c:v>
                </c:pt>
                <c:pt idx="219">
                  <c:v>2459904.928</c:v>
                </c:pt>
                <c:pt idx="220">
                  <c:v>2459904.928</c:v>
                </c:pt>
                <c:pt idx="221">
                  <c:v>2459904.929</c:v>
                </c:pt>
                <c:pt idx="222">
                  <c:v>2459904.93</c:v>
                </c:pt>
                <c:pt idx="223">
                  <c:v>2459904.931</c:v>
                </c:pt>
                <c:pt idx="224">
                  <c:v>2459904.932</c:v>
                </c:pt>
                <c:pt idx="225">
                  <c:v>2459904.933</c:v>
                </c:pt>
                <c:pt idx="226">
                  <c:v>2459904.933</c:v>
                </c:pt>
                <c:pt idx="227">
                  <c:v>2459904.934</c:v>
                </c:pt>
                <c:pt idx="228">
                  <c:v>2459904.935</c:v>
                </c:pt>
                <c:pt idx="229">
                  <c:v>2459904.936</c:v>
                </c:pt>
                <c:pt idx="230">
                  <c:v>2459904.937</c:v>
                </c:pt>
                <c:pt idx="231">
                  <c:v>2459904.938</c:v>
                </c:pt>
                <c:pt idx="232">
                  <c:v>2459904.938</c:v>
                </c:pt>
                <c:pt idx="233">
                  <c:v>2459904.939</c:v>
                </c:pt>
                <c:pt idx="234">
                  <c:v>2459904.94</c:v>
                </c:pt>
                <c:pt idx="235">
                  <c:v>2459904.941</c:v>
                </c:pt>
                <c:pt idx="236">
                  <c:v>2459904.942</c:v>
                </c:pt>
                <c:pt idx="237">
                  <c:v>2459904.943</c:v>
                </c:pt>
                <c:pt idx="238">
                  <c:v>2459904.943</c:v>
                </c:pt>
                <c:pt idx="239">
                  <c:v>2459904.944</c:v>
                </c:pt>
                <c:pt idx="240">
                  <c:v>2459904.945</c:v>
                </c:pt>
                <c:pt idx="241">
                  <c:v>2459904.946</c:v>
                </c:pt>
                <c:pt idx="242">
                  <c:v>2459904.947</c:v>
                </c:pt>
                <c:pt idx="243">
                  <c:v>2459904.948</c:v>
                </c:pt>
                <c:pt idx="244">
                  <c:v>2459904.948</c:v>
                </c:pt>
                <c:pt idx="245">
                  <c:v>2459904.949</c:v>
                </c:pt>
                <c:pt idx="246">
                  <c:v>2459904.95</c:v>
                </c:pt>
                <c:pt idx="247">
                  <c:v>2459904.951</c:v>
                </c:pt>
                <c:pt idx="248">
                  <c:v>2459904.952</c:v>
                </c:pt>
                <c:pt idx="249">
                  <c:v>2459904.953</c:v>
                </c:pt>
                <c:pt idx="250">
                  <c:v>2459904.953</c:v>
                </c:pt>
                <c:pt idx="251">
                  <c:v>2459904.954</c:v>
                </c:pt>
                <c:pt idx="252">
                  <c:v>2459904.955</c:v>
                </c:pt>
                <c:pt idx="253">
                  <c:v>2459904.956</c:v>
                </c:pt>
                <c:pt idx="254">
                  <c:v>2459904.957</c:v>
                </c:pt>
                <c:pt idx="255">
                  <c:v>2459904.958</c:v>
                </c:pt>
                <c:pt idx="256">
                  <c:v>2459904.958</c:v>
                </c:pt>
                <c:pt idx="257">
                  <c:v>2459904.959</c:v>
                </c:pt>
                <c:pt idx="258">
                  <c:v>2459904.96</c:v>
                </c:pt>
                <c:pt idx="259">
                  <c:v>2459904.961</c:v>
                </c:pt>
                <c:pt idx="260">
                  <c:v>2459904.962</c:v>
                </c:pt>
                <c:pt idx="261">
                  <c:v>2459904.963</c:v>
                </c:pt>
                <c:pt idx="262">
                  <c:v>2459904.963</c:v>
                </c:pt>
                <c:pt idx="263">
                  <c:v>2459904.964</c:v>
                </c:pt>
                <c:pt idx="264">
                  <c:v>2459904.965</c:v>
                </c:pt>
                <c:pt idx="265">
                  <c:v>2459904.966</c:v>
                </c:pt>
                <c:pt idx="266">
                  <c:v>2459904.967</c:v>
                </c:pt>
                <c:pt idx="267">
                  <c:v>2459904.968</c:v>
                </c:pt>
                <c:pt idx="268">
                  <c:v>2459904.968</c:v>
                </c:pt>
                <c:pt idx="269">
                  <c:v>2459904.969</c:v>
                </c:pt>
                <c:pt idx="270">
                  <c:v>2459904.97</c:v>
                </c:pt>
                <c:pt idx="271">
                  <c:v>2459904.971</c:v>
                </c:pt>
                <c:pt idx="272">
                  <c:v>2459904.972</c:v>
                </c:pt>
                <c:pt idx="273">
                  <c:v>2459904.973</c:v>
                </c:pt>
                <c:pt idx="274">
                  <c:v>2459904.973</c:v>
                </c:pt>
                <c:pt idx="275">
                  <c:v>2459904.974</c:v>
                </c:pt>
                <c:pt idx="276">
                  <c:v>2459904.975</c:v>
                </c:pt>
                <c:pt idx="277">
                  <c:v>2459904.976</c:v>
                </c:pt>
                <c:pt idx="278">
                  <c:v>2459904.977</c:v>
                </c:pt>
                <c:pt idx="279">
                  <c:v>2459904.978</c:v>
                </c:pt>
                <c:pt idx="280">
                  <c:v>2459904.978</c:v>
                </c:pt>
                <c:pt idx="281">
                  <c:v>2459904.979</c:v>
                </c:pt>
                <c:pt idx="282">
                  <c:v>2459904.98</c:v>
                </c:pt>
                <c:pt idx="283">
                  <c:v>2459904.981</c:v>
                </c:pt>
                <c:pt idx="284">
                  <c:v>2459904.982</c:v>
                </c:pt>
                <c:pt idx="285">
                  <c:v>2459904.983</c:v>
                </c:pt>
                <c:pt idx="286">
                  <c:v>2459904.983</c:v>
                </c:pt>
                <c:pt idx="287">
                  <c:v>2459904.984</c:v>
                </c:pt>
                <c:pt idx="288">
                  <c:v>2459904.985</c:v>
                </c:pt>
                <c:pt idx="289">
                  <c:v>2459904.986</c:v>
                </c:pt>
                <c:pt idx="290">
                  <c:v>2459904.987</c:v>
                </c:pt>
                <c:pt idx="291">
                  <c:v>2459904.988</c:v>
                </c:pt>
                <c:pt idx="292">
                  <c:v>2459904.988</c:v>
                </c:pt>
                <c:pt idx="293">
                  <c:v>2459904.989</c:v>
                </c:pt>
                <c:pt idx="294">
                  <c:v>2459904.99</c:v>
                </c:pt>
                <c:pt idx="295">
                  <c:v>2459904.991</c:v>
                </c:pt>
                <c:pt idx="296">
                  <c:v>2459904.992</c:v>
                </c:pt>
                <c:pt idx="297">
                  <c:v>2459904.993</c:v>
                </c:pt>
                <c:pt idx="298">
                  <c:v>2459904.993</c:v>
                </c:pt>
                <c:pt idx="299">
                  <c:v>2459904.994</c:v>
                </c:pt>
                <c:pt idx="300">
                  <c:v>2459904.995</c:v>
                </c:pt>
                <c:pt idx="301">
                  <c:v>2459904.996</c:v>
                </c:pt>
                <c:pt idx="302">
                  <c:v>2459904.997</c:v>
                </c:pt>
                <c:pt idx="303">
                  <c:v>2459904.998</c:v>
                </c:pt>
                <c:pt idx="304">
                  <c:v>2459904.998</c:v>
                </c:pt>
                <c:pt idx="305">
                  <c:v>2459904.999</c:v>
                </c:pt>
                <c:pt idx="306">
                  <c:v>2459905</c:v>
                </c:pt>
                <c:pt idx="307">
                  <c:v>2459905.001</c:v>
                </c:pt>
                <c:pt idx="308">
                  <c:v>2459905.002</c:v>
                </c:pt>
                <c:pt idx="309">
                  <c:v>2459905.003</c:v>
                </c:pt>
                <c:pt idx="310">
                  <c:v>2459905.003</c:v>
                </c:pt>
                <c:pt idx="311">
                  <c:v>2459905.004</c:v>
                </c:pt>
                <c:pt idx="312">
                  <c:v>2459905.005</c:v>
                </c:pt>
                <c:pt idx="313">
                  <c:v>2459905.006</c:v>
                </c:pt>
                <c:pt idx="314">
                  <c:v>2459905.007</c:v>
                </c:pt>
                <c:pt idx="315">
                  <c:v>2459905.008</c:v>
                </c:pt>
                <c:pt idx="316">
                  <c:v>2459905.008</c:v>
                </c:pt>
                <c:pt idx="317">
                  <c:v>2459905.009</c:v>
                </c:pt>
                <c:pt idx="318">
                  <c:v>2459905.01</c:v>
                </c:pt>
                <c:pt idx="319">
                  <c:v>2459905.011</c:v>
                </c:pt>
                <c:pt idx="320">
                  <c:v>2459905.012</c:v>
                </c:pt>
                <c:pt idx="321">
                  <c:v>2459905.013</c:v>
                </c:pt>
                <c:pt idx="322">
                  <c:v>2459905.013</c:v>
                </c:pt>
                <c:pt idx="323">
                  <c:v>2459905.014</c:v>
                </c:pt>
                <c:pt idx="324">
                  <c:v>2459905.015</c:v>
                </c:pt>
                <c:pt idx="325">
                  <c:v>2459905.016</c:v>
                </c:pt>
                <c:pt idx="326">
                  <c:v>2459905.017</c:v>
                </c:pt>
                <c:pt idx="327">
                  <c:v>2459905.018</c:v>
                </c:pt>
                <c:pt idx="328">
                  <c:v>2459905.018</c:v>
                </c:pt>
                <c:pt idx="329">
                  <c:v>2459905.019</c:v>
                </c:pt>
                <c:pt idx="330">
                  <c:v>2459905.02</c:v>
                </c:pt>
                <c:pt idx="331">
                  <c:v>2459905.021</c:v>
                </c:pt>
                <c:pt idx="332">
                  <c:v>2459905.022</c:v>
                </c:pt>
                <c:pt idx="333">
                  <c:v>2459905.023</c:v>
                </c:pt>
                <c:pt idx="334">
                  <c:v>2459905.023</c:v>
                </c:pt>
                <c:pt idx="335">
                  <c:v>2459905.024</c:v>
                </c:pt>
                <c:pt idx="336">
                  <c:v>2459905.025</c:v>
                </c:pt>
                <c:pt idx="337">
                  <c:v>2459905.026</c:v>
                </c:pt>
                <c:pt idx="338">
                  <c:v>2459905.027</c:v>
                </c:pt>
                <c:pt idx="339">
                  <c:v>2459905.028</c:v>
                </c:pt>
                <c:pt idx="340">
                  <c:v>2459905.028</c:v>
                </c:pt>
                <c:pt idx="341">
                  <c:v>2459905.029</c:v>
                </c:pt>
                <c:pt idx="342">
                  <c:v>2459905.03</c:v>
                </c:pt>
                <c:pt idx="343">
                  <c:v>2459905.031</c:v>
                </c:pt>
                <c:pt idx="344">
                  <c:v>2459905.032</c:v>
                </c:pt>
                <c:pt idx="345">
                  <c:v>2459905.033</c:v>
                </c:pt>
                <c:pt idx="346">
                  <c:v>2459905.033</c:v>
                </c:pt>
                <c:pt idx="347">
                  <c:v>2459905.034</c:v>
                </c:pt>
                <c:pt idx="348">
                  <c:v>2459905.035</c:v>
                </c:pt>
                <c:pt idx="349">
                  <c:v>2459905.036</c:v>
                </c:pt>
                <c:pt idx="350">
                  <c:v>2459905.037</c:v>
                </c:pt>
                <c:pt idx="351">
                  <c:v>2459905.038</c:v>
                </c:pt>
                <c:pt idx="352">
                  <c:v>2459905.038</c:v>
                </c:pt>
                <c:pt idx="353">
                  <c:v>2459905.039</c:v>
                </c:pt>
                <c:pt idx="354">
                  <c:v>2459905.04</c:v>
                </c:pt>
                <c:pt idx="355">
                  <c:v>2459905.041</c:v>
                </c:pt>
                <c:pt idx="356">
                  <c:v>2459905.042</c:v>
                </c:pt>
                <c:pt idx="357">
                  <c:v>2459905.043</c:v>
                </c:pt>
                <c:pt idx="358">
                  <c:v>2459905.043</c:v>
                </c:pt>
                <c:pt idx="359">
                  <c:v>2459905.044</c:v>
                </c:pt>
                <c:pt idx="360">
                  <c:v>2459905.045</c:v>
                </c:pt>
                <c:pt idx="361">
                  <c:v>2459905.046</c:v>
                </c:pt>
                <c:pt idx="362">
                  <c:v>2459905.047</c:v>
                </c:pt>
                <c:pt idx="363">
                  <c:v>2459905.048</c:v>
                </c:pt>
                <c:pt idx="364">
                  <c:v>2459905.048</c:v>
                </c:pt>
                <c:pt idx="365">
                  <c:v>2459905.049</c:v>
                </c:pt>
                <c:pt idx="366">
                  <c:v>2459905.05</c:v>
                </c:pt>
                <c:pt idx="367">
                  <c:v>2459905.051</c:v>
                </c:pt>
                <c:pt idx="368">
                  <c:v>2459905.052</c:v>
                </c:pt>
                <c:pt idx="369">
                  <c:v>2459905.053</c:v>
                </c:pt>
                <c:pt idx="370">
                  <c:v>2459905.053</c:v>
                </c:pt>
                <c:pt idx="371">
                  <c:v>2459905.054</c:v>
                </c:pt>
                <c:pt idx="372">
                  <c:v>2459905.055</c:v>
                </c:pt>
                <c:pt idx="373">
                  <c:v>2459905.056</c:v>
                </c:pt>
                <c:pt idx="374">
                  <c:v>2459905.057</c:v>
                </c:pt>
                <c:pt idx="375">
                  <c:v>2459905.058</c:v>
                </c:pt>
                <c:pt idx="376">
                  <c:v>2459905.058</c:v>
                </c:pt>
                <c:pt idx="377">
                  <c:v>2459905.059</c:v>
                </c:pt>
                <c:pt idx="378">
                  <c:v>2459905.06</c:v>
                </c:pt>
                <c:pt idx="379">
                  <c:v>2459905.061</c:v>
                </c:pt>
                <c:pt idx="380">
                  <c:v>2459905.062</c:v>
                </c:pt>
                <c:pt idx="381">
                  <c:v>2459905.063</c:v>
                </c:pt>
                <c:pt idx="382">
                  <c:v>2459905.063</c:v>
                </c:pt>
                <c:pt idx="383">
                  <c:v>2459905.064</c:v>
                </c:pt>
                <c:pt idx="384">
                  <c:v>2459905.065</c:v>
                </c:pt>
                <c:pt idx="385">
                  <c:v>2459905.066</c:v>
                </c:pt>
                <c:pt idx="386">
                  <c:v>2459905.067</c:v>
                </c:pt>
                <c:pt idx="387">
                  <c:v>2459905.068</c:v>
                </c:pt>
                <c:pt idx="388">
                  <c:v>2459905.068</c:v>
                </c:pt>
                <c:pt idx="389">
                  <c:v>2459905.069</c:v>
                </c:pt>
                <c:pt idx="390">
                  <c:v>2459905.07</c:v>
                </c:pt>
                <c:pt idx="391">
                  <c:v>2459905.071</c:v>
                </c:pt>
                <c:pt idx="392">
                  <c:v>2459905.072</c:v>
                </c:pt>
                <c:pt idx="393">
                  <c:v>2459905.073</c:v>
                </c:pt>
                <c:pt idx="394">
                  <c:v>2459905.073</c:v>
                </c:pt>
                <c:pt idx="395">
                  <c:v>2459905.074</c:v>
                </c:pt>
                <c:pt idx="396">
                  <c:v>2459905.075</c:v>
                </c:pt>
                <c:pt idx="397">
                  <c:v>2459905.076</c:v>
                </c:pt>
                <c:pt idx="398">
                  <c:v>2459905.077</c:v>
                </c:pt>
                <c:pt idx="399">
                  <c:v>2459905.078</c:v>
                </c:pt>
                <c:pt idx="400">
                  <c:v>2459905.078</c:v>
                </c:pt>
                <c:pt idx="401">
                  <c:v>2459905.079</c:v>
                </c:pt>
                <c:pt idx="402">
                  <c:v>2459905.08</c:v>
                </c:pt>
                <c:pt idx="403">
                  <c:v>2459905.081</c:v>
                </c:pt>
                <c:pt idx="404">
                  <c:v>2459905.082</c:v>
                </c:pt>
                <c:pt idx="405">
                  <c:v>2459905.083</c:v>
                </c:pt>
                <c:pt idx="406">
                  <c:v>2459905.083</c:v>
                </c:pt>
                <c:pt idx="407">
                  <c:v>2459905.084</c:v>
                </c:pt>
                <c:pt idx="408">
                  <c:v>2459905.085</c:v>
                </c:pt>
                <c:pt idx="409">
                  <c:v>2459905.086</c:v>
                </c:pt>
                <c:pt idx="410">
                  <c:v>2459905.087</c:v>
                </c:pt>
                <c:pt idx="411">
                  <c:v>2459905.088</c:v>
                </c:pt>
                <c:pt idx="412">
                  <c:v>2459905.088</c:v>
                </c:pt>
                <c:pt idx="413">
                  <c:v>2459905.089</c:v>
                </c:pt>
                <c:pt idx="414">
                  <c:v>2459905.09</c:v>
                </c:pt>
                <c:pt idx="415">
                  <c:v>2459905.091</c:v>
                </c:pt>
                <c:pt idx="416">
                  <c:v>2459905.092</c:v>
                </c:pt>
                <c:pt idx="417">
                  <c:v>2459905.093</c:v>
                </c:pt>
                <c:pt idx="418">
                  <c:v>2459905.093</c:v>
                </c:pt>
                <c:pt idx="419">
                  <c:v>2459905.094</c:v>
                </c:pt>
                <c:pt idx="420">
                  <c:v>2459905.095</c:v>
                </c:pt>
                <c:pt idx="421">
                  <c:v>2459905.096</c:v>
                </c:pt>
                <c:pt idx="422">
                  <c:v>2459905.097</c:v>
                </c:pt>
                <c:pt idx="423">
                  <c:v>2459905.098</c:v>
                </c:pt>
                <c:pt idx="424">
                  <c:v>2459905.098</c:v>
                </c:pt>
                <c:pt idx="425">
                  <c:v>2459905.099</c:v>
                </c:pt>
                <c:pt idx="426">
                  <c:v>2459905.1</c:v>
                </c:pt>
                <c:pt idx="427">
                  <c:v>2459905.101</c:v>
                </c:pt>
                <c:pt idx="428">
                  <c:v>2459905.102</c:v>
                </c:pt>
                <c:pt idx="429">
                  <c:v>2459905.103</c:v>
                </c:pt>
                <c:pt idx="430">
                  <c:v>2459905.103</c:v>
                </c:pt>
                <c:pt idx="431">
                  <c:v>2459905.104</c:v>
                </c:pt>
                <c:pt idx="432">
                  <c:v>2459905.105</c:v>
                </c:pt>
                <c:pt idx="433">
                  <c:v>2459905.106</c:v>
                </c:pt>
                <c:pt idx="434">
                  <c:v>2459905.107</c:v>
                </c:pt>
                <c:pt idx="435">
                  <c:v>2459905.108</c:v>
                </c:pt>
                <c:pt idx="436">
                  <c:v>2459905.108</c:v>
                </c:pt>
                <c:pt idx="437">
                  <c:v>2459905.109</c:v>
                </c:pt>
                <c:pt idx="438">
                  <c:v>2459905.11</c:v>
                </c:pt>
                <c:pt idx="439">
                  <c:v>2459905.111</c:v>
                </c:pt>
                <c:pt idx="440">
                  <c:v>2459905.112</c:v>
                </c:pt>
                <c:pt idx="441">
                  <c:v>2459905.113</c:v>
                </c:pt>
                <c:pt idx="442">
                  <c:v>2459905.113</c:v>
                </c:pt>
                <c:pt idx="443">
                  <c:v>2459905.114</c:v>
                </c:pt>
                <c:pt idx="444">
                  <c:v>2459905.115</c:v>
                </c:pt>
                <c:pt idx="445">
                  <c:v>2459905.116</c:v>
                </c:pt>
                <c:pt idx="446">
                  <c:v>2459905.117</c:v>
                </c:pt>
                <c:pt idx="447">
                  <c:v>2459905.118</c:v>
                </c:pt>
                <c:pt idx="448">
                  <c:v>2459905.118</c:v>
                </c:pt>
                <c:pt idx="449">
                  <c:v>2459905.119</c:v>
                </c:pt>
                <c:pt idx="450">
                  <c:v>2459905.12</c:v>
                </c:pt>
                <c:pt idx="451">
                  <c:v>2459905.121</c:v>
                </c:pt>
                <c:pt idx="452">
                  <c:v>2459905.122</c:v>
                </c:pt>
                <c:pt idx="453">
                  <c:v>2459905.123</c:v>
                </c:pt>
                <c:pt idx="454">
                  <c:v>2459905.123</c:v>
                </c:pt>
                <c:pt idx="455">
                  <c:v>2459905.124</c:v>
                </c:pt>
                <c:pt idx="456">
                  <c:v>2459905.125</c:v>
                </c:pt>
                <c:pt idx="457">
                  <c:v>2459905.126</c:v>
                </c:pt>
                <c:pt idx="458">
                  <c:v>2459905.127</c:v>
                </c:pt>
                <c:pt idx="459">
                  <c:v>2459905.128</c:v>
                </c:pt>
                <c:pt idx="460">
                  <c:v>2459905.128</c:v>
                </c:pt>
                <c:pt idx="461">
                  <c:v>2459905.129</c:v>
                </c:pt>
                <c:pt idx="462">
                  <c:v>2459905.13</c:v>
                </c:pt>
                <c:pt idx="463">
                  <c:v>2459905.131</c:v>
                </c:pt>
                <c:pt idx="464">
                  <c:v>2459905.132</c:v>
                </c:pt>
                <c:pt idx="465">
                  <c:v>2459905.133</c:v>
                </c:pt>
                <c:pt idx="466">
                  <c:v>2459905.133</c:v>
                </c:pt>
                <c:pt idx="467">
                  <c:v>2459905.134</c:v>
                </c:pt>
                <c:pt idx="468">
                  <c:v>2459905.135</c:v>
                </c:pt>
                <c:pt idx="469">
                  <c:v>2459905.136</c:v>
                </c:pt>
                <c:pt idx="470">
                  <c:v>2459905.137</c:v>
                </c:pt>
                <c:pt idx="471">
                  <c:v>2459905.138</c:v>
                </c:pt>
                <c:pt idx="472">
                  <c:v>2459905.138</c:v>
                </c:pt>
                <c:pt idx="473">
                  <c:v>2459905.139</c:v>
                </c:pt>
                <c:pt idx="474">
                  <c:v>2459905.14</c:v>
                </c:pt>
                <c:pt idx="475">
                  <c:v>2459905.141</c:v>
                </c:pt>
                <c:pt idx="476">
                  <c:v>2459905.142</c:v>
                </c:pt>
                <c:pt idx="477">
                  <c:v>2459905.143</c:v>
                </c:pt>
                <c:pt idx="478">
                  <c:v>2459905.143</c:v>
                </c:pt>
                <c:pt idx="479">
                  <c:v>2459905.144</c:v>
                </c:pt>
                <c:pt idx="480">
                  <c:v>2459905.145</c:v>
                </c:pt>
                <c:pt idx="481">
                  <c:v>2459905.146</c:v>
                </c:pt>
                <c:pt idx="482">
                  <c:v>2459905.147</c:v>
                </c:pt>
                <c:pt idx="483">
                  <c:v>2459905.148</c:v>
                </c:pt>
                <c:pt idx="484">
                  <c:v>2459905.148</c:v>
                </c:pt>
                <c:pt idx="485">
                  <c:v>2459905.149</c:v>
                </c:pt>
                <c:pt idx="486">
                  <c:v>2459905.15</c:v>
                </c:pt>
                <c:pt idx="487">
                  <c:v>2459905.151</c:v>
                </c:pt>
                <c:pt idx="488">
                  <c:v>2459905.152</c:v>
                </c:pt>
                <c:pt idx="489">
                  <c:v>2459905.153</c:v>
                </c:pt>
                <c:pt idx="490">
                  <c:v>2459905.153</c:v>
                </c:pt>
                <c:pt idx="491">
                  <c:v>2459905.154</c:v>
                </c:pt>
                <c:pt idx="492">
                  <c:v>2459905.155</c:v>
                </c:pt>
                <c:pt idx="493">
                  <c:v>2459905.156</c:v>
                </c:pt>
                <c:pt idx="494">
                  <c:v>2459905.157</c:v>
                </c:pt>
                <c:pt idx="495">
                  <c:v>2459905.158</c:v>
                </c:pt>
                <c:pt idx="496">
                  <c:v>2459905.158</c:v>
                </c:pt>
                <c:pt idx="497">
                  <c:v>2459905.159</c:v>
                </c:pt>
                <c:pt idx="498">
                  <c:v>2459905.16</c:v>
                </c:pt>
                <c:pt idx="499">
                  <c:v>2459905.161</c:v>
                </c:pt>
                <c:pt idx="500">
                  <c:v>2459905.162</c:v>
                </c:pt>
                <c:pt idx="501">
                  <c:v>2459905.163</c:v>
                </c:pt>
                <c:pt idx="502">
                  <c:v>2459905.163</c:v>
                </c:pt>
                <c:pt idx="503">
                  <c:v>2459905.164</c:v>
                </c:pt>
                <c:pt idx="504">
                  <c:v>2459905.165</c:v>
                </c:pt>
                <c:pt idx="505">
                  <c:v>2459905.166</c:v>
                </c:pt>
                <c:pt idx="506">
                  <c:v>2459905.167</c:v>
                </c:pt>
                <c:pt idx="507">
                  <c:v>2459905.168</c:v>
                </c:pt>
                <c:pt idx="508">
                  <c:v>2459905.168</c:v>
                </c:pt>
                <c:pt idx="509">
                  <c:v>2459905.169</c:v>
                </c:pt>
                <c:pt idx="510">
                  <c:v>2459905.17</c:v>
                </c:pt>
                <c:pt idx="511">
                  <c:v>2459905.171</c:v>
                </c:pt>
                <c:pt idx="512">
                  <c:v>2459905.172</c:v>
                </c:pt>
                <c:pt idx="513">
                  <c:v>2459905.173</c:v>
                </c:pt>
                <c:pt idx="514">
                  <c:v>2459905.173</c:v>
                </c:pt>
                <c:pt idx="515">
                  <c:v>2459905.174</c:v>
                </c:pt>
                <c:pt idx="516">
                  <c:v>2459905.175</c:v>
                </c:pt>
                <c:pt idx="517">
                  <c:v>2459905.176</c:v>
                </c:pt>
                <c:pt idx="518">
                  <c:v>2459905.177</c:v>
                </c:pt>
                <c:pt idx="519">
                  <c:v>2459905.178</c:v>
                </c:pt>
                <c:pt idx="520">
                  <c:v>2459905.178</c:v>
                </c:pt>
                <c:pt idx="521">
                  <c:v>2459905.179</c:v>
                </c:pt>
                <c:pt idx="522">
                  <c:v>2459905.18</c:v>
                </c:pt>
                <c:pt idx="523">
                  <c:v>2459905.181</c:v>
                </c:pt>
                <c:pt idx="524">
                  <c:v>2459905.182</c:v>
                </c:pt>
                <c:pt idx="525">
                  <c:v>2459905.183</c:v>
                </c:pt>
                <c:pt idx="526">
                  <c:v>2459905.183</c:v>
                </c:pt>
                <c:pt idx="527">
                  <c:v>2459905.184</c:v>
                </c:pt>
                <c:pt idx="528">
                  <c:v>2459905.185</c:v>
                </c:pt>
                <c:pt idx="529">
                  <c:v>2459905.186</c:v>
                </c:pt>
                <c:pt idx="530">
                  <c:v>2459905.187</c:v>
                </c:pt>
                <c:pt idx="531">
                  <c:v>2459905.188</c:v>
                </c:pt>
                <c:pt idx="532">
                  <c:v>2459905.188</c:v>
                </c:pt>
                <c:pt idx="533">
                  <c:v>2459905.189</c:v>
                </c:pt>
                <c:pt idx="534">
                  <c:v>2459905.19</c:v>
                </c:pt>
                <c:pt idx="535">
                  <c:v>2459905.191</c:v>
                </c:pt>
                <c:pt idx="536">
                  <c:v>2459905.192</c:v>
                </c:pt>
                <c:pt idx="537">
                  <c:v>2459905.193</c:v>
                </c:pt>
                <c:pt idx="538">
                  <c:v>2459905.193</c:v>
                </c:pt>
                <c:pt idx="539">
                  <c:v>2459905.194</c:v>
                </c:pt>
                <c:pt idx="540">
                  <c:v>2459905.195</c:v>
                </c:pt>
                <c:pt idx="541">
                  <c:v>2459905.196</c:v>
                </c:pt>
                <c:pt idx="542">
                  <c:v>2459905.197</c:v>
                </c:pt>
                <c:pt idx="543">
                  <c:v>2459905.198</c:v>
                </c:pt>
                <c:pt idx="544">
                  <c:v>2459905.198</c:v>
                </c:pt>
                <c:pt idx="545">
                  <c:v>2459905.199</c:v>
                </c:pt>
                <c:pt idx="546">
                  <c:v>2459905.2</c:v>
                </c:pt>
                <c:pt idx="547">
                  <c:v>2459905.201</c:v>
                </c:pt>
                <c:pt idx="548">
                  <c:v>2459905.202</c:v>
                </c:pt>
                <c:pt idx="549">
                  <c:v>2459905.203</c:v>
                </c:pt>
                <c:pt idx="550">
                  <c:v>2459905.203</c:v>
                </c:pt>
                <c:pt idx="551">
                  <c:v>2459905.204</c:v>
                </c:pt>
                <c:pt idx="552">
                  <c:v>2459905.205</c:v>
                </c:pt>
                <c:pt idx="553">
                  <c:v>2459905.206</c:v>
                </c:pt>
                <c:pt idx="554">
                  <c:v>2459905.207</c:v>
                </c:pt>
                <c:pt idx="555">
                  <c:v>2459905.208</c:v>
                </c:pt>
                <c:pt idx="556">
                  <c:v>2459905.208</c:v>
                </c:pt>
                <c:pt idx="557">
                  <c:v>2459905.209</c:v>
                </c:pt>
                <c:pt idx="558">
                  <c:v>2459905.21</c:v>
                </c:pt>
                <c:pt idx="559">
                  <c:v>2459905.211</c:v>
                </c:pt>
                <c:pt idx="560">
                  <c:v>2459905.212</c:v>
                </c:pt>
                <c:pt idx="561">
                  <c:v>2459905.213</c:v>
                </c:pt>
                <c:pt idx="562">
                  <c:v>2459905.213</c:v>
                </c:pt>
                <c:pt idx="563">
                  <c:v>2459905.214</c:v>
                </c:pt>
                <c:pt idx="564">
                  <c:v>2459905.215</c:v>
                </c:pt>
                <c:pt idx="565">
                  <c:v>2459905.216</c:v>
                </c:pt>
                <c:pt idx="566">
                  <c:v>2459905.217</c:v>
                </c:pt>
                <c:pt idx="567">
                  <c:v>2459905.218</c:v>
                </c:pt>
                <c:pt idx="568">
                  <c:v>2459905.218</c:v>
                </c:pt>
                <c:pt idx="569">
                  <c:v>2459905.219</c:v>
                </c:pt>
                <c:pt idx="570">
                  <c:v>2459905.22</c:v>
                </c:pt>
                <c:pt idx="571">
                  <c:v>2459905.221</c:v>
                </c:pt>
                <c:pt idx="572">
                  <c:v>2459905.222</c:v>
                </c:pt>
                <c:pt idx="573">
                  <c:v>2459905.223</c:v>
                </c:pt>
                <c:pt idx="574">
                  <c:v>2459905.223</c:v>
                </c:pt>
                <c:pt idx="575">
                  <c:v>2459905.224</c:v>
                </c:pt>
                <c:pt idx="576">
                  <c:v>2459905.225</c:v>
                </c:pt>
                <c:pt idx="577">
                  <c:v>2459905.226</c:v>
                </c:pt>
                <c:pt idx="578">
                  <c:v>2459905.227</c:v>
                </c:pt>
                <c:pt idx="579">
                  <c:v>2459905.228</c:v>
                </c:pt>
                <c:pt idx="580">
                  <c:v>2459905.228</c:v>
                </c:pt>
                <c:pt idx="581">
                  <c:v>2459905.229</c:v>
                </c:pt>
                <c:pt idx="582">
                  <c:v>2459905.23</c:v>
                </c:pt>
                <c:pt idx="583">
                  <c:v>2459905.231</c:v>
                </c:pt>
                <c:pt idx="584">
                  <c:v>2459905.232</c:v>
                </c:pt>
                <c:pt idx="585">
                  <c:v>2459905.233</c:v>
                </c:pt>
                <c:pt idx="586">
                  <c:v>2459905.233</c:v>
                </c:pt>
                <c:pt idx="587">
                  <c:v>2459905.234</c:v>
                </c:pt>
                <c:pt idx="588">
                  <c:v>2459905.235</c:v>
                </c:pt>
                <c:pt idx="589">
                  <c:v>2459905.236</c:v>
                </c:pt>
                <c:pt idx="590">
                  <c:v>2459905.237</c:v>
                </c:pt>
                <c:pt idx="591">
                  <c:v>2459905.238</c:v>
                </c:pt>
                <c:pt idx="592">
                  <c:v>2459905.238</c:v>
                </c:pt>
                <c:pt idx="593">
                  <c:v>2459905.239</c:v>
                </c:pt>
                <c:pt idx="594">
                  <c:v>2459905.24</c:v>
                </c:pt>
                <c:pt idx="595">
                  <c:v>2459905.241</c:v>
                </c:pt>
                <c:pt idx="596">
                  <c:v>2459905.242</c:v>
                </c:pt>
                <c:pt idx="597">
                  <c:v>2459905.243</c:v>
                </c:pt>
                <c:pt idx="598">
                  <c:v>2459905.243</c:v>
                </c:pt>
                <c:pt idx="599">
                  <c:v>2459905.244</c:v>
                </c:pt>
                <c:pt idx="600">
                  <c:v>2459905.245</c:v>
                </c:pt>
                <c:pt idx="601">
                  <c:v>2459905.246</c:v>
                </c:pt>
                <c:pt idx="602">
                  <c:v>2459905.247</c:v>
                </c:pt>
                <c:pt idx="603">
                  <c:v>2459905.248</c:v>
                </c:pt>
                <c:pt idx="604">
                  <c:v>2459905.248</c:v>
                </c:pt>
                <c:pt idx="605">
                  <c:v>2459905.249</c:v>
                </c:pt>
                <c:pt idx="606">
                  <c:v>2459905.25</c:v>
                </c:pt>
                <c:pt idx="607">
                  <c:v>2459905.251</c:v>
                </c:pt>
                <c:pt idx="608">
                  <c:v>2459905.252</c:v>
                </c:pt>
                <c:pt idx="609">
                  <c:v>2459905.253</c:v>
                </c:pt>
                <c:pt idx="610">
                  <c:v>2459905.253</c:v>
                </c:pt>
                <c:pt idx="611">
                  <c:v>2459905.254</c:v>
                </c:pt>
                <c:pt idx="612">
                  <c:v>2459905.255</c:v>
                </c:pt>
                <c:pt idx="613">
                  <c:v>2459905.256</c:v>
                </c:pt>
                <c:pt idx="614">
                  <c:v>2459905.257</c:v>
                </c:pt>
                <c:pt idx="615">
                  <c:v>2459905.258</c:v>
                </c:pt>
                <c:pt idx="616">
                  <c:v>2459905.258</c:v>
                </c:pt>
                <c:pt idx="617">
                  <c:v>2459905.259</c:v>
                </c:pt>
                <c:pt idx="618">
                  <c:v>2459905.26</c:v>
                </c:pt>
                <c:pt idx="619">
                  <c:v>2459905.261</c:v>
                </c:pt>
                <c:pt idx="620">
                  <c:v>2459905.262</c:v>
                </c:pt>
                <c:pt idx="621">
                  <c:v>2459905.263</c:v>
                </c:pt>
                <c:pt idx="622">
                  <c:v>2459905.263</c:v>
                </c:pt>
                <c:pt idx="623">
                  <c:v>2459905.264</c:v>
                </c:pt>
                <c:pt idx="624">
                  <c:v>2459905.265</c:v>
                </c:pt>
                <c:pt idx="625">
                  <c:v>2459905.266</c:v>
                </c:pt>
                <c:pt idx="626">
                  <c:v>2459905.267</c:v>
                </c:pt>
                <c:pt idx="627">
                  <c:v>2459905.268</c:v>
                </c:pt>
                <c:pt idx="628">
                  <c:v>2459905.268</c:v>
                </c:pt>
                <c:pt idx="629">
                  <c:v>2459905.269</c:v>
                </c:pt>
                <c:pt idx="630">
                  <c:v>2459905.27</c:v>
                </c:pt>
                <c:pt idx="631">
                  <c:v>2459905.271</c:v>
                </c:pt>
                <c:pt idx="632">
                  <c:v>2459905.272</c:v>
                </c:pt>
                <c:pt idx="633">
                  <c:v>2459905.273</c:v>
                </c:pt>
                <c:pt idx="634">
                  <c:v>2459905.273</c:v>
                </c:pt>
                <c:pt idx="635">
                  <c:v>2459905.274</c:v>
                </c:pt>
                <c:pt idx="636">
                  <c:v>2459905.275</c:v>
                </c:pt>
                <c:pt idx="637">
                  <c:v>2459905.276</c:v>
                </c:pt>
                <c:pt idx="638">
                  <c:v>2459905.277</c:v>
                </c:pt>
                <c:pt idx="639">
                  <c:v>2459905.278</c:v>
                </c:pt>
                <c:pt idx="640">
                  <c:v>2459905.278</c:v>
                </c:pt>
                <c:pt idx="641">
                  <c:v>2459905.279</c:v>
                </c:pt>
                <c:pt idx="642">
                  <c:v>2459905.28</c:v>
                </c:pt>
                <c:pt idx="643">
                  <c:v>2459905.281</c:v>
                </c:pt>
                <c:pt idx="644">
                  <c:v>2459905.282</c:v>
                </c:pt>
                <c:pt idx="645">
                  <c:v>2459905.283</c:v>
                </c:pt>
                <c:pt idx="646">
                  <c:v>2459905.283</c:v>
                </c:pt>
                <c:pt idx="647">
                  <c:v>2459905.284</c:v>
                </c:pt>
                <c:pt idx="648">
                  <c:v>2459905.285</c:v>
                </c:pt>
                <c:pt idx="649">
                  <c:v>2459905.286</c:v>
                </c:pt>
                <c:pt idx="650">
                  <c:v>2459905.287</c:v>
                </c:pt>
                <c:pt idx="651">
                  <c:v>2459905.288</c:v>
                </c:pt>
                <c:pt idx="652">
                  <c:v>2459905.288</c:v>
                </c:pt>
                <c:pt idx="653">
                  <c:v>2459905.289</c:v>
                </c:pt>
                <c:pt idx="654">
                  <c:v>2459905.29</c:v>
                </c:pt>
                <c:pt idx="655">
                  <c:v>2459905.291</c:v>
                </c:pt>
                <c:pt idx="656">
                  <c:v>2459905.292</c:v>
                </c:pt>
                <c:pt idx="657">
                  <c:v>2459905.293</c:v>
                </c:pt>
                <c:pt idx="658">
                  <c:v>2459905.293</c:v>
                </c:pt>
                <c:pt idx="659">
                  <c:v>2459905.294</c:v>
                </c:pt>
                <c:pt idx="660">
                  <c:v>2459905.295</c:v>
                </c:pt>
                <c:pt idx="661">
                  <c:v>2459905.296</c:v>
                </c:pt>
                <c:pt idx="662">
                  <c:v>2459905.297</c:v>
                </c:pt>
                <c:pt idx="663">
                  <c:v>2459905.298</c:v>
                </c:pt>
                <c:pt idx="664">
                  <c:v>2459905.298</c:v>
                </c:pt>
                <c:pt idx="665">
                  <c:v>2459905.299</c:v>
                </c:pt>
                <c:pt idx="666">
                  <c:v>2459905.3</c:v>
                </c:pt>
                <c:pt idx="667">
                  <c:v>2459905.301</c:v>
                </c:pt>
                <c:pt idx="668">
                  <c:v>2459905.302</c:v>
                </c:pt>
                <c:pt idx="669">
                  <c:v>2459905.303</c:v>
                </c:pt>
                <c:pt idx="670">
                  <c:v>2459905.303</c:v>
                </c:pt>
                <c:pt idx="671">
                  <c:v>2459905.304</c:v>
                </c:pt>
                <c:pt idx="672">
                  <c:v>2459905.305</c:v>
                </c:pt>
                <c:pt idx="673">
                  <c:v>2459905.306</c:v>
                </c:pt>
                <c:pt idx="674">
                  <c:v>2459905.307</c:v>
                </c:pt>
                <c:pt idx="675">
                  <c:v>2459905.308</c:v>
                </c:pt>
                <c:pt idx="676">
                  <c:v>2459905.308</c:v>
                </c:pt>
                <c:pt idx="677">
                  <c:v>2459905.309</c:v>
                </c:pt>
                <c:pt idx="678">
                  <c:v>2459905.31</c:v>
                </c:pt>
                <c:pt idx="679">
                  <c:v>2459905.311</c:v>
                </c:pt>
                <c:pt idx="680">
                  <c:v>2459905.312</c:v>
                </c:pt>
                <c:pt idx="681">
                  <c:v>2459905.313</c:v>
                </c:pt>
                <c:pt idx="682">
                  <c:v>2459905.313</c:v>
                </c:pt>
                <c:pt idx="683">
                  <c:v>2459905.314</c:v>
                </c:pt>
                <c:pt idx="684">
                  <c:v>2459905.315</c:v>
                </c:pt>
                <c:pt idx="685">
                  <c:v>2459905.316</c:v>
                </c:pt>
                <c:pt idx="686">
                  <c:v>2459905.317</c:v>
                </c:pt>
                <c:pt idx="687">
                  <c:v>2459905.318</c:v>
                </c:pt>
                <c:pt idx="688">
                  <c:v>2459905.318</c:v>
                </c:pt>
                <c:pt idx="689">
                  <c:v>2459905.319</c:v>
                </c:pt>
                <c:pt idx="690">
                  <c:v>2459905.32</c:v>
                </c:pt>
                <c:pt idx="691">
                  <c:v>2459905.321</c:v>
                </c:pt>
                <c:pt idx="692">
                  <c:v>2459905.322</c:v>
                </c:pt>
                <c:pt idx="693">
                  <c:v>2459905.323</c:v>
                </c:pt>
                <c:pt idx="694">
                  <c:v>2459905.323</c:v>
                </c:pt>
                <c:pt idx="695">
                  <c:v>2459905.324</c:v>
                </c:pt>
                <c:pt idx="696">
                  <c:v>2459905.325</c:v>
                </c:pt>
                <c:pt idx="697">
                  <c:v>2459905.326</c:v>
                </c:pt>
                <c:pt idx="698">
                  <c:v>2459905.327</c:v>
                </c:pt>
                <c:pt idx="699">
                  <c:v>2459905.328</c:v>
                </c:pt>
                <c:pt idx="700">
                  <c:v>2459905.328</c:v>
                </c:pt>
                <c:pt idx="701">
                  <c:v>2459905.329</c:v>
                </c:pt>
                <c:pt idx="702">
                  <c:v>2459905.33</c:v>
                </c:pt>
                <c:pt idx="703">
                  <c:v>2459905.331</c:v>
                </c:pt>
                <c:pt idx="704">
                  <c:v>2459905.332</c:v>
                </c:pt>
                <c:pt idx="705">
                  <c:v>2459905.333</c:v>
                </c:pt>
                <c:pt idx="706">
                  <c:v>2459905.333</c:v>
                </c:pt>
                <c:pt idx="707">
                  <c:v>2459905.334</c:v>
                </c:pt>
                <c:pt idx="708">
                  <c:v>2459905.335</c:v>
                </c:pt>
                <c:pt idx="709">
                  <c:v>2459905.336</c:v>
                </c:pt>
                <c:pt idx="710">
                  <c:v>2459905.337</c:v>
                </c:pt>
                <c:pt idx="711">
                  <c:v>2459905.338</c:v>
                </c:pt>
                <c:pt idx="712">
                  <c:v>2459905.338</c:v>
                </c:pt>
                <c:pt idx="713">
                  <c:v>2459905.339</c:v>
                </c:pt>
                <c:pt idx="714">
                  <c:v>2459905.34</c:v>
                </c:pt>
                <c:pt idx="715">
                  <c:v>2459905.341</c:v>
                </c:pt>
                <c:pt idx="716">
                  <c:v>2459905.342</c:v>
                </c:pt>
                <c:pt idx="717">
                  <c:v>2459905.343</c:v>
                </c:pt>
                <c:pt idx="718">
                  <c:v>2459905.343</c:v>
                </c:pt>
                <c:pt idx="719">
                  <c:v>2459905.344</c:v>
                </c:pt>
                <c:pt idx="720">
                  <c:v>2459905.345</c:v>
                </c:pt>
                <c:pt idx="721">
                  <c:v>2459905.346</c:v>
                </c:pt>
                <c:pt idx="722">
                  <c:v>2459905.347</c:v>
                </c:pt>
                <c:pt idx="723">
                  <c:v>2459905.348</c:v>
                </c:pt>
                <c:pt idx="724">
                  <c:v>2459905.348</c:v>
                </c:pt>
                <c:pt idx="725">
                  <c:v>2459905.349</c:v>
                </c:pt>
                <c:pt idx="726">
                  <c:v>2459905.35</c:v>
                </c:pt>
                <c:pt idx="727">
                  <c:v>2459905.351</c:v>
                </c:pt>
                <c:pt idx="728">
                  <c:v>2459905.352</c:v>
                </c:pt>
                <c:pt idx="729">
                  <c:v>2459905.353</c:v>
                </c:pt>
                <c:pt idx="730">
                  <c:v>2459905.353</c:v>
                </c:pt>
                <c:pt idx="731">
                  <c:v>2459905.354</c:v>
                </c:pt>
                <c:pt idx="732">
                  <c:v>2459905.355</c:v>
                </c:pt>
                <c:pt idx="733">
                  <c:v>2459905.356</c:v>
                </c:pt>
                <c:pt idx="734">
                  <c:v>2459905.357</c:v>
                </c:pt>
                <c:pt idx="735">
                  <c:v>2459905.358</c:v>
                </c:pt>
                <c:pt idx="736">
                  <c:v>2459905.358</c:v>
                </c:pt>
                <c:pt idx="737">
                  <c:v>2459905.359</c:v>
                </c:pt>
                <c:pt idx="738">
                  <c:v>2459905.36</c:v>
                </c:pt>
                <c:pt idx="739">
                  <c:v>2459905.361</c:v>
                </c:pt>
                <c:pt idx="740">
                  <c:v>2459905.362</c:v>
                </c:pt>
                <c:pt idx="741">
                  <c:v>2459905.363</c:v>
                </c:pt>
                <c:pt idx="742">
                  <c:v>2459905.363</c:v>
                </c:pt>
                <c:pt idx="743">
                  <c:v>2459905.364</c:v>
                </c:pt>
                <c:pt idx="744">
                  <c:v>2459905.365</c:v>
                </c:pt>
                <c:pt idx="745">
                  <c:v>2459905.366</c:v>
                </c:pt>
                <c:pt idx="746">
                  <c:v>2459905.367</c:v>
                </c:pt>
                <c:pt idx="747">
                  <c:v>2459905.368</c:v>
                </c:pt>
                <c:pt idx="748">
                  <c:v>2459905.368</c:v>
                </c:pt>
                <c:pt idx="749">
                  <c:v>2459905.369</c:v>
                </c:pt>
                <c:pt idx="750">
                  <c:v>2459905.37</c:v>
                </c:pt>
                <c:pt idx="751">
                  <c:v>2459905.371</c:v>
                </c:pt>
                <c:pt idx="752">
                  <c:v>2459905.372</c:v>
                </c:pt>
                <c:pt idx="753">
                  <c:v>2459905.373</c:v>
                </c:pt>
                <c:pt idx="754">
                  <c:v>2459905.373</c:v>
                </c:pt>
                <c:pt idx="755">
                  <c:v>2459905.374</c:v>
                </c:pt>
                <c:pt idx="756">
                  <c:v>2459905.375</c:v>
                </c:pt>
                <c:pt idx="757">
                  <c:v>2459905.376</c:v>
                </c:pt>
                <c:pt idx="758">
                  <c:v>2459905.377</c:v>
                </c:pt>
                <c:pt idx="759">
                  <c:v>2459905.378</c:v>
                </c:pt>
                <c:pt idx="760">
                  <c:v>2459905.378</c:v>
                </c:pt>
                <c:pt idx="761">
                  <c:v>2459905.379</c:v>
                </c:pt>
                <c:pt idx="762">
                  <c:v>2459905.38</c:v>
                </c:pt>
                <c:pt idx="763">
                  <c:v>2459905.381</c:v>
                </c:pt>
                <c:pt idx="764">
                  <c:v>2459905.382</c:v>
                </c:pt>
                <c:pt idx="765">
                  <c:v>2459905.383</c:v>
                </c:pt>
                <c:pt idx="766">
                  <c:v>2459905.383</c:v>
                </c:pt>
                <c:pt idx="767">
                  <c:v>2459905.384</c:v>
                </c:pt>
                <c:pt idx="768">
                  <c:v>2459905.385</c:v>
                </c:pt>
                <c:pt idx="769">
                  <c:v>2459905.386</c:v>
                </c:pt>
                <c:pt idx="770">
                  <c:v>2459905.387</c:v>
                </c:pt>
                <c:pt idx="771">
                  <c:v>2459905.388</c:v>
                </c:pt>
                <c:pt idx="772">
                  <c:v>2459905.388</c:v>
                </c:pt>
                <c:pt idx="773">
                  <c:v>2459905.389</c:v>
                </c:pt>
                <c:pt idx="774">
                  <c:v>2459905.39</c:v>
                </c:pt>
                <c:pt idx="775">
                  <c:v>2459905.391</c:v>
                </c:pt>
                <c:pt idx="776">
                  <c:v>2459905.392</c:v>
                </c:pt>
                <c:pt idx="777">
                  <c:v>2459905.393</c:v>
                </c:pt>
                <c:pt idx="778">
                  <c:v>2459905.393</c:v>
                </c:pt>
                <c:pt idx="779">
                  <c:v>2459905.394</c:v>
                </c:pt>
                <c:pt idx="780">
                  <c:v>2459905.395</c:v>
                </c:pt>
                <c:pt idx="781">
                  <c:v>2459905.396</c:v>
                </c:pt>
                <c:pt idx="782">
                  <c:v>2459905.397</c:v>
                </c:pt>
                <c:pt idx="783">
                  <c:v>2459905.398</c:v>
                </c:pt>
                <c:pt idx="784">
                  <c:v>2459905.398</c:v>
                </c:pt>
                <c:pt idx="785">
                  <c:v>2459905.399</c:v>
                </c:pt>
                <c:pt idx="786">
                  <c:v>2459905.4</c:v>
                </c:pt>
                <c:pt idx="787">
                  <c:v>2459905.401</c:v>
                </c:pt>
                <c:pt idx="788">
                  <c:v>2459905.402</c:v>
                </c:pt>
                <c:pt idx="789">
                  <c:v>2459905.403</c:v>
                </c:pt>
                <c:pt idx="790">
                  <c:v>2459905.403</c:v>
                </c:pt>
                <c:pt idx="791">
                  <c:v>2459905.404</c:v>
                </c:pt>
                <c:pt idx="792">
                  <c:v>2459905.405</c:v>
                </c:pt>
                <c:pt idx="793">
                  <c:v>2459905.406</c:v>
                </c:pt>
                <c:pt idx="794">
                  <c:v>2459905.407</c:v>
                </c:pt>
                <c:pt idx="795">
                  <c:v>2459905.408</c:v>
                </c:pt>
                <c:pt idx="796">
                  <c:v>2459905.408</c:v>
                </c:pt>
                <c:pt idx="797">
                  <c:v>2459905.409</c:v>
                </c:pt>
                <c:pt idx="798">
                  <c:v>2459905.41</c:v>
                </c:pt>
                <c:pt idx="799">
                  <c:v>2459905.411</c:v>
                </c:pt>
                <c:pt idx="800">
                  <c:v>2459905.412</c:v>
                </c:pt>
                <c:pt idx="801">
                  <c:v>2459905.413</c:v>
                </c:pt>
                <c:pt idx="802">
                  <c:v>2459905.413</c:v>
                </c:pt>
                <c:pt idx="803">
                  <c:v>2459905.414</c:v>
                </c:pt>
                <c:pt idx="804">
                  <c:v>2459905.415</c:v>
                </c:pt>
                <c:pt idx="805">
                  <c:v>2459905.416</c:v>
                </c:pt>
                <c:pt idx="806">
                  <c:v>2459905.417</c:v>
                </c:pt>
                <c:pt idx="807">
                  <c:v>2459905.418</c:v>
                </c:pt>
                <c:pt idx="808">
                  <c:v>2459905.418</c:v>
                </c:pt>
                <c:pt idx="809">
                  <c:v>2459905.419</c:v>
                </c:pt>
                <c:pt idx="810">
                  <c:v>2459905.42</c:v>
                </c:pt>
                <c:pt idx="811">
                  <c:v>2459905.421</c:v>
                </c:pt>
                <c:pt idx="812">
                  <c:v>2459905.422</c:v>
                </c:pt>
                <c:pt idx="813">
                  <c:v>2459905.423</c:v>
                </c:pt>
                <c:pt idx="814">
                  <c:v>2459905.423</c:v>
                </c:pt>
                <c:pt idx="815">
                  <c:v>2459905.424</c:v>
                </c:pt>
                <c:pt idx="816">
                  <c:v>2459905.425</c:v>
                </c:pt>
                <c:pt idx="817">
                  <c:v>2459905.426</c:v>
                </c:pt>
                <c:pt idx="818">
                  <c:v>2459905.427</c:v>
                </c:pt>
                <c:pt idx="819">
                  <c:v>2459905.428</c:v>
                </c:pt>
                <c:pt idx="820">
                  <c:v>2459905.428</c:v>
                </c:pt>
                <c:pt idx="821">
                  <c:v>2459905.429</c:v>
                </c:pt>
                <c:pt idx="822">
                  <c:v>2459905.43</c:v>
                </c:pt>
                <c:pt idx="823">
                  <c:v>2459905.431</c:v>
                </c:pt>
                <c:pt idx="824">
                  <c:v>2459905.432</c:v>
                </c:pt>
                <c:pt idx="825">
                  <c:v>2459905.433</c:v>
                </c:pt>
                <c:pt idx="826">
                  <c:v>2459905.433</c:v>
                </c:pt>
                <c:pt idx="827">
                  <c:v>2459905.434</c:v>
                </c:pt>
                <c:pt idx="828">
                  <c:v>2459905.435</c:v>
                </c:pt>
                <c:pt idx="829">
                  <c:v>2459905.436</c:v>
                </c:pt>
                <c:pt idx="830">
                  <c:v>2459905.437</c:v>
                </c:pt>
                <c:pt idx="831">
                  <c:v>2459905.438</c:v>
                </c:pt>
                <c:pt idx="832">
                  <c:v>2459905.438</c:v>
                </c:pt>
                <c:pt idx="833">
                  <c:v>2459905.439</c:v>
                </c:pt>
                <c:pt idx="834">
                  <c:v>2459905.44</c:v>
                </c:pt>
                <c:pt idx="835">
                  <c:v>2459905.441</c:v>
                </c:pt>
                <c:pt idx="836">
                  <c:v>2459905.442</c:v>
                </c:pt>
                <c:pt idx="837">
                  <c:v>2459905.443</c:v>
                </c:pt>
                <c:pt idx="838">
                  <c:v>2459905.443</c:v>
                </c:pt>
                <c:pt idx="839">
                  <c:v>2459905.444</c:v>
                </c:pt>
                <c:pt idx="840">
                  <c:v>2459905.445</c:v>
                </c:pt>
                <c:pt idx="841">
                  <c:v>2459905.446</c:v>
                </c:pt>
                <c:pt idx="842">
                  <c:v>2459905.447</c:v>
                </c:pt>
                <c:pt idx="843">
                  <c:v>2459905.448</c:v>
                </c:pt>
                <c:pt idx="844">
                  <c:v>2459905.448</c:v>
                </c:pt>
                <c:pt idx="845">
                  <c:v>2459905.449</c:v>
                </c:pt>
                <c:pt idx="846">
                  <c:v>2459905.45</c:v>
                </c:pt>
                <c:pt idx="847">
                  <c:v>2459905.451</c:v>
                </c:pt>
                <c:pt idx="848">
                  <c:v>2459905.452</c:v>
                </c:pt>
                <c:pt idx="849">
                  <c:v>2459905.453</c:v>
                </c:pt>
                <c:pt idx="850">
                  <c:v>2459905.453</c:v>
                </c:pt>
                <c:pt idx="851">
                  <c:v>2459905.454</c:v>
                </c:pt>
                <c:pt idx="852">
                  <c:v>2459905.455</c:v>
                </c:pt>
                <c:pt idx="853">
                  <c:v>2459905.456</c:v>
                </c:pt>
                <c:pt idx="854">
                  <c:v>2459905.457</c:v>
                </c:pt>
                <c:pt idx="855">
                  <c:v>2459905.458</c:v>
                </c:pt>
                <c:pt idx="856">
                  <c:v>2459905.458</c:v>
                </c:pt>
                <c:pt idx="857">
                  <c:v>2459905.459</c:v>
                </c:pt>
                <c:pt idx="858">
                  <c:v>2459905.46</c:v>
                </c:pt>
                <c:pt idx="859">
                  <c:v>2459905.461</c:v>
                </c:pt>
                <c:pt idx="860">
                  <c:v>2459905.462</c:v>
                </c:pt>
                <c:pt idx="861">
                  <c:v>2459905.463</c:v>
                </c:pt>
                <c:pt idx="862">
                  <c:v>2459905.463</c:v>
                </c:pt>
                <c:pt idx="863">
                  <c:v>2459905.464</c:v>
                </c:pt>
                <c:pt idx="864">
                  <c:v>2459905.465</c:v>
                </c:pt>
                <c:pt idx="865">
                  <c:v>2459905.466</c:v>
                </c:pt>
                <c:pt idx="866">
                  <c:v>2459905.467</c:v>
                </c:pt>
                <c:pt idx="867">
                  <c:v>2459905.468</c:v>
                </c:pt>
                <c:pt idx="868">
                  <c:v>2459905.468</c:v>
                </c:pt>
                <c:pt idx="869">
                  <c:v>2459905.469</c:v>
                </c:pt>
                <c:pt idx="870">
                  <c:v>2459905.47</c:v>
                </c:pt>
                <c:pt idx="871">
                  <c:v>2459905.471</c:v>
                </c:pt>
                <c:pt idx="872">
                  <c:v>2459905.472</c:v>
                </c:pt>
                <c:pt idx="873">
                  <c:v>2459905.473</c:v>
                </c:pt>
                <c:pt idx="874">
                  <c:v>2459905.473</c:v>
                </c:pt>
                <c:pt idx="875">
                  <c:v>2459905.474</c:v>
                </c:pt>
                <c:pt idx="876">
                  <c:v>2459905.475</c:v>
                </c:pt>
                <c:pt idx="877">
                  <c:v>2459905.476</c:v>
                </c:pt>
                <c:pt idx="878">
                  <c:v>2459905.477</c:v>
                </c:pt>
                <c:pt idx="879">
                  <c:v>2459905.478</c:v>
                </c:pt>
                <c:pt idx="880">
                  <c:v>2459905.478</c:v>
                </c:pt>
                <c:pt idx="881">
                  <c:v>2459905.479</c:v>
                </c:pt>
                <c:pt idx="882">
                  <c:v>2459905.48</c:v>
                </c:pt>
                <c:pt idx="883">
                  <c:v>2459905.481</c:v>
                </c:pt>
                <c:pt idx="884">
                  <c:v>2459905.482</c:v>
                </c:pt>
                <c:pt idx="885">
                  <c:v>2459905.483</c:v>
                </c:pt>
                <c:pt idx="886">
                  <c:v>2459905.483</c:v>
                </c:pt>
                <c:pt idx="887">
                  <c:v>2459905.484</c:v>
                </c:pt>
                <c:pt idx="888">
                  <c:v>2459905.485</c:v>
                </c:pt>
                <c:pt idx="889">
                  <c:v>2459905.486</c:v>
                </c:pt>
                <c:pt idx="890">
                  <c:v>2459905.487</c:v>
                </c:pt>
                <c:pt idx="891">
                  <c:v>2459905.488</c:v>
                </c:pt>
                <c:pt idx="892">
                  <c:v>2459905.488</c:v>
                </c:pt>
                <c:pt idx="893">
                  <c:v>2459905.489</c:v>
                </c:pt>
                <c:pt idx="894">
                  <c:v>2459905.49</c:v>
                </c:pt>
                <c:pt idx="895">
                  <c:v>2459905.491</c:v>
                </c:pt>
                <c:pt idx="896">
                  <c:v>2459905.492</c:v>
                </c:pt>
                <c:pt idx="897">
                  <c:v>2459905.493</c:v>
                </c:pt>
                <c:pt idx="898">
                  <c:v>2459905.493</c:v>
                </c:pt>
                <c:pt idx="899">
                  <c:v>2459905.494</c:v>
                </c:pt>
                <c:pt idx="900">
                  <c:v>2459905.495</c:v>
                </c:pt>
                <c:pt idx="901">
                  <c:v>2459905.496</c:v>
                </c:pt>
                <c:pt idx="902">
                  <c:v>2459905.497</c:v>
                </c:pt>
                <c:pt idx="903">
                  <c:v>2459905.498</c:v>
                </c:pt>
                <c:pt idx="904">
                  <c:v>2459905.498</c:v>
                </c:pt>
                <c:pt idx="905">
                  <c:v>2459905.499</c:v>
                </c:pt>
                <c:pt idx="906">
                  <c:v>2459905.5</c:v>
                </c:pt>
                <c:pt idx="907">
                  <c:v>2459905.501</c:v>
                </c:pt>
                <c:pt idx="908">
                  <c:v>2459905.502</c:v>
                </c:pt>
                <c:pt idx="909">
                  <c:v>2459905.503</c:v>
                </c:pt>
                <c:pt idx="910">
                  <c:v>2459905.503</c:v>
                </c:pt>
                <c:pt idx="911">
                  <c:v>2459905.504</c:v>
                </c:pt>
                <c:pt idx="912">
                  <c:v>2459905.505</c:v>
                </c:pt>
                <c:pt idx="913">
                  <c:v>2459905.506</c:v>
                </c:pt>
                <c:pt idx="914">
                  <c:v>2459905.507</c:v>
                </c:pt>
                <c:pt idx="915">
                  <c:v>2459905.508</c:v>
                </c:pt>
                <c:pt idx="916">
                  <c:v>2459905.508</c:v>
                </c:pt>
                <c:pt idx="917">
                  <c:v>2459905.509</c:v>
                </c:pt>
                <c:pt idx="918">
                  <c:v>2459905.51</c:v>
                </c:pt>
                <c:pt idx="919">
                  <c:v>2459905.511</c:v>
                </c:pt>
                <c:pt idx="920">
                  <c:v>2459905.512</c:v>
                </c:pt>
                <c:pt idx="921">
                  <c:v>2459905.513</c:v>
                </c:pt>
                <c:pt idx="922">
                  <c:v>2459905.513</c:v>
                </c:pt>
                <c:pt idx="923">
                  <c:v>2459905.514</c:v>
                </c:pt>
                <c:pt idx="924">
                  <c:v>2459905.515</c:v>
                </c:pt>
                <c:pt idx="925">
                  <c:v>2459905.516</c:v>
                </c:pt>
                <c:pt idx="926">
                  <c:v>2459905.517</c:v>
                </c:pt>
                <c:pt idx="927">
                  <c:v>2459905.518</c:v>
                </c:pt>
                <c:pt idx="928">
                  <c:v>2459905.518</c:v>
                </c:pt>
                <c:pt idx="929">
                  <c:v>2459905.519</c:v>
                </c:pt>
                <c:pt idx="930">
                  <c:v>2459905.52</c:v>
                </c:pt>
                <c:pt idx="931">
                  <c:v>2459905.521</c:v>
                </c:pt>
                <c:pt idx="932">
                  <c:v>2459905.522</c:v>
                </c:pt>
                <c:pt idx="933">
                  <c:v>2459905.523</c:v>
                </c:pt>
                <c:pt idx="934">
                  <c:v>2459905.523</c:v>
                </c:pt>
                <c:pt idx="935">
                  <c:v>2459905.524</c:v>
                </c:pt>
                <c:pt idx="936">
                  <c:v>2459905.525</c:v>
                </c:pt>
                <c:pt idx="937">
                  <c:v>2459905.526</c:v>
                </c:pt>
                <c:pt idx="938">
                  <c:v>2459905.527</c:v>
                </c:pt>
                <c:pt idx="939">
                  <c:v>2459905.528</c:v>
                </c:pt>
                <c:pt idx="940">
                  <c:v>2459905.528</c:v>
                </c:pt>
                <c:pt idx="941">
                  <c:v>2459905.529</c:v>
                </c:pt>
                <c:pt idx="942">
                  <c:v>2459905.53</c:v>
                </c:pt>
                <c:pt idx="943">
                  <c:v>2459905.531</c:v>
                </c:pt>
                <c:pt idx="944">
                  <c:v>2459905.532</c:v>
                </c:pt>
                <c:pt idx="945">
                  <c:v>2459905.533</c:v>
                </c:pt>
                <c:pt idx="946">
                  <c:v>2459905.533</c:v>
                </c:pt>
                <c:pt idx="947">
                  <c:v>2459905.534</c:v>
                </c:pt>
                <c:pt idx="948">
                  <c:v>2459905.535</c:v>
                </c:pt>
                <c:pt idx="949">
                  <c:v>2459905.536</c:v>
                </c:pt>
                <c:pt idx="950">
                  <c:v>2459905.537</c:v>
                </c:pt>
                <c:pt idx="951">
                  <c:v>2459905.538</c:v>
                </c:pt>
                <c:pt idx="952">
                  <c:v>2459905.538</c:v>
                </c:pt>
                <c:pt idx="953">
                  <c:v>2459905.539</c:v>
                </c:pt>
                <c:pt idx="954">
                  <c:v>2459905.54</c:v>
                </c:pt>
                <c:pt idx="955">
                  <c:v>2459905.541</c:v>
                </c:pt>
                <c:pt idx="956">
                  <c:v>2459905.542</c:v>
                </c:pt>
                <c:pt idx="957">
                  <c:v>2459905.543</c:v>
                </c:pt>
                <c:pt idx="958">
                  <c:v>2459905.543</c:v>
                </c:pt>
                <c:pt idx="959">
                  <c:v>2459905.544</c:v>
                </c:pt>
                <c:pt idx="960">
                  <c:v>2459905.545</c:v>
                </c:pt>
                <c:pt idx="961">
                  <c:v>2459905.546</c:v>
                </c:pt>
                <c:pt idx="962">
                  <c:v>2459905.547</c:v>
                </c:pt>
                <c:pt idx="963">
                  <c:v>2459905.548</c:v>
                </c:pt>
                <c:pt idx="964">
                  <c:v>2459905.548</c:v>
                </c:pt>
                <c:pt idx="965">
                  <c:v>2459905.549</c:v>
                </c:pt>
                <c:pt idx="966">
                  <c:v>2459905.55</c:v>
                </c:pt>
                <c:pt idx="967">
                  <c:v>2459905.551</c:v>
                </c:pt>
                <c:pt idx="968">
                  <c:v>2459905.552</c:v>
                </c:pt>
                <c:pt idx="969">
                  <c:v>2459905.553</c:v>
                </c:pt>
                <c:pt idx="970">
                  <c:v>2459905.553</c:v>
                </c:pt>
                <c:pt idx="971">
                  <c:v>2459905.554</c:v>
                </c:pt>
                <c:pt idx="972">
                  <c:v>2459905.555</c:v>
                </c:pt>
                <c:pt idx="973">
                  <c:v>2459905.556</c:v>
                </c:pt>
                <c:pt idx="974">
                  <c:v>2459905.557</c:v>
                </c:pt>
                <c:pt idx="975">
                  <c:v>2459905.558</c:v>
                </c:pt>
                <c:pt idx="976">
                  <c:v>2459905.558</c:v>
                </c:pt>
                <c:pt idx="977">
                  <c:v>2459905.559</c:v>
                </c:pt>
                <c:pt idx="978">
                  <c:v>2459905.56</c:v>
                </c:pt>
                <c:pt idx="979">
                  <c:v>2459905.561</c:v>
                </c:pt>
                <c:pt idx="980">
                  <c:v>2459905.562</c:v>
                </c:pt>
                <c:pt idx="981">
                  <c:v>2459905.563</c:v>
                </c:pt>
                <c:pt idx="982">
                  <c:v>2459905.563</c:v>
                </c:pt>
                <c:pt idx="983">
                  <c:v>2459905.564</c:v>
                </c:pt>
                <c:pt idx="984">
                  <c:v>2459905.565</c:v>
                </c:pt>
                <c:pt idx="985">
                  <c:v>2459905.566</c:v>
                </c:pt>
                <c:pt idx="986">
                  <c:v>2459905.567</c:v>
                </c:pt>
                <c:pt idx="987">
                  <c:v>2459905.568</c:v>
                </c:pt>
                <c:pt idx="988">
                  <c:v>2459905.568</c:v>
                </c:pt>
                <c:pt idx="989">
                  <c:v>2459905.569</c:v>
                </c:pt>
                <c:pt idx="990">
                  <c:v>2459905.57</c:v>
                </c:pt>
                <c:pt idx="991">
                  <c:v>2459905.571</c:v>
                </c:pt>
                <c:pt idx="992">
                  <c:v>2459905.572</c:v>
                </c:pt>
                <c:pt idx="993">
                  <c:v>2459905.573</c:v>
                </c:pt>
                <c:pt idx="994">
                  <c:v>2459905.573</c:v>
                </c:pt>
                <c:pt idx="995">
                  <c:v>2459905.574</c:v>
                </c:pt>
                <c:pt idx="996">
                  <c:v>2459905.575</c:v>
                </c:pt>
                <c:pt idx="997">
                  <c:v>2459905.576</c:v>
                </c:pt>
                <c:pt idx="998">
                  <c:v>2459905.577</c:v>
                </c:pt>
                <c:pt idx="999">
                  <c:v>2459905.578</c:v>
                </c:pt>
                <c:pt idx="1000">
                  <c:v>2459905.578</c:v>
                </c:pt>
              </c:strCache>
            </c:strRef>
          </c:xVal>
          <c:yVal>
            <c:numRef>
              <c:f>trajcomp!$O$2:$O$1001</c:f>
              <c:numCache>
                <c:formatCode>0.00</c:formatCode>
                <c:ptCount val="1000"/>
                <c:pt idx="0">
                  <c:v>37707.930225168901</c:v>
                </c:pt>
                <c:pt idx="1">
                  <c:v>37639.6571317813</c:v>
                </c:pt>
                <c:pt idx="2">
                  <c:v>37571.369303238498</c:v>
                </c:pt>
                <c:pt idx="3">
                  <c:v>37503.066701537202</c:v>
                </c:pt>
                <c:pt idx="4">
                  <c:v>37434.749288495303</c:v>
                </c:pt>
                <c:pt idx="5">
                  <c:v>37366.417025632101</c:v>
                </c:pt>
                <c:pt idx="6">
                  <c:v>37298.0698745107</c:v>
                </c:pt>
                <c:pt idx="7">
                  <c:v>37229.707796286399</c:v>
                </c:pt>
                <c:pt idx="8">
                  <c:v>37161.330752049602</c:v>
                </c:pt>
                <c:pt idx="9">
                  <c:v>37092.938702495303</c:v>
                </c:pt>
                <c:pt idx="10">
                  <c:v>37024.531608316604</c:v>
                </c:pt>
                <c:pt idx="11">
                  <c:v>36956.109429939803</c:v>
                </c:pt>
                <c:pt idx="12">
                  <c:v>36887.672127596605</c:v>
                </c:pt>
                <c:pt idx="13">
                  <c:v>36819.219661238203</c:v>
                </c:pt>
                <c:pt idx="14">
                  <c:v>36750.751990799501</c:v>
                </c:pt>
                <c:pt idx="15">
                  <c:v>36682.2690758354</c:v>
                </c:pt>
                <c:pt idx="16">
                  <c:v>36613.770875749302</c:v>
                </c:pt>
                <c:pt idx="17">
                  <c:v>36545.257349717998</c:v>
                </c:pt>
                <c:pt idx="18">
                  <c:v>36476.728456761499</c:v>
                </c:pt>
                <c:pt idx="19">
                  <c:v>36408.184155635405</c:v>
                </c:pt>
                <c:pt idx="20">
                  <c:v>36339.624404900198</c:v>
                </c:pt>
                <c:pt idx="21">
                  <c:v>36271.049162924799</c:v>
                </c:pt>
                <c:pt idx="22">
                  <c:v>36202.458387810701</c:v>
                </c:pt>
                <c:pt idx="23">
                  <c:v>36133.8520374625</c:v>
                </c:pt>
                <c:pt idx="24">
                  <c:v>36065.2300695917</c:v>
                </c:pt>
                <c:pt idx="25">
                  <c:v>35996.592441686502</c:v>
                </c:pt>
                <c:pt idx="26">
                  <c:v>35927.9391109758</c:v>
                </c:pt>
                <c:pt idx="27">
                  <c:v>35859.270034503905</c:v>
                </c:pt>
                <c:pt idx="28">
                  <c:v>35790.585169078302</c:v>
                </c:pt>
                <c:pt idx="29">
                  <c:v>35721.884471302103</c:v>
                </c:pt>
                <c:pt idx="30">
                  <c:v>35653.167897474501</c:v>
                </c:pt>
                <c:pt idx="31">
                  <c:v>35584.4354037675</c:v>
                </c:pt>
                <c:pt idx="32">
                  <c:v>35515.686946064205</c:v>
                </c:pt>
                <c:pt idx="33">
                  <c:v>35446.922480011599</c:v>
                </c:pt>
                <c:pt idx="34">
                  <c:v>35378.1419610741</c:v>
                </c:pt>
                <c:pt idx="35">
                  <c:v>35309.345344430403</c:v>
                </c:pt>
                <c:pt idx="36">
                  <c:v>35240.532585039604</c:v>
                </c:pt>
                <c:pt idx="37">
                  <c:v>35171.703637655104</c:v>
                </c:pt>
                <c:pt idx="38">
                  <c:v>35102.858456586</c:v>
                </c:pt>
                <c:pt idx="39">
                  <c:v>35033.996996340298</c:v>
                </c:pt>
                <c:pt idx="40">
                  <c:v>34965.119210768498</c:v>
                </c:pt>
                <c:pt idx="41">
                  <c:v>34896.225053643102</c:v>
                </c:pt>
                <c:pt idx="42">
                  <c:v>34827.3144784709</c:v>
                </c:pt>
                <c:pt idx="43">
                  <c:v>34758.387438510603</c:v>
                </c:pt>
                <c:pt idx="44">
                  <c:v>34689.443886783003</c:v>
                </c:pt>
                <c:pt idx="45">
                  <c:v>34620.483776024004</c:v>
                </c:pt>
                <c:pt idx="46">
                  <c:v>34551.507058723801</c:v>
                </c:pt>
                <c:pt idx="47">
                  <c:v>34482.5136872363</c:v>
                </c:pt>
                <c:pt idx="48">
                  <c:v>34413.503613428504</c:v>
                </c:pt>
                <c:pt idx="49">
                  <c:v>34344.476789087203</c:v>
                </c:pt>
                <c:pt idx="50">
                  <c:v>34275.433165674302</c:v>
                </c:pt>
                <c:pt idx="51">
                  <c:v>34206.372694433303</c:v>
                </c:pt>
                <c:pt idx="52">
                  <c:v>34137.295326300999</c:v>
                </c:pt>
                <c:pt idx="53">
                  <c:v>34068.2010119634</c:v>
                </c:pt>
                <c:pt idx="54">
                  <c:v>33999.089701881705</c:v>
                </c:pt>
                <c:pt idx="55">
                  <c:v>33929.961346121105</c:v>
                </c:pt>
                <c:pt idx="56">
                  <c:v>33860.815894541003</c:v>
                </c:pt>
                <c:pt idx="57">
                  <c:v>33791.6532968721</c:v>
                </c:pt>
                <c:pt idx="58">
                  <c:v>33722.473502384004</c:v>
                </c:pt>
                <c:pt idx="59">
                  <c:v>33653.276460132198</c:v>
                </c:pt>
                <c:pt idx="60">
                  <c:v>33584.062118893802</c:v>
                </c:pt>
                <c:pt idx="61">
                  <c:v>33514.830427165398</c:v>
                </c:pt>
                <c:pt idx="62">
                  <c:v>33445.581333148199</c:v>
                </c:pt>
                <c:pt idx="63">
                  <c:v>33376.314784881601</c:v>
                </c:pt>
                <c:pt idx="64">
                  <c:v>33307.030729750899</c:v>
                </c:pt>
                <c:pt idx="65">
                  <c:v>33237.729115353999</c:v>
                </c:pt>
                <c:pt idx="66">
                  <c:v>33168.409888676702</c:v>
                </c:pt>
                <c:pt idx="67">
                  <c:v>33099.072996492003</c:v>
                </c:pt>
                <c:pt idx="68">
                  <c:v>33029.718385275504</c:v>
                </c:pt>
                <c:pt idx="69">
                  <c:v>32960.346001215599</c:v>
                </c:pt>
                <c:pt idx="70">
                  <c:v>32890.955790193002</c:v>
                </c:pt>
                <c:pt idx="71">
                  <c:v>32821.5476978882</c:v>
                </c:pt>
                <c:pt idx="72">
                  <c:v>32752.121669356398</c:v>
                </c:pt>
                <c:pt idx="73">
                  <c:v>32682.677649730802</c:v>
                </c:pt>
                <c:pt idx="74">
                  <c:v>32613.2155836495</c:v>
                </c:pt>
                <c:pt idx="75">
                  <c:v>32543.735415471405</c:v>
                </c:pt>
                <c:pt idx="76">
                  <c:v>32474.2370892443</c:v>
                </c:pt>
                <c:pt idx="77">
                  <c:v>32404.720548701698</c:v>
                </c:pt>
                <c:pt idx="78">
                  <c:v>32335.185737194901</c:v>
                </c:pt>
                <c:pt idx="79">
                  <c:v>32265.6325980412</c:v>
                </c:pt>
                <c:pt idx="80">
                  <c:v>32196.0610737846</c:v>
                </c:pt>
                <c:pt idx="81">
                  <c:v>32126.471106965699</c:v>
                </c:pt>
                <c:pt idx="82">
                  <c:v>32056.862639692401</c:v>
                </c:pt>
                <c:pt idx="83">
                  <c:v>31987.235613815203</c:v>
                </c:pt>
                <c:pt idx="84">
                  <c:v>31917.5899707848</c:v>
                </c:pt>
                <c:pt idx="85">
                  <c:v>31847.925651743004</c:v>
                </c:pt>
                <c:pt idx="86">
                  <c:v>31778.242597496901</c:v>
                </c:pt>
                <c:pt idx="87">
                  <c:v>31708.540748535605</c:v>
                </c:pt>
                <c:pt idx="88">
                  <c:v>31638.8200449215</c:v>
                </c:pt>
                <c:pt idx="89">
                  <c:v>31569.080426565102</c:v>
                </c:pt>
                <c:pt idx="90">
                  <c:v>31499.3218327961</c:v>
                </c:pt>
                <c:pt idx="91">
                  <c:v>31429.544202754099</c:v>
                </c:pt>
                <c:pt idx="92">
                  <c:v>31359.747475186799</c:v>
                </c:pt>
                <c:pt idx="93">
                  <c:v>31289.931588489999</c:v>
                </c:pt>
                <c:pt idx="94">
                  <c:v>31220.096480697001</c:v>
                </c:pt>
                <c:pt idx="95">
                  <c:v>31150.242089507505</c:v>
                </c:pt>
                <c:pt idx="96">
                  <c:v>31080.368352203004</c:v>
                </c:pt>
                <c:pt idx="97">
                  <c:v>31010.475205783601</c:v>
                </c:pt>
                <c:pt idx="98">
                  <c:v>30940.5625868731</c:v>
                </c:pt>
                <c:pt idx="99">
                  <c:v>30870.630431668902</c:v>
                </c:pt>
                <c:pt idx="100">
                  <c:v>30800.678676029202</c:v>
                </c:pt>
                <c:pt idx="101">
                  <c:v>30730.707255438501</c:v>
                </c:pt>
                <c:pt idx="102">
                  <c:v>30660.716105005402</c:v>
                </c:pt>
                <c:pt idx="103">
                  <c:v>30590.705159527002</c:v>
                </c:pt>
                <c:pt idx="104">
                  <c:v>30520.674353148501</c:v>
                </c:pt>
                <c:pt idx="105">
                  <c:v>30450.6236201137</c:v>
                </c:pt>
                <c:pt idx="106">
                  <c:v>30380.552893776403</c:v>
                </c:pt>
                <c:pt idx="107">
                  <c:v>30310.462107394102</c:v>
                </c:pt>
                <c:pt idx="108">
                  <c:v>30240.351193769802</c:v>
                </c:pt>
                <c:pt idx="109">
                  <c:v>30170.220085294502</c:v>
                </c:pt>
                <c:pt idx="110">
                  <c:v>30100.0687139652</c:v>
                </c:pt>
                <c:pt idx="111">
                  <c:v>30029.897011376801</c:v>
                </c:pt>
                <c:pt idx="112">
                  <c:v>29959.704908620901</c:v>
                </c:pt>
                <c:pt idx="113">
                  <c:v>29889.4923366894</c:v>
                </c:pt>
                <c:pt idx="114">
                  <c:v>29819.259225844602</c:v>
                </c:pt>
                <c:pt idx="115">
                  <c:v>29749.005506019101</c:v>
                </c:pt>
                <c:pt idx="116">
                  <c:v>29678.731106769603</c:v>
                </c:pt>
                <c:pt idx="117">
                  <c:v>29608.4359572135</c:v>
                </c:pt>
                <c:pt idx="118">
                  <c:v>29538.119986044403</c:v>
                </c:pt>
                <c:pt idx="119">
                  <c:v>29467.783121528402</c:v>
                </c:pt>
                <c:pt idx="120">
                  <c:v>29397.425291501502</c:v>
                </c:pt>
                <c:pt idx="121">
                  <c:v>29327.046423356402</c:v>
                </c:pt>
                <c:pt idx="122">
                  <c:v>29256.646444076901</c:v>
                </c:pt>
                <c:pt idx="123">
                  <c:v>29186.225280159902</c:v>
                </c:pt>
                <c:pt idx="124">
                  <c:v>29115.782857723701</c:v>
                </c:pt>
                <c:pt idx="125">
                  <c:v>29045.319102383601</c:v>
                </c:pt>
                <c:pt idx="126">
                  <c:v>28974.833939323002</c:v>
                </c:pt>
                <c:pt idx="127">
                  <c:v>28904.327293271101</c:v>
                </c:pt>
                <c:pt idx="128">
                  <c:v>28833.799088499702</c:v>
                </c:pt>
                <c:pt idx="129">
                  <c:v>28763.249248873202</c:v>
                </c:pt>
                <c:pt idx="130">
                  <c:v>28692.677697630301</c:v>
                </c:pt>
                <c:pt idx="131">
                  <c:v>28622.0843577589</c:v>
                </c:pt>
                <c:pt idx="132">
                  <c:v>28551.469151552403</c:v>
                </c:pt>
                <c:pt idx="133">
                  <c:v>28480.832000997503</c:v>
                </c:pt>
                <c:pt idx="134">
                  <c:v>28410.172827545601</c:v>
                </c:pt>
                <c:pt idx="135">
                  <c:v>28339.491552164902</c:v>
                </c:pt>
                <c:pt idx="136">
                  <c:v>28268.788095337102</c:v>
                </c:pt>
                <c:pt idx="137">
                  <c:v>28198.062376940503</c:v>
                </c:pt>
                <c:pt idx="138">
                  <c:v>28127.3143167868</c:v>
                </c:pt>
                <c:pt idx="139">
                  <c:v>28056.543833575102</c:v>
                </c:pt>
                <c:pt idx="140">
                  <c:v>27985.750845908002</c:v>
                </c:pt>
                <c:pt idx="141">
                  <c:v>27914.935271767601</c:v>
                </c:pt>
                <c:pt idx="142">
                  <c:v>27844.097028634202</c:v>
                </c:pt>
                <c:pt idx="143">
                  <c:v>27773.236033474503</c:v>
                </c:pt>
                <c:pt idx="144">
                  <c:v>27702.3522027369</c:v>
                </c:pt>
                <c:pt idx="145">
                  <c:v>27631.4454523155</c:v>
                </c:pt>
                <c:pt idx="146">
                  <c:v>27560.515697709001</c:v>
                </c:pt>
                <c:pt idx="147">
                  <c:v>27489.5628536861</c:v>
                </c:pt>
                <c:pt idx="148">
                  <c:v>27418.586834549802</c:v>
                </c:pt>
                <c:pt idx="149">
                  <c:v>27347.587554228801</c:v>
                </c:pt>
                <c:pt idx="150">
                  <c:v>27276.564925909803</c:v>
                </c:pt>
                <c:pt idx="151">
                  <c:v>27205.518862298402</c:v>
                </c:pt>
                <c:pt idx="152">
                  <c:v>27134.449275548202</c:v>
                </c:pt>
                <c:pt idx="153">
                  <c:v>27063.356077256802</c:v>
                </c:pt>
                <c:pt idx="154">
                  <c:v>26992.239178472602</c:v>
                </c:pt>
                <c:pt idx="155">
                  <c:v>26921.098489644701</c:v>
                </c:pt>
                <c:pt idx="156">
                  <c:v>26849.9339206861</c:v>
                </c:pt>
                <c:pt idx="157">
                  <c:v>26778.745380925102</c:v>
                </c:pt>
                <c:pt idx="158">
                  <c:v>26707.532779111101</c:v>
                </c:pt>
                <c:pt idx="159">
                  <c:v>26636.296023409701</c:v>
                </c:pt>
                <c:pt idx="160">
                  <c:v>26565.0350213987</c:v>
                </c:pt>
                <c:pt idx="161">
                  <c:v>26493.749680131103</c:v>
                </c:pt>
                <c:pt idx="162">
                  <c:v>26422.439905778701</c:v>
                </c:pt>
                <c:pt idx="163">
                  <c:v>26351.105604337303</c:v>
                </c:pt>
                <c:pt idx="164">
                  <c:v>26279.746680947203</c:v>
                </c:pt>
                <c:pt idx="165">
                  <c:v>26208.363040137301</c:v>
                </c:pt>
                <c:pt idx="166">
                  <c:v>26136.954585866402</c:v>
                </c:pt>
                <c:pt idx="167">
                  <c:v>26065.5212214608</c:v>
                </c:pt>
                <c:pt idx="168">
                  <c:v>25994.062849619702</c:v>
                </c:pt>
                <c:pt idx="169">
                  <c:v>25922.579372409902</c:v>
                </c:pt>
                <c:pt idx="170">
                  <c:v>25851.070691261102</c:v>
                </c:pt>
                <c:pt idx="171">
                  <c:v>25779.536707052903</c:v>
                </c:pt>
                <c:pt idx="172">
                  <c:v>25707.9773196358</c:v>
                </c:pt>
                <c:pt idx="173">
                  <c:v>25636.392428796502</c:v>
                </c:pt>
                <c:pt idx="174">
                  <c:v>25564.781933259103</c:v>
                </c:pt>
                <c:pt idx="175">
                  <c:v>25493.145731188</c:v>
                </c:pt>
                <c:pt idx="176">
                  <c:v>25421.483720078602</c:v>
                </c:pt>
                <c:pt idx="177">
                  <c:v>25349.795796865103</c:v>
                </c:pt>
                <c:pt idx="178">
                  <c:v>25278.081857461202</c:v>
                </c:pt>
                <c:pt idx="179">
                  <c:v>25206.341797388803</c:v>
                </c:pt>
                <c:pt idx="180">
                  <c:v>25134.575511491203</c:v>
                </c:pt>
                <c:pt idx="181">
                  <c:v>25062.7828938169</c:v>
                </c:pt>
                <c:pt idx="182">
                  <c:v>24990.963837745901</c:v>
                </c:pt>
                <c:pt idx="183">
                  <c:v>24919.118235874903</c:v>
                </c:pt>
                <c:pt idx="184">
                  <c:v>24847.245980175703</c:v>
                </c:pt>
                <c:pt idx="185">
                  <c:v>24775.34696187</c:v>
                </c:pt>
                <c:pt idx="186">
                  <c:v>24703.4210714541</c:v>
                </c:pt>
                <c:pt idx="187">
                  <c:v>24631.468198680603</c:v>
                </c:pt>
                <c:pt idx="188">
                  <c:v>24559.488232617503</c:v>
                </c:pt>
                <c:pt idx="189">
                  <c:v>24487.481061498002</c:v>
                </c:pt>
                <c:pt idx="190">
                  <c:v>24415.446572873301</c:v>
                </c:pt>
                <c:pt idx="191">
                  <c:v>24343.384653519202</c:v>
                </c:pt>
                <c:pt idx="192">
                  <c:v>24271.295189472003</c:v>
                </c:pt>
                <c:pt idx="193">
                  <c:v>24199.178065931002</c:v>
                </c:pt>
                <c:pt idx="194">
                  <c:v>24127.033167388403</c:v>
                </c:pt>
                <c:pt idx="195">
                  <c:v>24054.860377532601</c:v>
                </c:pt>
                <c:pt idx="196">
                  <c:v>23982.659579168703</c:v>
                </c:pt>
                <c:pt idx="197">
                  <c:v>23910.430654592303</c:v>
                </c:pt>
                <c:pt idx="198">
                  <c:v>23838.1734850135</c:v>
                </c:pt>
                <c:pt idx="199">
                  <c:v>23765.887950929402</c:v>
                </c:pt>
                <c:pt idx="200">
                  <c:v>23693.573932023701</c:v>
                </c:pt>
                <c:pt idx="201">
                  <c:v>23621.231307157101</c:v>
                </c:pt>
                <c:pt idx="202">
                  <c:v>23548.859954364503</c:v>
                </c:pt>
                <c:pt idx="203">
                  <c:v>23476.459750845803</c:v>
                </c:pt>
                <c:pt idx="204">
                  <c:v>23404.0305729463</c:v>
                </c:pt>
                <c:pt idx="205">
                  <c:v>23331.572296253802</c:v>
                </c:pt>
                <c:pt idx="206">
                  <c:v>23259.084795361003</c:v>
                </c:pt>
                <c:pt idx="207">
                  <c:v>23186.567944001301</c:v>
                </c:pt>
                <c:pt idx="208">
                  <c:v>23114.0216151528</c:v>
                </c:pt>
                <c:pt idx="209">
                  <c:v>23041.445680861201</c:v>
                </c:pt>
                <c:pt idx="210">
                  <c:v>22968.840012288401</c:v>
                </c:pt>
                <c:pt idx="211">
                  <c:v>22896.204479705302</c:v>
                </c:pt>
                <c:pt idx="212">
                  <c:v>22823.538952379902</c:v>
                </c:pt>
                <c:pt idx="213">
                  <c:v>22750.843299060802</c:v>
                </c:pt>
                <c:pt idx="214">
                  <c:v>22678.1173870485</c:v>
                </c:pt>
                <c:pt idx="215">
                  <c:v>22605.361083049302</c:v>
                </c:pt>
                <c:pt idx="216">
                  <c:v>22532.574252766703</c:v>
                </c:pt>
                <c:pt idx="217">
                  <c:v>22459.756760948902</c:v>
                </c:pt>
                <c:pt idx="218">
                  <c:v>22386.908471458803</c:v>
                </c:pt>
                <c:pt idx="219">
                  <c:v>22314.029247149603</c:v>
                </c:pt>
                <c:pt idx="220">
                  <c:v>22241.1189499344</c:v>
                </c:pt>
                <c:pt idx="221">
                  <c:v>22168.177440806503</c:v>
                </c:pt>
                <c:pt idx="222">
                  <c:v>22095.2045796438</c:v>
                </c:pt>
                <c:pt idx="223">
                  <c:v>22022.200225481502</c:v>
                </c:pt>
                <c:pt idx="224">
                  <c:v>21949.164236317702</c:v>
                </c:pt>
                <c:pt idx="225">
                  <c:v>21876.096469148302</c:v>
                </c:pt>
                <c:pt idx="226">
                  <c:v>21802.996779971101</c:v>
                </c:pt>
                <c:pt idx="227">
                  <c:v>21729.8650237603</c:v>
                </c:pt>
                <c:pt idx="228">
                  <c:v>21656.701054469402</c:v>
                </c:pt>
                <c:pt idx="229">
                  <c:v>21583.504724960301</c:v>
                </c:pt>
                <c:pt idx="230">
                  <c:v>21510.275887191103</c:v>
                </c:pt>
                <c:pt idx="231">
                  <c:v>21437.014392025401</c:v>
                </c:pt>
                <c:pt idx="232">
                  <c:v>21363.7200891959</c:v>
                </c:pt>
                <c:pt idx="233">
                  <c:v>21290.392827415402</c:v>
                </c:pt>
                <c:pt idx="234">
                  <c:v>21217.0324543231</c:v>
                </c:pt>
                <c:pt idx="235">
                  <c:v>21143.638816476203</c:v>
                </c:pt>
                <c:pt idx="236">
                  <c:v>21070.2117593414</c:v>
                </c:pt>
                <c:pt idx="237">
                  <c:v>20996.751127285701</c:v>
                </c:pt>
                <c:pt idx="238">
                  <c:v>20923.256763630801</c:v>
                </c:pt>
                <c:pt idx="239">
                  <c:v>20849.728510398203</c:v>
                </c:pt>
                <c:pt idx="240">
                  <c:v>20776.166208666702</c:v>
                </c:pt>
                <c:pt idx="241">
                  <c:v>20702.569698320302</c:v>
                </c:pt>
                <c:pt idx="242">
                  <c:v>20628.938818147402</c:v>
                </c:pt>
                <c:pt idx="243">
                  <c:v>20555.273405644501</c:v>
                </c:pt>
                <c:pt idx="244">
                  <c:v>20481.573297287701</c:v>
                </c:pt>
                <c:pt idx="245">
                  <c:v>20407.838328337402</c:v>
                </c:pt>
                <c:pt idx="246">
                  <c:v>20334.068332787901</c:v>
                </c:pt>
                <c:pt idx="247">
                  <c:v>20260.263143709501</c:v>
                </c:pt>
                <c:pt idx="248">
                  <c:v>20186.422592713701</c:v>
                </c:pt>
                <c:pt idx="249">
                  <c:v>20112.5465102942</c:v>
                </c:pt>
                <c:pt idx="250">
                  <c:v>20038.634725822401</c:v>
                </c:pt>
                <c:pt idx="251">
                  <c:v>19964.687067172803</c:v>
                </c:pt>
                <c:pt idx="252">
                  <c:v>19890.7033612616</c:v>
                </c:pt>
                <c:pt idx="253">
                  <c:v>19816.683433673003</c:v>
                </c:pt>
                <c:pt idx="254">
                  <c:v>19742.627108718203</c:v>
                </c:pt>
                <c:pt idx="255">
                  <c:v>19668.534209523601</c:v>
                </c:pt>
                <c:pt idx="256">
                  <c:v>19594.404557862701</c:v>
                </c:pt>
                <c:pt idx="257">
                  <c:v>19520.2379742714</c:v>
                </c:pt>
                <c:pt idx="258">
                  <c:v>19446.034277991501</c:v>
                </c:pt>
                <c:pt idx="259">
                  <c:v>19371.793286977503</c:v>
                </c:pt>
                <c:pt idx="260">
                  <c:v>19297.514817873001</c:v>
                </c:pt>
                <c:pt idx="261">
                  <c:v>19223.198686010903</c:v>
                </c:pt>
                <c:pt idx="262">
                  <c:v>19148.844705331001</c:v>
                </c:pt>
                <c:pt idx="263">
                  <c:v>19074.452688657202</c:v>
                </c:pt>
                <c:pt idx="264">
                  <c:v>19000.0224472628</c:v>
                </c:pt>
                <c:pt idx="265">
                  <c:v>18925.553791140501</c:v>
                </c:pt>
                <c:pt idx="266">
                  <c:v>18851.0465289901</c:v>
                </c:pt>
                <c:pt idx="267">
                  <c:v>18776.500467961003</c:v>
                </c:pt>
                <c:pt idx="268">
                  <c:v>18701.915414014002</c:v>
                </c:pt>
                <c:pt idx="269">
                  <c:v>18627.291171666402</c:v>
                </c:pt>
                <c:pt idx="270">
                  <c:v>18552.627544045001</c:v>
                </c:pt>
                <c:pt idx="271">
                  <c:v>18477.924332906201</c:v>
                </c:pt>
                <c:pt idx="272">
                  <c:v>18403.181338514602</c:v>
                </c:pt>
                <c:pt idx="273">
                  <c:v>18328.398359805</c:v>
                </c:pt>
                <c:pt idx="274">
                  <c:v>18253.575194261</c:v>
                </c:pt>
                <c:pt idx="275">
                  <c:v>18178.7116378723</c:v>
                </c:pt>
                <c:pt idx="276">
                  <c:v>18103.807485380603</c:v>
                </c:pt>
                <c:pt idx="277">
                  <c:v>18028.862529891601</c:v>
                </c:pt>
                <c:pt idx="278">
                  <c:v>17953.876563121703</c:v>
                </c:pt>
                <c:pt idx="279">
                  <c:v>17878.8493753822</c:v>
                </c:pt>
                <c:pt idx="280">
                  <c:v>17803.780755290303</c:v>
                </c:pt>
                <c:pt idx="281">
                  <c:v>17728.670490338802</c:v>
                </c:pt>
                <c:pt idx="282">
                  <c:v>17653.518366272201</c:v>
                </c:pt>
                <c:pt idx="283">
                  <c:v>17578.324167496903</c:v>
                </c:pt>
                <c:pt idx="284">
                  <c:v>17503.087676839303</c:v>
                </c:pt>
                <c:pt idx="285">
                  <c:v>17427.808675656503</c:v>
                </c:pt>
                <c:pt idx="286">
                  <c:v>17352.486943801701</c:v>
                </c:pt>
                <c:pt idx="287">
                  <c:v>17277.1222596521</c:v>
                </c:pt>
                <c:pt idx="288">
                  <c:v>17201.714399988003</c:v>
                </c:pt>
                <c:pt idx="289">
                  <c:v>17126.263140120802</c:v>
                </c:pt>
                <c:pt idx="290">
                  <c:v>17050.768253840903</c:v>
                </c:pt>
                <c:pt idx="291">
                  <c:v>16975.229513440601</c:v>
                </c:pt>
                <c:pt idx="292">
                  <c:v>16899.6466896372</c:v>
                </c:pt>
                <c:pt idx="293">
                  <c:v>16824.019551630303</c:v>
                </c:pt>
                <c:pt idx="294">
                  <c:v>16748.347867084201</c:v>
                </c:pt>
                <c:pt idx="295">
                  <c:v>16672.631402125502</c:v>
                </c:pt>
                <c:pt idx="296">
                  <c:v>16596.869921289901</c:v>
                </c:pt>
                <c:pt idx="297">
                  <c:v>16521.0631877298</c:v>
                </c:pt>
                <c:pt idx="298">
                  <c:v>16445.210962900303</c:v>
                </c:pt>
                <c:pt idx="299">
                  <c:v>16369.313006857299</c:v>
                </c:pt>
                <c:pt idx="300">
                  <c:v>16293.369077851601</c:v>
                </c:pt>
                <c:pt idx="301">
                  <c:v>16217.378932861599</c:v>
                </c:pt>
                <c:pt idx="302">
                  <c:v>16141.342327241198</c:v>
                </c:pt>
                <c:pt idx="303">
                  <c:v>16065.259014811201</c:v>
                </c:pt>
                <c:pt idx="304">
                  <c:v>15989.128747812998</c:v>
                </c:pt>
                <c:pt idx="305">
                  <c:v>15912.951277113998</c:v>
                </c:pt>
                <c:pt idx="306">
                  <c:v>15836.726351911</c:v>
                </c:pt>
                <c:pt idx="307">
                  <c:v>15760.453719901901</c:v>
                </c:pt>
                <c:pt idx="308">
                  <c:v>15684.133127386298</c:v>
                </c:pt>
                <c:pt idx="309">
                  <c:v>15607.764319058</c:v>
                </c:pt>
                <c:pt idx="310">
                  <c:v>15531.347038157999</c:v>
                </c:pt>
                <c:pt idx="311">
                  <c:v>15454.881026449</c:v>
                </c:pt>
                <c:pt idx="312">
                  <c:v>15378.366024249599</c:v>
                </c:pt>
                <c:pt idx="313">
                  <c:v>15301.801770430198</c:v>
                </c:pt>
                <c:pt idx="314">
                  <c:v>15225.188002266901</c:v>
                </c:pt>
                <c:pt idx="315">
                  <c:v>15148.5244558137</c:v>
                </c:pt>
                <c:pt idx="316">
                  <c:v>15071.810865634901</c:v>
                </c:pt>
                <c:pt idx="317">
                  <c:v>14995.046964912899</c:v>
                </c:pt>
                <c:pt idx="318">
                  <c:v>14918.2324854585</c:v>
                </c:pt>
                <c:pt idx="319">
                  <c:v>14841.367157734299</c:v>
                </c:pt>
                <c:pt idx="320">
                  <c:v>14764.450710878698</c:v>
                </c:pt>
                <c:pt idx="321">
                  <c:v>14687.482872667299</c:v>
                </c:pt>
                <c:pt idx="322">
                  <c:v>14610.463369793799</c:v>
                </c:pt>
                <c:pt idx="323">
                  <c:v>14533.3919275397</c:v>
                </c:pt>
                <c:pt idx="324">
                  <c:v>14456.268269976099</c:v>
                </c:pt>
                <c:pt idx="325">
                  <c:v>14379.0921200581</c:v>
                </c:pt>
                <c:pt idx="326">
                  <c:v>14301.8631995782</c:v>
                </c:pt>
                <c:pt idx="327">
                  <c:v>14224.581229225099</c:v>
                </c:pt>
                <c:pt idx="328">
                  <c:v>14147.2459286253</c:v>
                </c:pt>
                <c:pt idx="329">
                  <c:v>14069.857016349401</c:v>
                </c:pt>
                <c:pt idx="330">
                  <c:v>13992.414210094499</c:v>
                </c:pt>
                <c:pt idx="331">
                  <c:v>13914.9172265614</c:v>
                </c:pt>
                <c:pt idx="332">
                  <c:v>13837.3657816295</c:v>
                </c:pt>
                <c:pt idx="333">
                  <c:v>13759.7595902343</c:v>
                </c:pt>
                <c:pt idx="334">
                  <c:v>13682.098366701</c:v>
                </c:pt>
                <c:pt idx="335">
                  <c:v>13604.3818246178</c:v>
                </c:pt>
                <c:pt idx="336">
                  <c:v>13526.6096769503</c:v>
                </c:pt>
                <c:pt idx="337">
                  <c:v>13448.7816360537</c:v>
                </c:pt>
                <c:pt idx="338">
                  <c:v>13370.8974140267</c:v>
                </c:pt>
                <c:pt idx="339">
                  <c:v>13292.956722278599</c:v>
                </c:pt>
                <c:pt idx="340">
                  <c:v>13214.9592721523</c:v>
                </c:pt>
                <c:pt idx="341">
                  <c:v>13136.9047745308</c:v>
                </c:pt>
                <c:pt idx="342">
                  <c:v>13058.792940376299</c:v>
                </c:pt>
                <c:pt idx="343">
                  <c:v>12980.6234805612</c:v>
                </c:pt>
                <c:pt idx="344">
                  <c:v>12902.396106042599</c:v>
                </c:pt>
                <c:pt idx="345">
                  <c:v>12824.110527975399</c:v>
                </c:pt>
                <c:pt idx="346">
                  <c:v>12745.7664578451</c:v>
                </c:pt>
                <c:pt idx="347">
                  <c:v>12667.363607540799</c:v>
                </c:pt>
                <c:pt idx="348">
                  <c:v>12588.901689570799</c:v>
                </c:pt>
                <c:pt idx="349">
                  <c:v>12510.3804171435</c:v>
                </c:pt>
                <c:pt idx="350">
                  <c:v>12431.7995043398</c:v>
                </c:pt>
                <c:pt idx="351">
                  <c:v>12353.1586662639</c:v>
                </c:pt>
                <c:pt idx="352">
                  <c:v>12274.4576192114</c:v>
                </c:pt>
                <c:pt idx="353">
                  <c:v>12195.6960808446</c:v>
                </c:pt>
                <c:pt idx="354">
                  <c:v>12116.8737702703</c:v>
                </c:pt>
                <c:pt idx="355">
                  <c:v>12037.990408666899</c:v>
                </c:pt>
                <c:pt idx="356">
                  <c:v>11959.0457188409</c:v>
                </c:pt>
                <c:pt idx="357">
                  <c:v>11880.0394258876</c:v>
                </c:pt>
                <c:pt idx="358">
                  <c:v>11800.9712572962</c:v>
                </c:pt>
                <c:pt idx="359">
                  <c:v>11721.840943204299</c:v>
                </c:pt>
                <c:pt idx="360">
                  <c:v>11642.6482166511</c:v>
                </c:pt>
                <c:pt idx="361">
                  <c:v>11563.3928138475</c:v>
                </c:pt>
                <c:pt idx="362">
                  <c:v>11484.0744745259</c:v>
                </c:pt>
                <c:pt idx="363">
                  <c:v>11404.6929419975</c:v>
                </c:pt>
                <c:pt idx="364">
                  <c:v>11325.2479638032</c:v>
                </c:pt>
                <c:pt idx="365">
                  <c:v>11245.7392918191</c:v>
                </c:pt>
                <c:pt idx="366">
                  <c:v>11166.166682823299</c:v>
                </c:pt>
                <c:pt idx="367">
                  <c:v>11086.529898581799</c:v>
                </c:pt>
                <c:pt idx="368">
                  <c:v>11006.8287064422</c:v>
                </c:pt>
                <c:pt idx="369">
                  <c:v>10927.062879699699</c:v>
                </c:pt>
                <c:pt idx="370">
                  <c:v>10847.232198035099</c:v>
                </c:pt>
                <c:pt idx="371">
                  <c:v>10767.3364480407</c:v>
                </c:pt>
                <c:pt idx="372">
                  <c:v>10687.3754234593</c:v>
                </c:pt>
                <c:pt idx="373">
                  <c:v>10607.348926073799</c:v>
                </c:pt>
                <c:pt idx="374">
                  <c:v>10527.256765985499</c:v>
                </c:pt>
                <c:pt idx="375">
                  <c:v>10447.0987623204</c:v>
                </c:pt>
                <c:pt idx="376">
                  <c:v>10366.8747437323</c:v>
                </c:pt>
                <c:pt idx="377">
                  <c:v>10286.5845491133</c:v>
                </c:pt>
                <c:pt idx="378">
                  <c:v>10206.228028253299</c:v>
                </c:pt>
                <c:pt idx="379">
                  <c:v>10125.805042530399</c:v>
                </c:pt>
                <c:pt idx="380">
                  <c:v>10045.3154657661</c:v>
                </c:pt>
                <c:pt idx="381">
                  <c:v>9964.7591848895991</c:v>
                </c:pt>
                <c:pt idx="382">
                  <c:v>9884.1361008176991</c:v>
                </c:pt>
                <c:pt idx="383">
                  <c:v>9803.4461294163993</c:v>
                </c:pt>
                <c:pt idx="384">
                  <c:v>9722.6892023797991</c:v>
                </c:pt>
                <c:pt idx="385">
                  <c:v>9641.8652682422999</c:v>
                </c:pt>
                <c:pt idx="386">
                  <c:v>9560.9742934318001</c:v>
                </c:pt>
                <c:pt idx="387">
                  <c:v>9480.016263330499</c:v>
                </c:pt>
                <c:pt idx="388">
                  <c:v>9398.9911837367999</c:v>
                </c:pt>
                <c:pt idx="389">
                  <c:v>9317.8990814444987</c:v>
                </c:pt>
                <c:pt idx="390">
                  <c:v>9236.7400064653993</c:v>
                </c:pt>
                <c:pt idx="391">
                  <c:v>9155.514032687599</c:v>
                </c:pt>
                <c:pt idx="392">
                  <c:v>9074.221259694099</c:v>
                </c:pt>
                <c:pt idx="393">
                  <c:v>8992.8618142599989</c:v>
                </c:pt>
                <c:pt idx="394">
                  <c:v>8911.4358520112</c:v>
                </c:pt>
                <c:pt idx="395">
                  <c:v>8829.9435592186001</c:v>
                </c:pt>
                <c:pt idx="396">
                  <c:v>8748.3851544589998</c:v>
                </c:pt>
                <c:pt idx="397">
                  <c:v>8666.7608910052004</c:v>
                </c:pt>
                <c:pt idx="398">
                  <c:v>8585.0710585498</c:v>
                </c:pt>
                <c:pt idx="399">
                  <c:v>8503.3159853796988</c:v>
                </c:pt>
                <c:pt idx="400">
                  <c:v>8421.4960410837994</c:v>
                </c:pt>
                <c:pt idx="401">
                  <c:v>8339.6116387798993</c:v>
                </c:pt>
                <c:pt idx="402">
                  <c:v>8257.6632378300292</c:v>
                </c:pt>
                <c:pt idx="403">
                  <c:v>8175.6513466514298</c:v>
                </c:pt>
                <c:pt idx="404">
                  <c:v>8093.5765256207196</c:v>
                </c:pt>
                <c:pt idx="405">
                  <c:v>8011.4393906535697</c:v>
                </c:pt>
                <c:pt idx="406">
                  <c:v>7929.2406157439</c:v>
                </c:pt>
                <c:pt idx="407">
                  <c:v>7846.9809373835305</c:v>
                </c:pt>
                <c:pt idx="408">
                  <c:v>7764.661157942719</c:v>
                </c:pt>
                <c:pt idx="409">
                  <c:v>7682.282149803279</c:v>
                </c:pt>
                <c:pt idx="410">
                  <c:v>7599.8448595795999</c:v>
                </c:pt>
                <c:pt idx="411">
                  <c:v>7517.3503130359204</c:v>
                </c:pt>
                <c:pt idx="412">
                  <c:v>7434.7996194554489</c:v>
                </c:pt>
                <c:pt idx="413">
                  <c:v>7352.1939772994301</c:v>
                </c:pt>
                <c:pt idx="414">
                  <c:v>7269.53467915695</c:v>
                </c:pt>
                <c:pt idx="415">
                  <c:v>7186.8231183682892</c:v>
                </c:pt>
                <c:pt idx="416">
                  <c:v>7104.0607948225697</c:v>
                </c:pt>
                <c:pt idx="417">
                  <c:v>7021.2493217739902</c:v>
                </c:pt>
                <c:pt idx="418">
                  <c:v>6938.3904329678699</c:v>
                </c:pt>
                <c:pt idx="419">
                  <c:v>6855.4859903249489</c:v>
                </c:pt>
                <c:pt idx="420">
                  <c:v>6772.5379919786701</c:v>
                </c:pt>
                <c:pt idx="421">
                  <c:v>6689.5485809606889</c:v>
                </c:pt>
                <c:pt idx="422">
                  <c:v>6606.5200547831701</c:v>
                </c:pt>
                <c:pt idx="423">
                  <c:v>6523.4548746804394</c:v>
                </c:pt>
                <c:pt idx="424">
                  <c:v>6440.3556768920407</c:v>
                </c:pt>
                <c:pt idx="425">
                  <c:v>6357.2252836318203</c:v>
                </c:pt>
                <c:pt idx="426">
                  <c:v>6274.0667152753504</c:v>
                </c:pt>
                <c:pt idx="427">
                  <c:v>6190.8832033216204</c:v>
                </c:pt>
                <c:pt idx="428">
                  <c:v>6107.6782042095092</c:v>
                </c:pt>
                <c:pt idx="429">
                  <c:v>6024.4554144031408</c:v>
                </c:pt>
                <c:pt idx="430">
                  <c:v>5941.2187859537098</c:v>
                </c:pt>
                <c:pt idx="431">
                  <c:v>5857.9725438265996</c:v>
                </c:pt>
                <c:pt idx="432">
                  <c:v>5774.721203952131</c:v>
                </c:pt>
                <c:pt idx="433">
                  <c:v>5691.4695930583293</c:v>
                </c:pt>
                <c:pt idx="434">
                  <c:v>5608.2228695260201</c:v>
                </c:pt>
                <c:pt idx="435">
                  <c:v>5524.9865459739904</c:v>
                </c:pt>
                <c:pt idx="436">
                  <c:v>5441.7665134547206</c:v>
                </c:pt>
                <c:pt idx="437">
                  <c:v>5358.5690674323705</c:v>
                </c:pt>
                <c:pt idx="438">
                  <c:v>5275.4009356594597</c:v>
                </c:pt>
                <c:pt idx="439">
                  <c:v>5192.2693081634297</c:v>
                </c:pt>
                <c:pt idx="440">
                  <c:v>5109.1818693873502</c:v>
                </c:pt>
                <c:pt idx="441">
                  <c:v>5026.1468328205592</c:v>
                </c:pt>
                <c:pt idx="442">
                  <c:v>4943.1729781390804</c:v>
                </c:pt>
                <c:pt idx="443">
                  <c:v>4860.2696911304793</c:v>
                </c:pt>
                <c:pt idx="444">
                  <c:v>4777.4470067937109</c:v>
                </c:pt>
                <c:pt idx="445">
                  <c:v>4694.7156553006898</c:v>
                </c:pt>
                <c:pt idx="446">
                  <c:v>4612.0871117687802</c:v>
                </c:pt>
                <c:pt idx="447">
                  <c:v>4529.5736497446796</c:v>
                </c:pt>
                <c:pt idx="448">
                  <c:v>4447.1883983576499</c:v>
                </c:pt>
                <c:pt idx="449">
                  <c:v>4364.9454042501893</c:v>
                </c:pt>
                <c:pt idx="450">
                  <c:v>4282.8596977933594</c:v>
                </c:pt>
                <c:pt idx="451">
                  <c:v>4200.9473643657093</c:v>
                </c:pt>
                <c:pt idx="452">
                  <c:v>4119.2256208949602</c:v>
                </c:pt>
                <c:pt idx="453">
                  <c:v>4037.7128979715203</c:v>
                </c:pt>
                <c:pt idx="454">
                  <c:v>3956.4289283673802</c:v>
                </c:pt>
                <c:pt idx="455">
                  <c:v>3875.3948407687899</c:v>
                </c:pt>
                <c:pt idx="456">
                  <c:v>3794.6332621693605</c:v>
                </c:pt>
                <c:pt idx="457">
                  <c:v>3714.1684253861599</c:v>
                </c:pt>
                <c:pt idx="458">
                  <c:v>3634.0262853440004</c:v>
                </c:pt>
                <c:pt idx="459">
                  <c:v>3554.2346426886802</c:v>
                </c:pt>
                <c:pt idx="460">
                  <c:v>3474.8232756635102</c:v>
                </c:pt>
                <c:pt idx="461">
                  <c:v>3395.8240800021999</c:v>
                </c:pt>
                <c:pt idx="462">
                  <c:v>3317.2712180288404</c:v>
                </c:pt>
                <c:pt idx="463">
                  <c:v>3239.2012759007598</c:v>
                </c:pt>
                <c:pt idx="464">
                  <c:v>3161.6534294836997</c:v>
                </c:pt>
                <c:pt idx="465">
                  <c:v>3084.6696188334304</c:v>
                </c:pt>
                <c:pt idx="466">
                  <c:v>3008.2947303774104</c:v>
                </c:pt>
                <c:pt idx="467">
                  <c:v>2932.5767871351304</c:v>
                </c:pt>
                <c:pt idx="468">
                  <c:v>2857.5671446524698</c:v>
                </c:pt>
                <c:pt idx="469">
                  <c:v>2783.3206924239498</c:v>
                </c:pt>
                <c:pt idx="470">
                  <c:v>2709.8960585761201</c:v>
                </c:pt>
                <c:pt idx="471">
                  <c:v>2637.3558155025198</c:v>
                </c:pt>
                <c:pt idx="472">
                  <c:v>2565.7666839173303</c:v>
                </c:pt>
                <c:pt idx="473">
                  <c:v>2495.1997305853497</c:v>
                </c:pt>
                <c:pt idx="474">
                  <c:v>2425.7305566112905</c:v>
                </c:pt>
                <c:pt idx="475">
                  <c:v>2357.4394696684499</c:v>
                </c:pt>
                <c:pt idx="476">
                  <c:v>2290.4116340974301</c:v>
                </c:pt>
                <c:pt idx="477">
                  <c:v>2224.73719099645</c:v>
                </c:pt>
                <c:pt idx="478">
                  <c:v>2160.5113393434699</c:v>
                </c:pt>
                <c:pt idx="479">
                  <c:v>2097.8343678913002</c:v>
                </c:pt>
                <c:pt idx="480">
                  <c:v>2036.8116262693302</c:v>
                </c:pt>
                <c:pt idx="481">
                  <c:v>1977.5534228081401</c:v>
                </c:pt>
                <c:pt idx="482">
                  <c:v>1920.1748348022802</c:v>
                </c:pt>
                <c:pt idx="483">
                  <c:v>1864.79541826688</c:v>
                </c:pt>
                <c:pt idx="484">
                  <c:v>1811.5388010655702</c:v>
                </c:pt>
                <c:pt idx="485">
                  <c:v>1760.5321467024401</c:v>
                </c:pt>
                <c:pt idx="486">
                  <c:v>1711.9054756697401</c:v>
                </c:pt>
                <c:pt idx="487">
                  <c:v>1665.7908341410302</c:v>
                </c:pt>
                <c:pt idx="488">
                  <c:v>1622.3213035661602</c:v>
                </c:pt>
                <c:pt idx="489">
                  <c:v>1581.6298487467002</c:v>
                </c:pt>
                <c:pt idx="490">
                  <c:v>1543.8480094614902</c:v>
                </c:pt>
                <c:pt idx="491">
                  <c:v>1509.10444717988</c:v>
                </c:pt>
                <c:pt idx="492">
                  <c:v>1477.5233671353003</c:v>
                </c:pt>
                <c:pt idx="493">
                  <c:v>1449.2228454578599</c:v>
                </c:pt>
                <c:pt idx="494">
                  <c:v>1424.3130999770501</c:v>
                </c:pt>
                <c:pt idx="495">
                  <c:v>1402.8947519876201</c:v>
                </c:pt>
                <c:pt idx="496">
                  <c:v>1385.0571329982099</c:v>
                </c:pt>
                <c:pt idx="497">
                  <c:v>1370.8766954531702</c:v>
                </c:pt>
                <c:pt idx="498">
                  <c:v>1360.4155875281599</c:v>
                </c:pt>
                <c:pt idx="499">
                  <c:v>1353.7204498856599</c:v>
                </c:pt>
                <c:pt idx="500">
                  <c:v>1350.8214861285401</c:v>
                </c:pt>
                <c:pt idx="501">
                  <c:v>1351.7318485112301</c:v>
                </c:pt>
                <c:pt idx="502">
                  <c:v>1356.4473672316699</c:v>
                </c:pt>
                <c:pt idx="503">
                  <c:v>1364.94663599257</c:v>
                </c:pt>
                <c:pt idx="504">
                  <c:v>1377.1914498673</c:v>
                </c:pt>
                <c:pt idx="505">
                  <c:v>1393.1275752152501</c:v>
                </c:pt>
                <c:pt idx="506">
                  <c:v>1412.6858165007902</c:v>
                </c:pt>
                <c:pt idx="507">
                  <c:v>1435.7833332934101</c:v>
                </c:pt>
                <c:pt idx="508">
                  <c:v>1462.3251520610402</c:v>
                </c:pt>
                <c:pt idx="509">
                  <c:v>1492.2058132708203</c:v>
                </c:pt>
                <c:pt idx="510">
                  <c:v>1525.31109377237</c:v>
                </c:pt>
                <c:pt idx="511">
                  <c:v>1561.5197472701502</c:v>
                </c:pt>
                <c:pt idx="512">
                  <c:v>1600.7052123236299</c:v>
                </c:pt>
                <c:pt idx="513">
                  <c:v>1642.7372440827203</c:v>
                </c:pt>
                <c:pt idx="514">
                  <c:v>1687.4834353208803</c:v>
                </c:pt>
                <c:pt idx="515">
                  <c:v>1734.8106024931799</c:v>
                </c:pt>
                <c:pt idx="516">
                  <c:v>1784.5860198437699</c:v>
                </c:pt>
                <c:pt idx="517">
                  <c:v>1836.6784938125102</c:v>
                </c:pt>
                <c:pt idx="518">
                  <c:v>1890.9592764912099</c:v>
                </c:pt>
                <c:pt idx="519">
                  <c:v>1947.30282248602</c:v>
                </c:pt>
                <c:pt idx="520">
                  <c:v>2005.5873976480202</c:v>
                </c:pt>
                <c:pt idx="521">
                  <c:v>2065.6955512782401</c:v>
                </c:pt>
                <c:pt idx="522">
                  <c:v>2127.5144655392601</c:v>
                </c:pt>
                <c:pt idx="523">
                  <c:v>2190.9361952890199</c:v>
                </c:pt>
                <c:pt idx="524">
                  <c:v>2255.8578138829203</c:v>
                </c:pt>
                <c:pt idx="525">
                  <c:v>2322.1814789096402</c:v>
                </c:pt>
                <c:pt idx="526">
                  <c:v>2389.8144300572199</c:v>
                </c:pt>
                <c:pt idx="527">
                  <c:v>2458.6689322760799</c:v>
                </c:pt>
                <c:pt idx="528">
                  <c:v>2528.6621746659898</c:v>
                </c:pt>
                <c:pt idx="529">
                  <c:v>2599.7161352152702</c:v>
                </c:pt>
                <c:pt idx="530">
                  <c:v>2671.7574184521704</c:v>
                </c:pt>
                <c:pt idx="531">
                  <c:v>2744.7170755367401</c:v>
                </c:pt>
                <c:pt idx="532">
                  <c:v>2818.5304103547501</c:v>
                </c:pt>
                <c:pt idx="533">
                  <c:v>2893.1367781686899</c:v>
                </c:pt>
                <c:pt idx="534">
                  <c:v>2968.4793804850401</c:v>
                </c:pt>
                <c:pt idx="535">
                  <c:v>3044.5050594667805</c:v>
                </c:pt>
                <c:pt idx="536">
                  <c:v>3121.16409455655</c:v>
                </c:pt>
                <c:pt idx="537">
                  <c:v>3198.4100032659203</c:v>
                </c:pt>
                <c:pt idx="538">
                  <c:v>3276.1993482147304</c:v>
                </c:pt>
                <c:pt idx="539">
                  <c:v>3354.4915501239798</c:v>
                </c:pt>
                <c:pt idx="540">
                  <c:v>3433.2487096541304</c:v>
                </c:pt>
                <c:pt idx="541">
                  <c:v>3512.4354367777</c:v>
                </c:pt>
                <c:pt idx="542">
                  <c:v>3592.0186889724805</c:v>
                </c:pt>
                <c:pt idx="543">
                  <c:v>3671.9676178955401</c:v>
                </c:pt>
                <c:pt idx="544">
                  <c:v>3752.2534248049801</c:v>
                </c:pt>
                <c:pt idx="545">
                  <c:v>3832.8492243894702</c:v>
                </c:pt>
                <c:pt idx="546">
                  <c:v>3913.7299168383202</c:v>
                </c:pt>
                <c:pt idx="547">
                  <c:v>3994.8720681027303</c:v>
                </c:pt>
                <c:pt idx="548">
                  <c:v>4076.2537971638299</c:v>
                </c:pt>
                <c:pt idx="549">
                  <c:v>4157.8546716165802</c:v>
                </c:pt>
                <c:pt idx="550">
                  <c:v>4239.6556093523905</c:v>
                </c:pt>
                <c:pt idx="551">
                  <c:v>4321.6387870676699</c:v>
                </c:pt>
                <c:pt idx="552">
                  <c:v>4403.7875551567395</c:v>
                </c:pt>
                <c:pt idx="553">
                  <c:v>4486.0863581664398</c:v>
                </c:pt>
                <c:pt idx="554">
                  <c:v>4568.5206608063709</c:v>
                </c:pt>
                <c:pt idx="555">
                  <c:v>4651.0768792057806</c:v>
                </c:pt>
                <c:pt idx="556">
                  <c:v>4733.7423167946599</c:v>
                </c:pt>
                <c:pt idx="557">
                  <c:v>4816.5051045578202</c:v>
                </c:pt>
                <c:pt idx="558">
                  <c:v>4899.3541457492993</c:v>
                </c:pt>
                <c:pt idx="559">
                  <c:v>4982.2790642848995</c:v>
                </c:pt>
                <c:pt idx="560">
                  <c:v>5065.2701567331496</c:v>
                </c:pt>
                <c:pt idx="561">
                  <c:v>5148.3183477785205</c:v>
                </c:pt>
                <c:pt idx="562">
                  <c:v>5231.4151487353993</c:v>
                </c:pt>
                <c:pt idx="563">
                  <c:v>5314.5526187555897</c:v>
                </c:pt>
                <c:pt idx="564">
                  <c:v>5397.7233292476594</c:v>
                </c:pt>
                <c:pt idx="565">
                  <c:v>5480.9203301978396</c:v>
                </c:pt>
                <c:pt idx="566">
                  <c:v>5564.1371192115203</c:v>
                </c:pt>
                <c:pt idx="567">
                  <c:v>5647.3676125066104</c:v>
                </c:pt>
                <c:pt idx="568">
                  <c:v>5730.6061179726494</c:v>
                </c:pt>
                <c:pt idx="569">
                  <c:v>5813.8473100649408</c:v>
                </c:pt>
                <c:pt idx="570">
                  <c:v>5897.0862064148296</c:v>
                </c:pt>
                <c:pt idx="571">
                  <c:v>5980.3181460046999</c:v>
                </c:pt>
                <c:pt idx="572">
                  <c:v>6063.538768992421</c:v>
                </c:pt>
                <c:pt idx="573">
                  <c:v>6146.7439974625704</c:v>
                </c:pt>
                <c:pt idx="574">
                  <c:v>6229.9300180642404</c:v>
                </c:pt>
                <c:pt idx="575">
                  <c:v>6313.0932653555592</c:v>
                </c:pt>
                <c:pt idx="576">
                  <c:v>6396.2304064611599</c:v>
                </c:pt>
                <c:pt idx="577">
                  <c:v>6479.3383266213095</c:v>
                </c:pt>
                <c:pt idx="578">
                  <c:v>6562.41411587738</c:v>
                </c:pt>
                <c:pt idx="579">
                  <c:v>6645.4550564287092</c:v>
                </c:pt>
                <c:pt idx="580">
                  <c:v>6728.4586109995398</c:v>
                </c:pt>
                <c:pt idx="581">
                  <c:v>6811.4224117705598</c:v>
                </c:pt>
                <c:pt idx="582">
                  <c:v>6894.3442501701593</c:v>
                </c:pt>
                <c:pt idx="583">
                  <c:v>6977.2220672757103</c:v>
                </c:pt>
                <c:pt idx="584">
                  <c:v>7060.053944822359</c:v>
                </c:pt>
                <c:pt idx="585">
                  <c:v>7142.8380967051889</c:v>
                </c:pt>
                <c:pt idx="586">
                  <c:v>7225.5728614302388</c:v>
                </c:pt>
                <c:pt idx="587">
                  <c:v>7308.2566942570502</c:v>
                </c:pt>
                <c:pt idx="588">
                  <c:v>7390.8881604933504</c:v>
                </c:pt>
                <c:pt idx="589">
                  <c:v>7473.4659290656891</c:v>
                </c:pt>
                <c:pt idx="590">
                  <c:v>7555.9887664167691</c:v>
                </c:pt>
                <c:pt idx="591">
                  <c:v>7638.4555306652492</c:v>
                </c:pt>
                <c:pt idx="592">
                  <c:v>7720.8651663438195</c:v>
                </c:pt>
                <c:pt idx="593">
                  <c:v>7803.2166993362589</c:v>
                </c:pt>
                <c:pt idx="594">
                  <c:v>7885.509232185419</c:v>
                </c:pt>
                <c:pt idx="595">
                  <c:v>7967.7419394894405</c:v>
                </c:pt>
                <c:pt idx="596">
                  <c:v>8049.9140639174802</c:v>
                </c:pt>
                <c:pt idx="597">
                  <c:v>8132.0249122831992</c:v>
                </c:pt>
                <c:pt idx="598">
                  <c:v>8214.0738516760593</c:v>
                </c:pt>
                <c:pt idx="599">
                  <c:v>8296.0603060911999</c:v>
                </c:pt>
                <c:pt idx="600">
                  <c:v>8377.9837531589001</c:v>
                </c:pt>
                <c:pt idx="601">
                  <c:v>8459.8437210544998</c:v>
                </c:pt>
                <c:pt idx="602">
                  <c:v>8541.6397856466992</c:v>
                </c:pt>
                <c:pt idx="603">
                  <c:v>8623.3715675738003</c:v>
                </c:pt>
                <c:pt idx="604">
                  <c:v>8705.0387300306993</c:v>
                </c:pt>
                <c:pt idx="605">
                  <c:v>8786.640975869399</c:v>
                </c:pt>
                <c:pt idx="606">
                  <c:v>8868.1780457490004</c:v>
                </c:pt>
                <c:pt idx="607">
                  <c:v>8949.6497158376005</c:v>
                </c:pt>
                <c:pt idx="608">
                  <c:v>9031.0557956418997</c:v>
                </c:pt>
                <c:pt idx="609">
                  <c:v>9112.3961262286994</c:v>
                </c:pt>
                <c:pt idx="610">
                  <c:v>9193.670578380099</c:v>
                </c:pt>
                <c:pt idx="611">
                  <c:v>9274.8790508185994</c:v>
                </c:pt>
                <c:pt idx="612">
                  <c:v>9356.0214689339991</c:v>
                </c:pt>
                <c:pt idx="613">
                  <c:v>9437.0977825546997</c:v>
                </c:pt>
                <c:pt idx="614">
                  <c:v>9518.1079652892004</c:v>
                </c:pt>
                <c:pt idx="615">
                  <c:v>9599.0520126186002</c:v>
                </c:pt>
                <c:pt idx="616">
                  <c:v>9679.9299410372005</c:v>
                </c:pt>
                <c:pt idx="617">
                  <c:v>9760.7417864217005</c:v>
                </c:pt>
                <c:pt idx="618">
                  <c:v>9841.4876031480999</c:v>
                </c:pt>
                <c:pt idx="619">
                  <c:v>9922.1674629417994</c:v>
                </c:pt>
                <c:pt idx="620">
                  <c:v>10002.7814538521</c:v>
                </c:pt>
                <c:pt idx="621">
                  <c:v>10083.3296792974</c:v>
                </c:pt>
                <c:pt idx="622">
                  <c:v>10163.8122570912</c:v>
                </c:pt>
                <c:pt idx="623">
                  <c:v>10244.2293186361</c:v>
                </c:pt>
                <c:pt idx="624">
                  <c:v>10324.581008139299</c:v>
                </c:pt>
                <c:pt idx="625">
                  <c:v>10404.8674817101</c:v>
                </c:pt>
                <c:pt idx="626">
                  <c:v>10485.088906717599</c:v>
                </c:pt>
                <c:pt idx="627">
                  <c:v>10565.245461071199</c:v>
                </c:pt>
                <c:pt idx="628">
                  <c:v>10645.337332561699</c:v>
                </c:pt>
                <c:pt idx="629">
                  <c:v>10725.364718273901</c:v>
                </c:pt>
                <c:pt idx="630">
                  <c:v>10805.3278238476</c:v>
                </c:pt>
                <c:pt idx="631">
                  <c:v>10885.2268631402</c:v>
                </c:pt>
                <c:pt idx="632">
                  <c:v>10965.062057634699</c:v>
                </c:pt>
                <c:pt idx="633">
                  <c:v>11044.8336356283</c:v>
                </c:pt>
                <c:pt idx="634">
                  <c:v>11124.5418322761</c:v>
                </c:pt>
                <c:pt idx="635">
                  <c:v>11204.1868887944</c:v>
                </c:pt>
                <c:pt idx="636">
                  <c:v>11283.7690521194</c:v>
                </c:pt>
                <c:pt idx="637">
                  <c:v>11363.2885744303</c:v>
                </c:pt>
                <c:pt idx="638">
                  <c:v>11442.745713107799</c:v>
                </c:pt>
                <c:pt idx="639">
                  <c:v>11522.1407297316</c:v>
                </c:pt>
                <c:pt idx="640">
                  <c:v>11601.4738903298</c:v>
                </c:pt>
                <c:pt idx="641">
                  <c:v>11680.7454647292</c:v>
                </c:pt>
                <c:pt idx="642">
                  <c:v>11759.955726493499</c:v>
                </c:pt>
                <c:pt idx="643">
                  <c:v>11839.104952334399</c:v>
                </c:pt>
                <c:pt idx="644">
                  <c:v>11918.1934220311</c:v>
                </c:pt>
                <c:pt idx="645">
                  <c:v>11997.221418118099</c:v>
                </c:pt>
                <c:pt idx="646">
                  <c:v>12076.189225587799</c:v>
                </c:pt>
                <c:pt idx="647">
                  <c:v>12155.097131844699</c:v>
                </c:pt>
                <c:pt idx="648">
                  <c:v>12233.945426196</c:v>
                </c:pt>
                <c:pt idx="649">
                  <c:v>12312.734399876299</c:v>
                </c:pt>
                <c:pt idx="650">
                  <c:v>12391.4643456131</c:v>
                </c:pt>
                <c:pt idx="651">
                  <c:v>12470.135557715199</c:v>
                </c:pt>
                <c:pt idx="652">
                  <c:v>12548.7483317064</c:v>
                </c:pt>
                <c:pt idx="653">
                  <c:v>12627.302964201399</c:v>
                </c:pt>
                <c:pt idx="654">
                  <c:v>12705.7997528178</c:v>
                </c:pt>
                <c:pt idx="655">
                  <c:v>12784.2389956812</c:v>
                </c:pt>
                <c:pt idx="656">
                  <c:v>12862.620991907899</c:v>
                </c:pt>
                <c:pt idx="657">
                  <c:v>12940.9460408959</c:v>
                </c:pt>
                <c:pt idx="658">
                  <c:v>13019.2144424534</c:v>
                </c:pt>
                <c:pt idx="659">
                  <c:v>13097.426496668999</c:v>
                </c:pt>
                <c:pt idx="660">
                  <c:v>13175.582503636899</c:v>
                </c:pt>
                <c:pt idx="661">
                  <c:v>13253.682763585699</c:v>
                </c:pt>
                <c:pt idx="662">
                  <c:v>13331.727576495799</c:v>
                </c:pt>
                <c:pt idx="663">
                  <c:v>13409.7172425299</c:v>
                </c:pt>
                <c:pt idx="664">
                  <c:v>13487.6520611787</c:v>
                </c:pt>
                <c:pt idx="665">
                  <c:v>13565.5323317192</c:v>
                </c:pt>
                <c:pt idx="666">
                  <c:v>13643.358353027699</c:v>
                </c:pt>
                <c:pt idx="667">
                  <c:v>13721.1304232696</c:v>
                </c:pt>
                <c:pt idx="668">
                  <c:v>13798.8488401917</c:v>
                </c:pt>
                <c:pt idx="669">
                  <c:v>13876.513900808499</c:v>
                </c:pt>
                <c:pt idx="670">
                  <c:v>13954.1259013985</c:v>
                </c:pt>
                <c:pt idx="671">
                  <c:v>14031.6851374079</c:v>
                </c:pt>
                <c:pt idx="672">
                  <c:v>14109.191903609999</c:v>
                </c:pt>
                <c:pt idx="673">
                  <c:v>14186.6464935239</c:v>
                </c:pt>
                <c:pt idx="674">
                  <c:v>14264.049199982799</c:v>
                </c:pt>
                <c:pt idx="675">
                  <c:v>14341.400314729899</c:v>
                </c:pt>
                <c:pt idx="676">
                  <c:v>14418.7001284537</c:v>
                </c:pt>
                <c:pt idx="677">
                  <c:v>14495.948930708999</c:v>
                </c:pt>
                <c:pt idx="678">
                  <c:v>14573.1470100239</c:v>
                </c:pt>
                <c:pt idx="679">
                  <c:v>14650.294653675201</c:v>
                </c:pt>
                <c:pt idx="680">
                  <c:v>14727.3921476712</c:v>
                </c:pt>
                <c:pt idx="681">
                  <c:v>14804.439776878799</c:v>
                </c:pt>
                <c:pt idx="682">
                  <c:v>14881.437824855098</c:v>
                </c:pt>
                <c:pt idx="683">
                  <c:v>14958.386573865098</c:v>
                </c:pt>
                <c:pt idx="684">
                  <c:v>15035.286304846899</c:v>
                </c:pt>
                <c:pt idx="685">
                  <c:v>15112.1372973895</c:v>
                </c:pt>
                <c:pt idx="686">
                  <c:v>15188.9398297106</c:v>
                </c:pt>
                <c:pt idx="687">
                  <c:v>15265.694178569798</c:v>
                </c:pt>
                <c:pt idx="688">
                  <c:v>15342.400619570899</c:v>
                </c:pt>
                <c:pt idx="689">
                  <c:v>15419.0594265208</c:v>
                </c:pt>
                <c:pt idx="690">
                  <c:v>15495.670872018001</c:v>
                </c:pt>
                <c:pt idx="691">
                  <c:v>15572.235227145198</c:v>
                </c:pt>
                <c:pt idx="692">
                  <c:v>15648.7527615218</c:v>
                </c:pt>
                <c:pt idx="693">
                  <c:v>15725.223743256001</c:v>
                </c:pt>
                <c:pt idx="694">
                  <c:v>15801.648438987499</c:v>
                </c:pt>
                <c:pt idx="695">
                  <c:v>15878.0271138423</c:v>
                </c:pt>
                <c:pt idx="696">
                  <c:v>15954.3600314374</c:v>
                </c:pt>
                <c:pt idx="697">
                  <c:v>16030.647453785199</c:v>
                </c:pt>
                <c:pt idx="698">
                  <c:v>16106.8896415945</c:v>
                </c:pt>
                <c:pt idx="699">
                  <c:v>16183.0868538257</c:v>
                </c:pt>
                <c:pt idx="700">
                  <c:v>16259.239347971301</c:v>
                </c:pt>
                <c:pt idx="701">
                  <c:v>16335.3473799818</c:v>
                </c:pt>
                <c:pt idx="702">
                  <c:v>16411.4112042628</c:v>
                </c:pt>
                <c:pt idx="703">
                  <c:v>16487.431073672102</c:v>
                </c:pt>
                <c:pt idx="704">
                  <c:v>16563.407239577202</c:v>
                </c:pt>
                <c:pt idx="705">
                  <c:v>16639.339951612201</c:v>
                </c:pt>
                <c:pt idx="706">
                  <c:v>16715.2294580575</c:v>
                </c:pt>
                <c:pt idx="707">
                  <c:v>16791.076005520303</c:v>
                </c:pt>
                <c:pt idx="708">
                  <c:v>16866.879839196001</c:v>
                </c:pt>
                <c:pt idx="709">
                  <c:v>16942.641202601102</c:v>
                </c:pt>
                <c:pt idx="710">
                  <c:v>17018.3603377494</c:v>
                </c:pt>
                <c:pt idx="711">
                  <c:v>17094.037485110803</c:v>
                </c:pt>
                <c:pt idx="712">
                  <c:v>17169.6728836158</c:v>
                </c:pt>
                <c:pt idx="713">
                  <c:v>17245.266770616501</c:v>
                </c:pt>
                <c:pt idx="714">
                  <c:v>17320.8193820661</c:v>
                </c:pt>
                <c:pt idx="715">
                  <c:v>17396.330952212502</c:v>
                </c:pt>
                <c:pt idx="716">
                  <c:v>17471.801713879202</c:v>
                </c:pt>
                <c:pt idx="717">
                  <c:v>17547.231898347301</c:v>
                </c:pt>
                <c:pt idx="718">
                  <c:v>17622.621735382603</c:v>
                </c:pt>
                <c:pt idx="719">
                  <c:v>17697.9714532377</c:v>
                </c:pt>
                <c:pt idx="720">
                  <c:v>17773.281278669903</c:v>
                </c:pt>
                <c:pt idx="721">
                  <c:v>17848.551436980502</c:v>
                </c:pt>
                <c:pt idx="722">
                  <c:v>17923.782151827203</c:v>
                </c:pt>
                <c:pt idx="723">
                  <c:v>17998.9736455366</c:v>
                </c:pt>
                <c:pt idx="724">
                  <c:v>18074.126138843603</c:v>
                </c:pt>
                <c:pt idx="725">
                  <c:v>18149.239851195402</c:v>
                </c:pt>
                <c:pt idx="726">
                  <c:v>18224.315000389801</c:v>
                </c:pt>
                <c:pt idx="727">
                  <c:v>18299.351802828802</c:v>
                </c:pt>
                <c:pt idx="728">
                  <c:v>18374.350473464201</c:v>
                </c:pt>
                <c:pt idx="729">
                  <c:v>18449.311225801601</c:v>
                </c:pt>
                <c:pt idx="730">
                  <c:v>18524.234271986101</c:v>
                </c:pt>
                <c:pt idx="731">
                  <c:v>18599.119822537301</c:v>
                </c:pt>
                <c:pt idx="732">
                  <c:v>18673.968086747202</c:v>
                </c:pt>
                <c:pt idx="733">
                  <c:v>18748.779272410902</c:v>
                </c:pt>
                <c:pt idx="734">
                  <c:v>18823.553585993803</c:v>
                </c:pt>
                <c:pt idx="735">
                  <c:v>18898.291232495103</c:v>
                </c:pt>
                <c:pt idx="736">
                  <c:v>18972.992415552901</c:v>
                </c:pt>
                <c:pt idx="737">
                  <c:v>19047.6573374</c:v>
                </c:pt>
                <c:pt idx="738">
                  <c:v>19122.2861989788</c:v>
                </c:pt>
                <c:pt idx="739">
                  <c:v>19196.879199811403</c:v>
                </c:pt>
                <c:pt idx="740">
                  <c:v>19271.436538072801</c:v>
                </c:pt>
                <c:pt idx="741">
                  <c:v>19345.958410653901</c:v>
                </c:pt>
                <c:pt idx="742">
                  <c:v>19420.445012965203</c:v>
                </c:pt>
                <c:pt idx="743">
                  <c:v>19494.896539240803</c:v>
                </c:pt>
                <c:pt idx="744">
                  <c:v>19569.313182350401</c:v>
                </c:pt>
                <c:pt idx="745">
                  <c:v>19643.6951338578</c:v>
                </c:pt>
                <c:pt idx="746">
                  <c:v>19718.0425839862</c:v>
                </c:pt>
                <c:pt idx="747">
                  <c:v>19792.355721801603</c:v>
                </c:pt>
                <c:pt idx="748">
                  <c:v>19866.634734960102</c:v>
                </c:pt>
                <c:pt idx="749">
                  <c:v>19940.879809891703</c:v>
                </c:pt>
                <c:pt idx="750">
                  <c:v>20015.091131806501</c:v>
                </c:pt>
                <c:pt idx="751">
                  <c:v>20089.2688845394</c:v>
                </c:pt>
                <c:pt idx="752">
                  <c:v>20163.413250806301</c:v>
                </c:pt>
                <c:pt idx="753">
                  <c:v>20237.524412048002</c:v>
                </c:pt>
                <c:pt idx="754">
                  <c:v>20311.602548468702</c:v>
                </c:pt>
                <c:pt idx="755">
                  <c:v>20385.647839066201</c:v>
                </c:pt>
                <c:pt idx="756">
                  <c:v>20459.6604616773</c:v>
                </c:pt>
                <c:pt idx="757">
                  <c:v>20533.640592871401</c:v>
                </c:pt>
                <c:pt idx="758">
                  <c:v>20607.588408113701</c:v>
                </c:pt>
                <c:pt idx="759">
                  <c:v>20681.504081519201</c:v>
                </c:pt>
                <c:pt idx="760">
                  <c:v>20755.3877862031</c:v>
                </c:pt>
                <c:pt idx="761">
                  <c:v>20829.2396940619</c:v>
                </c:pt>
                <c:pt idx="762">
                  <c:v>20903.059975833101</c:v>
                </c:pt>
                <c:pt idx="763">
                  <c:v>20976.8488011271</c:v>
                </c:pt>
                <c:pt idx="764">
                  <c:v>21050.606338406502</c:v>
                </c:pt>
                <c:pt idx="765">
                  <c:v>21124.332755007901</c:v>
                </c:pt>
                <c:pt idx="766">
                  <c:v>21198.028217152401</c:v>
                </c:pt>
                <c:pt idx="767">
                  <c:v>21271.692889984701</c:v>
                </c:pt>
                <c:pt idx="768">
                  <c:v>21345.326937452202</c:v>
                </c:pt>
                <c:pt idx="769">
                  <c:v>21418.930522508002</c:v>
                </c:pt>
                <c:pt idx="770">
                  <c:v>21492.50380699</c:v>
                </c:pt>
                <c:pt idx="771">
                  <c:v>21566.046951648601</c:v>
                </c:pt>
                <c:pt idx="772">
                  <c:v>21639.5601162081</c:v>
                </c:pt>
                <c:pt idx="773">
                  <c:v>21713.043459295601</c:v>
                </c:pt>
                <c:pt idx="774">
                  <c:v>21786.497138502702</c:v>
                </c:pt>
                <c:pt idx="775">
                  <c:v>21859.9213103322</c:v>
                </c:pt>
                <c:pt idx="776">
                  <c:v>21933.316130399202</c:v>
                </c:pt>
                <c:pt idx="777">
                  <c:v>22006.681753150402</c:v>
                </c:pt>
                <c:pt idx="778">
                  <c:v>22080.018332064901</c:v>
                </c:pt>
                <c:pt idx="779">
                  <c:v>22153.326019660402</c:v>
                </c:pt>
                <c:pt idx="780">
                  <c:v>22226.604967254003</c:v>
                </c:pt>
                <c:pt idx="781">
                  <c:v>22299.855325497403</c:v>
                </c:pt>
                <c:pt idx="782">
                  <c:v>22373.077243825501</c:v>
                </c:pt>
                <c:pt idx="783">
                  <c:v>22446.270870760101</c:v>
                </c:pt>
                <c:pt idx="784">
                  <c:v>22519.436353829202</c:v>
                </c:pt>
                <c:pt idx="785">
                  <c:v>22592.573839680303</c:v>
                </c:pt>
                <c:pt idx="786">
                  <c:v>22665.683473929701</c:v>
                </c:pt>
                <c:pt idx="787">
                  <c:v>22738.765401352601</c:v>
                </c:pt>
                <c:pt idx="788">
                  <c:v>22811.819765538003</c:v>
                </c:pt>
                <c:pt idx="789">
                  <c:v>22884.8467094361</c:v>
                </c:pt>
                <c:pt idx="790">
                  <c:v>22957.846374938803</c:v>
                </c:pt>
                <c:pt idx="791">
                  <c:v>23030.818903044503</c:v>
                </c:pt>
                <c:pt idx="792">
                  <c:v>23103.764433801702</c:v>
                </c:pt>
                <c:pt idx="793">
                  <c:v>23176.683106490702</c:v>
                </c:pt>
                <c:pt idx="794">
                  <c:v>23249.575059369803</c:v>
                </c:pt>
                <c:pt idx="795">
                  <c:v>23322.4404298562</c:v>
                </c:pt>
                <c:pt idx="796">
                  <c:v>23395.2793545124</c:v>
                </c:pt>
                <c:pt idx="797">
                  <c:v>23468.091968965102</c:v>
                </c:pt>
                <c:pt idx="798">
                  <c:v>23540.878408044202</c:v>
                </c:pt>
                <c:pt idx="799">
                  <c:v>23613.638805701903</c:v>
                </c:pt>
                <c:pt idx="800">
                  <c:v>23686.3732950501</c:v>
                </c:pt>
                <c:pt idx="801">
                  <c:v>23759.082008334302</c:v>
                </c:pt>
                <c:pt idx="802">
                  <c:v>23831.765076989803</c:v>
                </c:pt>
                <c:pt idx="803">
                  <c:v>23904.422631616002</c:v>
                </c:pt>
                <c:pt idx="804">
                  <c:v>23977.054802017501</c:v>
                </c:pt>
                <c:pt idx="805">
                  <c:v>24049.661717048402</c:v>
                </c:pt>
                <c:pt idx="806">
                  <c:v>24122.2435050038</c:v>
                </c:pt>
                <c:pt idx="807">
                  <c:v>24194.800293182201</c:v>
                </c:pt>
                <c:pt idx="808">
                  <c:v>24267.3322081437</c:v>
                </c:pt>
                <c:pt idx="809">
                  <c:v>24339.839375715801</c:v>
                </c:pt>
                <c:pt idx="810">
                  <c:v>24412.3219207783</c:v>
                </c:pt>
                <c:pt idx="811">
                  <c:v>24484.7799676018</c:v>
                </c:pt>
                <c:pt idx="812">
                  <c:v>24557.213639560701</c:v>
                </c:pt>
                <c:pt idx="813">
                  <c:v>24629.623059541202</c:v>
                </c:pt>
                <c:pt idx="814">
                  <c:v>24702.008349282103</c:v>
                </c:pt>
                <c:pt idx="815">
                  <c:v>24774.369630019002</c:v>
                </c:pt>
                <c:pt idx="816">
                  <c:v>24846.707022185201</c:v>
                </c:pt>
                <c:pt idx="817">
                  <c:v>24919.020645515</c:v>
                </c:pt>
                <c:pt idx="818">
                  <c:v>24991.3106188938</c:v>
                </c:pt>
                <c:pt idx="819">
                  <c:v>25063.577060598102</c:v>
                </c:pt>
                <c:pt idx="820">
                  <c:v>25135.820088145301</c:v>
                </c:pt>
                <c:pt idx="821">
                  <c:v>25208.039818344303</c:v>
                </c:pt>
                <c:pt idx="822">
                  <c:v>25280.236367279802</c:v>
                </c:pt>
                <c:pt idx="823">
                  <c:v>25352.409850347001</c:v>
                </c:pt>
                <c:pt idx="824">
                  <c:v>25424.5603822427</c:v>
                </c:pt>
                <c:pt idx="825">
                  <c:v>25496.688076971102</c:v>
                </c:pt>
                <c:pt idx="826">
                  <c:v>25568.793047769203</c:v>
                </c:pt>
                <c:pt idx="827">
                  <c:v>25640.8754074387</c:v>
                </c:pt>
                <c:pt idx="828">
                  <c:v>25712.9352678619</c:v>
                </c:pt>
                <c:pt idx="829">
                  <c:v>25784.972740399102</c:v>
                </c:pt>
                <c:pt idx="830">
                  <c:v>25856.987935523102</c:v>
                </c:pt>
                <c:pt idx="831">
                  <c:v>25928.9809633283</c:v>
                </c:pt>
                <c:pt idx="832">
                  <c:v>26000.9519331068</c:v>
                </c:pt>
                <c:pt idx="833">
                  <c:v>26072.900953530901</c:v>
                </c:pt>
                <c:pt idx="834">
                  <c:v>26144.828132658902</c:v>
                </c:pt>
                <c:pt idx="835">
                  <c:v>26216.733577827203</c:v>
                </c:pt>
                <c:pt idx="836">
                  <c:v>26288.6173958244</c:v>
                </c:pt>
                <c:pt idx="837">
                  <c:v>26360.479692701301</c:v>
                </c:pt>
                <c:pt idx="838">
                  <c:v>26432.320574160902</c:v>
                </c:pt>
                <c:pt idx="839">
                  <c:v>26504.140144971203</c:v>
                </c:pt>
                <c:pt idx="840">
                  <c:v>26575.938509425003</c:v>
                </c:pt>
                <c:pt idx="841">
                  <c:v>26647.715771205301</c:v>
                </c:pt>
                <c:pt idx="842">
                  <c:v>26719.472033385202</c:v>
                </c:pt>
                <c:pt idx="843">
                  <c:v>26791.207398440103</c:v>
                </c:pt>
                <c:pt idx="844">
                  <c:v>26862.921968212202</c:v>
                </c:pt>
                <c:pt idx="845">
                  <c:v>26934.6158440781</c:v>
                </c:pt>
                <c:pt idx="846">
                  <c:v>27006.289126777003</c:v>
                </c:pt>
                <c:pt idx="847">
                  <c:v>27077.941916305001</c:v>
                </c:pt>
                <c:pt idx="848">
                  <c:v>27149.5743122895</c:v>
                </c:pt>
                <c:pt idx="849">
                  <c:v>27221.186413696403</c:v>
                </c:pt>
                <c:pt idx="850">
                  <c:v>27292.7783189976</c:v>
                </c:pt>
                <c:pt idx="851">
                  <c:v>27364.3501260335</c:v>
                </c:pt>
                <c:pt idx="852">
                  <c:v>27435.901932112101</c:v>
                </c:pt>
                <c:pt idx="853">
                  <c:v>27507.433833990101</c:v>
                </c:pt>
                <c:pt idx="854">
                  <c:v>27578.945927847602</c:v>
                </c:pt>
                <c:pt idx="855">
                  <c:v>27650.438309408601</c:v>
                </c:pt>
                <c:pt idx="856">
                  <c:v>27721.911073810003</c:v>
                </c:pt>
                <c:pt idx="857">
                  <c:v>27793.3643155686</c:v>
                </c:pt>
                <c:pt idx="858">
                  <c:v>27864.798128785602</c:v>
                </c:pt>
                <c:pt idx="859">
                  <c:v>27936.212606997702</c:v>
                </c:pt>
                <c:pt idx="860">
                  <c:v>28007.607843219801</c:v>
                </c:pt>
                <c:pt idx="861">
                  <c:v>28078.983929949103</c:v>
                </c:pt>
                <c:pt idx="862">
                  <c:v>28150.340959207402</c:v>
                </c:pt>
                <c:pt idx="863">
                  <c:v>28221.679022370303</c:v>
                </c:pt>
                <c:pt idx="864">
                  <c:v>28292.998210485501</c:v>
                </c:pt>
                <c:pt idx="865">
                  <c:v>28364.298613978102</c:v>
                </c:pt>
                <c:pt idx="866">
                  <c:v>28435.580322856102</c:v>
                </c:pt>
                <c:pt idx="867">
                  <c:v>28506.843426573203</c:v>
                </c:pt>
                <c:pt idx="868">
                  <c:v>28578.088014113</c:v>
                </c:pt>
                <c:pt idx="869">
                  <c:v>28649.3141739727</c:v>
                </c:pt>
                <c:pt idx="870">
                  <c:v>28720.5219941668</c:v>
                </c:pt>
                <c:pt idx="871">
                  <c:v>28791.711562200602</c:v>
                </c:pt>
                <c:pt idx="872">
                  <c:v>28862.8829651946</c:v>
                </c:pt>
                <c:pt idx="873">
                  <c:v>28934.0362897132</c:v>
                </c:pt>
                <c:pt idx="874">
                  <c:v>29005.171621865502</c:v>
                </c:pt>
                <c:pt idx="875">
                  <c:v>29076.289047313803</c:v>
                </c:pt>
                <c:pt idx="876">
                  <c:v>29147.388651253703</c:v>
                </c:pt>
                <c:pt idx="877">
                  <c:v>29218.470518423601</c:v>
                </c:pt>
                <c:pt idx="878">
                  <c:v>29289.534733108103</c:v>
                </c:pt>
                <c:pt idx="879">
                  <c:v>29360.5813791172</c:v>
                </c:pt>
                <c:pt idx="880">
                  <c:v>29431.610539994403</c:v>
                </c:pt>
                <c:pt idx="881">
                  <c:v>29502.622298445302</c:v>
                </c:pt>
                <c:pt idx="882">
                  <c:v>29573.616737080902</c:v>
                </c:pt>
                <c:pt idx="883">
                  <c:v>29644.593937968802</c:v>
                </c:pt>
                <c:pt idx="884">
                  <c:v>29715.553982742902</c:v>
                </c:pt>
                <c:pt idx="885">
                  <c:v>29786.496952607202</c:v>
                </c:pt>
                <c:pt idx="886">
                  <c:v>29857.422928248503</c:v>
                </c:pt>
                <c:pt idx="887">
                  <c:v>29928.331990222003</c:v>
                </c:pt>
                <c:pt idx="888">
                  <c:v>29999.224218352403</c:v>
                </c:pt>
                <c:pt idx="889">
                  <c:v>30070.0996921285</c:v>
                </c:pt>
                <c:pt idx="890">
                  <c:v>30140.958490676301</c:v>
                </c:pt>
                <c:pt idx="891">
                  <c:v>30211.800692635803</c:v>
                </c:pt>
                <c:pt idx="892">
                  <c:v>30282.626376391301</c:v>
                </c:pt>
                <c:pt idx="893">
                  <c:v>30353.4356197704</c:v>
                </c:pt>
                <c:pt idx="894">
                  <c:v>30424.228500249203</c:v>
                </c:pt>
                <c:pt idx="895">
                  <c:v>30495.005094905402</c:v>
                </c:pt>
                <c:pt idx="896">
                  <c:v>30565.765480448503</c:v>
                </c:pt>
                <c:pt idx="897">
                  <c:v>30636.509733111703</c:v>
                </c:pt>
                <c:pt idx="898">
                  <c:v>30707.237928821902</c:v>
                </c:pt>
                <c:pt idx="899">
                  <c:v>30777.950143090802</c:v>
                </c:pt>
                <c:pt idx="900">
                  <c:v>30848.646451074401</c:v>
                </c:pt>
                <c:pt idx="901">
                  <c:v>30919.326927462902</c:v>
                </c:pt>
                <c:pt idx="902">
                  <c:v>30989.991646652401</c:v>
                </c:pt>
                <c:pt idx="903">
                  <c:v>31060.640682635101</c:v>
                </c:pt>
                <c:pt idx="904">
                  <c:v>31131.2741090731</c:v>
                </c:pt>
                <c:pt idx="905">
                  <c:v>31201.891999130101</c:v>
                </c:pt>
                <c:pt idx="906">
                  <c:v>31272.494425686098</c:v>
                </c:pt>
                <c:pt idx="907">
                  <c:v>31343.081461347101</c:v>
                </c:pt>
                <c:pt idx="908">
                  <c:v>31413.653178223598</c:v>
                </c:pt>
                <c:pt idx="909">
                  <c:v>31484.209648110998</c:v>
                </c:pt>
                <c:pt idx="910">
                  <c:v>31554.750942448103</c:v>
                </c:pt>
                <c:pt idx="911">
                  <c:v>31625.277132319403</c:v>
                </c:pt>
                <c:pt idx="912">
                  <c:v>31695.788288476404</c:v>
                </c:pt>
                <c:pt idx="913">
                  <c:v>31766.284481248003</c:v>
                </c:pt>
                <c:pt idx="914">
                  <c:v>31836.765780726302</c:v>
                </c:pt>
                <c:pt idx="915">
                  <c:v>31907.232256586503</c:v>
                </c:pt>
                <c:pt idx="916">
                  <c:v>31977.6839781706</c:v>
                </c:pt>
                <c:pt idx="917">
                  <c:v>32048.121014511802</c:v>
                </c:pt>
                <c:pt idx="918">
                  <c:v>32118.543434276398</c:v>
                </c:pt>
                <c:pt idx="919">
                  <c:v>32188.9513058066</c:v>
                </c:pt>
                <c:pt idx="920">
                  <c:v>32259.344697113003</c:v>
                </c:pt>
                <c:pt idx="921">
                  <c:v>32329.723675917499</c:v>
                </c:pt>
                <c:pt idx="922">
                  <c:v>32400.088309493003</c:v>
                </c:pt>
                <c:pt idx="923">
                  <c:v>32470.438664826004</c:v>
                </c:pt>
                <c:pt idx="924">
                  <c:v>32540.774808791401</c:v>
                </c:pt>
                <c:pt idx="925">
                  <c:v>32611.096807692804</c:v>
                </c:pt>
                <c:pt idx="926">
                  <c:v>32681.404727599802</c:v>
                </c:pt>
                <c:pt idx="927">
                  <c:v>32751.698634266701</c:v>
                </c:pt>
                <c:pt idx="928">
                  <c:v>32821.978593134401</c:v>
                </c:pt>
                <c:pt idx="929">
                  <c:v>32892.244669365304</c:v>
                </c:pt>
                <c:pt idx="930">
                  <c:v>32962.496927709399</c:v>
                </c:pt>
                <c:pt idx="931">
                  <c:v>33032.735432727102</c:v>
                </c:pt>
                <c:pt idx="932">
                  <c:v>33102.960248622105</c:v>
                </c:pt>
                <c:pt idx="933">
                  <c:v>33173.171439302401</c:v>
                </c:pt>
                <c:pt idx="934">
                  <c:v>33243.369068376</c:v>
                </c:pt>
                <c:pt idx="935">
                  <c:v>33313.553199152899</c:v>
                </c:pt>
                <c:pt idx="936">
                  <c:v>33383.7238946789</c:v>
                </c:pt>
                <c:pt idx="937">
                  <c:v>33453.881217561</c:v>
                </c:pt>
                <c:pt idx="938">
                  <c:v>33524.025230359104</c:v>
                </c:pt>
                <c:pt idx="939">
                  <c:v>33594.155995200199</c:v>
                </c:pt>
                <c:pt idx="940">
                  <c:v>33664.273573859304</c:v>
                </c:pt>
                <c:pt idx="941">
                  <c:v>33734.378027940002</c:v>
                </c:pt>
                <c:pt idx="942">
                  <c:v>33804.469418723798</c:v>
                </c:pt>
                <c:pt idx="943">
                  <c:v>33874.5478071744</c:v>
                </c:pt>
                <c:pt idx="944">
                  <c:v>33944.613254085001</c:v>
                </c:pt>
                <c:pt idx="945">
                  <c:v>34014.665819861504</c:v>
                </c:pt>
                <c:pt idx="946">
                  <c:v>34084.705564734002</c:v>
                </c:pt>
                <c:pt idx="947">
                  <c:v>34154.732548408203</c:v>
                </c:pt>
                <c:pt idx="948">
                  <c:v>34224.746830688098</c:v>
                </c:pt>
                <c:pt idx="949">
                  <c:v>34294.748470864004</c:v>
                </c:pt>
                <c:pt idx="950">
                  <c:v>34364.737528017802</c:v>
                </c:pt>
                <c:pt idx="951">
                  <c:v>34434.714060965001</c:v>
                </c:pt>
                <c:pt idx="952">
                  <c:v>34504.678128327505</c:v>
                </c:pt>
                <c:pt idx="953">
                  <c:v>34574.629788251099</c:v>
                </c:pt>
                <c:pt idx="954">
                  <c:v>34644.569098776803</c:v>
                </c:pt>
                <c:pt idx="955">
                  <c:v>34714.496117786199</c:v>
                </c:pt>
                <c:pt idx="956">
                  <c:v>34784.410902751704</c:v>
                </c:pt>
                <c:pt idx="957">
                  <c:v>34854.313510889202</c:v>
                </c:pt>
                <c:pt idx="958">
                  <c:v>34924.203999218298</c:v>
                </c:pt>
                <c:pt idx="959">
                  <c:v>34994.082424487198</c:v>
                </c:pt>
                <c:pt idx="960">
                  <c:v>35063.948843193502</c:v>
                </c:pt>
                <c:pt idx="961">
                  <c:v>35133.803311585798</c:v>
                </c:pt>
                <c:pt idx="962">
                  <c:v>35203.645885606398</c:v>
                </c:pt>
                <c:pt idx="963">
                  <c:v>35273.476621148999</c:v>
                </c:pt>
                <c:pt idx="964">
                  <c:v>35343.295573628304</c:v>
                </c:pt>
                <c:pt idx="965">
                  <c:v>35413.102798333202</c:v>
                </c:pt>
                <c:pt idx="966">
                  <c:v>35482.8983503821</c:v>
                </c:pt>
                <c:pt idx="967">
                  <c:v>35552.6822843876</c:v>
                </c:pt>
                <c:pt idx="968">
                  <c:v>35622.454654991699</c:v>
                </c:pt>
                <c:pt idx="969">
                  <c:v>35692.215516511598</c:v>
                </c:pt>
                <c:pt idx="970">
                  <c:v>35761.9649230305</c:v>
                </c:pt>
                <c:pt idx="971">
                  <c:v>35831.702928365004</c:v>
                </c:pt>
                <c:pt idx="972">
                  <c:v>35901.429586234801</c:v>
                </c:pt>
                <c:pt idx="973">
                  <c:v>35971.144949930203</c:v>
                </c:pt>
                <c:pt idx="974">
                  <c:v>36040.849072646</c:v>
                </c:pt>
                <c:pt idx="975">
                  <c:v>36110.542007317301</c:v>
                </c:pt>
                <c:pt idx="976">
                  <c:v>36180.223806654598</c:v>
                </c:pt>
                <c:pt idx="977">
                  <c:v>36249.894523144605</c:v>
                </c:pt>
                <c:pt idx="978">
                  <c:v>36319.554209030204</c:v>
                </c:pt>
                <c:pt idx="979">
                  <c:v>36389.202916414404</c:v>
                </c:pt>
                <c:pt idx="980">
                  <c:v>36458.840697047999</c:v>
                </c:pt>
                <c:pt idx="981">
                  <c:v>36528.467602597702</c:v>
                </c:pt>
                <c:pt idx="982">
                  <c:v>36598.083684432502</c:v>
                </c:pt>
                <c:pt idx="983">
                  <c:v>36667.688993745804</c:v>
                </c:pt>
                <c:pt idx="984">
                  <c:v>36737.283581466203</c:v>
                </c:pt>
                <c:pt idx="985">
                  <c:v>36806.867498361804</c:v>
                </c:pt>
                <c:pt idx="986">
                  <c:v>36876.440794972601</c:v>
                </c:pt>
                <c:pt idx="987">
                  <c:v>36946.003521600302</c:v>
                </c:pt>
                <c:pt idx="988">
                  <c:v>37015.555728391701</c:v>
                </c:pt>
                <c:pt idx="989">
                  <c:v>37085.097465322404</c:v>
                </c:pt>
                <c:pt idx="990">
                  <c:v>37154.628782031003</c:v>
                </c:pt>
                <c:pt idx="991">
                  <c:v>37224.149728043798</c:v>
                </c:pt>
                <c:pt idx="992">
                  <c:v>37293.660352665502</c:v>
                </c:pt>
                <c:pt idx="993">
                  <c:v>37363.160704999704</c:v>
                </c:pt>
                <c:pt idx="994">
                  <c:v>37432.650833949905</c:v>
                </c:pt>
                <c:pt idx="995">
                  <c:v>37502.130788221002</c:v>
                </c:pt>
                <c:pt idx="996">
                  <c:v>37571.600616358905</c:v>
                </c:pt>
                <c:pt idx="997">
                  <c:v>37641.0603666194</c:v>
                </c:pt>
                <c:pt idx="998">
                  <c:v>37710.510087114701</c:v>
                </c:pt>
                <c:pt idx="999">
                  <c:v>37779.949825789205</c:v>
                </c:pt>
              </c:numCache>
            </c:numRef>
          </c:yVal>
          <c:smooth val="0"/>
          <c:extLst>
            <c:ext xmlns:c16="http://schemas.microsoft.com/office/drawing/2014/chart" uri="{C3380CC4-5D6E-409C-BE32-E72D297353CC}">
              <c16:uniqueId val="{00000000-CE72-0945-A4A8-13822938F1BE}"/>
            </c:ext>
          </c:extLst>
        </c:ser>
        <c:dLbls>
          <c:showLegendKey val="0"/>
          <c:showVal val="0"/>
          <c:showCatName val="0"/>
          <c:showSerName val="0"/>
          <c:showPercent val="0"/>
          <c:showBubbleSize val="0"/>
        </c:dLbls>
        <c:axId val="1982601728"/>
        <c:axId val="1979073696"/>
      </c:scatterChart>
      <c:valAx>
        <c:axId val="1982601728"/>
        <c:scaling>
          <c:orientation val="minMax"/>
          <c:max val="600"/>
          <c:min val="400"/>
        </c:scaling>
        <c:delete val="0"/>
        <c:axPos val="b"/>
        <c:majorGridlines>
          <c:spPr>
            <a:ln w="9525" cap="flat" cmpd="sng" algn="ctr">
              <a:solidFill>
                <a:schemeClr val="lt1">
                  <a:lumMod val="95000"/>
                  <a:alpha val="10000"/>
                </a:schemeClr>
              </a:solidFill>
              <a:round/>
            </a:ln>
            <a:effectLst/>
          </c:spPr>
        </c:majorGridlines>
        <c:title>
          <c:tx>
            <c:rich>
              <a:bodyPr rot="0" spcFirstLastPara="1" vertOverflow="ellipsis" vert="horz" wrap="square" anchor="ctr" anchorCtr="1"/>
              <a:lstStyle/>
              <a:p>
                <a:pPr>
                  <a:defRPr sz="800" b="1" i="0" u="none" strike="noStrike" kern="1200" cap="all" baseline="0">
                    <a:solidFill>
                      <a:schemeClr val="lt1">
                        <a:lumMod val="75000"/>
                      </a:schemeClr>
                    </a:solidFill>
                    <a:latin typeface="+mn-lt"/>
                    <a:ea typeface="+mn-ea"/>
                    <a:cs typeface="+mn-cs"/>
                  </a:defRPr>
                </a:pPr>
                <a:r>
                  <a:rPr lang="en-US"/>
                  <a:t>Time [minutes]</a:t>
                </a:r>
              </a:p>
            </c:rich>
          </c:tx>
          <c:overlay val="0"/>
          <c:spPr>
            <a:noFill/>
            <a:ln>
              <a:noFill/>
            </a:ln>
            <a:effectLst/>
          </c:spPr>
          <c:txPr>
            <a:bodyPr rot="0" spcFirstLastPara="1" vertOverflow="ellipsis" vert="horz" wrap="square" anchor="ctr" anchorCtr="1"/>
            <a:lstStyle/>
            <a:p>
              <a:pPr>
                <a:defRPr sz="800" b="1" i="0" u="none" strike="noStrike" kern="1200" cap="all" baseline="0">
                  <a:solidFill>
                    <a:schemeClr val="lt1">
                      <a:lumMod val="75000"/>
                    </a:schemeClr>
                  </a:solidFill>
                  <a:latin typeface="+mn-lt"/>
                  <a:ea typeface="+mn-ea"/>
                  <a:cs typeface="+mn-cs"/>
                </a:defRPr>
              </a:pPr>
              <a:endParaRPr lang="en-US"/>
            </a:p>
          </c:txPr>
        </c:title>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800" b="0" i="0" u="none" strike="noStrike" kern="1200" baseline="0">
                <a:solidFill>
                  <a:schemeClr val="lt1">
                    <a:lumMod val="75000"/>
                  </a:schemeClr>
                </a:solidFill>
                <a:latin typeface="+mn-lt"/>
                <a:ea typeface="+mn-ea"/>
                <a:cs typeface="+mn-cs"/>
              </a:defRPr>
            </a:pPr>
            <a:endParaRPr lang="en-US"/>
          </a:p>
        </c:txPr>
        <c:crossAx val="1979073696"/>
        <c:crosses val="autoZero"/>
        <c:crossBetween val="midCat"/>
      </c:valAx>
      <c:valAx>
        <c:axId val="1979073696"/>
        <c:scaling>
          <c:orientation val="minMax"/>
          <c:max val="10000"/>
        </c:scaling>
        <c:delete val="0"/>
        <c:axPos val="l"/>
        <c:majorGridlines>
          <c:spPr>
            <a:ln w="9525" cap="flat" cmpd="sng" algn="ctr">
              <a:solidFill>
                <a:schemeClr val="lt1">
                  <a:lumMod val="95000"/>
                  <a:alpha val="10000"/>
                </a:schemeClr>
              </a:solidFill>
              <a:round/>
            </a:ln>
            <a:effectLst/>
          </c:spPr>
        </c:majorGridlines>
        <c:title>
          <c:tx>
            <c:rich>
              <a:bodyPr rot="-5400000" spcFirstLastPara="1" vertOverflow="ellipsis" vert="horz" wrap="square" anchor="ctr" anchorCtr="1"/>
              <a:lstStyle/>
              <a:p>
                <a:pPr>
                  <a:defRPr sz="800" b="1" i="0" u="none" strike="noStrike" kern="1200" cap="all" baseline="0">
                    <a:solidFill>
                      <a:schemeClr val="lt1">
                        <a:lumMod val="75000"/>
                      </a:schemeClr>
                    </a:solidFill>
                    <a:latin typeface="+mn-lt"/>
                    <a:ea typeface="+mn-ea"/>
                    <a:cs typeface="+mn-cs"/>
                  </a:defRPr>
                </a:pPr>
                <a:r>
                  <a:rPr lang="en-US"/>
                  <a:t>Altitude [km]</a:t>
                </a:r>
              </a:p>
            </c:rich>
          </c:tx>
          <c:overlay val="0"/>
          <c:spPr>
            <a:noFill/>
            <a:ln>
              <a:noFill/>
            </a:ln>
            <a:effectLst/>
          </c:spPr>
          <c:txPr>
            <a:bodyPr rot="-5400000" spcFirstLastPara="1" vertOverflow="ellipsis" vert="horz" wrap="square" anchor="ctr" anchorCtr="1"/>
            <a:lstStyle/>
            <a:p>
              <a:pPr>
                <a:defRPr sz="800" b="1" i="0" u="none" strike="noStrike" kern="1200" cap="all" baseline="0">
                  <a:solidFill>
                    <a:schemeClr val="lt1">
                      <a:lumMod val="75000"/>
                    </a:schemeClr>
                  </a:solidFill>
                  <a:latin typeface="+mn-lt"/>
                  <a:ea typeface="+mn-ea"/>
                  <a:cs typeface="+mn-cs"/>
                </a:defRPr>
              </a:pPr>
              <a:endParaRPr lang="en-US"/>
            </a:p>
          </c:txPr>
        </c:title>
        <c:numFmt formatCode="0.00"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800" b="0" i="0" u="none" strike="noStrike" kern="1200" baseline="0">
                <a:solidFill>
                  <a:schemeClr val="lt1">
                    <a:lumMod val="75000"/>
                  </a:schemeClr>
                </a:solidFill>
                <a:latin typeface="+mn-lt"/>
                <a:ea typeface="+mn-ea"/>
                <a:cs typeface="+mn-cs"/>
              </a:defRPr>
            </a:pPr>
            <a:endParaRPr lang="en-US"/>
          </a:p>
        </c:txPr>
        <c:crossAx val="198260172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sz="800"/>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20811983883618"/>
          <c:y val="3.4055727554179564E-2"/>
          <c:w val="0.77957422320142666"/>
          <c:h val="0.78331962240111819"/>
        </c:manualLayout>
      </c:layout>
      <c:scatterChart>
        <c:scatterStyle val="lineMarker"/>
        <c:varyColors val="0"/>
        <c:ser>
          <c:idx val="2"/>
          <c:order val="0"/>
          <c:tx>
            <c:v>Mini-NS D0 (counts per sec)</c:v>
          </c:tx>
          <c:spPr>
            <a:ln w="9525" cap="rnd">
              <a:solidFill>
                <a:srgbClr val="00B050"/>
              </a:solidFill>
              <a:round/>
            </a:ln>
            <a:effectLst>
              <a:outerShdw blurRad="57150" dist="19050" dir="5400000" algn="ctr" rotWithShape="0">
                <a:srgbClr val="000000">
                  <a:alpha val="63000"/>
                </a:srgbClr>
              </a:outerShdw>
            </a:effectLst>
          </c:spPr>
          <c:marker>
            <c:symbol val="circle"/>
            <c:size val="6"/>
            <c:spPr>
              <a:solidFill>
                <a:srgbClr val="00B050"/>
              </a:solidFill>
              <a:ln w="9525" cap="rnd">
                <a:solidFill>
                  <a:srgbClr val="00B050"/>
                </a:solidFill>
                <a:round/>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marker>
          <c:errBars>
            <c:errDir val="y"/>
            <c:errBarType val="both"/>
            <c:errValType val="cust"/>
            <c:noEndCap val="0"/>
            <c:plus>
              <c:numRef>
                <c:f>'flyby analysis 02'!$L$65:$L$70</c:f>
                <c:numCache>
                  <c:formatCode>General</c:formatCode>
                  <c:ptCount val="6"/>
                  <c:pt idx="0">
                    <c:v>4.5643546458763841E-3</c:v>
                  </c:pt>
                  <c:pt idx="1">
                    <c:v>4.5338235029118139E-3</c:v>
                  </c:pt>
                  <c:pt idx="2">
                    <c:v>7.2264944628929323E-3</c:v>
                  </c:pt>
                  <c:pt idx="3">
                    <c:v>1.6557978942693057E-2</c:v>
                  </c:pt>
                  <c:pt idx="4">
                    <c:v>1.286683937707919E-2</c:v>
                  </c:pt>
                  <c:pt idx="5">
                    <c:v>8.6281194036965207E-3</c:v>
                  </c:pt>
                </c:numCache>
              </c:numRef>
            </c:plus>
            <c:minus>
              <c:numRef>
                <c:f>'flyby analysis 02'!$L$65:$L$70</c:f>
                <c:numCache>
                  <c:formatCode>General</c:formatCode>
                  <c:ptCount val="6"/>
                  <c:pt idx="0">
                    <c:v>4.5643546458763841E-3</c:v>
                  </c:pt>
                  <c:pt idx="1">
                    <c:v>4.5338235029118139E-3</c:v>
                  </c:pt>
                  <c:pt idx="2">
                    <c:v>7.2264944628929323E-3</c:v>
                  </c:pt>
                  <c:pt idx="3">
                    <c:v>1.6557978942693057E-2</c:v>
                  </c:pt>
                  <c:pt idx="4">
                    <c:v>1.286683937707919E-2</c:v>
                  </c:pt>
                  <c:pt idx="5">
                    <c:v>8.6281194036965207E-3</c:v>
                  </c:pt>
                </c:numCache>
              </c:numRef>
            </c:minus>
            <c:spPr>
              <a:noFill/>
              <a:ln w="9525" cap="flat" cmpd="sng" algn="ctr">
                <a:solidFill>
                  <a:schemeClr val="lt1">
                    <a:lumMod val="95000"/>
                  </a:schemeClr>
                </a:solidFill>
                <a:round/>
              </a:ln>
              <a:effectLst/>
            </c:spPr>
          </c:errBars>
          <c:xVal>
            <c:numRef>
              <c:f>'flyby analysis 02'!$E$65:$E$70</c:f>
              <c:numCache>
                <c:formatCode>General</c:formatCode>
                <c:ptCount val="6"/>
                <c:pt idx="0">
                  <c:v>28000</c:v>
                </c:pt>
                <c:pt idx="1">
                  <c:v>16000</c:v>
                </c:pt>
                <c:pt idx="2">
                  <c:v>8000</c:v>
                </c:pt>
                <c:pt idx="3">
                  <c:v>1300</c:v>
                </c:pt>
                <c:pt idx="4">
                  <c:v>8000</c:v>
                </c:pt>
                <c:pt idx="5">
                  <c:v>16000</c:v>
                </c:pt>
              </c:numCache>
            </c:numRef>
          </c:xVal>
          <c:yVal>
            <c:numRef>
              <c:f>'flyby analysis 02'!$K$65:$K$70</c:f>
              <c:numCache>
                <c:formatCode>General</c:formatCode>
                <c:ptCount val="6"/>
                <c:pt idx="0">
                  <c:v>2.0833333333333336E-2</c:v>
                </c:pt>
                <c:pt idx="1">
                  <c:v>2.0555555555555556E-2</c:v>
                </c:pt>
                <c:pt idx="2">
                  <c:v>5.2222222222222212E-2</c:v>
                </c:pt>
                <c:pt idx="3">
                  <c:v>0.27416666666666667</c:v>
                </c:pt>
                <c:pt idx="4">
                  <c:v>0.16555555555555557</c:v>
                </c:pt>
                <c:pt idx="5">
                  <c:v>7.4444444444444424E-2</c:v>
                </c:pt>
              </c:numCache>
            </c:numRef>
          </c:yVal>
          <c:smooth val="0"/>
          <c:extLst>
            <c:ext xmlns:c16="http://schemas.microsoft.com/office/drawing/2014/chart" uri="{C3380CC4-5D6E-409C-BE32-E72D297353CC}">
              <c16:uniqueId val="{00000000-D44B-7340-8DDD-0582FC1D5A18}"/>
            </c:ext>
          </c:extLst>
        </c:ser>
        <c:ser>
          <c:idx val="1"/>
          <c:order val="1"/>
          <c:tx>
            <c:v>Modeled Count Rate (counts per sec)</c:v>
          </c:tx>
          <c:spPr>
            <a:ln w="19050" cap="rnd">
              <a:solidFill>
                <a:schemeClr val="accent5"/>
              </a:solidFill>
              <a:prstDash val="sysDot"/>
              <a:round/>
            </a:ln>
            <a:effectLst>
              <a:outerShdw blurRad="57150" dist="19050" dir="5400000" algn="ctr" rotWithShape="0">
                <a:srgbClr val="000000">
                  <a:alpha val="63000"/>
                </a:srgbClr>
              </a:outerShdw>
            </a:effectLst>
          </c:spPr>
          <c:marker>
            <c:symbol val="circle"/>
            <c:size val="6"/>
            <c:spPr>
              <a:solidFill>
                <a:schemeClr val="accent5"/>
              </a:solidFill>
              <a:ln w="9525" cap="rnd">
                <a:solidFill>
                  <a:schemeClr val="accent5"/>
                </a:solidFill>
                <a:round/>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marker>
          <c:xVal>
            <c:numRef>
              <c:f>'flyby analysis 02'!$E$42:$E$47</c:f>
              <c:numCache>
                <c:formatCode>General</c:formatCode>
                <c:ptCount val="6"/>
                <c:pt idx="0">
                  <c:v>28000</c:v>
                </c:pt>
                <c:pt idx="1">
                  <c:v>16000</c:v>
                </c:pt>
                <c:pt idx="2">
                  <c:v>8000</c:v>
                </c:pt>
                <c:pt idx="3">
                  <c:v>1300</c:v>
                </c:pt>
                <c:pt idx="4">
                  <c:v>8000</c:v>
                </c:pt>
                <c:pt idx="5">
                  <c:v>16000</c:v>
                </c:pt>
              </c:numCache>
            </c:numRef>
          </c:xVal>
          <c:yVal>
            <c:numRef>
              <c:f>'flyby analysis 02'!$J$50:$J$55</c:f>
              <c:numCache>
                <c:formatCode>0.000</c:formatCode>
                <c:ptCount val="6"/>
                <c:pt idx="0">
                  <c:v>1.4160000000000001E-2</c:v>
                </c:pt>
                <c:pt idx="1">
                  <c:v>1.6509054645797331E-2</c:v>
                </c:pt>
                <c:pt idx="2">
                  <c:v>2.7362929301774808E-2</c:v>
                </c:pt>
                <c:pt idx="3">
                  <c:v>0.29379031263815131</c:v>
                </c:pt>
                <c:pt idx="4">
                  <c:v>0.20667476700516957</c:v>
                </c:pt>
                <c:pt idx="5">
                  <c:v>4.8151742529968559E-2</c:v>
                </c:pt>
              </c:numCache>
            </c:numRef>
          </c:yVal>
          <c:smooth val="0"/>
          <c:extLst>
            <c:ext xmlns:c16="http://schemas.microsoft.com/office/drawing/2014/chart" uri="{C3380CC4-5D6E-409C-BE32-E72D297353CC}">
              <c16:uniqueId val="{00000001-D44B-7340-8DDD-0582FC1D5A18}"/>
            </c:ext>
          </c:extLst>
        </c:ser>
        <c:dLbls>
          <c:showLegendKey val="0"/>
          <c:showVal val="0"/>
          <c:showCatName val="0"/>
          <c:showSerName val="0"/>
          <c:showPercent val="0"/>
          <c:showBubbleSize val="0"/>
        </c:dLbls>
        <c:axId val="1980868768"/>
        <c:axId val="1981059488"/>
      </c:scatterChart>
      <c:valAx>
        <c:axId val="1980868768"/>
        <c:scaling>
          <c:orientation val="minMax"/>
        </c:scaling>
        <c:delete val="0"/>
        <c:axPos val="b"/>
        <c:majorGridlines>
          <c:spPr>
            <a:ln w="9525" cap="flat" cmpd="sng" algn="ctr">
              <a:solidFill>
                <a:schemeClr val="lt1">
                  <a:lumMod val="95000"/>
                  <a:alpha val="10000"/>
                </a:schemeClr>
              </a:solidFill>
              <a:round/>
            </a:ln>
            <a:effectLst/>
          </c:spPr>
        </c:majorGridlines>
        <c:title>
          <c:tx>
            <c:rich>
              <a:bodyPr rot="0" spcFirstLastPara="1" vertOverflow="ellipsis" vert="horz" wrap="square" anchor="ctr" anchorCtr="1"/>
              <a:lstStyle/>
              <a:p>
                <a:pPr>
                  <a:defRPr sz="1200" b="1" i="0" u="none" strike="noStrike" kern="1200" cap="all" baseline="0">
                    <a:solidFill>
                      <a:schemeClr val="lt1">
                        <a:lumMod val="75000"/>
                      </a:schemeClr>
                    </a:solidFill>
                    <a:latin typeface="+mn-lt"/>
                    <a:ea typeface="+mn-ea"/>
                    <a:cs typeface="+mn-cs"/>
                  </a:defRPr>
                </a:pPr>
                <a:r>
                  <a:rPr lang="en-US"/>
                  <a:t>Lunar altitude [km]</a:t>
                </a:r>
              </a:p>
            </c:rich>
          </c:tx>
          <c:overlay val="0"/>
          <c:spPr>
            <a:noFill/>
            <a:ln>
              <a:noFill/>
            </a:ln>
            <a:effectLst/>
          </c:spPr>
          <c:txPr>
            <a:bodyPr rot="0" spcFirstLastPara="1" vertOverflow="ellipsis" vert="horz" wrap="square" anchor="ctr" anchorCtr="1"/>
            <a:lstStyle/>
            <a:p>
              <a:pPr>
                <a:defRPr sz="1200" b="1" i="0" u="none" strike="noStrike" kern="1200" cap="all" baseline="0">
                  <a:solidFill>
                    <a:schemeClr val="lt1">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200" b="0" i="0" u="none" strike="noStrike" kern="1200" baseline="0">
                <a:solidFill>
                  <a:schemeClr val="lt1">
                    <a:lumMod val="75000"/>
                  </a:schemeClr>
                </a:solidFill>
                <a:latin typeface="+mn-lt"/>
                <a:ea typeface="+mn-ea"/>
                <a:cs typeface="+mn-cs"/>
              </a:defRPr>
            </a:pPr>
            <a:endParaRPr lang="en-US"/>
          </a:p>
        </c:txPr>
        <c:crossAx val="1981059488"/>
        <c:crosses val="autoZero"/>
        <c:crossBetween val="midCat"/>
      </c:valAx>
      <c:valAx>
        <c:axId val="1981059488"/>
        <c:scaling>
          <c:orientation val="minMax"/>
        </c:scaling>
        <c:delete val="0"/>
        <c:axPos val="l"/>
        <c:majorGridlines>
          <c:spPr>
            <a:ln w="9525" cap="flat" cmpd="sng" algn="ctr">
              <a:solidFill>
                <a:schemeClr val="lt1">
                  <a:lumMod val="95000"/>
                  <a:alpha val="10000"/>
                </a:schemeClr>
              </a:solidFill>
              <a:round/>
            </a:ln>
            <a:effectLst/>
          </c:spPr>
        </c:majorGridlines>
        <c:title>
          <c:tx>
            <c:rich>
              <a:bodyPr rot="-5400000" spcFirstLastPara="1" vertOverflow="ellipsis" vert="horz" wrap="square" anchor="ctr" anchorCtr="1"/>
              <a:lstStyle/>
              <a:p>
                <a:pPr>
                  <a:defRPr sz="1200" b="1" i="0" u="none" strike="noStrike" kern="1200" cap="all" baseline="0">
                    <a:solidFill>
                      <a:schemeClr val="lt1">
                        <a:lumMod val="75000"/>
                      </a:schemeClr>
                    </a:solidFill>
                    <a:latin typeface="+mn-lt"/>
                    <a:ea typeface="+mn-ea"/>
                    <a:cs typeface="+mn-cs"/>
                  </a:defRPr>
                </a:pPr>
                <a:r>
                  <a:rPr lang="en-US"/>
                  <a:t>epithermal neutron count rate [counts per sec]</a:t>
                </a:r>
              </a:p>
            </c:rich>
          </c:tx>
          <c:layout>
            <c:manualLayout>
              <c:xMode val="edge"/>
              <c:yMode val="edge"/>
              <c:x val="3.1501861404342822E-2"/>
              <c:y val="0.1313403971903018"/>
            </c:manualLayout>
          </c:layout>
          <c:overlay val="0"/>
          <c:spPr>
            <a:noFill/>
            <a:ln>
              <a:noFill/>
            </a:ln>
            <a:effectLst/>
          </c:spPr>
          <c:txPr>
            <a:bodyPr rot="-5400000" spcFirstLastPara="1" vertOverflow="ellipsis" vert="horz" wrap="square" anchor="ctr" anchorCtr="1"/>
            <a:lstStyle/>
            <a:p>
              <a:pPr>
                <a:defRPr sz="1200" b="1" i="0" u="none" strike="noStrike" kern="1200" cap="all" baseline="0">
                  <a:solidFill>
                    <a:schemeClr val="lt1">
                      <a:lumMod val="7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lt1">
                <a:lumMod val="50000"/>
              </a:schemeClr>
            </a:solidFill>
          </a:ln>
          <a:effectLst/>
        </c:spPr>
        <c:txPr>
          <a:bodyPr rot="-60000000" spcFirstLastPara="1" vertOverflow="ellipsis" vert="horz" wrap="square" anchor="ctr" anchorCtr="1"/>
          <a:lstStyle/>
          <a:p>
            <a:pPr>
              <a:defRPr sz="1200" b="0" i="0" u="none" strike="noStrike" kern="1200" baseline="0">
                <a:solidFill>
                  <a:schemeClr val="lt1">
                    <a:lumMod val="75000"/>
                  </a:schemeClr>
                </a:solidFill>
                <a:latin typeface="+mn-lt"/>
                <a:ea typeface="+mn-ea"/>
                <a:cs typeface="+mn-cs"/>
              </a:defRPr>
            </a:pPr>
            <a:endParaRPr lang="en-US"/>
          </a:p>
        </c:txPr>
        <c:crossAx val="1980868768"/>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lt1">
                  <a:lumMod val="7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sz="12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8">
  <cs:axisTitle>
    <cs:lnRef idx="0"/>
    <cs:fillRef idx="0"/>
    <cs:effectRef idx="0"/>
    <cs:fontRef idx="minor">
      <a:schemeClr val="lt1">
        <a:lumMod val="75000"/>
      </a:schemeClr>
    </cs:fontRef>
    <cs:defRPr sz="900" b="1" kern="1200" cap="all"/>
  </cs:axisTitle>
  <cs:categoryAxis>
    <cs:lnRef idx="0"/>
    <cs:fillRef idx="0"/>
    <cs:effectRef idx="0"/>
    <cs:fontRef idx="minor">
      <a:schemeClr val="lt1">
        <a:lumMod val="75000"/>
      </a:schemeClr>
    </cs:fontRef>
    <cs:spPr>
      <a:ln w="9525" cap="flat" cmpd="sng" algn="ctr">
        <a:solidFill>
          <a:schemeClr val="lt1">
            <a:lumMod val="50000"/>
          </a:schemeClr>
        </a:solidFill>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7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9525" cap="rnd">
        <a:solidFill>
          <a:schemeClr val="phClr"/>
        </a:solidFill>
        <a:round/>
      </a:ln>
    </cs:spPr>
  </cs:dataPointLine>
  <cs:dataPointMarker>
    <cs:lnRef idx="0">
      <cs:styleClr val="auto"/>
    </cs:lnRef>
    <cs:fillRef idx="3">
      <cs:styleClr val="auto"/>
    </cs:fillRef>
    <cs:effectRef idx="3"/>
    <cs:fontRef idx="minor">
      <a:schemeClr val="tx1"/>
    </cs:fontRef>
    <cs:spPr>
      <a:ln w="9525" cap="rnd">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7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75000"/>
      </a:schemeClr>
    </cs:fontRef>
    <cs:spPr>
      <a:ln w="9525" cap="flat" cmpd="sng" algn="ctr">
        <a:solidFill>
          <a:schemeClr val="lt1">
            <a:lumMod val="50000"/>
          </a:schemeClr>
        </a:solidFill>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lt1">
        <a:lumMod val="7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75000"/>
      </a:schemeClr>
    </cs:fontRef>
    <cs:spPr>
      <a:ln w="9525" cap="flat" cmpd="sng" algn="ctr">
        <a:solidFill>
          <a:schemeClr val="lt1">
            <a:lumMod val="50000"/>
          </a:schemeClr>
        </a:solidFill>
      </a:ln>
    </cs:spPr>
    <cs:defRPr sz="9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48">
  <cs:axisTitle>
    <cs:lnRef idx="0"/>
    <cs:fillRef idx="0"/>
    <cs:effectRef idx="0"/>
    <cs:fontRef idx="minor">
      <a:schemeClr val="lt1">
        <a:lumMod val="75000"/>
      </a:schemeClr>
    </cs:fontRef>
    <cs:defRPr sz="900" b="1" kern="1200" cap="all"/>
  </cs:axisTitle>
  <cs:categoryAxis>
    <cs:lnRef idx="0"/>
    <cs:fillRef idx="0"/>
    <cs:effectRef idx="0"/>
    <cs:fontRef idx="minor">
      <a:schemeClr val="lt1">
        <a:lumMod val="75000"/>
      </a:schemeClr>
    </cs:fontRef>
    <cs:spPr>
      <a:ln w="9525" cap="flat" cmpd="sng" algn="ctr">
        <a:solidFill>
          <a:schemeClr val="lt1">
            <a:lumMod val="50000"/>
          </a:schemeClr>
        </a:solidFill>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7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9525" cap="rnd">
        <a:solidFill>
          <a:schemeClr val="phClr"/>
        </a:solidFill>
        <a:round/>
      </a:ln>
    </cs:spPr>
  </cs:dataPointLine>
  <cs:dataPointMarker>
    <cs:lnRef idx="0">
      <cs:styleClr val="auto"/>
    </cs:lnRef>
    <cs:fillRef idx="3">
      <cs:styleClr val="auto"/>
    </cs:fillRef>
    <cs:effectRef idx="3"/>
    <cs:fontRef idx="minor">
      <a:schemeClr val="tx1"/>
    </cs:fontRef>
    <cs:spPr>
      <a:ln w="9525" cap="rnd">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7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75000"/>
      </a:schemeClr>
    </cs:fontRef>
    <cs:spPr>
      <a:ln w="9525" cap="flat" cmpd="sng" algn="ctr">
        <a:solidFill>
          <a:schemeClr val="lt1">
            <a:lumMod val="50000"/>
          </a:schemeClr>
        </a:solidFill>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lt1">
        <a:lumMod val="7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75000"/>
      </a:schemeClr>
    </cs:fontRef>
    <cs:spPr>
      <a:ln w="9525" cap="flat" cmpd="sng" algn="ctr">
        <a:solidFill>
          <a:schemeClr val="lt1">
            <a:lumMod val="50000"/>
          </a:schemeClr>
        </a:solidFill>
      </a:ln>
    </cs:spPr>
    <cs:defRPr sz="900" kern="1200"/>
  </cs:valueAxis>
  <cs:wall>
    <cs:lnRef idx="0"/>
    <cs:fillRef idx="0"/>
    <cs:effectRef idx="0"/>
    <cs:fontRef idx="minor">
      <a:schemeClr val="tx1"/>
    </cs:fontRef>
  </cs:wall>
</cs:chartStyle>
</file>

<file path=ppt/drawings/drawing1.xml><?xml version="1.0" encoding="utf-8"?>
<c:userShapes xmlns:c="http://schemas.openxmlformats.org/drawingml/2006/chart">
  <cdr:relSizeAnchor xmlns:cdr="http://schemas.openxmlformats.org/drawingml/2006/chartDrawing">
    <cdr:from>
      <cdr:x>0.10207</cdr:x>
      <cdr:y>0.22802</cdr:y>
    </cdr:from>
    <cdr:to>
      <cdr:x>0.96632</cdr:x>
      <cdr:y>0.22882</cdr:y>
    </cdr:to>
    <cdr:cxnSp macro="">
      <cdr:nvCxnSpPr>
        <cdr:cNvPr id="3" name="Straight Connector 2">
          <a:extLst xmlns:a="http://schemas.openxmlformats.org/drawingml/2006/main">
            <a:ext uri="{FF2B5EF4-FFF2-40B4-BE49-F238E27FC236}">
              <a16:creationId xmlns:a16="http://schemas.microsoft.com/office/drawing/2014/main" id="{B1BE5C48-CFE9-8EB6-3E1C-5B0476657A4C}"/>
            </a:ext>
          </a:extLst>
        </cdr:cNvPr>
        <cdr:cNvCxnSpPr/>
      </cdr:nvCxnSpPr>
      <cdr:spPr>
        <a:xfrm xmlns:a="http://schemas.openxmlformats.org/drawingml/2006/main">
          <a:off x="642683" y="1012342"/>
          <a:ext cx="5441620" cy="3557"/>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0.09854</cdr:x>
      <cdr:y>0.48702</cdr:y>
    </cdr:from>
    <cdr:to>
      <cdr:x>0.96279</cdr:x>
      <cdr:y>0.48782</cdr:y>
    </cdr:to>
    <cdr:cxnSp macro="">
      <cdr:nvCxnSpPr>
        <cdr:cNvPr id="5" name="Straight Connector 4">
          <a:extLst xmlns:a="http://schemas.openxmlformats.org/drawingml/2006/main">
            <a:ext uri="{FF2B5EF4-FFF2-40B4-BE49-F238E27FC236}">
              <a16:creationId xmlns:a16="http://schemas.microsoft.com/office/drawing/2014/main" id="{159B2B5C-E440-669D-81F2-9978593E78DA}"/>
            </a:ext>
          </a:extLst>
        </cdr:cNvPr>
        <cdr:cNvCxnSpPr/>
      </cdr:nvCxnSpPr>
      <cdr:spPr>
        <a:xfrm xmlns:a="http://schemas.openxmlformats.org/drawingml/2006/main">
          <a:off x="620471" y="2162240"/>
          <a:ext cx="5441620" cy="3557"/>
        </a:xfrm>
        <a:prstGeom xmlns:a="http://schemas.openxmlformats.org/drawingml/2006/main" prst="line">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C5AA2A-C4C7-6F40-84DF-2647C1F29054}" type="datetimeFigureOut">
              <a:rPr lang="en-US" smtClean="0"/>
              <a:t>4/28/23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CD13F-D6D4-0044-B6CF-838D8961CA51}" type="slidenum">
              <a:rPr lang="en-US" smtClean="0"/>
              <a:t>‹#›</a:t>
            </a:fld>
            <a:endParaRPr lang="en-US"/>
          </a:p>
        </p:txBody>
      </p:sp>
    </p:spTree>
    <p:extLst>
      <p:ext uri="{BB962C8B-B14F-4D97-AF65-F5344CB8AC3E}">
        <p14:creationId xmlns:p14="http://schemas.microsoft.com/office/powerpoint/2010/main" val="1966627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4699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8488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9062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8889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0643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3443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0695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1312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95268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00412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1372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7523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0916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LP </a:t>
            </a:r>
            <a:r>
              <a:rPr lang="mr-IN" dirty="0"/>
              <a:t>–</a:t>
            </a:r>
            <a:r>
              <a:rPr lang="en-US" dirty="0"/>
              <a:t> launch 1998, 30/100 km,</a:t>
            </a:r>
            <a:r>
              <a:rPr lang="en-US" baseline="0" dirty="0"/>
              <a:t> 19 </a:t>
            </a:r>
            <a:r>
              <a:rPr lang="en-US" baseline="0" dirty="0" err="1"/>
              <a:t>mos</a:t>
            </a:r>
            <a:r>
              <a:rPr lang="en-US" baseline="0" dirty="0"/>
              <a:t> (12 @ 100, 7 @ 30)</a:t>
            </a:r>
          </a:p>
          <a:p>
            <a:r>
              <a:rPr lang="en-US" baseline="0" dirty="0"/>
              <a:t>LRO </a:t>
            </a:r>
            <a:r>
              <a:rPr lang="mr-IN" baseline="0" dirty="0"/>
              <a:t>–</a:t>
            </a:r>
            <a:r>
              <a:rPr lang="en-US" baseline="0" dirty="0"/>
              <a:t> launch 2009, 50/100km as low as 30</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09721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6036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0757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000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5461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5CC317D-F3C2-9942-B56C-5A848638D0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7459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7.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B6A32-949B-E8F9-26D5-DCB80891A6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C9D8F1C-E6A2-7EE7-44BF-16469CB2F90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B8DAC2D-DC4F-FACB-7808-BEFAE246DBB3}"/>
              </a:ext>
            </a:extLst>
          </p:cNvPr>
          <p:cNvSpPr>
            <a:spLocks noGrp="1"/>
          </p:cNvSpPr>
          <p:nvPr>
            <p:ph type="dt" sz="half" idx="10"/>
          </p:nvPr>
        </p:nvSpPr>
        <p:spPr/>
        <p:txBody>
          <a:bodyPr/>
          <a:lstStyle/>
          <a:p>
            <a:fld id="{1E69CAD6-A16C-E546-B800-5DE9BFE05F42}" type="datetimeFigureOut">
              <a:rPr lang="en-US" smtClean="0"/>
              <a:t>4/28/23</a:t>
            </a:fld>
            <a:endParaRPr lang="en-US"/>
          </a:p>
        </p:txBody>
      </p:sp>
      <p:sp>
        <p:nvSpPr>
          <p:cNvPr id="5" name="Footer Placeholder 4">
            <a:extLst>
              <a:ext uri="{FF2B5EF4-FFF2-40B4-BE49-F238E27FC236}">
                <a16:creationId xmlns:a16="http://schemas.microsoft.com/office/drawing/2014/main" id="{45F10FBB-C32C-43AF-A3E7-1AEF31E3CC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7BA6AC-F9F0-A683-3118-0B89DF2C54EE}"/>
              </a:ext>
            </a:extLst>
          </p:cNvPr>
          <p:cNvSpPr>
            <a:spLocks noGrp="1"/>
          </p:cNvSpPr>
          <p:nvPr>
            <p:ph type="sldNum" sz="quarter" idx="12"/>
          </p:nvPr>
        </p:nvSpPr>
        <p:spPr/>
        <p:txBody>
          <a:bodyPr/>
          <a:lstStyle/>
          <a:p>
            <a:fld id="{58465076-7692-D841-83E5-32F1311A9D08}" type="slidenum">
              <a:rPr lang="en-US" smtClean="0"/>
              <a:t>‹#›</a:t>
            </a:fld>
            <a:endParaRPr lang="en-US"/>
          </a:p>
        </p:txBody>
      </p:sp>
    </p:spTree>
    <p:extLst>
      <p:ext uri="{BB962C8B-B14F-4D97-AF65-F5344CB8AC3E}">
        <p14:creationId xmlns:p14="http://schemas.microsoft.com/office/powerpoint/2010/main" val="401591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03E9E-D602-4018-7AC3-0ACFFE42809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7E3E253-78A2-868B-3E24-B0D027DFA4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83C8A2-D2F4-0C3F-5415-2B9BE9AE3684}"/>
              </a:ext>
            </a:extLst>
          </p:cNvPr>
          <p:cNvSpPr>
            <a:spLocks noGrp="1"/>
          </p:cNvSpPr>
          <p:nvPr>
            <p:ph type="dt" sz="half" idx="10"/>
          </p:nvPr>
        </p:nvSpPr>
        <p:spPr/>
        <p:txBody>
          <a:bodyPr/>
          <a:lstStyle/>
          <a:p>
            <a:fld id="{1E69CAD6-A16C-E546-B800-5DE9BFE05F42}" type="datetimeFigureOut">
              <a:rPr lang="en-US" smtClean="0"/>
              <a:t>4/28/23</a:t>
            </a:fld>
            <a:endParaRPr lang="en-US"/>
          </a:p>
        </p:txBody>
      </p:sp>
      <p:sp>
        <p:nvSpPr>
          <p:cNvPr id="5" name="Footer Placeholder 4">
            <a:extLst>
              <a:ext uri="{FF2B5EF4-FFF2-40B4-BE49-F238E27FC236}">
                <a16:creationId xmlns:a16="http://schemas.microsoft.com/office/drawing/2014/main" id="{A9422306-31D6-CE24-947F-307BA9B10B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BA21CC-9C56-8F00-834D-D57EE2DBF673}"/>
              </a:ext>
            </a:extLst>
          </p:cNvPr>
          <p:cNvSpPr>
            <a:spLocks noGrp="1"/>
          </p:cNvSpPr>
          <p:nvPr>
            <p:ph type="sldNum" sz="quarter" idx="12"/>
          </p:nvPr>
        </p:nvSpPr>
        <p:spPr/>
        <p:txBody>
          <a:bodyPr/>
          <a:lstStyle/>
          <a:p>
            <a:fld id="{58465076-7692-D841-83E5-32F1311A9D08}" type="slidenum">
              <a:rPr lang="en-US" smtClean="0"/>
              <a:t>‹#›</a:t>
            </a:fld>
            <a:endParaRPr lang="en-US"/>
          </a:p>
        </p:txBody>
      </p:sp>
    </p:spTree>
    <p:extLst>
      <p:ext uri="{BB962C8B-B14F-4D97-AF65-F5344CB8AC3E}">
        <p14:creationId xmlns:p14="http://schemas.microsoft.com/office/powerpoint/2010/main" val="6243411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A287D5-8433-8D62-7608-D9FE2602E0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4A64B7E-C1E5-CBC8-D2A8-0338EDFCABA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BA7B18-1219-AE7D-DA04-894AF706D6E1}"/>
              </a:ext>
            </a:extLst>
          </p:cNvPr>
          <p:cNvSpPr>
            <a:spLocks noGrp="1"/>
          </p:cNvSpPr>
          <p:nvPr>
            <p:ph type="dt" sz="half" idx="10"/>
          </p:nvPr>
        </p:nvSpPr>
        <p:spPr/>
        <p:txBody>
          <a:bodyPr/>
          <a:lstStyle/>
          <a:p>
            <a:fld id="{1E69CAD6-A16C-E546-B800-5DE9BFE05F42}" type="datetimeFigureOut">
              <a:rPr lang="en-US" smtClean="0"/>
              <a:t>4/28/23</a:t>
            </a:fld>
            <a:endParaRPr lang="en-US"/>
          </a:p>
        </p:txBody>
      </p:sp>
      <p:sp>
        <p:nvSpPr>
          <p:cNvPr id="5" name="Footer Placeholder 4">
            <a:extLst>
              <a:ext uri="{FF2B5EF4-FFF2-40B4-BE49-F238E27FC236}">
                <a16:creationId xmlns:a16="http://schemas.microsoft.com/office/drawing/2014/main" id="{27F09A9F-2D59-13AE-459B-D8E77DC0E0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ED7E88-B244-CB37-570E-778CDCC43A0A}"/>
              </a:ext>
            </a:extLst>
          </p:cNvPr>
          <p:cNvSpPr>
            <a:spLocks noGrp="1"/>
          </p:cNvSpPr>
          <p:nvPr>
            <p:ph type="sldNum" sz="quarter" idx="12"/>
          </p:nvPr>
        </p:nvSpPr>
        <p:spPr/>
        <p:txBody>
          <a:bodyPr/>
          <a:lstStyle/>
          <a:p>
            <a:fld id="{58465076-7692-D841-83E5-32F1311A9D08}" type="slidenum">
              <a:rPr lang="en-US" smtClean="0"/>
              <a:t>‹#›</a:t>
            </a:fld>
            <a:endParaRPr lang="en-US"/>
          </a:p>
        </p:txBody>
      </p:sp>
    </p:spTree>
    <p:extLst>
      <p:ext uri="{BB962C8B-B14F-4D97-AF65-F5344CB8AC3E}">
        <p14:creationId xmlns:p14="http://schemas.microsoft.com/office/powerpoint/2010/main" val="1464480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29631B-AFA8-422E-942B-87AF92CF3512}" type="datetimeFigureOut">
              <a:rPr lang="en-US" smtClean="0"/>
              <a:t>4/28/23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C6CA25-8E08-4744-A7DA-7F3851918B53}" type="slidenum">
              <a:rPr lang="en-US" smtClean="0"/>
              <a:t>‹#›</a:t>
            </a:fld>
            <a:endParaRPr lang="en-US"/>
          </a:p>
        </p:txBody>
      </p:sp>
    </p:spTree>
    <p:extLst>
      <p:ext uri="{BB962C8B-B14F-4D97-AF65-F5344CB8AC3E}">
        <p14:creationId xmlns:p14="http://schemas.microsoft.com/office/powerpoint/2010/main" val="14555910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A29631B-AFA8-422E-942B-87AF92CF3512}" type="datetimeFigureOut">
              <a:rPr lang="en-US" smtClean="0"/>
              <a:t>4/28/23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C6CA25-8E08-4744-A7DA-7F3851918B53}" type="slidenum">
              <a:rPr lang="en-US" smtClean="0"/>
              <a:t>‹#›</a:t>
            </a:fld>
            <a:endParaRPr lang="en-US"/>
          </a:p>
        </p:txBody>
      </p:sp>
    </p:spTree>
    <p:extLst>
      <p:ext uri="{BB962C8B-B14F-4D97-AF65-F5344CB8AC3E}">
        <p14:creationId xmlns:p14="http://schemas.microsoft.com/office/powerpoint/2010/main" val="38852064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A29631B-AFA8-422E-942B-87AF92CF3512}" type="datetimeFigureOut">
              <a:rPr lang="en-US" smtClean="0"/>
              <a:t>4/28/23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C6CA25-8E08-4744-A7DA-7F3851918B53}" type="slidenum">
              <a:rPr lang="en-US" smtClean="0"/>
              <a:t>‹#›</a:t>
            </a:fld>
            <a:endParaRPr lang="en-US"/>
          </a:p>
        </p:txBody>
      </p:sp>
    </p:spTree>
    <p:extLst>
      <p:ext uri="{BB962C8B-B14F-4D97-AF65-F5344CB8AC3E}">
        <p14:creationId xmlns:p14="http://schemas.microsoft.com/office/powerpoint/2010/main" val="15653624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A29631B-AFA8-422E-942B-87AF92CF3512}" type="datetimeFigureOut">
              <a:rPr lang="en-US" smtClean="0"/>
              <a:t>4/28/23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C6CA25-8E08-4744-A7DA-7F3851918B53}" type="slidenum">
              <a:rPr lang="en-US" smtClean="0"/>
              <a:t>‹#›</a:t>
            </a:fld>
            <a:endParaRPr lang="en-US"/>
          </a:p>
        </p:txBody>
      </p:sp>
    </p:spTree>
    <p:extLst>
      <p:ext uri="{BB962C8B-B14F-4D97-AF65-F5344CB8AC3E}">
        <p14:creationId xmlns:p14="http://schemas.microsoft.com/office/powerpoint/2010/main" val="17575310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A29631B-AFA8-422E-942B-87AF92CF3512}" type="datetimeFigureOut">
              <a:rPr lang="en-US" smtClean="0"/>
              <a:t>4/28/23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C6CA25-8E08-4744-A7DA-7F3851918B53}" type="slidenum">
              <a:rPr lang="en-US" smtClean="0"/>
              <a:t>‹#›</a:t>
            </a:fld>
            <a:endParaRPr lang="en-US"/>
          </a:p>
        </p:txBody>
      </p:sp>
    </p:spTree>
    <p:extLst>
      <p:ext uri="{BB962C8B-B14F-4D97-AF65-F5344CB8AC3E}">
        <p14:creationId xmlns:p14="http://schemas.microsoft.com/office/powerpoint/2010/main" val="9300777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A29631B-AFA8-422E-942B-87AF92CF3512}" type="datetimeFigureOut">
              <a:rPr lang="en-US" smtClean="0"/>
              <a:t>4/28/23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C6CA25-8E08-4744-A7DA-7F3851918B53}" type="slidenum">
              <a:rPr lang="en-US" smtClean="0"/>
              <a:t>‹#›</a:t>
            </a:fld>
            <a:endParaRPr lang="en-US"/>
          </a:p>
        </p:txBody>
      </p:sp>
    </p:spTree>
    <p:extLst>
      <p:ext uri="{BB962C8B-B14F-4D97-AF65-F5344CB8AC3E}">
        <p14:creationId xmlns:p14="http://schemas.microsoft.com/office/powerpoint/2010/main" val="8880955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29631B-AFA8-422E-942B-87AF92CF3512}" type="datetimeFigureOut">
              <a:rPr lang="en-US" smtClean="0"/>
              <a:t>4/28/23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C6CA25-8E08-4744-A7DA-7F3851918B53}" type="slidenum">
              <a:rPr lang="en-US" smtClean="0"/>
              <a:t>‹#›</a:t>
            </a:fld>
            <a:endParaRPr lang="en-US"/>
          </a:p>
        </p:txBody>
      </p:sp>
    </p:spTree>
    <p:extLst>
      <p:ext uri="{BB962C8B-B14F-4D97-AF65-F5344CB8AC3E}">
        <p14:creationId xmlns:p14="http://schemas.microsoft.com/office/powerpoint/2010/main" val="395137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A29631B-AFA8-422E-942B-87AF92CF3512}" type="datetimeFigureOut">
              <a:rPr lang="en-US" smtClean="0"/>
              <a:t>4/28/23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C6CA25-8E08-4744-A7DA-7F3851918B53}" type="slidenum">
              <a:rPr lang="en-US" smtClean="0"/>
              <a:t>‹#›</a:t>
            </a:fld>
            <a:endParaRPr lang="en-US"/>
          </a:p>
        </p:txBody>
      </p:sp>
    </p:spTree>
    <p:extLst>
      <p:ext uri="{BB962C8B-B14F-4D97-AF65-F5344CB8AC3E}">
        <p14:creationId xmlns:p14="http://schemas.microsoft.com/office/powerpoint/2010/main" val="2661646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10656-59AD-F07B-5D16-DFE7C2C212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27ACFBB-C6FD-C2C6-41FB-054548EDD8A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85C696-865A-CD03-D277-7505F2C0B472}"/>
              </a:ext>
            </a:extLst>
          </p:cNvPr>
          <p:cNvSpPr>
            <a:spLocks noGrp="1"/>
          </p:cNvSpPr>
          <p:nvPr>
            <p:ph type="dt" sz="half" idx="10"/>
          </p:nvPr>
        </p:nvSpPr>
        <p:spPr/>
        <p:txBody>
          <a:bodyPr/>
          <a:lstStyle/>
          <a:p>
            <a:fld id="{1E69CAD6-A16C-E546-B800-5DE9BFE05F42}" type="datetimeFigureOut">
              <a:rPr lang="en-US" smtClean="0"/>
              <a:t>4/28/23</a:t>
            </a:fld>
            <a:endParaRPr lang="en-US"/>
          </a:p>
        </p:txBody>
      </p:sp>
      <p:sp>
        <p:nvSpPr>
          <p:cNvPr id="5" name="Footer Placeholder 4">
            <a:extLst>
              <a:ext uri="{FF2B5EF4-FFF2-40B4-BE49-F238E27FC236}">
                <a16:creationId xmlns:a16="http://schemas.microsoft.com/office/drawing/2014/main" id="{D13E438D-FCE8-60F2-1C65-F33CC822AB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DEA712-8035-CC44-D3D3-CDD12EF92A24}"/>
              </a:ext>
            </a:extLst>
          </p:cNvPr>
          <p:cNvSpPr>
            <a:spLocks noGrp="1"/>
          </p:cNvSpPr>
          <p:nvPr>
            <p:ph type="sldNum" sz="quarter" idx="12"/>
          </p:nvPr>
        </p:nvSpPr>
        <p:spPr/>
        <p:txBody>
          <a:bodyPr/>
          <a:lstStyle/>
          <a:p>
            <a:fld id="{58465076-7692-D841-83E5-32F1311A9D08}" type="slidenum">
              <a:rPr lang="en-US" smtClean="0"/>
              <a:t>‹#›</a:t>
            </a:fld>
            <a:endParaRPr lang="en-US"/>
          </a:p>
        </p:txBody>
      </p:sp>
    </p:spTree>
    <p:extLst>
      <p:ext uri="{BB962C8B-B14F-4D97-AF65-F5344CB8AC3E}">
        <p14:creationId xmlns:p14="http://schemas.microsoft.com/office/powerpoint/2010/main" val="40229016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A29631B-AFA8-422E-942B-87AF92CF3512}" type="datetimeFigureOut">
              <a:rPr lang="en-US" smtClean="0"/>
              <a:t>4/28/23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C6CA25-8E08-4744-A7DA-7F3851918B53}" type="slidenum">
              <a:rPr lang="en-US" smtClean="0"/>
              <a:t>‹#›</a:t>
            </a:fld>
            <a:endParaRPr lang="en-US"/>
          </a:p>
        </p:txBody>
      </p:sp>
    </p:spTree>
    <p:extLst>
      <p:ext uri="{BB962C8B-B14F-4D97-AF65-F5344CB8AC3E}">
        <p14:creationId xmlns:p14="http://schemas.microsoft.com/office/powerpoint/2010/main" val="24077802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A29631B-AFA8-422E-942B-87AF92CF3512}" type="datetimeFigureOut">
              <a:rPr lang="en-US" smtClean="0"/>
              <a:t>4/28/23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C6CA25-8E08-4744-A7DA-7F3851918B53}" type="slidenum">
              <a:rPr lang="en-US" smtClean="0"/>
              <a:t>‹#›</a:t>
            </a:fld>
            <a:endParaRPr lang="en-US"/>
          </a:p>
        </p:txBody>
      </p:sp>
    </p:spTree>
    <p:extLst>
      <p:ext uri="{BB962C8B-B14F-4D97-AF65-F5344CB8AC3E}">
        <p14:creationId xmlns:p14="http://schemas.microsoft.com/office/powerpoint/2010/main" val="17902254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A29631B-AFA8-422E-942B-87AF92CF3512}" type="datetimeFigureOut">
              <a:rPr lang="en-US" smtClean="0"/>
              <a:t>4/28/23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C6CA25-8E08-4744-A7DA-7F3851918B53}" type="slidenum">
              <a:rPr lang="en-US" smtClean="0"/>
              <a:t>‹#›</a:t>
            </a:fld>
            <a:endParaRPr lang="en-US"/>
          </a:p>
        </p:txBody>
      </p:sp>
    </p:spTree>
    <p:extLst>
      <p:ext uri="{BB962C8B-B14F-4D97-AF65-F5344CB8AC3E}">
        <p14:creationId xmlns:p14="http://schemas.microsoft.com/office/powerpoint/2010/main" val="19160705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18492" y="124928"/>
            <a:ext cx="9289144" cy="560872"/>
          </a:xfrm>
        </p:spPr>
        <p:txBody>
          <a:bodyPr/>
          <a:lstStyle/>
          <a:p>
            <a:r>
              <a:rPr lang="en-US" dirty="0"/>
              <a:t>Click to edit Master title style</a:t>
            </a:r>
          </a:p>
        </p:txBody>
      </p:sp>
      <p:sp>
        <p:nvSpPr>
          <p:cNvPr id="4" name="Slide Number Placeholder 5"/>
          <p:cNvSpPr>
            <a:spLocks noGrp="1"/>
          </p:cNvSpPr>
          <p:nvPr>
            <p:ph type="sldNum" sz="quarter" idx="4"/>
          </p:nvPr>
        </p:nvSpPr>
        <p:spPr>
          <a:xfrm>
            <a:off x="9042400" y="6569078"/>
            <a:ext cx="2844800" cy="212725"/>
          </a:xfrm>
          <a:prstGeom prst="rect">
            <a:avLst/>
          </a:prstGeom>
        </p:spPr>
        <p:txBody>
          <a:bodyPr vert="horz" lIns="91440" tIns="45720" rIns="91440" bIns="45720" rtlCol="0" anchor="ctr"/>
          <a:lstStyle>
            <a:lvl1pPr algn="r">
              <a:defRPr sz="750">
                <a:solidFill>
                  <a:schemeClr val="bg1">
                    <a:lumMod val="50000"/>
                  </a:schemeClr>
                </a:solidFill>
                <a:latin typeface="Arial" pitchFamily="34" charset="0"/>
                <a:cs typeface="Arial" pitchFamily="34" charset="0"/>
              </a:defRPr>
            </a:lvl1pPr>
          </a:lstStyle>
          <a:p>
            <a:fld id="{90D7058A-810B-4EBD-8FDF-04ECCAA20044}" type="slidenum">
              <a:rPr lang="en-US" smtClean="0">
                <a:solidFill>
                  <a:prstClr val="white">
                    <a:lumMod val="50000"/>
                  </a:prstClr>
                </a:solidFill>
              </a:rPr>
              <a:pPr/>
              <a:t>‹#›</a:t>
            </a:fld>
            <a:endParaRPr lang="en-US" dirty="0">
              <a:solidFill>
                <a:prstClr val="white">
                  <a:lumMod val="50000"/>
                </a:prstClr>
              </a:solidFill>
            </a:endParaRPr>
          </a:p>
        </p:txBody>
      </p:sp>
      <p:sp>
        <p:nvSpPr>
          <p:cNvPr id="6" name="Text Placeholder 4">
            <a:extLst>
              <a:ext uri="{FF2B5EF4-FFF2-40B4-BE49-F238E27FC236}">
                <a16:creationId xmlns:a16="http://schemas.microsoft.com/office/drawing/2014/main" id="{A020A2A2-BCC3-E046-A692-790308F73EB8}"/>
              </a:ext>
            </a:extLst>
          </p:cNvPr>
          <p:cNvSpPr>
            <a:spLocks noGrp="1"/>
          </p:cNvSpPr>
          <p:nvPr>
            <p:ph type="body" sz="quarter" idx="10"/>
          </p:nvPr>
        </p:nvSpPr>
        <p:spPr>
          <a:xfrm>
            <a:off x="7171764" y="2883367"/>
            <a:ext cx="4876800" cy="1828800"/>
          </a:xfrm>
        </p:spPr>
        <p:txBody>
          <a:bodyPr/>
          <a:lstStyle>
            <a:lvl1pPr marL="0" indent="0">
              <a:buFont typeface="Arial" charset="0"/>
              <a:buNone/>
              <a:defRPr sz="900" b="1">
                <a:latin typeface="Courier" charset="0"/>
                <a:ea typeface="Courier" charset="0"/>
                <a:cs typeface="Courier" charset="0"/>
              </a:defRPr>
            </a:lvl1pPr>
            <a:lvl2pPr marL="274637" indent="0">
              <a:buNone/>
              <a:defRPr/>
            </a:lvl2pPr>
            <a:lvl3pPr marL="547687" indent="0">
              <a:buNone/>
              <a:defRPr/>
            </a:lvl3pPr>
            <a:lvl4pPr marL="822325" indent="0">
              <a:buNone/>
              <a:defRPr/>
            </a:lvl4pPr>
            <a:lvl5pPr marL="1050925" indent="0">
              <a:buNone/>
              <a:defRPr/>
            </a:lvl5pPr>
          </a:lstStyle>
          <a:p>
            <a:pPr lvl="0"/>
            <a:r>
              <a:rPr lang="en-US" dirty="0"/>
              <a:t>Click to edit Master text styles</a:t>
            </a:r>
          </a:p>
        </p:txBody>
      </p:sp>
    </p:spTree>
    <p:extLst>
      <p:ext uri="{BB962C8B-B14F-4D97-AF65-F5344CB8AC3E}">
        <p14:creationId xmlns:p14="http://schemas.microsoft.com/office/powerpoint/2010/main" val="9902883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1BA8F68-ED40-9747-BC60-4D6862CE3A1F}" type="datetimeFigureOut">
              <a:rPr lang="en-US" smtClean="0"/>
              <a:t>4/28/23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A6F76A-0F5C-2F4A-9E14-B5B4693D6612}" type="slidenum">
              <a:rPr lang="en-US" smtClean="0"/>
              <a:t>‹#›</a:t>
            </a:fld>
            <a:endParaRPr lang="en-US"/>
          </a:p>
        </p:txBody>
      </p:sp>
    </p:spTree>
    <p:extLst>
      <p:ext uri="{BB962C8B-B14F-4D97-AF65-F5344CB8AC3E}">
        <p14:creationId xmlns:p14="http://schemas.microsoft.com/office/powerpoint/2010/main" val="18361424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BA8F68-ED40-9747-BC60-4D6862CE3A1F}" type="datetimeFigureOut">
              <a:rPr lang="en-US" smtClean="0"/>
              <a:t>4/28/23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A6F76A-0F5C-2F4A-9E14-B5B4693D6612}" type="slidenum">
              <a:rPr lang="en-US" smtClean="0"/>
              <a:t>‹#›</a:t>
            </a:fld>
            <a:endParaRPr lang="en-US"/>
          </a:p>
        </p:txBody>
      </p:sp>
    </p:spTree>
    <p:extLst>
      <p:ext uri="{BB962C8B-B14F-4D97-AF65-F5344CB8AC3E}">
        <p14:creationId xmlns:p14="http://schemas.microsoft.com/office/powerpoint/2010/main" val="7233236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1BA8F68-ED40-9747-BC60-4D6862CE3A1F}" type="datetimeFigureOut">
              <a:rPr lang="en-US" smtClean="0"/>
              <a:t>4/28/23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A6F76A-0F5C-2F4A-9E14-B5B4693D6612}" type="slidenum">
              <a:rPr lang="en-US" smtClean="0"/>
              <a:t>‹#›</a:t>
            </a:fld>
            <a:endParaRPr lang="en-US"/>
          </a:p>
        </p:txBody>
      </p:sp>
    </p:spTree>
    <p:extLst>
      <p:ext uri="{BB962C8B-B14F-4D97-AF65-F5344CB8AC3E}">
        <p14:creationId xmlns:p14="http://schemas.microsoft.com/office/powerpoint/2010/main" val="23416168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1BA8F68-ED40-9747-BC60-4D6862CE3A1F}" type="datetimeFigureOut">
              <a:rPr lang="en-US" smtClean="0"/>
              <a:t>4/28/23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A6F76A-0F5C-2F4A-9E14-B5B4693D6612}" type="slidenum">
              <a:rPr lang="en-US" smtClean="0"/>
              <a:t>‹#›</a:t>
            </a:fld>
            <a:endParaRPr lang="en-US"/>
          </a:p>
        </p:txBody>
      </p:sp>
    </p:spTree>
    <p:extLst>
      <p:ext uri="{BB962C8B-B14F-4D97-AF65-F5344CB8AC3E}">
        <p14:creationId xmlns:p14="http://schemas.microsoft.com/office/powerpoint/2010/main" val="22099689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1BA8F68-ED40-9747-BC60-4D6862CE3A1F}" type="datetimeFigureOut">
              <a:rPr lang="en-US" smtClean="0"/>
              <a:t>4/28/23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A6F76A-0F5C-2F4A-9E14-B5B4693D6612}" type="slidenum">
              <a:rPr lang="en-US" smtClean="0"/>
              <a:t>‹#›</a:t>
            </a:fld>
            <a:endParaRPr lang="en-US"/>
          </a:p>
        </p:txBody>
      </p:sp>
    </p:spTree>
    <p:extLst>
      <p:ext uri="{BB962C8B-B14F-4D97-AF65-F5344CB8AC3E}">
        <p14:creationId xmlns:p14="http://schemas.microsoft.com/office/powerpoint/2010/main" val="27153257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1BA8F68-ED40-9747-BC60-4D6862CE3A1F}" type="datetimeFigureOut">
              <a:rPr lang="en-US" smtClean="0"/>
              <a:t>4/28/23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A6F76A-0F5C-2F4A-9E14-B5B4693D6612}" type="slidenum">
              <a:rPr lang="en-US" smtClean="0"/>
              <a:t>‹#›</a:t>
            </a:fld>
            <a:endParaRPr lang="en-US"/>
          </a:p>
        </p:txBody>
      </p:sp>
    </p:spTree>
    <p:extLst>
      <p:ext uri="{BB962C8B-B14F-4D97-AF65-F5344CB8AC3E}">
        <p14:creationId xmlns:p14="http://schemas.microsoft.com/office/powerpoint/2010/main" val="2847202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BCFA8-7A90-D50A-51AE-25532C2EE8E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652BD18-66F5-57EB-7A40-017B69BE9A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76EF42F-2777-6FD7-D38C-D04E13E97E3C}"/>
              </a:ext>
            </a:extLst>
          </p:cNvPr>
          <p:cNvSpPr>
            <a:spLocks noGrp="1"/>
          </p:cNvSpPr>
          <p:nvPr>
            <p:ph type="dt" sz="half" idx="10"/>
          </p:nvPr>
        </p:nvSpPr>
        <p:spPr/>
        <p:txBody>
          <a:bodyPr/>
          <a:lstStyle/>
          <a:p>
            <a:fld id="{1E69CAD6-A16C-E546-B800-5DE9BFE05F42}" type="datetimeFigureOut">
              <a:rPr lang="en-US" smtClean="0"/>
              <a:t>4/28/23</a:t>
            </a:fld>
            <a:endParaRPr lang="en-US"/>
          </a:p>
        </p:txBody>
      </p:sp>
      <p:sp>
        <p:nvSpPr>
          <p:cNvPr id="5" name="Footer Placeholder 4">
            <a:extLst>
              <a:ext uri="{FF2B5EF4-FFF2-40B4-BE49-F238E27FC236}">
                <a16:creationId xmlns:a16="http://schemas.microsoft.com/office/drawing/2014/main" id="{2213D18F-908D-AA11-B732-4F21C0EDC0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99BB2E-7295-0FF5-62D0-B17972D72666}"/>
              </a:ext>
            </a:extLst>
          </p:cNvPr>
          <p:cNvSpPr>
            <a:spLocks noGrp="1"/>
          </p:cNvSpPr>
          <p:nvPr>
            <p:ph type="sldNum" sz="quarter" idx="12"/>
          </p:nvPr>
        </p:nvSpPr>
        <p:spPr/>
        <p:txBody>
          <a:bodyPr/>
          <a:lstStyle/>
          <a:p>
            <a:fld id="{58465076-7692-D841-83E5-32F1311A9D08}" type="slidenum">
              <a:rPr lang="en-US" smtClean="0"/>
              <a:t>‹#›</a:t>
            </a:fld>
            <a:endParaRPr lang="en-US"/>
          </a:p>
        </p:txBody>
      </p:sp>
    </p:spTree>
    <p:extLst>
      <p:ext uri="{BB962C8B-B14F-4D97-AF65-F5344CB8AC3E}">
        <p14:creationId xmlns:p14="http://schemas.microsoft.com/office/powerpoint/2010/main" val="13901703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BA8F68-ED40-9747-BC60-4D6862CE3A1F}" type="datetimeFigureOut">
              <a:rPr lang="en-US" smtClean="0"/>
              <a:t>4/28/23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A6F76A-0F5C-2F4A-9E14-B5B4693D6612}" type="slidenum">
              <a:rPr lang="en-US" smtClean="0"/>
              <a:t>‹#›</a:t>
            </a:fld>
            <a:endParaRPr lang="en-US"/>
          </a:p>
        </p:txBody>
      </p:sp>
    </p:spTree>
    <p:extLst>
      <p:ext uri="{BB962C8B-B14F-4D97-AF65-F5344CB8AC3E}">
        <p14:creationId xmlns:p14="http://schemas.microsoft.com/office/powerpoint/2010/main" val="39656698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BA8F68-ED40-9747-BC60-4D6862CE3A1F}" type="datetimeFigureOut">
              <a:rPr lang="en-US" smtClean="0"/>
              <a:t>4/28/23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A6F76A-0F5C-2F4A-9E14-B5B4693D6612}" type="slidenum">
              <a:rPr lang="en-US" smtClean="0"/>
              <a:t>‹#›</a:t>
            </a:fld>
            <a:endParaRPr lang="en-US"/>
          </a:p>
        </p:txBody>
      </p:sp>
    </p:spTree>
    <p:extLst>
      <p:ext uri="{BB962C8B-B14F-4D97-AF65-F5344CB8AC3E}">
        <p14:creationId xmlns:p14="http://schemas.microsoft.com/office/powerpoint/2010/main" val="18640402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BA8F68-ED40-9747-BC60-4D6862CE3A1F}" type="datetimeFigureOut">
              <a:rPr lang="en-US" smtClean="0"/>
              <a:t>4/28/23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A6F76A-0F5C-2F4A-9E14-B5B4693D6612}" type="slidenum">
              <a:rPr lang="en-US" smtClean="0"/>
              <a:t>‹#›</a:t>
            </a:fld>
            <a:endParaRPr lang="en-US"/>
          </a:p>
        </p:txBody>
      </p:sp>
    </p:spTree>
    <p:extLst>
      <p:ext uri="{BB962C8B-B14F-4D97-AF65-F5344CB8AC3E}">
        <p14:creationId xmlns:p14="http://schemas.microsoft.com/office/powerpoint/2010/main" val="36142026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BA8F68-ED40-9747-BC60-4D6862CE3A1F}" type="datetimeFigureOut">
              <a:rPr lang="en-US" smtClean="0"/>
              <a:t>4/28/23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A6F76A-0F5C-2F4A-9E14-B5B4693D6612}" type="slidenum">
              <a:rPr lang="en-US" smtClean="0"/>
              <a:t>‹#›</a:t>
            </a:fld>
            <a:endParaRPr lang="en-US"/>
          </a:p>
        </p:txBody>
      </p:sp>
    </p:spTree>
    <p:extLst>
      <p:ext uri="{BB962C8B-B14F-4D97-AF65-F5344CB8AC3E}">
        <p14:creationId xmlns:p14="http://schemas.microsoft.com/office/powerpoint/2010/main" val="9299902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BA8F68-ED40-9747-BC60-4D6862CE3A1F}" type="datetimeFigureOut">
              <a:rPr lang="en-US" smtClean="0"/>
              <a:t>4/28/23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A6F76A-0F5C-2F4A-9E14-B5B4693D6612}" type="slidenum">
              <a:rPr lang="en-US" smtClean="0"/>
              <a:t>‹#›</a:t>
            </a:fld>
            <a:endParaRPr lang="en-US"/>
          </a:p>
        </p:txBody>
      </p:sp>
    </p:spTree>
    <p:extLst>
      <p:ext uri="{BB962C8B-B14F-4D97-AF65-F5344CB8AC3E}">
        <p14:creationId xmlns:p14="http://schemas.microsoft.com/office/powerpoint/2010/main" val="28718059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103882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r>
              <a:rPr lang="cs-CZ"/>
              <a:t>Low-Cost Planetary Missions Conference 2017</a:t>
            </a:r>
            <a:endParaRPr lang="en-US" dirty="0"/>
          </a:p>
        </p:txBody>
      </p:sp>
      <p:sp>
        <p:nvSpPr>
          <p:cNvPr id="6" name="Slide Number Placeholder 5"/>
          <p:cNvSpPr>
            <a:spLocks noGrp="1"/>
          </p:cNvSpPr>
          <p:nvPr>
            <p:ph type="sldNum" sz="quarter" idx="12"/>
          </p:nvPr>
        </p:nvSpPr>
        <p:spPr/>
        <p:txBody>
          <a:bodyPr/>
          <a:lstStyle/>
          <a:p>
            <a:fld id="{B92CA397-755A-1547-86A9-B93661248AC8}" type="slidenum">
              <a:rPr lang="en-US" smtClean="0"/>
              <a:t>‹#›</a:t>
            </a:fld>
            <a:endParaRPr lang="en-US"/>
          </a:p>
        </p:txBody>
      </p:sp>
    </p:spTree>
    <p:extLst>
      <p:ext uri="{BB962C8B-B14F-4D97-AF65-F5344CB8AC3E}">
        <p14:creationId xmlns:p14="http://schemas.microsoft.com/office/powerpoint/2010/main" val="39185940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cs-CZ"/>
              <a:t>Low-Cost Planetary Missions Conference 2017</a:t>
            </a:r>
            <a:endParaRPr lang="en-US" dirty="0"/>
          </a:p>
        </p:txBody>
      </p:sp>
      <p:sp>
        <p:nvSpPr>
          <p:cNvPr id="6" name="Slide Number Placeholder 5"/>
          <p:cNvSpPr>
            <a:spLocks noGrp="1"/>
          </p:cNvSpPr>
          <p:nvPr>
            <p:ph type="sldNum" sz="quarter" idx="12"/>
          </p:nvPr>
        </p:nvSpPr>
        <p:spPr/>
        <p:txBody>
          <a:bodyPr/>
          <a:lstStyle/>
          <a:p>
            <a:fld id="{B92CA397-755A-1547-86A9-B93661248AC8}" type="slidenum">
              <a:rPr lang="en-US" smtClean="0"/>
              <a:t>‹#›</a:t>
            </a:fld>
            <a:endParaRPr lang="en-US"/>
          </a:p>
        </p:txBody>
      </p:sp>
    </p:spTree>
    <p:extLst>
      <p:ext uri="{BB962C8B-B14F-4D97-AF65-F5344CB8AC3E}">
        <p14:creationId xmlns:p14="http://schemas.microsoft.com/office/powerpoint/2010/main" val="39196495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 name="Footer Placeholder 4"/>
          <p:cNvSpPr>
            <a:spLocks noGrp="1"/>
          </p:cNvSpPr>
          <p:nvPr>
            <p:ph type="ftr" sz="quarter" idx="11"/>
          </p:nvPr>
        </p:nvSpPr>
        <p:spPr/>
        <p:txBody>
          <a:bodyPr/>
          <a:lstStyle/>
          <a:p>
            <a:r>
              <a:rPr lang="cs-CZ"/>
              <a:t>Low-Cost Planetary Missions Conference 2017</a:t>
            </a:r>
            <a:endParaRPr lang="en-US" dirty="0"/>
          </a:p>
        </p:txBody>
      </p:sp>
      <p:sp>
        <p:nvSpPr>
          <p:cNvPr id="6" name="Slide Number Placeholder 5"/>
          <p:cNvSpPr>
            <a:spLocks noGrp="1"/>
          </p:cNvSpPr>
          <p:nvPr>
            <p:ph type="sldNum" sz="quarter" idx="12"/>
          </p:nvPr>
        </p:nvSpPr>
        <p:spPr/>
        <p:txBody>
          <a:bodyPr/>
          <a:lstStyle/>
          <a:p>
            <a:fld id="{B92CA397-755A-1547-86A9-B93661248AC8}" type="slidenum">
              <a:rPr lang="en-US" smtClean="0"/>
              <a:t>‹#›</a:t>
            </a:fld>
            <a:endParaRPr lang="en-US"/>
          </a:p>
        </p:txBody>
      </p:sp>
    </p:spTree>
    <p:extLst>
      <p:ext uri="{BB962C8B-B14F-4D97-AF65-F5344CB8AC3E}">
        <p14:creationId xmlns:p14="http://schemas.microsoft.com/office/powerpoint/2010/main" val="37441594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cs-CZ"/>
              <a:t>Low-Cost Planetary Missions Conference 2017</a:t>
            </a:r>
            <a:endParaRPr lang="en-US" dirty="0"/>
          </a:p>
        </p:txBody>
      </p:sp>
      <p:sp>
        <p:nvSpPr>
          <p:cNvPr id="7" name="Slide Number Placeholder 6"/>
          <p:cNvSpPr>
            <a:spLocks noGrp="1"/>
          </p:cNvSpPr>
          <p:nvPr>
            <p:ph type="sldNum" sz="quarter" idx="12"/>
          </p:nvPr>
        </p:nvSpPr>
        <p:spPr/>
        <p:txBody>
          <a:bodyPr/>
          <a:lstStyle/>
          <a:p>
            <a:fld id="{B92CA397-755A-1547-86A9-B93661248AC8}" type="slidenum">
              <a:rPr lang="en-US" smtClean="0"/>
              <a:t>‹#›</a:t>
            </a:fld>
            <a:endParaRPr lang="en-US"/>
          </a:p>
        </p:txBody>
      </p:sp>
    </p:spTree>
    <p:extLst>
      <p:ext uri="{BB962C8B-B14F-4D97-AF65-F5344CB8AC3E}">
        <p14:creationId xmlns:p14="http://schemas.microsoft.com/office/powerpoint/2010/main" val="408058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D3966-0F87-BFFB-2A85-85370747FA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9E63A8-5797-5C3B-0B40-9E4FCEE55EA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F5D5649-3ADC-D3A4-90BD-212C49BECE7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D6C1D8C-9142-D23F-DA3E-30406E6074D2}"/>
              </a:ext>
            </a:extLst>
          </p:cNvPr>
          <p:cNvSpPr>
            <a:spLocks noGrp="1"/>
          </p:cNvSpPr>
          <p:nvPr>
            <p:ph type="dt" sz="half" idx="10"/>
          </p:nvPr>
        </p:nvSpPr>
        <p:spPr/>
        <p:txBody>
          <a:bodyPr/>
          <a:lstStyle/>
          <a:p>
            <a:fld id="{1E69CAD6-A16C-E546-B800-5DE9BFE05F42}" type="datetimeFigureOut">
              <a:rPr lang="en-US" smtClean="0"/>
              <a:t>4/28/23</a:t>
            </a:fld>
            <a:endParaRPr lang="en-US"/>
          </a:p>
        </p:txBody>
      </p:sp>
      <p:sp>
        <p:nvSpPr>
          <p:cNvPr id="6" name="Footer Placeholder 5">
            <a:extLst>
              <a:ext uri="{FF2B5EF4-FFF2-40B4-BE49-F238E27FC236}">
                <a16:creationId xmlns:a16="http://schemas.microsoft.com/office/drawing/2014/main" id="{94554B14-7CFC-F72A-5263-408B2A720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F00199-D855-CF74-B050-AEB91E746C09}"/>
              </a:ext>
            </a:extLst>
          </p:cNvPr>
          <p:cNvSpPr>
            <a:spLocks noGrp="1"/>
          </p:cNvSpPr>
          <p:nvPr>
            <p:ph type="sldNum" sz="quarter" idx="12"/>
          </p:nvPr>
        </p:nvSpPr>
        <p:spPr/>
        <p:txBody>
          <a:bodyPr/>
          <a:lstStyle/>
          <a:p>
            <a:fld id="{58465076-7692-D841-83E5-32F1311A9D08}" type="slidenum">
              <a:rPr lang="en-US" smtClean="0"/>
              <a:t>‹#›</a:t>
            </a:fld>
            <a:endParaRPr lang="en-US"/>
          </a:p>
        </p:txBody>
      </p:sp>
    </p:spTree>
    <p:extLst>
      <p:ext uri="{BB962C8B-B14F-4D97-AF65-F5344CB8AC3E}">
        <p14:creationId xmlns:p14="http://schemas.microsoft.com/office/powerpoint/2010/main" val="25780002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r>
              <a:rPr lang="cs-CZ"/>
              <a:t>Low-Cost Planetary Missions Conference 2017</a:t>
            </a:r>
            <a:endParaRPr lang="en-US" dirty="0"/>
          </a:p>
        </p:txBody>
      </p:sp>
      <p:sp>
        <p:nvSpPr>
          <p:cNvPr id="9" name="Slide Number Placeholder 8"/>
          <p:cNvSpPr>
            <a:spLocks noGrp="1"/>
          </p:cNvSpPr>
          <p:nvPr>
            <p:ph type="sldNum" sz="quarter" idx="12"/>
          </p:nvPr>
        </p:nvSpPr>
        <p:spPr/>
        <p:txBody>
          <a:bodyPr/>
          <a:lstStyle/>
          <a:p>
            <a:fld id="{B92CA397-755A-1547-86A9-B93661248AC8}" type="slidenum">
              <a:rPr lang="en-US" smtClean="0"/>
              <a:t>‹#›</a:t>
            </a:fld>
            <a:endParaRPr lang="en-US"/>
          </a:p>
        </p:txBody>
      </p:sp>
    </p:spTree>
    <p:extLst>
      <p:ext uri="{BB962C8B-B14F-4D97-AF65-F5344CB8AC3E}">
        <p14:creationId xmlns:p14="http://schemas.microsoft.com/office/powerpoint/2010/main" val="24302562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cs-CZ"/>
              <a:t>Low-Cost Planetary Missions Conference 2017</a:t>
            </a:r>
            <a:endParaRPr lang="en-US" dirty="0"/>
          </a:p>
        </p:txBody>
      </p:sp>
      <p:sp>
        <p:nvSpPr>
          <p:cNvPr id="5" name="Slide Number Placeholder 4"/>
          <p:cNvSpPr>
            <a:spLocks noGrp="1"/>
          </p:cNvSpPr>
          <p:nvPr>
            <p:ph type="sldNum" sz="quarter" idx="12"/>
          </p:nvPr>
        </p:nvSpPr>
        <p:spPr/>
        <p:txBody>
          <a:bodyPr/>
          <a:lstStyle/>
          <a:p>
            <a:fld id="{B92CA397-755A-1547-86A9-B93661248AC8}" type="slidenum">
              <a:rPr lang="en-US" smtClean="0"/>
              <a:t>‹#›</a:t>
            </a:fld>
            <a:endParaRPr lang="en-US"/>
          </a:p>
        </p:txBody>
      </p:sp>
    </p:spTree>
    <p:extLst>
      <p:ext uri="{BB962C8B-B14F-4D97-AF65-F5344CB8AC3E}">
        <p14:creationId xmlns:p14="http://schemas.microsoft.com/office/powerpoint/2010/main" val="315604742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cs-CZ"/>
              <a:t>Low-Cost Planetary Missions Conference 2017</a:t>
            </a:r>
            <a:endParaRPr lang="en-US" dirty="0"/>
          </a:p>
        </p:txBody>
      </p:sp>
      <p:sp>
        <p:nvSpPr>
          <p:cNvPr id="4" name="Slide Number Placeholder 3"/>
          <p:cNvSpPr>
            <a:spLocks noGrp="1"/>
          </p:cNvSpPr>
          <p:nvPr>
            <p:ph type="sldNum" sz="quarter" idx="12"/>
          </p:nvPr>
        </p:nvSpPr>
        <p:spPr/>
        <p:txBody>
          <a:bodyPr/>
          <a:lstStyle/>
          <a:p>
            <a:fld id="{B92CA397-755A-1547-86A9-B93661248AC8}" type="slidenum">
              <a:rPr lang="en-US" smtClean="0"/>
              <a:t>‹#›</a:t>
            </a:fld>
            <a:endParaRPr lang="en-US"/>
          </a:p>
        </p:txBody>
      </p:sp>
    </p:spTree>
    <p:extLst>
      <p:ext uri="{BB962C8B-B14F-4D97-AF65-F5344CB8AC3E}">
        <p14:creationId xmlns:p14="http://schemas.microsoft.com/office/powerpoint/2010/main" val="32464666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cs-CZ"/>
              <a:t>Low-Cost Planetary Missions Conference 2017</a:t>
            </a:r>
            <a:endParaRPr lang="en-US" dirty="0"/>
          </a:p>
        </p:txBody>
      </p:sp>
      <p:sp>
        <p:nvSpPr>
          <p:cNvPr id="7" name="Slide Number Placeholder 6"/>
          <p:cNvSpPr>
            <a:spLocks noGrp="1"/>
          </p:cNvSpPr>
          <p:nvPr>
            <p:ph type="sldNum" sz="quarter" idx="12"/>
          </p:nvPr>
        </p:nvSpPr>
        <p:spPr/>
        <p:txBody>
          <a:bodyPr/>
          <a:lstStyle/>
          <a:p>
            <a:fld id="{B92CA397-755A-1547-86A9-B93661248AC8}" type="slidenum">
              <a:rPr lang="en-US" smtClean="0"/>
              <a:t>‹#›</a:t>
            </a:fld>
            <a:endParaRPr lang="en-US"/>
          </a:p>
        </p:txBody>
      </p:sp>
    </p:spTree>
    <p:extLst>
      <p:ext uri="{BB962C8B-B14F-4D97-AF65-F5344CB8AC3E}">
        <p14:creationId xmlns:p14="http://schemas.microsoft.com/office/powerpoint/2010/main" val="32566550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cs-CZ"/>
              <a:t>Low-Cost Planetary Missions Conference 2017</a:t>
            </a:r>
            <a:endParaRPr lang="en-US" dirty="0"/>
          </a:p>
        </p:txBody>
      </p:sp>
      <p:sp>
        <p:nvSpPr>
          <p:cNvPr id="7" name="Slide Number Placeholder 6"/>
          <p:cNvSpPr>
            <a:spLocks noGrp="1"/>
          </p:cNvSpPr>
          <p:nvPr>
            <p:ph type="sldNum" sz="quarter" idx="12"/>
          </p:nvPr>
        </p:nvSpPr>
        <p:spPr/>
        <p:txBody>
          <a:bodyPr/>
          <a:lstStyle/>
          <a:p>
            <a:fld id="{B92CA397-755A-1547-86A9-B93661248AC8}" type="slidenum">
              <a:rPr lang="en-US" smtClean="0"/>
              <a:t>‹#›</a:t>
            </a:fld>
            <a:endParaRPr lang="en-US"/>
          </a:p>
        </p:txBody>
      </p:sp>
    </p:spTree>
    <p:extLst>
      <p:ext uri="{BB962C8B-B14F-4D97-AF65-F5344CB8AC3E}">
        <p14:creationId xmlns:p14="http://schemas.microsoft.com/office/powerpoint/2010/main" val="39341288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cs-CZ"/>
              <a:t>Low-Cost Planetary Missions Conference 2017</a:t>
            </a:r>
            <a:endParaRPr lang="en-US" dirty="0"/>
          </a:p>
        </p:txBody>
      </p:sp>
      <p:sp>
        <p:nvSpPr>
          <p:cNvPr id="6" name="Slide Number Placeholder 5"/>
          <p:cNvSpPr>
            <a:spLocks noGrp="1"/>
          </p:cNvSpPr>
          <p:nvPr>
            <p:ph type="sldNum" sz="quarter" idx="12"/>
          </p:nvPr>
        </p:nvSpPr>
        <p:spPr/>
        <p:txBody>
          <a:bodyPr/>
          <a:lstStyle/>
          <a:p>
            <a:fld id="{B92CA397-755A-1547-86A9-B93661248AC8}" type="slidenum">
              <a:rPr lang="en-US" smtClean="0"/>
              <a:t>‹#›</a:t>
            </a:fld>
            <a:endParaRPr lang="en-US"/>
          </a:p>
        </p:txBody>
      </p:sp>
    </p:spTree>
    <p:extLst>
      <p:ext uri="{BB962C8B-B14F-4D97-AF65-F5344CB8AC3E}">
        <p14:creationId xmlns:p14="http://schemas.microsoft.com/office/powerpoint/2010/main" val="27498315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cs-CZ"/>
              <a:t>Low-Cost Planetary Missions Conference 2017</a:t>
            </a:r>
            <a:endParaRPr lang="en-US" dirty="0"/>
          </a:p>
        </p:txBody>
      </p:sp>
      <p:sp>
        <p:nvSpPr>
          <p:cNvPr id="6" name="Slide Number Placeholder 5"/>
          <p:cNvSpPr>
            <a:spLocks noGrp="1"/>
          </p:cNvSpPr>
          <p:nvPr>
            <p:ph type="sldNum" sz="quarter" idx="12"/>
          </p:nvPr>
        </p:nvSpPr>
        <p:spPr/>
        <p:txBody>
          <a:bodyPr/>
          <a:lstStyle/>
          <a:p>
            <a:fld id="{B92CA397-755A-1547-86A9-B93661248AC8}" type="slidenum">
              <a:rPr lang="en-US" smtClean="0"/>
              <a:t>‹#›</a:t>
            </a:fld>
            <a:endParaRPr lang="en-US"/>
          </a:p>
        </p:txBody>
      </p:sp>
    </p:spTree>
    <p:extLst>
      <p:ext uri="{BB962C8B-B14F-4D97-AF65-F5344CB8AC3E}">
        <p14:creationId xmlns:p14="http://schemas.microsoft.com/office/powerpoint/2010/main" val="4604804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375139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880E529-AF03-C441-B6E9-3CD94AB6155E}"/>
              </a:ext>
            </a:extLst>
          </p:cNvPr>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0" name="Picture 9">
            <a:extLst>
              <a:ext uri="{FF2B5EF4-FFF2-40B4-BE49-F238E27FC236}">
                <a16:creationId xmlns:a16="http://schemas.microsoft.com/office/drawing/2014/main" id="{B8574098-04ED-A64D-AED2-65982933F63E}"/>
              </a:ext>
            </a:extLst>
          </p:cNvPr>
          <p:cNvPicPr>
            <a:picLocks noChangeAspect="1"/>
          </p:cNvPicPr>
          <p:nvPr userDrawn="1"/>
        </p:nvPicPr>
        <p:blipFill rotWithShape="1">
          <a:blip r:embed="rId2"/>
          <a:srcRect l="1872" t="9261" r="3656" b="4758"/>
          <a:stretch/>
        </p:blipFill>
        <p:spPr>
          <a:xfrm>
            <a:off x="2728682" y="2906725"/>
            <a:ext cx="9225281" cy="3542638"/>
          </a:xfrm>
          <a:prstGeom prst="rect">
            <a:avLst/>
          </a:prstGeom>
        </p:spPr>
      </p:pic>
      <p:sp>
        <p:nvSpPr>
          <p:cNvPr id="2" name="Title 1"/>
          <p:cNvSpPr>
            <a:spLocks noGrp="1"/>
          </p:cNvSpPr>
          <p:nvPr>
            <p:ph type="ctrTitle"/>
          </p:nvPr>
        </p:nvSpPr>
        <p:spPr>
          <a:xfrm>
            <a:off x="2989943" y="600265"/>
            <a:ext cx="8418287" cy="1470025"/>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2989943" y="2118779"/>
            <a:ext cx="8418287" cy="1752600"/>
          </a:xfrm>
        </p:spPr>
        <p:txBody>
          <a:bodyPr/>
          <a:lstStyle>
            <a:lvl1pPr marL="0" indent="0" algn="ctr">
              <a:buNone/>
              <a:defRPr>
                <a:solidFill>
                  <a:schemeClr val="bg1"/>
                </a:solidFill>
                <a:latin typeface="Arial" panose="020B0604020202020204" pitchFamily="34" charset="0"/>
                <a:ea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4"/>
          </p:nvPr>
        </p:nvSpPr>
        <p:spPr>
          <a:xfrm>
            <a:off x="9042400" y="6569078"/>
            <a:ext cx="2844800" cy="212725"/>
          </a:xfrm>
          <a:prstGeom prst="rect">
            <a:avLst/>
          </a:prstGeom>
        </p:spPr>
        <p:txBody>
          <a:bodyPr vert="horz" lIns="91440" tIns="45720" rIns="91440" bIns="45720" rtlCol="0" anchor="ctr"/>
          <a:lstStyle>
            <a:lvl1pPr algn="r">
              <a:defRPr sz="750">
                <a:solidFill>
                  <a:schemeClr val="bg1">
                    <a:lumMod val="50000"/>
                  </a:schemeClr>
                </a:solidFill>
                <a:latin typeface="Arial" pitchFamily="34" charset="0"/>
                <a:cs typeface="Arial" pitchFamily="34" charset="0"/>
              </a:defRPr>
            </a:lvl1pPr>
          </a:lstStyle>
          <a:p>
            <a:fld id="{90D7058A-810B-4EBD-8FDF-04ECCAA20044}" type="slidenum">
              <a:rPr lang="en-US" smtClean="0">
                <a:solidFill>
                  <a:prstClr val="white">
                    <a:lumMod val="50000"/>
                  </a:prstClr>
                </a:solidFill>
              </a:rPr>
              <a:pPr/>
              <a:t>‹#›</a:t>
            </a:fld>
            <a:endParaRPr lang="en-US" dirty="0">
              <a:solidFill>
                <a:prstClr val="white">
                  <a:lumMod val="50000"/>
                </a:prstClr>
              </a:solidFill>
            </a:endParaRPr>
          </a:p>
        </p:txBody>
      </p:sp>
      <p:sp>
        <p:nvSpPr>
          <p:cNvPr id="9" name="TextBox 14">
            <a:extLst>
              <a:ext uri="{FF2B5EF4-FFF2-40B4-BE49-F238E27FC236}">
                <a16:creationId xmlns:a16="http://schemas.microsoft.com/office/drawing/2014/main" id="{4FAE0FE4-DD2E-4644-A7D7-CE82E8636E2F}"/>
              </a:ext>
            </a:extLst>
          </p:cNvPr>
          <p:cNvSpPr txBox="1">
            <a:spLocks noChangeArrowheads="1"/>
          </p:cNvSpPr>
          <p:nvPr userDrawn="1"/>
        </p:nvSpPr>
        <p:spPr bwMode="auto">
          <a:xfrm>
            <a:off x="1273586" y="5542362"/>
            <a:ext cx="2237100" cy="5770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defRPr/>
            </a:pPr>
            <a:r>
              <a:rPr lang="en-US" sz="1050" dirty="0">
                <a:solidFill>
                  <a:srgbClr val="F2F2F2"/>
                </a:solidFill>
              </a:rPr>
              <a:t>KinetX Aerospace</a:t>
            </a:r>
          </a:p>
          <a:p>
            <a:pPr algn="l" eaLnBrk="1" hangingPunct="1">
              <a:defRPr/>
            </a:pPr>
            <a:r>
              <a:rPr lang="en-US" sz="1050" dirty="0">
                <a:solidFill>
                  <a:srgbClr val="F2F2F2"/>
                </a:solidFill>
              </a:rPr>
              <a:t>Space Navigation and Flight Dynamics Practice</a:t>
            </a:r>
          </a:p>
        </p:txBody>
      </p:sp>
      <p:pic>
        <p:nvPicPr>
          <p:cNvPr id="12" name="Picture 11">
            <a:extLst>
              <a:ext uri="{FF2B5EF4-FFF2-40B4-BE49-F238E27FC236}">
                <a16:creationId xmlns:a16="http://schemas.microsoft.com/office/drawing/2014/main" id="{9C2CF809-697B-EA48-811A-1EB709EA2200}"/>
              </a:ext>
            </a:extLst>
          </p:cNvPr>
          <p:cNvPicPr>
            <a:picLocks noChangeAspect="1"/>
          </p:cNvPicPr>
          <p:nvPr userDrawn="1"/>
        </p:nvPicPr>
        <p:blipFill>
          <a:blip r:embed="rId3"/>
          <a:stretch>
            <a:fillRect/>
          </a:stretch>
        </p:blipFill>
        <p:spPr>
          <a:xfrm>
            <a:off x="114507" y="5354741"/>
            <a:ext cx="1159079" cy="816184"/>
          </a:xfrm>
          <a:prstGeom prst="rect">
            <a:avLst/>
          </a:prstGeom>
        </p:spPr>
      </p:pic>
      <p:pic>
        <p:nvPicPr>
          <p:cNvPr id="16" name="Picture 15">
            <a:extLst>
              <a:ext uri="{FF2B5EF4-FFF2-40B4-BE49-F238E27FC236}">
                <a16:creationId xmlns:a16="http://schemas.microsoft.com/office/drawing/2014/main" id="{DAA0BA20-5852-A74B-BBE0-ECFB1F857634}"/>
              </a:ext>
            </a:extLst>
          </p:cNvPr>
          <p:cNvPicPr>
            <a:picLocks noChangeAspect="1"/>
          </p:cNvPicPr>
          <p:nvPr userDrawn="1"/>
        </p:nvPicPr>
        <p:blipFill>
          <a:blip r:embed="rId4"/>
          <a:stretch>
            <a:fillRect/>
          </a:stretch>
        </p:blipFill>
        <p:spPr>
          <a:xfrm>
            <a:off x="126354" y="6331215"/>
            <a:ext cx="1189644" cy="412490"/>
          </a:xfrm>
          <a:prstGeom prst="rect">
            <a:avLst/>
          </a:prstGeom>
        </p:spPr>
      </p:pic>
      <p:sp>
        <p:nvSpPr>
          <p:cNvPr id="17" name="TextBox 14">
            <a:extLst>
              <a:ext uri="{FF2B5EF4-FFF2-40B4-BE49-F238E27FC236}">
                <a16:creationId xmlns:a16="http://schemas.microsoft.com/office/drawing/2014/main" id="{567A6EA8-48B2-6C41-8BA9-15FC4DA7BE41}"/>
              </a:ext>
            </a:extLst>
          </p:cNvPr>
          <p:cNvSpPr txBox="1">
            <a:spLocks noChangeArrowheads="1"/>
          </p:cNvSpPr>
          <p:nvPr userDrawn="1"/>
        </p:nvSpPr>
        <p:spPr bwMode="auto">
          <a:xfrm>
            <a:off x="1285198" y="6275873"/>
            <a:ext cx="2237100"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l" eaLnBrk="1" hangingPunct="1">
              <a:defRPr/>
            </a:pPr>
            <a:r>
              <a:rPr lang="en-US" sz="1050" dirty="0">
                <a:solidFill>
                  <a:srgbClr val="F2F2F2"/>
                </a:solidFill>
              </a:rPr>
              <a:t>Arizona State University</a:t>
            </a:r>
          </a:p>
          <a:p>
            <a:pPr algn="l" eaLnBrk="1" hangingPunct="1">
              <a:defRPr/>
            </a:pPr>
            <a:r>
              <a:rPr lang="en-US" sz="1050" dirty="0">
                <a:solidFill>
                  <a:srgbClr val="F2F2F2"/>
                </a:solidFill>
              </a:rPr>
              <a:t>School of Earth and Space Exploration</a:t>
            </a:r>
          </a:p>
          <a:p>
            <a:pPr algn="l" eaLnBrk="1" hangingPunct="1">
              <a:defRPr/>
            </a:pPr>
            <a:endParaRPr lang="en-US" sz="1050" dirty="0">
              <a:solidFill>
                <a:srgbClr val="F2F2F2"/>
              </a:solidFill>
            </a:endParaRPr>
          </a:p>
        </p:txBody>
      </p:sp>
      <p:pic>
        <p:nvPicPr>
          <p:cNvPr id="19" name="Picture 18">
            <a:extLst>
              <a:ext uri="{FF2B5EF4-FFF2-40B4-BE49-F238E27FC236}">
                <a16:creationId xmlns:a16="http://schemas.microsoft.com/office/drawing/2014/main" id="{A18F7F50-DEA2-0D49-B6EE-16DE2C9F8EEF}"/>
              </a:ext>
            </a:extLst>
          </p:cNvPr>
          <p:cNvPicPr>
            <a:picLocks noChangeAspect="1"/>
          </p:cNvPicPr>
          <p:nvPr userDrawn="1"/>
        </p:nvPicPr>
        <p:blipFill>
          <a:blip r:embed="rId5"/>
          <a:stretch>
            <a:fillRect/>
          </a:stretch>
        </p:blipFill>
        <p:spPr>
          <a:xfrm>
            <a:off x="415592" y="229021"/>
            <a:ext cx="2675467" cy="2133600"/>
          </a:xfrm>
          <a:prstGeom prst="rect">
            <a:avLst/>
          </a:prstGeom>
        </p:spPr>
      </p:pic>
    </p:spTree>
    <p:extLst>
      <p:ext uri="{BB962C8B-B14F-4D97-AF65-F5344CB8AC3E}">
        <p14:creationId xmlns:p14="http://schemas.microsoft.com/office/powerpoint/2010/main" val="10097506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FD58D76-2966-8741-AAE3-785613A7D0A6}"/>
              </a:ext>
            </a:extLst>
          </p:cNvPr>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8" name="Picture 7">
            <a:extLst>
              <a:ext uri="{FF2B5EF4-FFF2-40B4-BE49-F238E27FC236}">
                <a16:creationId xmlns:a16="http://schemas.microsoft.com/office/drawing/2014/main" id="{75451F35-E3C7-7242-9758-78690CF585D1}"/>
              </a:ext>
            </a:extLst>
          </p:cNvPr>
          <p:cNvPicPr>
            <a:picLocks noChangeAspect="1"/>
          </p:cNvPicPr>
          <p:nvPr userDrawn="1"/>
        </p:nvPicPr>
        <p:blipFill rotWithShape="1">
          <a:blip r:embed="rId2"/>
          <a:srcRect l="1872" t="9261" r="3656" b="4758"/>
          <a:stretch/>
        </p:blipFill>
        <p:spPr>
          <a:xfrm>
            <a:off x="2728682" y="2906725"/>
            <a:ext cx="9225281" cy="3542638"/>
          </a:xfrm>
          <a:prstGeom prst="rect">
            <a:avLst/>
          </a:prstGeom>
        </p:spPr>
      </p:pic>
      <p:pic>
        <p:nvPicPr>
          <p:cNvPr id="9" name="Picture 8">
            <a:extLst>
              <a:ext uri="{FF2B5EF4-FFF2-40B4-BE49-F238E27FC236}">
                <a16:creationId xmlns:a16="http://schemas.microsoft.com/office/drawing/2014/main" id="{520C90B9-CBA4-3D45-8EEF-D7EB73A2C8E3}"/>
              </a:ext>
            </a:extLst>
          </p:cNvPr>
          <p:cNvPicPr>
            <a:picLocks noChangeAspect="1"/>
          </p:cNvPicPr>
          <p:nvPr userDrawn="1"/>
        </p:nvPicPr>
        <p:blipFill>
          <a:blip r:embed="rId3"/>
          <a:stretch>
            <a:fillRect/>
          </a:stretch>
        </p:blipFill>
        <p:spPr>
          <a:xfrm>
            <a:off x="415592" y="229021"/>
            <a:ext cx="2675467" cy="2133600"/>
          </a:xfrm>
          <a:prstGeom prst="rect">
            <a:avLst/>
          </a:prstGeom>
        </p:spPr>
      </p:pic>
      <p:sp>
        <p:nvSpPr>
          <p:cNvPr id="2" name="Title 1"/>
          <p:cNvSpPr>
            <a:spLocks noGrp="1"/>
          </p:cNvSpPr>
          <p:nvPr>
            <p:ph type="ctrTitle"/>
          </p:nvPr>
        </p:nvSpPr>
        <p:spPr>
          <a:xfrm>
            <a:off x="2989943" y="844107"/>
            <a:ext cx="8418287" cy="1470025"/>
          </a:xfrm>
        </p:spPr>
        <p:txBody>
          <a:bodyPr/>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2989943" y="2362621"/>
            <a:ext cx="8418287" cy="1752600"/>
          </a:xfrm>
        </p:spPr>
        <p:txBody>
          <a:bodyPr/>
          <a:lstStyle>
            <a:lvl1pPr marL="0" indent="0" algn="ctr">
              <a:buNone/>
              <a:defRPr>
                <a:solidFill>
                  <a:schemeClr val="bg1"/>
                </a:solidFill>
                <a:latin typeface="Arial" panose="020B0604020202020204" pitchFamily="34" charset="0"/>
                <a:ea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4"/>
          </p:nvPr>
        </p:nvSpPr>
        <p:spPr>
          <a:xfrm>
            <a:off x="9042400" y="6569078"/>
            <a:ext cx="2844800" cy="212725"/>
          </a:xfrm>
          <a:prstGeom prst="rect">
            <a:avLst/>
          </a:prstGeom>
        </p:spPr>
        <p:txBody>
          <a:bodyPr vert="horz" lIns="91440" tIns="45720" rIns="91440" bIns="45720" rtlCol="0" anchor="ctr"/>
          <a:lstStyle>
            <a:lvl1pPr algn="r">
              <a:defRPr sz="750">
                <a:solidFill>
                  <a:schemeClr val="bg1">
                    <a:lumMod val="50000"/>
                  </a:schemeClr>
                </a:solidFill>
                <a:latin typeface="Arial" pitchFamily="34" charset="0"/>
                <a:cs typeface="Arial" pitchFamily="34" charset="0"/>
              </a:defRPr>
            </a:lvl1pPr>
          </a:lstStyle>
          <a:p>
            <a:fld id="{90D7058A-810B-4EBD-8FDF-04ECCAA20044}" type="slidenum">
              <a:rPr lang="en-US" smtClean="0">
                <a:solidFill>
                  <a:prstClr val="white">
                    <a:lumMod val="50000"/>
                  </a:prstClr>
                </a:solidFill>
              </a:rPr>
              <a:pPr/>
              <a:t>‹#›</a:t>
            </a:fld>
            <a:endParaRPr lang="en-US" dirty="0">
              <a:solidFill>
                <a:prstClr val="white">
                  <a:lumMod val="50000"/>
                </a:prstClr>
              </a:solidFill>
            </a:endParaRPr>
          </a:p>
        </p:txBody>
      </p:sp>
    </p:spTree>
    <p:extLst>
      <p:ext uri="{BB962C8B-B14F-4D97-AF65-F5344CB8AC3E}">
        <p14:creationId xmlns:p14="http://schemas.microsoft.com/office/powerpoint/2010/main" val="25004173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416A9-9CA1-1649-8CEA-E745DC1CD57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A4FF403-738A-128E-09D7-96BA97FA48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73BDF2-0540-63DA-A0CD-27ECBDE3695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97821E9-5DDA-FE6A-3E18-5E9F73310B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9CE2C31-95D0-F4B8-66E6-9817F45279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785C550-98EF-3EAA-F8BF-E0A5E2F10BEF}"/>
              </a:ext>
            </a:extLst>
          </p:cNvPr>
          <p:cNvSpPr>
            <a:spLocks noGrp="1"/>
          </p:cNvSpPr>
          <p:nvPr>
            <p:ph type="dt" sz="half" idx="10"/>
          </p:nvPr>
        </p:nvSpPr>
        <p:spPr/>
        <p:txBody>
          <a:bodyPr/>
          <a:lstStyle/>
          <a:p>
            <a:fld id="{1E69CAD6-A16C-E546-B800-5DE9BFE05F42}" type="datetimeFigureOut">
              <a:rPr lang="en-US" smtClean="0"/>
              <a:t>4/28/23</a:t>
            </a:fld>
            <a:endParaRPr lang="en-US"/>
          </a:p>
        </p:txBody>
      </p:sp>
      <p:sp>
        <p:nvSpPr>
          <p:cNvPr id="8" name="Footer Placeholder 7">
            <a:extLst>
              <a:ext uri="{FF2B5EF4-FFF2-40B4-BE49-F238E27FC236}">
                <a16:creationId xmlns:a16="http://schemas.microsoft.com/office/drawing/2014/main" id="{51FCCC73-B03E-5321-2C67-D13E51DA16B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34DC05-257A-8A43-9E16-68D3F9EF9998}"/>
              </a:ext>
            </a:extLst>
          </p:cNvPr>
          <p:cNvSpPr>
            <a:spLocks noGrp="1"/>
          </p:cNvSpPr>
          <p:nvPr>
            <p:ph type="sldNum" sz="quarter" idx="12"/>
          </p:nvPr>
        </p:nvSpPr>
        <p:spPr/>
        <p:txBody>
          <a:bodyPr/>
          <a:lstStyle/>
          <a:p>
            <a:fld id="{58465076-7692-D841-83E5-32F1311A9D08}" type="slidenum">
              <a:rPr lang="en-US" smtClean="0"/>
              <a:t>‹#›</a:t>
            </a:fld>
            <a:endParaRPr lang="en-US"/>
          </a:p>
        </p:txBody>
      </p:sp>
    </p:spTree>
    <p:extLst>
      <p:ext uri="{BB962C8B-B14F-4D97-AF65-F5344CB8AC3E}">
        <p14:creationId xmlns:p14="http://schemas.microsoft.com/office/powerpoint/2010/main" val="107657879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B0C01828-21B7-9F40-AE56-BDCF7761A86B}"/>
              </a:ext>
            </a:extLst>
          </p:cNvPr>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19" name="Picture 18">
            <a:extLst>
              <a:ext uri="{FF2B5EF4-FFF2-40B4-BE49-F238E27FC236}">
                <a16:creationId xmlns:a16="http://schemas.microsoft.com/office/drawing/2014/main" id="{2E72DCF6-F4B1-2D45-B055-A8B0405373E4}"/>
              </a:ext>
            </a:extLst>
          </p:cNvPr>
          <p:cNvPicPr>
            <a:picLocks noChangeAspect="1"/>
          </p:cNvPicPr>
          <p:nvPr userDrawn="1"/>
        </p:nvPicPr>
        <p:blipFill>
          <a:blip r:embed="rId2"/>
          <a:stretch>
            <a:fillRect/>
          </a:stretch>
        </p:blipFill>
        <p:spPr>
          <a:xfrm>
            <a:off x="0" y="856910"/>
            <a:ext cx="12192000" cy="5144181"/>
          </a:xfrm>
          <a:prstGeom prst="rect">
            <a:avLst/>
          </a:prstGeom>
        </p:spPr>
      </p:pic>
      <p:sp>
        <p:nvSpPr>
          <p:cNvPr id="4" name="Slide Number Placeholder 5"/>
          <p:cNvSpPr>
            <a:spLocks noGrp="1"/>
          </p:cNvSpPr>
          <p:nvPr>
            <p:ph type="sldNum" sz="quarter" idx="4"/>
          </p:nvPr>
        </p:nvSpPr>
        <p:spPr>
          <a:xfrm>
            <a:off x="9042400" y="6569078"/>
            <a:ext cx="2844800" cy="212725"/>
          </a:xfrm>
          <a:prstGeom prst="rect">
            <a:avLst/>
          </a:prstGeom>
        </p:spPr>
        <p:txBody>
          <a:bodyPr vert="horz" lIns="91440" tIns="45720" rIns="91440" bIns="45720" rtlCol="0" anchor="ctr"/>
          <a:lstStyle>
            <a:lvl1pPr algn="r">
              <a:defRPr sz="750">
                <a:solidFill>
                  <a:schemeClr val="bg1">
                    <a:lumMod val="50000"/>
                  </a:schemeClr>
                </a:solidFill>
                <a:latin typeface="Arial" pitchFamily="34" charset="0"/>
                <a:cs typeface="Arial" pitchFamily="34" charset="0"/>
              </a:defRPr>
            </a:lvl1pPr>
          </a:lstStyle>
          <a:p>
            <a:fld id="{90D7058A-810B-4EBD-8FDF-04ECCAA20044}" type="slidenum">
              <a:rPr lang="en-US" smtClean="0">
                <a:solidFill>
                  <a:prstClr val="white">
                    <a:lumMod val="50000"/>
                  </a:prstClr>
                </a:solidFill>
              </a:rPr>
              <a:pPr/>
              <a:t>‹#›</a:t>
            </a:fld>
            <a:endParaRPr lang="en-US" dirty="0">
              <a:solidFill>
                <a:prstClr val="white">
                  <a:lumMod val="50000"/>
                </a:prstClr>
              </a:solidFill>
            </a:endParaRPr>
          </a:p>
        </p:txBody>
      </p:sp>
      <p:sp>
        <p:nvSpPr>
          <p:cNvPr id="5" name="Right Triangle 4">
            <a:extLst>
              <a:ext uri="{FF2B5EF4-FFF2-40B4-BE49-F238E27FC236}">
                <a16:creationId xmlns:a16="http://schemas.microsoft.com/office/drawing/2014/main" id="{C163F13E-E997-874B-8590-A7730CE4142A}"/>
              </a:ext>
            </a:extLst>
          </p:cNvPr>
          <p:cNvSpPr/>
          <p:nvPr userDrawn="1"/>
        </p:nvSpPr>
        <p:spPr>
          <a:xfrm rot="10800000" flipH="1">
            <a:off x="1" y="0"/>
            <a:ext cx="1693184" cy="6858000"/>
          </a:xfrm>
          <a:prstGeom prst="rtTriangl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6" name="Straight Connector 5">
            <a:extLst>
              <a:ext uri="{FF2B5EF4-FFF2-40B4-BE49-F238E27FC236}">
                <a16:creationId xmlns:a16="http://schemas.microsoft.com/office/drawing/2014/main" id="{CD42DF54-1532-F140-9502-653A390F9D4E}"/>
              </a:ext>
            </a:extLst>
          </p:cNvPr>
          <p:cNvCxnSpPr>
            <a:cxnSpLocks/>
            <a:stCxn id="5" idx="4"/>
          </p:cNvCxnSpPr>
          <p:nvPr userDrawn="1"/>
        </p:nvCxnSpPr>
        <p:spPr>
          <a:xfrm flipH="1">
            <a:off x="1" y="0"/>
            <a:ext cx="1693184" cy="68580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E5F2F89-2BD9-9E48-AE0D-F9CC04BF5C3F}"/>
              </a:ext>
            </a:extLst>
          </p:cNvPr>
          <p:cNvGrpSpPr/>
          <p:nvPr userDrawn="1"/>
        </p:nvGrpSpPr>
        <p:grpSpPr>
          <a:xfrm>
            <a:off x="7322608" y="0"/>
            <a:ext cx="4869392" cy="6864285"/>
            <a:chOff x="4274608" y="12569"/>
            <a:chExt cx="4869392" cy="6864285"/>
          </a:xfrm>
        </p:grpSpPr>
        <p:sp>
          <p:nvSpPr>
            <p:cNvPr id="7" name="Rectangle 6">
              <a:extLst>
                <a:ext uri="{FF2B5EF4-FFF2-40B4-BE49-F238E27FC236}">
                  <a16:creationId xmlns:a16="http://schemas.microsoft.com/office/drawing/2014/main" id="{61C54AD1-3723-244A-ABEE-AEC975FEC59F}"/>
                </a:ext>
              </a:extLst>
            </p:cNvPr>
            <p:cNvSpPr/>
            <p:nvPr userDrawn="1"/>
          </p:nvSpPr>
          <p:spPr>
            <a:xfrm>
              <a:off x="5943600" y="12569"/>
              <a:ext cx="3200400" cy="685800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Right Triangle 7">
              <a:extLst>
                <a:ext uri="{FF2B5EF4-FFF2-40B4-BE49-F238E27FC236}">
                  <a16:creationId xmlns:a16="http://schemas.microsoft.com/office/drawing/2014/main" id="{CDBB6D51-7C05-2346-A7C2-E0A00D336119}"/>
                </a:ext>
              </a:extLst>
            </p:cNvPr>
            <p:cNvSpPr/>
            <p:nvPr userDrawn="1"/>
          </p:nvSpPr>
          <p:spPr>
            <a:xfrm flipH="1">
              <a:off x="4274608" y="28281"/>
              <a:ext cx="1668991" cy="6848573"/>
            </a:xfrm>
            <a:prstGeom prst="rtTriangl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cxnSp>
          <p:nvCxnSpPr>
            <p:cNvPr id="9" name="Straight Connector 8">
              <a:extLst>
                <a:ext uri="{FF2B5EF4-FFF2-40B4-BE49-F238E27FC236}">
                  <a16:creationId xmlns:a16="http://schemas.microsoft.com/office/drawing/2014/main" id="{E2249FF6-5F63-5342-9FEF-088588A024C3}"/>
                </a:ext>
              </a:extLst>
            </p:cNvPr>
            <p:cNvCxnSpPr>
              <a:cxnSpLocks/>
              <a:endCxn id="8" idx="4"/>
            </p:cNvCxnSpPr>
            <p:nvPr userDrawn="1"/>
          </p:nvCxnSpPr>
          <p:spPr>
            <a:xfrm flipH="1">
              <a:off x="4274608" y="18854"/>
              <a:ext cx="1668992" cy="68580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D0D613AE-B15D-9F44-A6A0-5DD8BDC51CC4}"/>
              </a:ext>
            </a:extLst>
          </p:cNvPr>
          <p:cNvGrpSpPr/>
          <p:nvPr userDrawn="1"/>
        </p:nvGrpSpPr>
        <p:grpSpPr>
          <a:xfrm>
            <a:off x="9006111" y="147937"/>
            <a:ext cx="3200400" cy="461665"/>
            <a:chOff x="5943600" y="147935"/>
            <a:chExt cx="3200400" cy="461665"/>
          </a:xfrm>
        </p:grpSpPr>
        <p:cxnSp>
          <p:nvCxnSpPr>
            <p:cNvPr id="12" name="Straight Connector 11">
              <a:extLst>
                <a:ext uri="{FF2B5EF4-FFF2-40B4-BE49-F238E27FC236}">
                  <a16:creationId xmlns:a16="http://schemas.microsoft.com/office/drawing/2014/main" id="{EA3B6F11-5BF1-354A-BD18-BF35809A71AE}"/>
                </a:ext>
              </a:extLst>
            </p:cNvPr>
            <p:cNvCxnSpPr/>
            <p:nvPr userDrawn="1"/>
          </p:nvCxnSpPr>
          <p:spPr>
            <a:xfrm flipH="1">
              <a:off x="5943600" y="609600"/>
              <a:ext cx="3200400" cy="0"/>
            </a:xfrm>
            <a:prstGeom prst="line">
              <a:avLst/>
            </a:prstGeom>
            <a:ln w="57150">
              <a:gradFill flip="none" rotWithShape="1">
                <a:gsLst>
                  <a:gs pos="53000">
                    <a:srgbClr val="BF1E2C"/>
                  </a:gs>
                  <a:gs pos="0">
                    <a:srgbClr val="BF1E2C"/>
                  </a:gs>
                  <a:gs pos="100000">
                    <a:schemeClr val="tx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5D9DCEB-5BC4-214B-A3A9-B8DBF61A5F0F}"/>
                </a:ext>
              </a:extLst>
            </p:cNvPr>
            <p:cNvSpPr txBox="1"/>
            <p:nvPr userDrawn="1"/>
          </p:nvSpPr>
          <p:spPr>
            <a:xfrm>
              <a:off x="6400800" y="147935"/>
              <a:ext cx="2653145" cy="415498"/>
            </a:xfrm>
            <a:prstGeom prst="rect">
              <a:avLst/>
            </a:prstGeom>
            <a:noFill/>
          </p:spPr>
          <p:txBody>
            <a:bodyPr wrap="square" rtlCol="0">
              <a:spAutoFit/>
            </a:bodyPr>
            <a:lstStyle/>
            <a:p>
              <a:pPr algn="r"/>
              <a:r>
                <a:rPr lang="en-US" sz="2100" b="1" dirty="0">
                  <a:solidFill>
                    <a:schemeClr val="bg1">
                      <a:lumMod val="95000"/>
                    </a:schemeClr>
                  </a:solidFill>
                </a:rPr>
                <a:t>Contents</a:t>
              </a:r>
            </a:p>
          </p:txBody>
        </p:sp>
      </p:grpSp>
      <p:sp>
        <p:nvSpPr>
          <p:cNvPr id="16" name="Text Placeholder 23">
            <a:extLst>
              <a:ext uri="{FF2B5EF4-FFF2-40B4-BE49-F238E27FC236}">
                <a16:creationId xmlns:a16="http://schemas.microsoft.com/office/drawing/2014/main" id="{0F1B39EF-AF08-3242-9E9B-521DDFCD769A}"/>
              </a:ext>
            </a:extLst>
          </p:cNvPr>
          <p:cNvSpPr>
            <a:spLocks noGrp="1"/>
          </p:cNvSpPr>
          <p:nvPr>
            <p:ph type="body" sz="quarter" idx="11"/>
          </p:nvPr>
        </p:nvSpPr>
        <p:spPr>
          <a:xfrm>
            <a:off x="8634952" y="1590688"/>
            <a:ext cx="3527101" cy="457200"/>
          </a:xfrm>
          <a:noFill/>
          <a:ln>
            <a:noFill/>
          </a:ln>
        </p:spPr>
        <p:txBody>
          <a:bodyPr/>
          <a:lstStyle>
            <a:lvl1pPr marL="0" indent="0">
              <a:buFont typeface="Arial" charset="0"/>
              <a:buNone/>
              <a:defRPr sz="1800">
                <a:solidFill>
                  <a:schemeClr val="bg1">
                    <a:lumMod val="85000"/>
                  </a:schemeClr>
                </a:solidFill>
              </a:defRPr>
            </a:lvl1pPr>
            <a:lvl2pPr marL="205978" indent="0">
              <a:buFont typeface="Arial" charset="0"/>
              <a:buNone/>
              <a:defRPr sz="1500">
                <a:solidFill>
                  <a:schemeClr val="bg1">
                    <a:lumMod val="85000"/>
                  </a:schemeClr>
                </a:solidFill>
              </a:defRPr>
            </a:lvl2pPr>
          </a:lstStyle>
          <a:p>
            <a:pPr lvl="0"/>
            <a:r>
              <a:rPr lang="en-US" dirty="0"/>
              <a:t>Click to edit Master</a:t>
            </a:r>
          </a:p>
        </p:txBody>
      </p:sp>
      <p:sp>
        <p:nvSpPr>
          <p:cNvPr id="17" name="Text Placeholder 23">
            <a:extLst>
              <a:ext uri="{FF2B5EF4-FFF2-40B4-BE49-F238E27FC236}">
                <a16:creationId xmlns:a16="http://schemas.microsoft.com/office/drawing/2014/main" id="{1BB7297D-553A-D448-9F4C-BF85F62C816C}"/>
              </a:ext>
            </a:extLst>
          </p:cNvPr>
          <p:cNvSpPr>
            <a:spLocks noGrp="1"/>
          </p:cNvSpPr>
          <p:nvPr>
            <p:ph type="body" sz="quarter" idx="10"/>
          </p:nvPr>
        </p:nvSpPr>
        <p:spPr>
          <a:xfrm>
            <a:off x="8806205" y="869772"/>
            <a:ext cx="3355848" cy="457200"/>
          </a:xfrm>
          <a:noFill/>
          <a:ln>
            <a:noFill/>
          </a:ln>
        </p:spPr>
        <p:txBody>
          <a:bodyPr/>
          <a:lstStyle>
            <a:lvl1pPr marL="0" indent="0">
              <a:buFont typeface="Arial" charset="0"/>
              <a:buNone/>
              <a:defRPr sz="1800">
                <a:solidFill>
                  <a:schemeClr val="bg1">
                    <a:lumMod val="85000"/>
                  </a:schemeClr>
                </a:solidFill>
              </a:defRPr>
            </a:lvl1pPr>
            <a:lvl2pPr marL="205978" indent="0">
              <a:buFont typeface="Arial" charset="0"/>
              <a:buNone/>
              <a:defRPr sz="1500">
                <a:solidFill>
                  <a:schemeClr val="bg1">
                    <a:lumMod val="85000"/>
                  </a:schemeClr>
                </a:solidFill>
              </a:defRPr>
            </a:lvl2pPr>
          </a:lstStyle>
          <a:p>
            <a:pPr lvl="0"/>
            <a:r>
              <a:rPr lang="en-US" dirty="0"/>
              <a:t>Click to edit Master</a:t>
            </a:r>
          </a:p>
        </p:txBody>
      </p:sp>
      <p:sp>
        <p:nvSpPr>
          <p:cNvPr id="18" name="Text Placeholder 23">
            <a:extLst>
              <a:ext uri="{FF2B5EF4-FFF2-40B4-BE49-F238E27FC236}">
                <a16:creationId xmlns:a16="http://schemas.microsoft.com/office/drawing/2014/main" id="{696DF91B-E0A6-CE46-9BBE-58CBFD70F4CE}"/>
              </a:ext>
            </a:extLst>
          </p:cNvPr>
          <p:cNvSpPr>
            <a:spLocks noGrp="1"/>
          </p:cNvSpPr>
          <p:nvPr>
            <p:ph type="body" sz="quarter" idx="17"/>
          </p:nvPr>
        </p:nvSpPr>
        <p:spPr>
          <a:xfrm>
            <a:off x="8471556" y="2311604"/>
            <a:ext cx="3690497" cy="457200"/>
          </a:xfrm>
          <a:noFill/>
          <a:ln>
            <a:noFill/>
          </a:ln>
        </p:spPr>
        <p:txBody>
          <a:bodyPr/>
          <a:lstStyle>
            <a:lvl1pPr marL="0" indent="0">
              <a:buFont typeface="Arial" charset="0"/>
              <a:buNone/>
              <a:defRPr sz="1800">
                <a:solidFill>
                  <a:schemeClr val="bg1">
                    <a:lumMod val="85000"/>
                  </a:schemeClr>
                </a:solidFill>
              </a:defRPr>
            </a:lvl1pPr>
            <a:lvl2pPr marL="205978" indent="0">
              <a:buFont typeface="Arial" charset="0"/>
              <a:buNone/>
              <a:defRPr sz="1500">
                <a:solidFill>
                  <a:schemeClr val="bg1">
                    <a:lumMod val="85000"/>
                  </a:schemeClr>
                </a:solidFill>
              </a:defRPr>
            </a:lvl2pPr>
          </a:lstStyle>
          <a:p>
            <a:pPr lvl="0"/>
            <a:r>
              <a:rPr lang="en-US" dirty="0"/>
              <a:t>Click to edit Master</a:t>
            </a:r>
          </a:p>
        </p:txBody>
      </p:sp>
      <p:sp>
        <p:nvSpPr>
          <p:cNvPr id="20" name="Text Placeholder 23">
            <a:extLst>
              <a:ext uri="{FF2B5EF4-FFF2-40B4-BE49-F238E27FC236}">
                <a16:creationId xmlns:a16="http://schemas.microsoft.com/office/drawing/2014/main" id="{D01ABA39-223A-1144-9165-B778DA81AD5C}"/>
              </a:ext>
            </a:extLst>
          </p:cNvPr>
          <p:cNvSpPr>
            <a:spLocks noGrp="1"/>
          </p:cNvSpPr>
          <p:nvPr>
            <p:ph type="body" sz="quarter" idx="16"/>
          </p:nvPr>
        </p:nvSpPr>
        <p:spPr>
          <a:xfrm>
            <a:off x="8270450" y="3032520"/>
            <a:ext cx="3891604" cy="457200"/>
          </a:xfrm>
          <a:noFill/>
          <a:ln>
            <a:noFill/>
          </a:ln>
        </p:spPr>
        <p:txBody>
          <a:bodyPr/>
          <a:lstStyle>
            <a:lvl1pPr marL="0" indent="0">
              <a:buFont typeface="Arial" charset="0"/>
              <a:buNone/>
              <a:defRPr sz="1800">
                <a:solidFill>
                  <a:schemeClr val="bg1">
                    <a:lumMod val="85000"/>
                  </a:schemeClr>
                </a:solidFill>
              </a:defRPr>
            </a:lvl1pPr>
            <a:lvl2pPr marL="205978" indent="0">
              <a:buFont typeface="Arial" charset="0"/>
              <a:buNone/>
              <a:defRPr sz="1500">
                <a:solidFill>
                  <a:schemeClr val="bg1">
                    <a:lumMod val="85000"/>
                  </a:schemeClr>
                </a:solidFill>
              </a:defRPr>
            </a:lvl2pPr>
          </a:lstStyle>
          <a:p>
            <a:pPr lvl="0"/>
            <a:r>
              <a:rPr lang="en-US" dirty="0"/>
              <a:t>Click to edit Master</a:t>
            </a:r>
          </a:p>
        </p:txBody>
      </p:sp>
      <p:sp>
        <p:nvSpPr>
          <p:cNvPr id="21" name="Text Placeholder 23">
            <a:extLst>
              <a:ext uri="{FF2B5EF4-FFF2-40B4-BE49-F238E27FC236}">
                <a16:creationId xmlns:a16="http://schemas.microsoft.com/office/drawing/2014/main" id="{4F93D065-31A4-6542-A307-83C2CB01F625}"/>
              </a:ext>
            </a:extLst>
          </p:cNvPr>
          <p:cNvSpPr>
            <a:spLocks noGrp="1"/>
          </p:cNvSpPr>
          <p:nvPr>
            <p:ph type="body" sz="quarter" idx="15"/>
          </p:nvPr>
        </p:nvSpPr>
        <p:spPr>
          <a:xfrm>
            <a:off x="8093451" y="3753436"/>
            <a:ext cx="4068603" cy="457200"/>
          </a:xfrm>
          <a:noFill/>
          <a:ln>
            <a:noFill/>
          </a:ln>
        </p:spPr>
        <p:txBody>
          <a:bodyPr/>
          <a:lstStyle>
            <a:lvl1pPr marL="0" indent="0">
              <a:buFont typeface="Arial" charset="0"/>
              <a:buNone/>
              <a:defRPr sz="1800">
                <a:solidFill>
                  <a:schemeClr val="bg1">
                    <a:lumMod val="85000"/>
                  </a:schemeClr>
                </a:solidFill>
              </a:defRPr>
            </a:lvl1pPr>
            <a:lvl2pPr marL="205978" indent="0">
              <a:buFont typeface="Arial" charset="0"/>
              <a:buNone/>
              <a:defRPr sz="1500">
                <a:solidFill>
                  <a:schemeClr val="bg1">
                    <a:lumMod val="85000"/>
                  </a:schemeClr>
                </a:solidFill>
              </a:defRPr>
            </a:lvl2pPr>
          </a:lstStyle>
          <a:p>
            <a:pPr lvl="0"/>
            <a:r>
              <a:rPr lang="en-US" dirty="0"/>
              <a:t>Click to edit Master</a:t>
            </a:r>
          </a:p>
        </p:txBody>
      </p:sp>
      <p:sp>
        <p:nvSpPr>
          <p:cNvPr id="22" name="Text Placeholder 23">
            <a:extLst>
              <a:ext uri="{FF2B5EF4-FFF2-40B4-BE49-F238E27FC236}">
                <a16:creationId xmlns:a16="http://schemas.microsoft.com/office/drawing/2014/main" id="{69C132C7-6497-784B-BCD9-4B1902BF134B}"/>
              </a:ext>
            </a:extLst>
          </p:cNvPr>
          <p:cNvSpPr>
            <a:spLocks noGrp="1"/>
          </p:cNvSpPr>
          <p:nvPr>
            <p:ph type="body" sz="quarter" idx="14"/>
          </p:nvPr>
        </p:nvSpPr>
        <p:spPr>
          <a:xfrm>
            <a:off x="7931084" y="4474352"/>
            <a:ext cx="4230968" cy="457200"/>
          </a:xfrm>
          <a:noFill/>
          <a:ln>
            <a:noFill/>
          </a:ln>
        </p:spPr>
        <p:txBody>
          <a:bodyPr/>
          <a:lstStyle>
            <a:lvl1pPr marL="0" indent="0">
              <a:buFont typeface="Arial" charset="0"/>
              <a:buNone/>
              <a:defRPr sz="1800">
                <a:solidFill>
                  <a:schemeClr val="bg1">
                    <a:lumMod val="85000"/>
                  </a:schemeClr>
                </a:solidFill>
              </a:defRPr>
            </a:lvl1pPr>
            <a:lvl2pPr marL="205978" indent="0">
              <a:buFont typeface="Arial" charset="0"/>
              <a:buNone/>
              <a:defRPr sz="1500">
                <a:solidFill>
                  <a:schemeClr val="bg1">
                    <a:lumMod val="85000"/>
                  </a:schemeClr>
                </a:solidFill>
              </a:defRPr>
            </a:lvl2pPr>
          </a:lstStyle>
          <a:p>
            <a:pPr lvl="0"/>
            <a:r>
              <a:rPr lang="en-US" dirty="0"/>
              <a:t>Click to </a:t>
            </a:r>
            <a:r>
              <a:rPr lang="en-US"/>
              <a:t>edit Master</a:t>
            </a:r>
            <a:endParaRPr lang="en-US" dirty="0"/>
          </a:p>
        </p:txBody>
      </p:sp>
      <p:sp>
        <p:nvSpPr>
          <p:cNvPr id="23" name="Text Placeholder 23">
            <a:extLst>
              <a:ext uri="{FF2B5EF4-FFF2-40B4-BE49-F238E27FC236}">
                <a16:creationId xmlns:a16="http://schemas.microsoft.com/office/drawing/2014/main" id="{107968CE-F904-6F4F-89B6-9833C997BD10}"/>
              </a:ext>
            </a:extLst>
          </p:cNvPr>
          <p:cNvSpPr>
            <a:spLocks noGrp="1"/>
          </p:cNvSpPr>
          <p:nvPr>
            <p:ph type="body" sz="quarter" idx="13"/>
          </p:nvPr>
        </p:nvSpPr>
        <p:spPr>
          <a:xfrm>
            <a:off x="7755119" y="5195268"/>
            <a:ext cx="4406933" cy="457200"/>
          </a:xfrm>
          <a:noFill/>
          <a:ln>
            <a:noFill/>
          </a:ln>
        </p:spPr>
        <p:txBody>
          <a:bodyPr/>
          <a:lstStyle>
            <a:lvl1pPr marL="0" indent="0">
              <a:buFont typeface="Arial" charset="0"/>
              <a:buNone/>
              <a:defRPr sz="1800">
                <a:solidFill>
                  <a:schemeClr val="bg1">
                    <a:lumMod val="85000"/>
                  </a:schemeClr>
                </a:solidFill>
              </a:defRPr>
            </a:lvl1pPr>
            <a:lvl2pPr marL="205978" indent="0">
              <a:buFont typeface="Arial" charset="0"/>
              <a:buNone/>
              <a:defRPr sz="1500">
                <a:solidFill>
                  <a:schemeClr val="bg1">
                    <a:lumMod val="85000"/>
                  </a:schemeClr>
                </a:solidFill>
              </a:defRPr>
            </a:lvl2pPr>
          </a:lstStyle>
          <a:p>
            <a:pPr lvl="0"/>
            <a:r>
              <a:rPr lang="en-US" dirty="0"/>
              <a:t>Click to </a:t>
            </a:r>
            <a:r>
              <a:rPr lang="en-US"/>
              <a:t>edit Master</a:t>
            </a:r>
            <a:endParaRPr lang="en-US" dirty="0"/>
          </a:p>
        </p:txBody>
      </p:sp>
      <p:sp>
        <p:nvSpPr>
          <p:cNvPr id="24" name="Text Placeholder 23">
            <a:extLst>
              <a:ext uri="{FF2B5EF4-FFF2-40B4-BE49-F238E27FC236}">
                <a16:creationId xmlns:a16="http://schemas.microsoft.com/office/drawing/2014/main" id="{F5DE7716-6700-6146-BD32-DB5339FEEAA7}"/>
              </a:ext>
            </a:extLst>
          </p:cNvPr>
          <p:cNvSpPr>
            <a:spLocks noGrp="1"/>
          </p:cNvSpPr>
          <p:nvPr>
            <p:ph type="body" sz="quarter" idx="12"/>
          </p:nvPr>
        </p:nvSpPr>
        <p:spPr>
          <a:xfrm>
            <a:off x="7579151" y="5916185"/>
            <a:ext cx="4582900" cy="457200"/>
          </a:xfrm>
          <a:noFill/>
          <a:ln>
            <a:noFill/>
          </a:ln>
        </p:spPr>
        <p:txBody>
          <a:bodyPr/>
          <a:lstStyle>
            <a:lvl1pPr marL="0" indent="0">
              <a:buFont typeface="Arial" charset="0"/>
              <a:buNone/>
              <a:defRPr sz="1800">
                <a:solidFill>
                  <a:schemeClr val="bg1">
                    <a:lumMod val="85000"/>
                  </a:schemeClr>
                </a:solidFill>
              </a:defRPr>
            </a:lvl1pPr>
            <a:lvl2pPr marL="205978" indent="0">
              <a:buFont typeface="Arial" charset="0"/>
              <a:buNone/>
              <a:defRPr sz="1500">
                <a:solidFill>
                  <a:schemeClr val="bg1">
                    <a:lumMod val="85000"/>
                  </a:schemeClr>
                </a:solidFill>
              </a:defRPr>
            </a:lvl2pPr>
          </a:lstStyle>
          <a:p>
            <a:pPr lvl="0"/>
            <a:r>
              <a:rPr lang="en-US" dirty="0"/>
              <a:t>Click to edit Master</a:t>
            </a:r>
          </a:p>
        </p:txBody>
      </p:sp>
      <p:pic>
        <p:nvPicPr>
          <p:cNvPr id="28" name="Picture 27">
            <a:extLst>
              <a:ext uri="{FF2B5EF4-FFF2-40B4-BE49-F238E27FC236}">
                <a16:creationId xmlns:a16="http://schemas.microsoft.com/office/drawing/2014/main" id="{15757989-E41F-B444-93D4-81D6E05A4727}"/>
              </a:ext>
            </a:extLst>
          </p:cNvPr>
          <p:cNvPicPr>
            <a:picLocks noChangeAspect="1"/>
          </p:cNvPicPr>
          <p:nvPr userDrawn="1"/>
        </p:nvPicPr>
        <p:blipFill>
          <a:blip r:embed="rId3"/>
          <a:stretch>
            <a:fillRect/>
          </a:stretch>
        </p:blipFill>
        <p:spPr>
          <a:xfrm>
            <a:off x="96986" y="12350"/>
            <a:ext cx="1342831" cy="1070865"/>
          </a:xfrm>
          <a:prstGeom prst="rect">
            <a:avLst/>
          </a:prstGeom>
        </p:spPr>
      </p:pic>
      <p:sp>
        <p:nvSpPr>
          <p:cNvPr id="26" name="TextBox 25">
            <a:extLst>
              <a:ext uri="{FF2B5EF4-FFF2-40B4-BE49-F238E27FC236}">
                <a16:creationId xmlns:a16="http://schemas.microsoft.com/office/drawing/2014/main" id="{5A5D175D-D041-D046-B30C-A6C0ABE8C09A}"/>
              </a:ext>
            </a:extLst>
          </p:cNvPr>
          <p:cNvSpPr txBox="1"/>
          <p:nvPr userDrawn="1"/>
        </p:nvSpPr>
        <p:spPr>
          <a:xfrm>
            <a:off x="11740171" y="6592062"/>
            <a:ext cx="479912" cy="261610"/>
          </a:xfrm>
          <a:prstGeom prst="rect">
            <a:avLst/>
          </a:prstGeom>
          <a:noFill/>
        </p:spPr>
        <p:txBody>
          <a:bodyPr wrap="square" rtlCol="0">
            <a:spAutoFit/>
          </a:bodyPr>
          <a:lstStyle/>
          <a:p>
            <a:fld id="{1A67A189-E5B9-044C-A9CA-2E72AE01C094}" type="slidenum">
              <a:rPr lang="en-US" sz="1100" smtClean="0">
                <a:solidFill>
                  <a:schemeClr val="bg1"/>
                </a:solidFill>
              </a:rPr>
              <a:t>‹#›</a:t>
            </a:fld>
            <a:endParaRPr lang="en-US" sz="1100" dirty="0">
              <a:solidFill>
                <a:schemeClr val="bg1"/>
              </a:solidFill>
            </a:endParaRPr>
          </a:p>
        </p:txBody>
      </p:sp>
    </p:spTree>
    <p:extLst>
      <p:ext uri="{BB962C8B-B14F-4D97-AF65-F5344CB8AC3E}">
        <p14:creationId xmlns:p14="http://schemas.microsoft.com/office/powerpoint/2010/main" val="30796046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18492" y="124928"/>
            <a:ext cx="9289144" cy="560872"/>
          </a:xfrm>
        </p:spPr>
        <p:txBody>
          <a:bodyPr/>
          <a:lstStyle/>
          <a:p>
            <a:r>
              <a:rPr lang="en-US" dirty="0"/>
              <a:t>Click to edit Master title style</a:t>
            </a:r>
          </a:p>
        </p:txBody>
      </p:sp>
      <p:sp>
        <p:nvSpPr>
          <p:cNvPr id="4" name="Slide Number Placeholder 5"/>
          <p:cNvSpPr>
            <a:spLocks noGrp="1"/>
          </p:cNvSpPr>
          <p:nvPr>
            <p:ph type="sldNum" sz="quarter" idx="4"/>
          </p:nvPr>
        </p:nvSpPr>
        <p:spPr>
          <a:xfrm>
            <a:off x="9042400" y="6569078"/>
            <a:ext cx="2844800" cy="212725"/>
          </a:xfrm>
          <a:prstGeom prst="rect">
            <a:avLst/>
          </a:prstGeom>
        </p:spPr>
        <p:txBody>
          <a:bodyPr vert="horz" lIns="91440" tIns="45720" rIns="91440" bIns="45720" rtlCol="0" anchor="ctr"/>
          <a:lstStyle>
            <a:lvl1pPr algn="r">
              <a:defRPr sz="750">
                <a:solidFill>
                  <a:schemeClr val="bg1">
                    <a:lumMod val="50000"/>
                  </a:schemeClr>
                </a:solidFill>
                <a:latin typeface="Arial" pitchFamily="34" charset="0"/>
                <a:cs typeface="Arial" pitchFamily="34" charset="0"/>
              </a:defRPr>
            </a:lvl1pPr>
          </a:lstStyle>
          <a:p>
            <a:fld id="{90D7058A-810B-4EBD-8FDF-04ECCAA20044}" type="slidenum">
              <a:rPr lang="en-US" smtClean="0">
                <a:solidFill>
                  <a:prstClr val="white">
                    <a:lumMod val="50000"/>
                  </a:prstClr>
                </a:solidFill>
              </a:rPr>
              <a:pPr/>
              <a:t>‹#›</a:t>
            </a:fld>
            <a:endParaRPr lang="en-US" dirty="0">
              <a:solidFill>
                <a:prstClr val="white">
                  <a:lumMod val="50000"/>
                </a:prstClr>
              </a:solidFill>
            </a:endParaRPr>
          </a:p>
        </p:txBody>
      </p:sp>
      <p:sp>
        <p:nvSpPr>
          <p:cNvPr id="6" name="Text Placeholder 4">
            <a:extLst>
              <a:ext uri="{FF2B5EF4-FFF2-40B4-BE49-F238E27FC236}">
                <a16:creationId xmlns:a16="http://schemas.microsoft.com/office/drawing/2014/main" id="{A020A2A2-BCC3-E046-A692-790308F73EB8}"/>
              </a:ext>
            </a:extLst>
          </p:cNvPr>
          <p:cNvSpPr>
            <a:spLocks noGrp="1"/>
          </p:cNvSpPr>
          <p:nvPr>
            <p:ph type="body" sz="quarter" idx="10"/>
          </p:nvPr>
        </p:nvSpPr>
        <p:spPr>
          <a:xfrm>
            <a:off x="7171764" y="2883367"/>
            <a:ext cx="4876800" cy="1828800"/>
          </a:xfrm>
        </p:spPr>
        <p:txBody>
          <a:bodyPr/>
          <a:lstStyle>
            <a:lvl1pPr marL="0" indent="0">
              <a:buFont typeface="Arial" charset="0"/>
              <a:buNone/>
              <a:defRPr sz="900" b="1">
                <a:latin typeface="Courier" charset="0"/>
                <a:ea typeface="Courier" charset="0"/>
                <a:cs typeface="Courier" charset="0"/>
              </a:defRPr>
            </a:lvl1pPr>
            <a:lvl2pPr marL="274637" indent="0">
              <a:buNone/>
              <a:defRPr/>
            </a:lvl2pPr>
            <a:lvl3pPr marL="547687" indent="0">
              <a:buNone/>
              <a:defRPr/>
            </a:lvl3pPr>
            <a:lvl4pPr marL="822325" indent="0">
              <a:buNone/>
              <a:defRPr/>
            </a:lvl4pPr>
            <a:lvl5pPr marL="1050925" indent="0">
              <a:buNone/>
              <a:defRPr/>
            </a:lvl5pPr>
          </a:lstStyle>
          <a:p>
            <a:pPr lvl="0"/>
            <a:r>
              <a:rPr lang="en-US" dirty="0"/>
              <a:t>Click to edit Master text styles</a:t>
            </a:r>
          </a:p>
        </p:txBody>
      </p:sp>
    </p:spTree>
    <p:extLst>
      <p:ext uri="{BB962C8B-B14F-4D97-AF65-F5344CB8AC3E}">
        <p14:creationId xmlns:p14="http://schemas.microsoft.com/office/powerpoint/2010/main" val="20251347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18492" y="124928"/>
            <a:ext cx="9289144" cy="560872"/>
          </a:xfrm>
        </p:spPr>
        <p:txBody>
          <a:bodyPr/>
          <a:lstStyle/>
          <a:p>
            <a:r>
              <a:rPr lang="en-US" dirty="0"/>
              <a:t>Click to edit Master title style</a:t>
            </a:r>
          </a:p>
        </p:txBody>
      </p:sp>
      <p:sp>
        <p:nvSpPr>
          <p:cNvPr id="4" name="Slide Number Placeholder 5"/>
          <p:cNvSpPr>
            <a:spLocks noGrp="1"/>
          </p:cNvSpPr>
          <p:nvPr>
            <p:ph type="sldNum" sz="quarter" idx="4"/>
          </p:nvPr>
        </p:nvSpPr>
        <p:spPr>
          <a:xfrm>
            <a:off x="9042400" y="6569078"/>
            <a:ext cx="2844800" cy="212725"/>
          </a:xfrm>
          <a:prstGeom prst="rect">
            <a:avLst/>
          </a:prstGeom>
        </p:spPr>
        <p:txBody>
          <a:bodyPr vert="horz" lIns="91440" tIns="45720" rIns="91440" bIns="45720" rtlCol="0" anchor="ctr"/>
          <a:lstStyle>
            <a:lvl1pPr algn="r">
              <a:defRPr sz="750">
                <a:solidFill>
                  <a:schemeClr val="bg1">
                    <a:lumMod val="50000"/>
                  </a:schemeClr>
                </a:solidFill>
                <a:latin typeface="Arial" pitchFamily="34" charset="0"/>
                <a:cs typeface="Arial" pitchFamily="34" charset="0"/>
              </a:defRPr>
            </a:lvl1pPr>
          </a:lstStyle>
          <a:p>
            <a:fld id="{90D7058A-810B-4EBD-8FDF-04ECCAA20044}" type="slidenum">
              <a:rPr lang="en-US" smtClean="0">
                <a:solidFill>
                  <a:prstClr val="white">
                    <a:lumMod val="50000"/>
                  </a:prstClr>
                </a:solidFill>
              </a:rPr>
              <a:pPr/>
              <a:t>‹#›</a:t>
            </a:fld>
            <a:endParaRPr lang="en-US" dirty="0">
              <a:solidFill>
                <a:prstClr val="white">
                  <a:lumMod val="50000"/>
                </a:prstClr>
              </a:solidFill>
            </a:endParaRPr>
          </a:p>
        </p:txBody>
      </p:sp>
    </p:spTree>
    <p:extLst>
      <p:ext uri="{BB962C8B-B14F-4D97-AF65-F5344CB8AC3E}">
        <p14:creationId xmlns:p14="http://schemas.microsoft.com/office/powerpoint/2010/main" val="41405361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18492" y="124928"/>
            <a:ext cx="9289144" cy="560872"/>
          </a:xfrm>
        </p:spPr>
        <p:txBody>
          <a:bodyPr/>
          <a:lstStyle/>
          <a:p>
            <a:r>
              <a:rPr lang="en-US" dirty="0"/>
              <a:t>Click to edit Master title style</a:t>
            </a:r>
          </a:p>
        </p:txBody>
      </p:sp>
      <p:sp>
        <p:nvSpPr>
          <p:cNvPr id="4" name="Slide Number Placeholder 5"/>
          <p:cNvSpPr>
            <a:spLocks noGrp="1"/>
          </p:cNvSpPr>
          <p:nvPr>
            <p:ph type="sldNum" sz="quarter" idx="4"/>
          </p:nvPr>
        </p:nvSpPr>
        <p:spPr>
          <a:xfrm>
            <a:off x="9042400" y="6569078"/>
            <a:ext cx="2844800" cy="212725"/>
          </a:xfrm>
          <a:prstGeom prst="rect">
            <a:avLst/>
          </a:prstGeom>
        </p:spPr>
        <p:txBody>
          <a:bodyPr vert="horz" lIns="91440" tIns="45720" rIns="91440" bIns="45720" rtlCol="0" anchor="ctr"/>
          <a:lstStyle>
            <a:lvl1pPr algn="r">
              <a:defRPr sz="750">
                <a:solidFill>
                  <a:schemeClr val="bg1">
                    <a:lumMod val="50000"/>
                  </a:schemeClr>
                </a:solidFill>
                <a:latin typeface="Arial" pitchFamily="34" charset="0"/>
                <a:cs typeface="Arial" pitchFamily="34" charset="0"/>
              </a:defRPr>
            </a:lvl1pPr>
          </a:lstStyle>
          <a:p>
            <a:fld id="{90D7058A-810B-4EBD-8FDF-04ECCAA20044}" type="slidenum">
              <a:rPr lang="en-US" smtClean="0">
                <a:solidFill>
                  <a:prstClr val="white">
                    <a:lumMod val="50000"/>
                  </a:prstClr>
                </a:solidFill>
              </a:rPr>
              <a:pPr/>
              <a:t>‹#›</a:t>
            </a:fld>
            <a:endParaRPr lang="en-US" dirty="0">
              <a:solidFill>
                <a:prstClr val="white">
                  <a:lumMod val="50000"/>
                </a:prstClr>
              </a:solidFill>
            </a:endParaRPr>
          </a:p>
        </p:txBody>
      </p:sp>
      <p:sp>
        <p:nvSpPr>
          <p:cNvPr id="5" name="Text Placeholder 2">
            <a:extLst>
              <a:ext uri="{FF2B5EF4-FFF2-40B4-BE49-F238E27FC236}">
                <a16:creationId xmlns:a16="http://schemas.microsoft.com/office/drawing/2014/main" id="{41998F5F-49A0-4241-A956-88DBDBAEAA7E}"/>
              </a:ext>
            </a:extLst>
          </p:cNvPr>
          <p:cNvSpPr>
            <a:spLocks noGrp="1"/>
          </p:cNvSpPr>
          <p:nvPr>
            <p:ph idx="1"/>
          </p:nvPr>
        </p:nvSpPr>
        <p:spPr>
          <a:xfrm>
            <a:off x="574765" y="1093561"/>
            <a:ext cx="11094720" cy="515982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a:extLst>
              <a:ext uri="{FF2B5EF4-FFF2-40B4-BE49-F238E27FC236}">
                <a16:creationId xmlns:a16="http://schemas.microsoft.com/office/drawing/2014/main" id="{03911DB8-FD0F-B748-BDC0-C3E98A06A85D}"/>
              </a:ext>
            </a:extLst>
          </p:cNvPr>
          <p:cNvSpPr txBox="1">
            <a:spLocks/>
          </p:cNvSpPr>
          <p:nvPr userDrawn="1"/>
        </p:nvSpPr>
        <p:spPr>
          <a:xfrm>
            <a:off x="2" y="6569076"/>
            <a:ext cx="1010092" cy="275476"/>
          </a:xfrm>
          <a:prstGeom prst="rect">
            <a:avLst/>
          </a:prstGeom>
        </p:spPr>
        <p:txBody>
          <a:bodyPr vert="horz" lIns="68580" tIns="34290" rIns="68580" bIns="34290" rtlCol="0" anchor="ctr"/>
          <a:lstStyle>
            <a:defPPr>
              <a:defRPr lang="en-US"/>
            </a:defPPr>
            <a:lvl1pPr algn="r" rtl="0" fontAlgn="base">
              <a:lnSpc>
                <a:spcPct val="80000"/>
              </a:lnSpc>
              <a:spcBef>
                <a:spcPct val="20000"/>
              </a:spcBef>
              <a:spcAft>
                <a:spcPct val="0"/>
              </a:spcAft>
              <a:defRPr sz="1000" kern="1200">
                <a:solidFill>
                  <a:schemeClr val="bg1">
                    <a:lumMod val="50000"/>
                  </a:schemeClr>
                </a:solidFill>
                <a:latin typeface="Arial" pitchFamily="34" charset="0"/>
                <a:ea typeface="+mn-ea"/>
                <a:cs typeface="Arial" pitchFamily="34" charset="0"/>
              </a:defRPr>
            </a:lvl1pPr>
            <a:lvl2pPr marL="457200" algn="l" rtl="0" fontAlgn="base">
              <a:lnSpc>
                <a:spcPct val="80000"/>
              </a:lnSpc>
              <a:spcBef>
                <a:spcPct val="20000"/>
              </a:spcBef>
              <a:spcAft>
                <a:spcPct val="0"/>
              </a:spcAft>
              <a:defRPr sz="2400" kern="1200">
                <a:solidFill>
                  <a:schemeClr val="tx1"/>
                </a:solidFill>
                <a:latin typeface="Arial" charset="0"/>
                <a:ea typeface="+mn-ea"/>
                <a:cs typeface="+mn-cs"/>
              </a:defRPr>
            </a:lvl2pPr>
            <a:lvl3pPr marL="914400" algn="l" rtl="0" fontAlgn="base">
              <a:lnSpc>
                <a:spcPct val="80000"/>
              </a:lnSpc>
              <a:spcBef>
                <a:spcPct val="20000"/>
              </a:spcBef>
              <a:spcAft>
                <a:spcPct val="0"/>
              </a:spcAft>
              <a:defRPr sz="2400" kern="1200">
                <a:solidFill>
                  <a:schemeClr val="tx1"/>
                </a:solidFill>
                <a:latin typeface="Arial" charset="0"/>
                <a:ea typeface="+mn-ea"/>
                <a:cs typeface="+mn-cs"/>
              </a:defRPr>
            </a:lvl3pPr>
            <a:lvl4pPr marL="1371600" algn="l" rtl="0" fontAlgn="base">
              <a:lnSpc>
                <a:spcPct val="80000"/>
              </a:lnSpc>
              <a:spcBef>
                <a:spcPct val="20000"/>
              </a:spcBef>
              <a:spcAft>
                <a:spcPct val="0"/>
              </a:spcAft>
              <a:defRPr sz="2400" kern="1200">
                <a:solidFill>
                  <a:schemeClr val="tx1"/>
                </a:solidFill>
                <a:latin typeface="Arial" charset="0"/>
                <a:ea typeface="+mn-ea"/>
                <a:cs typeface="+mn-cs"/>
              </a:defRPr>
            </a:lvl4pPr>
            <a:lvl5pPr marL="1828800" algn="l" rtl="0" fontAlgn="base">
              <a:lnSpc>
                <a:spcPct val="80000"/>
              </a:lnSpc>
              <a:spcBef>
                <a:spcPct val="2000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sz="750" dirty="0">
              <a:solidFill>
                <a:prstClr val="white">
                  <a:lumMod val="50000"/>
                </a:prstClr>
              </a:solidFill>
            </a:endParaRPr>
          </a:p>
        </p:txBody>
      </p:sp>
    </p:spTree>
    <p:extLst>
      <p:ext uri="{BB962C8B-B14F-4D97-AF65-F5344CB8AC3E}">
        <p14:creationId xmlns:p14="http://schemas.microsoft.com/office/powerpoint/2010/main" val="345701182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18492" y="124928"/>
            <a:ext cx="9289144" cy="560872"/>
          </a:xfrm>
        </p:spPr>
        <p:txBody>
          <a:bodyPr/>
          <a:lstStyle/>
          <a:p>
            <a:r>
              <a:rPr lang="en-US" dirty="0"/>
              <a:t>Click to edit Master title style</a:t>
            </a:r>
          </a:p>
        </p:txBody>
      </p:sp>
      <p:sp>
        <p:nvSpPr>
          <p:cNvPr id="4" name="Slide Number Placeholder 5"/>
          <p:cNvSpPr>
            <a:spLocks noGrp="1"/>
          </p:cNvSpPr>
          <p:nvPr>
            <p:ph type="sldNum" sz="quarter" idx="4"/>
          </p:nvPr>
        </p:nvSpPr>
        <p:spPr>
          <a:xfrm>
            <a:off x="9042400" y="6569078"/>
            <a:ext cx="2844800" cy="212725"/>
          </a:xfrm>
          <a:prstGeom prst="rect">
            <a:avLst/>
          </a:prstGeom>
        </p:spPr>
        <p:txBody>
          <a:bodyPr vert="horz" lIns="91440" tIns="45720" rIns="91440" bIns="45720" rtlCol="0" anchor="ctr"/>
          <a:lstStyle>
            <a:lvl1pPr algn="r">
              <a:defRPr sz="750">
                <a:solidFill>
                  <a:schemeClr val="bg1">
                    <a:lumMod val="50000"/>
                  </a:schemeClr>
                </a:solidFill>
                <a:latin typeface="Arial" pitchFamily="34" charset="0"/>
                <a:cs typeface="Arial" pitchFamily="34" charset="0"/>
              </a:defRPr>
            </a:lvl1pPr>
          </a:lstStyle>
          <a:p>
            <a:fld id="{90D7058A-810B-4EBD-8FDF-04ECCAA20044}" type="slidenum">
              <a:rPr lang="en-US" smtClean="0">
                <a:solidFill>
                  <a:prstClr val="white">
                    <a:lumMod val="50000"/>
                  </a:prstClr>
                </a:solidFill>
              </a:rPr>
              <a:pPr/>
              <a:t>‹#›</a:t>
            </a:fld>
            <a:endParaRPr lang="en-US" dirty="0">
              <a:solidFill>
                <a:prstClr val="white">
                  <a:lumMod val="50000"/>
                </a:prstClr>
              </a:solidFill>
            </a:endParaRPr>
          </a:p>
        </p:txBody>
      </p:sp>
      <p:grpSp>
        <p:nvGrpSpPr>
          <p:cNvPr id="20" name="Group 19">
            <a:extLst>
              <a:ext uri="{FF2B5EF4-FFF2-40B4-BE49-F238E27FC236}">
                <a16:creationId xmlns:a16="http://schemas.microsoft.com/office/drawing/2014/main" id="{CCDE2DD7-1295-5F4C-9F9D-9E0E4E9EAF14}"/>
              </a:ext>
            </a:extLst>
          </p:cNvPr>
          <p:cNvGrpSpPr/>
          <p:nvPr userDrawn="1"/>
        </p:nvGrpSpPr>
        <p:grpSpPr>
          <a:xfrm>
            <a:off x="1016000" y="2398583"/>
            <a:ext cx="10241280" cy="28593"/>
            <a:chOff x="730718" y="3124200"/>
            <a:chExt cx="7680960" cy="28593"/>
          </a:xfrm>
        </p:grpSpPr>
        <p:cxnSp>
          <p:nvCxnSpPr>
            <p:cNvPr id="21" name="Straight Connector 20">
              <a:extLst>
                <a:ext uri="{FF2B5EF4-FFF2-40B4-BE49-F238E27FC236}">
                  <a16:creationId xmlns:a16="http://schemas.microsoft.com/office/drawing/2014/main" id="{0E747313-4FEB-0540-AFC6-F0F03E76D2ED}"/>
                </a:ext>
              </a:extLst>
            </p:cNvPr>
            <p:cNvCxnSpPr/>
            <p:nvPr userDrawn="1"/>
          </p:nvCxnSpPr>
          <p:spPr>
            <a:xfrm>
              <a:off x="730718" y="3124200"/>
              <a:ext cx="76809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A6EBC23-4411-EE40-B0EF-1A79F9B6FDB3}"/>
                </a:ext>
              </a:extLst>
            </p:cNvPr>
            <p:cNvCxnSpPr/>
            <p:nvPr userDrawn="1"/>
          </p:nvCxnSpPr>
          <p:spPr>
            <a:xfrm>
              <a:off x="730718" y="3152793"/>
              <a:ext cx="76809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3CE9BEDB-529D-264B-8F3D-0E2B1DB15432}"/>
              </a:ext>
            </a:extLst>
          </p:cNvPr>
          <p:cNvGrpSpPr/>
          <p:nvPr userDrawn="1"/>
        </p:nvGrpSpPr>
        <p:grpSpPr>
          <a:xfrm>
            <a:off x="1016000" y="1109090"/>
            <a:ext cx="10241280" cy="28593"/>
            <a:chOff x="730718" y="3124200"/>
            <a:chExt cx="7680960" cy="28593"/>
          </a:xfrm>
        </p:grpSpPr>
        <p:cxnSp>
          <p:nvCxnSpPr>
            <p:cNvPr id="24" name="Straight Connector 23">
              <a:extLst>
                <a:ext uri="{FF2B5EF4-FFF2-40B4-BE49-F238E27FC236}">
                  <a16:creationId xmlns:a16="http://schemas.microsoft.com/office/drawing/2014/main" id="{A413FA0C-F4C0-AC46-A606-EB8A61E572F8}"/>
                </a:ext>
              </a:extLst>
            </p:cNvPr>
            <p:cNvCxnSpPr/>
            <p:nvPr userDrawn="1"/>
          </p:nvCxnSpPr>
          <p:spPr>
            <a:xfrm>
              <a:off x="730718" y="3124200"/>
              <a:ext cx="76809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00FBB5F-2CA2-DD45-9EC9-3E8AD2282A78}"/>
                </a:ext>
              </a:extLst>
            </p:cNvPr>
            <p:cNvCxnSpPr/>
            <p:nvPr userDrawn="1"/>
          </p:nvCxnSpPr>
          <p:spPr>
            <a:xfrm>
              <a:off x="730718" y="3152793"/>
              <a:ext cx="768096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id="{8E664EB0-7EA2-7547-8A01-A6977EC76F41}"/>
              </a:ext>
            </a:extLst>
          </p:cNvPr>
          <p:cNvSpPr txBox="1"/>
          <p:nvPr userDrawn="1"/>
        </p:nvSpPr>
        <p:spPr>
          <a:xfrm>
            <a:off x="1016000" y="1145570"/>
            <a:ext cx="3352800" cy="338554"/>
          </a:xfrm>
          <a:prstGeom prst="rect">
            <a:avLst/>
          </a:prstGeom>
          <a:noFill/>
          <a:ln>
            <a:noFill/>
          </a:ln>
        </p:spPr>
        <p:txBody>
          <a:bodyPr wrap="square" rtlCol="0">
            <a:spAutoFit/>
          </a:bodyPr>
          <a:lstStyle/>
          <a:p>
            <a:r>
              <a:rPr lang="en-US" sz="1600" b="1" dirty="0">
                <a:latin typeface="Arial" panose="020B0604020202020204" pitchFamily="34" charset="0"/>
                <a:cs typeface="Arial" panose="020B0604020202020204" pitchFamily="34" charset="0"/>
              </a:rPr>
              <a:t>Start Time:</a:t>
            </a:r>
          </a:p>
        </p:txBody>
      </p:sp>
      <p:sp>
        <p:nvSpPr>
          <p:cNvPr id="27" name="TextBox 26">
            <a:extLst>
              <a:ext uri="{FF2B5EF4-FFF2-40B4-BE49-F238E27FC236}">
                <a16:creationId xmlns:a16="http://schemas.microsoft.com/office/drawing/2014/main" id="{46C85554-028D-8743-8D83-5BEB0E35359F}"/>
              </a:ext>
            </a:extLst>
          </p:cNvPr>
          <p:cNvSpPr txBox="1"/>
          <p:nvPr userDrawn="1"/>
        </p:nvSpPr>
        <p:spPr>
          <a:xfrm>
            <a:off x="1016000" y="2086132"/>
            <a:ext cx="3352800" cy="338554"/>
          </a:xfrm>
          <a:prstGeom prst="rect">
            <a:avLst/>
          </a:prstGeom>
          <a:noFill/>
          <a:ln>
            <a:noFill/>
          </a:ln>
        </p:spPr>
        <p:txBody>
          <a:bodyPr wrap="square" rtlCol="0">
            <a:spAutoFit/>
          </a:bodyPr>
          <a:lstStyle/>
          <a:p>
            <a:r>
              <a:rPr lang="en-US" sz="1600" b="1" dirty="0">
                <a:latin typeface="Arial" panose="020B0604020202020204" pitchFamily="34" charset="0"/>
                <a:cs typeface="Arial" panose="020B0604020202020204" pitchFamily="34" charset="0"/>
              </a:rPr>
              <a:t>Earth Look Angle:</a:t>
            </a:r>
          </a:p>
        </p:txBody>
      </p:sp>
      <p:sp>
        <p:nvSpPr>
          <p:cNvPr id="28" name="TextBox 27">
            <a:extLst>
              <a:ext uri="{FF2B5EF4-FFF2-40B4-BE49-F238E27FC236}">
                <a16:creationId xmlns:a16="http://schemas.microsoft.com/office/drawing/2014/main" id="{0143387E-52B9-1B47-8D2F-3840C2E42DC0}"/>
              </a:ext>
            </a:extLst>
          </p:cNvPr>
          <p:cNvSpPr txBox="1"/>
          <p:nvPr userDrawn="1"/>
        </p:nvSpPr>
        <p:spPr>
          <a:xfrm>
            <a:off x="1016000" y="1459091"/>
            <a:ext cx="3352800" cy="338554"/>
          </a:xfrm>
          <a:prstGeom prst="rect">
            <a:avLst/>
          </a:prstGeom>
          <a:noFill/>
          <a:ln>
            <a:noFill/>
          </a:ln>
        </p:spPr>
        <p:txBody>
          <a:bodyPr wrap="square" rtlCol="0">
            <a:spAutoFit/>
          </a:bodyPr>
          <a:lstStyle/>
          <a:p>
            <a:r>
              <a:rPr lang="en-US" sz="1600" b="1" dirty="0">
                <a:latin typeface="Arial" panose="020B0604020202020204" pitchFamily="34" charset="0"/>
                <a:cs typeface="Arial" panose="020B0604020202020204" pitchFamily="34" charset="0"/>
              </a:rPr>
              <a:t>Duration:</a:t>
            </a:r>
          </a:p>
        </p:txBody>
      </p:sp>
      <p:sp>
        <p:nvSpPr>
          <p:cNvPr id="29" name="Text Placeholder 3">
            <a:extLst>
              <a:ext uri="{FF2B5EF4-FFF2-40B4-BE49-F238E27FC236}">
                <a16:creationId xmlns:a16="http://schemas.microsoft.com/office/drawing/2014/main" id="{9DB53C19-6A0D-1B45-9365-F76BC7C6287B}"/>
              </a:ext>
            </a:extLst>
          </p:cNvPr>
          <p:cNvSpPr>
            <a:spLocks noGrp="1"/>
          </p:cNvSpPr>
          <p:nvPr>
            <p:ph type="body" sz="quarter" idx="10"/>
          </p:nvPr>
        </p:nvSpPr>
        <p:spPr>
          <a:xfrm>
            <a:off x="4368800" y="1145570"/>
            <a:ext cx="6827520" cy="310896"/>
          </a:xfrm>
          <a:ln>
            <a:noFill/>
          </a:ln>
        </p:spPr>
        <p:txBody>
          <a:bodyPr/>
          <a:lstStyle>
            <a:lvl1pPr marL="0" indent="0">
              <a:buNone/>
              <a:defRPr sz="1600" b="1">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30" name="Text Placeholder 3">
            <a:extLst>
              <a:ext uri="{FF2B5EF4-FFF2-40B4-BE49-F238E27FC236}">
                <a16:creationId xmlns:a16="http://schemas.microsoft.com/office/drawing/2014/main" id="{E52A5A29-FF1A-F34F-BA19-15067DA67F9E}"/>
              </a:ext>
            </a:extLst>
          </p:cNvPr>
          <p:cNvSpPr>
            <a:spLocks noGrp="1"/>
          </p:cNvSpPr>
          <p:nvPr>
            <p:ph type="body" sz="quarter" idx="11"/>
          </p:nvPr>
        </p:nvSpPr>
        <p:spPr>
          <a:xfrm>
            <a:off x="4368800" y="1772612"/>
            <a:ext cx="6827520" cy="310896"/>
          </a:xfrm>
          <a:ln>
            <a:noFill/>
          </a:ln>
        </p:spPr>
        <p:txBody>
          <a:bodyPr/>
          <a:lstStyle>
            <a:lvl1pPr marL="0" indent="0">
              <a:buNone/>
              <a:defRPr sz="1600" b="1">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31" name="Text Placeholder 3">
            <a:extLst>
              <a:ext uri="{FF2B5EF4-FFF2-40B4-BE49-F238E27FC236}">
                <a16:creationId xmlns:a16="http://schemas.microsoft.com/office/drawing/2014/main" id="{6DBFAB2C-F707-C847-8B28-F7D3E8845A07}"/>
              </a:ext>
            </a:extLst>
          </p:cNvPr>
          <p:cNvSpPr>
            <a:spLocks noGrp="1"/>
          </p:cNvSpPr>
          <p:nvPr>
            <p:ph type="body" sz="quarter" idx="12"/>
          </p:nvPr>
        </p:nvSpPr>
        <p:spPr>
          <a:xfrm>
            <a:off x="4368800" y="1459091"/>
            <a:ext cx="6827520" cy="310896"/>
          </a:xfrm>
          <a:ln>
            <a:noFill/>
          </a:ln>
        </p:spPr>
        <p:txBody>
          <a:bodyPr/>
          <a:lstStyle>
            <a:lvl1pPr marL="0" indent="0">
              <a:buNone/>
              <a:defRPr sz="1600" b="1">
                <a:latin typeface="Arial" panose="020B0604020202020204" pitchFamily="34" charset="0"/>
                <a:cs typeface="Arial" panose="020B0604020202020204" pitchFamily="34" charset="0"/>
              </a:defRPr>
            </a:lvl1pPr>
          </a:lstStyle>
          <a:p>
            <a:pPr lvl="0"/>
            <a:r>
              <a:rPr lang="en-US" dirty="0"/>
              <a:t>Click to edit Master </a:t>
            </a:r>
            <a:r>
              <a:rPr lang="en-US"/>
              <a:t>text styles</a:t>
            </a:r>
            <a:endParaRPr lang="en-US" dirty="0"/>
          </a:p>
        </p:txBody>
      </p:sp>
      <p:sp>
        <p:nvSpPr>
          <p:cNvPr id="32" name="Text Placeholder 3">
            <a:extLst>
              <a:ext uri="{FF2B5EF4-FFF2-40B4-BE49-F238E27FC236}">
                <a16:creationId xmlns:a16="http://schemas.microsoft.com/office/drawing/2014/main" id="{3E5EF3B2-0632-0D4B-B5F2-189CF59967EF}"/>
              </a:ext>
            </a:extLst>
          </p:cNvPr>
          <p:cNvSpPr>
            <a:spLocks noGrp="1"/>
          </p:cNvSpPr>
          <p:nvPr>
            <p:ph type="body" sz="quarter" idx="13"/>
          </p:nvPr>
        </p:nvSpPr>
        <p:spPr>
          <a:xfrm>
            <a:off x="4368800" y="2086132"/>
            <a:ext cx="6827520" cy="310896"/>
          </a:xfrm>
          <a:ln>
            <a:noFill/>
          </a:ln>
        </p:spPr>
        <p:txBody>
          <a:bodyPr/>
          <a:lstStyle>
            <a:lvl1pPr marL="0" indent="0">
              <a:buNone/>
              <a:defRPr sz="1600" b="1">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33" name="TextBox 32">
            <a:extLst>
              <a:ext uri="{FF2B5EF4-FFF2-40B4-BE49-F238E27FC236}">
                <a16:creationId xmlns:a16="http://schemas.microsoft.com/office/drawing/2014/main" id="{212316D1-8D78-D94D-B17D-2D349001DC57}"/>
              </a:ext>
            </a:extLst>
          </p:cNvPr>
          <p:cNvSpPr txBox="1"/>
          <p:nvPr userDrawn="1"/>
        </p:nvSpPr>
        <p:spPr>
          <a:xfrm>
            <a:off x="1016000" y="1772612"/>
            <a:ext cx="3352800" cy="338554"/>
          </a:xfrm>
          <a:prstGeom prst="rect">
            <a:avLst/>
          </a:prstGeom>
          <a:noFill/>
          <a:ln>
            <a:noFill/>
          </a:ln>
        </p:spPr>
        <p:txBody>
          <a:bodyPr wrap="square" rtlCol="0">
            <a:spAutoFit/>
          </a:bodyPr>
          <a:lstStyle/>
          <a:p>
            <a:r>
              <a:rPr lang="en-US" sz="1600" b="1" dirty="0">
                <a:latin typeface="Arial" panose="020B0604020202020204" pitchFamily="34" charset="0"/>
                <a:cs typeface="Arial" panose="020B0604020202020204" pitchFamily="34" charset="0"/>
              </a:rPr>
              <a:t>One-way</a:t>
            </a:r>
            <a:r>
              <a:rPr lang="en-US" sz="1600" b="1" baseline="0" dirty="0">
                <a:latin typeface="Arial" panose="020B0604020202020204" pitchFamily="34" charset="0"/>
                <a:cs typeface="Arial" panose="020B0604020202020204" pitchFamily="34" charset="0"/>
              </a:rPr>
              <a:t> Light Time:</a:t>
            </a:r>
            <a:endParaRPr lang="en-US"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02822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18492" y="124928"/>
            <a:ext cx="9289144" cy="560872"/>
          </a:xfrm>
        </p:spPr>
        <p:txBody>
          <a:bodyPr/>
          <a:lstStyle/>
          <a:p>
            <a:r>
              <a:rPr lang="en-US" dirty="0"/>
              <a:t>Click to edit Master title style</a:t>
            </a:r>
          </a:p>
        </p:txBody>
      </p:sp>
      <p:sp>
        <p:nvSpPr>
          <p:cNvPr id="4" name="Slide Number Placeholder 5"/>
          <p:cNvSpPr>
            <a:spLocks noGrp="1"/>
          </p:cNvSpPr>
          <p:nvPr>
            <p:ph type="sldNum" sz="quarter" idx="4"/>
          </p:nvPr>
        </p:nvSpPr>
        <p:spPr>
          <a:xfrm>
            <a:off x="9042400" y="6569078"/>
            <a:ext cx="2844800" cy="212725"/>
          </a:xfrm>
          <a:prstGeom prst="rect">
            <a:avLst/>
          </a:prstGeom>
        </p:spPr>
        <p:txBody>
          <a:bodyPr vert="horz" lIns="91440" tIns="45720" rIns="91440" bIns="45720" rtlCol="0" anchor="ctr"/>
          <a:lstStyle>
            <a:lvl1pPr algn="r">
              <a:defRPr sz="750">
                <a:solidFill>
                  <a:schemeClr val="bg1">
                    <a:lumMod val="50000"/>
                  </a:schemeClr>
                </a:solidFill>
                <a:latin typeface="Arial" pitchFamily="34" charset="0"/>
                <a:cs typeface="Arial" pitchFamily="34" charset="0"/>
              </a:defRPr>
            </a:lvl1pPr>
          </a:lstStyle>
          <a:p>
            <a:fld id="{90D7058A-810B-4EBD-8FDF-04ECCAA20044}" type="slidenum">
              <a:rPr lang="en-US" smtClean="0">
                <a:solidFill>
                  <a:prstClr val="white">
                    <a:lumMod val="50000"/>
                  </a:prstClr>
                </a:solidFill>
              </a:rPr>
              <a:pPr/>
              <a:t>‹#›</a:t>
            </a:fld>
            <a:endParaRPr lang="en-US" dirty="0">
              <a:solidFill>
                <a:prstClr val="white">
                  <a:lumMod val="50000"/>
                </a:prstClr>
              </a:solidFill>
            </a:endParaRPr>
          </a:p>
        </p:txBody>
      </p:sp>
      <p:sp>
        <p:nvSpPr>
          <p:cNvPr id="23" name="Rounded Rectangle 22">
            <a:extLst>
              <a:ext uri="{FF2B5EF4-FFF2-40B4-BE49-F238E27FC236}">
                <a16:creationId xmlns:a16="http://schemas.microsoft.com/office/drawing/2014/main" id="{21887E93-14A1-A242-B45A-87B155585A98}"/>
              </a:ext>
            </a:extLst>
          </p:cNvPr>
          <p:cNvSpPr/>
          <p:nvPr userDrawn="1"/>
        </p:nvSpPr>
        <p:spPr>
          <a:xfrm>
            <a:off x="495300" y="1132766"/>
            <a:ext cx="11221779" cy="5227093"/>
          </a:xfrm>
          <a:prstGeom prst="roundRect">
            <a:avLst>
              <a:gd name="adj" fmla="val 3868"/>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4" name="Text Placeholder 5">
            <a:extLst>
              <a:ext uri="{FF2B5EF4-FFF2-40B4-BE49-F238E27FC236}">
                <a16:creationId xmlns:a16="http://schemas.microsoft.com/office/drawing/2014/main" id="{4F06C94C-0EA0-ED49-B939-3F402DFFB460}"/>
              </a:ext>
            </a:extLst>
          </p:cNvPr>
          <p:cNvSpPr>
            <a:spLocks noGrp="1"/>
          </p:cNvSpPr>
          <p:nvPr>
            <p:ph type="body" sz="quarter" idx="10"/>
          </p:nvPr>
        </p:nvSpPr>
        <p:spPr>
          <a:xfrm>
            <a:off x="731521" y="1150693"/>
            <a:ext cx="10677215" cy="5173907"/>
          </a:xfrm>
        </p:spPr>
        <p:txBody>
          <a:bodyPr>
            <a:normAutofit/>
          </a:bodyPr>
          <a:lstStyle>
            <a:lvl1pPr marL="0" indent="0">
              <a:buNone/>
              <a:defRPr sz="1200" b="1">
                <a:latin typeface="Courier" charset="0"/>
                <a:ea typeface="Courier" charset="0"/>
                <a:cs typeface="Courier" charset="0"/>
              </a:defRPr>
            </a:lvl1pPr>
          </a:lstStyle>
          <a:p>
            <a:pPr lvl="0"/>
            <a:r>
              <a:rPr lang="en-US" dirty="0"/>
              <a:t>Click to edit Master text styles</a:t>
            </a:r>
          </a:p>
        </p:txBody>
      </p:sp>
    </p:spTree>
    <p:extLst>
      <p:ext uri="{BB962C8B-B14F-4D97-AF65-F5344CB8AC3E}">
        <p14:creationId xmlns:p14="http://schemas.microsoft.com/office/powerpoint/2010/main" val="3336562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51ACE7F-6206-2A43-ACA0-A2BFD69D5202}"/>
              </a:ext>
            </a:extLst>
          </p:cNvPr>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dirty="0"/>
          </a:p>
        </p:txBody>
      </p:sp>
      <p:pic>
        <p:nvPicPr>
          <p:cNvPr id="9" name="Picture 8">
            <a:extLst>
              <a:ext uri="{FF2B5EF4-FFF2-40B4-BE49-F238E27FC236}">
                <a16:creationId xmlns:a16="http://schemas.microsoft.com/office/drawing/2014/main" id="{8E4B6BCA-CD36-7B4C-A962-C17EA715DECE}"/>
              </a:ext>
            </a:extLst>
          </p:cNvPr>
          <p:cNvPicPr>
            <a:picLocks noChangeAspect="1"/>
          </p:cNvPicPr>
          <p:nvPr userDrawn="1"/>
        </p:nvPicPr>
        <p:blipFill rotWithShape="1">
          <a:blip r:embed="rId2"/>
          <a:srcRect l="1872" t="9261" r="3656" b="4758"/>
          <a:stretch/>
        </p:blipFill>
        <p:spPr>
          <a:xfrm>
            <a:off x="2728682" y="2906725"/>
            <a:ext cx="9225281" cy="3542638"/>
          </a:xfrm>
          <a:prstGeom prst="rect">
            <a:avLst/>
          </a:prstGeom>
        </p:spPr>
      </p:pic>
      <p:pic>
        <p:nvPicPr>
          <p:cNvPr id="10" name="Picture 9">
            <a:extLst>
              <a:ext uri="{FF2B5EF4-FFF2-40B4-BE49-F238E27FC236}">
                <a16:creationId xmlns:a16="http://schemas.microsoft.com/office/drawing/2014/main" id="{76D3066C-BEF1-E54B-9458-7507D70101C4}"/>
              </a:ext>
            </a:extLst>
          </p:cNvPr>
          <p:cNvPicPr>
            <a:picLocks noChangeAspect="1"/>
          </p:cNvPicPr>
          <p:nvPr userDrawn="1"/>
        </p:nvPicPr>
        <p:blipFill>
          <a:blip r:embed="rId3"/>
          <a:stretch>
            <a:fillRect/>
          </a:stretch>
        </p:blipFill>
        <p:spPr>
          <a:xfrm>
            <a:off x="415592" y="229021"/>
            <a:ext cx="2675467" cy="2133600"/>
          </a:xfrm>
          <a:prstGeom prst="rect">
            <a:avLst/>
          </a:prstGeom>
        </p:spPr>
      </p:pic>
      <p:sp>
        <p:nvSpPr>
          <p:cNvPr id="2" name="Title 1"/>
          <p:cNvSpPr>
            <a:spLocks noGrp="1"/>
          </p:cNvSpPr>
          <p:nvPr>
            <p:ph type="ctrTitle" hasCustomPrompt="1"/>
          </p:nvPr>
        </p:nvSpPr>
        <p:spPr>
          <a:xfrm>
            <a:off x="3409555" y="133848"/>
            <a:ext cx="8077200" cy="856755"/>
          </a:xfrm>
        </p:spPr>
        <p:txBody>
          <a:bodyPr>
            <a:noAutofit/>
          </a:bodyPr>
          <a:lstStyle>
            <a:lvl1pPr>
              <a:defRPr sz="2400" b="1" baseline="0">
                <a:solidFill>
                  <a:schemeClr val="bg1"/>
                </a:solidFill>
                <a:latin typeface="Arial" panose="020B0604020202020204" pitchFamily="34" charset="0"/>
                <a:cs typeface="Arial" panose="020B0604020202020204" pitchFamily="34" charset="0"/>
              </a:defRPr>
            </a:lvl1pPr>
          </a:lstStyle>
          <a:p>
            <a:r>
              <a:rPr lang="en-US" dirty="0"/>
              <a:t>Click to edit number and title</a:t>
            </a:r>
          </a:p>
        </p:txBody>
      </p:sp>
      <p:sp>
        <p:nvSpPr>
          <p:cNvPr id="5" name="Content Placeholder 4"/>
          <p:cNvSpPr>
            <a:spLocks noGrp="1"/>
          </p:cNvSpPr>
          <p:nvPr>
            <p:ph sz="quarter" idx="10" hasCustomPrompt="1"/>
          </p:nvPr>
        </p:nvSpPr>
        <p:spPr>
          <a:xfrm>
            <a:off x="3468567" y="1048310"/>
            <a:ext cx="7886700" cy="409576"/>
          </a:xfrm>
        </p:spPr>
        <p:txBody>
          <a:bodyPr>
            <a:normAutofit/>
          </a:bodyPr>
          <a:lstStyle>
            <a:lvl1pPr algn="ctr">
              <a:buNone/>
              <a:defRPr sz="2100" i="0" baseline="0">
                <a:solidFill>
                  <a:schemeClr val="bg1"/>
                </a:solidFill>
                <a:latin typeface="Arial" panose="020B0604020202020204" pitchFamily="34" charset="0"/>
                <a:cs typeface="Arial" panose="020B0604020202020204" pitchFamily="34" charset="0"/>
              </a:defRPr>
            </a:lvl1pPr>
          </a:lstStyle>
          <a:p>
            <a:pPr lvl="0"/>
            <a:r>
              <a:rPr lang="en-US" dirty="0"/>
              <a:t>Click to edit your name</a:t>
            </a:r>
          </a:p>
        </p:txBody>
      </p:sp>
      <p:sp>
        <p:nvSpPr>
          <p:cNvPr id="8" name="Content Placeholder 7"/>
          <p:cNvSpPr>
            <a:spLocks noGrp="1"/>
          </p:cNvSpPr>
          <p:nvPr>
            <p:ph sz="quarter" idx="11" hasCustomPrompt="1"/>
          </p:nvPr>
        </p:nvSpPr>
        <p:spPr>
          <a:xfrm>
            <a:off x="3469313" y="1457325"/>
            <a:ext cx="7874000" cy="438150"/>
          </a:xfrm>
        </p:spPr>
        <p:txBody>
          <a:bodyPr>
            <a:normAutofit/>
          </a:bodyPr>
          <a:lstStyle>
            <a:lvl1pPr algn="ctr">
              <a:buNone/>
              <a:defRPr sz="2100" i="1" baseline="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your role</a:t>
            </a:r>
          </a:p>
        </p:txBody>
      </p:sp>
    </p:spTree>
    <p:extLst>
      <p:ext uri="{BB962C8B-B14F-4D97-AF65-F5344CB8AC3E}">
        <p14:creationId xmlns:p14="http://schemas.microsoft.com/office/powerpoint/2010/main" val="4191627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1A202-4C3F-32A6-5558-ECF820364A6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62E93F6-0C05-EBEE-9C97-36FB24EA8E93}"/>
              </a:ext>
            </a:extLst>
          </p:cNvPr>
          <p:cNvSpPr>
            <a:spLocks noGrp="1"/>
          </p:cNvSpPr>
          <p:nvPr>
            <p:ph type="dt" sz="half" idx="10"/>
          </p:nvPr>
        </p:nvSpPr>
        <p:spPr/>
        <p:txBody>
          <a:bodyPr/>
          <a:lstStyle/>
          <a:p>
            <a:fld id="{1E69CAD6-A16C-E546-B800-5DE9BFE05F42}" type="datetimeFigureOut">
              <a:rPr lang="en-US" smtClean="0"/>
              <a:t>4/28/23</a:t>
            </a:fld>
            <a:endParaRPr lang="en-US"/>
          </a:p>
        </p:txBody>
      </p:sp>
      <p:sp>
        <p:nvSpPr>
          <p:cNvPr id="4" name="Footer Placeholder 3">
            <a:extLst>
              <a:ext uri="{FF2B5EF4-FFF2-40B4-BE49-F238E27FC236}">
                <a16:creationId xmlns:a16="http://schemas.microsoft.com/office/drawing/2014/main" id="{448451EE-DF6C-7A69-71C3-DB7EEA7F2A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BF3B58-1441-8A66-341C-3FD8A7023A0E}"/>
              </a:ext>
            </a:extLst>
          </p:cNvPr>
          <p:cNvSpPr>
            <a:spLocks noGrp="1"/>
          </p:cNvSpPr>
          <p:nvPr>
            <p:ph type="sldNum" sz="quarter" idx="12"/>
          </p:nvPr>
        </p:nvSpPr>
        <p:spPr/>
        <p:txBody>
          <a:bodyPr/>
          <a:lstStyle/>
          <a:p>
            <a:fld id="{58465076-7692-D841-83E5-32F1311A9D08}" type="slidenum">
              <a:rPr lang="en-US" smtClean="0"/>
              <a:t>‹#›</a:t>
            </a:fld>
            <a:endParaRPr lang="en-US"/>
          </a:p>
        </p:txBody>
      </p:sp>
    </p:spTree>
    <p:extLst>
      <p:ext uri="{BB962C8B-B14F-4D97-AF65-F5344CB8AC3E}">
        <p14:creationId xmlns:p14="http://schemas.microsoft.com/office/powerpoint/2010/main" val="1056999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6CAB4A-A08A-7CC2-FDA8-96A3517AC0CA}"/>
              </a:ext>
            </a:extLst>
          </p:cNvPr>
          <p:cNvSpPr>
            <a:spLocks noGrp="1"/>
          </p:cNvSpPr>
          <p:nvPr>
            <p:ph type="dt" sz="half" idx="10"/>
          </p:nvPr>
        </p:nvSpPr>
        <p:spPr/>
        <p:txBody>
          <a:bodyPr/>
          <a:lstStyle/>
          <a:p>
            <a:fld id="{1E69CAD6-A16C-E546-B800-5DE9BFE05F42}" type="datetimeFigureOut">
              <a:rPr lang="en-US" smtClean="0"/>
              <a:t>4/28/23</a:t>
            </a:fld>
            <a:endParaRPr lang="en-US"/>
          </a:p>
        </p:txBody>
      </p:sp>
      <p:sp>
        <p:nvSpPr>
          <p:cNvPr id="3" name="Footer Placeholder 2">
            <a:extLst>
              <a:ext uri="{FF2B5EF4-FFF2-40B4-BE49-F238E27FC236}">
                <a16:creationId xmlns:a16="http://schemas.microsoft.com/office/drawing/2014/main" id="{2127FE9F-611A-ECAF-11FF-C602DD609AF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91A0522-6BF2-06E8-03D3-ACBF1AFC110F}"/>
              </a:ext>
            </a:extLst>
          </p:cNvPr>
          <p:cNvSpPr>
            <a:spLocks noGrp="1"/>
          </p:cNvSpPr>
          <p:nvPr>
            <p:ph type="sldNum" sz="quarter" idx="12"/>
          </p:nvPr>
        </p:nvSpPr>
        <p:spPr/>
        <p:txBody>
          <a:bodyPr/>
          <a:lstStyle/>
          <a:p>
            <a:fld id="{58465076-7692-D841-83E5-32F1311A9D08}" type="slidenum">
              <a:rPr lang="en-US" smtClean="0"/>
              <a:t>‹#›</a:t>
            </a:fld>
            <a:endParaRPr lang="en-US"/>
          </a:p>
        </p:txBody>
      </p:sp>
    </p:spTree>
    <p:extLst>
      <p:ext uri="{BB962C8B-B14F-4D97-AF65-F5344CB8AC3E}">
        <p14:creationId xmlns:p14="http://schemas.microsoft.com/office/powerpoint/2010/main" val="345130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A0036-B0A8-F9AF-EAA6-5B2EFF4010E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FC3E3A-1E71-584A-0CDC-4015330105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425BC7E-4849-9CAC-2918-3FC49025A9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7AF0B9-3630-3DA8-DE19-BF2DE8D9A8A4}"/>
              </a:ext>
            </a:extLst>
          </p:cNvPr>
          <p:cNvSpPr>
            <a:spLocks noGrp="1"/>
          </p:cNvSpPr>
          <p:nvPr>
            <p:ph type="dt" sz="half" idx="10"/>
          </p:nvPr>
        </p:nvSpPr>
        <p:spPr/>
        <p:txBody>
          <a:bodyPr/>
          <a:lstStyle/>
          <a:p>
            <a:fld id="{1E69CAD6-A16C-E546-B800-5DE9BFE05F42}" type="datetimeFigureOut">
              <a:rPr lang="en-US" smtClean="0"/>
              <a:t>4/28/23</a:t>
            </a:fld>
            <a:endParaRPr lang="en-US"/>
          </a:p>
        </p:txBody>
      </p:sp>
      <p:sp>
        <p:nvSpPr>
          <p:cNvPr id="6" name="Footer Placeholder 5">
            <a:extLst>
              <a:ext uri="{FF2B5EF4-FFF2-40B4-BE49-F238E27FC236}">
                <a16:creationId xmlns:a16="http://schemas.microsoft.com/office/drawing/2014/main" id="{F18BAB91-D597-C971-3D30-FDDE50A4E3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223076-B3C2-E8E5-23E9-80D9639B35E4}"/>
              </a:ext>
            </a:extLst>
          </p:cNvPr>
          <p:cNvSpPr>
            <a:spLocks noGrp="1"/>
          </p:cNvSpPr>
          <p:nvPr>
            <p:ph type="sldNum" sz="quarter" idx="12"/>
          </p:nvPr>
        </p:nvSpPr>
        <p:spPr/>
        <p:txBody>
          <a:bodyPr/>
          <a:lstStyle/>
          <a:p>
            <a:fld id="{58465076-7692-D841-83E5-32F1311A9D08}" type="slidenum">
              <a:rPr lang="en-US" smtClean="0"/>
              <a:t>‹#›</a:t>
            </a:fld>
            <a:endParaRPr lang="en-US"/>
          </a:p>
        </p:txBody>
      </p:sp>
    </p:spTree>
    <p:extLst>
      <p:ext uri="{BB962C8B-B14F-4D97-AF65-F5344CB8AC3E}">
        <p14:creationId xmlns:p14="http://schemas.microsoft.com/office/powerpoint/2010/main" val="2632579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09AD0-78C2-A706-D836-CA6F6AFFC0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D6F3AC5-11E0-F9DB-A7C8-34B6D237A0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499EB34-E009-1DC2-DAB4-45796B6872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488732-E3E4-A731-B432-47A08BA7BC80}"/>
              </a:ext>
            </a:extLst>
          </p:cNvPr>
          <p:cNvSpPr>
            <a:spLocks noGrp="1"/>
          </p:cNvSpPr>
          <p:nvPr>
            <p:ph type="dt" sz="half" idx="10"/>
          </p:nvPr>
        </p:nvSpPr>
        <p:spPr/>
        <p:txBody>
          <a:bodyPr/>
          <a:lstStyle/>
          <a:p>
            <a:fld id="{1E69CAD6-A16C-E546-B800-5DE9BFE05F42}" type="datetimeFigureOut">
              <a:rPr lang="en-US" smtClean="0"/>
              <a:t>4/28/23</a:t>
            </a:fld>
            <a:endParaRPr lang="en-US"/>
          </a:p>
        </p:txBody>
      </p:sp>
      <p:sp>
        <p:nvSpPr>
          <p:cNvPr id="6" name="Footer Placeholder 5">
            <a:extLst>
              <a:ext uri="{FF2B5EF4-FFF2-40B4-BE49-F238E27FC236}">
                <a16:creationId xmlns:a16="http://schemas.microsoft.com/office/drawing/2014/main" id="{503F4A25-7E00-5BDF-5CF5-414F8251EC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D9D2524-235E-E5B4-7AC7-AF254A8B5D36}"/>
              </a:ext>
            </a:extLst>
          </p:cNvPr>
          <p:cNvSpPr>
            <a:spLocks noGrp="1"/>
          </p:cNvSpPr>
          <p:nvPr>
            <p:ph type="sldNum" sz="quarter" idx="12"/>
          </p:nvPr>
        </p:nvSpPr>
        <p:spPr/>
        <p:txBody>
          <a:bodyPr/>
          <a:lstStyle/>
          <a:p>
            <a:fld id="{58465076-7692-D841-83E5-32F1311A9D08}" type="slidenum">
              <a:rPr lang="en-US" smtClean="0"/>
              <a:t>‹#›</a:t>
            </a:fld>
            <a:endParaRPr lang="en-US"/>
          </a:p>
        </p:txBody>
      </p:sp>
    </p:spTree>
    <p:extLst>
      <p:ext uri="{BB962C8B-B14F-4D97-AF65-F5344CB8AC3E}">
        <p14:creationId xmlns:p14="http://schemas.microsoft.com/office/powerpoint/2010/main" val="1795169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2.emf"/><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image" Target="../media/image4.png"/><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image" Target="../media/image3.jpg"/><Relationship Id="rId5" Type="http://schemas.openxmlformats.org/officeDocument/2006/relationships/slideLayout" Target="../slideLayouts/slideLayout52.xml"/><Relationship Id="rId10" Type="http://schemas.openxmlformats.org/officeDocument/2006/relationships/theme" Target="../theme/theme5.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BA20DA-9844-60F6-B7A2-CA95382891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A889241-F27B-DF89-73EF-BDF0422059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DBC049-B0B6-C9CD-70FF-EC85C60D54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69CAD6-A16C-E546-B800-5DE9BFE05F42}" type="datetimeFigureOut">
              <a:rPr lang="en-US" smtClean="0"/>
              <a:t>4/28/23</a:t>
            </a:fld>
            <a:endParaRPr lang="en-US"/>
          </a:p>
        </p:txBody>
      </p:sp>
      <p:sp>
        <p:nvSpPr>
          <p:cNvPr id="5" name="Footer Placeholder 4">
            <a:extLst>
              <a:ext uri="{FF2B5EF4-FFF2-40B4-BE49-F238E27FC236}">
                <a16:creationId xmlns:a16="http://schemas.microsoft.com/office/drawing/2014/main" id="{E7182507-B1CE-E4BF-B903-75453C864C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CFD33B2-E71C-B3E5-719B-056E5430DE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65076-7692-D841-83E5-32F1311A9D08}" type="slidenum">
              <a:rPr lang="en-US" smtClean="0"/>
              <a:t>‹#›</a:t>
            </a:fld>
            <a:endParaRPr lang="en-US"/>
          </a:p>
        </p:txBody>
      </p:sp>
    </p:spTree>
    <p:extLst>
      <p:ext uri="{BB962C8B-B14F-4D97-AF65-F5344CB8AC3E}">
        <p14:creationId xmlns:p14="http://schemas.microsoft.com/office/powerpoint/2010/main" val="18990245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29631B-AFA8-422E-942B-87AF92CF3512}" type="datetimeFigureOut">
              <a:rPr lang="en-US" smtClean="0"/>
              <a:t>4/28/23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C6CA25-8E08-4744-A7DA-7F3851918B53}" type="slidenum">
              <a:rPr lang="en-US" smtClean="0"/>
              <a:t>‹#›</a:t>
            </a:fld>
            <a:endParaRPr lang="en-US"/>
          </a:p>
        </p:txBody>
      </p:sp>
    </p:spTree>
    <p:extLst>
      <p:ext uri="{BB962C8B-B14F-4D97-AF65-F5344CB8AC3E}">
        <p14:creationId xmlns:p14="http://schemas.microsoft.com/office/powerpoint/2010/main" val="4300735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72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BA8F68-ED40-9747-BC60-4D6862CE3A1F}" type="datetimeFigureOut">
              <a:rPr lang="en-US" smtClean="0"/>
              <a:t>4/28/23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A6F76A-0F5C-2F4A-9E14-B5B4693D6612}" type="slidenum">
              <a:rPr lang="en-US" smtClean="0"/>
              <a:t>‹#›</a:t>
            </a:fld>
            <a:endParaRPr lang="en-US"/>
          </a:p>
        </p:txBody>
      </p:sp>
    </p:spTree>
    <p:extLst>
      <p:ext uri="{BB962C8B-B14F-4D97-AF65-F5344CB8AC3E}">
        <p14:creationId xmlns:p14="http://schemas.microsoft.com/office/powerpoint/2010/main" val="426066441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 name="Rectangle 9"/>
          <p:cNvSpPr/>
          <p:nvPr userDrawn="1"/>
        </p:nvSpPr>
        <p:spPr>
          <a:xfrm>
            <a:off x="-28755" y="6253604"/>
            <a:ext cx="12220755" cy="60439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latin typeface="Helvetica" charset="0"/>
                <a:ea typeface="Helvetica" charset="0"/>
                <a:cs typeface="Helvetica" charset="0"/>
              </a:defRPr>
            </a:lvl1pPr>
          </a:lstStyle>
          <a:p>
            <a:r>
              <a:rPr lang="cs-CZ"/>
              <a:t>Low-Cost Planetary Missions Conference 2017</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olidFill>
                <a:latin typeface="Helvetica" charset="0"/>
                <a:ea typeface="Helvetica" charset="0"/>
                <a:cs typeface="Helvetica" charset="0"/>
              </a:defRPr>
            </a:lvl1pPr>
          </a:lstStyle>
          <a:p>
            <a:fld id="{B92CA397-755A-1547-86A9-B93661248AC8}" type="slidenum">
              <a:rPr lang="en-US" smtClean="0"/>
              <a:pPr/>
              <a:t>‹#›</a:t>
            </a:fld>
            <a:endParaRPr lang="en-US" dirty="0"/>
          </a:p>
        </p:txBody>
      </p:sp>
      <p:pic>
        <p:nvPicPr>
          <p:cNvPr id="8" name="Picture 7"/>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10717079" y="165418"/>
            <a:ext cx="1314081" cy="1309974"/>
          </a:xfrm>
          <a:prstGeom prst="rect">
            <a:avLst/>
          </a:prstGeom>
        </p:spPr>
      </p:pic>
      <p:pic>
        <p:nvPicPr>
          <p:cNvPr id="9" name="Picture 8"/>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0" y="6253604"/>
            <a:ext cx="1915633" cy="570615"/>
          </a:xfrm>
          <a:prstGeom prst="rect">
            <a:avLst/>
          </a:prstGeom>
        </p:spPr>
      </p:pic>
    </p:spTree>
    <p:extLst>
      <p:ext uri="{BB962C8B-B14F-4D97-AF65-F5344CB8AC3E}">
        <p14:creationId xmlns:p14="http://schemas.microsoft.com/office/powerpoint/2010/main" val="344486281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hdr="0" dt="0"/>
  <p:txStyles>
    <p:titleStyle>
      <a:lvl1pPr algn="l" defTabSz="914400" rtl="0" eaLnBrk="1" latinLnBrk="0" hangingPunct="1">
        <a:lnSpc>
          <a:spcPct val="90000"/>
        </a:lnSpc>
        <a:spcBef>
          <a:spcPct val="0"/>
        </a:spcBef>
        <a:buNone/>
        <a:defRPr sz="4400" kern="1200">
          <a:solidFill>
            <a:schemeClr val="tx1"/>
          </a:solidFill>
          <a:latin typeface="Helvetica" charset="0"/>
          <a:ea typeface="Helvetica" charset="0"/>
          <a:cs typeface="Helvetica"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Helvetica" charset="0"/>
          <a:ea typeface="Helvetica" charset="0"/>
          <a:cs typeface="Helvetica"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Helvetica" charset="0"/>
          <a:ea typeface="Helvetica" charset="0"/>
          <a:cs typeface="Helvetica"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Helvetica" charset="0"/>
          <a:ea typeface="Helvetica" charset="0"/>
          <a:cs typeface="Helvetica"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Helvetica" charset="0"/>
          <a:ea typeface="Helvetica" charset="0"/>
          <a:cs typeface="Helvetica"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Helvetica" charset="0"/>
          <a:ea typeface="Helvetica" charset="0"/>
          <a:cs typeface="Helvetic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81895" y="70122"/>
            <a:ext cx="9374864" cy="61567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74765" y="1093561"/>
            <a:ext cx="11094720" cy="515982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Line 5"/>
          <p:cNvSpPr>
            <a:spLocks noChangeShapeType="1"/>
          </p:cNvSpPr>
          <p:nvPr userDrawn="1"/>
        </p:nvSpPr>
        <p:spPr bwMode="auto">
          <a:xfrm flipV="1">
            <a:off x="1242423" y="777873"/>
            <a:ext cx="9514336" cy="0"/>
          </a:xfrm>
          <a:prstGeom prst="line">
            <a:avLst/>
          </a:prstGeom>
          <a:noFill/>
          <a:ln w="79375">
            <a:solidFill>
              <a:schemeClr val="tx1"/>
            </a:solidFill>
            <a:round/>
            <a:headEnd/>
            <a:tailEnd/>
          </a:ln>
        </p:spPr>
        <p:txBody>
          <a:bodyPr wrap="none" anchor="ctr"/>
          <a:lstStyle/>
          <a:p>
            <a:pPr fontAlgn="auto">
              <a:lnSpc>
                <a:spcPct val="100000"/>
              </a:lnSpc>
              <a:spcBef>
                <a:spcPts val="0"/>
              </a:spcBef>
              <a:spcAft>
                <a:spcPts val="0"/>
              </a:spcAft>
            </a:pPr>
            <a:endParaRPr lang="en-US" sz="1350" dirty="0">
              <a:solidFill>
                <a:prstClr val="black"/>
              </a:solidFill>
              <a:latin typeface="Calibri"/>
            </a:endParaRPr>
          </a:p>
        </p:txBody>
      </p:sp>
      <p:sp>
        <p:nvSpPr>
          <p:cNvPr id="11" name="Slide Number Placeholder 5">
            <a:extLst>
              <a:ext uri="{FF2B5EF4-FFF2-40B4-BE49-F238E27FC236}">
                <a16:creationId xmlns:a16="http://schemas.microsoft.com/office/drawing/2014/main" id="{179CEF4B-DD05-8042-87AD-17E38547B098}"/>
              </a:ext>
            </a:extLst>
          </p:cNvPr>
          <p:cNvSpPr txBox="1">
            <a:spLocks/>
          </p:cNvSpPr>
          <p:nvPr userDrawn="1"/>
        </p:nvSpPr>
        <p:spPr>
          <a:xfrm>
            <a:off x="2" y="6569076"/>
            <a:ext cx="1010092" cy="275476"/>
          </a:xfrm>
          <a:prstGeom prst="rect">
            <a:avLst/>
          </a:prstGeom>
        </p:spPr>
        <p:txBody>
          <a:bodyPr vert="horz" lIns="68580" tIns="34290" rIns="68580" bIns="34290" rtlCol="0" anchor="ctr"/>
          <a:lstStyle>
            <a:defPPr>
              <a:defRPr lang="en-US"/>
            </a:defPPr>
            <a:lvl1pPr algn="r" rtl="0" fontAlgn="base">
              <a:lnSpc>
                <a:spcPct val="80000"/>
              </a:lnSpc>
              <a:spcBef>
                <a:spcPct val="20000"/>
              </a:spcBef>
              <a:spcAft>
                <a:spcPct val="0"/>
              </a:spcAft>
              <a:defRPr sz="1000" kern="1200">
                <a:solidFill>
                  <a:schemeClr val="bg1">
                    <a:lumMod val="50000"/>
                  </a:schemeClr>
                </a:solidFill>
                <a:latin typeface="Arial" pitchFamily="34" charset="0"/>
                <a:ea typeface="+mn-ea"/>
                <a:cs typeface="Arial" pitchFamily="34" charset="0"/>
              </a:defRPr>
            </a:lvl1pPr>
            <a:lvl2pPr marL="457200" algn="l" rtl="0" fontAlgn="base">
              <a:lnSpc>
                <a:spcPct val="80000"/>
              </a:lnSpc>
              <a:spcBef>
                <a:spcPct val="20000"/>
              </a:spcBef>
              <a:spcAft>
                <a:spcPct val="0"/>
              </a:spcAft>
              <a:defRPr sz="2400" kern="1200">
                <a:solidFill>
                  <a:schemeClr val="tx1"/>
                </a:solidFill>
                <a:latin typeface="Arial" charset="0"/>
                <a:ea typeface="+mn-ea"/>
                <a:cs typeface="+mn-cs"/>
              </a:defRPr>
            </a:lvl2pPr>
            <a:lvl3pPr marL="914400" algn="l" rtl="0" fontAlgn="base">
              <a:lnSpc>
                <a:spcPct val="80000"/>
              </a:lnSpc>
              <a:spcBef>
                <a:spcPct val="20000"/>
              </a:spcBef>
              <a:spcAft>
                <a:spcPct val="0"/>
              </a:spcAft>
              <a:defRPr sz="2400" kern="1200">
                <a:solidFill>
                  <a:schemeClr val="tx1"/>
                </a:solidFill>
                <a:latin typeface="Arial" charset="0"/>
                <a:ea typeface="+mn-ea"/>
                <a:cs typeface="+mn-cs"/>
              </a:defRPr>
            </a:lvl3pPr>
            <a:lvl4pPr marL="1371600" algn="l" rtl="0" fontAlgn="base">
              <a:lnSpc>
                <a:spcPct val="80000"/>
              </a:lnSpc>
              <a:spcBef>
                <a:spcPct val="20000"/>
              </a:spcBef>
              <a:spcAft>
                <a:spcPct val="0"/>
              </a:spcAft>
              <a:defRPr sz="2400" kern="1200">
                <a:solidFill>
                  <a:schemeClr val="tx1"/>
                </a:solidFill>
                <a:latin typeface="Arial" charset="0"/>
                <a:ea typeface="+mn-ea"/>
                <a:cs typeface="+mn-cs"/>
              </a:defRPr>
            </a:lvl4pPr>
            <a:lvl5pPr marL="1828800" algn="l" rtl="0" fontAlgn="base">
              <a:lnSpc>
                <a:spcPct val="80000"/>
              </a:lnSpc>
              <a:spcBef>
                <a:spcPct val="2000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a:lstStyle>
          <a:p>
            <a:endParaRPr lang="en-US" sz="750" dirty="0">
              <a:solidFill>
                <a:prstClr val="white">
                  <a:lumMod val="50000"/>
                </a:prstClr>
              </a:solidFill>
            </a:endParaRPr>
          </a:p>
        </p:txBody>
      </p:sp>
      <p:pic>
        <p:nvPicPr>
          <p:cNvPr id="9" name="Picture 8">
            <a:extLst>
              <a:ext uri="{FF2B5EF4-FFF2-40B4-BE49-F238E27FC236}">
                <a16:creationId xmlns:a16="http://schemas.microsoft.com/office/drawing/2014/main" id="{B4C67E99-B39B-BA4C-9FA1-C89E4155CF4E}"/>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893552" y="74234"/>
            <a:ext cx="1208797" cy="863535"/>
          </a:xfrm>
          <a:prstGeom prst="rect">
            <a:avLst/>
          </a:prstGeom>
        </p:spPr>
      </p:pic>
      <p:pic>
        <p:nvPicPr>
          <p:cNvPr id="5" name="Picture 4">
            <a:extLst>
              <a:ext uri="{FF2B5EF4-FFF2-40B4-BE49-F238E27FC236}">
                <a16:creationId xmlns:a16="http://schemas.microsoft.com/office/drawing/2014/main" id="{32113BCB-D6A6-7C4C-B764-3155C3CBA9BC}"/>
              </a:ext>
            </a:extLst>
          </p:cNvPr>
          <p:cNvPicPr>
            <a:picLocks noChangeAspect="1"/>
          </p:cNvPicPr>
          <p:nvPr userDrawn="1"/>
        </p:nvPicPr>
        <p:blipFill>
          <a:blip r:embed="rId12"/>
          <a:stretch>
            <a:fillRect/>
          </a:stretch>
        </p:blipFill>
        <p:spPr>
          <a:xfrm>
            <a:off x="88604" y="4005"/>
            <a:ext cx="1170909" cy="933763"/>
          </a:xfrm>
          <a:prstGeom prst="rect">
            <a:avLst/>
          </a:prstGeom>
        </p:spPr>
      </p:pic>
      <p:sp>
        <p:nvSpPr>
          <p:cNvPr id="4" name="TextBox 3">
            <a:extLst>
              <a:ext uri="{FF2B5EF4-FFF2-40B4-BE49-F238E27FC236}">
                <a16:creationId xmlns:a16="http://schemas.microsoft.com/office/drawing/2014/main" id="{F6504CD0-8785-CE44-A0B8-CFB0AF266527}"/>
              </a:ext>
            </a:extLst>
          </p:cNvPr>
          <p:cNvSpPr txBox="1"/>
          <p:nvPr userDrawn="1"/>
        </p:nvSpPr>
        <p:spPr>
          <a:xfrm>
            <a:off x="11740171" y="6592062"/>
            <a:ext cx="479912" cy="261610"/>
          </a:xfrm>
          <a:prstGeom prst="rect">
            <a:avLst/>
          </a:prstGeom>
          <a:noFill/>
        </p:spPr>
        <p:txBody>
          <a:bodyPr wrap="square" rtlCol="0">
            <a:spAutoFit/>
          </a:bodyPr>
          <a:lstStyle/>
          <a:p>
            <a:fld id="{1A67A189-E5B9-044C-A9CA-2E72AE01C094}" type="slidenum">
              <a:rPr lang="en-US" sz="1100" smtClean="0"/>
              <a:t>‹#›</a:t>
            </a:fld>
            <a:endParaRPr lang="en-US" sz="1100" dirty="0"/>
          </a:p>
        </p:txBody>
      </p:sp>
    </p:spTree>
    <p:extLst>
      <p:ext uri="{BB962C8B-B14F-4D97-AF65-F5344CB8AC3E}">
        <p14:creationId xmlns:p14="http://schemas.microsoft.com/office/powerpoint/2010/main" val="3834302709"/>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Lst>
  <p:hf hdr="0" ftr="0" dt="0"/>
  <p:txStyles>
    <p:titleStyle>
      <a:lvl1pPr algn="ctr" defTabSz="685800" rtl="0" eaLnBrk="1" latinLnBrk="0" hangingPunct="1">
        <a:spcBef>
          <a:spcPct val="0"/>
        </a:spcBef>
        <a:buNone/>
        <a:defRPr sz="2800" b="0" kern="1200">
          <a:solidFill>
            <a:schemeClr val="tx1"/>
          </a:solidFill>
          <a:latin typeface="Arial" panose="020B0604020202020204" pitchFamily="34" charset="0"/>
          <a:ea typeface="Arial" panose="020B0604020202020204" pitchFamily="34" charset="0"/>
          <a:cs typeface="Arial" panose="020B0604020202020204" pitchFamily="34" charset="0"/>
        </a:defRPr>
      </a:lvl1pPr>
    </p:titleStyle>
    <p:bodyStyle>
      <a:lvl1pPr marL="257175" indent="-257175" algn="l" defTabSz="6858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557213" indent="-214313" algn="l" defTabSz="6858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857250" indent="-171450" algn="l" defTabSz="6858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200150" indent="-171450" algn="l" defTabSz="6858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4pPr>
      <a:lvl5pPr marL="1543050" indent="-171450" algn="l" defTabSz="6858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0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jpeg"/><Relationship Id="rId7" Type="http://schemas.openxmlformats.org/officeDocument/2006/relationships/image" Target="../media/image13.jpg"/><Relationship Id="rId12" Type="http://schemas.openxmlformats.org/officeDocument/2006/relationships/image" Target="../media/image18.jp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tiff"/><Relationship Id="rId10" Type="http://schemas.openxmlformats.org/officeDocument/2006/relationships/image" Target="../media/image16.tiff"/><Relationship Id="rId4" Type="http://schemas.openxmlformats.org/officeDocument/2006/relationships/image" Target="../media/image10.emf"/><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6.HEIC"/><Relationship Id="rId2" Type="http://schemas.openxmlformats.org/officeDocument/2006/relationships/image" Target="../media/image45.jpeg"/><Relationship Id="rId1" Type="http://schemas.openxmlformats.org/officeDocument/2006/relationships/slideLayout" Target="../slideLayouts/slideLayout13.xml"/><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47.jp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emf"/><Relationship Id="rId7" Type="http://schemas.microsoft.com/office/2007/relationships/hdphoto" Target="../media/hdphoto2.wdp"/><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50.png"/><Relationship Id="rId4" Type="http://schemas.openxmlformats.org/officeDocument/2006/relationships/image" Target="../media/image49.png"/><Relationship Id="rId9" Type="http://schemas.microsoft.com/office/2007/relationships/hdphoto" Target="../media/hdphoto4.wdp"/></Relationships>
</file>

<file path=ppt/slides/_rels/slide1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emf"/><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50.png"/><Relationship Id="rId10" Type="http://schemas.openxmlformats.org/officeDocument/2006/relationships/image" Target="../media/image51.jpeg"/><Relationship Id="rId4" Type="http://schemas.openxmlformats.org/officeDocument/2006/relationships/image" Target="../media/image49.png"/><Relationship Id="rId9" Type="http://schemas.microsoft.com/office/2007/relationships/hdphoto" Target="../media/hdphoto4.wdp"/></Relationships>
</file>

<file path=ppt/slides/_rels/slide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9.jpeg"/><Relationship Id="rId4" Type="http://schemas.openxmlformats.org/officeDocument/2006/relationships/image" Target="../media/image43.jpg"/></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9.jpeg"/><Relationship Id="rId4" Type="http://schemas.openxmlformats.org/officeDocument/2006/relationships/image" Target="../media/image43.jpg"/></Relationships>
</file>

<file path=ppt/slides/_rels/slide1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53.jpeg"/><Relationship Id="rId5" Type="http://schemas.openxmlformats.org/officeDocument/2006/relationships/image" Target="../media/image52.png"/><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10.emf"/><Relationship Id="rId4" Type="http://schemas.openxmlformats.org/officeDocument/2006/relationships/image" Target="../media/image21.tiff"/></Relationships>
</file>

<file path=ppt/slides/_rels/slide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chart" Target="../charts/chart1.xml"/><Relationship Id="rId4" Type="http://schemas.openxmlformats.org/officeDocument/2006/relationships/image" Target="../media/image55.emf"/></Relationships>
</file>

<file path=ppt/slides/_rels/slide2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56.gif"/></Relationships>
</file>

<file path=ppt/slides/_rels/slide2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59.jpeg"/><Relationship Id="rId5" Type="http://schemas.openxmlformats.org/officeDocument/2006/relationships/image" Target="../media/image58.emf"/><Relationship Id="rId4" Type="http://schemas.openxmlformats.org/officeDocument/2006/relationships/image" Target="../media/image57.emf"/></Relationships>
</file>

<file path=ppt/slides/_rels/slide2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60.png"/><Relationship Id="rId1" Type="http://schemas.openxmlformats.org/officeDocument/2006/relationships/slideLayout" Target="../slideLayouts/slideLayout23.xml"/><Relationship Id="rId5" Type="http://schemas.openxmlformats.org/officeDocument/2006/relationships/image" Target="../media/image62.png"/><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10.emf"/><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64.png"/></Relationships>
</file>

<file path=ppt/slides/_rels/slide2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15.xml"/><Relationship Id="rId5" Type="http://schemas.openxmlformats.org/officeDocument/2006/relationships/image" Target="../media/image64.png"/><Relationship Id="rId4" Type="http://schemas.openxmlformats.org/officeDocument/2006/relationships/image" Target="../media/image10.emf"/></Relationships>
</file>

<file path=ppt/slides/_rels/slide2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8.xml"/><Relationship Id="rId5" Type="http://schemas.openxmlformats.org/officeDocument/2006/relationships/image" Target="../media/image68.png"/><Relationship Id="rId4" Type="http://schemas.openxmlformats.org/officeDocument/2006/relationships/image" Target="../media/image10.emf"/></Relationships>
</file>

<file path=ppt/slides/_rels/slide3.xml.rels><?xml version="1.0" encoding="UTF-8" standalone="yes"?>
<Relationships xmlns="http://schemas.openxmlformats.org/package/2006/relationships"><Relationship Id="rId8" Type="http://schemas.openxmlformats.org/officeDocument/2006/relationships/image" Target="../media/image13.jpg"/><Relationship Id="rId13" Type="http://schemas.openxmlformats.org/officeDocument/2006/relationships/image" Target="../media/image26.jpeg"/><Relationship Id="rId3" Type="http://schemas.openxmlformats.org/officeDocument/2006/relationships/image" Target="../media/image22.png"/><Relationship Id="rId7" Type="http://schemas.openxmlformats.org/officeDocument/2006/relationships/image" Target="../media/image24.JPG"/><Relationship Id="rId12" Type="http://schemas.openxmlformats.org/officeDocument/2006/relationships/image" Target="../media/image16.tiff"/><Relationship Id="rId2" Type="http://schemas.openxmlformats.org/officeDocument/2006/relationships/notesSlide" Target="../notesSlides/notesSlide2.xml"/><Relationship Id="rId1" Type="http://schemas.openxmlformats.org/officeDocument/2006/relationships/slideLayout" Target="../slideLayouts/slideLayout36.xml"/><Relationship Id="rId6" Type="http://schemas.openxmlformats.org/officeDocument/2006/relationships/image" Target="../media/image23.JPG"/><Relationship Id="rId11" Type="http://schemas.openxmlformats.org/officeDocument/2006/relationships/image" Target="../media/image15.png"/><Relationship Id="rId5" Type="http://schemas.openxmlformats.org/officeDocument/2006/relationships/image" Target="../media/image12.png"/><Relationship Id="rId15" Type="http://schemas.openxmlformats.org/officeDocument/2006/relationships/image" Target="../media/image27.png"/><Relationship Id="rId10" Type="http://schemas.openxmlformats.org/officeDocument/2006/relationships/image" Target="../media/image14.png"/><Relationship Id="rId4" Type="http://schemas.openxmlformats.org/officeDocument/2006/relationships/image" Target="../media/image10.emf"/><Relationship Id="rId9" Type="http://schemas.openxmlformats.org/officeDocument/2006/relationships/image" Target="../media/image25.jpg"/><Relationship Id="rId14" Type="http://schemas.openxmlformats.org/officeDocument/2006/relationships/image" Target="../media/image18.jp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16.tiff"/><Relationship Id="rId2" Type="http://schemas.openxmlformats.org/officeDocument/2006/relationships/notesSlide" Target="../notesSlides/notesSlide3.xml"/><Relationship Id="rId1" Type="http://schemas.openxmlformats.org/officeDocument/2006/relationships/slideLayout" Target="../slideLayouts/slideLayout36.xml"/><Relationship Id="rId6" Type="http://schemas.openxmlformats.org/officeDocument/2006/relationships/image" Target="../media/image28.png"/><Relationship Id="rId5" Type="http://schemas.openxmlformats.org/officeDocument/2006/relationships/image" Target="../media/image15.png"/><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jpg"/></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7.xml"/><Relationship Id="rId5" Type="http://schemas.openxmlformats.org/officeDocument/2006/relationships/image" Target="../media/image10.emf"/><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3.xml"/><Relationship Id="rId6" Type="http://schemas.openxmlformats.org/officeDocument/2006/relationships/image" Target="../media/image10.emf"/><Relationship Id="rId5" Type="http://schemas.openxmlformats.org/officeDocument/2006/relationships/image" Target="../media/image40.png"/><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3.xml"/><Relationship Id="rId4" Type="http://schemas.openxmlformats.org/officeDocument/2006/relationships/image" Target="../media/image10.emf"/></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9.jpeg"/><Relationship Id="rId4" Type="http://schemas.openxmlformats.org/officeDocument/2006/relationships/image" Target="../media/image43.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2" descr="Image">
            <a:extLst>
              <a:ext uri="{FF2B5EF4-FFF2-40B4-BE49-F238E27FC236}">
                <a16:creationId xmlns:a16="http://schemas.microsoft.com/office/drawing/2014/main" id="{D389C068-BE37-909A-B5FA-DAC400AAA42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478"/>
          <a:stretch/>
        </p:blipFill>
        <p:spPr bwMode="auto">
          <a:xfrm>
            <a:off x="20" y="10"/>
            <a:ext cx="4637226" cy="685799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9FD691D-AF09-BF74-6430-9C4794BE987B}"/>
              </a:ext>
            </a:extLst>
          </p:cNvPr>
          <p:cNvPicPr>
            <a:picLocks noChangeAspect="1"/>
          </p:cNvPicPr>
          <p:nvPr/>
        </p:nvPicPr>
        <p:blipFill rotWithShape="1">
          <a:blip r:embed="rId3">
            <a:alphaModFix/>
          </a:blip>
          <a:srcRect l="6996" t="22814" r="-1" b="5262"/>
          <a:stretch/>
        </p:blipFill>
        <p:spPr>
          <a:xfrm>
            <a:off x="5437548" y="906998"/>
            <a:ext cx="5387365" cy="2780950"/>
          </a:xfrm>
          <a:prstGeom prst="rect">
            <a:avLst/>
          </a:prstGeom>
        </p:spPr>
      </p:pic>
      <p:sp>
        <p:nvSpPr>
          <p:cNvPr id="7" name="TextBox 6">
            <a:extLst>
              <a:ext uri="{FF2B5EF4-FFF2-40B4-BE49-F238E27FC236}">
                <a16:creationId xmlns:a16="http://schemas.microsoft.com/office/drawing/2014/main" id="{0A6185B8-F76F-2079-40D1-1BC91C15647A}"/>
              </a:ext>
            </a:extLst>
          </p:cNvPr>
          <p:cNvSpPr txBox="1"/>
          <p:nvPr/>
        </p:nvSpPr>
        <p:spPr>
          <a:xfrm>
            <a:off x="4827933" y="3751127"/>
            <a:ext cx="7168577" cy="1384995"/>
          </a:xfrm>
          <a:prstGeom prst="rect">
            <a:avLst/>
          </a:prstGeom>
          <a:noFill/>
        </p:spPr>
        <p:txBody>
          <a:bodyPr wrap="square">
            <a:spAutoFit/>
          </a:bodyPr>
          <a:lstStyle/>
          <a:p>
            <a:pPr algn="ctr"/>
            <a:r>
              <a:rPr lang="en-US" sz="2800" i="1" dirty="0">
                <a:solidFill>
                  <a:schemeClr val="bg1"/>
                </a:solidFill>
                <a:latin typeface="Century Gothic" panose="020B0502020202020204" pitchFamily="34" charset="0"/>
              </a:rPr>
              <a:t>Fly Me To The Moon</a:t>
            </a:r>
          </a:p>
          <a:p>
            <a:pPr algn="ctr"/>
            <a:r>
              <a:rPr lang="en-US" sz="2800" dirty="0" err="1">
                <a:solidFill>
                  <a:schemeClr val="bg1"/>
                </a:solidFill>
                <a:latin typeface="Century Gothic" panose="020B0502020202020204" pitchFamily="34" charset="0"/>
              </a:rPr>
              <a:t>LunaH</a:t>
            </a:r>
            <a:r>
              <a:rPr lang="en-US" sz="2800" dirty="0">
                <a:solidFill>
                  <a:schemeClr val="bg1"/>
                </a:solidFill>
                <a:latin typeface="Century Gothic" panose="020B0502020202020204" pitchFamily="34" charset="0"/>
              </a:rPr>
              <a:t>-Map: Early Operations, Science Data and Technology Demonstrations</a:t>
            </a:r>
          </a:p>
        </p:txBody>
      </p:sp>
      <p:sp>
        <p:nvSpPr>
          <p:cNvPr id="8" name="TextBox 7">
            <a:extLst>
              <a:ext uri="{FF2B5EF4-FFF2-40B4-BE49-F238E27FC236}">
                <a16:creationId xmlns:a16="http://schemas.microsoft.com/office/drawing/2014/main" id="{19878C8F-1E0C-25C3-24AF-865BB60E922A}"/>
              </a:ext>
            </a:extLst>
          </p:cNvPr>
          <p:cNvSpPr txBox="1"/>
          <p:nvPr/>
        </p:nvSpPr>
        <p:spPr>
          <a:xfrm>
            <a:off x="7467227" y="5101314"/>
            <a:ext cx="1889990" cy="307777"/>
          </a:xfrm>
          <a:prstGeom prst="rect">
            <a:avLst/>
          </a:prstGeom>
          <a:noFill/>
        </p:spPr>
        <p:txBody>
          <a:bodyPr wrap="square">
            <a:spAutoFit/>
          </a:bodyPr>
          <a:lstStyle/>
          <a:p>
            <a:pPr algn="ctr"/>
            <a:r>
              <a:rPr lang="en-US" sz="1400" dirty="0">
                <a:solidFill>
                  <a:schemeClr val="bg1"/>
                </a:solidFill>
                <a:latin typeface="Century Gothic" panose="020B0502020202020204" pitchFamily="34" charset="0"/>
              </a:rPr>
              <a:t>Craig Hardgrove</a:t>
            </a:r>
          </a:p>
        </p:txBody>
      </p:sp>
      <p:sp>
        <p:nvSpPr>
          <p:cNvPr id="9" name="TextBox 8">
            <a:extLst>
              <a:ext uri="{FF2B5EF4-FFF2-40B4-BE49-F238E27FC236}">
                <a16:creationId xmlns:a16="http://schemas.microsoft.com/office/drawing/2014/main" id="{ADD20337-BBFE-98A2-30E2-75C75D993120}"/>
              </a:ext>
            </a:extLst>
          </p:cNvPr>
          <p:cNvSpPr txBox="1"/>
          <p:nvPr/>
        </p:nvSpPr>
        <p:spPr>
          <a:xfrm>
            <a:off x="4828038" y="6066780"/>
            <a:ext cx="7052714" cy="307777"/>
          </a:xfrm>
          <a:prstGeom prst="rect">
            <a:avLst/>
          </a:prstGeom>
          <a:noFill/>
        </p:spPr>
        <p:txBody>
          <a:bodyPr wrap="square">
            <a:spAutoFit/>
          </a:bodyPr>
          <a:lstStyle/>
          <a:p>
            <a:pPr algn="ctr"/>
            <a:r>
              <a:rPr lang="en-US" sz="1400" dirty="0">
                <a:solidFill>
                  <a:schemeClr val="bg1"/>
                </a:solidFill>
                <a:latin typeface="Century Gothic" panose="020B0502020202020204" pitchFamily="34" charset="0"/>
              </a:rPr>
              <a:t>Inter-Planetary Small Satellite Conference – Pasadena, CA May 1</a:t>
            </a:r>
            <a:r>
              <a:rPr lang="en-US" sz="1400" baseline="30000" dirty="0">
                <a:solidFill>
                  <a:schemeClr val="bg1"/>
                </a:solidFill>
                <a:latin typeface="Century Gothic" panose="020B0502020202020204" pitchFamily="34" charset="0"/>
              </a:rPr>
              <a:t>st</a:t>
            </a:r>
            <a:r>
              <a:rPr lang="en-US" sz="1400" dirty="0">
                <a:solidFill>
                  <a:schemeClr val="bg1"/>
                </a:solidFill>
                <a:latin typeface="Century Gothic" panose="020B0502020202020204" pitchFamily="34" charset="0"/>
              </a:rPr>
              <a:t>, 2023</a:t>
            </a:r>
          </a:p>
        </p:txBody>
      </p:sp>
      <p:pic>
        <p:nvPicPr>
          <p:cNvPr id="10" name="Picture 9">
            <a:extLst>
              <a:ext uri="{FF2B5EF4-FFF2-40B4-BE49-F238E27FC236}">
                <a16:creationId xmlns:a16="http://schemas.microsoft.com/office/drawing/2014/main" id="{D3201216-0F13-2CF4-AA81-27FDB6DF92D6}"/>
              </a:ext>
            </a:extLst>
          </p:cNvPr>
          <p:cNvPicPr>
            <a:picLocks noChangeAspect="1"/>
          </p:cNvPicPr>
          <p:nvPr/>
        </p:nvPicPr>
        <p:blipFill>
          <a:blip r:embed="rId4"/>
          <a:stretch>
            <a:fillRect/>
          </a:stretch>
        </p:blipFill>
        <p:spPr>
          <a:xfrm>
            <a:off x="10406193" y="-358332"/>
            <a:ext cx="1948436" cy="1948436"/>
          </a:xfrm>
          <a:prstGeom prst="rect">
            <a:avLst/>
          </a:prstGeom>
        </p:spPr>
      </p:pic>
      <p:pic>
        <p:nvPicPr>
          <p:cNvPr id="11" name="Picture 10">
            <a:extLst>
              <a:ext uri="{FF2B5EF4-FFF2-40B4-BE49-F238E27FC236}">
                <a16:creationId xmlns:a16="http://schemas.microsoft.com/office/drawing/2014/main" id="{AF5D312A-8572-DCF8-B20B-A53D6C68AD2D}"/>
              </a:ext>
            </a:extLst>
          </p:cNvPr>
          <p:cNvPicPr>
            <a:picLocks noChangeAspect="1"/>
          </p:cNvPicPr>
          <p:nvPr/>
        </p:nvPicPr>
        <p:blipFill rotWithShape="1">
          <a:blip r:embed="rId5"/>
          <a:srcRect l="20984" t="7021" r="17527" b="9701"/>
          <a:stretch/>
        </p:blipFill>
        <p:spPr>
          <a:xfrm>
            <a:off x="9440338" y="30710"/>
            <a:ext cx="1206490" cy="1021796"/>
          </a:xfrm>
          <a:prstGeom prst="rect">
            <a:avLst/>
          </a:prstGeom>
        </p:spPr>
      </p:pic>
      <p:grpSp>
        <p:nvGrpSpPr>
          <p:cNvPr id="21" name="Group 20">
            <a:extLst>
              <a:ext uri="{FF2B5EF4-FFF2-40B4-BE49-F238E27FC236}">
                <a16:creationId xmlns:a16="http://schemas.microsoft.com/office/drawing/2014/main" id="{A09650E0-B1B8-9995-6CBB-666C7D834942}"/>
              </a:ext>
            </a:extLst>
          </p:cNvPr>
          <p:cNvGrpSpPr/>
          <p:nvPr/>
        </p:nvGrpSpPr>
        <p:grpSpPr>
          <a:xfrm>
            <a:off x="4633575" y="6394483"/>
            <a:ext cx="7558426" cy="446816"/>
            <a:chOff x="533400" y="6208094"/>
            <a:chExt cx="11362311" cy="671683"/>
          </a:xfrm>
        </p:grpSpPr>
        <p:pic>
          <p:nvPicPr>
            <p:cNvPr id="12" name="Picture 11">
              <a:extLst>
                <a:ext uri="{FF2B5EF4-FFF2-40B4-BE49-F238E27FC236}">
                  <a16:creationId xmlns:a16="http://schemas.microsoft.com/office/drawing/2014/main" id="{975F52DD-AA55-F631-0835-EF50F0EC9853}"/>
                </a:ext>
              </a:extLst>
            </p:cNvPr>
            <p:cNvPicPr>
              <a:picLocks noChangeAspect="1"/>
            </p:cNvPicPr>
            <p:nvPr/>
          </p:nvPicPr>
          <p:blipFill>
            <a:blip r:embed="rId6"/>
            <a:stretch>
              <a:fillRect/>
            </a:stretch>
          </p:blipFill>
          <p:spPr>
            <a:xfrm>
              <a:off x="2386131" y="6252860"/>
              <a:ext cx="1904594" cy="605139"/>
            </a:xfrm>
            <a:prstGeom prst="rect">
              <a:avLst/>
            </a:prstGeom>
          </p:spPr>
        </p:pic>
        <p:pic>
          <p:nvPicPr>
            <p:cNvPr id="13" name="Picture 12">
              <a:extLst>
                <a:ext uri="{FF2B5EF4-FFF2-40B4-BE49-F238E27FC236}">
                  <a16:creationId xmlns:a16="http://schemas.microsoft.com/office/drawing/2014/main" id="{9C871344-A643-B271-CD31-7B47D086AA35}"/>
                </a:ext>
              </a:extLst>
            </p:cNvPr>
            <p:cNvPicPr>
              <a:picLocks noChangeAspect="1"/>
            </p:cNvPicPr>
            <p:nvPr/>
          </p:nvPicPr>
          <p:blipFill rotWithShape="1">
            <a:blip r:embed="rId7"/>
            <a:srcRect l="5281" t="36531" r="4607" b="31262"/>
            <a:stretch/>
          </p:blipFill>
          <p:spPr>
            <a:xfrm>
              <a:off x="6602102" y="6262763"/>
              <a:ext cx="2971800" cy="595237"/>
            </a:xfrm>
            <a:prstGeom prst="rect">
              <a:avLst/>
            </a:prstGeom>
          </p:spPr>
        </p:pic>
        <p:pic>
          <p:nvPicPr>
            <p:cNvPr id="14" name="Picture 13" descr="A black sign with white text&#13;&#10;&#13;&#10;Description automatically generated">
              <a:extLst>
                <a:ext uri="{FF2B5EF4-FFF2-40B4-BE49-F238E27FC236}">
                  <a16:creationId xmlns:a16="http://schemas.microsoft.com/office/drawing/2014/main" id="{4DC1F835-DEDE-1A52-0CA3-D180B846468C}"/>
                </a:ext>
              </a:extLst>
            </p:cNvPr>
            <p:cNvPicPr>
              <a:picLocks noChangeAspect="1"/>
            </p:cNvPicPr>
            <p:nvPr/>
          </p:nvPicPr>
          <p:blipFill>
            <a:blip r:embed="rId8"/>
            <a:stretch>
              <a:fillRect/>
            </a:stretch>
          </p:blipFill>
          <p:spPr>
            <a:xfrm>
              <a:off x="9572907" y="6252328"/>
              <a:ext cx="1161402" cy="609639"/>
            </a:xfrm>
            <a:prstGeom prst="rect">
              <a:avLst/>
            </a:prstGeom>
          </p:spPr>
        </p:pic>
        <p:pic>
          <p:nvPicPr>
            <p:cNvPr id="15" name="Picture 14">
              <a:extLst>
                <a:ext uri="{FF2B5EF4-FFF2-40B4-BE49-F238E27FC236}">
                  <a16:creationId xmlns:a16="http://schemas.microsoft.com/office/drawing/2014/main" id="{A855C8EA-1D04-67C9-658A-256B40A278D3}"/>
                </a:ext>
              </a:extLst>
            </p:cNvPr>
            <p:cNvPicPr>
              <a:picLocks noChangeAspect="1"/>
            </p:cNvPicPr>
            <p:nvPr/>
          </p:nvPicPr>
          <p:blipFill rotWithShape="1">
            <a:blip r:embed="rId9"/>
            <a:srcRect r="6202"/>
            <a:stretch/>
          </p:blipFill>
          <p:spPr>
            <a:xfrm>
              <a:off x="4287777" y="6262763"/>
              <a:ext cx="1559674" cy="617014"/>
            </a:xfrm>
            <a:prstGeom prst="rect">
              <a:avLst/>
            </a:prstGeom>
          </p:spPr>
        </p:pic>
        <p:pic>
          <p:nvPicPr>
            <p:cNvPr id="16" name="Picture 15">
              <a:extLst>
                <a:ext uri="{FF2B5EF4-FFF2-40B4-BE49-F238E27FC236}">
                  <a16:creationId xmlns:a16="http://schemas.microsoft.com/office/drawing/2014/main" id="{F38D811E-A129-A1CC-8943-428D3CF00A3D}"/>
                </a:ext>
              </a:extLst>
            </p:cNvPr>
            <p:cNvPicPr>
              <a:picLocks noChangeAspect="1"/>
            </p:cNvPicPr>
            <p:nvPr/>
          </p:nvPicPr>
          <p:blipFill rotWithShape="1">
            <a:blip r:embed="rId10"/>
            <a:srcRect r="85678" b="16271"/>
            <a:stretch/>
          </p:blipFill>
          <p:spPr>
            <a:xfrm>
              <a:off x="5825308" y="6252328"/>
              <a:ext cx="776794" cy="609081"/>
            </a:xfrm>
            <a:prstGeom prst="rect">
              <a:avLst/>
            </a:prstGeom>
          </p:spPr>
        </p:pic>
        <p:pic>
          <p:nvPicPr>
            <p:cNvPr id="17" name="Picture 16" descr="Logo&#10;&#10;Description automatically generated">
              <a:extLst>
                <a:ext uri="{FF2B5EF4-FFF2-40B4-BE49-F238E27FC236}">
                  <a16:creationId xmlns:a16="http://schemas.microsoft.com/office/drawing/2014/main" id="{CD8FBA3D-9262-EEEE-5E0E-054997FF5820}"/>
                </a:ext>
              </a:extLst>
            </p:cNvPr>
            <p:cNvPicPr>
              <a:picLocks noChangeAspect="1"/>
            </p:cNvPicPr>
            <p:nvPr/>
          </p:nvPicPr>
          <p:blipFill>
            <a:blip r:embed="rId11"/>
            <a:stretch>
              <a:fillRect/>
            </a:stretch>
          </p:blipFill>
          <p:spPr>
            <a:xfrm>
              <a:off x="10734309" y="6267257"/>
              <a:ext cx="1161402" cy="612520"/>
            </a:xfrm>
            <a:prstGeom prst="rect">
              <a:avLst/>
            </a:prstGeom>
            <a:ln>
              <a:solidFill>
                <a:schemeClr val="bg1"/>
              </a:solidFill>
            </a:ln>
          </p:spPr>
        </p:pic>
        <p:pic>
          <p:nvPicPr>
            <p:cNvPr id="18" name="Picture 17" descr="A picture containing clipart&#13;&#10;&#13;&#10;Description automatically generated">
              <a:extLst>
                <a:ext uri="{FF2B5EF4-FFF2-40B4-BE49-F238E27FC236}">
                  <a16:creationId xmlns:a16="http://schemas.microsoft.com/office/drawing/2014/main" id="{2CFA4EAF-618A-2A31-95A8-0CE031E624B5}"/>
                </a:ext>
              </a:extLst>
            </p:cNvPr>
            <p:cNvPicPr>
              <a:picLocks noChangeAspect="1"/>
            </p:cNvPicPr>
            <p:nvPr/>
          </p:nvPicPr>
          <p:blipFill>
            <a:blip r:embed="rId12"/>
            <a:stretch>
              <a:fillRect/>
            </a:stretch>
          </p:blipFill>
          <p:spPr>
            <a:xfrm>
              <a:off x="533400" y="6252861"/>
              <a:ext cx="1852731" cy="594704"/>
            </a:xfrm>
            <a:prstGeom prst="rect">
              <a:avLst/>
            </a:prstGeom>
          </p:spPr>
        </p:pic>
        <p:sp>
          <p:nvSpPr>
            <p:cNvPr id="19" name="Rectangle 18">
              <a:extLst>
                <a:ext uri="{FF2B5EF4-FFF2-40B4-BE49-F238E27FC236}">
                  <a16:creationId xmlns:a16="http://schemas.microsoft.com/office/drawing/2014/main" id="{2AC55F2D-0D34-C537-AF6F-BC6EC7D39D3E}"/>
                </a:ext>
              </a:extLst>
            </p:cNvPr>
            <p:cNvSpPr/>
            <p:nvPr/>
          </p:nvSpPr>
          <p:spPr>
            <a:xfrm>
              <a:off x="5791301" y="6208213"/>
              <a:ext cx="958749"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3F0A4D6A-26F7-5F3D-59F9-B07CDC482B2D}"/>
                </a:ext>
              </a:extLst>
            </p:cNvPr>
            <p:cNvSpPr/>
            <p:nvPr/>
          </p:nvSpPr>
          <p:spPr>
            <a:xfrm>
              <a:off x="9572907" y="6208094"/>
              <a:ext cx="1183993"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a:extLst>
              <a:ext uri="{FF2B5EF4-FFF2-40B4-BE49-F238E27FC236}">
                <a16:creationId xmlns:a16="http://schemas.microsoft.com/office/drawing/2014/main" id="{4D106A6E-0D2A-E5AA-BBEF-CD7AB1264958}"/>
              </a:ext>
            </a:extLst>
          </p:cNvPr>
          <p:cNvPicPr>
            <a:picLocks noChangeAspect="1"/>
          </p:cNvPicPr>
          <p:nvPr/>
        </p:nvPicPr>
        <p:blipFill>
          <a:blip r:embed="rId13"/>
          <a:stretch>
            <a:fillRect/>
          </a:stretch>
        </p:blipFill>
        <p:spPr>
          <a:xfrm>
            <a:off x="10688421" y="1230285"/>
            <a:ext cx="1383979" cy="778488"/>
          </a:xfrm>
          <a:prstGeom prst="rect">
            <a:avLst/>
          </a:prstGeom>
        </p:spPr>
      </p:pic>
    </p:spTree>
    <p:extLst>
      <p:ext uri="{BB962C8B-B14F-4D97-AF65-F5344CB8AC3E}">
        <p14:creationId xmlns:p14="http://schemas.microsoft.com/office/powerpoint/2010/main" val="35333263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people, cabin, crowd&#10;&#10;Description automatically generated">
            <a:extLst>
              <a:ext uri="{FF2B5EF4-FFF2-40B4-BE49-F238E27FC236}">
                <a16:creationId xmlns:a16="http://schemas.microsoft.com/office/drawing/2014/main" id="{8366636F-7F98-56DC-B726-43D46CC46BCD}"/>
              </a:ext>
            </a:extLst>
          </p:cNvPr>
          <p:cNvPicPr>
            <a:picLocks noChangeAspect="1"/>
          </p:cNvPicPr>
          <p:nvPr/>
        </p:nvPicPr>
        <p:blipFill>
          <a:blip r:embed="rId2"/>
          <a:stretch>
            <a:fillRect/>
          </a:stretch>
        </p:blipFill>
        <p:spPr>
          <a:xfrm>
            <a:off x="2209800" y="797708"/>
            <a:ext cx="7772400" cy="5181600"/>
          </a:xfrm>
          <a:prstGeom prst="rect">
            <a:avLst/>
          </a:prstGeom>
        </p:spPr>
      </p:pic>
      <p:sp>
        <p:nvSpPr>
          <p:cNvPr id="2" name="Rectangle 1">
            <a:extLst>
              <a:ext uri="{FF2B5EF4-FFF2-40B4-BE49-F238E27FC236}">
                <a16:creationId xmlns:a16="http://schemas.microsoft.com/office/drawing/2014/main" id="{539EECFA-A463-5C96-299D-8EAB51C059B0}"/>
              </a:ext>
            </a:extLst>
          </p:cNvPr>
          <p:cNvSpPr/>
          <p:nvPr/>
        </p:nvSpPr>
        <p:spPr>
          <a:xfrm>
            <a:off x="3412671" y="6060292"/>
            <a:ext cx="5366657"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LunaH</a:t>
            </a: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-Map’s first flight: PHX to MCO July 2021</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 name="Picture 2">
            <a:extLst>
              <a:ext uri="{FF2B5EF4-FFF2-40B4-BE49-F238E27FC236}">
                <a16:creationId xmlns:a16="http://schemas.microsoft.com/office/drawing/2014/main" id="{C9ED70D3-DD6D-8413-7094-80EE154046BB}"/>
              </a:ext>
            </a:extLst>
          </p:cNvPr>
          <p:cNvPicPr>
            <a:picLocks noChangeAspect="1"/>
          </p:cNvPicPr>
          <p:nvPr/>
        </p:nvPicPr>
        <p:blipFill>
          <a:blip r:embed="rId3"/>
          <a:stretch>
            <a:fillRect/>
          </a:stretch>
        </p:blipFill>
        <p:spPr>
          <a:xfrm>
            <a:off x="10122641" y="-470261"/>
            <a:ext cx="2328090" cy="2328090"/>
          </a:xfrm>
          <a:prstGeom prst="rect">
            <a:avLst/>
          </a:prstGeom>
        </p:spPr>
      </p:pic>
    </p:spTree>
    <p:extLst>
      <p:ext uri="{BB962C8B-B14F-4D97-AF65-F5344CB8AC3E}">
        <p14:creationId xmlns:p14="http://schemas.microsoft.com/office/powerpoint/2010/main" val="3993222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ndoor, kitchen appliance, stove&#10;&#10;Description automatically generated">
            <a:extLst>
              <a:ext uri="{FF2B5EF4-FFF2-40B4-BE49-F238E27FC236}">
                <a16:creationId xmlns:a16="http://schemas.microsoft.com/office/drawing/2014/main" id="{3F6A98F0-ECB1-314E-B3E7-2B055617D2FD}"/>
              </a:ext>
            </a:extLst>
          </p:cNvPr>
          <p:cNvPicPr>
            <a:picLocks noChangeAspect="1"/>
          </p:cNvPicPr>
          <p:nvPr/>
        </p:nvPicPr>
        <p:blipFill>
          <a:blip r:embed="rId2"/>
          <a:stretch>
            <a:fillRect/>
          </a:stretch>
        </p:blipFill>
        <p:spPr>
          <a:xfrm rot="5400000">
            <a:off x="-209691" y="891893"/>
            <a:ext cx="6098569" cy="4573927"/>
          </a:xfrm>
          <a:prstGeom prst="rect">
            <a:avLst/>
          </a:prstGeom>
        </p:spPr>
      </p:pic>
      <p:sp>
        <p:nvSpPr>
          <p:cNvPr id="5" name="Rectangle 4">
            <a:extLst>
              <a:ext uri="{FF2B5EF4-FFF2-40B4-BE49-F238E27FC236}">
                <a16:creationId xmlns:a16="http://schemas.microsoft.com/office/drawing/2014/main" id="{FC306596-38C5-544A-AA66-4565A3544E49}"/>
              </a:ext>
            </a:extLst>
          </p:cNvPr>
          <p:cNvSpPr/>
          <p:nvPr/>
        </p:nvSpPr>
        <p:spPr>
          <a:xfrm>
            <a:off x="9039827" y="6107497"/>
            <a:ext cx="304414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Pre-integration inspection at NASA KSC July 2021</a:t>
            </a:r>
          </a:p>
        </p:txBody>
      </p:sp>
      <p:sp>
        <p:nvSpPr>
          <p:cNvPr id="2" name="Rectangle 1">
            <a:extLst>
              <a:ext uri="{FF2B5EF4-FFF2-40B4-BE49-F238E27FC236}">
                <a16:creationId xmlns:a16="http://schemas.microsoft.com/office/drawing/2014/main" id="{FA140586-5886-3C40-BD6B-35D447FDC2F9}"/>
              </a:ext>
            </a:extLst>
          </p:cNvPr>
          <p:cNvSpPr/>
          <p:nvPr/>
        </p:nvSpPr>
        <p:spPr>
          <a:xfrm>
            <a:off x="463730" y="6202739"/>
            <a:ext cx="493442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Inspection: </a:t>
            </a:r>
            <a:r>
              <a:rPr kumimoji="0" lang="en-US" sz="18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LunaH</a:t>
            </a: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-Map delivery to NASA KSC July 2021</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9" name="Picture 8" descr="A group of surgeons performing surgery&#10;&#10;Description automatically generated with low confidence">
            <a:extLst>
              <a:ext uri="{FF2B5EF4-FFF2-40B4-BE49-F238E27FC236}">
                <a16:creationId xmlns:a16="http://schemas.microsoft.com/office/drawing/2014/main" id="{4509E0DC-F3E5-B74B-B85D-2AEDD2646EA6}"/>
              </a:ext>
            </a:extLst>
          </p:cNvPr>
          <p:cNvPicPr>
            <a:picLocks noChangeAspect="1"/>
          </p:cNvPicPr>
          <p:nvPr/>
        </p:nvPicPr>
        <p:blipFill>
          <a:blip r:embed="rId3"/>
          <a:stretch>
            <a:fillRect/>
          </a:stretch>
        </p:blipFill>
        <p:spPr>
          <a:xfrm>
            <a:off x="5502581" y="811592"/>
            <a:ext cx="6315786" cy="4734528"/>
          </a:xfrm>
          <a:prstGeom prst="rect">
            <a:avLst/>
          </a:prstGeom>
        </p:spPr>
      </p:pic>
      <p:sp>
        <p:nvSpPr>
          <p:cNvPr id="10" name="Rectangle 9">
            <a:extLst>
              <a:ext uri="{FF2B5EF4-FFF2-40B4-BE49-F238E27FC236}">
                <a16:creationId xmlns:a16="http://schemas.microsoft.com/office/drawing/2014/main" id="{721D6C92-810E-E448-ACD7-75870EC4FEFF}"/>
              </a:ext>
            </a:extLst>
          </p:cNvPr>
          <p:cNvSpPr/>
          <p:nvPr/>
        </p:nvSpPr>
        <p:spPr>
          <a:xfrm>
            <a:off x="5502581" y="5542507"/>
            <a:ext cx="631578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Removing last RBF: </a:t>
            </a:r>
            <a:r>
              <a:rPr kumimoji="0" lang="en-US" sz="18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LunaH</a:t>
            </a: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-Map delivery to NASA KSC July 2021</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 name="Picture 2">
            <a:extLst>
              <a:ext uri="{FF2B5EF4-FFF2-40B4-BE49-F238E27FC236}">
                <a16:creationId xmlns:a16="http://schemas.microsoft.com/office/drawing/2014/main" id="{0B2FEB4D-88C6-8B2D-396F-0B00D10F4352}"/>
              </a:ext>
            </a:extLst>
          </p:cNvPr>
          <p:cNvPicPr>
            <a:picLocks noChangeAspect="1"/>
          </p:cNvPicPr>
          <p:nvPr/>
        </p:nvPicPr>
        <p:blipFill>
          <a:blip r:embed="rId4"/>
          <a:stretch>
            <a:fillRect/>
          </a:stretch>
        </p:blipFill>
        <p:spPr>
          <a:xfrm>
            <a:off x="11018333" y="5720725"/>
            <a:ext cx="1419874" cy="1419874"/>
          </a:xfrm>
          <a:prstGeom prst="rect">
            <a:avLst/>
          </a:prstGeom>
        </p:spPr>
      </p:pic>
    </p:spTree>
    <p:extLst>
      <p:ext uri="{BB962C8B-B14F-4D97-AF65-F5344CB8AC3E}">
        <p14:creationId xmlns:p14="http://schemas.microsoft.com/office/powerpoint/2010/main" val="902282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52759" y="-455476"/>
            <a:ext cx="2367248" cy="2367248"/>
          </a:xfrm>
          <a:prstGeom prst="rect">
            <a:avLst/>
          </a:prstGeom>
        </p:spPr>
      </p:pic>
      <p:pic>
        <p:nvPicPr>
          <p:cNvPr id="22" name="Picture 21">
            <a:extLst>
              <a:ext uri="{FF2B5EF4-FFF2-40B4-BE49-F238E27FC236}">
                <a16:creationId xmlns:a16="http://schemas.microsoft.com/office/drawing/2014/main" id="{5582E148-41E9-D0D4-ED2C-8CC52B4FBED2}"/>
              </a:ext>
            </a:extLst>
          </p:cNvPr>
          <p:cNvPicPr>
            <a:picLocks noChangeAspect="1"/>
          </p:cNvPicPr>
          <p:nvPr/>
        </p:nvPicPr>
        <p:blipFill>
          <a:blip r:embed="rId4"/>
          <a:stretch>
            <a:fillRect/>
          </a:stretch>
        </p:blipFill>
        <p:spPr>
          <a:xfrm>
            <a:off x="3353469" y="0"/>
            <a:ext cx="5485061" cy="6858000"/>
          </a:xfrm>
          <a:prstGeom prst="rect">
            <a:avLst/>
          </a:prstGeom>
        </p:spPr>
      </p:pic>
      <p:sp>
        <p:nvSpPr>
          <p:cNvPr id="23" name="TextBox 22">
            <a:extLst>
              <a:ext uri="{FF2B5EF4-FFF2-40B4-BE49-F238E27FC236}">
                <a16:creationId xmlns:a16="http://schemas.microsoft.com/office/drawing/2014/main" id="{1DF4A68A-36A9-B43D-9668-84FD509B34F5}"/>
              </a:ext>
            </a:extLst>
          </p:cNvPr>
          <p:cNvSpPr txBox="1"/>
          <p:nvPr/>
        </p:nvSpPr>
        <p:spPr>
          <a:xfrm>
            <a:off x="9313306" y="6396335"/>
            <a:ext cx="3291740" cy="461665"/>
          </a:xfrm>
          <a:prstGeom prst="rect">
            <a:avLst/>
          </a:prstGeom>
          <a:noFill/>
        </p:spPr>
        <p:txBody>
          <a:bodyPr wrap="square">
            <a:spAutoFit/>
          </a:bodyPr>
          <a:lstStyle/>
          <a:p>
            <a:endParaRPr lang="en-US" sz="1200" dirty="0">
              <a:solidFill>
                <a:schemeClr val="bg1"/>
              </a:solidFill>
              <a:latin typeface="Century Gothic" panose="020B0502020202020204" pitchFamily="34" charset="0"/>
            </a:endParaRPr>
          </a:p>
          <a:p>
            <a:r>
              <a:rPr lang="en-US" sz="1200" dirty="0">
                <a:solidFill>
                  <a:schemeClr val="bg1"/>
                </a:solidFill>
                <a:latin typeface="Century Gothic" panose="020B0502020202020204" pitchFamily="34" charset="0"/>
              </a:rPr>
              <a:t>Launch at 1:47AM Eastern Nov 16th</a:t>
            </a:r>
            <a:endParaRPr lang="en-US" sz="1200" dirty="0"/>
          </a:p>
        </p:txBody>
      </p:sp>
    </p:spTree>
    <p:extLst>
      <p:ext uri="{BB962C8B-B14F-4D97-AF65-F5344CB8AC3E}">
        <p14:creationId xmlns:p14="http://schemas.microsoft.com/office/powerpoint/2010/main" val="30600852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4C375F3-701E-6986-B928-2EA57310B754}"/>
              </a:ext>
            </a:extLst>
          </p:cNvPr>
          <p:cNvPicPr>
            <a:picLocks noChangeAspect="1"/>
          </p:cNvPicPr>
          <p:nvPr/>
        </p:nvPicPr>
        <p:blipFill>
          <a:blip r:embed="rId3"/>
          <a:stretch>
            <a:fillRect/>
          </a:stretch>
        </p:blipFill>
        <p:spPr>
          <a:xfrm>
            <a:off x="-38300" y="0"/>
            <a:ext cx="12230300" cy="6858000"/>
          </a:xfrm>
          <a:prstGeom prst="rect">
            <a:avLst/>
          </a:prstGeom>
        </p:spPr>
      </p:pic>
      <p:cxnSp>
        <p:nvCxnSpPr>
          <p:cNvPr id="3" name="Straight Arrow Connector 2">
            <a:extLst>
              <a:ext uri="{FF2B5EF4-FFF2-40B4-BE49-F238E27FC236}">
                <a16:creationId xmlns:a16="http://schemas.microsoft.com/office/drawing/2014/main" id="{3F7CF5E9-ED01-A7F4-B61D-FCD7608A8D52}"/>
              </a:ext>
            </a:extLst>
          </p:cNvPr>
          <p:cNvCxnSpPr>
            <a:cxnSpLocks/>
          </p:cNvCxnSpPr>
          <p:nvPr/>
        </p:nvCxnSpPr>
        <p:spPr>
          <a:xfrm flipH="1">
            <a:off x="4107051" y="705173"/>
            <a:ext cx="1084881" cy="239448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FD87505-CF3A-AD55-C35D-BD5270782CA5}"/>
              </a:ext>
            </a:extLst>
          </p:cNvPr>
          <p:cNvSpPr txBox="1"/>
          <p:nvPr/>
        </p:nvSpPr>
        <p:spPr>
          <a:xfrm>
            <a:off x="4541040" y="58842"/>
            <a:ext cx="27122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LMAP Deployment L+5 ½ hours</a:t>
            </a:r>
          </a:p>
        </p:txBody>
      </p:sp>
      <p:sp>
        <p:nvSpPr>
          <p:cNvPr id="7" name="TextBox 6">
            <a:extLst>
              <a:ext uri="{FF2B5EF4-FFF2-40B4-BE49-F238E27FC236}">
                <a16:creationId xmlns:a16="http://schemas.microsoft.com/office/drawing/2014/main" id="{A24E54CF-0BEC-441A-A456-CC7445614337}"/>
              </a:ext>
            </a:extLst>
          </p:cNvPr>
          <p:cNvSpPr txBox="1"/>
          <p:nvPr/>
        </p:nvSpPr>
        <p:spPr>
          <a:xfrm>
            <a:off x="7335864" y="75525"/>
            <a:ext cx="2712204" cy="646331"/>
          </a:xfrm>
          <a:prstGeom prst="rect">
            <a:avLst/>
          </a:prstGeom>
          <a:solidFill>
            <a:schemeClr val="tx1"/>
          </a:solidFill>
          <a:ln>
            <a:solidFill>
              <a:schemeClr val="bg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LMAP 1</a:t>
            </a:r>
            <a:r>
              <a:rPr kumimoji="0" lang="en-US" sz="1800" b="0" i="0" u="none" strike="noStrike" kern="1200" cap="none" spc="0" normalizeH="0" baseline="30000" noProof="0" dirty="0">
                <a:ln>
                  <a:noFill/>
                </a:ln>
                <a:solidFill>
                  <a:prstClr val="white"/>
                </a:solidFill>
                <a:effectLst/>
                <a:uLnTx/>
                <a:uFillTx/>
                <a:latin typeface="Century Gothic" panose="020B0502020202020204" pitchFamily="34" charset="0"/>
                <a:ea typeface="+mn-ea"/>
                <a:cs typeface="+mn-cs"/>
              </a:rPr>
              <a:t>st</a:t>
            </a: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Contact L+6 hours</a:t>
            </a:r>
          </a:p>
        </p:txBody>
      </p:sp>
    </p:spTree>
    <p:extLst>
      <p:ext uri="{BB962C8B-B14F-4D97-AF65-F5344CB8AC3E}">
        <p14:creationId xmlns:p14="http://schemas.microsoft.com/office/powerpoint/2010/main" val="28577166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52759" y="-455476"/>
            <a:ext cx="2367248" cy="2367248"/>
          </a:xfrm>
          <a:prstGeom prst="rect">
            <a:avLst/>
          </a:prstGeom>
        </p:spPr>
      </p:pic>
      <p:grpSp>
        <p:nvGrpSpPr>
          <p:cNvPr id="17" name="Group 16">
            <a:extLst>
              <a:ext uri="{FF2B5EF4-FFF2-40B4-BE49-F238E27FC236}">
                <a16:creationId xmlns:a16="http://schemas.microsoft.com/office/drawing/2014/main" id="{66A3BEC6-D279-6512-7BE7-050C10C31212}"/>
              </a:ext>
            </a:extLst>
          </p:cNvPr>
          <p:cNvGrpSpPr/>
          <p:nvPr/>
        </p:nvGrpSpPr>
        <p:grpSpPr>
          <a:xfrm>
            <a:off x="3299582" y="1335470"/>
            <a:ext cx="5994400" cy="3556000"/>
            <a:chOff x="2172525" y="1651000"/>
            <a:chExt cx="5994400" cy="3556000"/>
          </a:xfrm>
        </p:grpSpPr>
        <p:pic>
          <p:nvPicPr>
            <p:cNvPr id="9" name="Picture 8">
              <a:extLst>
                <a:ext uri="{FF2B5EF4-FFF2-40B4-BE49-F238E27FC236}">
                  <a16:creationId xmlns:a16="http://schemas.microsoft.com/office/drawing/2014/main" id="{51A867C6-8DCA-E07D-9123-8393FB2A4E3F}"/>
                </a:ext>
              </a:extLst>
            </p:cNvPr>
            <p:cNvPicPr>
              <a:picLocks noChangeAspect="1"/>
            </p:cNvPicPr>
            <p:nvPr/>
          </p:nvPicPr>
          <p:blipFill>
            <a:blip r:embed="rId4"/>
            <a:stretch>
              <a:fillRect/>
            </a:stretch>
          </p:blipFill>
          <p:spPr>
            <a:xfrm>
              <a:off x="2172525" y="1651000"/>
              <a:ext cx="5994400" cy="3556000"/>
            </a:xfrm>
            <a:prstGeom prst="rect">
              <a:avLst/>
            </a:prstGeom>
          </p:spPr>
        </p:pic>
        <p:pic>
          <p:nvPicPr>
            <p:cNvPr id="10" name="Picture 9">
              <a:extLst>
                <a:ext uri="{FF2B5EF4-FFF2-40B4-BE49-F238E27FC236}">
                  <a16:creationId xmlns:a16="http://schemas.microsoft.com/office/drawing/2014/main" id="{AAD09EC0-8C47-5CB3-B077-CE6770892F7A}"/>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Lst>
            </a:blip>
            <a:srcRect l="39435" t="7060" r="24708" b="82922"/>
            <a:stretch/>
          </p:blipFill>
          <p:spPr>
            <a:xfrm>
              <a:off x="4539773" y="1876147"/>
              <a:ext cx="2149435" cy="356261"/>
            </a:xfrm>
            <a:prstGeom prst="rect">
              <a:avLst/>
            </a:prstGeom>
          </p:spPr>
        </p:pic>
        <p:pic>
          <p:nvPicPr>
            <p:cNvPr id="12" name="Picture 11">
              <a:extLst>
                <a:ext uri="{FF2B5EF4-FFF2-40B4-BE49-F238E27FC236}">
                  <a16:creationId xmlns:a16="http://schemas.microsoft.com/office/drawing/2014/main" id="{4DFBC330-588A-D65C-18A6-5880A2E53C08}"/>
                </a:ext>
              </a:extLst>
            </p:cNvPr>
            <p:cNvPicPr>
              <a:picLocks noChangeAspect="1"/>
            </p:cNvPicPr>
            <p:nvPr/>
          </p:nvPicPr>
          <p:blipFill rotWithShape="1">
            <a:blip r:embed="rId5">
              <a:extLst>
                <a:ext uri="{BEBA8EAE-BF5A-486C-A8C5-ECC9F3942E4B}">
                  <a14:imgProps xmlns:a14="http://schemas.microsoft.com/office/drawing/2010/main">
                    <a14:imgLayer r:embed="rId7">
                      <a14:imgEffect>
                        <a14:artisticBlur/>
                      </a14:imgEffect>
                    </a14:imgLayer>
                  </a14:imgProps>
                </a:ext>
              </a:extLst>
            </a:blip>
            <a:srcRect l="23816" t="20142" r="40326" b="74496"/>
            <a:stretch/>
          </p:blipFill>
          <p:spPr>
            <a:xfrm>
              <a:off x="3610099" y="2375296"/>
              <a:ext cx="2527927" cy="224212"/>
            </a:xfrm>
            <a:prstGeom prst="rect">
              <a:avLst/>
            </a:prstGeom>
          </p:spPr>
        </p:pic>
        <p:pic>
          <p:nvPicPr>
            <p:cNvPr id="13" name="Picture 12">
              <a:extLst>
                <a:ext uri="{FF2B5EF4-FFF2-40B4-BE49-F238E27FC236}">
                  <a16:creationId xmlns:a16="http://schemas.microsoft.com/office/drawing/2014/main" id="{C5134B82-2239-B99F-8C1C-5BE8BAF6EF20}"/>
                </a:ext>
              </a:extLst>
            </p:cNvPr>
            <p:cNvPicPr>
              <a:picLocks noChangeAspect="1"/>
            </p:cNvPicPr>
            <p:nvPr/>
          </p:nvPicPr>
          <p:blipFill rotWithShape="1">
            <a:blip r:embed="rId5">
              <a:extLst>
                <a:ext uri="{BEBA8EAE-BF5A-486C-A8C5-ECC9F3942E4B}">
                  <a14:imgProps xmlns:a14="http://schemas.microsoft.com/office/drawing/2010/main">
                    <a14:imgLayer r:embed="rId8">
                      <a14:imgEffect>
                        <a14:artisticBlur/>
                      </a14:imgEffect>
                    </a14:imgLayer>
                  </a14:imgProps>
                </a:ext>
              </a:extLst>
            </a:blip>
            <a:srcRect l="39435" t="10773" r="24708" b="82922"/>
            <a:stretch/>
          </p:blipFill>
          <p:spPr>
            <a:xfrm>
              <a:off x="5098489" y="4750356"/>
              <a:ext cx="1920990" cy="200383"/>
            </a:xfrm>
            <a:prstGeom prst="rect">
              <a:avLst/>
            </a:prstGeom>
          </p:spPr>
        </p:pic>
        <p:pic>
          <p:nvPicPr>
            <p:cNvPr id="14" name="Picture 13">
              <a:extLst>
                <a:ext uri="{FF2B5EF4-FFF2-40B4-BE49-F238E27FC236}">
                  <a16:creationId xmlns:a16="http://schemas.microsoft.com/office/drawing/2014/main" id="{3B10CCF8-61FF-776D-4926-B5F94DEFABEA}"/>
                </a:ext>
              </a:extLst>
            </p:cNvPr>
            <p:cNvPicPr>
              <a:picLocks noChangeAspect="1"/>
            </p:cNvPicPr>
            <p:nvPr/>
          </p:nvPicPr>
          <p:blipFill rotWithShape="1">
            <a:blip r:embed="rId5">
              <a:extLst>
                <a:ext uri="{BEBA8EAE-BF5A-486C-A8C5-ECC9F3942E4B}">
                  <a14:imgProps xmlns:a14="http://schemas.microsoft.com/office/drawing/2010/main">
                    <a14:imgLayer r:embed="rId9">
                      <a14:imgEffect>
                        <a14:artisticBlur/>
                      </a14:imgEffect>
                    </a14:imgLayer>
                  </a14:imgProps>
                </a:ext>
              </a:extLst>
            </a:blip>
            <a:srcRect l="49505" t="64477" r="24832" b="22682"/>
            <a:stretch/>
          </p:blipFill>
          <p:spPr>
            <a:xfrm>
              <a:off x="5630615" y="3970983"/>
              <a:ext cx="1388864" cy="412273"/>
            </a:xfrm>
            <a:prstGeom prst="rect">
              <a:avLst/>
            </a:prstGeom>
          </p:spPr>
        </p:pic>
        <p:pic>
          <p:nvPicPr>
            <p:cNvPr id="16" name="Picture 15">
              <a:extLst>
                <a:ext uri="{FF2B5EF4-FFF2-40B4-BE49-F238E27FC236}">
                  <a16:creationId xmlns:a16="http://schemas.microsoft.com/office/drawing/2014/main" id="{37B02857-63FB-9DD0-A4B9-91DD917D6C47}"/>
                </a:ext>
              </a:extLst>
            </p:cNvPr>
            <p:cNvPicPr>
              <a:picLocks noChangeAspect="1"/>
            </p:cNvPicPr>
            <p:nvPr/>
          </p:nvPicPr>
          <p:blipFill rotWithShape="1">
            <a:blip r:embed="rId5">
              <a:extLst>
                <a:ext uri="{BEBA8EAE-BF5A-486C-A8C5-ECC9F3942E4B}">
                  <a14:imgProps xmlns:a14="http://schemas.microsoft.com/office/drawing/2010/main">
                    <a14:imgLayer r:embed="rId7">
                      <a14:imgEffect>
                        <a14:artisticBlur/>
                      </a14:imgEffect>
                    </a14:imgLayer>
                  </a14:imgProps>
                </a:ext>
              </a:extLst>
            </a:blip>
            <a:srcRect l="2818" t="79350" r="61828" b="11458"/>
            <a:stretch/>
          </p:blipFill>
          <p:spPr>
            <a:xfrm>
              <a:off x="2314489" y="4619347"/>
              <a:ext cx="2119256" cy="326881"/>
            </a:xfrm>
            <a:prstGeom prst="rect">
              <a:avLst/>
            </a:prstGeom>
          </p:spPr>
        </p:pic>
      </p:grpSp>
      <p:sp>
        <p:nvSpPr>
          <p:cNvPr id="19" name="TextBox 18">
            <a:extLst>
              <a:ext uri="{FF2B5EF4-FFF2-40B4-BE49-F238E27FC236}">
                <a16:creationId xmlns:a16="http://schemas.microsoft.com/office/drawing/2014/main" id="{59FC7171-5DE3-84C0-77ED-8BC638813581}"/>
              </a:ext>
            </a:extLst>
          </p:cNvPr>
          <p:cNvSpPr txBox="1"/>
          <p:nvPr/>
        </p:nvSpPr>
        <p:spPr>
          <a:xfrm>
            <a:off x="3233542" y="4941213"/>
            <a:ext cx="6126480" cy="646331"/>
          </a:xfrm>
          <a:prstGeom prst="rect">
            <a:avLst/>
          </a:prstGeom>
          <a:noFill/>
        </p:spPr>
        <p:txBody>
          <a:bodyPr wrap="square">
            <a:spAutoFit/>
          </a:bodyPr>
          <a:lstStyle/>
          <a:p>
            <a:r>
              <a:rPr lang="en-US" dirty="0" err="1">
                <a:solidFill>
                  <a:schemeClr val="bg1"/>
                </a:solidFill>
                <a:latin typeface="Century Gothic" panose="020B0502020202020204" pitchFamily="34" charset="0"/>
              </a:rPr>
              <a:t>LunaH</a:t>
            </a:r>
            <a:r>
              <a:rPr lang="en-US" dirty="0">
                <a:solidFill>
                  <a:schemeClr val="bg1"/>
                </a:solidFill>
                <a:latin typeface="Century Gothic" panose="020B0502020202020204" pitchFamily="34" charset="0"/>
              </a:rPr>
              <a:t>-Map signal detected on open loop recorder at 8:07AM Eastern Nov 16</a:t>
            </a:r>
            <a:r>
              <a:rPr lang="en-US" baseline="30000" dirty="0">
                <a:solidFill>
                  <a:schemeClr val="bg1"/>
                </a:solidFill>
                <a:latin typeface="Century Gothic" panose="020B0502020202020204" pitchFamily="34" charset="0"/>
              </a:rPr>
              <a:t>th</a:t>
            </a:r>
            <a:r>
              <a:rPr lang="en-US" dirty="0">
                <a:solidFill>
                  <a:schemeClr val="bg1"/>
                </a:solidFill>
                <a:latin typeface="Century Gothic" panose="020B0502020202020204" pitchFamily="34" charset="0"/>
              </a:rPr>
              <a:t> - ~6 hours after launch!</a:t>
            </a:r>
            <a:endParaRPr lang="en-US" dirty="0"/>
          </a:p>
        </p:txBody>
      </p:sp>
    </p:spTree>
    <p:extLst>
      <p:ext uri="{BB962C8B-B14F-4D97-AF65-F5344CB8AC3E}">
        <p14:creationId xmlns:p14="http://schemas.microsoft.com/office/powerpoint/2010/main" val="1392036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52759" y="-455476"/>
            <a:ext cx="2367248" cy="2367248"/>
          </a:xfrm>
          <a:prstGeom prst="rect">
            <a:avLst/>
          </a:prstGeom>
        </p:spPr>
      </p:pic>
      <p:grpSp>
        <p:nvGrpSpPr>
          <p:cNvPr id="17" name="Group 16">
            <a:extLst>
              <a:ext uri="{FF2B5EF4-FFF2-40B4-BE49-F238E27FC236}">
                <a16:creationId xmlns:a16="http://schemas.microsoft.com/office/drawing/2014/main" id="{66A3BEC6-D279-6512-7BE7-050C10C31212}"/>
              </a:ext>
            </a:extLst>
          </p:cNvPr>
          <p:cNvGrpSpPr/>
          <p:nvPr/>
        </p:nvGrpSpPr>
        <p:grpSpPr>
          <a:xfrm>
            <a:off x="3314950" y="1911772"/>
            <a:ext cx="5994400" cy="3556000"/>
            <a:chOff x="2172525" y="1651000"/>
            <a:chExt cx="5994400" cy="3556000"/>
          </a:xfrm>
        </p:grpSpPr>
        <p:pic>
          <p:nvPicPr>
            <p:cNvPr id="9" name="Picture 8">
              <a:extLst>
                <a:ext uri="{FF2B5EF4-FFF2-40B4-BE49-F238E27FC236}">
                  <a16:creationId xmlns:a16="http://schemas.microsoft.com/office/drawing/2014/main" id="{51A867C6-8DCA-E07D-9123-8393FB2A4E3F}"/>
                </a:ext>
              </a:extLst>
            </p:cNvPr>
            <p:cNvPicPr>
              <a:picLocks noChangeAspect="1"/>
            </p:cNvPicPr>
            <p:nvPr/>
          </p:nvPicPr>
          <p:blipFill>
            <a:blip r:embed="rId4"/>
            <a:stretch>
              <a:fillRect/>
            </a:stretch>
          </p:blipFill>
          <p:spPr>
            <a:xfrm>
              <a:off x="2172525" y="1651000"/>
              <a:ext cx="5994400" cy="3556000"/>
            </a:xfrm>
            <a:prstGeom prst="rect">
              <a:avLst/>
            </a:prstGeom>
          </p:spPr>
        </p:pic>
        <p:pic>
          <p:nvPicPr>
            <p:cNvPr id="10" name="Picture 9">
              <a:extLst>
                <a:ext uri="{FF2B5EF4-FFF2-40B4-BE49-F238E27FC236}">
                  <a16:creationId xmlns:a16="http://schemas.microsoft.com/office/drawing/2014/main" id="{AAD09EC0-8C47-5CB3-B077-CE6770892F7A}"/>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Lst>
            </a:blip>
            <a:srcRect l="39435" t="7060" r="24708" b="82922"/>
            <a:stretch/>
          </p:blipFill>
          <p:spPr>
            <a:xfrm>
              <a:off x="4539773" y="1876147"/>
              <a:ext cx="2149435" cy="356261"/>
            </a:xfrm>
            <a:prstGeom prst="rect">
              <a:avLst/>
            </a:prstGeom>
          </p:spPr>
        </p:pic>
        <p:pic>
          <p:nvPicPr>
            <p:cNvPr id="12" name="Picture 11">
              <a:extLst>
                <a:ext uri="{FF2B5EF4-FFF2-40B4-BE49-F238E27FC236}">
                  <a16:creationId xmlns:a16="http://schemas.microsoft.com/office/drawing/2014/main" id="{4DFBC330-588A-D65C-18A6-5880A2E53C08}"/>
                </a:ext>
              </a:extLst>
            </p:cNvPr>
            <p:cNvPicPr>
              <a:picLocks noChangeAspect="1"/>
            </p:cNvPicPr>
            <p:nvPr/>
          </p:nvPicPr>
          <p:blipFill rotWithShape="1">
            <a:blip r:embed="rId5">
              <a:extLst>
                <a:ext uri="{BEBA8EAE-BF5A-486C-A8C5-ECC9F3942E4B}">
                  <a14:imgProps xmlns:a14="http://schemas.microsoft.com/office/drawing/2010/main">
                    <a14:imgLayer r:embed="rId7">
                      <a14:imgEffect>
                        <a14:artisticBlur/>
                      </a14:imgEffect>
                    </a14:imgLayer>
                  </a14:imgProps>
                </a:ext>
              </a:extLst>
            </a:blip>
            <a:srcRect l="23816" t="20142" r="40326" b="74496"/>
            <a:stretch/>
          </p:blipFill>
          <p:spPr>
            <a:xfrm>
              <a:off x="3610099" y="2375296"/>
              <a:ext cx="2527927" cy="224212"/>
            </a:xfrm>
            <a:prstGeom prst="rect">
              <a:avLst/>
            </a:prstGeom>
          </p:spPr>
        </p:pic>
        <p:pic>
          <p:nvPicPr>
            <p:cNvPr id="13" name="Picture 12">
              <a:extLst>
                <a:ext uri="{FF2B5EF4-FFF2-40B4-BE49-F238E27FC236}">
                  <a16:creationId xmlns:a16="http://schemas.microsoft.com/office/drawing/2014/main" id="{C5134B82-2239-B99F-8C1C-5BE8BAF6EF20}"/>
                </a:ext>
              </a:extLst>
            </p:cNvPr>
            <p:cNvPicPr>
              <a:picLocks noChangeAspect="1"/>
            </p:cNvPicPr>
            <p:nvPr/>
          </p:nvPicPr>
          <p:blipFill rotWithShape="1">
            <a:blip r:embed="rId5">
              <a:extLst>
                <a:ext uri="{BEBA8EAE-BF5A-486C-A8C5-ECC9F3942E4B}">
                  <a14:imgProps xmlns:a14="http://schemas.microsoft.com/office/drawing/2010/main">
                    <a14:imgLayer r:embed="rId8">
                      <a14:imgEffect>
                        <a14:artisticBlur/>
                      </a14:imgEffect>
                    </a14:imgLayer>
                  </a14:imgProps>
                </a:ext>
              </a:extLst>
            </a:blip>
            <a:srcRect l="39435" t="10773" r="24708" b="82922"/>
            <a:stretch/>
          </p:blipFill>
          <p:spPr>
            <a:xfrm>
              <a:off x="5098489" y="4750356"/>
              <a:ext cx="1920990" cy="200383"/>
            </a:xfrm>
            <a:prstGeom prst="rect">
              <a:avLst/>
            </a:prstGeom>
          </p:spPr>
        </p:pic>
        <p:pic>
          <p:nvPicPr>
            <p:cNvPr id="14" name="Picture 13">
              <a:extLst>
                <a:ext uri="{FF2B5EF4-FFF2-40B4-BE49-F238E27FC236}">
                  <a16:creationId xmlns:a16="http://schemas.microsoft.com/office/drawing/2014/main" id="{3B10CCF8-61FF-776D-4926-B5F94DEFABEA}"/>
                </a:ext>
              </a:extLst>
            </p:cNvPr>
            <p:cNvPicPr>
              <a:picLocks noChangeAspect="1"/>
            </p:cNvPicPr>
            <p:nvPr/>
          </p:nvPicPr>
          <p:blipFill rotWithShape="1">
            <a:blip r:embed="rId5">
              <a:extLst>
                <a:ext uri="{BEBA8EAE-BF5A-486C-A8C5-ECC9F3942E4B}">
                  <a14:imgProps xmlns:a14="http://schemas.microsoft.com/office/drawing/2010/main">
                    <a14:imgLayer r:embed="rId9">
                      <a14:imgEffect>
                        <a14:artisticBlur/>
                      </a14:imgEffect>
                    </a14:imgLayer>
                  </a14:imgProps>
                </a:ext>
              </a:extLst>
            </a:blip>
            <a:srcRect l="49505" t="64477" r="24832" b="22682"/>
            <a:stretch/>
          </p:blipFill>
          <p:spPr>
            <a:xfrm>
              <a:off x="5630615" y="3970983"/>
              <a:ext cx="1388864" cy="412273"/>
            </a:xfrm>
            <a:prstGeom prst="rect">
              <a:avLst/>
            </a:prstGeom>
          </p:spPr>
        </p:pic>
        <p:pic>
          <p:nvPicPr>
            <p:cNvPr id="16" name="Picture 15">
              <a:extLst>
                <a:ext uri="{FF2B5EF4-FFF2-40B4-BE49-F238E27FC236}">
                  <a16:creationId xmlns:a16="http://schemas.microsoft.com/office/drawing/2014/main" id="{37B02857-63FB-9DD0-A4B9-91DD917D6C47}"/>
                </a:ext>
              </a:extLst>
            </p:cNvPr>
            <p:cNvPicPr>
              <a:picLocks noChangeAspect="1"/>
            </p:cNvPicPr>
            <p:nvPr/>
          </p:nvPicPr>
          <p:blipFill rotWithShape="1">
            <a:blip r:embed="rId5">
              <a:extLst>
                <a:ext uri="{BEBA8EAE-BF5A-486C-A8C5-ECC9F3942E4B}">
                  <a14:imgProps xmlns:a14="http://schemas.microsoft.com/office/drawing/2010/main">
                    <a14:imgLayer r:embed="rId7">
                      <a14:imgEffect>
                        <a14:artisticBlur/>
                      </a14:imgEffect>
                    </a14:imgLayer>
                  </a14:imgProps>
                </a:ext>
              </a:extLst>
            </a:blip>
            <a:srcRect l="2818" t="79350" r="61828" b="11458"/>
            <a:stretch/>
          </p:blipFill>
          <p:spPr>
            <a:xfrm>
              <a:off x="2314489" y="4619347"/>
              <a:ext cx="2119256" cy="326881"/>
            </a:xfrm>
            <a:prstGeom prst="rect">
              <a:avLst/>
            </a:prstGeom>
          </p:spPr>
        </p:pic>
      </p:grpSp>
      <p:pic>
        <p:nvPicPr>
          <p:cNvPr id="3" name="Picture 2">
            <a:extLst>
              <a:ext uri="{FF2B5EF4-FFF2-40B4-BE49-F238E27FC236}">
                <a16:creationId xmlns:a16="http://schemas.microsoft.com/office/drawing/2014/main" id="{D81F1816-0588-4ED8-AA9E-FEF41A51E078}"/>
              </a:ext>
            </a:extLst>
          </p:cNvPr>
          <p:cNvPicPr>
            <a:picLocks noChangeAspect="1"/>
          </p:cNvPicPr>
          <p:nvPr/>
        </p:nvPicPr>
        <p:blipFill>
          <a:blip r:embed="rId10"/>
          <a:stretch>
            <a:fillRect/>
          </a:stretch>
        </p:blipFill>
        <p:spPr>
          <a:xfrm>
            <a:off x="2130287" y="1303343"/>
            <a:ext cx="7772400" cy="4772857"/>
          </a:xfrm>
          <a:prstGeom prst="rect">
            <a:avLst/>
          </a:prstGeom>
        </p:spPr>
      </p:pic>
      <p:sp>
        <p:nvSpPr>
          <p:cNvPr id="2" name="TextBox 1">
            <a:extLst>
              <a:ext uri="{FF2B5EF4-FFF2-40B4-BE49-F238E27FC236}">
                <a16:creationId xmlns:a16="http://schemas.microsoft.com/office/drawing/2014/main" id="{D7E96597-BE91-EC94-E7AF-D892A06FA2DA}"/>
              </a:ext>
            </a:extLst>
          </p:cNvPr>
          <p:cNvSpPr txBox="1"/>
          <p:nvPr/>
        </p:nvSpPr>
        <p:spPr>
          <a:xfrm>
            <a:off x="3248910" y="6116623"/>
            <a:ext cx="6126480" cy="369332"/>
          </a:xfrm>
          <a:prstGeom prst="rect">
            <a:avLst/>
          </a:prstGeom>
          <a:noFill/>
        </p:spPr>
        <p:txBody>
          <a:bodyPr wrap="square">
            <a:spAutoFit/>
          </a:bodyPr>
          <a:lstStyle/>
          <a:p>
            <a:r>
              <a:rPr lang="en-US" dirty="0">
                <a:solidFill>
                  <a:schemeClr val="bg1"/>
                </a:solidFill>
                <a:latin typeface="Century Gothic" panose="020B0502020202020204" pitchFamily="34" charset="0"/>
              </a:rPr>
              <a:t>First </a:t>
            </a:r>
            <a:r>
              <a:rPr lang="en-US" dirty="0" err="1">
                <a:solidFill>
                  <a:schemeClr val="bg1"/>
                </a:solidFill>
                <a:latin typeface="Century Gothic" panose="020B0502020202020204" pitchFamily="34" charset="0"/>
              </a:rPr>
              <a:t>LunaH</a:t>
            </a:r>
            <a:r>
              <a:rPr lang="en-US" dirty="0">
                <a:solidFill>
                  <a:schemeClr val="bg1"/>
                </a:solidFill>
                <a:latin typeface="Century Gothic" panose="020B0502020202020204" pitchFamily="34" charset="0"/>
              </a:rPr>
              <a:t>-Map telemetry arrives at 9:40AM Eastern</a:t>
            </a:r>
            <a:endParaRPr lang="en-US" dirty="0"/>
          </a:p>
        </p:txBody>
      </p:sp>
    </p:spTree>
    <p:extLst>
      <p:ext uri="{BB962C8B-B14F-4D97-AF65-F5344CB8AC3E}">
        <p14:creationId xmlns:p14="http://schemas.microsoft.com/office/powerpoint/2010/main" val="4108787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8814"/>
            <a:ext cx="10515600" cy="1325563"/>
          </a:xfrm>
        </p:spPr>
        <p:txBody>
          <a:bodyPr/>
          <a:lstStyle/>
          <a:p>
            <a:r>
              <a:rPr lang="en-US" dirty="0">
                <a:solidFill>
                  <a:schemeClr val="bg1"/>
                </a:solidFill>
                <a:latin typeface="Century Gothic" panose="020B0502020202020204" pitchFamily="34" charset="0"/>
              </a:rPr>
              <a:t>LunaH-Map Mission Status</a:t>
            </a:r>
          </a:p>
        </p:txBody>
      </p:sp>
      <p:sp>
        <p:nvSpPr>
          <p:cNvPr id="3" name="Content Placeholder 2"/>
          <p:cNvSpPr>
            <a:spLocks noGrp="1"/>
          </p:cNvSpPr>
          <p:nvPr>
            <p:ph sz="half" idx="1"/>
          </p:nvPr>
        </p:nvSpPr>
        <p:spPr>
          <a:xfrm>
            <a:off x="132292" y="2037573"/>
            <a:ext cx="6223114" cy="4820427"/>
          </a:xfrm>
        </p:spPr>
        <p:txBody>
          <a:bodyPr>
            <a:normAutofit/>
          </a:bodyPr>
          <a:lstStyle/>
          <a:p>
            <a:r>
              <a:rPr lang="en-US" sz="2000" dirty="0">
                <a:solidFill>
                  <a:schemeClr val="bg1"/>
                </a:solidFill>
                <a:latin typeface="Century Gothic" panose="020B0502020202020204" pitchFamily="34" charset="0"/>
              </a:rPr>
              <a:t>Batteries at 70% SOC on deployment (consistent with optimistic predicts from lab data)</a:t>
            </a:r>
          </a:p>
          <a:p>
            <a:r>
              <a:rPr lang="en-US" sz="2000" dirty="0">
                <a:solidFill>
                  <a:schemeClr val="bg1"/>
                </a:solidFill>
                <a:latin typeface="Century Gothic" panose="020B0502020202020204" pitchFamily="34" charset="0"/>
              </a:rPr>
              <a:t>All spacecraft systems were commissioned successfully</a:t>
            </a:r>
          </a:p>
          <a:p>
            <a:r>
              <a:rPr lang="en-US" sz="2000" dirty="0">
                <a:solidFill>
                  <a:schemeClr val="bg1"/>
                </a:solidFill>
                <a:latin typeface="Century Gothic" panose="020B0502020202020204" pitchFamily="34" charset="0"/>
              </a:rPr>
              <a:t>Neutron data were collected early after deployment</a:t>
            </a:r>
          </a:p>
          <a:p>
            <a:r>
              <a:rPr lang="en-US" sz="2000" dirty="0">
                <a:solidFill>
                  <a:schemeClr val="bg1"/>
                </a:solidFill>
                <a:latin typeface="Century Gothic" panose="020B0502020202020204" pitchFamily="34" charset="0"/>
              </a:rPr>
              <a:t>Reaction wheel speeds are being managed via reorienting the spacecraft</a:t>
            </a:r>
          </a:p>
          <a:p>
            <a:r>
              <a:rPr lang="en-US" sz="2000" dirty="0">
                <a:solidFill>
                  <a:schemeClr val="bg1"/>
                </a:solidFill>
                <a:latin typeface="Century Gothic" panose="020B0502020202020204" pitchFamily="34" charset="0"/>
              </a:rPr>
              <a:t>Successfully acquired star field and planet images with star tracker</a:t>
            </a: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CA397-755A-1547-86A9-B93661248AC8}" type="slidenum">
              <a:rPr kumimoji="0" lang="en-US" sz="1200" b="0" i="0" u="none" strike="noStrike" kern="1200" cap="none" spc="0" normalizeH="0" baseline="0" noProof="0" smtClean="0">
                <a:ln>
                  <a:noFill/>
                </a:ln>
                <a:solidFill>
                  <a:prstClr val="white"/>
                </a:solidFill>
                <a:effectLst/>
                <a:uLnTx/>
                <a:uFillTx/>
                <a:latin typeface="Helvetica"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white"/>
              </a:solidFill>
              <a:effectLst/>
              <a:uLnTx/>
              <a:uFillTx/>
              <a:latin typeface="Helvetica" charset="0"/>
              <a:ea typeface="+mn-ea"/>
              <a:cs typeface="+mn-cs"/>
            </a:endParaRPr>
          </a:p>
        </p:txBody>
      </p:sp>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52759" y="-455476"/>
            <a:ext cx="2367248" cy="2367248"/>
          </a:xfrm>
          <a:prstGeom prst="rect">
            <a:avLst/>
          </a:prstGeom>
        </p:spPr>
      </p:pic>
      <p:pic>
        <p:nvPicPr>
          <p:cNvPr id="8" name="Picture 7" descr="A picture containing outdoor&#10;&#10;Description automatically generated">
            <a:extLst>
              <a:ext uri="{FF2B5EF4-FFF2-40B4-BE49-F238E27FC236}">
                <a16:creationId xmlns:a16="http://schemas.microsoft.com/office/drawing/2014/main" id="{BC3C2FAD-EBF7-9141-BB0B-B2F2B35D1462}"/>
              </a:ext>
            </a:extLst>
          </p:cNvPr>
          <p:cNvPicPr>
            <a:picLocks noChangeAspect="1"/>
          </p:cNvPicPr>
          <p:nvPr/>
        </p:nvPicPr>
        <p:blipFill rotWithShape="1">
          <a:blip r:embed="rId4"/>
          <a:srcRect t="31051" r="-1" b="6692"/>
          <a:stretch/>
        </p:blipFill>
        <p:spPr>
          <a:xfrm>
            <a:off x="6355406" y="4117627"/>
            <a:ext cx="5836594" cy="2425477"/>
          </a:xfrm>
          <a:prstGeom prst="rect">
            <a:avLst/>
          </a:prstGeom>
        </p:spPr>
      </p:pic>
      <p:pic>
        <p:nvPicPr>
          <p:cNvPr id="10" name="Picture 9">
            <a:extLst>
              <a:ext uri="{FF2B5EF4-FFF2-40B4-BE49-F238E27FC236}">
                <a16:creationId xmlns:a16="http://schemas.microsoft.com/office/drawing/2014/main" id="{A5480CAB-58FC-423D-3D8B-20F37D17FC48}"/>
              </a:ext>
            </a:extLst>
          </p:cNvPr>
          <p:cNvPicPr>
            <a:picLocks noChangeAspect="1"/>
          </p:cNvPicPr>
          <p:nvPr/>
        </p:nvPicPr>
        <p:blipFill rotWithShape="1">
          <a:blip r:embed="rId5">
            <a:alphaModFix/>
          </a:blip>
          <a:srcRect t="17048" r="-1" b="10801"/>
          <a:stretch/>
        </p:blipFill>
        <p:spPr>
          <a:xfrm>
            <a:off x="6265124" y="1254679"/>
            <a:ext cx="5944618" cy="2862948"/>
          </a:xfrm>
          <a:prstGeom prst="rect">
            <a:avLst/>
          </a:prstGeom>
        </p:spPr>
      </p:pic>
    </p:spTree>
    <p:extLst>
      <p:ext uri="{BB962C8B-B14F-4D97-AF65-F5344CB8AC3E}">
        <p14:creationId xmlns:p14="http://schemas.microsoft.com/office/powerpoint/2010/main" val="4012028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8814"/>
            <a:ext cx="10515600" cy="1325563"/>
          </a:xfrm>
        </p:spPr>
        <p:txBody>
          <a:bodyPr/>
          <a:lstStyle/>
          <a:p>
            <a:r>
              <a:rPr lang="en-US" dirty="0">
                <a:solidFill>
                  <a:schemeClr val="bg1"/>
                </a:solidFill>
                <a:latin typeface="Century Gothic" panose="020B0502020202020204" pitchFamily="34" charset="0"/>
              </a:rPr>
              <a:t>LunaH-Map Mission Status</a:t>
            </a:r>
          </a:p>
        </p:txBody>
      </p:sp>
      <p:sp>
        <p:nvSpPr>
          <p:cNvPr id="3" name="Content Placeholder 2"/>
          <p:cNvSpPr>
            <a:spLocks noGrp="1"/>
          </p:cNvSpPr>
          <p:nvPr>
            <p:ph sz="half" idx="1"/>
          </p:nvPr>
        </p:nvSpPr>
        <p:spPr>
          <a:xfrm>
            <a:off x="132293" y="1601505"/>
            <a:ext cx="6223114" cy="4820427"/>
          </a:xfrm>
        </p:spPr>
        <p:txBody>
          <a:bodyPr>
            <a:normAutofit fontScale="85000" lnSpcReduction="10000"/>
          </a:bodyPr>
          <a:lstStyle/>
          <a:p>
            <a:r>
              <a:rPr lang="en-US" sz="2400" dirty="0">
                <a:solidFill>
                  <a:schemeClr val="bg1"/>
                </a:solidFill>
                <a:latin typeface="Century Gothic" panose="020B0502020202020204" pitchFamily="34" charset="0"/>
              </a:rPr>
              <a:t>Propulsion system did not ignite after initial attempts prior to the lunar flyby</a:t>
            </a:r>
          </a:p>
          <a:p>
            <a:pPr lvl="1"/>
            <a:r>
              <a:rPr lang="en-US" sz="2000" dirty="0">
                <a:solidFill>
                  <a:schemeClr val="bg1"/>
                </a:solidFill>
                <a:latin typeface="Century Gothic" panose="020B0502020202020204" pitchFamily="34" charset="0"/>
              </a:rPr>
              <a:t>This was not unexpected given the long wait after spacecraft delivery to launch (over a year) </a:t>
            </a:r>
            <a:r>
              <a:rPr lang="en-US" sz="2000" dirty="0">
                <a:solidFill>
                  <a:schemeClr val="bg1"/>
                </a:solidFill>
                <a:latin typeface="Century Gothic" panose="020B0502020202020204" pitchFamily="34" charset="0"/>
                <a:sym typeface="Wingdings" pitchFamily="2" charset="2"/>
              </a:rPr>
              <a:t> more on this later</a:t>
            </a:r>
            <a:endParaRPr lang="en-US" sz="2000" dirty="0">
              <a:solidFill>
                <a:schemeClr val="bg1"/>
              </a:solidFill>
              <a:latin typeface="Century Gothic" panose="020B0502020202020204" pitchFamily="34" charset="0"/>
            </a:endParaRPr>
          </a:p>
          <a:p>
            <a:pPr lvl="1"/>
            <a:r>
              <a:rPr lang="en-US" sz="2000" dirty="0">
                <a:solidFill>
                  <a:schemeClr val="bg1"/>
                </a:solidFill>
                <a:latin typeface="Century Gothic" panose="020B0502020202020204" pitchFamily="34" charset="0"/>
              </a:rPr>
              <a:t>Doppler ranging data showed detectable spacecraft motion during ignition attempts, and reaction wheel speeds change in directions consistent with minor amount of iodine flow. This suggests a partially stuck valve.</a:t>
            </a:r>
          </a:p>
          <a:p>
            <a:pPr lvl="1"/>
            <a:r>
              <a:rPr lang="en-US" sz="2000" dirty="0">
                <a:solidFill>
                  <a:schemeClr val="bg1"/>
                </a:solidFill>
                <a:latin typeface="Century Gothic" panose="020B0502020202020204" pitchFamily="34" charset="0"/>
              </a:rPr>
              <a:t>The propulsion system has heaters to condition the valve to unstick, however, to date attempts at raising tank and valve temperatures have been unsuccessful</a:t>
            </a:r>
          </a:p>
          <a:p>
            <a:pPr lvl="1"/>
            <a:r>
              <a:rPr lang="en-US" sz="2000" dirty="0">
                <a:solidFill>
                  <a:schemeClr val="bg1"/>
                </a:solidFill>
                <a:latin typeface="Century Gothic" panose="020B0502020202020204" pitchFamily="34" charset="0"/>
              </a:rPr>
              <a:t>EOM will be end of May 2023 unless ignition is achieved</a:t>
            </a:r>
          </a:p>
          <a:p>
            <a:pPr lvl="1"/>
            <a:r>
              <a:rPr lang="en-US" sz="2000" dirty="0">
                <a:solidFill>
                  <a:schemeClr val="bg1"/>
                </a:solidFill>
                <a:latin typeface="Century Gothic" panose="020B0502020202020204" pitchFamily="34" charset="0"/>
              </a:rPr>
              <a:t>Contacts 2X per week continue to attempt ignition</a:t>
            </a: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CA397-755A-1547-86A9-B93661248AC8}" type="slidenum">
              <a:rPr kumimoji="0" lang="en-US" sz="1200" b="0" i="0" u="none" strike="noStrike" kern="1200" cap="none" spc="0" normalizeH="0" baseline="0" noProof="0" smtClean="0">
                <a:ln>
                  <a:noFill/>
                </a:ln>
                <a:solidFill>
                  <a:prstClr val="white"/>
                </a:solidFill>
                <a:effectLst/>
                <a:uLnTx/>
                <a:uFillTx/>
                <a:latin typeface="Helvetica"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white"/>
              </a:solidFill>
              <a:effectLst/>
              <a:uLnTx/>
              <a:uFillTx/>
              <a:latin typeface="Helvetica" charset="0"/>
              <a:ea typeface="+mn-ea"/>
              <a:cs typeface="+mn-cs"/>
            </a:endParaRPr>
          </a:p>
        </p:txBody>
      </p:sp>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52759" y="-455476"/>
            <a:ext cx="2367248" cy="2367248"/>
          </a:xfrm>
          <a:prstGeom prst="rect">
            <a:avLst/>
          </a:prstGeom>
        </p:spPr>
      </p:pic>
      <p:pic>
        <p:nvPicPr>
          <p:cNvPr id="8" name="Picture 7" descr="A picture containing outdoor&#10;&#10;Description automatically generated">
            <a:extLst>
              <a:ext uri="{FF2B5EF4-FFF2-40B4-BE49-F238E27FC236}">
                <a16:creationId xmlns:a16="http://schemas.microsoft.com/office/drawing/2014/main" id="{BC3C2FAD-EBF7-9141-BB0B-B2F2B35D1462}"/>
              </a:ext>
            </a:extLst>
          </p:cNvPr>
          <p:cNvPicPr>
            <a:picLocks noChangeAspect="1"/>
          </p:cNvPicPr>
          <p:nvPr/>
        </p:nvPicPr>
        <p:blipFill rotWithShape="1">
          <a:blip r:embed="rId4"/>
          <a:srcRect t="31051" r="-1" b="6692"/>
          <a:stretch/>
        </p:blipFill>
        <p:spPr>
          <a:xfrm>
            <a:off x="6355406" y="4117627"/>
            <a:ext cx="5836594" cy="2425477"/>
          </a:xfrm>
          <a:prstGeom prst="rect">
            <a:avLst/>
          </a:prstGeom>
        </p:spPr>
      </p:pic>
      <p:pic>
        <p:nvPicPr>
          <p:cNvPr id="10" name="Picture 9">
            <a:extLst>
              <a:ext uri="{FF2B5EF4-FFF2-40B4-BE49-F238E27FC236}">
                <a16:creationId xmlns:a16="http://schemas.microsoft.com/office/drawing/2014/main" id="{A5480CAB-58FC-423D-3D8B-20F37D17FC48}"/>
              </a:ext>
            </a:extLst>
          </p:cNvPr>
          <p:cNvPicPr>
            <a:picLocks noChangeAspect="1"/>
          </p:cNvPicPr>
          <p:nvPr/>
        </p:nvPicPr>
        <p:blipFill rotWithShape="1">
          <a:blip r:embed="rId5">
            <a:alphaModFix/>
          </a:blip>
          <a:srcRect t="17048" r="-1" b="10801"/>
          <a:stretch/>
        </p:blipFill>
        <p:spPr>
          <a:xfrm>
            <a:off x="6265124" y="1254679"/>
            <a:ext cx="5944618" cy="2862948"/>
          </a:xfrm>
          <a:prstGeom prst="rect">
            <a:avLst/>
          </a:prstGeom>
        </p:spPr>
      </p:pic>
    </p:spTree>
    <p:extLst>
      <p:ext uri="{BB962C8B-B14F-4D97-AF65-F5344CB8AC3E}">
        <p14:creationId xmlns:p14="http://schemas.microsoft.com/office/powerpoint/2010/main" val="34070827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289427" y="-380172"/>
            <a:ext cx="2367248" cy="2367248"/>
          </a:xfrm>
          <a:prstGeom prst="rect">
            <a:avLst/>
          </a:prstGeom>
        </p:spPr>
      </p:pic>
      <p:sp>
        <p:nvSpPr>
          <p:cNvPr id="6" name="TextBox 5">
            <a:extLst>
              <a:ext uri="{FF2B5EF4-FFF2-40B4-BE49-F238E27FC236}">
                <a16:creationId xmlns:a16="http://schemas.microsoft.com/office/drawing/2014/main" id="{106CBDAA-9E46-C206-FCC0-E33FBAA88351}"/>
              </a:ext>
            </a:extLst>
          </p:cNvPr>
          <p:cNvSpPr txBox="1"/>
          <p:nvPr/>
        </p:nvSpPr>
        <p:spPr>
          <a:xfrm>
            <a:off x="4335333" y="118163"/>
            <a:ext cx="3818964" cy="769441"/>
          </a:xfrm>
          <a:prstGeom prst="rect">
            <a:avLst/>
          </a:prstGeom>
          <a:noFill/>
        </p:spPr>
        <p:txBody>
          <a:bodyPr wrap="square">
            <a:spAutoFit/>
          </a:bodyPr>
          <a:lstStyle/>
          <a:p>
            <a:r>
              <a:rPr lang="en-US" sz="4400" dirty="0">
                <a:solidFill>
                  <a:schemeClr val="bg1"/>
                </a:solidFill>
                <a:latin typeface="Century Gothic" panose="020B0502020202020204" pitchFamily="34" charset="0"/>
              </a:rPr>
              <a:t>Lunar flyby</a:t>
            </a:r>
            <a:endParaRPr lang="en-US" sz="4400" dirty="0">
              <a:solidFill>
                <a:schemeClr val="bg1"/>
              </a:solidFill>
            </a:endParaRPr>
          </a:p>
        </p:txBody>
      </p:sp>
      <p:pic>
        <p:nvPicPr>
          <p:cNvPr id="23" name="Picture 22">
            <a:extLst>
              <a:ext uri="{FF2B5EF4-FFF2-40B4-BE49-F238E27FC236}">
                <a16:creationId xmlns:a16="http://schemas.microsoft.com/office/drawing/2014/main" id="{28EEA24C-789B-04B8-0DB7-EB0753EC6F8F}"/>
              </a:ext>
            </a:extLst>
          </p:cNvPr>
          <p:cNvPicPr>
            <a:picLocks noChangeAspect="1"/>
          </p:cNvPicPr>
          <p:nvPr/>
        </p:nvPicPr>
        <p:blipFill rotWithShape="1">
          <a:blip r:embed="rId4">
            <a:alphaModFix/>
          </a:blip>
          <a:srcRect l="1" t="22082" r="2834" b="6614"/>
          <a:stretch/>
        </p:blipFill>
        <p:spPr>
          <a:xfrm>
            <a:off x="3185104" y="1567958"/>
            <a:ext cx="5776016" cy="2829333"/>
          </a:xfrm>
          <a:prstGeom prst="rect">
            <a:avLst/>
          </a:prstGeom>
        </p:spPr>
      </p:pic>
      <p:pic>
        <p:nvPicPr>
          <p:cNvPr id="25" name="Picture 24">
            <a:extLst>
              <a:ext uri="{FF2B5EF4-FFF2-40B4-BE49-F238E27FC236}">
                <a16:creationId xmlns:a16="http://schemas.microsoft.com/office/drawing/2014/main" id="{3C0B35B6-ACEB-52AE-FCD0-BA01A025702B}"/>
              </a:ext>
            </a:extLst>
          </p:cNvPr>
          <p:cNvPicPr>
            <a:picLocks noChangeAspect="1"/>
          </p:cNvPicPr>
          <p:nvPr/>
        </p:nvPicPr>
        <p:blipFill>
          <a:blip r:embed="rId5"/>
          <a:stretch>
            <a:fillRect/>
          </a:stretch>
        </p:blipFill>
        <p:spPr>
          <a:xfrm>
            <a:off x="9122263" y="5506719"/>
            <a:ext cx="1115807" cy="1115807"/>
          </a:xfrm>
          <a:prstGeom prst="rect">
            <a:avLst/>
          </a:prstGeom>
        </p:spPr>
      </p:pic>
      <p:cxnSp>
        <p:nvCxnSpPr>
          <p:cNvPr id="27" name="Straight Arrow Connector 26">
            <a:extLst>
              <a:ext uri="{FF2B5EF4-FFF2-40B4-BE49-F238E27FC236}">
                <a16:creationId xmlns:a16="http://schemas.microsoft.com/office/drawing/2014/main" id="{1051BDA3-BBA8-D1F3-78CA-53E47921E8CF}"/>
              </a:ext>
            </a:extLst>
          </p:cNvPr>
          <p:cNvCxnSpPr>
            <a:cxnSpLocks/>
          </p:cNvCxnSpPr>
          <p:nvPr/>
        </p:nvCxnSpPr>
        <p:spPr>
          <a:xfrm>
            <a:off x="6424529" y="3713194"/>
            <a:ext cx="405187" cy="785586"/>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A36F53D8-DFF8-8144-43EB-D09282E29725}"/>
              </a:ext>
            </a:extLst>
          </p:cNvPr>
          <p:cNvSpPr txBox="1"/>
          <p:nvPr/>
        </p:nvSpPr>
        <p:spPr>
          <a:xfrm>
            <a:off x="6829716" y="4027959"/>
            <a:ext cx="1503382" cy="369332"/>
          </a:xfrm>
          <a:prstGeom prst="rect">
            <a:avLst/>
          </a:prstGeom>
          <a:noFill/>
        </p:spPr>
        <p:txBody>
          <a:bodyPr wrap="square">
            <a:spAutoFit/>
          </a:bodyPr>
          <a:lstStyle/>
          <a:p>
            <a:r>
              <a:rPr lang="en-US" sz="1800" dirty="0">
                <a:solidFill>
                  <a:schemeClr val="bg1"/>
                </a:solidFill>
                <a:latin typeface="Century Gothic" panose="020B0502020202020204" pitchFamily="34" charset="0"/>
              </a:rPr>
              <a:t>-Z</a:t>
            </a:r>
            <a:endParaRPr lang="en-US" dirty="0"/>
          </a:p>
        </p:txBody>
      </p:sp>
      <p:cxnSp>
        <p:nvCxnSpPr>
          <p:cNvPr id="30" name="Straight Arrow Connector 29">
            <a:extLst>
              <a:ext uri="{FF2B5EF4-FFF2-40B4-BE49-F238E27FC236}">
                <a16:creationId xmlns:a16="http://schemas.microsoft.com/office/drawing/2014/main" id="{82CFED25-B268-B7BF-BF76-4AAD9A23C673}"/>
              </a:ext>
            </a:extLst>
          </p:cNvPr>
          <p:cNvCxnSpPr>
            <a:cxnSpLocks/>
          </p:cNvCxnSpPr>
          <p:nvPr/>
        </p:nvCxnSpPr>
        <p:spPr>
          <a:xfrm flipH="1" flipV="1">
            <a:off x="5464885" y="1827240"/>
            <a:ext cx="415906" cy="1020318"/>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3472432-668C-C9E7-F0D3-5CA0FC20E0F4}"/>
              </a:ext>
            </a:extLst>
          </p:cNvPr>
          <p:cNvSpPr txBox="1"/>
          <p:nvPr/>
        </p:nvSpPr>
        <p:spPr>
          <a:xfrm>
            <a:off x="4921147" y="1730747"/>
            <a:ext cx="1503382" cy="369332"/>
          </a:xfrm>
          <a:prstGeom prst="rect">
            <a:avLst/>
          </a:prstGeom>
          <a:noFill/>
        </p:spPr>
        <p:txBody>
          <a:bodyPr wrap="square">
            <a:spAutoFit/>
          </a:bodyPr>
          <a:lstStyle/>
          <a:p>
            <a:r>
              <a:rPr lang="en-US" dirty="0">
                <a:solidFill>
                  <a:schemeClr val="bg1"/>
                </a:solidFill>
                <a:latin typeface="Century Gothic" panose="020B0502020202020204" pitchFamily="34" charset="0"/>
              </a:rPr>
              <a:t>+</a:t>
            </a:r>
            <a:r>
              <a:rPr lang="en-US" sz="1800" dirty="0">
                <a:solidFill>
                  <a:schemeClr val="bg1"/>
                </a:solidFill>
                <a:latin typeface="Century Gothic" panose="020B0502020202020204" pitchFamily="34" charset="0"/>
              </a:rPr>
              <a:t>Z</a:t>
            </a:r>
            <a:endParaRPr lang="en-US" dirty="0"/>
          </a:p>
        </p:txBody>
      </p:sp>
      <p:pic>
        <p:nvPicPr>
          <p:cNvPr id="36" name="Picture 35" descr="A close up of the moon&#10;&#10;Description automatically generated with medium confidence">
            <a:extLst>
              <a:ext uri="{FF2B5EF4-FFF2-40B4-BE49-F238E27FC236}">
                <a16:creationId xmlns:a16="http://schemas.microsoft.com/office/drawing/2014/main" id="{D86ED420-57CE-EF7A-80F0-150371FD3815}"/>
              </a:ext>
            </a:extLst>
          </p:cNvPr>
          <p:cNvPicPr>
            <a:picLocks noChangeAspect="1"/>
          </p:cNvPicPr>
          <p:nvPr/>
        </p:nvPicPr>
        <p:blipFill>
          <a:blip r:embed="rId6"/>
          <a:stretch>
            <a:fillRect/>
          </a:stretch>
        </p:blipFill>
        <p:spPr>
          <a:xfrm>
            <a:off x="5034579" y="5749879"/>
            <a:ext cx="1382133" cy="1039278"/>
          </a:xfrm>
          <a:prstGeom prst="rect">
            <a:avLst/>
          </a:prstGeom>
        </p:spPr>
      </p:pic>
      <p:cxnSp>
        <p:nvCxnSpPr>
          <p:cNvPr id="37" name="Straight Arrow Connector 36">
            <a:extLst>
              <a:ext uri="{FF2B5EF4-FFF2-40B4-BE49-F238E27FC236}">
                <a16:creationId xmlns:a16="http://schemas.microsoft.com/office/drawing/2014/main" id="{2EF51F29-9BE7-C18A-31CE-37A0A10AEE0E}"/>
              </a:ext>
            </a:extLst>
          </p:cNvPr>
          <p:cNvCxnSpPr>
            <a:cxnSpLocks/>
          </p:cNvCxnSpPr>
          <p:nvPr/>
        </p:nvCxnSpPr>
        <p:spPr>
          <a:xfrm>
            <a:off x="6031791" y="4212625"/>
            <a:ext cx="0" cy="713236"/>
          </a:xfrm>
          <a:prstGeom prst="straightConnector1">
            <a:avLst/>
          </a:prstGeom>
          <a:ln w="28575">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39503628-AA32-0D4F-D858-1671ECBE4006}"/>
              </a:ext>
            </a:extLst>
          </p:cNvPr>
          <p:cNvSpPr txBox="1"/>
          <p:nvPr/>
        </p:nvSpPr>
        <p:spPr>
          <a:xfrm>
            <a:off x="5517440" y="4415019"/>
            <a:ext cx="1503382" cy="369332"/>
          </a:xfrm>
          <a:prstGeom prst="rect">
            <a:avLst/>
          </a:prstGeom>
          <a:noFill/>
        </p:spPr>
        <p:txBody>
          <a:bodyPr wrap="square">
            <a:spAutoFit/>
          </a:bodyPr>
          <a:lstStyle/>
          <a:p>
            <a:r>
              <a:rPr lang="en-US" sz="1800" dirty="0">
                <a:solidFill>
                  <a:schemeClr val="bg1"/>
                </a:solidFill>
                <a:latin typeface="Century Gothic" panose="020B0502020202020204" pitchFamily="34" charset="0"/>
              </a:rPr>
              <a:t>-X</a:t>
            </a:r>
            <a:endParaRPr lang="en-US" dirty="0"/>
          </a:p>
        </p:txBody>
      </p:sp>
    </p:spTree>
    <p:extLst>
      <p:ext uri="{BB962C8B-B14F-4D97-AF65-F5344CB8AC3E}">
        <p14:creationId xmlns:p14="http://schemas.microsoft.com/office/powerpoint/2010/main" val="8996219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289427" y="-380172"/>
            <a:ext cx="2367248" cy="2367248"/>
          </a:xfrm>
          <a:prstGeom prst="rect">
            <a:avLst/>
          </a:prstGeom>
        </p:spPr>
      </p:pic>
      <p:sp>
        <p:nvSpPr>
          <p:cNvPr id="6" name="TextBox 5">
            <a:extLst>
              <a:ext uri="{FF2B5EF4-FFF2-40B4-BE49-F238E27FC236}">
                <a16:creationId xmlns:a16="http://schemas.microsoft.com/office/drawing/2014/main" id="{106CBDAA-9E46-C206-FCC0-E33FBAA88351}"/>
              </a:ext>
            </a:extLst>
          </p:cNvPr>
          <p:cNvSpPr txBox="1"/>
          <p:nvPr/>
        </p:nvSpPr>
        <p:spPr>
          <a:xfrm>
            <a:off x="4335333" y="118163"/>
            <a:ext cx="3818964" cy="769441"/>
          </a:xfrm>
          <a:prstGeom prst="rect">
            <a:avLst/>
          </a:prstGeom>
          <a:noFill/>
        </p:spPr>
        <p:txBody>
          <a:bodyPr wrap="square">
            <a:spAutoFit/>
          </a:bodyPr>
          <a:lstStyle/>
          <a:p>
            <a:r>
              <a:rPr lang="en-US" sz="4400" dirty="0">
                <a:solidFill>
                  <a:schemeClr val="bg1"/>
                </a:solidFill>
                <a:latin typeface="Century Gothic" panose="020B0502020202020204" pitchFamily="34" charset="0"/>
              </a:rPr>
              <a:t>Lunar flyby</a:t>
            </a:r>
            <a:endParaRPr lang="en-US" sz="4400" dirty="0">
              <a:solidFill>
                <a:schemeClr val="bg1"/>
              </a:solidFill>
            </a:endParaRPr>
          </a:p>
        </p:txBody>
      </p:sp>
      <p:pic>
        <p:nvPicPr>
          <p:cNvPr id="2" name="Picture 1" descr="A picture containing text&#10;&#10;Description automatically generated">
            <a:extLst>
              <a:ext uri="{FF2B5EF4-FFF2-40B4-BE49-F238E27FC236}">
                <a16:creationId xmlns:a16="http://schemas.microsoft.com/office/drawing/2014/main" id="{7D39B88D-30CE-EFE5-7D98-C72C103DFD00}"/>
              </a:ext>
            </a:extLst>
          </p:cNvPr>
          <p:cNvPicPr>
            <a:picLocks noChangeAspect="1"/>
          </p:cNvPicPr>
          <p:nvPr/>
        </p:nvPicPr>
        <p:blipFill rotWithShape="1">
          <a:blip r:embed="rId4"/>
          <a:srcRect r="64160"/>
          <a:stretch/>
        </p:blipFill>
        <p:spPr>
          <a:xfrm>
            <a:off x="8129035" y="1590655"/>
            <a:ext cx="3589708" cy="3100400"/>
          </a:xfrm>
          <a:prstGeom prst="rect">
            <a:avLst/>
          </a:prstGeom>
        </p:spPr>
      </p:pic>
      <p:sp>
        <p:nvSpPr>
          <p:cNvPr id="3" name="TextBox 2">
            <a:extLst>
              <a:ext uri="{FF2B5EF4-FFF2-40B4-BE49-F238E27FC236}">
                <a16:creationId xmlns:a16="http://schemas.microsoft.com/office/drawing/2014/main" id="{B029AB15-5CC5-8873-9ED5-215AA74946B1}"/>
              </a:ext>
            </a:extLst>
          </p:cNvPr>
          <p:cNvSpPr txBox="1"/>
          <p:nvPr/>
        </p:nvSpPr>
        <p:spPr>
          <a:xfrm>
            <a:off x="442317" y="5404406"/>
            <a:ext cx="11307365" cy="1554272"/>
          </a:xfrm>
          <a:prstGeom prst="rect">
            <a:avLst/>
          </a:prstGeom>
          <a:noFill/>
        </p:spPr>
        <p:txBody>
          <a:bodyPr wrap="square" rtlCol="0">
            <a:spAutoFit/>
          </a:bodyPr>
          <a:lstStyle/>
          <a:p>
            <a:pPr algn="just"/>
            <a:r>
              <a:rPr lang="en-US" sz="1100" dirty="0">
                <a:solidFill>
                  <a:schemeClr val="bg1"/>
                </a:solidFill>
                <a:latin typeface="Century Gothic" panose="020B0502020202020204" pitchFamily="34" charset="0"/>
                <a:ea typeface="Verdana" pitchFamily="34" charset="0"/>
                <a:cs typeface="Arial" pitchFamily="34" charset="0"/>
              </a:rPr>
              <a:t>Lunar Flyby: (left) The map shows the spacecraft’s ground track on the lunar surface during lunar flyby on the 21st of November. The spacecraft approached within 1400 km of the lunar surface (0.8 body radii altitude, given the Moon’s 1736 km equatorial radius). Data were accumulated in five intervals as shown in the table at different altitudes. Notably, the longest accumulation (3) sampled an average altitude of 1.2 body radii and included closest approach. A prominent neutron peak is seen in the time-averaged spectrum (below left). The footprint of the spectrometer is shown at closest approach and at 1.5 body radii. Accumulation (3) primarily sampled the highlands. Analysis of event data should reveal temporal variations in composition within accumulation (3) once corrections are made for geometry and the angular response of the instrument. The corrected data can be compared with high resolution maps of thermal, epithermal, and fast neutron counts acquired by Lunar Prospector.</a:t>
            </a:r>
          </a:p>
          <a:p>
            <a:pPr algn="just"/>
            <a:endParaRPr lang="en-US" b="1" dirty="0">
              <a:latin typeface="Century Gothic" panose="020B0502020202020204" pitchFamily="34" charset="0"/>
              <a:ea typeface="Verdana" pitchFamily="34" charset="0"/>
              <a:cs typeface="Arial" pitchFamily="34" charset="0"/>
            </a:endParaRPr>
          </a:p>
        </p:txBody>
      </p:sp>
      <p:pic>
        <p:nvPicPr>
          <p:cNvPr id="5" name="Picture 4" descr="A picture containing text&#10;&#10;Description automatically generated">
            <a:extLst>
              <a:ext uri="{FF2B5EF4-FFF2-40B4-BE49-F238E27FC236}">
                <a16:creationId xmlns:a16="http://schemas.microsoft.com/office/drawing/2014/main" id="{2FED5497-0A6F-285A-2B14-45E85BCE571C}"/>
              </a:ext>
            </a:extLst>
          </p:cNvPr>
          <p:cNvPicPr>
            <a:picLocks noChangeAspect="1"/>
          </p:cNvPicPr>
          <p:nvPr/>
        </p:nvPicPr>
        <p:blipFill rotWithShape="1">
          <a:blip r:embed="rId4"/>
          <a:srcRect l="35583" t="3726" r="6626" b="2821"/>
          <a:stretch/>
        </p:blipFill>
        <p:spPr>
          <a:xfrm>
            <a:off x="578552" y="1590655"/>
            <a:ext cx="7345254" cy="3676690"/>
          </a:xfrm>
          <a:prstGeom prst="rect">
            <a:avLst/>
          </a:prstGeom>
        </p:spPr>
      </p:pic>
    </p:spTree>
    <p:extLst>
      <p:ext uri="{BB962C8B-B14F-4D97-AF65-F5344CB8AC3E}">
        <p14:creationId xmlns:p14="http://schemas.microsoft.com/office/powerpoint/2010/main" val="725253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sky, outdoor&#10;&#10;Description automatically generated">
            <a:extLst>
              <a:ext uri="{FF2B5EF4-FFF2-40B4-BE49-F238E27FC236}">
                <a16:creationId xmlns:a16="http://schemas.microsoft.com/office/drawing/2014/main" id="{90AE6DE0-3A2D-1AD0-F5C9-C21822D310C3}"/>
              </a:ext>
            </a:extLst>
          </p:cNvPr>
          <p:cNvPicPr>
            <a:picLocks noChangeAspect="1"/>
          </p:cNvPicPr>
          <p:nvPr/>
        </p:nvPicPr>
        <p:blipFill>
          <a:blip r:embed="rId3"/>
          <a:stretch>
            <a:fillRect/>
          </a:stretch>
        </p:blipFill>
        <p:spPr>
          <a:xfrm>
            <a:off x="66092" y="1900412"/>
            <a:ext cx="3610684" cy="3669066"/>
          </a:xfrm>
          <a:prstGeom prst="rect">
            <a:avLst/>
          </a:prstGeom>
        </p:spPr>
      </p:pic>
      <p:pic>
        <p:nvPicPr>
          <p:cNvPr id="12" name="Picture 11" descr="A picture containing indoor&#10;&#10;Description automatically generated">
            <a:extLst>
              <a:ext uri="{FF2B5EF4-FFF2-40B4-BE49-F238E27FC236}">
                <a16:creationId xmlns:a16="http://schemas.microsoft.com/office/drawing/2014/main" id="{6F425D56-E989-7046-9024-1897CFACA8E2}"/>
              </a:ext>
            </a:extLst>
          </p:cNvPr>
          <p:cNvPicPr>
            <a:picLocks noChangeAspect="1"/>
          </p:cNvPicPr>
          <p:nvPr/>
        </p:nvPicPr>
        <p:blipFill>
          <a:blip r:embed="rId4"/>
          <a:stretch>
            <a:fillRect/>
          </a:stretch>
        </p:blipFill>
        <p:spPr>
          <a:xfrm>
            <a:off x="3968179" y="2039072"/>
            <a:ext cx="3448724" cy="2301360"/>
          </a:xfrm>
          <a:prstGeom prst="rect">
            <a:avLst/>
          </a:prstGeom>
        </p:spPr>
      </p:pic>
      <p:sp>
        <p:nvSpPr>
          <p:cNvPr id="2" name="Title 1"/>
          <p:cNvSpPr>
            <a:spLocks noGrp="1"/>
          </p:cNvSpPr>
          <p:nvPr>
            <p:ph type="title"/>
          </p:nvPr>
        </p:nvSpPr>
        <p:spPr>
          <a:xfrm>
            <a:off x="838200" y="168814"/>
            <a:ext cx="10515600" cy="1325563"/>
          </a:xfrm>
        </p:spPr>
        <p:txBody>
          <a:bodyPr/>
          <a:lstStyle/>
          <a:p>
            <a:r>
              <a:rPr lang="en-US" dirty="0">
                <a:solidFill>
                  <a:schemeClr val="bg1"/>
                </a:solidFill>
                <a:latin typeface="Century Gothic" panose="020B0502020202020204" pitchFamily="34" charset="0"/>
              </a:rPr>
              <a:t>LunaH-Map Mission Overview</a:t>
            </a:r>
          </a:p>
        </p:txBody>
      </p:sp>
      <p:sp>
        <p:nvSpPr>
          <p:cNvPr id="3" name="Content Placeholder 2"/>
          <p:cNvSpPr>
            <a:spLocks noGrp="1"/>
          </p:cNvSpPr>
          <p:nvPr>
            <p:ph sz="half" idx="1"/>
          </p:nvPr>
        </p:nvSpPr>
        <p:spPr>
          <a:xfrm>
            <a:off x="7606301" y="1779550"/>
            <a:ext cx="4519607" cy="4820427"/>
          </a:xfrm>
        </p:spPr>
        <p:txBody>
          <a:bodyPr>
            <a:normAutofit fontScale="77500" lnSpcReduction="20000"/>
          </a:bodyPr>
          <a:lstStyle/>
          <a:p>
            <a:r>
              <a:rPr lang="en-US" dirty="0">
                <a:solidFill>
                  <a:schemeClr val="bg1"/>
                </a:solidFill>
                <a:latin typeface="Century Gothic" panose="020B0502020202020204" pitchFamily="34" charset="0"/>
              </a:rPr>
              <a:t>NASA SMD </a:t>
            </a:r>
            <a:r>
              <a:rPr lang="en-US" dirty="0" err="1">
                <a:solidFill>
                  <a:schemeClr val="bg1"/>
                </a:solidFill>
                <a:latin typeface="Century Gothic" panose="020B0502020202020204" pitchFamily="34" charset="0"/>
              </a:rPr>
              <a:t>SIMPLEx</a:t>
            </a:r>
            <a:r>
              <a:rPr lang="en-US" dirty="0">
                <a:solidFill>
                  <a:schemeClr val="bg1"/>
                </a:solidFill>
                <a:latin typeface="Century Gothic" panose="020B0502020202020204" pitchFamily="34" charset="0"/>
              </a:rPr>
              <a:t> 2015 mission</a:t>
            </a:r>
          </a:p>
          <a:p>
            <a:r>
              <a:rPr lang="en-US" b="1" dirty="0">
                <a:solidFill>
                  <a:schemeClr val="bg1"/>
                </a:solidFill>
                <a:latin typeface="Century Gothic" panose="020B0502020202020204" pitchFamily="34" charset="0"/>
              </a:rPr>
              <a:t>Launched Nov 16</a:t>
            </a:r>
            <a:r>
              <a:rPr lang="en-US" b="1" baseline="30000" dirty="0">
                <a:solidFill>
                  <a:schemeClr val="bg1"/>
                </a:solidFill>
                <a:latin typeface="Century Gothic" panose="020B0502020202020204" pitchFamily="34" charset="0"/>
              </a:rPr>
              <a:t>th</a:t>
            </a:r>
            <a:r>
              <a:rPr lang="en-US" b="1" dirty="0">
                <a:solidFill>
                  <a:schemeClr val="bg1"/>
                </a:solidFill>
                <a:latin typeface="Century Gothic" panose="020B0502020202020204" pitchFamily="34" charset="0"/>
              </a:rPr>
              <a:t> 06:47:44 UTC (01:47:44 EST) 2022</a:t>
            </a:r>
          </a:p>
          <a:p>
            <a:r>
              <a:rPr lang="en-US" dirty="0">
                <a:solidFill>
                  <a:schemeClr val="bg1"/>
                </a:solidFill>
                <a:latin typeface="Century Gothic" panose="020B0502020202020204" pitchFamily="34" charset="0"/>
              </a:rPr>
              <a:t>6U+ CubeSat form factor to launch on SLS Artemis-1</a:t>
            </a:r>
          </a:p>
          <a:p>
            <a:r>
              <a:rPr lang="en-US" b="1" dirty="0">
                <a:solidFill>
                  <a:schemeClr val="bg1"/>
                </a:solidFill>
                <a:latin typeface="Century Gothic" panose="020B0502020202020204" pitchFamily="34" charset="0"/>
              </a:rPr>
              <a:t>Science Objective</a:t>
            </a:r>
            <a:r>
              <a:rPr lang="en-US" dirty="0">
                <a:solidFill>
                  <a:schemeClr val="bg1"/>
                </a:solidFill>
                <a:latin typeface="Century Gothic" panose="020B0502020202020204" pitchFamily="34" charset="0"/>
              </a:rPr>
              <a:t>: Map hydrogen enrichments within PSRs at the lunar south pole at spatial scales &lt;20 km</a:t>
            </a:r>
            <a:r>
              <a:rPr lang="en-US" sz="2600" baseline="30000" dirty="0">
                <a:solidFill>
                  <a:schemeClr val="bg1"/>
                </a:solidFill>
                <a:latin typeface="Century Gothic" panose="020B0502020202020204" pitchFamily="34" charset="0"/>
              </a:rPr>
              <a:t>2</a:t>
            </a:r>
            <a:endParaRPr lang="en-US" baseline="30000" dirty="0">
              <a:solidFill>
                <a:schemeClr val="bg1"/>
              </a:solidFill>
              <a:latin typeface="Century Gothic" panose="020B0502020202020204" pitchFamily="34" charset="0"/>
            </a:endParaRPr>
          </a:p>
          <a:p>
            <a:r>
              <a:rPr lang="en-US" b="1" dirty="0">
                <a:solidFill>
                  <a:schemeClr val="bg1"/>
                </a:solidFill>
                <a:latin typeface="Century Gothic" panose="020B0502020202020204" pitchFamily="34" charset="0"/>
              </a:rPr>
              <a:t>Tech Objectives</a:t>
            </a:r>
            <a:r>
              <a:rPr lang="en-US" dirty="0">
                <a:solidFill>
                  <a:schemeClr val="bg1"/>
                </a:solidFill>
                <a:latin typeface="Century Gothic" panose="020B0502020202020204" pitchFamily="34" charset="0"/>
              </a:rPr>
              <a:t>: Deep space navigation and operations using ion propulsion on a small sat</a:t>
            </a: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CA397-755A-1547-86A9-B93661248AC8}" type="slidenum">
              <a:rPr kumimoji="0" lang="en-US" sz="1200" b="0" i="0" u="none" strike="noStrike" kern="1200" cap="none" spc="0" normalizeH="0" baseline="0" noProof="0" smtClean="0">
                <a:ln>
                  <a:noFill/>
                </a:ln>
                <a:solidFill>
                  <a:prstClr val="white"/>
                </a:solidFill>
                <a:effectLst/>
                <a:uLnTx/>
                <a:uFillTx/>
                <a:latin typeface="Helvetica"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white"/>
              </a:solidFill>
              <a:effectLst/>
              <a:uLnTx/>
              <a:uFillTx/>
              <a:latin typeface="Helvetica" charset="0"/>
              <a:ea typeface="+mn-ea"/>
              <a:cs typeface="+mn-cs"/>
            </a:endParaRPr>
          </a:p>
        </p:txBody>
      </p:sp>
      <p:sp>
        <p:nvSpPr>
          <p:cNvPr id="7" name="Oval 6"/>
          <p:cNvSpPr/>
          <p:nvPr/>
        </p:nvSpPr>
        <p:spPr>
          <a:xfrm>
            <a:off x="2717794" y="2759559"/>
            <a:ext cx="359004" cy="137219"/>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Oval 10"/>
          <p:cNvSpPr/>
          <p:nvPr/>
        </p:nvSpPr>
        <p:spPr>
          <a:xfrm flipH="1">
            <a:off x="3924632" y="1754105"/>
            <a:ext cx="3448725" cy="30300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5"/>
          <a:stretch>
            <a:fillRect/>
          </a:stretch>
        </p:blipFill>
        <p:spPr>
          <a:xfrm>
            <a:off x="-52759" y="-455476"/>
            <a:ext cx="2367248" cy="2367248"/>
          </a:xfrm>
          <a:prstGeom prst="rect">
            <a:avLst/>
          </a:prstGeom>
        </p:spPr>
      </p:pic>
      <p:cxnSp>
        <p:nvCxnSpPr>
          <p:cNvPr id="13" name="Straight Connector 12"/>
          <p:cNvCxnSpPr>
            <a:cxnSpLocks/>
          </p:cNvCxnSpPr>
          <p:nvPr/>
        </p:nvCxnSpPr>
        <p:spPr>
          <a:xfrm flipV="1">
            <a:off x="2804250" y="1868759"/>
            <a:ext cx="2161941" cy="8908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cxnSpLocks/>
            <a:stCxn id="7" idx="4"/>
            <a:endCxn id="11" idx="5"/>
          </p:cNvCxnSpPr>
          <p:nvPr/>
        </p:nvCxnSpPr>
        <p:spPr>
          <a:xfrm>
            <a:off x="2897296" y="2896778"/>
            <a:ext cx="1532390" cy="144365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0277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289427" y="-380172"/>
            <a:ext cx="2367248" cy="2367248"/>
          </a:xfrm>
          <a:prstGeom prst="rect">
            <a:avLst/>
          </a:prstGeom>
        </p:spPr>
      </p:pic>
      <p:pic>
        <p:nvPicPr>
          <p:cNvPr id="7" name="Picture 6">
            <a:extLst>
              <a:ext uri="{FF2B5EF4-FFF2-40B4-BE49-F238E27FC236}">
                <a16:creationId xmlns:a16="http://schemas.microsoft.com/office/drawing/2014/main" id="{F017D345-4E37-22DA-C7CB-498032D0DBA2}"/>
              </a:ext>
            </a:extLst>
          </p:cNvPr>
          <p:cNvPicPr>
            <a:picLocks noChangeAspect="1"/>
          </p:cNvPicPr>
          <p:nvPr/>
        </p:nvPicPr>
        <p:blipFill>
          <a:blip r:embed="rId4"/>
          <a:stretch>
            <a:fillRect/>
          </a:stretch>
        </p:blipFill>
        <p:spPr>
          <a:xfrm>
            <a:off x="914401" y="3307179"/>
            <a:ext cx="9739440" cy="3553718"/>
          </a:xfrm>
          <a:prstGeom prst="rect">
            <a:avLst/>
          </a:prstGeom>
        </p:spPr>
      </p:pic>
      <p:graphicFrame>
        <p:nvGraphicFramePr>
          <p:cNvPr id="8" name="Chart 7">
            <a:extLst>
              <a:ext uri="{FF2B5EF4-FFF2-40B4-BE49-F238E27FC236}">
                <a16:creationId xmlns:a16="http://schemas.microsoft.com/office/drawing/2014/main" id="{E6FB39D0-29B4-3947-840B-BB359E46BACD}"/>
              </a:ext>
            </a:extLst>
          </p:cNvPr>
          <p:cNvGraphicFramePr>
            <a:graphicFrameLocks/>
          </p:cNvGraphicFramePr>
          <p:nvPr>
            <p:extLst>
              <p:ext uri="{D42A27DB-BD31-4B8C-83A1-F6EECF244321}">
                <p14:modId xmlns:p14="http://schemas.microsoft.com/office/powerpoint/2010/main" val="3468002808"/>
              </p:ext>
            </p:extLst>
          </p:nvPr>
        </p:nvGraphicFramePr>
        <p:xfrm>
          <a:off x="4000649" y="887604"/>
          <a:ext cx="3443642" cy="2419575"/>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a:extLst>
              <a:ext uri="{FF2B5EF4-FFF2-40B4-BE49-F238E27FC236}">
                <a16:creationId xmlns:a16="http://schemas.microsoft.com/office/drawing/2014/main" id="{29A77C4E-8EE8-1483-F5C8-4D6BF1827587}"/>
              </a:ext>
            </a:extLst>
          </p:cNvPr>
          <p:cNvSpPr txBox="1"/>
          <p:nvPr/>
        </p:nvSpPr>
        <p:spPr>
          <a:xfrm>
            <a:off x="4335333" y="118163"/>
            <a:ext cx="3818964" cy="769441"/>
          </a:xfrm>
          <a:prstGeom prst="rect">
            <a:avLst/>
          </a:prstGeom>
          <a:noFill/>
        </p:spPr>
        <p:txBody>
          <a:bodyPr wrap="square">
            <a:spAutoFit/>
          </a:bodyPr>
          <a:lstStyle/>
          <a:p>
            <a:r>
              <a:rPr lang="en-US" sz="4400" dirty="0">
                <a:solidFill>
                  <a:schemeClr val="bg1"/>
                </a:solidFill>
                <a:latin typeface="Century Gothic" panose="020B0502020202020204" pitchFamily="34" charset="0"/>
              </a:rPr>
              <a:t>Lunar flyby</a:t>
            </a:r>
            <a:endParaRPr lang="en-US" sz="4400" dirty="0">
              <a:solidFill>
                <a:schemeClr val="bg1"/>
              </a:solidFill>
            </a:endParaRPr>
          </a:p>
        </p:txBody>
      </p:sp>
    </p:spTree>
    <p:extLst>
      <p:ext uri="{BB962C8B-B14F-4D97-AF65-F5344CB8AC3E}">
        <p14:creationId xmlns:p14="http://schemas.microsoft.com/office/powerpoint/2010/main" val="12053179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289427" y="-380172"/>
            <a:ext cx="2367248" cy="2367248"/>
          </a:xfrm>
          <a:prstGeom prst="rect">
            <a:avLst/>
          </a:prstGeom>
        </p:spPr>
      </p:pic>
      <p:sp>
        <p:nvSpPr>
          <p:cNvPr id="6" name="TextBox 5">
            <a:extLst>
              <a:ext uri="{FF2B5EF4-FFF2-40B4-BE49-F238E27FC236}">
                <a16:creationId xmlns:a16="http://schemas.microsoft.com/office/drawing/2014/main" id="{106CBDAA-9E46-C206-FCC0-E33FBAA88351}"/>
              </a:ext>
            </a:extLst>
          </p:cNvPr>
          <p:cNvSpPr txBox="1"/>
          <p:nvPr/>
        </p:nvSpPr>
        <p:spPr>
          <a:xfrm>
            <a:off x="2050231" y="147176"/>
            <a:ext cx="3818964" cy="769441"/>
          </a:xfrm>
          <a:prstGeom prst="rect">
            <a:avLst/>
          </a:prstGeom>
          <a:noFill/>
        </p:spPr>
        <p:txBody>
          <a:bodyPr wrap="square">
            <a:spAutoFit/>
          </a:bodyPr>
          <a:lstStyle/>
          <a:p>
            <a:r>
              <a:rPr lang="en-US" sz="4400" dirty="0">
                <a:solidFill>
                  <a:schemeClr val="bg1"/>
                </a:solidFill>
                <a:latin typeface="Century Gothic" panose="020B0502020202020204" pitchFamily="34" charset="0"/>
              </a:rPr>
              <a:t>Lunar flyby</a:t>
            </a:r>
            <a:endParaRPr lang="en-US" sz="4400" dirty="0">
              <a:solidFill>
                <a:schemeClr val="bg1"/>
              </a:solidFill>
            </a:endParaRPr>
          </a:p>
        </p:txBody>
      </p:sp>
      <p:pic>
        <p:nvPicPr>
          <p:cNvPr id="2" name="Picture 1">
            <a:extLst>
              <a:ext uri="{FF2B5EF4-FFF2-40B4-BE49-F238E27FC236}">
                <a16:creationId xmlns:a16="http://schemas.microsoft.com/office/drawing/2014/main" id="{F4898E42-0BDE-85BB-7B59-0CB063E98324}"/>
              </a:ext>
            </a:extLst>
          </p:cNvPr>
          <p:cNvPicPr>
            <a:picLocks noChangeAspect="1"/>
          </p:cNvPicPr>
          <p:nvPr/>
        </p:nvPicPr>
        <p:blipFill>
          <a:blip r:embed="rId4"/>
          <a:stretch>
            <a:fillRect/>
          </a:stretch>
        </p:blipFill>
        <p:spPr>
          <a:xfrm>
            <a:off x="5712311" y="0"/>
            <a:ext cx="5486400" cy="6858000"/>
          </a:xfrm>
          <a:prstGeom prst="rect">
            <a:avLst/>
          </a:prstGeom>
        </p:spPr>
      </p:pic>
      <p:sp>
        <p:nvSpPr>
          <p:cNvPr id="3" name="Oval 2">
            <a:extLst>
              <a:ext uri="{FF2B5EF4-FFF2-40B4-BE49-F238E27FC236}">
                <a16:creationId xmlns:a16="http://schemas.microsoft.com/office/drawing/2014/main" id="{93790AF5-965A-4BD2-2FB1-5B9538BFEF8B}"/>
              </a:ext>
            </a:extLst>
          </p:cNvPr>
          <p:cNvSpPr/>
          <p:nvPr/>
        </p:nvSpPr>
        <p:spPr>
          <a:xfrm>
            <a:off x="6096000" y="1085846"/>
            <a:ext cx="537882" cy="535470"/>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B244B32-5268-BD97-CE47-C947A9EDFD0F}"/>
              </a:ext>
            </a:extLst>
          </p:cNvPr>
          <p:cNvSpPr/>
          <p:nvPr/>
        </p:nvSpPr>
        <p:spPr>
          <a:xfrm>
            <a:off x="6162338" y="3321282"/>
            <a:ext cx="537882" cy="535470"/>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D369A96E-A559-E9D5-E70C-87483269ABEE}"/>
              </a:ext>
            </a:extLst>
          </p:cNvPr>
          <p:cNvSpPr/>
          <p:nvPr/>
        </p:nvSpPr>
        <p:spPr>
          <a:xfrm>
            <a:off x="6309358" y="5461387"/>
            <a:ext cx="537882" cy="535470"/>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a:extLst>
              <a:ext uri="{FF2B5EF4-FFF2-40B4-BE49-F238E27FC236}">
                <a16:creationId xmlns:a16="http://schemas.microsoft.com/office/drawing/2014/main" id="{4921B06D-6FD0-C075-D730-D255A3E6A9B4}"/>
              </a:ext>
            </a:extLst>
          </p:cNvPr>
          <p:cNvCxnSpPr>
            <a:cxnSpLocks/>
          </p:cNvCxnSpPr>
          <p:nvPr/>
        </p:nvCxnSpPr>
        <p:spPr>
          <a:xfrm flipV="1">
            <a:off x="3575922" y="1516828"/>
            <a:ext cx="2520078" cy="1624405"/>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29F4B45-48BE-952B-4131-4975A29B49F9}"/>
              </a:ext>
            </a:extLst>
          </p:cNvPr>
          <p:cNvCxnSpPr>
            <a:cxnSpLocks/>
          </p:cNvCxnSpPr>
          <p:nvPr/>
        </p:nvCxnSpPr>
        <p:spPr>
          <a:xfrm>
            <a:off x="3575922" y="3138144"/>
            <a:ext cx="2520078" cy="450873"/>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179DE16-0A68-EB16-96E8-41D1D088CEE0}"/>
              </a:ext>
            </a:extLst>
          </p:cNvPr>
          <p:cNvCxnSpPr>
            <a:cxnSpLocks/>
          </p:cNvCxnSpPr>
          <p:nvPr/>
        </p:nvCxnSpPr>
        <p:spPr>
          <a:xfrm>
            <a:off x="3575922" y="3138144"/>
            <a:ext cx="2733436" cy="2590978"/>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6D4019D-7AD9-4AD6-86F1-E1536D455F7E}"/>
              </a:ext>
            </a:extLst>
          </p:cNvPr>
          <p:cNvSpPr txBox="1"/>
          <p:nvPr/>
        </p:nvSpPr>
        <p:spPr>
          <a:xfrm>
            <a:off x="1107688" y="2784201"/>
            <a:ext cx="2357619" cy="707886"/>
          </a:xfrm>
          <a:prstGeom prst="rect">
            <a:avLst/>
          </a:prstGeom>
          <a:noFill/>
        </p:spPr>
        <p:txBody>
          <a:bodyPr wrap="square">
            <a:spAutoFit/>
          </a:bodyPr>
          <a:lstStyle/>
          <a:p>
            <a:r>
              <a:rPr lang="en-US" sz="2000" dirty="0">
                <a:solidFill>
                  <a:schemeClr val="bg1"/>
                </a:solidFill>
                <a:latin typeface="Century Gothic" panose="020B0502020202020204" pitchFamily="34" charset="0"/>
              </a:rPr>
              <a:t>Neutrons from the lunar surface</a:t>
            </a:r>
            <a:endParaRPr lang="en-US" sz="2000" dirty="0">
              <a:solidFill>
                <a:schemeClr val="bg1"/>
              </a:solidFill>
            </a:endParaRPr>
          </a:p>
        </p:txBody>
      </p:sp>
      <p:sp>
        <p:nvSpPr>
          <p:cNvPr id="23" name="TextBox 22">
            <a:extLst>
              <a:ext uri="{FF2B5EF4-FFF2-40B4-BE49-F238E27FC236}">
                <a16:creationId xmlns:a16="http://schemas.microsoft.com/office/drawing/2014/main" id="{A48159E1-9967-61F3-7F0B-51E01502E4B1}"/>
              </a:ext>
            </a:extLst>
          </p:cNvPr>
          <p:cNvSpPr txBox="1"/>
          <p:nvPr/>
        </p:nvSpPr>
        <p:spPr>
          <a:xfrm rot="1908843">
            <a:off x="6714127" y="528063"/>
            <a:ext cx="1245537" cy="276999"/>
          </a:xfrm>
          <a:prstGeom prst="rect">
            <a:avLst/>
          </a:prstGeom>
          <a:noFill/>
        </p:spPr>
        <p:txBody>
          <a:bodyPr wrap="square">
            <a:spAutoFit/>
          </a:bodyPr>
          <a:lstStyle/>
          <a:p>
            <a:r>
              <a:rPr lang="en-US" sz="1200" dirty="0">
                <a:solidFill>
                  <a:schemeClr val="bg1"/>
                </a:solidFill>
                <a:latin typeface="Century Gothic" panose="020B0502020202020204" pitchFamily="34" charset="0"/>
              </a:rPr>
              <a:t>Gamma rays</a:t>
            </a:r>
            <a:endParaRPr lang="en-US" sz="1200" dirty="0"/>
          </a:p>
        </p:txBody>
      </p:sp>
      <p:sp>
        <p:nvSpPr>
          <p:cNvPr id="24" name="TextBox 23">
            <a:extLst>
              <a:ext uri="{FF2B5EF4-FFF2-40B4-BE49-F238E27FC236}">
                <a16:creationId xmlns:a16="http://schemas.microsoft.com/office/drawing/2014/main" id="{FBE10FE1-DC7A-BB41-281D-B9D482C5EDB8}"/>
              </a:ext>
            </a:extLst>
          </p:cNvPr>
          <p:cNvSpPr txBox="1"/>
          <p:nvPr/>
        </p:nvSpPr>
        <p:spPr>
          <a:xfrm rot="1908843">
            <a:off x="6714126" y="2717375"/>
            <a:ext cx="1245537" cy="276999"/>
          </a:xfrm>
          <a:prstGeom prst="rect">
            <a:avLst/>
          </a:prstGeom>
          <a:noFill/>
        </p:spPr>
        <p:txBody>
          <a:bodyPr wrap="square">
            <a:spAutoFit/>
          </a:bodyPr>
          <a:lstStyle/>
          <a:p>
            <a:r>
              <a:rPr lang="en-US" sz="1200" dirty="0">
                <a:solidFill>
                  <a:schemeClr val="bg1"/>
                </a:solidFill>
                <a:latin typeface="Century Gothic" panose="020B0502020202020204" pitchFamily="34" charset="0"/>
              </a:rPr>
              <a:t>Gamma rays</a:t>
            </a:r>
            <a:endParaRPr lang="en-US" sz="1200" dirty="0"/>
          </a:p>
        </p:txBody>
      </p:sp>
      <p:sp>
        <p:nvSpPr>
          <p:cNvPr id="25" name="TextBox 24">
            <a:extLst>
              <a:ext uri="{FF2B5EF4-FFF2-40B4-BE49-F238E27FC236}">
                <a16:creationId xmlns:a16="http://schemas.microsoft.com/office/drawing/2014/main" id="{FBE8BDB9-2942-64DD-BF4D-85B9D35DC4FC}"/>
              </a:ext>
            </a:extLst>
          </p:cNvPr>
          <p:cNvSpPr txBox="1"/>
          <p:nvPr/>
        </p:nvSpPr>
        <p:spPr>
          <a:xfrm rot="1908843">
            <a:off x="6395699" y="4982945"/>
            <a:ext cx="1245537" cy="276999"/>
          </a:xfrm>
          <a:prstGeom prst="rect">
            <a:avLst/>
          </a:prstGeom>
          <a:noFill/>
        </p:spPr>
        <p:txBody>
          <a:bodyPr wrap="square">
            <a:spAutoFit/>
          </a:bodyPr>
          <a:lstStyle/>
          <a:p>
            <a:r>
              <a:rPr lang="en-US" sz="1200" dirty="0">
                <a:solidFill>
                  <a:schemeClr val="bg1"/>
                </a:solidFill>
                <a:latin typeface="Century Gothic" panose="020B0502020202020204" pitchFamily="34" charset="0"/>
              </a:rPr>
              <a:t>Gamma rays</a:t>
            </a:r>
            <a:endParaRPr lang="en-US" sz="1200" dirty="0"/>
          </a:p>
        </p:txBody>
      </p:sp>
    </p:spTree>
    <p:extLst>
      <p:ext uri="{BB962C8B-B14F-4D97-AF65-F5344CB8AC3E}">
        <p14:creationId xmlns:p14="http://schemas.microsoft.com/office/powerpoint/2010/main" val="42387699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52759" y="-455476"/>
            <a:ext cx="2367248" cy="2367248"/>
          </a:xfrm>
          <a:prstGeom prst="rect">
            <a:avLst/>
          </a:prstGeom>
        </p:spPr>
      </p:pic>
      <p:sp>
        <p:nvSpPr>
          <p:cNvPr id="6" name="TextBox 5">
            <a:extLst>
              <a:ext uri="{FF2B5EF4-FFF2-40B4-BE49-F238E27FC236}">
                <a16:creationId xmlns:a16="http://schemas.microsoft.com/office/drawing/2014/main" id="{106CBDAA-9E46-C206-FCC0-E33FBAA88351}"/>
              </a:ext>
            </a:extLst>
          </p:cNvPr>
          <p:cNvSpPr txBox="1"/>
          <p:nvPr/>
        </p:nvSpPr>
        <p:spPr>
          <a:xfrm>
            <a:off x="2133600" y="111408"/>
            <a:ext cx="9633857" cy="1077218"/>
          </a:xfrm>
          <a:prstGeom prst="rect">
            <a:avLst/>
          </a:prstGeom>
          <a:noFill/>
        </p:spPr>
        <p:txBody>
          <a:bodyPr wrap="square">
            <a:spAutoFit/>
          </a:bodyPr>
          <a:lstStyle/>
          <a:p>
            <a:r>
              <a:rPr lang="en-US" sz="3200" dirty="0">
                <a:solidFill>
                  <a:schemeClr val="bg1"/>
                </a:solidFill>
                <a:latin typeface="Century Gothic" panose="020B0502020202020204" pitchFamily="34" charset="0"/>
              </a:rPr>
              <a:t>Preliminary data to lunar + detector model comparison</a:t>
            </a:r>
            <a:endParaRPr lang="en-US" sz="3200" dirty="0">
              <a:solidFill>
                <a:schemeClr val="bg1"/>
              </a:solidFill>
            </a:endParaRPr>
          </a:p>
        </p:txBody>
      </p:sp>
      <p:graphicFrame>
        <p:nvGraphicFramePr>
          <p:cNvPr id="2" name="Chart 1">
            <a:extLst>
              <a:ext uri="{FF2B5EF4-FFF2-40B4-BE49-F238E27FC236}">
                <a16:creationId xmlns:a16="http://schemas.microsoft.com/office/drawing/2014/main" id="{9D865455-AC00-F449-A1DD-BA7A70C3B89B}"/>
              </a:ext>
            </a:extLst>
          </p:cNvPr>
          <p:cNvGraphicFramePr>
            <a:graphicFrameLocks/>
          </p:cNvGraphicFramePr>
          <p:nvPr>
            <p:extLst>
              <p:ext uri="{D42A27DB-BD31-4B8C-83A1-F6EECF244321}">
                <p14:modId xmlns:p14="http://schemas.microsoft.com/office/powerpoint/2010/main" val="3386542596"/>
              </p:ext>
            </p:extLst>
          </p:nvPr>
        </p:nvGraphicFramePr>
        <p:xfrm>
          <a:off x="3143793" y="1265639"/>
          <a:ext cx="5904413" cy="5225757"/>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a:extLst>
              <a:ext uri="{FF2B5EF4-FFF2-40B4-BE49-F238E27FC236}">
                <a16:creationId xmlns:a16="http://schemas.microsoft.com/office/drawing/2014/main" id="{69E80F29-D1C7-7B6C-65D6-A407CF3D2327}"/>
              </a:ext>
            </a:extLst>
          </p:cNvPr>
          <p:cNvSpPr txBox="1"/>
          <p:nvPr/>
        </p:nvSpPr>
        <p:spPr>
          <a:xfrm>
            <a:off x="8751330" y="1350144"/>
            <a:ext cx="296876" cy="400110"/>
          </a:xfrm>
          <a:prstGeom prst="rect">
            <a:avLst/>
          </a:prstGeom>
          <a:noFill/>
        </p:spPr>
        <p:txBody>
          <a:bodyPr wrap="none" rtlCol="0">
            <a:spAutoFit/>
          </a:bodyPr>
          <a:lstStyle/>
          <a:p>
            <a:r>
              <a:rPr lang="en-US" sz="2000" b="1" dirty="0">
                <a:solidFill>
                  <a:schemeClr val="bg1"/>
                </a:solidFill>
                <a:latin typeface="Century Gothic" panose="020B0502020202020204" pitchFamily="34" charset="0"/>
              </a:rPr>
              <a:t>*</a:t>
            </a:r>
          </a:p>
        </p:txBody>
      </p:sp>
      <p:sp>
        <p:nvSpPr>
          <p:cNvPr id="7" name="TextBox 6">
            <a:extLst>
              <a:ext uri="{FF2B5EF4-FFF2-40B4-BE49-F238E27FC236}">
                <a16:creationId xmlns:a16="http://schemas.microsoft.com/office/drawing/2014/main" id="{3A36D37A-A77C-C708-D6B6-5BEEA479FE19}"/>
              </a:ext>
            </a:extLst>
          </p:cNvPr>
          <p:cNvSpPr txBox="1"/>
          <p:nvPr/>
        </p:nvSpPr>
        <p:spPr>
          <a:xfrm>
            <a:off x="5117627" y="6519446"/>
            <a:ext cx="7074373" cy="338554"/>
          </a:xfrm>
          <a:prstGeom prst="rect">
            <a:avLst/>
          </a:prstGeom>
          <a:noFill/>
        </p:spPr>
        <p:txBody>
          <a:bodyPr wrap="none" rtlCol="0">
            <a:spAutoFit/>
          </a:bodyPr>
          <a:lstStyle/>
          <a:p>
            <a:r>
              <a:rPr lang="en-US" sz="1600" dirty="0">
                <a:solidFill>
                  <a:schemeClr val="bg1"/>
                </a:solidFill>
                <a:latin typeface="Century Gothic" panose="020B0502020202020204" pitchFamily="34" charset="0"/>
              </a:rPr>
              <a:t>*Preliminary analysis using mean angles and experimental corrections</a:t>
            </a:r>
          </a:p>
        </p:txBody>
      </p:sp>
    </p:spTree>
    <p:extLst>
      <p:ext uri="{BB962C8B-B14F-4D97-AF65-F5344CB8AC3E}">
        <p14:creationId xmlns:p14="http://schemas.microsoft.com/office/powerpoint/2010/main" val="26825055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52759" y="-455476"/>
            <a:ext cx="2367248" cy="2367248"/>
          </a:xfrm>
          <a:prstGeom prst="rect">
            <a:avLst/>
          </a:prstGeom>
        </p:spPr>
      </p:pic>
      <p:sp>
        <p:nvSpPr>
          <p:cNvPr id="6" name="TextBox 5">
            <a:extLst>
              <a:ext uri="{FF2B5EF4-FFF2-40B4-BE49-F238E27FC236}">
                <a16:creationId xmlns:a16="http://schemas.microsoft.com/office/drawing/2014/main" id="{106CBDAA-9E46-C206-FCC0-E33FBAA88351}"/>
              </a:ext>
            </a:extLst>
          </p:cNvPr>
          <p:cNvSpPr txBox="1"/>
          <p:nvPr/>
        </p:nvSpPr>
        <p:spPr>
          <a:xfrm>
            <a:off x="2140761" y="37591"/>
            <a:ext cx="8541583" cy="1446550"/>
          </a:xfrm>
          <a:prstGeom prst="rect">
            <a:avLst/>
          </a:prstGeom>
          <a:noFill/>
        </p:spPr>
        <p:txBody>
          <a:bodyPr wrap="square">
            <a:spAutoFit/>
          </a:bodyPr>
          <a:lstStyle/>
          <a:p>
            <a:r>
              <a:rPr lang="en-US" sz="4400" dirty="0">
                <a:solidFill>
                  <a:schemeClr val="bg1"/>
                </a:solidFill>
                <a:latin typeface="Century Gothic" panose="020B0502020202020204" pitchFamily="34" charset="0"/>
              </a:rPr>
              <a:t>Star tracker images and </a:t>
            </a:r>
            <a:r>
              <a:rPr lang="en-US" sz="4400" dirty="0" err="1">
                <a:solidFill>
                  <a:schemeClr val="bg1"/>
                </a:solidFill>
                <a:latin typeface="Century Gothic" panose="020B0502020202020204" pitchFamily="34" charset="0"/>
              </a:rPr>
              <a:t>AutoNav</a:t>
            </a:r>
            <a:r>
              <a:rPr lang="en-US" sz="4400" dirty="0">
                <a:solidFill>
                  <a:schemeClr val="bg1"/>
                </a:solidFill>
                <a:latin typeface="Century Gothic" panose="020B0502020202020204" pitchFamily="34" charset="0"/>
              </a:rPr>
              <a:t> demo</a:t>
            </a:r>
            <a:endParaRPr lang="en-US" sz="4400" dirty="0">
              <a:solidFill>
                <a:schemeClr val="bg1"/>
              </a:solidFill>
            </a:endParaRPr>
          </a:p>
        </p:txBody>
      </p:sp>
      <p:pic>
        <p:nvPicPr>
          <p:cNvPr id="3" name="Picture 2">
            <a:extLst>
              <a:ext uri="{FF2B5EF4-FFF2-40B4-BE49-F238E27FC236}">
                <a16:creationId xmlns:a16="http://schemas.microsoft.com/office/drawing/2014/main" id="{BFEAA35C-FCA8-CFE7-7323-0D7DC54ECCDC}"/>
              </a:ext>
            </a:extLst>
          </p:cNvPr>
          <p:cNvPicPr>
            <a:picLocks noChangeAspect="1"/>
          </p:cNvPicPr>
          <p:nvPr/>
        </p:nvPicPr>
        <p:blipFill>
          <a:blip r:embed="rId4"/>
          <a:stretch>
            <a:fillRect/>
          </a:stretch>
        </p:blipFill>
        <p:spPr>
          <a:xfrm>
            <a:off x="472739" y="4760020"/>
            <a:ext cx="6992488" cy="1923859"/>
          </a:xfrm>
          <a:prstGeom prst="rect">
            <a:avLst/>
          </a:prstGeom>
        </p:spPr>
      </p:pic>
      <p:sp>
        <p:nvSpPr>
          <p:cNvPr id="7" name="TextBox 6">
            <a:extLst>
              <a:ext uri="{FF2B5EF4-FFF2-40B4-BE49-F238E27FC236}">
                <a16:creationId xmlns:a16="http://schemas.microsoft.com/office/drawing/2014/main" id="{8C3B814B-6236-66F2-09ED-C21DCCBCD6FE}"/>
              </a:ext>
            </a:extLst>
          </p:cNvPr>
          <p:cNvSpPr txBox="1"/>
          <p:nvPr/>
        </p:nvSpPr>
        <p:spPr>
          <a:xfrm>
            <a:off x="7663245" y="1363162"/>
            <a:ext cx="4454956" cy="2800767"/>
          </a:xfrm>
          <a:prstGeom prst="rect">
            <a:avLst/>
          </a:prstGeom>
          <a:noFill/>
        </p:spPr>
        <p:txBody>
          <a:bodyPr wrap="square">
            <a:spAutoFit/>
          </a:bodyPr>
          <a:lstStyle/>
          <a:p>
            <a:r>
              <a:rPr lang="en-US" sz="1600" b="1" dirty="0">
                <a:solidFill>
                  <a:schemeClr val="bg1"/>
                </a:solidFill>
                <a:latin typeface="Century Gothic" panose="020B0502020202020204" pitchFamily="34" charset="0"/>
              </a:rPr>
              <a:t>Auriga Constellation</a:t>
            </a:r>
          </a:p>
          <a:p>
            <a:r>
              <a:rPr lang="en-US" sz="1600" b="0" i="1" dirty="0">
                <a:solidFill>
                  <a:schemeClr val="bg1"/>
                </a:solidFill>
                <a:effectLst/>
                <a:latin typeface="Century Gothic" panose="020B0502020202020204" pitchFamily="34" charset="0"/>
              </a:rPr>
              <a:t>Left</a:t>
            </a:r>
            <a:r>
              <a:rPr lang="en-US" sz="1600" b="0" i="0" dirty="0">
                <a:solidFill>
                  <a:schemeClr val="bg1"/>
                </a:solidFill>
                <a:effectLst/>
                <a:latin typeface="Century Gothic" panose="020B0502020202020204" pitchFamily="34" charset="0"/>
              </a:rPr>
              <a:t>: </a:t>
            </a:r>
            <a:r>
              <a:rPr lang="en-US" sz="1600" b="0" i="0" dirty="0" err="1">
                <a:solidFill>
                  <a:schemeClr val="bg1"/>
                </a:solidFill>
                <a:effectLst/>
                <a:latin typeface="Century Gothic" panose="020B0502020202020204" pitchFamily="34" charset="0"/>
              </a:rPr>
              <a:t>LunaH</a:t>
            </a:r>
            <a:r>
              <a:rPr lang="en-US" sz="1600" b="0" i="0" dirty="0">
                <a:solidFill>
                  <a:schemeClr val="bg1"/>
                </a:solidFill>
                <a:effectLst/>
                <a:latin typeface="Century Gothic" panose="020B0502020202020204" pitchFamily="34" charset="0"/>
              </a:rPr>
              <a:t>-Map star tracker on November 25, 2022 shows part of the constellation of Auriga.</a:t>
            </a:r>
            <a:endParaRPr lang="en-US" sz="1600" dirty="0"/>
          </a:p>
          <a:p>
            <a:endParaRPr lang="en-US" sz="1600" dirty="0">
              <a:solidFill>
                <a:schemeClr val="bg1"/>
              </a:solidFill>
              <a:latin typeface="Century Gothic" panose="020B0502020202020204" pitchFamily="34" charset="0"/>
            </a:endParaRPr>
          </a:p>
          <a:p>
            <a:r>
              <a:rPr lang="en-US" sz="1600" i="1" dirty="0">
                <a:solidFill>
                  <a:schemeClr val="bg1"/>
                </a:solidFill>
                <a:latin typeface="Century Gothic" panose="020B0502020202020204" pitchFamily="34" charset="0"/>
              </a:rPr>
              <a:t>Right</a:t>
            </a:r>
            <a:r>
              <a:rPr lang="en-US" sz="1600" dirty="0">
                <a:solidFill>
                  <a:schemeClr val="bg1"/>
                </a:solidFill>
                <a:latin typeface="Century Gothic" panose="020B0502020202020204" pitchFamily="34" charset="0"/>
              </a:rPr>
              <a:t>: M</a:t>
            </a:r>
            <a:r>
              <a:rPr lang="en-US" sz="1600" b="0" i="0" dirty="0">
                <a:solidFill>
                  <a:schemeClr val="bg1"/>
                </a:solidFill>
                <a:effectLst/>
                <a:latin typeface="Century Gothic" panose="020B0502020202020204" pitchFamily="34" charset="0"/>
              </a:rPr>
              <a:t>arkers indicating the stars chosen by the autonomous navigation software for attitude determination. Green crosses indicate the star locations predicted by the software and red crosses indicate their actual observed locations in the image.</a:t>
            </a:r>
          </a:p>
        </p:txBody>
      </p:sp>
      <p:pic>
        <p:nvPicPr>
          <p:cNvPr id="9" name="Picture 8">
            <a:extLst>
              <a:ext uri="{FF2B5EF4-FFF2-40B4-BE49-F238E27FC236}">
                <a16:creationId xmlns:a16="http://schemas.microsoft.com/office/drawing/2014/main" id="{481B2B5B-8D8B-3359-81F1-BFCAD4B0143B}"/>
              </a:ext>
            </a:extLst>
          </p:cNvPr>
          <p:cNvPicPr>
            <a:picLocks noChangeAspect="1"/>
          </p:cNvPicPr>
          <p:nvPr/>
        </p:nvPicPr>
        <p:blipFill>
          <a:blip r:embed="rId5"/>
          <a:stretch>
            <a:fillRect/>
          </a:stretch>
        </p:blipFill>
        <p:spPr>
          <a:xfrm>
            <a:off x="3361157" y="1265896"/>
            <a:ext cx="4517137" cy="3394503"/>
          </a:xfrm>
          <a:prstGeom prst="rect">
            <a:avLst/>
          </a:prstGeom>
        </p:spPr>
      </p:pic>
      <p:pic>
        <p:nvPicPr>
          <p:cNvPr id="10" name="Picture 9" descr="A picture containing outdoor object, white, star, night sky&#10;&#10;Description automatically generated">
            <a:extLst>
              <a:ext uri="{FF2B5EF4-FFF2-40B4-BE49-F238E27FC236}">
                <a16:creationId xmlns:a16="http://schemas.microsoft.com/office/drawing/2014/main" id="{C44BE866-688C-8669-E353-6A3E1877BDA2}"/>
              </a:ext>
            </a:extLst>
          </p:cNvPr>
          <p:cNvPicPr>
            <a:picLocks noChangeAspect="1"/>
          </p:cNvPicPr>
          <p:nvPr/>
        </p:nvPicPr>
        <p:blipFill>
          <a:blip r:embed="rId6"/>
          <a:stretch>
            <a:fillRect/>
          </a:stretch>
        </p:blipFill>
        <p:spPr>
          <a:xfrm rot="10800000" flipH="1">
            <a:off x="472740" y="1587964"/>
            <a:ext cx="3336044" cy="2668835"/>
          </a:xfrm>
          <a:prstGeom prst="rect">
            <a:avLst/>
          </a:prstGeom>
        </p:spPr>
      </p:pic>
      <p:sp>
        <p:nvSpPr>
          <p:cNvPr id="12" name="TextBox 11">
            <a:extLst>
              <a:ext uri="{FF2B5EF4-FFF2-40B4-BE49-F238E27FC236}">
                <a16:creationId xmlns:a16="http://schemas.microsoft.com/office/drawing/2014/main" id="{45A6080C-98A5-C516-32A5-05781E0A452E}"/>
              </a:ext>
            </a:extLst>
          </p:cNvPr>
          <p:cNvSpPr txBox="1"/>
          <p:nvPr/>
        </p:nvSpPr>
        <p:spPr>
          <a:xfrm>
            <a:off x="7663245" y="4282168"/>
            <a:ext cx="4517136" cy="2554545"/>
          </a:xfrm>
          <a:prstGeom prst="rect">
            <a:avLst/>
          </a:prstGeom>
          <a:noFill/>
        </p:spPr>
        <p:txBody>
          <a:bodyPr wrap="square">
            <a:spAutoFit/>
          </a:bodyPr>
          <a:lstStyle/>
          <a:p>
            <a:pPr algn="l"/>
            <a:r>
              <a:rPr lang="en-US" sz="1600" b="1" dirty="0">
                <a:solidFill>
                  <a:schemeClr val="bg1"/>
                </a:solidFill>
                <a:effectLst/>
                <a:latin typeface="Century Gothic" panose="020B0502020202020204" pitchFamily="34" charset="0"/>
              </a:rPr>
              <a:t>Uranus</a:t>
            </a:r>
          </a:p>
          <a:p>
            <a:pPr algn="l"/>
            <a:r>
              <a:rPr lang="en-US" sz="1600" b="0" i="1" dirty="0">
                <a:solidFill>
                  <a:schemeClr val="bg1"/>
                </a:solidFill>
                <a:effectLst/>
                <a:latin typeface="Century Gothic" panose="020B0502020202020204" pitchFamily="34" charset="0"/>
              </a:rPr>
              <a:t>Left</a:t>
            </a:r>
            <a:r>
              <a:rPr lang="en-US" sz="1600" b="0" i="0" dirty="0">
                <a:solidFill>
                  <a:schemeClr val="bg1"/>
                </a:solidFill>
                <a:effectLst/>
                <a:latin typeface="Century Gothic" panose="020B0502020202020204" pitchFamily="34" charset="0"/>
              </a:rPr>
              <a:t>: </a:t>
            </a:r>
            <a:r>
              <a:rPr lang="en-US" sz="1600" b="0" i="0" dirty="0" err="1">
                <a:solidFill>
                  <a:schemeClr val="bg1"/>
                </a:solidFill>
                <a:effectLst/>
                <a:latin typeface="Century Gothic" panose="020B0502020202020204" pitchFamily="34" charset="0"/>
              </a:rPr>
              <a:t>LunaH</a:t>
            </a:r>
            <a:r>
              <a:rPr lang="en-US" sz="1600" b="0" i="0" dirty="0">
                <a:solidFill>
                  <a:schemeClr val="bg1"/>
                </a:solidFill>
                <a:effectLst/>
                <a:latin typeface="Century Gothic" panose="020B0502020202020204" pitchFamily="34" charset="0"/>
              </a:rPr>
              <a:t>-Map star tracker on December 2, 2022 shows the planet Uranus within the constellation of Aries. Uranus is the dim, star-like object in the center of the image. </a:t>
            </a:r>
          </a:p>
          <a:p>
            <a:pPr algn="l"/>
            <a:endParaRPr lang="en-US" sz="1600" b="0" i="0" dirty="0">
              <a:solidFill>
                <a:schemeClr val="bg1"/>
              </a:solidFill>
              <a:effectLst/>
              <a:latin typeface="Century Gothic" panose="020B0502020202020204" pitchFamily="34" charset="0"/>
            </a:endParaRPr>
          </a:p>
          <a:p>
            <a:pPr algn="l"/>
            <a:r>
              <a:rPr lang="en-US" sz="1600" b="0" i="1" dirty="0">
                <a:solidFill>
                  <a:schemeClr val="bg1"/>
                </a:solidFill>
                <a:effectLst/>
                <a:latin typeface="Century Gothic" panose="020B0502020202020204" pitchFamily="34" charset="0"/>
              </a:rPr>
              <a:t>Right</a:t>
            </a:r>
            <a:r>
              <a:rPr lang="en-US" sz="1600" b="0" i="0" dirty="0">
                <a:solidFill>
                  <a:schemeClr val="bg1"/>
                </a:solidFill>
                <a:effectLst/>
                <a:latin typeface="Century Gothic" panose="020B0502020202020204" pitchFamily="34" charset="0"/>
              </a:rPr>
              <a:t>: Markers indicating the planet Uranus and example stars that could be used by the onboard autonomous navigation software for attitude determination.</a:t>
            </a:r>
          </a:p>
        </p:txBody>
      </p:sp>
      <p:sp>
        <p:nvSpPr>
          <p:cNvPr id="14" name="TextBox 13">
            <a:extLst>
              <a:ext uri="{FF2B5EF4-FFF2-40B4-BE49-F238E27FC236}">
                <a16:creationId xmlns:a16="http://schemas.microsoft.com/office/drawing/2014/main" id="{B418808A-E97F-1BD0-73C7-BD0404D89D80}"/>
              </a:ext>
            </a:extLst>
          </p:cNvPr>
          <p:cNvSpPr txBox="1"/>
          <p:nvPr/>
        </p:nvSpPr>
        <p:spPr>
          <a:xfrm>
            <a:off x="1872105" y="3735272"/>
            <a:ext cx="6123214" cy="369332"/>
          </a:xfrm>
          <a:prstGeom prst="rect">
            <a:avLst/>
          </a:prstGeom>
          <a:noFill/>
        </p:spPr>
        <p:txBody>
          <a:bodyPr wrap="square">
            <a:spAutoFit/>
          </a:bodyPr>
          <a:lstStyle/>
          <a:p>
            <a:r>
              <a:rPr lang="en-US" sz="1800" b="0" i="0" dirty="0" err="1">
                <a:solidFill>
                  <a:schemeClr val="bg1"/>
                </a:solidFill>
                <a:effectLst/>
                <a:latin typeface="Century Gothic" panose="020B0502020202020204" pitchFamily="34" charset="0"/>
              </a:rPr>
              <a:t>Mahasim</a:t>
            </a:r>
            <a:endParaRPr lang="en-US" dirty="0"/>
          </a:p>
        </p:txBody>
      </p:sp>
      <p:sp>
        <p:nvSpPr>
          <p:cNvPr id="16" name="TextBox 15">
            <a:extLst>
              <a:ext uri="{FF2B5EF4-FFF2-40B4-BE49-F238E27FC236}">
                <a16:creationId xmlns:a16="http://schemas.microsoft.com/office/drawing/2014/main" id="{36B09393-11D3-8BEE-C2F2-151B3B960343}"/>
              </a:ext>
            </a:extLst>
          </p:cNvPr>
          <p:cNvSpPr txBox="1"/>
          <p:nvPr/>
        </p:nvSpPr>
        <p:spPr>
          <a:xfrm>
            <a:off x="682695" y="1748594"/>
            <a:ext cx="6123214" cy="369332"/>
          </a:xfrm>
          <a:prstGeom prst="rect">
            <a:avLst/>
          </a:prstGeom>
          <a:noFill/>
        </p:spPr>
        <p:txBody>
          <a:bodyPr wrap="square">
            <a:spAutoFit/>
          </a:bodyPr>
          <a:lstStyle/>
          <a:p>
            <a:r>
              <a:rPr lang="en-US" sz="1800" b="0" i="0" dirty="0">
                <a:solidFill>
                  <a:schemeClr val="bg1"/>
                </a:solidFill>
                <a:effectLst/>
                <a:latin typeface="Century Gothic" panose="020B0502020202020204" pitchFamily="34" charset="0"/>
              </a:rPr>
              <a:t>Menkalinan</a:t>
            </a:r>
            <a:endParaRPr lang="en-US" dirty="0"/>
          </a:p>
        </p:txBody>
      </p:sp>
      <p:sp>
        <p:nvSpPr>
          <p:cNvPr id="19" name="TextBox 18">
            <a:extLst>
              <a:ext uri="{FF2B5EF4-FFF2-40B4-BE49-F238E27FC236}">
                <a16:creationId xmlns:a16="http://schemas.microsoft.com/office/drawing/2014/main" id="{54016BDA-181B-E67C-4A15-66DEE15F73FC}"/>
              </a:ext>
            </a:extLst>
          </p:cNvPr>
          <p:cNvSpPr txBox="1"/>
          <p:nvPr/>
        </p:nvSpPr>
        <p:spPr>
          <a:xfrm>
            <a:off x="5789883" y="4921754"/>
            <a:ext cx="1016026" cy="369332"/>
          </a:xfrm>
          <a:prstGeom prst="rect">
            <a:avLst/>
          </a:prstGeom>
          <a:noFill/>
        </p:spPr>
        <p:txBody>
          <a:bodyPr wrap="square">
            <a:spAutoFit/>
          </a:bodyPr>
          <a:lstStyle/>
          <a:p>
            <a:r>
              <a:rPr lang="en-US" sz="1800" b="0" i="0" dirty="0">
                <a:solidFill>
                  <a:schemeClr val="bg1"/>
                </a:solidFill>
                <a:effectLst/>
                <a:latin typeface="Century Gothic" panose="020B0502020202020204" pitchFamily="34" charset="0"/>
              </a:rPr>
              <a:t>Uranus</a:t>
            </a:r>
            <a:endParaRPr lang="en-US" dirty="0"/>
          </a:p>
        </p:txBody>
      </p:sp>
      <p:sp>
        <p:nvSpPr>
          <p:cNvPr id="20" name="TextBox 19">
            <a:extLst>
              <a:ext uri="{FF2B5EF4-FFF2-40B4-BE49-F238E27FC236}">
                <a16:creationId xmlns:a16="http://schemas.microsoft.com/office/drawing/2014/main" id="{6F45D4B3-C13A-FA2A-F9A0-E640408A06D9}"/>
              </a:ext>
            </a:extLst>
          </p:cNvPr>
          <p:cNvSpPr txBox="1"/>
          <p:nvPr/>
        </p:nvSpPr>
        <p:spPr>
          <a:xfrm>
            <a:off x="2422275" y="4870979"/>
            <a:ext cx="1016026" cy="369332"/>
          </a:xfrm>
          <a:prstGeom prst="rect">
            <a:avLst/>
          </a:prstGeom>
          <a:noFill/>
        </p:spPr>
        <p:txBody>
          <a:bodyPr wrap="square">
            <a:spAutoFit/>
          </a:bodyPr>
          <a:lstStyle/>
          <a:p>
            <a:r>
              <a:rPr lang="en-US" sz="1800" b="0" i="0" dirty="0">
                <a:solidFill>
                  <a:schemeClr val="bg1"/>
                </a:solidFill>
                <a:effectLst/>
                <a:latin typeface="Century Gothic" panose="020B0502020202020204" pitchFamily="34" charset="0"/>
              </a:rPr>
              <a:t>Uranus</a:t>
            </a:r>
            <a:endParaRPr lang="en-US" dirty="0"/>
          </a:p>
        </p:txBody>
      </p:sp>
      <p:sp>
        <p:nvSpPr>
          <p:cNvPr id="21" name="Oval 20">
            <a:extLst>
              <a:ext uri="{FF2B5EF4-FFF2-40B4-BE49-F238E27FC236}">
                <a16:creationId xmlns:a16="http://schemas.microsoft.com/office/drawing/2014/main" id="{3220A234-DD7A-3618-C7A0-5C74362735E7}"/>
              </a:ext>
            </a:extLst>
          </p:cNvPr>
          <p:cNvSpPr/>
          <p:nvPr/>
        </p:nvSpPr>
        <p:spPr>
          <a:xfrm>
            <a:off x="2261834" y="4732682"/>
            <a:ext cx="251877" cy="25662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60583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8492" y="252183"/>
            <a:ext cx="9289144" cy="560872"/>
          </a:xfrm>
        </p:spPr>
        <p:txBody>
          <a:bodyPr>
            <a:noAutofit/>
          </a:bodyPr>
          <a:lstStyle/>
          <a:p>
            <a:pPr>
              <a:defRPr sz="2800"/>
            </a:pPr>
            <a:r>
              <a:rPr sz="3600" dirty="0">
                <a:solidFill>
                  <a:schemeClr val="bg1"/>
                </a:solidFill>
                <a:latin typeface="Century Gothic" panose="020B0502020202020204" pitchFamily="34" charset="0"/>
              </a:rPr>
              <a:t>Current Trajectory</a:t>
            </a:r>
          </a:p>
        </p:txBody>
      </p:sp>
      <p:sp>
        <p:nvSpPr>
          <p:cNvPr id="8" name="Text Placeholder 2">
            <a:extLst>
              <a:ext uri="{FF2B5EF4-FFF2-40B4-BE49-F238E27FC236}">
                <a16:creationId xmlns:a16="http://schemas.microsoft.com/office/drawing/2014/main" id="{79DB7EBF-9457-06FE-C364-686C38617FB8}"/>
              </a:ext>
            </a:extLst>
          </p:cNvPr>
          <p:cNvSpPr txBox="1">
            <a:spLocks/>
          </p:cNvSpPr>
          <p:nvPr/>
        </p:nvSpPr>
        <p:spPr>
          <a:xfrm>
            <a:off x="6296298" y="973739"/>
            <a:ext cx="4572000" cy="2206487"/>
          </a:xfrm>
          <a:prstGeom prst="rect">
            <a:avLst/>
          </a:prstGeom>
        </p:spPr>
        <p:txBody>
          <a:bodyPr vert="horz" lIns="91440" tIns="45720" rIns="91440" bIns="45720" rtlCol="0">
            <a:normAutofit/>
          </a:bodyPr>
          <a:lstStyle>
            <a:lvl1pPr marL="0" indent="0" algn="l" defTabSz="685800" rtl="0" eaLnBrk="1" latinLnBrk="0" hangingPunct="1">
              <a:spcBef>
                <a:spcPct val="20000"/>
              </a:spcBef>
              <a:buFont typeface="Arial" charset="0"/>
              <a:buNone/>
              <a:defRPr sz="900" b="1" kern="1200">
                <a:solidFill>
                  <a:schemeClr val="tx1"/>
                </a:solidFill>
                <a:latin typeface="Courier" charset="0"/>
                <a:ea typeface="Courier" charset="0"/>
                <a:cs typeface="Courier" charset="0"/>
              </a:defRPr>
            </a:lvl1pPr>
            <a:lvl2pPr marL="274637" indent="0" algn="l" defTabSz="685800" rtl="0" eaLnBrk="1" latinLnBrk="0" hangingPunct="1">
              <a:spcBef>
                <a:spcPct val="20000"/>
              </a:spcBef>
              <a:buFont typeface="Arial" pitchFamily="34" charset="0"/>
              <a:buNone/>
              <a:defRPr sz="1800" kern="1200">
                <a:solidFill>
                  <a:schemeClr val="tx1"/>
                </a:solidFill>
                <a:latin typeface="Arial" pitchFamily="34" charset="0"/>
                <a:ea typeface="+mn-ea"/>
                <a:cs typeface="Arial" pitchFamily="34" charset="0"/>
              </a:defRPr>
            </a:lvl2pPr>
            <a:lvl3pPr marL="547687" indent="0" algn="l" defTabSz="685800" rtl="0" eaLnBrk="1" latinLnBrk="0" hangingPunct="1">
              <a:spcBef>
                <a:spcPct val="20000"/>
              </a:spcBef>
              <a:buFont typeface="Arial" pitchFamily="34" charset="0"/>
              <a:buNone/>
              <a:defRPr sz="1600" kern="1200">
                <a:solidFill>
                  <a:schemeClr val="tx1"/>
                </a:solidFill>
                <a:latin typeface="Arial" pitchFamily="34" charset="0"/>
                <a:ea typeface="+mn-ea"/>
                <a:cs typeface="Arial" pitchFamily="34" charset="0"/>
              </a:defRPr>
            </a:lvl3pPr>
            <a:lvl4pPr marL="822325" indent="0" algn="l" defTabSz="685800" rtl="0" eaLnBrk="1" latinLnBrk="0" hangingPunct="1">
              <a:spcBef>
                <a:spcPct val="20000"/>
              </a:spcBef>
              <a:buFont typeface="Arial" pitchFamily="34" charset="0"/>
              <a:buNone/>
              <a:defRPr sz="1600" kern="1200">
                <a:solidFill>
                  <a:schemeClr val="tx1"/>
                </a:solidFill>
                <a:latin typeface="Arial" pitchFamily="34" charset="0"/>
                <a:ea typeface="+mn-ea"/>
                <a:cs typeface="Arial" pitchFamily="34" charset="0"/>
              </a:defRPr>
            </a:lvl4pPr>
            <a:lvl5pPr marL="1050925" indent="0" algn="l" defTabSz="685800" rtl="0" eaLnBrk="1" latinLnBrk="0" hangingPunct="1">
              <a:spcBef>
                <a:spcPct val="20000"/>
              </a:spcBef>
              <a:buFont typeface="Arial" pitchFamily="34" charset="0"/>
              <a:buNone/>
              <a:defRPr sz="1600" kern="1200">
                <a:solidFill>
                  <a:schemeClr val="tx1"/>
                </a:solidFill>
                <a:latin typeface="Arial"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defRPr/>
            </a:pPr>
            <a:r>
              <a:rPr lang="en-US" sz="1100" dirty="0">
                <a:solidFill>
                  <a:schemeClr val="bg1"/>
                </a:solidFill>
                <a:latin typeface="Century Gothic" panose="020B0502020202020204" pitchFamily="34" charset="0"/>
              </a:rPr>
              <a:t>--------------------------------------------------</a:t>
            </a:r>
          </a:p>
          <a:p>
            <a:pPr>
              <a:defRPr/>
            </a:pPr>
            <a:r>
              <a:rPr lang="en-US" sz="1100" dirty="0">
                <a:solidFill>
                  <a:schemeClr val="bg1"/>
                </a:solidFill>
                <a:latin typeface="Century Gothic" panose="020B0502020202020204" pitchFamily="34" charset="0"/>
              </a:rPr>
              <a:t>             14-MAY-2023 00:00:00 TDB</a:t>
            </a:r>
          </a:p>
          <a:p>
            <a:pPr>
              <a:defRPr/>
            </a:pPr>
            <a:r>
              <a:rPr lang="en-US" sz="1100" dirty="0">
                <a:solidFill>
                  <a:schemeClr val="bg1"/>
                </a:solidFill>
                <a:latin typeface="Century Gothic" panose="020B0502020202020204" pitchFamily="34" charset="0"/>
              </a:rPr>
              <a:t>Distance Traveled  = 30689956 km</a:t>
            </a:r>
          </a:p>
          <a:p>
            <a:pPr>
              <a:defRPr/>
            </a:pPr>
            <a:r>
              <a:rPr lang="en-US" sz="1100" dirty="0">
                <a:solidFill>
                  <a:schemeClr val="bg1"/>
                </a:solidFill>
                <a:latin typeface="Century Gothic" panose="020B0502020202020204" pitchFamily="34" charset="0"/>
              </a:rPr>
              <a:t>Distance to Earth  = 24585121 km = 63.96 LD</a:t>
            </a:r>
          </a:p>
          <a:p>
            <a:pPr>
              <a:defRPr/>
            </a:pPr>
            <a:r>
              <a:rPr lang="en-US" sz="1100" dirty="0">
                <a:solidFill>
                  <a:schemeClr val="bg1"/>
                </a:solidFill>
                <a:latin typeface="Century Gothic" panose="020B0502020202020204" pitchFamily="34" charset="0"/>
              </a:rPr>
              <a:t>Distance to Moon   = 24955406 km = 64.92 LD</a:t>
            </a:r>
          </a:p>
          <a:p>
            <a:pPr>
              <a:defRPr/>
            </a:pPr>
            <a:r>
              <a:rPr lang="en-US" sz="1100" dirty="0">
                <a:solidFill>
                  <a:schemeClr val="bg1"/>
                </a:solidFill>
                <a:latin typeface="Century Gothic" panose="020B0502020202020204" pitchFamily="34" charset="0"/>
              </a:rPr>
              <a:t>Speed </a:t>
            </a:r>
            <a:r>
              <a:rPr lang="en-US" sz="1100" dirty="0" err="1">
                <a:solidFill>
                  <a:schemeClr val="bg1"/>
                </a:solidFill>
                <a:latin typeface="Century Gothic" panose="020B0502020202020204" pitchFamily="34" charset="0"/>
              </a:rPr>
              <a:t>rel</a:t>
            </a:r>
            <a:r>
              <a:rPr lang="en-US" sz="1100" dirty="0">
                <a:solidFill>
                  <a:schemeClr val="bg1"/>
                </a:solidFill>
                <a:latin typeface="Century Gothic" panose="020B0502020202020204" pitchFamily="34" charset="0"/>
              </a:rPr>
              <a:t> Earth    = 4.68061 km/sec</a:t>
            </a:r>
          </a:p>
          <a:p>
            <a:pPr>
              <a:defRPr/>
            </a:pPr>
            <a:r>
              <a:rPr lang="en-US" sz="1100" dirty="0">
                <a:solidFill>
                  <a:schemeClr val="bg1"/>
                </a:solidFill>
                <a:latin typeface="Century Gothic" panose="020B0502020202020204" pitchFamily="34" charset="0"/>
              </a:rPr>
              <a:t>Speed </a:t>
            </a:r>
            <a:r>
              <a:rPr lang="en-US" sz="1100" dirty="0" err="1">
                <a:solidFill>
                  <a:schemeClr val="bg1"/>
                </a:solidFill>
                <a:latin typeface="Century Gothic" panose="020B0502020202020204" pitchFamily="34" charset="0"/>
              </a:rPr>
              <a:t>rel</a:t>
            </a:r>
            <a:r>
              <a:rPr lang="en-US" sz="1100" dirty="0">
                <a:solidFill>
                  <a:schemeClr val="bg1"/>
                </a:solidFill>
                <a:latin typeface="Century Gothic" panose="020B0502020202020204" pitchFamily="34" charset="0"/>
              </a:rPr>
              <a:t> Moon     = 5.54759 km/sec</a:t>
            </a:r>
          </a:p>
          <a:p>
            <a:pPr>
              <a:defRPr/>
            </a:pPr>
            <a:r>
              <a:rPr lang="en-US" sz="1100" dirty="0">
                <a:solidFill>
                  <a:schemeClr val="bg1"/>
                </a:solidFill>
                <a:latin typeface="Century Gothic" panose="020B0502020202020204" pitchFamily="34" charset="0"/>
              </a:rPr>
              <a:t>One-way Light Time = 82.007 sec</a:t>
            </a:r>
          </a:p>
          <a:p>
            <a:pPr>
              <a:defRPr/>
            </a:pPr>
            <a:r>
              <a:rPr lang="en-US" sz="1100" dirty="0">
                <a:solidFill>
                  <a:schemeClr val="bg1"/>
                </a:solidFill>
                <a:latin typeface="Century Gothic" panose="020B0502020202020204" pitchFamily="34" charset="0"/>
              </a:rPr>
              <a:t>--------------------------------------------------</a:t>
            </a:r>
          </a:p>
        </p:txBody>
      </p:sp>
      <p:sp>
        <p:nvSpPr>
          <p:cNvPr id="11" name="TextBox 10">
            <a:extLst>
              <a:ext uri="{FF2B5EF4-FFF2-40B4-BE49-F238E27FC236}">
                <a16:creationId xmlns:a16="http://schemas.microsoft.com/office/drawing/2014/main" id="{00DFD64C-E20A-172E-9207-7068FD133252}"/>
              </a:ext>
            </a:extLst>
          </p:cNvPr>
          <p:cNvSpPr txBox="1"/>
          <p:nvPr/>
        </p:nvSpPr>
        <p:spPr>
          <a:xfrm>
            <a:off x="939263" y="1260505"/>
            <a:ext cx="5741475" cy="1015663"/>
          </a:xfrm>
          <a:prstGeom prst="rect">
            <a:avLst/>
          </a:prstGeom>
          <a:noFill/>
        </p:spPr>
        <p:txBody>
          <a:bodyPr wrap="square" rtlCol="0">
            <a:spAutoFit/>
          </a:bodyPr>
          <a:lstStyle/>
          <a:p>
            <a:pPr algn="ctr"/>
            <a:r>
              <a:rPr lang="en-US" sz="1200" b="1" u="sng" dirty="0">
                <a:solidFill>
                  <a:schemeClr val="bg1"/>
                </a:solidFill>
                <a:latin typeface="Century Gothic" panose="020B0502020202020204" pitchFamily="34" charset="0"/>
              </a:rPr>
              <a:t>Full Trajectory Plot Span:</a:t>
            </a:r>
          </a:p>
          <a:p>
            <a:pPr algn="ctr"/>
            <a:r>
              <a:rPr lang="en-US" sz="1200" b="1" dirty="0">
                <a:solidFill>
                  <a:schemeClr val="bg1"/>
                </a:solidFill>
                <a:latin typeface="Century Gothic" panose="020B0502020202020204" pitchFamily="34" charset="0"/>
              </a:rPr>
              <a:t>21-NOV-2022 00:00 TDB → 31-DEC-2023 23:00 TDB</a:t>
            </a:r>
          </a:p>
          <a:p>
            <a:pPr algn="ctr"/>
            <a:endParaRPr lang="en-US" sz="1200" b="1" dirty="0">
              <a:solidFill>
                <a:schemeClr val="bg1"/>
              </a:solidFill>
              <a:latin typeface="Century Gothic" panose="020B0502020202020204" pitchFamily="34" charset="0"/>
            </a:endParaRPr>
          </a:p>
          <a:p>
            <a:pPr algn="ctr"/>
            <a:r>
              <a:rPr lang="en-US" sz="1200" b="1" u="sng" dirty="0">
                <a:solidFill>
                  <a:schemeClr val="bg1"/>
                </a:solidFill>
                <a:latin typeface="Century Gothic" panose="020B0502020202020204" pitchFamily="34" charset="0"/>
              </a:rPr>
              <a:t>Positions shown at epoch:</a:t>
            </a:r>
          </a:p>
          <a:p>
            <a:pPr algn="ctr"/>
            <a:r>
              <a:rPr lang="en-US" sz="1200" b="1" dirty="0">
                <a:solidFill>
                  <a:schemeClr val="bg1"/>
                </a:solidFill>
                <a:latin typeface="Century Gothic" panose="020B0502020202020204" pitchFamily="34" charset="0"/>
              </a:rPr>
              <a:t>14-MAY-2023 00:00 TDB</a:t>
            </a:r>
          </a:p>
        </p:txBody>
      </p:sp>
      <p:pic>
        <p:nvPicPr>
          <p:cNvPr id="12" name="Picture 11">
            <a:extLst>
              <a:ext uri="{FF2B5EF4-FFF2-40B4-BE49-F238E27FC236}">
                <a16:creationId xmlns:a16="http://schemas.microsoft.com/office/drawing/2014/main" id="{0B15393D-1A23-CB5D-ADAB-F172054F86FE}"/>
              </a:ext>
            </a:extLst>
          </p:cNvPr>
          <p:cNvPicPr>
            <a:picLocks noChangeAspect="1"/>
          </p:cNvPicPr>
          <p:nvPr/>
        </p:nvPicPr>
        <p:blipFill rotWithShape="1">
          <a:blip r:embed="rId2"/>
          <a:srcRect r="30690"/>
          <a:stretch/>
        </p:blipFill>
        <p:spPr>
          <a:xfrm>
            <a:off x="48644" y="3399444"/>
            <a:ext cx="3199345" cy="3093569"/>
          </a:xfrm>
          <a:prstGeom prst="rect">
            <a:avLst/>
          </a:prstGeom>
        </p:spPr>
      </p:pic>
      <p:pic>
        <p:nvPicPr>
          <p:cNvPr id="6" name="Picture 5">
            <a:extLst>
              <a:ext uri="{FF2B5EF4-FFF2-40B4-BE49-F238E27FC236}">
                <a16:creationId xmlns:a16="http://schemas.microsoft.com/office/drawing/2014/main" id="{64CA53B9-4438-896C-673E-4EE5468CE6CA}"/>
              </a:ext>
            </a:extLst>
          </p:cNvPr>
          <p:cNvPicPr>
            <a:picLocks noChangeAspect="1"/>
          </p:cNvPicPr>
          <p:nvPr/>
        </p:nvPicPr>
        <p:blipFill>
          <a:blip r:embed="rId3"/>
          <a:stretch>
            <a:fillRect/>
          </a:stretch>
        </p:blipFill>
        <p:spPr>
          <a:xfrm>
            <a:off x="-52759" y="-455476"/>
            <a:ext cx="2367248" cy="2367248"/>
          </a:xfrm>
          <a:prstGeom prst="rect">
            <a:avLst/>
          </a:prstGeom>
        </p:spPr>
      </p:pic>
      <p:grpSp>
        <p:nvGrpSpPr>
          <p:cNvPr id="9" name="Group 8">
            <a:extLst>
              <a:ext uri="{FF2B5EF4-FFF2-40B4-BE49-F238E27FC236}">
                <a16:creationId xmlns:a16="http://schemas.microsoft.com/office/drawing/2014/main" id="{375C26A5-9801-CECB-BA7F-4F811E377A25}"/>
              </a:ext>
            </a:extLst>
          </p:cNvPr>
          <p:cNvGrpSpPr/>
          <p:nvPr/>
        </p:nvGrpSpPr>
        <p:grpSpPr>
          <a:xfrm>
            <a:off x="6329387" y="3195294"/>
            <a:ext cx="4678249" cy="3401825"/>
            <a:chOff x="2457665" y="919445"/>
            <a:chExt cx="7877175" cy="5727948"/>
          </a:xfrm>
        </p:grpSpPr>
        <p:pic>
          <p:nvPicPr>
            <p:cNvPr id="10" name="Picture 9" descr="A picture containing diagram&#10;&#10;Description automatically generated">
              <a:extLst>
                <a:ext uri="{FF2B5EF4-FFF2-40B4-BE49-F238E27FC236}">
                  <a16:creationId xmlns:a16="http://schemas.microsoft.com/office/drawing/2014/main" id="{0BA30B12-298C-461E-91A2-C72C377F01E9}"/>
                </a:ext>
              </a:extLst>
            </p:cNvPr>
            <p:cNvPicPr>
              <a:picLocks noChangeAspect="1"/>
            </p:cNvPicPr>
            <p:nvPr/>
          </p:nvPicPr>
          <p:blipFill>
            <a:blip r:embed="rId4"/>
            <a:stretch>
              <a:fillRect/>
            </a:stretch>
          </p:blipFill>
          <p:spPr>
            <a:xfrm>
              <a:off x="2562440" y="980534"/>
              <a:ext cx="7772400" cy="5587946"/>
            </a:xfrm>
            <a:prstGeom prst="rect">
              <a:avLst/>
            </a:prstGeom>
          </p:spPr>
        </p:pic>
        <p:sp>
          <p:nvSpPr>
            <p:cNvPr id="13" name="Arc 12">
              <a:extLst>
                <a:ext uri="{FF2B5EF4-FFF2-40B4-BE49-F238E27FC236}">
                  <a16:creationId xmlns:a16="http://schemas.microsoft.com/office/drawing/2014/main" id="{84785B52-8F47-E1E1-7EC2-F02DCD934809}"/>
                </a:ext>
              </a:extLst>
            </p:cNvPr>
            <p:cNvSpPr/>
            <p:nvPr/>
          </p:nvSpPr>
          <p:spPr>
            <a:xfrm>
              <a:off x="4056888" y="2020824"/>
              <a:ext cx="1545336" cy="2496312"/>
            </a:xfrm>
            <a:prstGeom prst="arc">
              <a:avLst>
                <a:gd name="adj1" fmla="val 5984712"/>
                <a:gd name="adj2" fmla="val 15079348"/>
              </a:avLst>
            </a:prstGeom>
            <a:ln w="38100">
              <a:headEnd type="none" w="med" len="med"/>
              <a:tailEnd type="arrow" w="med" len="med"/>
            </a:ln>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a:latin typeface="Century Gothic" panose="020B0502020202020204" pitchFamily="34" charset="0"/>
              </a:endParaRPr>
            </a:p>
          </p:txBody>
        </p:sp>
        <p:sp>
          <p:nvSpPr>
            <p:cNvPr id="14" name="TextBox 13">
              <a:extLst>
                <a:ext uri="{FF2B5EF4-FFF2-40B4-BE49-F238E27FC236}">
                  <a16:creationId xmlns:a16="http://schemas.microsoft.com/office/drawing/2014/main" id="{EF702066-5146-BEE9-1ED1-ED7F30D8BC3D}"/>
                </a:ext>
              </a:extLst>
            </p:cNvPr>
            <p:cNvSpPr txBox="1"/>
            <p:nvPr/>
          </p:nvSpPr>
          <p:spPr>
            <a:xfrm>
              <a:off x="2891028" y="2429368"/>
              <a:ext cx="1938529" cy="721267"/>
            </a:xfrm>
            <a:prstGeom prst="rect">
              <a:avLst/>
            </a:prstGeom>
            <a:noFill/>
          </p:spPr>
          <p:txBody>
            <a:bodyPr wrap="square" rtlCol="0">
              <a:spAutoFit/>
            </a:bodyPr>
            <a:lstStyle/>
            <a:p>
              <a:r>
                <a:rPr lang="en-US" sz="900" dirty="0">
                  <a:solidFill>
                    <a:srgbClr val="FF0000"/>
                  </a:solidFill>
                  <a:latin typeface="Century Gothic" panose="020B0502020202020204" pitchFamily="34" charset="0"/>
                </a:rPr>
                <a:t>2022 Earth departure </a:t>
              </a:r>
            </a:p>
          </p:txBody>
        </p:sp>
        <p:sp>
          <p:nvSpPr>
            <p:cNvPr id="15" name="Arc 14">
              <a:extLst>
                <a:ext uri="{FF2B5EF4-FFF2-40B4-BE49-F238E27FC236}">
                  <a16:creationId xmlns:a16="http://schemas.microsoft.com/office/drawing/2014/main" id="{B25444D6-CC03-FBB7-8D38-5338744DC948}"/>
                </a:ext>
              </a:extLst>
            </p:cNvPr>
            <p:cNvSpPr/>
            <p:nvPr/>
          </p:nvSpPr>
          <p:spPr>
            <a:xfrm>
              <a:off x="2684145" y="1071974"/>
              <a:ext cx="4290822" cy="3115978"/>
            </a:xfrm>
            <a:prstGeom prst="arc">
              <a:avLst>
                <a:gd name="adj1" fmla="val 13389139"/>
                <a:gd name="adj2" fmla="val 16386481"/>
              </a:avLst>
            </a:prstGeom>
            <a:ln w="38100">
              <a:solidFill>
                <a:srgbClr val="00B050"/>
              </a:solidFill>
              <a:headEnd type="none" w="med" len="med"/>
              <a:tailEnd type="arrow" w="med" len="med"/>
            </a:ln>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a:latin typeface="Century Gothic" panose="020B0502020202020204" pitchFamily="34" charset="0"/>
              </a:endParaRPr>
            </a:p>
          </p:txBody>
        </p:sp>
        <p:sp>
          <p:nvSpPr>
            <p:cNvPr id="16" name="TextBox 15">
              <a:extLst>
                <a:ext uri="{FF2B5EF4-FFF2-40B4-BE49-F238E27FC236}">
                  <a16:creationId xmlns:a16="http://schemas.microsoft.com/office/drawing/2014/main" id="{0C6C29B7-02D9-DAD6-CD4B-404B2A6847C8}"/>
                </a:ext>
              </a:extLst>
            </p:cNvPr>
            <p:cNvSpPr txBox="1"/>
            <p:nvPr/>
          </p:nvSpPr>
          <p:spPr>
            <a:xfrm>
              <a:off x="2579584" y="919445"/>
              <a:ext cx="1938529" cy="721267"/>
            </a:xfrm>
            <a:prstGeom prst="rect">
              <a:avLst/>
            </a:prstGeom>
            <a:noFill/>
          </p:spPr>
          <p:txBody>
            <a:bodyPr wrap="square" rtlCol="0">
              <a:spAutoFit/>
            </a:bodyPr>
            <a:lstStyle/>
            <a:p>
              <a:r>
                <a:rPr lang="en-US" sz="900" dirty="0">
                  <a:solidFill>
                    <a:srgbClr val="00B050"/>
                  </a:solidFill>
                  <a:latin typeface="Century Gothic" panose="020B0502020202020204" pitchFamily="34" charset="0"/>
                </a:rPr>
                <a:t>2039 Earth arrival</a:t>
              </a:r>
            </a:p>
          </p:txBody>
        </p:sp>
        <p:sp>
          <p:nvSpPr>
            <p:cNvPr id="17" name="TextBox 16">
              <a:extLst>
                <a:ext uri="{FF2B5EF4-FFF2-40B4-BE49-F238E27FC236}">
                  <a16:creationId xmlns:a16="http://schemas.microsoft.com/office/drawing/2014/main" id="{08102299-0975-7D4F-440F-9A67E65D488C}"/>
                </a:ext>
              </a:extLst>
            </p:cNvPr>
            <p:cNvSpPr txBox="1"/>
            <p:nvPr/>
          </p:nvSpPr>
          <p:spPr>
            <a:xfrm>
              <a:off x="2457665" y="5926126"/>
              <a:ext cx="1938529" cy="721267"/>
            </a:xfrm>
            <a:prstGeom prst="rect">
              <a:avLst/>
            </a:prstGeom>
            <a:noFill/>
          </p:spPr>
          <p:txBody>
            <a:bodyPr wrap="square" rtlCol="0">
              <a:spAutoFit/>
            </a:bodyPr>
            <a:lstStyle/>
            <a:p>
              <a:r>
                <a:rPr lang="en-US" sz="900" dirty="0">
                  <a:solidFill>
                    <a:schemeClr val="bg1">
                      <a:lumMod val="50000"/>
                    </a:schemeClr>
                  </a:solidFill>
                  <a:latin typeface="Century Gothic" panose="020B0502020202020204" pitchFamily="34" charset="0"/>
                </a:rPr>
                <a:t>2039 Earth departure</a:t>
              </a:r>
            </a:p>
          </p:txBody>
        </p:sp>
        <p:sp>
          <p:nvSpPr>
            <p:cNvPr id="18" name="Arc 17">
              <a:extLst>
                <a:ext uri="{FF2B5EF4-FFF2-40B4-BE49-F238E27FC236}">
                  <a16:creationId xmlns:a16="http://schemas.microsoft.com/office/drawing/2014/main" id="{AEEC69C7-065D-6199-A8BE-34246501D93B}"/>
                </a:ext>
              </a:extLst>
            </p:cNvPr>
            <p:cNvSpPr/>
            <p:nvPr/>
          </p:nvSpPr>
          <p:spPr>
            <a:xfrm flipH="1" flipV="1">
              <a:off x="2831482" y="2523949"/>
              <a:ext cx="5823422" cy="3986375"/>
            </a:xfrm>
            <a:prstGeom prst="arc">
              <a:avLst>
                <a:gd name="adj1" fmla="val 17837676"/>
                <a:gd name="adj2" fmla="val 20036675"/>
              </a:avLst>
            </a:prstGeom>
            <a:ln w="38100">
              <a:solidFill>
                <a:schemeClr val="bg1">
                  <a:lumMod val="50000"/>
                </a:schemeClr>
              </a:solidFill>
              <a:headEnd type="none" w="med" len="med"/>
              <a:tailEnd type="arrow" w="med" len="med"/>
            </a:ln>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a:latin typeface="Century Gothic" panose="020B0502020202020204" pitchFamily="34" charset="0"/>
              </a:endParaRPr>
            </a:p>
          </p:txBody>
        </p:sp>
        <p:sp>
          <p:nvSpPr>
            <p:cNvPr id="19" name="TextBox 18">
              <a:extLst>
                <a:ext uri="{FF2B5EF4-FFF2-40B4-BE49-F238E27FC236}">
                  <a16:creationId xmlns:a16="http://schemas.microsoft.com/office/drawing/2014/main" id="{B091319E-71E9-E031-98D6-C5BDA69EC3B3}"/>
                </a:ext>
              </a:extLst>
            </p:cNvPr>
            <p:cNvSpPr txBox="1"/>
            <p:nvPr/>
          </p:nvSpPr>
          <p:spPr>
            <a:xfrm>
              <a:off x="6296297" y="3744169"/>
              <a:ext cx="1938529" cy="450791"/>
            </a:xfrm>
            <a:prstGeom prst="rect">
              <a:avLst/>
            </a:prstGeom>
            <a:noFill/>
          </p:spPr>
          <p:txBody>
            <a:bodyPr wrap="square" rtlCol="0">
              <a:spAutoFit/>
            </a:bodyPr>
            <a:lstStyle/>
            <a:p>
              <a:r>
                <a:rPr lang="en-US" sz="900" dirty="0">
                  <a:latin typeface="Century Gothic" panose="020B0502020202020204" pitchFamily="34" charset="0"/>
                </a:rPr>
                <a:t>Earth / </a:t>
              </a:r>
              <a:r>
                <a:rPr lang="en-US" sz="900" dirty="0">
                  <a:solidFill>
                    <a:srgbClr val="FFC000"/>
                  </a:solidFill>
                  <a:latin typeface="Century Gothic" panose="020B0502020202020204" pitchFamily="34" charset="0"/>
                </a:rPr>
                <a:t>Moon</a:t>
              </a:r>
            </a:p>
          </p:txBody>
        </p:sp>
      </p:grpSp>
      <p:sp>
        <p:nvSpPr>
          <p:cNvPr id="21" name="TextBox 20">
            <a:extLst>
              <a:ext uri="{FF2B5EF4-FFF2-40B4-BE49-F238E27FC236}">
                <a16:creationId xmlns:a16="http://schemas.microsoft.com/office/drawing/2014/main" id="{E8364715-A81F-866D-21AB-999DD7C9780D}"/>
              </a:ext>
            </a:extLst>
          </p:cNvPr>
          <p:cNvSpPr txBox="1"/>
          <p:nvPr/>
        </p:nvSpPr>
        <p:spPr>
          <a:xfrm>
            <a:off x="2576270" y="2779096"/>
            <a:ext cx="6123354" cy="369332"/>
          </a:xfrm>
          <a:prstGeom prst="rect">
            <a:avLst/>
          </a:prstGeom>
          <a:noFill/>
        </p:spPr>
        <p:txBody>
          <a:bodyPr wrap="square">
            <a:spAutoFit/>
          </a:bodyPr>
          <a:lstStyle/>
          <a:p>
            <a:r>
              <a:rPr lang="en-US" sz="1800" b="1" dirty="0">
                <a:solidFill>
                  <a:schemeClr val="bg1"/>
                </a:solidFill>
                <a:latin typeface="Century Gothic" panose="020B0502020202020204" pitchFamily="34" charset="0"/>
              </a:rPr>
              <a:t>Today</a:t>
            </a:r>
            <a:endParaRPr lang="en-US" dirty="0"/>
          </a:p>
        </p:txBody>
      </p:sp>
      <p:sp>
        <p:nvSpPr>
          <p:cNvPr id="23" name="TextBox 22">
            <a:extLst>
              <a:ext uri="{FF2B5EF4-FFF2-40B4-BE49-F238E27FC236}">
                <a16:creationId xmlns:a16="http://schemas.microsoft.com/office/drawing/2014/main" id="{C96C486A-A55F-4C99-0D44-6CAE458A2496}"/>
              </a:ext>
            </a:extLst>
          </p:cNvPr>
          <p:cNvSpPr txBox="1"/>
          <p:nvPr/>
        </p:nvSpPr>
        <p:spPr>
          <a:xfrm>
            <a:off x="8280660" y="2851408"/>
            <a:ext cx="6123354" cy="369332"/>
          </a:xfrm>
          <a:prstGeom prst="rect">
            <a:avLst/>
          </a:prstGeom>
          <a:noFill/>
        </p:spPr>
        <p:txBody>
          <a:bodyPr wrap="square">
            <a:spAutoFit/>
          </a:bodyPr>
          <a:lstStyle/>
          <a:p>
            <a:r>
              <a:rPr lang="en-US" sz="1800" b="1" dirty="0">
                <a:solidFill>
                  <a:schemeClr val="bg1"/>
                </a:solidFill>
                <a:latin typeface="Century Gothic" panose="020B0502020202020204" pitchFamily="34" charset="0"/>
              </a:rPr>
              <a:t>Future</a:t>
            </a:r>
            <a:endParaRPr lang="en-US" dirty="0"/>
          </a:p>
        </p:txBody>
      </p:sp>
      <p:pic>
        <p:nvPicPr>
          <p:cNvPr id="24" name="Picture 23">
            <a:extLst>
              <a:ext uri="{FF2B5EF4-FFF2-40B4-BE49-F238E27FC236}">
                <a16:creationId xmlns:a16="http://schemas.microsoft.com/office/drawing/2014/main" id="{56438733-1F7B-E951-56DA-6F5B58733573}"/>
              </a:ext>
            </a:extLst>
          </p:cNvPr>
          <p:cNvPicPr>
            <a:picLocks noChangeAspect="1"/>
          </p:cNvPicPr>
          <p:nvPr/>
        </p:nvPicPr>
        <p:blipFill>
          <a:blip r:embed="rId5"/>
          <a:stretch>
            <a:fillRect/>
          </a:stretch>
        </p:blipFill>
        <p:spPr>
          <a:xfrm>
            <a:off x="3075458" y="3399444"/>
            <a:ext cx="2935150" cy="2817036"/>
          </a:xfrm>
          <a:prstGeom prst="rect">
            <a:avLst/>
          </a:prstGeom>
        </p:spPr>
      </p:pic>
      <p:sp>
        <p:nvSpPr>
          <p:cNvPr id="26" name="TextBox 25">
            <a:extLst>
              <a:ext uri="{FF2B5EF4-FFF2-40B4-BE49-F238E27FC236}">
                <a16:creationId xmlns:a16="http://schemas.microsoft.com/office/drawing/2014/main" id="{0A6FACF1-42B5-096D-07B2-829245D67F64}"/>
              </a:ext>
            </a:extLst>
          </p:cNvPr>
          <p:cNvSpPr txBox="1"/>
          <p:nvPr/>
        </p:nvSpPr>
        <p:spPr>
          <a:xfrm>
            <a:off x="748089" y="4505894"/>
            <a:ext cx="7229230" cy="369332"/>
          </a:xfrm>
          <a:prstGeom prst="rect">
            <a:avLst/>
          </a:prstGeom>
          <a:noFill/>
        </p:spPr>
        <p:txBody>
          <a:bodyPr wrap="square">
            <a:spAutoFit/>
          </a:bodyPr>
          <a:lstStyle/>
          <a:p>
            <a:r>
              <a:rPr lang="en-US" dirty="0">
                <a:solidFill>
                  <a:schemeClr val="bg1"/>
                </a:solidFill>
                <a:latin typeface="Century Gothic" panose="020B0502020202020204" pitchFamily="34" charset="0"/>
              </a:rPr>
              <a:t>Earth-Fixed Frame</a:t>
            </a:r>
            <a:endParaRPr lang="en-US" dirty="0"/>
          </a:p>
        </p:txBody>
      </p:sp>
      <p:sp>
        <p:nvSpPr>
          <p:cNvPr id="27" name="TextBox 26">
            <a:extLst>
              <a:ext uri="{FF2B5EF4-FFF2-40B4-BE49-F238E27FC236}">
                <a16:creationId xmlns:a16="http://schemas.microsoft.com/office/drawing/2014/main" id="{181553A3-3C17-B96E-CD5E-1C9632C208E6}"/>
              </a:ext>
            </a:extLst>
          </p:cNvPr>
          <p:cNvSpPr txBox="1"/>
          <p:nvPr/>
        </p:nvSpPr>
        <p:spPr>
          <a:xfrm>
            <a:off x="3703584" y="4505894"/>
            <a:ext cx="1851429" cy="646331"/>
          </a:xfrm>
          <a:prstGeom prst="rect">
            <a:avLst/>
          </a:prstGeom>
          <a:noFill/>
        </p:spPr>
        <p:txBody>
          <a:bodyPr wrap="square">
            <a:spAutoFit/>
          </a:bodyPr>
          <a:lstStyle/>
          <a:p>
            <a:pPr algn="ctr"/>
            <a:r>
              <a:rPr lang="en-US" dirty="0">
                <a:solidFill>
                  <a:schemeClr val="bg1"/>
                </a:solidFill>
                <a:latin typeface="Century Gothic" panose="020B0502020202020204" pitchFamily="34" charset="0"/>
              </a:rPr>
              <a:t>Sun-centered Frame</a:t>
            </a:r>
            <a:endParaRPr lang="en-US" dirty="0"/>
          </a:p>
        </p:txBody>
      </p:sp>
      <p:sp>
        <p:nvSpPr>
          <p:cNvPr id="28" name="TextBox 27">
            <a:extLst>
              <a:ext uri="{FF2B5EF4-FFF2-40B4-BE49-F238E27FC236}">
                <a16:creationId xmlns:a16="http://schemas.microsoft.com/office/drawing/2014/main" id="{F1E8AB83-49DF-50CE-9E84-EAA37CE13AE8}"/>
              </a:ext>
            </a:extLst>
          </p:cNvPr>
          <p:cNvSpPr txBox="1"/>
          <p:nvPr/>
        </p:nvSpPr>
        <p:spPr>
          <a:xfrm>
            <a:off x="9184793" y="3231575"/>
            <a:ext cx="7229230" cy="307777"/>
          </a:xfrm>
          <a:prstGeom prst="rect">
            <a:avLst/>
          </a:prstGeom>
          <a:noFill/>
        </p:spPr>
        <p:txBody>
          <a:bodyPr wrap="square">
            <a:spAutoFit/>
          </a:bodyPr>
          <a:lstStyle/>
          <a:p>
            <a:r>
              <a:rPr lang="en-US" sz="1400" dirty="0">
                <a:latin typeface="Century Gothic" panose="020B0502020202020204" pitchFamily="34" charset="0"/>
              </a:rPr>
              <a:t>Earth-Fixed Frame</a:t>
            </a:r>
            <a:endParaRPr lang="en-US" sz="1400" dirty="0"/>
          </a:p>
        </p:txBody>
      </p:sp>
    </p:spTree>
    <p:extLst>
      <p:ext uri="{BB962C8B-B14F-4D97-AF65-F5344CB8AC3E}">
        <p14:creationId xmlns:p14="http://schemas.microsoft.com/office/powerpoint/2010/main" val="39409894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691C7BB-ADFC-E442-B1A2-5DD7DD05ABE1}"/>
              </a:ext>
            </a:extLst>
          </p:cNvPr>
          <p:cNvSpPr/>
          <p:nvPr/>
        </p:nvSpPr>
        <p:spPr>
          <a:xfrm>
            <a:off x="9502815" y="6117807"/>
            <a:ext cx="2527139"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Integrated into dispenser at NASA KSC July 2021</a:t>
            </a:r>
          </a:p>
        </p:txBody>
      </p:sp>
      <p:sp>
        <p:nvSpPr>
          <p:cNvPr id="4" name="Rectangle 3">
            <a:extLst>
              <a:ext uri="{FF2B5EF4-FFF2-40B4-BE49-F238E27FC236}">
                <a16:creationId xmlns:a16="http://schemas.microsoft.com/office/drawing/2014/main" id="{A921DC5D-F723-5443-9C6B-74A18A4401A6}"/>
              </a:ext>
            </a:extLst>
          </p:cNvPr>
          <p:cNvSpPr/>
          <p:nvPr/>
        </p:nvSpPr>
        <p:spPr>
          <a:xfrm>
            <a:off x="287734" y="467163"/>
            <a:ext cx="8026947" cy="409342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LunaH</a:t>
            </a:r>
            <a:r>
              <a:rPr kumimoji="0" lang="en-US" sz="2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-Map has demonstrated the following: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Mini-NS development, qualification testing, characterization and </a:t>
            </a:r>
            <a:r>
              <a:rPr lang="en-US" sz="1600" dirty="0">
                <a:solidFill>
                  <a:prstClr val="white"/>
                </a:solidFill>
                <a:latin typeface="Century Gothic" panose="020B0502020202020204" pitchFamily="34" charset="0"/>
              </a:rPr>
              <a:t>collection of neutron data in lunar environment</a:t>
            </a: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a:t>
            </a:r>
            <a:r>
              <a:rPr kumimoji="0" lang="en-US" sz="16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sym typeface="Wingdings" pitchFamily="2" charset="2"/>
              </a:rPr>
              <a:t> </a:t>
            </a:r>
            <a:r>
              <a:rPr kumimoji="0" lang="en-US" sz="1600" b="1" i="0" u="none" strike="noStrike" kern="1200" cap="none" spc="0" normalizeH="0" baseline="0" noProof="0" dirty="0">
                <a:ln>
                  <a:noFill/>
                </a:ln>
                <a:solidFill>
                  <a:srgbClr val="00B050"/>
                </a:solidFill>
                <a:effectLst/>
                <a:uLnTx/>
                <a:uFillTx/>
                <a:latin typeface="Century Gothic" panose="020B0502020202020204" pitchFamily="34" charset="0"/>
                <a:ea typeface="+mn-ea"/>
                <a:cs typeface="+mn-cs"/>
                <a:sym typeface="Wingdings" pitchFamily="2" charset="2"/>
              </a:rPr>
              <a:t>DEMONSTRATED</a:t>
            </a:r>
            <a:r>
              <a:rPr kumimoji="0" lang="en-US" sz="1600" b="1" i="0" u="none" strike="noStrike" kern="1200" cap="none" spc="0" normalizeH="0" baseline="0" noProof="0" dirty="0">
                <a:ln>
                  <a:noFill/>
                </a:ln>
                <a:solidFill>
                  <a:srgbClr val="00B050"/>
                </a:solidFill>
                <a:effectLst/>
                <a:uLnTx/>
                <a:uFillTx/>
                <a:latin typeface="Century Gothic" panose="020B0502020202020204" pitchFamily="34" charset="0"/>
                <a:ea typeface="+mn-ea"/>
                <a:cs typeface="+mn-cs"/>
              </a:rPr>
              <a:t> TRL-9</a:t>
            </a:r>
          </a:p>
          <a:p>
            <a:pPr marL="285750" indent="-285750">
              <a:buFont typeface="Arial" panose="020B0604020202020204" pitchFamily="34" charset="0"/>
              <a:buChar char="•"/>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Demonstration of new </a:t>
            </a:r>
            <a:r>
              <a:rPr kumimoji="0" lang="en-US" sz="16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eHawk</a:t>
            </a: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solar arrays </a:t>
            </a:r>
            <a:r>
              <a:rPr kumimoji="0" lang="en-US" sz="16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sym typeface="Wingdings" pitchFamily="2" charset="2"/>
              </a:rPr>
              <a:t> </a:t>
            </a:r>
            <a:r>
              <a:rPr kumimoji="0" lang="en-US" sz="1600" b="1" i="0" u="none" strike="noStrike" kern="1200" cap="none" spc="0" normalizeH="0" baseline="0" noProof="0" dirty="0">
                <a:ln>
                  <a:noFill/>
                </a:ln>
                <a:solidFill>
                  <a:srgbClr val="00B050"/>
                </a:solidFill>
                <a:effectLst/>
                <a:uLnTx/>
                <a:uFillTx/>
                <a:latin typeface="Century Gothic" panose="020B0502020202020204" pitchFamily="34" charset="0"/>
                <a:ea typeface="+mn-ea"/>
                <a:cs typeface="+mn-cs"/>
                <a:sym typeface="Wingdings" pitchFamily="2" charset="2"/>
              </a:rPr>
              <a:t>DEMONSTRATED TRL-9</a:t>
            </a:r>
            <a:endParaRPr lang="en-US" sz="1600" dirty="0">
              <a:solidFill>
                <a:srgbClr val="00B050"/>
              </a:solidFill>
              <a:latin typeface="Century Gothic" panose="020B0502020202020204" pitchFamily="34" charset="0"/>
              <a:sym typeface="Wingdings" pitchFamily="2" charset="2"/>
            </a:endParaRPr>
          </a:p>
          <a:p>
            <a:pPr marL="285750" indent="-285750">
              <a:buFont typeface="Arial" panose="020B0604020202020204" pitchFamily="34" charset="0"/>
              <a:buChar char="•"/>
              <a:defRPr/>
            </a:pPr>
            <a:r>
              <a:rPr kumimoji="0" lang="en-US" sz="160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sym typeface="Wingdings" pitchFamily="2" charset="2"/>
              </a:rPr>
              <a:t>Demonstration of 6U deep-space </a:t>
            </a:r>
            <a:r>
              <a:rPr kumimoji="0" lang="en-US" sz="1600" i="0" u="none" strike="noStrike" kern="1200" cap="none" spc="0" normalizeH="0" baseline="0" noProof="0" dirty="0" err="1">
                <a:ln>
                  <a:noFill/>
                </a:ln>
                <a:solidFill>
                  <a:schemeClr val="bg1"/>
                </a:solidFill>
                <a:effectLst/>
                <a:uLnTx/>
                <a:uFillTx/>
                <a:latin typeface="Century Gothic" panose="020B0502020202020204" pitchFamily="34" charset="0"/>
                <a:ea typeface="+mn-ea"/>
                <a:cs typeface="+mn-cs"/>
                <a:sym typeface="Wingdings" pitchFamily="2" charset="2"/>
              </a:rPr>
              <a:t>cubesat</a:t>
            </a:r>
            <a:r>
              <a:rPr kumimoji="0" lang="en-US" sz="160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sym typeface="Wingdings" pitchFamily="2" charset="2"/>
              </a:rPr>
              <a:t> spacecraft bus </a:t>
            </a:r>
            <a:r>
              <a:rPr kumimoji="0" lang="en-US" sz="16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sym typeface="Wingdings" pitchFamily="2" charset="2"/>
              </a:rPr>
              <a:t> </a:t>
            </a:r>
            <a:r>
              <a:rPr kumimoji="0" lang="en-US" sz="1600" b="1" i="0" u="none" strike="noStrike" kern="1200" cap="none" spc="0" normalizeH="0" baseline="0" noProof="0" dirty="0">
                <a:ln>
                  <a:noFill/>
                </a:ln>
                <a:solidFill>
                  <a:srgbClr val="00B050"/>
                </a:solidFill>
                <a:effectLst/>
                <a:uLnTx/>
                <a:uFillTx/>
                <a:latin typeface="Century Gothic" panose="020B0502020202020204" pitchFamily="34" charset="0"/>
                <a:ea typeface="+mn-ea"/>
                <a:cs typeface="+mn-cs"/>
                <a:sym typeface="Wingdings" pitchFamily="2" charset="2"/>
              </a:rPr>
              <a:t>DEMONSTRATED TRL-9</a:t>
            </a:r>
            <a:endParaRPr kumimoji="0" lang="en-US" sz="160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Development of the BIT-3 and demonstration in-flight </a:t>
            </a:r>
            <a:r>
              <a:rPr kumimoji="0" lang="en-US" sz="16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sym typeface="Wingdings" pitchFamily="2" charset="2"/>
              </a:rPr>
              <a:t> </a:t>
            </a:r>
            <a:r>
              <a:rPr kumimoji="0" lang="en-US" sz="1600" b="1" i="0" u="none" strike="noStrike" kern="1200" cap="none" spc="0" normalizeH="0" baseline="0" noProof="0" dirty="0">
                <a:ln>
                  <a:noFill/>
                </a:ln>
                <a:solidFill>
                  <a:srgbClr val="00B050"/>
                </a:solidFill>
                <a:effectLst/>
                <a:uLnTx/>
                <a:uFillTx/>
                <a:latin typeface="Century Gothic" panose="020B0502020202020204" pitchFamily="34" charset="0"/>
                <a:ea typeface="+mn-ea"/>
                <a:cs typeface="+mn-cs"/>
                <a:sym typeface="Wingdings" pitchFamily="2" charset="2"/>
              </a:rPr>
              <a:t>DEMONSTRATED</a:t>
            </a:r>
            <a:r>
              <a:rPr kumimoji="0" lang="en-US" sz="1600" b="1" i="0" u="none" strike="noStrike" kern="1200" cap="none" spc="0" normalizeH="0" baseline="0" noProof="0" dirty="0">
                <a:ln>
                  <a:noFill/>
                </a:ln>
                <a:solidFill>
                  <a:srgbClr val="00B050"/>
                </a:solidFill>
                <a:effectLst/>
                <a:uLnTx/>
                <a:uFillTx/>
                <a:latin typeface="Century Gothic" panose="020B0502020202020204" pitchFamily="34" charset="0"/>
                <a:ea typeface="+mn-ea"/>
                <a:cs typeface="+mn-cs"/>
              </a:rPr>
              <a:t> TRL-6</a:t>
            </a:r>
            <a:endParaRPr kumimoji="0" lang="en-US" sz="1600" b="0" i="0" u="none" strike="noStrike" kern="1200" cap="none" spc="0" normalizeH="0" baseline="0" noProof="0" dirty="0">
              <a:ln>
                <a:noFill/>
              </a:ln>
              <a:solidFill>
                <a:srgbClr val="00B050"/>
              </a:solidFill>
              <a:effectLst/>
              <a:uLnTx/>
              <a:uFillTx/>
              <a:latin typeface="Century Gothic" panose="020B0502020202020204" pitchFamily="34" charset="0"/>
              <a:ea typeface="+mn-ea"/>
              <a:cs typeface="+mn-cs"/>
            </a:endParaRPr>
          </a:p>
          <a:p>
            <a:pPr marL="285750" indent="-285750">
              <a:buFont typeface="Arial" panose="020B0604020202020204" pitchFamily="34" charset="0"/>
              <a:buChar char="•"/>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Fully functional Mission Operations Center at ASU (transmitting commands, receiving telemetry, tracking data and ground station monitor data). Successful GDS and compatibility tests with all DSN stations and ESA stations </a:t>
            </a:r>
            <a:r>
              <a:rPr kumimoji="0" lang="en-US" sz="16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sym typeface="Wingdings" pitchFamily="2" charset="2"/>
              </a:rPr>
              <a:t> </a:t>
            </a:r>
            <a:r>
              <a:rPr kumimoji="0" lang="en-US" sz="1600" b="1" i="0" u="none" strike="noStrike" kern="1200" cap="none" spc="0" normalizeH="0" baseline="0" noProof="0" dirty="0">
                <a:ln>
                  <a:noFill/>
                </a:ln>
                <a:solidFill>
                  <a:srgbClr val="00B050"/>
                </a:solidFill>
                <a:effectLst/>
                <a:uLnTx/>
                <a:uFillTx/>
                <a:latin typeface="Century Gothic" panose="020B0502020202020204" pitchFamily="34" charset="0"/>
                <a:ea typeface="+mn-ea"/>
                <a:cs typeface="+mn-cs"/>
                <a:sym typeface="Wingdings" pitchFamily="2" charset="2"/>
              </a:rPr>
              <a:t>DEMONSTRATED</a:t>
            </a:r>
            <a:endParaRPr kumimoji="0" lang="en-US" sz="1600" b="0" i="0" u="none" strike="noStrike" kern="1200" cap="none" spc="0" normalizeH="0" baseline="0" noProof="0" dirty="0">
              <a:ln>
                <a:noFill/>
              </a:ln>
              <a:solidFill>
                <a:srgbClr val="00B050"/>
              </a:solidFill>
              <a:effectLst/>
              <a:uLnTx/>
              <a:uFillTx/>
              <a:latin typeface="Century Gothic" panose="020B0502020202020204"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Star and planet imaging for space auto-navigation software (L &gt; 5 days) </a:t>
            </a:r>
            <a:r>
              <a:rPr kumimoji="0" lang="en-US" sz="16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sym typeface="Wingdings" pitchFamily="2" charset="2"/>
              </a:rPr>
              <a:t> </a:t>
            </a:r>
            <a:r>
              <a:rPr kumimoji="0" lang="en-US" sz="1600" b="1" i="0" u="none" strike="noStrike" kern="1200" cap="none" spc="0" normalizeH="0" baseline="0" noProof="0" dirty="0">
                <a:ln>
                  <a:noFill/>
                </a:ln>
                <a:solidFill>
                  <a:srgbClr val="00B050"/>
                </a:solidFill>
                <a:effectLst/>
                <a:uLnTx/>
                <a:uFillTx/>
                <a:latin typeface="Century Gothic" panose="020B0502020202020204" pitchFamily="34" charset="0"/>
                <a:ea typeface="+mn-ea"/>
                <a:cs typeface="+mn-cs"/>
                <a:sym typeface="Wingdings" pitchFamily="2" charset="2"/>
              </a:rPr>
              <a:t>DEMONSTRATED</a:t>
            </a:r>
            <a:endParaRPr kumimoji="0" lang="en-US" sz="1600" b="0" i="0" u="none" strike="noStrike" kern="1200" cap="none" spc="0" normalizeH="0" baseline="0" noProof="0" dirty="0">
              <a:ln>
                <a:noFill/>
              </a:ln>
              <a:solidFill>
                <a:srgbClr val="00B050"/>
              </a:solidFill>
              <a:effectLst/>
              <a:uLnTx/>
              <a:uFillTx/>
              <a:latin typeface="Century Gothic" panose="020B0502020202020204" pitchFamily="34" charset="0"/>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PN DDOR ranging (Scheduled for May 7</a:t>
            </a:r>
            <a:r>
              <a:rPr kumimoji="0" lang="en-US" sz="1600" b="0" i="0" u="none" strike="noStrike" kern="1200" cap="none" spc="0" normalizeH="0" baseline="30000" noProof="0" dirty="0">
                <a:ln>
                  <a:noFill/>
                </a:ln>
                <a:solidFill>
                  <a:prstClr val="white"/>
                </a:solidFill>
                <a:effectLst/>
                <a:uLnTx/>
                <a:uFillTx/>
                <a:latin typeface="Century Gothic" panose="020B0502020202020204" pitchFamily="34" charset="0"/>
                <a:ea typeface="+mn-ea"/>
                <a:cs typeface="+mn-cs"/>
              </a:rPr>
              <a:t>th</a:t>
            </a: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t>
            </a:r>
          </a:p>
        </p:txBody>
      </p:sp>
      <p:pic>
        <p:nvPicPr>
          <p:cNvPr id="6" name="Picture 5">
            <a:extLst>
              <a:ext uri="{FF2B5EF4-FFF2-40B4-BE49-F238E27FC236}">
                <a16:creationId xmlns:a16="http://schemas.microsoft.com/office/drawing/2014/main" id="{A6AB57B1-7694-0AF3-4008-ACB9396051A1}"/>
              </a:ext>
            </a:extLst>
          </p:cNvPr>
          <p:cNvPicPr>
            <a:picLocks noChangeAspect="1"/>
          </p:cNvPicPr>
          <p:nvPr/>
        </p:nvPicPr>
        <p:blipFill>
          <a:blip r:embed="rId2"/>
          <a:stretch>
            <a:fillRect/>
          </a:stretch>
        </p:blipFill>
        <p:spPr>
          <a:xfrm>
            <a:off x="8314681" y="93862"/>
            <a:ext cx="4169370" cy="4169370"/>
          </a:xfrm>
          <a:prstGeom prst="rect">
            <a:avLst/>
          </a:prstGeom>
        </p:spPr>
      </p:pic>
      <p:pic>
        <p:nvPicPr>
          <p:cNvPr id="7" name="Picture 6" descr="A picture containing indoor, person&#10;&#10;Description automatically generated">
            <a:extLst>
              <a:ext uri="{FF2B5EF4-FFF2-40B4-BE49-F238E27FC236}">
                <a16:creationId xmlns:a16="http://schemas.microsoft.com/office/drawing/2014/main" id="{B1DD2625-305B-892A-183C-DA2122BC65DC}"/>
              </a:ext>
            </a:extLst>
          </p:cNvPr>
          <p:cNvPicPr>
            <a:picLocks noChangeAspect="1"/>
          </p:cNvPicPr>
          <p:nvPr/>
        </p:nvPicPr>
        <p:blipFill rotWithShape="1">
          <a:blip r:embed="rId3"/>
          <a:srcRect b="16455"/>
          <a:stretch/>
        </p:blipFill>
        <p:spPr>
          <a:xfrm>
            <a:off x="8890427" y="3753593"/>
            <a:ext cx="2901322" cy="1817922"/>
          </a:xfrm>
          <a:prstGeom prst="rect">
            <a:avLst/>
          </a:prstGeom>
        </p:spPr>
      </p:pic>
      <p:sp>
        <p:nvSpPr>
          <p:cNvPr id="9" name="TextBox 8">
            <a:extLst>
              <a:ext uri="{FF2B5EF4-FFF2-40B4-BE49-F238E27FC236}">
                <a16:creationId xmlns:a16="http://schemas.microsoft.com/office/drawing/2014/main" id="{9BAA17F9-5E7D-74EC-3225-343A749AFBC5}"/>
              </a:ext>
            </a:extLst>
          </p:cNvPr>
          <p:cNvSpPr txBox="1"/>
          <p:nvPr/>
        </p:nvSpPr>
        <p:spPr>
          <a:xfrm>
            <a:off x="226281" y="6067671"/>
            <a:ext cx="8209419" cy="646331"/>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strike="noStrike" kern="1200" cap="none" spc="0" normalizeH="0" baseline="0" noProof="0" dirty="0">
                <a:ln>
                  <a:noFill/>
                </a:ln>
                <a:effectLst/>
                <a:uLnTx/>
                <a:uFillTx/>
                <a:latin typeface="Century Gothic" panose="020B0502020202020204" pitchFamily="34" charset="0"/>
                <a:ea typeface="+mn-ea"/>
                <a:cs typeface="+mn-cs"/>
              </a:rPr>
              <a:t>These missions are exciting, involve students and new companies, and should be used to increase diversity in PIs and mission participation.</a:t>
            </a:r>
          </a:p>
        </p:txBody>
      </p:sp>
      <p:sp>
        <p:nvSpPr>
          <p:cNvPr id="11" name="TextBox 10">
            <a:extLst>
              <a:ext uri="{FF2B5EF4-FFF2-40B4-BE49-F238E27FC236}">
                <a16:creationId xmlns:a16="http://schemas.microsoft.com/office/drawing/2014/main" id="{965A20BB-E7E0-FCAB-07F5-83B5553661AC}"/>
              </a:ext>
            </a:extLst>
          </p:cNvPr>
          <p:cNvSpPr txBox="1"/>
          <p:nvPr/>
        </p:nvSpPr>
        <p:spPr>
          <a:xfrm>
            <a:off x="287734" y="4513074"/>
            <a:ext cx="7648158" cy="1323439"/>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Trained dozens of undergraduate and graduate students, helping to launch their careers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…all on one of the smallest (and lowest cost) interplanetary spacecraft even built!</a:t>
            </a:r>
          </a:p>
        </p:txBody>
      </p:sp>
    </p:spTree>
    <p:extLst>
      <p:ext uri="{BB962C8B-B14F-4D97-AF65-F5344CB8AC3E}">
        <p14:creationId xmlns:p14="http://schemas.microsoft.com/office/powerpoint/2010/main" val="23835112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54FC08ED-B9B8-0C45-B3E0-27C142DBA936}"/>
              </a:ext>
            </a:extLst>
          </p:cNvPr>
          <p:cNvPicPr>
            <a:picLocks noChangeAspect="1"/>
          </p:cNvPicPr>
          <p:nvPr/>
        </p:nvPicPr>
        <p:blipFill>
          <a:blip r:embed="rId3"/>
          <a:stretch>
            <a:fillRect/>
          </a:stretch>
        </p:blipFill>
        <p:spPr>
          <a:xfrm>
            <a:off x="62221" y="-332740"/>
            <a:ext cx="2137288" cy="2137288"/>
          </a:xfrm>
          <a:prstGeom prst="rect">
            <a:avLst/>
          </a:prstGeom>
        </p:spPr>
      </p:pic>
      <p:sp>
        <p:nvSpPr>
          <p:cNvPr id="22" name="Title 1">
            <a:extLst>
              <a:ext uri="{FF2B5EF4-FFF2-40B4-BE49-F238E27FC236}">
                <a16:creationId xmlns:a16="http://schemas.microsoft.com/office/drawing/2014/main" id="{C4EECF6B-4162-3145-9C7E-E427834702B3}"/>
              </a:ext>
            </a:extLst>
          </p:cNvPr>
          <p:cNvSpPr txBox="1">
            <a:spLocks/>
          </p:cNvSpPr>
          <p:nvPr/>
        </p:nvSpPr>
        <p:spPr>
          <a:xfrm>
            <a:off x="8541523" y="34599"/>
            <a:ext cx="3463945"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err="1">
                <a:ln>
                  <a:noFill/>
                </a:ln>
                <a:solidFill>
                  <a:prstClr val="white"/>
                </a:solidFill>
                <a:effectLst/>
                <a:uLnTx/>
                <a:uFillTx/>
                <a:latin typeface="Century Gothic" panose="020B0502020202020204" pitchFamily="34" charset="0"/>
                <a:ea typeface="+mj-ea"/>
                <a:cs typeface="+mj-cs"/>
              </a:rPr>
              <a:t>LunaH</a:t>
            </a:r>
            <a:r>
              <a:rPr kumimoji="0" lang="en-US" sz="4000" b="0" i="0" u="none" strike="noStrike" kern="1200" cap="none" spc="0" normalizeH="0" baseline="0" noProof="0" dirty="0">
                <a:ln>
                  <a:noFill/>
                </a:ln>
                <a:solidFill>
                  <a:prstClr val="white"/>
                </a:solidFill>
                <a:effectLst/>
                <a:uLnTx/>
                <a:uFillTx/>
                <a:latin typeface="Century Gothic" panose="020B0502020202020204" pitchFamily="34" charset="0"/>
                <a:ea typeface="+mj-ea"/>
                <a:cs typeface="+mj-cs"/>
              </a:rPr>
              <a:t>-Map Press Kit</a:t>
            </a:r>
          </a:p>
        </p:txBody>
      </p:sp>
      <p:sp>
        <p:nvSpPr>
          <p:cNvPr id="14" name="TextBox 13">
            <a:extLst>
              <a:ext uri="{FF2B5EF4-FFF2-40B4-BE49-F238E27FC236}">
                <a16:creationId xmlns:a16="http://schemas.microsoft.com/office/drawing/2014/main" id="{7E872E68-9820-37D7-6DF2-B2B48E3960C6}"/>
              </a:ext>
            </a:extLst>
          </p:cNvPr>
          <p:cNvSpPr txBox="1"/>
          <p:nvPr/>
        </p:nvSpPr>
        <p:spPr>
          <a:xfrm>
            <a:off x="9247755" y="6065812"/>
            <a:ext cx="275771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Available on </a:t>
            </a:r>
            <a:r>
              <a:rPr kumimoji="0" lang="en-US" sz="18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lunahmap.asu.edu</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9" name="Picture 8" descr="A picture containing text&#10;&#10;Description automatically generated">
            <a:extLst>
              <a:ext uri="{FF2B5EF4-FFF2-40B4-BE49-F238E27FC236}">
                <a16:creationId xmlns:a16="http://schemas.microsoft.com/office/drawing/2014/main" id="{619FBDC5-90FC-A883-CB3F-75E7D38E3C27}"/>
              </a:ext>
            </a:extLst>
          </p:cNvPr>
          <p:cNvPicPr>
            <a:picLocks noChangeAspect="1"/>
          </p:cNvPicPr>
          <p:nvPr/>
        </p:nvPicPr>
        <p:blipFill>
          <a:blip r:embed="rId4"/>
          <a:stretch>
            <a:fillRect/>
          </a:stretch>
        </p:blipFill>
        <p:spPr>
          <a:xfrm>
            <a:off x="3212549" y="34598"/>
            <a:ext cx="5291019" cy="6809155"/>
          </a:xfrm>
          <a:prstGeom prst="rect">
            <a:avLst/>
          </a:prstGeom>
        </p:spPr>
      </p:pic>
      <p:sp>
        <p:nvSpPr>
          <p:cNvPr id="12" name="Triangle 11">
            <a:extLst>
              <a:ext uri="{FF2B5EF4-FFF2-40B4-BE49-F238E27FC236}">
                <a16:creationId xmlns:a16="http://schemas.microsoft.com/office/drawing/2014/main" id="{DE6BB7EA-0AC8-EC78-74CE-BE2AD819105A}"/>
              </a:ext>
            </a:extLst>
          </p:cNvPr>
          <p:cNvSpPr/>
          <p:nvPr/>
        </p:nvSpPr>
        <p:spPr>
          <a:xfrm rot="8851162">
            <a:off x="2093144" y="4186096"/>
            <a:ext cx="1558487" cy="1193128"/>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1418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331432F6-0867-63D5-BE55-70426030915B}"/>
              </a:ext>
            </a:extLst>
          </p:cNvPr>
          <p:cNvGrpSpPr/>
          <p:nvPr/>
        </p:nvGrpSpPr>
        <p:grpSpPr>
          <a:xfrm rot="2218056">
            <a:off x="-230747" y="1465382"/>
            <a:ext cx="3667891" cy="3331593"/>
            <a:chOff x="-742009" y="2820040"/>
            <a:chExt cx="4356352" cy="3956931"/>
          </a:xfrm>
        </p:grpSpPr>
        <p:pic>
          <p:nvPicPr>
            <p:cNvPr id="3" name="Picture 2" descr="A picture containing person, dark&#10;&#10;Description automatically generated">
              <a:extLst>
                <a:ext uri="{FF2B5EF4-FFF2-40B4-BE49-F238E27FC236}">
                  <a16:creationId xmlns:a16="http://schemas.microsoft.com/office/drawing/2014/main" id="{54A8C978-2406-68AD-6FC7-B236A46822D1}"/>
                </a:ext>
              </a:extLst>
            </p:cNvPr>
            <p:cNvPicPr>
              <a:picLocks noChangeAspect="1"/>
            </p:cNvPicPr>
            <p:nvPr/>
          </p:nvPicPr>
          <p:blipFill>
            <a:blip r:embed="rId3"/>
            <a:stretch>
              <a:fillRect/>
            </a:stretch>
          </p:blipFill>
          <p:spPr>
            <a:xfrm rot="19831430">
              <a:off x="-742009" y="3013965"/>
              <a:ext cx="4356352" cy="3584506"/>
            </a:xfrm>
            <a:prstGeom prst="rect">
              <a:avLst/>
            </a:prstGeom>
          </p:spPr>
        </p:pic>
        <p:sp>
          <p:nvSpPr>
            <p:cNvPr id="4" name="Rectangle 3">
              <a:extLst>
                <a:ext uri="{FF2B5EF4-FFF2-40B4-BE49-F238E27FC236}">
                  <a16:creationId xmlns:a16="http://schemas.microsoft.com/office/drawing/2014/main" id="{3FCB36EE-F373-A065-CEF1-E114F70BD302}"/>
                </a:ext>
              </a:extLst>
            </p:cNvPr>
            <p:cNvSpPr/>
            <p:nvPr/>
          </p:nvSpPr>
          <p:spPr>
            <a:xfrm>
              <a:off x="2504995" y="2820040"/>
              <a:ext cx="814508" cy="96050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9370601C-3C38-B4B4-28DF-86D602AC20C8}"/>
                </a:ext>
              </a:extLst>
            </p:cNvPr>
            <p:cNvSpPr/>
            <p:nvPr/>
          </p:nvSpPr>
          <p:spPr>
            <a:xfrm>
              <a:off x="2743200" y="5350514"/>
              <a:ext cx="453981" cy="96050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090B4B9-06C9-E698-4BB2-C902AA4AFFA9}"/>
                </a:ext>
              </a:extLst>
            </p:cNvPr>
            <p:cNvSpPr/>
            <p:nvPr/>
          </p:nvSpPr>
          <p:spPr>
            <a:xfrm>
              <a:off x="1986422" y="5975269"/>
              <a:ext cx="949021" cy="80170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riangle 7">
              <a:extLst>
                <a:ext uri="{FF2B5EF4-FFF2-40B4-BE49-F238E27FC236}">
                  <a16:creationId xmlns:a16="http://schemas.microsoft.com/office/drawing/2014/main" id="{A069147D-B8DC-55CF-7E47-7D63E5E65A0F}"/>
                </a:ext>
              </a:extLst>
            </p:cNvPr>
            <p:cNvSpPr/>
            <p:nvPr/>
          </p:nvSpPr>
          <p:spPr>
            <a:xfrm rot="8225239">
              <a:off x="2543415" y="5895133"/>
              <a:ext cx="368834" cy="322730"/>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0" name="Picture 19">
            <a:extLst>
              <a:ext uri="{FF2B5EF4-FFF2-40B4-BE49-F238E27FC236}">
                <a16:creationId xmlns:a16="http://schemas.microsoft.com/office/drawing/2014/main" id="{54FC08ED-B9B8-0C45-B3E0-27C142DBA936}"/>
              </a:ext>
            </a:extLst>
          </p:cNvPr>
          <p:cNvPicPr>
            <a:picLocks noChangeAspect="1"/>
          </p:cNvPicPr>
          <p:nvPr/>
        </p:nvPicPr>
        <p:blipFill>
          <a:blip r:embed="rId4"/>
          <a:stretch>
            <a:fillRect/>
          </a:stretch>
        </p:blipFill>
        <p:spPr>
          <a:xfrm>
            <a:off x="62221" y="-332740"/>
            <a:ext cx="2137288" cy="2137288"/>
          </a:xfrm>
          <a:prstGeom prst="rect">
            <a:avLst/>
          </a:prstGeom>
        </p:spPr>
      </p:pic>
      <p:sp>
        <p:nvSpPr>
          <p:cNvPr id="22" name="Title 1">
            <a:extLst>
              <a:ext uri="{FF2B5EF4-FFF2-40B4-BE49-F238E27FC236}">
                <a16:creationId xmlns:a16="http://schemas.microsoft.com/office/drawing/2014/main" id="{C4EECF6B-4162-3145-9C7E-E427834702B3}"/>
              </a:ext>
            </a:extLst>
          </p:cNvPr>
          <p:cNvSpPr txBox="1">
            <a:spLocks/>
          </p:cNvSpPr>
          <p:nvPr/>
        </p:nvSpPr>
        <p:spPr>
          <a:xfrm>
            <a:off x="8541523" y="34599"/>
            <a:ext cx="3463945" cy="132556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err="1">
                <a:ln>
                  <a:noFill/>
                </a:ln>
                <a:solidFill>
                  <a:prstClr val="white"/>
                </a:solidFill>
                <a:effectLst/>
                <a:uLnTx/>
                <a:uFillTx/>
                <a:latin typeface="Century Gothic" panose="020B0502020202020204" pitchFamily="34" charset="0"/>
                <a:ea typeface="+mj-ea"/>
                <a:cs typeface="+mj-cs"/>
              </a:rPr>
              <a:t>LunaH</a:t>
            </a:r>
            <a:r>
              <a:rPr kumimoji="0" lang="en-US" sz="4000" b="0" i="0" u="none" strike="noStrike" kern="1200" cap="none" spc="0" normalizeH="0" baseline="0" noProof="0" dirty="0">
                <a:ln>
                  <a:noFill/>
                </a:ln>
                <a:solidFill>
                  <a:prstClr val="white"/>
                </a:solidFill>
                <a:effectLst/>
                <a:uLnTx/>
                <a:uFillTx/>
                <a:latin typeface="Century Gothic" panose="020B0502020202020204" pitchFamily="34" charset="0"/>
                <a:ea typeface="+mj-ea"/>
                <a:cs typeface="+mj-cs"/>
              </a:rPr>
              <a:t>-Map Press Kit</a:t>
            </a:r>
          </a:p>
        </p:txBody>
      </p:sp>
      <p:sp>
        <p:nvSpPr>
          <p:cNvPr id="14" name="TextBox 13">
            <a:extLst>
              <a:ext uri="{FF2B5EF4-FFF2-40B4-BE49-F238E27FC236}">
                <a16:creationId xmlns:a16="http://schemas.microsoft.com/office/drawing/2014/main" id="{7E872E68-9820-37D7-6DF2-B2B48E3960C6}"/>
              </a:ext>
            </a:extLst>
          </p:cNvPr>
          <p:cNvSpPr txBox="1"/>
          <p:nvPr/>
        </p:nvSpPr>
        <p:spPr>
          <a:xfrm>
            <a:off x="9247755" y="6065812"/>
            <a:ext cx="275771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Available on </a:t>
            </a:r>
            <a:r>
              <a:rPr kumimoji="0" lang="en-US" sz="18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lunahmap.asu.edu</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9" name="Picture 8" descr="A picture containing text&#10;&#10;Description automatically generated">
            <a:extLst>
              <a:ext uri="{FF2B5EF4-FFF2-40B4-BE49-F238E27FC236}">
                <a16:creationId xmlns:a16="http://schemas.microsoft.com/office/drawing/2014/main" id="{619FBDC5-90FC-A883-CB3F-75E7D38E3C27}"/>
              </a:ext>
            </a:extLst>
          </p:cNvPr>
          <p:cNvPicPr>
            <a:picLocks noChangeAspect="1"/>
          </p:cNvPicPr>
          <p:nvPr/>
        </p:nvPicPr>
        <p:blipFill>
          <a:blip r:embed="rId5"/>
          <a:stretch>
            <a:fillRect/>
          </a:stretch>
        </p:blipFill>
        <p:spPr>
          <a:xfrm>
            <a:off x="3212549" y="34598"/>
            <a:ext cx="5291019" cy="6809155"/>
          </a:xfrm>
          <a:prstGeom prst="rect">
            <a:avLst/>
          </a:prstGeom>
        </p:spPr>
      </p:pic>
      <p:sp>
        <p:nvSpPr>
          <p:cNvPr id="12" name="Triangle 11">
            <a:extLst>
              <a:ext uri="{FF2B5EF4-FFF2-40B4-BE49-F238E27FC236}">
                <a16:creationId xmlns:a16="http://schemas.microsoft.com/office/drawing/2014/main" id="{DE6BB7EA-0AC8-EC78-74CE-BE2AD819105A}"/>
              </a:ext>
            </a:extLst>
          </p:cNvPr>
          <p:cNvSpPr/>
          <p:nvPr/>
        </p:nvSpPr>
        <p:spPr>
          <a:xfrm rot="8851162">
            <a:off x="2093144" y="4186096"/>
            <a:ext cx="1558487" cy="1193128"/>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32A5817C-7FD4-7F88-5300-6F2C7A2E407C}"/>
              </a:ext>
            </a:extLst>
          </p:cNvPr>
          <p:cNvSpPr txBox="1"/>
          <p:nvPr/>
        </p:nvSpPr>
        <p:spPr>
          <a:xfrm rot="19485815">
            <a:off x="335998" y="2088788"/>
            <a:ext cx="2124813"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2039 satellite recovery mission</a:t>
            </a:r>
            <a:endParaRPr kumimoji="0" lang="en-US" sz="105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611173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now covered mountain&#10;&#10;Description automatically generated">
            <a:extLst>
              <a:ext uri="{FF2B5EF4-FFF2-40B4-BE49-F238E27FC236}">
                <a16:creationId xmlns:a16="http://schemas.microsoft.com/office/drawing/2014/main" id="{408620C7-3815-5C40-91F6-420293F847F2}"/>
              </a:ext>
            </a:extLst>
          </p:cNvPr>
          <p:cNvPicPr>
            <a:picLocks noChangeAspect="1"/>
          </p:cNvPicPr>
          <p:nvPr/>
        </p:nvPicPr>
        <p:blipFill rotWithShape="1">
          <a:blip r:embed="rId2"/>
          <a:srcRect r="16445" b="1"/>
          <a:stretch/>
        </p:blipFill>
        <p:spPr>
          <a:xfrm>
            <a:off x="20" y="10"/>
            <a:ext cx="12191980" cy="6857990"/>
          </a:xfrm>
          <a:prstGeom prst="rect">
            <a:avLst/>
          </a:prstGeom>
        </p:spPr>
      </p:pic>
      <p:sp>
        <p:nvSpPr>
          <p:cNvPr id="6" name="Slide Number Placeholder 5"/>
          <p:cNvSpPr>
            <a:spLocks noGrp="1"/>
          </p:cNvSpPr>
          <p:nvPr>
            <p:ph type="sldNum" sz="quarter" idx="12"/>
          </p:nvPr>
        </p:nvSpPr>
        <p:spPr>
          <a:xfrm>
            <a:off x="8610600" y="6356350"/>
            <a:ext cx="2743200" cy="365125"/>
          </a:xfrm>
        </p:spPr>
        <p:txBody>
          <a:bodyPr>
            <a:normAutofit/>
          </a:bodyPr>
          <a:lstStyle/>
          <a:p>
            <a:pPr>
              <a:spcAft>
                <a:spcPts val="600"/>
              </a:spcAft>
            </a:pPr>
            <a:fld id="{B92CA397-755A-1547-86A9-B93661248AC8}" type="slidenum">
              <a:rPr lang="en-US" smtClean="0">
                <a:solidFill>
                  <a:srgbClr val="FFFFFF"/>
                </a:solidFill>
              </a:rPr>
              <a:pPr>
                <a:spcAft>
                  <a:spcPts val="600"/>
                </a:spcAft>
              </a:pPr>
              <a:t>28</a:t>
            </a:fld>
            <a:endParaRPr lang="en-US">
              <a:solidFill>
                <a:srgbClr val="FFFFFF"/>
              </a:solidFill>
            </a:endParaRPr>
          </a:p>
        </p:txBody>
      </p:sp>
      <p:sp>
        <p:nvSpPr>
          <p:cNvPr id="2" name="TextBox 1"/>
          <p:cNvSpPr txBox="1"/>
          <p:nvPr/>
        </p:nvSpPr>
        <p:spPr>
          <a:xfrm>
            <a:off x="165100" y="5921255"/>
            <a:ext cx="2621743" cy="400110"/>
          </a:xfrm>
          <a:prstGeom prst="rect">
            <a:avLst/>
          </a:prstGeom>
          <a:noFill/>
        </p:spPr>
        <p:txBody>
          <a:bodyPr wrap="none" rtlCol="0">
            <a:spAutoFit/>
          </a:bodyPr>
          <a:lstStyle/>
          <a:p>
            <a:pPr>
              <a:spcAft>
                <a:spcPts val="600"/>
              </a:spcAft>
            </a:pPr>
            <a:r>
              <a:rPr lang="en-US" sz="2000" b="1" dirty="0">
                <a:solidFill>
                  <a:schemeClr val="bg1"/>
                </a:solidFill>
                <a:latin typeface="Century Gothic" panose="020B0502020202020204" pitchFamily="34" charset="0"/>
                <a:ea typeface="Helvetica" charset="0"/>
                <a:cs typeface="Helvetica" charset="0"/>
              </a:rPr>
              <a:t>Twitter: @</a:t>
            </a:r>
            <a:r>
              <a:rPr lang="en-US" sz="2000" b="1" dirty="0" err="1">
                <a:solidFill>
                  <a:schemeClr val="bg1"/>
                </a:solidFill>
                <a:latin typeface="Century Gothic" panose="020B0502020202020204" pitchFamily="34" charset="0"/>
                <a:ea typeface="Helvetica" charset="0"/>
                <a:cs typeface="Helvetica" charset="0"/>
              </a:rPr>
              <a:t>lunahmap</a:t>
            </a:r>
            <a:endParaRPr lang="en-US" sz="2000" b="1" dirty="0">
              <a:solidFill>
                <a:schemeClr val="bg1"/>
              </a:solidFill>
              <a:latin typeface="Century Gothic" panose="020B0502020202020204" pitchFamily="34" charset="0"/>
              <a:ea typeface="Helvetica" charset="0"/>
              <a:cs typeface="Helvetica" charset="0"/>
            </a:endParaRPr>
          </a:p>
        </p:txBody>
      </p:sp>
      <p:sp>
        <p:nvSpPr>
          <p:cNvPr id="4" name="TextBox 3"/>
          <p:cNvSpPr txBox="1"/>
          <p:nvPr/>
        </p:nvSpPr>
        <p:spPr>
          <a:xfrm>
            <a:off x="165100" y="6321365"/>
            <a:ext cx="6066084" cy="400110"/>
          </a:xfrm>
          <a:prstGeom prst="rect">
            <a:avLst/>
          </a:prstGeom>
          <a:noFill/>
        </p:spPr>
        <p:txBody>
          <a:bodyPr wrap="none" rtlCol="0">
            <a:spAutoFit/>
          </a:bodyPr>
          <a:lstStyle/>
          <a:p>
            <a:pPr>
              <a:spcAft>
                <a:spcPts val="600"/>
              </a:spcAft>
            </a:pPr>
            <a:r>
              <a:rPr lang="en-US" sz="2000" b="1">
                <a:solidFill>
                  <a:schemeClr val="bg1"/>
                </a:solidFill>
                <a:latin typeface="Century Gothic" panose="020B0502020202020204" pitchFamily="34" charset="0"/>
                <a:ea typeface="Helvetica" charset="0"/>
                <a:cs typeface="Helvetica" charset="0"/>
              </a:rPr>
              <a:t>lunahmap.asu.edu/foldyourown_lunahmap.pdf</a:t>
            </a:r>
          </a:p>
        </p:txBody>
      </p:sp>
      <p:pic>
        <p:nvPicPr>
          <p:cNvPr id="9" name="Picture 8" descr="A picture containing covered, bed, sitting, person&#10;&#10;Description automatically generated">
            <a:extLst>
              <a:ext uri="{FF2B5EF4-FFF2-40B4-BE49-F238E27FC236}">
                <a16:creationId xmlns:a16="http://schemas.microsoft.com/office/drawing/2014/main" id="{B8210842-340F-3745-AB09-8B6570D43B93}"/>
              </a:ext>
            </a:extLst>
          </p:cNvPr>
          <p:cNvPicPr>
            <a:picLocks noChangeAspect="1"/>
          </p:cNvPicPr>
          <p:nvPr/>
        </p:nvPicPr>
        <p:blipFill>
          <a:blip r:embed="rId3"/>
          <a:stretch>
            <a:fillRect/>
          </a:stretch>
        </p:blipFill>
        <p:spPr>
          <a:xfrm>
            <a:off x="9255858" y="5172075"/>
            <a:ext cx="2771042" cy="1549400"/>
          </a:xfrm>
          <a:prstGeom prst="rect">
            <a:avLst/>
          </a:prstGeom>
          <a:ln w="28575">
            <a:solidFill>
              <a:schemeClr val="bg1"/>
            </a:solidFill>
          </a:ln>
        </p:spPr>
      </p:pic>
      <p:pic>
        <p:nvPicPr>
          <p:cNvPr id="11" name="Picture 10">
            <a:extLst>
              <a:ext uri="{FF2B5EF4-FFF2-40B4-BE49-F238E27FC236}">
                <a16:creationId xmlns:a16="http://schemas.microsoft.com/office/drawing/2014/main" id="{3FFD2968-251D-3145-842E-E5C84E1B1BAA}"/>
              </a:ext>
            </a:extLst>
          </p:cNvPr>
          <p:cNvPicPr>
            <a:picLocks noChangeAspect="1"/>
          </p:cNvPicPr>
          <p:nvPr/>
        </p:nvPicPr>
        <p:blipFill>
          <a:blip r:embed="rId4"/>
          <a:stretch>
            <a:fillRect/>
          </a:stretch>
        </p:blipFill>
        <p:spPr>
          <a:xfrm>
            <a:off x="-395958" y="-633467"/>
            <a:ext cx="3594100" cy="3594100"/>
          </a:xfrm>
          <a:prstGeom prst="rect">
            <a:avLst/>
          </a:prstGeom>
        </p:spPr>
      </p:pic>
      <p:pic>
        <p:nvPicPr>
          <p:cNvPr id="5" name="Picture 4" descr="Qr code&#10;&#10;Description automatically generated">
            <a:extLst>
              <a:ext uri="{FF2B5EF4-FFF2-40B4-BE49-F238E27FC236}">
                <a16:creationId xmlns:a16="http://schemas.microsoft.com/office/drawing/2014/main" id="{075D62C5-3537-9CD9-19E8-5323F7B6D83D}"/>
              </a:ext>
            </a:extLst>
          </p:cNvPr>
          <p:cNvPicPr>
            <a:picLocks noChangeAspect="1"/>
          </p:cNvPicPr>
          <p:nvPr/>
        </p:nvPicPr>
        <p:blipFill>
          <a:blip r:embed="rId5"/>
          <a:stretch>
            <a:fillRect/>
          </a:stretch>
        </p:blipFill>
        <p:spPr>
          <a:xfrm>
            <a:off x="8994551" y="136525"/>
            <a:ext cx="3032349" cy="2891777"/>
          </a:xfrm>
          <a:prstGeom prst="rect">
            <a:avLst/>
          </a:prstGeom>
        </p:spPr>
      </p:pic>
    </p:spTree>
    <p:extLst>
      <p:ext uri="{BB962C8B-B14F-4D97-AF65-F5344CB8AC3E}">
        <p14:creationId xmlns:p14="http://schemas.microsoft.com/office/powerpoint/2010/main" val="1268351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916" y="-148856"/>
            <a:ext cx="12440093" cy="7017489"/>
          </a:xfrm>
          <a:prstGeom prst="rect">
            <a:avLst/>
          </a:prstGeom>
        </p:spPr>
      </p:pic>
      <p:sp>
        <p:nvSpPr>
          <p:cNvPr id="7" name="Rectangle 6">
            <a:extLst>
              <a:ext uri="{FF2B5EF4-FFF2-40B4-BE49-F238E27FC236}">
                <a16:creationId xmlns:a16="http://schemas.microsoft.com/office/drawing/2014/main" id="{6B9E2EE1-2873-014D-BB62-1D3DC374CAB0}"/>
              </a:ext>
            </a:extLst>
          </p:cNvPr>
          <p:cNvSpPr/>
          <p:nvPr/>
        </p:nvSpPr>
        <p:spPr>
          <a:xfrm>
            <a:off x="2808097" y="-164096"/>
            <a:ext cx="9096703" cy="58559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Picture 13">
            <a:extLst>
              <a:ext uri="{FF2B5EF4-FFF2-40B4-BE49-F238E27FC236}">
                <a16:creationId xmlns:a16="http://schemas.microsoft.com/office/drawing/2014/main" id="{D8672096-6A24-9C48-89E6-E94DBA021718}"/>
              </a:ext>
            </a:extLst>
          </p:cNvPr>
          <p:cNvPicPr>
            <a:picLocks noChangeAspect="1"/>
          </p:cNvPicPr>
          <p:nvPr/>
        </p:nvPicPr>
        <p:blipFill>
          <a:blip r:embed="rId4"/>
          <a:stretch>
            <a:fillRect/>
          </a:stretch>
        </p:blipFill>
        <p:spPr>
          <a:xfrm>
            <a:off x="-813918" y="-899078"/>
            <a:ext cx="3594100" cy="3594100"/>
          </a:xfrm>
          <a:prstGeom prst="rect">
            <a:avLst/>
          </a:prstGeom>
        </p:spPr>
      </p:pic>
      <p:pic>
        <p:nvPicPr>
          <p:cNvPr id="3" name="Picture 2">
            <a:extLst>
              <a:ext uri="{FF2B5EF4-FFF2-40B4-BE49-F238E27FC236}">
                <a16:creationId xmlns:a16="http://schemas.microsoft.com/office/drawing/2014/main" id="{41904D25-59A0-024B-AEAE-339D6C68D214}"/>
              </a:ext>
            </a:extLst>
          </p:cNvPr>
          <p:cNvPicPr>
            <a:picLocks noChangeAspect="1"/>
          </p:cNvPicPr>
          <p:nvPr/>
        </p:nvPicPr>
        <p:blipFill rotWithShape="1">
          <a:blip r:embed="rId5"/>
          <a:srcRect l="6800" r="9200"/>
          <a:stretch/>
        </p:blipFill>
        <p:spPr>
          <a:xfrm>
            <a:off x="2359815" y="-72495"/>
            <a:ext cx="1584149" cy="599196"/>
          </a:xfrm>
          <a:prstGeom prst="rect">
            <a:avLst/>
          </a:prstGeom>
        </p:spPr>
      </p:pic>
      <p:pic>
        <p:nvPicPr>
          <p:cNvPr id="4" name="Picture 3" descr="A picture containing indoor, floor, building&#10;&#10;Description automatically generated">
            <a:extLst>
              <a:ext uri="{FF2B5EF4-FFF2-40B4-BE49-F238E27FC236}">
                <a16:creationId xmlns:a16="http://schemas.microsoft.com/office/drawing/2014/main" id="{D1DB1739-8351-7846-BD17-67DA33E7C1BA}"/>
              </a:ext>
            </a:extLst>
          </p:cNvPr>
          <p:cNvPicPr>
            <a:picLocks noChangeAspect="1"/>
          </p:cNvPicPr>
          <p:nvPr/>
        </p:nvPicPr>
        <p:blipFill>
          <a:blip r:embed="rId6"/>
          <a:stretch>
            <a:fillRect/>
          </a:stretch>
        </p:blipFill>
        <p:spPr>
          <a:xfrm rot="5400000">
            <a:off x="1894630" y="912852"/>
            <a:ext cx="2514521" cy="1885891"/>
          </a:xfrm>
          <a:prstGeom prst="rect">
            <a:avLst/>
          </a:prstGeom>
        </p:spPr>
      </p:pic>
      <p:sp>
        <p:nvSpPr>
          <p:cNvPr id="11" name="Rectangle 10">
            <a:extLst>
              <a:ext uri="{FF2B5EF4-FFF2-40B4-BE49-F238E27FC236}">
                <a16:creationId xmlns:a16="http://schemas.microsoft.com/office/drawing/2014/main" id="{996C38F5-E3EA-2F40-8180-9758FBCA4672}"/>
              </a:ext>
            </a:extLst>
          </p:cNvPr>
          <p:cNvSpPr/>
          <p:nvPr/>
        </p:nvSpPr>
        <p:spPr>
          <a:xfrm>
            <a:off x="2133235" y="3081606"/>
            <a:ext cx="1961601"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Flight </a:t>
            </a:r>
            <a:r>
              <a:rPr kumimoji="0" lang="en-US" sz="14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eHawk</a:t>
            </a: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Solar Arrays</a:t>
            </a:r>
            <a:endPar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Slide Number Placeholder 5">
            <a:extLst>
              <a:ext uri="{FF2B5EF4-FFF2-40B4-BE49-F238E27FC236}">
                <a16:creationId xmlns:a16="http://schemas.microsoft.com/office/drawing/2014/main" id="{51E6D201-4038-3846-BC09-FC277ACBDA32}"/>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CA397-755A-1547-86A9-B93661248AC8}" type="slidenum">
              <a:rPr kumimoji="0" lang="en-US" sz="1200" b="0" i="0" u="none" strike="noStrike" kern="1200" cap="none" spc="0" normalizeH="0" baseline="0" noProof="0" smtClean="0">
                <a:ln>
                  <a:noFill/>
                </a:ln>
                <a:solidFill>
                  <a:prstClr val="white"/>
                </a:solidFill>
                <a:effectLst/>
                <a:uLnTx/>
                <a:uFillTx/>
                <a:latin typeface="Helvetica" charset="0"/>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white"/>
              </a:solidFill>
              <a:effectLst/>
              <a:uLnTx/>
              <a:uFillTx/>
              <a:latin typeface="Helvetica" charset="0"/>
            </a:endParaRPr>
          </a:p>
        </p:txBody>
      </p:sp>
      <p:pic>
        <p:nvPicPr>
          <p:cNvPr id="10" name="Picture 9" descr="A circuit board&#10;&#10;Description automatically generated">
            <a:extLst>
              <a:ext uri="{FF2B5EF4-FFF2-40B4-BE49-F238E27FC236}">
                <a16:creationId xmlns:a16="http://schemas.microsoft.com/office/drawing/2014/main" id="{F4FE8D85-2979-F046-8DC8-F0BE42FFD735}"/>
              </a:ext>
            </a:extLst>
          </p:cNvPr>
          <p:cNvPicPr>
            <a:picLocks noChangeAspect="1"/>
          </p:cNvPicPr>
          <p:nvPr/>
        </p:nvPicPr>
        <p:blipFill>
          <a:blip r:embed="rId7"/>
          <a:stretch>
            <a:fillRect/>
          </a:stretch>
        </p:blipFill>
        <p:spPr>
          <a:xfrm rot="16200000">
            <a:off x="3792859" y="1143504"/>
            <a:ext cx="2477997" cy="1393644"/>
          </a:xfrm>
          <a:prstGeom prst="rect">
            <a:avLst/>
          </a:prstGeom>
        </p:spPr>
      </p:pic>
      <p:sp>
        <p:nvSpPr>
          <p:cNvPr id="13" name="Rectangle 12">
            <a:extLst>
              <a:ext uri="{FF2B5EF4-FFF2-40B4-BE49-F238E27FC236}">
                <a16:creationId xmlns:a16="http://schemas.microsoft.com/office/drawing/2014/main" id="{A7D27748-2EC3-1947-97D8-1C58A9A74A8E}"/>
              </a:ext>
            </a:extLst>
          </p:cNvPr>
          <p:cNvSpPr/>
          <p:nvPr/>
        </p:nvSpPr>
        <p:spPr>
          <a:xfrm>
            <a:off x="4329491" y="3104542"/>
            <a:ext cx="1905278"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Flight Iris radio </a:t>
            </a:r>
            <a:endPar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5" name="Picture 14">
            <a:extLst>
              <a:ext uri="{FF2B5EF4-FFF2-40B4-BE49-F238E27FC236}">
                <a16:creationId xmlns:a16="http://schemas.microsoft.com/office/drawing/2014/main" id="{75C69077-69F5-7944-9968-B32458757C70}"/>
              </a:ext>
            </a:extLst>
          </p:cNvPr>
          <p:cNvPicPr>
            <a:picLocks noChangeAspect="1"/>
          </p:cNvPicPr>
          <p:nvPr/>
        </p:nvPicPr>
        <p:blipFill rotWithShape="1">
          <a:blip r:embed="rId8"/>
          <a:srcRect t="36531" b="31262"/>
          <a:stretch/>
        </p:blipFill>
        <p:spPr>
          <a:xfrm>
            <a:off x="4213585" y="106299"/>
            <a:ext cx="1705249" cy="307777"/>
          </a:xfrm>
          <a:prstGeom prst="rect">
            <a:avLst/>
          </a:prstGeom>
        </p:spPr>
      </p:pic>
      <p:pic>
        <p:nvPicPr>
          <p:cNvPr id="16" name="Picture 15" descr="A close up of electronics&#13;&#10;&#13;&#10;Description automatically generated">
            <a:extLst>
              <a:ext uri="{FF2B5EF4-FFF2-40B4-BE49-F238E27FC236}">
                <a16:creationId xmlns:a16="http://schemas.microsoft.com/office/drawing/2014/main" id="{BF5C5882-E7E1-784A-A9BD-845A9B1A5674}"/>
              </a:ext>
            </a:extLst>
          </p:cNvPr>
          <p:cNvPicPr>
            <a:picLocks noChangeAspect="1"/>
          </p:cNvPicPr>
          <p:nvPr/>
        </p:nvPicPr>
        <p:blipFill rotWithShape="1">
          <a:blip r:embed="rId9"/>
          <a:srcRect t="22093" b="9803"/>
          <a:stretch/>
        </p:blipFill>
        <p:spPr>
          <a:xfrm>
            <a:off x="3668470" y="3753458"/>
            <a:ext cx="2274276" cy="1161659"/>
          </a:xfrm>
          <a:prstGeom prst="rect">
            <a:avLst/>
          </a:prstGeom>
        </p:spPr>
      </p:pic>
      <p:sp>
        <p:nvSpPr>
          <p:cNvPr id="17" name="Rectangle 16">
            <a:extLst>
              <a:ext uri="{FF2B5EF4-FFF2-40B4-BE49-F238E27FC236}">
                <a16:creationId xmlns:a16="http://schemas.microsoft.com/office/drawing/2014/main" id="{7E9C018B-16A7-B240-B63C-4EB5C499436B}"/>
              </a:ext>
            </a:extLst>
          </p:cNvPr>
          <p:cNvSpPr/>
          <p:nvPr/>
        </p:nvSpPr>
        <p:spPr>
          <a:xfrm>
            <a:off x="2738370" y="5024202"/>
            <a:ext cx="3182242"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Flight BIT-3 propulsion system</a:t>
            </a:r>
            <a:endPar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8" name="Picture 17" descr="A black sign with white text&#13;&#10;&#13;&#10;Description automatically generated">
            <a:extLst>
              <a:ext uri="{FF2B5EF4-FFF2-40B4-BE49-F238E27FC236}">
                <a16:creationId xmlns:a16="http://schemas.microsoft.com/office/drawing/2014/main" id="{DCF78163-DEAF-8E48-8C38-EFFF5546922C}"/>
              </a:ext>
            </a:extLst>
          </p:cNvPr>
          <p:cNvPicPr>
            <a:picLocks noChangeAspect="1"/>
          </p:cNvPicPr>
          <p:nvPr/>
        </p:nvPicPr>
        <p:blipFill>
          <a:blip r:embed="rId10"/>
          <a:stretch>
            <a:fillRect/>
          </a:stretch>
        </p:blipFill>
        <p:spPr>
          <a:xfrm>
            <a:off x="2289114" y="3824081"/>
            <a:ext cx="1231300" cy="646330"/>
          </a:xfrm>
          <a:prstGeom prst="rect">
            <a:avLst/>
          </a:prstGeom>
        </p:spPr>
      </p:pic>
      <p:pic>
        <p:nvPicPr>
          <p:cNvPr id="19" name="Picture 18">
            <a:extLst>
              <a:ext uri="{FF2B5EF4-FFF2-40B4-BE49-F238E27FC236}">
                <a16:creationId xmlns:a16="http://schemas.microsoft.com/office/drawing/2014/main" id="{AB6E8D19-9D5B-7A42-AB86-A4D443990DFE}"/>
              </a:ext>
            </a:extLst>
          </p:cNvPr>
          <p:cNvPicPr>
            <a:picLocks noChangeAspect="1"/>
          </p:cNvPicPr>
          <p:nvPr/>
        </p:nvPicPr>
        <p:blipFill>
          <a:blip r:embed="rId11"/>
          <a:stretch>
            <a:fillRect/>
          </a:stretch>
        </p:blipFill>
        <p:spPr>
          <a:xfrm>
            <a:off x="2625286" y="6074093"/>
            <a:ext cx="2267432" cy="841374"/>
          </a:xfrm>
          <a:prstGeom prst="rect">
            <a:avLst/>
          </a:prstGeom>
        </p:spPr>
      </p:pic>
      <p:pic>
        <p:nvPicPr>
          <p:cNvPr id="20" name="Picture 19">
            <a:extLst>
              <a:ext uri="{FF2B5EF4-FFF2-40B4-BE49-F238E27FC236}">
                <a16:creationId xmlns:a16="http://schemas.microsoft.com/office/drawing/2014/main" id="{0FBBD090-A402-EB40-9E99-5959D34BE421}"/>
              </a:ext>
            </a:extLst>
          </p:cNvPr>
          <p:cNvPicPr>
            <a:picLocks noChangeAspect="1"/>
          </p:cNvPicPr>
          <p:nvPr/>
        </p:nvPicPr>
        <p:blipFill rotWithShape="1">
          <a:blip r:embed="rId12"/>
          <a:srcRect b="16271"/>
          <a:stretch/>
        </p:blipFill>
        <p:spPr>
          <a:xfrm>
            <a:off x="4887414" y="6063605"/>
            <a:ext cx="7304586" cy="820268"/>
          </a:xfrm>
          <a:prstGeom prst="rect">
            <a:avLst/>
          </a:prstGeom>
        </p:spPr>
      </p:pic>
      <p:pic>
        <p:nvPicPr>
          <p:cNvPr id="2" name="Picture 1">
            <a:extLst>
              <a:ext uri="{FF2B5EF4-FFF2-40B4-BE49-F238E27FC236}">
                <a16:creationId xmlns:a16="http://schemas.microsoft.com/office/drawing/2014/main" id="{CB0F8899-912B-0279-7B0C-69E8A30155DC}"/>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l="19976" r="20875"/>
          <a:stretch/>
        </p:blipFill>
        <p:spPr>
          <a:xfrm>
            <a:off x="309184" y="2259408"/>
            <a:ext cx="1231300" cy="2775569"/>
          </a:xfrm>
          <a:prstGeom prst="rect">
            <a:avLst/>
          </a:prstGeom>
        </p:spPr>
      </p:pic>
      <p:pic>
        <p:nvPicPr>
          <p:cNvPr id="8" name="Picture 7" descr="A picture containing clipart&#13;&#10;&#13;&#10;Description automatically generated">
            <a:extLst>
              <a:ext uri="{FF2B5EF4-FFF2-40B4-BE49-F238E27FC236}">
                <a16:creationId xmlns:a16="http://schemas.microsoft.com/office/drawing/2014/main" id="{5F9C2BAE-BDC2-4E9E-0482-1560D2396C56}"/>
              </a:ext>
            </a:extLst>
          </p:cNvPr>
          <p:cNvPicPr>
            <a:picLocks noChangeAspect="1"/>
          </p:cNvPicPr>
          <p:nvPr/>
        </p:nvPicPr>
        <p:blipFill>
          <a:blip r:embed="rId14"/>
          <a:stretch>
            <a:fillRect/>
          </a:stretch>
        </p:blipFill>
        <p:spPr>
          <a:xfrm>
            <a:off x="280504" y="5134961"/>
            <a:ext cx="1852731" cy="594704"/>
          </a:xfrm>
          <a:prstGeom prst="rect">
            <a:avLst/>
          </a:prstGeom>
        </p:spPr>
      </p:pic>
      <p:sp>
        <p:nvSpPr>
          <p:cNvPr id="12" name="Rectangle 11">
            <a:extLst>
              <a:ext uri="{FF2B5EF4-FFF2-40B4-BE49-F238E27FC236}">
                <a16:creationId xmlns:a16="http://schemas.microsoft.com/office/drawing/2014/main" id="{952CD65A-3F25-563F-D446-E74FBCEF4933}"/>
              </a:ext>
            </a:extLst>
          </p:cNvPr>
          <p:cNvSpPr/>
          <p:nvPr/>
        </p:nvSpPr>
        <p:spPr>
          <a:xfrm>
            <a:off x="213024" y="5774328"/>
            <a:ext cx="1961600"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Flight Mini-NS</a:t>
            </a:r>
            <a:endParaRPr kumimoji="0" lang="en-US"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115C1C4F-8E13-C43C-2B69-26625DDB8645}"/>
              </a:ext>
            </a:extLst>
          </p:cNvPr>
          <p:cNvSpPr/>
          <p:nvPr/>
        </p:nvSpPr>
        <p:spPr>
          <a:xfrm>
            <a:off x="3873865" y="5729665"/>
            <a:ext cx="810511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Mission Operations (</a:t>
            </a:r>
            <a:r>
              <a:rPr kumimoji="0" lang="en-US" sz="18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Qwaltec</a:t>
            </a: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/ASU) and Mission Navigation (</a:t>
            </a:r>
            <a:r>
              <a:rPr kumimoji="0" lang="en-US" sz="18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KinetX</a:t>
            </a: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t>
            </a: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3" name="Picture 22" descr="Diagram&#10;&#10;Description automatically generated">
            <a:extLst>
              <a:ext uri="{FF2B5EF4-FFF2-40B4-BE49-F238E27FC236}">
                <a16:creationId xmlns:a16="http://schemas.microsoft.com/office/drawing/2014/main" id="{A29A3C24-8841-4134-620A-7FFBDBE46B93}"/>
              </a:ext>
            </a:extLst>
          </p:cNvPr>
          <p:cNvPicPr>
            <a:picLocks noChangeAspect="1"/>
          </p:cNvPicPr>
          <p:nvPr/>
        </p:nvPicPr>
        <p:blipFill>
          <a:blip r:embed="rId15"/>
          <a:stretch>
            <a:fillRect/>
          </a:stretch>
        </p:blipFill>
        <p:spPr>
          <a:xfrm>
            <a:off x="6670525" y="40772"/>
            <a:ext cx="4605198" cy="5326750"/>
          </a:xfrm>
          <a:prstGeom prst="rect">
            <a:avLst/>
          </a:prstGeom>
        </p:spPr>
      </p:pic>
    </p:spTree>
    <p:extLst>
      <p:ext uri="{BB962C8B-B14F-4D97-AF65-F5344CB8AC3E}">
        <p14:creationId xmlns:p14="http://schemas.microsoft.com/office/powerpoint/2010/main" val="2608165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916" y="-148856"/>
            <a:ext cx="12440093" cy="7017489"/>
          </a:xfrm>
          <a:prstGeom prst="rect">
            <a:avLst/>
          </a:prstGeom>
        </p:spPr>
      </p:pic>
      <p:sp>
        <p:nvSpPr>
          <p:cNvPr id="7" name="Rectangle 6">
            <a:extLst>
              <a:ext uri="{FF2B5EF4-FFF2-40B4-BE49-F238E27FC236}">
                <a16:creationId xmlns:a16="http://schemas.microsoft.com/office/drawing/2014/main" id="{6B9E2EE1-2873-014D-BB62-1D3DC374CAB0}"/>
              </a:ext>
            </a:extLst>
          </p:cNvPr>
          <p:cNvSpPr/>
          <p:nvPr/>
        </p:nvSpPr>
        <p:spPr>
          <a:xfrm>
            <a:off x="2808097" y="-164096"/>
            <a:ext cx="9096703" cy="58559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4" name="Picture 13">
            <a:extLst>
              <a:ext uri="{FF2B5EF4-FFF2-40B4-BE49-F238E27FC236}">
                <a16:creationId xmlns:a16="http://schemas.microsoft.com/office/drawing/2014/main" id="{D8672096-6A24-9C48-89E6-E94DBA021718}"/>
              </a:ext>
            </a:extLst>
          </p:cNvPr>
          <p:cNvPicPr>
            <a:picLocks noChangeAspect="1"/>
          </p:cNvPicPr>
          <p:nvPr/>
        </p:nvPicPr>
        <p:blipFill>
          <a:blip r:embed="rId4"/>
          <a:stretch>
            <a:fillRect/>
          </a:stretch>
        </p:blipFill>
        <p:spPr>
          <a:xfrm>
            <a:off x="-786003" y="-814970"/>
            <a:ext cx="3594100" cy="3594100"/>
          </a:xfrm>
          <a:prstGeom prst="rect">
            <a:avLst/>
          </a:prstGeom>
        </p:spPr>
      </p:pic>
      <p:pic>
        <p:nvPicPr>
          <p:cNvPr id="4" name="Picture 3">
            <a:extLst>
              <a:ext uri="{FF2B5EF4-FFF2-40B4-BE49-F238E27FC236}">
                <a16:creationId xmlns:a16="http://schemas.microsoft.com/office/drawing/2014/main" id="{89E548D5-A979-694D-9116-E6417DBCAFD2}"/>
              </a:ext>
            </a:extLst>
          </p:cNvPr>
          <p:cNvPicPr>
            <a:picLocks noChangeAspect="1"/>
          </p:cNvPicPr>
          <p:nvPr/>
        </p:nvPicPr>
        <p:blipFill>
          <a:blip r:embed="rId5"/>
          <a:stretch>
            <a:fillRect/>
          </a:stretch>
        </p:blipFill>
        <p:spPr>
          <a:xfrm>
            <a:off x="-233915" y="6042499"/>
            <a:ext cx="2267432" cy="841374"/>
          </a:xfrm>
          <a:prstGeom prst="rect">
            <a:avLst/>
          </a:prstGeom>
        </p:spPr>
      </p:pic>
      <p:pic>
        <p:nvPicPr>
          <p:cNvPr id="11" name="Picture 10">
            <a:extLst>
              <a:ext uri="{FF2B5EF4-FFF2-40B4-BE49-F238E27FC236}">
                <a16:creationId xmlns:a16="http://schemas.microsoft.com/office/drawing/2014/main" id="{08148426-EC9A-884F-9CAC-F00DC4BDFA9C}"/>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564075" y="553861"/>
            <a:ext cx="7755043" cy="5131089"/>
          </a:xfrm>
          <a:prstGeom prst="rect">
            <a:avLst/>
          </a:prstGeom>
          <a:noFill/>
          <a:ln>
            <a:noFill/>
          </a:ln>
        </p:spPr>
      </p:pic>
      <p:sp>
        <p:nvSpPr>
          <p:cNvPr id="8" name="Content Placeholder 2">
            <a:extLst>
              <a:ext uri="{FF2B5EF4-FFF2-40B4-BE49-F238E27FC236}">
                <a16:creationId xmlns:a16="http://schemas.microsoft.com/office/drawing/2014/main" id="{8FAA1A28-7212-2042-BDFB-8FC458C093BD}"/>
              </a:ext>
            </a:extLst>
          </p:cNvPr>
          <p:cNvSpPr txBox="1">
            <a:spLocks/>
          </p:cNvSpPr>
          <p:nvPr/>
        </p:nvSpPr>
        <p:spPr>
          <a:xfrm>
            <a:off x="51191" y="2179109"/>
            <a:ext cx="3308993" cy="43513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Helvetica" charset="0"/>
                <a:ea typeface="Helvetica" charset="0"/>
                <a:cs typeface="Helvetica" charset="0"/>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Helvetica" charset="0"/>
                <a:ea typeface="Helvetica" charset="0"/>
                <a:cs typeface="Helvetica" charset="0"/>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Helvetica" charset="0"/>
                <a:ea typeface="Helvetica" charset="0"/>
                <a:cs typeface="Helvetica" charset="0"/>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Helvetica" charset="0"/>
                <a:ea typeface="Helvetica" charset="0"/>
                <a:cs typeface="Helvetica" charset="0"/>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Helvetica" charset="0"/>
                <a:ea typeface="Helvetica" charset="0"/>
                <a:cs typeface="Helvetica" charset="0"/>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MOC co-located in ASU’s shared operations facility </a:t>
            </a:r>
          </a:p>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JPL AIT for spacecraft uplink and downlink</a:t>
            </a:r>
          </a:p>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0" lang="en-US" sz="1800" b="0" i="0" u="none" strike="noStrike" kern="1200" cap="none" spc="0" normalizeH="0" baseline="0" noProof="0" dirty="0" err="1">
                <a:ln>
                  <a:noFill/>
                </a:ln>
                <a:solidFill>
                  <a:prstClr val="white"/>
                </a:solidFill>
                <a:effectLst/>
                <a:uLnTx/>
                <a:uFillTx/>
                <a:latin typeface="Century Gothic" panose="020B0502020202020204" pitchFamily="34" charset="0"/>
              </a:rPr>
              <a:t>KinetX</a:t>
            </a: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 provides mission navigation</a:t>
            </a:r>
          </a:p>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ASU science/instrument ops development coincident with Curiosity rover, Mars 2020 and Psyche missions</a:t>
            </a:r>
          </a:p>
          <a:p>
            <a:pPr marL="0" marR="0" lvl="0" indent="0" algn="l" defTabSz="914400" rtl="0" eaLnBrk="1" fontAlgn="auto" latinLnBrk="0" hangingPunct="1">
              <a:lnSpc>
                <a:spcPct val="90000"/>
              </a:lnSpc>
              <a:spcBef>
                <a:spcPts val="1000"/>
              </a:spcBef>
              <a:spcAft>
                <a:spcPts val="0"/>
              </a:spcAft>
              <a:buClrTx/>
              <a:buSzTx/>
              <a:buFont typeface="Arial"/>
              <a:buNone/>
              <a:tabLst/>
              <a:defRPr/>
            </a:pPr>
            <a:endPar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a:buNone/>
              <a:tabLst/>
              <a:defRPr/>
            </a:pPr>
            <a:endPar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a:buNone/>
              <a:tabLst/>
              <a:defRPr/>
            </a:pPr>
            <a:endPar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ndParaRPr>
          </a:p>
        </p:txBody>
      </p:sp>
      <p:pic>
        <p:nvPicPr>
          <p:cNvPr id="2" name="Picture 1">
            <a:extLst>
              <a:ext uri="{FF2B5EF4-FFF2-40B4-BE49-F238E27FC236}">
                <a16:creationId xmlns:a16="http://schemas.microsoft.com/office/drawing/2014/main" id="{B85CB84F-B886-2740-8304-B099E467D029}"/>
              </a:ext>
            </a:extLst>
          </p:cNvPr>
          <p:cNvPicPr>
            <a:picLocks noChangeAspect="1"/>
          </p:cNvPicPr>
          <p:nvPr/>
        </p:nvPicPr>
        <p:blipFill rotWithShape="1">
          <a:blip r:embed="rId7"/>
          <a:srcRect b="16271"/>
          <a:stretch/>
        </p:blipFill>
        <p:spPr>
          <a:xfrm>
            <a:off x="2057778" y="6062013"/>
            <a:ext cx="7304586" cy="820268"/>
          </a:xfrm>
          <a:prstGeom prst="rect">
            <a:avLst/>
          </a:prstGeom>
        </p:spPr>
      </p:pic>
      <p:sp>
        <p:nvSpPr>
          <p:cNvPr id="9" name="Slide Number Placeholder 5">
            <a:extLst>
              <a:ext uri="{FF2B5EF4-FFF2-40B4-BE49-F238E27FC236}">
                <a16:creationId xmlns:a16="http://schemas.microsoft.com/office/drawing/2014/main" id="{90D0B9A3-41F6-FB4C-B649-47140990A391}"/>
              </a:ext>
            </a:extLst>
          </p:cNvPr>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CA397-755A-1547-86A9-B93661248AC8}" type="slidenum">
              <a:rPr kumimoji="0" lang="en-US" sz="1200" b="0" i="0" u="none" strike="noStrike" kern="1200" cap="none" spc="0" normalizeH="0" baseline="0" noProof="0" smtClean="0">
                <a:ln>
                  <a:noFill/>
                </a:ln>
                <a:solidFill>
                  <a:prstClr val="white"/>
                </a:solidFill>
                <a:effectLst/>
                <a:uLnTx/>
                <a:uFillTx/>
                <a:latin typeface="Helvetica" charset="0"/>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white"/>
              </a:solidFill>
              <a:effectLst/>
              <a:uLnTx/>
              <a:uFillTx/>
              <a:latin typeface="Helvetica" charset="0"/>
            </a:endParaRPr>
          </a:p>
        </p:txBody>
      </p:sp>
    </p:spTree>
    <p:extLst>
      <p:ext uri="{BB962C8B-B14F-4D97-AF65-F5344CB8AC3E}">
        <p14:creationId xmlns:p14="http://schemas.microsoft.com/office/powerpoint/2010/main" val="1428395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E29EEF1C-12EF-6443-A179-FFFABE209EEF}"/>
              </a:ext>
            </a:extLst>
          </p:cNvPr>
          <p:cNvGrpSpPr/>
          <p:nvPr/>
        </p:nvGrpSpPr>
        <p:grpSpPr>
          <a:xfrm>
            <a:off x="4403483" y="1579970"/>
            <a:ext cx="4249015" cy="3476652"/>
            <a:chOff x="4066043" y="1301737"/>
            <a:chExt cx="6362432" cy="5205903"/>
          </a:xfrm>
        </p:grpSpPr>
        <p:pic>
          <p:nvPicPr>
            <p:cNvPr id="3" name="Picture 2" descr="A picture containing sitting, black, close, painted&#10;&#10;Description automatically generated">
              <a:extLst>
                <a:ext uri="{FF2B5EF4-FFF2-40B4-BE49-F238E27FC236}">
                  <a16:creationId xmlns:a16="http://schemas.microsoft.com/office/drawing/2014/main" id="{656B0466-4BC7-4732-63E1-D76593D25C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8790" y="1482476"/>
              <a:ext cx="5715722" cy="4762781"/>
            </a:xfrm>
            <a:prstGeom prst="rect">
              <a:avLst/>
            </a:prstGeom>
          </p:spPr>
        </p:pic>
        <p:sp>
          <p:nvSpPr>
            <p:cNvPr id="4" name="TextBox 3">
              <a:extLst>
                <a:ext uri="{FF2B5EF4-FFF2-40B4-BE49-F238E27FC236}">
                  <a16:creationId xmlns:a16="http://schemas.microsoft.com/office/drawing/2014/main" id="{BB77ADB7-C70B-076F-2A89-E68A8C6319EB}"/>
                </a:ext>
              </a:extLst>
            </p:cNvPr>
            <p:cNvSpPr txBox="1"/>
            <p:nvPr/>
          </p:nvSpPr>
          <p:spPr>
            <a:xfrm>
              <a:off x="9712378" y="5083685"/>
              <a:ext cx="295275" cy="3917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0</a:t>
              </a:r>
            </a:p>
          </p:txBody>
        </p:sp>
        <p:sp>
          <p:nvSpPr>
            <p:cNvPr id="5" name="TextBox 4">
              <a:extLst>
                <a:ext uri="{FF2B5EF4-FFF2-40B4-BE49-F238E27FC236}">
                  <a16:creationId xmlns:a16="http://schemas.microsoft.com/office/drawing/2014/main" id="{FC52F767-E67B-ADF9-645B-2DE22FBDAAD1}"/>
                </a:ext>
              </a:extLst>
            </p:cNvPr>
            <p:cNvSpPr txBox="1"/>
            <p:nvPr/>
          </p:nvSpPr>
          <p:spPr>
            <a:xfrm>
              <a:off x="9705162" y="2255490"/>
              <a:ext cx="723313" cy="3917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200</a:t>
              </a:r>
              <a:endParaRPr kumimoji="0" lang="en-US" sz="1100" b="0" i="0" u="none" strike="noStrike" kern="1200" cap="none" spc="0" normalizeH="0" baseline="30000" noProof="0" dirty="0">
                <a:ln>
                  <a:noFill/>
                </a:ln>
                <a:solidFill>
                  <a:prstClr val="white"/>
                </a:solidFill>
                <a:effectLst/>
                <a:uLnTx/>
                <a:uFillTx/>
                <a:latin typeface="Century Gothic" panose="020B0502020202020204" pitchFamily="34" charset="0"/>
                <a:ea typeface="+mn-ea"/>
                <a:cs typeface="+mn-cs"/>
              </a:endParaRPr>
            </a:p>
          </p:txBody>
        </p:sp>
        <p:sp>
          <p:nvSpPr>
            <p:cNvPr id="7" name="TextBox 6">
              <a:extLst>
                <a:ext uri="{FF2B5EF4-FFF2-40B4-BE49-F238E27FC236}">
                  <a16:creationId xmlns:a16="http://schemas.microsoft.com/office/drawing/2014/main" id="{6EF51E2C-FEE9-6EC1-98F9-503CD2CC608C}"/>
                </a:ext>
              </a:extLst>
            </p:cNvPr>
            <p:cNvSpPr txBox="1"/>
            <p:nvPr/>
          </p:nvSpPr>
          <p:spPr>
            <a:xfrm>
              <a:off x="9319282" y="1624076"/>
              <a:ext cx="1060902" cy="64520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 </a:t>
              </a:r>
              <a:r>
                <a:rPr kumimoji="0" lang="en-US" sz="1100" b="0" i="0" u="none" strike="noStrike" kern="1200" cap="none" spc="0" normalizeH="0" baseline="0" noProof="0" dirty="0">
                  <a:ln>
                    <a:noFill/>
                  </a:ln>
                  <a:solidFill>
                    <a:prstClr val="white"/>
                  </a:solidFill>
                  <a:effectLst/>
                  <a:uLnTx/>
                  <a:uFillTx/>
                  <a:latin typeface="Symbol" pitchFamily="2" charset="2"/>
                  <a:ea typeface="+mn-ea"/>
                  <a:cs typeface="+mn-cs"/>
                </a:rPr>
                <a:t>m</a:t>
              </a: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g/g</a:t>
              </a:r>
              <a:endParaRPr kumimoji="0" lang="en-US" sz="1100" b="0" i="0" u="none" strike="noStrike" kern="1200" cap="none" spc="0" normalizeH="0" baseline="30000" noProof="0" dirty="0">
                <a:ln>
                  <a:noFill/>
                </a:ln>
                <a:solidFill>
                  <a:prstClr val="white"/>
                </a:solidFill>
                <a:effectLst/>
                <a:uLnTx/>
                <a:uFillTx/>
                <a:latin typeface="Century Gothic" panose="020B0502020202020204" pitchFamily="34" charset="0"/>
                <a:ea typeface="+mn-ea"/>
                <a:cs typeface="+mn-cs"/>
              </a:endParaRPr>
            </a:p>
          </p:txBody>
        </p:sp>
        <p:sp>
          <p:nvSpPr>
            <p:cNvPr id="9" name="TextBox 8">
              <a:extLst>
                <a:ext uri="{FF2B5EF4-FFF2-40B4-BE49-F238E27FC236}">
                  <a16:creationId xmlns:a16="http://schemas.microsoft.com/office/drawing/2014/main" id="{27D14825-6B87-1161-F74C-A6F421EFF893}"/>
                </a:ext>
              </a:extLst>
            </p:cNvPr>
            <p:cNvSpPr txBox="1"/>
            <p:nvPr/>
          </p:nvSpPr>
          <p:spPr>
            <a:xfrm>
              <a:off x="9105330" y="3703057"/>
              <a:ext cx="624564" cy="3917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90E</a:t>
              </a:r>
              <a:endPar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
          <p:nvSpPr>
            <p:cNvPr id="10" name="TextBox 9">
              <a:extLst>
                <a:ext uri="{FF2B5EF4-FFF2-40B4-BE49-F238E27FC236}">
                  <a16:creationId xmlns:a16="http://schemas.microsoft.com/office/drawing/2014/main" id="{1FC47D19-A20E-EF87-1D7D-A97A5C0532B1}"/>
                </a:ext>
              </a:extLst>
            </p:cNvPr>
            <p:cNvSpPr txBox="1"/>
            <p:nvPr/>
          </p:nvSpPr>
          <p:spPr>
            <a:xfrm>
              <a:off x="6691927" y="1301737"/>
              <a:ext cx="506947" cy="3917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0E</a:t>
              </a:r>
            </a:p>
          </p:txBody>
        </p:sp>
        <p:sp>
          <p:nvSpPr>
            <p:cNvPr id="11" name="TextBox 10">
              <a:extLst>
                <a:ext uri="{FF2B5EF4-FFF2-40B4-BE49-F238E27FC236}">
                  <a16:creationId xmlns:a16="http://schemas.microsoft.com/office/drawing/2014/main" id="{BCB1153E-B2F3-36D8-4AE7-BA36FB2374A5}"/>
                </a:ext>
              </a:extLst>
            </p:cNvPr>
            <p:cNvSpPr txBox="1"/>
            <p:nvPr/>
          </p:nvSpPr>
          <p:spPr>
            <a:xfrm>
              <a:off x="4066043" y="3684870"/>
              <a:ext cx="742180" cy="3917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270E</a:t>
              </a:r>
            </a:p>
          </p:txBody>
        </p:sp>
        <p:sp>
          <p:nvSpPr>
            <p:cNvPr id="12" name="TextBox 11">
              <a:extLst>
                <a:ext uri="{FF2B5EF4-FFF2-40B4-BE49-F238E27FC236}">
                  <a16:creationId xmlns:a16="http://schemas.microsoft.com/office/drawing/2014/main" id="{3DFAE698-212A-8C9E-B05D-195C57AAC9CD}"/>
                </a:ext>
              </a:extLst>
            </p:cNvPr>
            <p:cNvSpPr txBox="1"/>
            <p:nvPr/>
          </p:nvSpPr>
          <p:spPr>
            <a:xfrm>
              <a:off x="6575075" y="6115908"/>
              <a:ext cx="742180" cy="3917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180E</a:t>
              </a:r>
            </a:p>
          </p:txBody>
        </p:sp>
      </p:grpSp>
      <p:sp>
        <p:nvSpPr>
          <p:cNvPr id="16" name="Rectangle 15">
            <a:extLst>
              <a:ext uri="{FF2B5EF4-FFF2-40B4-BE49-F238E27FC236}">
                <a16:creationId xmlns:a16="http://schemas.microsoft.com/office/drawing/2014/main" id="{5E067D70-5EDB-A349-86FC-FE493143137C}"/>
              </a:ext>
            </a:extLst>
          </p:cNvPr>
          <p:cNvSpPr/>
          <p:nvPr/>
        </p:nvSpPr>
        <p:spPr>
          <a:xfrm>
            <a:off x="4516283" y="5056622"/>
            <a:ext cx="3999467"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Lunar Prospector Neutron Spectrometer (LPNS): </a:t>
            </a: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Lunar South Pole H map derived neutron counts show broad H enrichments centered on Faustini and north of Nobile*</a:t>
            </a:r>
          </a:p>
        </p:txBody>
      </p:sp>
      <p:sp>
        <p:nvSpPr>
          <p:cNvPr id="19" name="Content Placeholder 3">
            <a:extLst>
              <a:ext uri="{FF2B5EF4-FFF2-40B4-BE49-F238E27FC236}">
                <a16:creationId xmlns:a16="http://schemas.microsoft.com/office/drawing/2014/main" id="{EF78CC92-EF57-E13E-E1A5-72F61CF60416}"/>
              </a:ext>
            </a:extLst>
          </p:cNvPr>
          <p:cNvSpPr txBox="1">
            <a:spLocks/>
          </p:cNvSpPr>
          <p:nvPr/>
        </p:nvSpPr>
        <p:spPr>
          <a:xfrm>
            <a:off x="8652498" y="5002641"/>
            <a:ext cx="3671522" cy="111788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Lunar Reconnaissance Orbiter Lunar Epithermal Neutron Detector (LEND): </a:t>
            </a: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Analysis of LEND data reveals H enrichments in Shoemaker, Haworth and </a:t>
            </a:r>
            <a:r>
              <a:rPr kumimoji="0" lang="en-US" sz="14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Cabeus</a:t>
            </a: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No enrichments in Faustini or north of Nobile*</a:t>
            </a:r>
          </a:p>
        </p:txBody>
      </p:sp>
      <p:pic>
        <p:nvPicPr>
          <p:cNvPr id="20" name="Picture 19">
            <a:extLst>
              <a:ext uri="{FF2B5EF4-FFF2-40B4-BE49-F238E27FC236}">
                <a16:creationId xmlns:a16="http://schemas.microsoft.com/office/drawing/2014/main" id="{B4F95C1C-EAF8-4872-1EC7-7F1403E92B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7950" y="1870117"/>
            <a:ext cx="3113605" cy="2754595"/>
          </a:xfrm>
          <a:prstGeom prst="rect">
            <a:avLst/>
          </a:prstGeom>
        </p:spPr>
      </p:pic>
      <p:sp>
        <p:nvSpPr>
          <p:cNvPr id="23" name="Oval 22">
            <a:extLst>
              <a:ext uri="{FF2B5EF4-FFF2-40B4-BE49-F238E27FC236}">
                <a16:creationId xmlns:a16="http://schemas.microsoft.com/office/drawing/2014/main" id="{F8F55F81-B2FB-45CB-3F36-85EA0243CF53}"/>
              </a:ext>
            </a:extLst>
          </p:cNvPr>
          <p:cNvSpPr/>
          <p:nvPr/>
        </p:nvSpPr>
        <p:spPr>
          <a:xfrm>
            <a:off x="6516017" y="2445506"/>
            <a:ext cx="502934" cy="44422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endParaRPr>
          </a:p>
        </p:txBody>
      </p:sp>
      <p:sp>
        <p:nvSpPr>
          <p:cNvPr id="25" name="Oval 24">
            <a:extLst>
              <a:ext uri="{FF2B5EF4-FFF2-40B4-BE49-F238E27FC236}">
                <a16:creationId xmlns:a16="http://schemas.microsoft.com/office/drawing/2014/main" id="{B38506D8-9B8B-5566-17F7-E48C8ACB2C69}"/>
              </a:ext>
            </a:extLst>
          </p:cNvPr>
          <p:cNvSpPr/>
          <p:nvPr/>
        </p:nvSpPr>
        <p:spPr>
          <a:xfrm>
            <a:off x="10488259" y="2793629"/>
            <a:ext cx="235795" cy="208269"/>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highlight>
                <a:srgbClr val="000000"/>
              </a:highlight>
              <a:uLnTx/>
              <a:uFillTx/>
              <a:latin typeface="Century Gothic" panose="020B0502020202020204" pitchFamily="34" charset="0"/>
              <a:ea typeface="+mn-ea"/>
              <a:cs typeface="+mn-cs"/>
            </a:endParaRPr>
          </a:p>
        </p:txBody>
      </p:sp>
      <p:grpSp>
        <p:nvGrpSpPr>
          <p:cNvPr id="6" name="Group 5">
            <a:extLst>
              <a:ext uri="{FF2B5EF4-FFF2-40B4-BE49-F238E27FC236}">
                <a16:creationId xmlns:a16="http://schemas.microsoft.com/office/drawing/2014/main" id="{260E52CD-C95C-0A9D-90E7-E92949F48B6A}"/>
              </a:ext>
            </a:extLst>
          </p:cNvPr>
          <p:cNvGrpSpPr/>
          <p:nvPr/>
        </p:nvGrpSpPr>
        <p:grpSpPr>
          <a:xfrm>
            <a:off x="256390" y="1454506"/>
            <a:ext cx="4277008" cy="3719879"/>
            <a:chOff x="-14147" y="1236581"/>
            <a:chExt cx="5953916" cy="5178352"/>
          </a:xfrm>
        </p:grpSpPr>
        <p:pic>
          <p:nvPicPr>
            <p:cNvPr id="14" name="Picture 13" descr="A picture containing indoor, looking, large, white&#10;&#10;Description automatically generated">
              <a:extLst>
                <a:ext uri="{FF2B5EF4-FFF2-40B4-BE49-F238E27FC236}">
                  <a16:creationId xmlns:a16="http://schemas.microsoft.com/office/drawing/2014/main" id="{FC189F53-B003-199D-FD08-E45CD567D9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4047" y="1413578"/>
              <a:ext cx="5715722" cy="4762781"/>
            </a:xfrm>
            <a:prstGeom prst="rect">
              <a:avLst/>
            </a:prstGeom>
          </p:spPr>
        </p:pic>
        <p:pic>
          <p:nvPicPr>
            <p:cNvPr id="17" name="Picture 16">
              <a:extLst>
                <a:ext uri="{FF2B5EF4-FFF2-40B4-BE49-F238E27FC236}">
                  <a16:creationId xmlns:a16="http://schemas.microsoft.com/office/drawing/2014/main" id="{23424DAF-ABDD-1868-233B-021C18DFB61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1143" y="1819656"/>
              <a:ext cx="4601337" cy="3761804"/>
            </a:xfrm>
            <a:prstGeom prst="rect">
              <a:avLst/>
            </a:prstGeom>
          </p:spPr>
        </p:pic>
        <p:pic>
          <p:nvPicPr>
            <p:cNvPr id="18" name="Picture 17" descr="A close up of a logo&#10;&#10;Description automatically generated">
              <a:extLst>
                <a:ext uri="{FF2B5EF4-FFF2-40B4-BE49-F238E27FC236}">
                  <a16:creationId xmlns:a16="http://schemas.microsoft.com/office/drawing/2014/main" id="{BA74E045-A070-4667-97FA-F568817E926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1143" y="1819656"/>
              <a:ext cx="4596910" cy="3758184"/>
            </a:xfrm>
            <a:prstGeom prst="rect">
              <a:avLst/>
            </a:prstGeom>
          </p:spPr>
        </p:pic>
        <p:sp>
          <p:nvSpPr>
            <p:cNvPr id="24" name="TextBox 23">
              <a:extLst>
                <a:ext uri="{FF2B5EF4-FFF2-40B4-BE49-F238E27FC236}">
                  <a16:creationId xmlns:a16="http://schemas.microsoft.com/office/drawing/2014/main" id="{3D2231E4-DFD3-68F2-2E52-088990CC90C1}"/>
                </a:ext>
              </a:extLst>
            </p:cNvPr>
            <p:cNvSpPr txBox="1"/>
            <p:nvPr/>
          </p:nvSpPr>
          <p:spPr>
            <a:xfrm>
              <a:off x="5025141" y="3637902"/>
              <a:ext cx="580637" cy="3641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90E</a:t>
              </a:r>
            </a:p>
          </p:txBody>
        </p:sp>
        <p:sp>
          <p:nvSpPr>
            <p:cNvPr id="26" name="TextBox 25">
              <a:extLst>
                <a:ext uri="{FF2B5EF4-FFF2-40B4-BE49-F238E27FC236}">
                  <a16:creationId xmlns:a16="http://schemas.microsoft.com/office/drawing/2014/main" id="{4300B79E-8510-9E97-275F-8EE0B907A469}"/>
                </a:ext>
              </a:extLst>
            </p:cNvPr>
            <p:cNvSpPr txBox="1"/>
            <p:nvPr/>
          </p:nvSpPr>
          <p:spPr>
            <a:xfrm>
              <a:off x="2611737" y="1236581"/>
              <a:ext cx="471293" cy="3641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0E</a:t>
              </a:r>
            </a:p>
          </p:txBody>
        </p:sp>
        <p:sp>
          <p:nvSpPr>
            <p:cNvPr id="27" name="TextBox 26">
              <a:extLst>
                <a:ext uri="{FF2B5EF4-FFF2-40B4-BE49-F238E27FC236}">
                  <a16:creationId xmlns:a16="http://schemas.microsoft.com/office/drawing/2014/main" id="{A5C3F65E-D853-5060-0B18-48BBCEE7C167}"/>
                </a:ext>
              </a:extLst>
            </p:cNvPr>
            <p:cNvSpPr txBox="1"/>
            <p:nvPr/>
          </p:nvSpPr>
          <p:spPr>
            <a:xfrm>
              <a:off x="-14147" y="3619715"/>
              <a:ext cx="689981" cy="3641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270E</a:t>
              </a:r>
            </a:p>
          </p:txBody>
        </p:sp>
        <p:sp>
          <p:nvSpPr>
            <p:cNvPr id="28" name="TextBox 27">
              <a:extLst>
                <a:ext uri="{FF2B5EF4-FFF2-40B4-BE49-F238E27FC236}">
                  <a16:creationId xmlns:a16="http://schemas.microsoft.com/office/drawing/2014/main" id="{0E0166DA-58AA-999C-4D46-C55DA2427772}"/>
                </a:ext>
              </a:extLst>
            </p:cNvPr>
            <p:cNvSpPr txBox="1"/>
            <p:nvPr/>
          </p:nvSpPr>
          <p:spPr>
            <a:xfrm>
              <a:off x="2494886" y="6050752"/>
              <a:ext cx="689981" cy="3641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180E</a:t>
              </a:r>
            </a:p>
          </p:txBody>
        </p:sp>
        <p:sp>
          <p:nvSpPr>
            <p:cNvPr id="29" name="Rectangle 28">
              <a:extLst>
                <a:ext uri="{FF2B5EF4-FFF2-40B4-BE49-F238E27FC236}">
                  <a16:creationId xmlns:a16="http://schemas.microsoft.com/office/drawing/2014/main" id="{E2794634-9F25-223F-E012-1E4DA5131B5A}"/>
                </a:ext>
              </a:extLst>
            </p:cNvPr>
            <p:cNvSpPr/>
            <p:nvPr/>
          </p:nvSpPr>
          <p:spPr>
            <a:xfrm>
              <a:off x="221776" y="5916860"/>
              <a:ext cx="472786" cy="358861"/>
            </a:xfrm>
            <a:prstGeom prst="rect">
              <a:avLst/>
            </a:prstGeom>
            <a:solidFill>
              <a:srgbClr val="2A52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endParaRPr>
            </a:p>
          </p:txBody>
        </p:sp>
        <p:sp>
          <p:nvSpPr>
            <p:cNvPr id="30" name="TextBox 29">
              <a:extLst>
                <a:ext uri="{FF2B5EF4-FFF2-40B4-BE49-F238E27FC236}">
                  <a16:creationId xmlns:a16="http://schemas.microsoft.com/office/drawing/2014/main" id="{21990C04-422D-6CBF-A688-D51368543F83}"/>
                </a:ext>
              </a:extLst>
            </p:cNvPr>
            <p:cNvSpPr txBox="1"/>
            <p:nvPr/>
          </p:nvSpPr>
          <p:spPr>
            <a:xfrm>
              <a:off x="662925" y="5930015"/>
              <a:ext cx="1511173" cy="3641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Surface frost*</a:t>
              </a:r>
            </a:p>
          </p:txBody>
        </p:sp>
      </p:grpSp>
      <p:sp>
        <p:nvSpPr>
          <p:cNvPr id="31" name="Content Placeholder 6">
            <a:extLst>
              <a:ext uri="{FF2B5EF4-FFF2-40B4-BE49-F238E27FC236}">
                <a16:creationId xmlns:a16="http://schemas.microsoft.com/office/drawing/2014/main" id="{B80451A5-7B1A-72BA-478C-0C58F7778907}"/>
              </a:ext>
            </a:extLst>
          </p:cNvPr>
          <p:cNvSpPr txBox="1">
            <a:spLocks/>
          </p:cNvSpPr>
          <p:nvPr/>
        </p:nvSpPr>
        <p:spPr>
          <a:xfrm>
            <a:off x="466908" y="5130151"/>
            <a:ext cx="4027078" cy="22857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Lunar Reconnaissance Orbiter LAMP UV </a:t>
            </a: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spectral features consistent with surface frost shown in blue. </a:t>
            </a:r>
            <a:r>
              <a:rPr kumimoji="0" lang="en-US" sz="16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Frosts are not observed over all PSRS (in red) and regions with frost do not positively correlate with hydration enrichments from neutron maps*</a:t>
            </a:r>
            <a:endParaRPr kumimoji="0" lang="en-US" sz="14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sp>
        <p:nvSpPr>
          <p:cNvPr id="32" name="Rectangle 31">
            <a:extLst>
              <a:ext uri="{FF2B5EF4-FFF2-40B4-BE49-F238E27FC236}">
                <a16:creationId xmlns:a16="http://schemas.microsoft.com/office/drawing/2014/main" id="{1EFE4780-2A9F-6348-B52F-A40E5D7A3331}"/>
              </a:ext>
            </a:extLst>
          </p:cNvPr>
          <p:cNvSpPr/>
          <p:nvPr/>
        </p:nvSpPr>
        <p:spPr>
          <a:xfrm>
            <a:off x="1828320" y="6543986"/>
            <a:ext cx="11269920" cy="2539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*Hayne, P. O. et al. (2015) Icarus ; </a:t>
            </a:r>
            <a:r>
              <a:rPr kumimoji="0" lang="en-US" sz="1050" b="0" i="1"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cf</a:t>
            </a:r>
            <a:r>
              <a:rPr kumimoji="0" lang="en-US" sz="105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LOLA-reflectance/Diviner analyses by Fisher et al. (2017) Icarus &amp; M</a:t>
            </a:r>
            <a:r>
              <a:rPr kumimoji="0" lang="en-US" sz="1050" b="0" i="0" u="none" strike="noStrike" kern="1200" cap="none" spc="0" normalizeH="0" baseline="30000" noProof="0" dirty="0">
                <a:ln>
                  <a:noFill/>
                </a:ln>
                <a:solidFill>
                  <a:prstClr val="white"/>
                </a:solidFill>
                <a:effectLst/>
                <a:uLnTx/>
                <a:uFillTx/>
                <a:latin typeface="Century Gothic" panose="020B0502020202020204" pitchFamily="34" charset="0"/>
                <a:ea typeface="+mn-ea"/>
                <a:cs typeface="+mn-cs"/>
              </a:rPr>
              <a:t>3</a:t>
            </a:r>
            <a:r>
              <a:rPr kumimoji="0" lang="en-US" sz="105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/LOLA/Diviner/LAMP analyses by Li et al. (2018) PNAS </a:t>
            </a:r>
          </a:p>
        </p:txBody>
      </p:sp>
      <p:sp>
        <p:nvSpPr>
          <p:cNvPr id="36" name="Title 1">
            <a:extLst>
              <a:ext uri="{FF2B5EF4-FFF2-40B4-BE49-F238E27FC236}">
                <a16:creationId xmlns:a16="http://schemas.microsoft.com/office/drawing/2014/main" id="{989C8739-A490-3957-0F1D-36CDE54FCAB9}"/>
              </a:ext>
            </a:extLst>
          </p:cNvPr>
          <p:cNvSpPr>
            <a:spLocks noGrp="1"/>
          </p:cNvSpPr>
          <p:nvPr>
            <p:ph type="title"/>
          </p:nvPr>
        </p:nvSpPr>
        <p:spPr>
          <a:xfrm>
            <a:off x="2976181" y="275623"/>
            <a:ext cx="6675040" cy="1001606"/>
          </a:xfrm>
        </p:spPr>
        <p:txBody>
          <a:bodyPr>
            <a:normAutofit/>
          </a:bodyPr>
          <a:lstStyle/>
          <a:p>
            <a:r>
              <a:rPr lang="en-US" dirty="0">
                <a:latin typeface="Century Gothic" panose="020B0502020202020204" pitchFamily="34" charset="0"/>
              </a:rPr>
              <a:t>Water ice on the Moon</a:t>
            </a:r>
          </a:p>
        </p:txBody>
      </p:sp>
      <p:pic>
        <p:nvPicPr>
          <p:cNvPr id="13" name="Picture 12">
            <a:extLst>
              <a:ext uri="{FF2B5EF4-FFF2-40B4-BE49-F238E27FC236}">
                <a16:creationId xmlns:a16="http://schemas.microsoft.com/office/drawing/2014/main" id="{2F876810-F7CC-C6FF-FE92-9BDDB5666C89}"/>
              </a:ext>
            </a:extLst>
          </p:cNvPr>
          <p:cNvPicPr>
            <a:picLocks noChangeAspect="1"/>
          </p:cNvPicPr>
          <p:nvPr/>
        </p:nvPicPr>
        <p:blipFill>
          <a:blip r:embed="rId8"/>
          <a:stretch>
            <a:fillRect/>
          </a:stretch>
        </p:blipFill>
        <p:spPr>
          <a:xfrm>
            <a:off x="-361584" y="-453452"/>
            <a:ext cx="2367248" cy="2367248"/>
          </a:xfrm>
          <a:prstGeom prst="rect">
            <a:avLst/>
          </a:prstGeom>
        </p:spPr>
      </p:pic>
    </p:spTree>
    <p:extLst>
      <p:ext uri="{BB962C8B-B14F-4D97-AF65-F5344CB8AC3E}">
        <p14:creationId xmlns:p14="http://schemas.microsoft.com/office/powerpoint/2010/main" val="2191411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28600" y="-229184"/>
            <a:ext cx="11734800" cy="1325563"/>
          </a:xfrm>
        </p:spPr>
        <p:txBody>
          <a:bodyPr>
            <a:normAutofit fontScale="90000"/>
          </a:bodyPr>
          <a:lstStyle/>
          <a:p>
            <a:r>
              <a:rPr lang="en-US" dirty="0" err="1">
                <a:solidFill>
                  <a:schemeClr val="bg1"/>
                </a:solidFill>
                <a:latin typeface="Century Gothic" panose="020B0502020202020204" pitchFamily="34" charset="0"/>
              </a:rPr>
              <a:t>LunaH</a:t>
            </a:r>
            <a:r>
              <a:rPr lang="en-US" dirty="0">
                <a:solidFill>
                  <a:schemeClr val="bg1"/>
                </a:solidFill>
                <a:latin typeface="Century Gothic" panose="020B0502020202020204" pitchFamily="34" charset="0"/>
              </a:rPr>
              <a:t>-Map Navigation and Trajectory Design </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CA397-755A-1547-86A9-B93661248AC8}" type="slidenum">
              <a:rPr kumimoji="0" lang="en-US" sz="1200" b="0" i="0" u="none" strike="noStrike" kern="1200" cap="none" spc="0" normalizeH="0" baseline="0" noProof="0" smtClean="0">
                <a:ln>
                  <a:noFill/>
                </a:ln>
                <a:solidFill>
                  <a:prstClr val="white"/>
                </a:solidFill>
                <a:effectLst/>
                <a:uLnTx/>
                <a:uFillTx/>
                <a:latin typeface="Helvetica"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white"/>
              </a:solidFill>
              <a:effectLst/>
              <a:uLnTx/>
              <a:uFillTx/>
              <a:latin typeface="Helvetica" charset="0"/>
              <a:ea typeface="+mn-ea"/>
              <a:cs typeface="+mn-cs"/>
            </a:endParaRPr>
          </a:p>
        </p:txBody>
      </p:sp>
      <p:pic>
        <p:nvPicPr>
          <p:cNvPr id="10" name="Picture 2"/>
          <p:cNvPicPr>
            <a:picLocks noChangeAspect="1" noChangeArrowheads="1"/>
          </p:cNvPicPr>
          <p:nvPr/>
        </p:nvPicPr>
        <p:blipFill>
          <a:blip r:embed="rId2" cstate="print"/>
          <a:srcRect/>
          <a:stretch>
            <a:fillRect/>
          </a:stretch>
        </p:blipFill>
        <p:spPr bwMode="auto">
          <a:xfrm>
            <a:off x="2856322" y="1690688"/>
            <a:ext cx="4805955" cy="4351338"/>
          </a:xfrm>
          <a:prstGeom prst="rect">
            <a:avLst/>
          </a:prstGeom>
          <a:noFill/>
          <a:ln w="9525">
            <a:noFill/>
            <a:miter lim="800000"/>
            <a:headEnd/>
            <a:tailEnd/>
          </a:ln>
        </p:spPr>
      </p:pic>
      <p:pic>
        <p:nvPicPr>
          <p:cNvPr id="11" name="Content Placeholder 7" descr="LunaH____Transfer_to_Science___Nominal__EarthView.png"/>
          <p:cNvPicPr>
            <a:picLocks noChangeAspect="1"/>
          </p:cNvPicPr>
          <p:nvPr/>
        </p:nvPicPr>
        <p:blipFill>
          <a:blip r:embed="rId3" cstate="print"/>
          <a:stretch>
            <a:fillRect/>
          </a:stretch>
        </p:blipFill>
        <p:spPr>
          <a:xfrm>
            <a:off x="842929" y="1690688"/>
            <a:ext cx="2013393" cy="2487134"/>
          </a:xfrm>
          <a:prstGeom prst="rect">
            <a:avLst/>
          </a:prstGeom>
        </p:spPr>
      </p:pic>
      <p:pic>
        <p:nvPicPr>
          <p:cNvPr id="12" name="Content Placeholder 6" descr="LunaH____Transfer_to_Science___Nominal.png"/>
          <p:cNvPicPr>
            <a:picLocks noChangeAspect="1"/>
          </p:cNvPicPr>
          <p:nvPr/>
        </p:nvPicPr>
        <p:blipFill>
          <a:blip r:embed="rId4" cstate="print"/>
          <a:stretch>
            <a:fillRect/>
          </a:stretch>
        </p:blipFill>
        <p:spPr>
          <a:xfrm>
            <a:off x="838200" y="4154488"/>
            <a:ext cx="2018122" cy="1887538"/>
          </a:xfrm>
          <a:prstGeom prst="rect">
            <a:avLst/>
          </a:prstGeom>
        </p:spPr>
      </p:pic>
      <p:sp>
        <p:nvSpPr>
          <p:cNvPr id="13" name="TextBox 12"/>
          <p:cNvSpPr txBox="1"/>
          <p:nvPr/>
        </p:nvSpPr>
        <p:spPr>
          <a:xfrm>
            <a:off x="838200" y="1690688"/>
            <a:ext cx="34015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1</a:t>
            </a:r>
          </a:p>
        </p:txBody>
      </p:sp>
      <p:sp>
        <p:nvSpPr>
          <p:cNvPr id="14" name="TextBox 13"/>
          <p:cNvSpPr txBox="1"/>
          <p:nvPr/>
        </p:nvSpPr>
        <p:spPr>
          <a:xfrm>
            <a:off x="838200" y="3866357"/>
            <a:ext cx="34015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2</a:t>
            </a:r>
          </a:p>
        </p:txBody>
      </p:sp>
      <p:sp>
        <p:nvSpPr>
          <p:cNvPr id="15" name="TextBox 14"/>
          <p:cNvSpPr txBox="1"/>
          <p:nvPr/>
        </p:nvSpPr>
        <p:spPr>
          <a:xfrm>
            <a:off x="3021672" y="1690687"/>
            <a:ext cx="34015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panose="020F0502020204030204"/>
                <a:ea typeface="+mn-ea"/>
                <a:cs typeface="+mn-cs"/>
              </a:rPr>
              <a:t>3</a:t>
            </a:r>
          </a:p>
        </p:txBody>
      </p:sp>
      <p:graphicFrame>
        <p:nvGraphicFramePr>
          <p:cNvPr id="16" name="Table 15"/>
          <p:cNvGraphicFramePr>
            <a:graphicFrameLocks noGrp="1"/>
          </p:cNvGraphicFramePr>
          <p:nvPr/>
        </p:nvGraphicFramePr>
        <p:xfrm>
          <a:off x="7874000" y="4154488"/>
          <a:ext cx="3708400" cy="1554480"/>
        </p:xfrm>
        <a:graphic>
          <a:graphicData uri="http://schemas.openxmlformats.org/drawingml/2006/table">
            <a:tbl>
              <a:tblPr firstRow="1" bandRow="1">
                <a:tableStyleId>{5C22544A-7EE6-4342-B048-85BDC9FD1C3A}</a:tableStyleId>
              </a:tblPr>
              <a:tblGrid>
                <a:gridCol w="1729865">
                  <a:extLst>
                    <a:ext uri="{9D8B030D-6E8A-4147-A177-3AD203B41FA5}">
                      <a16:colId xmlns:a16="http://schemas.microsoft.com/office/drawing/2014/main" val="20000"/>
                    </a:ext>
                  </a:extLst>
                </a:gridCol>
                <a:gridCol w="1978535">
                  <a:extLst>
                    <a:ext uri="{9D8B030D-6E8A-4147-A177-3AD203B41FA5}">
                      <a16:colId xmlns:a16="http://schemas.microsoft.com/office/drawing/2014/main" val="20001"/>
                    </a:ext>
                  </a:extLst>
                </a:gridCol>
              </a:tblGrid>
              <a:tr h="242377">
                <a:tc>
                  <a:txBody>
                    <a:bodyPr/>
                    <a:lstStyle/>
                    <a:p>
                      <a:r>
                        <a:rPr lang="en-US" sz="1200" dirty="0"/>
                        <a:t>Orbit Period</a:t>
                      </a:r>
                      <a:endParaRPr lang="en-US" sz="1200" dirty="0">
                        <a:solidFill>
                          <a:schemeClr val="tx1"/>
                        </a:solidFill>
                        <a:latin typeface="Century Gothic" panose="020B0502020202020204" pitchFamily="34" charset="0"/>
                        <a:ea typeface="Helvetica" charset="0"/>
                        <a:cs typeface="Helvetica" charset="0"/>
                      </a:endParaRPr>
                    </a:p>
                  </a:txBody>
                  <a:tcPr/>
                </a:tc>
                <a:tc>
                  <a:txBody>
                    <a:bodyPr/>
                    <a:lstStyle/>
                    <a:p>
                      <a:r>
                        <a:rPr lang="en-US" sz="1200" dirty="0"/>
                        <a:t>4.</a:t>
                      </a:r>
                      <a:r>
                        <a:rPr lang="en-US" sz="1200" baseline="0" dirty="0"/>
                        <a:t>76 hour</a:t>
                      </a:r>
                      <a:endParaRPr lang="en-US" sz="1200" b="0" dirty="0">
                        <a:solidFill>
                          <a:schemeClr val="tx1"/>
                        </a:solidFill>
                        <a:latin typeface="Century Gothic" panose="020B0502020202020204" pitchFamily="34" charset="0"/>
                        <a:ea typeface="Helvetica" charset="0"/>
                        <a:cs typeface="Helvetica" charset="0"/>
                      </a:endParaRPr>
                    </a:p>
                  </a:txBody>
                  <a:tcPr/>
                </a:tc>
                <a:extLst>
                  <a:ext uri="{0D108BD9-81ED-4DB2-BD59-A6C34878D82A}">
                    <a16:rowId xmlns:a16="http://schemas.microsoft.com/office/drawing/2014/main" val="10000"/>
                  </a:ext>
                </a:extLst>
              </a:tr>
              <a:tr h="242377">
                <a:tc>
                  <a:txBody>
                    <a:bodyPr/>
                    <a:lstStyle/>
                    <a:p>
                      <a:r>
                        <a:rPr lang="en-US" sz="1200" dirty="0"/>
                        <a:t>Aposelene </a:t>
                      </a:r>
                      <a:r>
                        <a:rPr lang="en-US" sz="1200" baseline="0" dirty="0"/>
                        <a:t>Altitude</a:t>
                      </a:r>
                      <a:endParaRPr lang="en-US" sz="1200" b="1" dirty="0">
                        <a:latin typeface="Century Gothic" panose="020B0502020202020204" pitchFamily="34" charset="0"/>
                        <a:ea typeface="Helvetica" charset="0"/>
                        <a:cs typeface="Helvetica" charset="0"/>
                      </a:endParaRPr>
                    </a:p>
                  </a:txBody>
                  <a:tcPr/>
                </a:tc>
                <a:tc>
                  <a:txBody>
                    <a:bodyPr/>
                    <a:lstStyle/>
                    <a:p>
                      <a:r>
                        <a:rPr lang="en-US" sz="1200" dirty="0"/>
                        <a:t>3150 km</a:t>
                      </a:r>
                      <a:endParaRPr lang="en-US" sz="1200" dirty="0">
                        <a:latin typeface="Century Gothic" panose="020B0502020202020204" pitchFamily="34" charset="0"/>
                        <a:ea typeface="Helvetica" charset="0"/>
                        <a:cs typeface="Helvetica" charset="0"/>
                      </a:endParaRPr>
                    </a:p>
                  </a:txBody>
                  <a:tcPr/>
                </a:tc>
                <a:extLst>
                  <a:ext uri="{0D108BD9-81ED-4DB2-BD59-A6C34878D82A}">
                    <a16:rowId xmlns:a16="http://schemas.microsoft.com/office/drawing/2014/main" val="10001"/>
                  </a:ext>
                </a:extLst>
              </a:tr>
              <a:tr h="403962">
                <a:tc>
                  <a:txBody>
                    <a:bodyPr/>
                    <a:lstStyle/>
                    <a:p>
                      <a:r>
                        <a:rPr lang="en-US" sz="1200" dirty="0"/>
                        <a:t>Periselene Altitude</a:t>
                      </a:r>
                      <a:endParaRPr lang="en-US" sz="1200" b="1" dirty="0">
                        <a:latin typeface="Century Gothic" panose="020B0502020202020204" pitchFamily="34" charset="0"/>
                        <a:ea typeface="Helvetica" charset="0"/>
                        <a:cs typeface="Helvetica" charset="0"/>
                      </a:endParaRPr>
                    </a:p>
                  </a:txBody>
                  <a:tcPr/>
                </a:tc>
                <a:tc>
                  <a:txBody>
                    <a:bodyPr/>
                    <a:lstStyle/>
                    <a:p>
                      <a:r>
                        <a:rPr lang="en-US" sz="1200" dirty="0"/>
                        <a:t>RAAN dependent</a:t>
                      </a:r>
                      <a:r>
                        <a:rPr lang="en-US" sz="1200" baseline="0" dirty="0"/>
                        <a:t> </a:t>
                      </a:r>
                    </a:p>
                    <a:p>
                      <a:r>
                        <a:rPr lang="en-US" sz="1200" baseline="0" dirty="0"/>
                        <a:t>15-25 km</a:t>
                      </a:r>
                      <a:endParaRPr lang="en-US" sz="1200" dirty="0">
                        <a:latin typeface="Century Gothic" panose="020B0502020202020204" pitchFamily="34" charset="0"/>
                        <a:ea typeface="Helvetica" charset="0"/>
                        <a:cs typeface="Helvetica" charset="0"/>
                      </a:endParaRPr>
                    </a:p>
                  </a:txBody>
                  <a:tcPr/>
                </a:tc>
                <a:extLst>
                  <a:ext uri="{0D108BD9-81ED-4DB2-BD59-A6C34878D82A}">
                    <a16:rowId xmlns:a16="http://schemas.microsoft.com/office/drawing/2014/main" val="10002"/>
                  </a:ext>
                </a:extLst>
              </a:tr>
              <a:tr h="242377">
                <a:tc>
                  <a:txBody>
                    <a:bodyPr/>
                    <a:lstStyle/>
                    <a:p>
                      <a:r>
                        <a:rPr lang="en-US" sz="1200" dirty="0"/>
                        <a:t>Inclination</a:t>
                      </a:r>
                      <a:endParaRPr lang="en-US" sz="1200" b="1" dirty="0">
                        <a:latin typeface="Century Gothic" panose="020B0502020202020204" pitchFamily="34" charset="0"/>
                        <a:ea typeface="Helvetica" charset="0"/>
                        <a:cs typeface="Helvetica" charset="0"/>
                      </a:endParaRPr>
                    </a:p>
                  </a:txBody>
                  <a:tcPr/>
                </a:tc>
                <a:tc>
                  <a:txBody>
                    <a:bodyPr/>
                    <a:lstStyle/>
                    <a:p>
                      <a:r>
                        <a:rPr lang="en-US" sz="1200" dirty="0"/>
                        <a:t>90°</a:t>
                      </a:r>
                      <a:endParaRPr lang="en-US" sz="1200" dirty="0">
                        <a:latin typeface="Century Gothic" panose="020B0502020202020204" pitchFamily="34" charset="0"/>
                        <a:ea typeface="Helvetica" charset="0"/>
                        <a:cs typeface="Helvetica" charset="0"/>
                      </a:endParaRPr>
                    </a:p>
                  </a:txBody>
                  <a:tcPr/>
                </a:tc>
                <a:extLst>
                  <a:ext uri="{0D108BD9-81ED-4DB2-BD59-A6C34878D82A}">
                    <a16:rowId xmlns:a16="http://schemas.microsoft.com/office/drawing/2014/main" val="10003"/>
                  </a:ext>
                </a:extLst>
              </a:tr>
              <a:tr h="271404">
                <a:tc>
                  <a:txBody>
                    <a:bodyPr/>
                    <a:lstStyle/>
                    <a:p>
                      <a:r>
                        <a:rPr lang="en-US" sz="1200" dirty="0"/>
                        <a:t>Argument of Periselene</a:t>
                      </a:r>
                      <a:endParaRPr lang="en-US" sz="1200" b="1" dirty="0">
                        <a:latin typeface="Century Gothic" panose="020B0502020202020204" pitchFamily="34" charset="0"/>
                        <a:ea typeface="Helvetica" charset="0"/>
                        <a:cs typeface="Helvetica" charset="0"/>
                      </a:endParaRPr>
                    </a:p>
                  </a:txBody>
                  <a:tcPr/>
                </a:tc>
                <a:tc>
                  <a:txBody>
                    <a:bodyPr/>
                    <a:lstStyle/>
                    <a:p>
                      <a:r>
                        <a:rPr lang="en-US" sz="1200" dirty="0"/>
                        <a:t>273.5°</a:t>
                      </a:r>
                      <a:endParaRPr lang="en-US" sz="1200" dirty="0">
                        <a:latin typeface="Century Gothic" panose="020B0502020202020204" pitchFamily="34" charset="0"/>
                        <a:ea typeface="Helvetica" charset="0"/>
                        <a:cs typeface="Helvetica" charset="0"/>
                      </a:endParaRPr>
                    </a:p>
                  </a:txBody>
                  <a:tcPr/>
                </a:tc>
                <a:extLst>
                  <a:ext uri="{0D108BD9-81ED-4DB2-BD59-A6C34878D82A}">
                    <a16:rowId xmlns:a16="http://schemas.microsoft.com/office/drawing/2014/main" val="10004"/>
                  </a:ext>
                </a:extLst>
              </a:tr>
            </a:tbl>
          </a:graphicData>
        </a:graphic>
      </p:graphicFrame>
      <p:sp>
        <p:nvSpPr>
          <p:cNvPr id="17" name="TextBox 16"/>
          <p:cNvSpPr txBox="1"/>
          <p:nvPr/>
        </p:nvSpPr>
        <p:spPr>
          <a:xfrm>
            <a:off x="7874000" y="5754471"/>
            <a:ext cx="3708400" cy="646331"/>
          </a:xfrm>
          <a:prstGeom prst="rect">
            <a:avLst/>
          </a:prstGeom>
          <a:solidFill>
            <a:schemeClr val="accent1">
              <a:lumMod val="40000"/>
              <a:lumOff val="60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prstClr val="white"/>
                </a:solidFill>
                <a:effectLst/>
                <a:uLnTx/>
                <a:uFillTx/>
                <a:latin typeface="Century Gothic" panose="020B0502020202020204" pitchFamily="34" charset="0"/>
                <a:ea typeface="Helvetica" charset="0"/>
                <a:cs typeface="Helvetica" charset="0"/>
              </a:rPr>
              <a:t>Genova</a:t>
            </a:r>
            <a:r>
              <a:rPr kumimoji="0" lang="en-US" sz="1200" b="0" i="0" u="none" strike="noStrike" kern="1200" cap="none" spc="0" normalizeH="0" baseline="0" noProof="0" dirty="0">
                <a:ln>
                  <a:noFill/>
                </a:ln>
                <a:solidFill>
                  <a:prstClr val="white"/>
                </a:solidFill>
                <a:effectLst/>
                <a:uLnTx/>
                <a:uFillTx/>
                <a:latin typeface="Century Gothic" panose="020B0502020202020204" pitchFamily="34" charset="0"/>
                <a:ea typeface="Helvetica" charset="0"/>
                <a:cs typeface="Helvetica" charset="0"/>
              </a:rPr>
              <a:t>, A. L. and Dunham, D. W. (2017) 27</a:t>
            </a:r>
            <a:r>
              <a:rPr kumimoji="0" lang="en-US" sz="1200" b="0" i="0" u="none" strike="noStrike" kern="1200" cap="none" spc="0" normalizeH="0" baseline="30000" noProof="0" dirty="0">
                <a:ln>
                  <a:noFill/>
                </a:ln>
                <a:solidFill>
                  <a:prstClr val="white"/>
                </a:solidFill>
                <a:effectLst/>
                <a:uLnTx/>
                <a:uFillTx/>
                <a:latin typeface="Century Gothic" panose="020B0502020202020204" pitchFamily="34" charset="0"/>
                <a:ea typeface="Helvetica" charset="0"/>
                <a:cs typeface="Helvetica" charset="0"/>
              </a:rPr>
              <a:t>th</a:t>
            </a:r>
            <a:r>
              <a:rPr kumimoji="0" lang="en-US" sz="1200" b="0" i="0" u="none" strike="noStrike" kern="1200" cap="none" spc="0" normalizeH="0" baseline="0" noProof="0" dirty="0">
                <a:ln>
                  <a:noFill/>
                </a:ln>
                <a:solidFill>
                  <a:prstClr val="white"/>
                </a:solidFill>
                <a:effectLst/>
                <a:uLnTx/>
                <a:uFillTx/>
                <a:latin typeface="Century Gothic" panose="020B0502020202020204" pitchFamily="34" charset="0"/>
                <a:ea typeface="Helvetica" charset="0"/>
                <a:cs typeface="Helvetica" charset="0"/>
              </a:rPr>
              <a:t> AAS/AIAA Space Flight Mechanics Meeting 17-456. </a:t>
            </a:r>
          </a:p>
        </p:txBody>
      </p:sp>
      <p:sp>
        <p:nvSpPr>
          <p:cNvPr id="3" name="TextBox 2">
            <a:extLst>
              <a:ext uri="{FF2B5EF4-FFF2-40B4-BE49-F238E27FC236}">
                <a16:creationId xmlns:a16="http://schemas.microsoft.com/office/drawing/2014/main" id="{6AC1BD1C-0F67-F4D4-0ABB-83091719D737}"/>
              </a:ext>
            </a:extLst>
          </p:cNvPr>
          <p:cNvSpPr txBox="1"/>
          <p:nvPr/>
        </p:nvSpPr>
        <p:spPr>
          <a:xfrm>
            <a:off x="7636836" y="1252381"/>
            <a:ext cx="4182727" cy="2800767"/>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Launch:  Nov 16, 2022</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Launch -&gt; Lunar Orbit Insertion:  130 days = 4.25 months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LOI -&gt; Begin Sci Phase:  ~14 months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Science Phase:  2 months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Decommissioning Phase:  1 month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Total Mission Duration = 21.25 months without operational margin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Operational Margin: 4 months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Total Mission Duration = 25.25 months with operational margin</a:t>
            </a:r>
          </a:p>
        </p:txBody>
      </p:sp>
      <p:sp>
        <p:nvSpPr>
          <p:cNvPr id="4" name="TextBox 3">
            <a:extLst>
              <a:ext uri="{FF2B5EF4-FFF2-40B4-BE49-F238E27FC236}">
                <a16:creationId xmlns:a16="http://schemas.microsoft.com/office/drawing/2014/main" id="{49ABCBBF-A266-CC59-643C-FFE63868608A}"/>
              </a:ext>
            </a:extLst>
          </p:cNvPr>
          <p:cNvSpPr txBox="1"/>
          <p:nvPr/>
        </p:nvSpPr>
        <p:spPr>
          <a:xfrm>
            <a:off x="5593298" y="1404282"/>
            <a:ext cx="1005403"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282 orbits</a:t>
            </a:r>
            <a:endParaRPr kumimoji="0" lang="en-US" sz="14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sym typeface="Symbol" panose="05050102010706020507" pitchFamily="18" charset="2"/>
            </a:endParaRPr>
          </a:p>
        </p:txBody>
      </p:sp>
      <p:cxnSp>
        <p:nvCxnSpPr>
          <p:cNvPr id="5" name="Straight Arrow Connector 4">
            <a:extLst>
              <a:ext uri="{FF2B5EF4-FFF2-40B4-BE49-F238E27FC236}">
                <a16:creationId xmlns:a16="http://schemas.microsoft.com/office/drawing/2014/main" id="{1332348E-AD27-6D71-3029-4713C8A7010F}"/>
              </a:ext>
            </a:extLst>
          </p:cNvPr>
          <p:cNvCxnSpPr>
            <a:cxnSpLocks/>
          </p:cNvCxnSpPr>
          <p:nvPr/>
        </p:nvCxnSpPr>
        <p:spPr>
          <a:xfrm flipH="1">
            <a:off x="5888635" y="1701373"/>
            <a:ext cx="159676" cy="56088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55DA068-79D1-B91D-E190-619BA6FBE73D}"/>
              </a:ext>
            </a:extLst>
          </p:cNvPr>
          <p:cNvSpPr txBox="1"/>
          <p:nvPr/>
        </p:nvSpPr>
        <p:spPr>
          <a:xfrm>
            <a:off x="2964201" y="1767630"/>
            <a:ext cx="166103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prstClr val="white"/>
                </a:solidFill>
                <a:effectLst/>
                <a:highlight>
                  <a:srgbClr val="000000"/>
                </a:highlight>
                <a:uLnTx/>
                <a:uFillTx/>
                <a:latin typeface="Century Gothic" panose="020B0502020202020204" pitchFamily="34" charset="0"/>
                <a:ea typeface="+mn-ea"/>
                <a:cs typeface="+mn-cs"/>
              </a:rPr>
              <a:t>3. Science Phase</a:t>
            </a:r>
            <a:endParaRPr kumimoji="0" lang="en-US" sz="1400" b="1" i="0" u="sng" strike="noStrike" kern="1200" cap="none" spc="0" normalizeH="0" baseline="0" noProof="0" dirty="0">
              <a:ln>
                <a:noFill/>
              </a:ln>
              <a:solidFill>
                <a:prstClr val="white"/>
              </a:solidFill>
              <a:effectLst/>
              <a:highlight>
                <a:srgbClr val="000000"/>
              </a:highlight>
              <a:uLnTx/>
              <a:uFillTx/>
              <a:latin typeface="Century Gothic" panose="020B0502020202020204" pitchFamily="34" charset="0"/>
              <a:ea typeface="+mn-ea"/>
              <a:cs typeface="+mn-cs"/>
              <a:sym typeface="Symbol" panose="05050102010706020507" pitchFamily="18" charset="2"/>
            </a:endParaRPr>
          </a:p>
        </p:txBody>
      </p:sp>
      <p:sp>
        <p:nvSpPr>
          <p:cNvPr id="19" name="TextBox 18">
            <a:extLst>
              <a:ext uri="{FF2B5EF4-FFF2-40B4-BE49-F238E27FC236}">
                <a16:creationId xmlns:a16="http://schemas.microsoft.com/office/drawing/2014/main" id="{E29FE811-4A7A-BD4C-70A2-DDE836636E2E}"/>
              </a:ext>
            </a:extLst>
          </p:cNvPr>
          <p:cNvSpPr txBox="1"/>
          <p:nvPr/>
        </p:nvSpPr>
        <p:spPr>
          <a:xfrm>
            <a:off x="119975" y="1696538"/>
            <a:ext cx="1492925"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prstClr val="white"/>
                </a:solidFill>
                <a:effectLst/>
                <a:highlight>
                  <a:srgbClr val="000000"/>
                </a:highlight>
                <a:uLnTx/>
                <a:uFillTx/>
                <a:latin typeface="Century Gothic" panose="020B0502020202020204" pitchFamily="34" charset="0"/>
                <a:ea typeface="+mn-ea"/>
                <a:cs typeface="+mn-cs"/>
              </a:rPr>
              <a:t>1. Deployment and Cruise Phase</a:t>
            </a:r>
            <a:endParaRPr kumimoji="0" lang="en-US" sz="1400" b="1" i="0" u="sng" strike="noStrike" kern="1200" cap="none" spc="0" normalizeH="0" baseline="0" noProof="0" dirty="0">
              <a:ln>
                <a:noFill/>
              </a:ln>
              <a:solidFill>
                <a:prstClr val="white"/>
              </a:solidFill>
              <a:effectLst/>
              <a:highlight>
                <a:srgbClr val="000000"/>
              </a:highlight>
              <a:uLnTx/>
              <a:uFillTx/>
              <a:latin typeface="Century Gothic" panose="020B0502020202020204" pitchFamily="34" charset="0"/>
              <a:ea typeface="+mn-ea"/>
              <a:cs typeface="+mn-cs"/>
              <a:sym typeface="Symbol" panose="05050102010706020507" pitchFamily="18" charset="2"/>
            </a:endParaRPr>
          </a:p>
        </p:txBody>
      </p:sp>
      <p:sp>
        <p:nvSpPr>
          <p:cNvPr id="20" name="TextBox 19">
            <a:extLst>
              <a:ext uri="{FF2B5EF4-FFF2-40B4-BE49-F238E27FC236}">
                <a16:creationId xmlns:a16="http://schemas.microsoft.com/office/drawing/2014/main" id="{7026D1CD-C8EC-8FF2-6E14-C646A04AE38B}"/>
              </a:ext>
            </a:extLst>
          </p:cNvPr>
          <p:cNvSpPr txBox="1"/>
          <p:nvPr/>
        </p:nvSpPr>
        <p:spPr>
          <a:xfrm>
            <a:off x="117233" y="3933194"/>
            <a:ext cx="180690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prstClr val="white"/>
                </a:solidFill>
                <a:effectLst/>
                <a:highlight>
                  <a:srgbClr val="000000"/>
                </a:highlight>
                <a:uLnTx/>
                <a:uFillTx/>
                <a:latin typeface="Century Gothic" panose="020B0502020202020204" pitchFamily="34" charset="0"/>
                <a:ea typeface="+mn-ea"/>
                <a:cs typeface="+mn-cs"/>
              </a:rPr>
              <a:t>2. Transition Phase </a:t>
            </a:r>
            <a:endParaRPr kumimoji="0" lang="en-US" sz="1400" b="1" i="0" u="sng" strike="noStrike" kern="1200" cap="none" spc="0" normalizeH="0" baseline="0" noProof="0" dirty="0">
              <a:ln>
                <a:noFill/>
              </a:ln>
              <a:solidFill>
                <a:prstClr val="white"/>
              </a:solidFill>
              <a:effectLst/>
              <a:highlight>
                <a:srgbClr val="000000"/>
              </a:highlight>
              <a:uLnTx/>
              <a:uFillTx/>
              <a:latin typeface="Century Gothic" panose="020B0502020202020204" pitchFamily="34" charset="0"/>
              <a:ea typeface="+mn-ea"/>
              <a:cs typeface="+mn-cs"/>
              <a:sym typeface="Symbol" panose="05050102010706020507" pitchFamily="18" charset="2"/>
            </a:endParaRPr>
          </a:p>
        </p:txBody>
      </p:sp>
      <p:pic>
        <p:nvPicPr>
          <p:cNvPr id="8" name="Picture 7">
            <a:extLst>
              <a:ext uri="{FF2B5EF4-FFF2-40B4-BE49-F238E27FC236}">
                <a16:creationId xmlns:a16="http://schemas.microsoft.com/office/drawing/2014/main" id="{867688E4-4411-F924-985F-21D64759C948}"/>
              </a:ext>
            </a:extLst>
          </p:cNvPr>
          <p:cNvPicPr>
            <a:picLocks noChangeAspect="1"/>
          </p:cNvPicPr>
          <p:nvPr/>
        </p:nvPicPr>
        <p:blipFill>
          <a:blip r:embed="rId5"/>
          <a:stretch>
            <a:fillRect/>
          </a:stretch>
        </p:blipFill>
        <p:spPr>
          <a:xfrm>
            <a:off x="-68236" y="5854849"/>
            <a:ext cx="1091905" cy="1091905"/>
          </a:xfrm>
          <a:prstGeom prst="rect">
            <a:avLst/>
          </a:prstGeom>
        </p:spPr>
      </p:pic>
    </p:spTree>
    <p:extLst>
      <p:ext uri="{BB962C8B-B14F-4D97-AF65-F5344CB8AC3E}">
        <p14:creationId xmlns:p14="http://schemas.microsoft.com/office/powerpoint/2010/main" val="4054853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5CDB5346-B816-4FA5-8AE4-7211C911B1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58801" y="1236671"/>
            <a:ext cx="5073853" cy="5073853"/>
          </a:xfrm>
          <a:prstGeom prst="rect">
            <a:avLst/>
          </a:prstGeom>
        </p:spPr>
      </p:pic>
      <p:pic>
        <p:nvPicPr>
          <p:cNvPr id="36" name="Picture 35" descr="A screenshot of a cell phone&#10;&#10;Description automatically generated">
            <a:extLst>
              <a:ext uri="{FF2B5EF4-FFF2-40B4-BE49-F238E27FC236}">
                <a16:creationId xmlns:a16="http://schemas.microsoft.com/office/drawing/2014/main" id="{A5638C04-04D2-4E06-AD9A-69E86FB52B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55997" y="1234440"/>
            <a:ext cx="5074920" cy="5074920"/>
          </a:xfrm>
          <a:prstGeom prst="rect">
            <a:avLst/>
          </a:prstGeom>
        </p:spPr>
      </p:pic>
      <p:pic>
        <p:nvPicPr>
          <p:cNvPr id="6" name="Picture 5" descr="A picture containing indoor, sitting, decorated, bright&#10;&#10;Description automatically generated">
            <a:extLst>
              <a:ext uri="{FF2B5EF4-FFF2-40B4-BE49-F238E27FC236}">
                <a16:creationId xmlns:a16="http://schemas.microsoft.com/office/drawing/2014/main" id="{8DA74463-0328-4ACC-ABF5-78B34FB9A4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096" y="1417320"/>
            <a:ext cx="5717804" cy="4764024"/>
          </a:xfrm>
          <a:prstGeom prst="rect">
            <a:avLst/>
          </a:prstGeom>
        </p:spPr>
      </p:pic>
      <p:sp>
        <p:nvSpPr>
          <p:cNvPr id="2" name="Title 1">
            <a:extLst>
              <a:ext uri="{FF2B5EF4-FFF2-40B4-BE49-F238E27FC236}">
                <a16:creationId xmlns:a16="http://schemas.microsoft.com/office/drawing/2014/main" id="{60D44B79-1B1F-4732-95CE-3EB0F66CA715}"/>
              </a:ext>
            </a:extLst>
          </p:cNvPr>
          <p:cNvSpPr>
            <a:spLocks noGrp="1"/>
          </p:cNvSpPr>
          <p:nvPr>
            <p:ph type="title"/>
          </p:nvPr>
        </p:nvSpPr>
        <p:spPr>
          <a:xfrm>
            <a:off x="-237314" y="-253420"/>
            <a:ext cx="10524909" cy="1325563"/>
          </a:xfrm>
        </p:spPr>
        <p:txBody>
          <a:bodyPr>
            <a:normAutofit/>
          </a:bodyPr>
          <a:lstStyle/>
          <a:p>
            <a:r>
              <a:rPr lang="en-US" sz="2800" dirty="0">
                <a:solidFill>
                  <a:schemeClr val="bg1"/>
                </a:solidFill>
                <a:latin typeface="Century Gothic" panose="020B0502020202020204" pitchFamily="34" charset="0"/>
              </a:rPr>
              <a:t>LunaH-Map: Achieving Higher Spatial Resolution Maps</a:t>
            </a:r>
          </a:p>
        </p:txBody>
      </p:sp>
      <p:sp>
        <p:nvSpPr>
          <p:cNvPr id="9" name="TextBox 8">
            <a:extLst>
              <a:ext uri="{FF2B5EF4-FFF2-40B4-BE49-F238E27FC236}">
                <a16:creationId xmlns:a16="http://schemas.microsoft.com/office/drawing/2014/main" id="{8BEA48D7-FB83-4E4A-8F85-146857746A8C}"/>
              </a:ext>
            </a:extLst>
          </p:cNvPr>
          <p:cNvSpPr txBox="1"/>
          <p:nvPr/>
        </p:nvSpPr>
        <p:spPr>
          <a:xfrm rot="16200000">
            <a:off x="5249207" y="4546525"/>
            <a:ext cx="16225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Altitude (km)</a:t>
            </a:r>
          </a:p>
        </p:txBody>
      </p:sp>
      <p:sp>
        <p:nvSpPr>
          <p:cNvPr id="14" name="Rectangle 13">
            <a:extLst>
              <a:ext uri="{FF2B5EF4-FFF2-40B4-BE49-F238E27FC236}">
                <a16:creationId xmlns:a16="http://schemas.microsoft.com/office/drawing/2014/main" id="{1EE42974-1D78-4D17-ACEB-68B652E3D121}"/>
              </a:ext>
            </a:extLst>
          </p:cNvPr>
          <p:cNvSpPr/>
          <p:nvPr/>
        </p:nvSpPr>
        <p:spPr>
          <a:xfrm>
            <a:off x="7606188" y="5761822"/>
            <a:ext cx="411297" cy="1505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endParaRPr>
          </a:p>
        </p:txBody>
      </p:sp>
      <p:sp>
        <p:nvSpPr>
          <p:cNvPr id="15" name="Rectangle 14">
            <a:extLst>
              <a:ext uri="{FF2B5EF4-FFF2-40B4-BE49-F238E27FC236}">
                <a16:creationId xmlns:a16="http://schemas.microsoft.com/office/drawing/2014/main" id="{4E493C28-BBC5-4B91-ACFE-E1FF36BCBE6A}"/>
              </a:ext>
            </a:extLst>
          </p:cNvPr>
          <p:cNvSpPr/>
          <p:nvPr/>
        </p:nvSpPr>
        <p:spPr>
          <a:xfrm>
            <a:off x="6565094" y="5761822"/>
            <a:ext cx="411297" cy="1505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endParaRPr>
          </a:p>
        </p:txBody>
      </p:sp>
      <p:sp>
        <p:nvSpPr>
          <p:cNvPr id="16" name="TextBox 15">
            <a:extLst>
              <a:ext uri="{FF2B5EF4-FFF2-40B4-BE49-F238E27FC236}">
                <a16:creationId xmlns:a16="http://schemas.microsoft.com/office/drawing/2014/main" id="{95C57CF2-27DA-4A68-ADC0-80B38FE7BAAB}"/>
              </a:ext>
            </a:extLst>
          </p:cNvPr>
          <p:cNvSpPr txBox="1"/>
          <p:nvPr/>
        </p:nvSpPr>
        <p:spPr>
          <a:xfrm>
            <a:off x="7603071" y="5667651"/>
            <a:ext cx="442750" cy="307777"/>
          </a:xfrm>
          <a:prstGeom prst="rect">
            <a:avLst/>
          </a:prstGeom>
          <a:solidFill>
            <a:schemeClr val="tx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-80</a:t>
            </a:r>
          </a:p>
        </p:txBody>
      </p:sp>
      <p:sp>
        <p:nvSpPr>
          <p:cNvPr id="17" name="TextBox 16">
            <a:extLst>
              <a:ext uri="{FF2B5EF4-FFF2-40B4-BE49-F238E27FC236}">
                <a16:creationId xmlns:a16="http://schemas.microsoft.com/office/drawing/2014/main" id="{97572DB7-B2C5-4932-B010-0FA1F20494CB}"/>
              </a:ext>
            </a:extLst>
          </p:cNvPr>
          <p:cNvSpPr txBox="1"/>
          <p:nvPr/>
        </p:nvSpPr>
        <p:spPr>
          <a:xfrm>
            <a:off x="6565094" y="5679456"/>
            <a:ext cx="491364" cy="307777"/>
          </a:xfrm>
          <a:prstGeom prst="rect">
            <a:avLst/>
          </a:prstGeom>
          <a:solidFill>
            <a:schemeClr val="tx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-70</a:t>
            </a:r>
          </a:p>
        </p:txBody>
      </p:sp>
      <p:sp>
        <p:nvSpPr>
          <p:cNvPr id="18" name="TextBox 17">
            <a:extLst>
              <a:ext uri="{FF2B5EF4-FFF2-40B4-BE49-F238E27FC236}">
                <a16:creationId xmlns:a16="http://schemas.microsoft.com/office/drawing/2014/main" id="{E55D4683-8651-4E54-B8A1-13CDD171235A}"/>
              </a:ext>
            </a:extLst>
          </p:cNvPr>
          <p:cNvSpPr txBox="1"/>
          <p:nvPr/>
        </p:nvSpPr>
        <p:spPr>
          <a:xfrm>
            <a:off x="10952571" y="5667651"/>
            <a:ext cx="114807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(Latitude)</a:t>
            </a:r>
          </a:p>
        </p:txBody>
      </p:sp>
      <p:sp>
        <p:nvSpPr>
          <p:cNvPr id="19" name="TextBox 18">
            <a:extLst>
              <a:ext uri="{FF2B5EF4-FFF2-40B4-BE49-F238E27FC236}">
                <a16:creationId xmlns:a16="http://schemas.microsoft.com/office/drawing/2014/main" id="{DC04D7CA-0D4D-423A-BC5A-B9BAC9FE59FA}"/>
              </a:ext>
            </a:extLst>
          </p:cNvPr>
          <p:cNvSpPr txBox="1"/>
          <p:nvPr/>
        </p:nvSpPr>
        <p:spPr>
          <a:xfrm>
            <a:off x="7257712" y="6220029"/>
            <a:ext cx="396294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Distance along ground track (km)</a:t>
            </a:r>
          </a:p>
        </p:txBody>
      </p:sp>
      <p:sp>
        <p:nvSpPr>
          <p:cNvPr id="27" name="TextBox 26">
            <a:extLst>
              <a:ext uri="{FF2B5EF4-FFF2-40B4-BE49-F238E27FC236}">
                <a16:creationId xmlns:a16="http://schemas.microsoft.com/office/drawing/2014/main" id="{BB593429-9A22-4330-9092-E8D40A59FD6C}"/>
              </a:ext>
            </a:extLst>
          </p:cNvPr>
          <p:cNvSpPr txBox="1"/>
          <p:nvPr/>
        </p:nvSpPr>
        <p:spPr>
          <a:xfrm>
            <a:off x="5025141" y="3637902"/>
            <a:ext cx="52290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90E</a:t>
            </a:r>
          </a:p>
        </p:txBody>
      </p:sp>
      <p:sp>
        <p:nvSpPr>
          <p:cNvPr id="28" name="TextBox 27">
            <a:extLst>
              <a:ext uri="{FF2B5EF4-FFF2-40B4-BE49-F238E27FC236}">
                <a16:creationId xmlns:a16="http://schemas.microsoft.com/office/drawing/2014/main" id="{39E226C9-A924-4D7F-99EF-D6D4D4B7277F}"/>
              </a:ext>
            </a:extLst>
          </p:cNvPr>
          <p:cNvSpPr txBox="1"/>
          <p:nvPr/>
        </p:nvSpPr>
        <p:spPr>
          <a:xfrm>
            <a:off x="2494886" y="6050752"/>
            <a:ext cx="63671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180E</a:t>
            </a:r>
          </a:p>
        </p:txBody>
      </p:sp>
      <p:sp>
        <p:nvSpPr>
          <p:cNvPr id="29" name="TextBox 28">
            <a:extLst>
              <a:ext uri="{FF2B5EF4-FFF2-40B4-BE49-F238E27FC236}">
                <a16:creationId xmlns:a16="http://schemas.microsoft.com/office/drawing/2014/main" id="{55B47471-8B53-4503-AE7A-F7C16C79A8AB}"/>
              </a:ext>
            </a:extLst>
          </p:cNvPr>
          <p:cNvSpPr txBox="1"/>
          <p:nvPr/>
        </p:nvSpPr>
        <p:spPr>
          <a:xfrm>
            <a:off x="-14147" y="3619715"/>
            <a:ext cx="63671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270E</a:t>
            </a:r>
          </a:p>
        </p:txBody>
      </p:sp>
      <p:sp>
        <p:nvSpPr>
          <p:cNvPr id="30" name="TextBox 29">
            <a:extLst>
              <a:ext uri="{FF2B5EF4-FFF2-40B4-BE49-F238E27FC236}">
                <a16:creationId xmlns:a16="http://schemas.microsoft.com/office/drawing/2014/main" id="{5B9BE5CD-C7D1-4A67-B8FB-C31FCF81C407}"/>
              </a:ext>
            </a:extLst>
          </p:cNvPr>
          <p:cNvSpPr txBox="1"/>
          <p:nvPr/>
        </p:nvSpPr>
        <p:spPr>
          <a:xfrm>
            <a:off x="2611737" y="1236581"/>
            <a:ext cx="40908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0E</a:t>
            </a:r>
          </a:p>
        </p:txBody>
      </p:sp>
      <p:sp>
        <p:nvSpPr>
          <p:cNvPr id="20" name="TextBox 19">
            <a:extLst>
              <a:ext uri="{FF2B5EF4-FFF2-40B4-BE49-F238E27FC236}">
                <a16:creationId xmlns:a16="http://schemas.microsoft.com/office/drawing/2014/main" id="{EEC55FA7-DF14-4F3A-BF7B-708295541893}"/>
              </a:ext>
            </a:extLst>
          </p:cNvPr>
          <p:cNvSpPr txBox="1"/>
          <p:nvPr/>
        </p:nvSpPr>
        <p:spPr>
          <a:xfrm rot="16200000">
            <a:off x="10365615" y="2147754"/>
            <a:ext cx="198964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PSR contribution</a:t>
            </a:r>
          </a:p>
        </p:txBody>
      </p:sp>
      <p:sp>
        <p:nvSpPr>
          <p:cNvPr id="32" name="TextBox 31">
            <a:extLst>
              <a:ext uri="{FF2B5EF4-FFF2-40B4-BE49-F238E27FC236}">
                <a16:creationId xmlns:a16="http://schemas.microsoft.com/office/drawing/2014/main" id="{86BA8FB7-8209-48C2-B3CD-8738E5144EB5}"/>
              </a:ext>
            </a:extLst>
          </p:cNvPr>
          <p:cNvSpPr txBox="1"/>
          <p:nvPr/>
        </p:nvSpPr>
        <p:spPr>
          <a:xfrm>
            <a:off x="7158603" y="1575135"/>
            <a:ext cx="145103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Shoemaker</a:t>
            </a:r>
          </a:p>
        </p:txBody>
      </p:sp>
      <p:pic>
        <p:nvPicPr>
          <p:cNvPr id="38" name="Picture 37" descr="A picture containing indoor, sitting, holding, large&#10;&#10;Description automatically generated">
            <a:extLst>
              <a:ext uri="{FF2B5EF4-FFF2-40B4-BE49-F238E27FC236}">
                <a16:creationId xmlns:a16="http://schemas.microsoft.com/office/drawing/2014/main" id="{4A0FE6B2-AC98-4432-97EE-098BE8AB38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096" y="1417320"/>
            <a:ext cx="5717804" cy="4764024"/>
          </a:xfrm>
          <a:prstGeom prst="rect">
            <a:avLst/>
          </a:prstGeom>
        </p:spPr>
      </p:pic>
      <p:sp>
        <p:nvSpPr>
          <p:cNvPr id="34" name="TextBox 33">
            <a:extLst>
              <a:ext uri="{FF2B5EF4-FFF2-40B4-BE49-F238E27FC236}">
                <a16:creationId xmlns:a16="http://schemas.microsoft.com/office/drawing/2014/main" id="{D0EF44E1-6F10-46CD-83F2-9D2A78E61C08}"/>
              </a:ext>
            </a:extLst>
          </p:cNvPr>
          <p:cNvSpPr txBox="1"/>
          <p:nvPr/>
        </p:nvSpPr>
        <p:spPr>
          <a:xfrm>
            <a:off x="3261978" y="3268570"/>
            <a:ext cx="145103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Shoemaker</a:t>
            </a:r>
          </a:p>
        </p:txBody>
      </p:sp>
      <p:sp>
        <p:nvSpPr>
          <p:cNvPr id="39" name="TextBox 38">
            <a:extLst>
              <a:ext uri="{FF2B5EF4-FFF2-40B4-BE49-F238E27FC236}">
                <a16:creationId xmlns:a16="http://schemas.microsoft.com/office/drawing/2014/main" id="{6104C0F0-F624-446A-B222-977A59EEEAE0}"/>
              </a:ext>
            </a:extLst>
          </p:cNvPr>
          <p:cNvSpPr txBox="1"/>
          <p:nvPr/>
        </p:nvSpPr>
        <p:spPr>
          <a:xfrm>
            <a:off x="4074551" y="985717"/>
            <a:ext cx="2981907" cy="73866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Science Orbit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15 </a:t>
            </a: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sym typeface="Symbol" panose="05050102010706020507" pitchFamily="18" charset="2"/>
              </a:rPr>
              <a:t> 3150-km eccentric orbits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sym typeface="Symbol" panose="05050102010706020507" pitchFamily="18" charset="2"/>
              </a:rPr>
              <a:t>4.7h orbit</a:t>
            </a:r>
          </a:p>
        </p:txBody>
      </p:sp>
      <p:sp>
        <p:nvSpPr>
          <p:cNvPr id="40" name="Rectangle 39">
            <a:extLst>
              <a:ext uri="{FF2B5EF4-FFF2-40B4-BE49-F238E27FC236}">
                <a16:creationId xmlns:a16="http://schemas.microsoft.com/office/drawing/2014/main" id="{33FC69A5-8D46-44B3-9930-6D5BF29F7A2C}"/>
              </a:ext>
            </a:extLst>
          </p:cNvPr>
          <p:cNvSpPr/>
          <p:nvPr/>
        </p:nvSpPr>
        <p:spPr>
          <a:xfrm>
            <a:off x="8793457" y="3837035"/>
            <a:ext cx="242726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sym typeface="Symbol" panose="05050102010706020507" pitchFamily="18" charset="2"/>
              </a:rPr>
              <a:t>5 min poleward 80S </a:t>
            </a:r>
            <a:endPar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endParaRPr>
          </a:p>
        </p:txBody>
      </p:sp>
      <p:cxnSp>
        <p:nvCxnSpPr>
          <p:cNvPr id="25" name="Straight Arrow Connector 24">
            <a:extLst>
              <a:ext uri="{FF2B5EF4-FFF2-40B4-BE49-F238E27FC236}">
                <a16:creationId xmlns:a16="http://schemas.microsoft.com/office/drawing/2014/main" id="{D21798FE-FFF8-42F8-AD90-757D7A1B8EEB}"/>
              </a:ext>
            </a:extLst>
          </p:cNvPr>
          <p:cNvCxnSpPr>
            <a:cxnSpLocks/>
          </p:cNvCxnSpPr>
          <p:nvPr/>
        </p:nvCxnSpPr>
        <p:spPr>
          <a:xfrm flipH="1">
            <a:off x="594179" y="4768651"/>
            <a:ext cx="976164" cy="805254"/>
          </a:xfrm>
          <a:prstGeom prst="straightConnector1">
            <a:avLst/>
          </a:prstGeom>
          <a:ln w="12700">
            <a:solidFill>
              <a:srgbClr val="00FFFF"/>
            </a:solidFill>
            <a:tailEnd type="triangle"/>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BCEFC993-756D-9A43-B172-8A1E0E167B1E}"/>
              </a:ext>
            </a:extLst>
          </p:cNvPr>
          <p:cNvSpPr/>
          <p:nvPr/>
        </p:nvSpPr>
        <p:spPr>
          <a:xfrm>
            <a:off x="377870" y="6284197"/>
            <a:ext cx="216309" cy="196645"/>
          </a:xfrm>
          <a:prstGeom prst="rect">
            <a:avLst/>
          </a:prstGeom>
          <a:solidFill>
            <a:srgbClr val="9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a:extLst>
              <a:ext uri="{FF2B5EF4-FFF2-40B4-BE49-F238E27FC236}">
                <a16:creationId xmlns:a16="http://schemas.microsoft.com/office/drawing/2014/main" id="{A2CAC349-1A41-484B-8416-991540869FC0}"/>
              </a:ext>
            </a:extLst>
          </p:cNvPr>
          <p:cNvSpPr txBox="1"/>
          <p:nvPr/>
        </p:nvSpPr>
        <p:spPr>
          <a:xfrm>
            <a:off x="594179" y="6181344"/>
            <a:ext cx="2659702"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LOLA PSRs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a:t>
            </a:r>
            <a:r>
              <a:rPr kumimoji="0" lang="en-US" sz="1800" b="0" i="0" u="none" strike="noStrike" kern="1200" cap="none" spc="0" normalizeH="0" baseline="0" noProof="0" dirty="0" err="1">
                <a:ln>
                  <a:noFill/>
                </a:ln>
                <a:solidFill>
                  <a:prstClr val="white"/>
                </a:solidFill>
                <a:effectLst/>
                <a:uLnTx/>
                <a:uFillTx/>
                <a:latin typeface="Century Gothic" panose="020B0502020202020204" pitchFamily="34" charset="0"/>
                <a:ea typeface="+mn-ea"/>
                <a:cs typeface="+mn-cs"/>
              </a:rPr>
              <a:t>Mazarico</a:t>
            </a: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et al., 2011)</a:t>
            </a:r>
          </a:p>
        </p:txBody>
      </p:sp>
      <p:pic>
        <p:nvPicPr>
          <p:cNvPr id="33" name="Picture 32">
            <a:extLst>
              <a:ext uri="{FF2B5EF4-FFF2-40B4-BE49-F238E27FC236}">
                <a16:creationId xmlns:a16="http://schemas.microsoft.com/office/drawing/2014/main" id="{8D816DE8-F0F1-7C4F-816D-5277A2B38C47}"/>
              </a:ext>
            </a:extLst>
          </p:cNvPr>
          <p:cNvPicPr>
            <a:picLocks noChangeAspect="1"/>
          </p:cNvPicPr>
          <p:nvPr/>
        </p:nvPicPr>
        <p:blipFill>
          <a:blip r:embed="rId6"/>
          <a:stretch>
            <a:fillRect/>
          </a:stretch>
        </p:blipFill>
        <p:spPr>
          <a:xfrm>
            <a:off x="10412832" y="-388027"/>
            <a:ext cx="2112408" cy="2112408"/>
          </a:xfrm>
          <a:prstGeom prst="rect">
            <a:avLst/>
          </a:prstGeom>
        </p:spPr>
      </p:pic>
      <p:sp>
        <p:nvSpPr>
          <p:cNvPr id="3" name="TextBox 2">
            <a:extLst>
              <a:ext uri="{FF2B5EF4-FFF2-40B4-BE49-F238E27FC236}">
                <a16:creationId xmlns:a16="http://schemas.microsoft.com/office/drawing/2014/main" id="{A28FA95A-EB73-62C3-AC0D-5EAC6BB8EC1D}"/>
              </a:ext>
            </a:extLst>
          </p:cNvPr>
          <p:cNvSpPr txBox="1"/>
          <p:nvPr/>
        </p:nvSpPr>
        <p:spPr>
          <a:xfrm>
            <a:off x="7056458" y="801714"/>
            <a:ext cx="362952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sng"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PSR contribution to neutron signal ~70%!</a:t>
            </a:r>
            <a:endParaRPr kumimoji="0" lang="en-US" sz="1400" b="1" i="0" u="sng" strike="noStrike" kern="1200" cap="none" spc="0" normalizeH="0" baseline="0" noProof="0" dirty="0">
              <a:ln>
                <a:noFill/>
              </a:ln>
              <a:solidFill>
                <a:prstClr val="white"/>
              </a:solidFill>
              <a:effectLst/>
              <a:uLnTx/>
              <a:uFillTx/>
              <a:latin typeface="Century Gothic" panose="020B0502020202020204" pitchFamily="34" charset="0"/>
              <a:ea typeface="+mn-ea"/>
              <a:cs typeface="+mn-cs"/>
              <a:sym typeface="Symbol" panose="05050102010706020507" pitchFamily="18" charset="2"/>
            </a:endParaRPr>
          </a:p>
        </p:txBody>
      </p:sp>
      <p:cxnSp>
        <p:nvCxnSpPr>
          <p:cNvPr id="5" name="Straight Arrow Connector 4">
            <a:extLst>
              <a:ext uri="{FF2B5EF4-FFF2-40B4-BE49-F238E27FC236}">
                <a16:creationId xmlns:a16="http://schemas.microsoft.com/office/drawing/2014/main" id="{7E657D33-8A36-6ED9-CAE4-C1FA1B9448D3}"/>
              </a:ext>
            </a:extLst>
          </p:cNvPr>
          <p:cNvCxnSpPr>
            <a:cxnSpLocks/>
          </p:cNvCxnSpPr>
          <p:nvPr/>
        </p:nvCxnSpPr>
        <p:spPr>
          <a:xfrm flipH="1">
            <a:off x="8881243" y="1168142"/>
            <a:ext cx="911112" cy="40699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4228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3C1BC0E-475E-409C-B4EA-05820ABE74A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9320" y="1417320"/>
            <a:ext cx="5717804" cy="4764024"/>
          </a:xfrm>
          <a:prstGeom prst="rect">
            <a:avLst/>
          </a:prstGeom>
        </p:spPr>
      </p:pic>
      <p:sp>
        <p:nvSpPr>
          <p:cNvPr id="9" name="Title 1">
            <a:extLst>
              <a:ext uri="{FF2B5EF4-FFF2-40B4-BE49-F238E27FC236}">
                <a16:creationId xmlns:a16="http://schemas.microsoft.com/office/drawing/2014/main" id="{3093F97B-3F02-4D88-8CB8-C8CE2114CA9C}"/>
              </a:ext>
            </a:extLst>
          </p:cNvPr>
          <p:cNvSpPr>
            <a:spLocks noGrp="1"/>
          </p:cNvSpPr>
          <p:nvPr>
            <p:ph type="title"/>
          </p:nvPr>
        </p:nvSpPr>
        <p:spPr>
          <a:xfrm>
            <a:off x="341774" y="77501"/>
            <a:ext cx="10515600" cy="1325563"/>
          </a:xfrm>
        </p:spPr>
        <p:txBody>
          <a:bodyPr/>
          <a:lstStyle/>
          <a:p>
            <a:r>
              <a:rPr lang="en-US" dirty="0">
                <a:solidFill>
                  <a:schemeClr val="bg1"/>
                </a:solidFill>
                <a:latin typeface="Century Gothic" panose="020B0502020202020204" pitchFamily="34" charset="0"/>
              </a:rPr>
              <a:t>LunaH-Map: Simulated counting data</a:t>
            </a:r>
          </a:p>
        </p:txBody>
      </p:sp>
      <p:sp>
        <p:nvSpPr>
          <p:cNvPr id="10" name="TextBox 9">
            <a:extLst>
              <a:ext uri="{FF2B5EF4-FFF2-40B4-BE49-F238E27FC236}">
                <a16:creationId xmlns:a16="http://schemas.microsoft.com/office/drawing/2014/main" id="{5FBFB18D-6634-4F75-A568-44281637B0D9}"/>
              </a:ext>
            </a:extLst>
          </p:cNvPr>
          <p:cNvSpPr txBox="1"/>
          <p:nvPr/>
        </p:nvSpPr>
        <p:spPr>
          <a:xfrm>
            <a:off x="11330988" y="5030348"/>
            <a:ext cx="50162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0.9</a:t>
            </a:r>
          </a:p>
        </p:txBody>
      </p:sp>
      <p:sp>
        <p:nvSpPr>
          <p:cNvPr id="11" name="TextBox 10">
            <a:extLst>
              <a:ext uri="{FF2B5EF4-FFF2-40B4-BE49-F238E27FC236}">
                <a16:creationId xmlns:a16="http://schemas.microsoft.com/office/drawing/2014/main" id="{8E97A240-1436-4304-BE57-93A7C5548945}"/>
              </a:ext>
            </a:extLst>
          </p:cNvPr>
          <p:cNvSpPr txBox="1"/>
          <p:nvPr/>
        </p:nvSpPr>
        <p:spPr>
          <a:xfrm>
            <a:off x="11330988" y="2175394"/>
            <a:ext cx="7233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1</a:t>
            </a:r>
            <a:endParaRPr kumimoji="0" lang="en-US" sz="1800" b="0" i="0" u="none" strike="noStrike" kern="1200" cap="none" spc="0" normalizeH="0" baseline="30000" noProof="0" dirty="0">
              <a:ln>
                <a:noFill/>
              </a:ln>
              <a:solidFill>
                <a:prstClr val="white"/>
              </a:solidFill>
              <a:effectLst/>
              <a:uLnTx/>
              <a:uFillTx/>
              <a:latin typeface="Century Gothic" panose="020B0502020202020204" pitchFamily="34" charset="0"/>
            </a:endParaRPr>
          </a:p>
        </p:txBody>
      </p:sp>
      <p:sp>
        <p:nvSpPr>
          <p:cNvPr id="12" name="TextBox 11">
            <a:extLst>
              <a:ext uri="{FF2B5EF4-FFF2-40B4-BE49-F238E27FC236}">
                <a16:creationId xmlns:a16="http://schemas.microsoft.com/office/drawing/2014/main" id="{C8A06430-B419-4827-B8FA-411897E6EAEC}"/>
              </a:ext>
            </a:extLst>
          </p:cNvPr>
          <p:cNvSpPr txBox="1"/>
          <p:nvPr/>
        </p:nvSpPr>
        <p:spPr>
          <a:xfrm>
            <a:off x="10349195" y="1473192"/>
            <a:ext cx="184280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Epithermal counts (relative)</a:t>
            </a:r>
          </a:p>
        </p:txBody>
      </p:sp>
      <p:sp>
        <p:nvSpPr>
          <p:cNvPr id="13" name="TextBox 12">
            <a:extLst>
              <a:ext uri="{FF2B5EF4-FFF2-40B4-BE49-F238E27FC236}">
                <a16:creationId xmlns:a16="http://schemas.microsoft.com/office/drawing/2014/main" id="{740CFFAE-9D87-41EA-A0DB-910ED9277782}"/>
              </a:ext>
            </a:extLst>
          </p:cNvPr>
          <p:cNvSpPr txBox="1"/>
          <p:nvPr/>
        </p:nvSpPr>
        <p:spPr>
          <a:xfrm>
            <a:off x="11330988" y="3620465"/>
            <a:ext cx="60820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0.95</a:t>
            </a:r>
          </a:p>
        </p:txBody>
      </p:sp>
      <p:sp>
        <p:nvSpPr>
          <p:cNvPr id="25" name="TextBox 24">
            <a:extLst>
              <a:ext uri="{FF2B5EF4-FFF2-40B4-BE49-F238E27FC236}">
                <a16:creationId xmlns:a16="http://schemas.microsoft.com/office/drawing/2014/main" id="{6A532BC2-4D5C-46FC-89EB-7C0815B588E1}"/>
              </a:ext>
            </a:extLst>
          </p:cNvPr>
          <p:cNvSpPr txBox="1"/>
          <p:nvPr/>
        </p:nvSpPr>
        <p:spPr>
          <a:xfrm>
            <a:off x="10618951" y="5517135"/>
            <a:ext cx="146969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rPr>
              <a:t>0-220 </a:t>
            </a:r>
            <a:r>
              <a:rPr kumimoji="0" lang="en-US" sz="1800" b="0" i="0" u="none" strike="noStrike" kern="1200" cap="none" spc="0" normalizeH="0" baseline="0" noProof="0" dirty="0">
                <a:ln>
                  <a:noFill/>
                </a:ln>
                <a:solidFill>
                  <a:prstClr val="white"/>
                </a:solidFill>
                <a:effectLst/>
                <a:uLnTx/>
                <a:uFillTx/>
                <a:latin typeface="Symbol" panose="05050102010706020507" pitchFamily="18" charset="2"/>
              </a:rPr>
              <a:t>m</a:t>
            </a:r>
            <a:r>
              <a:rPr kumimoji="0" lang="en-US" sz="1800" b="0" i="0" u="none" strike="noStrike" kern="1200" cap="none" spc="0" normalizeH="0" baseline="0" noProof="0" dirty="0">
                <a:ln>
                  <a:noFill/>
                </a:ln>
                <a:solidFill>
                  <a:prstClr val="white"/>
                </a:solidFill>
                <a:effectLst/>
                <a:uLnTx/>
                <a:uFillTx/>
                <a:latin typeface="Calibri" panose="020F0502020204030204"/>
              </a:rPr>
              <a:t>g/g H</a:t>
            </a:r>
          </a:p>
        </p:txBody>
      </p:sp>
      <p:sp>
        <p:nvSpPr>
          <p:cNvPr id="26" name="TextBox 25">
            <a:extLst>
              <a:ext uri="{FF2B5EF4-FFF2-40B4-BE49-F238E27FC236}">
                <a16:creationId xmlns:a16="http://schemas.microsoft.com/office/drawing/2014/main" id="{99D87929-6234-493D-9B3E-5B61E28DE068}"/>
              </a:ext>
            </a:extLst>
          </p:cNvPr>
          <p:cNvSpPr txBox="1"/>
          <p:nvPr/>
        </p:nvSpPr>
        <p:spPr>
          <a:xfrm>
            <a:off x="5504444" y="1405858"/>
            <a:ext cx="1789272"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Added noise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56 day mission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(282 orbits)</a:t>
            </a:r>
          </a:p>
        </p:txBody>
      </p:sp>
      <p:pic>
        <p:nvPicPr>
          <p:cNvPr id="17" name="Picture 16">
            <a:extLst>
              <a:ext uri="{FF2B5EF4-FFF2-40B4-BE49-F238E27FC236}">
                <a16:creationId xmlns:a16="http://schemas.microsoft.com/office/drawing/2014/main" id="{513969BA-3DAF-49C9-B131-0B1814818E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1417320"/>
            <a:ext cx="5717804" cy="4764024"/>
          </a:xfrm>
          <a:prstGeom prst="rect">
            <a:avLst/>
          </a:prstGeom>
        </p:spPr>
      </p:pic>
      <p:sp>
        <p:nvSpPr>
          <p:cNvPr id="22" name="TextBox 21">
            <a:extLst>
              <a:ext uri="{FF2B5EF4-FFF2-40B4-BE49-F238E27FC236}">
                <a16:creationId xmlns:a16="http://schemas.microsoft.com/office/drawing/2014/main" id="{580AF5E1-849A-47F3-946E-6FE0C1125471}"/>
              </a:ext>
            </a:extLst>
          </p:cNvPr>
          <p:cNvSpPr txBox="1"/>
          <p:nvPr/>
        </p:nvSpPr>
        <p:spPr>
          <a:xfrm>
            <a:off x="5025141" y="3637902"/>
            <a:ext cx="52290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rPr>
              <a:t>90E</a:t>
            </a:r>
          </a:p>
        </p:txBody>
      </p:sp>
      <p:sp>
        <p:nvSpPr>
          <p:cNvPr id="23" name="TextBox 22">
            <a:extLst>
              <a:ext uri="{FF2B5EF4-FFF2-40B4-BE49-F238E27FC236}">
                <a16:creationId xmlns:a16="http://schemas.microsoft.com/office/drawing/2014/main" id="{C0883CF4-2A77-42E3-84CD-386EAAB4D023}"/>
              </a:ext>
            </a:extLst>
          </p:cNvPr>
          <p:cNvSpPr txBox="1"/>
          <p:nvPr/>
        </p:nvSpPr>
        <p:spPr>
          <a:xfrm>
            <a:off x="2611737" y="1236581"/>
            <a:ext cx="409086"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rPr>
              <a:t>0E</a:t>
            </a:r>
          </a:p>
        </p:txBody>
      </p:sp>
      <p:sp>
        <p:nvSpPr>
          <p:cNvPr id="24" name="TextBox 23">
            <a:extLst>
              <a:ext uri="{FF2B5EF4-FFF2-40B4-BE49-F238E27FC236}">
                <a16:creationId xmlns:a16="http://schemas.microsoft.com/office/drawing/2014/main" id="{58F4FE3B-B695-4598-A947-24FE81FAA36E}"/>
              </a:ext>
            </a:extLst>
          </p:cNvPr>
          <p:cNvSpPr txBox="1"/>
          <p:nvPr/>
        </p:nvSpPr>
        <p:spPr>
          <a:xfrm>
            <a:off x="-14147" y="3619715"/>
            <a:ext cx="63671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rPr>
              <a:t>270E</a:t>
            </a:r>
          </a:p>
        </p:txBody>
      </p:sp>
      <p:sp>
        <p:nvSpPr>
          <p:cNvPr id="27" name="TextBox 26">
            <a:extLst>
              <a:ext uri="{FF2B5EF4-FFF2-40B4-BE49-F238E27FC236}">
                <a16:creationId xmlns:a16="http://schemas.microsoft.com/office/drawing/2014/main" id="{913D6C7E-78D1-4242-90CD-8B53711EBD12}"/>
              </a:ext>
            </a:extLst>
          </p:cNvPr>
          <p:cNvSpPr txBox="1"/>
          <p:nvPr/>
        </p:nvSpPr>
        <p:spPr>
          <a:xfrm>
            <a:off x="2494886" y="6050752"/>
            <a:ext cx="63671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Century Gothic" panose="020B0502020202020204" pitchFamily="34" charset="0"/>
              </a:rPr>
              <a:t>180E</a:t>
            </a:r>
          </a:p>
        </p:txBody>
      </p:sp>
      <p:sp>
        <p:nvSpPr>
          <p:cNvPr id="28" name="TextBox 27">
            <a:extLst>
              <a:ext uri="{FF2B5EF4-FFF2-40B4-BE49-F238E27FC236}">
                <a16:creationId xmlns:a16="http://schemas.microsoft.com/office/drawing/2014/main" id="{11055560-8DC3-4AF4-89B9-6F48B608D09B}"/>
              </a:ext>
            </a:extLst>
          </p:cNvPr>
          <p:cNvSpPr txBox="1"/>
          <p:nvPr/>
        </p:nvSpPr>
        <p:spPr>
          <a:xfrm>
            <a:off x="4480379" y="2578358"/>
            <a:ext cx="1383456" cy="2862322"/>
          </a:xfrm>
          <a:prstGeom prst="rect">
            <a:avLst/>
          </a:prstGeom>
          <a:solidFill>
            <a:schemeClr val="tx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341313" algn="l"/>
              </a:tabLst>
              <a:defRPr/>
            </a:pPr>
            <a:r>
              <a:rPr kumimoji="0" lang="en-US" sz="1800" b="0" i="0" u="none" strike="noStrike" kern="1200" cap="none" spc="0" normalizeH="0" baseline="0" noProof="0" dirty="0">
                <a:ln>
                  <a:noFill/>
                </a:ln>
                <a:solidFill>
                  <a:prstClr val="white"/>
                </a:solidFill>
                <a:effectLst/>
                <a:uLnTx/>
                <a:uFillTx/>
                <a:latin typeface="Calibri" panose="020F0502020204030204"/>
              </a:rPr>
              <a:t>B	50</a:t>
            </a:r>
            <a:r>
              <a:rPr kumimoji="0" lang="en-US" sz="1800" b="0" i="0" u="none" strike="noStrike" kern="1200" cap="none" spc="0" normalizeH="0" baseline="0" noProof="0" dirty="0">
                <a:ln>
                  <a:noFill/>
                </a:ln>
                <a:solidFill>
                  <a:prstClr val="white"/>
                </a:solidFill>
                <a:effectLst/>
                <a:uLnTx/>
                <a:uFillTx/>
                <a:latin typeface="Symbol" panose="05050102010706020507" pitchFamily="18" charset="2"/>
              </a:rPr>
              <a:t> m</a:t>
            </a:r>
            <a:r>
              <a:rPr kumimoji="0" lang="en-US" sz="1800" b="0" i="0" u="none" strike="noStrike" kern="1200" cap="none" spc="0" normalizeH="0" baseline="0" noProof="0" dirty="0">
                <a:ln>
                  <a:noFill/>
                </a:ln>
                <a:solidFill>
                  <a:prstClr val="white"/>
                </a:solidFill>
                <a:effectLst/>
                <a:uLnTx/>
                <a:uFillTx/>
                <a:latin typeface="Calibri" panose="020F0502020204030204"/>
              </a:rPr>
              <a:t>g/g</a:t>
            </a:r>
          </a:p>
          <a:p>
            <a:pPr marL="0" marR="0" lvl="0" indent="0" algn="l" defTabSz="914400" rtl="0" eaLnBrk="1" fontAlgn="auto" latinLnBrk="0" hangingPunct="1">
              <a:lnSpc>
                <a:spcPct val="100000"/>
              </a:lnSpc>
              <a:spcBef>
                <a:spcPts val="0"/>
              </a:spcBef>
              <a:spcAft>
                <a:spcPts val="0"/>
              </a:spcAft>
              <a:buClrTx/>
              <a:buSzTx/>
              <a:buFontTx/>
              <a:buNone/>
              <a:tabLst>
                <a:tab pos="341313" algn="l"/>
              </a:tabLst>
              <a:defRPr/>
            </a:pPr>
            <a:r>
              <a:rPr kumimoji="0" lang="en-US" sz="1800" b="0" i="0" u="none" strike="noStrike" kern="1200" cap="none" spc="0" normalizeH="0" baseline="0" noProof="0" dirty="0">
                <a:ln>
                  <a:noFill/>
                </a:ln>
                <a:solidFill>
                  <a:prstClr val="white"/>
                </a:solidFill>
                <a:effectLst/>
                <a:uLnTx/>
                <a:uFillTx/>
                <a:latin typeface="Calibri" panose="020F0502020204030204"/>
              </a:rPr>
              <a:t>P	200 </a:t>
            </a:r>
            <a:r>
              <a:rPr kumimoji="0" lang="en-US" sz="1800" b="0" i="0" u="none" strike="noStrike" kern="1200" cap="none" spc="0" normalizeH="0" baseline="0" noProof="0" dirty="0">
                <a:ln>
                  <a:noFill/>
                </a:ln>
                <a:solidFill>
                  <a:prstClr val="white"/>
                </a:solidFill>
                <a:effectLst/>
                <a:uLnTx/>
                <a:uFillTx/>
                <a:latin typeface="Symbol" panose="05050102010706020507" pitchFamily="18" charset="2"/>
              </a:rPr>
              <a:t>m</a:t>
            </a:r>
            <a:r>
              <a:rPr kumimoji="0" lang="en-US" sz="1800" b="0" i="0" u="none" strike="noStrike" kern="1200" cap="none" spc="0" normalizeH="0" baseline="0" noProof="0" dirty="0">
                <a:ln>
                  <a:noFill/>
                </a:ln>
                <a:solidFill>
                  <a:prstClr val="white"/>
                </a:solidFill>
                <a:effectLst/>
                <a:uLnTx/>
                <a:uFillTx/>
                <a:latin typeface="Calibri" panose="020F0502020204030204"/>
              </a:rPr>
              <a:t>g/g</a:t>
            </a:r>
          </a:p>
          <a:p>
            <a:pPr marL="0" marR="0" lvl="0" indent="0" algn="l" defTabSz="914400" rtl="0" eaLnBrk="1" fontAlgn="auto" latinLnBrk="0" hangingPunct="1">
              <a:lnSpc>
                <a:spcPct val="100000"/>
              </a:lnSpc>
              <a:spcBef>
                <a:spcPts val="0"/>
              </a:spcBef>
              <a:spcAft>
                <a:spcPts val="0"/>
              </a:spcAft>
              <a:buClrTx/>
              <a:buSzTx/>
              <a:buFontTx/>
              <a:buNone/>
              <a:tabLst>
                <a:tab pos="341313" algn="l"/>
              </a:tabLst>
              <a:defRPr/>
            </a:pPr>
            <a:r>
              <a:rPr kumimoji="0" lang="en-US" sz="1800" b="0" i="0" u="none" strike="noStrike" kern="1200" cap="none" spc="0" normalizeH="0" baseline="0" noProof="0" dirty="0">
                <a:ln>
                  <a:noFill/>
                </a:ln>
                <a:solidFill>
                  <a:prstClr val="white"/>
                </a:solidFill>
                <a:effectLst/>
                <a:uLnTx/>
                <a:uFillTx/>
                <a:latin typeface="Calibri" panose="020F0502020204030204"/>
              </a:rPr>
              <a:t>H	250 </a:t>
            </a:r>
            <a:r>
              <a:rPr kumimoji="0" lang="en-US" sz="1800" b="0" i="0" u="none" strike="noStrike" kern="1200" cap="none" spc="0" normalizeH="0" baseline="0" noProof="0" dirty="0">
                <a:ln>
                  <a:noFill/>
                </a:ln>
                <a:solidFill>
                  <a:prstClr val="white"/>
                </a:solidFill>
                <a:effectLst/>
                <a:uLnTx/>
                <a:uFillTx/>
                <a:latin typeface="Symbol" panose="05050102010706020507" pitchFamily="18" charset="2"/>
              </a:rPr>
              <a:t>m</a:t>
            </a:r>
            <a:r>
              <a:rPr kumimoji="0" lang="en-US" sz="1800" b="0" i="0" u="none" strike="noStrike" kern="1200" cap="none" spc="0" normalizeH="0" baseline="0" noProof="0" dirty="0">
                <a:ln>
                  <a:noFill/>
                </a:ln>
                <a:solidFill>
                  <a:prstClr val="white"/>
                </a:solidFill>
                <a:effectLst/>
                <a:uLnTx/>
                <a:uFillTx/>
                <a:latin typeface="Calibri" panose="020F0502020204030204"/>
              </a:rPr>
              <a:t>g/g</a:t>
            </a:r>
          </a:p>
          <a:p>
            <a:pPr marL="0" marR="0" lvl="0" indent="0" algn="l" defTabSz="914400" rtl="0" eaLnBrk="1" fontAlgn="auto" latinLnBrk="0" hangingPunct="1">
              <a:lnSpc>
                <a:spcPct val="100000"/>
              </a:lnSpc>
              <a:spcBef>
                <a:spcPts val="0"/>
              </a:spcBef>
              <a:spcAft>
                <a:spcPts val="0"/>
              </a:spcAft>
              <a:buClrTx/>
              <a:buSzTx/>
              <a:buFontTx/>
              <a:buNone/>
              <a:tabLst>
                <a:tab pos="341313" algn="l"/>
              </a:tabLst>
              <a:defRPr/>
            </a:pPr>
            <a:r>
              <a:rPr kumimoji="0" lang="en-US" sz="1800" b="0" i="0" u="none" strike="noStrike" kern="1200" cap="none" spc="0" normalizeH="0" baseline="0" noProof="0" dirty="0" err="1">
                <a:ln>
                  <a:noFill/>
                </a:ln>
                <a:solidFill>
                  <a:prstClr val="white"/>
                </a:solidFill>
                <a:effectLst/>
                <a:uLnTx/>
                <a:uFillTx/>
                <a:latin typeface="Calibri" panose="020F0502020204030204"/>
              </a:rPr>
              <a:t>Sh</a:t>
            </a:r>
            <a:r>
              <a:rPr kumimoji="0" lang="en-US" sz="1800" b="0" i="0" u="none" strike="noStrike" kern="1200" cap="none" spc="0" normalizeH="0" baseline="0" noProof="0" dirty="0">
                <a:ln>
                  <a:noFill/>
                </a:ln>
                <a:solidFill>
                  <a:prstClr val="white"/>
                </a:solidFill>
                <a:effectLst/>
                <a:uLnTx/>
                <a:uFillTx/>
                <a:latin typeface="Calibri" panose="020F0502020204030204"/>
              </a:rPr>
              <a:t>	256 </a:t>
            </a:r>
            <a:r>
              <a:rPr kumimoji="0" lang="en-US" sz="1800" b="0" i="0" u="none" strike="noStrike" kern="1200" cap="none" spc="0" normalizeH="0" baseline="0" noProof="0" dirty="0">
                <a:ln>
                  <a:noFill/>
                </a:ln>
                <a:solidFill>
                  <a:prstClr val="white"/>
                </a:solidFill>
                <a:effectLst/>
                <a:uLnTx/>
                <a:uFillTx/>
                <a:latin typeface="Symbol" panose="05050102010706020507" pitchFamily="18" charset="2"/>
              </a:rPr>
              <a:t>m</a:t>
            </a:r>
            <a:r>
              <a:rPr kumimoji="0" lang="en-US" sz="1800" b="0" i="0" u="none" strike="noStrike" kern="1200" cap="none" spc="0" normalizeH="0" baseline="0" noProof="0" dirty="0">
                <a:ln>
                  <a:noFill/>
                </a:ln>
                <a:solidFill>
                  <a:prstClr val="white"/>
                </a:solidFill>
                <a:effectLst/>
                <a:uLnTx/>
                <a:uFillTx/>
                <a:latin typeface="Calibri" panose="020F0502020204030204"/>
              </a:rPr>
              <a:t>g/g</a:t>
            </a:r>
          </a:p>
          <a:p>
            <a:pPr marL="0" marR="0" lvl="0" indent="0" algn="l" defTabSz="914400" rtl="0" eaLnBrk="1" fontAlgn="auto" latinLnBrk="0" hangingPunct="1">
              <a:lnSpc>
                <a:spcPct val="100000"/>
              </a:lnSpc>
              <a:spcBef>
                <a:spcPts val="0"/>
              </a:spcBef>
              <a:spcAft>
                <a:spcPts val="0"/>
              </a:spcAft>
              <a:buClrTx/>
              <a:buSzTx/>
              <a:buFontTx/>
              <a:buNone/>
              <a:tabLst>
                <a:tab pos="341313" algn="l"/>
              </a:tabLst>
              <a:defRPr/>
            </a:pPr>
            <a:r>
              <a:rPr kumimoji="0" lang="en-US" sz="1800" b="0" i="0" u="none" strike="noStrike" kern="1200" cap="none" spc="0" normalizeH="0" baseline="0" noProof="0" dirty="0">
                <a:ln>
                  <a:noFill/>
                </a:ln>
                <a:solidFill>
                  <a:prstClr val="white"/>
                </a:solidFill>
                <a:effectLst/>
                <a:uLnTx/>
                <a:uFillTx/>
                <a:latin typeface="Calibri" panose="020F0502020204030204"/>
              </a:rPr>
              <a:t>A	300 </a:t>
            </a:r>
            <a:r>
              <a:rPr kumimoji="0" lang="en-US" sz="1800" b="0" i="0" u="none" strike="noStrike" kern="1200" cap="none" spc="0" normalizeH="0" baseline="0" noProof="0" dirty="0">
                <a:ln>
                  <a:noFill/>
                </a:ln>
                <a:solidFill>
                  <a:prstClr val="white"/>
                </a:solidFill>
                <a:effectLst/>
                <a:uLnTx/>
                <a:uFillTx/>
                <a:latin typeface="Symbol" panose="05050102010706020507" pitchFamily="18" charset="2"/>
              </a:rPr>
              <a:t>m</a:t>
            </a:r>
            <a:r>
              <a:rPr kumimoji="0" lang="en-US" sz="1800" b="0" i="0" u="none" strike="noStrike" kern="1200" cap="none" spc="0" normalizeH="0" baseline="0" noProof="0" dirty="0">
                <a:ln>
                  <a:noFill/>
                </a:ln>
                <a:solidFill>
                  <a:prstClr val="white"/>
                </a:solidFill>
                <a:effectLst/>
                <a:uLnTx/>
                <a:uFillTx/>
                <a:latin typeface="Calibri" panose="020F0502020204030204"/>
              </a:rPr>
              <a:t>g/g</a:t>
            </a:r>
          </a:p>
          <a:p>
            <a:pPr marL="0" marR="0" lvl="0" indent="0" algn="l" defTabSz="914400" rtl="0" eaLnBrk="1" fontAlgn="auto" latinLnBrk="0" hangingPunct="1">
              <a:lnSpc>
                <a:spcPct val="100000"/>
              </a:lnSpc>
              <a:spcBef>
                <a:spcPts val="0"/>
              </a:spcBef>
              <a:spcAft>
                <a:spcPts val="0"/>
              </a:spcAft>
              <a:buClrTx/>
              <a:buSzTx/>
              <a:buFontTx/>
              <a:buNone/>
              <a:tabLst>
                <a:tab pos="341313" algn="l"/>
              </a:tabLst>
              <a:defRPr/>
            </a:pPr>
            <a:r>
              <a:rPr kumimoji="0" lang="en-US" sz="1800" b="0" i="0" u="none" strike="noStrike" kern="1200" cap="none" spc="0" normalizeH="0" baseline="0" noProof="0" dirty="0">
                <a:ln>
                  <a:noFill/>
                </a:ln>
                <a:solidFill>
                  <a:prstClr val="white"/>
                </a:solidFill>
                <a:effectLst/>
                <a:uLnTx/>
                <a:uFillTx/>
                <a:latin typeface="Calibri" panose="020F0502020204030204"/>
              </a:rPr>
              <a:t>F	378 </a:t>
            </a:r>
            <a:r>
              <a:rPr kumimoji="0" lang="en-US" sz="1800" b="0" i="0" u="none" strike="noStrike" kern="1200" cap="none" spc="0" normalizeH="0" baseline="0" noProof="0" dirty="0">
                <a:ln>
                  <a:noFill/>
                </a:ln>
                <a:solidFill>
                  <a:prstClr val="white"/>
                </a:solidFill>
                <a:effectLst/>
                <a:uLnTx/>
                <a:uFillTx/>
                <a:latin typeface="Symbol" panose="05050102010706020507" pitchFamily="18" charset="2"/>
              </a:rPr>
              <a:t>m</a:t>
            </a:r>
            <a:r>
              <a:rPr kumimoji="0" lang="en-US" sz="1800" b="0" i="0" u="none" strike="noStrike" kern="1200" cap="none" spc="0" normalizeH="0" baseline="0" noProof="0" dirty="0">
                <a:ln>
                  <a:noFill/>
                </a:ln>
                <a:solidFill>
                  <a:prstClr val="white"/>
                </a:solidFill>
                <a:effectLst/>
                <a:uLnTx/>
                <a:uFillTx/>
                <a:latin typeface="Calibri" panose="020F0502020204030204"/>
              </a:rPr>
              <a:t>g/g</a:t>
            </a:r>
          </a:p>
          <a:p>
            <a:pPr marL="0" marR="0" lvl="0" indent="0" algn="l" defTabSz="914400" rtl="0" eaLnBrk="1" fontAlgn="auto" latinLnBrk="0" hangingPunct="1">
              <a:lnSpc>
                <a:spcPct val="100000"/>
              </a:lnSpc>
              <a:spcBef>
                <a:spcPts val="0"/>
              </a:spcBef>
              <a:spcAft>
                <a:spcPts val="0"/>
              </a:spcAft>
              <a:buClrTx/>
              <a:buSzTx/>
              <a:buFontTx/>
              <a:buNone/>
              <a:tabLst>
                <a:tab pos="341313" algn="l"/>
              </a:tabLst>
              <a:defRPr/>
            </a:pPr>
            <a:r>
              <a:rPr kumimoji="0" lang="en-US" sz="1800" b="0" i="0" u="none" strike="noStrike" kern="1200" cap="none" spc="0" normalizeH="0" baseline="0" noProof="0" dirty="0">
                <a:ln>
                  <a:noFill/>
                </a:ln>
                <a:solidFill>
                  <a:prstClr val="white"/>
                </a:solidFill>
                <a:effectLst/>
                <a:uLnTx/>
                <a:uFillTx/>
                <a:latin typeface="Calibri" panose="020F0502020204030204"/>
              </a:rPr>
              <a:t>S	556 </a:t>
            </a:r>
            <a:r>
              <a:rPr kumimoji="0" lang="en-US" sz="1800" b="0" i="0" u="none" strike="noStrike" kern="1200" cap="none" spc="0" normalizeH="0" baseline="0" noProof="0" dirty="0">
                <a:ln>
                  <a:noFill/>
                </a:ln>
                <a:solidFill>
                  <a:prstClr val="white"/>
                </a:solidFill>
                <a:effectLst/>
                <a:uLnTx/>
                <a:uFillTx/>
                <a:latin typeface="Symbol" panose="05050102010706020507" pitchFamily="18" charset="2"/>
              </a:rPr>
              <a:t>m</a:t>
            </a:r>
            <a:r>
              <a:rPr kumimoji="0" lang="en-US" sz="1800" b="0" i="0" u="none" strike="noStrike" kern="1200" cap="none" spc="0" normalizeH="0" baseline="0" noProof="0" dirty="0">
                <a:ln>
                  <a:noFill/>
                </a:ln>
                <a:solidFill>
                  <a:prstClr val="white"/>
                </a:solidFill>
                <a:effectLst/>
                <a:uLnTx/>
                <a:uFillTx/>
                <a:latin typeface="Calibri" panose="020F0502020204030204"/>
              </a:rPr>
              <a:t>g/g</a:t>
            </a:r>
          </a:p>
          <a:p>
            <a:pPr marL="0" marR="0" lvl="0" indent="0" algn="l" defTabSz="914400" rtl="0" eaLnBrk="1" fontAlgn="auto" latinLnBrk="0" hangingPunct="1">
              <a:lnSpc>
                <a:spcPct val="100000"/>
              </a:lnSpc>
              <a:spcBef>
                <a:spcPts val="0"/>
              </a:spcBef>
              <a:spcAft>
                <a:spcPts val="0"/>
              </a:spcAft>
              <a:buClrTx/>
              <a:buSzTx/>
              <a:buFontTx/>
              <a:buNone/>
              <a:tabLst>
                <a:tab pos="341313" algn="l"/>
              </a:tabLst>
              <a:defRPr/>
            </a:pPr>
            <a:r>
              <a:rPr kumimoji="0" lang="en-US" sz="1800" b="0" i="0" u="none" strike="noStrike" kern="1200" cap="none" spc="0" normalizeH="0" baseline="0" noProof="0" dirty="0" err="1">
                <a:ln>
                  <a:noFill/>
                </a:ln>
                <a:solidFill>
                  <a:prstClr val="white"/>
                </a:solidFill>
                <a:effectLst/>
                <a:uLnTx/>
                <a:uFillTx/>
                <a:latin typeface="Calibri" panose="020F0502020204030204"/>
              </a:rPr>
              <a:t>Sv</a:t>
            </a:r>
            <a:r>
              <a:rPr kumimoji="0" lang="en-US" sz="1800" b="0" i="0" u="none" strike="noStrike" kern="1200" cap="none" spc="0" normalizeH="0" baseline="0" noProof="0" dirty="0">
                <a:ln>
                  <a:noFill/>
                </a:ln>
                <a:solidFill>
                  <a:prstClr val="white"/>
                </a:solidFill>
                <a:effectLst/>
                <a:uLnTx/>
                <a:uFillTx/>
                <a:latin typeface="Calibri" panose="020F0502020204030204"/>
              </a:rPr>
              <a:t>	667 </a:t>
            </a:r>
            <a:r>
              <a:rPr kumimoji="0" lang="en-US" sz="1800" b="0" i="0" u="none" strike="noStrike" kern="1200" cap="none" spc="0" normalizeH="0" baseline="0" noProof="0" dirty="0">
                <a:ln>
                  <a:noFill/>
                </a:ln>
                <a:solidFill>
                  <a:prstClr val="white"/>
                </a:solidFill>
                <a:effectLst/>
                <a:uLnTx/>
                <a:uFillTx/>
                <a:latin typeface="Symbol" panose="05050102010706020507" pitchFamily="18" charset="2"/>
              </a:rPr>
              <a:t>m</a:t>
            </a:r>
            <a:r>
              <a:rPr kumimoji="0" lang="en-US" sz="1800" b="0" i="0" u="none" strike="noStrike" kern="1200" cap="none" spc="0" normalizeH="0" baseline="0" noProof="0" dirty="0">
                <a:ln>
                  <a:noFill/>
                </a:ln>
                <a:solidFill>
                  <a:prstClr val="white"/>
                </a:solidFill>
                <a:effectLst/>
                <a:uLnTx/>
                <a:uFillTx/>
                <a:latin typeface="Calibri" panose="020F0502020204030204"/>
              </a:rPr>
              <a:t>g/g</a:t>
            </a:r>
          </a:p>
          <a:p>
            <a:pPr marL="0" marR="0" lvl="0" indent="0" algn="l" defTabSz="914400" rtl="0" eaLnBrk="1" fontAlgn="auto" latinLnBrk="0" hangingPunct="1">
              <a:lnSpc>
                <a:spcPct val="100000"/>
              </a:lnSpc>
              <a:spcBef>
                <a:spcPts val="0"/>
              </a:spcBef>
              <a:spcAft>
                <a:spcPts val="0"/>
              </a:spcAft>
              <a:buClrTx/>
              <a:buSzTx/>
              <a:buFontTx/>
              <a:buNone/>
              <a:tabLst>
                <a:tab pos="341313" algn="l"/>
              </a:tabLst>
              <a:defRPr/>
            </a:pPr>
            <a:r>
              <a:rPr kumimoji="0" lang="en-US" sz="1800" b="0" i="0" u="none" strike="noStrike" kern="1200" cap="none" spc="0" normalizeH="0" baseline="0" noProof="0" dirty="0">
                <a:ln>
                  <a:noFill/>
                </a:ln>
                <a:solidFill>
                  <a:prstClr val="white"/>
                </a:solidFill>
                <a:effectLst/>
                <a:uLnTx/>
                <a:uFillTx/>
                <a:latin typeface="Calibri" panose="020F0502020204030204"/>
              </a:rPr>
              <a:t>C	778</a:t>
            </a:r>
            <a:r>
              <a:rPr kumimoji="0" lang="en-US" sz="1800" b="0" i="0" u="none" strike="noStrike" kern="1200" cap="none" spc="0" normalizeH="0" baseline="0" noProof="0" dirty="0">
                <a:ln>
                  <a:noFill/>
                </a:ln>
                <a:solidFill>
                  <a:prstClr val="white"/>
                </a:solidFill>
                <a:effectLst/>
                <a:uLnTx/>
                <a:uFillTx/>
                <a:latin typeface="Symbol" panose="05050102010706020507" pitchFamily="18" charset="2"/>
              </a:rPr>
              <a:t> m</a:t>
            </a:r>
            <a:r>
              <a:rPr kumimoji="0" lang="en-US" sz="1800" b="0" i="0" u="none" strike="noStrike" kern="1200" cap="none" spc="0" normalizeH="0" baseline="0" noProof="0" dirty="0">
                <a:ln>
                  <a:noFill/>
                </a:ln>
                <a:solidFill>
                  <a:prstClr val="white"/>
                </a:solidFill>
                <a:effectLst/>
                <a:uLnTx/>
                <a:uFillTx/>
                <a:latin typeface="Calibri" panose="020F0502020204030204"/>
              </a:rPr>
              <a:t>g/g</a:t>
            </a:r>
          </a:p>
          <a:p>
            <a:pPr marL="0" marR="0" lvl="0" indent="0" algn="l" defTabSz="914400" rtl="0" eaLnBrk="1" fontAlgn="auto" latinLnBrk="0" hangingPunct="1">
              <a:lnSpc>
                <a:spcPct val="100000"/>
              </a:lnSpc>
              <a:spcBef>
                <a:spcPts val="0"/>
              </a:spcBef>
              <a:spcAft>
                <a:spcPts val="0"/>
              </a:spcAft>
              <a:buClrTx/>
              <a:buSzTx/>
              <a:buFontTx/>
              <a:buNone/>
              <a:tabLst>
                <a:tab pos="341313" algn="l"/>
              </a:tabLst>
              <a:defRPr/>
            </a:pPr>
            <a:r>
              <a:rPr kumimoji="0" lang="en-US" sz="1800" b="0" i="0" u="none" strike="noStrike" kern="1200" cap="none" spc="0" normalizeH="0" baseline="0" noProof="0" dirty="0" err="1">
                <a:ln>
                  <a:noFill/>
                </a:ln>
                <a:solidFill>
                  <a:prstClr val="white"/>
                </a:solidFill>
                <a:effectLst/>
                <a:uLnTx/>
                <a:uFillTx/>
                <a:latin typeface="Calibri" panose="020F0502020204030204"/>
              </a:rPr>
              <a:t>dG</a:t>
            </a:r>
            <a:r>
              <a:rPr kumimoji="0" lang="en-US" sz="1800" b="0" i="0" u="none" strike="noStrike" kern="1200" cap="none" spc="0" normalizeH="0" baseline="0" noProof="0" dirty="0">
                <a:ln>
                  <a:noFill/>
                </a:ln>
                <a:solidFill>
                  <a:prstClr val="white"/>
                </a:solidFill>
                <a:effectLst/>
                <a:uLnTx/>
                <a:uFillTx/>
                <a:latin typeface="Calibri" panose="020F0502020204030204"/>
              </a:rPr>
              <a:t>	800 </a:t>
            </a:r>
            <a:r>
              <a:rPr kumimoji="0" lang="en-US" sz="1800" b="0" i="0" u="none" strike="noStrike" kern="1200" cap="none" spc="0" normalizeH="0" baseline="0" noProof="0" dirty="0">
                <a:ln>
                  <a:noFill/>
                </a:ln>
                <a:solidFill>
                  <a:prstClr val="white"/>
                </a:solidFill>
                <a:effectLst/>
                <a:uLnTx/>
                <a:uFillTx/>
                <a:latin typeface="Symbol" panose="05050102010706020507" pitchFamily="18" charset="2"/>
              </a:rPr>
              <a:t>m</a:t>
            </a:r>
            <a:r>
              <a:rPr kumimoji="0" lang="en-US" sz="1800" b="0" i="0" u="none" strike="noStrike" kern="1200" cap="none" spc="0" normalizeH="0" baseline="0" noProof="0" dirty="0">
                <a:ln>
                  <a:noFill/>
                </a:ln>
                <a:solidFill>
                  <a:prstClr val="white"/>
                </a:solidFill>
                <a:effectLst/>
                <a:uLnTx/>
                <a:uFillTx/>
                <a:latin typeface="Calibri" panose="020F0502020204030204"/>
              </a:rPr>
              <a:t>g/g</a:t>
            </a:r>
          </a:p>
        </p:txBody>
      </p:sp>
      <p:sp>
        <p:nvSpPr>
          <p:cNvPr id="29" name="TextBox 28">
            <a:extLst>
              <a:ext uri="{FF2B5EF4-FFF2-40B4-BE49-F238E27FC236}">
                <a16:creationId xmlns:a16="http://schemas.microsoft.com/office/drawing/2014/main" id="{32EC1F0F-252C-43B7-BE6E-185890DEBD44}"/>
              </a:ext>
            </a:extLst>
          </p:cNvPr>
          <p:cNvSpPr txBox="1"/>
          <p:nvPr/>
        </p:nvSpPr>
        <p:spPr>
          <a:xfrm>
            <a:off x="1483656" y="2906207"/>
            <a:ext cx="38504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entury Gothic" panose="020B0502020202020204" pitchFamily="34" charset="0"/>
              </a:rPr>
              <a:t>C</a:t>
            </a:r>
          </a:p>
        </p:txBody>
      </p:sp>
      <p:sp>
        <p:nvSpPr>
          <p:cNvPr id="30" name="TextBox 29">
            <a:extLst>
              <a:ext uri="{FF2B5EF4-FFF2-40B4-BE49-F238E27FC236}">
                <a16:creationId xmlns:a16="http://schemas.microsoft.com/office/drawing/2014/main" id="{D22065D7-BE49-4778-92FA-BF6D6E33E876}"/>
              </a:ext>
            </a:extLst>
          </p:cNvPr>
          <p:cNvSpPr txBox="1"/>
          <p:nvPr/>
        </p:nvSpPr>
        <p:spPr>
          <a:xfrm>
            <a:off x="2334425" y="4148018"/>
            <a:ext cx="46198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white"/>
                </a:solidFill>
                <a:effectLst/>
                <a:uLnTx/>
                <a:uFillTx/>
                <a:latin typeface="Century Gothic" panose="020B0502020202020204" pitchFamily="34" charset="0"/>
              </a:rPr>
              <a:t>Sv</a:t>
            </a:r>
            <a:endParaRPr kumimoji="0" lang="en-US" sz="2000" b="1" i="0" u="none" strike="noStrike" kern="1200" cap="none" spc="0" normalizeH="0" baseline="0" noProof="0" dirty="0">
              <a:ln>
                <a:noFill/>
              </a:ln>
              <a:solidFill>
                <a:prstClr val="white"/>
              </a:solidFill>
              <a:effectLst/>
              <a:uLnTx/>
              <a:uFillTx/>
              <a:latin typeface="Century Gothic" panose="020B0502020202020204" pitchFamily="34" charset="0"/>
            </a:endParaRPr>
          </a:p>
        </p:txBody>
      </p:sp>
      <p:sp>
        <p:nvSpPr>
          <p:cNvPr id="31" name="TextBox 30">
            <a:extLst>
              <a:ext uri="{FF2B5EF4-FFF2-40B4-BE49-F238E27FC236}">
                <a16:creationId xmlns:a16="http://schemas.microsoft.com/office/drawing/2014/main" id="{5BEECCAA-D2C1-4E53-AAED-8F829A2FEF23}"/>
              </a:ext>
            </a:extLst>
          </p:cNvPr>
          <p:cNvSpPr txBox="1"/>
          <p:nvPr/>
        </p:nvSpPr>
        <p:spPr>
          <a:xfrm>
            <a:off x="1958912" y="3657539"/>
            <a:ext cx="56938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white"/>
                </a:solidFill>
                <a:effectLst/>
                <a:uLnTx/>
                <a:uFillTx/>
                <a:latin typeface="Century Gothic" panose="020B0502020202020204" pitchFamily="34" charset="0"/>
              </a:rPr>
              <a:t>dG</a:t>
            </a:r>
            <a:endParaRPr kumimoji="0" lang="en-US" sz="2000" b="1" i="0" u="none" strike="noStrike" kern="1200" cap="none" spc="0" normalizeH="0" baseline="0" noProof="0" dirty="0">
              <a:ln>
                <a:noFill/>
              </a:ln>
              <a:solidFill>
                <a:prstClr val="white"/>
              </a:solidFill>
              <a:effectLst/>
              <a:uLnTx/>
              <a:uFillTx/>
              <a:latin typeface="Century Gothic" panose="020B0502020202020204" pitchFamily="34" charset="0"/>
            </a:endParaRPr>
          </a:p>
        </p:txBody>
      </p:sp>
      <p:sp>
        <p:nvSpPr>
          <p:cNvPr id="32" name="TextBox 31">
            <a:extLst>
              <a:ext uri="{FF2B5EF4-FFF2-40B4-BE49-F238E27FC236}">
                <a16:creationId xmlns:a16="http://schemas.microsoft.com/office/drawing/2014/main" id="{F43A5BD2-F6DE-4F73-8B36-11613E546A1C}"/>
              </a:ext>
            </a:extLst>
          </p:cNvPr>
          <p:cNvSpPr txBox="1"/>
          <p:nvPr/>
        </p:nvSpPr>
        <p:spPr>
          <a:xfrm>
            <a:off x="2844487" y="3755490"/>
            <a:ext cx="31771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entury Gothic" panose="020B0502020202020204" pitchFamily="34" charset="0"/>
              </a:rPr>
              <a:t>S</a:t>
            </a:r>
          </a:p>
        </p:txBody>
      </p:sp>
      <p:sp>
        <p:nvSpPr>
          <p:cNvPr id="33" name="TextBox 32">
            <a:extLst>
              <a:ext uri="{FF2B5EF4-FFF2-40B4-BE49-F238E27FC236}">
                <a16:creationId xmlns:a16="http://schemas.microsoft.com/office/drawing/2014/main" id="{A31AF438-B87D-431A-A0B7-6806CF2070D2}"/>
              </a:ext>
            </a:extLst>
          </p:cNvPr>
          <p:cNvSpPr txBox="1"/>
          <p:nvPr/>
        </p:nvSpPr>
        <p:spPr>
          <a:xfrm>
            <a:off x="3428547" y="3715284"/>
            <a:ext cx="30649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entury Gothic" panose="020B0502020202020204" pitchFamily="34" charset="0"/>
              </a:rPr>
              <a:t>F</a:t>
            </a:r>
          </a:p>
        </p:txBody>
      </p:sp>
      <p:sp>
        <p:nvSpPr>
          <p:cNvPr id="34" name="TextBox 33">
            <a:extLst>
              <a:ext uri="{FF2B5EF4-FFF2-40B4-BE49-F238E27FC236}">
                <a16:creationId xmlns:a16="http://schemas.microsoft.com/office/drawing/2014/main" id="{C3C9D0BB-F8A1-44C9-88BC-0CDCF3F387E7}"/>
              </a:ext>
            </a:extLst>
          </p:cNvPr>
          <p:cNvSpPr txBox="1"/>
          <p:nvPr/>
        </p:nvSpPr>
        <p:spPr>
          <a:xfrm>
            <a:off x="2633225" y="2967147"/>
            <a:ext cx="35939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entury Gothic" panose="020B0502020202020204" pitchFamily="34" charset="0"/>
              </a:rPr>
              <a:t>H</a:t>
            </a:r>
          </a:p>
        </p:txBody>
      </p:sp>
      <p:sp>
        <p:nvSpPr>
          <p:cNvPr id="35" name="TextBox 34">
            <a:extLst>
              <a:ext uri="{FF2B5EF4-FFF2-40B4-BE49-F238E27FC236}">
                <a16:creationId xmlns:a16="http://schemas.microsoft.com/office/drawing/2014/main" id="{ECD51046-B4BD-40B3-89AB-64132EF2A278}"/>
              </a:ext>
            </a:extLst>
          </p:cNvPr>
          <p:cNvSpPr txBox="1"/>
          <p:nvPr/>
        </p:nvSpPr>
        <p:spPr>
          <a:xfrm>
            <a:off x="4069222" y="3937175"/>
            <a:ext cx="37382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entury Gothic" panose="020B0502020202020204" pitchFamily="34" charset="0"/>
              </a:rPr>
              <a:t>A</a:t>
            </a:r>
          </a:p>
        </p:txBody>
      </p:sp>
      <p:sp>
        <p:nvSpPr>
          <p:cNvPr id="36" name="TextBox 35">
            <a:extLst>
              <a:ext uri="{FF2B5EF4-FFF2-40B4-BE49-F238E27FC236}">
                <a16:creationId xmlns:a16="http://schemas.microsoft.com/office/drawing/2014/main" id="{3896920E-B3CB-49F9-99EB-0A1DAC5D477C}"/>
              </a:ext>
            </a:extLst>
          </p:cNvPr>
          <p:cNvSpPr txBox="1"/>
          <p:nvPr/>
        </p:nvSpPr>
        <p:spPr>
          <a:xfrm>
            <a:off x="2889079" y="3312151"/>
            <a:ext cx="47160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prstClr val="white"/>
                </a:solidFill>
                <a:effectLst/>
                <a:uLnTx/>
                <a:uFillTx/>
                <a:latin typeface="Century Gothic" panose="020B0502020202020204" pitchFamily="34" charset="0"/>
              </a:rPr>
              <a:t>Sh</a:t>
            </a:r>
            <a:endParaRPr kumimoji="0" lang="en-US" sz="2000" b="1" i="0" u="none" strike="noStrike" kern="1200" cap="none" spc="0" normalizeH="0" baseline="0" noProof="0" dirty="0">
              <a:ln>
                <a:noFill/>
              </a:ln>
              <a:solidFill>
                <a:prstClr val="white"/>
              </a:solidFill>
              <a:effectLst/>
              <a:uLnTx/>
              <a:uFillTx/>
              <a:latin typeface="Century Gothic" panose="020B0502020202020204" pitchFamily="34" charset="0"/>
            </a:endParaRPr>
          </a:p>
        </p:txBody>
      </p:sp>
      <p:sp>
        <p:nvSpPr>
          <p:cNvPr id="37" name="TextBox 36">
            <a:extLst>
              <a:ext uri="{FF2B5EF4-FFF2-40B4-BE49-F238E27FC236}">
                <a16:creationId xmlns:a16="http://schemas.microsoft.com/office/drawing/2014/main" id="{DB2B518D-0E32-448A-B87B-5C9525E9F45C}"/>
              </a:ext>
            </a:extLst>
          </p:cNvPr>
          <p:cNvSpPr txBox="1"/>
          <p:nvPr/>
        </p:nvSpPr>
        <p:spPr>
          <a:xfrm>
            <a:off x="2806510" y="4580543"/>
            <a:ext cx="32893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entury Gothic" panose="020B0502020202020204" pitchFamily="34" charset="0"/>
              </a:rPr>
              <a:t>P</a:t>
            </a:r>
          </a:p>
        </p:txBody>
      </p:sp>
      <p:sp>
        <p:nvSpPr>
          <p:cNvPr id="38" name="TextBox 37">
            <a:extLst>
              <a:ext uri="{FF2B5EF4-FFF2-40B4-BE49-F238E27FC236}">
                <a16:creationId xmlns:a16="http://schemas.microsoft.com/office/drawing/2014/main" id="{9318949B-7B06-4E05-80D1-0E081987285B}"/>
              </a:ext>
            </a:extLst>
          </p:cNvPr>
          <p:cNvSpPr txBox="1"/>
          <p:nvPr/>
        </p:nvSpPr>
        <p:spPr>
          <a:xfrm>
            <a:off x="2990520" y="5621419"/>
            <a:ext cx="33374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Century Gothic" panose="020B0502020202020204" pitchFamily="34" charset="0"/>
              </a:rPr>
              <a:t>B</a:t>
            </a:r>
          </a:p>
        </p:txBody>
      </p:sp>
      <p:pic>
        <p:nvPicPr>
          <p:cNvPr id="39" name="Picture 38">
            <a:extLst>
              <a:ext uri="{FF2B5EF4-FFF2-40B4-BE49-F238E27FC236}">
                <a16:creationId xmlns:a16="http://schemas.microsoft.com/office/drawing/2014/main" id="{38642C01-5470-6E47-95B5-5368ADFE2B91}"/>
              </a:ext>
            </a:extLst>
          </p:cNvPr>
          <p:cNvPicPr>
            <a:picLocks noChangeAspect="1"/>
          </p:cNvPicPr>
          <p:nvPr/>
        </p:nvPicPr>
        <p:blipFill>
          <a:blip r:embed="rId4"/>
          <a:stretch>
            <a:fillRect/>
          </a:stretch>
        </p:blipFill>
        <p:spPr>
          <a:xfrm>
            <a:off x="11015191" y="5654457"/>
            <a:ext cx="1469698" cy="1469698"/>
          </a:xfrm>
          <a:prstGeom prst="rect">
            <a:avLst/>
          </a:prstGeom>
        </p:spPr>
      </p:pic>
      <p:sp>
        <p:nvSpPr>
          <p:cNvPr id="2" name="TextBox 1">
            <a:extLst>
              <a:ext uri="{FF2B5EF4-FFF2-40B4-BE49-F238E27FC236}">
                <a16:creationId xmlns:a16="http://schemas.microsoft.com/office/drawing/2014/main" id="{191DA8ED-5471-67CE-5C51-37AEF902F129}"/>
              </a:ext>
            </a:extLst>
          </p:cNvPr>
          <p:cNvSpPr txBox="1"/>
          <p:nvPr/>
        </p:nvSpPr>
        <p:spPr>
          <a:xfrm>
            <a:off x="0" y="6469763"/>
            <a:ext cx="395725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solidFill>
                <a:effectLst/>
                <a:uLnTx/>
                <a:uFillTx/>
                <a:latin typeface="Century Gothic" panose="020B0502020202020204" pitchFamily="34" charset="0"/>
              </a:rPr>
              <a:t>Hardgrove</a:t>
            </a:r>
            <a:r>
              <a:rPr kumimoji="0" lang="en-US" sz="1800" b="0" i="0" u="none" strike="noStrike" kern="1200" cap="none" spc="0" normalizeH="0" baseline="0" noProof="0" dirty="0">
                <a:ln>
                  <a:noFill/>
                </a:ln>
                <a:solidFill>
                  <a:prstClr val="white"/>
                </a:solidFill>
                <a:effectLst/>
                <a:uLnTx/>
                <a:uFillTx/>
                <a:latin typeface="Century Gothic" panose="020B0502020202020204" pitchFamily="34" charset="0"/>
              </a:rPr>
              <a:t> et al., LPSC 2020</a:t>
            </a:r>
          </a:p>
        </p:txBody>
      </p:sp>
    </p:spTree>
    <p:extLst>
      <p:ext uri="{BB962C8B-B14F-4D97-AF65-F5344CB8AC3E}">
        <p14:creationId xmlns:p14="http://schemas.microsoft.com/office/powerpoint/2010/main" val="310989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68814"/>
            <a:ext cx="10515600" cy="1325563"/>
          </a:xfrm>
        </p:spPr>
        <p:txBody>
          <a:bodyPr/>
          <a:lstStyle/>
          <a:p>
            <a:r>
              <a:rPr lang="en-US" dirty="0">
                <a:solidFill>
                  <a:schemeClr val="bg1"/>
                </a:solidFill>
                <a:latin typeface="Century Gothic" panose="020B0502020202020204" pitchFamily="34" charset="0"/>
              </a:rPr>
              <a:t>LunaH-Map Mission Overview</a:t>
            </a:r>
          </a:p>
        </p:txBody>
      </p:sp>
      <p:sp>
        <p:nvSpPr>
          <p:cNvPr id="3" name="Content Placeholder 2"/>
          <p:cNvSpPr>
            <a:spLocks noGrp="1"/>
          </p:cNvSpPr>
          <p:nvPr>
            <p:ph sz="half" idx="1"/>
          </p:nvPr>
        </p:nvSpPr>
        <p:spPr>
          <a:xfrm>
            <a:off x="132293" y="1601505"/>
            <a:ext cx="6223114" cy="4820427"/>
          </a:xfrm>
        </p:spPr>
        <p:txBody>
          <a:bodyPr>
            <a:normAutofit fontScale="92500" lnSpcReduction="20000"/>
          </a:bodyPr>
          <a:lstStyle/>
          <a:p>
            <a:r>
              <a:rPr lang="en-US" dirty="0">
                <a:solidFill>
                  <a:schemeClr val="bg1"/>
                </a:solidFill>
                <a:latin typeface="Century Gothic" panose="020B0502020202020204" pitchFamily="34" charset="0"/>
              </a:rPr>
              <a:t>Primary Mission Objectives</a:t>
            </a:r>
          </a:p>
          <a:p>
            <a:pPr lvl="1"/>
            <a:r>
              <a:rPr lang="en-US" dirty="0">
                <a:solidFill>
                  <a:schemeClr val="bg1"/>
                </a:solidFill>
                <a:latin typeface="Century Gothic" panose="020B0502020202020204" pitchFamily="34" charset="0"/>
              </a:rPr>
              <a:t>Collect low-altitude lunar neutron measurements (TBD)</a:t>
            </a:r>
          </a:p>
          <a:p>
            <a:pPr lvl="1"/>
            <a:r>
              <a:rPr lang="en-US" dirty="0">
                <a:solidFill>
                  <a:schemeClr val="bg1"/>
                </a:solidFill>
                <a:latin typeface="Century Gothic" panose="020B0502020202020204" pitchFamily="34" charset="0"/>
              </a:rPr>
              <a:t>Collect medium-high altitude lunar neutron measurements</a:t>
            </a:r>
          </a:p>
          <a:p>
            <a:pPr lvl="2"/>
            <a:r>
              <a:rPr lang="en-US" dirty="0">
                <a:solidFill>
                  <a:srgbClr val="00B050"/>
                </a:solidFill>
                <a:latin typeface="Century Gothic" panose="020B0502020202020204" pitchFamily="34" charset="0"/>
              </a:rPr>
              <a:t>Successfully collected on Nov 21</a:t>
            </a:r>
            <a:r>
              <a:rPr lang="en-US" baseline="30000" dirty="0">
                <a:solidFill>
                  <a:srgbClr val="00B050"/>
                </a:solidFill>
                <a:latin typeface="Century Gothic" panose="020B0502020202020204" pitchFamily="34" charset="0"/>
              </a:rPr>
              <a:t>st</a:t>
            </a:r>
            <a:r>
              <a:rPr lang="en-US" dirty="0">
                <a:solidFill>
                  <a:srgbClr val="00B050"/>
                </a:solidFill>
                <a:latin typeface="Century Gothic" panose="020B0502020202020204" pitchFamily="34" charset="0"/>
              </a:rPr>
              <a:t>!</a:t>
            </a:r>
          </a:p>
          <a:p>
            <a:pPr lvl="2"/>
            <a:endParaRPr lang="en-US" dirty="0">
              <a:solidFill>
                <a:schemeClr val="bg1"/>
              </a:solidFill>
              <a:latin typeface="Century Gothic" panose="020B0502020202020204" pitchFamily="34" charset="0"/>
            </a:endParaRPr>
          </a:p>
          <a:p>
            <a:r>
              <a:rPr lang="en-US" dirty="0">
                <a:solidFill>
                  <a:schemeClr val="bg1"/>
                </a:solidFill>
                <a:latin typeface="Century Gothic" panose="020B0502020202020204" pitchFamily="34" charset="0"/>
              </a:rPr>
              <a:t>Secondary Mission Objectives</a:t>
            </a:r>
          </a:p>
          <a:p>
            <a:pPr lvl="1"/>
            <a:r>
              <a:rPr lang="en-US" dirty="0">
                <a:solidFill>
                  <a:schemeClr val="bg1"/>
                </a:solidFill>
                <a:latin typeface="Century Gothic" panose="020B0502020202020204" pitchFamily="34" charset="0"/>
              </a:rPr>
              <a:t>Acquire star tracker images and process with on-board </a:t>
            </a:r>
            <a:r>
              <a:rPr lang="en-US" dirty="0" err="1">
                <a:solidFill>
                  <a:schemeClr val="bg1"/>
                </a:solidFill>
                <a:latin typeface="Century Gothic" panose="020B0502020202020204" pitchFamily="34" charset="0"/>
              </a:rPr>
              <a:t>AutoNav</a:t>
            </a:r>
            <a:r>
              <a:rPr lang="en-US" dirty="0">
                <a:solidFill>
                  <a:schemeClr val="bg1"/>
                </a:solidFill>
                <a:latin typeface="Century Gothic" panose="020B0502020202020204" pitchFamily="34" charset="0"/>
              </a:rPr>
              <a:t> experiment</a:t>
            </a:r>
          </a:p>
          <a:p>
            <a:pPr lvl="2"/>
            <a:r>
              <a:rPr lang="en-US" dirty="0">
                <a:solidFill>
                  <a:srgbClr val="00B050"/>
                </a:solidFill>
                <a:latin typeface="Century Gothic" panose="020B0502020202020204" pitchFamily="34" charset="0"/>
              </a:rPr>
              <a:t>Successful image collection and processing on Nov 28</a:t>
            </a:r>
            <a:r>
              <a:rPr lang="en-US" baseline="30000" dirty="0">
                <a:solidFill>
                  <a:srgbClr val="00B050"/>
                </a:solidFill>
                <a:latin typeface="Century Gothic" panose="020B0502020202020204" pitchFamily="34" charset="0"/>
              </a:rPr>
              <a:t>th</a:t>
            </a:r>
            <a:r>
              <a:rPr lang="en-US" dirty="0">
                <a:solidFill>
                  <a:srgbClr val="00B050"/>
                </a:solidFill>
                <a:latin typeface="Century Gothic" panose="020B0502020202020204" pitchFamily="34" charset="0"/>
              </a:rPr>
              <a:t>!</a:t>
            </a:r>
          </a:p>
          <a:p>
            <a:pPr lvl="1"/>
            <a:r>
              <a:rPr lang="en-US" dirty="0">
                <a:solidFill>
                  <a:schemeClr val="bg1"/>
                </a:solidFill>
                <a:latin typeface="Century Gothic" panose="020B0502020202020204" pitchFamily="34" charset="0"/>
              </a:rPr>
              <a:t>Acquire PN DOR measurements with DSN/JPL (May 7th)</a:t>
            </a: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CA397-755A-1547-86A9-B93661248AC8}" type="slidenum">
              <a:rPr kumimoji="0" lang="en-US" sz="1200" b="0" i="0" u="none" strike="noStrike" kern="1200" cap="none" spc="0" normalizeH="0" baseline="0" noProof="0" smtClean="0">
                <a:ln>
                  <a:noFill/>
                </a:ln>
                <a:solidFill>
                  <a:prstClr val="white"/>
                </a:solidFill>
                <a:effectLst/>
                <a:uLnTx/>
                <a:uFillTx/>
                <a:latin typeface="Helvetica"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white"/>
              </a:solidFill>
              <a:effectLst/>
              <a:uLnTx/>
              <a:uFillTx/>
              <a:latin typeface="Helvetica" charset="0"/>
              <a:ea typeface="+mn-ea"/>
              <a:cs typeface="+mn-cs"/>
            </a:endParaRPr>
          </a:p>
        </p:txBody>
      </p:sp>
      <p:pic>
        <p:nvPicPr>
          <p:cNvPr id="4" name="Picture 3">
            <a:extLst>
              <a:ext uri="{FF2B5EF4-FFF2-40B4-BE49-F238E27FC236}">
                <a16:creationId xmlns:a16="http://schemas.microsoft.com/office/drawing/2014/main" id="{29DDB6CF-5567-2FFE-F003-D6895B9F26F9}"/>
              </a:ext>
            </a:extLst>
          </p:cNvPr>
          <p:cNvPicPr>
            <a:picLocks noChangeAspect="1"/>
          </p:cNvPicPr>
          <p:nvPr/>
        </p:nvPicPr>
        <p:blipFill>
          <a:blip r:embed="rId3"/>
          <a:stretch>
            <a:fillRect/>
          </a:stretch>
        </p:blipFill>
        <p:spPr>
          <a:xfrm>
            <a:off x="-52759" y="-455476"/>
            <a:ext cx="2367248" cy="2367248"/>
          </a:xfrm>
          <a:prstGeom prst="rect">
            <a:avLst/>
          </a:prstGeom>
        </p:spPr>
      </p:pic>
      <p:pic>
        <p:nvPicPr>
          <p:cNvPr id="8" name="Picture 7" descr="A picture containing outdoor&#10;&#10;Description automatically generated">
            <a:extLst>
              <a:ext uri="{FF2B5EF4-FFF2-40B4-BE49-F238E27FC236}">
                <a16:creationId xmlns:a16="http://schemas.microsoft.com/office/drawing/2014/main" id="{BC3C2FAD-EBF7-9141-BB0B-B2F2B35D1462}"/>
              </a:ext>
            </a:extLst>
          </p:cNvPr>
          <p:cNvPicPr>
            <a:picLocks noChangeAspect="1"/>
          </p:cNvPicPr>
          <p:nvPr/>
        </p:nvPicPr>
        <p:blipFill rotWithShape="1">
          <a:blip r:embed="rId4"/>
          <a:srcRect t="31051" r="-1" b="6692"/>
          <a:stretch/>
        </p:blipFill>
        <p:spPr>
          <a:xfrm>
            <a:off x="6355406" y="4117627"/>
            <a:ext cx="5836594" cy="2425477"/>
          </a:xfrm>
          <a:prstGeom prst="rect">
            <a:avLst/>
          </a:prstGeom>
        </p:spPr>
      </p:pic>
      <p:pic>
        <p:nvPicPr>
          <p:cNvPr id="10" name="Picture 9">
            <a:extLst>
              <a:ext uri="{FF2B5EF4-FFF2-40B4-BE49-F238E27FC236}">
                <a16:creationId xmlns:a16="http://schemas.microsoft.com/office/drawing/2014/main" id="{A5480CAB-58FC-423D-3D8B-20F37D17FC48}"/>
              </a:ext>
            </a:extLst>
          </p:cNvPr>
          <p:cNvPicPr>
            <a:picLocks noChangeAspect="1"/>
          </p:cNvPicPr>
          <p:nvPr/>
        </p:nvPicPr>
        <p:blipFill rotWithShape="1">
          <a:blip r:embed="rId5">
            <a:alphaModFix/>
          </a:blip>
          <a:srcRect t="17048" r="-1" b="10801"/>
          <a:stretch/>
        </p:blipFill>
        <p:spPr>
          <a:xfrm>
            <a:off x="6265124" y="1254679"/>
            <a:ext cx="5944618" cy="2862948"/>
          </a:xfrm>
          <a:prstGeom prst="rect">
            <a:avLst/>
          </a:prstGeom>
        </p:spPr>
      </p:pic>
    </p:spTree>
    <p:extLst>
      <p:ext uri="{BB962C8B-B14F-4D97-AF65-F5344CB8AC3E}">
        <p14:creationId xmlns:p14="http://schemas.microsoft.com/office/powerpoint/2010/main" val="16746312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4896</TotalTime>
  <Words>1672</Words>
  <Application>Microsoft Macintosh PowerPoint</Application>
  <PresentationFormat>Widescreen</PresentationFormat>
  <Paragraphs>258</Paragraphs>
  <Slides>28</Slides>
  <Notes>19</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28</vt:i4>
      </vt:variant>
    </vt:vector>
  </HeadingPairs>
  <TitlesOfParts>
    <vt:vector size="40" baseType="lpstr">
      <vt:lpstr>Arial</vt:lpstr>
      <vt:lpstr>Calibri</vt:lpstr>
      <vt:lpstr>Calibri Light</vt:lpstr>
      <vt:lpstr>Century Gothic</vt:lpstr>
      <vt:lpstr>Courier</vt:lpstr>
      <vt:lpstr>Helvetica</vt:lpstr>
      <vt:lpstr>Symbol</vt:lpstr>
      <vt:lpstr>Office Theme</vt:lpstr>
      <vt:lpstr>2_Office Theme</vt:lpstr>
      <vt:lpstr>3_Office Theme</vt:lpstr>
      <vt:lpstr>1_Office Theme</vt:lpstr>
      <vt:lpstr>4_Office Theme</vt:lpstr>
      <vt:lpstr>PowerPoint Presentation</vt:lpstr>
      <vt:lpstr>LunaH-Map Mission Overview</vt:lpstr>
      <vt:lpstr>PowerPoint Presentation</vt:lpstr>
      <vt:lpstr>PowerPoint Presentation</vt:lpstr>
      <vt:lpstr>Water ice on the Moon</vt:lpstr>
      <vt:lpstr>LunaH-Map Navigation and Trajectory Design </vt:lpstr>
      <vt:lpstr>LunaH-Map: Achieving Higher Spatial Resolution Maps</vt:lpstr>
      <vt:lpstr>LunaH-Map: Simulated counting data</vt:lpstr>
      <vt:lpstr>LunaH-Map Mission Overview</vt:lpstr>
      <vt:lpstr>PowerPoint Presentation</vt:lpstr>
      <vt:lpstr>PowerPoint Presentation</vt:lpstr>
      <vt:lpstr>PowerPoint Presentation</vt:lpstr>
      <vt:lpstr>PowerPoint Presentation</vt:lpstr>
      <vt:lpstr>PowerPoint Presentation</vt:lpstr>
      <vt:lpstr>PowerPoint Presentation</vt:lpstr>
      <vt:lpstr>LunaH-Map Mission Status</vt:lpstr>
      <vt:lpstr>LunaH-Map Mission Status</vt:lpstr>
      <vt:lpstr>PowerPoint Presentation</vt:lpstr>
      <vt:lpstr>PowerPoint Presentation</vt:lpstr>
      <vt:lpstr>PowerPoint Presentation</vt:lpstr>
      <vt:lpstr>PowerPoint Presentation</vt:lpstr>
      <vt:lpstr>PowerPoint Presentation</vt:lpstr>
      <vt:lpstr>PowerPoint Presentation</vt:lpstr>
      <vt:lpstr>Current Trajectory</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Craig Hardgrove</dc:creator>
  <cp:lastModifiedBy>Craig Hardgrove</cp:lastModifiedBy>
  <cp:revision>43</cp:revision>
  <dcterms:created xsi:type="dcterms:W3CDTF">2022-12-14T17:34:02Z</dcterms:created>
  <dcterms:modified xsi:type="dcterms:W3CDTF">2023-04-28T22:42:09Z</dcterms:modified>
</cp:coreProperties>
</file>