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6" r:id="rId1"/>
    <p:sldMasterId id="2147483898" r:id="rId2"/>
  </p:sldMasterIdLst>
  <p:notesMasterIdLst>
    <p:notesMasterId r:id="rId28"/>
  </p:notesMasterIdLst>
  <p:handoutMasterIdLst>
    <p:handoutMasterId r:id="rId29"/>
  </p:handoutMasterIdLst>
  <p:sldIdLst>
    <p:sldId id="290" r:id="rId3"/>
    <p:sldId id="564" r:id="rId4"/>
    <p:sldId id="727" r:id="rId5"/>
    <p:sldId id="774" r:id="rId6"/>
    <p:sldId id="793" r:id="rId7"/>
    <p:sldId id="258" r:id="rId8"/>
    <p:sldId id="798" r:id="rId9"/>
    <p:sldId id="784" r:id="rId10"/>
    <p:sldId id="785" r:id="rId11"/>
    <p:sldId id="782" r:id="rId12"/>
    <p:sldId id="761" r:id="rId13"/>
    <p:sldId id="786" r:id="rId14"/>
    <p:sldId id="791" r:id="rId15"/>
    <p:sldId id="787" r:id="rId16"/>
    <p:sldId id="795" r:id="rId17"/>
    <p:sldId id="257" r:id="rId18"/>
    <p:sldId id="759" r:id="rId19"/>
    <p:sldId id="799" r:id="rId20"/>
    <p:sldId id="777" r:id="rId21"/>
    <p:sldId id="796" r:id="rId22"/>
    <p:sldId id="797" r:id="rId23"/>
    <p:sldId id="775" r:id="rId24"/>
    <p:sldId id="789" r:id="rId25"/>
    <p:sldId id="794" r:id="rId26"/>
    <p:sldId id="790" r:id="rId2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9EDF4"/>
    <a:srgbClr val="0000FF"/>
    <a:srgbClr val="FF9999"/>
    <a:srgbClr val="00FF00"/>
    <a:srgbClr val="008000"/>
    <a:srgbClr val="FFFFFF"/>
    <a:srgbClr val="2585C9"/>
    <a:srgbClr val="3A729A"/>
    <a:srgbClr val="0070C0"/>
    <a:srgbClr val="FF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3" autoAdjust="0"/>
    <p:restoredTop sz="95847" autoAdjust="0"/>
  </p:normalViewPr>
  <p:slideViewPr>
    <p:cSldViewPr snapToObjects="1">
      <p:cViewPr varScale="1">
        <p:scale>
          <a:sx n="105" d="100"/>
          <a:sy n="105" d="100"/>
        </p:scale>
        <p:origin x="749" y="72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69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3158" y="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D6113D2-D28E-FE47-99BA-895B6FE2D13F}" type="datetimeFigureOut">
              <a:rPr lang="en-US"/>
              <a:pPr>
                <a:defRPr/>
              </a:pPr>
              <a:t>4/20/2023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AC5B352D-4FD8-4545-9BF6-AE658699EF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1185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6C2FD059-51CF-1249-926F-EFBD39C3BED9}" type="datetimeFigureOut">
              <a:rPr lang="en-US"/>
              <a:pPr>
                <a:defRPr/>
              </a:pPr>
              <a:t>4/20/2023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396E01DF-631A-A04A-9385-A7B2D60629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7210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D2E307-7D4A-40BD-9B48-088168D3C962}" type="slidenum">
              <a:rPr lang="en-US" smtClean="0">
                <a:latin typeface="Arial" pitchFamily="34" charset="0"/>
                <a:ea typeface="ＭＳ Ｐゴシック" pitchFamily="34" charset="-128"/>
              </a:rPr>
              <a:pPr/>
              <a:t>1</a:t>
            </a:fld>
            <a:endParaRPr lang="en-US" dirty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3025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points credits: NASA/S. Wu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27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TCP: Total Count Phase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0255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NOPE: Network Operations Project Engineer.  MIM: Mission Interface Manager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54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Yeast image credit: Bob </a:t>
            </a:r>
            <a:r>
              <a:rPr lang="en-US" dirty="0" err="1"/>
              <a:t>Hanel</a:t>
            </a:r>
            <a:r>
              <a:rPr lang="en-US" dirty="0"/>
              <a:t> &amp; Sergio Santa Maria, “</a:t>
            </a:r>
            <a:r>
              <a:rPr lang="en-US" dirty="0" err="1"/>
              <a:t>BioSentinel</a:t>
            </a:r>
            <a:r>
              <a:rPr lang="en-US" dirty="0"/>
              <a:t> – Spacecraft and </a:t>
            </a:r>
            <a:r>
              <a:rPr lang="en-US" dirty="0" err="1"/>
              <a:t>BioSensor</a:t>
            </a:r>
            <a:r>
              <a:rPr lang="en-US" dirty="0"/>
              <a:t> Flight Unit Development”, Interplanetary Small Sat Conference 2019.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18766B-0591-264D-936C-1DA9BEF722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99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Freeflyer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Image Credit: NASA/Dominic Hart.  ISS &amp; Ground Image Credits: NASA/Jeff Homan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9897DB-06F4-4588-9CC4-AEFF483B1BD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691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credit: Bob </a:t>
            </a:r>
            <a:r>
              <a:rPr lang="en-US" dirty="0" err="1"/>
              <a:t>Hanel</a:t>
            </a:r>
            <a:r>
              <a:rPr lang="en-US" dirty="0"/>
              <a:t> &amp; Sergio Santa Maria, “</a:t>
            </a:r>
            <a:r>
              <a:rPr lang="en-US" dirty="0" err="1"/>
              <a:t>BioSentinel</a:t>
            </a:r>
            <a:r>
              <a:rPr lang="en-US" dirty="0"/>
              <a:t> – Spacecraft and </a:t>
            </a:r>
            <a:r>
              <a:rPr lang="en-US" dirty="0" err="1"/>
              <a:t>BioSensor</a:t>
            </a:r>
            <a:r>
              <a:rPr lang="en-US" dirty="0"/>
              <a:t> Flight Unit Development”, Interplanetary Small Sat Conference 2019. </a:t>
            </a:r>
          </a:p>
          <a:p>
            <a:r>
              <a:rPr lang="en-US" dirty="0"/>
              <a:t>LET: ‘Linear Energy Transfer’ spectrometer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9897DB-06F4-4588-9CC4-AEFF483B1BD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321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Propulsion System image credits: NASA/Terry Stevenson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218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credit: Bill </a:t>
            </a:r>
            <a:r>
              <a:rPr lang="en-US" dirty="0" err="1"/>
              <a:t>Ingals</a:t>
            </a:r>
            <a:r>
              <a:rPr lang="en-US" dirty="0"/>
              <a:t> (https://www.nasa.gov/exploration/systems/sls/artemis-i-launch-0.html)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184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credit: NASA’s YouTube site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238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Mission Ops team credit: NASA/Matthew Napoli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29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Thanks to NASA/Rachel R. Gilbert for help with video editing!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E01DF-631A-A04A-9385-A7B2D60629C9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691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DD82671-986A-CE4E-B73F-FC616F6B71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162"/>
          <p:cNvSpPr>
            <a:spLocks noGrp="1" noChangeArrowheads="1"/>
          </p:cNvSpPr>
          <p:nvPr>
            <p:ph type="ctrTitle"/>
          </p:nvPr>
        </p:nvSpPr>
        <p:spPr>
          <a:xfrm>
            <a:off x="457208" y="214376"/>
            <a:ext cx="7436033" cy="483611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b="0"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rgbClr val="FFFFFF"/>
                </a:solidFill>
                <a:latin typeface="Arial Narrow"/>
                <a:cs typeface="Arial Narrow"/>
              </a:defRPr>
            </a:lvl1pPr>
            <a:lvl2pPr marL="457200" indent="0">
              <a:buNone/>
              <a:defRPr sz="2000" b="0" baseline="0">
                <a:solidFill>
                  <a:srgbClr val="FFFFFF"/>
                </a:solidFill>
                <a:latin typeface="Arial Narrow"/>
                <a:cs typeface="Arial Narrow"/>
              </a:defRPr>
            </a:lvl2pPr>
            <a:lvl3pPr>
              <a:defRPr sz="2000">
                <a:solidFill>
                  <a:srgbClr val="FFFFFF"/>
                </a:solidFill>
                <a:latin typeface="Arial Narrow"/>
                <a:cs typeface="Arial Narrow"/>
              </a:defRPr>
            </a:lvl3pPr>
            <a:lvl4pPr>
              <a:defRPr sz="2000">
                <a:solidFill>
                  <a:srgbClr val="FFFFFF"/>
                </a:solidFill>
                <a:latin typeface="Arial Narrow"/>
                <a:cs typeface="Arial Narrow"/>
              </a:defRPr>
            </a:lvl4pPr>
            <a:lvl5pPr>
              <a:defRPr sz="2000">
                <a:solidFill>
                  <a:srgbClr val="FFFFFF"/>
                </a:solidFill>
                <a:latin typeface="Arial Narrow"/>
                <a:cs typeface="Arial Narrow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5D5E9277-75C9-DB44-BFB5-3C9F0883649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3" name="Picture 12" descr="niw_print1500x1247ppi.png">
            <a:extLst>
              <a:ext uri="{FF2B5EF4-FFF2-40B4-BE49-F238E27FC236}">
                <a16:creationId xmlns:a16="http://schemas.microsoft.com/office/drawing/2014/main" id="{C067A0E4-A083-574D-92FA-854EBD8036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7794" y="158052"/>
            <a:ext cx="638038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50908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 Narrow"/>
                <a:cs typeface="Arial Narrow"/>
              </a:defRPr>
            </a:lvl1pPr>
            <a:lvl2pPr>
              <a:defRPr>
                <a:latin typeface="Arial Narrow"/>
                <a:cs typeface="Arial Narrow"/>
              </a:defRPr>
            </a:lvl2pPr>
            <a:lvl3pPr>
              <a:defRPr>
                <a:latin typeface="Arial Narrow"/>
                <a:cs typeface="Arial Narrow"/>
              </a:defRPr>
            </a:lvl3pPr>
            <a:lvl4pPr>
              <a:defRPr>
                <a:latin typeface="Arial Narrow"/>
                <a:cs typeface="Arial Narrow"/>
              </a:defRPr>
            </a:lvl4pPr>
            <a:lvl5pPr>
              <a:defRPr>
                <a:latin typeface="Arial Narrow"/>
                <a:cs typeface="Arial Narrow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7EB4DCC1-4F1C-2C4D-A0B7-0AEC7749938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939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42952"/>
            <a:ext cx="4572000" cy="2028825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/>
                <a:cs typeface="Arial Narrow"/>
              </a:defRPr>
            </a:lvl1pPr>
            <a:lvl2pPr>
              <a:defRPr>
                <a:latin typeface="Arial Narrow"/>
                <a:cs typeface="Arial Narrow"/>
              </a:defRPr>
            </a:lvl2pPr>
            <a:lvl3pPr>
              <a:defRPr>
                <a:latin typeface="Arial Narrow"/>
                <a:cs typeface="Arial Narrow"/>
              </a:defRPr>
            </a:lvl3pPr>
            <a:lvl4pPr>
              <a:defRPr>
                <a:latin typeface="Arial Narrow"/>
                <a:cs typeface="Arial Narrow"/>
              </a:defRPr>
            </a:lvl4pPr>
            <a:lvl5pPr>
              <a:defRPr>
                <a:latin typeface="Arial Narrow"/>
                <a:cs typeface="Arial Narrow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454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slid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143000"/>
            <a:ext cx="7772400" cy="857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28800"/>
            <a:ext cx="7772400" cy="3086100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/>
                <a:cs typeface="Arial Narrow"/>
              </a:defRPr>
            </a:lvl1pPr>
            <a:lvl2pPr>
              <a:defRPr>
                <a:latin typeface="Arial Narrow"/>
                <a:cs typeface="Arial Narrow"/>
              </a:defRPr>
            </a:lvl2pPr>
            <a:lvl3pPr>
              <a:defRPr>
                <a:latin typeface="Arial Narrow"/>
                <a:cs typeface="Arial Narrow"/>
              </a:defRPr>
            </a:lvl3pPr>
            <a:lvl4pPr>
              <a:defRPr>
                <a:latin typeface="Arial Narrow"/>
                <a:cs typeface="Arial Narrow"/>
              </a:defRPr>
            </a:lvl4pPr>
            <a:lvl5pPr>
              <a:defRPr>
                <a:latin typeface="Arial Narrow"/>
                <a:cs typeface="Arial Narrow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9867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05785"/>
            <a:ext cx="9144000" cy="480151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42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7150"/>
            <a:ext cx="8189937" cy="612775"/>
          </a:xfrm>
          <a:prstGeom prst="rect">
            <a:avLst/>
          </a:prstGeom>
        </p:spPr>
        <p:txBody>
          <a:bodyPr vert="horz" anchor="ctr"/>
          <a:lstStyle>
            <a:lvl1pPr>
              <a:defRPr sz="3200" b="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352550"/>
            <a:ext cx="8229600" cy="3429000"/>
          </a:xfrm>
          <a:prstGeom prst="rect">
            <a:avLst/>
          </a:prstGeom>
        </p:spPr>
        <p:txBody>
          <a:bodyPr vert="horz"/>
          <a:lstStyle>
            <a:lvl1pPr>
              <a:defRPr sz="2000" b="0">
                <a:solidFill>
                  <a:schemeClr val="bg1"/>
                </a:solidFill>
                <a:latin typeface="Arial Narrow"/>
                <a:cs typeface="Arial Narrow"/>
              </a:defRPr>
            </a:lvl1pPr>
            <a:lvl2pPr marL="455613" indent="-228600">
              <a:defRPr b="0">
                <a:solidFill>
                  <a:schemeClr val="bg1"/>
                </a:solidFill>
                <a:latin typeface="Arial Narrow"/>
                <a:cs typeface="Arial Narrow"/>
              </a:defRPr>
            </a:lvl2pPr>
            <a:lvl3pPr marL="685800" indent="-2286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3pPr>
            <a:lvl4pPr marL="914400" indent="-228600" defTabSz="-127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4pPr>
            <a:lvl5pPr marL="1146175" indent="-225425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niw_print1500x1247ppi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962" y="106892"/>
            <a:ext cx="638038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28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7150"/>
            <a:ext cx="8189937" cy="612775"/>
          </a:xfrm>
          <a:prstGeom prst="rect">
            <a:avLst/>
          </a:prstGeom>
        </p:spPr>
        <p:txBody>
          <a:bodyPr vert="horz" anchor="ctr"/>
          <a:lstStyle>
            <a:lvl1pPr>
              <a:defRPr sz="3200" b="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352550"/>
            <a:ext cx="8229600" cy="3429000"/>
          </a:xfrm>
          <a:prstGeom prst="rect">
            <a:avLst/>
          </a:prstGeom>
        </p:spPr>
        <p:txBody>
          <a:bodyPr vert="horz"/>
          <a:lstStyle>
            <a:lvl1pPr>
              <a:defRPr sz="2000" b="0">
                <a:solidFill>
                  <a:schemeClr val="bg1"/>
                </a:solidFill>
                <a:latin typeface="Arial Narrow"/>
                <a:cs typeface="Arial Narrow"/>
              </a:defRPr>
            </a:lvl1pPr>
            <a:lvl2pPr marL="455613" indent="-228600">
              <a:defRPr b="0">
                <a:solidFill>
                  <a:schemeClr val="bg1"/>
                </a:solidFill>
                <a:latin typeface="Arial Narrow"/>
                <a:cs typeface="Arial Narrow"/>
              </a:defRPr>
            </a:lvl2pPr>
            <a:lvl3pPr marL="685800" indent="-2286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3pPr>
            <a:lvl4pPr marL="914400" indent="-228600" defTabSz="-127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4pPr>
            <a:lvl5pPr marL="1146175" indent="-225425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niw_print1500x1247ppi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962" y="106892"/>
            <a:ext cx="638038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16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7150"/>
            <a:ext cx="8189937" cy="612775"/>
          </a:xfrm>
          <a:prstGeom prst="rect">
            <a:avLst/>
          </a:prstGeom>
        </p:spPr>
        <p:txBody>
          <a:bodyPr vert="horz" anchor="ctr"/>
          <a:lstStyle>
            <a:lvl1pPr>
              <a:defRPr sz="3200" b="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352550"/>
            <a:ext cx="8229600" cy="3429000"/>
          </a:xfrm>
          <a:prstGeom prst="rect">
            <a:avLst/>
          </a:prstGeom>
        </p:spPr>
        <p:txBody>
          <a:bodyPr vert="horz"/>
          <a:lstStyle>
            <a:lvl1pPr>
              <a:defRPr sz="2000" b="0">
                <a:solidFill>
                  <a:schemeClr val="bg1"/>
                </a:solidFill>
                <a:latin typeface="Arial Narrow"/>
                <a:cs typeface="Arial Narrow"/>
              </a:defRPr>
            </a:lvl1pPr>
            <a:lvl2pPr marL="455613" indent="-228600">
              <a:defRPr b="0">
                <a:solidFill>
                  <a:schemeClr val="bg1"/>
                </a:solidFill>
                <a:latin typeface="Arial Narrow"/>
                <a:cs typeface="Arial Narrow"/>
              </a:defRPr>
            </a:lvl2pPr>
            <a:lvl3pPr marL="685800" indent="-2286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3pPr>
            <a:lvl4pPr marL="914400" indent="-228600" defTabSz="-12700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4pPr>
            <a:lvl5pPr marL="1146175" indent="-225425">
              <a:defRPr sz="1600" b="0">
                <a:solidFill>
                  <a:schemeClr val="bg1"/>
                </a:solidFill>
                <a:latin typeface="Arial Narrow"/>
                <a:cs typeface="Arial Narrow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 descr="niw_print1500x1247ppi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962" y="106892"/>
            <a:ext cx="638038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05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822F4-610A-EE43-A1B5-76C8705B46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437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6682B-2D44-9C48-AE17-F2D75CBBBC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715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48698-5045-204B-BCC7-CA72144E78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48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B1F400-6AFB-AE4C-802B-AB49B759FA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937"/>
            <a:ext cx="9144002" cy="898288"/>
          </a:xfrm>
          <a:prstGeom prst="rect">
            <a:avLst/>
          </a:prstGeom>
        </p:spPr>
      </p:pic>
      <p:sp>
        <p:nvSpPr>
          <p:cNvPr id="19" name="Rectangle 162"/>
          <p:cNvSpPr>
            <a:spLocks noGrp="1" noChangeArrowheads="1"/>
          </p:cNvSpPr>
          <p:nvPr>
            <p:ph type="ctrTitle"/>
          </p:nvPr>
        </p:nvSpPr>
        <p:spPr>
          <a:xfrm>
            <a:off x="457209" y="182947"/>
            <a:ext cx="7924791" cy="483611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  <a:effectLst>
            <a:softEdge rad="38100"/>
          </a:effectLst>
        </p:spPr>
        <p:txBody>
          <a:bodyPr anchor="ctr"/>
          <a:lstStyle>
            <a:lvl1pPr>
              <a:defRPr sz="3200" b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solidFill>
            <a:schemeClr val="bg1">
              <a:alpha val="76000"/>
            </a:schemeClr>
          </a:solidFill>
          <a:effectLst>
            <a:softEdge rad="63500"/>
          </a:effectLst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01638" indent="-166688">
              <a:buClr>
                <a:srgbClr val="FFD579"/>
              </a:buClr>
              <a:buFont typeface="Arial" panose="020B0604020202020204" pitchFamily="34" charset="0"/>
              <a:buChar char="•"/>
              <a:tabLst/>
              <a:defRPr sz="1800" b="0" i="0" baseline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 marL="635000" indent="-279400">
              <a:buClr>
                <a:srgbClr val="FF6666"/>
              </a:buClr>
              <a:buFont typeface="+mj-lt"/>
              <a:buAutoNum type="arabicPeriod"/>
              <a:tabLst/>
              <a:defRPr sz="1800">
                <a:solidFill>
                  <a:schemeClr val="tx1"/>
                </a:solidFill>
                <a:latin typeface="Arial Narrow"/>
                <a:cs typeface="Arial Narrow"/>
              </a:defRPr>
            </a:lvl3pPr>
            <a:lvl4pPr>
              <a:defRPr sz="2000">
                <a:solidFill>
                  <a:srgbClr val="FFFFFF"/>
                </a:solidFill>
                <a:latin typeface="Arial Narrow"/>
                <a:cs typeface="Arial Narrow"/>
              </a:defRPr>
            </a:lvl4pPr>
            <a:lvl5pPr>
              <a:defRPr sz="2000">
                <a:solidFill>
                  <a:srgbClr val="FFFFFF"/>
                </a:solidFill>
                <a:latin typeface="Arial Narrow"/>
                <a:cs typeface="Arial Narrow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610600" y="4834890"/>
            <a:ext cx="457200" cy="273844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85FF73-3B8E-8B46-BEC9-A291CD69CF38}"/>
              </a:ext>
            </a:extLst>
          </p:cNvPr>
          <p:cNvCxnSpPr>
            <a:cxnSpLocks/>
          </p:cNvCxnSpPr>
          <p:nvPr userDrawn="1"/>
        </p:nvCxnSpPr>
        <p:spPr>
          <a:xfrm>
            <a:off x="0" y="819150"/>
            <a:ext cx="9144000" cy="0"/>
          </a:xfrm>
          <a:prstGeom prst="line">
            <a:avLst/>
          </a:prstGeom>
          <a:ln>
            <a:solidFill>
              <a:schemeClr val="bg1">
                <a:alpha val="93000"/>
              </a:schemeClr>
            </a:solidFill>
          </a:ln>
          <a:effectLst>
            <a:outerShdw blurRad="50800" dist="38100" dir="5400000" algn="t" rotWithShape="0">
              <a:schemeClr val="bg1">
                <a:lumMod val="85000"/>
                <a:alpha val="40000"/>
              </a:schemeClr>
            </a:outerShdw>
            <a:softEdge rad="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niw_print1500x1247ppi.png">
            <a:extLst>
              <a:ext uri="{FF2B5EF4-FFF2-40B4-BE49-F238E27FC236}">
                <a16:creationId xmlns:a16="http://schemas.microsoft.com/office/drawing/2014/main" id="{AD9FD43C-CB5C-134A-8F0A-EE41D8E694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7794" y="158052"/>
            <a:ext cx="638038" cy="53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A334A3-9952-9246-A298-B1F8B8CA5288}"/>
              </a:ext>
            </a:extLst>
          </p:cNvPr>
          <p:cNvSpPr txBox="1"/>
          <p:nvPr userDrawn="1"/>
        </p:nvSpPr>
        <p:spPr>
          <a:xfrm>
            <a:off x="0" y="4857750"/>
            <a:ext cx="914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+mj-lt"/>
              </a:rPr>
              <a:t>Interplanetary </a:t>
            </a:r>
            <a:r>
              <a:rPr lang="en-US" sz="1100" dirty="0" err="1">
                <a:latin typeface="+mj-lt"/>
              </a:rPr>
              <a:t>SmallSat</a:t>
            </a:r>
            <a:r>
              <a:rPr lang="en-US" sz="1100" dirty="0">
                <a:latin typeface="+mj-lt"/>
              </a:rPr>
              <a:t> Conference 2023 – BioSentinel</a:t>
            </a:r>
            <a:endParaRPr lang="en-US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F6538E-CC89-4F28-AAC5-7AFE395EA9B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3141" y="133350"/>
            <a:ext cx="690098" cy="57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06491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C0B0B-F45F-E143-9F60-C9C8B2A224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523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AECF-95B6-524D-B662-AA9C31BB61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618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9DF12-F576-9745-A3A7-D4B241D814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173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84C7A-F057-3748-94F1-757D02B64B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451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B87EA-26F7-224E-A7E8-2B79FD413A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3523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2D09B-44AF-4243-8AD5-7AE4C76AE6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2188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57CFE-5BF1-8745-A0C1-1FAE58CBF6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689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7C1B1-0B9C-F14E-A4D3-C45F3F8BAD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88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862A2C83-1797-CE42-8563-8F68A4DDF1F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22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330" y="76873"/>
            <a:ext cx="8076408" cy="557732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/>
                <a:cs typeface="Arial Narrow"/>
              </a:defRPr>
            </a:lvl1pPr>
            <a:lvl2pPr>
              <a:defRPr sz="2000">
                <a:latin typeface="Arial Narrow"/>
                <a:cs typeface="Arial Narrow"/>
              </a:defRPr>
            </a:lvl2pPr>
            <a:lvl3pPr>
              <a:defRPr sz="1800">
                <a:latin typeface="Arial Narrow"/>
                <a:cs typeface="Arial Narrow"/>
              </a:defRPr>
            </a:lvl3pPr>
            <a:lvl4pPr>
              <a:defRPr sz="1600">
                <a:latin typeface="Arial Narrow"/>
                <a:cs typeface="Arial Narrow"/>
              </a:defRPr>
            </a:lvl4pPr>
            <a:lvl5pPr>
              <a:defRPr sz="1600">
                <a:latin typeface="Arial Narrow"/>
                <a:cs typeface="Arial Narrow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 Narrow"/>
                <a:cs typeface="Arial Narrow"/>
              </a:defRPr>
            </a:lvl1pPr>
            <a:lvl2pPr>
              <a:defRPr sz="2000">
                <a:latin typeface="Arial Narrow"/>
                <a:cs typeface="Arial Narrow"/>
              </a:defRPr>
            </a:lvl2pPr>
            <a:lvl3pPr>
              <a:defRPr sz="1800">
                <a:latin typeface="Arial Narrow"/>
                <a:cs typeface="Arial Narrow"/>
              </a:defRPr>
            </a:lvl3pPr>
            <a:lvl4pPr>
              <a:defRPr sz="1600">
                <a:latin typeface="Arial Narrow"/>
                <a:cs typeface="Arial Narrow"/>
              </a:defRPr>
            </a:lvl4pPr>
            <a:lvl5pPr>
              <a:defRPr sz="1600">
                <a:latin typeface="Arial Narrow"/>
                <a:cs typeface="Arial Narrow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41245765-42FB-964E-9516-E9D46E45E66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22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330" y="76873"/>
            <a:ext cx="8076408" cy="557732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 Narrow"/>
                <a:cs typeface="Arial Narrow"/>
              </a:defRPr>
            </a:lvl1pPr>
            <a:lvl2pPr>
              <a:defRPr sz="1800">
                <a:latin typeface="Arial Narrow"/>
                <a:cs typeface="Arial Narrow"/>
              </a:defRPr>
            </a:lvl2pPr>
            <a:lvl3pPr>
              <a:defRPr sz="1600">
                <a:latin typeface="Arial Narrow"/>
                <a:cs typeface="Arial Narrow"/>
              </a:defRPr>
            </a:lvl3pPr>
            <a:lvl4pPr>
              <a:defRPr sz="1400">
                <a:latin typeface="Arial Narrow"/>
                <a:cs typeface="Arial Narrow"/>
              </a:defRPr>
            </a:lvl4pPr>
            <a:lvl5pPr>
              <a:defRPr sz="1400">
                <a:latin typeface="Arial Narrow"/>
                <a:cs typeface="Arial Narrow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 Narrow"/>
                <a:cs typeface="Arial Narrow"/>
              </a:defRPr>
            </a:lvl1pPr>
            <a:lvl2pPr>
              <a:defRPr sz="1800">
                <a:latin typeface="Arial Narrow"/>
                <a:cs typeface="Arial Narrow"/>
              </a:defRPr>
            </a:lvl2pPr>
            <a:lvl3pPr>
              <a:defRPr sz="1600">
                <a:latin typeface="Arial Narrow"/>
                <a:cs typeface="Arial Narrow"/>
              </a:defRPr>
            </a:lvl3pPr>
            <a:lvl4pPr>
              <a:defRPr sz="1400">
                <a:latin typeface="Arial Narrow"/>
                <a:cs typeface="Arial Narrow"/>
              </a:defRPr>
            </a:lvl4pPr>
            <a:lvl5pPr>
              <a:defRPr sz="1400">
                <a:latin typeface="Arial Narrow"/>
                <a:cs typeface="Arial Narrow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B33955C7-3605-004B-89B0-9D09E7E5BA6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7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330" y="76873"/>
            <a:ext cx="8076408" cy="5577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2F16DFA6-E31C-4447-963D-64DF613D61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697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ECE5B3BD-24CC-B84C-8057-7C602E9D29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7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13BF9CEE-941F-B745-8EA7-29996E628A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7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Arial Narrow"/>
                <a:cs typeface="Arial Narrow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 Narrow"/>
                <a:cs typeface="Arial Narrow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prstClr val="black"/>
                </a:solidFill>
                <a:latin typeface="Arial Narrow"/>
                <a:ea typeface="+mn-ea"/>
                <a:cs typeface="Arial Narrow"/>
              </a:defRPr>
            </a:lvl1pPr>
          </a:lstStyle>
          <a:p>
            <a:pPr>
              <a:defRPr/>
            </a:pPr>
            <a:fld id="{D578B307-9FAA-9F4A-BD44-84302A087A8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72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/>
        </p:nvSpPr>
        <p:spPr bwMode="auto">
          <a:xfrm>
            <a:off x="0" y="1"/>
            <a:ext cx="9144000" cy="63460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57200">
              <a:spcBef>
                <a:spcPct val="20000"/>
              </a:spcBef>
            </a:pPr>
            <a:endParaRPr lang="en-US" sz="18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8" r:id="rId1"/>
    <p:sldLayoutId id="2147484519" r:id="rId2"/>
    <p:sldLayoutId id="2147484520" r:id="rId3"/>
    <p:sldLayoutId id="2147484521" r:id="rId4"/>
    <p:sldLayoutId id="2147484522" r:id="rId5"/>
    <p:sldLayoutId id="2147484523" r:id="rId6"/>
    <p:sldLayoutId id="2147484524" r:id="rId7"/>
    <p:sldLayoutId id="2147484525" r:id="rId8"/>
    <p:sldLayoutId id="2147484526" r:id="rId9"/>
    <p:sldLayoutId id="2147484527" r:id="rId10"/>
    <p:sldLayoutId id="2147484548" r:id="rId11"/>
    <p:sldLayoutId id="2147484549" r:id="rId12"/>
    <p:sldLayoutId id="2147484551" r:id="rId13"/>
    <p:sldLayoutId id="2147484552" r:id="rId14"/>
    <p:sldLayoutId id="2147484553" r:id="rId15"/>
    <p:sldLayoutId id="2147484554" r:id="rId16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/>
          <a:ea typeface="ヒラギノ角ゴ Pro W3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b="1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6858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/>
          <a:ea typeface="ヒラギノ角ゴ Pro W3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/>
          <a:ea typeface="ヒラギノ角ゴ Pro W3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/>
          <a:ea typeface="ヒラギノ角ゴ Pro W3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+mn-ea"/>
                <a:cs typeface="Arial" charset="0"/>
              </a:defRPr>
            </a:lvl1pPr>
          </a:lstStyle>
          <a:p>
            <a:pPr>
              <a:defRPr/>
            </a:pPr>
            <a:fld id="{2ED32B66-FB7D-B748-8CF7-3804108F4D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16" r:id="rId10"/>
    <p:sldLayoutId id="2147484517" r:id="rId11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7744" y="361950"/>
            <a:ext cx="8610600" cy="1371600"/>
          </a:xfrm>
          <a:noFill/>
          <a:effectLst>
            <a:softEdge rad="63500"/>
          </a:effectLst>
        </p:spPr>
        <p:txBody>
          <a:bodyPr anchor="ctr"/>
          <a:lstStyle/>
          <a:p>
            <a:pPr eaLnBrk="1" hangingPunct="1">
              <a:defRPr/>
            </a:pPr>
            <a:r>
              <a:rPr lang="en-US" sz="3200" dirty="0">
                <a:latin typeface="+mj-lt"/>
              </a:rPr>
              <a:t>Interplanetary </a:t>
            </a:r>
            <a:r>
              <a:rPr lang="en-US" sz="3200" dirty="0" err="1">
                <a:latin typeface="+mj-lt"/>
              </a:rPr>
              <a:t>SmallSat</a:t>
            </a:r>
            <a:r>
              <a:rPr lang="en-US" sz="3200" dirty="0">
                <a:latin typeface="+mj-lt"/>
              </a:rPr>
              <a:t> Conference 2023 – </a:t>
            </a:r>
            <a:r>
              <a:rPr lang="en-US" sz="3200" dirty="0" err="1">
                <a:latin typeface="+mj-lt"/>
              </a:rPr>
              <a:t>BioSentinel</a:t>
            </a:r>
            <a:br>
              <a:rPr lang="en-US" sz="3200" dirty="0">
                <a:latin typeface="+mj-lt"/>
              </a:rPr>
            </a:br>
            <a:br>
              <a:rPr lang="en-US" sz="3200" dirty="0">
                <a:latin typeface="+mj-lt"/>
              </a:rPr>
            </a:br>
            <a:endParaRPr lang="en-US" sz="3200" dirty="0">
              <a:latin typeface="+mj-lt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338" y="3669507"/>
            <a:ext cx="5471261" cy="871001"/>
          </a:xfrm>
          <a:solidFill>
            <a:schemeClr val="tx1">
              <a:alpha val="74000"/>
            </a:schemeClr>
          </a:solidFill>
          <a:effectLst>
            <a:softEdge rad="63500"/>
          </a:effectLst>
        </p:spPr>
        <p:txBody>
          <a:bodyPr/>
          <a:lstStyle/>
          <a:p>
            <a:pPr eaLnBrk="1" hangingPunct="1"/>
            <a:r>
              <a:rPr lang="en-US" sz="1600" dirty="0">
                <a:latin typeface="+mn-lt"/>
                <a:cs typeface="Arial Narrow" panose="020B0604020202020204" pitchFamily="34" charset="0"/>
              </a:rPr>
              <a:t>Matthew Napoli, PM</a:t>
            </a:r>
          </a:p>
          <a:p>
            <a:pPr eaLnBrk="1" hangingPunct="1"/>
            <a:r>
              <a:rPr lang="en-US" sz="1600" dirty="0">
                <a:latin typeface="+mn-lt"/>
                <a:cs typeface="Arial Narrow" panose="020B0604020202020204" pitchFamily="34" charset="0"/>
              </a:rPr>
              <a:t>Andres Dono Perez (NAV Lead)</a:t>
            </a:r>
          </a:p>
          <a:p>
            <a:pPr eaLnBrk="1" hangingPunct="1"/>
            <a:r>
              <a:rPr lang="en-US" sz="1600" dirty="0">
                <a:latin typeface="+mn-lt"/>
                <a:cs typeface="Arial Narrow" panose="020B0604020202020204" pitchFamily="34" charset="0"/>
              </a:rPr>
              <a:t>Jose Luis Alvarellos (NAV)</a:t>
            </a:r>
          </a:p>
          <a:p>
            <a:pPr eaLnBrk="1" hangingPunct="1"/>
            <a:endParaRPr lang="en-US" sz="1600" dirty="0">
              <a:latin typeface="+mn-lt"/>
              <a:cs typeface="Arial Narrow" panose="020B0604020202020204" pitchFamily="34" charset="0"/>
            </a:endParaRPr>
          </a:p>
          <a:p>
            <a:pPr eaLnBrk="1" hangingPunct="1"/>
            <a:r>
              <a:rPr lang="en-US" sz="1600" dirty="0">
                <a:latin typeface="+mn-lt"/>
                <a:cs typeface="Arial Narrow" panose="020B0604020202020204" pitchFamily="34" charset="0"/>
              </a:rPr>
              <a:t>NASA Ames Research Center, Moffett Field, California</a:t>
            </a:r>
          </a:p>
          <a:p>
            <a:pPr eaLnBrk="1" hangingPunct="1"/>
            <a:r>
              <a:rPr lang="en-US" sz="1400" dirty="0">
                <a:latin typeface="+mn-lt"/>
                <a:cs typeface="Arial Narrow" panose="020B0604020202020204" pitchFamily="34" charset="0"/>
              </a:rPr>
              <a:t>May 11, 2023</a:t>
            </a:r>
            <a:endParaRPr lang="en-US" sz="1400" dirty="0">
              <a:solidFill>
                <a:schemeClr val="bg1"/>
              </a:solidFill>
              <a:latin typeface="+mn-lt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92793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Initial Deployment – Tumbling Anomaly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F57A23-7287-47A5-BC33-9B9BA2DB31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93"/>
          <a:stretch/>
        </p:blipFill>
        <p:spPr>
          <a:xfrm>
            <a:off x="2667001" y="1872078"/>
            <a:ext cx="3543300" cy="21474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E91B8D-088D-4E6F-9EA6-67E409D811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07" t="15378" r="48765" b="6681"/>
          <a:stretch/>
        </p:blipFill>
        <p:spPr>
          <a:xfrm>
            <a:off x="0" y="971550"/>
            <a:ext cx="2819400" cy="3863340"/>
          </a:xfrm>
          <a:prstGeom prst="rect">
            <a:avLst/>
          </a:prstGeom>
        </p:spPr>
      </p:pic>
      <p:pic>
        <p:nvPicPr>
          <p:cNvPr id="7" name="Picture 6" descr="A group of people sitting at computers&#10;&#10;Description automatically generated with medium confidence">
            <a:extLst>
              <a:ext uri="{FF2B5EF4-FFF2-40B4-BE49-F238E27FC236}">
                <a16:creationId xmlns:a16="http://schemas.microsoft.com/office/drawing/2014/main" id="{BCA69F1C-C277-0823-748F-1D51FD189E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62078"/>
            <a:ext cx="2895600" cy="21717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E384AA7-4B3C-762A-94A5-B33F1E83334A}"/>
              </a:ext>
            </a:extLst>
          </p:cNvPr>
          <p:cNvSpPr/>
          <p:nvPr/>
        </p:nvSpPr>
        <p:spPr>
          <a:xfrm>
            <a:off x="5476874" y="1962150"/>
            <a:ext cx="2286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63765E-529F-D3C3-31AD-8FA8AC245A9F}"/>
              </a:ext>
            </a:extLst>
          </p:cNvPr>
          <p:cNvSpPr/>
          <p:nvPr/>
        </p:nvSpPr>
        <p:spPr>
          <a:xfrm>
            <a:off x="4438650" y="2109787"/>
            <a:ext cx="1047751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E406F5-E878-D28E-34E0-61CC58BA3444}"/>
              </a:ext>
            </a:extLst>
          </p:cNvPr>
          <p:cNvSpPr txBox="1"/>
          <p:nvPr/>
        </p:nvSpPr>
        <p:spPr>
          <a:xfrm>
            <a:off x="8201025" y="2123687"/>
            <a:ext cx="790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Matthew Napoli/NASA</a:t>
            </a:r>
          </a:p>
        </p:txBody>
      </p:sp>
    </p:spTree>
    <p:extLst>
      <p:ext uri="{BB962C8B-B14F-4D97-AF65-F5344CB8AC3E}">
        <p14:creationId xmlns:p14="http://schemas.microsoft.com/office/powerpoint/2010/main" val="155315134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OD: Pre-Flyby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6DDA693-8822-169B-204A-F8ACC2D1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948587"/>
            <a:ext cx="2514599" cy="2232763"/>
          </a:xfrm>
        </p:spPr>
        <p:txBody>
          <a:bodyPr/>
          <a:lstStyle/>
          <a:p>
            <a:endParaRPr lang="en-US" sz="1300" b="1" dirty="0">
              <a:latin typeface="+mj-lt"/>
            </a:endParaRPr>
          </a:p>
          <a:p>
            <a:pPr lvl="1"/>
            <a:r>
              <a:rPr lang="en-US" sz="1300" dirty="0">
                <a:latin typeface="+mj-lt"/>
              </a:rPr>
              <a:t>Final pre-flyby OD includes TCP, Sequential Ranging, Doppler tracking data</a:t>
            </a:r>
          </a:p>
          <a:p>
            <a:pPr lvl="1"/>
            <a:r>
              <a:rPr lang="en-US" sz="1300" dirty="0">
                <a:latin typeface="+mj-lt"/>
              </a:rPr>
              <a:t> Tracking data from both DSN &amp; ESA stations</a:t>
            </a:r>
          </a:p>
          <a:p>
            <a:pPr lvl="1"/>
            <a:r>
              <a:rPr lang="en-US" sz="1300" dirty="0">
                <a:latin typeface="+mj-lt"/>
              </a:rPr>
              <a:t>Separation orbit solution below (J2000):</a:t>
            </a:r>
          </a:p>
          <a:p>
            <a:pPr lvl="1"/>
            <a:endParaRPr lang="en-US" sz="1300" dirty="0">
              <a:latin typeface="+mj-lt"/>
            </a:endParaRPr>
          </a:p>
          <a:p>
            <a:pPr lvl="1"/>
            <a:endParaRPr lang="en-US" sz="1300" dirty="0">
              <a:latin typeface="+mj-lt"/>
            </a:endParaRPr>
          </a:p>
          <a:p>
            <a:pPr marL="0" indent="0">
              <a:buNone/>
            </a:pPr>
            <a:endParaRPr lang="en-US" sz="1300" dirty="0">
              <a:latin typeface="+mj-lt"/>
            </a:endParaRPr>
          </a:p>
          <a:p>
            <a:pPr marL="0" indent="0">
              <a:buNone/>
            </a:pPr>
            <a:endParaRPr lang="en-US" sz="1300" dirty="0">
              <a:latin typeface="+mj-lt"/>
            </a:endParaRPr>
          </a:p>
          <a:p>
            <a:endParaRPr lang="en-US" sz="1300" dirty="0">
              <a:latin typeface="+mj-lt"/>
            </a:endParaRPr>
          </a:p>
          <a:p>
            <a:endParaRPr lang="en-US" sz="1300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417596-B565-B94E-21FF-9FFEB1038E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8"/>
          <a:stretch/>
        </p:blipFill>
        <p:spPr bwMode="auto">
          <a:xfrm>
            <a:off x="2514600" y="1190583"/>
            <a:ext cx="6629400" cy="30043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2FA61572-5093-0286-342D-D1E39874D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167086"/>
              </p:ext>
            </p:extLst>
          </p:nvPr>
        </p:nvGraphicFramePr>
        <p:xfrm>
          <a:off x="551541" y="3105150"/>
          <a:ext cx="1905000" cy="1729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614392433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3068111573"/>
                    </a:ext>
                  </a:extLst>
                </a:gridCol>
              </a:tblGrid>
              <a:tr h="359003">
                <a:tc>
                  <a:txBody>
                    <a:bodyPr/>
                    <a:lstStyle/>
                    <a:p>
                      <a:r>
                        <a:rPr lang="en-US" sz="800" baseline="0" dirty="0"/>
                        <a:t>Epoch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16-Nov-2022, 10:30:42 UTC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765708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195,498.7 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282107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/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0.964664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795133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30°.2527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897308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>
                          <a:sym typeface="Symbol" panose="05050102010706020507" pitchFamily="18" charset="2"/>
                        </a:rPr>
                        <a:t></a:t>
                      </a:r>
                      <a:endParaRPr lang="en-US" sz="8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10°.9247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27286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>
                          <a:sym typeface="Symbol" panose="05050102010706020507" pitchFamily="18" charset="2"/>
                        </a:rPr>
                        <a:t></a:t>
                      </a:r>
                      <a:endParaRPr lang="en-US" sz="8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20°.4447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279200"/>
                  </a:ext>
                </a:extLst>
              </a:tr>
              <a:tr h="228456">
                <a:tc>
                  <a:txBody>
                    <a:bodyPr/>
                    <a:lstStyle/>
                    <a:p>
                      <a:pPr algn="ctr"/>
                      <a:r>
                        <a:rPr lang="en-US" sz="800" i="1" baseline="0" dirty="0">
                          <a:sym typeface="Symbol" panose="05050102010706020507" pitchFamily="18" charset="2"/>
                        </a:rPr>
                        <a:t></a:t>
                      </a:r>
                      <a:endParaRPr lang="en-US" sz="800" i="1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aseline="0" dirty="0"/>
                        <a:t>132°.984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26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34562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Lunar Flyby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6DDA693-8822-169B-204A-F8ACC2D1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339172"/>
            <a:ext cx="4953000" cy="1805940"/>
          </a:xfrm>
        </p:spPr>
        <p:txBody>
          <a:bodyPr/>
          <a:lstStyle/>
          <a:p>
            <a:endParaRPr lang="en-US" sz="1600" b="1" dirty="0"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Flyby Epoch: 21-Nov-2022, </a:t>
            </a:r>
          </a:p>
          <a:p>
            <a:pPr marL="355600" lvl="2" indent="0">
              <a:buNone/>
            </a:pPr>
            <a:r>
              <a:rPr lang="en-US" sz="1200" dirty="0">
                <a:latin typeface="+mj-lt"/>
              </a:rPr>
              <a:t>       15:40:39 UTC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(5.22 days post </a:t>
            </a:r>
            <a:r>
              <a:rPr lang="en-US" sz="1200" dirty="0" err="1">
                <a:latin typeface="+mj-lt"/>
              </a:rPr>
              <a:t>BioSentinel</a:t>
            </a:r>
            <a:r>
              <a:rPr lang="en-US" sz="1200" dirty="0">
                <a:latin typeface="+mj-lt"/>
              </a:rPr>
              <a:t> </a:t>
            </a:r>
          </a:p>
          <a:p>
            <a:pPr marL="355600" lvl="2" indent="0">
              <a:buNone/>
            </a:pPr>
            <a:r>
              <a:rPr lang="en-US" sz="1200" dirty="0">
                <a:latin typeface="+mj-lt"/>
              </a:rPr>
              <a:t>       deployment)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Flyby Altitude: 406 km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marL="355600" lvl="2" indent="0">
              <a:buNone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+mj-lt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Thanks to NASA Eyes for </a:t>
            </a:r>
          </a:p>
          <a:p>
            <a:pPr marL="355600" lvl="2" indent="0">
              <a:buNone/>
            </a:pPr>
            <a:r>
              <a:rPr lang="en-US" sz="1200" dirty="0">
                <a:latin typeface="+mj-lt"/>
              </a:rPr>
              <a:t>       the visualization tool!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https://eyes.nasa.gov/apps/solar-system/#/sc_biosentinel</a:t>
            </a:r>
          </a:p>
          <a:p>
            <a:pPr marL="0" indent="0">
              <a:buNone/>
            </a:pPr>
            <a:endParaRPr lang="en-US" sz="1600" dirty="0">
              <a:latin typeface="+mj-lt"/>
            </a:endParaRPr>
          </a:p>
          <a:p>
            <a:pPr marL="0" indent="0">
              <a:buNone/>
            </a:pPr>
            <a:endParaRPr lang="en-US" sz="1600" dirty="0">
              <a:latin typeface="+mj-lt"/>
            </a:endParaRPr>
          </a:p>
          <a:p>
            <a:endParaRPr lang="en-US" sz="2800" dirty="0">
              <a:latin typeface="+mj-lt"/>
            </a:endParaRPr>
          </a:p>
          <a:p>
            <a:endParaRPr lang="en-US" sz="2800" dirty="0">
              <a:latin typeface="+mj-lt"/>
            </a:endParaRPr>
          </a:p>
        </p:txBody>
      </p:sp>
      <p:pic>
        <p:nvPicPr>
          <p:cNvPr id="8" name="Picture 7" descr="A picture containing wall, indoor, dark&#10;&#10;Description automatically generated">
            <a:extLst>
              <a:ext uri="{FF2B5EF4-FFF2-40B4-BE49-F238E27FC236}">
                <a16:creationId xmlns:a16="http://schemas.microsoft.com/office/drawing/2014/main" id="{578DBC20-63C2-9435-C460-AA343A948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55" y="971550"/>
            <a:ext cx="623454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05884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C60A6-EA10-8AB7-D633-32B4D1FA12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Flyby Animation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B7092-4ECE-5BF0-4470-2E0455157C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5" name="Lunar flyby 2">
            <a:hlinkClick r:id="" action="ppaction://media"/>
            <a:extLst>
              <a:ext uri="{FF2B5EF4-FFF2-40B4-BE49-F238E27FC236}">
                <a16:creationId xmlns:a16="http://schemas.microsoft.com/office/drawing/2014/main" id="{5DD122FE-2B75-0DF0-38EC-6525F7E13A7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088" y="890814"/>
            <a:ext cx="6987823" cy="39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73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35AC66-9625-632E-948F-7AC9713AF3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42" t="8000" r="11183" b="16000"/>
          <a:stretch/>
        </p:blipFill>
        <p:spPr>
          <a:xfrm>
            <a:off x="1371600" y="895350"/>
            <a:ext cx="6324600" cy="32044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Eclipse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6DDA693-8822-169B-204A-F8ACC2D1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0" y="4095749"/>
            <a:ext cx="6019800" cy="856639"/>
          </a:xfrm>
        </p:spPr>
        <p:txBody>
          <a:bodyPr/>
          <a:lstStyle/>
          <a:p>
            <a:pPr marL="641350" lvl="2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+mj-lt"/>
              </a:rPr>
              <a:t>Eclipse Start: 21-Nov-2022, 16:06:56 UTC</a:t>
            </a:r>
          </a:p>
          <a:p>
            <a:pPr marL="641350" lvl="2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+mj-lt"/>
              </a:rPr>
              <a:t>Eclipse End: 21-Nov-2022, 16:43:23 UTC</a:t>
            </a:r>
          </a:p>
          <a:p>
            <a:pPr marL="641350" lvl="2" indent="-285750">
              <a:buFont typeface="Arial" panose="020B0604020202020204" pitchFamily="34" charset="0"/>
              <a:buChar char="•"/>
            </a:pPr>
            <a:r>
              <a:rPr lang="en-US" sz="1300" dirty="0">
                <a:latin typeface="+mj-lt"/>
              </a:rPr>
              <a:t>Eclipse Duration: 36.5 minutes</a:t>
            </a:r>
          </a:p>
          <a:p>
            <a:pPr marL="0" indent="0">
              <a:buNone/>
            </a:pPr>
            <a:endParaRPr lang="en-US" sz="1300" dirty="0">
              <a:latin typeface="+mj-lt"/>
            </a:endParaRPr>
          </a:p>
          <a:p>
            <a:pPr marL="0" indent="0">
              <a:buNone/>
            </a:pPr>
            <a:endParaRPr lang="en-US" sz="1300" dirty="0">
              <a:latin typeface="+mj-lt"/>
            </a:endParaRPr>
          </a:p>
          <a:p>
            <a:endParaRPr lang="en-US" sz="1300" dirty="0">
              <a:latin typeface="+mj-lt"/>
            </a:endParaRPr>
          </a:p>
          <a:p>
            <a:endParaRPr lang="en-US" sz="1300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09DA89-9D1A-B240-96F1-4ABDCE506313}"/>
              </a:ext>
            </a:extLst>
          </p:cNvPr>
          <p:cNvSpPr/>
          <p:nvPr/>
        </p:nvSpPr>
        <p:spPr>
          <a:xfrm>
            <a:off x="2362200" y="2647950"/>
            <a:ext cx="152400" cy="381000"/>
          </a:xfrm>
          <a:prstGeom prst="rect">
            <a:avLst/>
          </a:prstGeom>
          <a:gradFill>
            <a:gsLst>
              <a:gs pos="100000">
                <a:schemeClr val="bg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92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OD: Post-Flyby, Heliocentric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6DDA693-8822-169B-204A-F8ACC2D1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48587"/>
            <a:ext cx="2514599" cy="4160147"/>
          </a:xfrm>
        </p:spPr>
        <p:txBody>
          <a:bodyPr/>
          <a:lstStyle/>
          <a:p>
            <a:r>
              <a:rPr lang="en-US" sz="1600" b="1" dirty="0">
                <a:latin typeface="+mj-lt"/>
              </a:rPr>
              <a:t>Orbit Determination (OD)</a:t>
            </a:r>
          </a:p>
          <a:p>
            <a:endParaRPr lang="en-US" sz="1600" b="1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Heliocentric OD includes only TCP data from DSN</a:t>
            </a:r>
          </a:p>
          <a:p>
            <a:pPr lvl="1"/>
            <a:r>
              <a:rPr lang="en-US" sz="1600" dirty="0">
                <a:latin typeface="+mj-lt"/>
              </a:rPr>
              <a:t>Vertical lines represent </a:t>
            </a:r>
            <a:r>
              <a:rPr lang="en-US" sz="16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600" dirty="0">
                <a:latin typeface="+mj-lt"/>
              </a:rPr>
              <a:t>H maneuvers (typical </a:t>
            </a:r>
            <a:r>
              <a:rPr lang="en-US" sz="1600" dirty="0">
                <a:latin typeface="+mj-lt"/>
                <a:sym typeface="Symbol" panose="05050102010706020507" pitchFamily="18" charset="2"/>
              </a:rPr>
              <a:t>V </a:t>
            </a:r>
            <a:r>
              <a:rPr lang="en-US" sz="1600" dirty="0">
                <a:latin typeface="+mj-lt"/>
              </a:rPr>
              <a:t>~10</a:t>
            </a:r>
            <a:r>
              <a:rPr lang="en-US" sz="1600" baseline="30000" dirty="0">
                <a:latin typeface="+mj-lt"/>
              </a:rPr>
              <a:t>-4</a:t>
            </a:r>
            <a:r>
              <a:rPr lang="en-US" sz="1600" dirty="0">
                <a:latin typeface="+mj-lt"/>
              </a:rPr>
              <a:t> m/s)</a:t>
            </a:r>
          </a:p>
          <a:p>
            <a:pPr lvl="1"/>
            <a:r>
              <a:rPr lang="en-US" sz="1600" dirty="0">
                <a:latin typeface="+mj-lt"/>
              </a:rPr>
              <a:t>Current semi-major axis (15-May-2023) is 1.0176 AU</a:t>
            </a:r>
          </a:p>
          <a:p>
            <a:pPr lvl="1"/>
            <a:r>
              <a:rPr lang="en-US" sz="1600" dirty="0">
                <a:latin typeface="+mj-lt"/>
              </a:rPr>
              <a:t>Earth-trailing orbit</a:t>
            </a:r>
          </a:p>
          <a:p>
            <a:pPr marL="0" indent="0">
              <a:buNone/>
            </a:pPr>
            <a:endParaRPr lang="en-US" sz="1600" dirty="0">
              <a:latin typeface="+mj-lt"/>
            </a:endParaRPr>
          </a:p>
          <a:p>
            <a:endParaRPr lang="en-US" sz="2800" dirty="0">
              <a:latin typeface="+mj-lt"/>
            </a:endParaRPr>
          </a:p>
          <a:p>
            <a:endParaRPr lang="en-US" sz="280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4AA7DA-4F45-C07D-13B1-5448B590FD83}"/>
              </a:ext>
            </a:extLst>
          </p:cNvPr>
          <p:cNvPicPr/>
          <p:nvPr/>
        </p:nvPicPr>
        <p:blipFill rotWithShape="1">
          <a:blip r:embed="rId3"/>
          <a:srcRect l="33974" t="12548" r="641" b="21776"/>
          <a:stretch/>
        </p:blipFill>
        <p:spPr bwMode="auto">
          <a:xfrm>
            <a:off x="2362200" y="1047750"/>
            <a:ext cx="6369627" cy="35677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790909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25DE6-959B-600C-B68D-EEE0988DD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DSN Experience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1B981-C7A1-5F7A-F05D-E5AD5035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1"/>
            <a:ext cx="2667000" cy="3394472"/>
          </a:xfrm>
        </p:spPr>
        <p:txBody>
          <a:bodyPr>
            <a:normAutofit fontScale="92500"/>
          </a:bodyPr>
          <a:lstStyle/>
          <a:p>
            <a:r>
              <a:rPr lang="en-US" sz="1800" dirty="0">
                <a:latin typeface="+mn-lt"/>
              </a:rPr>
              <a:t>DSN / ESA support</a:t>
            </a:r>
            <a:endParaRPr lang="en-US" sz="1800" b="1" u="sng" dirty="0">
              <a:latin typeface="+mn-lt"/>
            </a:endParaRPr>
          </a:p>
          <a:p>
            <a:pPr lvl="1"/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99% successful comm passes</a:t>
            </a:r>
            <a:endParaRPr lang="en-US" sz="1600" dirty="0">
              <a:latin typeface="+mn-lt"/>
            </a:endParaRPr>
          </a:p>
          <a:p>
            <a:pPr lvl="1"/>
            <a:r>
              <a:rPr lang="en-US" sz="1600" dirty="0">
                <a:latin typeface="+mn-lt"/>
              </a:rPr>
              <a:t>NOPE and MIM have been very responsive to issues and continue to meet with team to work open issues</a:t>
            </a:r>
          </a:p>
          <a:p>
            <a:pPr lvl="1"/>
            <a:r>
              <a:rPr lang="en-US" sz="1600" dirty="0">
                <a:latin typeface="+mn-lt"/>
              </a:rPr>
              <a:t>Actual signal levels are ~3 dB higher than predicted for 8000 bps and 500 bps (changing) after the first few days</a:t>
            </a:r>
          </a:p>
          <a:p>
            <a:endParaRPr lang="en-US" sz="1600" dirty="0">
              <a:latin typeface="+mn-lt"/>
            </a:endParaRPr>
          </a:p>
        </p:txBody>
      </p:sp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1DA31790-B631-2E15-A4D3-A46FB0F77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529" y="1352550"/>
            <a:ext cx="574261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9269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Navigation experience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7F76EF-4061-26A9-C616-01DF9A3FEE53}"/>
              </a:ext>
            </a:extLst>
          </p:cNvPr>
          <p:cNvSpPr txBox="1"/>
          <p:nvPr/>
        </p:nvSpPr>
        <p:spPr>
          <a:xfrm>
            <a:off x="437243" y="1070487"/>
            <a:ext cx="82695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Our CONOPS required us to decide whether to do a Lunar Avoidance Maneuver no later than our 5</a:t>
            </a:r>
            <a:r>
              <a:rPr lang="en-US" sz="1600" baseline="30000" dirty="0"/>
              <a:t>th</a:t>
            </a:r>
            <a:r>
              <a:rPr lang="en-US" sz="1600" dirty="0"/>
              <a:t> pass. A robust ephemeris solution was needed. </a:t>
            </a:r>
            <a:r>
              <a:rPr lang="en-US" sz="1600" b="1" dirty="0"/>
              <a:t>Initial state vector from the ICPS and complete tracking data was fundamental. </a:t>
            </a:r>
            <a:r>
              <a:rPr lang="en-US" sz="1600" dirty="0"/>
              <a:t>More information about the attitude and deployment magnitude from ICPS would have improved Orbit Determination (OD).</a:t>
            </a:r>
          </a:p>
          <a:p>
            <a:endParaRPr lang="en-US" sz="1600" dirty="0"/>
          </a:p>
          <a:p>
            <a:r>
              <a:rPr lang="en-US" sz="1600" dirty="0"/>
              <a:t>ESA tracking data provided other type of measurements such as </a:t>
            </a:r>
            <a:r>
              <a:rPr lang="en-US" sz="1600" b="1" dirty="0"/>
              <a:t>Ranging and 2-way Doppler </a:t>
            </a:r>
            <a:r>
              <a:rPr lang="en-US" sz="1600" dirty="0"/>
              <a:t>complemented </a:t>
            </a:r>
            <a:r>
              <a:rPr lang="en-US" sz="1600" b="1" dirty="0"/>
              <a:t>the Sequential Ranging and TCP data </a:t>
            </a:r>
            <a:r>
              <a:rPr lang="en-US" sz="1600" dirty="0"/>
              <a:t>provided by the DSN. This was proven useful to obtain an OD solution with higher degree of confidence. </a:t>
            </a:r>
          </a:p>
          <a:p>
            <a:endParaRPr lang="en-US" sz="1600" dirty="0"/>
          </a:p>
          <a:p>
            <a:endParaRPr lang="en-US" sz="16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89395210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Navigation experience (Cont.)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7F76EF-4061-26A9-C616-01DF9A3FEE53}"/>
              </a:ext>
            </a:extLst>
          </p:cNvPr>
          <p:cNvSpPr txBox="1"/>
          <p:nvPr/>
        </p:nvSpPr>
        <p:spPr>
          <a:xfrm>
            <a:off x="437243" y="1070487"/>
            <a:ext cx="82695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/>
          </a:p>
          <a:p>
            <a:r>
              <a:rPr lang="en-US" sz="1600" dirty="0"/>
              <a:t>After lunar flyby, OD adjustments had to be performed to accommodate the large </a:t>
            </a:r>
            <a:r>
              <a:rPr lang="en-US" sz="1600" dirty="0">
                <a:sym typeface="Symbol" panose="05050102010706020507" pitchFamily="18" charset="2"/>
              </a:rPr>
              <a:t></a:t>
            </a:r>
            <a:r>
              <a:rPr lang="en-US" sz="1600" dirty="0"/>
              <a:t>V incurred. </a:t>
            </a:r>
            <a:r>
              <a:rPr lang="en-US" sz="1600" b="1" dirty="0"/>
              <a:t>Heliocentric orbit was achieved </a:t>
            </a:r>
            <a:r>
              <a:rPr lang="en-US" sz="1600" dirty="0"/>
              <a:t>successfully, and ephemerides are being provided on a regular basis. </a:t>
            </a:r>
          </a:p>
          <a:p>
            <a:endParaRPr lang="en-US" sz="1600" dirty="0"/>
          </a:p>
          <a:p>
            <a:r>
              <a:rPr lang="en-US" sz="1600" b="1" dirty="0"/>
              <a:t>Campaign Nav support and collaboration among other CubeSat missions </a:t>
            </a:r>
            <a:r>
              <a:rPr lang="en-US" sz="1600" dirty="0"/>
              <a:t>were very professional and useful. We would also like to highlight also the help from the </a:t>
            </a:r>
            <a:r>
              <a:rPr lang="en-US" sz="1600" b="1" dirty="0"/>
              <a:t>Payload Office Trajectory team and the DSN team.</a:t>
            </a:r>
          </a:p>
          <a:p>
            <a:endParaRPr lang="en-US" sz="1600" b="1" dirty="0"/>
          </a:p>
          <a:p>
            <a:r>
              <a:rPr lang="en-US" sz="1600" dirty="0">
                <a:latin typeface="+mn-lt"/>
              </a:rPr>
              <a:t>Great support to the NAV team from SEE</a:t>
            </a:r>
          </a:p>
          <a:p>
            <a:endParaRPr lang="en-US" sz="16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0441439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Mission Takeaways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CD8918-0478-488C-B23E-BBC0C6EEF5A6}"/>
              </a:ext>
            </a:extLst>
          </p:cNvPr>
          <p:cNvSpPr txBox="1"/>
          <p:nvPr/>
        </p:nvSpPr>
        <p:spPr>
          <a:xfrm>
            <a:off x="457200" y="1015306"/>
            <a:ext cx="7772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38" lvl="1"/>
            <a:r>
              <a:rPr lang="en-US" sz="1600" dirty="0">
                <a:latin typeface="+mn-lt"/>
              </a:rPr>
              <a:t>Favorable deployment trajectory for lunar flyby eliminated many of our top concerns.</a:t>
            </a:r>
          </a:p>
          <a:p>
            <a:pPr marL="7938" lvl="1"/>
            <a:endParaRPr lang="en-US" sz="1600" dirty="0">
              <a:latin typeface="+mn-lt"/>
            </a:endParaRPr>
          </a:p>
          <a:p>
            <a:pPr marL="7938" lvl="1"/>
            <a:r>
              <a:rPr lang="en-US" sz="1600" dirty="0">
                <a:latin typeface="+mn-lt"/>
              </a:rPr>
              <a:t>Very good performance of the IRIS radio.</a:t>
            </a:r>
          </a:p>
          <a:p>
            <a:pPr marL="7938" lvl="1" indent="0">
              <a:buClrTx/>
              <a:buNone/>
            </a:pPr>
            <a:endParaRPr lang="en-US" sz="16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1600" dirty="0">
                <a:latin typeface="+mn-lt"/>
              </a:rPr>
              <a:t>DSN /ESA support has exceeded expectations. </a:t>
            </a:r>
          </a:p>
          <a:p>
            <a:pPr marL="7938" lvl="1" indent="0">
              <a:buClrTx/>
              <a:buNone/>
            </a:pPr>
            <a:endParaRPr lang="en-US" sz="16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1600" dirty="0">
                <a:latin typeface="+mn-lt"/>
              </a:rPr>
              <a:t>Secondary community has been very supportive and collaborative.</a:t>
            </a:r>
          </a:p>
          <a:p>
            <a:pPr marL="7938" lvl="1" indent="0">
              <a:buClrTx/>
              <a:buNone/>
            </a:pPr>
            <a:endParaRPr lang="en-US" sz="16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1600" dirty="0">
                <a:latin typeface="+mn-lt"/>
              </a:rPr>
              <a:t>Currently working on a Mission Extension to study Deep Space Radiation</a:t>
            </a:r>
          </a:p>
          <a:p>
            <a:pPr marL="7938" lvl="1" indent="0">
              <a:buClrTx/>
              <a:buNone/>
            </a:pPr>
            <a:endParaRPr lang="en-US" sz="16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1600" dirty="0">
                <a:latin typeface="+mn-lt"/>
              </a:rPr>
              <a:t>Time was our enemy:</a:t>
            </a:r>
          </a:p>
          <a:p>
            <a:pPr marL="350838" lvl="1" indent="-342900">
              <a:buFontTx/>
              <a:buChar char="-"/>
            </a:pPr>
            <a:r>
              <a:rPr lang="en-US" sz="1600" dirty="0">
                <a:latin typeface="+mn-lt"/>
              </a:rPr>
              <a:t>Yeast and BioSensor payload degraded over time. </a:t>
            </a:r>
          </a:p>
          <a:p>
            <a:pPr marL="350838" lvl="1" indent="-342900">
              <a:buClrTx/>
              <a:buFontTx/>
              <a:buChar char="-"/>
            </a:pPr>
            <a:r>
              <a:rPr lang="en-US" sz="1600" dirty="0">
                <a:latin typeface="+mn-lt"/>
              </a:rPr>
              <a:t>Battery degraded.  Recharging in October was critical.</a:t>
            </a:r>
          </a:p>
          <a:p>
            <a:pPr marL="350838" lvl="1" indent="-342900">
              <a:buClrTx/>
              <a:buFontTx/>
              <a:buChar char="-"/>
            </a:pPr>
            <a:r>
              <a:rPr lang="en-US" sz="1600" dirty="0">
                <a:latin typeface="+mn-lt"/>
              </a:rPr>
              <a:t>Propulsion pressure sensors drifted over time.</a:t>
            </a:r>
          </a:p>
          <a:p>
            <a:pPr marL="350838" lvl="1" indent="-342900">
              <a:buClrTx/>
              <a:buFontTx/>
              <a:buChar char="-"/>
            </a:pPr>
            <a:endParaRPr lang="en-US" sz="16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16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478839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0AEF019E-7477-424F-A681-3CC6E3939C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 rot="790111">
            <a:off x="5411672" y="2948593"/>
            <a:ext cx="3613852" cy="2132344"/>
          </a:xfrm>
          <a:prstGeom prst="round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36C9E6B5-47DE-445B-86CB-798B25776A6C}"/>
              </a:ext>
            </a:extLst>
          </p:cNvPr>
          <p:cNvSpPr txBox="1"/>
          <p:nvPr/>
        </p:nvSpPr>
        <p:spPr>
          <a:xfrm>
            <a:off x="2324858" y="3760848"/>
            <a:ext cx="2457724" cy="5078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Distance to ISS:                            ~ 350 km</a:t>
            </a:r>
          </a:p>
          <a:p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Distance to the Moon:            ~385,000 km</a:t>
            </a:r>
          </a:p>
          <a:p>
            <a:r>
              <a:rPr lang="en-US" sz="900" b="1" dirty="0">
                <a:solidFill>
                  <a:srgbClr val="FF6600"/>
                </a:solidFill>
                <a:latin typeface="Arial"/>
                <a:cs typeface="Arial"/>
              </a:rPr>
              <a:t>Distance at 6 months:       ~16,000,000 km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E9A37A-B6BA-4EBC-96C5-C36D016466AE}"/>
              </a:ext>
            </a:extLst>
          </p:cNvPr>
          <p:cNvSpPr txBox="1"/>
          <p:nvPr/>
        </p:nvSpPr>
        <p:spPr>
          <a:xfrm>
            <a:off x="194006" y="912136"/>
            <a:ext cx="8264194" cy="2629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en-US" sz="1600" u="sng" dirty="0">
                <a:latin typeface="Arial"/>
                <a:cs typeface="Arial"/>
              </a:rPr>
              <a:t>HQ Directorate:</a:t>
            </a:r>
            <a:r>
              <a:rPr lang="en-US" sz="1600" dirty="0">
                <a:latin typeface="Arial"/>
                <a:cs typeface="Arial"/>
              </a:rPr>
              <a:t>  ESDMD Mars Campaign Development (MCD) (formerly AES)</a:t>
            </a:r>
          </a:p>
          <a:p>
            <a:pPr eaLnBrk="0" fontAlgn="base" hangingPunct="0">
              <a:spcAft>
                <a:spcPct val="0"/>
              </a:spcAft>
              <a:defRPr/>
            </a:pPr>
            <a:endParaRPr lang="en-US" sz="1600" b="1" u="sng" dirty="0">
              <a:latin typeface="Arial"/>
              <a:cs typeface="Arial"/>
            </a:endParaRP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en-US" sz="1600" b="1" u="sng" dirty="0">
                <a:latin typeface="Arial"/>
                <a:cs typeface="Arial"/>
              </a:rPr>
              <a:t>Objective</a:t>
            </a:r>
            <a:r>
              <a:rPr lang="en-US" sz="1600" dirty="0">
                <a:latin typeface="Arial"/>
                <a:cs typeface="Arial"/>
              </a:rPr>
              <a:t>: develop a deep space tool with autonomous life support technologies to study the biological effects of the space radiation environment</a:t>
            </a:r>
          </a:p>
          <a:p>
            <a:pPr eaLnBrk="0" fontAlgn="base" hangingPunct="0">
              <a:spcAft>
                <a:spcPct val="0"/>
              </a:spcAft>
              <a:defRPr/>
            </a:pPr>
            <a:endParaRPr lang="en-US" sz="1600" dirty="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1600" u="sng" dirty="0">
                <a:latin typeface="Arial"/>
                <a:cs typeface="Arial"/>
              </a:rPr>
              <a:t>NASA’s first biological study in interplanetary deep space</a:t>
            </a:r>
          </a:p>
          <a:p>
            <a:pPr marL="264319" lvl="1" indent="-2381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First CubeSat to combine bio studies with autonomous capability &amp; dosimetry beyond LEO</a:t>
            </a:r>
            <a:endParaRPr lang="en-US"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64319" lvl="1" indent="-2381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Far beyond the protection of Earth’s magnetosphere</a:t>
            </a:r>
          </a:p>
          <a:p>
            <a:pPr marL="264319" lvl="1" indent="-2381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>
                <a:latin typeface="Arial"/>
                <a:cs typeface="Arial"/>
              </a:rPr>
              <a:t>BioSentinel</a:t>
            </a:r>
            <a:r>
              <a:rPr lang="en-US" sz="1400" dirty="0">
                <a:latin typeface="Arial"/>
                <a:cs typeface="Arial"/>
              </a:rPr>
              <a:t> allows to compare different radiation &amp; gravitational environments </a:t>
            </a:r>
            <a:r>
              <a:rPr lang="en-US" sz="1400" dirty="0">
                <a:solidFill>
                  <a:srgbClr val="7F7F7F"/>
                </a:solidFill>
                <a:latin typeface="Arial"/>
                <a:cs typeface="Arial"/>
              </a:rPr>
              <a:t>(deep space, ISS, Earth surface</a:t>
            </a:r>
            <a:r>
              <a:rPr lang="is-IS" sz="1400" dirty="0">
                <a:solidFill>
                  <a:srgbClr val="7F7F7F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30" name="Slide Number Placeholder 3">
            <a:extLst>
              <a:ext uri="{FF2B5EF4-FFF2-40B4-BE49-F238E27FC236}">
                <a16:creationId xmlns:a16="http://schemas.microsoft.com/office/drawing/2014/main" id="{64D06C69-C4FC-4ED9-8B44-ECAFFC814C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4834890"/>
            <a:ext cx="457200" cy="273844"/>
          </a:xfrm>
        </p:spPr>
        <p:txBody>
          <a:bodyPr/>
          <a:lstStyle/>
          <a:p>
            <a:pPr>
              <a:defRPr/>
            </a:pPr>
            <a:fld id="{B104B0E7-0325-41C5-9B6A-0267FF6FF28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4682257E-B7BB-41D1-BEAF-0428616B5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82947"/>
            <a:ext cx="7772400" cy="483611"/>
          </a:xfrm>
        </p:spPr>
        <p:txBody>
          <a:bodyPr/>
          <a:lstStyle/>
          <a:p>
            <a:r>
              <a:rPr lang="en-US" sz="2800" dirty="0">
                <a:latin typeface="+mj-lt"/>
              </a:rPr>
              <a:t>BioSentinel Mission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1A39B-4B7D-412D-97D0-FF2202513B0D}"/>
              </a:ext>
            </a:extLst>
          </p:cNvPr>
          <p:cNvSpPr txBox="1"/>
          <p:nvPr/>
        </p:nvSpPr>
        <p:spPr>
          <a:xfrm>
            <a:off x="6185899" y="4602480"/>
            <a:ext cx="152425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Secondary payload</a:t>
            </a:r>
          </a:p>
          <a:p>
            <a:pPr algn="ctr"/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deployment (L+4 </a:t>
            </a:r>
            <a:r>
              <a:rPr lang="en-US" sz="900" b="1" i="1" dirty="0" err="1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hrs</a:t>
            </a:r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14C7B6-A9B9-4DAC-87A8-BE6D8F0848BA}"/>
              </a:ext>
            </a:extLst>
          </p:cNvPr>
          <p:cNvSpPr txBox="1"/>
          <p:nvPr/>
        </p:nvSpPr>
        <p:spPr>
          <a:xfrm>
            <a:off x="6185899" y="3475071"/>
            <a:ext cx="1097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Lunar transit</a:t>
            </a:r>
          </a:p>
          <a:p>
            <a:pPr algn="ctr"/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(3-7 days)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81D509-643C-4E86-BC79-5B81EDC35B0F}"/>
              </a:ext>
            </a:extLst>
          </p:cNvPr>
          <p:cNvSpPr txBox="1"/>
          <p:nvPr/>
        </p:nvSpPr>
        <p:spPr>
          <a:xfrm>
            <a:off x="8297393" y="2667127"/>
            <a:ext cx="923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i="1" dirty="0" err="1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BioSentinel</a:t>
            </a:r>
            <a:r>
              <a:rPr lang="en-US" sz="900" b="1" i="1" dirty="0">
                <a:solidFill>
                  <a:schemeClr val="accent5">
                    <a:lumMod val="75000"/>
                  </a:schemeClr>
                </a:solidFill>
                <a:ea typeface="Arial" charset="0"/>
                <a:cs typeface="Arial" charset="0"/>
              </a:rPr>
              <a:t> escapes into a heliocentric orbit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D136C73-8E34-4D30-9140-DE1EAD42AF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grayscl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21483" y="3280443"/>
            <a:ext cx="1535521" cy="20573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42722B-B8A0-943D-E182-65BE02BAC738}"/>
              </a:ext>
            </a:extLst>
          </p:cNvPr>
          <p:cNvSpPr txBox="1"/>
          <p:nvPr/>
        </p:nvSpPr>
        <p:spPr>
          <a:xfrm>
            <a:off x="194006" y="472674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</a:t>
            </a:r>
            <a:r>
              <a:rPr lang="en-US" sz="600" dirty="0" err="1">
                <a:solidFill>
                  <a:schemeClr val="bg1"/>
                </a:solidFill>
              </a:rPr>
              <a:t>Hanel</a:t>
            </a:r>
            <a:r>
              <a:rPr lang="en-US" sz="600" dirty="0">
                <a:solidFill>
                  <a:schemeClr val="bg1"/>
                </a:solidFill>
              </a:rPr>
              <a:t> &amp; Santa Maria, 2019</a:t>
            </a:r>
          </a:p>
        </p:txBody>
      </p:sp>
    </p:spTree>
    <p:extLst>
      <p:ext uri="{BB962C8B-B14F-4D97-AF65-F5344CB8AC3E}">
        <p14:creationId xmlns:p14="http://schemas.microsoft.com/office/powerpoint/2010/main" val="412223326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Appendices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CD8918-0478-488C-B23E-BBC0C6EEF5A6}"/>
              </a:ext>
            </a:extLst>
          </p:cNvPr>
          <p:cNvSpPr txBox="1"/>
          <p:nvPr/>
        </p:nvSpPr>
        <p:spPr>
          <a:xfrm>
            <a:off x="457200" y="1015306"/>
            <a:ext cx="77724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938" lvl="1"/>
            <a:r>
              <a:rPr lang="en-US" sz="2000" dirty="0">
                <a:latin typeface="+mn-lt"/>
              </a:rPr>
              <a:t>Extra slides</a:t>
            </a:r>
          </a:p>
          <a:p>
            <a:pPr marL="350838" lvl="1" indent="-342900">
              <a:buClrTx/>
              <a:buFontTx/>
              <a:buChar char="-"/>
            </a:pPr>
            <a:endParaRPr lang="en-US" sz="2000" dirty="0">
              <a:latin typeface="+mn-lt"/>
            </a:endParaRPr>
          </a:p>
          <a:p>
            <a:pPr marL="7938" lvl="1" indent="0">
              <a:buClrTx/>
              <a:buNone/>
            </a:pPr>
            <a:r>
              <a:rPr lang="en-US" sz="2000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599682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759E1-ABE9-45CD-883D-F2C0E9A4A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82947"/>
            <a:ext cx="75438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Flight Tracker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5055459-FB1D-4F5E-89D2-69A7D0A892C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895350"/>
          <a:ext cx="82296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324283846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15320877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731870692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72611706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r>
                        <a:rPr lang="en-US" sz="1400" dirty="0"/>
                        <a:t>Pass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Date/Time (UTC)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2251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16 Nov 2022320/11:41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Initial Acquisition.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Rate reduction not complete, spacecraft tumbling.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2094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1-extra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16 Nov 2022320/13:52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Re-enabled rate reduction.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446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16-Nov-22 320/16:25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FF"/>
                          </a:solidFill>
                        </a:rPr>
                        <a:t>Confirmed rate reduction complete.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6288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16-Nov-22 320/20:20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Deployed Solar Arrays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1692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172B4D"/>
                          </a:solidFill>
                          <a:effectLst/>
                          <a:latin typeface="+mn-lt"/>
                        </a:rPr>
                        <a:t>16 Nov 2022 320/23:20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4647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172B4D"/>
                          </a:solidFill>
                          <a:effectLst/>
                          <a:latin typeface="+mn-lt"/>
                        </a:rPr>
                        <a:t>17 Nov 2022  321/06:05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First Orbit Determination after this pass.  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</a:rPr>
                        <a:t>Lunar avoidance maneuver called-off. </a:t>
                      </a:r>
                      <a:r>
                        <a:rPr lang="en-US" sz="1200" dirty="0"/>
                        <a:t>Transitioned to nominal pointing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60780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8633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21 Nov 2022  325/15:41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FF"/>
                          </a:solidFill>
                        </a:rPr>
                        <a:t>Lunar Flyby @ 406km </a:t>
                      </a:r>
                      <a:r>
                        <a:rPr lang="en-US" sz="1200" dirty="0" err="1">
                          <a:solidFill>
                            <a:srgbClr val="0000FF"/>
                          </a:solidFill>
                        </a:rPr>
                        <a:t>periselene</a:t>
                      </a:r>
                      <a:r>
                        <a:rPr lang="en-US" sz="1200" dirty="0">
                          <a:solidFill>
                            <a:srgbClr val="0000FF"/>
                          </a:solidFill>
                        </a:rPr>
                        <a:t> altitude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0134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21 Nov 2022 17:15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FF"/>
                          </a:solidFill>
                        </a:rPr>
                        <a:t>Post Eclipse H&amp;S nominal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5603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0391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+mn-lt"/>
                        </a:rPr>
                        <a:t>05 Dec 2022 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DSS-65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Science Phase - Experiment #1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9140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sz="1200" b="1" dirty="0"/>
                        <a:t>Over 100 successful comm passes and 3 experiments run to date.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en-US" sz="1200" dirty="0"/>
                        <a:t>Over 100 successful comm passes and 3 experiments run to date.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94447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D8160-50B1-479B-89EB-1E08F192D2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25942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08A05-AF67-48A7-94F0-193F41ADCD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BioSentinel Subsystems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83B97-3E4A-4076-A7B5-C6D6EC587D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1B72D8-8D4E-411D-9E0A-8019C484D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895350"/>
            <a:ext cx="8839200" cy="404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3205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1D54AABB-1DF8-BFD0-79EA-5A0718AD2B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167" r="7500"/>
          <a:stretch/>
        </p:blipFill>
        <p:spPr>
          <a:xfrm>
            <a:off x="2819400" y="991443"/>
            <a:ext cx="5715000" cy="39120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0474AA-B9A9-C485-4E8E-237F636BB6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Distances to Earth and Moon (short-term)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DFE15-B320-BE4B-8E46-40442F905B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D9B548C-C377-64CA-7E3D-FB81AB2D88B3}"/>
              </a:ext>
            </a:extLst>
          </p:cNvPr>
          <p:cNvSpPr txBox="1">
            <a:spLocks/>
          </p:cNvSpPr>
          <p:nvPr/>
        </p:nvSpPr>
        <p:spPr>
          <a:xfrm>
            <a:off x="381000" y="1664685"/>
            <a:ext cx="2438400" cy="2465003"/>
          </a:xfrm>
          <a:prstGeom prst="rect">
            <a:avLst/>
          </a:prstGeom>
          <a:solidFill>
            <a:schemeClr val="bg1">
              <a:alpha val="76000"/>
            </a:schemeClr>
          </a:solidFill>
          <a:effectLst>
            <a:softEdge rad="63500"/>
          </a:effectLst>
        </p:spPr>
        <p:txBody>
          <a:bodyPr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1pPr>
            <a:lvl2pPr marL="401638" indent="-1666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D579"/>
              </a:buClr>
              <a:buFont typeface="Arial" panose="020B0604020202020204" pitchFamily="34" charset="0"/>
              <a:buChar char="•"/>
              <a:tabLst/>
              <a:defRPr sz="1800" b="0" i="0" kern="1200" baseline="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2pPr>
            <a:lvl3pPr marL="635000" indent="-2794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66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Distance to Earth (blue curve) and Moon (red curve) vs. time since </a:t>
            </a:r>
            <a:r>
              <a:rPr lang="en-US" sz="1600" dirty="0" err="1"/>
              <a:t>BioSentinel</a:t>
            </a:r>
            <a:r>
              <a:rPr lang="en-US" sz="1600" dirty="0"/>
              <a:t> deployment</a:t>
            </a:r>
          </a:p>
          <a:p>
            <a:pPr marL="230187" lvl="1" indent="0">
              <a:buFont typeface="Arial" panose="020B0604020202020204" pitchFamily="34" charset="0"/>
              <a:buNone/>
            </a:pPr>
            <a:r>
              <a:rPr lang="en-US" sz="1600" dirty="0"/>
              <a:t>The horizontal dashed red line at bottom represents the lunar Hill sphere radius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814D25-18EF-A708-C714-03B3C84A699C}"/>
              </a:ext>
            </a:extLst>
          </p:cNvPr>
          <p:cNvSpPr txBox="1"/>
          <p:nvPr/>
        </p:nvSpPr>
        <p:spPr>
          <a:xfrm>
            <a:off x="5697167" y="3913919"/>
            <a:ext cx="3523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Flyby </a:t>
            </a:r>
          </a:p>
          <a:p>
            <a:r>
              <a:rPr lang="en-US" sz="1200" dirty="0"/>
              <a:t>21-Nov-2022, 15:40:39 UTC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3570252-1B50-3139-36F8-A6B8F607A6B8}"/>
              </a:ext>
            </a:extLst>
          </p:cNvPr>
          <p:cNvCxnSpPr>
            <a:cxnSpLocks/>
          </p:cNvCxnSpPr>
          <p:nvPr/>
        </p:nvCxnSpPr>
        <p:spPr>
          <a:xfrm flipH="1">
            <a:off x="5257800" y="4309836"/>
            <a:ext cx="419100" cy="139096"/>
          </a:xfrm>
          <a:prstGeom prst="straightConnector1">
            <a:avLst/>
          </a:prstGeom>
          <a:ln w="63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B19CBC-01FE-BD9C-746C-7707A6782FBC}"/>
              </a:ext>
            </a:extLst>
          </p:cNvPr>
          <p:cNvSpPr txBox="1"/>
          <p:nvPr/>
        </p:nvSpPr>
        <p:spPr>
          <a:xfrm>
            <a:off x="3581400" y="1600196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Min. post-flyby distance to Earth 254,000 km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9F515C8-C6D1-ECC0-8622-22BF06EB2A93}"/>
              </a:ext>
            </a:extLst>
          </p:cNvPr>
          <p:cNvCxnSpPr>
            <a:cxnSpLocks/>
          </p:cNvCxnSpPr>
          <p:nvPr/>
        </p:nvCxnSpPr>
        <p:spPr>
          <a:xfrm>
            <a:off x="4876800" y="2061861"/>
            <a:ext cx="1259115" cy="1119489"/>
          </a:xfrm>
          <a:prstGeom prst="straightConnector1">
            <a:avLst/>
          </a:prstGeom>
          <a:ln w="63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27852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4037-77E7-4B36-A126-0A3695710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82947"/>
            <a:ext cx="7620000" cy="483611"/>
          </a:xfrm>
        </p:spPr>
        <p:txBody>
          <a:bodyPr/>
          <a:lstStyle/>
          <a:p>
            <a:r>
              <a:rPr lang="en-US" dirty="0">
                <a:latin typeface="+mn-lt"/>
              </a:rPr>
              <a:t>OD: Post-Flyby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32A2A-2C48-4556-AA1F-7A860ACFFC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6DDA693-8822-169B-204A-F8ACC2D1A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948587"/>
            <a:ext cx="2057400" cy="4160147"/>
          </a:xfrm>
        </p:spPr>
        <p:txBody>
          <a:bodyPr/>
          <a:lstStyle/>
          <a:p>
            <a:endParaRPr lang="en-US" sz="1600" b="1" dirty="0">
              <a:latin typeface="+mj-lt"/>
            </a:endParaRPr>
          </a:p>
          <a:p>
            <a:endParaRPr lang="en-US" sz="1600" b="1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Post-flyby OD includes TCP, Sequential Ranging, Doppler tracking data</a:t>
            </a:r>
          </a:p>
          <a:p>
            <a:pPr lvl="1"/>
            <a:r>
              <a:rPr lang="en-US" sz="1600" dirty="0">
                <a:latin typeface="+mj-lt"/>
              </a:rPr>
              <a:t> Tracking data from both DSN &amp; ESA stations</a:t>
            </a:r>
          </a:p>
          <a:p>
            <a:pPr marL="0" indent="0">
              <a:buNone/>
            </a:pPr>
            <a:endParaRPr lang="en-US" sz="1600" dirty="0">
              <a:latin typeface="+mj-lt"/>
            </a:endParaRPr>
          </a:p>
          <a:p>
            <a:pPr marL="0" indent="0">
              <a:buNone/>
            </a:pPr>
            <a:endParaRPr lang="en-US" sz="1600" dirty="0">
              <a:latin typeface="+mj-lt"/>
            </a:endParaRPr>
          </a:p>
          <a:p>
            <a:endParaRPr lang="en-US" sz="2800" dirty="0">
              <a:latin typeface="+mj-lt"/>
            </a:endParaRPr>
          </a:p>
          <a:p>
            <a:endParaRPr lang="en-US" sz="280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B32E52-3A25-0534-515E-81C63301B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886" y="1200150"/>
            <a:ext cx="7010914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48397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CF241-2F42-2DDF-3396-725633CFA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Distance </a:t>
            </a:r>
            <a:r>
              <a:rPr lang="en-US" dirty="0"/>
              <a:t>to Earth (long-term)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A3F27-B1D6-FF5D-7FAB-E164FFA71F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0DCFF69A-0849-6E9F-B856-49385B1F8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834"/>
          <a:stretch/>
        </p:blipFill>
        <p:spPr>
          <a:xfrm>
            <a:off x="186187" y="1359795"/>
            <a:ext cx="8771626" cy="2964555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73648F0-F4BF-8CC4-1FF8-9E2A79D68F85}"/>
              </a:ext>
            </a:extLst>
          </p:cNvPr>
          <p:cNvSpPr txBox="1">
            <a:spLocks/>
          </p:cNvSpPr>
          <p:nvPr/>
        </p:nvSpPr>
        <p:spPr>
          <a:xfrm>
            <a:off x="1219201" y="4248150"/>
            <a:ext cx="7619999" cy="510540"/>
          </a:xfrm>
          <a:prstGeom prst="rect">
            <a:avLst/>
          </a:prstGeom>
          <a:solidFill>
            <a:schemeClr val="bg1">
              <a:alpha val="76000"/>
            </a:schemeClr>
          </a:solidFill>
          <a:effectLst>
            <a:softEdge rad="63500"/>
          </a:effectLst>
        </p:spPr>
        <p:txBody>
          <a:bodyPr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1pPr>
            <a:lvl2pPr marL="401638" indent="-1666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D579"/>
              </a:buClr>
              <a:buFont typeface="Arial" panose="020B0604020202020204" pitchFamily="34" charset="0"/>
              <a:buChar char="•"/>
              <a:tabLst/>
              <a:defRPr sz="1800" b="0" i="0" kern="1200" baseline="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2pPr>
            <a:lvl3pPr marL="635000" indent="-2794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66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Max. distance ~300e6 km in 2041</a:t>
            </a:r>
          </a:p>
          <a:p>
            <a:r>
              <a:rPr lang="en-US" sz="1600" dirty="0"/>
              <a:t>Min. distance post-flyby ~1.6e6 km in 2058!</a:t>
            </a:r>
            <a:endParaRPr lang="en-US" sz="1400" dirty="0"/>
          </a:p>
          <a:p>
            <a:endParaRPr lang="en-US" sz="16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27292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82947"/>
            <a:ext cx="7772400" cy="483611"/>
          </a:xfrm>
        </p:spPr>
        <p:txBody>
          <a:bodyPr/>
          <a:lstStyle/>
          <a:p>
            <a:r>
              <a:rPr lang="en-US" sz="2800" dirty="0">
                <a:latin typeface="+mj-lt"/>
              </a:rPr>
              <a:t>Project Description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04B0E7-0325-41C5-9B6A-0267FF6FF28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94D2CDF-64CD-42C7-A5CD-385F8DA5F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108" y="4420294"/>
            <a:ext cx="8112403" cy="347585"/>
          </a:xfrm>
        </p:spPr>
        <p:txBody>
          <a:bodyPr/>
          <a:lstStyle/>
          <a:p>
            <a:pPr marL="0" indent="0">
              <a:buNone/>
            </a:pPr>
            <a:r>
              <a:rPr lang="en-US" sz="1200" b="1" dirty="0" err="1">
                <a:latin typeface="+mn-lt"/>
              </a:rPr>
              <a:t>Freeflyer</a:t>
            </a:r>
            <a:r>
              <a:rPr lang="en-US" sz="1200" b="1" dirty="0">
                <a:latin typeface="+mn-lt"/>
              </a:rPr>
              <a:t> Spacecraft                     	                ISS Segment                      	          	        Ground Segment                </a:t>
            </a:r>
          </a:p>
        </p:txBody>
      </p:sp>
      <p:pic>
        <p:nvPicPr>
          <p:cNvPr id="8" name="Picture 4" descr="A picture containing indoor, oven, microwave, appliance&#10;&#10;Description automatically generated">
            <a:extLst>
              <a:ext uri="{FF2B5EF4-FFF2-40B4-BE49-F238E27FC236}">
                <a16:creationId xmlns:a16="http://schemas.microsoft.com/office/drawing/2014/main" id="{2F93EE0B-62DA-4D94-B0C0-B9C936C0E9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" t="8343" b="11179"/>
          <a:stretch/>
        </p:blipFill>
        <p:spPr bwMode="auto">
          <a:xfrm>
            <a:off x="3397450" y="2717679"/>
            <a:ext cx="2586498" cy="15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NASA BioSentinel CubeSat completes assembly and battery testing">
            <a:extLst>
              <a:ext uri="{FF2B5EF4-FFF2-40B4-BE49-F238E27FC236}">
                <a16:creationId xmlns:a16="http://schemas.microsoft.com/office/drawing/2014/main" id="{2CA21B12-6C30-438E-A717-BD32E8331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" r="10484"/>
          <a:stretch/>
        </p:blipFill>
        <p:spPr bwMode="auto">
          <a:xfrm>
            <a:off x="387272" y="2717679"/>
            <a:ext cx="2513376" cy="157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BE84CB1-C366-4783-B8A2-1CDAAC624139}"/>
              </a:ext>
            </a:extLst>
          </p:cNvPr>
          <p:cNvSpPr/>
          <p:nvPr/>
        </p:nvSpPr>
        <p:spPr>
          <a:xfrm>
            <a:off x="533399" y="885487"/>
            <a:ext cx="8610601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BioSentinel</a:t>
            </a:r>
            <a:r>
              <a:rPr lang="en-US" sz="14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 is performing the first long-duration biology experiment in deep space. Its six-month science investigation is studying the effects of deep space radiation on a living organism, yeast.  There are three segments to the project: </a:t>
            </a:r>
          </a:p>
          <a:p>
            <a:pPr lvl="3">
              <a:spcAft>
                <a:spcPts val="600"/>
              </a:spcAft>
            </a:pPr>
            <a:r>
              <a:rPr lang="en-US" sz="1400" b="1" dirty="0" err="1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Freeflyer</a:t>
            </a:r>
            <a:r>
              <a:rPr lang="en-US" sz="1400" b="1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 Spacecraft </a:t>
            </a:r>
            <a:r>
              <a:rPr lang="en-US" sz="14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- deep space experiment on Artemis 1</a:t>
            </a:r>
          </a:p>
          <a:p>
            <a:pPr lvl="3">
              <a:spcAft>
                <a:spcPts val="600"/>
              </a:spcAft>
            </a:pPr>
            <a:r>
              <a:rPr lang="en-US" sz="1400" b="1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ISS Segment </a:t>
            </a:r>
            <a:r>
              <a:rPr lang="en-US" sz="14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- control experiment in LEO on the International Space Station</a:t>
            </a:r>
          </a:p>
          <a:p>
            <a:pPr lvl="3">
              <a:spcAft>
                <a:spcPts val="600"/>
              </a:spcAft>
            </a:pPr>
            <a:r>
              <a:rPr lang="en-US" sz="1400" b="1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Ground Segment </a:t>
            </a:r>
            <a:r>
              <a:rPr lang="en-US" sz="14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– control experiment on ground</a:t>
            </a:r>
          </a:p>
          <a:p>
            <a:r>
              <a:rPr lang="en-US" sz="14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The three segments are all part of the BioSentinel mission and share identical BioSensor payloads.  </a:t>
            </a:r>
          </a:p>
        </p:txBody>
      </p:sp>
      <p:pic>
        <p:nvPicPr>
          <p:cNvPr id="11" name="Picture 10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A300A4BC-FAC0-44C6-9A83-B79B276FF3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25"/>
          <a:stretch/>
        </p:blipFill>
        <p:spPr>
          <a:xfrm>
            <a:off x="6493790" y="2717679"/>
            <a:ext cx="2313722" cy="15734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427E32-37D2-6BF4-9930-DAA32EAF35E9}"/>
              </a:ext>
            </a:extLst>
          </p:cNvPr>
          <p:cNvSpPr txBox="1"/>
          <p:nvPr/>
        </p:nvSpPr>
        <p:spPr>
          <a:xfrm>
            <a:off x="4152900" y="3976321"/>
            <a:ext cx="11049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Jeff Homan/NASA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39FBF-168A-9A34-DFEE-2499F9F1FE93}"/>
              </a:ext>
            </a:extLst>
          </p:cNvPr>
          <p:cNvSpPr txBox="1"/>
          <p:nvPr/>
        </p:nvSpPr>
        <p:spPr>
          <a:xfrm>
            <a:off x="498422" y="2845897"/>
            <a:ext cx="8731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</a:t>
            </a:r>
            <a:r>
              <a:rPr lang="en-US" sz="600" dirty="0" err="1">
                <a:solidFill>
                  <a:schemeClr val="bg1"/>
                </a:solidFill>
              </a:rPr>
              <a:t>Dominc</a:t>
            </a:r>
            <a:r>
              <a:rPr lang="en-US" sz="600" dirty="0">
                <a:solidFill>
                  <a:schemeClr val="bg1"/>
                </a:solidFill>
              </a:rPr>
              <a:t> Hart/NASA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683F17-449A-D82D-8360-D56807BDA763}"/>
              </a:ext>
            </a:extLst>
          </p:cNvPr>
          <p:cNvSpPr txBox="1"/>
          <p:nvPr/>
        </p:nvSpPr>
        <p:spPr>
          <a:xfrm>
            <a:off x="6828690" y="4047660"/>
            <a:ext cx="109611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Jeff Homan/NASA</a:t>
            </a:r>
          </a:p>
        </p:txBody>
      </p:sp>
    </p:spTree>
    <p:extLst>
      <p:ext uri="{BB962C8B-B14F-4D97-AF65-F5344CB8AC3E}">
        <p14:creationId xmlns:p14="http://schemas.microsoft.com/office/powerpoint/2010/main" val="21547285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82947"/>
            <a:ext cx="7772400" cy="483611"/>
          </a:xfrm>
        </p:spPr>
        <p:txBody>
          <a:bodyPr/>
          <a:lstStyle/>
          <a:p>
            <a:r>
              <a:rPr lang="en-US" sz="2800" dirty="0">
                <a:latin typeface="+mj-lt"/>
              </a:rPr>
              <a:t>Project Description (Cont.)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F99168-6F5F-4382-B6E8-D97CBA9EA7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746"/>
          <a:stretch/>
        </p:blipFill>
        <p:spPr>
          <a:xfrm>
            <a:off x="1485900" y="974784"/>
            <a:ext cx="6172200" cy="39591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700A41-F3A9-B3B7-DB86-A7D3C28CBD7D}"/>
              </a:ext>
            </a:extLst>
          </p:cNvPr>
          <p:cNvSpPr txBox="1"/>
          <p:nvPr/>
        </p:nvSpPr>
        <p:spPr>
          <a:xfrm>
            <a:off x="6934200" y="1123950"/>
            <a:ext cx="16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/>
              <a:t>Credit: Bob </a:t>
            </a:r>
            <a:r>
              <a:rPr lang="en-US" sz="600" dirty="0" err="1"/>
              <a:t>Hanel</a:t>
            </a:r>
            <a:r>
              <a:rPr lang="en-US" sz="600" dirty="0"/>
              <a:t> &amp; Sergio Santa Maria, “</a:t>
            </a:r>
            <a:r>
              <a:rPr lang="en-US" sz="600" dirty="0" err="1"/>
              <a:t>BioSentinel</a:t>
            </a:r>
            <a:r>
              <a:rPr lang="en-US" sz="600" dirty="0"/>
              <a:t> – Spacecraft and </a:t>
            </a:r>
            <a:r>
              <a:rPr lang="en-US" sz="600" dirty="0" err="1"/>
              <a:t>BioSensor</a:t>
            </a:r>
            <a:r>
              <a:rPr lang="en-US" sz="600" dirty="0"/>
              <a:t> Flight Unit Development”, Interplanetary Small Sat Conference 2019. </a:t>
            </a:r>
          </a:p>
          <a:p>
            <a:r>
              <a:rPr lang="en-US" sz="600" dirty="0"/>
              <a:t>LET: ‘Linear Energy Transfer’ spectrometer</a:t>
            </a:r>
          </a:p>
          <a:p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242363048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38A879E9-829C-4C47-E121-028D90592D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2" r="43077"/>
          <a:stretch/>
        </p:blipFill>
        <p:spPr bwMode="auto">
          <a:xfrm>
            <a:off x="1219200" y="2552700"/>
            <a:ext cx="2854035" cy="164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11427-3E9F-7824-32FA-C147A5ACA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85" y="928326"/>
            <a:ext cx="6424630" cy="3550919"/>
          </a:xfrm>
          <a:solidFill>
            <a:schemeClr val="bg1">
              <a:alpha val="1000"/>
            </a:schemeClr>
          </a:solidFill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en-US" sz="1300" dirty="0">
                <a:latin typeface="+mj-lt"/>
              </a:rPr>
              <a:t>Baseline CONOPS did not have a </a:t>
            </a:r>
            <a:r>
              <a:rPr lang="en-US" sz="13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300" dirty="0">
                <a:latin typeface="+mj-lt"/>
              </a:rPr>
              <a:t>V maneuver planned.  Initial lunar impact risks of &lt;10% was deemed an acceptable risk. </a:t>
            </a:r>
          </a:p>
          <a:p>
            <a:endParaRPr lang="en-US" sz="1300" dirty="0">
              <a:latin typeface="+mj-lt"/>
            </a:endParaRPr>
          </a:p>
          <a:p>
            <a:r>
              <a:rPr lang="en-US" sz="1300" dirty="0">
                <a:latin typeface="+mj-lt"/>
              </a:rPr>
              <a:t>Monte Carlo analyses for 2022, for cases where altitude &lt; 50 km:</a:t>
            </a:r>
          </a:p>
          <a:p>
            <a:pPr lvl="1"/>
            <a:r>
              <a:rPr lang="en-US" sz="1300" dirty="0">
                <a:latin typeface="+mj-lt"/>
              </a:rPr>
              <a:t>Aug 29</a:t>
            </a:r>
            <a:r>
              <a:rPr lang="en-US" sz="1300" baseline="30000" dirty="0">
                <a:latin typeface="+mj-lt"/>
              </a:rPr>
              <a:t>th </a:t>
            </a:r>
            <a:r>
              <a:rPr lang="en-US" sz="1300" dirty="0">
                <a:latin typeface="+mj-lt"/>
              </a:rPr>
              <a:t>- </a:t>
            </a:r>
            <a:r>
              <a:rPr lang="en-US" sz="1300" dirty="0">
                <a:solidFill>
                  <a:srgbClr val="FF0000"/>
                </a:solidFill>
                <a:latin typeface="+mj-lt"/>
              </a:rPr>
              <a:t>30%, </a:t>
            </a:r>
          </a:p>
          <a:p>
            <a:pPr lvl="1"/>
            <a:r>
              <a:rPr lang="en-US" sz="1300" dirty="0">
                <a:latin typeface="+mj-lt"/>
              </a:rPr>
              <a:t>Sept 2</a:t>
            </a:r>
            <a:r>
              <a:rPr lang="en-US" sz="1300" baseline="30000" dirty="0">
                <a:latin typeface="+mj-lt"/>
              </a:rPr>
              <a:t>nd</a:t>
            </a:r>
            <a:r>
              <a:rPr lang="en-US" sz="1300" dirty="0">
                <a:latin typeface="+mj-lt"/>
              </a:rPr>
              <a:t> - </a:t>
            </a:r>
            <a:r>
              <a:rPr lang="en-US" sz="1300" dirty="0">
                <a:solidFill>
                  <a:srgbClr val="FF0000"/>
                </a:solidFill>
                <a:latin typeface="+mj-lt"/>
              </a:rPr>
              <a:t>54%, </a:t>
            </a:r>
          </a:p>
          <a:p>
            <a:pPr lvl="1"/>
            <a:r>
              <a:rPr lang="en-US" sz="1300" dirty="0">
                <a:latin typeface="+mj-lt"/>
              </a:rPr>
              <a:t>Sept 5</a:t>
            </a:r>
            <a:r>
              <a:rPr lang="en-US" sz="1300" baseline="30000" dirty="0">
                <a:latin typeface="+mj-lt"/>
              </a:rPr>
              <a:t>th</a:t>
            </a:r>
            <a:r>
              <a:rPr lang="en-US" sz="1300" dirty="0">
                <a:latin typeface="+mj-lt"/>
              </a:rPr>
              <a:t> - </a:t>
            </a:r>
            <a:r>
              <a:rPr lang="en-US" sz="1300" dirty="0">
                <a:solidFill>
                  <a:srgbClr val="FF0000"/>
                </a:solidFill>
                <a:latin typeface="+mj-lt"/>
              </a:rPr>
              <a:t>56%, </a:t>
            </a:r>
          </a:p>
          <a:p>
            <a:pPr lvl="1"/>
            <a:r>
              <a:rPr lang="en-US" sz="1300" b="1" dirty="0">
                <a:latin typeface="+mj-lt"/>
              </a:rPr>
              <a:t>Nov 16</a:t>
            </a:r>
            <a:r>
              <a:rPr lang="en-US" sz="1300" b="1" baseline="30000" dirty="0">
                <a:latin typeface="+mj-lt"/>
              </a:rPr>
              <a:t>th</a:t>
            </a:r>
            <a:r>
              <a:rPr lang="en-US" sz="1300" b="1" dirty="0">
                <a:latin typeface="+mj-lt"/>
              </a:rPr>
              <a:t> – </a:t>
            </a:r>
            <a:r>
              <a:rPr lang="en-US" sz="1300" b="1" dirty="0">
                <a:solidFill>
                  <a:srgbClr val="FF0000"/>
                </a:solidFill>
                <a:latin typeface="+mj-lt"/>
              </a:rPr>
              <a:t>15% </a:t>
            </a:r>
            <a:r>
              <a:rPr lang="en-US" sz="1300" b="1" dirty="0">
                <a:latin typeface="+mj-lt"/>
              </a:rPr>
              <a:t>(actual launch date)</a:t>
            </a:r>
          </a:p>
          <a:p>
            <a:pPr lvl="1"/>
            <a:r>
              <a:rPr lang="en-US" sz="1300" dirty="0">
                <a:latin typeface="+mj-lt"/>
              </a:rPr>
              <a:t>Nov. 18</a:t>
            </a:r>
            <a:r>
              <a:rPr lang="en-US" sz="1300" baseline="30000" dirty="0">
                <a:latin typeface="+mj-lt"/>
              </a:rPr>
              <a:t>th</a:t>
            </a:r>
            <a:r>
              <a:rPr lang="en-US" sz="1300" dirty="0">
                <a:latin typeface="+mj-lt"/>
              </a:rPr>
              <a:t> – 0%</a:t>
            </a:r>
          </a:p>
          <a:p>
            <a:pPr lvl="1"/>
            <a:r>
              <a:rPr lang="en-US" sz="1300" dirty="0">
                <a:latin typeface="+mj-lt"/>
              </a:rPr>
              <a:t>Nov. 19</a:t>
            </a:r>
            <a:r>
              <a:rPr lang="en-US" sz="1300" baseline="30000" dirty="0">
                <a:latin typeface="+mj-lt"/>
              </a:rPr>
              <a:t>th</a:t>
            </a:r>
            <a:r>
              <a:rPr lang="en-US" sz="1300" dirty="0">
                <a:latin typeface="+mj-lt"/>
              </a:rPr>
              <a:t> – 0%</a:t>
            </a:r>
          </a:p>
          <a:p>
            <a:pPr lvl="1"/>
            <a:r>
              <a:rPr lang="en-US" sz="1300" dirty="0">
                <a:latin typeface="+mj-lt"/>
              </a:rPr>
              <a:t>Nov. 25</a:t>
            </a:r>
            <a:r>
              <a:rPr lang="en-US" sz="1300" baseline="30000" dirty="0">
                <a:latin typeface="+mj-lt"/>
              </a:rPr>
              <a:t>th</a:t>
            </a:r>
            <a:r>
              <a:rPr lang="en-US" sz="1300" dirty="0">
                <a:latin typeface="+mj-lt"/>
              </a:rPr>
              <a:t> </a:t>
            </a:r>
            <a:r>
              <a:rPr lang="en-US" sz="1300" dirty="0">
                <a:solidFill>
                  <a:srgbClr val="FF0000"/>
                </a:solidFill>
                <a:latin typeface="+mj-lt"/>
              </a:rPr>
              <a:t>– 14%</a:t>
            </a:r>
          </a:p>
          <a:p>
            <a:pPr lvl="1"/>
            <a:endParaRPr lang="en-US" sz="1300" dirty="0">
              <a:solidFill>
                <a:srgbClr val="FF0000"/>
              </a:solidFill>
              <a:latin typeface="+mj-lt"/>
            </a:endParaRPr>
          </a:p>
          <a:p>
            <a:endParaRPr lang="en-US" sz="1300" dirty="0">
              <a:latin typeface="+mj-lt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3C392E5E-231A-8BFF-38C0-049AD8ACC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9" y="1517735"/>
            <a:ext cx="3962401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C72D9F-21C1-EADD-4F3C-5D5E9705DE84}"/>
              </a:ext>
            </a:extLst>
          </p:cNvPr>
          <p:cNvSpPr txBox="1"/>
          <p:nvPr/>
        </p:nvSpPr>
        <p:spPr>
          <a:xfrm>
            <a:off x="5231344" y="1352550"/>
            <a:ext cx="29906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August 29th Launch Deployment Variability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64F7E5-1AD8-272A-0FB6-62ABF06DA08C}"/>
              </a:ext>
            </a:extLst>
          </p:cNvPr>
          <p:cNvSpPr txBox="1"/>
          <p:nvPr/>
        </p:nvSpPr>
        <p:spPr>
          <a:xfrm>
            <a:off x="5334000" y="3742597"/>
            <a:ext cx="659972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2">
                    <a:lumMod val="75000"/>
                  </a:schemeClr>
                </a:solidFill>
              </a:rPr>
              <a:t>Lunar Impact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B81C72-2F63-F769-C281-564DEED209C8}"/>
              </a:ext>
            </a:extLst>
          </p:cNvPr>
          <p:cNvSpPr/>
          <p:nvPr/>
        </p:nvSpPr>
        <p:spPr>
          <a:xfrm>
            <a:off x="5231344" y="3257550"/>
            <a:ext cx="3106882" cy="900545"/>
          </a:xfrm>
          <a:prstGeom prst="rect">
            <a:avLst/>
          </a:prstGeom>
          <a:solidFill>
            <a:srgbClr val="ED7D31">
              <a:alpha val="41961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7816AA-6C2B-4D4B-A19E-BECAFBFC8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sz="2500" dirty="0">
                <a:latin typeface="+mj-lt"/>
              </a:rPr>
              <a:t>Lunar Impact Risk – Pre-Launch Analysis</a:t>
            </a:r>
            <a:endParaRPr lang="en-US" sz="25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274412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3EF92B-4803-80C8-8134-532142CB0F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459" y="3124198"/>
            <a:ext cx="2514600" cy="188595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11427-3E9F-7824-32FA-C147A5ACA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85" y="928326"/>
            <a:ext cx="4935815" cy="3550919"/>
          </a:xfr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en-US" sz="1100" dirty="0">
                <a:latin typeface="+mj-lt"/>
              </a:rPr>
              <a:t>Avoiding impact requires a </a:t>
            </a:r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maneuver shortly after deployment</a:t>
            </a:r>
          </a:p>
          <a:p>
            <a:pPr lvl="1"/>
            <a:r>
              <a:rPr lang="en-US" sz="1100" dirty="0">
                <a:latin typeface="+mj-lt"/>
              </a:rPr>
              <a:t>Earlier maneuver = less </a:t>
            </a:r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required</a:t>
            </a:r>
          </a:p>
          <a:p>
            <a:pPr lvl="1"/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attitude is assumed to always be required in the S/C velocity direction</a:t>
            </a:r>
          </a:p>
          <a:p>
            <a:r>
              <a:rPr lang="en-US" sz="1100" dirty="0">
                <a:latin typeface="+mj-lt"/>
              </a:rPr>
              <a:t>Prop Subsystem:</a:t>
            </a:r>
          </a:p>
          <a:p>
            <a:pPr lvl="1"/>
            <a:r>
              <a:rPr lang="en-US" sz="1100" dirty="0">
                <a:latin typeface="+mj-lt"/>
              </a:rPr>
              <a:t>The capability for </a:t>
            </a:r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is possible because the propulsion system fortuitously included an extra rear nozzle that had not been planned for the nominal mission. </a:t>
            </a:r>
          </a:p>
          <a:p>
            <a:pPr lvl="1"/>
            <a:r>
              <a:rPr lang="en-US" sz="1100" dirty="0">
                <a:latin typeface="+mj-lt"/>
              </a:rPr>
              <a:t>Propellant available for the maneuver because the mission was previously reduced from 18 months to 6 months.</a:t>
            </a:r>
          </a:p>
          <a:p>
            <a:pPr lvl="1"/>
            <a:r>
              <a:rPr lang="en-US" sz="1100" dirty="0">
                <a:latin typeface="+mj-lt"/>
              </a:rPr>
              <a:t>Available </a:t>
            </a:r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= 4.2 m/s (after allocating propellant for momentum unloading)</a:t>
            </a:r>
          </a:p>
          <a:p>
            <a:pPr lvl="1"/>
            <a:r>
              <a:rPr lang="en-US" sz="1100" dirty="0">
                <a:latin typeface="+mj-lt"/>
              </a:rPr>
              <a:t>Total </a:t>
            </a:r>
            <a:r>
              <a:rPr lang="en-US" sz="1100" dirty="0">
                <a:latin typeface="+mj-lt"/>
                <a:sym typeface="Symbol" panose="05050102010706020507" pitchFamily="18" charset="2"/>
              </a:rPr>
              <a:t></a:t>
            </a:r>
            <a:r>
              <a:rPr lang="en-US" sz="1100" dirty="0">
                <a:latin typeface="+mj-lt"/>
              </a:rPr>
              <a:t>V = 5.9 m/s, of which 1.7 m/s is need for nominal operations of the 6 month mission.</a:t>
            </a:r>
          </a:p>
          <a:p>
            <a:endParaRPr lang="en-US" sz="1200" dirty="0">
              <a:latin typeface="+mj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7816AA-6C2B-4D4B-A19E-BECAFBFC8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2947"/>
            <a:ext cx="7696200" cy="483611"/>
          </a:xfrm>
        </p:spPr>
        <p:txBody>
          <a:bodyPr/>
          <a:lstStyle/>
          <a:p>
            <a:r>
              <a:rPr lang="en-US" sz="2500" dirty="0">
                <a:latin typeface="+mj-lt"/>
              </a:rPr>
              <a:t>Lunar Impact Risk – Pre-Launch Analysis (Cont.)</a:t>
            </a:r>
            <a:endParaRPr lang="en-US" sz="2500" i="1" dirty="0">
              <a:latin typeface="+mj-lt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ADE43FF-39DC-43C5-BE79-F00ACB4096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91" t="4167" r="10836" b="8792"/>
          <a:stretch/>
        </p:blipFill>
        <p:spPr>
          <a:xfrm>
            <a:off x="6005286" y="974590"/>
            <a:ext cx="2910114" cy="218258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A27BB2E-8E24-4A49-8B29-F2DC6520B26E}"/>
              </a:ext>
            </a:extLst>
          </p:cNvPr>
          <p:cNvSpPr txBox="1"/>
          <p:nvPr/>
        </p:nvSpPr>
        <p:spPr>
          <a:xfrm>
            <a:off x="714662" y="3816392"/>
            <a:ext cx="1921494" cy="253916"/>
          </a:xfrm>
          <a:prstGeom prst="rect">
            <a:avLst/>
          </a:prstGeom>
          <a:solidFill>
            <a:srgbClr val="FFFFFF">
              <a:alpha val="47843"/>
            </a:srgb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Propulsion Rear nozzle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865161-1B60-DCEC-2791-F34113E6E4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747"/>
          <a:stretch/>
        </p:blipFill>
        <p:spPr>
          <a:xfrm>
            <a:off x="2786742" y="3466977"/>
            <a:ext cx="2209800" cy="13515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8335E2-04E0-4DCA-FA0D-8D66FB8B9603}"/>
              </a:ext>
            </a:extLst>
          </p:cNvPr>
          <p:cNvSpPr txBox="1"/>
          <p:nvPr/>
        </p:nvSpPr>
        <p:spPr>
          <a:xfrm>
            <a:off x="6629400" y="3457400"/>
            <a:ext cx="1430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Monte Carlo: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Earth distance vs time, for a 3-burn case </a:t>
            </a:r>
          </a:p>
          <a:p>
            <a:endParaRPr lang="en-US" sz="9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17653D1-E7B1-5E07-837F-396992E701BC}"/>
              </a:ext>
            </a:extLst>
          </p:cNvPr>
          <p:cNvCxnSpPr>
            <a:cxnSpLocks/>
          </p:cNvCxnSpPr>
          <p:nvPr/>
        </p:nvCxnSpPr>
        <p:spPr>
          <a:xfrm>
            <a:off x="2438400" y="3943350"/>
            <a:ext cx="1219200" cy="76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D239A6-35F8-D3F0-EDB6-712DB607FFDE}"/>
              </a:ext>
            </a:extLst>
          </p:cNvPr>
          <p:cNvSpPr txBox="1"/>
          <p:nvPr/>
        </p:nvSpPr>
        <p:spPr>
          <a:xfrm>
            <a:off x="3810000" y="4594039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Terry Stevenson/NASA</a:t>
            </a:r>
          </a:p>
        </p:txBody>
      </p:sp>
    </p:spTree>
    <p:extLst>
      <p:ext uri="{BB962C8B-B14F-4D97-AF65-F5344CB8AC3E}">
        <p14:creationId xmlns:p14="http://schemas.microsoft.com/office/powerpoint/2010/main" val="181250025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130A9-BED6-9C08-6317-13F4C5C50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Sequence of Events	</a:t>
            </a:r>
          </a:p>
        </p:txBody>
      </p:sp>
      <p:pic>
        <p:nvPicPr>
          <p:cNvPr id="6" name="Content Placeholder 5" descr="Diagram, radar chart&#10;&#10;Description automatically generated">
            <a:extLst>
              <a:ext uri="{FF2B5EF4-FFF2-40B4-BE49-F238E27FC236}">
                <a16:creationId xmlns:a16="http://schemas.microsoft.com/office/drawing/2014/main" id="{F709E262-555C-FAE9-4EC2-E5E3C8EB04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013227"/>
            <a:ext cx="6934200" cy="392072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40E140-7B42-F114-5BDF-EDAE481665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DFA4F1FD-82D6-AE45-97B3-3A89DD424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91338"/>
              </p:ext>
            </p:extLst>
          </p:nvPr>
        </p:nvGraphicFramePr>
        <p:xfrm>
          <a:off x="76200" y="1620261"/>
          <a:ext cx="2362200" cy="2906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2376721745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877494925"/>
                    </a:ext>
                  </a:extLst>
                </a:gridCol>
              </a:tblGrid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Date/Time (UTC)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729742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SLS Launch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16-Nov-2022, 06:47:44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679892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BioSentinel</a:t>
                      </a:r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Deployment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16-Nov-2022, 10:30:42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419916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S/A deployment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16-Nov-2022, 20:20:00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190757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Lunar Flyby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21-Nov-2022, 15:40:51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9558"/>
                  </a:ext>
                </a:extLst>
              </a:tr>
              <a:tr h="458838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Lunar Eclipse start (duration: 36.5 mins)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21-Nov-2022, 16:06:56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361859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Science Ops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5-Dec-2022, 16:00:00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658300"/>
                  </a:ext>
                </a:extLst>
              </a:tr>
              <a:tr h="315451"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Exit Earth’s Hill sphere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12-Dec-2022, 10:30:00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99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59582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62125-60C9-0F29-3F36-853F1B9C5F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>
                <a:latin typeface="+mj-lt"/>
              </a:rPr>
              <a:t>SLS launch: 16 Nov 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79132-BF2F-32E9-E755-E51F62C3E7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43C2469-9478-4D87-DF25-451208F58C0E}"/>
              </a:ext>
            </a:extLst>
          </p:cNvPr>
          <p:cNvSpPr txBox="1">
            <a:spLocks/>
          </p:cNvSpPr>
          <p:nvPr/>
        </p:nvSpPr>
        <p:spPr>
          <a:xfrm>
            <a:off x="40377" y="1581150"/>
            <a:ext cx="2667000" cy="2743200"/>
          </a:xfrm>
          <a:prstGeom prst="rect">
            <a:avLst/>
          </a:prstGeom>
          <a:solidFill>
            <a:schemeClr val="bg1">
              <a:alpha val="76000"/>
            </a:schemeClr>
          </a:solidFill>
          <a:effectLst>
            <a:softEdge rad="63500"/>
          </a:effectLst>
        </p:spPr>
        <p:txBody>
          <a:bodyPr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1pPr>
            <a:lvl2pPr marL="401638" indent="-1666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D579"/>
              </a:buClr>
              <a:buFont typeface="Arial" panose="020B0604020202020204" pitchFamily="34" charset="0"/>
              <a:buChar char="•"/>
              <a:tabLst/>
              <a:defRPr sz="1800" b="0" i="0" kern="1200" baseline="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2pPr>
            <a:lvl3pPr marL="635000" indent="-2794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66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SLS Block 1 launched 16-Nov-2022, part of Launch Period 28 </a:t>
            </a:r>
          </a:p>
          <a:p>
            <a:pPr lvl="1"/>
            <a:endParaRPr lang="en-US" sz="1600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Launch occurred 06:47:44 UTC</a:t>
            </a:r>
          </a:p>
          <a:p>
            <a:pPr lvl="1"/>
            <a:r>
              <a:rPr lang="en-US" sz="1600" dirty="0">
                <a:latin typeface="+mj-lt"/>
              </a:rPr>
              <a:t> 44 minutes into the two-hour launch window</a:t>
            </a:r>
          </a:p>
          <a:p>
            <a:endParaRPr lang="en-US" sz="1600" dirty="0">
              <a:latin typeface="+mj-lt"/>
            </a:endParaRPr>
          </a:p>
          <a:p>
            <a:endParaRPr lang="en-US" sz="1600" dirty="0">
              <a:latin typeface="+mj-lt"/>
            </a:endParaRPr>
          </a:p>
        </p:txBody>
      </p:sp>
      <p:pic>
        <p:nvPicPr>
          <p:cNvPr id="9" name="Content Placeholder 8" descr="A rocket taking off from a launchpad&#10;&#10;Description automatically generated with medium confidence">
            <a:extLst>
              <a:ext uri="{FF2B5EF4-FFF2-40B4-BE49-F238E27FC236}">
                <a16:creationId xmlns:a16="http://schemas.microsoft.com/office/drawing/2014/main" id="{720272B0-96C4-767F-50E8-EC7D185916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81732"/>
            <a:ext cx="4890983" cy="406407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B63C6D-8C4E-8140-9365-3A6B4D83DAF2}"/>
              </a:ext>
            </a:extLst>
          </p:cNvPr>
          <p:cNvSpPr txBox="1"/>
          <p:nvPr/>
        </p:nvSpPr>
        <p:spPr>
          <a:xfrm>
            <a:off x="6553200" y="44005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Credit: Bill </a:t>
            </a:r>
            <a:r>
              <a:rPr lang="en-US" sz="600" dirty="0" err="1">
                <a:solidFill>
                  <a:schemeClr val="bg1"/>
                </a:solidFill>
              </a:rPr>
              <a:t>Ingals</a:t>
            </a:r>
            <a:r>
              <a:rPr lang="en-US" sz="600" dirty="0">
                <a:solidFill>
                  <a:schemeClr val="bg1"/>
                </a:solidFill>
              </a:rPr>
              <a:t> (https://www.nasa.gov/exploration/systems/sls/artemis-i-launch-0.html)</a:t>
            </a:r>
          </a:p>
        </p:txBody>
      </p:sp>
    </p:spTree>
    <p:extLst>
      <p:ext uri="{BB962C8B-B14F-4D97-AF65-F5344CB8AC3E}">
        <p14:creationId xmlns:p14="http://schemas.microsoft.com/office/powerpoint/2010/main" val="425309005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6A626-1828-243F-07E3-D46CC2A982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V</a:t>
            </a:r>
            <a:r>
              <a:rPr lang="en-US" sz="3200" dirty="0">
                <a:latin typeface="+mj-lt"/>
              </a:rPr>
              <a:t>iew from Orion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599A6-46DB-70E3-691D-D801910A5F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CB9F6-8E35-4E4F-99BF-5545ACA555F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5" name="Content Placeholder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3DB5C00-3487-2287-A94E-39215BBA62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719" r="16667"/>
          <a:stretch/>
        </p:blipFill>
        <p:spPr>
          <a:xfrm>
            <a:off x="1066800" y="934729"/>
            <a:ext cx="7164998" cy="4025824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A4E2D92-B6A3-76CB-031B-A3B3A3F7D0AD}"/>
              </a:ext>
            </a:extLst>
          </p:cNvPr>
          <p:cNvSpPr txBox="1">
            <a:spLocks/>
          </p:cNvSpPr>
          <p:nvPr/>
        </p:nvSpPr>
        <p:spPr>
          <a:xfrm>
            <a:off x="1295400" y="3191935"/>
            <a:ext cx="2057400" cy="1473641"/>
          </a:xfrm>
          <a:prstGeom prst="rect">
            <a:avLst/>
          </a:prstGeom>
          <a:solidFill>
            <a:schemeClr val="bg1">
              <a:alpha val="76000"/>
            </a:schemeClr>
          </a:solidFill>
          <a:effectLst>
            <a:softEdge rad="63500"/>
          </a:effectLst>
        </p:spPr>
        <p:txBody>
          <a:bodyPr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0" i="0" kern="120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1pPr>
            <a:lvl2pPr marL="401638" indent="-166688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D579"/>
              </a:buClr>
              <a:buFont typeface="Arial" panose="020B0604020202020204" pitchFamily="34" charset="0"/>
              <a:buChar char="•"/>
              <a:tabLst/>
              <a:defRPr sz="1800" b="0" i="0" kern="1200" baseline="0">
                <a:solidFill>
                  <a:schemeClr val="tx1"/>
                </a:solidFill>
                <a:latin typeface="Arial Narrow" panose="020B0604020202020204" pitchFamily="34" charset="0"/>
                <a:ea typeface="ヒラギノ角ゴ Pro W3" charset="-128"/>
                <a:cs typeface="Arial Narrow" panose="020B0604020202020204" pitchFamily="34" charset="0"/>
              </a:defRPr>
            </a:lvl2pPr>
            <a:lvl3pPr marL="635000" indent="-2794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66"/>
              </a:buClr>
              <a:buFont typeface="+mj-lt"/>
              <a:buAutoNum type="arabicPeriod"/>
              <a:tabLst/>
              <a:defRPr sz="1800" kern="1200">
                <a:solidFill>
                  <a:schemeClr val="tx1"/>
                </a:solidFill>
                <a:latin typeface="Arial Narrow"/>
                <a:ea typeface="ヒラギノ角ゴ Pro W3" charset="-128"/>
                <a:cs typeface="Arial Narrow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FFFFFF"/>
                </a:solidFill>
                <a:latin typeface="Arial Narrow"/>
                <a:ea typeface="ヒラギノ角ゴ Pro W3" charset="-128"/>
                <a:cs typeface="Arial Narrow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/>
          </a:p>
          <a:p>
            <a:pPr lvl="1"/>
            <a:r>
              <a:rPr lang="en-US" sz="1200" dirty="0" err="1"/>
              <a:t>BioSentinel</a:t>
            </a:r>
            <a:r>
              <a:rPr lang="en-US" sz="1200" dirty="0"/>
              <a:t> deployment from ICPS dispenser #5 </a:t>
            </a:r>
          </a:p>
          <a:p>
            <a:pPr lvl="1"/>
            <a:r>
              <a:rPr lang="en-US" sz="1200" dirty="0"/>
              <a:t>16-Nov-2022, 10:30:42 UTC,</a:t>
            </a:r>
          </a:p>
          <a:p>
            <a:pPr lvl="1"/>
            <a:r>
              <a:rPr lang="en-US" sz="1200" dirty="0"/>
              <a:t>3 </a:t>
            </a:r>
            <a:r>
              <a:rPr lang="en-US" sz="1200" dirty="0" err="1"/>
              <a:t>hrs</a:t>
            </a:r>
            <a:r>
              <a:rPr lang="en-US" sz="1200" dirty="0"/>
              <a:t> 43 minutes post-launch.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489755-941D-4C16-068B-4E1A719D4942}"/>
              </a:ext>
            </a:extLst>
          </p:cNvPr>
          <p:cNvSpPr txBox="1"/>
          <p:nvPr/>
        </p:nvSpPr>
        <p:spPr>
          <a:xfrm>
            <a:off x="7086600" y="4555671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BioSentinel</a:t>
            </a:r>
            <a:endParaRPr lang="en-US" sz="14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FA2DA54-7D68-C834-8F2C-2FE89E82B930}"/>
              </a:ext>
            </a:extLst>
          </p:cNvPr>
          <p:cNvCxnSpPr>
            <a:cxnSpLocks/>
          </p:cNvCxnSpPr>
          <p:nvPr/>
        </p:nvCxnSpPr>
        <p:spPr>
          <a:xfrm flipH="1" flipV="1">
            <a:off x="7086600" y="4438650"/>
            <a:ext cx="76200" cy="228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7CF22D-ABCF-D660-9122-7453157F03F3}"/>
              </a:ext>
            </a:extLst>
          </p:cNvPr>
          <p:cNvSpPr/>
          <p:nvPr/>
        </p:nvSpPr>
        <p:spPr>
          <a:xfrm>
            <a:off x="1066800" y="4667250"/>
            <a:ext cx="1219200" cy="26649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C6F7BD-655E-BE02-0D31-F47031E119B1}"/>
              </a:ext>
            </a:extLst>
          </p:cNvPr>
          <p:cNvSpPr txBox="1"/>
          <p:nvPr/>
        </p:nvSpPr>
        <p:spPr>
          <a:xfrm>
            <a:off x="78398" y="180975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Credit: NASA YouTube site</a:t>
            </a:r>
          </a:p>
          <a:p>
            <a:r>
              <a:rPr lang="en-US" sz="600" dirty="0"/>
              <a:t>https://www.youtube.com/@NASA</a:t>
            </a:r>
          </a:p>
        </p:txBody>
      </p:sp>
    </p:spTree>
    <p:extLst>
      <p:ext uri="{BB962C8B-B14F-4D97-AF65-F5344CB8AC3E}">
        <p14:creationId xmlns:p14="http://schemas.microsoft.com/office/powerpoint/2010/main" val="196419114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136136</TotalTime>
  <Words>1658</Words>
  <Application>Microsoft Office PowerPoint</Application>
  <PresentationFormat>On-screen Show (16:9)</PresentationFormat>
  <Paragraphs>298</Paragraphs>
  <Slides>25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Narrow</vt:lpstr>
      <vt:lpstr>Calibri</vt:lpstr>
      <vt:lpstr>Courier New</vt:lpstr>
      <vt:lpstr>Symbol</vt:lpstr>
      <vt:lpstr>Default Theme</vt:lpstr>
      <vt:lpstr>Custom Design</vt:lpstr>
      <vt:lpstr>Interplanetary SmallSat Conference 2023 – BioSentinel  </vt:lpstr>
      <vt:lpstr>BioSentinel Mission</vt:lpstr>
      <vt:lpstr>Project Description </vt:lpstr>
      <vt:lpstr>Project Description (Cont.) </vt:lpstr>
      <vt:lpstr>Lunar Impact Risk – Pre-Launch Analysis</vt:lpstr>
      <vt:lpstr>Lunar Impact Risk – Pre-Launch Analysis (Cont.)</vt:lpstr>
      <vt:lpstr>Sequence of Events </vt:lpstr>
      <vt:lpstr>SLS launch: 16 Nov 2022</vt:lpstr>
      <vt:lpstr>View from Orion</vt:lpstr>
      <vt:lpstr>Initial Deployment – Tumbling Anomaly</vt:lpstr>
      <vt:lpstr>OD: Pre-Flyby</vt:lpstr>
      <vt:lpstr>Lunar Flyby</vt:lpstr>
      <vt:lpstr>Flyby Animation</vt:lpstr>
      <vt:lpstr>Eclipse</vt:lpstr>
      <vt:lpstr>OD: Post-Flyby, Heliocentric</vt:lpstr>
      <vt:lpstr>DSN Experience</vt:lpstr>
      <vt:lpstr>Navigation experience</vt:lpstr>
      <vt:lpstr>Navigation experience (Cont.)</vt:lpstr>
      <vt:lpstr>Mission Takeaways</vt:lpstr>
      <vt:lpstr>Appendices</vt:lpstr>
      <vt:lpstr>Flight Tracker</vt:lpstr>
      <vt:lpstr>BioSentinel Subsystems</vt:lpstr>
      <vt:lpstr>Distances to Earth and Moon (short-term)</vt:lpstr>
      <vt:lpstr>OD: Post-Flyby</vt:lpstr>
      <vt:lpstr>Distance to Earth (long-term)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Payne, Stefanie (HQ-CM000)[MIPSS PC]</dc:creator>
  <cp:lastModifiedBy>Alvarellos, Jose L. (ARC-RS)[MILLENNIUM ENGINEERING &amp; INTEGRATION CO]</cp:lastModifiedBy>
  <cp:revision>1922</cp:revision>
  <cp:lastPrinted>2019-03-18T23:58:46Z</cp:lastPrinted>
  <dcterms:created xsi:type="dcterms:W3CDTF">2015-01-15T20:51:12Z</dcterms:created>
  <dcterms:modified xsi:type="dcterms:W3CDTF">2023-04-20T19:05:49Z</dcterms:modified>
</cp:coreProperties>
</file>