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901" r:id="rId3"/>
    <p:sldId id="1323" r:id="rId4"/>
    <p:sldId id="1342" r:id="rId5"/>
    <p:sldId id="1341" r:id="rId6"/>
    <p:sldId id="1343" r:id="rId7"/>
    <p:sldId id="1353" r:id="rId8"/>
    <p:sldId id="1349" r:id="rId9"/>
    <p:sldId id="1345" r:id="rId10"/>
    <p:sldId id="1352" r:id="rId11"/>
    <p:sldId id="1346" r:id="rId12"/>
    <p:sldId id="1347" r:id="rId13"/>
    <p:sldId id="1344" r:id="rId14"/>
    <p:sldId id="1348" r:id="rId15"/>
    <p:sldId id="1350" r:id="rId16"/>
    <p:sldId id="135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0B"/>
    <a:srgbClr val="3D5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79EDA-7671-4143-93E0-8785B983E7AC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EF01-2F71-40C9-B495-6369F444B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1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7E5B-5DDB-457F-BE66-492F0CC7B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B857D-D7B9-4483-BB3A-90067D22E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ED37E-AC70-462D-8F4E-59A00060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A843-31FD-4E34-801F-443019D3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B6877-418C-4176-B705-2BEB42F8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1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7B0D-3AA9-4161-9E5C-4916ADB0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5AE9-A42F-4187-9C94-8EE7C7FA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939E5-1D6F-4FD0-B455-7ECDEB65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F9294-BEDD-40E4-A8EB-EBA37692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C805-C1E3-4D45-9A69-728CA4B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63EB-85DF-4B0D-81AA-DF159CD8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27AB5-BD18-4359-9E1C-8F107D780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D482-6E60-4115-A2B6-C2FFE7A9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17B17-6B5E-44B5-9F94-68C731F8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74A6E-2C6E-47F3-89B0-CFF5529E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8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2158-3F37-46FC-9D8A-3FEAF68B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E304-09B6-4A6E-A488-D273547E6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2197D-7E06-4453-B889-65C45B6C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C983A-D53D-46FC-AA30-884D2750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625F6-8C9A-4E00-9A76-B74BEFE0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270A6-A80C-4750-B129-5678E33B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F3C-E834-4462-8538-5AAE8853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4B8CC-104B-4201-B3F0-35568691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47B5F-D6C1-4B64-B5ED-94E904B29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CF49A-D9B2-4352-89A2-3CE22D49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6AB4-94F5-4A2D-819A-B0DC9D18D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8BADD8-0D41-4086-9F44-30818F94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5C510-D698-4017-8B43-AF7D8966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E715C-D094-4F2F-BC23-57237472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DCCB-CCB4-4048-B85F-16846B5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5049C-4A0C-4B36-87DA-3618041F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54701-C2E2-4B5D-8D08-A4CC6EEF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DC5110-41F2-4064-8E6C-27D0CAAC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1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CA5EE-FE62-4B93-8D0F-04DBB47C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324A43-CAD1-478D-9877-3D693BFD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3C45-8C4F-4C63-BF63-E2A229A4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0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2D2A-F7D0-4029-B44F-BA418257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8289-F5B7-4966-9344-AEAD9395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4112D-1E2D-43AC-8B76-8D6A257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B18E8-F9E1-4C83-BE52-4384BD5E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A5533-D767-4C3E-9D80-B9B31A7C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69949-F75D-4D0A-8260-10160F2E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0B96-279C-480A-907C-BB059BED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02B00-9F41-48D1-BF01-1F5002C0B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9C9A9-98D8-4269-9F11-B97947629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F7BF-D90C-485A-87CF-A96C6BF9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E08B8-6ACD-4A49-977C-30D273AB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83DB-58A5-4FB8-B350-81323AA7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9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78CF-3190-4F0A-90FA-860DEE7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A262C-FB5E-496D-8231-D9657FD21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B5A1-A042-4BC1-B2EF-A7241ED7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9E89-304A-4700-B42C-23D695D9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2AE33-93D2-4E80-9CFC-A2731081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A238A-7AA5-42C1-A21A-A10B876B6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04213-87CE-4402-AABA-6DF772A5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C75B-6E4F-4D68-A749-1A261E00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C772-BC11-49E8-A234-AF7D33BA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B3EA5-0EEC-44D8-BC60-4AD01E4F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62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12192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36726"/>
            <a:ext cx="112776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886200"/>
            <a:ext cx="11176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408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EB4D-4EA1-41F8-94A9-65B42F164A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4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45369"/>
            <a:ext cx="11176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211509" y="153279"/>
            <a:ext cx="400726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285" y="261951"/>
            <a:ext cx="622229" cy="520093"/>
          </a:xfrm>
          <a:prstGeom prst="rect">
            <a:avLst/>
          </a:prstGeom>
        </p:spPr>
      </p:pic>
      <p:pic>
        <p:nvPicPr>
          <p:cNvPr id="20" name="Picture 19" descr="A picture containing arrow&#10;&#10;Description automatically generated">
            <a:extLst>
              <a:ext uri="{FF2B5EF4-FFF2-40B4-BE49-F238E27FC236}">
                <a16:creationId xmlns:a16="http://schemas.microsoft.com/office/drawing/2014/main" id="{CBBD7332-0F11-4780-8369-35911BECB71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330" y="-9089"/>
            <a:ext cx="1013670" cy="1042359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DBAF0F8B-6B76-4E3D-8076-480564F441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4267200" y="6595596"/>
            <a:ext cx="3251200" cy="2624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4E675EC-6434-4D3D-BDC2-847FCFD997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9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C23F-F35C-4663-BABB-98735E1AD59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7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52A6-1222-473E-9E60-90A7C82459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0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6206-CFFE-4F6C-BC0D-7E41DE2B25C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8B26-B701-4F35-896B-34937B06691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59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3BB65-C0A7-4097-879F-BAB7843A516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79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E0BF-B2A2-4D11-AB65-57B03CB5B2B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5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4673-AB23-4B83-B436-07B061AEC44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0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9A818-1385-4409-9B40-F6379BB5282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78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1"/>
            <a:ext cx="24384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1"/>
            <a:ext cx="7112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8D16F-FDDC-4579-A24D-8E77228986F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7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E536-2844-4622-9620-0FB4C2A5F431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811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336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081E1-66BD-4A2A-A70B-C188D5E4918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70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33600" y="1371601"/>
            <a:ext cx="97536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1BB-9335-48F6-B233-DCE699357E9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21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7112000" y="1371601"/>
            <a:ext cx="477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C1914-AE86-4F99-A2A9-E8FE24A57CC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10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133600" y="1"/>
            <a:ext cx="97536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45510-26BF-496B-B37F-262ACC27E05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58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1371601"/>
            <a:ext cx="47752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12000" y="1371601"/>
            <a:ext cx="47752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12000" y="3840163"/>
            <a:ext cx="47752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7F6B-69B4-41A6-8B67-683FDA93BBE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4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F8E59-4A6F-44C7-9F1D-A59A0A03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97F05-61FD-40A1-81D8-84ACE281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0F89C-3ED8-4051-B093-048628885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18182-9A19-4275-8D4B-8A647FD2B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ISSC 2022 beyond LEO, San Luis Obispo, May 2022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C530-C41A-4D57-B372-D7979283D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6AF7-CB83-43BD-96AD-6EE8DA3B2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87111E-F970-4CB1-900D-E4CF544D68A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>
                <a:solidFill>
                  <a:srgbClr val="FFFFFF"/>
                </a:solidFill>
              </a:rPr>
              <a:t>ISSC 2022 beyond LEO, San Luis Obispo, May 2022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761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gmat.sourceforge.net/docs/R2020a/html/index.html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02" y="5125701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 panose="02020404030301010803" pitchFamily="18" charset="0"/>
              </a:rPr>
              <a:t>Jared Bartunek, Gaddiel Gonz</a:t>
            </a:r>
            <a:r>
              <a:rPr lang="en-US" sz="2000" b="1" u="none" dirty="0">
                <a:solidFill>
                  <a:srgbClr val="FFFFFF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á</a:t>
            </a:r>
            <a:r>
              <a:rPr lang="en-US" sz="2000" b="1" u="none" dirty="0">
                <a:solidFill>
                  <a:srgbClr val="FFFFFF"/>
                </a:solidFill>
                <a:latin typeface="Garamond" panose="02020404030301010803" pitchFamily="18" charset="0"/>
              </a:rPr>
              <a:t>lez </a:t>
            </a:r>
            <a:r>
              <a:rPr lang="en-US" sz="2000" b="1" u="none" dirty="0" err="1">
                <a:solidFill>
                  <a:srgbClr val="FFFFFF"/>
                </a:solidFill>
                <a:latin typeface="Garamond" panose="02020404030301010803" pitchFamily="18" charset="0"/>
              </a:rPr>
              <a:t>Mejías</a:t>
            </a:r>
            <a:r>
              <a:rPr lang="en-US" sz="2000" b="1" dirty="0">
                <a:solidFill>
                  <a:srgbClr val="FFFFFF"/>
                </a:solidFill>
                <a:latin typeface="Garamond"/>
              </a:rPr>
              <a:t>, Dr. Greg Ogden</a:t>
            </a:r>
            <a:endParaRPr lang="en-US" sz="20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Department of Chemical &amp; Environmental Engineering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arrow&#10;&#10;Description automatically generated">
            <a:extLst>
              <a:ext uri="{FF2B5EF4-FFF2-40B4-BE49-F238E27FC236}">
                <a16:creationId xmlns:a16="http://schemas.microsoft.com/office/drawing/2014/main" id="{3822BD79-4B57-4AEC-8FF0-AB2FA3A6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57" y="13981"/>
            <a:ext cx="1292382" cy="13289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FF5C16-7049-4671-9BC2-48E4BDB02D9C}"/>
              </a:ext>
            </a:extLst>
          </p:cNvPr>
          <p:cNvSpPr/>
          <p:nvPr/>
        </p:nvSpPr>
        <p:spPr bwMode="auto">
          <a:xfrm>
            <a:off x="1524000" y="2011682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C9521-05CC-4C95-A45D-78AE4439C5C0}"/>
              </a:ext>
            </a:extLst>
          </p:cNvPr>
          <p:cNvSpPr txBox="1"/>
          <p:nvPr/>
        </p:nvSpPr>
        <p:spPr>
          <a:xfrm>
            <a:off x="52862" y="4382152"/>
            <a:ext cx="1208627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1" u="none" dirty="0">
                <a:solidFill>
                  <a:schemeClr val="bg1"/>
                </a:solidFill>
                <a:latin typeface="Garamond" panose="02020404030301010803" pitchFamily="18" charset="0"/>
              </a:rPr>
              <a:t>Space Debris Mitigation: Cloud Interceptor Method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981EE2-A2DD-4D4F-BFEA-9CF052F35895}"/>
              </a:ext>
            </a:extLst>
          </p:cNvPr>
          <p:cNvSpPr/>
          <p:nvPr/>
        </p:nvSpPr>
        <p:spPr bwMode="auto">
          <a:xfrm>
            <a:off x="0" y="2011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7B3A79-C8F7-412E-B4A9-052A4CAF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2" y="26894"/>
            <a:ext cx="1313374" cy="1344562"/>
          </a:xfrm>
          <a:prstGeom prst="rect">
            <a:avLst/>
          </a:prstGeom>
        </p:spPr>
      </p:pic>
      <p:pic>
        <p:nvPicPr>
          <p:cNvPr id="11266" name="Picture 2" descr="Swarm chooses Momentus and SpaceX to launch tiny satellites - GeekWire">
            <a:extLst>
              <a:ext uri="{FF2B5EF4-FFF2-40B4-BE49-F238E27FC236}">
                <a16:creationId xmlns:a16="http://schemas.microsoft.com/office/drawing/2014/main" id="{752B9A21-5D54-423E-951D-F3D131403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4" r="17591"/>
          <a:stretch/>
        </p:blipFill>
        <p:spPr bwMode="auto">
          <a:xfrm>
            <a:off x="2651528" y="1474531"/>
            <a:ext cx="3380576" cy="270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NASA's DART Spacecraft Hitting an Asteroid Headed by Earth at 6.6  kilometers per second simulation - YouTube">
            <a:extLst>
              <a:ext uri="{FF2B5EF4-FFF2-40B4-BE49-F238E27FC236}">
                <a16:creationId xmlns:a16="http://schemas.microsoft.com/office/drawing/2014/main" id="{77BC1B82-8C8B-449E-AC55-801DE907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13161" y="1935452"/>
            <a:ext cx="2753868" cy="165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BF63D0-6A91-4E9F-932D-3DF730F6A8B7}"/>
              </a:ext>
            </a:extLst>
          </p:cNvPr>
          <p:cNvSpPr/>
          <p:nvPr/>
        </p:nvSpPr>
        <p:spPr bwMode="auto">
          <a:xfrm>
            <a:off x="15317" y="4236876"/>
            <a:ext cx="12192000" cy="568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313AC22-FCF2-47D3-BD6D-13075D374DF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11" y="118682"/>
            <a:ext cx="1545215" cy="11841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2BBCB90-61E5-401D-B2AE-F11B79D3552B}"/>
              </a:ext>
            </a:extLst>
          </p:cNvPr>
          <p:cNvSpPr/>
          <p:nvPr/>
        </p:nvSpPr>
        <p:spPr bwMode="auto">
          <a:xfrm>
            <a:off x="-15317" y="1355103"/>
            <a:ext cx="12192000" cy="457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u="sng">
              <a:latin typeface="Garamond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B6258-AB6A-44CE-8D58-9E5684B9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9918" y="6367336"/>
            <a:ext cx="4114800" cy="365125"/>
          </a:xfrm>
        </p:spPr>
        <p:txBody>
          <a:bodyPr/>
          <a:lstStyle/>
          <a:p>
            <a:r>
              <a:rPr lang="es-ES" dirty="0"/>
              <a:t>ISSC 2022 beyond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11CF3-8934-4F44-8923-9A518D2D08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7421" y="1466370"/>
            <a:ext cx="4546918" cy="2675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F22FA-80B7-473B-96F4-689DC2E317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17" y="1453076"/>
            <a:ext cx="3437818" cy="27682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Where we fit in</a:t>
            </a:r>
          </a:p>
          <a:p>
            <a:r>
              <a:rPr lang="en-US" dirty="0"/>
              <a:t>Objective</a:t>
            </a:r>
          </a:p>
          <a:p>
            <a:r>
              <a:rPr lang="en-US" dirty="0"/>
              <a:t>Method</a:t>
            </a:r>
          </a:p>
          <a:p>
            <a:r>
              <a:rPr lang="en-US" dirty="0"/>
              <a:t>Analysis/Results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Future Plans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EFBDA-DD96-4823-A6FB-DBE054568F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015F-A750-4A1D-AA6A-35525BAF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 -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B32E-CBD8-4D9D-8FF8-9B8C59E49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71" y="4584882"/>
            <a:ext cx="4315577" cy="1744897"/>
          </a:xfrm>
        </p:spPr>
        <p:txBody>
          <a:bodyPr/>
          <a:lstStyle/>
          <a:p>
            <a:r>
              <a:rPr lang="en-US" sz="2400" dirty="0"/>
              <a:t>Existing problem since 1957</a:t>
            </a:r>
          </a:p>
          <a:p>
            <a:r>
              <a:rPr lang="en-US" sz="2400" dirty="0"/>
              <a:t>Exponentially increasing</a:t>
            </a:r>
          </a:p>
          <a:p>
            <a:r>
              <a:rPr lang="en-US" sz="2400" dirty="0"/>
              <a:t>Accumulation could lead to the Kessler Syndrome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89E7F-2F65-4DE9-9FAF-8782B9374B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FE1AC2-6E5B-48AA-B74A-3C40F9789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76" y="1858058"/>
            <a:ext cx="6987063" cy="4471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8C0D53-E599-464A-9D7B-1A9657A85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143001"/>
            <a:ext cx="3320846" cy="33208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7C97E0-52E8-4F41-BBF3-AC97AB230D53}"/>
              </a:ext>
            </a:extLst>
          </p:cNvPr>
          <p:cNvSpPr txBox="1"/>
          <p:nvPr/>
        </p:nvSpPr>
        <p:spPr>
          <a:xfrm>
            <a:off x="10443783" y="6211699"/>
            <a:ext cx="1008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chemeClr val="bg2"/>
                </a:solidFill>
              </a:rPr>
              <a:t>Reesman</a:t>
            </a:r>
            <a:r>
              <a:rPr lang="en-US" sz="1050" dirty="0">
                <a:solidFill>
                  <a:schemeClr val="bg2"/>
                </a:solidFill>
              </a:rPr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203550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E2C7-D082-4F98-BB6F-577ABF69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News Headlines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BEFC369-DFB6-42F0-BEB3-B33321915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051"/>
          <a:stretch/>
        </p:blipFill>
        <p:spPr>
          <a:xfrm>
            <a:off x="0" y="2273087"/>
            <a:ext cx="6150440" cy="344191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2BD62-6357-4C5A-9F59-A740D564A0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399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beyond LEO, San Luis Obispo, May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C5CCBB-C22D-4D98-9D5D-2EF3BE8DB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152" y="2273087"/>
            <a:ext cx="6139848" cy="34419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8168D0-970F-4CE0-8A89-2F75B7963B70}"/>
              </a:ext>
            </a:extLst>
          </p:cNvPr>
          <p:cNvSpPr txBox="1"/>
          <p:nvPr/>
        </p:nvSpPr>
        <p:spPr>
          <a:xfrm>
            <a:off x="4535819" y="5728314"/>
            <a:ext cx="26994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O’Callaghan, 2022	</a:t>
            </a:r>
            <a:r>
              <a:rPr lang="en-US" sz="1050" dirty="0" err="1">
                <a:solidFill>
                  <a:schemeClr val="bg2"/>
                </a:solidFill>
              </a:rPr>
              <a:t>Gohd</a:t>
            </a:r>
            <a:r>
              <a:rPr lang="en-US" sz="1050" dirty="0">
                <a:solidFill>
                  <a:schemeClr val="bg2"/>
                </a:solidFill>
              </a:rPr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1369790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CEA7-781E-4C1A-AB2E-FFBFE2E98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Space Debris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65702-9580-467C-B8BE-5AA6DAED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7C222F-39CC-40E3-9DB8-B7136BBDA0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1DA8D-6A92-41F8-BB8C-C8E794CD5F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30" y="1945368"/>
            <a:ext cx="7583966" cy="446341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37A20B-438E-4D07-B507-DCC0EC04475A}"/>
              </a:ext>
            </a:extLst>
          </p:cNvPr>
          <p:cNvSpPr txBox="1">
            <a:spLocks/>
          </p:cNvSpPr>
          <p:nvPr/>
        </p:nvSpPr>
        <p:spPr bwMode="auto">
          <a:xfrm>
            <a:off x="8141193" y="5464279"/>
            <a:ext cx="3852538" cy="63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u="none" kern="0" dirty="0"/>
              <a:t>Visualization of space debris in 2012.         	                         	      (Michael Najjar, 2012)</a:t>
            </a:r>
          </a:p>
        </p:txBody>
      </p:sp>
    </p:spTree>
    <p:extLst>
      <p:ext uri="{BB962C8B-B14F-4D97-AF65-F5344CB8AC3E}">
        <p14:creationId xmlns:p14="http://schemas.microsoft.com/office/powerpoint/2010/main" val="1642738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2EB4-6546-4287-A038-B0566FF5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 – Cloud Interceptor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5A9E1-94D9-46EC-9CD2-C157C1A9B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87580"/>
            <a:ext cx="11176000" cy="2161410"/>
          </a:xfrm>
        </p:spPr>
        <p:txBody>
          <a:bodyPr/>
          <a:lstStyle/>
          <a:p>
            <a:r>
              <a:rPr lang="en-US" dirty="0"/>
              <a:t>We are proposing a cloud interceptor to deorbit large pieces of debris</a:t>
            </a:r>
          </a:p>
          <a:p>
            <a:r>
              <a:rPr lang="en-US" dirty="0"/>
              <a:t>Through contact with the material cloud, the orbital mechanics of the debris will be altered enough to deorbit it through atmospheric contact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4493F9-FA64-49C0-B6E6-E01956655F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01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741D-1C25-45E8-AEFD-D44B10D37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R3 Rocket Assembly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AE268-AE5D-4A9A-8972-4817F979F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088" y="1945369"/>
            <a:ext cx="5360511" cy="4463414"/>
          </a:xfrm>
        </p:spPr>
        <p:txBody>
          <a:bodyPr/>
          <a:lstStyle/>
          <a:p>
            <a:r>
              <a:rPr lang="en-US" dirty="0"/>
              <a:t>Consisting of:</a:t>
            </a:r>
          </a:p>
          <a:p>
            <a:pPr lvl="1"/>
            <a:r>
              <a:rPr lang="en-US" dirty="0"/>
              <a:t>First stage solid rocket motor</a:t>
            </a:r>
          </a:p>
          <a:p>
            <a:pPr lvl="1"/>
            <a:r>
              <a:rPr lang="en-US" dirty="0"/>
              <a:t>Support ring</a:t>
            </a:r>
          </a:p>
          <a:p>
            <a:pPr lvl="1"/>
            <a:r>
              <a:rPr lang="en-US" dirty="0"/>
              <a:t>First stage LOX fuel tank</a:t>
            </a:r>
          </a:p>
          <a:p>
            <a:pPr lvl="1"/>
            <a:r>
              <a:rPr lang="en-US" dirty="0"/>
              <a:t>Second stage fuel tank </a:t>
            </a:r>
          </a:p>
          <a:p>
            <a:pPr lvl="1"/>
            <a:r>
              <a:rPr lang="en-US" dirty="0"/>
              <a:t>Second stage booster</a:t>
            </a:r>
          </a:p>
          <a:p>
            <a:pPr lvl="1"/>
            <a:r>
              <a:rPr lang="en-US" dirty="0"/>
              <a:t>Nose cone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98AB5-5B5E-41A7-883B-9B8DC8BD7A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beyond LEO, San Luis Obispo, May 2022</a:t>
            </a:r>
            <a:endParaRPr lang="en-US" dirty="0"/>
          </a:p>
        </p:txBody>
      </p:sp>
      <p:pic>
        <p:nvPicPr>
          <p:cNvPr id="5" name="R3_Rocket_Demo">
            <a:hlinkClick r:id="" action="ppaction://media"/>
            <a:extLst>
              <a:ext uri="{FF2B5EF4-FFF2-40B4-BE49-F238E27FC236}">
                <a16:creationId xmlns:a16="http://schemas.microsoft.com/office/drawing/2014/main" id="{37A19F62-FFCF-40C2-9168-91D435A3DD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1913719"/>
            <a:ext cx="5815489" cy="44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3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44593-05D6-4D88-A668-9CA6AEB97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– Con 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8152-C3F7-41ED-A06E-7F4D2A70E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5369"/>
            <a:ext cx="3214688" cy="446341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Track debris using open-source software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Determine threat level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Launch rocket from TX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Deploy second stage and spray material cloud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Intercept debris with cloud and deorbit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Recover rocket bodies in Gulf of Mexico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E58D9-D912-4C47-8861-AC2859DCA8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5" name="Interceptor">
            <a:hlinkClick r:id="" action="ppaction://media"/>
            <a:extLst>
              <a:ext uri="{FF2B5EF4-FFF2-40B4-BE49-F238E27FC236}">
                <a16:creationId xmlns:a16="http://schemas.microsoft.com/office/drawing/2014/main" id="{9AF97745-2B55-44BB-89F7-6D6C896E07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3824288" y="1944733"/>
            <a:ext cx="567531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6E596E-39B9-40B9-B251-26062E457213}"/>
              </a:ext>
            </a:extLst>
          </p:cNvPr>
          <p:cNvSpPr txBox="1"/>
          <p:nvPr/>
        </p:nvSpPr>
        <p:spPr>
          <a:xfrm>
            <a:off x="9499600" y="3406675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none" dirty="0">
                <a:solidFill>
                  <a:srgbClr val="92D050"/>
                </a:solidFill>
              </a:rPr>
              <a:t>First Stage</a:t>
            </a:r>
          </a:p>
          <a:p>
            <a:endParaRPr lang="en-US" b="1" u="none" dirty="0"/>
          </a:p>
          <a:p>
            <a:r>
              <a:rPr lang="en-US" b="1" u="none" dirty="0">
                <a:solidFill>
                  <a:schemeClr val="tx2">
                    <a:lumMod val="50000"/>
                  </a:schemeClr>
                </a:solidFill>
              </a:rPr>
              <a:t>Second Stage / Interceptor</a:t>
            </a:r>
          </a:p>
          <a:p>
            <a:endParaRPr lang="en-US" b="1" u="none" dirty="0"/>
          </a:p>
          <a:p>
            <a:r>
              <a:rPr lang="en-US" b="1" u="none" dirty="0">
                <a:solidFill>
                  <a:srgbClr val="FF00FF"/>
                </a:solidFill>
              </a:rPr>
              <a:t>Debris</a:t>
            </a:r>
          </a:p>
        </p:txBody>
      </p:sp>
    </p:spTree>
    <p:extLst>
      <p:ext uri="{BB962C8B-B14F-4D97-AF65-F5344CB8AC3E}">
        <p14:creationId xmlns:p14="http://schemas.microsoft.com/office/powerpoint/2010/main" val="360497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E8BA4-5F7C-4A5E-89B3-344DC327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954" y="1175921"/>
            <a:ext cx="11176000" cy="715057"/>
          </a:xfrm>
        </p:spPr>
        <p:txBody>
          <a:bodyPr/>
          <a:lstStyle/>
          <a:p>
            <a:pPr algn="l"/>
            <a:r>
              <a:rPr lang="en-US" dirty="0"/>
              <a:t>Debris Path Modeling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7B4425-CB2D-4767-AEBD-29ACB0A20B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33C0CC-652F-4700-872E-E9522ECEB0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090" y="3852958"/>
            <a:ext cx="5376909" cy="255582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CC60FBB-7FC8-4AA0-AEC7-DEF1A99E0C0A}"/>
              </a:ext>
            </a:extLst>
          </p:cNvPr>
          <p:cNvSpPr txBox="1">
            <a:spLocks/>
          </p:cNvSpPr>
          <p:nvPr/>
        </p:nvSpPr>
        <p:spPr bwMode="auto">
          <a:xfrm>
            <a:off x="609600" y="2077791"/>
            <a:ext cx="5486396" cy="177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kern="0" dirty="0"/>
              <a:t>Debris trajectory can be modeled from parameters taken from free tracking sources</a:t>
            </a:r>
          </a:p>
        </p:txBody>
      </p:sp>
      <p:pic>
        <p:nvPicPr>
          <p:cNvPr id="15" name="GMAT_Debris_Map_Trimmed">
            <a:hlinkClick r:id="" action="ppaction://media"/>
            <a:extLst>
              <a:ext uri="{FF2B5EF4-FFF2-40B4-BE49-F238E27FC236}">
                <a16:creationId xmlns:a16="http://schemas.microsoft.com/office/drawing/2014/main" id="{7816D9A6-0D8B-48BC-8E09-3D0A667D70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5996" y="3850933"/>
            <a:ext cx="5031840" cy="2557852"/>
          </a:xfrm>
          <a:prstGeom prst="rect">
            <a:avLst/>
          </a:prstGeom>
        </p:spPr>
      </p:pic>
      <p:pic>
        <p:nvPicPr>
          <p:cNvPr id="16" name="GMAT_Debris_Globe_Trimmed">
            <a:hlinkClick r:id="" action="ppaction://media"/>
            <a:extLst>
              <a:ext uri="{FF2B5EF4-FFF2-40B4-BE49-F238E27FC236}">
                <a16:creationId xmlns:a16="http://schemas.microsoft.com/office/drawing/2014/main" id="{42CE955E-E04D-44DD-897E-AF6F9EDDC69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5997" y="1370223"/>
            <a:ext cx="5031840" cy="255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4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A8C44-879C-42A6-81FA-79EE83CD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DAF58-1498-4A41-BE46-7E5487A66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556" y="2890393"/>
            <a:ext cx="3629043" cy="2573365"/>
          </a:xfrm>
        </p:spPr>
        <p:txBody>
          <a:bodyPr/>
          <a:lstStyle/>
          <a:p>
            <a:r>
              <a:rPr lang="en-US" sz="2400" dirty="0"/>
              <a:t>Preliminary modeling for the two-stage interceptor rocket</a:t>
            </a:r>
          </a:p>
          <a:p>
            <a:r>
              <a:rPr lang="en-US" sz="2400" dirty="0"/>
              <a:t>Shows two distinct burns and loss of boosters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2A89F-7EB5-4FDD-84AE-47D401CE96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04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1B1CC0-C073-4837-AF2C-0F3836792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1" y="1945369"/>
            <a:ext cx="7750155" cy="446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1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EBCD3-64BD-4590-A621-90750D53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55C02-DFF4-497A-BD8C-4F9DE6A765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945369"/>
                <a:ext cx="6101918" cy="3803766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+mj-lt"/>
                  </a:rPr>
                  <a:t>Target mass to interact with: 0.58 kg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+mj-lt"/>
                  </a:rPr>
                  <a:t>Total energy transfer: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>
                    <a:latin typeface="+mj-lt"/>
                  </a:rPr>
                  <a:t>One droplet: 0.002 J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>
                    <a:latin typeface="+mj-lt"/>
                  </a:rPr>
                  <a:t>Target mass: 16.15 MJ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+mj-lt"/>
                  </a:rPr>
                  <a:t>Energy/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+mj-lt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+mj-lt"/>
                          </a:rPr>
                          <m:t>𝑨</m:t>
                        </m:r>
                      </m:e>
                      <m:sub>
                        <m:r>
                          <a:rPr lang="en-US" b="1" i="1" smtClean="0">
                            <a:latin typeface="+mj-lt"/>
                          </a:rPr>
                          <m:t>𝒅𝒆𝒃𝒓𝒊𝒔</m:t>
                        </m:r>
                      </m:sub>
                    </m:sSub>
                  </m:oMath>
                </a14:m>
                <a:r>
                  <a:rPr lang="en-US" dirty="0">
                    <a:latin typeface="+mj-lt"/>
                  </a:rPr>
                  <a:t>: 3457 kJ/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+mj-lt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+mj-lt"/>
                          </a:rPr>
                          <m:t>𝒎</m:t>
                        </m:r>
                      </m:e>
                      <m:sup>
                        <m:r>
                          <a:rPr lang="en-US" b="1" i="1" smtClean="0">
                            <a:latin typeface="+mj-lt"/>
                          </a:rPr>
                          <m:t>𝟐</m:t>
                        </m:r>
                      </m:sup>
                    </m:sSup>
                  </m:oMath>
                </a14:m>
                <a:endParaRPr lang="en-US" dirty="0">
                  <a:latin typeface="+mj-lt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55C02-DFF4-497A-BD8C-4F9DE6A765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945369"/>
                <a:ext cx="6101918" cy="3803766"/>
              </a:xfrm>
              <a:blipFill>
                <a:blip r:embed="rId2"/>
                <a:stretch>
                  <a:fillRect l="-400" r="-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2EF64-86D4-4AD2-8398-9849D46F1A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20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F6355-40A7-4F6D-BA82-AB83F0E42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518" y="1945369"/>
            <a:ext cx="5083880" cy="380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5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E18A-12B0-4D9D-B325-D0513A5D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F6DC1-87F8-4F7D-BE06-858CA1694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Being in Puerto Rico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Not being able to work as a team in person</a:t>
            </a:r>
          </a:p>
          <a:p>
            <a:r>
              <a:rPr lang="en-US" dirty="0">
                <a:sym typeface="Wingdings" panose="05000000000000000000" pitchFamily="2" charset="2"/>
              </a:rPr>
              <a:t>Accessing high-fidelity software</a:t>
            </a:r>
          </a:p>
          <a:p>
            <a:r>
              <a:rPr lang="en-US" dirty="0">
                <a:sym typeface="Wingdings" panose="05000000000000000000" pitchFamily="2" charset="2"/>
              </a:rPr>
              <a:t>Field is constantly changing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080FD-4F21-4F3B-B01A-09F8E46560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20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79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F9ABE-F37E-4FD4-9BE8-81405DA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2C90F-E0E8-4AC9-B4B2-7D594B3A5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Simulate the nozzle flow and resulting cloud shape</a:t>
            </a:r>
          </a:p>
          <a:p>
            <a:r>
              <a:rPr lang="en-US" dirty="0"/>
              <a:t>Working to increase capability between trajectory simulations</a:t>
            </a:r>
          </a:p>
          <a:p>
            <a:r>
              <a:rPr lang="en-US" dirty="0"/>
              <a:t>Write white paper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3B9C2-FEFC-4A62-8113-59C380A53A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2000" y="6595597"/>
            <a:ext cx="3251200" cy="262403"/>
          </a:xfrm>
        </p:spPr>
        <p:txBody>
          <a:bodyPr/>
          <a:lstStyle/>
          <a:p>
            <a:pPr>
              <a:defRPr/>
            </a:pPr>
            <a:r>
              <a:rPr lang="es-ES" dirty="0"/>
              <a:t>ISSC 2022 </a:t>
            </a:r>
            <a:r>
              <a:rPr lang="es-ES" dirty="0" err="1"/>
              <a:t>beyond</a:t>
            </a:r>
            <a:r>
              <a:rPr lang="es-ES" dirty="0"/>
              <a:t> LEO, San Luis Obispo, May 2022</a:t>
            </a:r>
            <a:endParaRPr lang="en-US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7F6124EA-C8CC-4294-8379-D479CF2192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5E5B05-2ACB-42A9-AF6A-C69434A5B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810" y="3493147"/>
            <a:ext cx="3903579" cy="291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8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A1A24-8D6B-4D82-8F99-2AA587F5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2DBC0-0207-4E19-BDA9-BC18FB2B6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D7AF6-DBB3-4F40-9152-57DFAA539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1FBB-21CE-4755-9E96-AB3D23DAC583}"/>
              </a:ext>
            </a:extLst>
          </p:cNvPr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E4752-6C1A-4483-B34B-C0B8825A7A04}"/>
              </a:ext>
            </a:extLst>
          </p:cNvPr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7" name="Rectangle 2" descr=" 8">
            <a:extLst>
              <a:ext uri="{FF2B5EF4-FFF2-40B4-BE49-F238E27FC236}">
                <a16:creationId xmlns:a16="http://schemas.microsoft.com/office/drawing/2014/main" id="{5687F2C8-E3B3-4D3D-915D-1478A2C1E0C4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492125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F1288-714D-4E70-98A4-E67E339DDFA7}"/>
              </a:ext>
            </a:extLst>
          </p:cNvPr>
          <p:cNvSpPr/>
          <p:nvPr/>
        </p:nvSpPr>
        <p:spPr bwMode="auto">
          <a:xfrm>
            <a:off x="0" y="0"/>
            <a:ext cx="12192000" cy="6894513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Microsoft YaHei" panose="020B0503020204020204" pitchFamily="34" charset="-122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13128C-A048-4F64-8613-CEF43FAC17F8}"/>
              </a:ext>
            </a:extLst>
          </p:cNvPr>
          <p:cNvSpPr txBox="1"/>
          <p:nvPr/>
        </p:nvSpPr>
        <p:spPr>
          <a:xfrm>
            <a:off x="1839118" y="6030428"/>
            <a:ext cx="871696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Asteroid Science, Technology and Exploration Research Organized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/>
                <a:ea typeface="Microsoft YaHei" panose="020B0503020204020204" pitchFamily="34" charset="-122"/>
                <a:cs typeface="Times New Roman" panose="02020603050405020304" pitchFamily="18" charset="0"/>
              </a:rPr>
              <a:t>by Inclusive eDucation (ASTEROID) Center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3FDE46-68C2-492F-AFBB-888050BCC2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571" y="86171"/>
            <a:ext cx="5057659" cy="59006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FECBBB-BA43-44CC-93CE-358E70C08A61}"/>
              </a:ext>
            </a:extLst>
          </p:cNvPr>
          <p:cNvSpPr txBox="1"/>
          <p:nvPr/>
        </p:nvSpPr>
        <p:spPr>
          <a:xfrm>
            <a:off x="1417286" y="2967335"/>
            <a:ext cx="3227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08497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589E2-180C-4C1A-AD98-26EF773D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32C39-559F-42D3-8E1D-6459FD17B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050" dirty="0">
                <a:effectLst/>
              </a:rPr>
              <a:t>“About Space Debris.” </a:t>
            </a:r>
            <a:r>
              <a:rPr lang="en-US" sz="1050" i="1" dirty="0">
                <a:effectLst/>
              </a:rPr>
              <a:t>ESA</a:t>
            </a:r>
            <a:r>
              <a:rPr lang="en-US" sz="1050" dirty="0">
                <a:effectLst/>
              </a:rPr>
              <a:t>, https://www.esa.int/Safety_Security/Space_Debris/About_space_debris. </a:t>
            </a:r>
          </a:p>
          <a:p>
            <a:r>
              <a:rPr lang="en-US" sz="1050" dirty="0">
                <a:effectLst/>
              </a:rPr>
              <a:t>Al Jazeera. “Space Debris: The Rubbish You Didn't See Coming.” </a:t>
            </a:r>
            <a:r>
              <a:rPr lang="en-US" sz="1050" i="1" dirty="0">
                <a:effectLst/>
              </a:rPr>
              <a:t>Space News | Al Jazeera</a:t>
            </a:r>
            <a:r>
              <a:rPr lang="en-US" sz="1050" dirty="0">
                <a:effectLst/>
              </a:rPr>
              <a:t>, Al Jazeera, 21 Nov. 2021, https://www.aljazeera.com/podcasts/2021/11/20/space-debris-the-trash-you-didnt-see-coming. </a:t>
            </a:r>
          </a:p>
          <a:p>
            <a:r>
              <a:rPr lang="en-US" sz="1050" dirty="0">
                <a:effectLst/>
              </a:rPr>
              <a:t>Amos, Paul Rincon &amp; Jonathan. “Russian Anti-Satellite Test Adds to Worsening Problem of Space Debris.” </a:t>
            </a:r>
            <a:r>
              <a:rPr lang="en-US" sz="1050" i="1" dirty="0">
                <a:effectLst/>
              </a:rPr>
              <a:t>BBC News</a:t>
            </a:r>
            <a:r>
              <a:rPr lang="en-US" sz="1050" dirty="0">
                <a:effectLst/>
              </a:rPr>
              <a:t>, BBC, 16 Nov. 2021, https://www.bbc.com/news/science-environment-59307862. </a:t>
            </a:r>
          </a:p>
          <a:p>
            <a:r>
              <a:rPr lang="en-US" sz="1050" dirty="0">
                <a:effectLst/>
              </a:rPr>
              <a:t>“Classification of Artificial Space Debris.” </a:t>
            </a:r>
            <a:r>
              <a:rPr lang="en-US" sz="1050" i="1" dirty="0">
                <a:effectLst/>
              </a:rPr>
              <a:t>Space Debris - A Guide</a:t>
            </a:r>
            <a:r>
              <a:rPr lang="en-US" sz="1050" dirty="0">
                <a:effectLst/>
              </a:rPr>
              <a:t>, https://www.spaceacademy.net.au/watch/debris/gsd/gsd.htm#class. </a:t>
            </a:r>
          </a:p>
          <a:p>
            <a:r>
              <a:rPr lang="en-US" sz="1050" dirty="0">
                <a:effectLst/>
              </a:rPr>
              <a:t>Ganguli, Gurudas, et al. </a:t>
            </a:r>
            <a:r>
              <a:rPr lang="en-US" sz="1050" i="1" dirty="0">
                <a:effectLst/>
              </a:rPr>
              <a:t>A Concept For Elimination Of Small Orbital Debris</a:t>
            </a:r>
            <a:r>
              <a:rPr lang="en-US" sz="1050" dirty="0">
                <a:effectLst/>
              </a:rPr>
              <a:t>. https://arxiv.org/ftp/arxiv/papers/1104/1104.1401.pdf. </a:t>
            </a:r>
          </a:p>
          <a:p>
            <a:r>
              <a:rPr lang="en-US" sz="1050" dirty="0">
                <a:effectLst/>
              </a:rPr>
              <a:t>Garcia, Mark. “Space Debris and Human Spacecraft.” </a:t>
            </a:r>
            <a:r>
              <a:rPr lang="en-US" sz="1050" i="1" dirty="0">
                <a:effectLst/>
              </a:rPr>
              <a:t>NASA</a:t>
            </a:r>
            <a:r>
              <a:rPr lang="en-US" sz="1050" dirty="0">
                <a:effectLst/>
              </a:rPr>
              <a:t>, NASA, 14 Apr. 2015, https://www.nasa.gov/mission_pages/station/news/orbital_debris.html. </a:t>
            </a:r>
          </a:p>
          <a:p>
            <a:r>
              <a:rPr lang="en-US" sz="1050" dirty="0">
                <a:effectLst/>
              </a:rPr>
              <a:t>“General Mission Analysis Tool (GMAT) User Guide.” </a:t>
            </a:r>
            <a:r>
              <a:rPr lang="en-US" sz="1050" i="1" dirty="0">
                <a:effectLst/>
              </a:rPr>
              <a:t>General Mission Analysis Tool (GMAT)</a:t>
            </a:r>
            <a:r>
              <a:rPr lang="en-US" sz="1050" dirty="0">
                <a:effectLst/>
              </a:rPr>
              <a:t>, </a:t>
            </a:r>
            <a:r>
              <a:rPr lang="en-US" sz="1050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http://gmat.sourceforge.net/docs/R2020a/html/index.html</a:t>
            </a:r>
            <a:r>
              <a:rPr lang="en-US" sz="1050" dirty="0">
                <a:effectLst/>
              </a:rPr>
              <a:t>.</a:t>
            </a:r>
          </a:p>
          <a:p>
            <a:r>
              <a:rPr lang="en-US" sz="1050" dirty="0" err="1">
                <a:effectLst/>
              </a:rPr>
              <a:t>Gohd</a:t>
            </a:r>
            <a:r>
              <a:rPr lang="en-US" sz="1050" dirty="0">
                <a:effectLst/>
              </a:rPr>
              <a:t>, Chelsea. “Russian Anti-Satellite Missile Test Was the First of Its Kind.” </a:t>
            </a:r>
            <a:r>
              <a:rPr lang="en-US" sz="1050" i="1" dirty="0">
                <a:effectLst/>
              </a:rPr>
              <a:t>Space.com</a:t>
            </a:r>
            <a:r>
              <a:rPr lang="en-US" sz="1050" dirty="0">
                <a:effectLst/>
              </a:rPr>
              <a:t>, Space, 17 Nov. 2021, https://www.space.com/russia-anti-satellite-missile-test-first-of-its-kind.  </a:t>
            </a:r>
          </a:p>
          <a:p>
            <a:r>
              <a:rPr lang="en-US" sz="1050" dirty="0">
                <a:effectLst/>
              </a:rPr>
              <a:t>Johnson, Michael. “Sensor to Monitor Orbital Debris Outside Space Station.” </a:t>
            </a:r>
            <a:r>
              <a:rPr lang="en-US" sz="1050" i="1" dirty="0">
                <a:effectLst/>
              </a:rPr>
              <a:t>NASA</a:t>
            </a:r>
            <a:r>
              <a:rPr lang="en-US" sz="1050" dirty="0">
                <a:effectLst/>
              </a:rPr>
              <a:t>, NASA, 12 Dec. 2017, https://www.nasa.gov/mission_pages/station/research/news/sensor_to_monitor_orbital_debris_outside_ISS. </a:t>
            </a:r>
          </a:p>
          <a:p>
            <a:r>
              <a:rPr lang="en-US" sz="1050" dirty="0" err="1">
                <a:effectLst/>
              </a:rPr>
              <a:t>Liou</a:t>
            </a:r>
            <a:r>
              <a:rPr lang="en-US" sz="1050" dirty="0">
                <a:effectLst/>
              </a:rPr>
              <a:t>, J.C. </a:t>
            </a:r>
            <a:r>
              <a:rPr lang="en-US" sz="1050" i="1" dirty="0">
                <a:effectLst/>
              </a:rPr>
              <a:t>Engineering and Technology Challenges for Active Debris Removal</a:t>
            </a:r>
            <a:r>
              <a:rPr lang="en-US" sz="1050" dirty="0">
                <a:effectLst/>
              </a:rPr>
              <a:t>. https://www.eucass-proceedings.eu/articles/eucass/pdf/2013/01/eucass4p735.pdf. </a:t>
            </a:r>
          </a:p>
          <a:p>
            <a:r>
              <a:rPr lang="en-US" sz="1050" dirty="0">
                <a:effectLst/>
              </a:rPr>
              <a:t>“A Model of the Space Debris Environment.” </a:t>
            </a:r>
            <a:r>
              <a:rPr lang="en-US" sz="1050" i="1" dirty="0">
                <a:effectLst/>
              </a:rPr>
              <a:t>Joint Air Power Competence Centre</a:t>
            </a:r>
            <a:r>
              <a:rPr lang="en-US" sz="1050" dirty="0">
                <a:effectLst/>
              </a:rPr>
              <a:t>, 5 July 2016, https://www.japcc.org/model-space-debris-environment/. </a:t>
            </a:r>
          </a:p>
          <a:p>
            <a:r>
              <a:rPr lang="en-US" sz="1050" i="1" dirty="0">
                <a:effectLst/>
              </a:rPr>
              <a:t>NASA’S EFFORTS TO MITIGATE THE RISKS POSED BY ORBITAL DEBRIS</a:t>
            </a:r>
            <a:r>
              <a:rPr lang="en-US" sz="1050" dirty="0">
                <a:effectLst/>
              </a:rPr>
              <a:t>. 2021, https://oig.nasa.gov/docs/IG-21-011.pdf. </a:t>
            </a:r>
          </a:p>
          <a:p>
            <a:r>
              <a:rPr lang="en-US" sz="1050" dirty="0">
                <a:effectLst/>
              </a:rPr>
              <a:t>O'Callaghan, Jonathan. “Hope for Solving Space Debris.” </a:t>
            </a:r>
            <a:r>
              <a:rPr lang="en-US" sz="1050" i="1" dirty="0">
                <a:effectLst/>
              </a:rPr>
              <a:t>Aerospace America</a:t>
            </a:r>
            <a:r>
              <a:rPr lang="en-US" sz="1050" dirty="0">
                <a:effectLst/>
              </a:rPr>
              <a:t>, 4 Apr. 2022, https://aerospaceamerica.aiaa.org/features/hope-for-solving-space-debris/. </a:t>
            </a:r>
          </a:p>
          <a:p>
            <a:r>
              <a:rPr lang="en-US" sz="1050" i="1" dirty="0">
                <a:effectLst/>
              </a:rPr>
              <a:t>Orbital Debris - Quarterly News - Vol.24 Issue 1</a:t>
            </a:r>
            <a:r>
              <a:rPr lang="en-US" sz="1050" dirty="0">
                <a:effectLst/>
              </a:rPr>
              <a:t>. https://orbitaldebris.jsc.nasa.gov/quarterly-news/pdfs/odqnv24i1.pdf. </a:t>
            </a:r>
          </a:p>
          <a:p>
            <a:r>
              <a:rPr lang="en-US" sz="1050" dirty="0" err="1">
                <a:effectLst/>
              </a:rPr>
              <a:t>Reesman</a:t>
            </a:r>
            <a:r>
              <a:rPr lang="en-US" sz="1050" dirty="0">
                <a:effectLst/>
              </a:rPr>
              <a:t>, Rebecca, et al. “Slash the Trash: Incentivizing Deorbit.” </a:t>
            </a:r>
            <a:r>
              <a:rPr lang="en-US" sz="1050" i="1" dirty="0">
                <a:effectLst/>
              </a:rPr>
              <a:t>Journal of Space Safety Engineering</a:t>
            </a:r>
            <a:r>
              <a:rPr lang="en-US" sz="1050" dirty="0">
                <a:effectLst/>
              </a:rPr>
              <a:t>, Elsevier, 2 June 2021, https://www.sciencedirect.com/science/article/abs/pii/S2468896721000410. </a:t>
            </a:r>
          </a:p>
          <a:p>
            <a:r>
              <a:rPr lang="en-US" sz="1050" dirty="0">
                <a:effectLst/>
              </a:rPr>
              <a:t>“Space Debris by the Numbers.” </a:t>
            </a:r>
            <a:r>
              <a:rPr lang="en-US" sz="1050" i="1" dirty="0">
                <a:effectLst/>
              </a:rPr>
              <a:t>ESA</a:t>
            </a:r>
            <a:r>
              <a:rPr lang="en-US" sz="1050" dirty="0">
                <a:effectLst/>
              </a:rPr>
              <a:t>, https://www.esa.int/Safety_Security/Space_Debris/Space_debris_by_the_numbers. </a:t>
            </a:r>
          </a:p>
          <a:p>
            <a:r>
              <a:rPr lang="en-US" sz="1050" dirty="0">
                <a:effectLst/>
              </a:rPr>
              <a:t>“Space Debris: The Trash You Didn't See Coming - the Take.” </a:t>
            </a:r>
            <a:r>
              <a:rPr lang="en-US" sz="1050" i="1" dirty="0">
                <a:effectLst/>
              </a:rPr>
              <a:t>Enterprise Podcasting Made Simple - Omny.fm</a:t>
            </a:r>
            <a:r>
              <a:rPr lang="en-US" sz="1050" dirty="0">
                <a:effectLst/>
              </a:rPr>
              <a:t>, https://omny.fm/shows/the-take/space-debris-the-trash-you-didn-t-see-coming. </a:t>
            </a:r>
          </a:p>
          <a:p>
            <a:endParaRPr lang="en-US" sz="280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18DEF8-4A95-4DE6-807E-1B3935B411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ISSC 2022 beyond LEO, San Luis Obispo,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7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12835</TotalTime>
  <Words>1109</Words>
  <Application>Microsoft Office PowerPoint</Application>
  <PresentationFormat>Widescreen</PresentationFormat>
  <Paragraphs>102</Paragraphs>
  <Slides>15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Wingdings</vt:lpstr>
      <vt:lpstr>Office Theme</vt:lpstr>
      <vt:lpstr>2_Stream</vt:lpstr>
      <vt:lpstr>PowerPoint Presentation</vt:lpstr>
      <vt:lpstr>Presentation Outline</vt:lpstr>
      <vt:lpstr>Big Picture - Motivation</vt:lpstr>
      <vt:lpstr>Recent News Headlines</vt:lpstr>
      <vt:lpstr>Visualizing Space Debris</vt:lpstr>
      <vt:lpstr>Proposed Solution – Cloud Interceptor Method</vt:lpstr>
      <vt:lpstr>R3 Rocket Assembly </vt:lpstr>
      <vt:lpstr>Objectives – Con Ops</vt:lpstr>
      <vt:lpstr>Debris Path Modeling</vt:lpstr>
      <vt:lpstr>Trajectory Modeling</vt:lpstr>
      <vt:lpstr>Results</vt:lpstr>
      <vt:lpstr>Challenges</vt:lpstr>
      <vt:lpstr>Future Plans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Jekan Thanga</dc:creator>
  <cp:lastModifiedBy>jared bartunek</cp:lastModifiedBy>
  <cp:revision>118</cp:revision>
  <dcterms:created xsi:type="dcterms:W3CDTF">2021-09-20T02:43:14Z</dcterms:created>
  <dcterms:modified xsi:type="dcterms:W3CDTF">2022-04-27T05:44:14Z</dcterms:modified>
</cp:coreProperties>
</file>