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2"/>
  </p:notesMasterIdLst>
  <p:sldIdLst>
    <p:sldId id="263" r:id="rId2"/>
    <p:sldId id="290" r:id="rId3"/>
    <p:sldId id="414" r:id="rId4"/>
    <p:sldId id="442" r:id="rId5"/>
    <p:sldId id="446" r:id="rId6"/>
    <p:sldId id="425" r:id="rId7"/>
    <p:sldId id="426" r:id="rId8"/>
    <p:sldId id="428" r:id="rId9"/>
    <p:sldId id="429" r:id="rId10"/>
    <p:sldId id="419" r:id="rId11"/>
    <p:sldId id="448" r:id="rId12"/>
    <p:sldId id="449" r:id="rId13"/>
    <p:sldId id="438" r:id="rId14"/>
    <p:sldId id="433" r:id="rId15"/>
    <p:sldId id="434" r:id="rId16"/>
    <p:sldId id="435" r:id="rId17"/>
    <p:sldId id="441" r:id="rId18"/>
    <p:sldId id="440" r:id="rId19"/>
    <p:sldId id="421" r:id="rId20"/>
    <p:sldId id="44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showGuides="1">
      <p:cViewPr>
        <p:scale>
          <a:sx n="66" d="100"/>
          <a:sy n="66" d="100"/>
        </p:scale>
        <p:origin x="3932" y="25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F9998-D84F-4FF7-BD31-ADDC08FA9421}" type="datetimeFigureOut">
              <a:rPr lang="en-US" smtClean="0"/>
              <a:t>5/2/2022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71561-26EA-4CDC-9626-6A9EA5E6CA2D}" type="slidenum">
              <a:rPr lang="en-US" smtClean="0"/>
              <a:t>‹#›</a:t>
            </a:fld>
            <a:endParaRPr lang="en-US"/>
          </a:p>
        </p:txBody>
      </p:sp>
    </p:spTree>
    <p:extLst>
      <p:ext uri="{BB962C8B-B14F-4D97-AF65-F5344CB8AC3E}">
        <p14:creationId xmlns:p14="http://schemas.microsoft.com/office/powerpoint/2010/main" val="402172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192207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292952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939594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BF740F-D0A1-4FB4-A062-4FAFFE011191}" type="datetimeFigureOut">
              <a:rPr lang="en-US" smtClean="0"/>
              <a:t>5/2/2022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273605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BF740F-D0A1-4FB4-A062-4FAFFE011191}" type="datetimeFigureOut">
              <a:rPr lang="en-US" smtClean="0"/>
              <a:t>5/2/2022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1920833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BF740F-D0A1-4FB4-A062-4FAFFE011191}" type="datetimeFigureOut">
              <a:rPr lang="en-US" smtClean="0"/>
              <a:t>5/2/2022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92808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BF740F-D0A1-4FB4-A062-4FAFFE011191}" type="datetimeFigureOut">
              <a:rPr lang="en-US" smtClean="0"/>
              <a:t>5/2/2022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1295377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BF740F-D0A1-4FB4-A062-4FAFFE011191}" type="datetimeFigureOut">
              <a:rPr lang="en-US" smtClean="0"/>
              <a:t>5/2/2022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88501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BF740F-D0A1-4FB4-A062-4FAFFE011191}" type="datetimeFigureOut">
              <a:rPr lang="en-US" smtClean="0"/>
              <a:t>5/2/2022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812292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2170125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14156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286372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0854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2612846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3767852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F740F-D0A1-4FB4-A062-4FAFFE011191}" type="datetimeFigureOut">
              <a:rPr lang="en-US" smtClean="0"/>
              <a:t>5/2/2022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775C2-64A1-4673-8226-5A1621498239}" type="slidenum">
              <a:rPr lang="en-US" smtClean="0"/>
              <a:t>‹#›</a:t>
            </a:fld>
            <a:endParaRPr lang="en-US"/>
          </a:p>
        </p:txBody>
      </p:sp>
    </p:spTree>
    <p:extLst>
      <p:ext uri="{BB962C8B-B14F-4D97-AF65-F5344CB8AC3E}">
        <p14:creationId xmlns:p14="http://schemas.microsoft.com/office/powerpoint/2010/main" val="445503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BF740F-D0A1-4FB4-A062-4FAFFE011191}" type="datetimeFigureOut">
              <a:rPr lang="en-US" smtClean="0"/>
              <a:t>5/2/2022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61775C2-64A1-4673-8226-5A1621498239}" type="slidenum">
              <a:rPr lang="en-US" smtClean="0"/>
              <a:t>‹#›</a:t>
            </a:fld>
            <a:endParaRPr lang="en-US"/>
          </a:p>
        </p:txBody>
      </p:sp>
    </p:spTree>
    <p:extLst>
      <p:ext uri="{BB962C8B-B14F-4D97-AF65-F5344CB8AC3E}">
        <p14:creationId xmlns:p14="http://schemas.microsoft.com/office/powerpoint/2010/main" val="110343536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journals.iucr.org/m/issues/2014/06/00/yu5005/index.html#tfnTABLE2_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375" y="5229225"/>
            <a:ext cx="1504950" cy="1095375"/>
          </a:xfrm>
          <a:prstGeom prst="rect">
            <a:avLst/>
          </a:prstGeom>
          <a:noFill/>
        </p:spPr>
        <p:txBody>
          <a:bodyPr wrap="square" rtlCol="0">
            <a:spAutoFit/>
          </a:bodyPr>
          <a:lstStyle/>
          <a:p>
            <a:endParaRPr lang="en-US" dirty="0"/>
          </a:p>
        </p:txBody>
      </p:sp>
      <p:pic>
        <p:nvPicPr>
          <p:cNvPr id="6" name="Picture 5"/>
          <p:cNvPicPr>
            <a:picLocks noChangeAspect="1"/>
          </p:cNvPicPr>
          <p:nvPr/>
        </p:nvPicPr>
        <p:blipFill rotWithShape="1">
          <a:blip r:embed="rId2"/>
          <a:srcRect l="20598" t="30625" r="30742" b="33600"/>
          <a:stretch/>
        </p:blipFill>
        <p:spPr>
          <a:xfrm>
            <a:off x="597696" y="2257816"/>
            <a:ext cx="8064627" cy="2342368"/>
          </a:xfrm>
          <a:prstGeom prst="rect">
            <a:avLst/>
          </a:prstGeom>
        </p:spPr>
      </p:pic>
      <p:sp>
        <p:nvSpPr>
          <p:cNvPr id="5" name="TextBox 4"/>
          <p:cNvSpPr txBox="1"/>
          <p:nvPr/>
        </p:nvSpPr>
        <p:spPr>
          <a:xfrm>
            <a:off x="5409796" y="5037437"/>
            <a:ext cx="5807864" cy="954107"/>
          </a:xfrm>
          <a:prstGeom prst="rect">
            <a:avLst/>
          </a:prstGeom>
          <a:noFill/>
        </p:spPr>
        <p:txBody>
          <a:bodyPr wrap="square" rtlCol="0">
            <a:spAutoFit/>
          </a:bodyPr>
          <a:lstStyle/>
          <a:p>
            <a:endParaRPr lang="en-US" sz="1400" dirty="0"/>
          </a:p>
          <a:p>
            <a:r>
              <a:rPr lang="en-US" sz="1400" dirty="0"/>
              <a:t>Interplanetary Small Satellite Conference</a:t>
            </a:r>
          </a:p>
          <a:p>
            <a:r>
              <a:rPr lang="en-US" sz="1400" dirty="0"/>
              <a:t>Pamela Clark, </a:t>
            </a:r>
            <a:r>
              <a:rPr lang="en-US" sz="1400" u="sng" dirty="0"/>
              <a:t>Przemyslaw Dera</a:t>
            </a:r>
            <a:r>
              <a:rPr lang="en-US" sz="1400" dirty="0"/>
              <a:t>, Daniel </a:t>
            </a:r>
            <a:r>
              <a:rPr lang="en-US" sz="1400" dirty="0" err="1"/>
              <a:t>Scheld</a:t>
            </a:r>
            <a:r>
              <a:rPr lang="en-US" sz="1400" dirty="0"/>
              <a:t> and Christopher Dreyer </a:t>
            </a:r>
          </a:p>
          <a:p>
            <a:r>
              <a:rPr lang="en-US" sz="1400" dirty="0"/>
              <a:t>May 3, 2022</a:t>
            </a:r>
          </a:p>
        </p:txBody>
      </p:sp>
      <p:sp>
        <p:nvSpPr>
          <p:cNvPr id="7" name="TextBox 6">
            <a:extLst>
              <a:ext uri="{FF2B5EF4-FFF2-40B4-BE49-F238E27FC236}">
                <a16:creationId xmlns:a16="http://schemas.microsoft.com/office/drawing/2014/main" id="{8DCA52EF-6EAF-4105-951D-93277C1C99AC}"/>
              </a:ext>
            </a:extLst>
          </p:cNvPr>
          <p:cNvSpPr txBox="1"/>
          <p:nvPr/>
        </p:nvSpPr>
        <p:spPr>
          <a:xfrm>
            <a:off x="853185" y="243510"/>
            <a:ext cx="7958304" cy="863250"/>
          </a:xfrm>
          <a:prstGeom prst="rect">
            <a:avLst/>
          </a:prstGeom>
          <a:noFill/>
        </p:spPr>
        <p:txBody>
          <a:bodyPr wrap="square">
            <a:spAutoFit/>
          </a:bodyPr>
          <a:lstStyle/>
          <a:p>
            <a:pPr marL="0" marR="0" indent="457200" algn="ctr">
              <a:lnSpc>
                <a:spcPct val="107000"/>
              </a:lnSpc>
              <a:spcBef>
                <a:spcPts val="0"/>
              </a:spcBef>
              <a:spcAft>
                <a:spcPts val="800"/>
              </a:spcAft>
            </a:pP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XPLAin</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Compact, rapid elemental, mineralogical, and textural analysis of unprepared samples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5111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04775" y="-66675"/>
            <a:ext cx="12382499" cy="69246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6667500" y="857250"/>
            <a:ext cx="40005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21" name="TextBox 3"/>
          <p:cNvSpPr txBox="1">
            <a:spLocks noChangeArrowheads="1"/>
          </p:cNvSpPr>
          <p:nvPr/>
        </p:nvSpPr>
        <p:spPr bwMode="auto">
          <a:xfrm>
            <a:off x="7230270" y="582614"/>
            <a:ext cx="4100512" cy="33239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r>
              <a:rPr lang="en-US" altLang="en-US" sz="1400" dirty="0">
                <a:solidFill>
                  <a:schemeClr val="bg1"/>
                </a:solidFill>
                <a:latin typeface="Arial" panose="020B0604020202020204" pitchFamily="34" charset="0"/>
              </a:rPr>
              <a:t>Earth is a complex and dynamic system.</a:t>
            </a:r>
          </a:p>
          <a:p>
            <a:pPr>
              <a:spcBef>
                <a:spcPct val="0"/>
              </a:spcBef>
              <a:buClrTx/>
              <a:buSzTx/>
              <a:buFontTx/>
              <a:buNone/>
            </a:pPr>
            <a:endParaRPr lang="en-US" altLang="en-US" sz="1400" dirty="0">
              <a:solidFill>
                <a:schemeClr val="bg1"/>
              </a:solidFill>
              <a:latin typeface="Arial" panose="020B0604020202020204" pitchFamily="34" charset="0"/>
            </a:endParaRPr>
          </a:p>
          <a:p>
            <a:pPr>
              <a:spcBef>
                <a:spcPct val="0"/>
              </a:spcBef>
              <a:buClrTx/>
              <a:buSzTx/>
              <a:buFontTx/>
              <a:buNone/>
            </a:pPr>
            <a:r>
              <a:rPr lang="en-US" altLang="en-US" sz="1400" dirty="0">
                <a:solidFill>
                  <a:schemeClr val="bg1"/>
                </a:solidFill>
                <a:latin typeface="Arial" panose="020B0604020202020204" pitchFamily="34" charset="0"/>
              </a:rPr>
              <a:t>Major geologic events have significant effect on the human civilization.</a:t>
            </a:r>
          </a:p>
          <a:p>
            <a:pPr>
              <a:spcBef>
                <a:spcPct val="0"/>
              </a:spcBef>
              <a:buClrTx/>
              <a:buSzTx/>
              <a:buFontTx/>
              <a:buNone/>
            </a:pPr>
            <a:endParaRPr lang="en-US" altLang="en-US" sz="1400" dirty="0">
              <a:solidFill>
                <a:schemeClr val="bg1"/>
              </a:solidFill>
              <a:latin typeface="Arial" panose="020B0604020202020204" pitchFamily="34" charset="0"/>
            </a:endParaRPr>
          </a:p>
          <a:p>
            <a:pPr>
              <a:spcBef>
                <a:spcPct val="0"/>
              </a:spcBef>
              <a:buClrTx/>
              <a:buSzTx/>
              <a:buFontTx/>
              <a:buNone/>
            </a:pPr>
            <a:r>
              <a:rPr lang="en-US" altLang="en-US" sz="1400" dirty="0">
                <a:solidFill>
                  <a:schemeClr val="bg1"/>
                </a:solidFill>
                <a:latin typeface="Arial" panose="020B0604020202020204" pitchFamily="34" charset="0"/>
              </a:rPr>
              <a:t>Human activity can significantly affect the stability of the Earth system in the long run and require geological resources, which form in the interior.</a:t>
            </a:r>
          </a:p>
          <a:p>
            <a:pPr>
              <a:spcBef>
                <a:spcPct val="0"/>
              </a:spcBef>
              <a:buClrTx/>
              <a:buSzTx/>
              <a:buFontTx/>
              <a:buNone/>
            </a:pPr>
            <a:endParaRPr lang="en-US" altLang="en-US" sz="1400" dirty="0">
              <a:solidFill>
                <a:schemeClr val="bg1"/>
              </a:solidFill>
              <a:latin typeface="Arial" panose="020B0604020202020204" pitchFamily="34" charset="0"/>
            </a:endParaRPr>
          </a:p>
          <a:p>
            <a:pPr>
              <a:spcBef>
                <a:spcPct val="0"/>
              </a:spcBef>
              <a:buClrTx/>
              <a:buSzTx/>
              <a:buFontTx/>
              <a:buNone/>
            </a:pPr>
            <a:r>
              <a:rPr lang="en-US" altLang="en-US" sz="1400" dirty="0">
                <a:solidFill>
                  <a:schemeClr val="bg1"/>
                </a:solidFill>
                <a:latin typeface="Arial" panose="020B0604020202020204" pitchFamily="34" charset="0"/>
              </a:rPr>
              <a:t>Understating of the structure, composition and properties of the Earth interior offers us a better chance to live in harmony with our planet (e.g. geo-hazards, mineral resources, etc.).</a:t>
            </a:r>
          </a:p>
          <a:p>
            <a:pPr>
              <a:spcBef>
                <a:spcPct val="0"/>
              </a:spcBef>
              <a:buClrTx/>
              <a:buSzTx/>
              <a:buFontTx/>
              <a:buNone/>
            </a:pPr>
            <a:endParaRPr lang="en-US" altLang="en-US" sz="1400" dirty="0">
              <a:solidFill>
                <a:schemeClr val="bg1"/>
              </a:solidFill>
              <a:latin typeface="Arial" panose="020B0604020202020204" pitchFamily="34" charset="0"/>
            </a:endParaRPr>
          </a:p>
          <a:p>
            <a:pPr>
              <a:spcBef>
                <a:spcPct val="0"/>
              </a:spcBef>
              <a:buClrTx/>
              <a:buSzTx/>
              <a:buFontTx/>
              <a:buNone/>
            </a:pPr>
            <a:endParaRPr lang="en-US" altLang="en-US" sz="1400" dirty="0">
              <a:solidFill>
                <a:schemeClr val="bg1"/>
              </a:solidFill>
              <a:latin typeface="Arial" panose="020B0604020202020204" pitchFamily="34" charset="0"/>
            </a:endParaRPr>
          </a:p>
        </p:txBody>
      </p:sp>
      <p:pic>
        <p:nvPicPr>
          <p:cNvPr id="9222" name="Picture 8" descr="earthmediumtransp"/>
          <p:cNvPicPr>
            <a:picLocks noChangeAspect="1" noChangeArrowheads="1"/>
          </p:cNvPicPr>
          <p:nvPr/>
        </p:nvPicPr>
        <p:blipFill rotWithShape="1">
          <a:blip r:embed="rId2">
            <a:extLst>
              <a:ext uri="{28A0092B-C50C-407E-A947-70E740481C1C}">
                <a14:useLocalDpi xmlns:a14="http://schemas.microsoft.com/office/drawing/2010/main" val="0"/>
              </a:ext>
            </a:extLst>
          </a:blip>
          <a:srcRect t="-1" b="-3688"/>
          <a:stretch/>
        </p:blipFill>
        <p:spPr bwMode="auto">
          <a:xfrm>
            <a:off x="7886700" y="4481514"/>
            <a:ext cx="2078038" cy="19192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a:spLocks noChangeArrowheads="1"/>
          </p:cNvSpPr>
          <p:nvPr/>
        </p:nvSpPr>
        <p:spPr bwMode="auto">
          <a:xfrm>
            <a:off x="8667751" y="4873626"/>
            <a:ext cx="61277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r>
              <a:rPr lang="en-US" altLang="en-US" sz="6000">
                <a:solidFill>
                  <a:schemeClr val="bg1"/>
                </a:solidFill>
                <a:latin typeface="Arial" panose="020B0604020202020204" pitchFamily="34" charset="0"/>
              </a:rPr>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7911"/>
            <a:ext cx="6715125" cy="5036344"/>
          </a:xfrm>
          <a:prstGeom prst="rect">
            <a:avLst/>
          </a:prstGeom>
        </p:spPr>
      </p:pic>
    </p:spTree>
    <p:extLst>
      <p:ext uri="{BB962C8B-B14F-4D97-AF65-F5344CB8AC3E}">
        <p14:creationId xmlns:p14="http://schemas.microsoft.com/office/powerpoint/2010/main" val="2264789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grpId="0" nodeType="after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26D7-003E-4B36-9493-FF2B67388265}"/>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20D4A36C-F33B-49AE-B7E3-C37D7D574F6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1426" r="33669"/>
          <a:stretch/>
        </p:blipFill>
        <p:spPr>
          <a:xfrm>
            <a:off x="-64819" y="232186"/>
            <a:ext cx="4238172" cy="3175532"/>
          </a:xfrm>
        </p:spPr>
      </p:pic>
      <p:pic>
        <p:nvPicPr>
          <p:cNvPr id="7" name="Picture 6">
            <a:extLst>
              <a:ext uri="{FF2B5EF4-FFF2-40B4-BE49-F238E27FC236}">
                <a16:creationId xmlns:a16="http://schemas.microsoft.com/office/drawing/2014/main" id="{A9535206-C245-47DB-93B8-D689CE165315}"/>
              </a:ext>
            </a:extLst>
          </p:cNvPr>
          <p:cNvPicPr>
            <a:picLocks noChangeAspect="1"/>
          </p:cNvPicPr>
          <p:nvPr/>
        </p:nvPicPr>
        <p:blipFill rotWithShape="1">
          <a:blip r:embed="rId3">
            <a:extLst>
              <a:ext uri="{28A0092B-C50C-407E-A947-70E740481C1C}">
                <a14:useLocalDpi xmlns:a14="http://schemas.microsoft.com/office/drawing/2010/main" val="0"/>
              </a:ext>
            </a:extLst>
          </a:blip>
          <a:srcRect l="17467" r="17317"/>
          <a:stretch/>
        </p:blipFill>
        <p:spPr>
          <a:xfrm>
            <a:off x="3874286" y="3588733"/>
            <a:ext cx="3795085" cy="3269267"/>
          </a:xfrm>
          <a:prstGeom prst="rect">
            <a:avLst/>
          </a:prstGeom>
        </p:spPr>
      </p:pic>
      <p:pic>
        <p:nvPicPr>
          <p:cNvPr id="11" name="Picture 10">
            <a:extLst>
              <a:ext uri="{FF2B5EF4-FFF2-40B4-BE49-F238E27FC236}">
                <a16:creationId xmlns:a16="http://schemas.microsoft.com/office/drawing/2014/main" id="{29A645AF-3D78-4BF6-ABFB-04E01D617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9371" y="210905"/>
            <a:ext cx="4290793" cy="3218095"/>
          </a:xfrm>
          <a:prstGeom prst="rect">
            <a:avLst/>
          </a:prstGeom>
        </p:spPr>
      </p:pic>
      <p:sp>
        <p:nvSpPr>
          <p:cNvPr id="12" name="TextBox 11">
            <a:extLst>
              <a:ext uri="{FF2B5EF4-FFF2-40B4-BE49-F238E27FC236}">
                <a16:creationId xmlns:a16="http://schemas.microsoft.com/office/drawing/2014/main" id="{4F793AE7-BBE8-443F-AE72-DB9EC12060C3}"/>
              </a:ext>
            </a:extLst>
          </p:cNvPr>
          <p:cNvSpPr txBox="1"/>
          <p:nvPr/>
        </p:nvSpPr>
        <p:spPr>
          <a:xfrm>
            <a:off x="4291776" y="1270000"/>
            <a:ext cx="4057959" cy="1754326"/>
          </a:xfrm>
          <a:prstGeom prst="rect">
            <a:avLst/>
          </a:prstGeom>
          <a:noFill/>
        </p:spPr>
        <p:txBody>
          <a:bodyPr wrap="square" rtlCol="0">
            <a:spAutoFit/>
          </a:bodyPr>
          <a:lstStyle/>
          <a:p>
            <a:r>
              <a:rPr lang="en-US" dirty="0"/>
              <a:t>Motivation for understanding planetary mineralogy</a:t>
            </a:r>
          </a:p>
          <a:p>
            <a:endParaRPr lang="en-US" dirty="0"/>
          </a:p>
          <a:p>
            <a:pPr marL="285750" indent="-285750">
              <a:buFont typeface="Arial" panose="020B0604020202020204" pitchFamily="34" charset="0"/>
              <a:buChar char="•"/>
            </a:pPr>
            <a:r>
              <a:rPr lang="en-US" dirty="0"/>
              <a:t>Geologic history</a:t>
            </a:r>
          </a:p>
          <a:p>
            <a:pPr marL="285750" indent="-285750">
              <a:buFont typeface="Arial" panose="020B0604020202020204" pitchFamily="34" charset="0"/>
              <a:buChar char="•"/>
            </a:pPr>
            <a:r>
              <a:rPr lang="en-US" dirty="0"/>
              <a:t>Colonization resources</a:t>
            </a:r>
          </a:p>
          <a:p>
            <a:pPr marL="285750" indent="-285750">
              <a:buFont typeface="Arial" panose="020B0604020202020204" pitchFamily="34" charset="0"/>
              <a:buChar char="•"/>
            </a:pPr>
            <a:r>
              <a:rPr lang="en-US" dirty="0"/>
              <a:t>Natural hazards</a:t>
            </a:r>
          </a:p>
        </p:txBody>
      </p:sp>
    </p:spTree>
    <p:extLst>
      <p:ext uri="{BB962C8B-B14F-4D97-AF65-F5344CB8AC3E}">
        <p14:creationId xmlns:p14="http://schemas.microsoft.com/office/powerpoint/2010/main" val="898379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E0FF77-4037-420A-889B-957FAE843E96}"/>
              </a:ext>
            </a:extLst>
          </p:cNvPr>
          <p:cNvSpPr txBox="1"/>
          <p:nvPr/>
        </p:nvSpPr>
        <p:spPr>
          <a:xfrm>
            <a:off x="409448" y="477246"/>
            <a:ext cx="6213774" cy="2585323"/>
          </a:xfrm>
          <a:prstGeom prst="rect">
            <a:avLst/>
          </a:prstGeom>
          <a:noFill/>
        </p:spPr>
        <p:txBody>
          <a:bodyPr wrap="square">
            <a:spAutoFit/>
          </a:bodyPr>
          <a:lstStyle/>
          <a:p>
            <a:r>
              <a:rPr lang="en-US" dirty="0"/>
              <a:t>The Apollo Lunar Surface Experiment Packages (ALSEPs) were a unique series of in-situ geophysical experiments, which included seismic experiments. No seismic observations have been performed on the Moon since Apollo. The experiments included the Passive Seismic Experiment (PSE), the Active Seismic Experiment (ASE), and the Lunar Surface Profiling Experiment (LSPE). For decades, these data have been used to investigate the internal structure of the Moon</a:t>
            </a:r>
          </a:p>
        </p:txBody>
      </p:sp>
      <p:pic>
        <p:nvPicPr>
          <p:cNvPr id="6" name="Picture 5">
            <a:extLst>
              <a:ext uri="{FF2B5EF4-FFF2-40B4-BE49-F238E27FC236}">
                <a16:creationId xmlns:a16="http://schemas.microsoft.com/office/drawing/2014/main" id="{ADF1F9BE-2796-4AE7-AEC9-47E6F5F8C310}"/>
              </a:ext>
            </a:extLst>
          </p:cNvPr>
          <p:cNvPicPr>
            <a:picLocks noChangeAspect="1"/>
          </p:cNvPicPr>
          <p:nvPr/>
        </p:nvPicPr>
        <p:blipFill rotWithShape="1">
          <a:blip r:embed="rId2"/>
          <a:srcRect l="45173" t="33893" r="32647" b="29676"/>
          <a:stretch/>
        </p:blipFill>
        <p:spPr>
          <a:xfrm>
            <a:off x="7037898" y="92146"/>
            <a:ext cx="4159406" cy="4089863"/>
          </a:xfrm>
          <a:prstGeom prst="rect">
            <a:avLst/>
          </a:prstGeom>
        </p:spPr>
      </p:pic>
      <p:pic>
        <p:nvPicPr>
          <p:cNvPr id="7" name="Picture 4" descr="SEIS: Insight's Seismic Experiment for Internal Structure of Mars |  SpringerLink">
            <a:extLst>
              <a:ext uri="{FF2B5EF4-FFF2-40B4-BE49-F238E27FC236}">
                <a16:creationId xmlns:a16="http://schemas.microsoft.com/office/drawing/2014/main" id="{F2D5BC2A-D58C-8BDD-5380-39944B2DC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930" y="3429000"/>
            <a:ext cx="4159406" cy="290854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5528AF1-C74B-0647-2483-04209E20DCD7}"/>
              </a:ext>
            </a:extLst>
          </p:cNvPr>
          <p:cNvSpPr txBox="1"/>
          <p:nvPr/>
        </p:nvSpPr>
        <p:spPr>
          <a:xfrm>
            <a:off x="5253341" y="4856203"/>
            <a:ext cx="6094902" cy="1754326"/>
          </a:xfrm>
          <a:prstGeom prst="rect">
            <a:avLst/>
          </a:prstGeom>
          <a:noFill/>
        </p:spPr>
        <p:txBody>
          <a:bodyPr wrap="square">
            <a:spAutoFit/>
          </a:bodyPr>
          <a:lstStyle/>
          <a:p>
            <a:r>
              <a:rPr lang="en-US" b="0" i="0" dirty="0">
                <a:solidFill>
                  <a:srgbClr val="202124"/>
                </a:solidFill>
                <a:effectLst/>
                <a:latin typeface="Roboto" panose="02000000000000000000" pitchFamily="2" charset="0"/>
              </a:rPr>
              <a:t>NASA's </a:t>
            </a:r>
            <a:r>
              <a:rPr lang="en-US" b="0" i="0" dirty="0" err="1">
                <a:solidFill>
                  <a:srgbClr val="202124"/>
                </a:solidFill>
                <a:effectLst/>
                <a:latin typeface="Roboto" panose="02000000000000000000" pitchFamily="2" charset="0"/>
              </a:rPr>
              <a:t>InSight</a:t>
            </a:r>
            <a:r>
              <a:rPr lang="en-US" b="0" i="0" dirty="0">
                <a:solidFill>
                  <a:srgbClr val="202124"/>
                </a:solidFill>
                <a:effectLst/>
                <a:latin typeface="Roboto" panose="02000000000000000000" pitchFamily="2" charset="0"/>
              </a:rPr>
              <a:t> spacecraft </a:t>
            </a:r>
            <a:r>
              <a:rPr lang="en-US" b="1" i="0" dirty="0">
                <a:solidFill>
                  <a:srgbClr val="202124"/>
                </a:solidFill>
                <a:effectLst/>
                <a:latin typeface="Roboto" panose="02000000000000000000" pitchFamily="2" charset="0"/>
              </a:rPr>
              <a:t>touched down Nov.</a:t>
            </a:r>
            <a:r>
              <a:rPr lang="en-US" b="0" i="0" dirty="0">
                <a:solidFill>
                  <a:srgbClr val="202124"/>
                </a:solidFill>
                <a:effectLst/>
                <a:latin typeface="Roboto" panose="02000000000000000000" pitchFamily="2" charset="0"/>
              </a:rPr>
              <a:t> </a:t>
            </a:r>
            <a:r>
              <a:rPr lang="en-US" b="1" i="0" dirty="0">
                <a:solidFill>
                  <a:srgbClr val="202124"/>
                </a:solidFill>
                <a:effectLst/>
                <a:latin typeface="Roboto" panose="02000000000000000000" pitchFamily="2" charset="0"/>
              </a:rPr>
              <a:t>26, 2018, on Mars to study the planet's deep interior</a:t>
            </a:r>
            <a:r>
              <a:rPr lang="en-US" b="0" i="0" dirty="0">
                <a:solidFill>
                  <a:srgbClr val="202124"/>
                </a:solidFill>
                <a:effectLst/>
                <a:latin typeface="Roboto" panose="02000000000000000000" pitchFamily="2" charset="0"/>
              </a:rPr>
              <a:t>. A little more than one Martian year later, the stationary lander has detected more than 480 quakes and collected the most comprehensive weather data of any surface mission sent to Mars.</a:t>
            </a:r>
            <a:endParaRPr lang="en-US" dirty="0"/>
          </a:p>
        </p:txBody>
      </p:sp>
    </p:spTree>
    <p:extLst>
      <p:ext uri="{BB962C8B-B14F-4D97-AF65-F5344CB8AC3E}">
        <p14:creationId xmlns:p14="http://schemas.microsoft.com/office/powerpoint/2010/main" val="1835055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4E8DB0-D531-4497-AA7D-A561568C8279}"/>
              </a:ext>
            </a:extLst>
          </p:cNvPr>
          <p:cNvSpPr txBox="1"/>
          <p:nvPr/>
        </p:nvSpPr>
        <p:spPr>
          <a:xfrm>
            <a:off x="2594919" y="785890"/>
            <a:ext cx="588623" cy="369332"/>
          </a:xfrm>
          <a:prstGeom prst="rect">
            <a:avLst/>
          </a:prstGeom>
          <a:noFill/>
        </p:spPr>
        <p:txBody>
          <a:bodyPr wrap="none" rtlCol="0">
            <a:spAutoFit/>
          </a:bodyPr>
          <a:lstStyle/>
          <a:p>
            <a:r>
              <a:rPr lang="en-US" dirty="0"/>
              <a:t>XRD</a:t>
            </a:r>
          </a:p>
        </p:txBody>
      </p:sp>
      <p:sp>
        <p:nvSpPr>
          <p:cNvPr id="5" name="TextBox 4">
            <a:extLst>
              <a:ext uri="{FF2B5EF4-FFF2-40B4-BE49-F238E27FC236}">
                <a16:creationId xmlns:a16="http://schemas.microsoft.com/office/drawing/2014/main" id="{3866336F-673E-4C2B-9772-85F893CD048C}"/>
              </a:ext>
            </a:extLst>
          </p:cNvPr>
          <p:cNvSpPr txBox="1"/>
          <p:nvPr/>
        </p:nvSpPr>
        <p:spPr>
          <a:xfrm>
            <a:off x="7106783" y="785890"/>
            <a:ext cx="588623" cy="369332"/>
          </a:xfrm>
          <a:prstGeom prst="rect">
            <a:avLst/>
          </a:prstGeom>
          <a:noFill/>
        </p:spPr>
        <p:txBody>
          <a:bodyPr wrap="none" rtlCol="0">
            <a:spAutoFit/>
          </a:bodyPr>
          <a:lstStyle/>
          <a:p>
            <a:r>
              <a:rPr lang="en-US" dirty="0"/>
              <a:t>XRF</a:t>
            </a:r>
          </a:p>
        </p:txBody>
      </p:sp>
      <p:sp>
        <p:nvSpPr>
          <p:cNvPr id="6" name="TextBox 5">
            <a:extLst>
              <a:ext uri="{FF2B5EF4-FFF2-40B4-BE49-F238E27FC236}">
                <a16:creationId xmlns:a16="http://schemas.microsoft.com/office/drawing/2014/main" id="{FE9FD612-46CF-49CE-BD0B-2F1D4A974055}"/>
              </a:ext>
            </a:extLst>
          </p:cNvPr>
          <p:cNvSpPr txBox="1"/>
          <p:nvPr/>
        </p:nvSpPr>
        <p:spPr>
          <a:xfrm>
            <a:off x="593122" y="1352659"/>
            <a:ext cx="4982247"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Each mineral phase contributes a set of diffraction peaks </a:t>
            </a:r>
          </a:p>
          <a:p>
            <a:pPr marL="285750" indent="-285750">
              <a:buFont typeface="Arial" panose="020B0604020202020204" pitchFamily="34" charset="0"/>
              <a:buChar char="•"/>
            </a:pPr>
            <a:r>
              <a:rPr lang="en-US" sz="1400" dirty="0"/>
              <a:t>Bulk phase composition can be refined by refining phase fraction</a:t>
            </a:r>
          </a:p>
          <a:p>
            <a:pPr marL="285750" indent="-285750">
              <a:buFont typeface="Arial" panose="020B0604020202020204" pitchFamily="34" charset="0"/>
              <a:buChar char="•"/>
            </a:pPr>
            <a:r>
              <a:rPr lang="en-US" sz="1400" dirty="0"/>
              <a:t>Signal has a geometric distribution (directional peaks or cones of radiation)</a:t>
            </a:r>
          </a:p>
          <a:p>
            <a:pPr marL="285750" indent="-285750">
              <a:buFont typeface="Arial" panose="020B0604020202020204" pitchFamily="34" charset="0"/>
              <a:buChar char="•"/>
            </a:pPr>
            <a:r>
              <a:rPr lang="en-US" sz="1400" dirty="0"/>
              <a:t>Peak intensities are sensitive to elemental composition</a:t>
            </a:r>
          </a:p>
        </p:txBody>
      </p:sp>
      <p:sp>
        <p:nvSpPr>
          <p:cNvPr id="7" name="TextBox 6">
            <a:extLst>
              <a:ext uri="{FF2B5EF4-FFF2-40B4-BE49-F238E27FC236}">
                <a16:creationId xmlns:a16="http://schemas.microsoft.com/office/drawing/2014/main" id="{BF5386A5-B646-4E8C-8C61-A546D1B73A88}"/>
              </a:ext>
            </a:extLst>
          </p:cNvPr>
          <p:cNvSpPr txBox="1"/>
          <p:nvPr/>
        </p:nvSpPr>
        <p:spPr>
          <a:xfrm>
            <a:off x="5936059" y="1299662"/>
            <a:ext cx="4982247"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Each element contributes a set of peaks </a:t>
            </a:r>
          </a:p>
          <a:p>
            <a:pPr marL="285750" indent="-285750">
              <a:buFont typeface="Arial" panose="020B0604020202020204" pitchFamily="34" charset="0"/>
              <a:buChar char="•"/>
            </a:pPr>
            <a:r>
              <a:rPr lang="en-US" sz="1400" dirty="0"/>
              <a:t>Signal is isotropic</a:t>
            </a:r>
          </a:p>
          <a:p>
            <a:pPr marL="285750" indent="-285750">
              <a:buFont typeface="Arial" panose="020B0604020202020204" pitchFamily="34" charset="0"/>
              <a:buChar char="•"/>
            </a:pPr>
            <a:r>
              <a:rPr lang="en-US" sz="1400" dirty="0"/>
              <a:t>There is no information about crystal structure</a:t>
            </a:r>
          </a:p>
          <a:p>
            <a:pPr marL="285750" indent="-285750">
              <a:buFont typeface="Arial" panose="020B0604020202020204" pitchFamily="34" charset="0"/>
              <a:buChar char="•"/>
            </a:pPr>
            <a:r>
              <a:rPr lang="en-US" sz="1400" dirty="0"/>
              <a:t>Emission lines of light elements (below Al) are very difficult to detect</a:t>
            </a:r>
          </a:p>
        </p:txBody>
      </p:sp>
      <p:pic>
        <p:nvPicPr>
          <p:cNvPr id="11" name="Picture 4">
            <a:extLst>
              <a:ext uri="{FF2B5EF4-FFF2-40B4-BE49-F238E27FC236}">
                <a16:creationId xmlns:a16="http://schemas.microsoft.com/office/drawing/2014/main" id="{6A562DE2-8B22-4B34-838D-35F74FD2EC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990" y="3110179"/>
            <a:ext cx="4206896" cy="364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a) Monochromatic X-ray powder diffraction; (b) polychromatic X-ray... |  Download Scientific Diagram">
            <a:extLst>
              <a:ext uri="{FF2B5EF4-FFF2-40B4-BE49-F238E27FC236}">
                <a16:creationId xmlns:a16="http://schemas.microsoft.com/office/drawing/2014/main" id="{065F699E-FD2C-A1E7-399D-CA65DBC60A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99" y="3278865"/>
            <a:ext cx="2547453" cy="18292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1BA2AE5-8C44-7975-8937-1703AB8AFBD6}"/>
              </a:ext>
            </a:extLst>
          </p:cNvPr>
          <p:cNvPicPr>
            <a:picLocks noChangeAspect="1"/>
          </p:cNvPicPr>
          <p:nvPr/>
        </p:nvPicPr>
        <p:blipFill>
          <a:blip r:embed="rId4"/>
          <a:stretch>
            <a:fillRect/>
          </a:stretch>
        </p:blipFill>
        <p:spPr>
          <a:xfrm>
            <a:off x="7812573" y="3383292"/>
            <a:ext cx="2172556" cy="1383253"/>
          </a:xfrm>
          <a:prstGeom prst="rect">
            <a:avLst/>
          </a:prstGeom>
        </p:spPr>
      </p:pic>
    </p:spTree>
    <p:extLst>
      <p:ext uri="{BB962C8B-B14F-4D97-AF65-F5344CB8AC3E}">
        <p14:creationId xmlns:p14="http://schemas.microsoft.com/office/powerpoint/2010/main" val="1084089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199AF-3849-42DB-A081-BED56A3283AC}"/>
              </a:ext>
            </a:extLst>
          </p:cNvPr>
          <p:cNvSpPr>
            <a:spLocks noGrp="1"/>
          </p:cNvSpPr>
          <p:nvPr>
            <p:ph type="title"/>
          </p:nvPr>
        </p:nvSpPr>
        <p:spPr>
          <a:xfrm>
            <a:off x="4765326" y="6023439"/>
            <a:ext cx="8596668" cy="1320800"/>
          </a:xfrm>
        </p:spPr>
        <p:txBody>
          <a:bodyPr/>
          <a:lstStyle/>
          <a:p>
            <a:r>
              <a:rPr lang="en-US" dirty="0" err="1"/>
              <a:t>CheMin</a:t>
            </a:r>
            <a:endParaRPr lang="en-US" dirty="0"/>
          </a:p>
        </p:txBody>
      </p:sp>
      <p:pic>
        <p:nvPicPr>
          <p:cNvPr id="20482" name="Picture 2" descr="CheMin Geometry">
            <a:extLst>
              <a:ext uri="{FF2B5EF4-FFF2-40B4-BE49-F238E27FC236}">
                <a16:creationId xmlns:a16="http://schemas.microsoft.com/office/drawing/2014/main" id="{10BDEC80-3500-4B33-93DF-5C400D8AA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4650" y="3190336"/>
            <a:ext cx="4422700" cy="21447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5C12BE7-6019-4C40-A4ED-20865D9BB8DA}"/>
              </a:ext>
            </a:extLst>
          </p:cNvPr>
          <p:cNvSpPr txBox="1"/>
          <p:nvPr/>
        </p:nvSpPr>
        <p:spPr>
          <a:xfrm>
            <a:off x="6014587" y="5509471"/>
            <a:ext cx="6098146" cy="276999"/>
          </a:xfrm>
          <a:prstGeom prst="rect">
            <a:avLst/>
          </a:prstGeom>
          <a:noFill/>
        </p:spPr>
        <p:txBody>
          <a:bodyPr wrap="square">
            <a:spAutoFit/>
          </a:bodyPr>
          <a:lstStyle/>
          <a:p>
            <a:r>
              <a:rPr lang="en-US" sz="1200" dirty="0"/>
              <a:t>https://mars.nasa.gov/msl/spacecraft/instruments/chemin/for-scientists/</a:t>
            </a:r>
          </a:p>
        </p:txBody>
      </p:sp>
      <p:pic>
        <p:nvPicPr>
          <p:cNvPr id="5" name="Picture 4">
            <a:extLst>
              <a:ext uri="{FF2B5EF4-FFF2-40B4-BE49-F238E27FC236}">
                <a16:creationId xmlns:a16="http://schemas.microsoft.com/office/drawing/2014/main" id="{807FBB50-C193-4D6F-AAD3-E3DC788101FF}"/>
              </a:ext>
            </a:extLst>
          </p:cNvPr>
          <p:cNvPicPr>
            <a:picLocks noChangeAspect="1"/>
          </p:cNvPicPr>
          <p:nvPr/>
        </p:nvPicPr>
        <p:blipFill>
          <a:blip r:embed="rId3"/>
          <a:stretch>
            <a:fillRect/>
          </a:stretch>
        </p:blipFill>
        <p:spPr>
          <a:xfrm>
            <a:off x="7997777" y="418933"/>
            <a:ext cx="3826192" cy="2368974"/>
          </a:xfrm>
          <a:prstGeom prst="rect">
            <a:avLst/>
          </a:prstGeom>
        </p:spPr>
      </p:pic>
      <p:pic>
        <p:nvPicPr>
          <p:cNvPr id="20484" name="Picture 4" descr="This image shows the cells that hold the soil samples that are vibrated by the Chemistry and Mineralogy (CheMin) instrument on NASA's Curiosity rover.">
            <a:extLst>
              <a:ext uri="{FF2B5EF4-FFF2-40B4-BE49-F238E27FC236}">
                <a16:creationId xmlns:a16="http://schemas.microsoft.com/office/drawing/2014/main" id="{B4292F46-F9BF-4FB9-8E8C-53CB9E11CE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6386" y="3269907"/>
            <a:ext cx="3207583" cy="19856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863C871-2D66-4B56-A5D3-4CAF15238ABF}"/>
              </a:ext>
            </a:extLst>
          </p:cNvPr>
          <p:cNvPicPr>
            <a:picLocks noChangeAspect="1"/>
          </p:cNvPicPr>
          <p:nvPr/>
        </p:nvPicPr>
        <p:blipFill>
          <a:blip r:embed="rId5"/>
          <a:stretch>
            <a:fillRect/>
          </a:stretch>
        </p:blipFill>
        <p:spPr>
          <a:xfrm>
            <a:off x="5572398" y="175422"/>
            <a:ext cx="2605825" cy="2916808"/>
          </a:xfrm>
          <a:prstGeom prst="rect">
            <a:avLst/>
          </a:prstGeom>
        </p:spPr>
      </p:pic>
      <p:pic>
        <p:nvPicPr>
          <p:cNvPr id="20486" name="Picture 6" descr="First Curiosity Drilling Sample in the Scoop">
            <a:extLst>
              <a:ext uri="{FF2B5EF4-FFF2-40B4-BE49-F238E27FC236}">
                <a16:creationId xmlns:a16="http://schemas.microsoft.com/office/drawing/2014/main" id="{853F9DAF-E694-4D4C-B668-003DB3703F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031" y="3737439"/>
            <a:ext cx="3048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9013242-A936-4EA5-B03E-E20A46DA01BC}"/>
              </a:ext>
            </a:extLst>
          </p:cNvPr>
          <p:cNvSpPr txBox="1"/>
          <p:nvPr/>
        </p:nvSpPr>
        <p:spPr>
          <a:xfrm>
            <a:off x="501043" y="6119336"/>
            <a:ext cx="2914988" cy="738664"/>
          </a:xfrm>
          <a:prstGeom prst="rect">
            <a:avLst/>
          </a:prstGeom>
          <a:noFill/>
        </p:spPr>
        <p:txBody>
          <a:bodyPr wrap="square">
            <a:spAutoFit/>
          </a:bodyPr>
          <a:lstStyle/>
          <a:p>
            <a:r>
              <a:rPr lang="en-US" sz="700" b="0" i="0" dirty="0">
                <a:solidFill>
                  <a:srgbClr val="333333"/>
                </a:solidFill>
                <a:effectLst/>
                <a:latin typeface="Open Sans" panose="020B0606030504020204" pitchFamily="34" charset="0"/>
              </a:rPr>
              <a:t>The first sample of powdered rock extracted by the Curiosity rover's drill. The image was obtained by Curiosity's Mast Camera on Feb. 20, or Sol 193, Curiosity's 193rd Martian day of operations. (Image credit: NASA/JPL-Caltech/MSSS) </a:t>
            </a:r>
            <a:r>
              <a:rPr lang="en-US" sz="700" dirty="0"/>
              <a:t>ttps://www.space.com/20182-ancient-mars-microbes-curiosity-rover.html</a:t>
            </a:r>
          </a:p>
        </p:txBody>
      </p:sp>
      <p:pic>
        <p:nvPicPr>
          <p:cNvPr id="10" name="Content Placeholder 6">
            <a:extLst>
              <a:ext uri="{FF2B5EF4-FFF2-40B4-BE49-F238E27FC236}">
                <a16:creationId xmlns:a16="http://schemas.microsoft.com/office/drawing/2014/main" id="{B1D13066-0FE7-415C-F557-5BA67084CFED}"/>
              </a:ext>
            </a:extLst>
          </p:cNvPr>
          <p:cNvPicPr>
            <a:picLocks noGrp="1" noChangeAspect="1"/>
          </p:cNvPicPr>
          <p:nvPr>
            <p:ph idx="1"/>
          </p:nvPr>
        </p:nvPicPr>
        <p:blipFill rotWithShape="1">
          <a:blip r:embed="rId7" cstate="print">
            <a:extLst>
              <a:ext uri="{28A0092B-C50C-407E-A947-70E740481C1C}">
                <a14:useLocalDpi xmlns:a14="http://schemas.microsoft.com/office/drawing/2010/main" val="0"/>
              </a:ext>
            </a:extLst>
          </a:blip>
          <a:srcRect l="26843" t="7753" r="24363" b="15143"/>
          <a:stretch/>
        </p:blipFill>
        <p:spPr>
          <a:xfrm>
            <a:off x="368031" y="55675"/>
            <a:ext cx="4018095" cy="3480549"/>
          </a:xfrm>
        </p:spPr>
      </p:pic>
    </p:spTree>
    <p:extLst>
      <p:ext uri="{BB962C8B-B14F-4D97-AF65-F5344CB8AC3E}">
        <p14:creationId xmlns:p14="http://schemas.microsoft.com/office/powerpoint/2010/main" val="83537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A41D-3E2C-465B-80CC-24AA3286BE9F}"/>
              </a:ext>
            </a:extLst>
          </p:cNvPr>
          <p:cNvSpPr>
            <a:spLocks noGrp="1"/>
          </p:cNvSpPr>
          <p:nvPr>
            <p:ph type="title"/>
          </p:nvPr>
        </p:nvSpPr>
        <p:spPr/>
        <p:txBody>
          <a:bodyPr/>
          <a:lstStyle/>
          <a:p>
            <a:r>
              <a:rPr lang="en-US" dirty="0" err="1"/>
              <a:t>CheMin</a:t>
            </a:r>
            <a:r>
              <a:rPr lang="en-US" dirty="0"/>
              <a:t> data</a:t>
            </a:r>
          </a:p>
        </p:txBody>
      </p:sp>
      <p:graphicFrame>
        <p:nvGraphicFramePr>
          <p:cNvPr id="9" name="Table 8">
            <a:extLst>
              <a:ext uri="{FF2B5EF4-FFF2-40B4-BE49-F238E27FC236}">
                <a16:creationId xmlns:a16="http://schemas.microsoft.com/office/drawing/2014/main" id="{D4DEC3BF-E64A-4169-993E-11DCF92AB852}"/>
              </a:ext>
            </a:extLst>
          </p:cNvPr>
          <p:cNvGraphicFramePr>
            <a:graphicFrameLocks noGrp="1"/>
          </p:cNvGraphicFramePr>
          <p:nvPr>
            <p:extLst>
              <p:ext uri="{D42A27DB-BD31-4B8C-83A1-F6EECF244321}">
                <p14:modId xmlns:p14="http://schemas.microsoft.com/office/powerpoint/2010/main" val="1055227293"/>
              </p:ext>
            </p:extLst>
          </p:nvPr>
        </p:nvGraphicFramePr>
        <p:xfrm>
          <a:off x="492244" y="2375243"/>
          <a:ext cx="4802463" cy="4079320"/>
        </p:xfrm>
        <a:graphic>
          <a:graphicData uri="http://schemas.openxmlformats.org/drawingml/2006/table">
            <a:tbl>
              <a:tblPr/>
              <a:tblGrid>
                <a:gridCol w="1600821">
                  <a:extLst>
                    <a:ext uri="{9D8B030D-6E8A-4147-A177-3AD203B41FA5}">
                      <a16:colId xmlns:a16="http://schemas.microsoft.com/office/drawing/2014/main" val="2109334606"/>
                    </a:ext>
                  </a:extLst>
                </a:gridCol>
                <a:gridCol w="1600821">
                  <a:extLst>
                    <a:ext uri="{9D8B030D-6E8A-4147-A177-3AD203B41FA5}">
                      <a16:colId xmlns:a16="http://schemas.microsoft.com/office/drawing/2014/main" val="386795152"/>
                    </a:ext>
                  </a:extLst>
                </a:gridCol>
                <a:gridCol w="1600821">
                  <a:extLst>
                    <a:ext uri="{9D8B030D-6E8A-4147-A177-3AD203B41FA5}">
                      <a16:colId xmlns:a16="http://schemas.microsoft.com/office/drawing/2014/main" val="3098392549"/>
                    </a:ext>
                  </a:extLst>
                </a:gridCol>
              </a:tblGrid>
              <a:tr h="189040">
                <a:tc>
                  <a:txBody>
                    <a:bodyPr/>
                    <a:lstStyle/>
                    <a:p>
                      <a:pPr algn="l"/>
                      <a:r>
                        <a:rPr lang="en-US" sz="1200">
                          <a:effectLst/>
                        </a:rPr>
                        <a:t>Plagioclase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22</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22</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740534623"/>
                  </a:ext>
                </a:extLst>
              </a:tr>
              <a:tr h="189040">
                <a:tc>
                  <a:txBody>
                    <a:bodyPr/>
                    <a:lstStyle/>
                    <a:p>
                      <a:pPr algn="l"/>
                      <a:r>
                        <a:rPr lang="en-US" sz="1200">
                          <a:effectLst/>
                        </a:rPr>
                        <a:t>Fe-forsterite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3</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437529117"/>
                  </a:ext>
                </a:extLst>
              </a:tr>
              <a:tr h="189040">
                <a:tc>
                  <a:txBody>
                    <a:bodyPr/>
                    <a:lstStyle/>
                    <a:p>
                      <a:pPr algn="l"/>
                      <a:r>
                        <a:rPr lang="en-US" sz="1200">
                          <a:effectLst/>
                        </a:rPr>
                        <a:t>Augite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4</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4</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537228935"/>
                  </a:ext>
                </a:extLst>
              </a:tr>
              <a:tr h="189040">
                <a:tc>
                  <a:txBody>
                    <a:bodyPr/>
                    <a:lstStyle/>
                    <a:p>
                      <a:pPr algn="l"/>
                      <a:r>
                        <a:rPr lang="en-US" sz="1200">
                          <a:effectLst/>
                        </a:rPr>
                        <a:t>Pigeonite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dirty="0">
                          <a:effectLst/>
                        </a:rPr>
                        <a:t>6</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8</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64319481"/>
                  </a:ext>
                </a:extLst>
              </a:tr>
              <a:tr h="189040">
                <a:tc>
                  <a:txBody>
                    <a:bodyPr/>
                    <a:lstStyle/>
                    <a:p>
                      <a:pPr algn="l"/>
                      <a:r>
                        <a:rPr lang="en-US" sz="1200">
                          <a:effectLst/>
                        </a:rPr>
                        <a:t>Orthopyroxene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3</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4</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761143226"/>
                  </a:ext>
                </a:extLst>
              </a:tr>
              <a:tr h="189040">
                <a:tc>
                  <a:txBody>
                    <a:bodyPr/>
                    <a:lstStyle/>
                    <a:p>
                      <a:pPr algn="l"/>
                      <a:r>
                        <a:rPr lang="en-US" sz="1200">
                          <a:effectLst/>
                        </a:rPr>
                        <a:t>Magnetite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4</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4</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009826249"/>
                  </a:ext>
                </a:extLst>
              </a:tr>
              <a:tr h="189040">
                <a:tc>
                  <a:txBody>
                    <a:bodyPr/>
                    <a:lstStyle/>
                    <a:p>
                      <a:pPr algn="l"/>
                      <a:r>
                        <a:rPr lang="en-US" sz="1200">
                          <a:effectLst/>
                        </a:rPr>
                        <a:t>Anhydrite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3</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901418185"/>
                  </a:ext>
                </a:extLst>
              </a:tr>
              <a:tr h="189040">
                <a:tc>
                  <a:txBody>
                    <a:bodyPr/>
                    <a:lstStyle/>
                    <a:p>
                      <a:pPr algn="l"/>
                      <a:r>
                        <a:rPr lang="en-US" sz="1200">
                          <a:effectLst/>
                        </a:rPr>
                        <a:t>Bassanite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441684512"/>
                  </a:ext>
                </a:extLst>
              </a:tr>
              <a:tr h="189040">
                <a:tc>
                  <a:txBody>
                    <a:bodyPr/>
                    <a:lstStyle/>
                    <a:p>
                      <a:pPr algn="l"/>
                      <a:r>
                        <a:rPr lang="en-US" sz="1200">
                          <a:effectLst/>
                        </a:rPr>
                        <a:t>Sanidine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2</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741152527"/>
                  </a:ext>
                </a:extLst>
              </a:tr>
              <a:tr h="189040">
                <a:tc>
                  <a:txBody>
                    <a:bodyPr/>
                    <a:lstStyle/>
                    <a:p>
                      <a:pPr algn="l"/>
                      <a:r>
                        <a:rPr lang="en-US" sz="1200">
                          <a:effectLst/>
                        </a:rPr>
                        <a:t>Quartz</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0.4</a:t>
                      </a:r>
                      <a:r>
                        <a:rPr lang="en-US" sz="1200" u="none" strike="noStrike">
                          <a:solidFill>
                            <a:srgbClr val="990000"/>
                          </a:solidFill>
                          <a:effectLst/>
                          <a:hlinkClick r:id="rId2"/>
                        </a:rPr>
                        <a:t>†</a:t>
                      </a:r>
                      <a:endParaRPr lang="en-US" sz="1200">
                        <a:effectLst/>
                      </a:endParaRP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0.1</a:t>
                      </a:r>
                      <a:r>
                        <a:rPr lang="en-US" sz="1200" u="none" strike="noStrike">
                          <a:solidFill>
                            <a:srgbClr val="990000"/>
                          </a:solidFill>
                          <a:effectLst/>
                          <a:hlinkClick r:id="rId2"/>
                        </a:rPr>
                        <a:t>†</a:t>
                      </a:r>
                      <a:endParaRPr lang="en-US" sz="1200">
                        <a:effectLst/>
                      </a:endParaRP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523745793"/>
                  </a:ext>
                </a:extLst>
              </a:tr>
              <a:tr h="189040">
                <a:tc>
                  <a:txBody>
                    <a:bodyPr/>
                    <a:lstStyle/>
                    <a:p>
                      <a:pPr algn="l"/>
                      <a:r>
                        <a:rPr lang="en-US" sz="1200">
                          <a:effectLst/>
                        </a:rPr>
                        <a:t>Hematite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0.6</a:t>
                      </a:r>
                      <a:r>
                        <a:rPr lang="en-US" sz="1200" u="none" strike="noStrike">
                          <a:solidFill>
                            <a:srgbClr val="990000"/>
                          </a:solidFill>
                          <a:effectLst/>
                          <a:hlinkClick r:id="rId2"/>
                        </a:rPr>
                        <a:t>†</a:t>
                      </a:r>
                      <a:endParaRPr lang="en-US" sz="1200">
                        <a:effectLst/>
                      </a:endParaRP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273779863"/>
                  </a:ext>
                </a:extLst>
              </a:tr>
              <a:tr h="189040">
                <a:tc>
                  <a:txBody>
                    <a:bodyPr/>
                    <a:lstStyle/>
                    <a:p>
                      <a:pPr algn="l"/>
                      <a:r>
                        <a:rPr lang="en-US" sz="1200">
                          <a:effectLst/>
                        </a:rPr>
                        <a:t>Ilmenite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 </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0.5</a:t>
                      </a:r>
                      <a:r>
                        <a:rPr lang="en-US" sz="1200" u="none" strike="noStrike">
                          <a:solidFill>
                            <a:srgbClr val="990000"/>
                          </a:solidFill>
                          <a:effectLst/>
                          <a:hlinkClick r:id="rId2"/>
                        </a:rPr>
                        <a:t>†</a:t>
                      </a:r>
                      <a:endParaRPr lang="en-US" sz="1200">
                        <a:effectLst/>
                      </a:endParaRP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896102545"/>
                  </a:ext>
                </a:extLst>
              </a:tr>
              <a:tr h="189040">
                <a:tc>
                  <a:txBody>
                    <a:bodyPr/>
                    <a:lstStyle/>
                    <a:p>
                      <a:pPr algn="l"/>
                      <a:r>
                        <a:rPr lang="en-US" sz="1200">
                          <a:effectLst/>
                        </a:rPr>
                        <a:t>Akaganeite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2</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4001731553"/>
                  </a:ext>
                </a:extLst>
              </a:tr>
              <a:tr h="189040">
                <a:tc>
                  <a:txBody>
                    <a:bodyPr/>
                    <a:lstStyle/>
                    <a:p>
                      <a:pPr algn="l"/>
                      <a:r>
                        <a:rPr lang="en-US" sz="1200">
                          <a:effectLst/>
                        </a:rPr>
                        <a:t>Pyrite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0.3</a:t>
                      </a:r>
                      <a:r>
                        <a:rPr lang="en-US" sz="1200" u="none" strike="noStrike">
                          <a:solidFill>
                            <a:srgbClr val="990000"/>
                          </a:solidFill>
                          <a:effectLst/>
                          <a:hlinkClick r:id="rId2"/>
                        </a:rPr>
                        <a:t>†</a:t>
                      </a:r>
                      <a:endParaRPr lang="en-US" sz="1200">
                        <a:effectLst/>
                      </a:endParaRP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dirty="0">
                          <a:effectLst/>
                        </a:rPr>
                        <a:t> </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789306014"/>
                  </a:ext>
                </a:extLst>
              </a:tr>
              <a:tr h="189040">
                <a:tc>
                  <a:txBody>
                    <a:bodyPr/>
                    <a:lstStyle/>
                    <a:p>
                      <a:pPr algn="l"/>
                      <a:r>
                        <a:rPr lang="en-US" sz="1200">
                          <a:effectLst/>
                        </a:rPr>
                        <a:t>Pyrrhotite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474617030"/>
                  </a:ext>
                </a:extLst>
              </a:tr>
              <a:tr h="189040">
                <a:tc>
                  <a:txBody>
                    <a:bodyPr/>
                    <a:lstStyle/>
                    <a:p>
                      <a:pPr algn="l"/>
                      <a:r>
                        <a:rPr lang="en-US" sz="1200">
                          <a:effectLst/>
                        </a:rPr>
                        <a:t>Phyllosilicate</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22</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18</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065430153"/>
                  </a:ext>
                </a:extLst>
              </a:tr>
              <a:tr h="189040">
                <a:tc>
                  <a:txBody>
                    <a:bodyPr/>
                    <a:lstStyle/>
                    <a:p>
                      <a:pPr algn="l"/>
                      <a:r>
                        <a:rPr lang="en-US" sz="1200">
                          <a:effectLst/>
                        </a:rPr>
                        <a:t>Amorphous</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a:effectLst/>
                        </a:rPr>
                        <a:t>28</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tc>
                  <a:txBody>
                    <a:bodyPr/>
                    <a:lstStyle/>
                    <a:p>
                      <a:pPr algn="l"/>
                      <a:r>
                        <a:rPr lang="en-US" sz="1200" dirty="0">
                          <a:effectLst/>
                        </a:rPr>
                        <a:t>31</a:t>
                      </a:r>
                    </a:p>
                  </a:txBody>
                  <a:tcPr marL="57080" marR="57080" marT="28540" marB="28540">
                    <a:lnL w="6350" cap="flat" cmpd="sng" algn="ctr">
                      <a:solidFill>
                        <a:srgbClr val="EEEEEE"/>
                      </a:solidFill>
                      <a:prstDash val="solid"/>
                      <a:round/>
                      <a:headEnd type="none" w="med" len="med"/>
                      <a:tailEnd type="none" w="med" len="med"/>
                    </a:lnL>
                    <a:lnR w="6350" cap="flat" cmpd="sng" algn="ctr">
                      <a:solidFill>
                        <a:srgbClr val="EEEEEE"/>
                      </a:solidFill>
                      <a:prstDash val="solid"/>
                      <a:round/>
                      <a:headEnd type="none" w="med" len="med"/>
                      <a:tailEnd type="none" w="med" len="med"/>
                    </a:lnR>
                    <a:lnT w="6350" cap="flat" cmpd="sng" algn="ctr">
                      <a:solidFill>
                        <a:srgbClr val="EEEEEE"/>
                      </a:solidFill>
                      <a:prstDash val="solid"/>
                      <a:round/>
                      <a:headEnd type="none" w="med" len="med"/>
                      <a:tailEnd type="none" w="med" len="med"/>
                    </a:lnT>
                    <a:lnB w="635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153759900"/>
                  </a:ext>
                </a:extLst>
              </a:tr>
            </a:tbl>
          </a:graphicData>
        </a:graphic>
      </p:graphicFrame>
      <p:pic>
        <p:nvPicPr>
          <p:cNvPr id="10" name="Picture 9" descr="IUCrfigure.png">
            <a:extLst>
              <a:ext uri="{FF2B5EF4-FFF2-40B4-BE49-F238E27FC236}">
                <a16:creationId xmlns:a16="http://schemas.microsoft.com/office/drawing/2014/main" id="{D50B5D28-3AEE-46A6-9AC4-8490BD0846A8}"/>
              </a:ext>
            </a:extLst>
          </p:cNvPr>
          <p:cNvPicPr>
            <a:picLocks noChangeAspect="1"/>
          </p:cNvPicPr>
          <p:nvPr/>
        </p:nvPicPr>
        <p:blipFill>
          <a:blip r:embed="rId3" cstate="print"/>
          <a:stretch>
            <a:fillRect/>
          </a:stretch>
        </p:blipFill>
        <p:spPr>
          <a:xfrm>
            <a:off x="5039923" y="164757"/>
            <a:ext cx="6659833" cy="3126421"/>
          </a:xfrm>
          <a:prstGeom prst="rect">
            <a:avLst/>
          </a:prstGeom>
        </p:spPr>
      </p:pic>
      <p:sp>
        <p:nvSpPr>
          <p:cNvPr id="11" name="TextBox 10">
            <a:extLst>
              <a:ext uri="{FF2B5EF4-FFF2-40B4-BE49-F238E27FC236}">
                <a16:creationId xmlns:a16="http://schemas.microsoft.com/office/drawing/2014/main" id="{7C3EB599-FD34-462E-B993-8B80A584BDC5}"/>
              </a:ext>
            </a:extLst>
          </p:cNvPr>
          <p:cNvSpPr txBox="1"/>
          <p:nvPr/>
        </p:nvSpPr>
        <p:spPr>
          <a:xfrm>
            <a:off x="5581803" y="4039569"/>
            <a:ext cx="2537874" cy="276999"/>
          </a:xfrm>
          <a:prstGeom prst="rect">
            <a:avLst/>
          </a:prstGeom>
          <a:noFill/>
        </p:spPr>
        <p:txBody>
          <a:bodyPr wrap="none" rtlCol="0">
            <a:spAutoFit/>
          </a:bodyPr>
          <a:lstStyle/>
          <a:p>
            <a:r>
              <a:rPr lang="en-US" sz="1200" dirty="0" err="1"/>
              <a:t>Bish</a:t>
            </a:r>
            <a:r>
              <a:rPr lang="en-US" sz="1200" dirty="0"/>
              <a:t> et al. (2014) </a:t>
            </a:r>
            <a:r>
              <a:rPr lang="en-US" sz="1200" dirty="0" err="1"/>
              <a:t>IUCrJ</a:t>
            </a:r>
            <a:r>
              <a:rPr lang="en-US" sz="1200" dirty="0"/>
              <a:t> 1, 514-522</a:t>
            </a:r>
          </a:p>
        </p:txBody>
      </p:sp>
    </p:spTree>
    <p:extLst>
      <p:ext uri="{BB962C8B-B14F-4D97-AF65-F5344CB8AC3E}">
        <p14:creationId xmlns:p14="http://schemas.microsoft.com/office/powerpoint/2010/main" val="227958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73AE5B0-F3AD-46BB-A318-1EFE80C0F377}"/>
              </a:ext>
            </a:extLst>
          </p:cNvPr>
          <p:cNvSpPr>
            <a:spLocks noGrp="1"/>
          </p:cNvSpPr>
          <p:nvPr>
            <p:ph type="title"/>
          </p:nvPr>
        </p:nvSpPr>
        <p:spPr>
          <a:xfrm>
            <a:off x="351116" y="248783"/>
            <a:ext cx="10467680" cy="1320800"/>
          </a:xfrm>
        </p:spPr>
        <p:txBody>
          <a:bodyPr>
            <a:normAutofit/>
          </a:bodyPr>
          <a:lstStyle/>
          <a:p>
            <a:r>
              <a:rPr lang="en-US" dirty="0"/>
              <a:t>NASA PIXL:(Planetary Instrument for X-ray </a:t>
            </a:r>
            <a:r>
              <a:rPr lang="en-US" dirty="0" err="1"/>
              <a:t>Lithochemistry</a:t>
            </a:r>
            <a:r>
              <a:rPr lang="en-US" dirty="0"/>
              <a:t>) </a:t>
            </a:r>
          </a:p>
        </p:txBody>
      </p:sp>
      <p:pic>
        <p:nvPicPr>
          <p:cNvPr id="4098" name="Picture 2" descr="PIXL breadboard maps of a paleoarchean altered conglomerate with unconformity surface, revealing complex lithology including rounded pyrite, chromite, zircon, K-Al-Cr clay in the fuchsitic mudstone, Mn,Fe,Ca-carbonate in alteration vein, silicification of the conglomerate matrix. Map size is 20 mm by 10 mm with a step size of 0.15 mm">
            <a:extLst>
              <a:ext uri="{FF2B5EF4-FFF2-40B4-BE49-F238E27FC236}">
                <a16:creationId xmlns:a16="http://schemas.microsoft.com/office/drawing/2014/main" id="{077D8EBA-A054-E2DD-5C31-2416BB1DB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588" y="2881770"/>
            <a:ext cx="3943751" cy="36913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igure 2. This figure demonstrates that the PIXL instrument detects important trace elements (red) at 10's ppm. Insert: Rb, Sr, Y, Zr are clearly detected due to the lack of interfering excitation lines at 13-17 keV in PIXL (continuum subtracted using a modeled fit to Bremsstrahlung).">
            <a:extLst>
              <a:ext uri="{FF2B5EF4-FFF2-40B4-BE49-F238E27FC236}">
                <a16:creationId xmlns:a16="http://schemas.microsoft.com/office/drawing/2014/main" id="{7EEEF9F5-81F0-BC08-50D9-0F848C128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7412" y="4439448"/>
            <a:ext cx="3196187" cy="23460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8B6DE5F-A157-08FA-31F8-246511E78302}"/>
              </a:ext>
            </a:extLst>
          </p:cNvPr>
          <p:cNvSpPr txBox="1"/>
          <p:nvPr/>
        </p:nvSpPr>
        <p:spPr>
          <a:xfrm>
            <a:off x="127735" y="3805737"/>
            <a:ext cx="6735077" cy="276999"/>
          </a:xfrm>
          <a:prstGeom prst="rect">
            <a:avLst/>
          </a:prstGeom>
          <a:noFill/>
        </p:spPr>
        <p:txBody>
          <a:bodyPr wrap="square">
            <a:spAutoFit/>
          </a:bodyPr>
          <a:lstStyle/>
          <a:p>
            <a:r>
              <a:rPr lang="en-US" sz="1200" dirty="0"/>
              <a:t>https://mars.nasa.gov/mars2020/spacecraft/instruments/pixl/for-scientists/</a:t>
            </a:r>
          </a:p>
        </p:txBody>
      </p:sp>
      <p:pic>
        <p:nvPicPr>
          <p:cNvPr id="4102" name="Picture 6" descr="Planetary Instrument for X-ray Lithochemistry (PIXL) - NASA Mars">
            <a:extLst>
              <a:ext uri="{FF2B5EF4-FFF2-40B4-BE49-F238E27FC236}">
                <a16:creationId xmlns:a16="http://schemas.microsoft.com/office/drawing/2014/main" id="{612EEC5A-B233-4F77-2F63-ED59746558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5112" y="4201395"/>
            <a:ext cx="4013036" cy="2407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58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194ED4-CFC4-43C1-80B7-53151AFF5E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705" t="11540" r="39119" b="21464"/>
          <a:stretch/>
        </p:blipFill>
        <p:spPr>
          <a:xfrm>
            <a:off x="287628" y="223232"/>
            <a:ext cx="4486037" cy="4683619"/>
          </a:xfrm>
          <a:prstGeom prst="rect">
            <a:avLst/>
          </a:prstGeom>
        </p:spPr>
      </p:pic>
      <p:sp>
        <p:nvSpPr>
          <p:cNvPr id="5" name="Rectangle 4">
            <a:extLst>
              <a:ext uri="{FF2B5EF4-FFF2-40B4-BE49-F238E27FC236}">
                <a16:creationId xmlns:a16="http://schemas.microsoft.com/office/drawing/2014/main" id="{E8095DAF-4A9B-42FD-9EE4-3369A461AE65}"/>
              </a:ext>
            </a:extLst>
          </p:cNvPr>
          <p:cNvSpPr/>
          <p:nvPr/>
        </p:nvSpPr>
        <p:spPr>
          <a:xfrm>
            <a:off x="1493949" y="385531"/>
            <a:ext cx="2863403" cy="790739"/>
          </a:xfrm>
          <a:prstGeom prst="rect">
            <a:avLst/>
          </a:prstGeom>
          <a:solidFill>
            <a:schemeClr val="accent4">
              <a:lumMod val="20000"/>
              <a:lumOff val="80000"/>
              <a:alpha val="2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Rectangle 5">
            <a:extLst>
              <a:ext uri="{FF2B5EF4-FFF2-40B4-BE49-F238E27FC236}">
                <a16:creationId xmlns:a16="http://schemas.microsoft.com/office/drawing/2014/main" id="{34EFEDD5-AA43-4F48-A56D-760C03EED296}"/>
              </a:ext>
            </a:extLst>
          </p:cNvPr>
          <p:cNvSpPr/>
          <p:nvPr/>
        </p:nvSpPr>
        <p:spPr>
          <a:xfrm>
            <a:off x="1493949" y="1206020"/>
            <a:ext cx="2900114" cy="37564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Content Placeholder 2">
            <a:extLst>
              <a:ext uri="{FF2B5EF4-FFF2-40B4-BE49-F238E27FC236}">
                <a16:creationId xmlns:a16="http://schemas.microsoft.com/office/drawing/2014/main" id="{477856CF-D6BF-4E66-8A41-51DF11ABDEFD}"/>
              </a:ext>
            </a:extLst>
          </p:cNvPr>
          <p:cNvSpPr>
            <a:spLocks noGrp="1"/>
          </p:cNvSpPr>
          <p:nvPr>
            <p:ph idx="1"/>
          </p:nvPr>
        </p:nvSpPr>
        <p:spPr>
          <a:xfrm>
            <a:off x="2852768" y="1771207"/>
            <a:ext cx="8596668" cy="3880773"/>
          </a:xfrm>
        </p:spPr>
        <p:txBody>
          <a:bodyPr>
            <a:normAutofit/>
          </a:bodyPr>
          <a:lstStyle/>
          <a:p>
            <a:r>
              <a:rPr lang="en-US" sz="1600" dirty="0"/>
              <a:t>Sample processing-induced alterations </a:t>
            </a:r>
          </a:p>
          <a:p>
            <a:pPr lvl="1"/>
            <a:r>
              <a:rPr lang="en-US" sz="1400" dirty="0"/>
              <a:t>Different phases grind with different ease</a:t>
            </a:r>
          </a:p>
          <a:p>
            <a:pPr lvl="1"/>
            <a:r>
              <a:rPr lang="en-US" sz="1400" dirty="0"/>
              <a:t>Mesh filtration can significant alter phase fractions (different phases have different grain sizes)</a:t>
            </a:r>
          </a:p>
          <a:p>
            <a:pPr lvl="1"/>
            <a:r>
              <a:rPr lang="en-US" sz="1400" dirty="0"/>
              <a:t>Mechanochemistry induced by sample grinding can decompose some minerals or cause other chemical reactions</a:t>
            </a:r>
          </a:p>
          <a:p>
            <a:pPr lvl="1"/>
            <a:r>
              <a:rPr lang="en-US" sz="1400" dirty="0"/>
              <a:t>Information about granularity and texture of rocks is valuable from petrological perspective</a:t>
            </a:r>
          </a:p>
          <a:p>
            <a:r>
              <a:rPr lang="en-US" sz="1600" dirty="0"/>
              <a:t>Sample chamber contamination</a:t>
            </a:r>
          </a:p>
          <a:p>
            <a:r>
              <a:rPr lang="en-US" sz="1600" dirty="0"/>
              <a:t>Cloggage of transport lines</a:t>
            </a:r>
          </a:p>
          <a:p>
            <a:r>
              <a:rPr lang="en-US" sz="1600" dirty="0"/>
              <a:t>Signal absorption by heavy mineral phases </a:t>
            </a:r>
          </a:p>
          <a:p>
            <a:r>
              <a:rPr lang="en-US" sz="1600" dirty="0"/>
              <a:t>Mineral phase-specific chemical information</a:t>
            </a:r>
          </a:p>
          <a:p>
            <a:r>
              <a:rPr lang="en-US" sz="1600" dirty="0"/>
              <a:t>Quantitative information on amorphous phases</a:t>
            </a:r>
          </a:p>
        </p:txBody>
      </p:sp>
      <p:sp>
        <p:nvSpPr>
          <p:cNvPr id="8" name="TextBox 7">
            <a:extLst>
              <a:ext uri="{FF2B5EF4-FFF2-40B4-BE49-F238E27FC236}">
                <a16:creationId xmlns:a16="http://schemas.microsoft.com/office/drawing/2014/main" id="{AD1EC554-C335-4FEA-B3B5-3075F8283794}"/>
              </a:ext>
            </a:extLst>
          </p:cNvPr>
          <p:cNvSpPr txBox="1"/>
          <p:nvPr/>
        </p:nvSpPr>
        <p:spPr>
          <a:xfrm>
            <a:off x="2404591" y="1272700"/>
            <a:ext cx="5135468" cy="369332"/>
          </a:xfrm>
          <a:prstGeom prst="rect">
            <a:avLst/>
          </a:prstGeom>
          <a:noFill/>
        </p:spPr>
        <p:txBody>
          <a:bodyPr wrap="square" rtlCol="0">
            <a:spAutoFit/>
          </a:bodyPr>
          <a:lstStyle/>
          <a:p>
            <a:r>
              <a:rPr lang="en-US" b="1" dirty="0" err="1">
                <a:solidFill>
                  <a:srgbClr val="92D050"/>
                </a:solidFill>
              </a:rPr>
              <a:t>CheMin</a:t>
            </a:r>
            <a:r>
              <a:rPr lang="en-US" b="1" dirty="0">
                <a:solidFill>
                  <a:srgbClr val="92D050"/>
                </a:solidFill>
              </a:rPr>
              <a:t> –type instrument challenges</a:t>
            </a:r>
          </a:p>
        </p:txBody>
      </p:sp>
      <p:sp>
        <p:nvSpPr>
          <p:cNvPr id="2" name="TextBox 1">
            <a:extLst>
              <a:ext uri="{FF2B5EF4-FFF2-40B4-BE49-F238E27FC236}">
                <a16:creationId xmlns:a16="http://schemas.microsoft.com/office/drawing/2014/main" id="{ACEFF03D-2C1F-2988-84F7-3A3504BA1068}"/>
              </a:ext>
            </a:extLst>
          </p:cNvPr>
          <p:cNvSpPr txBox="1"/>
          <p:nvPr/>
        </p:nvSpPr>
        <p:spPr>
          <a:xfrm>
            <a:off x="620526" y="5838376"/>
            <a:ext cx="11424262" cy="646331"/>
          </a:xfrm>
          <a:prstGeom prst="rect">
            <a:avLst/>
          </a:prstGeom>
          <a:noFill/>
        </p:spPr>
        <p:txBody>
          <a:bodyPr wrap="square" rtlCol="0">
            <a:spAutoFit/>
          </a:bodyPr>
          <a:lstStyle/>
          <a:p>
            <a:r>
              <a:rPr lang="en-US" sz="1200" dirty="0"/>
              <a:t>2008 NASA ASTID: Hybrid powder / single-crystal X-ray diffraction instrument for planetary mineralogical analysis of unprepared samples. PI S. </a:t>
            </a:r>
            <a:r>
              <a:rPr lang="en-US" sz="1200" dirty="0" err="1"/>
              <a:t>Sarrazin</a:t>
            </a:r>
            <a:endParaRPr lang="en-US" sz="1200" dirty="0"/>
          </a:p>
          <a:p>
            <a:r>
              <a:rPr lang="en-US" sz="1200" dirty="0"/>
              <a:t>2014 NASA PICASSO: Miniature Guinier X-ray Diffraction Instrument for Planetary Exploration. PI S. </a:t>
            </a:r>
            <a:r>
              <a:rPr lang="en-US" sz="1200" dirty="0" err="1"/>
              <a:t>Sarrazin</a:t>
            </a:r>
            <a:endParaRPr lang="en-US" sz="1200" dirty="0"/>
          </a:p>
          <a:p>
            <a:r>
              <a:rPr lang="en-US" sz="1200" dirty="0"/>
              <a:t>2018 NASA DALI: XTRA: An </a:t>
            </a:r>
            <a:r>
              <a:rPr lang="en-US" sz="1200" dirty="0" err="1"/>
              <a:t>eXTraterrestrial</a:t>
            </a:r>
            <a:r>
              <a:rPr lang="en-US" sz="1200" dirty="0"/>
              <a:t> Regolith Analyzer for Lunar Soil. PI D. Blake</a:t>
            </a:r>
          </a:p>
        </p:txBody>
      </p:sp>
    </p:spTree>
    <p:extLst>
      <p:ext uri="{BB962C8B-B14F-4D97-AF65-F5344CB8AC3E}">
        <p14:creationId xmlns:p14="http://schemas.microsoft.com/office/powerpoint/2010/main" val="5980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36164-8556-4E55-AD5C-CF1E4500DBE6}"/>
              </a:ext>
            </a:extLst>
          </p:cNvPr>
          <p:cNvSpPr>
            <a:spLocks noGrp="1"/>
          </p:cNvSpPr>
          <p:nvPr>
            <p:ph type="title"/>
          </p:nvPr>
        </p:nvSpPr>
        <p:spPr/>
        <p:txBody>
          <a:bodyPr>
            <a:normAutofit/>
          </a:bodyPr>
          <a:lstStyle/>
          <a:p>
            <a:r>
              <a:rPr lang="en-US" sz="2800" dirty="0"/>
              <a:t>Why mineralogy without chemistry is not enough</a:t>
            </a:r>
          </a:p>
        </p:txBody>
      </p:sp>
      <p:sp>
        <p:nvSpPr>
          <p:cNvPr id="3" name="Content Placeholder 2">
            <a:extLst>
              <a:ext uri="{FF2B5EF4-FFF2-40B4-BE49-F238E27FC236}">
                <a16:creationId xmlns:a16="http://schemas.microsoft.com/office/drawing/2014/main" id="{70E7483A-DFD0-465F-912D-539D41D52189}"/>
              </a:ext>
            </a:extLst>
          </p:cNvPr>
          <p:cNvSpPr>
            <a:spLocks noGrp="1"/>
          </p:cNvSpPr>
          <p:nvPr>
            <p:ph idx="1"/>
          </p:nvPr>
        </p:nvSpPr>
        <p:spPr>
          <a:xfrm>
            <a:off x="984732" y="1930400"/>
            <a:ext cx="8596668" cy="3880773"/>
          </a:xfrm>
        </p:spPr>
        <p:txBody>
          <a:bodyPr/>
          <a:lstStyle/>
          <a:p>
            <a:r>
              <a:rPr lang="en-US" dirty="0"/>
              <a:t>Chemistry of amorphous component cannot be deduced by Rietveld Refinement. </a:t>
            </a:r>
          </a:p>
          <a:p>
            <a:pPr lvl="1"/>
            <a:r>
              <a:rPr lang="en-US" dirty="0"/>
              <a:t>Martial soil contains unusually high fraction of amorphous material</a:t>
            </a:r>
          </a:p>
          <a:p>
            <a:pPr lvl="1"/>
            <a:r>
              <a:rPr lang="en-US" dirty="0"/>
              <a:t>So far with CHEMIN data we assumed that there is single amorphous phase with chemical composition close to the average  of </a:t>
            </a:r>
          </a:p>
          <a:p>
            <a:pPr lvl="1"/>
            <a:r>
              <a:rPr lang="en-US" dirty="0"/>
              <a:t>Amorphous phases can be important clues about mineral alteration processes </a:t>
            </a:r>
          </a:p>
        </p:txBody>
      </p:sp>
    </p:spTree>
    <p:extLst>
      <p:ext uri="{BB962C8B-B14F-4D97-AF65-F5344CB8AC3E}">
        <p14:creationId xmlns:p14="http://schemas.microsoft.com/office/powerpoint/2010/main" val="4247514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E12E-C60C-4DA0-DE8C-C344A8609B6A}"/>
              </a:ext>
            </a:extLst>
          </p:cNvPr>
          <p:cNvSpPr>
            <a:spLocks noGrp="1"/>
          </p:cNvSpPr>
          <p:nvPr>
            <p:ph type="title"/>
          </p:nvPr>
        </p:nvSpPr>
        <p:spPr>
          <a:xfrm>
            <a:off x="382736" y="489535"/>
            <a:ext cx="9962609" cy="1320800"/>
          </a:xfrm>
        </p:spPr>
        <p:txBody>
          <a:bodyPr/>
          <a:lstStyle/>
          <a:p>
            <a:r>
              <a:rPr lang="en-US" dirty="0"/>
              <a:t>Bulk mineralogy vs. microanalysis/petrography</a:t>
            </a:r>
          </a:p>
        </p:txBody>
      </p:sp>
      <p:pic>
        <p:nvPicPr>
          <p:cNvPr id="2050" name="Picture 2" descr="These Thin Sections of Rock Look Like Beautiful Stained Glass | Smart News|  Smithsonian Magazine">
            <a:extLst>
              <a:ext uri="{FF2B5EF4-FFF2-40B4-BE49-F238E27FC236}">
                <a16:creationId xmlns:a16="http://schemas.microsoft.com/office/drawing/2014/main" id="{E2C8E2BC-47DA-4BED-3BC8-7052A3E05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2803" y="1454226"/>
            <a:ext cx="4407824" cy="29513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4A0575F-94F1-BBB2-2816-DC9B9BC4D4C8}"/>
              </a:ext>
            </a:extLst>
          </p:cNvPr>
          <p:cNvSpPr txBox="1"/>
          <p:nvPr/>
        </p:nvSpPr>
        <p:spPr>
          <a:xfrm>
            <a:off x="6278370" y="4405552"/>
            <a:ext cx="6098550" cy="369332"/>
          </a:xfrm>
          <a:prstGeom prst="rect">
            <a:avLst/>
          </a:prstGeom>
          <a:noFill/>
        </p:spPr>
        <p:txBody>
          <a:bodyPr wrap="square">
            <a:spAutoFit/>
          </a:bodyPr>
          <a:lstStyle/>
          <a:p>
            <a:r>
              <a:rPr lang="en-US" dirty="0"/>
              <a:t>http://microckscopica.altervista.org/en/</a:t>
            </a:r>
          </a:p>
        </p:txBody>
      </p:sp>
      <p:sp>
        <p:nvSpPr>
          <p:cNvPr id="8" name="TextBox 7">
            <a:extLst>
              <a:ext uri="{FF2B5EF4-FFF2-40B4-BE49-F238E27FC236}">
                <a16:creationId xmlns:a16="http://schemas.microsoft.com/office/drawing/2014/main" id="{2DFC4176-910D-74EC-D896-9F3D36ADE4D1}"/>
              </a:ext>
            </a:extLst>
          </p:cNvPr>
          <p:cNvSpPr txBox="1"/>
          <p:nvPr/>
        </p:nvSpPr>
        <p:spPr>
          <a:xfrm>
            <a:off x="5687262" y="4927601"/>
            <a:ext cx="6188460" cy="1754326"/>
          </a:xfrm>
          <a:prstGeom prst="rect">
            <a:avLst/>
          </a:prstGeom>
          <a:noFill/>
        </p:spPr>
        <p:txBody>
          <a:bodyPr wrap="square">
            <a:spAutoFit/>
          </a:bodyPr>
          <a:lstStyle/>
          <a:p>
            <a:pPr marL="285750" indent="-285750">
              <a:buFont typeface="Arial" panose="020B0604020202020204" pitchFamily="34" charset="0"/>
              <a:buChar char="•"/>
            </a:pPr>
            <a:r>
              <a:rPr lang="en-US" dirty="0"/>
              <a:t>The mineral content and the textural relationships within the rock are described in detail. </a:t>
            </a:r>
          </a:p>
          <a:p>
            <a:pPr marL="285750" indent="-285750">
              <a:buFont typeface="Arial" panose="020B0604020202020204" pitchFamily="34" charset="0"/>
              <a:buChar char="•"/>
            </a:pPr>
            <a:r>
              <a:rPr lang="en-US" dirty="0"/>
              <a:t>The classification of rocks is based on the information acquired during the petrographic analysis. </a:t>
            </a:r>
          </a:p>
          <a:p>
            <a:pPr marL="285750" indent="-285750">
              <a:buFont typeface="Arial" panose="020B0604020202020204" pitchFamily="34" charset="0"/>
              <a:buChar char="•"/>
            </a:pPr>
            <a:r>
              <a:rPr lang="en-US" dirty="0"/>
              <a:t>Micro-texture and structure are critical to understanding the origin of the rock. </a:t>
            </a:r>
          </a:p>
        </p:txBody>
      </p:sp>
      <p:pic>
        <p:nvPicPr>
          <p:cNvPr id="7" name="Picture 6">
            <a:extLst>
              <a:ext uri="{FF2B5EF4-FFF2-40B4-BE49-F238E27FC236}">
                <a16:creationId xmlns:a16="http://schemas.microsoft.com/office/drawing/2014/main" id="{5D71CBC5-3E5E-88D6-9FC8-1D2B14154404}"/>
              </a:ext>
            </a:extLst>
          </p:cNvPr>
          <p:cNvPicPr>
            <a:picLocks noChangeAspect="1"/>
          </p:cNvPicPr>
          <p:nvPr/>
        </p:nvPicPr>
        <p:blipFill>
          <a:blip r:embed="rId3"/>
          <a:stretch>
            <a:fillRect/>
          </a:stretch>
        </p:blipFill>
        <p:spPr>
          <a:xfrm>
            <a:off x="730755" y="1480779"/>
            <a:ext cx="4204709" cy="2950304"/>
          </a:xfrm>
          <a:prstGeom prst="rect">
            <a:avLst/>
          </a:prstGeom>
        </p:spPr>
      </p:pic>
      <p:sp>
        <p:nvSpPr>
          <p:cNvPr id="11" name="TextBox 10">
            <a:extLst>
              <a:ext uri="{FF2B5EF4-FFF2-40B4-BE49-F238E27FC236}">
                <a16:creationId xmlns:a16="http://schemas.microsoft.com/office/drawing/2014/main" id="{10D0D6FE-74BB-13C4-1741-8C7EC0539457}"/>
              </a:ext>
            </a:extLst>
          </p:cNvPr>
          <p:cNvSpPr txBox="1"/>
          <p:nvPr/>
        </p:nvSpPr>
        <p:spPr>
          <a:xfrm>
            <a:off x="446679" y="4431083"/>
            <a:ext cx="6188460" cy="369332"/>
          </a:xfrm>
          <a:prstGeom prst="rect">
            <a:avLst/>
          </a:prstGeom>
          <a:noFill/>
        </p:spPr>
        <p:txBody>
          <a:bodyPr wrap="square">
            <a:spAutoFit/>
          </a:bodyPr>
          <a:lstStyle/>
          <a:p>
            <a:r>
              <a:rPr lang="en-US" dirty="0"/>
              <a:t>https://simulantdb.com/simulants/bp1.php</a:t>
            </a:r>
          </a:p>
        </p:txBody>
      </p:sp>
      <p:sp>
        <p:nvSpPr>
          <p:cNvPr id="12" name="TextBox 11">
            <a:extLst>
              <a:ext uri="{FF2B5EF4-FFF2-40B4-BE49-F238E27FC236}">
                <a16:creationId xmlns:a16="http://schemas.microsoft.com/office/drawing/2014/main" id="{4EC353A1-2A84-EE0C-14AE-F5CFFF4CA5CD}"/>
              </a:ext>
            </a:extLst>
          </p:cNvPr>
          <p:cNvSpPr txBox="1"/>
          <p:nvPr/>
        </p:nvSpPr>
        <p:spPr>
          <a:xfrm>
            <a:off x="124343" y="4927601"/>
            <a:ext cx="5518921" cy="1477328"/>
          </a:xfrm>
          <a:prstGeom prst="rect">
            <a:avLst/>
          </a:prstGeom>
          <a:noFill/>
        </p:spPr>
        <p:txBody>
          <a:bodyPr wrap="square">
            <a:spAutoFit/>
          </a:bodyPr>
          <a:lstStyle/>
          <a:p>
            <a:pPr marL="285750" indent="-285750">
              <a:buFont typeface="Arial" panose="020B0604020202020204" pitchFamily="34" charset="0"/>
              <a:buChar char="•"/>
            </a:pPr>
            <a:r>
              <a:rPr lang="en-US" dirty="0"/>
              <a:t>Only major and minor mineral fractions are determined.</a:t>
            </a:r>
          </a:p>
          <a:p>
            <a:pPr marL="285750" indent="-285750">
              <a:buFont typeface="Arial" panose="020B0604020202020204" pitchFamily="34" charset="0"/>
              <a:buChar char="•"/>
            </a:pPr>
            <a:r>
              <a:rPr lang="en-US" dirty="0"/>
              <a:t>No information about grain orientations, sizes and contact is preserved.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58360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ACB22-00C7-D5E2-61A4-61F4B0C9634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918" t="14208" r="34100" b="55624"/>
          <a:stretch/>
        </p:blipFill>
        <p:spPr>
          <a:xfrm>
            <a:off x="432331" y="744700"/>
            <a:ext cx="4473951" cy="2243360"/>
          </a:xfrm>
          <a:prstGeom prst="rect">
            <a:avLst/>
          </a:prstGeom>
        </p:spPr>
      </p:pic>
      <p:pic>
        <p:nvPicPr>
          <p:cNvPr id="3074" name="Picture 2">
            <a:extLst>
              <a:ext uri="{FF2B5EF4-FFF2-40B4-BE49-F238E27FC236}">
                <a16:creationId xmlns:a16="http://schemas.microsoft.com/office/drawing/2014/main" id="{98F9A657-0204-EE1B-3835-D5696741F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151" y="1470387"/>
            <a:ext cx="5356318" cy="506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410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F2E0-FDB4-4A54-893E-AB0BF0A48419}"/>
              </a:ext>
            </a:extLst>
          </p:cNvPr>
          <p:cNvSpPr>
            <a:spLocks noGrp="1"/>
          </p:cNvSpPr>
          <p:nvPr>
            <p:ph type="title"/>
          </p:nvPr>
        </p:nvSpPr>
        <p:spPr/>
        <p:txBody>
          <a:bodyPr/>
          <a:lstStyle/>
          <a:p>
            <a:r>
              <a:rPr lang="en-US" dirty="0" err="1"/>
              <a:t>XPlAin</a:t>
            </a:r>
            <a:r>
              <a:rPr lang="en-US" dirty="0"/>
              <a:t> design principles</a:t>
            </a:r>
          </a:p>
        </p:txBody>
      </p:sp>
      <p:sp>
        <p:nvSpPr>
          <p:cNvPr id="3" name="Content Placeholder 2">
            <a:extLst>
              <a:ext uri="{FF2B5EF4-FFF2-40B4-BE49-F238E27FC236}">
                <a16:creationId xmlns:a16="http://schemas.microsoft.com/office/drawing/2014/main" id="{12067DB9-43B0-4411-830B-864F6B54D4F9}"/>
              </a:ext>
            </a:extLst>
          </p:cNvPr>
          <p:cNvSpPr>
            <a:spLocks noGrp="1"/>
          </p:cNvSpPr>
          <p:nvPr>
            <p:ph idx="1"/>
          </p:nvPr>
        </p:nvSpPr>
        <p:spPr>
          <a:xfrm>
            <a:off x="1186433" y="1438954"/>
            <a:ext cx="8596668" cy="3880773"/>
          </a:xfrm>
        </p:spPr>
        <p:txBody>
          <a:bodyPr>
            <a:normAutofit/>
          </a:bodyPr>
          <a:lstStyle/>
          <a:p>
            <a:r>
              <a:rPr lang="en-US" sz="1200" dirty="0"/>
              <a:t>Design principles</a:t>
            </a:r>
          </a:p>
          <a:p>
            <a:pPr lvl="1"/>
            <a:r>
              <a:rPr lang="en-US" sz="1100" dirty="0"/>
              <a:t>Reflection-geometry “camera” that can be deployed on a rover arm</a:t>
            </a:r>
          </a:p>
          <a:p>
            <a:pPr lvl="1"/>
            <a:r>
              <a:rPr lang="en-US" sz="1100" dirty="0"/>
              <a:t>No sample processing required</a:t>
            </a:r>
          </a:p>
          <a:p>
            <a:pPr lvl="1"/>
            <a:r>
              <a:rPr lang="en-US" sz="1100" dirty="0"/>
              <a:t>Functional complementarity &amp; redundancy (multiple detectors, multiple sources)</a:t>
            </a:r>
          </a:p>
          <a:p>
            <a:pPr lvl="1"/>
            <a:r>
              <a:rPr lang="en-US" sz="1100" dirty="0"/>
              <a:t>Micro analysis on planetary surface (mineralogy and chemistry from a single grain)</a:t>
            </a:r>
          </a:p>
          <a:p>
            <a:pPr lvl="1"/>
            <a:r>
              <a:rPr lang="en-US" sz="1100" dirty="0"/>
              <a:t>Quantitative characterization of amorphous material (chemistry and pdf)</a:t>
            </a:r>
          </a:p>
          <a:p>
            <a:pPr lvl="1"/>
            <a:r>
              <a:rPr lang="en-US" sz="1100" dirty="0"/>
              <a:t>Texture analysis </a:t>
            </a:r>
          </a:p>
        </p:txBody>
      </p:sp>
      <p:pic>
        <p:nvPicPr>
          <p:cNvPr id="27650" name="Picture 2">
            <a:extLst>
              <a:ext uri="{FF2B5EF4-FFF2-40B4-BE49-F238E27FC236}">
                <a16:creationId xmlns:a16="http://schemas.microsoft.com/office/drawing/2014/main" id="{6025A20E-4942-4390-ABE7-6707EB5FE4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095" y="3991936"/>
            <a:ext cx="3087875" cy="187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EDBEABD-8259-4B47-8058-3315E150D049}"/>
              </a:ext>
            </a:extLst>
          </p:cNvPr>
          <p:cNvSpPr txBox="1"/>
          <p:nvPr/>
        </p:nvSpPr>
        <p:spPr>
          <a:xfrm>
            <a:off x="6640637" y="5978315"/>
            <a:ext cx="5045035"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MICA (PI </a:t>
            </a:r>
            <a:r>
              <a:rPr lang="en-US" sz="1800" dirty="0">
                <a:effectLst/>
                <a:latin typeface="Arial" panose="020B0604020202020204" pitchFamily="34" charset="0"/>
                <a:ea typeface="Times New Roman" panose="02020603050405020304" pitchFamily="18" charset="0"/>
                <a:cs typeface="Arial" panose="020B0604020202020204" pitchFamily="34" charset="0"/>
              </a:rPr>
              <a:t>J. Marshall</a:t>
            </a:r>
            <a:r>
              <a:rPr lang="en-US" dirty="0">
                <a:latin typeface="Arial" panose="020B0604020202020204" pitchFamily="34" charset="0"/>
                <a:cs typeface="Arial" panose="020B0604020202020204" pitchFamily="34" charset="0"/>
              </a:rPr>
              <a:t>) 2005</a:t>
            </a:r>
          </a:p>
          <a:p>
            <a:r>
              <a:rPr lang="en-US" sz="1800" dirty="0">
                <a:effectLst/>
                <a:latin typeface="Arial" panose="020B0604020202020204" pitchFamily="34" charset="0"/>
                <a:ea typeface="Times New Roman" panose="02020603050405020304" pitchFamily="18" charset="0"/>
                <a:cs typeface="Arial" panose="020B0604020202020204" pitchFamily="34" charset="0"/>
              </a:rPr>
              <a:t>Mineral Identification and Composition Analyzer</a:t>
            </a:r>
            <a:endParaRPr lang="en-US"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F698E2-F8A0-477B-AC3D-FC5884723CAB}"/>
              </a:ext>
            </a:extLst>
          </p:cNvPr>
          <p:cNvSpPr txBox="1"/>
          <p:nvPr/>
        </p:nvSpPr>
        <p:spPr>
          <a:xfrm>
            <a:off x="234295" y="5978315"/>
            <a:ext cx="5541004"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CMIST (PI K. </a:t>
            </a:r>
            <a:r>
              <a:rPr lang="en-US" dirty="0" err="1">
                <a:latin typeface="Arial" panose="020B0604020202020204" pitchFamily="34" charset="0"/>
                <a:cs typeface="Arial" panose="020B0604020202020204" pitchFamily="34" charset="0"/>
              </a:rPr>
              <a:t>Gendreau</a:t>
            </a:r>
            <a:r>
              <a:rPr lang="en-US" dirty="0">
                <a:latin typeface="Arial" panose="020B0604020202020204" pitchFamily="34" charset="0"/>
                <a:cs typeface="Arial" panose="020B0604020202020204" pitchFamily="34" charset="0"/>
              </a:rPr>
              <a:t>) 2012</a:t>
            </a:r>
          </a:p>
          <a:p>
            <a:r>
              <a:rPr lang="en-US" sz="1800" dirty="0">
                <a:effectLst/>
                <a:latin typeface="Arial" panose="020B0604020202020204" pitchFamily="34" charset="0"/>
                <a:ea typeface="Times" panose="02020603050405020304" pitchFamily="18" charset="0"/>
                <a:cs typeface="Arial" panose="020B0604020202020204" pitchFamily="34" charset="0"/>
              </a:rPr>
              <a:t>Chromatic Mineral Identification and Surface Texture</a:t>
            </a:r>
            <a:endParaRPr lang="en-US" dirty="0">
              <a:latin typeface="Arial" panose="020B0604020202020204" pitchFamily="34" charset="0"/>
              <a:cs typeface="Arial" panose="020B0604020202020204" pitchFamily="34" charset="0"/>
            </a:endParaRPr>
          </a:p>
        </p:txBody>
      </p:sp>
      <p:pic>
        <p:nvPicPr>
          <p:cNvPr id="7" name="Picture 11" descr="K9-MICA-rock-laptop525">
            <a:extLst>
              <a:ext uri="{FF2B5EF4-FFF2-40B4-BE49-F238E27FC236}">
                <a16:creationId xmlns:a16="http://schemas.microsoft.com/office/drawing/2014/main" id="{BFC38B4B-DB1B-4F25-B3FE-C05F215F55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7422" y="3890898"/>
            <a:ext cx="2634460" cy="197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455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F4CB366-EEEE-41D2-9CA8-394E3DEEA3DA}"/>
              </a:ext>
            </a:extLst>
          </p:cNvPr>
          <p:cNvGrpSpPr/>
          <p:nvPr/>
        </p:nvGrpSpPr>
        <p:grpSpPr>
          <a:xfrm>
            <a:off x="1011443" y="700407"/>
            <a:ext cx="3021965" cy="2728593"/>
            <a:chOff x="0" y="0"/>
            <a:chExt cx="3021965" cy="2728807"/>
          </a:xfrm>
        </p:grpSpPr>
        <p:sp>
          <p:nvSpPr>
            <p:cNvPr id="5" name="Text Box 2">
              <a:extLst>
                <a:ext uri="{FF2B5EF4-FFF2-40B4-BE49-F238E27FC236}">
                  <a16:creationId xmlns:a16="http://schemas.microsoft.com/office/drawing/2014/main" id="{9D5BEFDB-5364-4FDD-9090-2BC1CF41C1D2}"/>
                </a:ext>
              </a:extLst>
            </p:cNvPr>
            <p:cNvSpPr txBox="1">
              <a:spLocks noChangeArrowheads="1"/>
            </p:cNvSpPr>
            <p:nvPr/>
          </p:nvSpPr>
          <p:spPr bwMode="auto">
            <a:xfrm>
              <a:off x="0" y="2294467"/>
              <a:ext cx="2965450" cy="4343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Notional diagram of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XPlAIn</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components viewed from the top of the instrument.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C2D2E974-E896-4BD5-AAB3-D41BF5E47AF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021965" cy="2229485"/>
            </a:xfrm>
            <a:prstGeom prst="rect">
              <a:avLst/>
            </a:prstGeom>
            <a:noFill/>
          </p:spPr>
        </p:pic>
      </p:grpSp>
      <p:grpSp>
        <p:nvGrpSpPr>
          <p:cNvPr id="7" name="Group 6">
            <a:extLst>
              <a:ext uri="{FF2B5EF4-FFF2-40B4-BE49-F238E27FC236}">
                <a16:creationId xmlns:a16="http://schemas.microsoft.com/office/drawing/2014/main" id="{C8EA85F8-1D47-474F-A6F2-EF31CB0435BF}"/>
              </a:ext>
            </a:extLst>
          </p:cNvPr>
          <p:cNvGrpSpPr/>
          <p:nvPr/>
        </p:nvGrpSpPr>
        <p:grpSpPr>
          <a:xfrm>
            <a:off x="4740532" y="2240177"/>
            <a:ext cx="7166439" cy="4126024"/>
            <a:chOff x="115484" y="0"/>
            <a:chExt cx="8573716" cy="3132850"/>
          </a:xfrm>
        </p:grpSpPr>
        <p:pic>
          <p:nvPicPr>
            <p:cNvPr id="8" name="Picture 7">
              <a:extLst>
                <a:ext uri="{FF2B5EF4-FFF2-40B4-BE49-F238E27FC236}">
                  <a16:creationId xmlns:a16="http://schemas.microsoft.com/office/drawing/2014/main" id="{7F455E1C-2B9D-42EE-8301-0D17B9335D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406" r="9991" b="5807"/>
            <a:stretch/>
          </p:blipFill>
          <p:spPr bwMode="auto">
            <a:xfrm>
              <a:off x="115484" y="0"/>
              <a:ext cx="5486399" cy="3132850"/>
            </a:xfrm>
            <a:prstGeom prst="rect">
              <a:avLst/>
            </a:prstGeom>
            <a:noFill/>
            <a:ln>
              <a:noFill/>
            </a:ln>
            <a:extLst>
              <a:ext uri="{53640926-AAD7-44D8-BBD7-CCE9431645EC}">
                <a14:shadowObscured xmlns:a14="http://schemas.microsoft.com/office/drawing/2010/main"/>
              </a:ext>
            </a:extLst>
          </p:spPr>
        </p:pic>
        <p:sp>
          <p:nvSpPr>
            <p:cNvPr id="9" name="Text Box 2">
              <a:extLst>
                <a:ext uri="{FF2B5EF4-FFF2-40B4-BE49-F238E27FC236}">
                  <a16:creationId xmlns:a16="http://schemas.microsoft.com/office/drawing/2014/main" id="{4D980D3C-6C5E-487B-A4DD-7E8CD240B4A0}"/>
                </a:ext>
              </a:extLst>
            </p:cNvPr>
            <p:cNvSpPr txBox="1">
              <a:spLocks noChangeArrowheads="1"/>
            </p:cNvSpPr>
            <p:nvPr/>
          </p:nvSpPr>
          <p:spPr bwMode="auto">
            <a:xfrm>
              <a:off x="5709745" y="437767"/>
              <a:ext cx="2979455" cy="94245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Notional diagram of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XPLAIn</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components. FAS: Fine Actuation System, OIS: Optical Imaging System, LAS: Laser Alignment System,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pCCD</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phosphor CCD,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ddCC</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direct detection CCD, SSD: solid-state detector.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0" name="Title 1">
            <a:extLst>
              <a:ext uri="{FF2B5EF4-FFF2-40B4-BE49-F238E27FC236}">
                <a16:creationId xmlns:a16="http://schemas.microsoft.com/office/drawing/2014/main" id="{42D84183-66AD-4CF3-92B2-0B159CEE05E6}"/>
              </a:ext>
            </a:extLst>
          </p:cNvPr>
          <p:cNvSpPr>
            <a:spLocks noGrp="1"/>
          </p:cNvSpPr>
          <p:nvPr>
            <p:ph type="title"/>
          </p:nvPr>
        </p:nvSpPr>
        <p:spPr>
          <a:xfrm>
            <a:off x="4260794" y="308096"/>
            <a:ext cx="8596668" cy="1320800"/>
          </a:xfrm>
        </p:spPr>
        <p:txBody>
          <a:bodyPr/>
          <a:lstStyle/>
          <a:p>
            <a:r>
              <a:rPr lang="en-US" dirty="0" err="1"/>
              <a:t>XPlaIn</a:t>
            </a:r>
            <a:r>
              <a:rPr lang="en-US" dirty="0"/>
              <a:t> design concept</a:t>
            </a:r>
          </a:p>
        </p:txBody>
      </p:sp>
    </p:spTree>
    <p:extLst>
      <p:ext uri="{BB962C8B-B14F-4D97-AF65-F5344CB8AC3E}">
        <p14:creationId xmlns:p14="http://schemas.microsoft.com/office/powerpoint/2010/main" val="4173228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a:extLst>
              <a:ext uri="{FF2B5EF4-FFF2-40B4-BE49-F238E27FC236}">
                <a16:creationId xmlns:a16="http://schemas.microsoft.com/office/drawing/2014/main" id="{7A24C4C4-3064-47C2-9F4D-EC072933A3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408" y="1695348"/>
            <a:ext cx="3026232" cy="272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8B919330-DA03-4749-958F-6D9FBBE7F24D}"/>
              </a:ext>
            </a:extLst>
          </p:cNvPr>
          <p:cNvPicPr>
            <a:picLocks noChangeAspect="1"/>
          </p:cNvPicPr>
          <p:nvPr/>
        </p:nvPicPr>
        <p:blipFill>
          <a:blip r:embed="rId3"/>
          <a:stretch>
            <a:fillRect/>
          </a:stretch>
        </p:blipFill>
        <p:spPr>
          <a:xfrm>
            <a:off x="4553585" y="1695348"/>
            <a:ext cx="7015363" cy="2408151"/>
          </a:xfrm>
          <a:prstGeom prst="rect">
            <a:avLst/>
          </a:prstGeom>
        </p:spPr>
      </p:pic>
      <p:sp>
        <p:nvSpPr>
          <p:cNvPr id="12" name="Text Box 2">
            <a:extLst>
              <a:ext uri="{FF2B5EF4-FFF2-40B4-BE49-F238E27FC236}">
                <a16:creationId xmlns:a16="http://schemas.microsoft.com/office/drawing/2014/main" id="{EC66714B-66FD-442D-BFED-20A1385B244D}"/>
              </a:ext>
            </a:extLst>
          </p:cNvPr>
          <p:cNvSpPr txBox="1">
            <a:spLocks noChangeArrowheads="1"/>
          </p:cNvSpPr>
          <p:nvPr/>
        </p:nvSpPr>
        <p:spPr bwMode="auto">
          <a:xfrm>
            <a:off x="6954858" y="3308564"/>
            <a:ext cx="2169371" cy="84921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07000"/>
              </a:lnSpc>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Lunar Analog rock standards (center) with associated mineral assemblage clearly identified by </a:t>
            </a:r>
            <a:r>
              <a:rPr lang="en-US" sz="1000" dirty="0" err="1">
                <a:effectLst/>
                <a:latin typeface="Arial" panose="020B0604020202020204" pitchFamily="34" charset="0"/>
                <a:ea typeface="Calibri" panose="020F0502020204030204" pitchFamily="34" charset="0"/>
                <a:cs typeface="Arial" panose="020B0604020202020204" pitchFamily="34" charset="0"/>
              </a:rPr>
              <a:t>XPlAIn</a:t>
            </a:r>
            <a:r>
              <a:rPr lang="en-US" sz="1000" dirty="0">
                <a:effectLst/>
                <a:latin typeface="Arial" panose="020B0604020202020204" pitchFamily="34" charset="0"/>
                <a:ea typeface="Calibri" panose="020F0502020204030204" pitchFamily="34" charset="0"/>
                <a:cs typeface="Arial" panose="020B0604020202020204" pitchFamily="34" charset="0"/>
              </a:rPr>
              <a:t> predecessor - CMIST</a:t>
            </a:r>
          </a:p>
        </p:txBody>
      </p:sp>
      <p:sp>
        <p:nvSpPr>
          <p:cNvPr id="7" name="TextBox 6">
            <a:extLst>
              <a:ext uri="{FF2B5EF4-FFF2-40B4-BE49-F238E27FC236}">
                <a16:creationId xmlns:a16="http://schemas.microsoft.com/office/drawing/2014/main" id="{71AD7859-66E2-4DC5-AEBA-B459BDAF087A}"/>
              </a:ext>
            </a:extLst>
          </p:cNvPr>
          <p:cNvSpPr txBox="1"/>
          <p:nvPr/>
        </p:nvSpPr>
        <p:spPr>
          <a:xfrm>
            <a:off x="820489" y="543697"/>
            <a:ext cx="6475491" cy="461665"/>
          </a:xfrm>
          <a:prstGeom prst="rect">
            <a:avLst/>
          </a:prstGeom>
          <a:noFill/>
        </p:spPr>
        <p:txBody>
          <a:bodyPr wrap="none" rtlCol="0">
            <a:spAutoFit/>
          </a:bodyPr>
          <a:lstStyle/>
          <a:p>
            <a:r>
              <a:rPr lang="en-US" sz="2400" dirty="0">
                <a:solidFill>
                  <a:srgbClr val="92D050"/>
                </a:solidFill>
              </a:rPr>
              <a:t>Preliminary data from previous NASA projects</a:t>
            </a:r>
          </a:p>
        </p:txBody>
      </p:sp>
    </p:spTree>
    <p:extLst>
      <p:ext uri="{BB962C8B-B14F-4D97-AF65-F5344CB8AC3E}">
        <p14:creationId xmlns:p14="http://schemas.microsoft.com/office/powerpoint/2010/main" val="725684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F14F0D6A-FDEB-44CB-9BBB-2B2B0EA674EA}"/>
              </a:ext>
            </a:extLst>
          </p:cNvPr>
          <p:cNvPicPr>
            <a:picLocks noChangeArrowheads="1"/>
          </p:cNvPicPr>
          <p:nvPr/>
        </p:nvPicPr>
        <p:blipFill>
          <a:blip r:embed="rId2">
            <a:extLst>
              <a:ext uri="{28A0092B-C50C-407E-A947-70E740481C1C}">
                <a14:useLocalDpi xmlns:a14="http://schemas.microsoft.com/office/drawing/2010/main" val="0"/>
              </a:ext>
            </a:extLst>
          </a:blip>
          <a:srcRect r="4051"/>
          <a:stretch>
            <a:fillRect/>
          </a:stretch>
        </p:blipFill>
        <p:spPr bwMode="auto">
          <a:xfrm>
            <a:off x="958885" y="1294808"/>
            <a:ext cx="3068672" cy="322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08DD28E-42F1-45D9-B365-FE2CCE0CE04A}"/>
              </a:ext>
            </a:extLst>
          </p:cNvPr>
          <p:cNvPicPr>
            <a:picLocks noChangeAspect="1"/>
          </p:cNvPicPr>
          <p:nvPr/>
        </p:nvPicPr>
        <p:blipFill>
          <a:blip r:embed="rId3"/>
          <a:stretch>
            <a:fillRect/>
          </a:stretch>
        </p:blipFill>
        <p:spPr>
          <a:xfrm>
            <a:off x="5295196" y="1093815"/>
            <a:ext cx="5870370" cy="4489106"/>
          </a:xfrm>
          <a:prstGeom prst="rect">
            <a:avLst/>
          </a:prstGeom>
        </p:spPr>
      </p:pic>
      <p:sp>
        <p:nvSpPr>
          <p:cNvPr id="7" name="TextBox 6">
            <a:extLst>
              <a:ext uri="{FF2B5EF4-FFF2-40B4-BE49-F238E27FC236}">
                <a16:creationId xmlns:a16="http://schemas.microsoft.com/office/drawing/2014/main" id="{0F2A7941-9507-4618-A83E-BD407530C12A}"/>
              </a:ext>
            </a:extLst>
          </p:cNvPr>
          <p:cNvSpPr txBox="1"/>
          <p:nvPr/>
        </p:nvSpPr>
        <p:spPr>
          <a:xfrm>
            <a:off x="275555" y="4552811"/>
            <a:ext cx="4642434" cy="461665"/>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Figure 6.</a:t>
            </a:r>
            <a:r>
              <a:rPr lang="en-US" sz="1200" dirty="0">
                <a:effectLst/>
                <a:latin typeface="Times New Roman" panose="02020603050405020304" pitchFamily="18" charset="0"/>
                <a:ea typeface="Times New Roman" panose="02020603050405020304" pitchFamily="18" charset="0"/>
              </a:rPr>
              <a:t> </a:t>
            </a:r>
            <a:r>
              <a:rPr lang="en-US" sz="1200" i="1" dirty="0">
                <a:effectLst/>
                <a:latin typeface="Times New Roman" panose="02020603050405020304" pitchFamily="18" charset="0"/>
                <a:ea typeface="Times New Roman" panose="02020603050405020304" pitchFamily="18" charset="0"/>
              </a:rPr>
              <a:t>CMIST</a:t>
            </a:r>
            <a:r>
              <a:rPr lang="en-US" sz="1200" dirty="0">
                <a:effectLst/>
                <a:latin typeface="Times New Roman" panose="02020603050405020304" pitchFamily="18" charset="0"/>
                <a:ea typeface="Times New Roman" panose="02020603050405020304" pitchFamily="18" charset="0"/>
              </a:rPr>
              <a:t> Time-dependent XRD revealing changes in frost consistent with a crystal phase transition</a:t>
            </a:r>
            <a:endParaRPr lang="en-US" sz="1200" dirty="0"/>
          </a:p>
        </p:txBody>
      </p:sp>
      <p:sp>
        <p:nvSpPr>
          <p:cNvPr id="8" name="TextBox 7">
            <a:extLst>
              <a:ext uri="{FF2B5EF4-FFF2-40B4-BE49-F238E27FC236}">
                <a16:creationId xmlns:a16="http://schemas.microsoft.com/office/drawing/2014/main" id="{3D7EDFBC-9BB6-4F43-9DFA-E2D557BE4D05}"/>
              </a:ext>
            </a:extLst>
          </p:cNvPr>
          <p:cNvSpPr txBox="1"/>
          <p:nvPr/>
        </p:nvSpPr>
        <p:spPr>
          <a:xfrm>
            <a:off x="820489" y="543697"/>
            <a:ext cx="6475491" cy="461665"/>
          </a:xfrm>
          <a:prstGeom prst="rect">
            <a:avLst/>
          </a:prstGeom>
          <a:noFill/>
        </p:spPr>
        <p:txBody>
          <a:bodyPr wrap="none" rtlCol="0">
            <a:spAutoFit/>
          </a:bodyPr>
          <a:lstStyle/>
          <a:p>
            <a:r>
              <a:rPr lang="en-US" sz="2400" dirty="0">
                <a:solidFill>
                  <a:srgbClr val="92D050"/>
                </a:solidFill>
              </a:rPr>
              <a:t>Preliminary data from previous NASA projects</a:t>
            </a:r>
          </a:p>
        </p:txBody>
      </p:sp>
    </p:spTree>
    <p:extLst>
      <p:ext uri="{BB962C8B-B14F-4D97-AF65-F5344CB8AC3E}">
        <p14:creationId xmlns:p14="http://schemas.microsoft.com/office/powerpoint/2010/main" val="2119333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1873A7A-9876-4F4B-9553-5DC2FE75E16B}"/>
              </a:ext>
            </a:extLst>
          </p:cNvPr>
          <p:cNvPicPr>
            <a:picLocks noChangeAspect="1"/>
          </p:cNvPicPr>
          <p:nvPr/>
        </p:nvPicPr>
        <p:blipFill rotWithShape="1">
          <a:blip r:embed="rId2"/>
          <a:srcRect b="9633"/>
          <a:stretch/>
        </p:blipFill>
        <p:spPr>
          <a:xfrm rot="8122414">
            <a:off x="1610346" y="3601777"/>
            <a:ext cx="1147499" cy="1118568"/>
          </a:xfrm>
          <a:prstGeom prst="rect">
            <a:avLst/>
          </a:prstGeom>
        </p:spPr>
      </p:pic>
      <p:grpSp>
        <p:nvGrpSpPr>
          <p:cNvPr id="4" name="Group 3">
            <a:extLst>
              <a:ext uri="{FF2B5EF4-FFF2-40B4-BE49-F238E27FC236}">
                <a16:creationId xmlns:a16="http://schemas.microsoft.com/office/drawing/2014/main" id="{8B02EA55-49C7-4D43-AB83-4FAD9B75CCE9}"/>
              </a:ext>
            </a:extLst>
          </p:cNvPr>
          <p:cNvGrpSpPr/>
          <p:nvPr/>
        </p:nvGrpSpPr>
        <p:grpSpPr>
          <a:xfrm>
            <a:off x="951596" y="1269182"/>
            <a:ext cx="5906063" cy="4712217"/>
            <a:chOff x="938137" y="1288953"/>
            <a:chExt cx="5906063" cy="4712217"/>
          </a:xfrm>
        </p:grpSpPr>
        <p:sp>
          <p:nvSpPr>
            <p:cNvPr id="7" name="Freeform: Shape 6">
              <a:extLst>
                <a:ext uri="{FF2B5EF4-FFF2-40B4-BE49-F238E27FC236}">
                  <a16:creationId xmlns:a16="http://schemas.microsoft.com/office/drawing/2014/main" id="{3C7E3304-E602-47CB-879C-A1AE519609FA}"/>
                </a:ext>
              </a:extLst>
            </p:cNvPr>
            <p:cNvSpPr/>
            <p:nvPr/>
          </p:nvSpPr>
          <p:spPr>
            <a:xfrm>
              <a:off x="1528912" y="5877602"/>
              <a:ext cx="1250504" cy="123568"/>
            </a:xfrm>
            <a:custGeom>
              <a:avLst/>
              <a:gdLst>
                <a:gd name="connsiteX0" fmla="*/ 0 w 1250504"/>
                <a:gd name="connsiteY0" fmla="*/ 74141 h 123568"/>
                <a:gd name="connsiteX1" fmla="*/ 64255 w 1250504"/>
                <a:gd name="connsiteY1" fmla="*/ 49427 h 123568"/>
                <a:gd name="connsiteX2" fmla="*/ 143339 w 1250504"/>
                <a:gd name="connsiteY2" fmla="*/ 54370 h 123568"/>
                <a:gd name="connsiteX3" fmla="*/ 158167 w 1250504"/>
                <a:gd name="connsiteY3" fmla="*/ 59313 h 123568"/>
                <a:gd name="connsiteX4" fmla="*/ 177938 w 1250504"/>
                <a:gd name="connsiteY4" fmla="*/ 64255 h 123568"/>
                <a:gd name="connsiteX5" fmla="*/ 202651 w 1250504"/>
                <a:gd name="connsiteY5" fmla="*/ 79083 h 123568"/>
                <a:gd name="connsiteX6" fmla="*/ 227365 w 1250504"/>
                <a:gd name="connsiteY6" fmla="*/ 59313 h 123568"/>
                <a:gd name="connsiteX7" fmla="*/ 242193 w 1250504"/>
                <a:gd name="connsiteY7" fmla="*/ 44485 h 123568"/>
                <a:gd name="connsiteX8" fmla="*/ 276792 w 1250504"/>
                <a:gd name="connsiteY8" fmla="*/ 0 h 123568"/>
                <a:gd name="connsiteX9" fmla="*/ 306448 w 1250504"/>
                <a:gd name="connsiteY9" fmla="*/ 9886 h 123568"/>
                <a:gd name="connsiteX10" fmla="*/ 316333 w 1250504"/>
                <a:gd name="connsiteY10" fmla="*/ 29656 h 123568"/>
                <a:gd name="connsiteX11" fmla="*/ 336104 w 1250504"/>
                <a:gd name="connsiteY11" fmla="*/ 49427 h 123568"/>
                <a:gd name="connsiteX12" fmla="*/ 355875 w 1250504"/>
                <a:gd name="connsiteY12" fmla="*/ 54370 h 123568"/>
                <a:gd name="connsiteX13" fmla="*/ 415187 w 1250504"/>
                <a:gd name="connsiteY13" fmla="*/ 59313 h 123568"/>
                <a:gd name="connsiteX14" fmla="*/ 439901 w 1250504"/>
                <a:gd name="connsiteY14" fmla="*/ 84026 h 123568"/>
                <a:gd name="connsiteX15" fmla="*/ 474500 w 1250504"/>
                <a:gd name="connsiteY15" fmla="*/ 118625 h 123568"/>
                <a:gd name="connsiteX16" fmla="*/ 494271 w 1250504"/>
                <a:gd name="connsiteY16" fmla="*/ 123568 h 123568"/>
                <a:gd name="connsiteX17" fmla="*/ 523927 w 1250504"/>
                <a:gd name="connsiteY17" fmla="*/ 113682 h 123568"/>
                <a:gd name="connsiteX18" fmla="*/ 548640 w 1250504"/>
                <a:gd name="connsiteY18" fmla="*/ 108740 h 123568"/>
                <a:gd name="connsiteX19" fmla="*/ 568411 w 1250504"/>
                <a:gd name="connsiteY19" fmla="*/ 93912 h 123568"/>
                <a:gd name="connsiteX20" fmla="*/ 583239 w 1250504"/>
                <a:gd name="connsiteY20" fmla="*/ 88969 h 123568"/>
                <a:gd name="connsiteX21" fmla="*/ 617838 w 1250504"/>
                <a:gd name="connsiteY21" fmla="*/ 69198 h 123568"/>
                <a:gd name="connsiteX22" fmla="*/ 751291 w 1250504"/>
                <a:gd name="connsiteY22" fmla="*/ 84026 h 123568"/>
                <a:gd name="connsiteX23" fmla="*/ 771062 w 1250504"/>
                <a:gd name="connsiteY23" fmla="*/ 98854 h 123568"/>
                <a:gd name="connsiteX24" fmla="*/ 815546 w 1250504"/>
                <a:gd name="connsiteY24" fmla="*/ 93912 h 123568"/>
                <a:gd name="connsiteX25" fmla="*/ 825432 w 1250504"/>
                <a:gd name="connsiteY25" fmla="*/ 84026 h 123568"/>
                <a:gd name="connsiteX26" fmla="*/ 840260 w 1250504"/>
                <a:gd name="connsiteY26" fmla="*/ 74141 h 123568"/>
                <a:gd name="connsiteX27" fmla="*/ 874859 w 1250504"/>
                <a:gd name="connsiteY27" fmla="*/ 49427 h 123568"/>
                <a:gd name="connsiteX28" fmla="*/ 939114 w 1250504"/>
                <a:gd name="connsiteY28" fmla="*/ 59313 h 123568"/>
                <a:gd name="connsiteX29" fmla="*/ 983598 w 1250504"/>
                <a:gd name="connsiteY29" fmla="*/ 88969 h 123568"/>
                <a:gd name="connsiteX30" fmla="*/ 998426 w 1250504"/>
                <a:gd name="connsiteY30" fmla="*/ 93912 h 123568"/>
                <a:gd name="connsiteX31" fmla="*/ 1077509 w 1250504"/>
                <a:gd name="connsiteY31" fmla="*/ 88969 h 123568"/>
                <a:gd name="connsiteX32" fmla="*/ 1092338 w 1250504"/>
                <a:gd name="connsiteY32" fmla="*/ 84026 h 123568"/>
                <a:gd name="connsiteX33" fmla="*/ 1131879 w 1250504"/>
                <a:gd name="connsiteY33" fmla="*/ 69198 h 123568"/>
                <a:gd name="connsiteX34" fmla="*/ 1181306 w 1250504"/>
                <a:gd name="connsiteY34" fmla="*/ 64255 h 123568"/>
                <a:gd name="connsiteX35" fmla="*/ 1250504 w 1250504"/>
                <a:gd name="connsiteY35" fmla="*/ 79083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0504" h="123568">
                  <a:moveTo>
                    <a:pt x="0" y="74141"/>
                  </a:moveTo>
                  <a:cubicBezTo>
                    <a:pt x="54264" y="52435"/>
                    <a:pt x="32593" y="59982"/>
                    <a:pt x="64255" y="49427"/>
                  </a:cubicBezTo>
                  <a:cubicBezTo>
                    <a:pt x="90616" y="51075"/>
                    <a:pt x="117071" y="51605"/>
                    <a:pt x="143339" y="54370"/>
                  </a:cubicBezTo>
                  <a:cubicBezTo>
                    <a:pt x="148520" y="54915"/>
                    <a:pt x="153157" y="57882"/>
                    <a:pt x="158167" y="59313"/>
                  </a:cubicBezTo>
                  <a:cubicBezTo>
                    <a:pt x="164699" y="61179"/>
                    <a:pt x="171348" y="62608"/>
                    <a:pt x="177938" y="64255"/>
                  </a:cubicBezTo>
                  <a:cubicBezTo>
                    <a:pt x="186176" y="69198"/>
                    <a:pt x="193331" y="76753"/>
                    <a:pt x="202651" y="79083"/>
                  </a:cubicBezTo>
                  <a:cubicBezTo>
                    <a:pt x="217200" y="82721"/>
                    <a:pt x="221333" y="66552"/>
                    <a:pt x="227365" y="59313"/>
                  </a:cubicBezTo>
                  <a:cubicBezTo>
                    <a:pt x="231840" y="53943"/>
                    <a:pt x="237902" y="50003"/>
                    <a:pt x="242193" y="44485"/>
                  </a:cubicBezTo>
                  <a:cubicBezTo>
                    <a:pt x="283572" y="-8719"/>
                    <a:pt x="243129" y="33661"/>
                    <a:pt x="276792" y="0"/>
                  </a:cubicBezTo>
                  <a:cubicBezTo>
                    <a:pt x="286677" y="3295"/>
                    <a:pt x="298112" y="3634"/>
                    <a:pt x="306448" y="9886"/>
                  </a:cubicBezTo>
                  <a:cubicBezTo>
                    <a:pt x="312342" y="14307"/>
                    <a:pt x="311912" y="23762"/>
                    <a:pt x="316333" y="29656"/>
                  </a:cubicBezTo>
                  <a:cubicBezTo>
                    <a:pt x="321925" y="37112"/>
                    <a:pt x="328201" y="44487"/>
                    <a:pt x="336104" y="49427"/>
                  </a:cubicBezTo>
                  <a:cubicBezTo>
                    <a:pt x="341865" y="53027"/>
                    <a:pt x="349134" y="53527"/>
                    <a:pt x="355875" y="54370"/>
                  </a:cubicBezTo>
                  <a:cubicBezTo>
                    <a:pt x="375561" y="56831"/>
                    <a:pt x="395416" y="57665"/>
                    <a:pt x="415187" y="59313"/>
                  </a:cubicBezTo>
                  <a:cubicBezTo>
                    <a:pt x="423425" y="67551"/>
                    <a:pt x="432623" y="74929"/>
                    <a:pt x="439901" y="84026"/>
                  </a:cubicBezTo>
                  <a:cubicBezTo>
                    <a:pt x="451232" y="98190"/>
                    <a:pt x="457736" y="111440"/>
                    <a:pt x="474500" y="118625"/>
                  </a:cubicBezTo>
                  <a:cubicBezTo>
                    <a:pt x="480744" y="121301"/>
                    <a:pt x="487681" y="121920"/>
                    <a:pt x="494271" y="123568"/>
                  </a:cubicBezTo>
                  <a:cubicBezTo>
                    <a:pt x="504156" y="120273"/>
                    <a:pt x="513874" y="116424"/>
                    <a:pt x="523927" y="113682"/>
                  </a:cubicBezTo>
                  <a:cubicBezTo>
                    <a:pt x="532032" y="111472"/>
                    <a:pt x="540963" y="112152"/>
                    <a:pt x="548640" y="108740"/>
                  </a:cubicBezTo>
                  <a:cubicBezTo>
                    <a:pt x="556168" y="105394"/>
                    <a:pt x="561259" y="97999"/>
                    <a:pt x="568411" y="93912"/>
                  </a:cubicBezTo>
                  <a:cubicBezTo>
                    <a:pt x="572935" y="91327"/>
                    <a:pt x="578450" y="91021"/>
                    <a:pt x="583239" y="88969"/>
                  </a:cubicBezTo>
                  <a:cubicBezTo>
                    <a:pt x="600796" y="81444"/>
                    <a:pt x="602947" y="79125"/>
                    <a:pt x="617838" y="69198"/>
                  </a:cubicBezTo>
                  <a:cubicBezTo>
                    <a:pt x="650957" y="71146"/>
                    <a:pt x="714882" y="71023"/>
                    <a:pt x="751291" y="84026"/>
                  </a:cubicBezTo>
                  <a:cubicBezTo>
                    <a:pt x="759049" y="86797"/>
                    <a:pt x="764472" y="93911"/>
                    <a:pt x="771062" y="98854"/>
                  </a:cubicBezTo>
                  <a:cubicBezTo>
                    <a:pt x="785890" y="97207"/>
                    <a:pt x="801152" y="97837"/>
                    <a:pt x="815546" y="93912"/>
                  </a:cubicBezTo>
                  <a:cubicBezTo>
                    <a:pt x="820042" y="92686"/>
                    <a:pt x="821793" y="86937"/>
                    <a:pt x="825432" y="84026"/>
                  </a:cubicBezTo>
                  <a:cubicBezTo>
                    <a:pt x="830071" y="80315"/>
                    <a:pt x="835621" y="77852"/>
                    <a:pt x="840260" y="74141"/>
                  </a:cubicBezTo>
                  <a:cubicBezTo>
                    <a:pt x="873619" y="47453"/>
                    <a:pt x="811760" y="87285"/>
                    <a:pt x="874859" y="49427"/>
                  </a:cubicBezTo>
                  <a:cubicBezTo>
                    <a:pt x="896277" y="52722"/>
                    <a:pt x="918234" y="53513"/>
                    <a:pt x="939114" y="59313"/>
                  </a:cubicBezTo>
                  <a:cubicBezTo>
                    <a:pt x="955491" y="63862"/>
                    <a:pt x="969347" y="80826"/>
                    <a:pt x="983598" y="88969"/>
                  </a:cubicBezTo>
                  <a:cubicBezTo>
                    <a:pt x="988122" y="91554"/>
                    <a:pt x="993483" y="92264"/>
                    <a:pt x="998426" y="93912"/>
                  </a:cubicBezTo>
                  <a:cubicBezTo>
                    <a:pt x="1024787" y="92264"/>
                    <a:pt x="1051242" y="91734"/>
                    <a:pt x="1077509" y="88969"/>
                  </a:cubicBezTo>
                  <a:cubicBezTo>
                    <a:pt x="1082691" y="88424"/>
                    <a:pt x="1087459" y="85855"/>
                    <a:pt x="1092338" y="84026"/>
                  </a:cubicBezTo>
                  <a:cubicBezTo>
                    <a:pt x="1093098" y="83741"/>
                    <a:pt x="1125541" y="70173"/>
                    <a:pt x="1131879" y="69198"/>
                  </a:cubicBezTo>
                  <a:cubicBezTo>
                    <a:pt x="1148244" y="66680"/>
                    <a:pt x="1164830" y="65903"/>
                    <a:pt x="1181306" y="64255"/>
                  </a:cubicBezTo>
                  <a:cubicBezTo>
                    <a:pt x="1241592" y="69736"/>
                    <a:pt x="1220534" y="59104"/>
                    <a:pt x="1250504" y="7908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0C5052A-22F0-47AA-A11B-6886BACE9896}"/>
                </a:ext>
              </a:extLst>
            </p:cNvPr>
            <p:cNvSpPr/>
            <p:nvPr/>
          </p:nvSpPr>
          <p:spPr>
            <a:xfrm>
              <a:off x="944057" y="3573975"/>
              <a:ext cx="2451581" cy="18497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23060E0-E93D-4AB9-A4E3-233AE81A99FE}"/>
                </a:ext>
              </a:extLst>
            </p:cNvPr>
            <p:cNvSpPr/>
            <p:nvPr/>
          </p:nvSpPr>
          <p:spPr>
            <a:xfrm>
              <a:off x="1158653" y="5377956"/>
              <a:ext cx="1938363"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99289A8-1335-4E18-94BD-06C9A1F336FD}"/>
                </a:ext>
              </a:extLst>
            </p:cNvPr>
            <p:cNvCxnSpPr>
              <a:cxnSpLocks/>
            </p:cNvCxnSpPr>
            <p:nvPr/>
          </p:nvCxnSpPr>
          <p:spPr>
            <a:xfrm flipH="1">
              <a:off x="1901748" y="5704852"/>
              <a:ext cx="670063" cy="11685"/>
            </a:xfrm>
            <a:prstGeom prst="line">
              <a:avLst/>
            </a:prstGeom>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91CF7CED-95C9-4218-9B35-EB923D5ACA6B}"/>
                </a:ext>
              </a:extLst>
            </p:cNvPr>
            <p:cNvGrpSpPr/>
            <p:nvPr/>
          </p:nvGrpSpPr>
          <p:grpSpPr>
            <a:xfrm>
              <a:off x="938137" y="5384976"/>
              <a:ext cx="1029266" cy="331562"/>
              <a:chOff x="977678" y="4134472"/>
              <a:chExt cx="1029266" cy="331562"/>
            </a:xfrm>
          </p:grpSpPr>
          <p:cxnSp>
            <p:nvCxnSpPr>
              <p:cNvPr id="27" name="Straight Connector 26">
                <a:extLst>
                  <a:ext uri="{FF2B5EF4-FFF2-40B4-BE49-F238E27FC236}">
                    <a16:creationId xmlns:a16="http://schemas.microsoft.com/office/drawing/2014/main" id="{B343E6A4-F8AF-445C-9096-AE4F856DE67C}"/>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D8AD244-8568-4A45-BB12-2104600A9D57}"/>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FE618A-5147-41B1-95E5-6196A71FAF64}"/>
                  </a:ext>
                </a:extLst>
              </p:cNvPr>
              <p:cNvCxnSpPr>
                <a:cxnSpLocks/>
              </p:cNvCxnSpPr>
              <p:nvPr/>
            </p:nvCxnSpPr>
            <p:spPr>
              <a:xfrm flipH="1">
                <a:off x="980483" y="4134472"/>
                <a:ext cx="1223" cy="327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EAC36A0-4DAA-4BA2-97D5-8C70C3716B31}"/>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ED6970D9-CAFD-439F-94AF-BD15DDAE8EE0}"/>
                </a:ext>
              </a:extLst>
            </p:cNvPr>
            <p:cNvGrpSpPr/>
            <p:nvPr/>
          </p:nvGrpSpPr>
          <p:grpSpPr>
            <a:xfrm flipH="1">
              <a:off x="2371295" y="5385821"/>
              <a:ext cx="1029266" cy="322140"/>
              <a:chOff x="977678" y="4144358"/>
              <a:chExt cx="1029266" cy="322140"/>
            </a:xfrm>
          </p:grpSpPr>
          <p:cxnSp>
            <p:nvCxnSpPr>
              <p:cNvPr id="23" name="Straight Connector 22">
                <a:extLst>
                  <a:ext uri="{FF2B5EF4-FFF2-40B4-BE49-F238E27FC236}">
                    <a16:creationId xmlns:a16="http://schemas.microsoft.com/office/drawing/2014/main" id="{4D014EE4-9B3E-42D0-82AA-2EE68FB85209}"/>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750A0D-8A7B-4A3F-BCFE-B3D5BED2B69F}"/>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0D05BA-02B3-4A67-B5CC-3283D84C9A9E}"/>
                  </a:ext>
                </a:extLst>
              </p:cNvPr>
              <p:cNvCxnSpPr>
                <a:cxnSpLocks/>
              </p:cNvCxnSpPr>
              <p:nvPr/>
            </p:nvCxnSpPr>
            <p:spPr>
              <a:xfrm flipH="1">
                <a:off x="981706" y="4144358"/>
                <a:ext cx="0" cy="322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F5EE540-9350-401C-A213-18EDEC4B3E73}"/>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Diagonal Stripe 15">
              <a:extLst>
                <a:ext uri="{FF2B5EF4-FFF2-40B4-BE49-F238E27FC236}">
                  <a16:creationId xmlns:a16="http://schemas.microsoft.com/office/drawing/2014/main" id="{4D36DF09-03CD-47D7-BF7A-87F2988D31B7}"/>
                </a:ext>
              </a:extLst>
            </p:cNvPr>
            <p:cNvSpPr/>
            <p:nvPr/>
          </p:nvSpPr>
          <p:spPr>
            <a:xfrm rot="10800000">
              <a:off x="1809030" y="1288953"/>
              <a:ext cx="1355124" cy="1838674"/>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517FEA11-FF0A-4E2F-8E6B-1B2837DE85FD}"/>
                </a:ext>
              </a:extLst>
            </p:cNvPr>
            <p:cNvSpPr/>
            <p:nvPr/>
          </p:nvSpPr>
          <p:spPr>
            <a:xfrm>
              <a:off x="3164154" y="1288953"/>
              <a:ext cx="3053759" cy="940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Robotic arm: coarse actuation</a:t>
              </a:r>
            </a:p>
          </p:txBody>
        </p:sp>
        <p:sp>
          <p:nvSpPr>
            <p:cNvPr id="18" name="Rectangle 17">
              <a:extLst>
                <a:ext uri="{FF2B5EF4-FFF2-40B4-BE49-F238E27FC236}">
                  <a16:creationId xmlns:a16="http://schemas.microsoft.com/office/drawing/2014/main" id="{586397BB-9D97-41DD-BF36-4DAC1BEB5AF4}"/>
                </a:ext>
              </a:extLst>
            </p:cNvPr>
            <p:cNvSpPr/>
            <p:nvPr/>
          </p:nvSpPr>
          <p:spPr>
            <a:xfrm>
              <a:off x="1060210" y="3145451"/>
              <a:ext cx="2245463" cy="106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7DABED5-6438-41DB-A663-9CCA5EED576B}"/>
                </a:ext>
              </a:extLst>
            </p:cNvPr>
            <p:cNvSpPr/>
            <p:nvPr/>
          </p:nvSpPr>
          <p:spPr>
            <a:xfrm>
              <a:off x="1624588" y="3257469"/>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2B02347-0B71-4649-8118-7EB5EC0FF6B2}"/>
                </a:ext>
              </a:extLst>
            </p:cNvPr>
            <p:cNvSpPr/>
            <p:nvPr/>
          </p:nvSpPr>
          <p:spPr>
            <a:xfrm>
              <a:off x="1619646" y="3364317"/>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D1F6593-C7EE-4982-B5D0-0634F9AAA6BD}"/>
                </a:ext>
              </a:extLst>
            </p:cNvPr>
            <p:cNvSpPr/>
            <p:nvPr/>
          </p:nvSpPr>
          <p:spPr>
            <a:xfrm>
              <a:off x="1619646" y="3477903"/>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9D32402-15C1-474C-A9AA-CB3BD4D65D84}"/>
                </a:ext>
              </a:extLst>
            </p:cNvPr>
            <p:cNvSpPr txBox="1"/>
            <p:nvPr/>
          </p:nvSpPr>
          <p:spPr>
            <a:xfrm>
              <a:off x="3269182" y="2423587"/>
              <a:ext cx="3575018" cy="646331"/>
            </a:xfrm>
            <a:prstGeom prst="rect">
              <a:avLst/>
            </a:prstGeom>
            <a:noFill/>
          </p:spPr>
          <p:txBody>
            <a:bodyPr wrap="none" rtlCol="0">
              <a:spAutoFit/>
            </a:bodyPr>
            <a:lstStyle/>
            <a:p>
              <a:r>
                <a:rPr lang="en-US" dirty="0"/>
                <a:t>Precision translation platform</a:t>
              </a:r>
            </a:p>
            <a:p>
              <a:r>
                <a:rPr lang="en-US" dirty="0"/>
                <a:t>Fine XYZ actuation (1inch range)</a:t>
              </a:r>
            </a:p>
          </p:txBody>
        </p:sp>
      </p:grpSp>
      <p:sp>
        <p:nvSpPr>
          <p:cNvPr id="36" name="Rectangle 35">
            <a:extLst>
              <a:ext uri="{FF2B5EF4-FFF2-40B4-BE49-F238E27FC236}">
                <a16:creationId xmlns:a16="http://schemas.microsoft.com/office/drawing/2014/main" id="{F75C4CB4-2DAE-4417-8B92-05942B37E09F}"/>
              </a:ext>
            </a:extLst>
          </p:cNvPr>
          <p:cNvSpPr/>
          <p:nvPr/>
        </p:nvSpPr>
        <p:spPr>
          <a:xfrm rot="13838547">
            <a:off x="1027313" y="4706930"/>
            <a:ext cx="425072" cy="153224"/>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CCBC380B-D11A-4FC3-BBD8-B705EDB5AC66}"/>
              </a:ext>
            </a:extLst>
          </p:cNvPr>
          <p:cNvCxnSpPr>
            <a:cxnSpLocks/>
          </p:cNvCxnSpPr>
          <p:nvPr/>
        </p:nvCxnSpPr>
        <p:spPr>
          <a:xfrm>
            <a:off x="1099341" y="4622894"/>
            <a:ext cx="1099062" cy="1301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Isosceles Triangle 46">
            <a:extLst>
              <a:ext uri="{FF2B5EF4-FFF2-40B4-BE49-F238E27FC236}">
                <a16:creationId xmlns:a16="http://schemas.microsoft.com/office/drawing/2014/main" id="{8EFDB0FD-F4D9-4558-8792-D9BB7CA08FA1}"/>
              </a:ext>
            </a:extLst>
          </p:cNvPr>
          <p:cNvSpPr/>
          <p:nvPr/>
        </p:nvSpPr>
        <p:spPr>
          <a:xfrm rot="12574181">
            <a:off x="2354765" y="4994768"/>
            <a:ext cx="221810" cy="975235"/>
          </a:xfrm>
          <a:prstGeom prst="triangle">
            <a:avLst>
              <a:gd name="adj" fmla="val 5795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A7D43AD-BBD0-4A1B-8320-370B7F0D38FB}"/>
              </a:ext>
            </a:extLst>
          </p:cNvPr>
          <p:cNvSpPr/>
          <p:nvPr/>
        </p:nvSpPr>
        <p:spPr>
          <a:xfrm rot="7230184">
            <a:off x="2580390" y="4548812"/>
            <a:ext cx="573353" cy="4992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48E6C075-5538-4C20-B5C0-738F664311E4}"/>
              </a:ext>
            </a:extLst>
          </p:cNvPr>
          <p:cNvCxnSpPr>
            <a:cxnSpLocks/>
          </p:cNvCxnSpPr>
          <p:nvPr/>
        </p:nvCxnSpPr>
        <p:spPr>
          <a:xfrm>
            <a:off x="2188765" y="4680739"/>
            <a:ext cx="0" cy="1177092"/>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53" name="Title 1">
            <a:extLst>
              <a:ext uri="{FF2B5EF4-FFF2-40B4-BE49-F238E27FC236}">
                <a16:creationId xmlns:a16="http://schemas.microsoft.com/office/drawing/2014/main" id="{3A9F2EA8-0FE1-4D99-A7D1-2308ACFFEA88}"/>
              </a:ext>
            </a:extLst>
          </p:cNvPr>
          <p:cNvSpPr>
            <a:spLocks noGrp="1"/>
          </p:cNvSpPr>
          <p:nvPr>
            <p:ph type="title"/>
          </p:nvPr>
        </p:nvSpPr>
        <p:spPr>
          <a:xfrm>
            <a:off x="157621" y="120308"/>
            <a:ext cx="8596668" cy="1320800"/>
          </a:xfrm>
        </p:spPr>
        <p:txBody>
          <a:bodyPr/>
          <a:lstStyle/>
          <a:p>
            <a:r>
              <a:rPr lang="en-US" dirty="0"/>
              <a:t>Accurate positioning challenge</a:t>
            </a:r>
          </a:p>
        </p:txBody>
      </p:sp>
      <p:pic>
        <p:nvPicPr>
          <p:cNvPr id="66" name="Picture 65">
            <a:extLst>
              <a:ext uri="{FF2B5EF4-FFF2-40B4-BE49-F238E27FC236}">
                <a16:creationId xmlns:a16="http://schemas.microsoft.com/office/drawing/2014/main" id="{B852A0AB-9BD0-9FD9-F755-25AE0FB7F6E6}"/>
              </a:ext>
            </a:extLst>
          </p:cNvPr>
          <p:cNvPicPr>
            <a:picLocks noChangeAspect="1"/>
          </p:cNvPicPr>
          <p:nvPr/>
        </p:nvPicPr>
        <p:blipFill rotWithShape="1">
          <a:blip r:embed="rId2"/>
          <a:srcRect b="9633"/>
          <a:stretch/>
        </p:blipFill>
        <p:spPr>
          <a:xfrm rot="8122414">
            <a:off x="7432171" y="3473621"/>
            <a:ext cx="1147499" cy="1118568"/>
          </a:xfrm>
          <a:prstGeom prst="rect">
            <a:avLst/>
          </a:prstGeom>
        </p:spPr>
      </p:pic>
      <p:grpSp>
        <p:nvGrpSpPr>
          <p:cNvPr id="67" name="Group 66">
            <a:extLst>
              <a:ext uri="{FF2B5EF4-FFF2-40B4-BE49-F238E27FC236}">
                <a16:creationId xmlns:a16="http://schemas.microsoft.com/office/drawing/2014/main" id="{8FD0F193-D1D2-9ECA-93AC-0EE4A46A75F7}"/>
              </a:ext>
            </a:extLst>
          </p:cNvPr>
          <p:cNvGrpSpPr/>
          <p:nvPr/>
        </p:nvGrpSpPr>
        <p:grpSpPr>
          <a:xfrm>
            <a:off x="6773421" y="1141026"/>
            <a:ext cx="5279776" cy="4984681"/>
            <a:chOff x="938137" y="1288953"/>
            <a:chExt cx="5279776" cy="4984681"/>
          </a:xfrm>
        </p:grpSpPr>
        <p:sp>
          <p:nvSpPr>
            <p:cNvPr id="68" name="Freeform: Shape 67">
              <a:extLst>
                <a:ext uri="{FF2B5EF4-FFF2-40B4-BE49-F238E27FC236}">
                  <a16:creationId xmlns:a16="http://schemas.microsoft.com/office/drawing/2014/main" id="{73DD528C-1B7D-FADC-6123-9CE7B5447A29}"/>
                </a:ext>
              </a:extLst>
            </p:cNvPr>
            <p:cNvSpPr/>
            <p:nvPr/>
          </p:nvSpPr>
          <p:spPr>
            <a:xfrm>
              <a:off x="1489868" y="6150066"/>
              <a:ext cx="1250504" cy="123568"/>
            </a:xfrm>
            <a:custGeom>
              <a:avLst/>
              <a:gdLst>
                <a:gd name="connsiteX0" fmla="*/ 0 w 1250504"/>
                <a:gd name="connsiteY0" fmla="*/ 74141 h 123568"/>
                <a:gd name="connsiteX1" fmla="*/ 64255 w 1250504"/>
                <a:gd name="connsiteY1" fmla="*/ 49427 h 123568"/>
                <a:gd name="connsiteX2" fmla="*/ 143339 w 1250504"/>
                <a:gd name="connsiteY2" fmla="*/ 54370 h 123568"/>
                <a:gd name="connsiteX3" fmla="*/ 158167 w 1250504"/>
                <a:gd name="connsiteY3" fmla="*/ 59313 h 123568"/>
                <a:gd name="connsiteX4" fmla="*/ 177938 w 1250504"/>
                <a:gd name="connsiteY4" fmla="*/ 64255 h 123568"/>
                <a:gd name="connsiteX5" fmla="*/ 202651 w 1250504"/>
                <a:gd name="connsiteY5" fmla="*/ 79083 h 123568"/>
                <a:gd name="connsiteX6" fmla="*/ 227365 w 1250504"/>
                <a:gd name="connsiteY6" fmla="*/ 59313 h 123568"/>
                <a:gd name="connsiteX7" fmla="*/ 242193 w 1250504"/>
                <a:gd name="connsiteY7" fmla="*/ 44485 h 123568"/>
                <a:gd name="connsiteX8" fmla="*/ 276792 w 1250504"/>
                <a:gd name="connsiteY8" fmla="*/ 0 h 123568"/>
                <a:gd name="connsiteX9" fmla="*/ 306448 w 1250504"/>
                <a:gd name="connsiteY9" fmla="*/ 9886 h 123568"/>
                <a:gd name="connsiteX10" fmla="*/ 316333 w 1250504"/>
                <a:gd name="connsiteY10" fmla="*/ 29656 h 123568"/>
                <a:gd name="connsiteX11" fmla="*/ 336104 w 1250504"/>
                <a:gd name="connsiteY11" fmla="*/ 49427 h 123568"/>
                <a:gd name="connsiteX12" fmla="*/ 355875 w 1250504"/>
                <a:gd name="connsiteY12" fmla="*/ 54370 h 123568"/>
                <a:gd name="connsiteX13" fmla="*/ 415187 w 1250504"/>
                <a:gd name="connsiteY13" fmla="*/ 59313 h 123568"/>
                <a:gd name="connsiteX14" fmla="*/ 439901 w 1250504"/>
                <a:gd name="connsiteY14" fmla="*/ 84026 h 123568"/>
                <a:gd name="connsiteX15" fmla="*/ 474500 w 1250504"/>
                <a:gd name="connsiteY15" fmla="*/ 118625 h 123568"/>
                <a:gd name="connsiteX16" fmla="*/ 494271 w 1250504"/>
                <a:gd name="connsiteY16" fmla="*/ 123568 h 123568"/>
                <a:gd name="connsiteX17" fmla="*/ 523927 w 1250504"/>
                <a:gd name="connsiteY17" fmla="*/ 113682 h 123568"/>
                <a:gd name="connsiteX18" fmla="*/ 548640 w 1250504"/>
                <a:gd name="connsiteY18" fmla="*/ 108740 h 123568"/>
                <a:gd name="connsiteX19" fmla="*/ 568411 w 1250504"/>
                <a:gd name="connsiteY19" fmla="*/ 93912 h 123568"/>
                <a:gd name="connsiteX20" fmla="*/ 583239 w 1250504"/>
                <a:gd name="connsiteY20" fmla="*/ 88969 h 123568"/>
                <a:gd name="connsiteX21" fmla="*/ 617838 w 1250504"/>
                <a:gd name="connsiteY21" fmla="*/ 69198 h 123568"/>
                <a:gd name="connsiteX22" fmla="*/ 751291 w 1250504"/>
                <a:gd name="connsiteY22" fmla="*/ 84026 h 123568"/>
                <a:gd name="connsiteX23" fmla="*/ 771062 w 1250504"/>
                <a:gd name="connsiteY23" fmla="*/ 98854 h 123568"/>
                <a:gd name="connsiteX24" fmla="*/ 815546 w 1250504"/>
                <a:gd name="connsiteY24" fmla="*/ 93912 h 123568"/>
                <a:gd name="connsiteX25" fmla="*/ 825432 w 1250504"/>
                <a:gd name="connsiteY25" fmla="*/ 84026 h 123568"/>
                <a:gd name="connsiteX26" fmla="*/ 840260 w 1250504"/>
                <a:gd name="connsiteY26" fmla="*/ 74141 h 123568"/>
                <a:gd name="connsiteX27" fmla="*/ 874859 w 1250504"/>
                <a:gd name="connsiteY27" fmla="*/ 49427 h 123568"/>
                <a:gd name="connsiteX28" fmla="*/ 939114 w 1250504"/>
                <a:gd name="connsiteY28" fmla="*/ 59313 h 123568"/>
                <a:gd name="connsiteX29" fmla="*/ 983598 w 1250504"/>
                <a:gd name="connsiteY29" fmla="*/ 88969 h 123568"/>
                <a:gd name="connsiteX30" fmla="*/ 998426 w 1250504"/>
                <a:gd name="connsiteY30" fmla="*/ 93912 h 123568"/>
                <a:gd name="connsiteX31" fmla="*/ 1077509 w 1250504"/>
                <a:gd name="connsiteY31" fmla="*/ 88969 h 123568"/>
                <a:gd name="connsiteX32" fmla="*/ 1092338 w 1250504"/>
                <a:gd name="connsiteY32" fmla="*/ 84026 h 123568"/>
                <a:gd name="connsiteX33" fmla="*/ 1131879 w 1250504"/>
                <a:gd name="connsiteY33" fmla="*/ 69198 h 123568"/>
                <a:gd name="connsiteX34" fmla="*/ 1181306 w 1250504"/>
                <a:gd name="connsiteY34" fmla="*/ 64255 h 123568"/>
                <a:gd name="connsiteX35" fmla="*/ 1250504 w 1250504"/>
                <a:gd name="connsiteY35" fmla="*/ 79083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0504" h="123568">
                  <a:moveTo>
                    <a:pt x="0" y="74141"/>
                  </a:moveTo>
                  <a:cubicBezTo>
                    <a:pt x="54264" y="52435"/>
                    <a:pt x="32593" y="59982"/>
                    <a:pt x="64255" y="49427"/>
                  </a:cubicBezTo>
                  <a:cubicBezTo>
                    <a:pt x="90616" y="51075"/>
                    <a:pt x="117071" y="51605"/>
                    <a:pt x="143339" y="54370"/>
                  </a:cubicBezTo>
                  <a:cubicBezTo>
                    <a:pt x="148520" y="54915"/>
                    <a:pt x="153157" y="57882"/>
                    <a:pt x="158167" y="59313"/>
                  </a:cubicBezTo>
                  <a:cubicBezTo>
                    <a:pt x="164699" y="61179"/>
                    <a:pt x="171348" y="62608"/>
                    <a:pt x="177938" y="64255"/>
                  </a:cubicBezTo>
                  <a:cubicBezTo>
                    <a:pt x="186176" y="69198"/>
                    <a:pt x="193331" y="76753"/>
                    <a:pt x="202651" y="79083"/>
                  </a:cubicBezTo>
                  <a:cubicBezTo>
                    <a:pt x="217200" y="82721"/>
                    <a:pt x="221333" y="66552"/>
                    <a:pt x="227365" y="59313"/>
                  </a:cubicBezTo>
                  <a:cubicBezTo>
                    <a:pt x="231840" y="53943"/>
                    <a:pt x="237902" y="50003"/>
                    <a:pt x="242193" y="44485"/>
                  </a:cubicBezTo>
                  <a:cubicBezTo>
                    <a:pt x="283572" y="-8719"/>
                    <a:pt x="243129" y="33661"/>
                    <a:pt x="276792" y="0"/>
                  </a:cubicBezTo>
                  <a:cubicBezTo>
                    <a:pt x="286677" y="3295"/>
                    <a:pt x="298112" y="3634"/>
                    <a:pt x="306448" y="9886"/>
                  </a:cubicBezTo>
                  <a:cubicBezTo>
                    <a:pt x="312342" y="14307"/>
                    <a:pt x="311912" y="23762"/>
                    <a:pt x="316333" y="29656"/>
                  </a:cubicBezTo>
                  <a:cubicBezTo>
                    <a:pt x="321925" y="37112"/>
                    <a:pt x="328201" y="44487"/>
                    <a:pt x="336104" y="49427"/>
                  </a:cubicBezTo>
                  <a:cubicBezTo>
                    <a:pt x="341865" y="53027"/>
                    <a:pt x="349134" y="53527"/>
                    <a:pt x="355875" y="54370"/>
                  </a:cubicBezTo>
                  <a:cubicBezTo>
                    <a:pt x="375561" y="56831"/>
                    <a:pt x="395416" y="57665"/>
                    <a:pt x="415187" y="59313"/>
                  </a:cubicBezTo>
                  <a:cubicBezTo>
                    <a:pt x="423425" y="67551"/>
                    <a:pt x="432623" y="74929"/>
                    <a:pt x="439901" y="84026"/>
                  </a:cubicBezTo>
                  <a:cubicBezTo>
                    <a:pt x="451232" y="98190"/>
                    <a:pt x="457736" y="111440"/>
                    <a:pt x="474500" y="118625"/>
                  </a:cubicBezTo>
                  <a:cubicBezTo>
                    <a:pt x="480744" y="121301"/>
                    <a:pt x="487681" y="121920"/>
                    <a:pt x="494271" y="123568"/>
                  </a:cubicBezTo>
                  <a:cubicBezTo>
                    <a:pt x="504156" y="120273"/>
                    <a:pt x="513874" y="116424"/>
                    <a:pt x="523927" y="113682"/>
                  </a:cubicBezTo>
                  <a:cubicBezTo>
                    <a:pt x="532032" y="111472"/>
                    <a:pt x="540963" y="112152"/>
                    <a:pt x="548640" y="108740"/>
                  </a:cubicBezTo>
                  <a:cubicBezTo>
                    <a:pt x="556168" y="105394"/>
                    <a:pt x="561259" y="97999"/>
                    <a:pt x="568411" y="93912"/>
                  </a:cubicBezTo>
                  <a:cubicBezTo>
                    <a:pt x="572935" y="91327"/>
                    <a:pt x="578450" y="91021"/>
                    <a:pt x="583239" y="88969"/>
                  </a:cubicBezTo>
                  <a:cubicBezTo>
                    <a:pt x="600796" y="81444"/>
                    <a:pt x="602947" y="79125"/>
                    <a:pt x="617838" y="69198"/>
                  </a:cubicBezTo>
                  <a:cubicBezTo>
                    <a:pt x="650957" y="71146"/>
                    <a:pt x="714882" y="71023"/>
                    <a:pt x="751291" y="84026"/>
                  </a:cubicBezTo>
                  <a:cubicBezTo>
                    <a:pt x="759049" y="86797"/>
                    <a:pt x="764472" y="93911"/>
                    <a:pt x="771062" y="98854"/>
                  </a:cubicBezTo>
                  <a:cubicBezTo>
                    <a:pt x="785890" y="97207"/>
                    <a:pt x="801152" y="97837"/>
                    <a:pt x="815546" y="93912"/>
                  </a:cubicBezTo>
                  <a:cubicBezTo>
                    <a:pt x="820042" y="92686"/>
                    <a:pt x="821793" y="86937"/>
                    <a:pt x="825432" y="84026"/>
                  </a:cubicBezTo>
                  <a:cubicBezTo>
                    <a:pt x="830071" y="80315"/>
                    <a:pt x="835621" y="77852"/>
                    <a:pt x="840260" y="74141"/>
                  </a:cubicBezTo>
                  <a:cubicBezTo>
                    <a:pt x="873619" y="47453"/>
                    <a:pt x="811760" y="87285"/>
                    <a:pt x="874859" y="49427"/>
                  </a:cubicBezTo>
                  <a:cubicBezTo>
                    <a:pt x="896277" y="52722"/>
                    <a:pt x="918234" y="53513"/>
                    <a:pt x="939114" y="59313"/>
                  </a:cubicBezTo>
                  <a:cubicBezTo>
                    <a:pt x="955491" y="63862"/>
                    <a:pt x="969347" y="80826"/>
                    <a:pt x="983598" y="88969"/>
                  </a:cubicBezTo>
                  <a:cubicBezTo>
                    <a:pt x="988122" y="91554"/>
                    <a:pt x="993483" y="92264"/>
                    <a:pt x="998426" y="93912"/>
                  </a:cubicBezTo>
                  <a:cubicBezTo>
                    <a:pt x="1024787" y="92264"/>
                    <a:pt x="1051242" y="91734"/>
                    <a:pt x="1077509" y="88969"/>
                  </a:cubicBezTo>
                  <a:cubicBezTo>
                    <a:pt x="1082691" y="88424"/>
                    <a:pt x="1087459" y="85855"/>
                    <a:pt x="1092338" y="84026"/>
                  </a:cubicBezTo>
                  <a:cubicBezTo>
                    <a:pt x="1093098" y="83741"/>
                    <a:pt x="1125541" y="70173"/>
                    <a:pt x="1131879" y="69198"/>
                  </a:cubicBezTo>
                  <a:cubicBezTo>
                    <a:pt x="1148244" y="66680"/>
                    <a:pt x="1164830" y="65903"/>
                    <a:pt x="1181306" y="64255"/>
                  </a:cubicBezTo>
                  <a:cubicBezTo>
                    <a:pt x="1241592" y="69736"/>
                    <a:pt x="1220534" y="59104"/>
                    <a:pt x="1250504" y="7908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863B0ECC-250D-0EE8-6978-A5CB5144D290}"/>
                </a:ext>
              </a:extLst>
            </p:cNvPr>
            <p:cNvSpPr/>
            <p:nvPr/>
          </p:nvSpPr>
          <p:spPr>
            <a:xfrm>
              <a:off x="944057" y="3573975"/>
              <a:ext cx="2451581" cy="18497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EBAA698C-170B-8D17-3A1A-D7C1F3A3AEA8}"/>
                </a:ext>
              </a:extLst>
            </p:cNvPr>
            <p:cNvSpPr/>
            <p:nvPr/>
          </p:nvSpPr>
          <p:spPr>
            <a:xfrm>
              <a:off x="1158653" y="5377956"/>
              <a:ext cx="1938363"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03D33320-54F9-4DCA-12A9-09C673198B8A}"/>
                </a:ext>
              </a:extLst>
            </p:cNvPr>
            <p:cNvCxnSpPr>
              <a:cxnSpLocks/>
            </p:cNvCxnSpPr>
            <p:nvPr/>
          </p:nvCxnSpPr>
          <p:spPr>
            <a:xfrm flipH="1">
              <a:off x="1901748" y="5704852"/>
              <a:ext cx="670063" cy="11685"/>
            </a:xfrm>
            <a:prstGeom prst="line">
              <a:avLst/>
            </a:prstGeom>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A008F603-F068-3A6C-86A0-01889D8ADEBC}"/>
                </a:ext>
              </a:extLst>
            </p:cNvPr>
            <p:cNvGrpSpPr/>
            <p:nvPr/>
          </p:nvGrpSpPr>
          <p:grpSpPr>
            <a:xfrm>
              <a:off x="938137" y="5384976"/>
              <a:ext cx="1029266" cy="331562"/>
              <a:chOff x="977678" y="4134472"/>
              <a:chExt cx="1029266" cy="331562"/>
            </a:xfrm>
          </p:grpSpPr>
          <p:cxnSp>
            <p:nvCxnSpPr>
              <p:cNvPr id="85" name="Straight Connector 84">
                <a:extLst>
                  <a:ext uri="{FF2B5EF4-FFF2-40B4-BE49-F238E27FC236}">
                    <a16:creationId xmlns:a16="http://schemas.microsoft.com/office/drawing/2014/main" id="{E2B0E841-8C88-5EAC-18C3-4CACD781606F}"/>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A6B05AC4-8005-B72F-C80A-BE97C3DA829D}"/>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AC2336D-359B-4612-8271-7249C3AAB7F5}"/>
                  </a:ext>
                </a:extLst>
              </p:cNvPr>
              <p:cNvCxnSpPr>
                <a:cxnSpLocks/>
              </p:cNvCxnSpPr>
              <p:nvPr/>
            </p:nvCxnSpPr>
            <p:spPr>
              <a:xfrm flipH="1">
                <a:off x="980483" y="4134472"/>
                <a:ext cx="1223" cy="327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CD3305A-3059-E48E-BB74-6CFF41592F6B}"/>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E35CD3F1-A4D8-AE16-31D4-31163721D613}"/>
                </a:ext>
              </a:extLst>
            </p:cNvPr>
            <p:cNvGrpSpPr/>
            <p:nvPr/>
          </p:nvGrpSpPr>
          <p:grpSpPr>
            <a:xfrm flipH="1">
              <a:off x="2371295" y="5385821"/>
              <a:ext cx="1029266" cy="322140"/>
              <a:chOff x="977678" y="4144358"/>
              <a:chExt cx="1029266" cy="322140"/>
            </a:xfrm>
          </p:grpSpPr>
          <p:cxnSp>
            <p:nvCxnSpPr>
              <p:cNvPr id="81" name="Straight Connector 80">
                <a:extLst>
                  <a:ext uri="{FF2B5EF4-FFF2-40B4-BE49-F238E27FC236}">
                    <a16:creationId xmlns:a16="http://schemas.microsoft.com/office/drawing/2014/main" id="{4A615708-C571-CA1A-85B7-5F22B9A0A61C}"/>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23DA87E-66D1-917B-B137-7744EFAD8775}"/>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8011667-F549-D92E-DC84-59ED980A46A3}"/>
                  </a:ext>
                </a:extLst>
              </p:cNvPr>
              <p:cNvCxnSpPr>
                <a:cxnSpLocks/>
              </p:cNvCxnSpPr>
              <p:nvPr/>
            </p:nvCxnSpPr>
            <p:spPr>
              <a:xfrm flipH="1">
                <a:off x="981706" y="4144358"/>
                <a:ext cx="0" cy="322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A648EC3-D29F-459F-0EB8-6228FF9F12A5}"/>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4" name="Diagonal Stripe 73">
              <a:extLst>
                <a:ext uri="{FF2B5EF4-FFF2-40B4-BE49-F238E27FC236}">
                  <a16:creationId xmlns:a16="http://schemas.microsoft.com/office/drawing/2014/main" id="{B426B8FF-27F9-69BB-EF78-6309E7004B40}"/>
                </a:ext>
              </a:extLst>
            </p:cNvPr>
            <p:cNvSpPr/>
            <p:nvPr/>
          </p:nvSpPr>
          <p:spPr>
            <a:xfrm rot="10800000">
              <a:off x="1809030" y="1288953"/>
              <a:ext cx="1355124" cy="1838674"/>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Rectangle 74">
              <a:extLst>
                <a:ext uri="{FF2B5EF4-FFF2-40B4-BE49-F238E27FC236}">
                  <a16:creationId xmlns:a16="http://schemas.microsoft.com/office/drawing/2014/main" id="{3C099BD3-9035-1FA1-B0EE-CD474D1BC870}"/>
                </a:ext>
              </a:extLst>
            </p:cNvPr>
            <p:cNvSpPr/>
            <p:nvPr/>
          </p:nvSpPr>
          <p:spPr>
            <a:xfrm>
              <a:off x="3164154" y="1288953"/>
              <a:ext cx="3053759" cy="940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Robotic arm: coarse actuation</a:t>
              </a:r>
            </a:p>
          </p:txBody>
        </p:sp>
        <p:sp>
          <p:nvSpPr>
            <p:cNvPr id="76" name="Rectangle 75">
              <a:extLst>
                <a:ext uri="{FF2B5EF4-FFF2-40B4-BE49-F238E27FC236}">
                  <a16:creationId xmlns:a16="http://schemas.microsoft.com/office/drawing/2014/main" id="{D2EC5B3D-8912-31D6-92A3-AD4EB9C4BCFE}"/>
                </a:ext>
              </a:extLst>
            </p:cNvPr>
            <p:cNvSpPr/>
            <p:nvPr/>
          </p:nvSpPr>
          <p:spPr>
            <a:xfrm>
              <a:off x="1060210" y="3145451"/>
              <a:ext cx="2245463" cy="106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E7B1978-EE50-DCA7-1863-DD9B742B03BB}"/>
                </a:ext>
              </a:extLst>
            </p:cNvPr>
            <p:cNvSpPr/>
            <p:nvPr/>
          </p:nvSpPr>
          <p:spPr>
            <a:xfrm>
              <a:off x="1624588" y="3257469"/>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59EA60E-F394-F2B2-FBE1-08B13226C8BC}"/>
                </a:ext>
              </a:extLst>
            </p:cNvPr>
            <p:cNvSpPr/>
            <p:nvPr/>
          </p:nvSpPr>
          <p:spPr>
            <a:xfrm>
              <a:off x="1619646" y="3364317"/>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36B5E00-F429-B8B8-09BA-AC614B22B7C6}"/>
                </a:ext>
              </a:extLst>
            </p:cNvPr>
            <p:cNvSpPr/>
            <p:nvPr/>
          </p:nvSpPr>
          <p:spPr>
            <a:xfrm>
              <a:off x="1619646" y="3477903"/>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a:extLst>
              <a:ext uri="{FF2B5EF4-FFF2-40B4-BE49-F238E27FC236}">
                <a16:creationId xmlns:a16="http://schemas.microsoft.com/office/drawing/2014/main" id="{7FE109C1-D364-1BF4-60A1-C6A2F08A9C78}"/>
              </a:ext>
            </a:extLst>
          </p:cNvPr>
          <p:cNvSpPr/>
          <p:nvPr/>
        </p:nvSpPr>
        <p:spPr>
          <a:xfrm rot="13838547">
            <a:off x="6849138" y="4578774"/>
            <a:ext cx="425072" cy="153224"/>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BAE170E0-56BB-949D-3906-E430A5257839}"/>
              </a:ext>
            </a:extLst>
          </p:cNvPr>
          <p:cNvCxnSpPr>
            <a:cxnSpLocks/>
            <a:endCxn id="68" idx="28"/>
          </p:cNvCxnSpPr>
          <p:nvPr/>
        </p:nvCxnSpPr>
        <p:spPr>
          <a:xfrm>
            <a:off x="6921166" y="4494738"/>
            <a:ext cx="1343100" cy="15667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Isosceles Triangle 90">
            <a:extLst>
              <a:ext uri="{FF2B5EF4-FFF2-40B4-BE49-F238E27FC236}">
                <a16:creationId xmlns:a16="http://schemas.microsoft.com/office/drawing/2014/main" id="{2B5D65EC-D35C-E101-8FDD-42BDA39552C2}"/>
              </a:ext>
            </a:extLst>
          </p:cNvPr>
          <p:cNvSpPr/>
          <p:nvPr/>
        </p:nvSpPr>
        <p:spPr>
          <a:xfrm rot="11390186">
            <a:off x="8222195" y="4793947"/>
            <a:ext cx="263320" cy="1280208"/>
          </a:xfrm>
          <a:prstGeom prst="triangle">
            <a:avLst>
              <a:gd name="adj" fmla="val 5795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D6F7EB9A-1B14-AA46-4BA8-C3841A910204}"/>
              </a:ext>
            </a:extLst>
          </p:cNvPr>
          <p:cNvSpPr/>
          <p:nvPr/>
        </p:nvSpPr>
        <p:spPr>
          <a:xfrm rot="7230184">
            <a:off x="8402215" y="4420656"/>
            <a:ext cx="573353" cy="4992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39062908-0B05-2351-9BA3-4FEBC7AF5FC5}"/>
              </a:ext>
            </a:extLst>
          </p:cNvPr>
          <p:cNvCxnSpPr>
            <a:cxnSpLocks/>
            <a:endCxn id="68" idx="22"/>
          </p:cNvCxnSpPr>
          <p:nvPr/>
        </p:nvCxnSpPr>
        <p:spPr>
          <a:xfrm>
            <a:off x="8010590" y="4552583"/>
            <a:ext cx="65853" cy="1533582"/>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4965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6BFFC-1F66-4E38-AED4-B93DA19961D6}"/>
              </a:ext>
            </a:extLst>
          </p:cNvPr>
          <p:cNvSpPr>
            <a:spLocks noGrp="1"/>
          </p:cNvSpPr>
          <p:nvPr>
            <p:ph type="title"/>
          </p:nvPr>
        </p:nvSpPr>
        <p:spPr>
          <a:xfrm>
            <a:off x="157621" y="120308"/>
            <a:ext cx="8596668" cy="1320800"/>
          </a:xfrm>
        </p:spPr>
        <p:txBody>
          <a:bodyPr/>
          <a:lstStyle/>
          <a:p>
            <a:r>
              <a:rPr lang="en-US" dirty="0"/>
              <a:t>Accurate positioning challenge</a:t>
            </a:r>
          </a:p>
        </p:txBody>
      </p:sp>
      <p:grpSp>
        <p:nvGrpSpPr>
          <p:cNvPr id="53" name="Group 52">
            <a:extLst>
              <a:ext uri="{FF2B5EF4-FFF2-40B4-BE49-F238E27FC236}">
                <a16:creationId xmlns:a16="http://schemas.microsoft.com/office/drawing/2014/main" id="{DEAF8341-9C19-449C-9450-DEDD078CB79C}"/>
              </a:ext>
            </a:extLst>
          </p:cNvPr>
          <p:cNvGrpSpPr/>
          <p:nvPr/>
        </p:nvGrpSpPr>
        <p:grpSpPr>
          <a:xfrm>
            <a:off x="938137" y="1288953"/>
            <a:ext cx="5906063" cy="5062420"/>
            <a:chOff x="938137" y="1288953"/>
            <a:chExt cx="5906063" cy="5062420"/>
          </a:xfrm>
        </p:grpSpPr>
        <p:cxnSp>
          <p:nvCxnSpPr>
            <p:cNvPr id="6" name="Straight Connector 5">
              <a:extLst>
                <a:ext uri="{FF2B5EF4-FFF2-40B4-BE49-F238E27FC236}">
                  <a16:creationId xmlns:a16="http://schemas.microsoft.com/office/drawing/2014/main" id="{BDA493C2-A50B-4925-8035-76D3FEC45BE6}"/>
                </a:ext>
              </a:extLst>
            </p:cNvPr>
            <p:cNvCxnSpPr>
              <a:cxnSpLocks/>
              <a:endCxn id="14" idx="24"/>
            </p:cNvCxnSpPr>
            <p:nvPr/>
          </p:nvCxnSpPr>
          <p:spPr>
            <a:xfrm>
              <a:off x="1532241" y="4660999"/>
              <a:ext cx="785888" cy="166071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7981091-FF75-4631-8300-ADFE3AA274F7}"/>
                </a:ext>
              </a:extLst>
            </p:cNvPr>
            <p:cNvCxnSpPr>
              <a:cxnSpLocks/>
            </p:cNvCxnSpPr>
            <p:nvPr/>
          </p:nvCxnSpPr>
          <p:spPr>
            <a:xfrm flipH="1">
              <a:off x="1994181" y="4675829"/>
              <a:ext cx="753138" cy="158735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BE95C0C4-BF0C-493A-B244-01D8B845300A}"/>
                </a:ext>
              </a:extLst>
            </p:cNvPr>
            <p:cNvSpPr/>
            <p:nvPr/>
          </p:nvSpPr>
          <p:spPr>
            <a:xfrm>
              <a:off x="1502583" y="6227805"/>
              <a:ext cx="1250504" cy="123568"/>
            </a:xfrm>
            <a:custGeom>
              <a:avLst/>
              <a:gdLst>
                <a:gd name="connsiteX0" fmla="*/ 0 w 1250504"/>
                <a:gd name="connsiteY0" fmla="*/ 74141 h 123568"/>
                <a:gd name="connsiteX1" fmla="*/ 64255 w 1250504"/>
                <a:gd name="connsiteY1" fmla="*/ 49427 h 123568"/>
                <a:gd name="connsiteX2" fmla="*/ 143339 w 1250504"/>
                <a:gd name="connsiteY2" fmla="*/ 54370 h 123568"/>
                <a:gd name="connsiteX3" fmla="*/ 158167 w 1250504"/>
                <a:gd name="connsiteY3" fmla="*/ 59313 h 123568"/>
                <a:gd name="connsiteX4" fmla="*/ 177938 w 1250504"/>
                <a:gd name="connsiteY4" fmla="*/ 64255 h 123568"/>
                <a:gd name="connsiteX5" fmla="*/ 202651 w 1250504"/>
                <a:gd name="connsiteY5" fmla="*/ 79083 h 123568"/>
                <a:gd name="connsiteX6" fmla="*/ 227365 w 1250504"/>
                <a:gd name="connsiteY6" fmla="*/ 59313 h 123568"/>
                <a:gd name="connsiteX7" fmla="*/ 242193 w 1250504"/>
                <a:gd name="connsiteY7" fmla="*/ 44485 h 123568"/>
                <a:gd name="connsiteX8" fmla="*/ 276792 w 1250504"/>
                <a:gd name="connsiteY8" fmla="*/ 0 h 123568"/>
                <a:gd name="connsiteX9" fmla="*/ 306448 w 1250504"/>
                <a:gd name="connsiteY9" fmla="*/ 9886 h 123568"/>
                <a:gd name="connsiteX10" fmla="*/ 316333 w 1250504"/>
                <a:gd name="connsiteY10" fmla="*/ 29656 h 123568"/>
                <a:gd name="connsiteX11" fmla="*/ 336104 w 1250504"/>
                <a:gd name="connsiteY11" fmla="*/ 49427 h 123568"/>
                <a:gd name="connsiteX12" fmla="*/ 355875 w 1250504"/>
                <a:gd name="connsiteY12" fmla="*/ 54370 h 123568"/>
                <a:gd name="connsiteX13" fmla="*/ 415187 w 1250504"/>
                <a:gd name="connsiteY13" fmla="*/ 59313 h 123568"/>
                <a:gd name="connsiteX14" fmla="*/ 439901 w 1250504"/>
                <a:gd name="connsiteY14" fmla="*/ 84026 h 123568"/>
                <a:gd name="connsiteX15" fmla="*/ 474500 w 1250504"/>
                <a:gd name="connsiteY15" fmla="*/ 118625 h 123568"/>
                <a:gd name="connsiteX16" fmla="*/ 494271 w 1250504"/>
                <a:gd name="connsiteY16" fmla="*/ 123568 h 123568"/>
                <a:gd name="connsiteX17" fmla="*/ 523927 w 1250504"/>
                <a:gd name="connsiteY17" fmla="*/ 113682 h 123568"/>
                <a:gd name="connsiteX18" fmla="*/ 548640 w 1250504"/>
                <a:gd name="connsiteY18" fmla="*/ 108740 h 123568"/>
                <a:gd name="connsiteX19" fmla="*/ 568411 w 1250504"/>
                <a:gd name="connsiteY19" fmla="*/ 93912 h 123568"/>
                <a:gd name="connsiteX20" fmla="*/ 583239 w 1250504"/>
                <a:gd name="connsiteY20" fmla="*/ 88969 h 123568"/>
                <a:gd name="connsiteX21" fmla="*/ 617838 w 1250504"/>
                <a:gd name="connsiteY21" fmla="*/ 69198 h 123568"/>
                <a:gd name="connsiteX22" fmla="*/ 751291 w 1250504"/>
                <a:gd name="connsiteY22" fmla="*/ 84026 h 123568"/>
                <a:gd name="connsiteX23" fmla="*/ 771062 w 1250504"/>
                <a:gd name="connsiteY23" fmla="*/ 98854 h 123568"/>
                <a:gd name="connsiteX24" fmla="*/ 815546 w 1250504"/>
                <a:gd name="connsiteY24" fmla="*/ 93912 h 123568"/>
                <a:gd name="connsiteX25" fmla="*/ 825432 w 1250504"/>
                <a:gd name="connsiteY25" fmla="*/ 84026 h 123568"/>
                <a:gd name="connsiteX26" fmla="*/ 840260 w 1250504"/>
                <a:gd name="connsiteY26" fmla="*/ 74141 h 123568"/>
                <a:gd name="connsiteX27" fmla="*/ 874859 w 1250504"/>
                <a:gd name="connsiteY27" fmla="*/ 49427 h 123568"/>
                <a:gd name="connsiteX28" fmla="*/ 939114 w 1250504"/>
                <a:gd name="connsiteY28" fmla="*/ 59313 h 123568"/>
                <a:gd name="connsiteX29" fmla="*/ 983598 w 1250504"/>
                <a:gd name="connsiteY29" fmla="*/ 88969 h 123568"/>
                <a:gd name="connsiteX30" fmla="*/ 998426 w 1250504"/>
                <a:gd name="connsiteY30" fmla="*/ 93912 h 123568"/>
                <a:gd name="connsiteX31" fmla="*/ 1077509 w 1250504"/>
                <a:gd name="connsiteY31" fmla="*/ 88969 h 123568"/>
                <a:gd name="connsiteX32" fmla="*/ 1092338 w 1250504"/>
                <a:gd name="connsiteY32" fmla="*/ 84026 h 123568"/>
                <a:gd name="connsiteX33" fmla="*/ 1131879 w 1250504"/>
                <a:gd name="connsiteY33" fmla="*/ 69198 h 123568"/>
                <a:gd name="connsiteX34" fmla="*/ 1181306 w 1250504"/>
                <a:gd name="connsiteY34" fmla="*/ 64255 h 123568"/>
                <a:gd name="connsiteX35" fmla="*/ 1250504 w 1250504"/>
                <a:gd name="connsiteY35" fmla="*/ 79083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0504" h="123568">
                  <a:moveTo>
                    <a:pt x="0" y="74141"/>
                  </a:moveTo>
                  <a:cubicBezTo>
                    <a:pt x="54264" y="52435"/>
                    <a:pt x="32593" y="59982"/>
                    <a:pt x="64255" y="49427"/>
                  </a:cubicBezTo>
                  <a:cubicBezTo>
                    <a:pt x="90616" y="51075"/>
                    <a:pt x="117071" y="51605"/>
                    <a:pt x="143339" y="54370"/>
                  </a:cubicBezTo>
                  <a:cubicBezTo>
                    <a:pt x="148520" y="54915"/>
                    <a:pt x="153157" y="57882"/>
                    <a:pt x="158167" y="59313"/>
                  </a:cubicBezTo>
                  <a:cubicBezTo>
                    <a:pt x="164699" y="61179"/>
                    <a:pt x="171348" y="62608"/>
                    <a:pt x="177938" y="64255"/>
                  </a:cubicBezTo>
                  <a:cubicBezTo>
                    <a:pt x="186176" y="69198"/>
                    <a:pt x="193331" y="76753"/>
                    <a:pt x="202651" y="79083"/>
                  </a:cubicBezTo>
                  <a:cubicBezTo>
                    <a:pt x="217200" y="82721"/>
                    <a:pt x="221333" y="66552"/>
                    <a:pt x="227365" y="59313"/>
                  </a:cubicBezTo>
                  <a:cubicBezTo>
                    <a:pt x="231840" y="53943"/>
                    <a:pt x="237902" y="50003"/>
                    <a:pt x="242193" y="44485"/>
                  </a:cubicBezTo>
                  <a:cubicBezTo>
                    <a:pt x="283572" y="-8719"/>
                    <a:pt x="243129" y="33661"/>
                    <a:pt x="276792" y="0"/>
                  </a:cubicBezTo>
                  <a:cubicBezTo>
                    <a:pt x="286677" y="3295"/>
                    <a:pt x="298112" y="3634"/>
                    <a:pt x="306448" y="9886"/>
                  </a:cubicBezTo>
                  <a:cubicBezTo>
                    <a:pt x="312342" y="14307"/>
                    <a:pt x="311912" y="23762"/>
                    <a:pt x="316333" y="29656"/>
                  </a:cubicBezTo>
                  <a:cubicBezTo>
                    <a:pt x="321925" y="37112"/>
                    <a:pt x="328201" y="44487"/>
                    <a:pt x="336104" y="49427"/>
                  </a:cubicBezTo>
                  <a:cubicBezTo>
                    <a:pt x="341865" y="53027"/>
                    <a:pt x="349134" y="53527"/>
                    <a:pt x="355875" y="54370"/>
                  </a:cubicBezTo>
                  <a:cubicBezTo>
                    <a:pt x="375561" y="56831"/>
                    <a:pt x="395416" y="57665"/>
                    <a:pt x="415187" y="59313"/>
                  </a:cubicBezTo>
                  <a:cubicBezTo>
                    <a:pt x="423425" y="67551"/>
                    <a:pt x="432623" y="74929"/>
                    <a:pt x="439901" y="84026"/>
                  </a:cubicBezTo>
                  <a:cubicBezTo>
                    <a:pt x="451232" y="98190"/>
                    <a:pt x="457736" y="111440"/>
                    <a:pt x="474500" y="118625"/>
                  </a:cubicBezTo>
                  <a:cubicBezTo>
                    <a:pt x="480744" y="121301"/>
                    <a:pt x="487681" y="121920"/>
                    <a:pt x="494271" y="123568"/>
                  </a:cubicBezTo>
                  <a:cubicBezTo>
                    <a:pt x="504156" y="120273"/>
                    <a:pt x="513874" y="116424"/>
                    <a:pt x="523927" y="113682"/>
                  </a:cubicBezTo>
                  <a:cubicBezTo>
                    <a:pt x="532032" y="111472"/>
                    <a:pt x="540963" y="112152"/>
                    <a:pt x="548640" y="108740"/>
                  </a:cubicBezTo>
                  <a:cubicBezTo>
                    <a:pt x="556168" y="105394"/>
                    <a:pt x="561259" y="97999"/>
                    <a:pt x="568411" y="93912"/>
                  </a:cubicBezTo>
                  <a:cubicBezTo>
                    <a:pt x="572935" y="91327"/>
                    <a:pt x="578450" y="91021"/>
                    <a:pt x="583239" y="88969"/>
                  </a:cubicBezTo>
                  <a:cubicBezTo>
                    <a:pt x="600796" y="81444"/>
                    <a:pt x="602947" y="79125"/>
                    <a:pt x="617838" y="69198"/>
                  </a:cubicBezTo>
                  <a:cubicBezTo>
                    <a:pt x="650957" y="71146"/>
                    <a:pt x="714882" y="71023"/>
                    <a:pt x="751291" y="84026"/>
                  </a:cubicBezTo>
                  <a:cubicBezTo>
                    <a:pt x="759049" y="86797"/>
                    <a:pt x="764472" y="93911"/>
                    <a:pt x="771062" y="98854"/>
                  </a:cubicBezTo>
                  <a:cubicBezTo>
                    <a:pt x="785890" y="97207"/>
                    <a:pt x="801152" y="97837"/>
                    <a:pt x="815546" y="93912"/>
                  </a:cubicBezTo>
                  <a:cubicBezTo>
                    <a:pt x="820042" y="92686"/>
                    <a:pt x="821793" y="86937"/>
                    <a:pt x="825432" y="84026"/>
                  </a:cubicBezTo>
                  <a:cubicBezTo>
                    <a:pt x="830071" y="80315"/>
                    <a:pt x="835621" y="77852"/>
                    <a:pt x="840260" y="74141"/>
                  </a:cubicBezTo>
                  <a:cubicBezTo>
                    <a:pt x="873619" y="47453"/>
                    <a:pt x="811760" y="87285"/>
                    <a:pt x="874859" y="49427"/>
                  </a:cubicBezTo>
                  <a:cubicBezTo>
                    <a:pt x="896277" y="52722"/>
                    <a:pt x="918234" y="53513"/>
                    <a:pt x="939114" y="59313"/>
                  </a:cubicBezTo>
                  <a:cubicBezTo>
                    <a:pt x="955491" y="63862"/>
                    <a:pt x="969347" y="80826"/>
                    <a:pt x="983598" y="88969"/>
                  </a:cubicBezTo>
                  <a:cubicBezTo>
                    <a:pt x="988122" y="91554"/>
                    <a:pt x="993483" y="92264"/>
                    <a:pt x="998426" y="93912"/>
                  </a:cubicBezTo>
                  <a:cubicBezTo>
                    <a:pt x="1024787" y="92264"/>
                    <a:pt x="1051242" y="91734"/>
                    <a:pt x="1077509" y="88969"/>
                  </a:cubicBezTo>
                  <a:cubicBezTo>
                    <a:pt x="1082691" y="88424"/>
                    <a:pt x="1087459" y="85855"/>
                    <a:pt x="1092338" y="84026"/>
                  </a:cubicBezTo>
                  <a:cubicBezTo>
                    <a:pt x="1093098" y="83741"/>
                    <a:pt x="1125541" y="70173"/>
                    <a:pt x="1131879" y="69198"/>
                  </a:cubicBezTo>
                  <a:cubicBezTo>
                    <a:pt x="1148244" y="66680"/>
                    <a:pt x="1164830" y="65903"/>
                    <a:pt x="1181306" y="64255"/>
                  </a:cubicBezTo>
                  <a:cubicBezTo>
                    <a:pt x="1241592" y="69736"/>
                    <a:pt x="1220534" y="59104"/>
                    <a:pt x="1250504" y="7908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5EC0C2D-0740-4057-9C63-C2F4D563EC3D}"/>
                </a:ext>
              </a:extLst>
            </p:cNvPr>
            <p:cNvSpPr/>
            <p:nvPr/>
          </p:nvSpPr>
          <p:spPr>
            <a:xfrm>
              <a:off x="944057" y="3573975"/>
              <a:ext cx="2451581" cy="18497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3FFF06-9381-484F-A2F3-795916A429ED}"/>
                </a:ext>
              </a:extLst>
            </p:cNvPr>
            <p:cNvSpPr/>
            <p:nvPr/>
          </p:nvSpPr>
          <p:spPr>
            <a:xfrm>
              <a:off x="1158653" y="5377956"/>
              <a:ext cx="1938363"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C8ECDFBE-EA1E-4C25-81F9-0A7D0622DD6F}"/>
                </a:ext>
              </a:extLst>
            </p:cNvPr>
            <p:cNvPicPr>
              <a:picLocks noChangeAspect="1"/>
            </p:cNvPicPr>
            <p:nvPr/>
          </p:nvPicPr>
          <p:blipFill rotWithShape="1">
            <a:blip r:embed="rId2"/>
            <a:srcRect b="9633"/>
            <a:stretch/>
          </p:blipFill>
          <p:spPr>
            <a:xfrm rot="8122414">
              <a:off x="1523516" y="3611670"/>
              <a:ext cx="1147499" cy="1118568"/>
            </a:xfrm>
            <a:prstGeom prst="rect">
              <a:avLst/>
            </a:prstGeom>
          </p:spPr>
        </p:pic>
        <p:sp>
          <p:nvSpPr>
            <p:cNvPr id="18" name="Oval 17">
              <a:extLst>
                <a:ext uri="{FF2B5EF4-FFF2-40B4-BE49-F238E27FC236}">
                  <a16:creationId xmlns:a16="http://schemas.microsoft.com/office/drawing/2014/main" id="{A75C9379-4C42-4393-839A-DEBB64B79939}"/>
                </a:ext>
              </a:extLst>
            </p:cNvPr>
            <p:cNvSpPr/>
            <p:nvPr/>
          </p:nvSpPr>
          <p:spPr>
            <a:xfrm>
              <a:off x="1943237" y="6264115"/>
              <a:ext cx="64255" cy="72430"/>
            </a:xfrm>
            <a:prstGeom prst="ellipse">
              <a:avLst/>
            </a:prstGeom>
            <a:solidFill>
              <a:schemeClr val="accent4">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605DCBF-CAEB-4976-AD9E-10BB5CEF3E37}"/>
                </a:ext>
              </a:extLst>
            </p:cNvPr>
            <p:cNvSpPr/>
            <p:nvPr/>
          </p:nvSpPr>
          <p:spPr>
            <a:xfrm>
              <a:off x="2280457" y="6278013"/>
              <a:ext cx="64255" cy="72430"/>
            </a:xfrm>
            <a:prstGeom prst="ellipse">
              <a:avLst/>
            </a:prstGeom>
            <a:solidFill>
              <a:schemeClr val="accent4">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BA1CF03A-59D9-4B47-85E2-C9FFB3C2F25C}"/>
                </a:ext>
              </a:extLst>
            </p:cNvPr>
            <p:cNvCxnSpPr>
              <a:cxnSpLocks/>
            </p:cNvCxnSpPr>
            <p:nvPr/>
          </p:nvCxnSpPr>
          <p:spPr>
            <a:xfrm flipH="1">
              <a:off x="1901748" y="5704852"/>
              <a:ext cx="670063" cy="11685"/>
            </a:xfrm>
            <a:prstGeom prst="line">
              <a:avLst/>
            </a:prstGeom>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C158F7C0-E58B-4FCF-9086-41354752058A}"/>
                </a:ext>
              </a:extLst>
            </p:cNvPr>
            <p:cNvGrpSpPr/>
            <p:nvPr/>
          </p:nvGrpSpPr>
          <p:grpSpPr>
            <a:xfrm>
              <a:off x="938137" y="5384976"/>
              <a:ext cx="1029266" cy="331562"/>
              <a:chOff x="977678" y="4134472"/>
              <a:chExt cx="1029266" cy="331562"/>
            </a:xfrm>
          </p:grpSpPr>
          <p:cxnSp>
            <p:nvCxnSpPr>
              <p:cNvPr id="25" name="Straight Connector 24">
                <a:extLst>
                  <a:ext uri="{FF2B5EF4-FFF2-40B4-BE49-F238E27FC236}">
                    <a16:creationId xmlns:a16="http://schemas.microsoft.com/office/drawing/2014/main" id="{75EBC985-06C7-41B3-93F3-D5572FB374C6}"/>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261312D-28D8-4659-90AC-200A86B78E4E}"/>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4E80345-0557-40F5-ABC1-8F51D6CC9690}"/>
                  </a:ext>
                </a:extLst>
              </p:cNvPr>
              <p:cNvCxnSpPr>
                <a:cxnSpLocks/>
              </p:cNvCxnSpPr>
              <p:nvPr/>
            </p:nvCxnSpPr>
            <p:spPr>
              <a:xfrm flipH="1">
                <a:off x="980483" y="4134472"/>
                <a:ext cx="1223" cy="327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DD13A73-D0F8-49B8-A010-4E8A3B406001}"/>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6EC92C66-AA77-4F34-8612-16EDD02602CD}"/>
                </a:ext>
              </a:extLst>
            </p:cNvPr>
            <p:cNvGrpSpPr/>
            <p:nvPr/>
          </p:nvGrpSpPr>
          <p:grpSpPr>
            <a:xfrm flipH="1">
              <a:off x="2371295" y="5385821"/>
              <a:ext cx="1029266" cy="322140"/>
              <a:chOff x="977678" y="4144358"/>
              <a:chExt cx="1029266" cy="322140"/>
            </a:xfrm>
          </p:grpSpPr>
          <p:cxnSp>
            <p:nvCxnSpPr>
              <p:cNvPr id="38" name="Straight Connector 37">
                <a:extLst>
                  <a:ext uri="{FF2B5EF4-FFF2-40B4-BE49-F238E27FC236}">
                    <a16:creationId xmlns:a16="http://schemas.microsoft.com/office/drawing/2014/main" id="{AEBFAAE7-27D8-499C-B04C-EFD176A68B86}"/>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A16EDE1-CD3A-407A-AE70-695F999BEFE2}"/>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B640BD5-1F4C-4FFF-B0D9-799EE478DF6C}"/>
                  </a:ext>
                </a:extLst>
              </p:cNvPr>
              <p:cNvCxnSpPr>
                <a:cxnSpLocks/>
              </p:cNvCxnSpPr>
              <p:nvPr/>
            </p:nvCxnSpPr>
            <p:spPr>
              <a:xfrm flipH="1">
                <a:off x="981706" y="4144358"/>
                <a:ext cx="0" cy="322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B00962F-EF83-492E-B1D4-EC8220D4CC49}"/>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6" name="Diagonal Stripe 45">
              <a:extLst>
                <a:ext uri="{FF2B5EF4-FFF2-40B4-BE49-F238E27FC236}">
                  <a16:creationId xmlns:a16="http://schemas.microsoft.com/office/drawing/2014/main" id="{9739ED31-E151-42F7-BEF6-74F4244C3506}"/>
                </a:ext>
              </a:extLst>
            </p:cNvPr>
            <p:cNvSpPr/>
            <p:nvPr/>
          </p:nvSpPr>
          <p:spPr>
            <a:xfrm rot="10800000">
              <a:off x="1809030" y="1288953"/>
              <a:ext cx="1355124" cy="1838674"/>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Rectangle 46">
              <a:extLst>
                <a:ext uri="{FF2B5EF4-FFF2-40B4-BE49-F238E27FC236}">
                  <a16:creationId xmlns:a16="http://schemas.microsoft.com/office/drawing/2014/main" id="{CEBFE57F-92DE-4CBE-B277-E901CD86C9BE}"/>
                </a:ext>
              </a:extLst>
            </p:cNvPr>
            <p:cNvSpPr/>
            <p:nvPr/>
          </p:nvSpPr>
          <p:spPr>
            <a:xfrm>
              <a:off x="3164154" y="1288953"/>
              <a:ext cx="3053759" cy="940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Robotic arm: coarse actuation</a:t>
              </a:r>
            </a:p>
          </p:txBody>
        </p:sp>
        <p:sp>
          <p:nvSpPr>
            <p:cNvPr id="48" name="Rectangle 47">
              <a:extLst>
                <a:ext uri="{FF2B5EF4-FFF2-40B4-BE49-F238E27FC236}">
                  <a16:creationId xmlns:a16="http://schemas.microsoft.com/office/drawing/2014/main" id="{E3D60D2C-74F3-4EDA-8B0A-012ACB7892DA}"/>
                </a:ext>
              </a:extLst>
            </p:cNvPr>
            <p:cNvSpPr/>
            <p:nvPr/>
          </p:nvSpPr>
          <p:spPr>
            <a:xfrm>
              <a:off x="1060210" y="3145451"/>
              <a:ext cx="2245463" cy="106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3083840-AF7F-419C-AB69-04166DFB4FAA}"/>
                </a:ext>
              </a:extLst>
            </p:cNvPr>
            <p:cNvSpPr/>
            <p:nvPr/>
          </p:nvSpPr>
          <p:spPr>
            <a:xfrm>
              <a:off x="1624588" y="3257469"/>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AF79D0D4-1D74-4207-B57D-74158C6CB3DA}"/>
                </a:ext>
              </a:extLst>
            </p:cNvPr>
            <p:cNvSpPr/>
            <p:nvPr/>
          </p:nvSpPr>
          <p:spPr>
            <a:xfrm>
              <a:off x="1619646" y="3364317"/>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3DF24C9-C341-4018-8965-B16368A67633}"/>
                </a:ext>
              </a:extLst>
            </p:cNvPr>
            <p:cNvSpPr/>
            <p:nvPr/>
          </p:nvSpPr>
          <p:spPr>
            <a:xfrm>
              <a:off x="1619646" y="3477903"/>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1E058068-7D9E-4017-938C-EC33A994F450}"/>
                </a:ext>
              </a:extLst>
            </p:cNvPr>
            <p:cNvSpPr txBox="1"/>
            <p:nvPr/>
          </p:nvSpPr>
          <p:spPr>
            <a:xfrm>
              <a:off x="3269182" y="2423587"/>
              <a:ext cx="3575018" cy="646331"/>
            </a:xfrm>
            <a:prstGeom prst="rect">
              <a:avLst/>
            </a:prstGeom>
            <a:noFill/>
          </p:spPr>
          <p:txBody>
            <a:bodyPr wrap="none" rtlCol="0">
              <a:spAutoFit/>
            </a:bodyPr>
            <a:lstStyle/>
            <a:p>
              <a:r>
                <a:rPr lang="en-US" dirty="0"/>
                <a:t>Precision translation platform</a:t>
              </a:r>
            </a:p>
            <a:p>
              <a:r>
                <a:rPr lang="en-US" dirty="0"/>
                <a:t>Fine XYZ actuation (1inch range)</a:t>
              </a:r>
            </a:p>
          </p:txBody>
        </p:sp>
      </p:grpSp>
      <p:grpSp>
        <p:nvGrpSpPr>
          <p:cNvPr id="111" name="Group 110">
            <a:extLst>
              <a:ext uri="{FF2B5EF4-FFF2-40B4-BE49-F238E27FC236}">
                <a16:creationId xmlns:a16="http://schemas.microsoft.com/office/drawing/2014/main" id="{58EC164E-05A0-4EED-8F09-470A3A61284E}"/>
              </a:ext>
            </a:extLst>
          </p:cNvPr>
          <p:cNvGrpSpPr/>
          <p:nvPr/>
        </p:nvGrpSpPr>
        <p:grpSpPr>
          <a:xfrm>
            <a:off x="6291865" y="1300582"/>
            <a:ext cx="5279776" cy="5319449"/>
            <a:chOff x="6308773" y="1002268"/>
            <a:chExt cx="5279776" cy="5319449"/>
          </a:xfrm>
        </p:grpSpPr>
        <p:cxnSp>
          <p:nvCxnSpPr>
            <p:cNvPr id="85" name="Straight Connector 84">
              <a:extLst>
                <a:ext uri="{FF2B5EF4-FFF2-40B4-BE49-F238E27FC236}">
                  <a16:creationId xmlns:a16="http://schemas.microsoft.com/office/drawing/2014/main" id="{B19BB0A0-46FC-4B3E-9245-B345897D0E71}"/>
                </a:ext>
              </a:extLst>
            </p:cNvPr>
            <p:cNvCxnSpPr>
              <a:cxnSpLocks/>
            </p:cNvCxnSpPr>
            <p:nvPr/>
          </p:nvCxnSpPr>
          <p:spPr>
            <a:xfrm>
              <a:off x="6861108" y="4660999"/>
              <a:ext cx="785888" cy="166071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1800160-2781-4753-BF7D-42A3AD0380B3}"/>
                </a:ext>
              </a:extLst>
            </p:cNvPr>
            <p:cNvCxnSpPr>
              <a:cxnSpLocks/>
            </p:cNvCxnSpPr>
            <p:nvPr/>
          </p:nvCxnSpPr>
          <p:spPr>
            <a:xfrm flipH="1">
              <a:off x="7364817" y="4675829"/>
              <a:ext cx="753138" cy="158735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87" name="Freeform: Shape 86">
              <a:extLst>
                <a:ext uri="{FF2B5EF4-FFF2-40B4-BE49-F238E27FC236}">
                  <a16:creationId xmlns:a16="http://schemas.microsoft.com/office/drawing/2014/main" id="{BA6842E2-48B5-446C-BFF7-16DC5C1D0B89}"/>
                </a:ext>
              </a:extLst>
            </p:cNvPr>
            <p:cNvSpPr/>
            <p:nvPr/>
          </p:nvSpPr>
          <p:spPr>
            <a:xfrm>
              <a:off x="6803751" y="5945952"/>
              <a:ext cx="1250504" cy="123568"/>
            </a:xfrm>
            <a:custGeom>
              <a:avLst/>
              <a:gdLst>
                <a:gd name="connsiteX0" fmla="*/ 0 w 1250504"/>
                <a:gd name="connsiteY0" fmla="*/ 74141 h 123568"/>
                <a:gd name="connsiteX1" fmla="*/ 64255 w 1250504"/>
                <a:gd name="connsiteY1" fmla="*/ 49427 h 123568"/>
                <a:gd name="connsiteX2" fmla="*/ 143339 w 1250504"/>
                <a:gd name="connsiteY2" fmla="*/ 54370 h 123568"/>
                <a:gd name="connsiteX3" fmla="*/ 158167 w 1250504"/>
                <a:gd name="connsiteY3" fmla="*/ 59313 h 123568"/>
                <a:gd name="connsiteX4" fmla="*/ 177938 w 1250504"/>
                <a:gd name="connsiteY4" fmla="*/ 64255 h 123568"/>
                <a:gd name="connsiteX5" fmla="*/ 202651 w 1250504"/>
                <a:gd name="connsiteY5" fmla="*/ 79083 h 123568"/>
                <a:gd name="connsiteX6" fmla="*/ 227365 w 1250504"/>
                <a:gd name="connsiteY6" fmla="*/ 59313 h 123568"/>
                <a:gd name="connsiteX7" fmla="*/ 242193 w 1250504"/>
                <a:gd name="connsiteY7" fmla="*/ 44485 h 123568"/>
                <a:gd name="connsiteX8" fmla="*/ 276792 w 1250504"/>
                <a:gd name="connsiteY8" fmla="*/ 0 h 123568"/>
                <a:gd name="connsiteX9" fmla="*/ 306448 w 1250504"/>
                <a:gd name="connsiteY9" fmla="*/ 9886 h 123568"/>
                <a:gd name="connsiteX10" fmla="*/ 316333 w 1250504"/>
                <a:gd name="connsiteY10" fmla="*/ 29656 h 123568"/>
                <a:gd name="connsiteX11" fmla="*/ 336104 w 1250504"/>
                <a:gd name="connsiteY11" fmla="*/ 49427 h 123568"/>
                <a:gd name="connsiteX12" fmla="*/ 355875 w 1250504"/>
                <a:gd name="connsiteY12" fmla="*/ 54370 h 123568"/>
                <a:gd name="connsiteX13" fmla="*/ 415187 w 1250504"/>
                <a:gd name="connsiteY13" fmla="*/ 59313 h 123568"/>
                <a:gd name="connsiteX14" fmla="*/ 439901 w 1250504"/>
                <a:gd name="connsiteY14" fmla="*/ 84026 h 123568"/>
                <a:gd name="connsiteX15" fmla="*/ 474500 w 1250504"/>
                <a:gd name="connsiteY15" fmla="*/ 118625 h 123568"/>
                <a:gd name="connsiteX16" fmla="*/ 494271 w 1250504"/>
                <a:gd name="connsiteY16" fmla="*/ 123568 h 123568"/>
                <a:gd name="connsiteX17" fmla="*/ 523927 w 1250504"/>
                <a:gd name="connsiteY17" fmla="*/ 113682 h 123568"/>
                <a:gd name="connsiteX18" fmla="*/ 548640 w 1250504"/>
                <a:gd name="connsiteY18" fmla="*/ 108740 h 123568"/>
                <a:gd name="connsiteX19" fmla="*/ 568411 w 1250504"/>
                <a:gd name="connsiteY19" fmla="*/ 93912 h 123568"/>
                <a:gd name="connsiteX20" fmla="*/ 583239 w 1250504"/>
                <a:gd name="connsiteY20" fmla="*/ 88969 h 123568"/>
                <a:gd name="connsiteX21" fmla="*/ 617838 w 1250504"/>
                <a:gd name="connsiteY21" fmla="*/ 69198 h 123568"/>
                <a:gd name="connsiteX22" fmla="*/ 751291 w 1250504"/>
                <a:gd name="connsiteY22" fmla="*/ 84026 h 123568"/>
                <a:gd name="connsiteX23" fmla="*/ 771062 w 1250504"/>
                <a:gd name="connsiteY23" fmla="*/ 98854 h 123568"/>
                <a:gd name="connsiteX24" fmla="*/ 815546 w 1250504"/>
                <a:gd name="connsiteY24" fmla="*/ 93912 h 123568"/>
                <a:gd name="connsiteX25" fmla="*/ 825432 w 1250504"/>
                <a:gd name="connsiteY25" fmla="*/ 84026 h 123568"/>
                <a:gd name="connsiteX26" fmla="*/ 840260 w 1250504"/>
                <a:gd name="connsiteY26" fmla="*/ 74141 h 123568"/>
                <a:gd name="connsiteX27" fmla="*/ 874859 w 1250504"/>
                <a:gd name="connsiteY27" fmla="*/ 49427 h 123568"/>
                <a:gd name="connsiteX28" fmla="*/ 939114 w 1250504"/>
                <a:gd name="connsiteY28" fmla="*/ 59313 h 123568"/>
                <a:gd name="connsiteX29" fmla="*/ 983598 w 1250504"/>
                <a:gd name="connsiteY29" fmla="*/ 88969 h 123568"/>
                <a:gd name="connsiteX30" fmla="*/ 998426 w 1250504"/>
                <a:gd name="connsiteY30" fmla="*/ 93912 h 123568"/>
                <a:gd name="connsiteX31" fmla="*/ 1077509 w 1250504"/>
                <a:gd name="connsiteY31" fmla="*/ 88969 h 123568"/>
                <a:gd name="connsiteX32" fmla="*/ 1092338 w 1250504"/>
                <a:gd name="connsiteY32" fmla="*/ 84026 h 123568"/>
                <a:gd name="connsiteX33" fmla="*/ 1131879 w 1250504"/>
                <a:gd name="connsiteY33" fmla="*/ 69198 h 123568"/>
                <a:gd name="connsiteX34" fmla="*/ 1181306 w 1250504"/>
                <a:gd name="connsiteY34" fmla="*/ 64255 h 123568"/>
                <a:gd name="connsiteX35" fmla="*/ 1250504 w 1250504"/>
                <a:gd name="connsiteY35" fmla="*/ 79083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0504" h="123568">
                  <a:moveTo>
                    <a:pt x="0" y="74141"/>
                  </a:moveTo>
                  <a:cubicBezTo>
                    <a:pt x="54264" y="52435"/>
                    <a:pt x="32593" y="59982"/>
                    <a:pt x="64255" y="49427"/>
                  </a:cubicBezTo>
                  <a:cubicBezTo>
                    <a:pt x="90616" y="51075"/>
                    <a:pt x="117071" y="51605"/>
                    <a:pt x="143339" y="54370"/>
                  </a:cubicBezTo>
                  <a:cubicBezTo>
                    <a:pt x="148520" y="54915"/>
                    <a:pt x="153157" y="57882"/>
                    <a:pt x="158167" y="59313"/>
                  </a:cubicBezTo>
                  <a:cubicBezTo>
                    <a:pt x="164699" y="61179"/>
                    <a:pt x="171348" y="62608"/>
                    <a:pt x="177938" y="64255"/>
                  </a:cubicBezTo>
                  <a:cubicBezTo>
                    <a:pt x="186176" y="69198"/>
                    <a:pt x="193331" y="76753"/>
                    <a:pt x="202651" y="79083"/>
                  </a:cubicBezTo>
                  <a:cubicBezTo>
                    <a:pt x="217200" y="82721"/>
                    <a:pt x="221333" y="66552"/>
                    <a:pt x="227365" y="59313"/>
                  </a:cubicBezTo>
                  <a:cubicBezTo>
                    <a:pt x="231840" y="53943"/>
                    <a:pt x="237902" y="50003"/>
                    <a:pt x="242193" y="44485"/>
                  </a:cubicBezTo>
                  <a:cubicBezTo>
                    <a:pt x="283572" y="-8719"/>
                    <a:pt x="243129" y="33661"/>
                    <a:pt x="276792" y="0"/>
                  </a:cubicBezTo>
                  <a:cubicBezTo>
                    <a:pt x="286677" y="3295"/>
                    <a:pt x="298112" y="3634"/>
                    <a:pt x="306448" y="9886"/>
                  </a:cubicBezTo>
                  <a:cubicBezTo>
                    <a:pt x="312342" y="14307"/>
                    <a:pt x="311912" y="23762"/>
                    <a:pt x="316333" y="29656"/>
                  </a:cubicBezTo>
                  <a:cubicBezTo>
                    <a:pt x="321925" y="37112"/>
                    <a:pt x="328201" y="44487"/>
                    <a:pt x="336104" y="49427"/>
                  </a:cubicBezTo>
                  <a:cubicBezTo>
                    <a:pt x="341865" y="53027"/>
                    <a:pt x="349134" y="53527"/>
                    <a:pt x="355875" y="54370"/>
                  </a:cubicBezTo>
                  <a:cubicBezTo>
                    <a:pt x="375561" y="56831"/>
                    <a:pt x="395416" y="57665"/>
                    <a:pt x="415187" y="59313"/>
                  </a:cubicBezTo>
                  <a:cubicBezTo>
                    <a:pt x="423425" y="67551"/>
                    <a:pt x="432623" y="74929"/>
                    <a:pt x="439901" y="84026"/>
                  </a:cubicBezTo>
                  <a:cubicBezTo>
                    <a:pt x="451232" y="98190"/>
                    <a:pt x="457736" y="111440"/>
                    <a:pt x="474500" y="118625"/>
                  </a:cubicBezTo>
                  <a:cubicBezTo>
                    <a:pt x="480744" y="121301"/>
                    <a:pt x="487681" y="121920"/>
                    <a:pt x="494271" y="123568"/>
                  </a:cubicBezTo>
                  <a:cubicBezTo>
                    <a:pt x="504156" y="120273"/>
                    <a:pt x="513874" y="116424"/>
                    <a:pt x="523927" y="113682"/>
                  </a:cubicBezTo>
                  <a:cubicBezTo>
                    <a:pt x="532032" y="111472"/>
                    <a:pt x="540963" y="112152"/>
                    <a:pt x="548640" y="108740"/>
                  </a:cubicBezTo>
                  <a:cubicBezTo>
                    <a:pt x="556168" y="105394"/>
                    <a:pt x="561259" y="97999"/>
                    <a:pt x="568411" y="93912"/>
                  </a:cubicBezTo>
                  <a:cubicBezTo>
                    <a:pt x="572935" y="91327"/>
                    <a:pt x="578450" y="91021"/>
                    <a:pt x="583239" y="88969"/>
                  </a:cubicBezTo>
                  <a:cubicBezTo>
                    <a:pt x="600796" y="81444"/>
                    <a:pt x="602947" y="79125"/>
                    <a:pt x="617838" y="69198"/>
                  </a:cubicBezTo>
                  <a:cubicBezTo>
                    <a:pt x="650957" y="71146"/>
                    <a:pt x="714882" y="71023"/>
                    <a:pt x="751291" y="84026"/>
                  </a:cubicBezTo>
                  <a:cubicBezTo>
                    <a:pt x="759049" y="86797"/>
                    <a:pt x="764472" y="93911"/>
                    <a:pt x="771062" y="98854"/>
                  </a:cubicBezTo>
                  <a:cubicBezTo>
                    <a:pt x="785890" y="97207"/>
                    <a:pt x="801152" y="97837"/>
                    <a:pt x="815546" y="93912"/>
                  </a:cubicBezTo>
                  <a:cubicBezTo>
                    <a:pt x="820042" y="92686"/>
                    <a:pt x="821793" y="86937"/>
                    <a:pt x="825432" y="84026"/>
                  </a:cubicBezTo>
                  <a:cubicBezTo>
                    <a:pt x="830071" y="80315"/>
                    <a:pt x="835621" y="77852"/>
                    <a:pt x="840260" y="74141"/>
                  </a:cubicBezTo>
                  <a:cubicBezTo>
                    <a:pt x="873619" y="47453"/>
                    <a:pt x="811760" y="87285"/>
                    <a:pt x="874859" y="49427"/>
                  </a:cubicBezTo>
                  <a:cubicBezTo>
                    <a:pt x="896277" y="52722"/>
                    <a:pt x="918234" y="53513"/>
                    <a:pt x="939114" y="59313"/>
                  </a:cubicBezTo>
                  <a:cubicBezTo>
                    <a:pt x="955491" y="63862"/>
                    <a:pt x="969347" y="80826"/>
                    <a:pt x="983598" y="88969"/>
                  </a:cubicBezTo>
                  <a:cubicBezTo>
                    <a:pt x="988122" y="91554"/>
                    <a:pt x="993483" y="92264"/>
                    <a:pt x="998426" y="93912"/>
                  </a:cubicBezTo>
                  <a:cubicBezTo>
                    <a:pt x="1024787" y="92264"/>
                    <a:pt x="1051242" y="91734"/>
                    <a:pt x="1077509" y="88969"/>
                  </a:cubicBezTo>
                  <a:cubicBezTo>
                    <a:pt x="1082691" y="88424"/>
                    <a:pt x="1087459" y="85855"/>
                    <a:pt x="1092338" y="84026"/>
                  </a:cubicBezTo>
                  <a:cubicBezTo>
                    <a:pt x="1093098" y="83741"/>
                    <a:pt x="1125541" y="70173"/>
                    <a:pt x="1131879" y="69198"/>
                  </a:cubicBezTo>
                  <a:cubicBezTo>
                    <a:pt x="1148244" y="66680"/>
                    <a:pt x="1164830" y="65903"/>
                    <a:pt x="1181306" y="64255"/>
                  </a:cubicBezTo>
                  <a:cubicBezTo>
                    <a:pt x="1241592" y="69736"/>
                    <a:pt x="1220534" y="59104"/>
                    <a:pt x="1250504" y="7908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CF886F03-8BC5-41F8-8113-399A3DBC795A}"/>
                </a:ext>
              </a:extLst>
            </p:cNvPr>
            <p:cNvSpPr/>
            <p:nvPr/>
          </p:nvSpPr>
          <p:spPr>
            <a:xfrm>
              <a:off x="6314693" y="3571660"/>
              <a:ext cx="2451581" cy="18273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A3B34FE8-F672-461B-8A19-AE3CD9A295E1}"/>
                </a:ext>
              </a:extLst>
            </p:cNvPr>
            <p:cNvSpPr/>
            <p:nvPr/>
          </p:nvSpPr>
          <p:spPr>
            <a:xfrm>
              <a:off x="6529289" y="5377956"/>
              <a:ext cx="1938363"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extLst>
                <a:ext uri="{FF2B5EF4-FFF2-40B4-BE49-F238E27FC236}">
                  <a16:creationId xmlns:a16="http://schemas.microsoft.com/office/drawing/2014/main" id="{48D9414D-DB5F-493E-B361-45CDB98AB230}"/>
                </a:ext>
              </a:extLst>
            </p:cNvPr>
            <p:cNvPicPr>
              <a:picLocks noChangeAspect="1"/>
            </p:cNvPicPr>
            <p:nvPr/>
          </p:nvPicPr>
          <p:blipFill rotWithShape="1">
            <a:blip r:embed="rId2"/>
            <a:srcRect b="9633"/>
            <a:stretch/>
          </p:blipFill>
          <p:spPr>
            <a:xfrm rot="8122414">
              <a:off x="6894152" y="3611670"/>
              <a:ext cx="1147499" cy="1118568"/>
            </a:xfrm>
            <a:prstGeom prst="rect">
              <a:avLst/>
            </a:prstGeom>
          </p:spPr>
        </p:pic>
        <p:sp>
          <p:nvSpPr>
            <p:cNvPr id="91" name="Oval 90">
              <a:extLst>
                <a:ext uri="{FF2B5EF4-FFF2-40B4-BE49-F238E27FC236}">
                  <a16:creationId xmlns:a16="http://schemas.microsoft.com/office/drawing/2014/main" id="{DE4AF5C5-F55E-44C4-B6A0-4578B1D40832}"/>
                </a:ext>
              </a:extLst>
            </p:cNvPr>
            <p:cNvSpPr/>
            <p:nvPr/>
          </p:nvSpPr>
          <p:spPr>
            <a:xfrm>
              <a:off x="7447421" y="5982260"/>
              <a:ext cx="64255" cy="72430"/>
            </a:xfrm>
            <a:prstGeom prst="ellipse">
              <a:avLst/>
            </a:prstGeom>
            <a:solidFill>
              <a:schemeClr val="accent4">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45C6418F-14A3-46AA-BC82-A77419F660B6}"/>
                </a:ext>
              </a:extLst>
            </p:cNvPr>
            <p:cNvSpPr/>
            <p:nvPr/>
          </p:nvSpPr>
          <p:spPr>
            <a:xfrm>
              <a:off x="7465460" y="5975312"/>
              <a:ext cx="64255" cy="72430"/>
            </a:xfrm>
            <a:prstGeom prst="ellipse">
              <a:avLst/>
            </a:prstGeom>
            <a:solidFill>
              <a:schemeClr val="accent4">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3144E925-BC17-4A26-81B7-E16F9ADEF1FB}"/>
                </a:ext>
              </a:extLst>
            </p:cNvPr>
            <p:cNvCxnSpPr>
              <a:cxnSpLocks/>
            </p:cNvCxnSpPr>
            <p:nvPr/>
          </p:nvCxnSpPr>
          <p:spPr>
            <a:xfrm flipH="1">
              <a:off x="7272384" y="5704852"/>
              <a:ext cx="670063" cy="11685"/>
            </a:xfrm>
            <a:prstGeom prst="line">
              <a:avLst/>
            </a:prstGeom>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E457A1C8-5B29-4B94-B3D8-375CE0E7748A}"/>
                </a:ext>
              </a:extLst>
            </p:cNvPr>
            <p:cNvGrpSpPr/>
            <p:nvPr/>
          </p:nvGrpSpPr>
          <p:grpSpPr>
            <a:xfrm>
              <a:off x="6308773" y="5384976"/>
              <a:ext cx="1029266" cy="331562"/>
              <a:chOff x="977678" y="4134472"/>
              <a:chExt cx="1029266" cy="331562"/>
            </a:xfrm>
          </p:grpSpPr>
          <p:cxnSp>
            <p:nvCxnSpPr>
              <p:cNvPr id="107" name="Straight Connector 106">
                <a:extLst>
                  <a:ext uri="{FF2B5EF4-FFF2-40B4-BE49-F238E27FC236}">
                    <a16:creationId xmlns:a16="http://schemas.microsoft.com/office/drawing/2014/main" id="{2F19BC1F-7169-416D-8480-0AF8E0DFA597}"/>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F148B0CC-9B87-495A-BD5D-9C43D0244982}"/>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EAA0F72-2BB4-483B-9F62-823A68372AC3}"/>
                  </a:ext>
                </a:extLst>
              </p:cNvPr>
              <p:cNvCxnSpPr>
                <a:cxnSpLocks/>
              </p:cNvCxnSpPr>
              <p:nvPr/>
            </p:nvCxnSpPr>
            <p:spPr>
              <a:xfrm flipH="1">
                <a:off x="980483" y="4134472"/>
                <a:ext cx="1223" cy="327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D02F959-AFA0-46D2-A967-0FA4D4BD2FBB}"/>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278F14EF-D3D7-4DF1-A3DB-CA704E0AB2AA}"/>
                </a:ext>
              </a:extLst>
            </p:cNvPr>
            <p:cNvGrpSpPr/>
            <p:nvPr/>
          </p:nvGrpSpPr>
          <p:grpSpPr>
            <a:xfrm flipH="1">
              <a:off x="7741931" y="5385821"/>
              <a:ext cx="1029266" cy="322140"/>
              <a:chOff x="977678" y="4144358"/>
              <a:chExt cx="1029266" cy="322140"/>
            </a:xfrm>
          </p:grpSpPr>
          <p:cxnSp>
            <p:nvCxnSpPr>
              <p:cNvPr id="103" name="Straight Connector 102">
                <a:extLst>
                  <a:ext uri="{FF2B5EF4-FFF2-40B4-BE49-F238E27FC236}">
                    <a16:creationId xmlns:a16="http://schemas.microsoft.com/office/drawing/2014/main" id="{4CF6BA13-4A09-4EC2-986D-98CFB60901B7}"/>
                  </a:ext>
                </a:extLst>
              </p:cNvPr>
              <p:cNvCxnSpPr>
                <a:cxnSpLocks/>
              </p:cNvCxnSpPr>
              <p:nvPr/>
            </p:nvCxnSpPr>
            <p:spPr>
              <a:xfrm>
                <a:off x="1072566" y="4173171"/>
                <a:ext cx="924492" cy="2896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7C22712-26E2-4FCC-90D5-9787D5CF3325}"/>
                  </a:ext>
                </a:extLst>
              </p:cNvPr>
              <p:cNvCxnSpPr>
                <a:cxnSpLocks/>
              </p:cNvCxnSpPr>
              <p:nvPr/>
            </p:nvCxnSpPr>
            <p:spPr>
              <a:xfrm flipV="1">
                <a:off x="977678" y="4466034"/>
                <a:ext cx="10292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FE8AE64-89AC-4AE9-BC18-B52BFDE94985}"/>
                  </a:ext>
                </a:extLst>
              </p:cNvPr>
              <p:cNvCxnSpPr>
                <a:cxnSpLocks/>
              </p:cNvCxnSpPr>
              <p:nvPr/>
            </p:nvCxnSpPr>
            <p:spPr>
              <a:xfrm flipH="1">
                <a:off x="981706" y="4144358"/>
                <a:ext cx="0" cy="322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18CEE62-AF23-4499-B7D1-B3FFD79580FD}"/>
                  </a:ext>
                </a:extLst>
              </p:cNvPr>
              <p:cNvCxnSpPr>
                <a:cxnSpLocks/>
              </p:cNvCxnSpPr>
              <p:nvPr/>
            </p:nvCxnSpPr>
            <p:spPr>
              <a:xfrm flipH="1">
                <a:off x="984143" y="4173171"/>
                <a:ext cx="86531"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96" name="Diagonal Stripe 95">
              <a:extLst>
                <a:ext uri="{FF2B5EF4-FFF2-40B4-BE49-F238E27FC236}">
                  <a16:creationId xmlns:a16="http://schemas.microsoft.com/office/drawing/2014/main" id="{1470EF3F-6239-4C79-9B6A-C9F2B0E55B36}"/>
                </a:ext>
              </a:extLst>
            </p:cNvPr>
            <p:cNvSpPr/>
            <p:nvPr/>
          </p:nvSpPr>
          <p:spPr>
            <a:xfrm rot="10800000">
              <a:off x="7179666" y="1002268"/>
              <a:ext cx="1355124" cy="1838674"/>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 name="Rectangle 96">
              <a:extLst>
                <a:ext uri="{FF2B5EF4-FFF2-40B4-BE49-F238E27FC236}">
                  <a16:creationId xmlns:a16="http://schemas.microsoft.com/office/drawing/2014/main" id="{38DF8A9F-5220-45E3-8E93-557E463D35CD}"/>
                </a:ext>
              </a:extLst>
            </p:cNvPr>
            <p:cNvSpPr/>
            <p:nvPr/>
          </p:nvSpPr>
          <p:spPr>
            <a:xfrm>
              <a:off x="8534790" y="1002268"/>
              <a:ext cx="3053759" cy="940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Robotic arm: coarse actuation</a:t>
              </a:r>
            </a:p>
          </p:txBody>
        </p:sp>
        <p:sp>
          <p:nvSpPr>
            <p:cNvPr id="98" name="Rectangle 97">
              <a:extLst>
                <a:ext uri="{FF2B5EF4-FFF2-40B4-BE49-F238E27FC236}">
                  <a16:creationId xmlns:a16="http://schemas.microsoft.com/office/drawing/2014/main" id="{8EC598FE-400C-455F-9399-28C18BBCD5F5}"/>
                </a:ext>
              </a:extLst>
            </p:cNvPr>
            <p:cNvSpPr/>
            <p:nvPr/>
          </p:nvSpPr>
          <p:spPr>
            <a:xfrm>
              <a:off x="6419383" y="2844174"/>
              <a:ext cx="2245463" cy="106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AD31F89-56B8-408B-AEFC-D915E2DBC63F}"/>
                </a:ext>
              </a:extLst>
            </p:cNvPr>
            <p:cNvSpPr/>
            <p:nvPr/>
          </p:nvSpPr>
          <p:spPr>
            <a:xfrm>
              <a:off x="6983761" y="2956192"/>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4D51836-6096-476F-8000-37C7DA5816D7}"/>
                </a:ext>
              </a:extLst>
            </p:cNvPr>
            <p:cNvSpPr/>
            <p:nvPr/>
          </p:nvSpPr>
          <p:spPr>
            <a:xfrm>
              <a:off x="6978819" y="3063040"/>
              <a:ext cx="1054358" cy="10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BAD1FA69-DEBA-44FE-A1C3-1EABE1188CB6}"/>
                </a:ext>
              </a:extLst>
            </p:cNvPr>
            <p:cNvSpPr/>
            <p:nvPr/>
          </p:nvSpPr>
          <p:spPr>
            <a:xfrm>
              <a:off x="6985339" y="3175433"/>
              <a:ext cx="1054358" cy="4029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1" name="Straight Arrow Connector 140">
            <a:extLst>
              <a:ext uri="{FF2B5EF4-FFF2-40B4-BE49-F238E27FC236}">
                <a16:creationId xmlns:a16="http://schemas.microsoft.com/office/drawing/2014/main" id="{E48BBE2B-E2E3-45D1-8B4A-7D3AC8DD0A84}"/>
              </a:ext>
            </a:extLst>
          </p:cNvPr>
          <p:cNvCxnSpPr>
            <a:cxnSpLocks/>
          </p:cNvCxnSpPr>
          <p:nvPr/>
        </p:nvCxnSpPr>
        <p:spPr>
          <a:xfrm>
            <a:off x="1945709" y="6437110"/>
            <a:ext cx="369347"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3" name="Arrow: Down 142">
            <a:extLst>
              <a:ext uri="{FF2B5EF4-FFF2-40B4-BE49-F238E27FC236}">
                <a16:creationId xmlns:a16="http://schemas.microsoft.com/office/drawing/2014/main" id="{8ECA38F1-B074-4D62-ADDD-5658EDD94747}"/>
              </a:ext>
            </a:extLst>
          </p:cNvPr>
          <p:cNvSpPr/>
          <p:nvPr/>
        </p:nvSpPr>
        <p:spPr>
          <a:xfrm>
            <a:off x="2352585" y="3585026"/>
            <a:ext cx="325395" cy="274505"/>
          </a:xfrm>
          <a:prstGeom prst="downArrow">
            <a:avLst/>
          </a:prstGeom>
          <a:solidFill>
            <a:schemeClr val="tx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extBox 143">
            <a:extLst>
              <a:ext uri="{FF2B5EF4-FFF2-40B4-BE49-F238E27FC236}">
                <a16:creationId xmlns:a16="http://schemas.microsoft.com/office/drawing/2014/main" id="{16240161-DC2A-4932-82DF-B6C21CC39E1A}"/>
              </a:ext>
            </a:extLst>
          </p:cNvPr>
          <p:cNvSpPr txBox="1"/>
          <p:nvPr/>
        </p:nvSpPr>
        <p:spPr>
          <a:xfrm>
            <a:off x="9206813" y="4170954"/>
            <a:ext cx="3432407" cy="954407"/>
          </a:xfrm>
          <a:prstGeom prst="rect">
            <a:avLst/>
          </a:prstGeom>
          <a:noFill/>
        </p:spPr>
        <p:txBody>
          <a:bodyPr wrap="square" rtlCol="0">
            <a:spAutoFit/>
          </a:bodyPr>
          <a:lstStyle/>
          <a:p>
            <a:r>
              <a:rPr lang="en-US" dirty="0"/>
              <a:t>On a rough surface, a </a:t>
            </a:r>
            <a:r>
              <a:rPr lang="en-US" dirty="0" err="1"/>
              <a:t>hight</a:t>
            </a:r>
            <a:r>
              <a:rPr lang="en-US" dirty="0"/>
              <a:t> adjustment will be needed when scanning laterally. </a:t>
            </a:r>
          </a:p>
        </p:txBody>
      </p:sp>
      <p:sp>
        <p:nvSpPr>
          <p:cNvPr id="145" name="Rectangle 144">
            <a:extLst>
              <a:ext uri="{FF2B5EF4-FFF2-40B4-BE49-F238E27FC236}">
                <a16:creationId xmlns:a16="http://schemas.microsoft.com/office/drawing/2014/main" id="{8EE2570A-B20F-4800-806D-E4BC8412973B}"/>
              </a:ext>
            </a:extLst>
          </p:cNvPr>
          <p:cNvSpPr/>
          <p:nvPr/>
        </p:nvSpPr>
        <p:spPr>
          <a:xfrm rot="17677236">
            <a:off x="2592368" y="4457759"/>
            <a:ext cx="425072" cy="15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825433A8-2C13-4200-BF6B-91A71516C178}"/>
              </a:ext>
            </a:extLst>
          </p:cNvPr>
          <p:cNvSpPr/>
          <p:nvPr/>
        </p:nvSpPr>
        <p:spPr>
          <a:xfrm rot="14619276">
            <a:off x="1299550" y="4554731"/>
            <a:ext cx="425072" cy="15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B4FF5A10-E93A-4C0D-8771-B6921ED1F0EF}"/>
              </a:ext>
            </a:extLst>
          </p:cNvPr>
          <p:cNvSpPr/>
          <p:nvPr/>
        </p:nvSpPr>
        <p:spPr>
          <a:xfrm rot="17677236">
            <a:off x="7937941" y="4794509"/>
            <a:ext cx="425072" cy="15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DA2E6626-039F-4C4E-902B-800F4EB072FA}"/>
              </a:ext>
            </a:extLst>
          </p:cNvPr>
          <p:cNvSpPr/>
          <p:nvPr/>
        </p:nvSpPr>
        <p:spPr>
          <a:xfrm rot="14619276">
            <a:off x="6645123" y="4891481"/>
            <a:ext cx="425072" cy="15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736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FC8F2-98CF-4730-961C-5BB3111DA2C0}"/>
              </a:ext>
            </a:extLst>
          </p:cNvPr>
          <p:cNvSpPr>
            <a:spLocks noGrp="1"/>
          </p:cNvSpPr>
          <p:nvPr>
            <p:ph type="title"/>
          </p:nvPr>
        </p:nvSpPr>
        <p:spPr/>
        <p:txBody>
          <a:bodyPr/>
          <a:lstStyle/>
          <a:p>
            <a:r>
              <a:rPr lang="en-US" dirty="0"/>
              <a:t>XPLAIN proposal team</a:t>
            </a:r>
          </a:p>
        </p:txBody>
      </p:sp>
      <p:pic>
        <p:nvPicPr>
          <p:cNvPr id="4" name="Picture 3">
            <a:extLst>
              <a:ext uri="{FF2B5EF4-FFF2-40B4-BE49-F238E27FC236}">
                <a16:creationId xmlns:a16="http://schemas.microsoft.com/office/drawing/2014/main" id="{970085A7-9F05-44EE-A413-DDC4D96236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2185" y="1296273"/>
            <a:ext cx="6772481" cy="4952127"/>
          </a:xfrm>
          <a:prstGeom prst="rect">
            <a:avLst/>
          </a:prstGeom>
          <a:noFill/>
          <a:ln>
            <a:noFill/>
          </a:ln>
        </p:spPr>
      </p:pic>
    </p:spTree>
    <p:extLst>
      <p:ext uri="{BB962C8B-B14F-4D97-AF65-F5344CB8AC3E}">
        <p14:creationId xmlns:p14="http://schemas.microsoft.com/office/powerpoint/2010/main" val="2875982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B135-8B82-484A-A616-BD0347DD19AF}"/>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4FEE8092-E111-4127-A364-B56118F4E0AF}"/>
              </a:ext>
            </a:extLst>
          </p:cNvPr>
          <p:cNvSpPr>
            <a:spLocks noGrp="1"/>
          </p:cNvSpPr>
          <p:nvPr>
            <p:ph idx="1"/>
          </p:nvPr>
        </p:nvSpPr>
        <p:spPr/>
        <p:txBody>
          <a:bodyPr>
            <a:normAutofit fontScale="92500" lnSpcReduction="20000"/>
          </a:bodyPr>
          <a:lstStyle/>
          <a:p>
            <a:r>
              <a:rPr lang="en-US" sz="2200" dirty="0" err="1"/>
              <a:t>XPLAin</a:t>
            </a:r>
            <a:r>
              <a:rPr lang="en-US" sz="2200" dirty="0"/>
              <a:t> will enhance analytical capabilities for mineralogical and petrological analysis of rocks and soil on planetary surfaces enabling single gain characterization.</a:t>
            </a:r>
          </a:p>
          <a:p>
            <a:r>
              <a:rPr lang="en-US" sz="2200" dirty="0"/>
              <a:t>Transmission geometry design will remove the necessity to process the sample material. </a:t>
            </a:r>
          </a:p>
          <a:p>
            <a:r>
              <a:rPr lang="en-US" sz="2200" dirty="0"/>
              <a:t>Functional redundancy and complementarity of the different detectors and X-ray sources will make the instrument more fail-safe and accurate.</a:t>
            </a:r>
          </a:p>
          <a:p>
            <a:r>
              <a:rPr lang="en-US" sz="2200" dirty="0" err="1"/>
              <a:t>XPLAin</a:t>
            </a:r>
            <a:r>
              <a:rPr lang="en-US" sz="2200" dirty="0"/>
              <a:t> will enable quantitative analysis of amorphous materials which might be critical for understanding of the nature of mineral alteration processes.</a:t>
            </a:r>
          </a:p>
          <a:p>
            <a:r>
              <a:rPr lang="en-US" sz="2200" dirty="0"/>
              <a:t>Textural information for rock sample will provide valuable petrological insights. </a:t>
            </a:r>
          </a:p>
          <a:p>
            <a:endParaRPr lang="en-US" dirty="0"/>
          </a:p>
          <a:p>
            <a:endParaRPr lang="en-US" dirty="0"/>
          </a:p>
          <a:p>
            <a:endParaRPr lang="en-US" dirty="0"/>
          </a:p>
        </p:txBody>
      </p:sp>
    </p:spTree>
    <p:extLst>
      <p:ext uri="{BB962C8B-B14F-4D97-AF65-F5344CB8AC3E}">
        <p14:creationId xmlns:p14="http://schemas.microsoft.com/office/powerpoint/2010/main" val="109103183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TM10001103[[fn=Headlines]]</Template>
  <TotalTime>6030</TotalTime>
  <Words>1127</Words>
  <Application>Microsoft Office PowerPoint</Application>
  <PresentationFormat>Widescreen</PresentationFormat>
  <Paragraphs>153</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Open Sans</vt:lpstr>
      <vt:lpstr>Roboto</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CheMin</vt:lpstr>
      <vt:lpstr>CheMin data</vt:lpstr>
      <vt:lpstr>NASA PIXL:(Planetary Instrument for X-ray Lithochemistry) </vt:lpstr>
      <vt:lpstr>PowerPoint Presentation</vt:lpstr>
      <vt:lpstr>Why mineralogy without chemistry is not enough</vt:lpstr>
      <vt:lpstr>Bulk mineralogy vs. microanalysis/petrography</vt:lpstr>
      <vt:lpstr>PowerPoint Presentation</vt:lpstr>
      <vt:lpstr>XPlAin design principles</vt:lpstr>
      <vt:lpstr>XPlaIn design concept</vt:lpstr>
      <vt:lpstr>PowerPoint Presentation</vt:lpstr>
      <vt:lpstr>PowerPoint Presentation</vt:lpstr>
      <vt:lpstr>Accurate positioning challenge</vt:lpstr>
      <vt:lpstr>Accurate positioning challenge</vt:lpstr>
      <vt:lpstr>XPLAIN proposal team</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Przemyslaw Dera</dc:creator>
  <cp:lastModifiedBy>Przemyslaw Dera</cp:lastModifiedBy>
  <cp:revision>91</cp:revision>
  <dcterms:created xsi:type="dcterms:W3CDTF">2017-02-23T06:12:59Z</dcterms:created>
  <dcterms:modified xsi:type="dcterms:W3CDTF">2022-05-03T02:17:40Z</dcterms:modified>
</cp:coreProperties>
</file>