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5" r:id="rId1"/>
    <p:sldMasterId id="2147485093" r:id="rId2"/>
  </p:sldMasterIdLst>
  <p:notesMasterIdLst>
    <p:notesMasterId r:id="rId46"/>
  </p:notesMasterIdLst>
  <p:handoutMasterIdLst>
    <p:handoutMasterId r:id="rId47"/>
  </p:handoutMasterIdLst>
  <p:sldIdLst>
    <p:sldId id="901" r:id="rId3"/>
    <p:sldId id="1323" r:id="rId4"/>
    <p:sldId id="1243" r:id="rId5"/>
    <p:sldId id="899" r:id="rId6"/>
    <p:sldId id="1331" r:id="rId7"/>
    <p:sldId id="1375" r:id="rId8"/>
    <p:sldId id="1336" r:id="rId9"/>
    <p:sldId id="1332" r:id="rId10"/>
    <p:sldId id="1379" r:id="rId11"/>
    <p:sldId id="1327" r:id="rId12"/>
    <p:sldId id="1328" r:id="rId13"/>
    <p:sldId id="1329" r:id="rId14"/>
    <p:sldId id="1245" r:id="rId15"/>
    <p:sldId id="1355" r:id="rId16"/>
    <p:sldId id="1330" r:id="rId17"/>
    <p:sldId id="1333" r:id="rId18"/>
    <p:sldId id="1334" r:id="rId19"/>
    <p:sldId id="1339" r:id="rId20"/>
    <p:sldId id="1335" r:id="rId21"/>
    <p:sldId id="1359" r:id="rId22"/>
    <p:sldId id="1360" r:id="rId23"/>
    <p:sldId id="1362" r:id="rId24"/>
    <p:sldId id="1380" r:id="rId25"/>
    <p:sldId id="1361" r:id="rId26"/>
    <p:sldId id="1363" r:id="rId27"/>
    <p:sldId id="1340" r:id="rId28"/>
    <p:sldId id="1364" r:id="rId29"/>
    <p:sldId id="1376" r:id="rId30"/>
    <p:sldId id="1365" r:id="rId31"/>
    <p:sldId id="1366" r:id="rId32"/>
    <p:sldId id="1367" r:id="rId33"/>
    <p:sldId id="1368" r:id="rId34"/>
    <p:sldId id="1369" r:id="rId35"/>
    <p:sldId id="1370" r:id="rId36"/>
    <p:sldId id="1378" r:id="rId37"/>
    <p:sldId id="1377" r:id="rId38"/>
    <p:sldId id="1371" r:id="rId39"/>
    <p:sldId id="1372" r:id="rId40"/>
    <p:sldId id="1308" r:id="rId41"/>
    <p:sldId id="1374" r:id="rId42"/>
    <p:sldId id="1373" r:id="rId43"/>
    <p:sldId id="296" r:id="rId44"/>
    <p:sldId id="1307" r:id="rId45"/>
  </p:sldIdLst>
  <p:sldSz cx="9144000" cy="6858000" type="screen4x3"/>
  <p:notesSz cx="6858000" cy="9144000"/>
  <p:custDataLst>
    <p:tags r:id="rId4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  <a:srgbClr val="000000"/>
    <a:srgbClr val="008000"/>
    <a:srgbClr val="CC6600"/>
    <a:srgbClr val="0000FF"/>
    <a:srgbClr val="CC9900"/>
    <a:srgbClr val="8282E4"/>
    <a:srgbClr val="B2B2B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34" autoAdjust="0"/>
    <p:restoredTop sz="50000" autoAdjust="0"/>
  </p:normalViewPr>
  <p:slideViewPr>
    <p:cSldViewPr>
      <p:cViewPr varScale="1">
        <p:scale>
          <a:sx n="81" d="100"/>
          <a:sy n="81" d="100"/>
        </p:scale>
        <p:origin x="1303" y="5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gs" Target="tags/tag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1474EDB-ED51-445C-AE78-1AF30F3F9D92}" type="datetimeFigureOut">
              <a:rPr lang="en-US" altLang="en-US"/>
              <a:pPr>
                <a:defRPr/>
              </a:pPr>
              <a:t>4/29/2022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BB5AA-721D-44CC-AA76-B2A4102F1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940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B6DD40B8-589C-4258-B768-CF4D4AB976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726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982B2C-39DE-4D3C-B818-A38BE1872C38}" type="slidenum">
              <a:rPr lang="en-U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789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BEEEAF-0FFB-4DFA-A19E-A45DC16754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551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99C237-CCF2-453E-93E6-FC8E177380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icrosoft YaHei" panose="020B0503020204020204" pitchFamily="34" charset="-122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icrosoft YaHei" panose="020B0503020204020204" pitchFamily="34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781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99C237-CCF2-453E-93E6-FC8E177380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icrosoft YaHei" panose="020B0503020204020204" pitchFamily="34" charset="-122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icrosoft YaHei" panose="020B0503020204020204" pitchFamily="34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880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jpeg"/><Relationship Id="rId11" Type="http://schemas.openxmlformats.org/officeDocument/2006/relationships/image" Target="../media/image11.png"/><Relationship Id="rId5" Type="http://schemas.microsoft.com/office/2007/relationships/hdphoto" Target="../media/hdphoto1.wdp"/><Relationship Id="rId15" Type="http://schemas.openxmlformats.org/officeDocument/2006/relationships/image" Target="../media/image14.png"/><Relationship Id="rId10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openxmlformats.org/officeDocument/2006/relationships/image" Target="../media/image13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4DE60-353D-498E-842D-738ACD3D6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491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288" y="41275"/>
            <a:ext cx="94773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fld id="{C547A257-F2A4-4FDB-A631-A186213120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28636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35CDE-651A-49E0-8E2D-3E0BD1DDB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03198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C6E6E-8357-4DAF-9DAD-C07898E43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67609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C92E1-4D50-4C66-A9BE-91B374D68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648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A1687-FBC8-4C94-90DE-50B33DAE3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9631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8A486-A671-416D-A591-D66BBD06A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5401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0B2D6-3317-4B2C-9D12-E3A439892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76498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60615-4902-4828-9330-3F0CE3312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18115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5335F-F642-4900-9770-9C3A9C17D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295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6096D-26B3-4993-9776-7D02C7D04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02056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48715-406C-46A5-AD86-98DC18270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11992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087D9-4669-4C3B-9276-1DE8C0263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8099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46270-A8AE-4268-891C-842C3FEF7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41083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40A56-F7AD-4277-B391-A86E34698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9456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7BB42-9617-40A6-B505-3A8D139CB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61277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31C18-6B9A-4CA8-9BF6-6C64B1E18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39634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8EB4D-4EA1-41F8-94A9-65B42F164A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712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883E5C2A-FBE1-4206-8656-8FCA626A5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2004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/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57FE3D-6CDD-49C7-A7F2-7694B1C2DBA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908631" y="153279"/>
            <a:ext cx="329763" cy="321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DBF9F-D50E-4286-B247-35E3B274DDE5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1714" y="261951"/>
            <a:ext cx="523596" cy="5200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F939F0-8E18-4B0C-B899-78C58BB946D4}"/>
              </a:ext>
            </a:extLst>
          </p:cNvPr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000" y="75405"/>
            <a:ext cx="1001976" cy="798196"/>
          </a:xfrm>
          <a:prstGeom prst="rect">
            <a:avLst/>
          </a:prstGeom>
        </p:spPr>
      </p:pic>
      <p:pic>
        <p:nvPicPr>
          <p:cNvPr id="5" name="Picture 4" descr="A picture containing arrow&#10;&#10;Description automatically generated">
            <a:extLst>
              <a:ext uri="{FF2B5EF4-FFF2-40B4-BE49-F238E27FC236}">
                <a16:creationId xmlns:a16="http://schemas.microsoft.com/office/drawing/2014/main" id="{4203D310-D29C-49C5-9CA1-6AC6C8BBBE6B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969" y="-19188"/>
            <a:ext cx="1026633" cy="105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0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6C23F-F35C-4663-BABB-98735E1AD59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7081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6752A6-1222-473E-9E60-90A7C82459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580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836206-CFFE-4F6C-BC0D-7E41DE2B25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6326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AD8B26-B701-4F35-896B-34937B06691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3349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3BB65-C0A7-4097-879F-BAB7843A516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6012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5E0BF-B2A2-4D11-AB65-57B03CB5B2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652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314673-AB23-4B83-B436-07B061AEC44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499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49A818-1385-4409-9B40-F6379BB5282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487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8D16F-FDDC-4579-A24D-8E77228986F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577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FE536-2844-4622-9620-0FB4C2A5F4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8557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8081E1-66BD-4A2A-A70B-C188D5E491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622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1D1BB-9335-48F6-B233-DCE699357E9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7401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C1914-AE86-4F99-A2A9-E8FE24A57CC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1758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45510-26BF-496B-B37F-262ACC27E05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8225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027F6B-69B4-41A6-8B67-683FDA93BBE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97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2828F28-DB59-435E-8625-DC9F65587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83" r:id="rId1"/>
    <p:sldLayoutId id="2147484584" r:id="rId2"/>
    <p:sldLayoutId id="2147484585" r:id="rId3"/>
    <p:sldLayoutId id="2147484586" r:id="rId4"/>
    <p:sldLayoutId id="2147484587" r:id="rId5"/>
    <p:sldLayoutId id="2147484588" r:id="rId6"/>
    <p:sldLayoutId id="2147484555" r:id="rId7"/>
    <p:sldLayoutId id="2147484556" r:id="rId8"/>
    <p:sldLayoutId id="2147484557" r:id="rId9"/>
    <p:sldLayoutId id="2147484558" r:id="rId10"/>
    <p:sldLayoutId id="2147484559" r:id="rId11"/>
    <p:sldLayoutId id="2147484560" r:id="rId12"/>
    <p:sldLayoutId id="2147484561" r:id="rId13"/>
    <p:sldLayoutId id="2147484562" r:id="rId14"/>
    <p:sldLayoutId id="2147484563" r:id="rId15"/>
    <p:sldLayoutId id="2147484564" r:id="rId16"/>
    <p:sldLayoutId id="2147484565" r:id="rId17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87111E-F970-4CB1-900D-E4CF544D68A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298078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094" r:id="rId1"/>
    <p:sldLayoutId id="2147485095" r:id="rId2"/>
    <p:sldLayoutId id="2147485096" r:id="rId3"/>
    <p:sldLayoutId id="2147485097" r:id="rId4"/>
    <p:sldLayoutId id="2147485098" r:id="rId5"/>
    <p:sldLayoutId id="2147485099" r:id="rId6"/>
    <p:sldLayoutId id="2147485100" r:id="rId7"/>
    <p:sldLayoutId id="2147485101" r:id="rId8"/>
    <p:sldLayoutId id="2147485102" r:id="rId9"/>
    <p:sldLayoutId id="2147485103" r:id="rId10"/>
    <p:sldLayoutId id="2147485104" r:id="rId11"/>
    <p:sldLayoutId id="2147485105" r:id="rId12"/>
    <p:sldLayoutId id="2147485106" r:id="rId13"/>
    <p:sldLayoutId id="2147485107" r:id="rId14"/>
    <p:sldLayoutId id="2147485108" r:id="rId15"/>
    <p:sldLayoutId id="2147485109" r:id="rId16"/>
    <p:sldLayoutId id="2147485110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9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9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5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19.xml"/><Relationship Id="rId1" Type="http://schemas.openxmlformats.org/officeDocument/2006/relationships/video" Target="https://www.youtube.com/embed/Wp3Gau-Aljs?feature=oembed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media" Target="../media/media2.wmv"/><Relationship Id="rId7" Type="http://schemas.openxmlformats.org/officeDocument/2006/relationships/image" Target="../media/image58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57.png"/><Relationship Id="rId5" Type="http://schemas.openxmlformats.org/officeDocument/2006/relationships/slideLayout" Target="../slideLayouts/slideLayout19.xml"/><Relationship Id="rId4" Type="http://schemas.openxmlformats.org/officeDocument/2006/relationships/video" Target="../media/media2.wm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823912" y="93595"/>
            <a:ext cx="6567488" cy="671187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1227" y="5432803"/>
            <a:ext cx="8716962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Jekan Thangavelautham*, Yinan Xu</a:t>
            </a:r>
            <a:endParaRPr lang="en-US" sz="1600" b="1" u="none" baseline="30000" dirty="0">
              <a:solidFill>
                <a:srgbClr val="FFFFFF"/>
              </a:solidFill>
              <a:latin typeface="Garamond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Space and Terrestrial Robotic Exploration (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SpaceTREx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) Laboratory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/>
              <a:t>Asteroid Science, Technology and Exploration Research Organized by Inclusive </a:t>
            </a:r>
            <a:r>
              <a:rPr lang="en-US" sz="1600" b="1" u="none" dirty="0" err="1"/>
              <a:t>eDucation</a:t>
            </a:r>
            <a:r>
              <a:rPr lang="en-US" sz="1600" b="1" u="none" dirty="0"/>
              <a:t> Systems (ASTEROIDS) Laboratory</a:t>
            </a:r>
            <a:r>
              <a:rPr lang="en-US" sz="1200" b="1" u="none" dirty="0"/>
              <a:t> </a:t>
            </a:r>
            <a:endParaRPr lang="en-US" sz="1200" b="1" u="none" dirty="0">
              <a:solidFill>
                <a:srgbClr val="FFFFFF"/>
              </a:solidFill>
              <a:latin typeface="Garamond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University of Arizona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793" y="4504456"/>
            <a:ext cx="90201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0" u="none" strike="noStrike" baseline="0" dirty="0">
                <a:latin typeface="+mn-lt"/>
              </a:rPr>
              <a:t>First Steps Towards Lunar Settlements:                                                   Small Multirobot Chains</a:t>
            </a:r>
            <a:r>
              <a:rPr lang="en-US" b="1" u="none" dirty="0">
                <a:latin typeface="+mn-lt"/>
              </a:rPr>
              <a:t> </a:t>
            </a:r>
            <a:r>
              <a:rPr lang="en-US" b="1" i="0" u="none" strike="noStrike" baseline="0" dirty="0">
                <a:latin typeface="+mn-lt"/>
              </a:rPr>
              <a:t>For Landing Pad Construction</a:t>
            </a:r>
            <a:endParaRPr lang="en-US" b="1" u="none" dirty="0">
              <a:effectLst/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6A208DE-7F02-4BB2-8724-485416C46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44463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68387D2-AE72-413D-B34D-D2DC78678A3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098" y="128131"/>
            <a:ext cx="1400175" cy="1115410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515071A2-3506-43F3-AA09-21CEBB361F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52527"/>
            <a:ext cx="1295400" cy="1326162"/>
          </a:xfrm>
          <a:prstGeom prst="rect">
            <a:avLst/>
          </a:prstGeom>
        </p:spPr>
      </p:pic>
      <p:pic>
        <p:nvPicPr>
          <p:cNvPr id="7" name="Picture 6" descr="A picture containing arrow&#10;&#10;Description automatically generated">
            <a:extLst>
              <a:ext uri="{FF2B5EF4-FFF2-40B4-BE49-F238E27FC236}">
                <a16:creationId xmlns:a16="http://schemas.microsoft.com/office/drawing/2014/main" id="{3822BD79-4B57-4AEC-8FF0-AB2FA3A652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388"/>
            <a:ext cx="1292382" cy="1328959"/>
          </a:xfrm>
          <a:prstGeom prst="rect">
            <a:avLst/>
          </a:prstGeom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94E3C4B7-149A-4404-BBFE-E05AE5FB8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2604"/>
            <a:ext cx="4519708" cy="227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5FF5C16-7049-4671-9BC2-48E4BDB02D9C}"/>
              </a:ext>
            </a:extLst>
          </p:cNvPr>
          <p:cNvSpPr/>
          <p:nvPr/>
        </p:nvSpPr>
        <p:spPr bwMode="auto">
          <a:xfrm>
            <a:off x="0" y="2011681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230E9D-8C0B-45F7-ABD7-5D09870D417C}"/>
              </a:ext>
            </a:extLst>
          </p:cNvPr>
          <p:cNvSpPr/>
          <p:nvPr/>
        </p:nvSpPr>
        <p:spPr bwMode="auto">
          <a:xfrm>
            <a:off x="0" y="4403049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1026" name="Picture 2" descr="NASA turns to 3D-printed construction for outer space infrastructure | SYFY  WIRE">
            <a:extLst>
              <a:ext uri="{FF2B5EF4-FFF2-40B4-BE49-F238E27FC236}">
                <a16:creationId xmlns:a16="http://schemas.microsoft.com/office/drawing/2014/main" id="{9398D313-31C9-4C4C-931B-5611CCE7E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94"/>
          <a:stretch/>
        </p:blipFill>
        <p:spPr bwMode="auto">
          <a:xfrm>
            <a:off x="2948036" y="2093986"/>
            <a:ext cx="4605678" cy="225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>
            <a:extLst>
              <a:ext uri="{FF2B5EF4-FFF2-40B4-BE49-F238E27FC236}">
                <a16:creationId xmlns:a16="http://schemas.microsoft.com/office/drawing/2014/main" id="{78577842-864C-4944-A610-A21EA39BFD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714"/>
          <a:stretch/>
        </p:blipFill>
        <p:spPr bwMode="auto">
          <a:xfrm>
            <a:off x="6463042" y="2068103"/>
            <a:ext cx="2706688" cy="123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SpaceX 'excited' about building moon bases and Mars cities at the same time">
            <a:extLst>
              <a:ext uri="{FF2B5EF4-FFF2-40B4-BE49-F238E27FC236}">
                <a16:creationId xmlns:a16="http://schemas.microsoft.com/office/drawing/2014/main" id="{2B5F75CC-316B-4974-BA2E-73745A658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042" y="3295755"/>
            <a:ext cx="2706688" cy="107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006FC-1D68-4417-BB1D-FE12C08B5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600200"/>
            <a:ext cx="8382000" cy="4463414"/>
          </a:xfrm>
        </p:spPr>
        <p:txBody>
          <a:bodyPr/>
          <a:lstStyle/>
          <a:p>
            <a:r>
              <a:rPr lang="en-US" dirty="0"/>
              <a:t>Motivation</a:t>
            </a:r>
          </a:p>
          <a:p>
            <a:r>
              <a:rPr lang="en-US" dirty="0"/>
              <a:t>Launch and Landing Pads</a:t>
            </a:r>
          </a:p>
          <a:p>
            <a:r>
              <a:rPr lang="en-US" dirty="0"/>
              <a:t>Challenges</a:t>
            </a:r>
          </a:p>
          <a:p>
            <a:r>
              <a:rPr lang="en-US" dirty="0"/>
              <a:t>Objectives</a:t>
            </a:r>
          </a:p>
          <a:p>
            <a:r>
              <a:rPr lang="en-US" dirty="0"/>
              <a:t>Approach</a:t>
            </a:r>
          </a:p>
          <a:p>
            <a:r>
              <a:rPr lang="en-US" dirty="0"/>
              <a:t>Results</a:t>
            </a:r>
          </a:p>
          <a:p>
            <a:r>
              <a:rPr lang="en-US" dirty="0"/>
              <a:t>Summary</a:t>
            </a:r>
          </a:p>
          <a:p>
            <a:r>
              <a:rPr lang="en-US" dirty="0"/>
              <a:t>Future Work</a:t>
            </a:r>
          </a:p>
        </p:txBody>
      </p:sp>
    </p:spTree>
    <p:extLst>
      <p:ext uri="{BB962C8B-B14F-4D97-AF65-F5344CB8AC3E}">
        <p14:creationId xmlns:p14="http://schemas.microsoft.com/office/powerpoint/2010/main" val="17963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17679-1461-4330-8F69-C38DA1882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444F9-6A0E-453B-9594-B59E80BF4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F6F6E5-462F-415B-B5B3-298B29E523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1EDB8F42-B7FE-47F5-8CF8-53E6CCD45F6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5" name="Picture 2" descr="Image result for cis lunar economy">
            <a:extLst>
              <a:ext uri="{FF2B5EF4-FFF2-40B4-BE49-F238E27FC236}">
                <a16:creationId xmlns:a16="http://schemas.microsoft.com/office/drawing/2014/main" id="{26B02D05-D384-43D3-BF9D-E789144F8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66160"/>
            <a:ext cx="6400800" cy="4605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756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457200" y="1047490"/>
            <a:ext cx="8382000" cy="714375"/>
          </a:xfrm>
        </p:spPr>
        <p:txBody>
          <a:bodyPr/>
          <a:lstStyle/>
          <a:p>
            <a:r>
              <a:rPr lang="en-US" altLang="en-US" dirty="0"/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0"/>
          </a:xfrm>
        </p:spPr>
        <p:txBody>
          <a:bodyPr/>
          <a:lstStyle/>
          <a:p>
            <a:pPr marL="342865" indent="-342865">
              <a:defRPr/>
            </a:pP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>
          <a:xfrm>
            <a:off x="533400" y="6381750"/>
            <a:ext cx="8610600" cy="323850"/>
          </a:xfrm>
        </p:spPr>
        <p:txBody>
          <a:bodyPr/>
          <a:lstStyle/>
          <a:p>
            <a:pPr>
              <a:defRPr/>
            </a:pPr>
            <a:fld id="{8B656808-D1B0-4411-8FE4-765D5B1AB5DD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63842" name="Picture 2" descr="moon 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86" y="1934029"/>
            <a:ext cx="3962400" cy="264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44" name="Picture 4" descr="http://science.nasa.gov/media/medialibrary/1998/04/24/msad28apr98_1a_resources/mo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86" y="4114800"/>
            <a:ext cx="3291114" cy="2632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46" name="Picture 6" descr="goldenspike_lun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359683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419600" y="1605085"/>
            <a:ext cx="4553857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343" indent="-228576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496" indent="-228576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8650" indent="-228576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5802" indent="-228576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342865" indent="-342865">
              <a:defRPr/>
            </a:pPr>
            <a:r>
              <a:rPr lang="en-US" sz="2400" u="none" kern="0" dirty="0"/>
              <a:t>Refueling base at various locations in cis Lunar space</a:t>
            </a:r>
          </a:p>
          <a:p>
            <a:pPr marL="342865" indent="-342865">
              <a:defRPr/>
            </a:pPr>
            <a:r>
              <a:rPr lang="en-US" sz="2400" kern="0" dirty="0"/>
              <a:t>W</a:t>
            </a:r>
            <a:r>
              <a:rPr lang="en-US" sz="2400" u="none" kern="0" dirty="0"/>
              <a:t>ater electrolyzed to produce H</a:t>
            </a:r>
            <a:r>
              <a:rPr lang="en-US" sz="2400" u="none" kern="0" baseline="-25000" dirty="0"/>
              <a:t>2</a:t>
            </a:r>
            <a:r>
              <a:rPr lang="en-US" sz="2400" u="none" kern="0" dirty="0"/>
              <a:t> and O</a:t>
            </a:r>
            <a:r>
              <a:rPr lang="en-US" sz="2400" u="none" kern="0" baseline="-25000" dirty="0"/>
              <a:t>2</a:t>
            </a:r>
          </a:p>
          <a:p>
            <a:pPr marL="342865" indent="-342865">
              <a:defRPr/>
            </a:pPr>
            <a:r>
              <a:rPr lang="en-US" sz="2400" kern="0" dirty="0"/>
              <a:t>F</a:t>
            </a:r>
            <a:r>
              <a:rPr lang="en-US" sz="2400" u="none" kern="0" dirty="0"/>
              <a:t>uel and raw material for transport, construction and manufacturing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86" y="3571729"/>
            <a:ext cx="2507612" cy="1761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068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D7BC6-EDC3-4B52-A6C0-27ED66857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08794-E2AF-4013-8CAB-7483F5B64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66078"/>
            <a:ext cx="4419600" cy="4463414"/>
          </a:xfrm>
        </p:spPr>
        <p:txBody>
          <a:bodyPr/>
          <a:lstStyle/>
          <a:p>
            <a:r>
              <a:rPr lang="en-US" sz="2400" dirty="0"/>
              <a:t>How to practically extract resources at large scale</a:t>
            </a:r>
          </a:p>
          <a:p>
            <a:pPr lvl="1"/>
            <a:r>
              <a:rPr lang="en-US" sz="2000" dirty="0"/>
              <a:t>Full automation</a:t>
            </a:r>
          </a:p>
          <a:p>
            <a:pPr lvl="1"/>
            <a:r>
              <a:rPr lang="en-US" sz="2000" dirty="0"/>
              <a:t>Self-encapsulated</a:t>
            </a:r>
          </a:p>
          <a:p>
            <a:pPr lvl="1"/>
            <a:r>
              <a:rPr lang="en-US" sz="2000" dirty="0"/>
              <a:t>Extensible</a:t>
            </a:r>
          </a:p>
          <a:p>
            <a:pPr lvl="1"/>
            <a:r>
              <a:rPr lang="en-US" sz="2000" dirty="0"/>
              <a:t>Minimal functionality</a:t>
            </a:r>
          </a:p>
          <a:p>
            <a:r>
              <a:rPr lang="en-US" sz="2400" dirty="0"/>
              <a:t>Can we seek out exemplars from the bio-world ?</a:t>
            </a:r>
          </a:p>
          <a:p>
            <a:pPr lvl="1"/>
            <a:r>
              <a:rPr lang="en-US" sz="2000" dirty="0"/>
              <a:t>What can we mimic ?</a:t>
            </a:r>
          </a:p>
          <a:p>
            <a:pPr lvl="1"/>
            <a:r>
              <a:rPr lang="en-US" sz="2000" dirty="0"/>
              <a:t>What do we discard ?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FA4654-3250-4DB5-855E-06E7EB631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832" y="1752600"/>
            <a:ext cx="4071451" cy="24532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AD198E-DF33-4FE6-8976-A178EBF46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4873" y="4258389"/>
            <a:ext cx="4071450" cy="2599612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B545E1D8-7CBA-4EB3-AF22-75E8520F2587}"/>
              </a:ext>
            </a:extLst>
          </p:cNvPr>
          <p:cNvSpPr/>
          <p:nvPr/>
        </p:nvSpPr>
        <p:spPr bwMode="auto">
          <a:xfrm rot="5400000">
            <a:off x="6477000" y="3634359"/>
            <a:ext cx="990600" cy="1143000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73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FA736-EC81-4B70-AC19-0A20F0C71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Launch and Landing Pads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20676-811F-4B6A-8501-152B3707E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47" y="1858057"/>
            <a:ext cx="8382000" cy="2253375"/>
          </a:xfrm>
        </p:spPr>
        <p:txBody>
          <a:bodyPr/>
          <a:lstStyle/>
          <a:p>
            <a:r>
              <a:rPr lang="en-US" dirty="0"/>
              <a:t>Quick means of transport of goods, services, astronauts to mining sites and outposts will be critical.</a:t>
            </a:r>
          </a:p>
          <a:p>
            <a:r>
              <a:rPr lang="en-US" dirty="0"/>
              <a:t>Launch and landing pads will be the main gateway into the base and needs to be in excellent condition.</a:t>
            </a:r>
          </a:p>
        </p:txBody>
      </p:sp>
      <p:pic>
        <p:nvPicPr>
          <p:cNvPr id="4" name="Picture 2" descr="NASA turns to 3D-printed construction for outer space infrastructure | SYFY  WIRE">
            <a:extLst>
              <a:ext uri="{FF2B5EF4-FFF2-40B4-BE49-F238E27FC236}">
                <a16:creationId xmlns:a16="http://schemas.microsoft.com/office/drawing/2014/main" id="{F51845DF-A0FA-4C7B-950C-55895CDEFB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94"/>
          <a:stretch/>
        </p:blipFill>
        <p:spPr bwMode="auto">
          <a:xfrm>
            <a:off x="4419600" y="4247202"/>
            <a:ext cx="4267200" cy="225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6A0E0A9-B17C-4D38-AA32-D5457B0B985F}"/>
              </a:ext>
            </a:extLst>
          </p:cNvPr>
          <p:cNvSpPr txBox="1">
            <a:spLocks/>
          </p:cNvSpPr>
          <p:nvPr/>
        </p:nvSpPr>
        <p:spPr bwMode="auto">
          <a:xfrm>
            <a:off x="304800" y="4254098"/>
            <a:ext cx="3962400" cy="225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400" u="none" kern="0" dirty="0"/>
              <a:t>Withstand high demand use</a:t>
            </a:r>
          </a:p>
          <a:p>
            <a:r>
              <a:rPr lang="en-US" sz="2400" u="none" kern="0" dirty="0"/>
              <a:t>Handle heavy and uneven loading/unloading.</a:t>
            </a:r>
          </a:p>
        </p:txBody>
      </p:sp>
    </p:spTree>
    <p:extLst>
      <p:ext uri="{BB962C8B-B14F-4D97-AF65-F5344CB8AC3E}">
        <p14:creationId xmlns:p14="http://schemas.microsoft.com/office/powerpoint/2010/main" val="396955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40E26-6D19-401E-B1EE-0FA258255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8DCC7-0EFF-4711-92AE-58A25589C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 gravity – low traction </a:t>
            </a:r>
            <a:r>
              <a:rPr lang="en-US" dirty="0">
                <a:sym typeface="Symbol" panose="05050102010706020507" pitchFamily="18" charset="2"/>
              </a:rPr>
              <a:t> low speeds</a:t>
            </a:r>
            <a:endParaRPr lang="en-US" dirty="0"/>
          </a:p>
          <a:p>
            <a:r>
              <a:rPr lang="en-US" dirty="0"/>
              <a:t>Low cohesion sand/dust </a:t>
            </a:r>
            <a:r>
              <a:rPr lang="en-US" dirty="0">
                <a:sym typeface="Symbol" panose="05050102010706020507" pitchFamily="18" charset="2"/>
              </a:rPr>
              <a:t> increased wear and tear</a:t>
            </a:r>
          </a:p>
          <a:p>
            <a:pPr lvl="1"/>
            <a:r>
              <a:rPr lang="en-US" dirty="0">
                <a:sym typeface="Symbol" panose="05050102010706020507" pitchFamily="18" charset="2"/>
              </a:rPr>
              <a:t>Rutting – due to uneven compaction</a:t>
            </a:r>
          </a:p>
          <a:p>
            <a:pPr lvl="1"/>
            <a:r>
              <a:rPr lang="en-US" dirty="0">
                <a:sym typeface="Symbol" panose="05050102010706020507" pitchFamily="18" charset="2"/>
              </a:rPr>
              <a:t>Windrows – Build up of material along side due to excavation</a:t>
            </a:r>
          </a:p>
          <a:p>
            <a:r>
              <a:rPr lang="en-US" dirty="0">
                <a:sym typeface="Symbol" panose="05050102010706020507" pitchFamily="18" charset="2"/>
              </a:rPr>
              <a:t>Temperature variations</a:t>
            </a:r>
          </a:p>
          <a:p>
            <a:r>
              <a:rPr lang="en-US" dirty="0">
                <a:sym typeface="Symbol" panose="05050102010706020507" pitchFamily="18" charset="2"/>
              </a:rPr>
              <a:t>Surface radiation env.</a:t>
            </a:r>
          </a:p>
          <a:p>
            <a:r>
              <a:rPr lang="en-US" dirty="0">
                <a:sym typeface="Symbol" panose="05050102010706020507" pitchFamily="18" charset="2"/>
              </a:rPr>
              <a:t>Human support vs. autonomy</a:t>
            </a:r>
          </a:p>
          <a:p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890418A-048C-4A4D-A981-0A87C03188BB}"/>
              </a:ext>
            </a:extLst>
          </p:cNvPr>
          <p:cNvGrpSpPr/>
          <p:nvPr/>
        </p:nvGrpSpPr>
        <p:grpSpPr>
          <a:xfrm>
            <a:off x="241786" y="2844458"/>
            <a:ext cx="4791635" cy="3906433"/>
            <a:chOff x="304800" y="1945369"/>
            <a:chExt cx="4791635" cy="3906433"/>
          </a:xfrm>
        </p:grpSpPr>
        <p:pic>
          <p:nvPicPr>
            <p:cNvPr id="2050" name="Picture 2" descr="A very deep rut - Picture of Land Rover Experience North Yorkshire, Skipton  - Tripadvisor">
              <a:extLst>
                <a:ext uri="{FF2B5EF4-FFF2-40B4-BE49-F238E27FC236}">
                  <a16:creationId xmlns:a16="http://schemas.microsoft.com/office/drawing/2014/main" id="{011980B6-24CE-47E1-98F5-C8DDE4DFF4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945369"/>
              <a:ext cx="4791635" cy="3906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B8FC5E7-3819-4A68-95CE-D301035B2CD3}"/>
                </a:ext>
              </a:extLst>
            </p:cNvPr>
            <p:cNvSpPr txBox="1"/>
            <p:nvPr/>
          </p:nvSpPr>
          <p:spPr>
            <a:xfrm>
              <a:off x="685800" y="5257800"/>
              <a:ext cx="4191000" cy="45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none" dirty="0"/>
                <a:t>Rutting</a:t>
              </a:r>
            </a:p>
          </p:txBody>
        </p:sp>
      </p:grpSp>
      <p:sp>
        <p:nvSpPr>
          <p:cNvPr id="6" name="AutoShape 4" descr="Excavation — Conway Construction &amp; Consulting">
            <a:extLst>
              <a:ext uri="{FF2B5EF4-FFF2-40B4-BE49-F238E27FC236}">
                <a16:creationId xmlns:a16="http://schemas.microsoft.com/office/drawing/2014/main" id="{4CA8CCB9-C7C4-44B7-9F5E-5D6D4F8E63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0AC24E8-43B9-4583-AC8E-EAEE6A19D56E}"/>
              </a:ext>
            </a:extLst>
          </p:cNvPr>
          <p:cNvGrpSpPr/>
          <p:nvPr/>
        </p:nvGrpSpPr>
        <p:grpSpPr>
          <a:xfrm>
            <a:off x="4935005" y="2896797"/>
            <a:ext cx="4191000" cy="3876506"/>
            <a:chOff x="5020235" y="2789923"/>
            <a:chExt cx="4191000" cy="387650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51F46FA-32AD-4342-B033-91CF3931BE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26488" y="2789923"/>
              <a:ext cx="3376658" cy="387650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4911E52-547D-4CDF-8C4A-4F4FA136F2AB}"/>
                </a:ext>
              </a:extLst>
            </p:cNvPr>
            <p:cNvSpPr txBox="1"/>
            <p:nvPr/>
          </p:nvSpPr>
          <p:spPr>
            <a:xfrm>
              <a:off x="5020235" y="6148807"/>
              <a:ext cx="4191000" cy="45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none" dirty="0"/>
                <a:t>Windrows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1053665-6215-4CE1-ADB9-364B6DCA9602}"/>
                </a:ext>
              </a:extLst>
            </p:cNvPr>
            <p:cNvCxnSpPr/>
            <p:nvPr/>
          </p:nvCxnSpPr>
          <p:spPr bwMode="auto">
            <a:xfrm>
              <a:off x="5867400" y="5943600"/>
              <a:ext cx="0" cy="465183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155E0EC-17EF-4B54-BBCB-F1B6E22D1DB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67400" y="6398837"/>
              <a:ext cx="381000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7672940-EBB4-4771-B096-E49E8CA7CF0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34400" y="4620600"/>
              <a:ext cx="0" cy="1756807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8F11117-C4BE-4035-B452-E420356936E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001000" y="6375444"/>
              <a:ext cx="533400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97429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BF0A8-CC87-496E-89D0-80B530854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 to Lunar Base Robotics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8939D-614F-4EFF-9802-6C155BCDB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05" y="1829983"/>
            <a:ext cx="8382000" cy="4463414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latin typeface="+mn-lt"/>
                <a:ea typeface="+mn-ea"/>
                <a:cs typeface="+mn-cs"/>
              </a:rPr>
              <a:t>Autonomous Control</a:t>
            </a:r>
          </a:p>
          <a:p>
            <a:pPr lvl="1">
              <a:defRPr/>
            </a:pPr>
            <a:r>
              <a:rPr lang="en-US" sz="2400" dirty="0">
                <a:latin typeface="+mn-lt"/>
              </a:rPr>
              <a:t>Unstructured environments</a:t>
            </a:r>
          </a:p>
          <a:p>
            <a:pPr lvl="1">
              <a:defRPr/>
            </a:pPr>
            <a:r>
              <a:rPr lang="en-US" sz="2400" dirty="0">
                <a:latin typeface="+mn-lt"/>
              </a:rPr>
              <a:t>Minimal supervision and task decomposition</a:t>
            </a:r>
          </a:p>
          <a:p>
            <a:pPr lvl="1">
              <a:defRPr/>
            </a:pPr>
            <a:r>
              <a:rPr lang="en-US" sz="2400" dirty="0">
                <a:latin typeface="+mn-lt"/>
              </a:rPr>
              <a:t>In-situ adaptation</a:t>
            </a:r>
          </a:p>
          <a:p>
            <a:pPr>
              <a:defRPr/>
            </a:pPr>
            <a:r>
              <a:rPr lang="en-US" sz="2800" dirty="0">
                <a:latin typeface="+mn-lt"/>
                <a:ea typeface="+mn-ea"/>
                <a:cs typeface="+mn-cs"/>
              </a:rPr>
              <a:t>Multiple robots</a:t>
            </a:r>
          </a:p>
          <a:p>
            <a:pPr lvl="1">
              <a:defRPr/>
            </a:pPr>
            <a:r>
              <a:rPr lang="en-US" sz="2400" dirty="0">
                <a:latin typeface="+mn-lt"/>
              </a:rPr>
              <a:t>Cooperation</a:t>
            </a:r>
          </a:p>
          <a:p>
            <a:pPr lvl="1">
              <a:defRPr/>
            </a:pPr>
            <a:r>
              <a:rPr lang="en-US" sz="2400" dirty="0">
                <a:latin typeface="+mn-lt"/>
              </a:rPr>
              <a:t>Specialization</a:t>
            </a:r>
          </a:p>
          <a:p>
            <a:pPr lvl="1">
              <a:defRPr/>
            </a:pPr>
            <a:r>
              <a:rPr lang="en-US" sz="2400" dirty="0">
                <a:latin typeface="+mn-lt"/>
              </a:rPr>
              <a:t>Redundancy</a:t>
            </a:r>
          </a:p>
          <a:p>
            <a:pPr lvl="1">
              <a:defRPr/>
            </a:pPr>
            <a:r>
              <a:rPr lang="en-US" sz="2400" u="sng" dirty="0"/>
              <a:t>Ability to improvise</a:t>
            </a:r>
          </a:p>
          <a:p>
            <a:pPr>
              <a:defRPr/>
            </a:pPr>
            <a:r>
              <a:rPr lang="en-US" sz="2800" dirty="0">
                <a:latin typeface="+mn-lt"/>
                <a:ea typeface="+mn-ea"/>
                <a:cs typeface="+mn-cs"/>
              </a:rPr>
              <a:t>Control development</a:t>
            </a:r>
          </a:p>
          <a:p>
            <a:pPr lvl="1">
              <a:defRPr/>
            </a:pPr>
            <a:r>
              <a:rPr lang="en-US" sz="2400" dirty="0">
                <a:latin typeface="+mn-lt"/>
              </a:rPr>
              <a:t>Adaptive, robust, little or no onsite support</a:t>
            </a:r>
          </a:p>
          <a:p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BFC8256-C5D7-4A31-A099-CC5152EDF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3473077"/>
            <a:ext cx="4248150" cy="2808288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354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5140-7F65-4E15-BCE1-90B507E0F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Excavation to 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81C05-6242-4833-8AF5-10C8C93EE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6255185"/>
            <a:ext cx="8382000" cy="4463414"/>
          </a:xfrm>
        </p:spPr>
        <p:txBody>
          <a:bodyPr/>
          <a:lstStyle/>
          <a:p>
            <a:r>
              <a:rPr lang="en-US" dirty="0"/>
              <a:t>Papers being presented at Earth and Space, 2022 </a:t>
            </a:r>
          </a:p>
        </p:txBody>
      </p:sp>
      <p:pic>
        <p:nvPicPr>
          <p:cNvPr id="4" name="Picture 3" descr="A picture containing different, several&#10;&#10;Description automatically generated">
            <a:extLst>
              <a:ext uri="{FF2B5EF4-FFF2-40B4-BE49-F238E27FC236}">
                <a16:creationId xmlns:a16="http://schemas.microsoft.com/office/drawing/2014/main" id="{66FEAD8A-84B9-42FD-806D-46D5941CA6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875986"/>
            <a:ext cx="5410200" cy="433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986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ACA9E-8542-48EE-AD3B-3A3F8A2BF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5C83C-C9C7-4715-847F-A91227E5A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+mn-lt"/>
                <a:ea typeface="+mn-ea"/>
                <a:cs typeface="+mn-cs"/>
              </a:rPr>
              <a:t>Develop an autonomous robotic system to construct Lunar Landing Pads (LLP).</a:t>
            </a:r>
          </a:p>
          <a:p>
            <a:endParaRPr lang="en-US" dirty="0"/>
          </a:p>
          <a:p>
            <a:pPr>
              <a:defRPr/>
            </a:pPr>
            <a:r>
              <a:rPr lang="en-US" sz="2000" dirty="0"/>
              <a:t>Thrusts</a:t>
            </a:r>
            <a:r>
              <a:rPr lang="en-US" sz="2000" dirty="0">
                <a:latin typeface="+mn-lt"/>
                <a:ea typeface="+mn-ea"/>
                <a:cs typeface="+mn-cs"/>
              </a:rPr>
              <a:t>: What are the interaction behaviors needed to attain a desired global behavior for a given number of robots ?</a:t>
            </a:r>
          </a:p>
          <a:p>
            <a:pPr lvl="1">
              <a:defRPr/>
            </a:pPr>
            <a:r>
              <a:rPr lang="en-US" sz="2000" dirty="0">
                <a:latin typeface="+mn-lt"/>
              </a:rPr>
              <a:t>Effective templates </a:t>
            </a:r>
          </a:p>
          <a:p>
            <a:pPr lvl="1">
              <a:defRPr/>
            </a:pPr>
            <a:r>
              <a:rPr lang="en-US" sz="2000" dirty="0"/>
              <a:t>Effective stigmergy (communication mediated via environment)</a:t>
            </a:r>
            <a:endParaRPr lang="en-US" sz="2000" dirty="0">
              <a:latin typeface="+mn-lt"/>
            </a:endParaRPr>
          </a:p>
          <a:p>
            <a:pPr lvl="1">
              <a:defRPr/>
            </a:pPr>
            <a:r>
              <a:rPr lang="en-US" sz="2000" dirty="0">
                <a:latin typeface="+mn-lt"/>
              </a:rPr>
              <a:t>Minimal human input</a:t>
            </a:r>
          </a:p>
          <a:p>
            <a:pPr lvl="1">
              <a:defRPr/>
            </a:pPr>
            <a:r>
              <a:rPr lang="en-US" sz="2000" dirty="0">
                <a:latin typeface="+mn-lt"/>
              </a:rPr>
              <a:t>How to deal with </a:t>
            </a:r>
            <a:r>
              <a:rPr lang="en-US" sz="2000" i="1" dirty="0">
                <a:latin typeface="+mn-lt"/>
              </a:rPr>
              <a:t>antagonism ? </a:t>
            </a:r>
            <a:r>
              <a:rPr lang="en-US" sz="2000" dirty="0">
                <a:latin typeface="+mn-lt"/>
              </a:rPr>
              <a:t> -  negative interaction with too many robots</a:t>
            </a:r>
          </a:p>
          <a:p>
            <a:pPr lvl="1">
              <a:defRPr/>
            </a:pPr>
            <a:r>
              <a:rPr lang="en-US" u="sng" dirty="0"/>
              <a:t>Scalable autonomy</a:t>
            </a:r>
          </a:p>
          <a:p>
            <a:endParaRPr lang="en-US" sz="2800" dirty="0"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D1583B0-42C0-4251-8863-DD5BD812FEB0}"/>
              </a:ext>
            </a:extLst>
          </p:cNvPr>
          <p:cNvSpPr/>
          <p:nvPr/>
        </p:nvSpPr>
        <p:spPr bwMode="auto">
          <a:xfrm>
            <a:off x="762000" y="5562600"/>
            <a:ext cx="3810000" cy="1143000"/>
          </a:xfrm>
          <a:prstGeom prst="ellipse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708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49147-A292-49E8-9576-2C136142C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4F502-F6E9-4FD0-8F38-1A0558DC7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382000" cy="4463414"/>
          </a:xfrm>
        </p:spPr>
        <p:txBody>
          <a:bodyPr/>
          <a:lstStyle/>
          <a:p>
            <a:r>
              <a:rPr lang="en-CA" sz="2800" dirty="0"/>
              <a:t>Biologically inspired ideas suited for design of space robotic systems</a:t>
            </a:r>
          </a:p>
          <a:p>
            <a:endParaRPr lang="en-CA" sz="1600" dirty="0"/>
          </a:p>
          <a:p>
            <a:r>
              <a:rPr lang="en-CA" sz="2800" dirty="0"/>
              <a:t>Model of natural selection:</a:t>
            </a:r>
          </a:p>
          <a:p>
            <a:pPr lvl="1"/>
            <a:r>
              <a:rPr lang="en-CA" sz="2000" dirty="0"/>
              <a:t>Evolutionary Algorithms [</a:t>
            </a:r>
            <a:r>
              <a:rPr lang="en-CA" sz="2000" dirty="0" err="1"/>
              <a:t>Rechenberg</a:t>
            </a:r>
            <a:r>
              <a:rPr lang="en-CA" sz="2000" dirty="0"/>
              <a:t>, 1971], [Holland, 1975]</a:t>
            </a:r>
            <a:endParaRPr lang="en-US" sz="2000" dirty="0"/>
          </a:p>
          <a:p>
            <a:endParaRPr lang="en-US" dirty="0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2EE7213D-86C5-48A0-A946-C3F742FF7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3886200"/>
            <a:ext cx="5921083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817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49147-A292-49E8-9576-2C136142C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4F502-F6E9-4FD0-8F38-1A0558DC7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382000" cy="4463414"/>
          </a:xfrm>
        </p:spPr>
        <p:txBody>
          <a:bodyPr/>
          <a:lstStyle/>
          <a:p>
            <a:r>
              <a:rPr lang="en-CA" sz="2800" dirty="0"/>
              <a:t>Biologically inspired ideas suited for design of space robotic systems</a:t>
            </a:r>
          </a:p>
          <a:p>
            <a:endParaRPr lang="en-CA" sz="1600" dirty="0"/>
          </a:p>
          <a:p>
            <a:r>
              <a:rPr lang="en-CA" sz="2800" dirty="0"/>
              <a:t>Model of natural selection:</a:t>
            </a:r>
          </a:p>
          <a:p>
            <a:pPr lvl="1"/>
            <a:r>
              <a:rPr lang="en-CA" sz="2000" dirty="0"/>
              <a:t>Evolutionary Algorithms [</a:t>
            </a:r>
            <a:r>
              <a:rPr lang="en-CA" sz="2000" dirty="0" err="1"/>
              <a:t>Rechenberg</a:t>
            </a:r>
            <a:r>
              <a:rPr lang="en-CA" sz="2000" dirty="0"/>
              <a:t>, 1971], [Holland, 1975]</a:t>
            </a:r>
            <a:endParaRPr lang="en-US" sz="2000" dirty="0"/>
          </a:p>
          <a:p>
            <a:endParaRPr lang="en-US" dirty="0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2EE7213D-86C5-48A0-A946-C3F742FF7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3886200"/>
            <a:ext cx="5921083" cy="2819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3B2C98-B0FE-4687-B20E-AD97D118D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892829"/>
            <a:ext cx="5997282" cy="286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690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1"/>
            <a:ext cx="8382000" cy="533400"/>
          </a:xfrm>
        </p:spPr>
        <p:txBody>
          <a:bodyPr/>
          <a:lstStyle/>
          <a:p>
            <a:r>
              <a:rPr lang="en-US" dirty="0"/>
              <a:t>The Engineering Model:  Social Insects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949" y="1829631"/>
            <a:ext cx="8382000" cy="4463414"/>
          </a:xfrm>
        </p:spPr>
        <p:txBody>
          <a:bodyPr/>
          <a:lstStyle/>
          <a:p>
            <a:r>
              <a:rPr lang="en-US" dirty="0"/>
              <a:t>“Whole greater than the sum of the parts” -</a:t>
            </a:r>
            <a:r>
              <a:rPr lang="en-US" dirty="0" err="1"/>
              <a:t>Koffka</a:t>
            </a:r>
            <a:endParaRPr lang="en-US" dirty="0"/>
          </a:p>
          <a:p>
            <a:r>
              <a:rPr lang="en-US" dirty="0"/>
              <a:t>Solve a complex task using many individuals.</a:t>
            </a:r>
          </a:p>
          <a:p>
            <a:r>
              <a:rPr lang="en-US" dirty="0"/>
              <a:t>Individuals are simple, low-cost, disposable.</a:t>
            </a:r>
          </a:p>
          <a:p>
            <a:r>
              <a:rPr lang="en-US" dirty="0"/>
              <a:t>They have survived for 400+ million years through 2 major extinction events.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4" descr="Image result for ant city">
            <a:extLst>
              <a:ext uri="{FF2B5EF4-FFF2-40B4-BE49-F238E27FC236}">
                <a16:creationId xmlns:a16="http://schemas.microsoft.com/office/drawing/2014/main" id="{C087E586-CE04-4E38-9420-323A42ED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380" y="4495800"/>
            <a:ext cx="2722045" cy="179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Bees GIF">
            <a:extLst>
              <a:ext uri="{FF2B5EF4-FFF2-40B4-BE49-F238E27FC236}">
                <a16:creationId xmlns:a16="http://schemas.microsoft.com/office/drawing/2014/main" id="{943D7A65-387D-4F35-B32A-84C5DB957F1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495800"/>
            <a:ext cx="3206980" cy="179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glowing termite mound GIF by BBC Earth">
            <a:extLst>
              <a:ext uri="{FF2B5EF4-FFF2-40B4-BE49-F238E27FC236}">
                <a16:creationId xmlns:a16="http://schemas.microsoft.com/office/drawing/2014/main" id="{80F56796-4EA5-4DA3-AA11-26FBE8AE867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98" y="4495801"/>
            <a:ext cx="3222997" cy="179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15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1"/>
            <a:ext cx="8382000" cy="533400"/>
          </a:xfrm>
        </p:spPr>
        <p:txBody>
          <a:bodyPr/>
          <a:lstStyle/>
          <a:p>
            <a:r>
              <a:rPr lang="en-US" dirty="0"/>
              <a:t>The Engineering Model:  Social Insects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949" y="1829631"/>
            <a:ext cx="8382000" cy="4463414"/>
          </a:xfrm>
        </p:spPr>
        <p:txBody>
          <a:bodyPr/>
          <a:lstStyle/>
          <a:p>
            <a:r>
              <a:rPr lang="en-US" dirty="0"/>
              <a:t>Stigmergy</a:t>
            </a:r>
          </a:p>
          <a:p>
            <a:r>
              <a:rPr lang="en-US" dirty="0"/>
              <a:t>Templates</a:t>
            </a:r>
          </a:p>
          <a:p>
            <a:r>
              <a:rPr lang="en-US" dirty="0"/>
              <a:t>Self-organization</a:t>
            </a:r>
          </a:p>
        </p:txBody>
      </p:sp>
      <p:pic>
        <p:nvPicPr>
          <p:cNvPr id="8" name="Picture 4" descr="Image result for ant city">
            <a:extLst>
              <a:ext uri="{FF2B5EF4-FFF2-40B4-BE49-F238E27FC236}">
                <a16:creationId xmlns:a16="http://schemas.microsoft.com/office/drawing/2014/main" id="{C087E586-CE04-4E38-9420-323A42ED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380" y="4495800"/>
            <a:ext cx="2722045" cy="179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Bees GIF">
            <a:extLst>
              <a:ext uri="{FF2B5EF4-FFF2-40B4-BE49-F238E27FC236}">
                <a16:creationId xmlns:a16="http://schemas.microsoft.com/office/drawing/2014/main" id="{943D7A65-387D-4F35-B32A-84C5DB957F1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495800"/>
            <a:ext cx="3206980" cy="179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glowing termite mound GIF by BBC Earth">
            <a:extLst>
              <a:ext uri="{FF2B5EF4-FFF2-40B4-BE49-F238E27FC236}">
                <a16:creationId xmlns:a16="http://schemas.microsoft.com/office/drawing/2014/main" id="{80F56796-4EA5-4DA3-AA11-26FBE8AE867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98" y="4495801"/>
            <a:ext cx="3222997" cy="179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72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2546B-0CF4-4361-8D3A-9DCB2097D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143000"/>
            <a:ext cx="8686800" cy="715057"/>
          </a:xfrm>
        </p:spPr>
        <p:txBody>
          <a:bodyPr/>
          <a:lstStyle/>
          <a:p>
            <a:r>
              <a:rPr lang="en-US" dirty="0"/>
              <a:t>Computation Intelligence for Constructing LLPs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D954C-8C05-4288-903D-C849F998C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Effective task decomposition</a:t>
            </a:r>
          </a:p>
          <a:p>
            <a:pPr lvl="1"/>
            <a:r>
              <a:rPr lang="en-US" dirty="0"/>
              <a:t>Task allocation – multiple robots</a:t>
            </a:r>
          </a:p>
          <a:p>
            <a:r>
              <a:rPr lang="en-US" dirty="0"/>
              <a:t>Find solutions where little task domain knowledge available</a:t>
            </a:r>
          </a:p>
          <a:p>
            <a:pPr lvl="1"/>
            <a:r>
              <a:rPr lang="en-US" dirty="0"/>
              <a:t>Plastic</a:t>
            </a:r>
          </a:p>
          <a:p>
            <a:pPr lvl="1"/>
            <a:r>
              <a:rPr lang="en-US" dirty="0"/>
              <a:t>Creative</a:t>
            </a:r>
          </a:p>
          <a:p>
            <a:pPr lvl="1"/>
            <a:r>
              <a:rPr lang="en-US" dirty="0"/>
              <a:t>Extensible </a:t>
            </a:r>
          </a:p>
          <a:p>
            <a:pPr lvl="1"/>
            <a:r>
              <a:rPr lang="en-US" dirty="0"/>
              <a:t>Robust, scalable, multiplatform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81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8EB72-CBF4-4318-8185-26CFC9CC9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Neural Tissues</a:t>
            </a:r>
            <a:br>
              <a:rPr lang="en-US" dirty="0"/>
            </a:br>
            <a:r>
              <a:rPr lang="en-US" sz="1800" dirty="0"/>
              <a:t>[Thangavelautham &amp; D’Eleuterio, 2005]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5FA2E626-5B23-4171-94FF-7B64AF3BD7FD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2057400"/>
            <a:ext cx="7467600" cy="4674989"/>
            <a:chOff x="144" y="672"/>
            <a:chExt cx="5472" cy="3504"/>
          </a:xfrm>
        </p:grpSpPr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A1C7E523-730A-4374-BEEF-9E5D58054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672"/>
              <a:ext cx="5472" cy="350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AutoShape 6">
              <a:extLst>
                <a:ext uri="{FF2B5EF4-FFF2-40B4-BE49-F238E27FC236}">
                  <a16:creationId xmlns:a16="http://schemas.microsoft.com/office/drawing/2014/main" id="{7E7E4E98-FF5D-4392-B3BB-D0AA4BB1DED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80" y="3603"/>
              <a:ext cx="1871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31999906-2985-49A9-A148-1BD1CF462D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2" y="672"/>
              <a:ext cx="5280" cy="3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71156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3EEC2-78A3-47BB-A952-398999132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2D0F4-8807-4774-9763-13106064A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74A6A8-181E-4F73-96CA-9B2C0B77EADC}"/>
              </a:ext>
            </a:extLst>
          </p:cNvPr>
          <p:cNvSpPr/>
          <p:nvPr/>
        </p:nvSpPr>
        <p:spPr bwMode="auto">
          <a:xfrm>
            <a:off x="0" y="990600"/>
            <a:ext cx="9220200" cy="5867400"/>
          </a:xfrm>
          <a:prstGeom prst="rect">
            <a:avLst/>
          </a:prstGeom>
          <a:solidFill>
            <a:srgbClr val="08080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84F37C76-4699-4EE6-AED3-39F55C6005C6}"/>
              </a:ext>
            </a:extLst>
          </p:cNvPr>
          <p:cNvGrpSpPr>
            <a:grpSpLocks/>
          </p:cNvGrpSpPr>
          <p:nvPr/>
        </p:nvGrpSpPr>
        <p:grpSpPr bwMode="auto">
          <a:xfrm>
            <a:off x="3544888" y="2757488"/>
            <a:ext cx="990600" cy="3810000"/>
            <a:chOff x="-312" y="907"/>
            <a:chExt cx="624" cy="2400"/>
          </a:xfrm>
        </p:grpSpPr>
        <p:sp>
          <p:nvSpPr>
            <p:cNvPr id="6" name="Line 4">
              <a:extLst>
                <a:ext uri="{FF2B5EF4-FFF2-40B4-BE49-F238E27FC236}">
                  <a16:creationId xmlns:a16="http://schemas.microsoft.com/office/drawing/2014/main" id="{00207499-B818-4D80-9D7E-893ADFC861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312" y="907"/>
              <a:ext cx="624" cy="24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5">
              <a:extLst>
                <a:ext uri="{FF2B5EF4-FFF2-40B4-BE49-F238E27FC236}">
                  <a16:creationId xmlns:a16="http://schemas.microsoft.com/office/drawing/2014/main" id="{D841392A-3FB9-45D7-B628-0642F8C963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" y="1939"/>
              <a:ext cx="250" cy="1339"/>
            </a:xfrm>
            <a:prstGeom prst="line">
              <a:avLst/>
            </a:prstGeom>
            <a:noFill/>
            <a:ln w="28575">
              <a:solidFill>
                <a:srgbClr val="9497F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8F5713D2-C5CC-4DA3-8CDD-A243421E9F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" y="1675"/>
              <a:ext cx="86" cy="1579"/>
            </a:xfrm>
            <a:prstGeom prst="line">
              <a:avLst/>
            </a:prstGeom>
            <a:noFill/>
            <a:ln w="28575">
              <a:solidFill>
                <a:srgbClr val="9497F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7">
              <a:extLst>
                <a:ext uri="{FF2B5EF4-FFF2-40B4-BE49-F238E27FC236}">
                  <a16:creationId xmlns:a16="http://schemas.microsoft.com/office/drawing/2014/main" id="{EC75202E-705B-4DAD-8296-D57EFD9E07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" y="1996"/>
              <a:ext cx="24" cy="1263"/>
            </a:xfrm>
            <a:prstGeom prst="line">
              <a:avLst/>
            </a:prstGeom>
            <a:noFill/>
            <a:ln w="28575">
              <a:solidFill>
                <a:srgbClr val="9497F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8">
            <a:extLst>
              <a:ext uri="{FF2B5EF4-FFF2-40B4-BE49-F238E27FC236}">
                <a16:creationId xmlns:a16="http://schemas.microsoft.com/office/drawing/2014/main" id="{3287E736-293C-4ECE-AB21-D5177CC4AE2D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3048000"/>
            <a:ext cx="2716213" cy="3619500"/>
            <a:chOff x="-2092" y="711"/>
            <a:chExt cx="1711" cy="2280"/>
          </a:xfrm>
        </p:grpSpPr>
        <p:grpSp>
          <p:nvGrpSpPr>
            <p:cNvPr id="11" name="Group 9">
              <a:extLst>
                <a:ext uri="{FF2B5EF4-FFF2-40B4-BE49-F238E27FC236}">
                  <a16:creationId xmlns:a16="http://schemas.microsoft.com/office/drawing/2014/main" id="{559EFCF3-1E72-46C2-A24D-29AE0A07A0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2092" y="711"/>
              <a:ext cx="1711" cy="2280"/>
              <a:chOff x="1043" y="1811"/>
              <a:chExt cx="1711" cy="2280"/>
            </a:xfrm>
          </p:grpSpPr>
          <p:sp>
            <p:nvSpPr>
              <p:cNvPr id="13" name="Line 10">
                <a:extLst>
                  <a:ext uri="{FF2B5EF4-FFF2-40B4-BE49-F238E27FC236}">
                    <a16:creationId xmlns:a16="http://schemas.microsoft.com/office/drawing/2014/main" id="{41413ABE-FC76-4119-9037-0788C2C427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5" y="2535"/>
                <a:ext cx="1185" cy="1401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11">
                <a:extLst>
                  <a:ext uri="{FF2B5EF4-FFF2-40B4-BE49-F238E27FC236}">
                    <a16:creationId xmlns:a16="http://schemas.microsoft.com/office/drawing/2014/main" id="{D6B53296-604C-4774-80A8-9EAFC303FD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2256"/>
                <a:ext cx="1674" cy="1790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12">
                <a:extLst>
                  <a:ext uri="{FF2B5EF4-FFF2-40B4-BE49-F238E27FC236}">
                    <a16:creationId xmlns:a16="http://schemas.microsoft.com/office/drawing/2014/main" id="{858882D2-CE50-4BBD-8B4F-AB04BA5C98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43" y="1811"/>
                <a:ext cx="1438" cy="2031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13">
                <a:extLst>
                  <a:ext uri="{FF2B5EF4-FFF2-40B4-BE49-F238E27FC236}">
                    <a16:creationId xmlns:a16="http://schemas.microsoft.com/office/drawing/2014/main" id="{FBD40CD2-85B4-448D-9A9C-80A4181452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91" y="1902"/>
                <a:ext cx="1006" cy="2117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14">
                <a:extLst>
                  <a:ext uri="{FF2B5EF4-FFF2-40B4-BE49-F238E27FC236}">
                    <a16:creationId xmlns:a16="http://schemas.microsoft.com/office/drawing/2014/main" id="{52C3D598-2095-4EB6-8D46-B145B5C129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8" y="2031"/>
                <a:ext cx="559" cy="1935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Line 15">
                <a:extLst>
                  <a:ext uri="{FF2B5EF4-FFF2-40B4-BE49-F238E27FC236}">
                    <a16:creationId xmlns:a16="http://schemas.microsoft.com/office/drawing/2014/main" id="{FF931CE5-1CEB-4EA6-B585-EF5B9F6A80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262"/>
                <a:ext cx="766" cy="1829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Line 16">
                <a:extLst>
                  <a:ext uri="{FF2B5EF4-FFF2-40B4-BE49-F238E27FC236}">
                    <a16:creationId xmlns:a16="http://schemas.microsoft.com/office/drawing/2014/main" id="{7C6D43EA-0FE1-4BE6-90D3-FC7B166477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63" y="2761"/>
                <a:ext cx="891" cy="1311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Line 17">
                <a:extLst>
                  <a:ext uri="{FF2B5EF4-FFF2-40B4-BE49-F238E27FC236}">
                    <a16:creationId xmlns:a16="http://schemas.microsoft.com/office/drawing/2014/main" id="{96841779-9153-4BA9-AEB5-E56DD481BF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26" y="2689"/>
                <a:ext cx="690" cy="1345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" name="Line 18">
              <a:extLst>
                <a:ext uri="{FF2B5EF4-FFF2-40B4-BE49-F238E27FC236}">
                  <a16:creationId xmlns:a16="http://schemas.microsoft.com/office/drawing/2014/main" id="{2D8CBB5F-5349-49C6-912E-618BA301E9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689" y="1128"/>
              <a:ext cx="1242" cy="1762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19">
            <a:extLst>
              <a:ext uri="{FF2B5EF4-FFF2-40B4-BE49-F238E27FC236}">
                <a16:creationId xmlns:a16="http://schemas.microsoft.com/office/drawing/2014/main" id="{E7DF9CFC-8443-448D-AF67-EF200D690EC4}"/>
              </a:ext>
            </a:extLst>
          </p:cNvPr>
          <p:cNvGrpSpPr>
            <a:grpSpLocks/>
          </p:cNvGrpSpPr>
          <p:nvPr/>
        </p:nvGrpSpPr>
        <p:grpSpPr bwMode="auto">
          <a:xfrm>
            <a:off x="1908175" y="2103438"/>
            <a:ext cx="2514600" cy="2879725"/>
            <a:chOff x="1008" y="941"/>
            <a:chExt cx="1584" cy="1814"/>
          </a:xfrm>
        </p:grpSpPr>
        <p:sp>
          <p:nvSpPr>
            <p:cNvPr id="22" name="Line 20">
              <a:extLst>
                <a:ext uri="{FF2B5EF4-FFF2-40B4-BE49-F238E27FC236}">
                  <a16:creationId xmlns:a16="http://schemas.microsoft.com/office/drawing/2014/main" id="{C8736FA5-4D59-4353-B25C-7CAF085BB8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08" y="946"/>
              <a:ext cx="10" cy="945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21">
              <a:extLst>
                <a:ext uri="{FF2B5EF4-FFF2-40B4-BE49-F238E27FC236}">
                  <a16:creationId xmlns:a16="http://schemas.microsoft.com/office/drawing/2014/main" id="{36331532-95C4-45BE-B5A6-BF29965852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2" y="946"/>
              <a:ext cx="111" cy="508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22">
              <a:extLst>
                <a:ext uri="{FF2B5EF4-FFF2-40B4-BE49-F238E27FC236}">
                  <a16:creationId xmlns:a16="http://schemas.microsoft.com/office/drawing/2014/main" id="{D59970C4-4AA6-438E-938A-17F8E1FEDC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32" y="955"/>
              <a:ext cx="216" cy="687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23">
              <a:extLst>
                <a:ext uri="{FF2B5EF4-FFF2-40B4-BE49-F238E27FC236}">
                  <a16:creationId xmlns:a16="http://schemas.microsoft.com/office/drawing/2014/main" id="{500B742F-3128-422D-A85D-1E96AD8CA7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37" y="960"/>
              <a:ext cx="360" cy="917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24">
              <a:extLst>
                <a:ext uri="{FF2B5EF4-FFF2-40B4-BE49-F238E27FC236}">
                  <a16:creationId xmlns:a16="http://schemas.microsoft.com/office/drawing/2014/main" id="{A586C0EA-4FC9-448B-B79A-E7DCCEACFF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22" y="941"/>
              <a:ext cx="360" cy="1253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5">
              <a:extLst>
                <a:ext uri="{FF2B5EF4-FFF2-40B4-BE49-F238E27FC236}">
                  <a16:creationId xmlns:a16="http://schemas.microsoft.com/office/drawing/2014/main" id="{1F987412-81F4-46AC-97D7-DD20874A03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32" y="955"/>
              <a:ext cx="979" cy="226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26">
              <a:extLst>
                <a:ext uri="{FF2B5EF4-FFF2-40B4-BE49-F238E27FC236}">
                  <a16:creationId xmlns:a16="http://schemas.microsoft.com/office/drawing/2014/main" id="{335BB55E-F688-428A-A05C-D82B4D08CC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13" y="974"/>
              <a:ext cx="917" cy="936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27">
              <a:extLst>
                <a:ext uri="{FF2B5EF4-FFF2-40B4-BE49-F238E27FC236}">
                  <a16:creationId xmlns:a16="http://schemas.microsoft.com/office/drawing/2014/main" id="{CAF13226-8526-4101-B84A-47157D8CCA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27" y="965"/>
              <a:ext cx="787" cy="1507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28">
              <a:extLst>
                <a:ext uri="{FF2B5EF4-FFF2-40B4-BE49-F238E27FC236}">
                  <a16:creationId xmlns:a16="http://schemas.microsoft.com/office/drawing/2014/main" id="{8611555E-C066-4778-9792-F935C5C0D8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56" y="1013"/>
              <a:ext cx="979" cy="1325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29">
              <a:extLst>
                <a:ext uri="{FF2B5EF4-FFF2-40B4-BE49-F238E27FC236}">
                  <a16:creationId xmlns:a16="http://schemas.microsoft.com/office/drawing/2014/main" id="{E263D035-58C9-4969-8E03-6CE2CD18C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47" y="957"/>
              <a:ext cx="1478" cy="1040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30">
              <a:extLst>
                <a:ext uri="{FF2B5EF4-FFF2-40B4-BE49-F238E27FC236}">
                  <a16:creationId xmlns:a16="http://schemas.microsoft.com/office/drawing/2014/main" id="{39730232-CB3E-48D6-89E6-7F7A5F6A46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13" y="951"/>
              <a:ext cx="1152" cy="1051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31">
              <a:extLst>
                <a:ext uri="{FF2B5EF4-FFF2-40B4-BE49-F238E27FC236}">
                  <a16:creationId xmlns:a16="http://schemas.microsoft.com/office/drawing/2014/main" id="{5D25ECD2-005A-4561-ADEF-70A74CAAEE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40" y="954"/>
              <a:ext cx="1326" cy="1316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32">
              <a:extLst>
                <a:ext uri="{FF2B5EF4-FFF2-40B4-BE49-F238E27FC236}">
                  <a16:creationId xmlns:a16="http://schemas.microsoft.com/office/drawing/2014/main" id="{3F305CC1-F3C3-48CC-9949-59A5E8566E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46" y="960"/>
              <a:ext cx="1234" cy="1795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33">
              <a:extLst>
                <a:ext uri="{FF2B5EF4-FFF2-40B4-BE49-F238E27FC236}">
                  <a16:creationId xmlns:a16="http://schemas.microsoft.com/office/drawing/2014/main" id="{34B769BE-7168-4DBF-832B-D2C2B7E83A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46" y="965"/>
              <a:ext cx="1546" cy="1363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" name="Group 34">
            <a:extLst>
              <a:ext uri="{FF2B5EF4-FFF2-40B4-BE49-F238E27FC236}">
                <a16:creationId xmlns:a16="http://schemas.microsoft.com/office/drawing/2014/main" id="{9174D770-B43B-46B9-AB93-1487148F69CE}"/>
              </a:ext>
            </a:extLst>
          </p:cNvPr>
          <p:cNvGrpSpPr>
            <a:grpSpLocks/>
          </p:cNvGrpSpPr>
          <p:nvPr/>
        </p:nvGrpSpPr>
        <p:grpSpPr bwMode="auto">
          <a:xfrm>
            <a:off x="3568700" y="4435475"/>
            <a:ext cx="996950" cy="2109788"/>
            <a:chOff x="2074" y="2698"/>
            <a:chExt cx="628" cy="1329"/>
          </a:xfrm>
        </p:grpSpPr>
        <p:sp>
          <p:nvSpPr>
            <p:cNvPr id="37" name="Line 35">
              <a:extLst>
                <a:ext uri="{FF2B5EF4-FFF2-40B4-BE49-F238E27FC236}">
                  <a16:creationId xmlns:a16="http://schemas.microsoft.com/office/drawing/2014/main" id="{AB8B97FD-4920-48D5-ACDC-D5C596C6BE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4" y="2698"/>
              <a:ext cx="619" cy="1320"/>
            </a:xfrm>
            <a:prstGeom prst="line">
              <a:avLst/>
            </a:prstGeom>
            <a:noFill/>
            <a:ln w="28575">
              <a:solidFill>
                <a:srgbClr val="9497F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Line 36">
              <a:extLst>
                <a:ext uri="{FF2B5EF4-FFF2-40B4-BE49-F238E27FC236}">
                  <a16:creationId xmlns:a16="http://schemas.microsoft.com/office/drawing/2014/main" id="{A4008E89-BB26-47E5-91D0-002FF1AF5B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2" y="3067"/>
              <a:ext cx="470" cy="960"/>
            </a:xfrm>
            <a:prstGeom prst="line">
              <a:avLst/>
            </a:prstGeom>
            <a:noFill/>
            <a:ln w="28575">
              <a:solidFill>
                <a:srgbClr val="9497F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" name="Group 37">
            <a:extLst>
              <a:ext uri="{FF2B5EF4-FFF2-40B4-BE49-F238E27FC236}">
                <a16:creationId xmlns:a16="http://schemas.microsoft.com/office/drawing/2014/main" id="{12D4FFDC-0980-4345-9A31-9F9A869D3B7F}"/>
              </a:ext>
            </a:extLst>
          </p:cNvPr>
          <p:cNvGrpSpPr>
            <a:grpSpLocks/>
          </p:cNvGrpSpPr>
          <p:nvPr/>
        </p:nvGrpSpPr>
        <p:grpSpPr bwMode="auto">
          <a:xfrm>
            <a:off x="3544888" y="2636838"/>
            <a:ext cx="990600" cy="3810000"/>
            <a:chOff x="2069" y="1594"/>
            <a:chExt cx="624" cy="2400"/>
          </a:xfrm>
        </p:grpSpPr>
        <p:sp>
          <p:nvSpPr>
            <p:cNvPr id="40" name="Line 38">
              <a:extLst>
                <a:ext uri="{FF2B5EF4-FFF2-40B4-BE49-F238E27FC236}">
                  <a16:creationId xmlns:a16="http://schemas.microsoft.com/office/drawing/2014/main" id="{7BBAE80C-0D4C-4396-849B-C4A85408B4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9" y="1594"/>
              <a:ext cx="624" cy="2400"/>
            </a:xfrm>
            <a:prstGeom prst="line">
              <a:avLst/>
            </a:prstGeom>
            <a:noFill/>
            <a:ln w="28575">
              <a:solidFill>
                <a:srgbClr val="9497F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39">
              <a:extLst>
                <a:ext uri="{FF2B5EF4-FFF2-40B4-BE49-F238E27FC236}">
                  <a16:creationId xmlns:a16="http://schemas.microsoft.com/office/drawing/2014/main" id="{CCB495EB-8CCA-44BB-B7B0-B06ABB7911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4" y="2626"/>
              <a:ext cx="250" cy="1339"/>
            </a:xfrm>
            <a:prstGeom prst="line">
              <a:avLst/>
            </a:prstGeom>
            <a:noFill/>
            <a:ln w="28575">
              <a:solidFill>
                <a:srgbClr val="9497F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40">
              <a:extLst>
                <a:ext uri="{FF2B5EF4-FFF2-40B4-BE49-F238E27FC236}">
                  <a16:creationId xmlns:a16="http://schemas.microsoft.com/office/drawing/2014/main" id="{B46C28EB-8D82-42A8-8DE4-AF1AB4BB89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8" y="2362"/>
              <a:ext cx="86" cy="1579"/>
            </a:xfrm>
            <a:prstGeom prst="line">
              <a:avLst/>
            </a:prstGeom>
            <a:noFill/>
            <a:ln w="28575">
              <a:solidFill>
                <a:srgbClr val="9497F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41">
              <a:extLst>
                <a:ext uri="{FF2B5EF4-FFF2-40B4-BE49-F238E27FC236}">
                  <a16:creationId xmlns:a16="http://schemas.microsoft.com/office/drawing/2014/main" id="{EC995D86-B1D7-44CA-8BEF-472A99EDFA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5" y="2683"/>
              <a:ext cx="24" cy="1263"/>
            </a:xfrm>
            <a:prstGeom prst="line">
              <a:avLst/>
            </a:prstGeom>
            <a:noFill/>
            <a:ln w="28575">
              <a:solidFill>
                <a:srgbClr val="9497F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" name="Group 42">
            <a:extLst>
              <a:ext uri="{FF2B5EF4-FFF2-40B4-BE49-F238E27FC236}">
                <a16:creationId xmlns:a16="http://schemas.microsoft.com/office/drawing/2014/main" id="{56E627CA-69C7-40CD-A42E-AB86744AB825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3048000"/>
            <a:ext cx="2716213" cy="3619500"/>
            <a:chOff x="1043" y="1811"/>
            <a:chExt cx="1711" cy="2280"/>
          </a:xfrm>
        </p:grpSpPr>
        <p:grpSp>
          <p:nvGrpSpPr>
            <p:cNvPr id="45" name="Group 43">
              <a:extLst>
                <a:ext uri="{FF2B5EF4-FFF2-40B4-BE49-F238E27FC236}">
                  <a16:creationId xmlns:a16="http://schemas.microsoft.com/office/drawing/2014/main" id="{68DB6B6D-5BB8-430B-BBB2-A6A55BE094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43" y="1811"/>
              <a:ext cx="1711" cy="2280"/>
              <a:chOff x="1043" y="1811"/>
              <a:chExt cx="1711" cy="2280"/>
            </a:xfrm>
          </p:grpSpPr>
          <p:sp>
            <p:nvSpPr>
              <p:cNvPr id="47" name="Line 44">
                <a:extLst>
                  <a:ext uri="{FF2B5EF4-FFF2-40B4-BE49-F238E27FC236}">
                    <a16:creationId xmlns:a16="http://schemas.microsoft.com/office/drawing/2014/main" id="{939C4965-D43A-4047-8658-592C9B4F19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5" y="2535"/>
                <a:ext cx="1185" cy="1401"/>
              </a:xfrm>
              <a:prstGeom prst="line">
                <a:avLst/>
              </a:prstGeom>
              <a:noFill/>
              <a:ln w="28575">
                <a:solidFill>
                  <a:srgbClr val="9497FE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Line 45">
                <a:extLst>
                  <a:ext uri="{FF2B5EF4-FFF2-40B4-BE49-F238E27FC236}">
                    <a16:creationId xmlns:a16="http://schemas.microsoft.com/office/drawing/2014/main" id="{4FD26F27-601D-4A22-B449-8748D22891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2256"/>
                <a:ext cx="1674" cy="1790"/>
              </a:xfrm>
              <a:prstGeom prst="line">
                <a:avLst/>
              </a:prstGeom>
              <a:noFill/>
              <a:ln w="28575">
                <a:solidFill>
                  <a:srgbClr val="9497FE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Line 46">
                <a:extLst>
                  <a:ext uri="{FF2B5EF4-FFF2-40B4-BE49-F238E27FC236}">
                    <a16:creationId xmlns:a16="http://schemas.microsoft.com/office/drawing/2014/main" id="{41414AB4-A0B7-46B1-A4D6-640F24ABEE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43" y="1811"/>
                <a:ext cx="1438" cy="2031"/>
              </a:xfrm>
              <a:prstGeom prst="line">
                <a:avLst/>
              </a:prstGeom>
              <a:noFill/>
              <a:ln w="28575">
                <a:solidFill>
                  <a:srgbClr val="9497FE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Line 47">
                <a:extLst>
                  <a:ext uri="{FF2B5EF4-FFF2-40B4-BE49-F238E27FC236}">
                    <a16:creationId xmlns:a16="http://schemas.microsoft.com/office/drawing/2014/main" id="{CBE32DDB-F648-474D-9307-A144A15AF0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91" y="1902"/>
                <a:ext cx="1006" cy="2117"/>
              </a:xfrm>
              <a:prstGeom prst="line">
                <a:avLst/>
              </a:prstGeom>
              <a:noFill/>
              <a:ln w="28575">
                <a:solidFill>
                  <a:srgbClr val="9497FE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Line 48">
                <a:extLst>
                  <a:ext uri="{FF2B5EF4-FFF2-40B4-BE49-F238E27FC236}">
                    <a16:creationId xmlns:a16="http://schemas.microsoft.com/office/drawing/2014/main" id="{421CE0CB-3021-41DC-A12B-55C158F606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8" y="2031"/>
                <a:ext cx="559" cy="1935"/>
              </a:xfrm>
              <a:prstGeom prst="line">
                <a:avLst/>
              </a:prstGeom>
              <a:noFill/>
              <a:ln w="28575">
                <a:solidFill>
                  <a:srgbClr val="9497FE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Line 49">
                <a:extLst>
                  <a:ext uri="{FF2B5EF4-FFF2-40B4-BE49-F238E27FC236}">
                    <a16:creationId xmlns:a16="http://schemas.microsoft.com/office/drawing/2014/main" id="{8CAF8145-511F-419C-BA9D-77855FD789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262"/>
                <a:ext cx="766" cy="1829"/>
              </a:xfrm>
              <a:prstGeom prst="line">
                <a:avLst/>
              </a:prstGeom>
              <a:noFill/>
              <a:ln w="28575">
                <a:solidFill>
                  <a:srgbClr val="9497FE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Line 50">
                <a:extLst>
                  <a:ext uri="{FF2B5EF4-FFF2-40B4-BE49-F238E27FC236}">
                    <a16:creationId xmlns:a16="http://schemas.microsoft.com/office/drawing/2014/main" id="{87F97482-5B4E-4A98-B9F1-CFC56AC4C1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63" y="2761"/>
                <a:ext cx="891" cy="1311"/>
              </a:xfrm>
              <a:prstGeom prst="line">
                <a:avLst/>
              </a:prstGeom>
              <a:noFill/>
              <a:ln w="28575">
                <a:solidFill>
                  <a:srgbClr val="9497FE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Line 51">
                <a:extLst>
                  <a:ext uri="{FF2B5EF4-FFF2-40B4-BE49-F238E27FC236}">
                    <a16:creationId xmlns:a16="http://schemas.microsoft.com/office/drawing/2014/main" id="{6B594D5C-F737-455E-B26F-605F3B40BF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26" y="2689"/>
                <a:ext cx="690" cy="1345"/>
              </a:xfrm>
              <a:prstGeom prst="line">
                <a:avLst/>
              </a:prstGeom>
              <a:noFill/>
              <a:ln w="28575">
                <a:solidFill>
                  <a:srgbClr val="9497FE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6" name="Line 52">
              <a:extLst>
                <a:ext uri="{FF2B5EF4-FFF2-40B4-BE49-F238E27FC236}">
                  <a16:creationId xmlns:a16="http://schemas.microsoft.com/office/drawing/2014/main" id="{3D828BD1-0965-4869-92D3-A347986B05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6" y="2228"/>
              <a:ext cx="1242" cy="1762"/>
            </a:xfrm>
            <a:prstGeom prst="line">
              <a:avLst/>
            </a:prstGeom>
            <a:noFill/>
            <a:ln w="28575">
              <a:solidFill>
                <a:srgbClr val="9497F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5" name="Line 109">
            <a:extLst>
              <a:ext uri="{FF2B5EF4-FFF2-40B4-BE49-F238E27FC236}">
                <a16:creationId xmlns:a16="http://schemas.microsoft.com/office/drawing/2014/main" id="{05110549-CD1A-4C76-9797-680D59CBF85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92875" y="3149600"/>
            <a:ext cx="381000" cy="912813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6" name="Group 529">
            <a:extLst>
              <a:ext uri="{FF2B5EF4-FFF2-40B4-BE49-F238E27FC236}">
                <a16:creationId xmlns:a16="http://schemas.microsoft.com/office/drawing/2014/main" id="{24C0AE46-6070-41F3-8208-599C588B1B33}"/>
              </a:ext>
            </a:extLst>
          </p:cNvPr>
          <p:cNvGrpSpPr>
            <a:grpSpLocks/>
          </p:cNvGrpSpPr>
          <p:nvPr/>
        </p:nvGrpSpPr>
        <p:grpSpPr bwMode="auto">
          <a:xfrm>
            <a:off x="2008188" y="1600200"/>
            <a:ext cx="4822825" cy="3038475"/>
            <a:chOff x="6316" y="3556"/>
            <a:chExt cx="2008" cy="1149"/>
          </a:xfrm>
        </p:grpSpPr>
        <p:grpSp>
          <p:nvGrpSpPr>
            <p:cNvPr id="57" name="Group 530">
              <a:extLst>
                <a:ext uri="{FF2B5EF4-FFF2-40B4-BE49-F238E27FC236}">
                  <a16:creationId xmlns:a16="http://schemas.microsoft.com/office/drawing/2014/main" id="{40B13F50-F756-40B6-ACC4-428C19D3DA03}"/>
                </a:ext>
              </a:extLst>
            </p:cNvPr>
            <p:cNvGrpSpPr>
              <a:grpSpLocks/>
            </p:cNvGrpSpPr>
            <p:nvPr/>
          </p:nvGrpSpPr>
          <p:grpSpPr bwMode="auto">
            <a:xfrm rot="4452677">
              <a:off x="7344" y="3719"/>
              <a:ext cx="1143" cy="817"/>
              <a:chOff x="1058" y="1190"/>
              <a:chExt cx="1143" cy="817"/>
            </a:xfrm>
          </p:grpSpPr>
          <p:grpSp>
            <p:nvGrpSpPr>
              <p:cNvPr id="76" name="Group 531">
                <a:extLst>
                  <a:ext uri="{FF2B5EF4-FFF2-40B4-BE49-F238E27FC236}">
                    <a16:creationId xmlns:a16="http://schemas.microsoft.com/office/drawing/2014/main" id="{A6577EB3-9F80-4EBC-810C-E6CA1298B2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58" y="1190"/>
                <a:ext cx="1143" cy="817"/>
                <a:chOff x="1058" y="1190"/>
                <a:chExt cx="1143" cy="817"/>
              </a:xfrm>
            </p:grpSpPr>
            <p:sp>
              <p:nvSpPr>
                <p:cNvPr id="78" name="Line 532">
                  <a:extLst>
                    <a:ext uri="{FF2B5EF4-FFF2-40B4-BE49-F238E27FC236}">
                      <a16:creationId xmlns:a16="http://schemas.microsoft.com/office/drawing/2014/main" id="{6C6B294E-8966-4F1C-A26B-BB14BD5A4C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50" y="1286"/>
                  <a:ext cx="211" cy="221"/>
                </a:xfrm>
                <a:prstGeom prst="line">
                  <a:avLst/>
                </a:prstGeom>
                <a:noFill/>
                <a:ln w="38100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" name="Line 533">
                  <a:extLst>
                    <a:ext uri="{FF2B5EF4-FFF2-40B4-BE49-F238E27FC236}">
                      <a16:creationId xmlns:a16="http://schemas.microsoft.com/office/drawing/2014/main" id="{829F1F5F-0E98-4F81-B0C6-B9129C1AA4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651" y="1465"/>
                  <a:ext cx="401" cy="43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0" name="Line 534">
                  <a:extLst>
                    <a:ext uri="{FF2B5EF4-FFF2-40B4-BE49-F238E27FC236}">
                      <a16:creationId xmlns:a16="http://schemas.microsoft.com/office/drawing/2014/main" id="{5DAC4B78-52E3-4E7A-9192-10573310A8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66" y="1507"/>
                  <a:ext cx="43" cy="322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1" name="Line 535">
                  <a:extLst>
                    <a:ext uri="{FF2B5EF4-FFF2-40B4-BE49-F238E27FC236}">
                      <a16:creationId xmlns:a16="http://schemas.microsoft.com/office/drawing/2014/main" id="{5F01DB67-4CFD-406B-8FEF-37C3E1C34A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2033" y="1458"/>
                  <a:ext cx="168" cy="141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" name="Line 536">
                  <a:extLst>
                    <a:ext uri="{FF2B5EF4-FFF2-40B4-BE49-F238E27FC236}">
                      <a16:creationId xmlns:a16="http://schemas.microsoft.com/office/drawing/2014/main" id="{6D2FED7C-5759-4C54-AF5D-856C59B84E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709" y="1816"/>
                  <a:ext cx="230" cy="7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3" name="Line 537">
                  <a:extLst>
                    <a:ext uri="{FF2B5EF4-FFF2-40B4-BE49-F238E27FC236}">
                      <a16:creationId xmlns:a16="http://schemas.microsoft.com/office/drawing/2014/main" id="{F1A7C35F-CD91-4064-9BC9-E031413D1E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378" y="1666"/>
                  <a:ext cx="302" cy="172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4" name="Line 538">
                  <a:extLst>
                    <a:ext uri="{FF2B5EF4-FFF2-40B4-BE49-F238E27FC236}">
                      <a16:creationId xmlns:a16="http://schemas.microsoft.com/office/drawing/2014/main" id="{3303D21C-2894-480A-B28A-01C6802B35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80" y="1831"/>
                  <a:ext cx="128" cy="136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5" name="Line 539">
                  <a:extLst>
                    <a:ext uri="{FF2B5EF4-FFF2-40B4-BE49-F238E27FC236}">
                      <a16:creationId xmlns:a16="http://schemas.microsoft.com/office/drawing/2014/main" id="{1AF30AD1-7BEC-489B-87F3-54DE87BDFE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381" y="1600"/>
                  <a:ext cx="4" cy="225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6" name="Line 540">
                  <a:extLst>
                    <a:ext uri="{FF2B5EF4-FFF2-40B4-BE49-F238E27FC236}">
                      <a16:creationId xmlns:a16="http://schemas.microsoft.com/office/drawing/2014/main" id="{7A077B38-A6EE-4928-8EE9-AA8E355F69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058" y="1728"/>
                  <a:ext cx="327" cy="103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" name="Line 541">
                  <a:extLst>
                    <a:ext uri="{FF2B5EF4-FFF2-40B4-BE49-F238E27FC236}">
                      <a16:creationId xmlns:a16="http://schemas.microsoft.com/office/drawing/2014/main" id="{9863242A-0DD2-42DD-9130-CFD7B7EA24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02" y="1770"/>
                  <a:ext cx="26" cy="237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8" name="Line 542">
                  <a:extLst>
                    <a:ext uri="{FF2B5EF4-FFF2-40B4-BE49-F238E27FC236}">
                      <a16:creationId xmlns:a16="http://schemas.microsoft.com/office/drawing/2014/main" id="{98E1F08C-35FD-41A6-9777-D8B02C9348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836" y="1824"/>
                  <a:ext cx="89" cy="120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9" name="Line 543">
                  <a:extLst>
                    <a:ext uri="{FF2B5EF4-FFF2-40B4-BE49-F238E27FC236}">
                      <a16:creationId xmlns:a16="http://schemas.microsoft.com/office/drawing/2014/main" id="{9ABB476A-76E1-4C98-95ED-7465705859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045" y="1214"/>
                  <a:ext cx="113" cy="248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0" name="Line 544">
                  <a:extLst>
                    <a:ext uri="{FF2B5EF4-FFF2-40B4-BE49-F238E27FC236}">
                      <a16:creationId xmlns:a16="http://schemas.microsoft.com/office/drawing/2014/main" id="{94A4E153-1538-4412-914B-48C850D3F9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40" y="1461"/>
                  <a:ext cx="17" cy="202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1" name="Line 545">
                  <a:extLst>
                    <a:ext uri="{FF2B5EF4-FFF2-40B4-BE49-F238E27FC236}">
                      <a16:creationId xmlns:a16="http://schemas.microsoft.com/office/drawing/2014/main" id="{2A3F72DD-8A61-4C95-AF74-C138117072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68" y="1498"/>
                  <a:ext cx="190" cy="115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" name="Line 546">
                  <a:extLst>
                    <a:ext uri="{FF2B5EF4-FFF2-40B4-BE49-F238E27FC236}">
                      <a16:creationId xmlns:a16="http://schemas.microsoft.com/office/drawing/2014/main" id="{AA601AE8-A63C-498D-B77A-24EF91821B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570" y="1190"/>
                  <a:ext cx="187" cy="207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77" name="Line 547">
                <a:extLst>
                  <a:ext uri="{FF2B5EF4-FFF2-40B4-BE49-F238E27FC236}">
                    <a16:creationId xmlns:a16="http://schemas.microsoft.com/office/drawing/2014/main" id="{FD52D440-4A24-4E2E-9088-F9A35A06E6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0" y="1810"/>
                <a:ext cx="269" cy="110"/>
              </a:xfrm>
              <a:prstGeom prst="line">
                <a:avLst/>
              </a:prstGeom>
              <a:noFill/>
              <a:ln w="28575">
                <a:solidFill>
                  <a:srgbClr val="DDDDDD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8" name="Group 548">
              <a:extLst>
                <a:ext uri="{FF2B5EF4-FFF2-40B4-BE49-F238E27FC236}">
                  <a16:creationId xmlns:a16="http://schemas.microsoft.com/office/drawing/2014/main" id="{DEEB7425-95F5-4317-ACB2-6BF40B6DF937}"/>
                </a:ext>
              </a:extLst>
            </p:cNvPr>
            <p:cNvGrpSpPr>
              <a:grpSpLocks/>
            </p:cNvGrpSpPr>
            <p:nvPr/>
          </p:nvGrpSpPr>
          <p:grpSpPr bwMode="auto">
            <a:xfrm rot="2355224">
              <a:off x="6316" y="3888"/>
              <a:ext cx="1143" cy="817"/>
              <a:chOff x="1058" y="1190"/>
              <a:chExt cx="1143" cy="817"/>
            </a:xfrm>
          </p:grpSpPr>
          <p:grpSp>
            <p:nvGrpSpPr>
              <p:cNvPr id="59" name="Group 549">
                <a:extLst>
                  <a:ext uri="{FF2B5EF4-FFF2-40B4-BE49-F238E27FC236}">
                    <a16:creationId xmlns:a16="http://schemas.microsoft.com/office/drawing/2014/main" id="{C4A90EE0-5266-4075-895B-2CF699FE6B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58" y="1190"/>
                <a:ext cx="1143" cy="817"/>
                <a:chOff x="1058" y="1190"/>
                <a:chExt cx="1143" cy="817"/>
              </a:xfrm>
            </p:grpSpPr>
            <p:sp>
              <p:nvSpPr>
                <p:cNvPr id="61" name="Line 550">
                  <a:extLst>
                    <a:ext uri="{FF2B5EF4-FFF2-40B4-BE49-F238E27FC236}">
                      <a16:creationId xmlns:a16="http://schemas.microsoft.com/office/drawing/2014/main" id="{EF1692BF-A9AC-414E-B6C0-2953206EBF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50" y="1286"/>
                  <a:ext cx="211" cy="221"/>
                </a:xfrm>
                <a:prstGeom prst="line">
                  <a:avLst/>
                </a:prstGeom>
                <a:noFill/>
                <a:ln w="38100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" name="Line 551">
                  <a:extLst>
                    <a:ext uri="{FF2B5EF4-FFF2-40B4-BE49-F238E27FC236}">
                      <a16:creationId xmlns:a16="http://schemas.microsoft.com/office/drawing/2014/main" id="{70A5B879-705A-4330-8742-3AEC1E3B3A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651" y="1465"/>
                  <a:ext cx="401" cy="43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3" name="Line 552">
                  <a:extLst>
                    <a:ext uri="{FF2B5EF4-FFF2-40B4-BE49-F238E27FC236}">
                      <a16:creationId xmlns:a16="http://schemas.microsoft.com/office/drawing/2014/main" id="{CA837AB2-3BC7-43FE-8F7B-B685533EC2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66" y="1507"/>
                  <a:ext cx="43" cy="322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4" name="Line 553">
                  <a:extLst>
                    <a:ext uri="{FF2B5EF4-FFF2-40B4-BE49-F238E27FC236}">
                      <a16:creationId xmlns:a16="http://schemas.microsoft.com/office/drawing/2014/main" id="{4286B686-3287-4CC0-842E-00A47DB35F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2033" y="1458"/>
                  <a:ext cx="168" cy="141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5" name="Line 554">
                  <a:extLst>
                    <a:ext uri="{FF2B5EF4-FFF2-40B4-BE49-F238E27FC236}">
                      <a16:creationId xmlns:a16="http://schemas.microsoft.com/office/drawing/2014/main" id="{E91331D9-94F8-4105-AC9E-36953A2CEE0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709" y="1816"/>
                  <a:ext cx="230" cy="7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Line 555">
                  <a:extLst>
                    <a:ext uri="{FF2B5EF4-FFF2-40B4-BE49-F238E27FC236}">
                      <a16:creationId xmlns:a16="http://schemas.microsoft.com/office/drawing/2014/main" id="{A78BA0FF-DE51-4913-991C-D0860CF49F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378" y="1666"/>
                  <a:ext cx="302" cy="172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7" name="Line 556">
                  <a:extLst>
                    <a:ext uri="{FF2B5EF4-FFF2-40B4-BE49-F238E27FC236}">
                      <a16:creationId xmlns:a16="http://schemas.microsoft.com/office/drawing/2014/main" id="{C1BD3B25-1FA8-4986-BCA3-5372F77961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80" y="1831"/>
                  <a:ext cx="128" cy="136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Line 557">
                  <a:extLst>
                    <a:ext uri="{FF2B5EF4-FFF2-40B4-BE49-F238E27FC236}">
                      <a16:creationId xmlns:a16="http://schemas.microsoft.com/office/drawing/2014/main" id="{797B7FE0-40A2-43E6-B89A-FEF604E064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381" y="1600"/>
                  <a:ext cx="4" cy="225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9" name="Line 558">
                  <a:extLst>
                    <a:ext uri="{FF2B5EF4-FFF2-40B4-BE49-F238E27FC236}">
                      <a16:creationId xmlns:a16="http://schemas.microsoft.com/office/drawing/2014/main" id="{FE3AAA59-611B-4F73-A870-7D6C4E2AE20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058" y="1728"/>
                  <a:ext cx="327" cy="103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0" name="Line 559">
                  <a:extLst>
                    <a:ext uri="{FF2B5EF4-FFF2-40B4-BE49-F238E27FC236}">
                      <a16:creationId xmlns:a16="http://schemas.microsoft.com/office/drawing/2014/main" id="{A4A74CA1-F0EF-4531-A65E-ABF3CC73990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02" y="1770"/>
                  <a:ext cx="26" cy="237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1" name="Line 560">
                  <a:extLst>
                    <a:ext uri="{FF2B5EF4-FFF2-40B4-BE49-F238E27FC236}">
                      <a16:creationId xmlns:a16="http://schemas.microsoft.com/office/drawing/2014/main" id="{16C96FF8-3E66-4B99-8C5A-B9A3116D0C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836" y="1824"/>
                  <a:ext cx="89" cy="120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" name="Line 561">
                  <a:extLst>
                    <a:ext uri="{FF2B5EF4-FFF2-40B4-BE49-F238E27FC236}">
                      <a16:creationId xmlns:a16="http://schemas.microsoft.com/office/drawing/2014/main" id="{72553DF5-B816-4BC4-913A-3BD8EAC02C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045" y="1214"/>
                  <a:ext cx="113" cy="248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" name="Line 562">
                  <a:extLst>
                    <a:ext uri="{FF2B5EF4-FFF2-40B4-BE49-F238E27FC236}">
                      <a16:creationId xmlns:a16="http://schemas.microsoft.com/office/drawing/2014/main" id="{4BEF5A45-4548-4D27-84FD-106866E82E2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40" y="1461"/>
                  <a:ext cx="17" cy="202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" name="Line 563">
                  <a:extLst>
                    <a:ext uri="{FF2B5EF4-FFF2-40B4-BE49-F238E27FC236}">
                      <a16:creationId xmlns:a16="http://schemas.microsoft.com/office/drawing/2014/main" id="{BDBDF0DC-142D-4A73-B37E-2DB887B953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68" y="1498"/>
                  <a:ext cx="190" cy="115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5" name="Line 564">
                  <a:extLst>
                    <a:ext uri="{FF2B5EF4-FFF2-40B4-BE49-F238E27FC236}">
                      <a16:creationId xmlns:a16="http://schemas.microsoft.com/office/drawing/2014/main" id="{20C960F3-953F-4D35-9BC0-7865E8CA33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570" y="1190"/>
                  <a:ext cx="187" cy="207"/>
                </a:xfrm>
                <a:prstGeom prst="line">
                  <a:avLst/>
                </a:prstGeom>
                <a:noFill/>
                <a:ln w="28575">
                  <a:solidFill>
                    <a:srgbClr val="DDDDDD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60" name="Line 565">
                <a:extLst>
                  <a:ext uri="{FF2B5EF4-FFF2-40B4-BE49-F238E27FC236}">
                    <a16:creationId xmlns:a16="http://schemas.microsoft.com/office/drawing/2014/main" id="{D41DD152-49C2-4BE3-B753-062AEDBFF8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0" y="1810"/>
                <a:ext cx="269" cy="110"/>
              </a:xfrm>
              <a:prstGeom prst="line">
                <a:avLst/>
              </a:prstGeom>
              <a:noFill/>
              <a:ln w="28575">
                <a:solidFill>
                  <a:srgbClr val="DDDDDD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93" name="Group 566">
            <a:extLst>
              <a:ext uri="{FF2B5EF4-FFF2-40B4-BE49-F238E27FC236}">
                <a16:creationId xmlns:a16="http://schemas.microsoft.com/office/drawing/2014/main" id="{D0508F1B-D91F-4369-97EF-CCFFA9DF0BDA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3727450"/>
            <a:ext cx="3262313" cy="942975"/>
            <a:chOff x="2369" y="2288"/>
            <a:chExt cx="2055" cy="594"/>
          </a:xfrm>
        </p:grpSpPr>
        <p:sp>
          <p:nvSpPr>
            <p:cNvPr id="94" name="Oval 567">
              <a:extLst>
                <a:ext uri="{FF2B5EF4-FFF2-40B4-BE49-F238E27FC236}">
                  <a16:creationId xmlns:a16="http://schemas.microsoft.com/office/drawing/2014/main" id="{596A6CFB-82C6-4ACC-9598-2FA7D482BAB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452677">
              <a:off x="3593" y="2523"/>
              <a:ext cx="171" cy="15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Oval 568">
              <a:extLst>
                <a:ext uri="{FF2B5EF4-FFF2-40B4-BE49-F238E27FC236}">
                  <a16:creationId xmlns:a16="http://schemas.microsoft.com/office/drawing/2014/main" id="{5CF736C0-B708-454B-9221-53C506784DD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452677">
              <a:off x="4261" y="2505"/>
              <a:ext cx="172" cy="155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Oval 569">
              <a:extLst>
                <a:ext uri="{FF2B5EF4-FFF2-40B4-BE49-F238E27FC236}">
                  <a16:creationId xmlns:a16="http://schemas.microsoft.com/office/drawing/2014/main" id="{350A0182-D0C4-45A1-AB3A-8D5AAC76353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452677">
              <a:off x="3854" y="2400"/>
              <a:ext cx="172" cy="15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Oval 570">
              <a:extLst>
                <a:ext uri="{FF2B5EF4-FFF2-40B4-BE49-F238E27FC236}">
                  <a16:creationId xmlns:a16="http://schemas.microsoft.com/office/drawing/2014/main" id="{4A5AE2D3-9A3A-4F8F-B70C-F3BD666ADD7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452677">
              <a:off x="3747" y="2719"/>
              <a:ext cx="172" cy="15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Oval 571">
              <a:extLst>
                <a:ext uri="{FF2B5EF4-FFF2-40B4-BE49-F238E27FC236}">
                  <a16:creationId xmlns:a16="http://schemas.microsoft.com/office/drawing/2014/main" id="{EAE8BF9D-2291-40FE-B5DF-FF53A0C18AC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2369" y="2559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Oval 572">
              <a:extLst>
                <a:ext uri="{FF2B5EF4-FFF2-40B4-BE49-F238E27FC236}">
                  <a16:creationId xmlns:a16="http://schemas.microsoft.com/office/drawing/2014/main" id="{2FB69274-59B7-4709-B397-6DD7F059644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2534" y="2288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Oval 573">
              <a:extLst>
                <a:ext uri="{FF2B5EF4-FFF2-40B4-BE49-F238E27FC236}">
                  <a16:creationId xmlns:a16="http://schemas.microsoft.com/office/drawing/2014/main" id="{17597E80-1830-463B-B213-EE304308489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2598" y="2610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1" name="Group 574">
            <a:extLst>
              <a:ext uri="{FF2B5EF4-FFF2-40B4-BE49-F238E27FC236}">
                <a16:creationId xmlns:a16="http://schemas.microsoft.com/office/drawing/2014/main" id="{7F8CB84E-2E78-4A92-B09E-8E226516C451}"/>
              </a:ext>
            </a:extLst>
          </p:cNvPr>
          <p:cNvGrpSpPr>
            <a:grpSpLocks/>
          </p:cNvGrpSpPr>
          <p:nvPr/>
        </p:nvGrpSpPr>
        <p:grpSpPr bwMode="auto">
          <a:xfrm>
            <a:off x="1836738" y="1660525"/>
            <a:ext cx="5222875" cy="3489325"/>
            <a:chOff x="977" y="921"/>
            <a:chExt cx="3290" cy="2229"/>
          </a:xfrm>
        </p:grpSpPr>
        <p:sp>
          <p:nvSpPr>
            <p:cNvPr id="102" name="Oval 575">
              <a:extLst>
                <a:ext uri="{FF2B5EF4-FFF2-40B4-BE49-F238E27FC236}">
                  <a16:creationId xmlns:a16="http://schemas.microsoft.com/office/drawing/2014/main" id="{E4532491-612D-4FBE-84D4-4E54FEF43EC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2859" y="2063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Oval 576">
              <a:extLst>
                <a:ext uri="{FF2B5EF4-FFF2-40B4-BE49-F238E27FC236}">
                  <a16:creationId xmlns:a16="http://schemas.microsoft.com/office/drawing/2014/main" id="{16201126-EE6E-4439-AAC6-C67C6D29C0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1366" y="2116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Oval 577">
              <a:extLst>
                <a:ext uri="{FF2B5EF4-FFF2-40B4-BE49-F238E27FC236}">
                  <a16:creationId xmlns:a16="http://schemas.microsoft.com/office/drawing/2014/main" id="{26D50CF2-8070-4762-80C5-E7BE3C606E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2038" y="1990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Oval 578">
              <a:extLst>
                <a:ext uri="{FF2B5EF4-FFF2-40B4-BE49-F238E27FC236}">
                  <a16:creationId xmlns:a16="http://schemas.microsoft.com/office/drawing/2014/main" id="{4C7B0097-9222-42EB-B2B7-35E7CBF2686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3286" y="2327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Oval 579">
              <a:extLst>
                <a:ext uri="{FF2B5EF4-FFF2-40B4-BE49-F238E27FC236}">
                  <a16:creationId xmlns:a16="http://schemas.microsoft.com/office/drawing/2014/main" id="{8347CF2D-D8E3-4391-B5CF-49E83667DD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2000" y="2615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Oval 580">
              <a:extLst>
                <a:ext uri="{FF2B5EF4-FFF2-40B4-BE49-F238E27FC236}">
                  <a16:creationId xmlns:a16="http://schemas.microsoft.com/office/drawing/2014/main" id="{0C276B76-58C5-4A98-AEA4-E932351CE58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3012" y="2255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Oval 581">
              <a:extLst>
                <a:ext uri="{FF2B5EF4-FFF2-40B4-BE49-F238E27FC236}">
                  <a16:creationId xmlns:a16="http://schemas.microsoft.com/office/drawing/2014/main" id="{113AA9AA-F442-4FFB-B4A8-FCEBF1CBF8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3233" y="2811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" name="Oval 582">
              <a:extLst>
                <a:ext uri="{FF2B5EF4-FFF2-40B4-BE49-F238E27FC236}">
                  <a16:creationId xmlns:a16="http://schemas.microsoft.com/office/drawing/2014/main" id="{196ACB01-DF4C-42A6-8044-83B9CC2F10C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1851" y="2217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" name="Oval 583">
              <a:extLst>
                <a:ext uri="{FF2B5EF4-FFF2-40B4-BE49-F238E27FC236}">
                  <a16:creationId xmlns:a16="http://schemas.microsoft.com/office/drawing/2014/main" id="{3E7E7983-9949-42D2-ACB6-A92D928B41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1361" y="2428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Oval 584">
              <a:extLst>
                <a:ext uri="{FF2B5EF4-FFF2-40B4-BE49-F238E27FC236}">
                  <a16:creationId xmlns:a16="http://schemas.microsoft.com/office/drawing/2014/main" id="{A6DF85B0-9826-40A5-A8C4-7971FC55BF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1197" y="1890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Oval 585">
              <a:extLst>
                <a:ext uri="{FF2B5EF4-FFF2-40B4-BE49-F238E27FC236}">
                  <a16:creationId xmlns:a16="http://schemas.microsoft.com/office/drawing/2014/main" id="{B49E6AC0-8669-4022-93BA-F5E8995D8A7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977" y="2178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Oval 586">
              <a:extLst>
                <a:ext uri="{FF2B5EF4-FFF2-40B4-BE49-F238E27FC236}">
                  <a16:creationId xmlns:a16="http://schemas.microsoft.com/office/drawing/2014/main" id="{2F1C5162-5C62-4DD3-8AF0-A34C47A2BC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1611" y="1804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" name="Oval 587">
              <a:extLst>
                <a:ext uri="{FF2B5EF4-FFF2-40B4-BE49-F238E27FC236}">
                  <a16:creationId xmlns:a16="http://schemas.microsoft.com/office/drawing/2014/main" id="{FCEBF33A-16D9-40CB-8784-03542A5F82D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1082" y="1670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Oval 588">
              <a:extLst>
                <a:ext uri="{FF2B5EF4-FFF2-40B4-BE49-F238E27FC236}">
                  <a16:creationId xmlns:a16="http://schemas.microsoft.com/office/drawing/2014/main" id="{A2CC12EE-C57E-454F-8745-5120D117E81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1994" y="1500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Oval 589">
              <a:extLst>
                <a:ext uri="{FF2B5EF4-FFF2-40B4-BE49-F238E27FC236}">
                  <a16:creationId xmlns:a16="http://schemas.microsoft.com/office/drawing/2014/main" id="{7A683723-921B-4367-A183-29A4D7E5105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2427" y="1670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" name="Oval 590">
              <a:extLst>
                <a:ext uri="{FF2B5EF4-FFF2-40B4-BE49-F238E27FC236}">
                  <a16:creationId xmlns:a16="http://schemas.microsoft.com/office/drawing/2014/main" id="{63753879-A4EC-4E45-BD7C-9811049D4A0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2964" y="921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Oval 591">
              <a:extLst>
                <a:ext uri="{FF2B5EF4-FFF2-40B4-BE49-F238E27FC236}">
                  <a16:creationId xmlns:a16="http://schemas.microsoft.com/office/drawing/2014/main" id="{1548A6D7-F290-43A3-B88F-F3A81438A25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2662" y="1261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Oval 592">
              <a:extLst>
                <a:ext uri="{FF2B5EF4-FFF2-40B4-BE49-F238E27FC236}">
                  <a16:creationId xmlns:a16="http://schemas.microsoft.com/office/drawing/2014/main" id="{4D52B5EE-F965-40CA-8F64-76B316EB09D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2834" y="1670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Oval 593">
              <a:extLst>
                <a:ext uri="{FF2B5EF4-FFF2-40B4-BE49-F238E27FC236}">
                  <a16:creationId xmlns:a16="http://schemas.microsoft.com/office/drawing/2014/main" id="{5B153A2C-36A9-423D-B591-361B3F5ED2F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3324" y="1357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" name="Oval 594">
              <a:extLst>
                <a:ext uri="{FF2B5EF4-FFF2-40B4-BE49-F238E27FC236}">
                  <a16:creationId xmlns:a16="http://schemas.microsoft.com/office/drawing/2014/main" id="{1881F9F2-D388-426B-9082-E9B8E7FE1F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1759" y="2701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" name="Oval 595">
              <a:extLst>
                <a:ext uri="{FF2B5EF4-FFF2-40B4-BE49-F238E27FC236}">
                  <a16:creationId xmlns:a16="http://schemas.microsoft.com/office/drawing/2014/main" id="{2CE99BAA-75D7-4C73-B8D9-3068A61A735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2182" y="2980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" name="Oval 596">
              <a:extLst>
                <a:ext uri="{FF2B5EF4-FFF2-40B4-BE49-F238E27FC236}">
                  <a16:creationId xmlns:a16="http://schemas.microsoft.com/office/drawing/2014/main" id="{C6E10A73-A3F9-4171-9CF9-93261F980CC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3813" y="1348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Oval 597">
              <a:extLst>
                <a:ext uri="{FF2B5EF4-FFF2-40B4-BE49-F238E27FC236}">
                  <a16:creationId xmlns:a16="http://schemas.microsoft.com/office/drawing/2014/main" id="{09C25D51-28D1-47E0-9FC4-590FCD866F9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3381" y="1876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Oval 598">
              <a:extLst>
                <a:ext uri="{FF2B5EF4-FFF2-40B4-BE49-F238E27FC236}">
                  <a16:creationId xmlns:a16="http://schemas.microsoft.com/office/drawing/2014/main" id="{48185F1E-BAA8-4D48-8004-707F7C7C0E9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3612" y="1819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" name="Oval 599">
              <a:extLst>
                <a:ext uri="{FF2B5EF4-FFF2-40B4-BE49-F238E27FC236}">
                  <a16:creationId xmlns:a16="http://schemas.microsoft.com/office/drawing/2014/main" id="{FEB4CC3D-BFBD-48B1-ABCF-5DA2F91871C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3535" y="2116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Oval 600">
              <a:extLst>
                <a:ext uri="{FF2B5EF4-FFF2-40B4-BE49-F238E27FC236}">
                  <a16:creationId xmlns:a16="http://schemas.microsoft.com/office/drawing/2014/main" id="{DD3FD094-EBBF-4F25-BF85-BF3696EBF1C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4111" y="1828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Oval 601">
              <a:extLst>
                <a:ext uri="{FF2B5EF4-FFF2-40B4-BE49-F238E27FC236}">
                  <a16:creationId xmlns:a16="http://schemas.microsoft.com/office/drawing/2014/main" id="{E042E353-B227-4E81-926E-CF6DED7B0A7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2139" y="2283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800000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9" name="Oval 602">
            <a:extLst>
              <a:ext uri="{FF2B5EF4-FFF2-40B4-BE49-F238E27FC236}">
                <a16:creationId xmlns:a16="http://schemas.microsoft.com/office/drawing/2014/main" id="{0451B6E9-C6F3-46AD-8484-22BE54BDCF5E}"/>
              </a:ext>
            </a:extLst>
          </p:cNvPr>
          <p:cNvSpPr>
            <a:spLocks noChangeArrowheads="1"/>
          </p:cNvSpPr>
          <p:nvPr/>
        </p:nvSpPr>
        <p:spPr bwMode="auto">
          <a:xfrm rot="1798273">
            <a:off x="2590800" y="2971800"/>
            <a:ext cx="2087563" cy="2087563"/>
          </a:xfrm>
          <a:prstGeom prst="ellipse">
            <a:avLst/>
          </a:prstGeom>
          <a:solidFill>
            <a:srgbClr val="FF9900">
              <a:alpha val="39999"/>
            </a:srgbClr>
          </a:solidFill>
          <a:ln w="3175" algn="ctr">
            <a:solidFill>
              <a:srgbClr val="CC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0" name="Oval 603">
            <a:extLst>
              <a:ext uri="{FF2B5EF4-FFF2-40B4-BE49-F238E27FC236}">
                <a16:creationId xmlns:a16="http://schemas.microsoft.com/office/drawing/2014/main" id="{210692EB-93BD-4B9B-AF8C-1F6CB4F8B031}"/>
              </a:ext>
            </a:extLst>
          </p:cNvPr>
          <p:cNvSpPr>
            <a:spLocks noChangeArrowheads="1"/>
          </p:cNvSpPr>
          <p:nvPr/>
        </p:nvSpPr>
        <p:spPr bwMode="auto">
          <a:xfrm rot="1798273">
            <a:off x="3867150" y="3346450"/>
            <a:ext cx="1905000" cy="1981200"/>
          </a:xfrm>
          <a:prstGeom prst="ellipse">
            <a:avLst/>
          </a:prstGeom>
          <a:solidFill>
            <a:srgbClr val="FF9900">
              <a:alpha val="39999"/>
            </a:srgbClr>
          </a:solidFill>
          <a:ln w="3175" algn="ctr">
            <a:solidFill>
              <a:srgbClr val="CC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1" name="Oval 604">
            <a:extLst>
              <a:ext uri="{FF2B5EF4-FFF2-40B4-BE49-F238E27FC236}">
                <a16:creationId xmlns:a16="http://schemas.microsoft.com/office/drawing/2014/main" id="{DA8B3233-2300-42FA-86A2-79904A19B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0725" y="2809875"/>
            <a:ext cx="2087563" cy="2087563"/>
          </a:xfrm>
          <a:prstGeom prst="ellipse">
            <a:avLst/>
          </a:prstGeom>
          <a:solidFill>
            <a:srgbClr val="FF9900">
              <a:alpha val="39999"/>
            </a:srgbClr>
          </a:solidFill>
          <a:ln w="3175" algn="ctr">
            <a:solidFill>
              <a:srgbClr val="CC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2" name="Oval 605">
            <a:extLst>
              <a:ext uri="{FF2B5EF4-FFF2-40B4-BE49-F238E27FC236}">
                <a16:creationId xmlns:a16="http://schemas.microsoft.com/office/drawing/2014/main" id="{1C5F0E88-C813-40A6-A2FD-303A5D1A2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429000"/>
            <a:ext cx="2087563" cy="2087563"/>
          </a:xfrm>
          <a:prstGeom prst="ellipse">
            <a:avLst/>
          </a:prstGeom>
          <a:solidFill>
            <a:srgbClr val="FF9900">
              <a:alpha val="39999"/>
            </a:srgbClr>
          </a:solidFill>
          <a:ln w="3175" algn="ctr">
            <a:solidFill>
              <a:srgbClr val="CC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3" name="Group 606">
            <a:extLst>
              <a:ext uri="{FF2B5EF4-FFF2-40B4-BE49-F238E27FC236}">
                <a16:creationId xmlns:a16="http://schemas.microsoft.com/office/drawing/2014/main" id="{3BA36473-B9EE-4DD8-8683-E0745BF2223A}"/>
              </a:ext>
            </a:extLst>
          </p:cNvPr>
          <p:cNvGrpSpPr>
            <a:grpSpLocks/>
          </p:cNvGrpSpPr>
          <p:nvPr/>
        </p:nvGrpSpPr>
        <p:grpSpPr bwMode="auto">
          <a:xfrm>
            <a:off x="1814513" y="1489075"/>
            <a:ext cx="5138737" cy="3648075"/>
            <a:chOff x="-4280" y="-3185"/>
            <a:chExt cx="3237" cy="2298"/>
          </a:xfrm>
        </p:grpSpPr>
        <p:grpSp>
          <p:nvGrpSpPr>
            <p:cNvPr id="134" name="Group 607">
              <a:extLst>
                <a:ext uri="{FF2B5EF4-FFF2-40B4-BE49-F238E27FC236}">
                  <a16:creationId xmlns:a16="http://schemas.microsoft.com/office/drawing/2014/main" id="{0D7CEF67-2D1B-4B59-8EA2-97D9A9AA7365}"/>
                </a:ext>
              </a:extLst>
            </p:cNvPr>
            <p:cNvGrpSpPr>
              <a:grpSpLocks/>
            </p:cNvGrpSpPr>
            <p:nvPr/>
          </p:nvGrpSpPr>
          <p:grpSpPr bwMode="auto">
            <a:xfrm rot="4452677">
              <a:off x="-2748" y="-2848"/>
              <a:ext cx="2042" cy="1368"/>
              <a:chOff x="1032" y="1146"/>
              <a:chExt cx="1226" cy="904"/>
            </a:xfrm>
          </p:grpSpPr>
          <p:sp>
            <p:nvSpPr>
              <p:cNvPr id="153" name="Oval 608">
                <a:extLst>
                  <a:ext uri="{FF2B5EF4-FFF2-40B4-BE49-F238E27FC236}">
                    <a16:creationId xmlns:a16="http://schemas.microsoft.com/office/drawing/2014/main" id="{BB3C6C73-0ADA-4332-AA7E-2507B4E610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1" y="1948"/>
                <a:ext cx="103" cy="102"/>
              </a:xfrm>
              <a:prstGeom prst="ellipse">
                <a:avLst/>
              </a:prstGeom>
              <a:gradFill rotWithShape="1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rect">
                  <a:fillToRect r="100000" b="100000"/>
                </a:path>
              </a:gra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4" name="Oval 609">
                <a:extLst>
                  <a:ext uri="{FF2B5EF4-FFF2-40B4-BE49-F238E27FC236}">
                    <a16:creationId xmlns:a16="http://schemas.microsoft.com/office/drawing/2014/main" id="{A2C02ED9-C2E1-4143-92CB-374EE91512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2" y="1679"/>
                <a:ext cx="103" cy="102"/>
              </a:xfrm>
              <a:prstGeom prst="ellipse">
                <a:avLst/>
              </a:prstGeom>
              <a:gradFill rotWithShape="1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rect">
                  <a:fillToRect r="100000" b="100000"/>
                </a:path>
              </a:gra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5" name="Oval 610">
                <a:extLst>
                  <a:ext uri="{FF2B5EF4-FFF2-40B4-BE49-F238E27FC236}">
                    <a16:creationId xmlns:a16="http://schemas.microsoft.com/office/drawing/2014/main" id="{CA4E02F7-A8D0-443B-9B66-FE3C3B02E9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1" y="1737"/>
                <a:ext cx="103" cy="102"/>
              </a:xfrm>
              <a:prstGeom prst="ellipse">
                <a:avLst/>
              </a:prstGeom>
              <a:gradFill rotWithShape="1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rect">
                  <a:fillToRect r="100000" b="100000"/>
                </a:path>
              </a:gra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6" name="Oval 611">
                <a:extLst>
                  <a:ext uri="{FF2B5EF4-FFF2-40B4-BE49-F238E27FC236}">
                    <a16:creationId xmlns:a16="http://schemas.microsoft.com/office/drawing/2014/main" id="{33C649F7-C110-4DE4-885C-7C0F1605F4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8" y="1780"/>
                <a:ext cx="103" cy="102"/>
              </a:xfrm>
              <a:prstGeom prst="ellipse">
                <a:avLst/>
              </a:prstGeom>
              <a:gradFill rotWithShape="1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rect">
                  <a:fillToRect r="100000" b="100000"/>
                </a:path>
              </a:gra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7" name="Oval 612">
                <a:extLst>
                  <a:ext uri="{FF2B5EF4-FFF2-40B4-BE49-F238E27FC236}">
                    <a16:creationId xmlns:a16="http://schemas.microsoft.com/office/drawing/2014/main" id="{580B616D-506F-41CA-8262-EB426E5795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" y="1924"/>
                <a:ext cx="103" cy="102"/>
              </a:xfrm>
              <a:prstGeom prst="ellipse">
                <a:avLst/>
              </a:prstGeom>
              <a:gradFill rotWithShape="1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rect">
                  <a:fillToRect r="100000" b="100000"/>
                </a:path>
              </a:gra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8" name="Oval 613">
                <a:extLst>
                  <a:ext uri="{FF2B5EF4-FFF2-40B4-BE49-F238E27FC236}">
                    <a16:creationId xmlns:a16="http://schemas.microsoft.com/office/drawing/2014/main" id="{52754930-C511-4956-8137-95E558BAD4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3" y="1530"/>
                <a:ext cx="103" cy="102"/>
              </a:xfrm>
              <a:prstGeom prst="ellipse">
                <a:avLst/>
              </a:prstGeom>
              <a:gradFill rotWithShape="1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rect">
                  <a:fillToRect r="100000" b="100000"/>
                </a:path>
              </a:gra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" name="Oval 614">
                <a:extLst>
                  <a:ext uri="{FF2B5EF4-FFF2-40B4-BE49-F238E27FC236}">
                    <a16:creationId xmlns:a16="http://schemas.microsoft.com/office/drawing/2014/main" id="{CCFEDC01-4009-410F-BA34-E83FC5BA25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1" y="1603"/>
                <a:ext cx="103" cy="102"/>
              </a:xfrm>
              <a:prstGeom prst="ellipse">
                <a:avLst/>
              </a:prstGeom>
              <a:gradFill rotWithShape="1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rect">
                  <a:fillToRect r="100000" b="100000"/>
                </a:path>
              </a:gra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" name="Oval 615">
                <a:extLst>
                  <a:ext uri="{FF2B5EF4-FFF2-40B4-BE49-F238E27FC236}">
                    <a16:creationId xmlns:a16="http://schemas.microsoft.com/office/drawing/2014/main" id="{DB84E81D-A958-4633-9B23-A67D80ACAB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4" y="1890"/>
                <a:ext cx="103" cy="102"/>
              </a:xfrm>
              <a:prstGeom prst="ellipse">
                <a:avLst/>
              </a:prstGeom>
              <a:gradFill rotWithShape="1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rect">
                  <a:fillToRect r="100000" b="100000"/>
                </a:path>
              </a:gra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" name="Oval 616">
                <a:extLst>
                  <a:ext uri="{FF2B5EF4-FFF2-40B4-BE49-F238E27FC236}">
                    <a16:creationId xmlns:a16="http://schemas.microsoft.com/office/drawing/2014/main" id="{65038006-5F44-4D15-A4ED-D7DD43744E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2" y="1434"/>
                <a:ext cx="103" cy="102"/>
              </a:xfrm>
              <a:prstGeom prst="ellipse">
                <a:avLst/>
              </a:prstGeom>
              <a:gradFill rotWithShape="1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rect">
                  <a:fillToRect r="100000" b="100000"/>
                </a:path>
              </a:gra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2" name="Oval 617">
                <a:extLst>
                  <a:ext uri="{FF2B5EF4-FFF2-40B4-BE49-F238E27FC236}">
                    <a16:creationId xmlns:a16="http://schemas.microsoft.com/office/drawing/2014/main" id="{FC207028-BAEB-4D3F-8092-90EB0AC2DD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2" y="1227"/>
                <a:ext cx="103" cy="102"/>
              </a:xfrm>
              <a:prstGeom prst="ellipse">
                <a:avLst/>
              </a:prstGeom>
              <a:gradFill rotWithShape="1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rect">
                  <a:fillToRect r="100000" b="100000"/>
                </a:path>
              </a:gra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3" name="Oval 618">
                <a:extLst>
                  <a:ext uri="{FF2B5EF4-FFF2-40B4-BE49-F238E27FC236}">
                    <a16:creationId xmlns:a16="http://schemas.microsoft.com/office/drawing/2014/main" id="{3168BBEF-5C5F-4153-89B7-37FAC85F5A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3" y="1146"/>
                <a:ext cx="103" cy="102"/>
              </a:xfrm>
              <a:prstGeom prst="ellipse">
                <a:avLst/>
              </a:prstGeom>
              <a:gradFill rotWithShape="1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rect">
                  <a:fillToRect r="100000" b="100000"/>
                </a:path>
              </a:gra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" name="Oval 619">
                <a:extLst>
                  <a:ext uri="{FF2B5EF4-FFF2-40B4-BE49-F238E27FC236}">
                    <a16:creationId xmlns:a16="http://schemas.microsoft.com/office/drawing/2014/main" id="{CAC6D356-E589-4848-9D59-A9B023F848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1559"/>
                <a:ext cx="103" cy="102"/>
              </a:xfrm>
              <a:prstGeom prst="ellipse">
                <a:avLst/>
              </a:prstGeom>
              <a:gradFill rotWithShape="1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rect">
                  <a:fillToRect r="100000" b="100000"/>
                </a:path>
              </a:gra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" name="Oval 620">
                <a:extLst>
                  <a:ext uri="{FF2B5EF4-FFF2-40B4-BE49-F238E27FC236}">
                    <a16:creationId xmlns:a16="http://schemas.microsoft.com/office/drawing/2014/main" id="{9E966035-82B8-4840-893C-14F571470F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6" y="1602"/>
                <a:ext cx="103" cy="102"/>
              </a:xfrm>
              <a:prstGeom prst="ellipse">
                <a:avLst/>
              </a:prstGeom>
              <a:gradFill rotWithShape="1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rect">
                  <a:fillToRect r="100000" b="100000"/>
                </a:path>
              </a:gra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6" name="Oval 621">
                <a:extLst>
                  <a:ext uri="{FF2B5EF4-FFF2-40B4-BE49-F238E27FC236}">
                    <a16:creationId xmlns:a16="http://schemas.microsoft.com/office/drawing/2014/main" id="{5EC0D97D-47DF-401C-A422-CBE33C9064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7" y="1174"/>
                <a:ext cx="103" cy="102"/>
              </a:xfrm>
              <a:prstGeom prst="ellipse">
                <a:avLst/>
              </a:prstGeom>
              <a:gradFill rotWithShape="1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rect">
                  <a:fillToRect r="100000" b="100000"/>
                </a:path>
              </a:gra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7" name="Oval 622">
                <a:extLst>
                  <a:ext uri="{FF2B5EF4-FFF2-40B4-BE49-F238E27FC236}">
                    <a16:creationId xmlns:a16="http://schemas.microsoft.com/office/drawing/2014/main" id="{24ADC0F8-0CCC-41F3-B486-4A850F7A97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8" y="1414"/>
                <a:ext cx="103" cy="102"/>
              </a:xfrm>
              <a:prstGeom prst="ellipse">
                <a:avLst/>
              </a:prstGeom>
              <a:gradFill rotWithShape="1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rect">
                  <a:fillToRect r="100000" b="100000"/>
                </a:path>
              </a:gra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8" name="Oval 623">
                <a:extLst>
                  <a:ext uri="{FF2B5EF4-FFF2-40B4-BE49-F238E27FC236}">
                    <a16:creationId xmlns:a16="http://schemas.microsoft.com/office/drawing/2014/main" id="{ABBAAB1E-B220-4556-9336-57FDF88D5F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" y="1539"/>
                <a:ext cx="103" cy="102"/>
              </a:xfrm>
              <a:prstGeom prst="ellipse">
                <a:avLst/>
              </a:prstGeom>
              <a:gradFill rotWithShape="1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rect">
                  <a:fillToRect r="100000" b="100000"/>
                </a:path>
              </a:gra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9" name="Oval 624">
                <a:extLst>
                  <a:ext uri="{FF2B5EF4-FFF2-40B4-BE49-F238E27FC236}">
                    <a16:creationId xmlns:a16="http://schemas.microsoft.com/office/drawing/2014/main" id="{41545E57-C030-4B9F-997B-0406341ABD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2" y="1760"/>
                <a:ext cx="103" cy="102"/>
              </a:xfrm>
              <a:prstGeom prst="ellipse">
                <a:avLst/>
              </a:prstGeom>
              <a:gradFill rotWithShape="1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rect">
                  <a:fillToRect r="100000" b="100000"/>
                </a:path>
              </a:gra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0" name="Oval 625">
                <a:extLst>
                  <a:ext uri="{FF2B5EF4-FFF2-40B4-BE49-F238E27FC236}">
                    <a16:creationId xmlns:a16="http://schemas.microsoft.com/office/drawing/2014/main" id="{3548F719-2984-4D05-8883-3F7E722968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0" y="1851"/>
                <a:ext cx="103" cy="102"/>
              </a:xfrm>
              <a:prstGeom prst="ellipse">
                <a:avLst/>
              </a:prstGeom>
              <a:gradFill rotWithShape="1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rect">
                  <a:fillToRect r="100000" b="100000"/>
                </a:path>
              </a:gra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5" name="Oval 626">
              <a:extLst>
                <a:ext uri="{FF2B5EF4-FFF2-40B4-BE49-F238E27FC236}">
                  <a16:creationId xmlns:a16="http://schemas.microsoft.com/office/drawing/2014/main" id="{1D75BF05-7FA9-49C4-AEA9-28C3C454EA1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-4280" y="-1868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" name="Oval 627">
              <a:extLst>
                <a:ext uri="{FF2B5EF4-FFF2-40B4-BE49-F238E27FC236}">
                  <a16:creationId xmlns:a16="http://schemas.microsoft.com/office/drawing/2014/main" id="{961AA69D-87A4-40DB-B153-3CCD51FEF8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-4160" y="-2348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7" name="Oval 628">
              <a:extLst>
                <a:ext uri="{FF2B5EF4-FFF2-40B4-BE49-F238E27FC236}">
                  <a16:creationId xmlns:a16="http://schemas.microsoft.com/office/drawing/2014/main" id="{6CC6BC7E-2DBE-42B3-AE94-C0C26B1BACC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-4058" y="-2140"/>
              <a:ext cx="156" cy="169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8" name="Oval 629">
              <a:extLst>
                <a:ext uri="{FF2B5EF4-FFF2-40B4-BE49-F238E27FC236}">
                  <a16:creationId xmlns:a16="http://schemas.microsoft.com/office/drawing/2014/main" id="{370DD266-DEB9-476D-90B5-CB1CBE841AE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-3908" y="-1925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Oval 630">
              <a:extLst>
                <a:ext uri="{FF2B5EF4-FFF2-40B4-BE49-F238E27FC236}">
                  <a16:creationId xmlns:a16="http://schemas.microsoft.com/office/drawing/2014/main" id="{DC985F1C-917E-467C-83B1-A609043B906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-3883" y="-1596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" name="Oval 631">
              <a:extLst>
                <a:ext uri="{FF2B5EF4-FFF2-40B4-BE49-F238E27FC236}">
                  <a16:creationId xmlns:a16="http://schemas.microsoft.com/office/drawing/2014/main" id="{A5E6E44A-4A2D-45E7-9F08-06327E99054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-3638" y="-2243"/>
              <a:ext cx="155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" name="Oval 632">
              <a:extLst>
                <a:ext uri="{FF2B5EF4-FFF2-40B4-BE49-F238E27FC236}">
                  <a16:creationId xmlns:a16="http://schemas.microsoft.com/office/drawing/2014/main" id="{81A96FF0-C8AB-42A3-9352-218F091173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-3367" y="-1864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2" name="Oval 633">
              <a:extLst>
                <a:ext uri="{FF2B5EF4-FFF2-40B4-BE49-F238E27FC236}">
                  <a16:creationId xmlns:a16="http://schemas.microsoft.com/office/drawing/2014/main" id="{16DE1F49-87D3-4BD8-A154-35852970B43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-3478" y="-1337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" name="Oval 634">
              <a:extLst>
                <a:ext uri="{FF2B5EF4-FFF2-40B4-BE49-F238E27FC236}">
                  <a16:creationId xmlns:a16="http://schemas.microsoft.com/office/drawing/2014/main" id="{9F5980EC-9443-4632-8EFB-861184E6A8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-3210" y="-2099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" name="Oval 635">
              <a:extLst>
                <a:ext uri="{FF2B5EF4-FFF2-40B4-BE49-F238E27FC236}">
                  <a16:creationId xmlns:a16="http://schemas.microsoft.com/office/drawing/2014/main" id="{AB2F2A87-EFB9-41BE-94A2-6644C142667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-3262" y="-2587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" name="Oval 636">
              <a:extLst>
                <a:ext uri="{FF2B5EF4-FFF2-40B4-BE49-F238E27FC236}">
                  <a16:creationId xmlns:a16="http://schemas.microsoft.com/office/drawing/2014/main" id="{A28357BE-549A-4030-972B-5759DBCE356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-2812" y="-2394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" name="Oval 637">
              <a:extLst>
                <a:ext uri="{FF2B5EF4-FFF2-40B4-BE49-F238E27FC236}">
                  <a16:creationId xmlns:a16="http://schemas.microsoft.com/office/drawing/2014/main" id="{1A04216C-9435-4C82-9799-13D306D0D6B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-3106" y="-1745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" name="Oval 638">
              <a:extLst>
                <a:ext uri="{FF2B5EF4-FFF2-40B4-BE49-F238E27FC236}">
                  <a16:creationId xmlns:a16="http://schemas.microsoft.com/office/drawing/2014/main" id="{2F965BD5-D44B-4464-B02E-467E541F62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-2926" y="-1505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8" name="Oval 639">
              <a:extLst>
                <a:ext uri="{FF2B5EF4-FFF2-40B4-BE49-F238E27FC236}">
                  <a16:creationId xmlns:a16="http://schemas.microsoft.com/office/drawing/2014/main" id="{481A47EF-F2F3-4B9E-8642-8C254DE87EE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-2761" y="-1776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" name="Oval 640">
              <a:extLst>
                <a:ext uri="{FF2B5EF4-FFF2-40B4-BE49-F238E27FC236}">
                  <a16:creationId xmlns:a16="http://schemas.microsoft.com/office/drawing/2014/main" id="{8EB6B31F-7204-4EA3-B0C0-A72FFAD8F8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-2697" y="-1454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Oval 641">
              <a:extLst>
                <a:ext uri="{FF2B5EF4-FFF2-40B4-BE49-F238E27FC236}">
                  <a16:creationId xmlns:a16="http://schemas.microsoft.com/office/drawing/2014/main" id="{10528523-9C7B-4E87-A2B1-AB3667998F1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-3261" y="-1440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1" name="Oval 642">
              <a:extLst>
                <a:ext uri="{FF2B5EF4-FFF2-40B4-BE49-F238E27FC236}">
                  <a16:creationId xmlns:a16="http://schemas.microsoft.com/office/drawing/2014/main" id="{7A40612F-B143-40D0-A511-DDE7FE14420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-3031" y="-1057"/>
              <a:ext cx="155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Oval 643">
              <a:extLst>
                <a:ext uri="{FF2B5EF4-FFF2-40B4-BE49-F238E27FC236}">
                  <a16:creationId xmlns:a16="http://schemas.microsoft.com/office/drawing/2014/main" id="{7185A62F-CDB7-4FD2-82B7-2DAE6FE868F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55224">
              <a:off x="-2401" y="-1982"/>
              <a:ext cx="156" cy="170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2F5E76"/>
                </a:gs>
              </a:gsLst>
              <a:path path="rect">
                <a:fillToRect r="100000" b="100000"/>
              </a:path>
            </a:gra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1" name="Oval 644">
            <a:extLst>
              <a:ext uri="{FF2B5EF4-FFF2-40B4-BE49-F238E27FC236}">
                <a16:creationId xmlns:a16="http://schemas.microsoft.com/office/drawing/2014/main" id="{ECA1DEDF-058C-4530-9A3D-6A1E04670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0" y="3632200"/>
            <a:ext cx="2087563" cy="2087563"/>
          </a:xfrm>
          <a:prstGeom prst="ellipse">
            <a:avLst/>
          </a:prstGeom>
          <a:solidFill>
            <a:srgbClr val="FF9900">
              <a:alpha val="39999"/>
            </a:srgbClr>
          </a:solidFill>
          <a:ln w="3175" algn="ctr">
            <a:solidFill>
              <a:srgbClr val="CC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2" name="Oval 645">
            <a:extLst>
              <a:ext uri="{FF2B5EF4-FFF2-40B4-BE49-F238E27FC236}">
                <a16:creationId xmlns:a16="http://schemas.microsoft.com/office/drawing/2014/main" id="{4AB34F86-6323-49A9-ACD9-4883AE504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343400"/>
            <a:ext cx="228600" cy="228600"/>
          </a:xfrm>
          <a:prstGeom prst="ellipse">
            <a:avLst/>
          </a:prstGeom>
          <a:gradFill rotWithShape="1">
            <a:gsLst>
              <a:gs pos="0">
                <a:srgbClr val="993366"/>
              </a:gs>
              <a:gs pos="100000">
                <a:srgbClr val="660033"/>
              </a:gs>
            </a:gsLst>
            <a:lin ang="5400000" scaled="1"/>
          </a:gra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3" name="Oval 646">
            <a:extLst>
              <a:ext uri="{FF2B5EF4-FFF2-40B4-BE49-F238E27FC236}">
                <a16:creationId xmlns:a16="http://schemas.microsoft.com/office/drawing/2014/main" id="{8C34F968-0A17-4A84-9DEA-8DF911D20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572000"/>
            <a:ext cx="228600" cy="228600"/>
          </a:xfrm>
          <a:prstGeom prst="ellipse">
            <a:avLst/>
          </a:prstGeom>
          <a:gradFill rotWithShape="1">
            <a:gsLst>
              <a:gs pos="0">
                <a:srgbClr val="993366"/>
              </a:gs>
              <a:gs pos="100000">
                <a:srgbClr val="660033"/>
              </a:gs>
            </a:gsLst>
            <a:lin ang="5400000" scaled="1"/>
          </a:gra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" name="Oval 647">
            <a:extLst>
              <a:ext uri="{FF2B5EF4-FFF2-40B4-BE49-F238E27FC236}">
                <a16:creationId xmlns:a16="http://schemas.microsoft.com/office/drawing/2014/main" id="{D84E4409-5246-4E17-8B36-3EA6D60AE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3657600"/>
            <a:ext cx="228600" cy="228600"/>
          </a:xfrm>
          <a:prstGeom prst="ellipse">
            <a:avLst/>
          </a:prstGeom>
          <a:gradFill rotWithShape="1">
            <a:gsLst>
              <a:gs pos="0">
                <a:srgbClr val="993366"/>
              </a:gs>
              <a:gs pos="100000">
                <a:srgbClr val="660033"/>
              </a:gs>
            </a:gsLst>
            <a:lin ang="5400000" scaled="1"/>
          </a:gra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5" name="Text Box 648">
            <a:extLst>
              <a:ext uri="{FF2B5EF4-FFF2-40B4-BE49-F238E27FC236}">
                <a16:creationId xmlns:a16="http://schemas.microsoft.com/office/drawing/2014/main" id="{6327F04C-9541-428E-AEF4-7CA7B9989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5943600"/>
            <a:ext cx="3733800" cy="579438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u="none"/>
              <a:t>Competition</a:t>
            </a:r>
          </a:p>
        </p:txBody>
      </p:sp>
      <p:sp>
        <p:nvSpPr>
          <p:cNvPr id="176" name="Oval 649">
            <a:extLst>
              <a:ext uri="{FF2B5EF4-FFF2-40B4-BE49-F238E27FC236}">
                <a16:creationId xmlns:a16="http://schemas.microsoft.com/office/drawing/2014/main" id="{6BB522CE-3504-4B1B-9113-AA03B486A380}"/>
              </a:ext>
            </a:extLst>
          </p:cNvPr>
          <p:cNvSpPr>
            <a:spLocks noChangeArrowheads="1"/>
          </p:cNvSpPr>
          <p:nvPr/>
        </p:nvSpPr>
        <p:spPr bwMode="auto">
          <a:xfrm rot="1798273">
            <a:off x="2590800" y="2971800"/>
            <a:ext cx="2087563" cy="2087563"/>
          </a:xfrm>
          <a:prstGeom prst="ellipse">
            <a:avLst/>
          </a:prstGeom>
          <a:solidFill>
            <a:srgbClr val="00CC66">
              <a:alpha val="39999"/>
            </a:srgbClr>
          </a:solidFill>
          <a:ln w="3175" algn="ctr">
            <a:solidFill>
              <a:srgbClr val="00CC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7" name="Oval 650">
            <a:extLst>
              <a:ext uri="{FF2B5EF4-FFF2-40B4-BE49-F238E27FC236}">
                <a16:creationId xmlns:a16="http://schemas.microsoft.com/office/drawing/2014/main" id="{2BDC6AF4-6570-4C93-8460-F5BF4BA3723A}"/>
              </a:ext>
            </a:extLst>
          </p:cNvPr>
          <p:cNvSpPr>
            <a:spLocks noChangeArrowheads="1"/>
          </p:cNvSpPr>
          <p:nvPr/>
        </p:nvSpPr>
        <p:spPr bwMode="auto">
          <a:xfrm rot="1798273">
            <a:off x="3886200" y="3352800"/>
            <a:ext cx="1905000" cy="1981200"/>
          </a:xfrm>
          <a:prstGeom prst="ellipse">
            <a:avLst/>
          </a:prstGeom>
          <a:solidFill>
            <a:srgbClr val="00CC66">
              <a:alpha val="39999"/>
            </a:srgbClr>
          </a:solidFill>
          <a:ln w="3175" algn="ctr">
            <a:solidFill>
              <a:srgbClr val="00CC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8" name="Oval 651">
            <a:extLst>
              <a:ext uri="{FF2B5EF4-FFF2-40B4-BE49-F238E27FC236}">
                <a16:creationId xmlns:a16="http://schemas.microsoft.com/office/drawing/2014/main" id="{9888999D-F452-4722-A055-BB50839F2584}"/>
              </a:ext>
            </a:extLst>
          </p:cNvPr>
          <p:cNvSpPr>
            <a:spLocks noChangeArrowheads="1"/>
          </p:cNvSpPr>
          <p:nvPr/>
        </p:nvSpPr>
        <p:spPr bwMode="auto">
          <a:xfrm rot="1798273">
            <a:off x="3505200" y="3886200"/>
            <a:ext cx="228600" cy="228600"/>
          </a:xfrm>
          <a:prstGeom prst="ellipse">
            <a:avLst/>
          </a:prstGeom>
          <a:gradFill rotWithShape="1">
            <a:gsLst>
              <a:gs pos="0">
                <a:srgbClr val="993366"/>
              </a:gs>
              <a:gs pos="100000">
                <a:srgbClr val="660033"/>
              </a:gs>
            </a:gsLst>
            <a:lin ang="5400000" scaled="1"/>
          </a:gra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9" name="Oval 652">
            <a:extLst>
              <a:ext uri="{FF2B5EF4-FFF2-40B4-BE49-F238E27FC236}">
                <a16:creationId xmlns:a16="http://schemas.microsoft.com/office/drawing/2014/main" id="{920EAB68-6786-46E0-B708-0CE5E9B8D82D}"/>
              </a:ext>
            </a:extLst>
          </p:cNvPr>
          <p:cNvSpPr>
            <a:spLocks noChangeArrowheads="1"/>
          </p:cNvSpPr>
          <p:nvPr/>
        </p:nvSpPr>
        <p:spPr bwMode="auto">
          <a:xfrm rot="1798273">
            <a:off x="4724400" y="4191000"/>
            <a:ext cx="227013" cy="231775"/>
          </a:xfrm>
          <a:prstGeom prst="ellipse">
            <a:avLst/>
          </a:prstGeom>
          <a:gradFill rotWithShape="1">
            <a:gsLst>
              <a:gs pos="0">
                <a:srgbClr val="993366"/>
              </a:gs>
              <a:gs pos="100000">
                <a:srgbClr val="660033"/>
              </a:gs>
            </a:gsLst>
            <a:lin ang="5400000" scaled="1"/>
          </a:gra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0" name="Text Box 653">
            <a:extLst>
              <a:ext uri="{FF2B5EF4-FFF2-40B4-BE49-F238E27FC236}">
                <a16:creationId xmlns:a16="http://schemas.microsoft.com/office/drawing/2014/main" id="{C0B51BD0-50C7-40F5-AB94-1DE7964FD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5943600"/>
            <a:ext cx="3810000" cy="579438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u="none"/>
              <a:t>Redundancy</a:t>
            </a:r>
          </a:p>
        </p:txBody>
      </p:sp>
      <p:sp>
        <p:nvSpPr>
          <p:cNvPr id="181" name="Oval 654">
            <a:extLst>
              <a:ext uri="{FF2B5EF4-FFF2-40B4-BE49-F238E27FC236}">
                <a16:creationId xmlns:a16="http://schemas.microsoft.com/office/drawing/2014/main" id="{F1C039BD-4859-4C00-B37D-F0AE3FD33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3429000"/>
            <a:ext cx="609600" cy="1600200"/>
          </a:xfrm>
          <a:prstGeom prst="ellipse">
            <a:avLst/>
          </a:prstGeom>
          <a:noFill/>
          <a:ln w="28575" algn="ctr">
            <a:solidFill>
              <a:srgbClr val="9497FE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2" name="Text Box 655">
            <a:extLst>
              <a:ext uri="{FF2B5EF4-FFF2-40B4-BE49-F238E27FC236}">
                <a16:creationId xmlns:a16="http://schemas.microsoft.com/office/drawing/2014/main" id="{FF36D2B5-6CF0-4FB2-9F5E-68B9AEB9E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5943600"/>
            <a:ext cx="3916363" cy="579438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u="none"/>
              <a:t>Increased Resolution</a:t>
            </a:r>
          </a:p>
        </p:txBody>
      </p:sp>
      <p:sp>
        <p:nvSpPr>
          <p:cNvPr id="183" name="Text Box 656">
            <a:extLst>
              <a:ext uri="{FF2B5EF4-FFF2-40B4-BE49-F238E27FC236}">
                <a16:creationId xmlns:a16="http://schemas.microsoft.com/office/drawing/2014/main" id="{15C2CC72-AEA3-41F6-835F-7C9FBCB5C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5943600"/>
            <a:ext cx="3733800" cy="854075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u="none"/>
              <a:t>Spatial Crosstalk </a:t>
            </a:r>
            <a:r>
              <a:rPr lang="en-US" sz="1800" b="1" u="none"/>
              <a:t>[Jordan &amp; Jacob, 1991]</a:t>
            </a:r>
          </a:p>
        </p:txBody>
      </p:sp>
      <p:pic>
        <p:nvPicPr>
          <p:cNvPr id="184" name="Picture 657">
            <a:extLst>
              <a:ext uri="{FF2B5EF4-FFF2-40B4-BE49-F238E27FC236}">
                <a16:creationId xmlns:a16="http://schemas.microsoft.com/office/drawing/2014/main" id="{121FC16A-DF99-47F8-8EBC-79808E760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8138" y="1560513"/>
            <a:ext cx="755650" cy="720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5" name="Text Box 658">
            <a:extLst>
              <a:ext uri="{FF2B5EF4-FFF2-40B4-BE49-F238E27FC236}">
                <a16:creationId xmlns:a16="http://schemas.microsoft.com/office/drawing/2014/main" id="{590CA438-BADE-4F2E-9D3B-16C07B8C2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5943600"/>
            <a:ext cx="3733800" cy="579438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u="none"/>
              <a:t>Sensory Input</a:t>
            </a:r>
          </a:p>
        </p:txBody>
      </p:sp>
      <p:sp>
        <p:nvSpPr>
          <p:cNvPr id="186" name="Text Box 659">
            <a:extLst>
              <a:ext uri="{FF2B5EF4-FFF2-40B4-BE49-F238E27FC236}">
                <a16:creationId xmlns:a16="http://schemas.microsoft.com/office/drawing/2014/main" id="{C782A2E1-C0D8-45D6-B357-B16B8AB0A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5943600"/>
            <a:ext cx="3733800" cy="579438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u="none"/>
              <a:t>Motor Control</a:t>
            </a:r>
          </a:p>
        </p:txBody>
      </p:sp>
      <p:pic>
        <p:nvPicPr>
          <p:cNvPr id="187" name="Picture 660">
            <a:extLst>
              <a:ext uri="{FF2B5EF4-FFF2-40B4-BE49-F238E27FC236}">
                <a16:creationId xmlns:a16="http://schemas.microsoft.com/office/drawing/2014/main" id="{BD4E3D31-9206-41FA-9F3D-D8EE55546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5619750"/>
            <a:ext cx="911225" cy="1162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8" name="Oval 662">
            <a:extLst>
              <a:ext uri="{FF2B5EF4-FFF2-40B4-BE49-F238E27FC236}">
                <a16:creationId xmlns:a16="http://schemas.microsoft.com/office/drawing/2014/main" id="{F30F1FB8-6C4A-45E3-BF34-F758EE76D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828800"/>
            <a:ext cx="228600" cy="228600"/>
          </a:xfrm>
          <a:prstGeom prst="ellipse">
            <a:avLst/>
          </a:prstGeom>
          <a:gradFill rotWithShape="1">
            <a:gsLst>
              <a:gs pos="0">
                <a:srgbClr val="993366"/>
              </a:gs>
              <a:gs pos="100000">
                <a:srgbClr val="660033"/>
              </a:gs>
            </a:gsLst>
            <a:lin ang="5400000" scaled="1"/>
          </a:gra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9" name="Oval 663">
            <a:extLst>
              <a:ext uri="{FF2B5EF4-FFF2-40B4-BE49-F238E27FC236}">
                <a16:creationId xmlns:a16="http://schemas.microsoft.com/office/drawing/2014/main" id="{97102E4E-F82F-4808-8159-7CBE38DAE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2667000"/>
            <a:ext cx="228600" cy="228600"/>
          </a:xfrm>
          <a:prstGeom prst="ellipse">
            <a:avLst/>
          </a:prstGeom>
          <a:gradFill rotWithShape="1">
            <a:gsLst>
              <a:gs pos="0">
                <a:srgbClr val="993366"/>
              </a:gs>
              <a:gs pos="100000">
                <a:srgbClr val="660033"/>
              </a:gs>
            </a:gsLst>
            <a:lin ang="5400000" scaled="1"/>
          </a:gradFill>
          <a:ln w="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1" name="Rectangle 12">
            <a:extLst>
              <a:ext uri="{FF2B5EF4-FFF2-40B4-BE49-F238E27FC236}">
                <a16:creationId xmlns:a16="http://schemas.microsoft.com/office/drawing/2014/main" id="{8BFD944E-A70D-4BFD-94B4-FAFF06DC6B01}"/>
              </a:ext>
            </a:extLst>
          </p:cNvPr>
          <p:cNvSpPr>
            <a:spLocks noRot="1" noChangeArrowheads="1"/>
          </p:cNvSpPr>
          <p:nvPr/>
        </p:nvSpPr>
        <p:spPr bwMode="auto">
          <a:xfrm>
            <a:off x="0" y="837619"/>
            <a:ext cx="9171883" cy="88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z="3200" b="1" u="non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Neural Regulation</a:t>
            </a:r>
          </a:p>
        </p:txBody>
      </p:sp>
    </p:spTree>
    <p:extLst>
      <p:ext uri="{BB962C8B-B14F-4D97-AF65-F5344CB8AC3E}">
        <p14:creationId xmlns:p14="http://schemas.microsoft.com/office/powerpoint/2010/main" val="247590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8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1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1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129" grpId="0" animBg="1"/>
      <p:bldP spid="129" grpId="1" animBg="1"/>
      <p:bldP spid="130" grpId="0" animBg="1"/>
      <p:bldP spid="130" grpId="1" animBg="1"/>
      <p:bldP spid="131" grpId="0" animBg="1"/>
      <p:bldP spid="132" grpId="0" animBg="1"/>
      <p:bldP spid="171" grpId="0" animBg="1"/>
      <p:bldP spid="172" grpId="0" animBg="1"/>
      <p:bldP spid="173" grpId="0" animBg="1"/>
      <p:bldP spid="174" grpId="0" animBg="1"/>
      <p:bldP spid="175" grpId="0"/>
      <p:bldP spid="176" grpId="0" animBg="1"/>
      <p:bldP spid="177" grpId="0" animBg="1"/>
      <p:bldP spid="178" grpId="0" animBg="1"/>
      <p:bldP spid="179" grpId="0" animBg="1"/>
      <p:bldP spid="180" grpId="0"/>
      <p:bldP spid="180" grpId="1"/>
      <p:bldP spid="181" grpId="0" animBg="1"/>
      <p:bldP spid="181" grpId="1" animBg="1"/>
      <p:bldP spid="182" grpId="0"/>
      <p:bldP spid="182" grpId="1"/>
      <p:bldP spid="183" grpId="0"/>
      <p:bldP spid="183" grpId="1"/>
      <p:bldP spid="185" grpId="0"/>
      <p:bldP spid="186" grpId="0"/>
      <p:bldP spid="188" grpId="0" animBg="1"/>
      <p:bldP spid="18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48625-7E25-4882-9246-A86490BF9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 Topology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13941-7ED6-4F11-A881-58A97929E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1E194A6C-6E1B-41F9-A6CD-40EE09064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981200"/>
            <a:ext cx="4038600" cy="355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66810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25343-5B98-47E1-8976-01629D519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Regulation within 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94304-ED1D-46FF-ABBA-5F7A123FF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CBEE9DA5-C616-4D03-AE1E-9FF99D919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45369"/>
            <a:ext cx="8610600" cy="327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9696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A6CED-39B8-487C-956F-2B687B289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Pad Construction Robot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33A2264-7F8D-4F45-A1AD-F342D23E3F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3588631"/>
              </p:ext>
            </p:extLst>
          </p:nvPr>
        </p:nvGraphicFramePr>
        <p:xfrm>
          <a:off x="242161" y="2286000"/>
          <a:ext cx="8588074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Bitmap Image" r:id="rId3" imgW="13878000" imgH="5172120" progId="Paint.Picture">
                  <p:embed/>
                </p:oleObj>
              </mc:Choice>
              <mc:Fallback>
                <p:oleObj name="Bitmap Image" r:id="rId3" imgW="13878000" imgH="517212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2161" y="2286000"/>
                        <a:ext cx="8588074" cy="320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7159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EE5A4-5E12-4F7A-9431-C8E9D1ADF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Chaining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EFFD74-B771-4F38-8649-F3F2B3A0F5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8946" y="1871504"/>
            <a:ext cx="7006107" cy="4105072"/>
          </a:xfrm>
        </p:spPr>
      </p:pic>
    </p:spTree>
    <p:extLst>
      <p:ext uri="{BB962C8B-B14F-4D97-AF65-F5344CB8AC3E}">
        <p14:creationId xmlns:p14="http://schemas.microsoft.com/office/powerpoint/2010/main" val="3060733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F14D5-5ECF-43BE-A604-6420BC1B4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Chaining and Aggregation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5732D-3A22-4A95-957E-531792A43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58057"/>
            <a:ext cx="4953000" cy="4463414"/>
          </a:xfrm>
        </p:spPr>
        <p:txBody>
          <a:bodyPr/>
          <a:lstStyle/>
          <a:p>
            <a:r>
              <a:rPr lang="en-US" dirty="0"/>
              <a:t>Chaining is form of an aggregation strategy</a:t>
            </a:r>
          </a:p>
          <a:p>
            <a:r>
              <a:rPr lang="en-US" dirty="0"/>
              <a:t>Requires close coordination but provides x advantage</a:t>
            </a:r>
          </a:p>
          <a:p>
            <a:r>
              <a:rPr lang="en-US" dirty="0"/>
              <a:t>Ancient Romans used Turtle Formations with great success in battle. </a:t>
            </a:r>
          </a:p>
          <a:p>
            <a:r>
              <a:rPr lang="en-US" dirty="0"/>
              <a:t>Ants use it as bridges, transport of large objects and a general defensive strategy against a larger threat.</a:t>
            </a:r>
          </a:p>
        </p:txBody>
      </p:sp>
      <p:pic>
        <p:nvPicPr>
          <p:cNvPr id="3074" name="Picture 2" descr="upload.wikimedia.org/wikipedia/commons/a/ac/Tes...">
            <a:extLst>
              <a:ext uri="{FF2B5EF4-FFF2-40B4-BE49-F238E27FC236}">
                <a16:creationId xmlns:a16="http://schemas.microsoft.com/office/drawing/2014/main" id="{F914F856-48F8-4F0B-B3CA-7E3F5971F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945369"/>
            <a:ext cx="3418398" cy="238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8F1620-C46B-4C42-A25B-0BA83E1F9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529" y="4648200"/>
            <a:ext cx="3298204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80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411F8-41CF-4F6F-A26E-A4F6FB1AD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 Chaining Behavior</a:t>
            </a:r>
          </a:p>
        </p:txBody>
      </p:sp>
      <p:pic>
        <p:nvPicPr>
          <p:cNvPr id="4" name="Online Media 3" title="How do army ants build bridges with no one in charge?">
            <a:hlinkClick r:id="" action="ppaction://media"/>
            <a:extLst>
              <a:ext uri="{FF2B5EF4-FFF2-40B4-BE49-F238E27FC236}">
                <a16:creationId xmlns:a16="http://schemas.microsoft.com/office/drawing/2014/main" id="{63760ECB-8CDF-4BD5-8CC4-9832A43A84E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98500" y="1944688"/>
            <a:ext cx="7900988" cy="446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41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19AE0-6758-4685-9A2F-3A93D858D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Chaining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EDC05-93C9-4BD1-B9BA-E62CB2CE9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robots can work cooperatively to clear the landing pad space – avoid antagonism</a:t>
            </a:r>
          </a:p>
          <a:p>
            <a:r>
              <a:rPr lang="en-US" dirty="0"/>
              <a:t>Exploit the advantage of parallelism</a:t>
            </a:r>
          </a:p>
          <a:p>
            <a:r>
              <a:rPr lang="en-US" dirty="0"/>
              <a:t>Load evenly distributed.</a:t>
            </a:r>
          </a:p>
          <a:p>
            <a:r>
              <a:rPr lang="en-US" dirty="0"/>
              <a:t>Reduced windrows per unit area.</a:t>
            </a:r>
          </a:p>
          <a:p>
            <a:endParaRPr lang="en-US" dirty="0"/>
          </a:p>
          <a:p>
            <a:r>
              <a:rPr lang="en-US" dirty="0"/>
              <a:t>Challenge:</a:t>
            </a:r>
          </a:p>
          <a:p>
            <a:r>
              <a:rPr lang="en-US" dirty="0"/>
              <a:t>How to coordinate the robots</a:t>
            </a:r>
          </a:p>
          <a:p>
            <a:r>
              <a:rPr lang="en-US" dirty="0"/>
              <a:t>How physically place them next to each other.</a:t>
            </a:r>
          </a:p>
        </p:txBody>
      </p:sp>
    </p:spTree>
    <p:extLst>
      <p:ext uri="{BB962C8B-B14F-4D97-AF65-F5344CB8AC3E}">
        <p14:creationId xmlns:p14="http://schemas.microsoft.com/office/powerpoint/2010/main" val="9525083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9CC1-8522-4D82-AB22-45BFD8E5A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Pad Construction Strategy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40FF48-6A49-4BDD-8AF3-BE4A1DB3B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6" y="2057400"/>
            <a:ext cx="8935596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954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3B2D8-7FA6-4666-85AE-85C3786F1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 Inputs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F93FCEE-EC38-4794-81F1-A6E074B99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715" y="1893916"/>
            <a:ext cx="7364569" cy="469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3478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933B-1E98-4B7D-AAD4-CC1D19F96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Chained Movement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2D6DF-DD01-4E7A-B1E1-28DA8DBED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5680D1-BC79-4CF0-82BB-3A0D4D94F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994675"/>
            <a:ext cx="8382000" cy="174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9872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159EB-24DD-48EE-B82E-6B3D57FFD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Specification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8142C-5224-4FDE-B33F-08898BBDC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Robots given blueprint of site to excavate/clear.  Also includes site for dumping regolith.</a:t>
            </a:r>
          </a:p>
          <a:p>
            <a:r>
              <a:rPr lang="en-US" dirty="0"/>
              <a:t>Blueprint specifies depth, grade, and don’t care areas.</a:t>
            </a:r>
          </a:p>
          <a:p>
            <a:r>
              <a:rPr lang="en-US" dirty="0"/>
              <a:t>The task is time limited.</a:t>
            </a:r>
          </a:p>
          <a:p>
            <a:r>
              <a:rPr lang="en-US" dirty="0"/>
              <a:t>Evolutionary training involves evaluation of 100+ scenarios.</a:t>
            </a:r>
          </a:p>
          <a:p>
            <a:r>
              <a:rPr lang="en-US" dirty="0"/>
              <a:t>Robots cannot collide.</a:t>
            </a:r>
          </a:p>
          <a:p>
            <a:r>
              <a:rPr lang="en-US" dirty="0"/>
              <a:t>Robots cannot get buried in regolith.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392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951E4-470D-4B62-A947-03E9A0C64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– No Chaining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AA0473-131E-4DEA-807C-FA777CF67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58057"/>
            <a:ext cx="6774287" cy="474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311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3E5FC-BBBA-44D9-A14D-DA5F87457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- Chaining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2ACEF7-03FA-4798-8A13-5B7ED5BE2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76400"/>
            <a:ext cx="7083380" cy="5097294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DD4B9080-C88C-4C4F-A670-7187CD079369}"/>
              </a:ext>
            </a:extLst>
          </p:cNvPr>
          <p:cNvSpPr txBox="1">
            <a:spLocks/>
          </p:cNvSpPr>
          <p:nvPr/>
        </p:nvSpPr>
        <p:spPr bwMode="auto">
          <a:xfrm>
            <a:off x="0" y="5124495"/>
            <a:ext cx="9144000" cy="13716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 </a:t>
            </a:r>
            <a:r>
              <a:rPr lang="en-US" sz="2800" u="none" kern="0" dirty="0">
                <a:solidFill>
                  <a:srgbClr val="000514"/>
                </a:solidFill>
                <a:latin typeface="Garamond"/>
              </a:rPr>
              <a:t>Under the right conditions chaining reduces learning time towards near-optimal solutions.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5028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07469-9402-44D1-80EF-E14FF6B51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Scalability – No Chaining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512C5B-4338-4748-A173-D16D07E03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52600"/>
            <a:ext cx="7727324" cy="5006502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D8B02E98-D23B-4087-A6D1-6D36635022B7}"/>
              </a:ext>
            </a:extLst>
          </p:cNvPr>
          <p:cNvSpPr txBox="1">
            <a:spLocks/>
          </p:cNvSpPr>
          <p:nvPr/>
        </p:nvSpPr>
        <p:spPr bwMode="auto">
          <a:xfrm>
            <a:off x="0" y="5124495"/>
            <a:ext cx="9144000" cy="13716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 </a:t>
            </a:r>
            <a:r>
              <a:rPr lang="en-US" sz="2800" u="none" kern="0" noProof="0" dirty="0">
                <a:solidFill>
                  <a:srgbClr val="000514"/>
                </a:solidFill>
                <a:latin typeface="Garamond"/>
              </a:rPr>
              <a:t>Reduced performance with too few robots due to insufficient labor.  Too many robots and we have </a:t>
            </a:r>
            <a:r>
              <a:rPr lang="en-US" sz="2800" u="none" kern="0" noProof="0" dirty="0" err="1">
                <a:solidFill>
                  <a:srgbClr val="000514"/>
                </a:solidFill>
                <a:latin typeface="Garamond"/>
              </a:rPr>
              <a:t>antago</a:t>
            </a:r>
            <a:r>
              <a:rPr lang="en-US" sz="2800" u="none" kern="0" dirty="0" err="1">
                <a:solidFill>
                  <a:srgbClr val="000514"/>
                </a:solidFill>
                <a:latin typeface="Garamond"/>
              </a:rPr>
              <a:t>nism</a:t>
            </a:r>
            <a:r>
              <a:rPr lang="en-US" sz="2800" u="none" kern="0" dirty="0">
                <a:solidFill>
                  <a:srgbClr val="000514"/>
                </a:solidFill>
                <a:latin typeface="Garamond"/>
              </a:rPr>
              <a:t>. 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6375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07469-9402-44D1-80EF-E14FF6B51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Scalability – Chaining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5B15F9-D95D-475A-82AA-3598FE2E0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6681"/>
            <a:ext cx="7200186" cy="4755013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D8B02E98-D23B-4087-A6D1-6D36635022B7}"/>
              </a:ext>
            </a:extLst>
          </p:cNvPr>
          <p:cNvSpPr txBox="1">
            <a:spLocks/>
          </p:cNvSpPr>
          <p:nvPr/>
        </p:nvSpPr>
        <p:spPr bwMode="auto">
          <a:xfrm>
            <a:off x="0" y="5124495"/>
            <a:ext cx="9144000" cy="13716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u="none" kern="0" dirty="0">
                <a:solidFill>
                  <a:srgbClr val="000514"/>
                </a:solidFill>
                <a:latin typeface="Garamond"/>
              </a:rPr>
              <a:t>A</a:t>
            </a:r>
            <a:r>
              <a:rPr lang="en-US" sz="2800" u="none" kern="0" noProof="0" dirty="0" err="1">
                <a:solidFill>
                  <a:srgbClr val="000514"/>
                </a:solidFill>
                <a:latin typeface="Garamond"/>
              </a:rPr>
              <a:t>ntagonism</a:t>
            </a:r>
            <a:r>
              <a:rPr lang="en-US" sz="2800" u="none" kern="0" noProof="0" dirty="0">
                <a:solidFill>
                  <a:srgbClr val="000514"/>
                </a:solidFill>
                <a:latin typeface="Garamond"/>
              </a:rPr>
              <a:t> can be significantly reduced and chaining is an advantage over a decentralized approach.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7323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94B41-0572-4BEC-BAE3-C8203C151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Experiment Comparison</a:t>
            </a:r>
          </a:p>
        </p:txBody>
      </p:sp>
      <p:pic>
        <p:nvPicPr>
          <p:cNvPr id="4" name="formation">
            <a:hlinkClick r:id="" action="ppaction://media"/>
            <a:extLst>
              <a:ext uri="{FF2B5EF4-FFF2-40B4-BE49-F238E27FC236}">
                <a16:creationId xmlns:a16="http://schemas.microsoft.com/office/drawing/2014/main" id="{DF1A27B5-150F-4B71-8FB5-4E234AAD2A5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9271" y="1880469"/>
            <a:ext cx="3995108" cy="2996598"/>
          </a:xfrm>
        </p:spPr>
      </p:pic>
      <p:pic>
        <p:nvPicPr>
          <p:cNvPr id="5" name="type2_3b">
            <a:hlinkClick r:id="" action="ppaction://media"/>
            <a:extLst>
              <a:ext uri="{FF2B5EF4-FFF2-40B4-BE49-F238E27FC236}">
                <a16:creationId xmlns:a16="http://schemas.microsoft.com/office/drawing/2014/main" id="{97069C3F-E4D8-4F08-8193-ECC61FF61A8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44092" y="1880469"/>
            <a:ext cx="3995108" cy="2996331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CF2740D-3A4E-4F54-9623-4D0E495D7F1F}"/>
              </a:ext>
            </a:extLst>
          </p:cNvPr>
          <p:cNvSpPr txBox="1">
            <a:spLocks/>
          </p:cNvSpPr>
          <p:nvPr/>
        </p:nvSpPr>
        <p:spPr bwMode="auto">
          <a:xfrm>
            <a:off x="457200" y="5181599"/>
            <a:ext cx="8382000" cy="1227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u="none" kern="0" dirty="0"/>
              <a:t>Chaining approach effective at clearing windrows.</a:t>
            </a:r>
          </a:p>
          <a:p>
            <a:r>
              <a:rPr lang="en-US" u="none" kern="0" dirty="0"/>
              <a:t>Unlikely to get stuck in closed loop that limits area coverage.</a:t>
            </a:r>
          </a:p>
        </p:txBody>
      </p:sp>
    </p:spTree>
    <p:extLst>
      <p:ext uri="{BB962C8B-B14F-4D97-AF65-F5344CB8AC3E}">
        <p14:creationId xmlns:p14="http://schemas.microsoft.com/office/powerpoint/2010/main" val="12436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11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136E4-7C66-4289-9734-94ADB7400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Fidelity Simulations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3C2128-288B-42D3-A56C-D53F1881C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1" y="1981200"/>
            <a:ext cx="4800600" cy="33819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7842F3-E077-4F64-85E2-34FE21721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635" y="1985244"/>
            <a:ext cx="3805517" cy="3377921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DB6FB14-0885-47F4-93B6-D71C691564ED}"/>
              </a:ext>
            </a:extLst>
          </p:cNvPr>
          <p:cNvSpPr txBox="1">
            <a:spLocks/>
          </p:cNvSpPr>
          <p:nvPr/>
        </p:nvSpPr>
        <p:spPr bwMode="auto">
          <a:xfrm>
            <a:off x="457200" y="5486308"/>
            <a:ext cx="8382000" cy="922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u="none" kern="0" dirty="0"/>
              <a:t>Chaining approach shows increased quality (flatness, contiguous) and requires reduced time for clearing an area.</a:t>
            </a:r>
          </a:p>
        </p:txBody>
      </p:sp>
    </p:spTree>
    <p:extLst>
      <p:ext uri="{BB962C8B-B14F-4D97-AF65-F5344CB8AC3E}">
        <p14:creationId xmlns:p14="http://schemas.microsoft.com/office/powerpoint/2010/main" val="356540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23683-6B4F-4542-8749-DDF181F98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Finite State Machine Controller Derived from ANT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13428F-26FC-4641-88DC-F8018A921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76" y="1828800"/>
            <a:ext cx="5604099" cy="4953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D11FABA-CAE1-4B8C-BD50-9239546B5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0" y="1945369"/>
            <a:ext cx="2590800" cy="4463414"/>
          </a:xfrm>
        </p:spPr>
        <p:txBody>
          <a:bodyPr/>
          <a:lstStyle/>
          <a:p>
            <a:r>
              <a:rPr lang="en-US" dirty="0"/>
              <a:t>Captures key behaviors</a:t>
            </a:r>
          </a:p>
          <a:p>
            <a:r>
              <a:rPr lang="en-US" dirty="0"/>
              <a:t>FSM easy to understand</a:t>
            </a:r>
          </a:p>
          <a:p>
            <a:r>
              <a:rPr lang="en-US" dirty="0"/>
              <a:t>Easy to port.</a:t>
            </a:r>
          </a:p>
          <a:p>
            <a:r>
              <a:rPr lang="en-US" dirty="0"/>
              <a:t>Helps with prediction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1520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137D6-37EA-41F1-930A-4E3738ECA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on a Mission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D09CEC-2149-47E6-AAF9-86A9137B2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52" y="1981200"/>
            <a:ext cx="7134896" cy="462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871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4FE3F-E7B3-4C96-A76A-920B21E64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D6769-2378-4694-B591-B54D25ECA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945369"/>
            <a:ext cx="8610600" cy="4463414"/>
          </a:xfrm>
        </p:spPr>
        <p:txBody>
          <a:bodyPr/>
          <a:lstStyle/>
          <a:p>
            <a:r>
              <a:rPr lang="en-US" dirty="0"/>
              <a:t>Chaining/aggregation approach shows promising results for area clearing tasks.</a:t>
            </a:r>
          </a:p>
          <a:p>
            <a:pPr lvl="1"/>
            <a:r>
              <a:rPr lang="en-US" sz="2400" dirty="0"/>
              <a:t>Increased quality, reduced time due to increased efficiency.</a:t>
            </a:r>
          </a:p>
          <a:p>
            <a:pPr lvl="1"/>
            <a:r>
              <a:rPr lang="en-US" sz="2400" dirty="0"/>
              <a:t>Avoids antagonism</a:t>
            </a:r>
          </a:p>
          <a:p>
            <a:r>
              <a:rPr lang="en-US" dirty="0"/>
              <a:t>Experiments have shown it clear windrows.  It has the potential to reduce rutting. More experiments needed.</a:t>
            </a:r>
          </a:p>
          <a:p>
            <a:r>
              <a:rPr lang="en-US" dirty="0"/>
              <a:t>Challenge is how to implement on real robots without substantial increase in complexity.</a:t>
            </a:r>
          </a:p>
          <a:p>
            <a:pPr lvl="1"/>
            <a:r>
              <a:rPr lang="en-US" sz="2000" dirty="0"/>
              <a:t>Deal with large obstacles  that may require unchaining (?)</a:t>
            </a:r>
          </a:p>
        </p:txBody>
      </p:sp>
    </p:spTree>
    <p:extLst>
      <p:ext uri="{BB962C8B-B14F-4D97-AF65-F5344CB8AC3E}">
        <p14:creationId xmlns:p14="http://schemas.microsoft.com/office/powerpoint/2010/main" val="20743851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83C01-D077-4E92-85F6-E1539D0B4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82A28-0284-4A01-9280-5D51D829A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Physical comparison of several candidate chaining methods including using docking.</a:t>
            </a:r>
          </a:p>
          <a:p>
            <a:r>
              <a:rPr lang="en-US" dirty="0"/>
              <a:t>Evaluation of robots performing chaining, dispersal and chaining.</a:t>
            </a:r>
          </a:p>
          <a:p>
            <a:r>
              <a:rPr lang="en-US" dirty="0"/>
              <a:t>Construction of half or third scale rover team for the landing pad construction task.</a:t>
            </a:r>
          </a:p>
        </p:txBody>
      </p:sp>
    </p:spTree>
    <p:extLst>
      <p:ext uri="{BB962C8B-B14F-4D97-AF65-F5344CB8AC3E}">
        <p14:creationId xmlns:p14="http://schemas.microsoft.com/office/powerpoint/2010/main" val="1541183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7"/>
          <p:cNvSpPr>
            <a:spLocks noChangeArrowheads="1"/>
          </p:cNvSpPr>
          <p:nvPr/>
        </p:nvSpPr>
        <p:spPr bwMode="auto">
          <a:xfrm>
            <a:off x="0" y="0"/>
            <a:ext cx="9144000" cy="68945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748" name="Rectangle 1"/>
          <p:cNvSpPr>
            <a:spLocks noChangeArrowheads="1"/>
          </p:cNvSpPr>
          <p:nvPr/>
        </p:nvSpPr>
        <p:spPr bwMode="auto">
          <a:xfrm>
            <a:off x="6162675" y="2112963"/>
            <a:ext cx="2981325" cy="24257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DADFD2-82FC-46F7-A740-095D67C8C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50A663-72D6-4098-9AB1-8BD37063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7212"/>
            <a:ext cx="9144000" cy="586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0678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9FDAA-94D9-46EA-9FCA-33FBAE2AB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62019"/>
            <a:ext cx="8382000" cy="715057"/>
          </a:xfrm>
        </p:spPr>
        <p:txBody>
          <a:bodyPr/>
          <a:lstStyle/>
          <a:p>
            <a:r>
              <a:rPr lang="en-US" sz="72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0502533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9FDAA-94D9-46EA-9FCA-33FBAE2AB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62019"/>
            <a:ext cx="8382000" cy="715057"/>
          </a:xfrm>
        </p:spPr>
        <p:txBody>
          <a:bodyPr/>
          <a:lstStyle/>
          <a:p>
            <a:r>
              <a:rPr lang="en-US" sz="7200" dirty="0"/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34045683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30" name="Rectangle 2" descr=" 8"/>
          <p:cNvSpPr txBox="1">
            <a:spLocks noRot="1" noChangeArrowheads="1"/>
          </p:cNvSpPr>
          <p:nvPr/>
        </p:nvSpPr>
        <p:spPr bwMode="auto">
          <a:xfrm>
            <a:off x="492125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FE228C-EF8A-44B1-9E16-7D967CE8B249}"/>
              </a:ext>
            </a:extLst>
          </p:cNvPr>
          <p:cNvSpPr/>
          <p:nvPr/>
        </p:nvSpPr>
        <p:spPr bwMode="auto">
          <a:xfrm>
            <a:off x="-25400" y="-12700"/>
            <a:ext cx="9169400" cy="6818313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548348-1E1E-4FD7-AE27-064C8B0F7015}"/>
              </a:ext>
            </a:extLst>
          </p:cNvPr>
          <p:cNvSpPr txBox="1"/>
          <p:nvPr/>
        </p:nvSpPr>
        <p:spPr>
          <a:xfrm>
            <a:off x="213518" y="5959147"/>
            <a:ext cx="87169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Microsoft YaHei" panose="020B0503020204020204" pitchFamily="34" charset="-122"/>
                <a:cs typeface="Arial" charset="0"/>
              </a:rPr>
              <a:t>Space and Terrestrial Robotic Exploration (SpaceTREx) Laboratory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14D41B-2D24-4E09-A588-A166907419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741" y="91746"/>
            <a:ext cx="4953000" cy="577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2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30" name="Rectangle 2" descr=" 8"/>
          <p:cNvSpPr txBox="1">
            <a:spLocks noRot="1" noChangeArrowheads="1"/>
          </p:cNvSpPr>
          <p:nvPr/>
        </p:nvSpPr>
        <p:spPr bwMode="auto">
          <a:xfrm>
            <a:off x="492125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FE228C-EF8A-44B1-9E16-7D967CE8B249}"/>
              </a:ext>
            </a:extLst>
          </p:cNvPr>
          <p:cNvSpPr/>
          <p:nvPr/>
        </p:nvSpPr>
        <p:spPr bwMode="auto">
          <a:xfrm>
            <a:off x="127000" y="-12700"/>
            <a:ext cx="8991600" cy="6818313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548348-1E1E-4FD7-AE27-064C8B0F7015}"/>
              </a:ext>
            </a:extLst>
          </p:cNvPr>
          <p:cNvSpPr txBox="1"/>
          <p:nvPr/>
        </p:nvSpPr>
        <p:spPr>
          <a:xfrm>
            <a:off x="127000" y="6096000"/>
            <a:ext cx="8716963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Microsoft YaHei" panose="020B0503020204020204" pitchFamily="34" charset="-122"/>
                <a:cs typeface="Times New Roman" panose="02020603050405020304" pitchFamily="18" charset="0"/>
              </a:rPr>
              <a:t>Asteroid Science, Technology and Exploration Research Organized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Microsoft YaHei" panose="020B0503020204020204" pitchFamily="34" charset="-122"/>
                <a:cs typeface="Times New Roman" panose="02020603050405020304" pitchFamily="18" charset="0"/>
              </a:rPr>
              <a:t>by Inclusive eDucation (ASTEROID) Center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5AB8B7-ACD9-4E89-8938-3216CD1510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169" y="58545"/>
            <a:ext cx="5057659" cy="590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4391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87501</TotalTime>
  <Words>959</Words>
  <Application>Microsoft Office PowerPoint</Application>
  <PresentationFormat>On-screen Show (4:3)</PresentationFormat>
  <Paragraphs>171</Paragraphs>
  <Slides>43</Slides>
  <Notes>5</Notes>
  <HiddenSlides>0</HiddenSlides>
  <MMClips>3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Arial</vt:lpstr>
      <vt:lpstr>Calibri</vt:lpstr>
      <vt:lpstr>Garamond</vt:lpstr>
      <vt:lpstr>Times New Roman</vt:lpstr>
      <vt:lpstr>Wingdings</vt:lpstr>
      <vt:lpstr>1_Stream</vt:lpstr>
      <vt:lpstr>2_Stream</vt:lpstr>
      <vt:lpstr>Bitmap Image</vt:lpstr>
      <vt:lpstr>PowerPoint Presentation</vt:lpstr>
      <vt:lpstr>Outline</vt:lpstr>
      <vt:lpstr>Motivation</vt:lpstr>
      <vt:lpstr>Motivation</vt:lpstr>
      <vt:lpstr> Motivation</vt:lpstr>
      <vt:lpstr>Importance of Launch and Landing Pads</vt:lpstr>
      <vt:lpstr>Challenges</vt:lpstr>
      <vt:lpstr>Keys to Lunar Base Robotics</vt:lpstr>
      <vt:lpstr>From Excavation to Construction</vt:lpstr>
      <vt:lpstr>Objective</vt:lpstr>
      <vt:lpstr>Approach</vt:lpstr>
      <vt:lpstr>Approach</vt:lpstr>
      <vt:lpstr>The Engineering Model:  Social Insects</vt:lpstr>
      <vt:lpstr>The Engineering Model:  Social Insects</vt:lpstr>
      <vt:lpstr>Computation Intelligence for Constructing LLPs</vt:lpstr>
      <vt:lpstr>Artificial Neural Tissues [Thangavelautham &amp; D’Eleuterio, 2005]</vt:lpstr>
      <vt:lpstr>PowerPoint Presentation</vt:lpstr>
      <vt:lpstr>ANT Topology</vt:lpstr>
      <vt:lpstr>Neural Regulation within ANT</vt:lpstr>
      <vt:lpstr>Landing Pad Construction Robot</vt:lpstr>
      <vt:lpstr>Chaining </vt:lpstr>
      <vt:lpstr>Why Chaining and Aggregation ?</vt:lpstr>
      <vt:lpstr>Ant Chaining Behavior</vt:lpstr>
      <vt:lpstr>Why Chaining ?</vt:lpstr>
      <vt:lpstr>Landing Pad Construction Strategy</vt:lpstr>
      <vt:lpstr>Sensor Inputs</vt:lpstr>
      <vt:lpstr>Chained Movement</vt:lpstr>
      <vt:lpstr>Task Specification</vt:lpstr>
      <vt:lpstr>Evolution – No Chaining</vt:lpstr>
      <vt:lpstr>Evolution - Chaining</vt:lpstr>
      <vt:lpstr>Scalability – No Chaining</vt:lpstr>
      <vt:lpstr>Scalability – Chaining</vt:lpstr>
      <vt:lpstr>Lab Experiment Comparison</vt:lpstr>
      <vt:lpstr>High Fidelity Simulations</vt:lpstr>
      <vt:lpstr>Finite State Machine Controller Derived from ANT</vt:lpstr>
      <vt:lpstr>Implementation on a Mission</vt:lpstr>
      <vt:lpstr>Discussion</vt:lpstr>
      <vt:lpstr>Future Work</vt:lpstr>
      <vt:lpstr>PowerPoint Presentation</vt:lpstr>
      <vt:lpstr>Thank You!</vt:lpstr>
      <vt:lpstr>Questions ?</vt:lpstr>
      <vt:lpstr>PowerPoint Presentation</vt:lpstr>
      <vt:lpstr>PowerPoint Presentation</vt:lpstr>
    </vt:vector>
  </TitlesOfParts>
  <Company>JL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Jekan Thanga</cp:lastModifiedBy>
  <cp:revision>919</cp:revision>
  <dcterms:created xsi:type="dcterms:W3CDTF">2008-05-21T01:02:12Z</dcterms:created>
  <dcterms:modified xsi:type="dcterms:W3CDTF">2022-04-30T03:03:45Z</dcterms:modified>
</cp:coreProperties>
</file>