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1529" r:id="rId3"/>
    <p:sldId id="1530" r:id="rId4"/>
    <p:sldId id="1532" r:id="rId5"/>
    <p:sldId id="1539" r:id="rId6"/>
    <p:sldId id="1524" r:id="rId7"/>
    <p:sldId id="1540" r:id="rId8"/>
    <p:sldId id="1536" r:id="rId9"/>
    <p:sldId id="1541" r:id="rId10"/>
    <p:sldId id="1535" r:id="rId11"/>
    <p:sldId id="1543" r:id="rId12"/>
    <p:sldId id="1528" r:id="rId13"/>
    <p:sldId id="1544" r:id="rId14"/>
    <p:sldId id="1534" r:id="rId15"/>
    <p:sldId id="258" r:id="rId16"/>
    <p:sldId id="259" r:id="rId17"/>
    <p:sldId id="260" r:id="rId18"/>
    <p:sldId id="1545" r:id="rId19"/>
    <p:sldId id="1527" r:id="rId20"/>
    <p:sldId id="153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909"/>
    <a:srgbClr val="AA72D4"/>
    <a:srgbClr val="3FA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84078" autoAdjust="0"/>
  </p:normalViewPr>
  <p:slideViewPr>
    <p:cSldViewPr snapToGrid="0">
      <p:cViewPr varScale="1">
        <p:scale>
          <a:sx n="72" d="100"/>
          <a:sy n="72" d="100"/>
        </p:scale>
        <p:origin x="100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BB7FFB-407C-4A68-8E2E-B212ACB68EB7}" type="doc">
      <dgm:prSet loTypeId="urn:microsoft.com/office/officeart/2005/8/layout/p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E426B924-7283-416B-A73E-20FAF9BAD925}">
      <dgm:prSet phldrT="[Text]"/>
      <dgm:spPr/>
      <dgm:t>
        <a:bodyPr anchor="ctr"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Science Motivation</a:t>
          </a:r>
        </a:p>
      </dgm:t>
    </dgm:pt>
    <dgm:pt modelId="{A77F7A02-3535-4B9A-B4F6-62E2D44EB596}" type="parTrans" cxnId="{86E89AF1-A936-48CB-9FE7-D8ACCF9EA407}">
      <dgm:prSet/>
      <dgm:spPr/>
      <dgm:t>
        <a:bodyPr/>
        <a:lstStyle/>
        <a:p>
          <a:endParaRPr lang="en-US"/>
        </a:p>
      </dgm:t>
    </dgm:pt>
    <dgm:pt modelId="{83D2A4B6-8275-4108-83EA-71B1575B334F}" type="sibTrans" cxnId="{86E89AF1-A936-48CB-9FE7-D8ACCF9EA407}">
      <dgm:prSet/>
      <dgm:spPr/>
      <dgm:t>
        <a:bodyPr/>
        <a:lstStyle/>
        <a:p>
          <a:endParaRPr lang="en-US"/>
        </a:p>
      </dgm:t>
    </dgm:pt>
    <dgm:pt modelId="{403AEE43-3B16-4235-AD20-33D896A0052A}">
      <dgm:prSet phldrT="[Text]"/>
      <dgm:spPr/>
      <dgm:t>
        <a:bodyPr anchor="ctr"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Planetary Defense</a:t>
          </a:r>
        </a:p>
      </dgm:t>
    </dgm:pt>
    <dgm:pt modelId="{E6CE15A0-0D7C-494C-8CFD-9D47071F1054}" type="parTrans" cxnId="{DEBDEC63-F5C6-42D5-9A2C-49F29F1E0B8B}">
      <dgm:prSet/>
      <dgm:spPr/>
      <dgm:t>
        <a:bodyPr/>
        <a:lstStyle/>
        <a:p>
          <a:endParaRPr lang="en-US"/>
        </a:p>
      </dgm:t>
    </dgm:pt>
    <dgm:pt modelId="{A6F44059-2CF2-48AD-8445-0C177FE6B821}" type="sibTrans" cxnId="{DEBDEC63-F5C6-42D5-9A2C-49F29F1E0B8B}">
      <dgm:prSet/>
      <dgm:spPr/>
      <dgm:t>
        <a:bodyPr/>
        <a:lstStyle/>
        <a:p>
          <a:endParaRPr lang="en-US"/>
        </a:p>
      </dgm:t>
    </dgm:pt>
    <dgm:pt modelId="{45115849-D1D5-49D0-A468-3ECC72D90570}">
      <dgm:prSet phldrT="[Text]"/>
      <dgm:spPr/>
      <dgm:t>
        <a:bodyPr anchor="ctr"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Technology Demonstration</a:t>
          </a:r>
        </a:p>
      </dgm:t>
    </dgm:pt>
    <dgm:pt modelId="{9CD79F30-8446-43B5-ACFC-CF2BA1F46388}" type="parTrans" cxnId="{87B71885-2DA5-4A44-AFE5-3C8071DCD228}">
      <dgm:prSet/>
      <dgm:spPr/>
      <dgm:t>
        <a:bodyPr/>
        <a:lstStyle/>
        <a:p>
          <a:endParaRPr lang="en-US"/>
        </a:p>
      </dgm:t>
    </dgm:pt>
    <dgm:pt modelId="{B21B25DA-1619-429C-A124-7112A8383110}" type="sibTrans" cxnId="{87B71885-2DA5-4A44-AFE5-3C8071DCD228}">
      <dgm:prSet/>
      <dgm:spPr/>
      <dgm:t>
        <a:bodyPr/>
        <a:lstStyle/>
        <a:p>
          <a:endParaRPr lang="en-US"/>
        </a:p>
      </dgm:t>
    </dgm:pt>
    <dgm:pt modelId="{F1D47FA8-91FB-4C90-88F7-685AF443AF89}" type="pres">
      <dgm:prSet presAssocID="{A6BB7FFB-407C-4A68-8E2E-B212ACB68EB7}" presName="Name0" presStyleCnt="0">
        <dgm:presLayoutVars>
          <dgm:dir/>
          <dgm:resizeHandles val="exact"/>
        </dgm:presLayoutVars>
      </dgm:prSet>
      <dgm:spPr/>
    </dgm:pt>
    <dgm:pt modelId="{3012BA17-A4E7-49D8-8439-6BFD91383226}" type="pres">
      <dgm:prSet presAssocID="{A6BB7FFB-407C-4A68-8E2E-B212ACB68EB7}" presName="bkgdShp" presStyleLbl="alignAccFollowNode1" presStyleIdx="0" presStyleCnt="1" custLinFactNeighborY="-456"/>
      <dgm:spPr/>
    </dgm:pt>
    <dgm:pt modelId="{7B0F8718-25D3-452D-97DD-24BC045C4F80}" type="pres">
      <dgm:prSet presAssocID="{A6BB7FFB-407C-4A68-8E2E-B212ACB68EB7}" presName="linComp" presStyleCnt="0"/>
      <dgm:spPr/>
    </dgm:pt>
    <dgm:pt modelId="{0431A575-1FC7-447A-BBCB-CDF687785DCF}" type="pres">
      <dgm:prSet presAssocID="{E426B924-7283-416B-A73E-20FAF9BAD925}" presName="compNode" presStyleCnt="0"/>
      <dgm:spPr/>
    </dgm:pt>
    <dgm:pt modelId="{0EA3E258-8970-4D8B-8AA4-A78A7E369015}" type="pres">
      <dgm:prSet presAssocID="{E426B924-7283-416B-A73E-20FAF9BAD925}" presName="node" presStyleLbl="node1" presStyleIdx="0" presStyleCnt="3">
        <dgm:presLayoutVars>
          <dgm:bulletEnabled val="1"/>
        </dgm:presLayoutVars>
      </dgm:prSet>
      <dgm:spPr/>
    </dgm:pt>
    <dgm:pt modelId="{0487D521-3151-4845-BCF2-5ADEE5709302}" type="pres">
      <dgm:prSet presAssocID="{E426B924-7283-416B-A73E-20FAF9BAD925}" presName="invisiNode" presStyleLbl="node1" presStyleIdx="0" presStyleCnt="3"/>
      <dgm:spPr/>
    </dgm:pt>
    <dgm:pt modelId="{ECF1713E-6009-45F5-A9AE-49E61A956BD1}" type="pres">
      <dgm:prSet presAssocID="{E426B924-7283-416B-A73E-20FAF9BAD925}" presName="imagNode" presStyleLbl="fgImgPlace1" presStyleIdx="0" presStyleCnt="3"/>
      <dgm:spPr>
        <a:blipFill rotWithShape="1">
          <a:blip xmlns:r="http://schemas.openxmlformats.org/officeDocument/2006/relationships" r:embed="rId1"/>
          <a:srcRect/>
          <a:stretch>
            <a:fillRect t="-9000" b="-9000"/>
          </a:stretch>
        </a:blipFill>
      </dgm:spPr>
    </dgm:pt>
    <dgm:pt modelId="{20BB7B0A-1F86-40F3-9CDA-AB63EFB51487}" type="pres">
      <dgm:prSet presAssocID="{83D2A4B6-8275-4108-83EA-71B1575B334F}" presName="sibTrans" presStyleLbl="sibTrans2D1" presStyleIdx="0" presStyleCnt="0"/>
      <dgm:spPr/>
    </dgm:pt>
    <dgm:pt modelId="{232BD912-3DF3-46F1-87BA-EDF3739B38B9}" type="pres">
      <dgm:prSet presAssocID="{403AEE43-3B16-4235-AD20-33D896A0052A}" presName="compNode" presStyleCnt="0"/>
      <dgm:spPr/>
    </dgm:pt>
    <dgm:pt modelId="{5570B143-612F-4A3D-9EA5-29118843A8A3}" type="pres">
      <dgm:prSet presAssocID="{403AEE43-3B16-4235-AD20-33D896A0052A}" presName="node" presStyleLbl="node1" presStyleIdx="1" presStyleCnt="3">
        <dgm:presLayoutVars>
          <dgm:bulletEnabled val="1"/>
        </dgm:presLayoutVars>
      </dgm:prSet>
      <dgm:spPr/>
    </dgm:pt>
    <dgm:pt modelId="{B44EE350-3CF6-4D99-9D0A-740404DC883E}" type="pres">
      <dgm:prSet presAssocID="{403AEE43-3B16-4235-AD20-33D896A0052A}" presName="invisiNode" presStyleLbl="node1" presStyleIdx="1" presStyleCnt="3"/>
      <dgm:spPr/>
    </dgm:pt>
    <dgm:pt modelId="{3D927E70-1C5F-4268-995A-FD52632743A8}" type="pres">
      <dgm:prSet presAssocID="{403AEE43-3B16-4235-AD20-33D896A0052A}" presName="imagNode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t="-14000" b="-14000"/>
          </a:stretch>
        </a:blipFill>
      </dgm:spPr>
    </dgm:pt>
    <dgm:pt modelId="{71032FA2-2390-4932-B052-F22395EB2332}" type="pres">
      <dgm:prSet presAssocID="{A6F44059-2CF2-48AD-8445-0C177FE6B821}" presName="sibTrans" presStyleLbl="sibTrans2D1" presStyleIdx="0" presStyleCnt="0"/>
      <dgm:spPr/>
    </dgm:pt>
    <dgm:pt modelId="{E414D4D3-F889-42E4-856C-8ADBA2D5BAD3}" type="pres">
      <dgm:prSet presAssocID="{45115849-D1D5-49D0-A468-3ECC72D90570}" presName="compNode" presStyleCnt="0"/>
      <dgm:spPr/>
    </dgm:pt>
    <dgm:pt modelId="{D0E98550-8AF9-4480-B8CB-3485D49E5F89}" type="pres">
      <dgm:prSet presAssocID="{45115849-D1D5-49D0-A468-3ECC72D90570}" presName="node" presStyleLbl="node1" presStyleIdx="2" presStyleCnt="3">
        <dgm:presLayoutVars>
          <dgm:bulletEnabled val="1"/>
        </dgm:presLayoutVars>
      </dgm:prSet>
      <dgm:spPr/>
    </dgm:pt>
    <dgm:pt modelId="{DE26D3EC-F10B-46B2-AA35-90D054736701}" type="pres">
      <dgm:prSet presAssocID="{45115849-D1D5-49D0-A468-3ECC72D90570}" presName="invisiNode" presStyleLbl="node1" presStyleIdx="2" presStyleCnt="3"/>
      <dgm:spPr/>
    </dgm:pt>
    <dgm:pt modelId="{747E2CE0-1B7B-479F-A6E2-A190497ED792}" type="pres">
      <dgm:prSet presAssocID="{45115849-D1D5-49D0-A468-3ECC72D90570}" presName="imagNode" presStyleLbl="f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t="-11000" b="-11000"/>
          </a:stretch>
        </a:blipFill>
      </dgm:spPr>
    </dgm:pt>
  </dgm:ptLst>
  <dgm:cxnLst>
    <dgm:cxn modelId="{5622BC5C-21B3-473B-BD79-075CAA23A1EE}" type="presOf" srcId="{E426B924-7283-416B-A73E-20FAF9BAD925}" destId="{0EA3E258-8970-4D8B-8AA4-A78A7E369015}" srcOrd="0" destOrd="0" presId="urn:microsoft.com/office/officeart/2005/8/layout/pList2"/>
    <dgm:cxn modelId="{DEBDEC63-F5C6-42D5-9A2C-49F29F1E0B8B}" srcId="{A6BB7FFB-407C-4A68-8E2E-B212ACB68EB7}" destId="{403AEE43-3B16-4235-AD20-33D896A0052A}" srcOrd="1" destOrd="0" parTransId="{E6CE15A0-0D7C-494C-8CFD-9D47071F1054}" sibTransId="{A6F44059-2CF2-48AD-8445-0C177FE6B821}"/>
    <dgm:cxn modelId="{B3A0C747-E3FF-4211-8B9D-505E3F256D7E}" type="presOf" srcId="{A6BB7FFB-407C-4A68-8E2E-B212ACB68EB7}" destId="{F1D47FA8-91FB-4C90-88F7-685AF443AF89}" srcOrd="0" destOrd="0" presId="urn:microsoft.com/office/officeart/2005/8/layout/pList2"/>
    <dgm:cxn modelId="{76ED994C-0E8A-4D7C-BC6B-29234C96EEB6}" type="presOf" srcId="{45115849-D1D5-49D0-A468-3ECC72D90570}" destId="{D0E98550-8AF9-4480-B8CB-3485D49E5F89}" srcOrd="0" destOrd="0" presId="urn:microsoft.com/office/officeart/2005/8/layout/pList2"/>
    <dgm:cxn modelId="{3C950258-54B1-427B-B76E-7403D3FFE797}" type="presOf" srcId="{83D2A4B6-8275-4108-83EA-71B1575B334F}" destId="{20BB7B0A-1F86-40F3-9CDA-AB63EFB51487}" srcOrd="0" destOrd="0" presId="urn:microsoft.com/office/officeart/2005/8/layout/pList2"/>
    <dgm:cxn modelId="{87B71885-2DA5-4A44-AFE5-3C8071DCD228}" srcId="{A6BB7FFB-407C-4A68-8E2E-B212ACB68EB7}" destId="{45115849-D1D5-49D0-A468-3ECC72D90570}" srcOrd="2" destOrd="0" parTransId="{9CD79F30-8446-43B5-ACFC-CF2BA1F46388}" sibTransId="{B21B25DA-1619-429C-A124-7112A8383110}"/>
    <dgm:cxn modelId="{0E0D11D3-254F-49DE-BB82-3FFCAD09D631}" type="presOf" srcId="{403AEE43-3B16-4235-AD20-33D896A0052A}" destId="{5570B143-612F-4A3D-9EA5-29118843A8A3}" srcOrd="0" destOrd="0" presId="urn:microsoft.com/office/officeart/2005/8/layout/pList2"/>
    <dgm:cxn modelId="{966612E4-C3F6-47B6-905F-6C9A61E751A6}" type="presOf" srcId="{A6F44059-2CF2-48AD-8445-0C177FE6B821}" destId="{71032FA2-2390-4932-B052-F22395EB2332}" srcOrd="0" destOrd="0" presId="urn:microsoft.com/office/officeart/2005/8/layout/pList2"/>
    <dgm:cxn modelId="{86E89AF1-A936-48CB-9FE7-D8ACCF9EA407}" srcId="{A6BB7FFB-407C-4A68-8E2E-B212ACB68EB7}" destId="{E426B924-7283-416B-A73E-20FAF9BAD925}" srcOrd="0" destOrd="0" parTransId="{A77F7A02-3535-4B9A-B4F6-62E2D44EB596}" sibTransId="{83D2A4B6-8275-4108-83EA-71B1575B334F}"/>
    <dgm:cxn modelId="{3B2759DE-3BFA-4D1C-80A4-ED6D2D39461A}" type="presParOf" srcId="{F1D47FA8-91FB-4C90-88F7-685AF443AF89}" destId="{3012BA17-A4E7-49D8-8439-6BFD91383226}" srcOrd="0" destOrd="0" presId="urn:microsoft.com/office/officeart/2005/8/layout/pList2"/>
    <dgm:cxn modelId="{7D0AA352-307C-449C-9572-202AA561B04C}" type="presParOf" srcId="{F1D47FA8-91FB-4C90-88F7-685AF443AF89}" destId="{7B0F8718-25D3-452D-97DD-24BC045C4F80}" srcOrd="1" destOrd="0" presId="urn:microsoft.com/office/officeart/2005/8/layout/pList2"/>
    <dgm:cxn modelId="{4075C518-6BAB-4FE6-8E91-3468CEADC3F3}" type="presParOf" srcId="{7B0F8718-25D3-452D-97DD-24BC045C4F80}" destId="{0431A575-1FC7-447A-BBCB-CDF687785DCF}" srcOrd="0" destOrd="0" presId="urn:microsoft.com/office/officeart/2005/8/layout/pList2"/>
    <dgm:cxn modelId="{532AC01C-2C99-4608-8282-9C3B3D103619}" type="presParOf" srcId="{0431A575-1FC7-447A-BBCB-CDF687785DCF}" destId="{0EA3E258-8970-4D8B-8AA4-A78A7E369015}" srcOrd="0" destOrd="0" presId="urn:microsoft.com/office/officeart/2005/8/layout/pList2"/>
    <dgm:cxn modelId="{2F62F588-8603-4993-B00B-D1AD4DA972C6}" type="presParOf" srcId="{0431A575-1FC7-447A-BBCB-CDF687785DCF}" destId="{0487D521-3151-4845-BCF2-5ADEE5709302}" srcOrd="1" destOrd="0" presId="urn:microsoft.com/office/officeart/2005/8/layout/pList2"/>
    <dgm:cxn modelId="{3DEC6EB1-F5D2-413B-BD52-3BCF0BF1AABF}" type="presParOf" srcId="{0431A575-1FC7-447A-BBCB-CDF687785DCF}" destId="{ECF1713E-6009-45F5-A9AE-49E61A956BD1}" srcOrd="2" destOrd="0" presId="urn:microsoft.com/office/officeart/2005/8/layout/pList2"/>
    <dgm:cxn modelId="{37A47347-EE0D-441A-8554-EFD7D9BF94A1}" type="presParOf" srcId="{7B0F8718-25D3-452D-97DD-24BC045C4F80}" destId="{20BB7B0A-1F86-40F3-9CDA-AB63EFB51487}" srcOrd="1" destOrd="0" presId="urn:microsoft.com/office/officeart/2005/8/layout/pList2"/>
    <dgm:cxn modelId="{24BB76E7-3C4F-40AA-B178-00C8E5A6B48F}" type="presParOf" srcId="{7B0F8718-25D3-452D-97DD-24BC045C4F80}" destId="{232BD912-3DF3-46F1-87BA-EDF3739B38B9}" srcOrd="2" destOrd="0" presId="urn:microsoft.com/office/officeart/2005/8/layout/pList2"/>
    <dgm:cxn modelId="{8757B721-7731-4E7D-AC2D-FF5332157476}" type="presParOf" srcId="{232BD912-3DF3-46F1-87BA-EDF3739B38B9}" destId="{5570B143-612F-4A3D-9EA5-29118843A8A3}" srcOrd="0" destOrd="0" presId="urn:microsoft.com/office/officeart/2005/8/layout/pList2"/>
    <dgm:cxn modelId="{8033AAE0-F89A-44E4-9829-6EC73B194A86}" type="presParOf" srcId="{232BD912-3DF3-46F1-87BA-EDF3739B38B9}" destId="{B44EE350-3CF6-4D99-9D0A-740404DC883E}" srcOrd="1" destOrd="0" presId="urn:microsoft.com/office/officeart/2005/8/layout/pList2"/>
    <dgm:cxn modelId="{F8B1F329-2403-4CE6-AF17-76197F732D21}" type="presParOf" srcId="{232BD912-3DF3-46F1-87BA-EDF3739B38B9}" destId="{3D927E70-1C5F-4268-995A-FD52632743A8}" srcOrd="2" destOrd="0" presId="urn:microsoft.com/office/officeart/2005/8/layout/pList2"/>
    <dgm:cxn modelId="{2BE2AE85-A83C-4A82-B551-CD1506B332F7}" type="presParOf" srcId="{7B0F8718-25D3-452D-97DD-24BC045C4F80}" destId="{71032FA2-2390-4932-B052-F22395EB2332}" srcOrd="3" destOrd="0" presId="urn:microsoft.com/office/officeart/2005/8/layout/pList2"/>
    <dgm:cxn modelId="{3B3B743D-1F65-4CF9-A618-D6A842B51C2D}" type="presParOf" srcId="{7B0F8718-25D3-452D-97DD-24BC045C4F80}" destId="{E414D4D3-F889-42E4-856C-8ADBA2D5BAD3}" srcOrd="4" destOrd="0" presId="urn:microsoft.com/office/officeart/2005/8/layout/pList2"/>
    <dgm:cxn modelId="{60DB55B8-D623-4C84-8D78-6094CCA6E372}" type="presParOf" srcId="{E414D4D3-F889-42E4-856C-8ADBA2D5BAD3}" destId="{D0E98550-8AF9-4480-B8CB-3485D49E5F89}" srcOrd="0" destOrd="0" presId="urn:microsoft.com/office/officeart/2005/8/layout/pList2"/>
    <dgm:cxn modelId="{0E36135F-0558-4BA4-AD53-921A42FEFCC8}" type="presParOf" srcId="{E414D4D3-F889-42E4-856C-8ADBA2D5BAD3}" destId="{DE26D3EC-F10B-46B2-AA35-90D054736701}" srcOrd="1" destOrd="0" presId="urn:microsoft.com/office/officeart/2005/8/layout/pList2"/>
    <dgm:cxn modelId="{7A6485E4-1556-43AA-8394-535E9FF067AE}" type="presParOf" srcId="{E414D4D3-F889-42E4-856C-8ADBA2D5BAD3}" destId="{747E2CE0-1B7B-479F-A6E2-A190497ED792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12BA17-A4E7-49D8-8439-6BFD91383226}">
      <dsp:nvSpPr>
        <dsp:cNvPr id="0" name=""/>
        <dsp:cNvSpPr/>
      </dsp:nvSpPr>
      <dsp:spPr>
        <a:xfrm>
          <a:off x="0" y="0"/>
          <a:ext cx="10515600" cy="1948091"/>
        </a:xfrm>
        <a:prstGeom prst="roundRect">
          <a:avLst>
            <a:gd name="adj" fmla="val 1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F1713E-6009-45F5-A9AE-49E61A956BD1}">
      <dsp:nvSpPr>
        <dsp:cNvPr id="0" name=""/>
        <dsp:cNvSpPr/>
      </dsp:nvSpPr>
      <dsp:spPr>
        <a:xfrm>
          <a:off x="315468" y="259745"/>
          <a:ext cx="3088957" cy="142860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t="-9000" b="-9000"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A3E258-8970-4D8B-8AA4-A78A7E369015}">
      <dsp:nvSpPr>
        <dsp:cNvPr id="0" name=""/>
        <dsp:cNvSpPr/>
      </dsp:nvSpPr>
      <dsp:spPr>
        <a:xfrm rot="10800000">
          <a:off x="315468" y="1948091"/>
          <a:ext cx="3088957" cy="2381000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Science Motivation</a:t>
          </a:r>
        </a:p>
      </dsp:txBody>
      <dsp:txXfrm rot="10800000">
        <a:off x="388692" y="1948091"/>
        <a:ext cx="2942509" cy="2307776"/>
      </dsp:txXfrm>
    </dsp:sp>
    <dsp:sp modelId="{3D927E70-1C5F-4268-995A-FD52632743A8}">
      <dsp:nvSpPr>
        <dsp:cNvPr id="0" name=""/>
        <dsp:cNvSpPr/>
      </dsp:nvSpPr>
      <dsp:spPr>
        <a:xfrm>
          <a:off x="3713321" y="259745"/>
          <a:ext cx="3088957" cy="142860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t="-14000" b="-14000"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70B143-612F-4A3D-9EA5-29118843A8A3}">
      <dsp:nvSpPr>
        <dsp:cNvPr id="0" name=""/>
        <dsp:cNvSpPr/>
      </dsp:nvSpPr>
      <dsp:spPr>
        <a:xfrm rot="10800000">
          <a:off x="3713321" y="1948091"/>
          <a:ext cx="3088957" cy="2381000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Planetary Defense</a:t>
          </a:r>
        </a:p>
      </dsp:txBody>
      <dsp:txXfrm rot="10800000">
        <a:off x="3786545" y="1948091"/>
        <a:ext cx="2942509" cy="2307776"/>
      </dsp:txXfrm>
    </dsp:sp>
    <dsp:sp modelId="{747E2CE0-1B7B-479F-A6E2-A190497ED792}">
      <dsp:nvSpPr>
        <dsp:cNvPr id="0" name=""/>
        <dsp:cNvSpPr/>
      </dsp:nvSpPr>
      <dsp:spPr>
        <a:xfrm>
          <a:off x="7111174" y="259745"/>
          <a:ext cx="3088957" cy="142860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11000" b="-11000"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E98550-8AF9-4480-B8CB-3485D49E5F89}">
      <dsp:nvSpPr>
        <dsp:cNvPr id="0" name=""/>
        <dsp:cNvSpPr/>
      </dsp:nvSpPr>
      <dsp:spPr>
        <a:xfrm rot="10800000">
          <a:off x="7111174" y="1948091"/>
          <a:ext cx="3088957" cy="2381000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Technology Demonstration</a:t>
          </a:r>
        </a:p>
      </dsp:txBody>
      <dsp:txXfrm rot="10800000">
        <a:off x="7184398" y="1948091"/>
        <a:ext cx="2942509" cy="23077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7B5471-076A-439E-9AED-D77C1E53CC62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86EE4C-75B3-4BCA-A407-D267B898E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14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Launch</a:t>
            </a:r>
          </a:p>
          <a:p>
            <a:r>
              <a:rPr lang="en-US" dirty="0"/>
              <a:t>Cruise</a:t>
            </a:r>
          </a:p>
          <a:p>
            <a:r>
              <a:rPr lang="en-US" dirty="0"/>
              <a:t>Arrive at Intercept Point</a:t>
            </a:r>
          </a:p>
          <a:p>
            <a:r>
              <a:rPr lang="en-US" dirty="0"/>
              <a:t>Deploy CubeSats</a:t>
            </a:r>
          </a:p>
          <a:p>
            <a:r>
              <a:rPr lang="en-US" dirty="0"/>
              <a:t>Collision</a:t>
            </a:r>
          </a:p>
          <a:p>
            <a:r>
              <a:rPr lang="en-US" dirty="0"/>
              <a:t>Sample Collection/Analysis</a:t>
            </a:r>
          </a:p>
          <a:p>
            <a:r>
              <a:rPr lang="en-US" dirty="0"/>
              <a:t>Retrieve CubeSats </a:t>
            </a:r>
          </a:p>
          <a:p>
            <a:r>
              <a:rPr lang="en-US" dirty="0"/>
              <a:t>Return trajectory / Decommission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86EE4C-75B3-4BCA-A407-D267B898EE9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1034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86EE4C-75B3-4BCA-A407-D267B898EE9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055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CA" sz="1800" b="0" i="0" u="none" strike="noStrike" baseline="0" dirty="0">
                <a:latin typeface="Times New Roman" panose="02020603050405020304" pitchFamily="18" charset="0"/>
              </a:rPr>
              <a:t>Carrier Sense Multiple Access</a:t>
            </a:r>
          </a:p>
          <a:p>
            <a:pPr algn="l"/>
            <a:r>
              <a:rPr lang="en-CA" sz="1800" b="0" i="0" u="none" strike="noStrike" baseline="0" dirty="0">
                <a:latin typeface="Times New Roman" panose="02020603050405020304" pitchFamily="18" charset="0"/>
              </a:rPr>
              <a:t>Code Division Multiple Access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86EE4C-75B3-4BCA-A407-D267B898EE9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5948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59" name="Google Shape;25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0" name="Google Shape;26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70" name="Google Shape;2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1" name="Google Shape;27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81" name="Google Shape;28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2" name="Google Shape;282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4.wdp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eg"/><Relationship Id="rId11" Type="http://schemas.openxmlformats.org/officeDocument/2006/relationships/image" Target="../media/image7.png"/><Relationship Id="rId5" Type="http://schemas.microsoft.com/office/2007/relationships/hdphoto" Target="../media/hdphoto1.wdp"/><Relationship Id="rId15" Type="http://schemas.openxmlformats.org/officeDocument/2006/relationships/image" Target="../media/image10.png"/><Relationship Id="rId10" Type="http://schemas.microsoft.com/office/2007/relationships/hdphoto" Target="../media/hdphoto3.wdp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0F79EB2-F0F4-47BF-A881-3FB1A9681B78}"/>
              </a:ext>
            </a:extLst>
          </p:cNvPr>
          <p:cNvSpPr/>
          <p:nvPr/>
        </p:nvSpPr>
        <p:spPr bwMode="auto">
          <a:xfrm>
            <a:off x="-24162" y="0"/>
            <a:ext cx="12216161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2272AA-F1AB-44D1-BD25-AD57C7A8DC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004F53-B428-4451-A1A2-AF7F0F6091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CE86EE-C7E0-413B-9DD7-3E3CC262A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39B7A4-D045-47B7-B83E-033779028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C22107-920B-4411-9EEF-889DF972C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627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87156-41E5-4A09-AB43-A8C31D4AF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8999"/>
            <a:ext cx="10515600" cy="87697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8AE67-EBF9-4296-B995-7EC162394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9947"/>
            <a:ext cx="10515600" cy="382701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4ED47C-92C3-42DD-8DBA-9C94BAEC9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BEB0FE-AB5F-4E3E-9AB4-4CE1C23AB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BE26E-451B-4F07-AEDF-C4888E151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F21DFD-AAE0-44FA-ABBF-8D46C7CBF5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055688"/>
          </a:xfrm>
          <a:prstGeom prst="rect">
            <a:avLst/>
          </a:prstGeom>
          <a:solidFill>
            <a:srgbClr val="000000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88A115D5-1C20-4EE7-B06F-97E56D7A4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41"/>
          <a:stretch>
            <a:fillRect/>
          </a:stretch>
        </p:blipFill>
        <p:spPr bwMode="auto">
          <a:xfrm rot="10800000" flipV="1">
            <a:off x="5286" y="461016"/>
            <a:ext cx="9144000" cy="58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C0105666-EBAD-4D13-8A13-C2444647D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01198">
            <a:off x="6571980" y="368979"/>
            <a:ext cx="384243" cy="18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D5C10591-83C5-439E-9458-F4E128C6F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00" b="98265" l="4523" r="899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215" y="-59634"/>
            <a:ext cx="122137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7C196E0-A3E9-465E-94E8-48C39CF44BB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7" r="48808" b="50429"/>
          <a:stretch/>
        </p:blipFill>
        <p:spPr>
          <a:xfrm rot="820518">
            <a:off x="4200674" y="271138"/>
            <a:ext cx="251270" cy="238159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4424A4D7-0B37-463A-9106-9AB0C9534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82" b="91444" l="9664" r="89916">
                        <a14:foregroundMark x1="42017" y1="6417" x2="42017" y2="6417"/>
                        <a14:foregroundMark x1="39076" y1="91444" x2="39076" y2="91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281" y="41858"/>
            <a:ext cx="990600" cy="77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C8078CD-33F5-44EE-87B2-B879F1F267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139" b="69792" l="33433" r="69851">
                        <a14:foregroundMark x1="61493" y1="22917" x2="61493" y2="22917"/>
                        <a14:foregroundMark x1="60896" y1="23264" x2="60896" y2="23264"/>
                        <a14:foregroundMark x1="62090" y1="28125" x2="62090" y2="28125"/>
                        <a14:foregroundMark x1="64478" y1="23264" x2="64478" y2="23264"/>
                        <a14:foregroundMark x1="53433" y1="24653" x2="53433" y2="24653"/>
                        <a14:foregroundMark x1="55522" y1="20139" x2="55522" y2="20139"/>
                        <a14:foregroundMark x1="58209" y1="22917" x2="58209" y2="22917"/>
                        <a14:foregroundMark x1="38507" y1="64583" x2="38507" y2="64583"/>
                        <a14:foregroundMark x1="33433" y1="63889" x2="33433" y2="63889"/>
                        <a14:foregroundMark x1="33731" y1="63889" x2="33731" y2="63889"/>
                        <a14:foregroundMark x1="53134" y1="69097" x2="53134" y2="69097"/>
                        <a14:foregroundMark x1="54328" y1="69792" x2="54328" y2="69792"/>
                        <a14:foregroundMark x1="68955" y1="69792" x2="68955" y2="69792"/>
                        <a14:foregroundMark x1="63881" y1="69097" x2="63881" y2="69097"/>
                        <a14:foregroundMark x1="64179" y1="68403" x2="64179" y2="68403"/>
                        <a14:foregroundMark x1="64179" y1="68403" x2="64179" y2="68403"/>
                        <a14:foregroundMark x1="65672" y1="67708" x2="65672" y2="67708"/>
                        <a14:foregroundMark x1="67761" y1="68403" x2="67761" y2="68403"/>
                        <a14:foregroundMark x1="59403" y1="69792" x2="59403" y2="69792"/>
                        <a14:foregroundMark x1="56716" y1="69792" x2="56716" y2="69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15556" r="25555" b="26666"/>
          <a:stretch>
            <a:fillRect/>
          </a:stretch>
        </p:blipFill>
        <p:spPr bwMode="auto">
          <a:xfrm>
            <a:off x="1388467" y="136525"/>
            <a:ext cx="6096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C4EF4D7-723E-4A87-8CF8-6DF09F57047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90829" y="159978"/>
            <a:ext cx="329763" cy="32122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B5BEE45-6E71-4C8C-ABA2-638467DBB3F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357" b="96970" l="2843" r="95652">
                        <a14:foregroundMark x1="74582" y1="17677" x2="74582" y2="17677"/>
                        <a14:foregroundMark x1="62709" y1="16498" x2="62709" y2="16498"/>
                        <a14:foregroundMark x1="71405" y1="16498" x2="71405" y2="16498"/>
                        <a14:foregroundMark x1="67057" y1="66835" x2="67057" y2="66835"/>
                        <a14:foregroundMark x1="52843" y1="75421" x2="52843" y2="75421"/>
                        <a14:foregroundMark x1="54013" y1="83165" x2="54013" y2="83165"/>
                        <a14:foregroundMark x1="54013" y1="81987" x2="54013" y2="81987"/>
                        <a14:foregroundMark x1="55017" y1="73401" x2="55017" y2="73401"/>
                        <a14:foregroundMark x1="58361" y1="64646" x2="58361" y2="64646"/>
                        <a14:foregroundMark x1="65886" y1="62458" x2="65886" y2="62458"/>
                        <a14:foregroundMark x1="73579" y1="67845" x2="73579" y2="67845"/>
                        <a14:foregroundMark x1="75753" y1="83165" x2="75753" y2="83165"/>
                        <a14:foregroundMark x1="38796" y1="89731" x2="38796" y2="89731"/>
                        <a14:foregroundMark x1="44314" y1="90741" x2="44314" y2="90741"/>
                        <a14:foregroundMark x1="47492" y1="91919" x2="47492" y2="91919"/>
                        <a14:foregroundMark x1="50836" y1="94108" x2="50836" y2="94108"/>
                        <a14:foregroundMark x1="51839" y1="96296" x2="51839" y2="96296"/>
                        <a14:foregroundMark x1="49666" y1="96296" x2="49666" y2="96296"/>
                        <a14:foregroundMark x1="50836" y1="97306" x2="50836" y2="97306"/>
                        <a14:foregroundMark x1="52843" y1="97306" x2="52843" y2="97306"/>
                        <a14:foregroundMark x1="3010" y1="60269" x2="3010" y2="60269"/>
                        <a14:foregroundMark x1="48662" y1="11111" x2="48662" y2="11111"/>
                        <a14:foregroundMark x1="58361" y1="7744" x2="58361" y2="7744"/>
                        <a14:foregroundMark x1="92977" y1="54714" x2="92977" y2="54714"/>
                        <a14:foregroundMark x1="45819" y1="2357" x2="45819" y2="2357"/>
                        <a14:foregroundMark x1="95652" y1="54714" x2="95652" y2="547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93912" y="268650"/>
            <a:ext cx="523596" cy="52009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27D86C2-9282-4203-B0C2-4A2AE3FE6766}"/>
              </a:ext>
            </a:extLst>
          </p:cNvPr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374" y="136525"/>
            <a:ext cx="1001976" cy="798196"/>
          </a:xfrm>
          <a:prstGeom prst="rect">
            <a:avLst/>
          </a:prstGeom>
        </p:spPr>
      </p:pic>
      <p:pic>
        <p:nvPicPr>
          <p:cNvPr id="21" name="Picture 20" descr="A picture containing diagram&#10;&#10;Description automatically generated">
            <a:extLst>
              <a:ext uri="{FF2B5EF4-FFF2-40B4-BE49-F238E27FC236}">
                <a16:creationId xmlns:a16="http://schemas.microsoft.com/office/drawing/2014/main" id="{C56F6B04-BEF2-4A94-87BD-478306F919C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223" y="91070"/>
            <a:ext cx="863341" cy="88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992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EECE3-9E2A-4E4E-8737-0AD5DB870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F653D5-8252-4FC4-9F23-8E7E40D12C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2EF64E-D5CA-4005-9900-8A1E34B5C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A365E-DC22-473B-80F9-B53231E69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DDD087-4CB7-4206-A81F-29C2978F2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74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217F6-CB0D-430E-B2FC-C907B1A76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41433A-4897-4DB1-9D7D-64D298B992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EEF741-E315-490D-B254-2C6758860B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63C35A-F704-4FA7-9A09-091AE6928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E8E03F-2709-497D-A8E0-663D9C893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7F3C55-2A80-4707-A172-2F4298C09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882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C3454-023B-4F07-AD1D-B0643F2D0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32595-C745-432F-884D-20AE35EA88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73AE73-CE0C-4BED-9688-F2C9E23CB5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B98866-360D-4520-B1E6-2F34264661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FE3FCD-CD27-402D-9F31-0A8F0C448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5EE812-0A5E-4C57-991C-0D086AD4E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954539-B620-4F0D-843B-04CBCCD36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A99238-B476-4D26-AFAE-320CDCF7B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634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AD0A8-30E6-4BFF-BDFA-80AA337A7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68833D-DD13-41A7-A00C-859CC5460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5C932A-4DB1-4044-B130-E2C352B62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59B3B2-88C6-4FAE-A634-050758029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847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F616BD-601A-42D6-B1C1-02D8EF9B0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B5BE75-9A51-4058-AA70-8B0A18A67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313700-2F9D-4B87-8701-DEBE4C262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269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E4ED5-E20D-4BB7-A82D-013323563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7E80C-C42E-4664-9CDF-EEA17F086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F549ED-9AE6-4D1D-897A-657179C804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E03544-29EB-4A29-A129-EDB88E1EF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A28BF8-FADB-4037-8C3E-4CA4BABB6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F7BCD-351C-4416-A38D-ECAD7BF1C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745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76833-191B-45AD-81B3-83F50F688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35BF1-4CA2-49C4-87F6-7D6DFB9571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B2D22C-6805-4029-88F2-3580F518E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F5793A-C229-4D00-8898-3E8EE8894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8E231D-6464-45F7-B84D-323B35255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99C47B-B5B6-4DEB-993C-6DE26E185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949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8D88B-5226-4595-80CC-E717B63DE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C99A19-64E0-4120-AE94-B3E8E42A50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5DBE79-DDF6-4D7B-82DC-228B373CB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BCAC5-EE77-4201-B690-3B511D61D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2F7AD5-1ED6-4698-A3C0-740B65E33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915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90E68A-D73B-48A1-8411-75B44620C5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3C2217-2D2D-4E03-BA4A-110CD02C68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C2BC15-AB3C-4835-997D-E5452D100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520DC-2AC2-4BF1-8462-6B83CCDE3C33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08A3A-DF90-4BAD-834E-94D8B3E9A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C77C15-3468-4191-8A09-98C7DC759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546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5D7292-2739-49C4-A830-032813BE3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4D587D-899F-4C42-82EF-30E45823BA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9B84A6-0E3C-4E2C-A4A1-7D8752872A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520DC-2AC2-4BF1-8462-6B83CCDE3C33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BD81F-34E7-4667-BBD6-A159CAA97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D07249-70AD-4118-A0D7-056B553853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5C5D5-F743-4D44-9CA6-34171177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863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Garamond" panose="020204040303010108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0243C4F7-7D34-44BF-8F91-7CF77393C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162" y="6104"/>
            <a:ext cx="1400175" cy="1100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DF59240-65D1-4266-A96A-7C4AF68374C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629" y="106987"/>
            <a:ext cx="1400175" cy="1115410"/>
          </a:xfrm>
          <a:prstGeom prst="rect">
            <a:avLst/>
          </a:prstGeom>
        </p:spPr>
      </p:pic>
      <p:pic>
        <p:nvPicPr>
          <p:cNvPr id="6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3BAB91A4-142B-43BE-8492-0437B34507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9971" y="78896"/>
            <a:ext cx="1200430" cy="1236259"/>
          </a:xfrm>
          <a:prstGeom prst="rect">
            <a:avLst/>
          </a:prstGeom>
        </p:spPr>
      </p:pic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1399A07F-F672-4866-AE7C-E7AA51E554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8916" y="87736"/>
            <a:ext cx="1200429" cy="1228935"/>
          </a:xfrm>
          <a:prstGeom prst="rect">
            <a:avLst/>
          </a:prstGeom>
        </p:spPr>
      </p:pic>
      <p:sp>
        <p:nvSpPr>
          <p:cNvPr id="9" name="Google Shape;241;p1">
            <a:extLst>
              <a:ext uri="{FF2B5EF4-FFF2-40B4-BE49-F238E27FC236}">
                <a16:creationId xmlns:a16="http://schemas.microsoft.com/office/drawing/2014/main" id="{0B8040C1-A600-49CB-B624-DCCE42EF49D3}"/>
              </a:ext>
            </a:extLst>
          </p:cNvPr>
          <p:cNvSpPr txBox="1"/>
          <p:nvPr/>
        </p:nvSpPr>
        <p:spPr>
          <a:xfrm>
            <a:off x="258192" y="5203904"/>
            <a:ext cx="1156432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Jiawei Qiu, </a:t>
            </a:r>
            <a:r>
              <a:rPr lang="en-US" sz="1600" b="1" i="0" u="none" strike="noStrike" cap="none" dirty="0" err="1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Virupakshan</a:t>
            </a:r>
            <a:r>
              <a:rPr lang="en-US" sz="1600" b="1" i="0" u="none" strike="noStrike" cap="none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lang="en-US" sz="1600" b="1" i="0" u="none" strike="noStrike" cap="none" dirty="0" err="1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Vilvanathan</a:t>
            </a:r>
            <a:r>
              <a:rPr lang="en-US" sz="1600" b="1" i="0" u="none" strike="noStrike" cap="none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, </a:t>
            </a:r>
            <a:r>
              <a:rPr lang="en-US" sz="1600" b="1" i="0" u="none" strike="noStrike" cap="none" dirty="0" err="1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Athip</a:t>
            </a:r>
            <a:r>
              <a:rPr lang="en-US" sz="1600" b="1" i="0" u="none" strike="noStrike" cap="none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lang="en-US" sz="1600" b="1" i="0" u="none" strike="noStrike" cap="none" dirty="0" err="1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Thirupathi</a:t>
            </a:r>
            <a:r>
              <a:rPr lang="en-US" sz="1600" b="1" i="0" u="none" strike="noStrike" cap="none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 Raj, Sebastian B. Miranda,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 Erik Asphaug, </a:t>
            </a:r>
            <a:r>
              <a:rPr lang="en-US" sz="1600" b="1" i="0" u="none" strike="noStrike" cap="none" dirty="0" err="1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Jekan</a:t>
            </a:r>
            <a:r>
              <a:rPr lang="en-US" sz="1600" b="1" i="0" u="none" strike="noStrike" cap="none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lang="en-US" sz="1600" b="1" i="0" u="none" strike="noStrike" cap="none" dirty="0" err="1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Thangavelautham</a:t>
            </a:r>
            <a:endParaRPr lang="en-US" sz="1600" b="1" i="0" u="none" strike="noStrike" cap="none" dirty="0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Space and Terrestrial Robotic Exploration (SpaceTREx) Laboratory</a:t>
            </a:r>
            <a:endParaRPr lang="en-US" sz="12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Aerospace and Mechanical Engineering Department</a:t>
            </a:r>
            <a:endParaRPr lang="en-US" sz="12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University of Arizona</a:t>
            </a:r>
            <a:endParaRPr lang="en-US" sz="1200" dirty="0"/>
          </a:p>
        </p:txBody>
      </p:sp>
      <p:sp>
        <p:nvSpPr>
          <p:cNvPr id="12" name="Google Shape;242;p1">
            <a:extLst>
              <a:ext uri="{FF2B5EF4-FFF2-40B4-BE49-F238E27FC236}">
                <a16:creationId xmlns:a16="http://schemas.microsoft.com/office/drawing/2014/main" id="{FD805C94-E4CC-45D3-85B3-B78C490985A9}"/>
              </a:ext>
            </a:extLst>
          </p:cNvPr>
          <p:cNvSpPr txBox="1"/>
          <p:nvPr/>
        </p:nvSpPr>
        <p:spPr>
          <a:xfrm>
            <a:off x="123825" y="4113153"/>
            <a:ext cx="11966576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CubeSat Asteroid Impact Matrix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Sample Return Mission Concept</a:t>
            </a:r>
          </a:p>
        </p:txBody>
      </p:sp>
      <p:pic>
        <p:nvPicPr>
          <p:cNvPr id="3" name="Picture 2" descr="A planet in space&#10;&#10;Description automatically generated with low confidence">
            <a:extLst>
              <a:ext uri="{FF2B5EF4-FFF2-40B4-BE49-F238E27FC236}">
                <a16:creationId xmlns:a16="http://schemas.microsoft.com/office/drawing/2014/main" id="{12FA383D-27F8-41FB-93F8-0C4A8E9542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211" y="1667669"/>
            <a:ext cx="4063999" cy="2286000"/>
          </a:xfrm>
          <a:prstGeom prst="rect">
            <a:avLst/>
          </a:prstGeom>
        </p:spPr>
      </p:pic>
      <p:pic>
        <p:nvPicPr>
          <p:cNvPr id="7" name="Picture 6" descr="A picture containing timeline&#10;&#10;Description automatically generated">
            <a:extLst>
              <a:ext uri="{FF2B5EF4-FFF2-40B4-BE49-F238E27FC236}">
                <a16:creationId xmlns:a16="http://schemas.microsoft.com/office/drawing/2014/main" id="{B17A901D-AD4D-4C84-24F9-BB01A0D617A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1" b="14613"/>
          <a:stretch/>
        </p:blipFill>
        <p:spPr>
          <a:xfrm>
            <a:off x="1281204" y="1747411"/>
            <a:ext cx="3962032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839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28C49-BF94-4D00-9C33-0AA9326FE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C004F-1A45-4579-A7C6-1F8AE0D334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Motivation</a:t>
            </a:r>
          </a:p>
          <a:p>
            <a:r>
              <a:rPr lang="en-US" dirty="0"/>
              <a:t>Challenge</a:t>
            </a:r>
          </a:p>
          <a:p>
            <a:r>
              <a:rPr lang="en-US" dirty="0"/>
              <a:t>Approach</a:t>
            </a:r>
          </a:p>
          <a:p>
            <a:pPr lvl="1"/>
            <a:r>
              <a:rPr lang="en-US" dirty="0"/>
              <a:t>Spacecraft design</a:t>
            </a:r>
          </a:p>
          <a:p>
            <a:pPr lvl="1"/>
            <a:r>
              <a:rPr lang="en-US" dirty="0"/>
              <a:t>Concept of Operation</a:t>
            </a:r>
          </a:p>
          <a:p>
            <a:pPr lvl="1"/>
            <a:r>
              <a:rPr lang="en-US" dirty="0"/>
              <a:t>Distributed satellite network</a:t>
            </a:r>
          </a:p>
          <a:p>
            <a:r>
              <a:rPr lang="en-US" dirty="0"/>
              <a:t>Conclusion / Future Work</a:t>
            </a:r>
          </a:p>
        </p:txBody>
      </p:sp>
    </p:spTree>
    <p:extLst>
      <p:ext uri="{BB962C8B-B14F-4D97-AF65-F5344CB8AC3E}">
        <p14:creationId xmlns:p14="http://schemas.microsoft.com/office/powerpoint/2010/main" val="856608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46424-58BA-4049-97FB-60E5E0904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563A7CB-8320-4CD3-B79B-8250B6DFAE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7647888"/>
              </p:ext>
            </p:extLst>
          </p:nvPr>
        </p:nvGraphicFramePr>
        <p:xfrm>
          <a:off x="838200" y="2349500"/>
          <a:ext cx="10515600" cy="43290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E4C855F-FAC3-40B8-B743-4FC8B75834BE}"/>
              </a:ext>
            </a:extLst>
          </p:cNvPr>
          <p:cNvSpPr txBox="1"/>
          <p:nvPr/>
        </p:nvSpPr>
        <p:spPr>
          <a:xfrm>
            <a:off x="3608719" y="3784387"/>
            <a:ext cx="6639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sz="1050" dirty="0">
                <a:solidFill>
                  <a:schemeClr val="bg1"/>
                </a:solidFill>
              </a:rPr>
              <a:t>(NASA)</a:t>
            </a:r>
            <a:endParaRPr lang="en-CA" sz="105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6B912F-50A5-4BE8-9CEC-B0B2AAFAAB3D}"/>
              </a:ext>
            </a:extLst>
          </p:cNvPr>
          <p:cNvSpPr txBox="1"/>
          <p:nvPr/>
        </p:nvSpPr>
        <p:spPr>
          <a:xfrm>
            <a:off x="1133914" y="2612467"/>
            <a:ext cx="865943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en-US" sz="1050" dirty="0">
                <a:solidFill>
                  <a:schemeClr val="bg1"/>
                </a:solidFill>
              </a:rPr>
              <a:t>Bennu</a:t>
            </a:r>
          </a:p>
          <a:p>
            <a:pPr algn="l"/>
            <a:r>
              <a:rPr lang="en-US" sz="1050" dirty="0">
                <a:solidFill>
                  <a:schemeClr val="bg1"/>
                </a:solidFill>
              </a:rPr>
              <a:t>Topological </a:t>
            </a:r>
          </a:p>
          <a:p>
            <a:pPr algn="l"/>
            <a:r>
              <a:rPr lang="en-US" sz="1050" dirty="0">
                <a:solidFill>
                  <a:schemeClr val="bg1"/>
                </a:solidFill>
              </a:rPr>
              <a:t>Map</a:t>
            </a:r>
            <a:endParaRPr lang="en-CA" sz="105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34B746-8A6B-4B36-B875-C4513BBE47B3}"/>
              </a:ext>
            </a:extLst>
          </p:cNvPr>
          <p:cNvSpPr txBox="1"/>
          <p:nvPr/>
        </p:nvSpPr>
        <p:spPr>
          <a:xfrm>
            <a:off x="4523290" y="2612467"/>
            <a:ext cx="78258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en-US" sz="1050" dirty="0">
                <a:solidFill>
                  <a:schemeClr val="bg1"/>
                </a:solidFill>
              </a:rPr>
              <a:t>Artist’s</a:t>
            </a:r>
          </a:p>
          <a:p>
            <a:pPr algn="l"/>
            <a:r>
              <a:rPr lang="en-US" sz="1050" dirty="0">
                <a:solidFill>
                  <a:schemeClr val="bg1"/>
                </a:solidFill>
              </a:rPr>
              <a:t>Impression</a:t>
            </a:r>
            <a:endParaRPr lang="en-CA" sz="105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ED6141-9685-4AF9-9E4F-8E31650C3B8B}"/>
              </a:ext>
            </a:extLst>
          </p:cNvPr>
          <p:cNvSpPr txBox="1"/>
          <p:nvPr/>
        </p:nvSpPr>
        <p:spPr>
          <a:xfrm>
            <a:off x="6972448" y="3784387"/>
            <a:ext cx="715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sz="1050" dirty="0">
                <a:solidFill>
                  <a:schemeClr val="bg1"/>
                </a:solidFill>
              </a:rPr>
              <a:t>(GETTY)</a:t>
            </a:r>
            <a:endParaRPr lang="en-CA" sz="1050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15B238-92A5-4D59-84E0-83527BA937A1}"/>
              </a:ext>
            </a:extLst>
          </p:cNvPr>
          <p:cNvSpPr txBox="1"/>
          <p:nvPr/>
        </p:nvSpPr>
        <p:spPr>
          <a:xfrm>
            <a:off x="10387473" y="3780540"/>
            <a:ext cx="6639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sz="1050" dirty="0">
                <a:solidFill>
                  <a:schemeClr val="bg1"/>
                </a:solidFill>
              </a:rPr>
              <a:t>(NASA)</a:t>
            </a:r>
            <a:endParaRPr lang="en-CA" sz="1050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3B4FEF-336E-41B6-B7E8-4B0919A59E3B}"/>
              </a:ext>
            </a:extLst>
          </p:cNvPr>
          <p:cNvSpPr txBox="1"/>
          <p:nvPr/>
        </p:nvSpPr>
        <p:spPr>
          <a:xfrm>
            <a:off x="7971136" y="2612467"/>
            <a:ext cx="101983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en-US" sz="1050" dirty="0">
                <a:solidFill>
                  <a:schemeClr val="bg1"/>
                </a:solidFill>
              </a:rPr>
              <a:t>DART Mission</a:t>
            </a:r>
            <a:endParaRPr lang="en-CA" sz="10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389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7">
            <a:extLst>
              <a:ext uri="{FF2B5EF4-FFF2-40B4-BE49-F238E27FC236}">
                <a16:creationId xmlns:a16="http://schemas.microsoft.com/office/drawing/2014/main" id="{616C5FFA-D3C2-449C-9AA2-5B40A06734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7168640"/>
              </p:ext>
            </p:extLst>
          </p:nvPr>
        </p:nvGraphicFramePr>
        <p:xfrm>
          <a:off x="1037618" y="3044303"/>
          <a:ext cx="10116764" cy="3588901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3330101">
                  <a:extLst>
                    <a:ext uri="{9D8B030D-6E8A-4147-A177-3AD203B41FA5}">
                      <a16:colId xmlns:a16="http://schemas.microsoft.com/office/drawing/2014/main" val="3376186550"/>
                    </a:ext>
                  </a:extLst>
                </a:gridCol>
                <a:gridCol w="2262221">
                  <a:extLst>
                    <a:ext uri="{9D8B030D-6E8A-4147-A177-3AD203B41FA5}">
                      <a16:colId xmlns:a16="http://schemas.microsoft.com/office/drawing/2014/main" val="3850688352"/>
                    </a:ext>
                  </a:extLst>
                </a:gridCol>
                <a:gridCol w="2262221">
                  <a:extLst>
                    <a:ext uri="{9D8B030D-6E8A-4147-A177-3AD203B41FA5}">
                      <a16:colId xmlns:a16="http://schemas.microsoft.com/office/drawing/2014/main" val="3779563276"/>
                    </a:ext>
                  </a:extLst>
                </a:gridCol>
                <a:gridCol w="2262221">
                  <a:extLst>
                    <a:ext uri="{9D8B030D-6E8A-4147-A177-3AD203B41FA5}">
                      <a16:colId xmlns:a16="http://schemas.microsoft.com/office/drawing/2014/main" val="2230409907"/>
                    </a:ext>
                  </a:extLst>
                </a:gridCol>
              </a:tblGrid>
              <a:tr h="517267">
                <a:tc>
                  <a:txBody>
                    <a:bodyPr/>
                    <a:lstStyle/>
                    <a:p>
                      <a:pPr algn="r"/>
                      <a:r>
                        <a:rPr lang="en-US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Mission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DART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OSIRIS-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REx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Hayabusa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6699342"/>
                  </a:ext>
                </a:extLst>
              </a:tr>
              <a:tr h="511939">
                <a:tc>
                  <a:txBody>
                    <a:bodyPr/>
                    <a:lstStyle/>
                    <a:p>
                      <a:pPr algn="r"/>
                      <a:r>
                        <a:rPr lang="en-US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Development Budget (USD$M)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588.5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(estimated)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8016938"/>
                  </a:ext>
                </a:extLst>
              </a:tr>
              <a:tr h="511939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Development Time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years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years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years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2336558"/>
                  </a:ext>
                </a:extLst>
              </a:tr>
              <a:tr h="511939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Mission Duration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month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years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year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9040186"/>
                  </a:ext>
                </a:extLst>
              </a:tr>
              <a:tr h="511939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 Body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Didymos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Bennu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Rygyu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0741377"/>
                  </a:ext>
                </a:extLst>
              </a:tr>
              <a:tr h="511939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Rendezvous return </a:t>
                      </a:r>
                      <a:r>
                        <a:rPr lang="el-GR" altLang="zh-CN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</a:t>
                      </a:r>
                      <a:r>
                        <a:rPr lang="en-US" altLang="zh-CN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 (km/s)</a:t>
                      </a:r>
                      <a:endParaRPr lang="en-US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6.97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0676356"/>
                  </a:ext>
                </a:extLst>
              </a:tr>
              <a:tr h="511939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Flyby return </a:t>
                      </a:r>
                      <a:r>
                        <a:rPr lang="el-GR" altLang="zh-CN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</a:t>
                      </a:r>
                      <a:r>
                        <a:rPr lang="en-US" altLang="zh-CN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 (km/s)</a:t>
                      </a:r>
                      <a:endParaRPr lang="en-US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282887968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1BF26B1D-DA08-DEBB-2043-19DA694E6EA9}"/>
              </a:ext>
            </a:extLst>
          </p:cNvPr>
          <p:cNvSpPr/>
          <p:nvPr/>
        </p:nvSpPr>
        <p:spPr bwMode="auto">
          <a:xfrm>
            <a:off x="5951289" y="1166163"/>
            <a:ext cx="5203093" cy="1659722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Estimated target for this mission concept: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USD$10M for spacecraft development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year development 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2-3 years mission duration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Flyby return 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for near Earth asteroids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D7DFD-1B10-9EFE-A270-0095967B0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8999"/>
            <a:ext cx="10515600" cy="876979"/>
          </a:xfrm>
        </p:spPr>
        <p:txBody>
          <a:bodyPr/>
          <a:lstStyle/>
          <a:p>
            <a:r>
              <a:rPr lang="en-US" altLang="zh-CN" dirty="0"/>
              <a:t>Challenges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546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94">
            <a:extLst>
              <a:ext uri="{FF2B5EF4-FFF2-40B4-BE49-F238E27FC236}">
                <a16:creationId xmlns:a16="http://schemas.microsoft.com/office/drawing/2014/main" id="{E68A077B-73EA-7B7C-73AE-DA75392724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3" t="12526" r="31451" b="7929"/>
          <a:stretch/>
        </p:blipFill>
        <p:spPr>
          <a:xfrm>
            <a:off x="2972280" y="2092452"/>
            <a:ext cx="4428278" cy="45254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882EC8E-42A5-4AE6-BE08-237E13EB3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Spacecraft Design</a:t>
            </a:r>
          </a:p>
        </p:txBody>
      </p: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A0F18E1E-8290-6488-5322-68BCB2F7433E}"/>
              </a:ext>
            </a:extLst>
          </p:cNvPr>
          <p:cNvCxnSpPr>
            <a:cxnSpLocks/>
            <a:stCxn id="40" idx="3"/>
          </p:cNvCxnSpPr>
          <p:nvPr/>
        </p:nvCxnSpPr>
        <p:spPr>
          <a:xfrm>
            <a:off x="2193656" y="2875696"/>
            <a:ext cx="2540269" cy="876898"/>
          </a:xfrm>
          <a:prstGeom prst="bentConnector3">
            <a:avLst>
              <a:gd name="adj1" fmla="val 90871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FD8BD72-75EF-370D-5404-98DA799DEB6E}"/>
              </a:ext>
            </a:extLst>
          </p:cNvPr>
          <p:cNvCxnSpPr>
            <a:cxnSpLocks/>
          </p:cNvCxnSpPr>
          <p:nvPr/>
        </p:nvCxnSpPr>
        <p:spPr>
          <a:xfrm>
            <a:off x="2218366" y="5948871"/>
            <a:ext cx="1844497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3341C2C8-015D-3022-6A72-1CA8EF30CB3F}"/>
              </a:ext>
            </a:extLst>
          </p:cNvPr>
          <p:cNvSpPr txBox="1"/>
          <p:nvPr/>
        </p:nvSpPr>
        <p:spPr>
          <a:xfrm>
            <a:off x="548783" y="5759705"/>
            <a:ext cx="1644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CA" sz="1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Docking Adapter</a:t>
            </a:r>
          </a:p>
          <a:p>
            <a:pPr algn="r"/>
            <a:r>
              <a:rPr lang="en-CA" sz="1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(male)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E8248FB-7AA8-DC67-1F4A-9A0BDD68A3C9}"/>
              </a:ext>
            </a:extLst>
          </p:cNvPr>
          <p:cNvSpPr txBox="1"/>
          <p:nvPr/>
        </p:nvSpPr>
        <p:spPr>
          <a:xfrm>
            <a:off x="393163" y="2706419"/>
            <a:ext cx="18004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On-board computer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B5ECDA7-F2A1-4F71-6775-B6D0B6C02F95}"/>
              </a:ext>
            </a:extLst>
          </p:cNvPr>
          <p:cNvSpPr txBox="1"/>
          <p:nvPr/>
        </p:nvSpPr>
        <p:spPr>
          <a:xfrm>
            <a:off x="644834" y="4777526"/>
            <a:ext cx="15488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Extendable</a:t>
            </a:r>
          </a:p>
          <a:p>
            <a:pPr algn="ctr"/>
            <a:r>
              <a:rPr lang="en-US" altLang="zh-CN" sz="1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Aerogel Capture</a:t>
            </a:r>
            <a:endParaRPr lang="en-CA" sz="16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537EC66-7877-3783-E4C2-8FCA187773AE}"/>
              </a:ext>
            </a:extLst>
          </p:cNvPr>
          <p:cNvSpPr txBox="1"/>
          <p:nvPr/>
        </p:nvSpPr>
        <p:spPr>
          <a:xfrm>
            <a:off x="765443" y="3203696"/>
            <a:ext cx="14282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Radio Telecom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C10FE77-2564-8388-8ED8-9BB07AECBC09}"/>
              </a:ext>
            </a:extLst>
          </p:cNvPr>
          <p:cNvSpPr txBox="1"/>
          <p:nvPr/>
        </p:nvSpPr>
        <p:spPr>
          <a:xfrm>
            <a:off x="498833" y="3750247"/>
            <a:ext cx="16948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Telescope Camera</a:t>
            </a:r>
          </a:p>
          <a:p>
            <a:pPr algn="r"/>
            <a:r>
              <a:rPr lang="en-CA" sz="1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Spectrometer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A81DFE5-C7A3-2E95-593F-19F6331B2EFB}"/>
              </a:ext>
            </a:extLst>
          </p:cNvPr>
          <p:cNvSpPr txBox="1"/>
          <p:nvPr/>
        </p:nvSpPr>
        <p:spPr>
          <a:xfrm>
            <a:off x="548783" y="2072940"/>
            <a:ext cx="1644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CA" sz="1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Docking Adapter </a:t>
            </a:r>
          </a:p>
          <a:p>
            <a:pPr algn="r"/>
            <a:r>
              <a:rPr lang="en-CA" sz="1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female</a:t>
            </a:r>
            <a:r>
              <a:rPr lang="en-CA" sz="1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170A87D-37D4-95CB-0C6D-D998CBD8BD42}"/>
              </a:ext>
            </a:extLst>
          </p:cNvPr>
          <p:cNvSpPr txBox="1"/>
          <p:nvPr/>
        </p:nvSpPr>
        <p:spPr>
          <a:xfrm>
            <a:off x="6625063" y="5023747"/>
            <a:ext cx="5822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LED</a:t>
            </a:r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03B15F8B-68F2-3816-B7C4-30500224AD03}"/>
              </a:ext>
            </a:extLst>
          </p:cNvPr>
          <p:cNvCxnSpPr>
            <a:cxnSpLocks/>
            <a:stCxn id="83" idx="1"/>
          </p:cNvCxnSpPr>
          <p:nvPr/>
        </p:nvCxnSpPr>
        <p:spPr>
          <a:xfrm flipH="1">
            <a:off x="5936271" y="5193024"/>
            <a:ext cx="68879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91D80437-AEC8-B35C-70D3-1160A68E7915}"/>
              </a:ext>
            </a:extLst>
          </p:cNvPr>
          <p:cNvSpPr txBox="1"/>
          <p:nvPr/>
        </p:nvSpPr>
        <p:spPr>
          <a:xfrm>
            <a:off x="5076329" y="5916827"/>
            <a:ext cx="203934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sz="1050" dirty="0"/>
              <a:t>V. </a:t>
            </a:r>
            <a:r>
              <a:rPr lang="en-US" sz="1050" dirty="0" err="1"/>
              <a:t>Vilvanathan</a:t>
            </a:r>
            <a:r>
              <a:rPr lang="en-US" sz="1050" dirty="0"/>
              <a:t>, </a:t>
            </a:r>
            <a:r>
              <a:rPr lang="en-US" sz="1050" dirty="0" err="1"/>
              <a:t>A</a:t>
            </a:r>
            <a:r>
              <a:rPr lang="en-US" altLang="zh-CN" sz="1050" dirty="0" err="1"/>
              <a:t>thip</a:t>
            </a:r>
            <a:r>
              <a:rPr lang="en-US" sz="1050" dirty="0"/>
              <a:t>. T. Raj </a:t>
            </a:r>
          </a:p>
          <a:p>
            <a:r>
              <a:rPr lang="en-US" sz="1050" dirty="0" err="1"/>
              <a:t>SpaceTREx,University</a:t>
            </a:r>
            <a:r>
              <a:rPr lang="en-US" sz="1050" dirty="0"/>
              <a:t> of Arizona</a:t>
            </a:r>
            <a:endParaRPr lang="en-CA" sz="1050" dirty="0"/>
          </a:p>
        </p:txBody>
      </p:sp>
      <p:cxnSp>
        <p:nvCxnSpPr>
          <p:cNvPr id="103" name="Connector: Elbow 102">
            <a:extLst>
              <a:ext uri="{FF2B5EF4-FFF2-40B4-BE49-F238E27FC236}">
                <a16:creationId xmlns:a16="http://schemas.microsoft.com/office/drawing/2014/main" id="{C35B4E80-B1CF-CFAC-CE94-A2C13BC59622}"/>
              </a:ext>
            </a:extLst>
          </p:cNvPr>
          <p:cNvCxnSpPr>
            <a:cxnSpLocks/>
            <a:stCxn id="55" idx="3"/>
          </p:cNvCxnSpPr>
          <p:nvPr/>
        </p:nvCxnSpPr>
        <p:spPr>
          <a:xfrm>
            <a:off x="2193656" y="4042635"/>
            <a:ext cx="2406919" cy="306801"/>
          </a:xfrm>
          <a:prstGeom prst="bentConnector3">
            <a:avLst>
              <a:gd name="adj1" fmla="val 99863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nector: Elbow 108">
            <a:extLst>
              <a:ext uri="{FF2B5EF4-FFF2-40B4-BE49-F238E27FC236}">
                <a16:creationId xmlns:a16="http://schemas.microsoft.com/office/drawing/2014/main" id="{3362C5D1-FADA-DFF0-501D-914735F5D3EF}"/>
              </a:ext>
            </a:extLst>
          </p:cNvPr>
          <p:cNvCxnSpPr>
            <a:cxnSpLocks/>
            <a:stCxn id="47" idx="3"/>
          </p:cNvCxnSpPr>
          <p:nvPr/>
        </p:nvCxnSpPr>
        <p:spPr>
          <a:xfrm>
            <a:off x="2193656" y="3372973"/>
            <a:ext cx="2787919" cy="1152423"/>
          </a:xfrm>
          <a:prstGeom prst="bentConnector3">
            <a:avLst>
              <a:gd name="adj1" fmla="val 72549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onnector: Elbow 115">
            <a:extLst>
              <a:ext uri="{FF2B5EF4-FFF2-40B4-BE49-F238E27FC236}">
                <a16:creationId xmlns:a16="http://schemas.microsoft.com/office/drawing/2014/main" id="{95E39F72-74A1-64E7-4D74-BABA1E048197}"/>
              </a:ext>
            </a:extLst>
          </p:cNvPr>
          <p:cNvCxnSpPr>
            <a:cxnSpLocks/>
            <a:stCxn id="64" idx="3"/>
          </p:cNvCxnSpPr>
          <p:nvPr/>
        </p:nvCxnSpPr>
        <p:spPr>
          <a:xfrm>
            <a:off x="2193656" y="2365328"/>
            <a:ext cx="4102369" cy="307184"/>
          </a:xfrm>
          <a:prstGeom prst="bentConnector3">
            <a:avLst>
              <a:gd name="adj1" fmla="val 99919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Connector: Elbow 125">
            <a:extLst>
              <a:ext uri="{FF2B5EF4-FFF2-40B4-BE49-F238E27FC236}">
                <a16:creationId xmlns:a16="http://schemas.microsoft.com/office/drawing/2014/main" id="{00EA8521-D46E-D840-7CCF-105D41C12F68}"/>
              </a:ext>
            </a:extLst>
          </p:cNvPr>
          <p:cNvCxnSpPr>
            <a:cxnSpLocks/>
            <a:stCxn id="46" idx="3"/>
          </p:cNvCxnSpPr>
          <p:nvPr/>
        </p:nvCxnSpPr>
        <p:spPr>
          <a:xfrm flipV="1">
            <a:off x="2193656" y="4757733"/>
            <a:ext cx="1692544" cy="312181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2" name="Table 132">
            <a:extLst>
              <a:ext uri="{FF2B5EF4-FFF2-40B4-BE49-F238E27FC236}">
                <a16:creationId xmlns:a16="http://schemas.microsoft.com/office/drawing/2014/main" id="{3BFE9279-D2C7-986D-5006-C2A01DA0C7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1116848"/>
              </p:ext>
            </p:extLst>
          </p:nvPr>
        </p:nvGraphicFramePr>
        <p:xfrm>
          <a:off x="7645267" y="2365328"/>
          <a:ext cx="3887574" cy="375924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54091">
                  <a:extLst>
                    <a:ext uri="{9D8B030D-6E8A-4147-A177-3AD203B41FA5}">
                      <a16:colId xmlns:a16="http://schemas.microsoft.com/office/drawing/2014/main" val="52067679"/>
                    </a:ext>
                  </a:extLst>
                </a:gridCol>
                <a:gridCol w="3633483">
                  <a:extLst>
                    <a:ext uri="{9D8B030D-6E8A-4147-A177-3AD203B41FA5}">
                      <a16:colId xmlns:a16="http://schemas.microsoft.com/office/drawing/2014/main" val="2154234432"/>
                    </a:ext>
                  </a:extLst>
                </a:gridCol>
              </a:tblGrid>
              <a:tr h="469906">
                <a:tc>
                  <a:txBody>
                    <a:bodyPr/>
                    <a:lstStyle/>
                    <a:p>
                      <a:endParaRPr lang="en-C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CubeSat Requirement</a:t>
                      </a:r>
                      <a:endParaRPr lang="en-C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9912618"/>
                  </a:ext>
                </a:extLst>
              </a:tr>
              <a:tr h="46990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C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Volume at 3-4 U</a:t>
                      </a:r>
                      <a:endParaRPr lang="en-C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5375696"/>
                  </a:ext>
                </a:extLst>
              </a:tr>
              <a:tr h="46990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C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Fully autonomous</a:t>
                      </a:r>
                      <a:endParaRPr lang="en-C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6379527"/>
                  </a:ext>
                </a:extLst>
              </a:tr>
              <a:tr h="46990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C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COTS components if possible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8827968"/>
                  </a:ext>
                </a:extLst>
              </a:tr>
              <a:tr h="46990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C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Docking possible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75743013"/>
                  </a:ext>
                </a:extLst>
              </a:tr>
              <a:tr h="46990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C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Distributed command network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2142820"/>
                  </a:ext>
                </a:extLst>
              </a:tr>
              <a:tr h="46990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C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Communicate with nearby CubeSats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504472"/>
                  </a:ext>
                </a:extLst>
              </a:tr>
              <a:tr h="46990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C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ADCS + monopropellant propulsion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3985264"/>
                  </a:ext>
                </a:extLst>
              </a:tr>
            </a:tbl>
          </a:graphicData>
        </a:graphic>
      </p:graphicFrame>
      <p:sp>
        <p:nvSpPr>
          <p:cNvPr id="133" name="TextBox 132">
            <a:extLst>
              <a:ext uri="{FF2B5EF4-FFF2-40B4-BE49-F238E27FC236}">
                <a16:creationId xmlns:a16="http://schemas.microsoft.com/office/drawing/2014/main" id="{035C4B44-A7A5-6B28-9939-6143FA6B2B8E}"/>
              </a:ext>
            </a:extLst>
          </p:cNvPr>
          <p:cNvSpPr txBox="1"/>
          <p:nvPr/>
        </p:nvSpPr>
        <p:spPr>
          <a:xfrm>
            <a:off x="3851852" y="6455007"/>
            <a:ext cx="32111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CA" sz="1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Rendering of Sacrificial CubeSat</a:t>
            </a:r>
          </a:p>
        </p:txBody>
      </p:sp>
    </p:spTree>
    <p:extLst>
      <p:ext uri="{BB962C8B-B14F-4D97-AF65-F5344CB8AC3E}">
        <p14:creationId xmlns:p14="http://schemas.microsoft.com/office/powerpoint/2010/main" val="1270562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864CC-A6F6-48A8-AFE2-359774B6D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Concept </a:t>
            </a:r>
            <a:r>
              <a:rPr lang="en-US" altLang="zh-CN"/>
              <a:t>of Operation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B508BC-4C30-4AE9-902F-4042D83F66B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674BE880-9513-4BBC-8FE6-476A1DCD9412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BFA507-0189-4B86-B616-7AE5F3A496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976" y="2135978"/>
            <a:ext cx="10290048" cy="4506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040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3E290-0725-4E6A-A776-2B2D5C81A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3: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EF6F9-B207-44EC-884A-484C7A4DCD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2123" y="2349947"/>
            <a:ext cx="7891495" cy="3827015"/>
          </a:xfrm>
        </p:spPr>
        <p:txBody>
          <a:bodyPr/>
          <a:lstStyle/>
          <a:p>
            <a:r>
              <a:rPr lang="en-US" dirty="0"/>
              <a:t>Cameras track the asteroid position during approach and GNC subsystem operates</a:t>
            </a:r>
          </a:p>
          <a:p>
            <a:r>
              <a:rPr lang="en-US" dirty="0"/>
              <a:t>Optional adjustments to trajectory in order to increase the probability of collision and sample collection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85F8B9-671C-43ED-9751-EA852ADF22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37" r="50823"/>
          <a:stretch/>
        </p:blipFill>
        <p:spPr>
          <a:xfrm>
            <a:off x="838200" y="2135978"/>
            <a:ext cx="2370786" cy="450691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Picture 5" descr="Diagram&#10;&#10;Description automatically generated with low confidence">
            <a:extLst>
              <a:ext uri="{FF2B5EF4-FFF2-40B4-BE49-F238E27FC236}">
                <a16:creationId xmlns:a16="http://schemas.microsoft.com/office/drawing/2014/main" id="{71530C27-1FCC-13A7-F720-76E6C9A9FE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279" y="4794136"/>
            <a:ext cx="1663789" cy="1663789"/>
          </a:xfrm>
          <a:prstGeom prst="rect">
            <a:avLst/>
          </a:prstGeom>
        </p:spPr>
      </p:pic>
      <p:pic>
        <p:nvPicPr>
          <p:cNvPr id="8" name="Picture 7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0DF47A0D-E934-CA29-1685-B2200C5588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228" y="4759949"/>
            <a:ext cx="3073195" cy="17321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DD44D31-1FC2-F82B-71F9-D688C49A96B3}"/>
              </a:ext>
            </a:extLst>
          </p:cNvPr>
          <p:cNvSpPr txBox="1"/>
          <p:nvPr/>
        </p:nvSpPr>
        <p:spPr>
          <a:xfrm>
            <a:off x="7045423" y="5414895"/>
            <a:ext cx="20528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Images of comet captured by EPOXI mission </a:t>
            </a:r>
            <a:r>
              <a:rPr lang="en-US" sz="1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during flyby in 2010 (NASA)</a:t>
            </a:r>
            <a:endParaRPr lang="en-CA" sz="16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67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2A392-C399-458E-B728-0A05DE8B7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4: Deploy CubeSats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F5E07-D285-4364-89DA-027E514665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6208" y="2349947"/>
            <a:ext cx="5582055" cy="3827015"/>
          </a:xfrm>
        </p:spPr>
        <p:txBody>
          <a:bodyPr anchor="t"/>
          <a:lstStyle/>
          <a:p>
            <a:r>
              <a:rPr lang="en-US" dirty="0"/>
              <a:t>CubeSats separate from the mothership/docked formation and form a 2D grid “fish-net” formation</a:t>
            </a:r>
          </a:p>
          <a:p>
            <a:pPr lvl="1"/>
            <a:r>
              <a:rPr lang="en-US" dirty="0"/>
              <a:t>“Fish-net” diameter 2x asteroid’s</a:t>
            </a:r>
          </a:p>
          <a:p>
            <a:pPr lvl="1"/>
            <a:r>
              <a:rPr lang="en-US" dirty="0"/>
              <a:t>CubeSat separation less than asteroid diameter</a:t>
            </a:r>
          </a:p>
          <a:p>
            <a:r>
              <a:rPr lang="en-US" dirty="0"/>
              <a:t>CubeSat swarm formation studied extensively in Earth’s orbit</a:t>
            </a:r>
          </a:p>
          <a:p>
            <a:pPr lvl="1"/>
            <a:r>
              <a:rPr lang="en-US" dirty="0"/>
              <a:t>Further study required for deep space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0819BF-9BE4-43A1-A15B-973A3782DD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842" r="38118"/>
          <a:stretch/>
        </p:blipFill>
        <p:spPr>
          <a:xfrm>
            <a:off x="838200" y="2135978"/>
            <a:ext cx="2370786" cy="450691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353A3C67-F68A-57D1-8CC9-B90BC9F400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16" r="10737"/>
          <a:stretch/>
        </p:blipFill>
        <p:spPr>
          <a:xfrm>
            <a:off x="8808263" y="1663649"/>
            <a:ext cx="3160451" cy="45331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355DB62-8F91-FCA3-AE83-57B844E2D7DB}"/>
              </a:ext>
            </a:extLst>
          </p:cNvPr>
          <p:cNvSpPr txBox="1"/>
          <p:nvPr/>
        </p:nvSpPr>
        <p:spPr>
          <a:xfrm>
            <a:off x="9178060" y="6196809"/>
            <a:ext cx="24208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CubeSat Deploy Procedure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12439F-40EA-DD83-0A33-FAEB628A9F59}"/>
              </a:ext>
            </a:extLst>
          </p:cNvPr>
          <p:cNvSpPr txBox="1"/>
          <p:nvPr/>
        </p:nvSpPr>
        <p:spPr>
          <a:xfrm>
            <a:off x="10336125" y="5781311"/>
            <a:ext cx="164981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sz="1050" dirty="0" err="1"/>
              <a:t>A</a:t>
            </a:r>
            <a:r>
              <a:rPr lang="en-US" altLang="zh-CN" sz="1050" dirty="0" err="1"/>
              <a:t>thip</a:t>
            </a:r>
            <a:r>
              <a:rPr lang="en-US" sz="1050" dirty="0"/>
              <a:t>. T. Raj, SpaceTREx</a:t>
            </a:r>
          </a:p>
          <a:p>
            <a:r>
              <a:rPr lang="en-US" sz="1050" dirty="0"/>
              <a:t>University of Arizona</a:t>
            </a:r>
            <a:endParaRPr lang="en-CA" sz="1050" dirty="0"/>
          </a:p>
        </p:txBody>
      </p:sp>
    </p:spTree>
    <p:extLst>
      <p:ext uri="{BB962C8B-B14F-4D97-AF65-F5344CB8AC3E}">
        <p14:creationId xmlns:p14="http://schemas.microsoft.com/office/powerpoint/2010/main" val="1641742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3E290-0725-4E6A-A776-2B2D5C81A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5: Collision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EF6F9-B207-44EC-884A-484C7A4DCD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3791" y="2349947"/>
            <a:ext cx="7919828" cy="3827015"/>
          </a:xfrm>
        </p:spPr>
        <p:txBody>
          <a:bodyPr/>
          <a:lstStyle/>
          <a:p>
            <a:r>
              <a:rPr lang="en-US" dirty="0"/>
              <a:t>A fraction of CubeSats are destroyed</a:t>
            </a:r>
          </a:p>
          <a:p>
            <a:r>
              <a:rPr lang="en-US" dirty="0"/>
              <a:t>Surviving CubeSats use camera to monitor downrange debris, adjust position to avoid secondary collision in critical modules</a:t>
            </a:r>
          </a:p>
          <a:p>
            <a:r>
              <a:rPr lang="en-US" dirty="0"/>
              <a:t>Further study into component robustness</a:t>
            </a:r>
          </a:p>
          <a:p>
            <a:r>
              <a:rPr lang="en-US" dirty="0"/>
              <a:t>Further simulation required for ejecta modelling</a:t>
            </a:r>
          </a:p>
          <a:p>
            <a:pPr lvl="1"/>
            <a:r>
              <a:rPr lang="en-US" dirty="0"/>
              <a:t>Ensure good amount of downrange ejecta for collection</a:t>
            </a:r>
          </a:p>
          <a:p>
            <a:pPr lvl="1"/>
            <a:r>
              <a:rPr lang="en-US" dirty="0"/>
              <a:t>Realize specification for CubeSats (mass, size)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EA6701-FD8D-4F50-BC71-7A0B1C79C5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957" r="25003"/>
          <a:stretch/>
        </p:blipFill>
        <p:spPr>
          <a:xfrm>
            <a:off x="838200" y="2135978"/>
            <a:ext cx="2370786" cy="450691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526233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F55FB-F40E-447E-A463-B909EB0B2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6: Collection/Analysis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4BBA31A-DF41-6323-7F05-462C823C4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342" y="4100275"/>
            <a:ext cx="4171300" cy="211727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B9F6ADCF-021D-0EE0-A33A-6F586749AF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4880" y="2348455"/>
            <a:ext cx="1889288" cy="1715729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A0CE2F8-BB14-771F-489A-B4319242A379}"/>
              </a:ext>
            </a:extLst>
          </p:cNvPr>
          <p:cNvSpPr txBox="1"/>
          <p:nvPr/>
        </p:nvSpPr>
        <p:spPr>
          <a:xfrm>
            <a:off x="8627583" y="6196405"/>
            <a:ext cx="24945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Stardust Mission Spacecraft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643988-D70C-68C9-5E83-3B5BFAFE3911}"/>
              </a:ext>
            </a:extLst>
          </p:cNvPr>
          <p:cNvSpPr txBox="1"/>
          <p:nvPr/>
        </p:nvSpPr>
        <p:spPr>
          <a:xfrm>
            <a:off x="8121445" y="2278787"/>
            <a:ext cx="175343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CA" sz="1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Stardust Sample Collection Module</a:t>
            </a:r>
            <a:endParaRPr lang="en-CA" sz="16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88A2B9C-9E9A-9B46-5E98-E2AD4611DA8A}"/>
              </a:ext>
            </a:extLst>
          </p:cNvPr>
          <p:cNvSpPr/>
          <p:nvPr/>
        </p:nvSpPr>
        <p:spPr>
          <a:xfrm>
            <a:off x="10081561" y="4189030"/>
            <a:ext cx="452761" cy="558018"/>
          </a:xfrm>
          <a:prstGeom prst="roundRect">
            <a:avLst>
              <a:gd name="adj" fmla="val 33497"/>
            </a:avLst>
          </a:prstGeom>
          <a:solidFill>
            <a:srgbClr val="FF0909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3C449AA-5BC4-4F67-A219-0ED4E96C4B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5264" r="11696"/>
          <a:stretch/>
        </p:blipFill>
        <p:spPr>
          <a:xfrm>
            <a:off x="838200" y="2135978"/>
            <a:ext cx="2370786" cy="450691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4" name="Picture 3" descr="A picture containing arrow&#10;&#10;Description automatically generated">
            <a:extLst>
              <a:ext uri="{FF2B5EF4-FFF2-40B4-BE49-F238E27FC236}">
                <a16:creationId xmlns:a16="http://schemas.microsoft.com/office/drawing/2014/main" id="{67A63B7D-E09A-9E30-EABF-34B7831EB2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704" y="2804417"/>
            <a:ext cx="1889288" cy="129585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8D51B73-D1CA-E3D9-3E4E-3E1E750F4640}"/>
              </a:ext>
            </a:extLst>
          </p:cNvPr>
          <p:cNvSpPr txBox="1"/>
          <p:nvPr/>
        </p:nvSpPr>
        <p:spPr>
          <a:xfrm>
            <a:off x="10885401" y="5888186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(NASA)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3D545EA-BBD1-7097-77F3-A9E2B8665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8986" y="2349946"/>
            <a:ext cx="4383882" cy="4506910"/>
          </a:xfrm>
        </p:spPr>
        <p:txBody>
          <a:bodyPr>
            <a:normAutofit lnSpcReduction="10000"/>
          </a:bodyPr>
          <a:lstStyle/>
          <a:p>
            <a:r>
              <a:rPr lang="en-CA" dirty="0"/>
              <a:t>Surviving CubeSats attempt to use GNC to capture debris in aerogel collection module</a:t>
            </a:r>
          </a:p>
          <a:p>
            <a:r>
              <a:rPr lang="en-CA" dirty="0"/>
              <a:t>In-situ analysis</a:t>
            </a:r>
          </a:p>
          <a:p>
            <a:pPr lvl="1"/>
            <a:r>
              <a:rPr lang="en-CA" dirty="0"/>
              <a:t>Composition</a:t>
            </a:r>
          </a:p>
          <a:p>
            <a:pPr lvl="1"/>
            <a:r>
              <a:rPr lang="en-CA" dirty="0"/>
              <a:t>Regolith size distribution</a:t>
            </a:r>
          </a:p>
          <a:p>
            <a:pPr lvl="1"/>
            <a:r>
              <a:rPr lang="en-CA" dirty="0"/>
              <a:t>Surface regolith cohesion</a:t>
            </a:r>
          </a:p>
          <a:p>
            <a:r>
              <a:rPr lang="en-CA" dirty="0"/>
              <a:t>Further ejecta simulations required to improve sample capture efficiency</a:t>
            </a:r>
          </a:p>
        </p:txBody>
      </p:sp>
    </p:spTree>
    <p:extLst>
      <p:ext uri="{BB962C8B-B14F-4D97-AF65-F5344CB8AC3E}">
        <p14:creationId xmlns:p14="http://schemas.microsoft.com/office/powerpoint/2010/main" val="1001438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3E290-0725-4E6A-A776-2B2D5C81A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7: Return/Decommission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EF6F9-B207-44EC-884A-484C7A4DCD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1218" y="2349947"/>
            <a:ext cx="8182582" cy="400169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surviving CubeSats recombine and return to mothership</a:t>
            </a:r>
          </a:p>
          <a:p>
            <a:pPr lvl="1"/>
            <a:r>
              <a:rPr lang="en-US" dirty="0"/>
              <a:t>No re-entry heat shielding on CubeSats</a:t>
            </a:r>
          </a:p>
          <a:p>
            <a:pPr lvl="1"/>
            <a:r>
              <a:rPr lang="en-US" dirty="0"/>
              <a:t>Downlink primary scientific data</a:t>
            </a:r>
          </a:p>
          <a:p>
            <a:r>
              <a:rPr lang="en-US" altLang="zh-CN" dirty="0"/>
              <a:t>T</a:t>
            </a:r>
            <a:r>
              <a:rPr lang="en-US" dirty="0"/>
              <a:t>rajectory adjustment for Earth return trip</a:t>
            </a:r>
          </a:p>
          <a:p>
            <a:r>
              <a:rPr lang="en-US" dirty="0"/>
              <a:t>If mission-critical failure occurs, adjust for decommission</a:t>
            </a:r>
          </a:p>
          <a:p>
            <a:pPr lvl="1"/>
            <a:r>
              <a:rPr lang="en-US" dirty="0"/>
              <a:t>No collision occurred</a:t>
            </a:r>
          </a:p>
          <a:p>
            <a:pPr lvl="1"/>
            <a:r>
              <a:rPr lang="en-US" dirty="0"/>
              <a:t>No sample collected</a:t>
            </a:r>
          </a:p>
          <a:p>
            <a:pPr lvl="1"/>
            <a:r>
              <a:rPr lang="en-US" dirty="0"/>
              <a:t>No CubeSats survived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6AB8B4-AD5C-447D-9B36-4D96E8DEF5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137" r="-3177"/>
          <a:stretch/>
        </p:blipFill>
        <p:spPr>
          <a:xfrm>
            <a:off x="925749" y="2135978"/>
            <a:ext cx="2370786" cy="450691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808941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727BB-5166-4FDD-BAD8-363A3F6B0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Distributed Processing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433D5-0269-4CF0-900C-E9F8A50F4D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Centralized command not possible in the “fish-net” CubeSat configuration</a:t>
            </a:r>
          </a:p>
          <a:p>
            <a:r>
              <a:rPr lang="en-US" dirty="0"/>
              <a:t>Surviving CubeSats after the collision can reestablish another smaller functional network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61405E-1AF0-4A57-8370-6F7A703923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866" y="4485417"/>
            <a:ext cx="4770268" cy="1905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303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07DCA-D2A8-7B02-ACE3-BB7BCB65B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Distributed Processing Network</a:t>
            </a: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E16733-5CDA-E93C-9712-D6D2A019716A}"/>
              </a:ext>
            </a:extLst>
          </p:cNvPr>
          <p:cNvSpPr txBox="1"/>
          <p:nvPr/>
        </p:nvSpPr>
        <p:spPr>
          <a:xfrm>
            <a:off x="9356695" y="5237211"/>
            <a:ext cx="22105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Framework for Inter-satellite communication (T. </a:t>
            </a:r>
            <a:r>
              <a:rPr lang="en-US" altLang="zh-CN" sz="16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Vladimirova</a:t>
            </a:r>
            <a:r>
              <a:rPr lang="en-US" altLang="zh-CN" sz="1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2010)</a:t>
            </a:r>
            <a:endParaRPr lang="en-CA" sz="16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4A550FA-3FA0-A0A2-7F2F-051BFEA0A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349947"/>
            <a:ext cx="8305058" cy="4024220"/>
          </a:xfrm>
        </p:spPr>
        <p:txBody>
          <a:bodyPr/>
          <a:lstStyle/>
          <a:p>
            <a:r>
              <a:rPr lang="en-US" altLang="zh-CN" dirty="0">
                <a:highlight>
                  <a:srgbClr val="3FADFF"/>
                </a:highlight>
              </a:rPr>
              <a:t>Physical</a:t>
            </a:r>
            <a:r>
              <a:rPr lang="en-US" altLang="zh-CN" dirty="0"/>
              <a:t>: antenna design, specification, frequency band</a:t>
            </a:r>
          </a:p>
          <a:p>
            <a:pPr lvl="1"/>
            <a:r>
              <a:rPr lang="en-US" altLang="zh-CN" dirty="0"/>
              <a:t>…depend on “fish-net” specification</a:t>
            </a:r>
          </a:p>
          <a:p>
            <a:r>
              <a:rPr lang="en-US" dirty="0">
                <a:highlight>
                  <a:srgbClr val="AA72D4"/>
                </a:highlight>
              </a:rPr>
              <a:t>Data link</a:t>
            </a:r>
            <a:r>
              <a:rPr lang="en-US" dirty="0"/>
              <a:t>: scalability, bandwidth utilization, fairness</a:t>
            </a:r>
          </a:p>
          <a:p>
            <a:pPr lvl="1"/>
            <a:r>
              <a:rPr lang="en-US" dirty="0"/>
              <a:t>Require protocol to avoid collision</a:t>
            </a:r>
          </a:p>
          <a:p>
            <a:pPr lvl="1"/>
            <a:r>
              <a:rPr lang="en-US" dirty="0"/>
              <a:t>Contention-based (CSMA) vs. conflict-free (CDMA) </a:t>
            </a:r>
          </a:p>
          <a:p>
            <a:r>
              <a:rPr lang="en-US" dirty="0">
                <a:highlight>
                  <a:srgbClr val="FF0909"/>
                </a:highlight>
              </a:rPr>
              <a:t>Network</a:t>
            </a:r>
            <a:r>
              <a:rPr lang="en-US" dirty="0"/>
              <a:t>: data packet routing</a:t>
            </a:r>
          </a:p>
          <a:p>
            <a:pPr lvl="1"/>
            <a:r>
              <a:rPr lang="en-US" dirty="0"/>
              <a:t>Proactive vs. reactive scheme</a:t>
            </a:r>
          </a:p>
          <a:p>
            <a:pPr lvl="1"/>
            <a:r>
              <a:rPr lang="en-US" dirty="0"/>
              <a:t>Multiple routing algorithm developed extensively</a:t>
            </a:r>
          </a:p>
          <a:p>
            <a:pPr lvl="1"/>
            <a:r>
              <a:rPr lang="en-US" dirty="0"/>
              <a:t>Consider switching scheme/algorithm at different phases</a:t>
            </a:r>
          </a:p>
        </p:txBody>
      </p:sp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5DDD01E0-6028-991F-AEF8-C95AE6B954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2702343"/>
              </p:ext>
            </p:extLst>
          </p:nvPr>
        </p:nvGraphicFramePr>
        <p:xfrm>
          <a:off x="9401454" y="2641331"/>
          <a:ext cx="2121023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1023">
                  <a:extLst>
                    <a:ext uri="{9D8B030D-6E8A-4147-A177-3AD203B41FA5}">
                      <a16:colId xmlns:a16="http://schemas.microsoft.com/office/drawing/2014/main" val="1510853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Application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0875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Presentation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858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Session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938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Transport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4875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Network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1983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Data link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72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2456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Physical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A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09913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3147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AF584-1881-4881-B81F-53830DFA7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/ 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330BB3-0AE2-4922-9D4F-54AE932696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Enables a new age of asteroid exploration with low-budget, quick- turnaround, fast-result missions</a:t>
            </a:r>
          </a:p>
          <a:p>
            <a:r>
              <a:rPr lang="en-US" dirty="0"/>
              <a:t>Standardizes asteroid exploration mission spacecraft development process with minor modifications for mission-specific objectives</a:t>
            </a:r>
          </a:p>
          <a:p>
            <a:r>
              <a:rPr lang="en-US" dirty="0"/>
              <a:t>Demonstrates distributed network technology of Cub</a:t>
            </a:r>
            <a:r>
              <a:rPr lang="en-US" altLang="zh-CN" dirty="0"/>
              <a:t>eSats in deep space – requires further study to realize implementation</a:t>
            </a:r>
          </a:p>
          <a:p>
            <a:r>
              <a:rPr lang="en-US" dirty="0"/>
              <a:t>Collision simulations and ejecta modelling required to evaluate the success rate of mission concept</a:t>
            </a:r>
          </a:p>
        </p:txBody>
      </p:sp>
    </p:spTree>
    <p:extLst>
      <p:ext uri="{BB962C8B-B14F-4D97-AF65-F5344CB8AC3E}">
        <p14:creationId xmlns:p14="http://schemas.microsoft.com/office/powerpoint/2010/main" val="2606283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"/>
          <p:cNvSpPr/>
          <p:nvPr/>
        </p:nvSpPr>
        <p:spPr>
          <a:xfrm>
            <a:off x="1524000" y="1050925"/>
            <a:ext cx="9144000" cy="58435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ts val="2400"/>
            </a:pPr>
            <a:endParaRPr sz="2400" u="sng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63" name="Google Shape;263;p3"/>
          <p:cNvSpPr/>
          <p:nvPr/>
        </p:nvSpPr>
        <p:spPr>
          <a:xfrm>
            <a:off x="2971800" y="0"/>
            <a:ext cx="66294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ts val="2400"/>
            </a:pPr>
            <a:endParaRPr sz="2400" u="sng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65" name="Google Shape;265;p3"/>
          <p:cNvSpPr/>
          <p:nvPr/>
        </p:nvSpPr>
        <p:spPr>
          <a:xfrm>
            <a:off x="1524000" y="-12700"/>
            <a:ext cx="9144000" cy="681831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ts val="2400"/>
            </a:pPr>
            <a:endParaRPr sz="2400" u="sng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66" name="Google Shape;266;p3"/>
          <p:cNvSpPr txBox="1"/>
          <p:nvPr/>
        </p:nvSpPr>
        <p:spPr>
          <a:xfrm>
            <a:off x="1737519" y="5959147"/>
            <a:ext cx="8716963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FFFFFF"/>
              </a:buClr>
              <a:buSzPts val="2000"/>
            </a:pPr>
            <a:r>
              <a:rPr lang="en-US" sz="2000" b="1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Space and Terrestrial Robotic Exploration (SpaceTREx) Laboratory</a:t>
            </a:r>
            <a:endParaRPr dirty="0"/>
          </a:p>
        </p:txBody>
      </p:sp>
      <p:pic>
        <p:nvPicPr>
          <p:cNvPr id="267" name="Google Shape;267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39741" y="91747"/>
            <a:ext cx="4953000" cy="5778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"/>
          <p:cNvSpPr/>
          <p:nvPr/>
        </p:nvSpPr>
        <p:spPr>
          <a:xfrm>
            <a:off x="1524000" y="1050925"/>
            <a:ext cx="9144000" cy="58435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ts val="2400"/>
            </a:pPr>
            <a:endParaRPr sz="2400" u="sng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2971800" y="0"/>
            <a:ext cx="66294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ts val="2400"/>
            </a:pPr>
            <a:endParaRPr sz="2400" u="sng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1498600" y="-12700"/>
            <a:ext cx="9169400" cy="681831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ts val="2400"/>
            </a:pPr>
            <a:endParaRPr sz="2400" u="sng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77" name="Google Shape;277;p4"/>
          <p:cNvSpPr txBox="1"/>
          <p:nvPr/>
        </p:nvSpPr>
        <p:spPr>
          <a:xfrm>
            <a:off x="1651001" y="6096000"/>
            <a:ext cx="871696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FFFFFF"/>
              </a:buClr>
              <a:buSzPts val="2000"/>
            </a:pPr>
            <a:r>
              <a:rPr lang="en-US" sz="2000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Asteroid Science, Technology and Exploration Research Organized</a:t>
            </a:r>
            <a:endParaRPr dirty="0"/>
          </a:p>
          <a:p>
            <a:pPr algn="ctr">
              <a:buClr>
                <a:srgbClr val="FFFFFF"/>
              </a:buClr>
              <a:buSzPts val="2000"/>
            </a:pPr>
            <a:r>
              <a:rPr lang="en-US" sz="2000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by Inclusive </a:t>
            </a:r>
            <a:r>
              <a:rPr lang="en-US" sz="2000" dirty="0" err="1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eDucation</a:t>
            </a:r>
            <a:r>
              <a:rPr lang="en-US" sz="2000" dirty="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 (ASTEROID) Center</a:t>
            </a:r>
            <a:endParaRPr sz="2000" b="1" dirty="0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278" name="Google Shape;278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67170" y="58545"/>
            <a:ext cx="5057659" cy="5900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5"/>
          <p:cNvSpPr/>
          <p:nvPr/>
        </p:nvSpPr>
        <p:spPr>
          <a:xfrm>
            <a:off x="1429732" y="1"/>
            <a:ext cx="9304256" cy="689451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ts val="1800"/>
            </a:pPr>
            <a:endParaRPr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86" name="Google Shape;286;p5"/>
          <p:cNvSpPr/>
          <p:nvPr/>
        </p:nvSpPr>
        <p:spPr>
          <a:xfrm>
            <a:off x="7686676" y="2112963"/>
            <a:ext cx="2981325" cy="24257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ts val="2400"/>
            </a:pPr>
            <a:endParaRPr sz="2400" u="sng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39902B-36B1-4BC3-BD9B-F1F35A9762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49F425-4AFA-4CAF-9265-C02F3BF7AD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8" name="Google Shape;288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4140" y="0"/>
            <a:ext cx="12192000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FC1F1-CB0E-2F60-E902-63607ACC6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Reference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A9C9AF-5D4F-F7F3-D715-3413956518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algn="l">
              <a:buFont typeface="+mj-lt"/>
              <a:buAutoNum type="arabicPeriod"/>
            </a:pPr>
            <a:r>
              <a:rPr lang="en-US" sz="1800" dirty="0" err="1"/>
              <a:t>Vladimirova</a:t>
            </a:r>
            <a:r>
              <a:rPr lang="en-US" sz="1800" dirty="0"/>
              <a:t>, T., Bridges, C.P., Paul, J.R., Malik, S.A. and Sweeting, M.N., 2010, March. Space-based wireless sensor networks: Design issues. In </a:t>
            </a:r>
            <a:r>
              <a:rPr lang="en-US" sz="1800" i="1" dirty="0"/>
              <a:t>2010 IEEE aerospace conference</a:t>
            </a:r>
            <a:r>
              <a:rPr lang="en-US" sz="1800" dirty="0"/>
              <a:t> (pp. 1-14). IEEE. 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1800" dirty="0"/>
              <a:t>Radhakrishnan, R., Edmonson, W.W., </a:t>
            </a:r>
            <a:r>
              <a:rPr lang="en-US" sz="1800" dirty="0" err="1"/>
              <a:t>Afghah</a:t>
            </a:r>
            <a:r>
              <a:rPr lang="en-US" sz="1800" dirty="0"/>
              <a:t>, F., Rodriguez-Osorio, R.M., Pinto, F. and Burleigh, S.C., 2016. Survey of inter-satellite communication for small satellite systems: Physical layer to network layer view. </a:t>
            </a:r>
            <a:r>
              <a:rPr lang="en-US" sz="1800" i="1" dirty="0"/>
              <a:t>IEEE Communications Surveys &amp; Tutorials</a:t>
            </a:r>
            <a:r>
              <a:rPr lang="en-US" sz="1800" dirty="0"/>
              <a:t>, </a:t>
            </a:r>
            <a:r>
              <a:rPr lang="en-US" sz="1800" i="1" dirty="0"/>
              <a:t>18</a:t>
            </a:r>
            <a:r>
              <a:rPr lang="en-US" sz="1800" dirty="0"/>
              <a:t>(4), pp.2442-2473.</a:t>
            </a:r>
            <a:endParaRPr lang="en-CA" sz="1800" dirty="0"/>
          </a:p>
        </p:txBody>
      </p:sp>
    </p:spTree>
    <p:extLst>
      <p:ext uri="{BB962C8B-B14F-4D97-AF65-F5344CB8AC3E}">
        <p14:creationId xmlns:p14="http://schemas.microsoft.com/office/powerpoint/2010/main" val="5674692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864CC-A6F6-48A8-AFE2-359774B6D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Motivation</a:t>
            </a:r>
            <a:r>
              <a:rPr lang="en-US" dirty="0"/>
              <a:t> 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76F2E1C-9273-4E38-AD11-AD36A4F42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2372089"/>
            <a:ext cx="11176000" cy="3653632"/>
          </a:xfrm>
        </p:spPr>
        <p:txBody>
          <a:bodyPr>
            <a:normAutofit/>
          </a:bodyPr>
          <a:lstStyle/>
          <a:p>
            <a:r>
              <a:rPr lang="en-US" dirty="0"/>
              <a:t>Asteroid Sample Return + Trajectory Redirection</a:t>
            </a:r>
          </a:p>
          <a:p>
            <a:r>
              <a:rPr lang="en-US" dirty="0"/>
              <a:t>Scientific motivation</a:t>
            </a:r>
          </a:p>
          <a:p>
            <a:pPr lvl="1"/>
            <a:r>
              <a:rPr lang="en-US" dirty="0"/>
              <a:t>Asteroid composition</a:t>
            </a:r>
          </a:p>
          <a:p>
            <a:pPr lvl="1"/>
            <a:r>
              <a:rPr lang="en-US" dirty="0"/>
              <a:t>Asteroid origin</a:t>
            </a:r>
          </a:p>
          <a:p>
            <a:pPr lvl="1"/>
            <a:r>
              <a:rPr lang="en-US" dirty="0"/>
              <a:t>History of Solar System</a:t>
            </a:r>
          </a:p>
          <a:p>
            <a:r>
              <a:rPr lang="en-US" dirty="0"/>
              <a:t>Planetary Defense</a:t>
            </a:r>
          </a:p>
          <a:p>
            <a:pPr lvl="1"/>
            <a:r>
              <a:rPr lang="en-US" dirty="0"/>
              <a:t>Modify trajectory of hazardous objects</a:t>
            </a:r>
          </a:p>
          <a:p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915008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9A632-89AF-43E8-B5BE-B69D4C397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Challenges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7CCFAA-4EC6-4227-9E82-C17F4BF30C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Specifically designed for each asteroid encounter mission</a:t>
            </a:r>
          </a:p>
          <a:p>
            <a:pPr lvl="1"/>
            <a:r>
              <a:rPr lang="en-US" dirty="0"/>
              <a:t>Significant development budget</a:t>
            </a:r>
          </a:p>
          <a:p>
            <a:pPr lvl="1"/>
            <a:r>
              <a:rPr lang="en-US" dirty="0"/>
              <a:t>Long development duration</a:t>
            </a:r>
          </a:p>
          <a:p>
            <a:r>
              <a:rPr lang="en-US" dirty="0"/>
              <a:t>Significant launch budget</a:t>
            </a:r>
          </a:p>
          <a:p>
            <a:pPr lvl="1"/>
            <a:r>
              <a:rPr lang="en-US" dirty="0"/>
              <a:t>High delta-v for rendezvous return trip</a:t>
            </a:r>
          </a:p>
          <a:p>
            <a:pPr lvl="1"/>
            <a:r>
              <a:rPr lang="en-US" dirty="0"/>
              <a:t>Precise navigation and trajectory design required</a:t>
            </a:r>
          </a:p>
          <a:p>
            <a:r>
              <a:rPr lang="en-US" dirty="0"/>
              <a:t>Long mission duration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817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1040</TotalTime>
  <Words>914</Words>
  <Application>Microsoft Office PowerPoint</Application>
  <PresentationFormat>Widescreen</PresentationFormat>
  <Paragraphs>197</Paragraphs>
  <Slides>20</Slides>
  <Notes>6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Garamond</vt:lpstr>
      <vt:lpstr>Times New Roman</vt:lpstr>
      <vt:lpstr>Office Theme</vt:lpstr>
      <vt:lpstr>PowerPoint Presentation</vt:lpstr>
      <vt:lpstr>Outline</vt:lpstr>
      <vt:lpstr>Motivation</vt:lpstr>
      <vt:lpstr>Challenges</vt:lpstr>
      <vt:lpstr>Preliminary Spacecraft Design</vt:lpstr>
      <vt:lpstr>Concept of Operation</vt:lpstr>
      <vt:lpstr>Phase 3: Approach</vt:lpstr>
      <vt:lpstr>Phase 4: Deploy CubeSats</vt:lpstr>
      <vt:lpstr>Phase 5: Collision</vt:lpstr>
      <vt:lpstr>Phase 6: Collection/Analysis</vt:lpstr>
      <vt:lpstr>Phase 7: Return/Decommission</vt:lpstr>
      <vt:lpstr>Distributed Processing Network</vt:lpstr>
      <vt:lpstr>Distributed Processing Network</vt:lpstr>
      <vt:lpstr>Conclusion / Future Work</vt:lpstr>
      <vt:lpstr>PowerPoint Presentation</vt:lpstr>
      <vt:lpstr>PowerPoint Presentation</vt:lpstr>
      <vt:lpstr>PowerPoint Presentation</vt:lpstr>
      <vt:lpstr>Reference</vt:lpstr>
      <vt:lpstr>Motivation </vt:lpstr>
      <vt:lpstr>Challenges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Jekan Thanga</dc:creator>
  <cp:lastModifiedBy>Qiu, Jackson - (jqx)</cp:lastModifiedBy>
  <cp:revision>76</cp:revision>
  <dcterms:created xsi:type="dcterms:W3CDTF">2020-08-04T15:45:56Z</dcterms:created>
  <dcterms:modified xsi:type="dcterms:W3CDTF">2022-05-01T18:15:17Z</dcterms:modified>
</cp:coreProperties>
</file>