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1527" r:id="rId3"/>
    <p:sldId id="1523" r:id="rId4"/>
    <p:sldId id="1524" r:id="rId5"/>
    <p:sldId id="1531" r:id="rId6"/>
    <p:sldId id="1532" r:id="rId7"/>
    <p:sldId id="1536" r:id="rId8"/>
    <p:sldId id="1539" r:id="rId9"/>
    <p:sldId id="1525" r:id="rId10"/>
    <p:sldId id="1537" r:id="rId11"/>
    <p:sldId id="1359" r:id="rId12"/>
    <p:sldId id="1538" r:id="rId13"/>
    <p:sldId id="1528" r:id="rId14"/>
    <p:sldId id="1534" r:id="rId15"/>
    <p:sldId id="1535" r:id="rId16"/>
    <p:sldId id="258" r:id="rId17"/>
    <p:sldId id="259" r:id="rId18"/>
    <p:sldId id="26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3814" autoAdjust="0"/>
  </p:normalViewPr>
  <p:slideViewPr>
    <p:cSldViewPr snapToGrid="0">
      <p:cViewPr varScale="1">
        <p:scale>
          <a:sx n="80" d="100"/>
          <a:sy n="80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B5471-076A-439E-9AED-D77C1E53CC62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6EE4C-75B3-4BCA-A407-D267B898E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14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6EE4C-75B3-4BCA-A407-D267B898EE9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174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59" name="Google Shape;25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0" name="Google Shape;26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70" name="Google Shape;2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1" name="Google Shape;27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81" name="Google Shape;28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2" name="Google Shape;28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F79EB2-F0F4-47BF-A881-3FB1A9681B78}"/>
              </a:ext>
            </a:extLst>
          </p:cNvPr>
          <p:cNvSpPr/>
          <p:nvPr/>
        </p:nvSpPr>
        <p:spPr bwMode="auto">
          <a:xfrm>
            <a:off x="-24162" y="0"/>
            <a:ext cx="12216161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2272AA-F1AB-44D1-BD25-AD57C7A8D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004F53-B428-4451-A1A2-AF7F0F609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E86EE-C7E0-413B-9DD7-3E3CC262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9B7A4-D045-47B7-B83E-033779028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22107-920B-4411-9EEF-889DF972C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2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87156-41E5-4A09-AB43-A8C31D4AF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8999"/>
            <a:ext cx="10515600" cy="8769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8AE67-EBF9-4296-B995-7EC16239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9947"/>
            <a:ext cx="10515600" cy="382701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ED47C-92C3-42DD-8DBA-9C94BAEC9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EB0FE-AB5F-4E3E-9AB4-4CE1C23AB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BE26E-451B-4F07-AEDF-C4888E151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F21DFD-AAE0-44FA-ABBF-8D46C7CBF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88A115D5-1C20-4EE7-B06F-97E56D7A4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5286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C0105666-EBAD-4D13-8A13-C2444647D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6571980" y="368979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D5C10591-83C5-439E-9458-F4E128C6F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215" y="-59634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C196E0-A3E9-465E-94E8-48C39CF44BB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4200674" y="271138"/>
            <a:ext cx="251270" cy="238159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4424A4D7-0B37-463A-9106-9AB0C9534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81" y="41858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8078CD-33F5-44EE-87B2-B879F1F267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388467" y="136525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C4EF4D7-723E-4A87-8CF8-6DF09F5704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0829" y="159978"/>
            <a:ext cx="329763" cy="321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B5BEE45-6E71-4C8C-ABA2-638467DBB3F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3912" y="268650"/>
            <a:ext cx="523596" cy="52009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7D86C2-9282-4203-B0C2-4A2AE3FE6766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374" y="136525"/>
            <a:ext cx="1001976" cy="798196"/>
          </a:xfrm>
          <a:prstGeom prst="rect">
            <a:avLst/>
          </a:prstGeom>
        </p:spPr>
      </p:pic>
      <p:pic>
        <p:nvPicPr>
          <p:cNvPr id="21" name="Picture 20" descr="A picture containing diagram&#10;&#10;Description automatically generated">
            <a:extLst>
              <a:ext uri="{FF2B5EF4-FFF2-40B4-BE49-F238E27FC236}">
                <a16:creationId xmlns:a16="http://schemas.microsoft.com/office/drawing/2014/main" id="{C56F6B04-BEF2-4A94-87BD-478306F919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223" y="91070"/>
            <a:ext cx="863341" cy="88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92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EECE3-9E2A-4E4E-8737-0AD5DB870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F653D5-8252-4FC4-9F23-8E7E40D12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EF64E-D5CA-4005-9900-8A1E34B5C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A365E-DC22-473B-80F9-B53231E69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DD087-4CB7-4206-A81F-29C2978F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217F6-CB0D-430E-B2FC-C907B1A76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1433A-4897-4DB1-9D7D-64D298B99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EEF741-E315-490D-B254-2C6758860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3C35A-F704-4FA7-9A09-091AE6928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E8E03F-2709-497D-A8E0-663D9C893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7F3C55-2A80-4707-A172-2F4298C09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82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C3454-023B-4F07-AD1D-B0643F2D0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32595-C745-432F-884D-20AE35EA8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73AE73-CE0C-4BED-9688-F2C9E23CB5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B98866-360D-4520-B1E6-2F34264661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FE3FCD-CD27-402D-9F31-0A8F0C448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5EE812-0A5E-4C57-991C-0D086AD4E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954539-B620-4F0D-843B-04CBCCD36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A99238-B476-4D26-AFAE-320CDCF7B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34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AD0A8-30E6-4BFF-BDFA-80AA337A7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68833D-DD13-41A7-A00C-859CC5460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5C932A-4DB1-4044-B130-E2C352B62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59B3B2-88C6-4FAE-A634-050758029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47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F616BD-601A-42D6-B1C1-02D8EF9B0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B5BE75-9A51-4058-AA70-8B0A18A6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13700-2F9D-4B87-8701-DEBE4C262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26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E4ED5-E20D-4BB7-A82D-013323563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7E80C-C42E-4664-9CDF-EEA17F086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549ED-9AE6-4D1D-897A-657179C804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03544-29EB-4A29-A129-EDB88E1EF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A28BF8-FADB-4037-8C3E-4CA4BABB6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F7BCD-351C-4416-A38D-ECAD7BF1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74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76833-191B-45AD-81B3-83F50F688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35BF1-4CA2-49C4-87F6-7D6DFB9571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2D22C-6805-4029-88F2-3580F518E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F5793A-C229-4D00-8898-3E8EE8894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8E231D-6464-45F7-B84D-323B35255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99C47B-B5B6-4DEB-993C-6DE26E18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49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8D88B-5226-4595-80CC-E717B63DE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C99A19-64E0-4120-AE94-B3E8E42A5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5DBE79-DDF6-4D7B-82DC-228B373CB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BCAC5-EE77-4201-B690-3B511D61D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F7AD5-1ED6-4698-A3C0-740B65E33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915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90E68A-D73B-48A1-8411-75B44620C5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3C2217-2D2D-4E03-BA4A-110CD02C68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2BC15-AB3C-4835-997D-E5452D100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08A3A-DF90-4BAD-834E-94D8B3E9A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77C15-3468-4191-8A09-98C7DC75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546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5D7292-2739-49C4-A830-032813BE3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D587D-899F-4C42-82EF-30E45823B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B84A6-0E3C-4E2C-A4A1-7D8752872A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BD81F-34E7-4667-BBD6-A159CAA97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07249-70AD-4118-A0D7-056B553853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6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5" Type="http://schemas.openxmlformats.org/officeDocument/2006/relationships/image" Target="../media/image36.png"/><Relationship Id="rId4" Type="http://schemas.openxmlformats.org/officeDocument/2006/relationships/image" Target="../media/image34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0243C4F7-7D34-44BF-8F91-7CF77393C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62" y="6104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F59240-65D1-4266-A96A-7C4AF68374C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629" y="106987"/>
            <a:ext cx="1400175" cy="1115410"/>
          </a:xfrm>
          <a:prstGeom prst="rect">
            <a:avLst/>
          </a:prstGeom>
        </p:spPr>
      </p:pic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3BAB91A4-142B-43BE-8492-0437B34507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971" y="78896"/>
            <a:ext cx="1200430" cy="1236259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1399A07F-F672-4866-AE7C-E7AA51E554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916" y="87736"/>
            <a:ext cx="1200429" cy="1228935"/>
          </a:xfrm>
          <a:prstGeom prst="rect">
            <a:avLst/>
          </a:prstGeom>
        </p:spPr>
      </p:pic>
      <p:sp>
        <p:nvSpPr>
          <p:cNvPr id="9" name="Google Shape;241;p1">
            <a:extLst>
              <a:ext uri="{FF2B5EF4-FFF2-40B4-BE49-F238E27FC236}">
                <a16:creationId xmlns:a16="http://schemas.microsoft.com/office/drawing/2014/main" id="{0B8040C1-A600-49CB-B624-DCCE42EF49D3}"/>
              </a:ext>
            </a:extLst>
          </p:cNvPr>
          <p:cNvSpPr txBox="1"/>
          <p:nvPr/>
        </p:nvSpPr>
        <p:spPr>
          <a:xfrm>
            <a:off x="258192" y="5203904"/>
            <a:ext cx="1156432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Jiawei Qiu, Sebastian B. Miranda, </a:t>
            </a:r>
            <a:r>
              <a:rPr lang="en-US" sz="1600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Virupakshan</a:t>
            </a: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1600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Vilvanathan</a:t>
            </a: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, Yinan Xu, </a:t>
            </a:r>
            <a:r>
              <a:rPr lang="en-US" sz="1600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Athip</a:t>
            </a: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T. Raj,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Erik Asphaug, </a:t>
            </a:r>
            <a:r>
              <a:rPr lang="en-US" sz="1600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Jekan</a:t>
            </a: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1600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Thangavelautham</a:t>
            </a:r>
            <a:endParaRPr lang="en-US" sz="1600" b="1" i="0" u="none" strike="noStrike" cap="none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Space and Terrestrial Robotic Exploration (SpaceTREx) Laboratory</a:t>
            </a:r>
            <a:endParaRPr lang="en-US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Aerospace and Mechanical Engineering Department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University of Arizona</a:t>
            </a:r>
            <a:endParaRPr dirty="0"/>
          </a:p>
        </p:txBody>
      </p:sp>
      <p:sp>
        <p:nvSpPr>
          <p:cNvPr id="12" name="Google Shape;242;p1">
            <a:extLst>
              <a:ext uri="{FF2B5EF4-FFF2-40B4-BE49-F238E27FC236}">
                <a16:creationId xmlns:a16="http://schemas.microsoft.com/office/drawing/2014/main" id="{FD805C94-E4CC-45D3-85B3-B78C490985A9}"/>
              </a:ext>
            </a:extLst>
          </p:cNvPr>
          <p:cNvSpPr txBox="1"/>
          <p:nvPr/>
        </p:nvSpPr>
        <p:spPr>
          <a:xfrm>
            <a:off x="123825" y="4113153"/>
            <a:ext cx="11966576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Robust </a:t>
            </a:r>
            <a:r>
              <a:rPr lang="en-US" altLang="zh-CN" sz="3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L</a:t>
            </a:r>
            <a:r>
              <a:rPr lang="en-US" sz="3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unar Base Architectures using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 Smart Pico-Building Blocks</a:t>
            </a:r>
            <a:endParaRPr lang="en-US" sz="28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3" name="Picture 12" descr="A picture containing different, several&#10;&#10;Description automatically generated">
            <a:extLst>
              <a:ext uri="{FF2B5EF4-FFF2-40B4-BE49-F238E27FC236}">
                <a16:creationId xmlns:a16="http://schemas.microsoft.com/office/drawing/2014/main" id="{5FBB1680-CBEE-4748-9E6C-50ED8DDDD1E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76"/>
          <a:stretch/>
        </p:blipFill>
        <p:spPr>
          <a:xfrm>
            <a:off x="6028871" y="1812111"/>
            <a:ext cx="4958443" cy="1965907"/>
          </a:xfrm>
          <a:prstGeom prst="rect">
            <a:avLst/>
          </a:prstGeom>
        </p:spPr>
      </p:pic>
      <p:pic>
        <p:nvPicPr>
          <p:cNvPr id="14" name="Picture 13" descr="A picture containing different, several&#10;&#10;Description automatically generated">
            <a:extLst>
              <a:ext uri="{FF2B5EF4-FFF2-40B4-BE49-F238E27FC236}">
                <a16:creationId xmlns:a16="http://schemas.microsoft.com/office/drawing/2014/main" id="{D1D52026-EF6B-4A29-80D8-83695B7D227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4" b="50830"/>
          <a:stretch/>
        </p:blipFill>
        <p:spPr>
          <a:xfrm>
            <a:off x="879021" y="1812112"/>
            <a:ext cx="4958443" cy="196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39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864CC-A6F6-48A8-AFE2-359774B6D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r>
              <a:rPr lang="en-US" dirty="0"/>
              <a:t> 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76F2E1C-9273-4E38-AD11-AD36A4F42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155" y="2106689"/>
            <a:ext cx="11176000" cy="977445"/>
          </a:xfrm>
        </p:spPr>
        <p:txBody>
          <a:bodyPr>
            <a:normAutofit/>
          </a:bodyPr>
          <a:lstStyle/>
          <a:p>
            <a:r>
              <a:rPr lang="en-US" dirty="0"/>
              <a:t>Artemis Program - Establish a </a:t>
            </a:r>
            <a:r>
              <a:rPr lang="en-US" altLang="zh-CN" dirty="0"/>
              <a:t>permanent </a:t>
            </a:r>
            <a:r>
              <a:rPr lang="en-US" dirty="0"/>
              <a:t>habitat on the Moon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B508BC-4C30-4AE9-902F-4042D83F66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74BE880-9513-4BBC-8FE6-476A1DCD941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5" name="Picture 4" descr="A picture containing text, old&#10;&#10;Description automatically generated">
            <a:extLst>
              <a:ext uri="{FF2B5EF4-FFF2-40B4-BE49-F238E27FC236}">
                <a16:creationId xmlns:a16="http://schemas.microsoft.com/office/drawing/2014/main" id="{21207C8D-6C1D-42CB-B8C6-6CC54FCAAC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75"/>
          <a:stretch/>
        </p:blipFill>
        <p:spPr>
          <a:xfrm>
            <a:off x="585155" y="2602954"/>
            <a:ext cx="2405631" cy="314188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7" name="Picture 6" descr="A picture containing ground, several&#10;&#10;Description automatically generated">
            <a:extLst>
              <a:ext uri="{FF2B5EF4-FFF2-40B4-BE49-F238E27FC236}">
                <a16:creationId xmlns:a16="http://schemas.microsoft.com/office/drawing/2014/main" id="{1D3783F6-BEBB-4714-AE87-4124EC81B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817" y="2602954"/>
            <a:ext cx="4184650" cy="314810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9" name="Picture 8" descr="Diagram, engineering drawing&#10;&#10;Description automatically generated">
            <a:extLst>
              <a:ext uri="{FF2B5EF4-FFF2-40B4-BE49-F238E27FC236}">
                <a16:creationId xmlns:a16="http://schemas.microsoft.com/office/drawing/2014/main" id="{2CFCD6F3-6240-4403-925F-0AA4D86EE6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498" y="2602954"/>
            <a:ext cx="3958689" cy="314499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915AAF9-C2A3-46D8-82D2-086B3B487538}"/>
              </a:ext>
            </a:extLst>
          </p:cNvPr>
          <p:cNvSpPr txBox="1"/>
          <p:nvPr/>
        </p:nvSpPr>
        <p:spPr>
          <a:xfrm>
            <a:off x="8520111" y="5900840"/>
            <a:ext cx="24054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Underground Structures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(LPI, NASA)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DD53F4-16F6-4C24-AB36-6E367B9BB0D7}"/>
              </a:ext>
            </a:extLst>
          </p:cNvPr>
          <p:cNvSpPr txBox="1"/>
          <p:nvPr/>
        </p:nvSpPr>
        <p:spPr>
          <a:xfrm>
            <a:off x="4202208" y="5896916"/>
            <a:ext cx="2329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Inflatable Structures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Kitmacher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NASA)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0020FB-EB84-4EBD-812D-389D6817AE7B}"/>
              </a:ext>
            </a:extLst>
          </p:cNvPr>
          <p:cNvSpPr txBox="1"/>
          <p:nvPr/>
        </p:nvSpPr>
        <p:spPr>
          <a:xfrm>
            <a:off x="942225" y="5896916"/>
            <a:ext cx="1691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Rigid Structures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(LPI, NASA)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500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864CC-A6F6-48A8-AFE2-359774B6D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Challenges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50797-2336-4177-98DE-55737A96F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12007"/>
            <a:ext cx="11176000" cy="830488"/>
          </a:xfrm>
        </p:spPr>
        <p:txBody>
          <a:bodyPr/>
          <a:lstStyle/>
          <a:p>
            <a:r>
              <a:rPr lang="en-US" dirty="0"/>
              <a:t>Harsh environment + expensive launch budget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B508BC-4C30-4AE9-902F-4042D83F66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74BE880-9513-4BBC-8FE6-476A1DCD941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8065E5-5CB6-40C4-8318-4C5D1616F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816" y="2601629"/>
            <a:ext cx="2113568" cy="31703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08B3CA-B90C-4A33-8715-4FD3793D23A6}"/>
              </a:ext>
            </a:extLst>
          </p:cNvPr>
          <p:cNvSpPr txBox="1"/>
          <p:nvPr/>
        </p:nvSpPr>
        <p:spPr>
          <a:xfrm>
            <a:off x="5021637" y="5855489"/>
            <a:ext cx="2351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Lunar Surface Radiation</a:t>
            </a:r>
          </a:p>
          <a:p>
            <a:r>
              <a:rPr lang="en-US" dirty="0"/>
              <a:t>(LPI, NASA)</a:t>
            </a:r>
            <a:endParaRPr lang="en-C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D5ACBA-9D14-45B5-BD6F-1D961FB99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58" y="3047156"/>
            <a:ext cx="3359466" cy="22792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7699A4-5824-438E-A388-22FCC8431BD2}"/>
              </a:ext>
            </a:extLst>
          </p:cNvPr>
          <p:cNvSpPr txBox="1"/>
          <p:nvPr/>
        </p:nvSpPr>
        <p:spPr>
          <a:xfrm>
            <a:off x="1461179" y="5854641"/>
            <a:ext cx="2404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Meteorite Bombardment</a:t>
            </a:r>
          </a:p>
          <a:p>
            <a:r>
              <a:rPr lang="en-US" dirty="0"/>
              <a:t>(LPI, NASA)</a:t>
            </a:r>
            <a:endParaRPr lang="en-CA" dirty="0"/>
          </a:p>
        </p:txBody>
      </p:sp>
      <p:pic>
        <p:nvPicPr>
          <p:cNvPr id="12" name="Picture 11" descr="A picture containing outdoor, sky, smoke, steam&#10;&#10;Description automatically generated">
            <a:extLst>
              <a:ext uri="{FF2B5EF4-FFF2-40B4-BE49-F238E27FC236}">
                <a16:creationId xmlns:a16="http://schemas.microsoft.com/office/drawing/2014/main" id="{B363DAAF-E6E8-4957-A6CD-5FEAB5FBE7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709" y="2675505"/>
            <a:ext cx="2477180" cy="30964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B148740-F3E8-400B-8F61-B0E926FC27C1}"/>
              </a:ext>
            </a:extLst>
          </p:cNvPr>
          <p:cNvSpPr txBox="1"/>
          <p:nvPr/>
        </p:nvSpPr>
        <p:spPr>
          <a:xfrm>
            <a:off x="8625738" y="5854641"/>
            <a:ext cx="1709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Saturn V Launch</a:t>
            </a:r>
          </a:p>
          <a:p>
            <a:r>
              <a:rPr lang="en-US" dirty="0"/>
              <a:t>(NASA)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65346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864CC-A6F6-48A8-AFE2-359774B6D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Approach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50797-2336-4177-98DE-55737A96F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29406"/>
            <a:ext cx="11176000" cy="1050924"/>
          </a:xfrm>
        </p:spPr>
        <p:txBody>
          <a:bodyPr/>
          <a:lstStyle/>
          <a:p>
            <a:r>
              <a:rPr lang="en-US" dirty="0"/>
              <a:t>In-situ resource utilization (ISRU) with “smart” sandbags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B508BC-4C30-4AE9-902F-4042D83F66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74BE880-9513-4BBC-8FE6-476A1DCD941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6" name="Picture 5" descr="A picture containing different, several&#10;&#10;Description automatically generated">
            <a:extLst>
              <a:ext uri="{FF2B5EF4-FFF2-40B4-BE49-F238E27FC236}">
                <a16:creationId xmlns:a16="http://schemas.microsoft.com/office/drawing/2014/main" id="{6934E6C2-23BD-4D5D-AEE9-E89060BC8A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76"/>
          <a:stretch/>
        </p:blipFill>
        <p:spPr>
          <a:xfrm>
            <a:off x="1183822" y="2661378"/>
            <a:ext cx="3872218" cy="1535244"/>
          </a:xfrm>
          <a:prstGeom prst="rect">
            <a:avLst/>
          </a:prstGeom>
        </p:spPr>
      </p:pic>
      <p:pic>
        <p:nvPicPr>
          <p:cNvPr id="8" name="Picture 7" descr="A picture containing gear&#10;&#10;Description automatically generated">
            <a:extLst>
              <a:ext uri="{FF2B5EF4-FFF2-40B4-BE49-F238E27FC236}">
                <a16:creationId xmlns:a16="http://schemas.microsoft.com/office/drawing/2014/main" id="{EB15E431-8F8F-4650-9F8A-E8421D341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823" y="4196622"/>
            <a:ext cx="3872218" cy="1473098"/>
          </a:xfrm>
          <a:prstGeom prst="rect">
            <a:avLst/>
          </a:prstGeom>
        </p:spPr>
      </p:pic>
      <p:pic>
        <p:nvPicPr>
          <p:cNvPr id="10" name="Picture 9" descr="A picture containing chart&#10;&#10;Description automatically generated">
            <a:extLst>
              <a:ext uri="{FF2B5EF4-FFF2-40B4-BE49-F238E27FC236}">
                <a16:creationId xmlns:a16="http://schemas.microsoft.com/office/drawing/2014/main" id="{C1E5C86A-74E0-47C5-B11A-C059FDF7B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222" y="2767443"/>
            <a:ext cx="5350329" cy="28583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A77ADD6-676A-4906-95D3-2B70F919A933}"/>
              </a:ext>
            </a:extLst>
          </p:cNvPr>
          <p:cNvSpPr txBox="1"/>
          <p:nvPr/>
        </p:nvSpPr>
        <p:spPr>
          <a:xfrm>
            <a:off x="1542417" y="5832067"/>
            <a:ext cx="31550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err="1"/>
              <a:t>Superadobes</a:t>
            </a:r>
            <a:r>
              <a:rPr lang="en-US" dirty="0"/>
              <a:t> Built with Sandbags</a:t>
            </a:r>
          </a:p>
          <a:p>
            <a:r>
              <a:rPr lang="en-US" dirty="0"/>
              <a:t>(N. Khalili)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A58B2C-44BD-450F-8C22-7E941FE46B73}"/>
              </a:ext>
            </a:extLst>
          </p:cNvPr>
          <p:cNvSpPr txBox="1"/>
          <p:nvPr/>
        </p:nvSpPr>
        <p:spPr>
          <a:xfrm>
            <a:off x="7321663" y="5832067"/>
            <a:ext cx="2523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Embedded Electronics in </a:t>
            </a:r>
          </a:p>
          <a:p>
            <a:r>
              <a:rPr lang="en-US" dirty="0"/>
              <a:t>Smart Sandbags</a:t>
            </a:r>
          </a:p>
        </p:txBody>
      </p:sp>
    </p:spTree>
    <p:extLst>
      <p:ext uri="{BB962C8B-B14F-4D97-AF65-F5344CB8AC3E}">
        <p14:creationId xmlns:p14="http://schemas.microsoft.com/office/powerpoint/2010/main" val="3271040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71988-8AC8-4B30-806B-F51A39410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BC92379-C8AE-4BDC-9BA6-CF656F1532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0674268"/>
              </p:ext>
            </p:extLst>
          </p:nvPr>
        </p:nvGraphicFramePr>
        <p:xfrm>
          <a:off x="838200" y="2349499"/>
          <a:ext cx="10515600" cy="4297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482049">
                  <a:extLst>
                    <a:ext uri="{9D8B030D-6E8A-4147-A177-3AD203B41FA5}">
                      <a16:colId xmlns:a16="http://schemas.microsoft.com/office/drawing/2014/main" val="1866246292"/>
                    </a:ext>
                  </a:extLst>
                </a:gridCol>
                <a:gridCol w="3559945">
                  <a:extLst>
                    <a:ext uri="{9D8B030D-6E8A-4147-A177-3AD203B41FA5}">
                      <a16:colId xmlns:a16="http://schemas.microsoft.com/office/drawing/2014/main" val="1114375013"/>
                    </a:ext>
                  </a:extLst>
                </a:gridCol>
                <a:gridCol w="4473606">
                  <a:extLst>
                    <a:ext uri="{9D8B030D-6E8A-4147-A177-3AD203B41FA5}">
                      <a16:colId xmlns:a16="http://schemas.microsoft.com/office/drawing/2014/main" val="2297159528"/>
                    </a:ext>
                  </a:extLst>
                </a:gridCol>
              </a:tblGrid>
              <a:tr h="34720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Electrical Components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Application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23586180"/>
                  </a:ext>
                </a:extLst>
              </a:tr>
              <a:tr h="599283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Proximity Sensors</a:t>
                      </a:r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 presence of neighboring sandbags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Enable streamlined construction process involving multiple simple rovers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6924502"/>
                  </a:ext>
                </a:extLst>
              </a:tr>
              <a:tr h="347204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LED / LED Matrices</a:t>
                      </a:r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Indicate warnings, display info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Signage for machine/human vision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71722626"/>
                  </a:ext>
                </a:extLst>
              </a:tr>
              <a:tr h="347204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Thermocouples</a:t>
                      </a:r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Measure temperature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Monitor structure in/exterior temperature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95992731"/>
                  </a:ext>
                </a:extLst>
              </a:tr>
              <a:tr h="599283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Force Sensors</a:t>
                      </a:r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 presence of sandbags above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Facilitate construction process; </a:t>
                      </a: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monitor structural integrity;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97231392"/>
                  </a:ext>
                </a:extLst>
              </a:tr>
              <a:tr h="599283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Accelerometer</a:t>
                      </a:r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Determine orientation of sandbag; detect movement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Monitor structure integrity; </a:t>
                      </a: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monitor micrometeorite bombardment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30679476"/>
                  </a:ext>
                </a:extLst>
              </a:tr>
              <a:tr h="599283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range antenna</a:t>
                      </a:r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Communicate info to nearby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Establish info channel across infrastructure; beacon presence for rover guidance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63044285"/>
                  </a:ext>
                </a:extLst>
              </a:tr>
              <a:tr h="599283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Localization module</a:t>
                      </a:r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Broadcast geolocation of self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Facilitate construction process; </a:t>
                      </a: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label/tag structure on habitat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08586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8871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B9545-AB4C-4DF5-96BB-E0DCA9AFA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A2B5F-9668-44FD-9C6A-442EF8BFE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9948"/>
            <a:ext cx="10515600" cy="876978"/>
          </a:xfrm>
        </p:spPr>
        <p:txBody>
          <a:bodyPr>
            <a:normAutofit/>
          </a:bodyPr>
          <a:lstStyle/>
          <a:p>
            <a:r>
              <a:rPr lang="en-US" dirty="0"/>
              <a:t>Energy harvesting technologies to prolong sandbag lifetime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58FF78B-B965-6380-AE19-A4151E2189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5888074"/>
              </p:ext>
            </p:extLst>
          </p:nvPr>
        </p:nvGraphicFramePr>
        <p:xfrm>
          <a:off x="838200" y="2875527"/>
          <a:ext cx="10515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2049">
                  <a:extLst>
                    <a:ext uri="{9D8B030D-6E8A-4147-A177-3AD203B41FA5}">
                      <a16:colId xmlns:a16="http://schemas.microsoft.com/office/drawing/2014/main" val="1866246292"/>
                    </a:ext>
                  </a:extLst>
                </a:gridCol>
                <a:gridCol w="4221374">
                  <a:extLst>
                    <a:ext uri="{9D8B030D-6E8A-4147-A177-3AD203B41FA5}">
                      <a16:colId xmlns:a16="http://schemas.microsoft.com/office/drawing/2014/main" val="1114375013"/>
                    </a:ext>
                  </a:extLst>
                </a:gridCol>
                <a:gridCol w="3812177">
                  <a:extLst>
                    <a:ext uri="{9D8B030D-6E8A-4147-A177-3AD203B41FA5}">
                      <a16:colId xmlns:a16="http://schemas.microsoft.com/office/drawing/2014/main" val="2297159528"/>
                    </a:ext>
                  </a:extLst>
                </a:gridCol>
              </a:tblGrid>
              <a:tr h="34720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Charging Technology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586180"/>
                  </a:ext>
                </a:extLst>
              </a:tr>
              <a:tr h="599283">
                <a:tc>
                  <a:txBody>
                    <a:bodyPr/>
                    <a:lstStyle/>
                    <a:p>
                      <a:pPr algn="r"/>
                      <a:r>
                        <a:rPr lang="en-US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Induction coupling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Simple implementation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efficiency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Precise alignment required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Short charging distance (mm to cm)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924502"/>
                  </a:ext>
                </a:extLst>
              </a:tr>
              <a:tr h="347204">
                <a:tc>
                  <a:txBody>
                    <a:bodyPr/>
                    <a:lstStyle/>
                    <a:p>
                      <a:pPr algn="r"/>
                      <a:r>
                        <a:rPr lang="en-US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Magnetic resonance coupling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Charges multiple devices simultaneously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charging efficiency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Non-line-of-sight charging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Limited charging distance (cm to m)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Complex implementation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1722626"/>
                  </a:ext>
                </a:extLst>
              </a:tr>
              <a:tr h="347204">
                <a:tc>
                  <a:txBody>
                    <a:bodyPr/>
                    <a:lstStyle/>
                    <a:p>
                      <a:pPr algn="r"/>
                      <a:r>
                        <a:rPr lang="en-US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RF radiation charging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Long charging distance (m to km)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alignment required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Line-of-sight transmission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Unsafe for human if high power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efficiency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0470759"/>
                  </a:ext>
                </a:extLst>
              </a:tr>
              <a:tr h="347204">
                <a:tc>
                  <a:txBody>
                    <a:bodyPr/>
                    <a:lstStyle/>
                    <a:p>
                      <a:pPr algn="r"/>
                      <a:r>
                        <a:rPr lang="en-US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Thermoelectric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extra infrastructure required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Passive harvesting method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power output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Somewhat complex implementation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456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8488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FCEE0-9407-4926-89B2-005D8104C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Results</a:t>
            </a:r>
          </a:p>
        </p:txBody>
      </p:sp>
      <p:pic>
        <p:nvPicPr>
          <p:cNvPr id="6" name="Picture 5" descr="A picture containing indoor&#10;&#10;Description automatically generated">
            <a:extLst>
              <a:ext uri="{FF2B5EF4-FFF2-40B4-BE49-F238E27FC236}">
                <a16:creationId xmlns:a16="http://schemas.microsoft.com/office/drawing/2014/main" id="{B3D28F7E-C559-6409-D3B5-0A5B3EC71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449" y="2135978"/>
            <a:ext cx="7389102" cy="41563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69E0A4-69F0-7930-E0A7-36AAC992E945}"/>
              </a:ext>
            </a:extLst>
          </p:cNvPr>
          <p:cNvSpPr txBox="1"/>
          <p:nvPr/>
        </p:nvSpPr>
        <p:spPr>
          <a:xfrm>
            <a:off x="3717785" y="6292348"/>
            <a:ext cx="4756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i="1" dirty="0"/>
              <a:t>Demo</a:t>
            </a:r>
            <a:r>
              <a:rPr lang="en-US" dirty="0"/>
              <a:t>: Sandbags implemented with force sensors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53940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5D1C0-9FAB-B548-D388-24024FA67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Results</a:t>
            </a:r>
            <a:endParaRPr lang="en-CA" dirty="0"/>
          </a:p>
        </p:txBody>
      </p:sp>
      <p:pic>
        <p:nvPicPr>
          <p:cNvPr id="5" name="Picture 2" descr="A picture containing indoor, wall, cluttered&#10;&#10;Description automatically generated">
            <a:extLst>
              <a:ext uri="{FF2B5EF4-FFF2-40B4-BE49-F238E27FC236}">
                <a16:creationId xmlns:a16="http://schemas.microsoft.com/office/drawing/2014/main" id="{D6C3F503-27B2-7A5F-BD81-AEB128CB2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107" y="3999159"/>
            <a:ext cx="4153989" cy="276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82977840-02F9-845F-AD1B-404CD32D3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08" y="2135978"/>
            <a:ext cx="4153989" cy="2553576"/>
          </a:xfrm>
          <a:prstGeom prst="rect">
            <a:avLst/>
          </a:prstGeom>
        </p:spPr>
      </p:pic>
      <p:pic>
        <p:nvPicPr>
          <p:cNvPr id="7" name="Picture 6" descr="A picture containing clock, gauge&#10;&#10;Description automatically generated">
            <a:extLst>
              <a:ext uri="{FF2B5EF4-FFF2-40B4-BE49-F238E27FC236}">
                <a16:creationId xmlns:a16="http://schemas.microsoft.com/office/drawing/2014/main" id="{93285BC1-9654-69C7-E73C-ABD388767D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19" y="2135978"/>
            <a:ext cx="6096000" cy="3429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96197F-EC76-51B5-D365-41A078DA1E71}"/>
              </a:ext>
            </a:extLst>
          </p:cNvPr>
          <p:cNvSpPr txBox="1"/>
          <p:nvPr/>
        </p:nvSpPr>
        <p:spPr>
          <a:xfrm>
            <a:off x="6108185" y="5891531"/>
            <a:ext cx="5096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Superadobe</a:t>
            </a:r>
            <a:r>
              <a:rPr lang="en-US" altLang="zh-CN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construction using pick-and-place rovers</a:t>
            </a:r>
            <a:endParaRPr lang="en-CA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5D9EE0-267D-F15F-B47B-DCBFB1A0485F}"/>
              </a:ext>
            </a:extLst>
          </p:cNvPr>
          <p:cNvSpPr txBox="1"/>
          <p:nvPr/>
        </p:nvSpPr>
        <p:spPr>
          <a:xfrm>
            <a:off x="3667735" y="6348661"/>
            <a:ext cx="145424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1050" dirty="0">
                <a:solidFill>
                  <a:schemeClr val="bg1"/>
                </a:solidFill>
              </a:rPr>
              <a:t>Y</a:t>
            </a:r>
            <a:r>
              <a:rPr lang="en-US" altLang="zh-CN" sz="1050" dirty="0">
                <a:solidFill>
                  <a:schemeClr val="bg1"/>
                </a:solidFill>
              </a:rPr>
              <a:t>inan</a:t>
            </a:r>
            <a:r>
              <a:rPr lang="en-US" sz="1050" dirty="0">
                <a:solidFill>
                  <a:schemeClr val="bg1"/>
                </a:solidFill>
              </a:rPr>
              <a:t> Xu, SpaceTREx</a:t>
            </a:r>
          </a:p>
          <a:p>
            <a:r>
              <a:rPr lang="en-US" sz="1050" dirty="0">
                <a:solidFill>
                  <a:schemeClr val="bg1"/>
                </a:solidFill>
              </a:rPr>
              <a:t>University of Arizona</a:t>
            </a:r>
            <a:endParaRPr lang="en-CA" sz="105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01D4C2-8B14-7F0D-1679-11150D23672B}"/>
              </a:ext>
            </a:extLst>
          </p:cNvPr>
          <p:cNvSpPr txBox="1"/>
          <p:nvPr/>
        </p:nvSpPr>
        <p:spPr>
          <a:xfrm>
            <a:off x="10107407" y="5149480"/>
            <a:ext cx="162416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1050" dirty="0" err="1">
                <a:solidFill>
                  <a:schemeClr val="bg1"/>
                </a:solidFill>
              </a:rPr>
              <a:t>J</a:t>
            </a:r>
            <a:r>
              <a:rPr lang="en-US" altLang="zh-CN" sz="1050" dirty="0" err="1">
                <a:solidFill>
                  <a:schemeClr val="bg1"/>
                </a:solidFill>
              </a:rPr>
              <a:t>oseliz</a:t>
            </a:r>
            <a:r>
              <a:rPr lang="en-US" sz="1050" dirty="0">
                <a:solidFill>
                  <a:schemeClr val="bg1"/>
                </a:solidFill>
              </a:rPr>
              <a:t> Perez, SpaceTREx</a:t>
            </a:r>
          </a:p>
          <a:p>
            <a:r>
              <a:rPr lang="en-US" sz="1050" dirty="0">
                <a:solidFill>
                  <a:schemeClr val="bg1"/>
                </a:solidFill>
              </a:rPr>
              <a:t>University of Puerto Rico</a:t>
            </a:r>
            <a:endParaRPr lang="en-CA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212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Timeline&#10;&#10;Description automatically generated">
            <a:extLst>
              <a:ext uri="{FF2B5EF4-FFF2-40B4-BE49-F238E27FC236}">
                <a16:creationId xmlns:a16="http://schemas.microsoft.com/office/drawing/2014/main" id="{AC0D6CD9-69DA-4669-BE43-8754F9CAF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799" y="2024863"/>
            <a:ext cx="5183627" cy="51836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9864CC-A6F6-48A8-AFE2-359774B6D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50797-2336-4177-98DE-55737A96F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25268"/>
            <a:ext cx="11176000" cy="1369331"/>
          </a:xfrm>
        </p:spPr>
        <p:txBody>
          <a:bodyPr/>
          <a:lstStyle/>
          <a:p>
            <a:r>
              <a:rPr lang="en-US" dirty="0"/>
              <a:t>Proximity sensors improves construction process efficiency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B508BC-4C30-4AE9-902F-4042D83F66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74BE880-9513-4BBC-8FE6-476A1DCD941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EA3C0D3-CBDF-4E79-9950-BA69CD4B12A6}"/>
              </a:ext>
            </a:extLst>
          </p:cNvPr>
          <p:cNvGrpSpPr/>
          <p:nvPr/>
        </p:nvGrpSpPr>
        <p:grpSpPr>
          <a:xfrm>
            <a:off x="251165" y="2622215"/>
            <a:ext cx="3196666" cy="1585186"/>
            <a:chOff x="1537854" y="1140132"/>
            <a:chExt cx="3196666" cy="1585186"/>
          </a:xfrm>
        </p:grpSpPr>
        <p:pic>
          <p:nvPicPr>
            <p:cNvPr id="11" name="Picture 10" descr="Chart&#10;&#10;Description automatically generated">
              <a:extLst>
                <a:ext uri="{FF2B5EF4-FFF2-40B4-BE49-F238E27FC236}">
                  <a16:creationId xmlns:a16="http://schemas.microsoft.com/office/drawing/2014/main" id="{9BB34957-FF76-4B60-B003-BDD9A2DAC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854" y="1140132"/>
              <a:ext cx="3196666" cy="158518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9F57EB7-286E-48D5-8B3A-747A4F70A109}"/>
                </a:ext>
              </a:extLst>
            </p:cNvPr>
            <p:cNvSpPr txBox="1"/>
            <p:nvPr/>
          </p:nvSpPr>
          <p:spPr>
            <a:xfrm>
              <a:off x="2333811" y="1748059"/>
              <a:ext cx="1678666" cy="369332"/>
            </a:xfrm>
            <a:prstGeom prst="rect">
              <a:avLst/>
            </a:prstGeom>
            <a:solidFill>
              <a:srgbClr val="080808">
                <a:alpha val="50196"/>
              </a:srgb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CA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Linear Layering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A75DDAD-2E19-44FE-8FEB-97073A5160D1}"/>
              </a:ext>
            </a:extLst>
          </p:cNvPr>
          <p:cNvGrpSpPr/>
          <p:nvPr/>
        </p:nvGrpSpPr>
        <p:grpSpPr>
          <a:xfrm>
            <a:off x="3665000" y="2637313"/>
            <a:ext cx="3200400" cy="1587037"/>
            <a:chOff x="1534120" y="2906064"/>
            <a:chExt cx="3200400" cy="1587037"/>
          </a:xfrm>
        </p:grpSpPr>
        <p:pic>
          <p:nvPicPr>
            <p:cNvPr id="12" name="Picture 11" descr="Chart&#10;&#10;Description automatically generated">
              <a:extLst>
                <a:ext uri="{FF2B5EF4-FFF2-40B4-BE49-F238E27FC236}">
                  <a16:creationId xmlns:a16="http://schemas.microsoft.com/office/drawing/2014/main" id="{93184739-0272-4EFA-83DF-110969F28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4120" y="2906064"/>
              <a:ext cx="3200400" cy="1587037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74B12C-C99A-42BD-AC96-DB806CF612C0}"/>
                </a:ext>
              </a:extLst>
            </p:cNvPr>
            <p:cNvSpPr txBox="1"/>
            <p:nvPr/>
          </p:nvSpPr>
          <p:spPr>
            <a:xfrm>
              <a:off x="2141102" y="3514916"/>
              <a:ext cx="1986441" cy="369332"/>
            </a:xfrm>
            <a:prstGeom prst="rect">
              <a:avLst/>
            </a:prstGeom>
            <a:solidFill>
              <a:srgbClr val="080808">
                <a:alpha val="50196"/>
              </a:srgbClr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</a:lstStyle>
            <a:p>
              <a:r>
                <a:rPr lang="en-CA" dirty="0"/>
                <a:t>Random Placement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C055D66-D8A1-4476-B6C4-5B987A2F6BFF}"/>
              </a:ext>
            </a:extLst>
          </p:cNvPr>
          <p:cNvGrpSpPr/>
          <p:nvPr/>
        </p:nvGrpSpPr>
        <p:grpSpPr>
          <a:xfrm>
            <a:off x="1886455" y="4345435"/>
            <a:ext cx="3200400" cy="1587037"/>
            <a:chOff x="1534120" y="4673848"/>
            <a:chExt cx="3200400" cy="1587037"/>
          </a:xfrm>
        </p:grpSpPr>
        <p:pic>
          <p:nvPicPr>
            <p:cNvPr id="13" name="Picture 12" descr="Chart&#10;&#10;Description automatically generated">
              <a:extLst>
                <a:ext uri="{FF2B5EF4-FFF2-40B4-BE49-F238E27FC236}">
                  <a16:creationId xmlns:a16="http://schemas.microsoft.com/office/drawing/2014/main" id="{862220F3-3F09-4971-9E09-A976D963E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4120" y="4673848"/>
              <a:ext cx="3200400" cy="158703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4E2941-DBCC-41C9-8A2E-837EBB9FEDFC}"/>
                </a:ext>
              </a:extLst>
            </p:cNvPr>
            <p:cNvSpPr txBox="1"/>
            <p:nvPr/>
          </p:nvSpPr>
          <p:spPr>
            <a:xfrm>
              <a:off x="2192397" y="5282700"/>
              <a:ext cx="1883849" cy="369332"/>
            </a:xfrm>
            <a:prstGeom prst="rect">
              <a:avLst/>
            </a:prstGeom>
            <a:solidFill>
              <a:srgbClr val="080808">
                <a:alpha val="50196"/>
              </a:srgbClr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</a:lstStyle>
            <a:p>
              <a:r>
                <a:rPr lang="en-CA" dirty="0"/>
                <a:t>Proximity Sensors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089D46D-8467-4478-8A61-99C5E220D0A1}"/>
              </a:ext>
            </a:extLst>
          </p:cNvPr>
          <p:cNvSpPr txBox="1"/>
          <p:nvPr/>
        </p:nvSpPr>
        <p:spPr>
          <a:xfrm>
            <a:off x="1553290" y="6010821"/>
            <a:ext cx="42178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Simulation of constructing a 10x10 sandbag wall</a:t>
            </a:r>
          </a:p>
          <a:p>
            <a:pPr algn="ctr"/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(green = sandbag, red = holes)</a:t>
            </a:r>
          </a:p>
        </p:txBody>
      </p:sp>
    </p:spTree>
    <p:extLst>
      <p:ext uri="{BB962C8B-B14F-4D97-AF65-F5344CB8AC3E}">
        <p14:creationId xmlns:p14="http://schemas.microsoft.com/office/powerpoint/2010/main" val="993631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E5FE6-4B5C-7D33-1CBB-00C732275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en-CA" dirty="0"/>
          </a:p>
        </p:txBody>
      </p:sp>
      <p:pic>
        <p:nvPicPr>
          <p:cNvPr id="4" name="内容占位符 4" descr="图片包含 徽标&#10;&#10;描述已自动生成">
            <a:extLst>
              <a:ext uri="{FF2B5EF4-FFF2-40B4-BE49-F238E27FC236}">
                <a16:creationId xmlns:a16="http://schemas.microsoft.com/office/drawing/2014/main" id="{9A27D3AF-D49B-4452-8320-FBDB02AF44D4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6840" y="2902247"/>
            <a:ext cx="3810000" cy="2957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9881D44-CE91-1449-D858-49D251847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25268"/>
            <a:ext cx="11176000" cy="1369331"/>
          </a:xfrm>
        </p:spPr>
        <p:txBody>
          <a:bodyPr/>
          <a:lstStyle/>
          <a:p>
            <a:r>
              <a:rPr lang="en-US" dirty="0"/>
              <a:t>ANSYS simulation for sandbag structural and thermal analysis</a:t>
            </a:r>
          </a:p>
        </p:txBody>
      </p:sp>
      <p:pic>
        <p:nvPicPr>
          <p:cNvPr id="6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id="{B2A2B78A-11BA-49E3-A530-15695577EBB7}"/>
              </a:ext>
            </a:extLst>
          </p:cNvPr>
          <p:cNvPicPr>
            <a:picLocks noGr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864" y="2960636"/>
            <a:ext cx="4314733" cy="2852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54F956-484D-D14C-5A1C-51EB8080FE86}"/>
              </a:ext>
            </a:extLst>
          </p:cNvPr>
          <p:cNvSpPr txBox="1"/>
          <p:nvPr/>
        </p:nvSpPr>
        <p:spPr>
          <a:xfrm>
            <a:off x="1928325" y="5813434"/>
            <a:ext cx="2727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Superadobe</a:t>
            </a:r>
            <a:r>
              <a:rPr lang="en-US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</a:t>
            </a:r>
          </a:p>
          <a:p>
            <a:pPr algn="ctr"/>
            <a:r>
              <a:rPr lang="en-US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ANSYS static structural solver</a:t>
            </a:r>
            <a:endParaRPr lang="en-CA" sz="1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12F993-101D-81AD-63A2-02B36B044319}"/>
              </a:ext>
            </a:extLst>
          </p:cNvPr>
          <p:cNvSpPr txBox="1"/>
          <p:nvPr/>
        </p:nvSpPr>
        <p:spPr>
          <a:xfrm>
            <a:off x="6235285" y="5936544"/>
            <a:ext cx="3401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Superadobe</a:t>
            </a:r>
            <a:r>
              <a:rPr lang="en-US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physical thermal modeling</a:t>
            </a:r>
            <a:endParaRPr lang="en-CA" sz="1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9">
                <a:extLst>
                  <a:ext uri="{FF2B5EF4-FFF2-40B4-BE49-F238E27FC236}">
                    <a16:creationId xmlns:a16="http://schemas.microsoft.com/office/drawing/2014/main" id="{2DF239D6-8A2C-7F6F-DD9A-9E8A30579C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3762636"/>
                  </p:ext>
                </p:extLst>
              </p:nvPr>
            </p:nvGraphicFramePr>
            <p:xfrm>
              <a:off x="9673046" y="3429000"/>
              <a:ext cx="1787433" cy="1524000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426007">
                      <a:extLst>
                        <a:ext uri="{9D8B030D-6E8A-4147-A177-3AD203B41FA5}">
                          <a16:colId xmlns:a16="http://schemas.microsoft.com/office/drawing/2014/main" val="3839981093"/>
                        </a:ext>
                      </a:extLst>
                    </a:gridCol>
                    <a:gridCol w="1361426">
                      <a:extLst>
                        <a:ext uri="{9D8B030D-6E8A-4147-A177-3AD203B41FA5}">
                          <a16:colId xmlns:a16="http://schemas.microsoft.com/office/drawing/2014/main" val="2193985221"/>
                        </a:ext>
                      </a:extLst>
                    </a:gridCol>
                  </a:tblGrid>
                  <a:tr h="297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b="1" i="1" u="none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u="none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lang="en-US" sz="1400" b="1" i="1" u="none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External wall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56477385"/>
                      </a:ext>
                    </a:extLst>
                  </a:tr>
                  <a:tr h="297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b="1" i="1" u="none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u="none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lang="en-US" sz="1400" b="1" i="1" u="none" smtClean="0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Internal wall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05242876"/>
                      </a:ext>
                    </a:extLst>
                  </a:tr>
                  <a:tr h="297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b="1" i="1" u="none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u="none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lang="en-US" sz="1400" b="1" i="1" u="none" smtClean="0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Internal ground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36905804"/>
                      </a:ext>
                    </a:extLst>
                  </a:tr>
                  <a:tr h="297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b="1" i="1" u="none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u="none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lang="en-US" sz="1400" b="1" i="1" u="none" smtClean="0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Rover surface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6030766"/>
                      </a:ext>
                    </a:extLst>
                  </a:tr>
                  <a:tr h="297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b="1" i="1" u="none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u="none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lang="en-US" sz="1400" b="1" i="1" u="none" smtClean="0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External ground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6020150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9">
                <a:extLst>
                  <a:ext uri="{FF2B5EF4-FFF2-40B4-BE49-F238E27FC236}">
                    <a16:creationId xmlns:a16="http://schemas.microsoft.com/office/drawing/2014/main" id="{2DF239D6-8A2C-7F6F-DD9A-9E8A30579C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3762636"/>
                  </p:ext>
                </p:extLst>
              </p:nvPr>
            </p:nvGraphicFramePr>
            <p:xfrm>
              <a:off x="9673046" y="3429000"/>
              <a:ext cx="1787433" cy="1524000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426007">
                      <a:extLst>
                        <a:ext uri="{9D8B030D-6E8A-4147-A177-3AD203B41FA5}">
                          <a16:colId xmlns:a16="http://schemas.microsoft.com/office/drawing/2014/main" val="3839981093"/>
                        </a:ext>
                      </a:extLst>
                    </a:gridCol>
                    <a:gridCol w="1361426">
                      <a:extLst>
                        <a:ext uri="{9D8B030D-6E8A-4147-A177-3AD203B41FA5}">
                          <a16:colId xmlns:a16="http://schemas.microsoft.com/office/drawing/2014/main" val="2193985221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2000" r="-322857" b="-4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External wall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56477385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02000" r="-322857" b="-3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Internal wall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0524287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98039" r="-322857" b="-2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Internal ground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36905804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304000" r="-322857" b="-1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Rover surface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603076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4"/>
                          <a:stretch>
                            <a:fillRect t="-404000" r="-322857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External ground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60201504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11639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A722-B58A-4843-B88E-299868F95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4" name="image3.png">
            <a:extLst>
              <a:ext uri="{FF2B5EF4-FFF2-40B4-BE49-F238E27FC236}">
                <a16:creationId xmlns:a16="http://schemas.microsoft.com/office/drawing/2014/main" id="{D9F2B033-2390-4D38-9DFE-860EE70550D5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t="5537"/>
          <a:stretch/>
        </p:blipFill>
        <p:spPr bwMode="auto">
          <a:xfrm>
            <a:off x="1506583" y="2157415"/>
            <a:ext cx="4589417" cy="33464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2.png">
            <a:extLst>
              <a:ext uri="{FF2B5EF4-FFF2-40B4-BE49-F238E27FC236}">
                <a16:creationId xmlns:a16="http://schemas.microsoft.com/office/drawing/2014/main" id="{4C815215-1813-4A6B-A77E-1E53B872DDB7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t="5766"/>
          <a:stretch/>
        </p:blipFill>
        <p:spPr bwMode="auto">
          <a:xfrm>
            <a:off x="6095999" y="2157416"/>
            <a:ext cx="4589417" cy="33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473FBC0-675F-4060-8414-BFBDAD059937}"/>
              </a:ext>
            </a:extLst>
          </p:cNvPr>
          <p:cNvSpPr/>
          <p:nvPr/>
        </p:nvSpPr>
        <p:spPr bwMode="auto">
          <a:xfrm>
            <a:off x="2588623" y="5636364"/>
            <a:ext cx="7014754" cy="80266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initial structural studies, the material density and yield strength has the most affect on the equivalent stress.</a:t>
            </a:r>
          </a:p>
        </p:txBody>
      </p:sp>
    </p:spTree>
    <p:extLst>
      <p:ext uri="{BB962C8B-B14F-4D97-AF65-F5344CB8AC3E}">
        <p14:creationId xmlns:p14="http://schemas.microsoft.com/office/powerpoint/2010/main" val="4152261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1FF1E-1F8F-A09A-6F83-F1FD7638A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en-CA" dirty="0"/>
          </a:p>
        </p:txBody>
      </p:sp>
      <p:pic>
        <p:nvPicPr>
          <p:cNvPr id="4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id="{E973F18D-8923-0961-86E9-EF656A01AB94}"/>
              </a:ext>
            </a:extLst>
          </p:cNvPr>
          <p:cNvPicPr>
            <a:picLocks noGr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24" y="2120554"/>
            <a:ext cx="4314733" cy="2852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9">
                <a:extLst>
                  <a:ext uri="{FF2B5EF4-FFF2-40B4-BE49-F238E27FC236}">
                    <a16:creationId xmlns:a16="http://schemas.microsoft.com/office/drawing/2014/main" id="{192F3808-ACA5-1B2C-8825-C9597B3E031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1696371"/>
                  </p:ext>
                </p:extLst>
              </p:nvPr>
            </p:nvGraphicFramePr>
            <p:xfrm>
              <a:off x="5430262" y="2932340"/>
              <a:ext cx="1787433" cy="1524000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426007">
                      <a:extLst>
                        <a:ext uri="{9D8B030D-6E8A-4147-A177-3AD203B41FA5}">
                          <a16:colId xmlns:a16="http://schemas.microsoft.com/office/drawing/2014/main" val="3839981093"/>
                        </a:ext>
                      </a:extLst>
                    </a:gridCol>
                    <a:gridCol w="1361426">
                      <a:extLst>
                        <a:ext uri="{9D8B030D-6E8A-4147-A177-3AD203B41FA5}">
                          <a16:colId xmlns:a16="http://schemas.microsoft.com/office/drawing/2014/main" val="2193985221"/>
                        </a:ext>
                      </a:extLst>
                    </a:gridCol>
                  </a:tblGrid>
                  <a:tr h="297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b="1" i="1" u="none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u="none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lang="en-US" sz="1400" b="1" i="1" u="none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External wall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56477385"/>
                      </a:ext>
                    </a:extLst>
                  </a:tr>
                  <a:tr h="297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b="1" i="1" u="none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u="none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lang="en-US" sz="1400" b="1" i="1" u="none" smtClean="0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Internal wall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05242876"/>
                      </a:ext>
                    </a:extLst>
                  </a:tr>
                  <a:tr h="297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b="1" i="1" u="none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u="none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lang="en-US" sz="1400" b="1" i="1" u="none" smtClean="0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Internal ground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36905804"/>
                      </a:ext>
                    </a:extLst>
                  </a:tr>
                  <a:tr h="297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b="1" i="1" u="none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u="none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lang="en-US" sz="1400" b="1" i="1" u="none" smtClean="0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Rover surface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6030766"/>
                      </a:ext>
                    </a:extLst>
                  </a:tr>
                  <a:tr h="297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b="1" i="1" u="none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u="none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lang="en-US" sz="1400" b="1" i="1" u="none" smtClean="0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Arial" panose="020B0604020202020204" pitchFamily="34" charset="0"/>
                                      </a:rPr>
                                      <m:t>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External ground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6020150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9">
                <a:extLst>
                  <a:ext uri="{FF2B5EF4-FFF2-40B4-BE49-F238E27FC236}">
                    <a16:creationId xmlns:a16="http://schemas.microsoft.com/office/drawing/2014/main" id="{192F3808-ACA5-1B2C-8825-C9597B3E031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1696371"/>
                  </p:ext>
                </p:extLst>
              </p:nvPr>
            </p:nvGraphicFramePr>
            <p:xfrm>
              <a:off x="5430262" y="2932340"/>
              <a:ext cx="1787433" cy="1524000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426007">
                      <a:extLst>
                        <a:ext uri="{9D8B030D-6E8A-4147-A177-3AD203B41FA5}">
                          <a16:colId xmlns:a16="http://schemas.microsoft.com/office/drawing/2014/main" val="3839981093"/>
                        </a:ext>
                      </a:extLst>
                    </a:gridCol>
                    <a:gridCol w="1361426">
                      <a:extLst>
                        <a:ext uri="{9D8B030D-6E8A-4147-A177-3AD203B41FA5}">
                          <a16:colId xmlns:a16="http://schemas.microsoft.com/office/drawing/2014/main" val="2193985221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4000" r="-322857" b="-4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External wall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56477385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04000" r="-322857" b="-3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Internal wall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0524287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200000" r="-322857" b="-2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Internal ground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36905804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306000" r="-322857" b="-1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Rover surface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603076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4"/>
                          <a:stretch>
                            <a:fillRect t="-406000" r="-322857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External ground</a:t>
                          </a:r>
                          <a:endParaRPr lang="en-C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60201504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 descr="手机屏幕截图&#10;&#10;中度可信度描述已自动生成">
            <a:extLst>
              <a:ext uri="{FF2B5EF4-FFF2-40B4-BE49-F238E27FC236}">
                <a16:creationId xmlns:a16="http://schemas.microsoft.com/office/drawing/2014/main" id="{866C8561-3577-4E59-9EDF-6592AA47563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704" y="2321241"/>
            <a:ext cx="3429000" cy="251460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02C6BFF-0B64-942B-BC62-D2E90F20EC07}"/>
                  </a:ext>
                </a:extLst>
              </p:cNvPr>
              <p:cNvSpPr txBox="1"/>
              <p:nvPr/>
            </p:nvSpPr>
            <p:spPr>
              <a:xfrm>
                <a:off x="6315893" y="5941060"/>
                <a:ext cx="5647510" cy="953466"/>
              </a:xfrm>
              <a:prstGeom prst="rect">
                <a:avLst/>
              </a:prstGeom>
              <a:noFill/>
            </p:spPr>
            <p:txBody>
              <a:bodyPr wrap="square" numCol="2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5</m:t>
                          </m:r>
                        </m:sub>
                      </m:sSub>
                      <m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m:t>𝜎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14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bag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24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14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dome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4</m:t>
                              </m:r>
                            </m:sup>
                          </m:sSubSup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14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rover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42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14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rover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4</m:t>
                              </m:r>
                            </m:sub>
                            <m:sup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4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CA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6</m:t>
                          </m:r>
                        </m:sub>
                      </m:sSub>
                      <m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𝑘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34</m:t>
                          </m:r>
                        </m:sub>
                      </m:sSub>
                      <m:sSub>
                        <m:sSub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4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rover</m:t>
                          </m:r>
                        </m:sub>
                      </m:sSub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m:rPr>
                          <m:lit/>
                        </m:rP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m:t>/</m:t>
                      </m:r>
                      <m:sSub>
                        <m:sSub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h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4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rover</m:t>
                          </m:r>
                        </m:sub>
                      </m:sSub>
                    </m:oMath>
                  </m:oMathPara>
                </a14:m>
                <a:endParaRPr lang="en-CA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m:t>𝜎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14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ground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34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14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ground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4</m:t>
                              </m:r>
                            </m:sup>
                          </m:sSubSup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14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rover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43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14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rover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4</m:t>
                              </m:r>
                            </m:sub>
                            <m:sup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4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02C6BFF-0B64-942B-BC62-D2E90F20EC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893" y="5941060"/>
                <a:ext cx="5647510" cy="953466"/>
              </a:xfrm>
              <a:prstGeom prst="rect">
                <a:avLst/>
              </a:prstGeom>
              <a:blipFill>
                <a:blip r:embed="rId6"/>
                <a:stretch>
                  <a:fillRect b="-256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16CEC85-190B-A483-8EB9-98C8AE1263A0}"/>
                  </a:ext>
                </a:extLst>
              </p:cNvPr>
              <p:cNvSpPr txBox="1"/>
              <p:nvPr/>
            </p:nvSpPr>
            <p:spPr>
              <a:xfrm>
                <a:off x="850900" y="5770949"/>
                <a:ext cx="5571311" cy="11235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𝑘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4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dome</m:t>
                          </m:r>
                        </m:sub>
                      </m:sSub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m:rPr>
                          <m:lit/>
                        </m:rP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m:t>/</m:t>
                      </m:r>
                      <m:sSub>
                        <m:sSub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4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sand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effectLst/>
                  <a:ea typeface="SimSun" panose="02010600030101010101" pitchFamily="2" charset="-122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2</m:t>
                          </m:r>
                        </m:sub>
                      </m:sSub>
                      <m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𝑘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25</m:t>
                          </m:r>
                        </m:sub>
                      </m:sSub>
                      <m:sSub>
                        <m:sSub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4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ring</m:t>
                          </m:r>
                        </m:sub>
                      </m:sSub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m:rPr>
                          <m:lit/>
                        </m:rP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m:t>/</m:t>
                      </m:r>
                      <m:sSub>
                        <m:sSub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h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4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dome</m:t>
                          </m:r>
                        </m:sub>
                      </m:sSub>
                    </m:oMath>
                  </m:oMathPara>
                </a14:m>
                <a:endParaRPr lang="en-CA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3</m:t>
                          </m:r>
                        </m:sub>
                      </m:sSub>
                      <m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m:t>= 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m:t>𝑆</m:t>
                      </m:r>
                      <m:sSub>
                        <m:sSub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𝑘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35</m:t>
                          </m:r>
                        </m:sub>
                      </m:sSub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5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A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4</m:t>
                          </m:r>
                        </m:sub>
                      </m:sSub>
                      <m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m:t>𝜎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14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bag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23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14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dome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4</m:t>
                              </m:r>
                            </m:sup>
                          </m:sSubSup>
                          <m: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14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ground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32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US" sz="14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Arial" panose="020B0604020202020204" pitchFamily="34" charset="0"/>
                                    </a:rPr>
                                    <m:t>ground</m:t>
                                  </m:r>
                                </m:sub>
                              </m:s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US" sz="14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Arial" panose="020B0604020202020204" pitchFamily="34" charset="0"/>
                                    </a:rPr>
                                    <m:t>rover</m:t>
                                  </m:r>
                                </m:sub>
                              </m:sSub>
                            </m:e>
                          </m:d>
                          <m:sSubSup>
                            <m:sSub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Arial" panose="020B0604020202020204" pitchFamily="34" charset="0"/>
                                </a:rPr>
                                <m:t>4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16CEC85-190B-A483-8EB9-98C8AE1263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00" y="5770949"/>
                <a:ext cx="5571311" cy="1123577"/>
              </a:xfrm>
              <a:prstGeom prst="rect">
                <a:avLst/>
              </a:prstGeom>
              <a:blipFill>
                <a:blip r:embed="rId7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678A810A-CF50-902B-1028-0B20F4364285}"/>
              </a:ext>
            </a:extLst>
          </p:cNvPr>
          <p:cNvSpPr txBox="1"/>
          <p:nvPr/>
        </p:nvSpPr>
        <p:spPr>
          <a:xfrm>
            <a:off x="1379943" y="5091396"/>
            <a:ext cx="3401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Superadobe</a:t>
            </a:r>
            <a:r>
              <a:rPr lang="en-US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physical thermal modeling</a:t>
            </a:r>
            <a:endParaRPr lang="en-CA" sz="1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7FCD5C-92ED-27E7-9E9C-D8364BE88C55}"/>
              </a:ext>
            </a:extLst>
          </p:cNvPr>
          <p:cNvSpPr txBox="1"/>
          <p:nvPr/>
        </p:nvSpPr>
        <p:spPr>
          <a:xfrm>
            <a:off x="8108982" y="5091396"/>
            <a:ext cx="2414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Superadobe</a:t>
            </a:r>
            <a:r>
              <a:rPr lang="en-US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thermal circuit</a:t>
            </a:r>
            <a:endParaRPr lang="en-CA" sz="1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832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727BB-5166-4FDD-BAD8-363A3F6B0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Processing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433D5-0269-4CF0-900C-E9F8A50F4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microprocessors and antenna in sandbags, they could be utilized as a distributed processing network to offload routine and mundane tasks (e.g. monitor important parameters, structure maintenance)</a:t>
            </a:r>
          </a:p>
          <a:p>
            <a:r>
              <a:rPr lang="en-US" dirty="0"/>
              <a:t>Centralized processing resource is vulnerable in the unforgiving lunar surface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61405E-1AF0-4A57-8370-6F7A70392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866" y="4485417"/>
            <a:ext cx="4770268" cy="190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03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8460C-AADF-C8AB-1AF3-084EBC1BC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D561A-55F6-6532-463C-D457B0FB1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Smart sandbags to provide semi-permanent shelter</a:t>
            </a:r>
          </a:p>
          <a:p>
            <a:pPr lvl="1"/>
            <a:r>
              <a:rPr lang="en-CA" dirty="0"/>
              <a:t>Cheaper alternative for expanding lunar habitat</a:t>
            </a:r>
          </a:p>
          <a:p>
            <a:r>
              <a:rPr lang="en-CA" dirty="0"/>
              <a:t>Smart sandbags offload tasks from mobile systems and astronauts</a:t>
            </a:r>
          </a:p>
          <a:p>
            <a:pPr lvl="1"/>
            <a:r>
              <a:rPr lang="en-CA" dirty="0"/>
              <a:t>A more robust processing system</a:t>
            </a:r>
          </a:p>
          <a:p>
            <a:pPr lvl="1"/>
            <a:r>
              <a:rPr lang="en-CA" dirty="0"/>
              <a:t>Versatility of sandbags with different config. of electronics</a:t>
            </a:r>
          </a:p>
        </p:txBody>
      </p:sp>
    </p:spTree>
    <p:extLst>
      <p:ext uri="{BB962C8B-B14F-4D97-AF65-F5344CB8AC3E}">
        <p14:creationId xmlns:p14="http://schemas.microsoft.com/office/powerpoint/2010/main" val="1628420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A5A80-CEBF-791D-4F92-5BE48051E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72559-BF76-5942-FBC9-C28550D19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Test structural integrity of sandbag structures</a:t>
            </a:r>
          </a:p>
          <a:p>
            <a:pPr lvl="1"/>
            <a:r>
              <a:rPr lang="en-CA" dirty="0"/>
              <a:t>Accurately scale down to simulate lunar gravity on Earth</a:t>
            </a:r>
          </a:p>
          <a:p>
            <a:r>
              <a:rPr lang="en-US" dirty="0"/>
              <a:t>Prototype sandbags embedded with electronics</a:t>
            </a:r>
          </a:p>
          <a:p>
            <a:pPr lvl="1"/>
            <a:r>
              <a:rPr lang="en-US" dirty="0"/>
              <a:t>Material requirements</a:t>
            </a:r>
          </a:p>
          <a:p>
            <a:pPr lvl="1"/>
            <a:r>
              <a:rPr lang="en-US" dirty="0"/>
              <a:t>Mass/Volume/Cost estimates</a:t>
            </a:r>
          </a:p>
          <a:p>
            <a:r>
              <a:rPr lang="en-US" dirty="0"/>
              <a:t>Investigate fibers from lunar regolith</a:t>
            </a:r>
          </a:p>
          <a:p>
            <a:pPr lvl="1"/>
            <a:r>
              <a:rPr lang="en-US" dirty="0"/>
              <a:t>Further step in ISRU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58165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"/>
          <p:cNvSpPr/>
          <p:nvPr/>
        </p:nvSpPr>
        <p:spPr>
          <a:xfrm>
            <a:off x="1524000" y="1050925"/>
            <a:ext cx="9144000" cy="58435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63" name="Google Shape;263;p3"/>
          <p:cNvSpPr/>
          <p:nvPr/>
        </p:nvSpPr>
        <p:spPr>
          <a:xfrm>
            <a:off x="2971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65" name="Google Shape;265;p3"/>
          <p:cNvSpPr/>
          <p:nvPr/>
        </p:nvSpPr>
        <p:spPr>
          <a:xfrm>
            <a:off x="1524000" y="-12700"/>
            <a:ext cx="9144000" cy="68183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66" name="Google Shape;266;p3"/>
          <p:cNvSpPr txBox="1"/>
          <p:nvPr/>
        </p:nvSpPr>
        <p:spPr>
          <a:xfrm>
            <a:off x="1737519" y="5959147"/>
            <a:ext cx="871696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FFFFFF"/>
              </a:buClr>
              <a:buSzPts val="2000"/>
            </a:pPr>
            <a:r>
              <a:rPr lang="en-US" sz="2000" b="1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Space and Terrestrial Robotic Exploration (SpaceTREx) Laboratory</a:t>
            </a:r>
            <a:endParaRPr dirty="0"/>
          </a:p>
        </p:txBody>
      </p:sp>
      <p:pic>
        <p:nvPicPr>
          <p:cNvPr id="267" name="Google Shape;26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9741" y="91747"/>
            <a:ext cx="4953000" cy="5778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"/>
          <p:cNvSpPr/>
          <p:nvPr/>
        </p:nvSpPr>
        <p:spPr>
          <a:xfrm>
            <a:off x="1524000" y="1050925"/>
            <a:ext cx="9144000" cy="58435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2971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1498600" y="-12700"/>
            <a:ext cx="9169400" cy="68183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77" name="Google Shape;277;p4"/>
          <p:cNvSpPr txBox="1"/>
          <p:nvPr/>
        </p:nvSpPr>
        <p:spPr>
          <a:xfrm>
            <a:off x="1651001" y="6096000"/>
            <a:ext cx="871696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FFFFFF"/>
              </a:buClr>
              <a:buSzPts val="2000"/>
            </a:pPr>
            <a:r>
              <a:rPr lang="en-US" sz="200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Asteroid Science, Technology and Exploration Research Organized</a:t>
            </a:r>
            <a:endParaRPr dirty="0"/>
          </a:p>
          <a:p>
            <a:pPr algn="ctr">
              <a:buClr>
                <a:srgbClr val="FFFFFF"/>
              </a:buClr>
              <a:buSzPts val="2000"/>
            </a:pPr>
            <a:r>
              <a:rPr lang="en-US" sz="200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by Inclusive </a:t>
            </a:r>
            <a:r>
              <a:rPr lang="en-US" sz="2000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eDucation</a:t>
            </a:r>
            <a:r>
              <a:rPr lang="en-US" sz="200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(ASTEROID) Center</a:t>
            </a:r>
            <a:endParaRPr sz="2000" b="1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78" name="Google Shape;27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67170" y="58545"/>
            <a:ext cx="5057659" cy="5900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"/>
          <p:cNvSpPr/>
          <p:nvPr/>
        </p:nvSpPr>
        <p:spPr>
          <a:xfrm>
            <a:off x="1429732" y="1"/>
            <a:ext cx="9304256" cy="68945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1800"/>
            </a:pP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86" name="Google Shape;286;p5"/>
          <p:cNvSpPr/>
          <p:nvPr/>
        </p:nvSpPr>
        <p:spPr>
          <a:xfrm>
            <a:off x="7686676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9902B-36B1-4BC3-BD9B-F1F35A9762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49F425-4AFA-4CAF-9265-C02F3BF7AD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8" name="Google Shape;28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14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</TotalTime>
  <Words>667</Words>
  <Application>Microsoft Office PowerPoint</Application>
  <PresentationFormat>Widescreen</PresentationFormat>
  <Paragraphs>164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 Math</vt:lpstr>
      <vt:lpstr>Garamond</vt:lpstr>
      <vt:lpstr>Times New Roman</vt:lpstr>
      <vt:lpstr>Wingdings</vt:lpstr>
      <vt:lpstr>Office Theme</vt:lpstr>
      <vt:lpstr>PowerPoint Presentation</vt:lpstr>
      <vt:lpstr>Motivation </vt:lpstr>
      <vt:lpstr>Challenges</vt:lpstr>
      <vt:lpstr>Approach</vt:lpstr>
      <vt:lpstr>Approach</vt:lpstr>
      <vt:lpstr>Approach</vt:lpstr>
      <vt:lpstr>Results</vt:lpstr>
      <vt:lpstr>Results</vt:lpstr>
      <vt:lpstr>Results </vt:lpstr>
      <vt:lpstr>Results</vt:lpstr>
      <vt:lpstr>Results</vt:lpstr>
      <vt:lpstr>Results</vt:lpstr>
      <vt:lpstr>Distributed Processing Network</vt:lpstr>
      <vt:lpstr>Conclusion</vt:lpstr>
      <vt:lpstr>Future Work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Qiu, Jackson - (jqx)</cp:lastModifiedBy>
  <cp:revision>35</cp:revision>
  <dcterms:created xsi:type="dcterms:W3CDTF">2020-08-04T15:45:56Z</dcterms:created>
  <dcterms:modified xsi:type="dcterms:W3CDTF">2022-05-01T18:09:40Z</dcterms:modified>
</cp:coreProperties>
</file>