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75" r:id="rId4"/>
    <p:sldMasterId id="2147485093" r:id="rId5"/>
  </p:sldMasterIdLst>
  <p:notesMasterIdLst>
    <p:notesMasterId r:id="rId21"/>
  </p:notesMasterIdLst>
  <p:handoutMasterIdLst>
    <p:handoutMasterId r:id="rId22"/>
  </p:handoutMasterIdLst>
  <p:sldIdLst>
    <p:sldId id="901" r:id="rId6"/>
    <p:sldId id="1323" r:id="rId7"/>
    <p:sldId id="258" r:id="rId8"/>
    <p:sldId id="1336" r:id="rId9"/>
    <p:sldId id="1344" r:id="rId10"/>
    <p:sldId id="260" r:id="rId11"/>
    <p:sldId id="1332" r:id="rId12"/>
    <p:sldId id="1341" r:id="rId13"/>
    <p:sldId id="1340" r:id="rId14"/>
    <p:sldId id="1326" r:id="rId15"/>
    <p:sldId id="1338" r:id="rId16"/>
    <p:sldId id="296" r:id="rId17"/>
    <p:sldId id="1307" r:id="rId18"/>
    <p:sldId id="1308" r:id="rId19"/>
    <p:sldId id="271" r:id="rId20"/>
  </p:sldIdLst>
  <p:sldSz cx="9144000" cy="6858000" type="screen4x3"/>
  <p:notesSz cx="6858000" cy="9144000"/>
  <p:custDataLst>
    <p:tags r:id="rId23"/>
  </p:custDataLst>
  <p:defaultTextStyle>
    <a:defPPr>
      <a:defRPr lang="en-US"/>
    </a:defPPr>
    <a:lvl1pPr algn="l" rtl="0" eaLnBrk="0" fontAlgn="base" hangingPunct="0">
      <a:spcBef>
        <a:spcPct val="0"/>
      </a:spcBef>
      <a:spcAft>
        <a:spcPct val="0"/>
      </a:spcAft>
      <a:defRPr sz="2400" u="sng" kern="1200">
        <a:solidFill>
          <a:schemeClr val="tx1"/>
        </a:solidFill>
        <a:latin typeface="Garamond" pitchFamily="18" charset="0"/>
        <a:ea typeface="+mn-ea"/>
        <a:cs typeface="Arial" charset="0"/>
      </a:defRPr>
    </a:lvl1pPr>
    <a:lvl2pPr marL="457200" algn="l" rtl="0" eaLnBrk="0" fontAlgn="base" hangingPunct="0">
      <a:spcBef>
        <a:spcPct val="0"/>
      </a:spcBef>
      <a:spcAft>
        <a:spcPct val="0"/>
      </a:spcAft>
      <a:defRPr sz="2400" u="sng" kern="1200">
        <a:solidFill>
          <a:schemeClr val="tx1"/>
        </a:solidFill>
        <a:latin typeface="Garamond" pitchFamily="18" charset="0"/>
        <a:ea typeface="+mn-ea"/>
        <a:cs typeface="Arial" charset="0"/>
      </a:defRPr>
    </a:lvl2pPr>
    <a:lvl3pPr marL="914400" algn="l" rtl="0" eaLnBrk="0" fontAlgn="base" hangingPunct="0">
      <a:spcBef>
        <a:spcPct val="0"/>
      </a:spcBef>
      <a:spcAft>
        <a:spcPct val="0"/>
      </a:spcAft>
      <a:defRPr sz="2400" u="sng" kern="1200">
        <a:solidFill>
          <a:schemeClr val="tx1"/>
        </a:solidFill>
        <a:latin typeface="Garamond" pitchFamily="18" charset="0"/>
        <a:ea typeface="+mn-ea"/>
        <a:cs typeface="Arial" charset="0"/>
      </a:defRPr>
    </a:lvl3pPr>
    <a:lvl4pPr marL="1371600" algn="l" rtl="0" eaLnBrk="0" fontAlgn="base" hangingPunct="0">
      <a:spcBef>
        <a:spcPct val="0"/>
      </a:spcBef>
      <a:spcAft>
        <a:spcPct val="0"/>
      </a:spcAft>
      <a:defRPr sz="2400" u="sng" kern="1200">
        <a:solidFill>
          <a:schemeClr val="tx1"/>
        </a:solidFill>
        <a:latin typeface="Garamond" pitchFamily="18" charset="0"/>
        <a:ea typeface="+mn-ea"/>
        <a:cs typeface="Arial" charset="0"/>
      </a:defRPr>
    </a:lvl4pPr>
    <a:lvl5pPr marL="1828800" algn="l" rtl="0" eaLnBrk="0" fontAlgn="base" hangingPunct="0">
      <a:spcBef>
        <a:spcPct val="0"/>
      </a:spcBef>
      <a:spcAft>
        <a:spcPct val="0"/>
      </a:spcAft>
      <a:defRPr sz="2400" u="sng" kern="1200">
        <a:solidFill>
          <a:schemeClr val="tx1"/>
        </a:solidFill>
        <a:latin typeface="Garamond" pitchFamily="18" charset="0"/>
        <a:ea typeface="+mn-ea"/>
        <a:cs typeface="Arial" charset="0"/>
      </a:defRPr>
    </a:lvl5pPr>
    <a:lvl6pPr marL="2286000" algn="l" defTabSz="914400" rtl="0" eaLnBrk="1" latinLnBrk="0" hangingPunct="1">
      <a:defRPr sz="2400" u="sng" kern="1200">
        <a:solidFill>
          <a:schemeClr val="tx1"/>
        </a:solidFill>
        <a:latin typeface="Garamond" pitchFamily="18" charset="0"/>
        <a:ea typeface="+mn-ea"/>
        <a:cs typeface="Arial" charset="0"/>
      </a:defRPr>
    </a:lvl6pPr>
    <a:lvl7pPr marL="2743200" algn="l" defTabSz="914400" rtl="0" eaLnBrk="1" latinLnBrk="0" hangingPunct="1">
      <a:defRPr sz="2400" u="sng" kern="1200">
        <a:solidFill>
          <a:schemeClr val="tx1"/>
        </a:solidFill>
        <a:latin typeface="Garamond" pitchFamily="18" charset="0"/>
        <a:ea typeface="+mn-ea"/>
        <a:cs typeface="Arial" charset="0"/>
      </a:defRPr>
    </a:lvl7pPr>
    <a:lvl8pPr marL="3200400" algn="l" defTabSz="914400" rtl="0" eaLnBrk="1" latinLnBrk="0" hangingPunct="1">
      <a:defRPr sz="2400" u="sng" kern="1200">
        <a:solidFill>
          <a:schemeClr val="tx1"/>
        </a:solidFill>
        <a:latin typeface="Garamond" pitchFamily="18" charset="0"/>
        <a:ea typeface="+mn-ea"/>
        <a:cs typeface="Arial" charset="0"/>
      </a:defRPr>
    </a:lvl8pPr>
    <a:lvl9pPr marL="3657600" algn="l" defTabSz="914400" rtl="0" eaLnBrk="1" latinLnBrk="0" hangingPunct="1">
      <a:defRPr sz="2400" u="sng" kern="1200">
        <a:solidFill>
          <a:schemeClr val="tx1"/>
        </a:solidFill>
        <a:latin typeface="Garamond"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80808"/>
    <a:srgbClr val="008000"/>
    <a:srgbClr val="CC6600"/>
    <a:srgbClr val="0000FF"/>
    <a:srgbClr val="CC9900"/>
    <a:srgbClr val="8282E4"/>
    <a:srgbClr val="B2B2B2"/>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482077-3C81-4E32-B756-4F229CA39DBF}" v="268" dt="2022-04-30T10:20:43.216"/>
    <p1510:client id="{4F3AD601-963E-43B0-BE21-1267FD475C1E}" v="83" dt="2022-04-30T18:39:10.6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34" autoAdjust="0"/>
    <p:restoredTop sz="87352" autoAdjust="0"/>
  </p:normalViewPr>
  <p:slideViewPr>
    <p:cSldViewPr>
      <p:cViewPr varScale="1">
        <p:scale>
          <a:sx n="135" d="100"/>
          <a:sy n="135" d="100"/>
        </p:scale>
        <p:origin x="5004" y="13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191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gs" Target="tags/tag1.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en-US"/>
          </a:p>
        </p:txBody>
      </p:sp>
      <p:sp>
        <p:nvSpPr>
          <p:cNvPr id="3" name="Date Placeholder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01474EDB-ED51-445C-AE78-1AF30F3F9D92}" type="datetimeFigureOut">
              <a:rPr lang="en-US" altLang="en-US"/>
              <a:pPr>
                <a:defRPr/>
              </a:pPr>
              <a:t>4/30/2022</a:t>
            </a:fld>
            <a:endParaRPr lang="en-US" altLang="en-US"/>
          </a:p>
        </p:txBody>
      </p:sp>
      <p:sp>
        <p:nvSpPr>
          <p:cNvPr id="4" name="Footer Placeholder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4D3BB5AA-721D-44CC-AA76-B2A4102F1D90}" type="slidenum">
              <a:rPr lang="en-US" altLang="en-US"/>
              <a:pPr>
                <a:defRPr/>
              </a:pPr>
              <a:t>‹#›</a:t>
            </a:fld>
            <a:endParaRPr lang="en-US" altLang="en-US"/>
          </a:p>
        </p:txBody>
      </p:sp>
    </p:spTree>
    <p:extLst>
      <p:ext uri="{BB962C8B-B14F-4D97-AF65-F5344CB8AC3E}">
        <p14:creationId xmlns:p14="http://schemas.microsoft.com/office/powerpoint/2010/main" val="13629407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u="none">
                <a:latin typeface="Arial" charset="0"/>
              </a:defRPr>
            </a:lvl1pPr>
          </a:lstStyle>
          <a:p>
            <a:pPr>
              <a:defRPr/>
            </a:pPr>
            <a:endParaRPr lang="en-US"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u="none">
                <a:latin typeface="Arial" charset="0"/>
              </a:defRPr>
            </a:lvl1pPr>
          </a:lstStyle>
          <a:p>
            <a:pPr>
              <a:defRPr/>
            </a:pPr>
            <a:endParaRPr lang="en-US" alt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u="none">
                <a:latin typeface="Arial" charset="0"/>
              </a:defRPr>
            </a:lvl1pPr>
          </a:lstStyle>
          <a:p>
            <a:pPr>
              <a:defRPr/>
            </a:pPr>
            <a:endParaRPr lang="en-US" alt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u="none">
                <a:latin typeface="Arial" charset="0"/>
              </a:defRPr>
            </a:lvl1pPr>
          </a:lstStyle>
          <a:p>
            <a:pPr>
              <a:defRPr/>
            </a:pPr>
            <a:fld id="{B6DD40B8-589C-4258-B768-CF4D4AB97694}" type="slidenum">
              <a:rPr lang="en-US" altLang="en-US"/>
              <a:pPr>
                <a:defRPr/>
              </a:pPr>
              <a:t>‹#›</a:t>
            </a:fld>
            <a:endParaRPr lang="en-US" altLang="en-US"/>
          </a:p>
        </p:txBody>
      </p:sp>
    </p:spTree>
    <p:extLst>
      <p:ext uri="{BB962C8B-B14F-4D97-AF65-F5344CB8AC3E}">
        <p14:creationId xmlns:p14="http://schemas.microsoft.com/office/powerpoint/2010/main" val="29573726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alchetron.com/SQUID"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8131" name="Notes Placeholder 2"/>
          <p:cNvSpPr>
            <a:spLocks noGrp="1"/>
          </p:cNvSpPr>
          <p:nvPr>
            <p:ph type="body" idx="1"/>
          </p:nvPr>
        </p:nvSpPr>
        <p:spPr>
          <a:noFill/>
        </p:spPr>
        <p:txBody>
          <a:bodyPr/>
          <a:lstStyle/>
          <a:p>
            <a:endParaRPr lang="en-US" altLang="en-US" dirty="0">
              <a:latin typeface="Arial" charset="0"/>
            </a:endParaRPr>
          </a:p>
        </p:txBody>
      </p:sp>
      <p:sp>
        <p:nvSpPr>
          <p:cNvPr id="48132" name="Slide Number Placeholder 3"/>
          <p:cNvSpPr>
            <a:spLocks noGrp="1"/>
          </p:cNvSpPr>
          <p:nvPr>
            <p:ph type="sldNum" sz="quarter" idx="5"/>
          </p:nvPr>
        </p:nvSpPr>
        <p:spPr>
          <a:noFill/>
        </p:spPr>
        <p:txBody>
          <a:bodyPr/>
          <a:lstStyle>
            <a:lvl1pPr>
              <a:defRPr sz="2400" u="sng">
                <a:solidFill>
                  <a:schemeClr val="tx1"/>
                </a:solidFill>
                <a:latin typeface="Garamond" pitchFamily="18" charset="0"/>
                <a:cs typeface="Arial" charset="0"/>
              </a:defRPr>
            </a:lvl1pPr>
            <a:lvl2pPr marL="742950" indent="-285750">
              <a:defRPr sz="2400" u="sng">
                <a:solidFill>
                  <a:schemeClr val="tx1"/>
                </a:solidFill>
                <a:latin typeface="Garamond" pitchFamily="18" charset="0"/>
                <a:cs typeface="Arial" charset="0"/>
              </a:defRPr>
            </a:lvl2pPr>
            <a:lvl3pPr marL="1143000" indent="-228600">
              <a:defRPr sz="2400" u="sng">
                <a:solidFill>
                  <a:schemeClr val="tx1"/>
                </a:solidFill>
                <a:latin typeface="Garamond" pitchFamily="18" charset="0"/>
                <a:cs typeface="Arial" charset="0"/>
              </a:defRPr>
            </a:lvl3pPr>
            <a:lvl4pPr marL="1600200" indent="-228600">
              <a:defRPr sz="2400" u="sng">
                <a:solidFill>
                  <a:schemeClr val="tx1"/>
                </a:solidFill>
                <a:latin typeface="Garamond" pitchFamily="18" charset="0"/>
                <a:cs typeface="Arial" charset="0"/>
              </a:defRPr>
            </a:lvl4pPr>
            <a:lvl5pPr marL="2057400" indent="-22860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fld id="{D0203155-1E9D-491E-9998-C2F2FB009243}" type="slidenum">
              <a:rPr lang="en-US" altLang="en-US" sz="1200" u="none" smtClean="0">
                <a:solidFill>
                  <a:srgbClr val="000000"/>
                </a:solidFill>
                <a:latin typeface="Arial" charset="0"/>
              </a:rPr>
              <a:pPr/>
              <a:t>1</a:t>
            </a:fld>
            <a:endParaRPr lang="en-US" altLang="en-US" sz="1200" u="none">
              <a:solidFill>
                <a:srgbClr val="000000"/>
              </a:solidFill>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8" name="Google Shape;258;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457200" algn="l" defTabSz="914400" rtl="0" eaLnBrk="0" fontAlgn="base" latinLnBrk="0" hangingPunct="0">
              <a:lnSpc>
                <a:spcPct val="200000"/>
              </a:lnSpc>
              <a:spcBef>
                <a:spcPts val="0"/>
              </a:spcBef>
              <a:spcAft>
                <a:spcPts val="0"/>
              </a:spcAft>
              <a:buClrTx/>
              <a:buSzTx/>
              <a:buFontTx/>
              <a:buChar char="-"/>
              <a:tabLst/>
              <a:defRPr/>
            </a:pPr>
            <a:r>
              <a:rPr lang="en-US" sz="1200" b="0" i="0" u="none" strike="noStrike" cap="none" dirty="0">
                <a:solidFill>
                  <a:schemeClr val="dk1"/>
                </a:solidFill>
                <a:latin typeface="+mn-lt"/>
                <a:ea typeface="Arial"/>
                <a:cs typeface="Arial"/>
                <a:sym typeface="Arial"/>
              </a:rPr>
              <a:t>On-Orbit assemblies of CubeSats allow for construction of large commercial and scientific platforms (e.g. space station or solar sails)</a:t>
            </a:r>
          </a:p>
          <a:p>
            <a:pPr marL="457200" marR="0" lvl="0" indent="-457200" algn="l" defTabSz="914400" rtl="0" eaLnBrk="0" fontAlgn="base" latinLnBrk="0" hangingPunct="0">
              <a:lnSpc>
                <a:spcPct val="200000"/>
              </a:lnSpc>
              <a:spcBef>
                <a:spcPts val="0"/>
              </a:spcBef>
              <a:spcAft>
                <a:spcPts val="0"/>
              </a:spcAft>
              <a:buClrTx/>
              <a:buSzTx/>
              <a:buFontTx/>
              <a:buChar char="-"/>
              <a:tabLst/>
              <a:defRPr/>
            </a:pPr>
            <a:r>
              <a:rPr lang="en-US" sz="1200" b="0" i="0" u="none" strike="noStrike" cap="none" dirty="0">
                <a:solidFill>
                  <a:schemeClr val="dk1"/>
                </a:solidFill>
                <a:latin typeface="+mn-lt"/>
                <a:ea typeface="Arial"/>
                <a:cs typeface="Arial"/>
                <a:sym typeface="Arial"/>
              </a:rPr>
              <a:t>1600+ CubeSats launched as of February 1, 2022. Forecasted 2500+ nanosats to launch in next 6 years [2].</a:t>
            </a:r>
          </a:p>
          <a:p>
            <a:pPr marL="457200" marR="0" lvl="0" indent="-457200" algn="l" defTabSz="914400" rtl="0" eaLnBrk="0" fontAlgn="base" latinLnBrk="0" hangingPunct="0">
              <a:lnSpc>
                <a:spcPct val="200000"/>
              </a:lnSpc>
              <a:spcBef>
                <a:spcPts val="0"/>
              </a:spcBef>
              <a:spcAft>
                <a:spcPts val="0"/>
              </a:spcAft>
              <a:buClrTx/>
              <a:buSzTx/>
              <a:buFontTx/>
              <a:buChar char="-"/>
              <a:tabLst/>
              <a:defRPr/>
            </a:pPr>
            <a:r>
              <a:rPr lang="en-US" sz="1200" b="0" i="0" u="none" strike="noStrike" cap="none" dirty="0">
                <a:solidFill>
                  <a:schemeClr val="dk1"/>
                </a:solidFill>
                <a:latin typeface="+mn-lt"/>
                <a:ea typeface="Arial"/>
                <a:cs typeface="Arial"/>
                <a:sym typeface="Arial"/>
              </a:rPr>
              <a:t>Flux</a:t>
            </a:r>
            <a:r>
              <a:rPr lang="en-US" sz="1200" u="none" dirty="0">
                <a:solidFill>
                  <a:schemeClr val="dk1"/>
                </a:solidFill>
                <a:latin typeface="+mn-lt"/>
              </a:rPr>
              <a:t>-pinning provides very high mechanical stiffness (&gt; 200 N/m for only a few 100s grams of material) and damping (2% of critical value).</a:t>
            </a:r>
          </a:p>
          <a:p>
            <a:pPr marL="457200" marR="0" lvl="0" indent="-457200" algn="l" defTabSz="914400" rtl="0" eaLnBrk="0" fontAlgn="base" latinLnBrk="0" hangingPunct="0">
              <a:lnSpc>
                <a:spcPct val="200000"/>
              </a:lnSpc>
              <a:spcBef>
                <a:spcPts val="0"/>
              </a:spcBef>
              <a:spcAft>
                <a:spcPts val="0"/>
              </a:spcAft>
              <a:buClrTx/>
              <a:buSzTx/>
              <a:buFontTx/>
              <a:buChar char="-"/>
              <a:tabLst/>
              <a:defRPr/>
            </a:pPr>
            <a:r>
              <a:rPr lang="en-US" sz="1200" b="0" i="0" u="none" strike="noStrike" cap="none" dirty="0">
                <a:solidFill>
                  <a:schemeClr val="dk1"/>
                </a:solidFill>
                <a:latin typeface="+mn-lt"/>
                <a:ea typeface="Arial"/>
                <a:cs typeface="Arial"/>
                <a:sym typeface="Arial"/>
              </a:rPr>
              <a:t>No voltage or power are required if the </a:t>
            </a:r>
            <a:r>
              <a:rPr lang="en-US" sz="1200" u="none" dirty="0">
                <a:solidFill>
                  <a:schemeClr val="dk1"/>
                </a:solidFill>
                <a:latin typeface="+mn-lt"/>
              </a:rPr>
              <a:t>HTSC is sufficiently passively cooled. Fewer failures possible. </a:t>
            </a:r>
          </a:p>
          <a:p>
            <a:pPr marL="457200" marR="0" lvl="0" indent="-457200" algn="l" defTabSz="914400" rtl="0" eaLnBrk="0" fontAlgn="base" latinLnBrk="0" hangingPunct="0">
              <a:lnSpc>
                <a:spcPct val="200000"/>
              </a:lnSpc>
              <a:spcBef>
                <a:spcPts val="0"/>
              </a:spcBef>
              <a:spcAft>
                <a:spcPts val="0"/>
              </a:spcAft>
              <a:buClrTx/>
              <a:buSzTx/>
              <a:buFontTx/>
              <a:buChar char="-"/>
              <a:tabLst/>
              <a:defRPr/>
            </a:pPr>
            <a:r>
              <a:rPr lang="en-US" sz="1200" u="none" dirty="0">
                <a:solidFill>
                  <a:schemeClr val="dk1"/>
                </a:solidFill>
                <a:latin typeface="+mn-lt"/>
              </a:rPr>
              <a:t>No plumes would be ejected in close proximity = no pollution of optical devices</a:t>
            </a:r>
            <a:endParaRPr lang="en-US" sz="1200" b="0" i="0" u="none" strike="noStrike" cap="none" dirty="0">
              <a:solidFill>
                <a:schemeClr val="dk1"/>
              </a:solidFill>
              <a:latin typeface="+mn-lt"/>
              <a:ea typeface="Arial"/>
              <a:cs typeface="Arial"/>
              <a:sym typeface="Arial"/>
            </a:endParaRPr>
          </a:p>
          <a:p>
            <a:pPr marL="457200" marR="0" lvl="0" indent="-457200" algn="l" defTabSz="914400" rtl="0" eaLnBrk="0" fontAlgn="base" latinLnBrk="0" hangingPunct="0">
              <a:lnSpc>
                <a:spcPct val="200000"/>
              </a:lnSpc>
              <a:spcBef>
                <a:spcPts val="0"/>
              </a:spcBef>
              <a:spcAft>
                <a:spcPts val="0"/>
              </a:spcAft>
              <a:buClrTx/>
              <a:buSzTx/>
              <a:buFontTx/>
              <a:buChar char="-"/>
              <a:tabLst/>
              <a:defRPr/>
            </a:pPr>
            <a:endParaRPr lang="en-US" sz="1200" dirty="0">
              <a:latin typeface="+mn-lt"/>
            </a:endParaRPr>
          </a:p>
        </p:txBody>
      </p:sp>
      <p:sp>
        <p:nvSpPr>
          <p:cNvPr id="259" name="Google Shape;259;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73" name="Google Shape;273;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1200"/>
              </a:spcBef>
              <a:spcAft>
                <a:spcPts val="0"/>
              </a:spcAft>
              <a:buNone/>
            </a:pPr>
            <a:r>
              <a:rPr lang="en-US" sz="1200" b="1" u="none" dirty="0">
                <a:solidFill>
                  <a:schemeClr val="bg2"/>
                </a:solidFill>
                <a:latin typeface="+mj-lt"/>
                <a:sym typeface="Arial"/>
              </a:rPr>
              <a:t>Trends Observed in Literature:</a:t>
            </a:r>
          </a:p>
          <a:p>
            <a:pPr marL="342900" marR="0" lvl="0" indent="-342900" algn="l" rtl="0">
              <a:spcBef>
                <a:spcPts val="600"/>
              </a:spcBef>
              <a:spcAft>
                <a:spcPts val="0"/>
              </a:spcAft>
              <a:buClr>
                <a:schemeClr val="dk1"/>
              </a:buClr>
              <a:buSzPts val="1900"/>
              <a:buFont typeface="Arial"/>
              <a:buChar char="•"/>
            </a:pPr>
            <a:r>
              <a:rPr lang="en-US" sz="1200" b="1" u="none" dirty="0">
                <a:solidFill>
                  <a:schemeClr val="bg2"/>
                </a:solidFill>
                <a:latin typeface="+mn-lt"/>
              </a:rPr>
              <a:t>Cryogenic cooling or liquid N2 / H2 vs using sun to turn HTS on/off.</a:t>
            </a:r>
          </a:p>
          <a:p>
            <a:pPr marL="342900" marR="0" lvl="0" indent="-342900" algn="l" rtl="0">
              <a:spcBef>
                <a:spcPts val="600"/>
              </a:spcBef>
              <a:spcAft>
                <a:spcPts val="0"/>
              </a:spcAft>
              <a:buClr>
                <a:schemeClr val="dk1"/>
              </a:buClr>
              <a:buSzPts val="1900"/>
              <a:buFont typeface="Arial"/>
              <a:buChar char="•"/>
            </a:pPr>
            <a:r>
              <a:rPr lang="en-US" sz="1200" b="1" u="none" dirty="0">
                <a:solidFill>
                  <a:schemeClr val="bg2"/>
                </a:solidFill>
                <a:latin typeface="+mn-lt"/>
              </a:rPr>
              <a:t>Yttrium Barium Copper Oxide (YBCO) is one of more promising HTS.</a:t>
            </a:r>
          </a:p>
          <a:p>
            <a:pPr marL="342900" marR="0" lvl="0" indent="-342900" algn="l" rtl="0">
              <a:spcBef>
                <a:spcPts val="600"/>
              </a:spcBef>
              <a:spcAft>
                <a:spcPts val="0"/>
              </a:spcAft>
              <a:buClr>
                <a:schemeClr val="dk1"/>
              </a:buClr>
              <a:buSzPts val="1900"/>
              <a:buFont typeface="Arial"/>
              <a:buChar char="•"/>
            </a:pPr>
            <a:r>
              <a:rPr lang="en-US" sz="1200" b="1" u="none" dirty="0">
                <a:solidFill>
                  <a:schemeClr val="bg2"/>
                </a:solidFill>
                <a:latin typeface="+mn-lt"/>
              </a:rPr>
              <a:t>There is not a preferred pattern or interface configuration.</a:t>
            </a:r>
          </a:p>
          <a:p>
            <a:pPr marL="342900" marR="0" lvl="0" indent="-342900" algn="l" rtl="0">
              <a:spcBef>
                <a:spcPts val="600"/>
              </a:spcBef>
              <a:spcAft>
                <a:spcPts val="0"/>
              </a:spcAft>
              <a:buClr>
                <a:schemeClr val="dk1"/>
              </a:buClr>
              <a:buSzPts val="1900"/>
              <a:buFont typeface="Arial"/>
              <a:buChar char="•"/>
            </a:pPr>
            <a:r>
              <a:rPr lang="en-US" sz="1200" b="1" u="none" dirty="0">
                <a:solidFill>
                  <a:schemeClr val="bg2"/>
                </a:solidFill>
                <a:latin typeface="+mn-lt"/>
              </a:rPr>
              <a:t>Different combinations of magnets and HTS have been tested experimentally (on earth).</a:t>
            </a:r>
          </a:p>
          <a:p>
            <a:pPr marL="342900" marR="0" lvl="0" indent="-342900" algn="l" rtl="0">
              <a:spcBef>
                <a:spcPts val="600"/>
              </a:spcBef>
              <a:spcAft>
                <a:spcPts val="0"/>
              </a:spcAft>
              <a:buClr>
                <a:schemeClr val="dk1"/>
              </a:buClr>
              <a:buSzPts val="1900"/>
              <a:buFont typeface="Arial"/>
              <a:buChar char="•"/>
            </a:pPr>
            <a:endParaRPr lang="en-US" sz="1200" b="1" u="none" dirty="0">
              <a:solidFill>
                <a:schemeClr val="bg2"/>
              </a:solidFill>
              <a:latin typeface="+mn-lt"/>
            </a:endParaRPr>
          </a:p>
          <a:p>
            <a:pPr marL="0" marR="0" lvl="0" indent="0" algn="l" rtl="0">
              <a:spcBef>
                <a:spcPts val="600"/>
              </a:spcBef>
              <a:spcAft>
                <a:spcPts val="0"/>
              </a:spcAft>
              <a:buClr>
                <a:schemeClr val="dk1"/>
              </a:buClr>
              <a:buSzPts val="1900"/>
              <a:buFont typeface="Arial"/>
              <a:buNone/>
            </a:pPr>
            <a:r>
              <a:rPr lang="en-US" sz="1200" b="1" u="none" dirty="0">
                <a:solidFill>
                  <a:schemeClr val="bg2"/>
                </a:solidFill>
                <a:latin typeface="+mn-lt"/>
              </a:rPr>
              <a:t>TOP LEFT</a:t>
            </a:r>
          </a:p>
          <a:p>
            <a:pPr marL="0" marR="0" lvl="0" indent="0" algn="l" rtl="0">
              <a:spcBef>
                <a:spcPts val="600"/>
              </a:spcBef>
              <a:spcAft>
                <a:spcPts val="0"/>
              </a:spcAft>
              <a:buClr>
                <a:schemeClr val="dk1"/>
              </a:buClr>
              <a:buSzPts val="1900"/>
              <a:buFont typeface="Arial"/>
              <a:buNone/>
            </a:pPr>
            <a:r>
              <a:rPr lang="en-US" sz="1200" b="0" i="0" u="none" dirty="0">
                <a:solidFill>
                  <a:srgbClr val="000000"/>
                </a:solidFill>
                <a:effectLst/>
                <a:latin typeface="+mn-lt"/>
              </a:rPr>
              <a:t>Flux pinning fixes modules only in their initial and end states, other actuators (such as the thrusters shown) are used for the reconfiguration. (b) Flux pinning selects the available degrees of freedom between modules; in this example they hinge. (c)Electromagnets bend flux-pinned interfaces and articulate a modular structure.</a:t>
            </a:r>
            <a:r>
              <a:rPr lang="en-US" sz="1200" u="none" dirty="0">
                <a:solidFill>
                  <a:srgbClr val="000000"/>
                </a:solidFill>
                <a:latin typeface="+mn-lt"/>
              </a:rPr>
              <a:t> </a:t>
            </a:r>
          </a:p>
          <a:p>
            <a:pPr marL="0" marR="0" lvl="0" indent="0" algn="l" rtl="0">
              <a:spcBef>
                <a:spcPts val="600"/>
              </a:spcBef>
              <a:spcAft>
                <a:spcPts val="0"/>
              </a:spcAft>
              <a:buClr>
                <a:schemeClr val="dk1"/>
              </a:buClr>
              <a:buSzPts val="1900"/>
              <a:buFont typeface="Arial"/>
              <a:buNone/>
            </a:pPr>
            <a:endParaRPr lang="en-US" sz="1200" b="1" u="none" dirty="0">
              <a:solidFill>
                <a:srgbClr val="000000"/>
              </a:solidFill>
              <a:latin typeface="+mn-lt"/>
            </a:endParaRPr>
          </a:p>
          <a:p>
            <a:pPr marL="0" marR="0" lvl="0" indent="0" algn="l" rtl="0">
              <a:spcBef>
                <a:spcPts val="600"/>
              </a:spcBef>
              <a:spcAft>
                <a:spcPts val="0"/>
              </a:spcAft>
              <a:buClr>
                <a:schemeClr val="dk1"/>
              </a:buClr>
              <a:buSzPts val="1900"/>
              <a:buFont typeface="Arial"/>
              <a:buNone/>
            </a:pPr>
            <a:r>
              <a:rPr lang="en-US" sz="1200" b="1" u="none" dirty="0">
                <a:solidFill>
                  <a:srgbClr val="000000"/>
                </a:solidFill>
                <a:latin typeface="+mn-lt"/>
              </a:rPr>
              <a:t>BOTTOM LEFT</a:t>
            </a:r>
          </a:p>
          <a:p>
            <a:pPr marL="0" marR="0" lvl="0" indent="0" algn="l" rtl="0">
              <a:spcBef>
                <a:spcPts val="600"/>
              </a:spcBef>
              <a:spcAft>
                <a:spcPts val="0"/>
              </a:spcAft>
              <a:buClr>
                <a:schemeClr val="dk1"/>
              </a:buClr>
              <a:buSzPts val="1900"/>
              <a:buFont typeface="Arial"/>
              <a:buNone/>
            </a:pPr>
            <a:r>
              <a:rPr lang="en-US" sz="1200" b="0" i="0" u="none" dirty="0">
                <a:solidFill>
                  <a:srgbClr val="000000"/>
                </a:solidFill>
                <a:effectLst/>
                <a:latin typeface="+mn-lt"/>
              </a:rPr>
              <a:t>The HTSC plate is mounted on the target satellite, and the source magnet is mounted on the chaser satellite </a:t>
            </a:r>
            <a:br>
              <a:rPr lang="en-US" sz="1200" b="1" u="none" dirty="0">
                <a:solidFill>
                  <a:srgbClr val="000000"/>
                </a:solidFill>
                <a:latin typeface="+mn-lt"/>
              </a:rPr>
            </a:br>
            <a:endParaRPr lang="en-US" sz="1200" b="1" u="none" dirty="0">
              <a:solidFill>
                <a:schemeClr val="bg2"/>
              </a:solidFill>
              <a:latin typeface="+mn-lt"/>
            </a:endParaRPr>
          </a:p>
          <a:p>
            <a:pPr marL="0" lvl="0" indent="0" algn="l" rtl="0">
              <a:spcBef>
                <a:spcPts val="0"/>
              </a:spcBef>
              <a:spcAft>
                <a:spcPts val="0"/>
              </a:spcAft>
              <a:buNone/>
            </a:pPr>
            <a:endParaRPr dirty="0"/>
          </a:p>
        </p:txBody>
      </p:sp>
      <p:sp>
        <p:nvSpPr>
          <p:cNvPr id="274" name="Google Shape;274;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extLst>
      <p:ext uri="{BB962C8B-B14F-4D97-AF65-F5344CB8AC3E}">
        <p14:creationId xmlns:p14="http://schemas.microsoft.com/office/powerpoint/2010/main" val="1121344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98" name="Google Shape;29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5913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171450" marR="0" lvl="0" indent="-171450" algn="l" defTabSz="914400" rtl="0" eaLnBrk="0" fontAlgn="base" latinLnBrk="0" hangingPunct="0">
              <a:lnSpc>
                <a:spcPct val="100000"/>
              </a:lnSpc>
              <a:spcBef>
                <a:spcPts val="360"/>
              </a:spcBef>
              <a:spcAft>
                <a:spcPts val="0"/>
              </a:spcAft>
              <a:buClrTx/>
              <a:buSzTx/>
              <a:buFontTx/>
              <a:buChar char="-"/>
              <a:tabLst/>
              <a:defRPr/>
            </a:pPr>
            <a:r>
              <a:rPr lang="en-US" sz="1200" dirty="0">
                <a:latin typeface="+mn-lt"/>
              </a:rPr>
              <a:t>Need algorithms to autonomously manage docking, morphing of structures and simultaneous coordination between crafts</a:t>
            </a:r>
          </a:p>
          <a:p>
            <a:pPr marL="171450" marR="0" lvl="0" indent="-171450" algn="l" defTabSz="914400" rtl="0" eaLnBrk="0" fontAlgn="base" latinLnBrk="0" hangingPunct="0">
              <a:lnSpc>
                <a:spcPct val="100000"/>
              </a:lnSpc>
              <a:spcBef>
                <a:spcPts val="360"/>
              </a:spcBef>
              <a:spcAft>
                <a:spcPts val="0"/>
              </a:spcAft>
              <a:buClrTx/>
              <a:buSzTx/>
              <a:buFontTx/>
              <a:buChar char="-"/>
              <a:tabLst/>
              <a:defRPr/>
            </a:pPr>
            <a:r>
              <a:rPr lang="en-US" sz="1200" dirty="0">
                <a:latin typeface="+mn-lt"/>
              </a:rPr>
              <a:t>Electromagnetic Interference (EMI) from magnets magnetic field and other components. Want to restrict only selected DOFs, other fields might “disengage” pivot / anchor points</a:t>
            </a:r>
          </a:p>
          <a:p>
            <a:pPr lvl="0" algn="l" rtl="0">
              <a:spcBef>
                <a:spcPts val="1200"/>
              </a:spcBef>
              <a:spcAft>
                <a:spcPts val="0"/>
              </a:spcAft>
            </a:pPr>
            <a:r>
              <a:rPr lang="en-US" sz="2000" dirty="0">
                <a:latin typeface="+mn-lt"/>
              </a:rPr>
              <a:t>- FPDI takes more time to reach equilibrium state</a:t>
            </a:r>
          </a:p>
          <a:p>
            <a:pPr lvl="1">
              <a:spcBef>
                <a:spcPts val="1200"/>
              </a:spcBef>
              <a:buClr>
                <a:schemeClr val="accent2"/>
              </a:buClr>
              <a:buSzPct val="60000"/>
              <a:buFont typeface="Wingdings" panose="05000000000000000000" pitchFamily="2" charset="2"/>
              <a:buChar char="Ø"/>
            </a:pPr>
            <a:r>
              <a:rPr lang="en-US" sz="2000" dirty="0">
                <a:latin typeface="+mn-lt"/>
              </a:rPr>
              <a:t>Relative attitude deviations may accumulate with time due to asymmetric MF of source magnets</a:t>
            </a:r>
          </a:p>
          <a:p>
            <a:pPr lvl="1">
              <a:spcBef>
                <a:spcPts val="1200"/>
              </a:spcBef>
              <a:buClr>
                <a:schemeClr val="accent2"/>
              </a:buClr>
              <a:buSzPct val="60000"/>
              <a:buFont typeface="Wingdings" panose="05000000000000000000" pitchFamily="2" charset="2"/>
              <a:buChar char="Ø"/>
            </a:pPr>
            <a:r>
              <a:rPr lang="en-US" sz="2000" dirty="0">
                <a:latin typeface="+mn-lt"/>
              </a:rPr>
              <a:t>Oscillations may lead  to latent failure during the docking process</a:t>
            </a:r>
          </a:p>
          <a:p>
            <a:pPr lvl="1">
              <a:spcBef>
                <a:spcPts val="1200"/>
              </a:spcBef>
              <a:buClr>
                <a:schemeClr val="accent2"/>
              </a:buClr>
              <a:buSzPct val="60000"/>
              <a:buFont typeface="Wingdings" panose="05000000000000000000" pitchFamily="2" charset="2"/>
              <a:buChar char="Ø"/>
            </a:pPr>
            <a:endParaRPr lang="en-US" sz="2000" dirty="0">
              <a:latin typeface="+mn-lt"/>
            </a:endParaRPr>
          </a:p>
          <a:p>
            <a:pPr marL="171450" marR="0" lvl="0" indent="-171450" algn="l" defTabSz="914400" rtl="0" eaLnBrk="0" fontAlgn="base" latinLnBrk="0" hangingPunct="0">
              <a:lnSpc>
                <a:spcPct val="100000"/>
              </a:lnSpc>
              <a:spcBef>
                <a:spcPts val="360"/>
              </a:spcBef>
              <a:spcAft>
                <a:spcPts val="0"/>
              </a:spcAft>
              <a:buClrTx/>
              <a:buSzTx/>
              <a:buFontTx/>
              <a:buChar char="-"/>
              <a:tabLst/>
              <a:defRPr/>
            </a:pPr>
            <a:r>
              <a:rPr lang="en-US" sz="1200" dirty="0"/>
              <a:t>Actuation – Need to cool down the superconductor to very low temperatures</a:t>
            </a:r>
            <a:r>
              <a:rPr lang="en-US" sz="1200" dirty="0">
                <a:latin typeface="+mn-lt"/>
              </a:rPr>
              <a:t> (Usually in the range of 50 – 80 K)</a:t>
            </a:r>
          </a:p>
          <a:p>
            <a:pPr marL="171450" marR="0" lvl="0" indent="-171450" algn="l" defTabSz="914400" rtl="0" eaLnBrk="0" fontAlgn="base" latinLnBrk="0" hangingPunct="0">
              <a:lnSpc>
                <a:spcPct val="100000"/>
              </a:lnSpc>
              <a:spcBef>
                <a:spcPts val="360"/>
              </a:spcBef>
              <a:spcAft>
                <a:spcPts val="0"/>
              </a:spcAft>
              <a:buClrTx/>
              <a:buSzTx/>
              <a:buFontTx/>
              <a:buChar char="-"/>
              <a:tabLst/>
              <a:defRPr/>
            </a:pPr>
            <a:endParaRPr lang="en-US" sz="1200" dirty="0">
              <a:latin typeface="+mn-lt"/>
            </a:endParaRPr>
          </a:p>
          <a:p>
            <a:pPr marL="171450" marR="0" lvl="0" indent="-171450" algn="l" defTabSz="914400" rtl="0" eaLnBrk="0" fontAlgn="base" latinLnBrk="0" hangingPunct="0">
              <a:lnSpc>
                <a:spcPct val="100000"/>
              </a:lnSpc>
              <a:spcBef>
                <a:spcPts val="360"/>
              </a:spcBef>
              <a:spcAft>
                <a:spcPts val="0"/>
              </a:spcAft>
              <a:buClrTx/>
              <a:buSzTx/>
              <a:buFontTx/>
              <a:buChar char="-"/>
              <a:tabLst/>
              <a:defRPr/>
            </a:pPr>
            <a:endParaRPr lang="en-US" sz="1200" dirty="0">
              <a:latin typeface="+mn-lt"/>
            </a:endParaRPr>
          </a:p>
          <a:p>
            <a:pPr marL="0" lvl="0" indent="0" algn="l" rtl="0">
              <a:spcBef>
                <a:spcPts val="360"/>
              </a:spcBef>
              <a:spcAft>
                <a:spcPts val="0"/>
              </a:spcAft>
              <a:buNone/>
            </a:pPr>
            <a:endParaRPr dirty="0"/>
          </a:p>
        </p:txBody>
      </p:sp>
      <p:sp>
        <p:nvSpPr>
          <p:cNvPr id="298" name="Google Shape;29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298" name="Google Shape;29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034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0" dirty="0">
                <a:effectLst/>
                <a:latin typeface="Times New Roman" panose="02020603050405020304" pitchFamily="18" charset="0"/>
              </a:rPr>
              <a:t>Field cooling is that HTS bulk is chilled below its critical temperature in the magnetic field of permanent magnet or EM, while zero field cooling is that HTS bulk is chilled below its critical temperature without the magnetic field, a part of magnetic field can be trapped and pinned in the pinning center of HTS bulk in the process of field cooling.</a:t>
            </a:r>
            <a:endParaRPr lang="en-US" dirty="0"/>
          </a:p>
          <a:p>
            <a:pPr algn="l"/>
            <a:endParaRPr lang="en-US" b="0" i="0" dirty="0">
              <a:solidFill>
                <a:srgbClr val="363636"/>
              </a:solidFill>
              <a:effectLst/>
              <a:latin typeface="Calibri" panose="020F0502020204030204" pitchFamily="34" charset="0"/>
            </a:endParaRPr>
          </a:p>
          <a:p>
            <a:pPr algn="l"/>
            <a:r>
              <a:rPr lang="en-US" b="0" i="0" dirty="0">
                <a:solidFill>
                  <a:srgbClr val="363636"/>
                </a:solidFill>
                <a:effectLst/>
                <a:latin typeface="Calibri" panose="020F0502020204030204" pitchFamily="34" charset="0"/>
              </a:rPr>
              <a:t>Degradation of a high-temperature superconductor's properties due to flux creep is a limiting factor in the use of these superconductors. </a:t>
            </a:r>
            <a:r>
              <a:rPr lang="en-US" b="0" i="0" u="none" strike="noStrike" dirty="0">
                <a:solidFill>
                  <a:srgbClr val="40BBE1"/>
                </a:solidFill>
                <a:effectLst/>
                <a:latin typeface="Calibri" panose="020F0502020204030204" pitchFamily="34" charset="0"/>
                <a:hlinkClick r:id="rId3"/>
              </a:rPr>
              <a:t>SQUID</a:t>
            </a:r>
            <a:r>
              <a:rPr lang="en-US" b="0" i="0" dirty="0">
                <a:solidFill>
                  <a:srgbClr val="363636"/>
                </a:solidFill>
                <a:effectLst/>
                <a:latin typeface="Calibri" panose="020F0502020204030204" pitchFamily="34" charset="0"/>
              </a:rPr>
              <a:t> magnetometers suffer reduced precision in a certain range of applied field due to flux creep in the superconducting magnet used to bias the sample, and the maximum field strength of high-temperature superconducting magnets is drastically reduced by the depression in critical field.</a:t>
            </a:r>
          </a:p>
          <a:p>
            <a:br>
              <a:rPr lang="en-US" dirty="0"/>
            </a:br>
            <a:endParaRPr dirty="0"/>
          </a:p>
        </p:txBody>
      </p:sp>
      <p:sp>
        <p:nvSpPr>
          <p:cNvPr id="298" name="Google Shape;29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1668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b="0" i="0" dirty="0">
                <a:effectLst/>
                <a:latin typeface="Times New Roman" panose="02020603050405020304" pitchFamily="18" charset="0"/>
              </a:rPr>
              <a:t>Field cooling is that HTS bulk is chilled below its critical temperature in the magnetic field of permanent magnet or EM, while zero field cooling is that HTS bulk is chilled below its critical temperature without the magnetic field, a part of magnetic field can be trapped and pinned in the pinning center of HTS bulk in the process of field cooling.</a:t>
            </a:r>
            <a:endParaRPr dirty="0"/>
          </a:p>
        </p:txBody>
      </p:sp>
      <p:sp>
        <p:nvSpPr>
          <p:cNvPr id="298" name="Google Shape;29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093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SzPts val="1200"/>
              <a:buNone/>
            </a:pPr>
            <a:r>
              <a:rPr lang="en-US" b="0" i="0" dirty="0">
                <a:effectLst/>
                <a:latin typeface="Times New Roman" panose="02020603050405020304" pitchFamily="18" charset="0"/>
              </a:rPr>
              <a:t>Damping materials such as aluminum or copper plates can dissipate the relative </a:t>
            </a:r>
            <a:r>
              <a:rPr lang="en-US" b="0" i="0" dirty="0" err="1">
                <a:effectLst/>
                <a:latin typeface="Times New Roman" panose="02020603050405020304" pitchFamily="18" charset="0"/>
              </a:rPr>
              <a:t>kineticenergy</a:t>
            </a:r>
            <a:r>
              <a:rPr lang="en-US" b="0" i="0" dirty="0">
                <a:effectLst/>
                <a:latin typeface="Times New Roman" panose="02020603050405020304" pitchFamily="18" charset="0"/>
              </a:rPr>
              <a:t> of the two satellites by the effects of current loss </a:t>
            </a:r>
            <a:r>
              <a:rPr lang="en-US" b="0" i="0" dirty="0" err="1">
                <a:effectLst/>
                <a:latin typeface="Times New Roman" panose="02020603050405020304" pitchFamily="18" charset="0"/>
              </a:rPr>
              <a:t>causedby</a:t>
            </a:r>
            <a:r>
              <a:rPr lang="en-US" b="0" i="0" dirty="0">
                <a:effectLst/>
                <a:latin typeface="Times New Roman" panose="02020603050405020304" pitchFamily="18" charset="0"/>
              </a:rPr>
              <a:t> the resistance of the materials. In consideration of weight reduction, an aluminum plate is used as the damping material,21which is mounted on the surface of the target satellite</a:t>
            </a:r>
            <a:endParaRPr lang="en-US" sz="1200" dirty="0">
              <a:latin typeface="+mn-lt"/>
            </a:endParaRPr>
          </a:p>
          <a:p>
            <a:pPr marL="342900" lvl="0" indent="-342900" algn="l" rtl="0">
              <a:spcBef>
                <a:spcPts val="0"/>
              </a:spcBef>
              <a:spcAft>
                <a:spcPts val="0"/>
              </a:spcAft>
              <a:buSzPts val="1200"/>
              <a:buChar char="●"/>
            </a:pPr>
            <a:endParaRPr lang="en-US" sz="1200" dirty="0">
              <a:latin typeface="+mn-lt"/>
            </a:endParaRPr>
          </a:p>
          <a:p>
            <a:pPr marL="342900" lvl="0" indent="-342900" algn="l" rtl="0">
              <a:spcBef>
                <a:spcPts val="0"/>
              </a:spcBef>
              <a:spcAft>
                <a:spcPts val="0"/>
              </a:spcAft>
              <a:buSzPts val="1200"/>
              <a:buChar char="●"/>
            </a:pPr>
            <a:r>
              <a:rPr lang="en-US" sz="1200" dirty="0">
                <a:latin typeface="+mn-lt"/>
              </a:rPr>
              <a:t>Permanent  Magnet (PM) + High Temperature Superconductor (HST) Plate: Very simple configuration to produce a strong applied field, but it affects the field environment of the spacecraft during the whole mission span, possibly leading top some uncertainties. </a:t>
            </a:r>
          </a:p>
          <a:p>
            <a:pPr marL="342900" lvl="0" indent="-342900" algn="l" rtl="0">
              <a:spcBef>
                <a:spcPts val="0"/>
              </a:spcBef>
              <a:spcAft>
                <a:spcPts val="0"/>
              </a:spcAft>
              <a:buSzPts val="1200"/>
              <a:buChar char="●"/>
            </a:pPr>
            <a:endParaRPr lang="en-US" sz="1200" dirty="0">
              <a:latin typeface="+mn-lt"/>
            </a:endParaRPr>
          </a:p>
          <a:p>
            <a:pPr marL="342900" lvl="0" indent="-342900" algn="l" rtl="0">
              <a:spcBef>
                <a:spcPts val="0"/>
              </a:spcBef>
              <a:spcAft>
                <a:spcPts val="0"/>
              </a:spcAft>
              <a:buSzPts val="1200"/>
              <a:buChar char="●"/>
            </a:pPr>
            <a:r>
              <a:rPr lang="en-US" sz="1200" dirty="0">
                <a:latin typeface="+mn-lt"/>
              </a:rPr>
              <a:t>Electromagnet (EM) + HST: Reduces risk of “polluting” magnetic field when not in action, is more flexible given it is controlled by current (that can also be flowing CW or CCW to give different force interactions)</a:t>
            </a:r>
          </a:p>
          <a:p>
            <a:pPr marL="342900" lvl="0" indent="-342900" algn="l" rtl="0">
              <a:spcBef>
                <a:spcPts val="0"/>
              </a:spcBef>
              <a:spcAft>
                <a:spcPts val="0"/>
              </a:spcAft>
              <a:buSzPts val="1200"/>
              <a:buChar char="●"/>
            </a:pPr>
            <a:endParaRPr lang="en-US" sz="1200" dirty="0">
              <a:latin typeface="+mn-lt"/>
            </a:endParaRPr>
          </a:p>
          <a:p>
            <a:pPr marL="342900" lvl="0" indent="-342900" algn="l" rtl="0">
              <a:spcBef>
                <a:spcPts val="0"/>
              </a:spcBef>
              <a:spcAft>
                <a:spcPts val="0"/>
              </a:spcAft>
              <a:buSzPts val="1200"/>
              <a:buChar char="●"/>
            </a:pPr>
            <a:r>
              <a:rPr lang="en-US" sz="1200" dirty="0">
                <a:latin typeface="+mn-lt"/>
              </a:rPr>
              <a:t>PM + EM + HST: Combines the advantages of both the above combinations and is used in experimental settings to measure different key performance parameters such as axial forces and displacement due to its easier implementation when compared to using 2 EMs.</a:t>
            </a:r>
          </a:p>
          <a:p>
            <a:pPr marL="0" lvl="0" indent="0" algn="l" rtl="0">
              <a:spcBef>
                <a:spcPts val="0"/>
              </a:spcBef>
              <a:spcAft>
                <a:spcPts val="0"/>
              </a:spcAft>
              <a:buSzPts val="1200"/>
              <a:buNone/>
            </a:pPr>
            <a:endParaRPr lang="en-US" sz="1200" dirty="0">
              <a:latin typeface="+mn-lt"/>
            </a:endParaRPr>
          </a:p>
          <a:p>
            <a:pPr marL="0" lvl="0" indent="0" algn="l" rtl="0">
              <a:spcBef>
                <a:spcPts val="360"/>
              </a:spcBef>
              <a:spcAft>
                <a:spcPts val="0"/>
              </a:spcAft>
              <a:buNone/>
            </a:pPr>
            <a:endParaRPr dirty="0"/>
          </a:p>
        </p:txBody>
      </p:sp>
      <p:sp>
        <p:nvSpPr>
          <p:cNvPr id="298" name="Google Shape;29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3605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171450" marR="0" lvl="0" indent="-171450" algn="l" defTabSz="914400" rtl="0" eaLnBrk="0" fontAlgn="base" latinLnBrk="0" hangingPunct="0">
              <a:lnSpc>
                <a:spcPct val="100000"/>
              </a:lnSpc>
              <a:spcBef>
                <a:spcPts val="360"/>
              </a:spcBef>
              <a:spcAft>
                <a:spcPts val="0"/>
              </a:spcAft>
              <a:buClrTx/>
              <a:buSzTx/>
              <a:buFontTx/>
              <a:buChar char="-"/>
              <a:tabLst/>
              <a:defRPr/>
            </a:pPr>
            <a:r>
              <a:rPr lang="en-US" u="none" dirty="0">
                <a:solidFill>
                  <a:schemeClr val="bg2"/>
                </a:solidFill>
              </a:rPr>
              <a:t>Earl stages sizing, system design , trying to come up with demonstration system to advance flux pinning capability</a:t>
            </a:r>
          </a:p>
          <a:p>
            <a:pPr marL="171450" marR="0" lvl="0" indent="-171450" algn="l" defTabSz="914400" rtl="0" eaLnBrk="0" fontAlgn="base" latinLnBrk="0" hangingPunct="0">
              <a:lnSpc>
                <a:spcPct val="100000"/>
              </a:lnSpc>
              <a:spcBef>
                <a:spcPts val="360"/>
              </a:spcBef>
              <a:spcAft>
                <a:spcPts val="0"/>
              </a:spcAft>
              <a:buClrTx/>
              <a:buSzTx/>
              <a:buFontTx/>
              <a:buChar char="-"/>
              <a:tabLst/>
              <a:defRPr/>
            </a:pPr>
            <a:r>
              <a:rPr lang="en-US" u="none" dirty="0">
                <a:solidFill>
                  <a:schemeClr val="bg2"/>
                </a:solidFill>
              </a:rPr>
              <a:t>Not restricted to </a:t>
            </a:r>
            <a:r>
              <a:rPr lang="en-US" u="none" dirty="0" err="1">
                <a:solidFill>
                  <a:schemeClr val="bg2"/>
                </a:solidFill>
              </a:rPr>
              <a:t>cubesats</a:t>
            </a:r>
            <a:endParaRPr lang="en-US" u="none" dirty="0">
              <a:solidFill>
                <a:schemeClr val="bg2"/>
              </a:solidFill>
            </a:endParaRPr>
          </a:p>
          <a:p>
            <a:pPr marL="171450" marR="0" lvl="0" indent="-171450" algn="l" defTabSz="914400" rtl="0" eaLnBrk="0" fontAlgn="base" latinLnBrk="0" hangingPunct="0">
              <a:lnSpc>
                <a:spcPct val="100000"/>
              </a:lnSpc>
              <a:spcBef>
                <a:spcPts val="360"/>
              </a:spcBef>
              <a:spcAft>
                <a:spcPts val="0"/>
              </a:spcAft>
              <a:buClrTx/>
              <a:buSzTx/>
              <a:buFontTx/>
              <a:buChar char="-"/>
              <a:tabLst/>
              <a:defRPr/>
            </a:pPr>
            <a:r>
              <a:rPr lang="en-US" u="none" dirty="0">
                <a:solidFill>
                  <a:schemeClr val="bg2"/>
                </a:solidFill>
              </a:rPr>
              <a:t>Can use in sample return missions</a:t>
            </a:r>
          </a:p>
          <a:p>
            <a:pPr marL="171450" marR="0" lvl="0" indent="-171450" algn="l" defTabSz="914400" rtl="0" eaLnBrk="0" fontAlgn="base" latinLnBrk="0" hangingPunct="0">
              <a:lnSpc>
                <a:spcPct val="100000"/>
              </a:lnSpc>
              <a:spcBef>
                <a:spcPts val="360"/>
              </a:spcBef>
              <a:spcAft>
                <a:spcPts val="0"/>
              </a:spcAft>
              <a:buClrTx/>
              <a:buSzTx/>
              <a:buFontTx/>
              <a:buChar char="-"/>
              <a:tabLst/>
              <a:defRPr/>
            </a:pPr>
            <a:r>
              <a:rPr lang="en-US" u="none" dirty="0">
                <a:solidFill>
                  <a:schemeClr val="bg2"/>
                </a:solidFill>
              </a:rPr>
              <a:t>Kinematic chains</a:t>
            </a:r>
          </a:p>
          <a:p>
            <a:pPr marL="0" marR="0" lvl="0" indent="0" algn="l" defTabSz="914400" rtl="0" eaLnBrk="0" fontAlgn="base" latinLnBrk="0" hangingPunct="0">
              <a:lnSpc>
                <a:spcPct val="100000"/>
              </a:lnSpc>
              <a:spcBef>
                <a:spcPts val="360"/>
              </a:spcBef>
              <a:spcAft>
                <a:spcPts val="0"/>
              </a:spcAft>
              <a:buClrTx/>
              <a:buSzTx/>
              <a:buFontTx/>
              <a:buNone/>
              <a:tabLst/>
              <a:defRPr/>
            </a:pPr>
            <a:endParaRPr lang="en-US" u="none" dirty="0">
              <a:solidFill>
                <a:schemeClr val="bg2"/>
              </a:solidFill>
            </a:endParaRPr>
          </a:p>
          <a:p>
            <a:pPr marL="0" marR="0" lvl="0" indent="0" algn="l" defTabSz="914400" rtl="0" eaLnBrk="0" fontAlgn="base" latinLnBrk="0" hangingPunct="0">
              <a:lnSpc>
                <a:spcPct val="100000"/>
              </a:lnSpc>
              <a:spcBef>
                <a:spcPts val="360"/>
              </a:spcBef>
              <a:spcAft>
                <a:spcPts val="0"/>
              </a:spcAft>
              <a:buClrTx/>
              <a:buSzTx/>
              <a:buFontTx/>
              <a:buNone/>
              <a:tabLst/>
              <a:defRPr/>
            </a:pPr>
            <a:r>
              <a:rPr lang="en-US" u="none" dirty="0">
                <a:solidFill>
                  <a:schemeClr val="bg2"/>
                </a:solidFill>
              </a:rPr>
              <a:t>-- Could use as storage? If satellite is already cold, we could enable quantum docking as secondary goal, while keeping material stored safe</a:t>
            </a:r>
          </a:p>
          <a:p>
            <a:pPr marL="0" lvl="0" indent="0" algn="l" rtl="0">
              <a:spcBef>
                <a:spcPts val="360"/>
              </a:spcBef>
              <a:spcAft>
                <a:spcPts val="0"/>
              </a:spcAft>
              <a:buNone/>
            </a:pPr>
            <a:endParaRPr lang="en-US" dirty="0"/>
          </a:p>
          <a:p>
            <a:pPr marL="0" lvl="0" indent="0" algn="l" rtl="0">
              <a:spcBef>
                <a:spcPts val="360"/>
              </a:spcBef>
              <a:spcAft>
                <a:spcPts val="0"/>
              </a:spcAft>
              <a:buNone/>
            </a:pPr>
            <a:r>
              <a:rPr lang="en-US" dirty="0"/>
              <a:t>-----------------------------------------------------</a:t>
            </a:r>
          </a:p>
          <a:p>
            <a:pPr marL="171450" lvl="0" indent="-171450" algn="l" rtl="0">
              <a:spcBef>
                <a:spcPts val="0"/>
              </a:spcBef>
              <a:spcAft>
                <a:spcPts val="0"/>
              </a:spcAft>
              <a:buSzPts val="1200"/>
              <a:buFont typeface="Arial" panose="020B0604020202020204" pitchFamily="34" charset="0"/>
              <a:buChar char="•"/>
            </a:pPr>
            <a:r>
              <a:rPr lang="en-US" sz="1200" dirty="0">
                <a:latin typeface="+mn-lt"/>
              </a:rPr>
              <a:t>Based on previous slides, this research would greatly benefit from the building an experimental bench. That would allow us to measure different parameters such as axial forces, influence of the current in the EMs on the applied magnetic field, and damping / oscillations on approach. An alternative test bed such as the one presented in [5] will enable us to achieve those results.</a:t>
            </a:r>
          </a:p>
          <a:p>
            <a:pPr marL="171450" lvl="0" indent="-171450" algn="l" rtl="0">
              <a:spcBef>
                <a:spcPts val="0"/>
              </a:spcBef>
              <a:spcAft>
                <a:spcPts val="0"/>
              </a:spcAft>
              <a:buSzPts val="1200"/>
              <a:buFont typeface="Arial" panose="020B0604020202020204" pitchFamily="34" charset="0"/>
              <a:buChar char="•"/>
            </a:pPr>
            <a:r>
              <a:rPr lang="en-US" sz="1200" dirty="0">
                <a:latin typeface="+mn-lt"/>
              </a:rPr>
              <a:t>Testing in microgravity and vacuum will also be critical in achieve further validation of the experimental results we would get on a test bed as discussed above.</a:t>
            </a:r>
          </a:p>
          <a:p>
            <a:pPr marL="0" lvl="0" indent="0" algn="l" rtl="0">
              <a:spcBef>
                <a:spcPts val="360"/>
              </a:spcBef>
              <a:spcAft>
                <a:spcPts val="0"/>
              </a:spcAft>
              <a:buNone/>
            </a:pPr>
            <a:endParaRPr lang="en-US" dirty="0"/>
          </a:p>
          <a:p>
            <a:pPr marL="0" lvl="0" indent="0" algn="l" rtl="0">
              <a:spcBef>
                <a:spcPts val="360"/>
              </a:spcBef>
              <a:spcAft>
                <a:spcPts val="0"/>
              </a:spcAft>
              <a:buNone/>
            </a:pPr>
            <a:endParaRPr dirty="0"/>
          </a:p>
        </p:txBody>
      </p:sp>
      <p:sp>
        <p:nvSpPr>
          <p:cNvPr id="298" name="Google Shape;29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3620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p:sp>
      <p:sp>
        <p:nvSpPr>
          <p:cNvPr id="24579"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dirty="0">
              <a:latin typeface="Times New Roman" panose="02020603050405020304" pitchFamily="18" charset="0"/>
            </a:endParaRPr>
          </a:p>
        </p:txBody>
      </p:sp>
      <p:sp>
        <p:nvSpPr>
          <p:cNvPr id="4" name="Slide Number Placeholder 3"/>
          <p:cNvSpPr>
            <a:spLocks noGrp="1"/>
          </p:cNvSpPr>
          <p:nvPr>
            <p:ph type="sldNum" sz="quarter"/>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99C237-CCF2-453E-93E6-FC8E1773803F}" type="slidenum">
              <a:rPr kumimoji="0" lang="en-US" sz="1200" b="0" i="0" u="none" strike="noStrike" kern="1200" cap="none" spc="0" normalizeH="0" baseline="0" noProof="0" smtClean="0">
                <a:ln>
                  <a:noFill/>
                </a:ln>
                <a:solidFill>
                  <a:prstClr val="black"/>
                </a:solidFill>
                <a:effectLst/>
                <a:uLnTx/>
                <a:uFillTx/>
                <a:latin typeface="Calibri"/>
                <a:ea typeface="Microsoft YaHei" panose="020B0503020204020204" pitchFamily="34" charset="-122"/>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icrosoft YaHei" panose="020B0503020204020204" pitchFamily="34" charset="-122"/>
              <a:cs typeface="Arial" charset="0"/>
            </a:endParaRPr>
          </a:p>
        </p:txBody>
      </p:sp>
    </p:spTree>
    <p:extLst>
      <p:ext uri="{BB962C8B-B14F-4D97-AF65-F5344CB8AC3E}">
        <p14:creationId xmlns:p14="http://schemas.microsoft.com/office/powerpoint/2010/main" val="2417781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p:sp>
      <p:sp>
        <p:nvSpPr>
          <p:cNvPr id="24579"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dirty="0">
              <a:latin typeface="Times New Roman" panose="02020603050405020304" pitchFamily="18" charset="0"/>
            </a:endParaRPr>
          </a:p>
        </p:txBody>
      </p:sp>
      <p:sp>
        <p:nvSpPr>
          <p:cNvPr id="4" name="Slide Number Placeholder 3"/>
          <p:cNvSpPr>
            <a:spLocks noGrp="1"/>
          </p:cNvSpPr>
          <p:nvPr>
            <p:ph type="sldNum" sz="quarter"/>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99C237-CCF2-453E-93E6-FC8E1773803F}" type="slidenum">
              <a:rPr kumimoji="0" lang="en-US" sz="1200" b="0" i="0" u="none" strike="noStrike" kern="1200" cap="none" spc="0" normalizeH="0" baseline="0" noProof="0" smtClean="0">
                <a:ln>
                  <a:noFill/>
                </a:ln>
                <a:solidFill>
                  <a:prstClr val="black"/>
                </a:solidFill>
                <a:effectLst/>
                <a:uLnTx/>
                <a:uFillTx/>
                <a:latin typeface="Calibri"/>
                <a:ea typeface="Microsoft YaHei" panose="020B0503020204020204" pitchFamily="34" charset="-122"/>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icrosoft YaHei" panose="020B0503020204020204" pitchFamily="34" charset="-122"/>
              <a:cs typeface="Arial" charset="0"/>
            </a:endParaRPr>
          </a:p>
        </p:txBody>
      </p:sp>
    </p:spTree>
    <p:extLst>
      <p:ext uri="{BB962C8B-B14F-4D97-AF65-F5344CB8AC3E}">
        <p14:creationId xmlns:p14="http://schemas.microsoft.com/office/powerpoint/2010/main" val="1375880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p:sp>
      <p:sp>
        <p:nvSpPr>
          <p:cNvPr id="32771"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a:latin typeface="Times New Roman" panose="02020603050405020304" pitchFamily="18" charset="0"/>
            </a:endParaRPr>
          </a:p>
        </p:txBody>
      </p:sp>
      <p:sp>
        <p:nvSpPr>
          <p:cNvPr id="32772"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defRPr>
                <a:solidFill>
                  <a:schemeClr val="tx1"/>
                </a:solidFill>
                <a:latin typeface="Arial" panose="020B0604020202020204" pitchFamily="34" charset="0"/>
                <a:ea typeface="Microsoft YaHei" panose="020B0503020204020204" pitchFamily="34" charset="-122"/>
              </a:defRPr>
            </a:lvl1pPr>
            <a:lvl2pPr>
              <a:defRPr>
                <a:solidFill>
                  <a:schemeClr val="tx1"/>
                </a:solidFill>
                <a:latin typeface="Arial" panose="020B0604020202020204" pitchFamily="34" charset="0"/>
                <a:ea typeface="Microsoft YaHei" panose="020B0503020204020204" pitchFamily="34" charset="-122"/>
              </a:defRPr>
            </a:lvl2pPr>
            <a:lvl3pPr>
              <a:defRPr>
                <a:solidFill>
                  <a:schemeClr val="tx1"/>
                </a:solidFill>
                <a:latin typeface="Arial" panose="020B0604020202020204" pitchFamily="34" charset="0"/>
                <a:ea typeface="Microsoft YaHei" panose="020B0503020204020204" pitchFamily="34" charset="-122"/>
              </a:defRPr>
            </a:lvl3pPr>
            <a:lvl4pPr>
              <a:defRPr>
                <a:solidFill>
                  <a:schemeClr val="tx1"/>
                </a:solidFill>
                <a:latin typeface="Arial" panose="020B0604020202020204" pitchFamily="34" charset="0"/>
                <a:ea typeface="Microsoft YaHei" panose="020B0503020204020204" pitchFamily="34" charset="-122"/>
              </a:defRPr>
            </a:lvl4pPr>
            <a:lvl5pPr>
              <a:defRPr>
                <a:solidFill>
                  <a:schemeClr val="tx1"/>
                </a:solidFill>
                <a:latin typeface="Arial" panose="020B0604020202020204" pitchFamily="34" charset="0"/>
                <a:ea typeface="Microsoft YaHei"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6BEEEAF-0FFB-4DFA-A19E-A45DC1675405}"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icrosoft YaHei" panose="020B0503020204020204" pitchFamily="34" charset="-122"/>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457686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52" name="Google Shape;552;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3" name="Google Shape;553;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9.png"/><Relationship Id="rId12"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jpeg"/><Relationship Id="rId11" Type="http://schemas.openxmlformats.org/officeDocument/2006/relationships/image" Target="../media/image11.png"/><Relationship Id="rId5" Type="http://schemas.microsoft.com/office/2007/relationships/hdphoto" Target="../media/hdphoto1.wdp"/><Relationship Id="rId15" Type="http://schemas.openxmlformats.org/officeDocument/2006/relationships/image" Target="../media/image14.png"/><Relationship Id="rId10" Type="http://schemas.microsoft.com/office/2007/relationships/hdphoto" Target="../media/hdphoto3.wdp"/><Relationship Id="rId4" Type="http://schemas.openxmlformats.org/officeDocument/2006/relationships/image" Target="../media/image7.png"/><Relationship Id="rId9" Type="http://schemas.openxmlformats.org/officeDocument/2006/relationships/image" Target="../media/image10.png"/><Relationship Id="rId14"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700" y="-11113"/>
            <a:ext cx="9156700" cy="6977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a:spLocks noChangeArrowheads="1"/>
          </p:cNvSpPr>
          <p:nvPr userDrawn="1"/>
        </p:nvSpPr>
        <p:spPr bwMode="auto">
          <a:xfrm>
            <a:off x="-12700" y="-11113"/>
            <a:ext cx="9385300" cy="849313"/>
          </a:xfrm>
          <a:prstGeom prst="rect">
            <a:avLst/>
          </a:prstGeom>
          <a:solidFill>
            <a:schemeClr val="bg2">
              <a:alpha val="74000"/>
            </a:schemeClr>
          </a:solidFill>
          <a:ln>
            <a:noFill/>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a:defRPr/>
            </a:pPr>
            <a:endParaRPr lang="en-US" altLang="en-US">
              <a:solidFill>
                <a:srgbClr val="FFFFFF"/>
              </a:solidFill>
            </a:endParaRPr>
          </a:p>
        </p:txBody>
      </p:sp>
      <p:pic>
        <p:nvPicPr>
          <p:cNvPr id="7"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305800" y="47625"/>
            <a:ext cx="6858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userDrawn="1"/>
        </p:nvSpPr>
        <p:spPr bwMode="auto">
          <a:xfrm>
            <a:off x="-6350" y="838200"/>
            <a:ext cx="9144000" cy="6157913"/>
          </a:xfrm>
          <a:prstGeom prst="rect">
            <a:avLst/>
          </a:prstGeom>
          <a:solidFill>
            <a:schemeClr val="bg2">
              <a:alpha val="14000"/>
            </a:schemeClr>
          </a:solidFill>
          <a:ln>
            <a:noFill/>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a:defRPr/>
            </a:pPr>
            <a:endParaRPr lang="en-US" altLang="en-US">
              <a:solidFill>
                <a:srgbClr val="FFFFFF"/>
              </a:solidFill>
            </a:endParaRPr>
          </a:p>
        </p:txBody>
      </p:sp>
      <p:sp>
        <p:nvSpPr>
          <p:cNvPr id="25611" name="Rectangle 11"/>
          <p:cNvSpPr>
            <a:spLocks noGrp="1" noChangeArrowheads="1"/>
          </p:cNvSpPr>
          <p:nvPr>
            <p:ph type="ctrTitle" sz="quarter"/>
          </p:nvPr>
        </p:nvSpPr>
        <p:spPr>
          <a:xfrm>
            <a:off x="457200" y="1736725"/>
            <a:ext cx="8458200" cy="1920875"/>
          </a:xfrm>
        </p:spPr>
        <p:txBody>
          <a:bodyPr/>
          <a:lstStyle>
            <a:lvl1pPr>
              <a:defRPr sz="6000"/>
            </a:lvl1pPr>
          </a:lstStyle>
          <a:p>
            <a:pPr lvl="0"/>
            <a:r>
              <a:rPr lang="en-US" noProof="0" dirty="0"/>
              <a:t>Click to edit Master title style</a:t>
            </a:r>
          </a:p>
        </p:txBody>
      </p:sp>
      <p:sp>
        <p:nvSpPr>
          <p:cNvPr id="25612" name="Rectangle 12"/>
          <p:cNvSpPr>
            <a:spLocks noGrp="1" noChangeArrowheads="1"/>
          </p:cNvSpPr>
          <p:nvPr>
            <p:ph type="subTitle" sz="quarter" idx="1"/>
          </p:nvPr>
        </p:nvSpPr>
        <p:spPr>
          <a:xfrm>
            <a:off x="457200" y="3886200"/>
            <a:ext cx="83820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9" name="Rectangle 13"/>
          <p:cNvSpPr>
            <a:spLocks noGrp="1" noChangeArrowheads="1"/>
          </p:cNvSpPr>
          <p:nvPr>
            <p:ph type="dt" sz="quarter" idx="10"/>
          </p:nvPr>
        </p:nvSpPr>
        <p:spPr>
          <a:xfrm>
            <a:off x="457200" y="6248400"/>
            <a:ext cx="2133600" cy="476250"/>
          </a:xfrm>
          <a:prstGeom prst="rect">
            <a:avLst/>
          </a:prstGeom>
        </p:spPr>
        <p:txBody>
          <a:bodyPr/>
          <a:lstStyle>
            <a:lvl1pPr eaLnBrk="0" hangingPunct="0">
              <a:defRPr>
                <a:solidFill>
                  <a:srgbClr val="FFFFFF"/>
                </a:solidFill>
                <a:latin typeface="Garamond"/>
                <a:cs typeface="+mn-cs"/>
              </a:defRPr>
            </a:lvl1pPr>
          </a:lstStyle>
          <a:p>
            <a:pPr>
              <a:defRPr/>
            </a:pPr>
            <a:endParaRPr lang="en-US"/>
          </a:p>
        </p:txBody>
      </p:sp>
      <p:sp>
        <p:nvSpPr>
          <p:cNvPr id="10"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en-US"/>
          </a:p>
        </p:txBody>
      </p:sp>
      <p:sp>
        <p:nvSpPr>
          <p:cNvPr id="11" name="Rectangle 15"/>
          <p:cNvSpPr>
            <a:spLocks noGrp="1" noChangeArrowheads="1"/>
          </p:cNvSpPr>
          <p:nvPr>
            <p:ph type="sldNum" sz="quarter" idx="12"/>
          </p:nvPr>
        </p:nvSpPr>
        <p:spPr>
          <a:xfrm>
            <a:off x="6705600" y="6254750"/>
            <a:ext cx="2133600" cy="476250"/>
          </a:xfrm>
        </p:spPr>
        <p:txBody>
          <a:bodyPr/>
          <a:lstStyle>
            <a:lvl1pPr>
              <a:defRPr/>
            </a:lvl1pPr>
          </a:lstStyle>
          <a:p>
            <a:pPr>
              <a:defRPr/>
            </a:pPr>
            <a:fld id="{1074DE60-353D-498E-842D-738ACD3D6B1B}" type="slidenum">
              <a:rPr lang="en-US"/>
              <a:pPr>
                <a:defRPr/>
              </a:pPr>
              <a:t>‹#›</a:t>
            </a:fld>
            <a:endParaRPr lang="en-US"/>
          </a:p>
        </p:txBody>
      </p:sp>
    </p:spTree>
    <p:extLst>
      <p:ext uri="{BB962C8B-B14F-4D97-AF65-F5344CB8AC3E}">
        <p14:creationId xmlns:p14="http://schemas.microsoft.com/office/powerpoint/2010/main" val="241224911"/>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0"/>
            <a:ext cx="9144000" cy="1055688"/>
          </a:xfrm>
          <a:prstGeom prst="rect">
            <a:avLst/>
          </a:prstGeom>
          <a:solidFill>
            <a:schemeClr val="bg2"/>
          </a:solidFill>
          <a:ln w="9525" algn="ctr">
            <a:solidFill>
              <a:schemeClr val="bg2"/>
            </a:solidFill>
            <a:round/>
            <a:headEnd/>
            <a:tailEnd/>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a:defRPr/>
            </a:pPr>
            <a:endParaRPr lang="en-US" altLang="en-US">
              <a:solidFill>
                <a:srgbClr val="FFFFFF"/>
              </a:solidFill>
            </a:endParaRPr>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7463"/>
            <a:ext cx="9144000" cy="1049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2288" y="41275"/>
            <a:ext cx="947737"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457200" y="1937386"/>
            <a:ext cx="8382000" cy="4463414"/>
          </a:xfrm>
        </p:spPr>
        <p:txBody>
          <a:bodyPr/>
          <a:lstStyle>
            <a:lvl1pPr>
              <a:defRPr sz="2800">
                <a:solidFill>
                  <a:schemeClr val="bg2"/>
                </a:solidFill>
                <a:effectLst/>
              </a:defRPr>
            </a:lvl1pPr>
            <a:lvl2pPr>
              <a:buClr>
                <a:schemeClr val="bg2"/>
              </a:buClr>
              <a:defRPr>
                <a:solidFill>
                  <a:schemeClr val="bg2"/>
                </a:solidFill>
                <a:effectLst/>
              </a:defRPr>
            </a:lvl2pPr>
            <a:lvl3pPr>
              <a:buClr>
                <a:schemeClr val="bg1"/>
              </a:buClr>
              <a:defRPr>
                <a:solidFill>
                  <a:schemeClr val="bg2"/>
                </a:solidFill>
                <a:effectLst/>
              </a:defRPr>
            </a:lvl3pPr>
            <a:lvl4pPr>
              <a:defRPr>
                <a:solidFill>
                  <a:schemeClr val="bg2"/>
                </a:solidFill>
                <a:effectLst/>
              </a:defRPr>
            </a:lvl4pPr>
            <a:lvl5pPr>
              <a:defRPr>
                <a:solidFill>
                  <a:schemeClr val="bg2"/>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1143000"/>
            <a:ext cx="8382000" cy="715057"/>
          </a:xfrm>
        </p:spPr>
        <p:txBody>
          <a:bodyPr/>
          <a:lstStyle>
            <a:lvl1pPr>
              <a:defRPr sz="3200">
                <a:solidFill>
                  <a:schemeClr val="bg2"/>
                </a:solidFill>
                <a:effectLst/>
              </a:defRPr>
            </a:lvl1pPr>
          </a:lstStyle>
          <a:p>
            <a:r>
              <a:rPr lang="en-US" dirty="0"/>
              <a:t>Click to edit Master title style</a:t>
            </a:r>
          </a:p>
        </p:txBody>
      </p:sp>
      <p:sp>
        <p:nvSpPr>
          <p:cNvPr id="8" name="Rectangle 7"/>
          <p:cNvSpPr>
            <a:spLocks noGrp="1" noChangeArrowheads="1"/>
          </p:cNvSpPr>
          <p:nvPr>
            <p:ph type="ftr" sz="quarter" idx="10"/>
          </p:nvPr>
        </p:nvSpPr>
        <p:spPr>
          <a:xfrm>
            <a:off x="3886200" y="6381750"/>
            <a:ext cx="2438400" cy="476250"/>
          </a:xfrm>
        </p:spPr>
        <p:txBody>
          <a:bodyPr/>
          <a:lstStyle>
            <a:lvl1pPr>
              <a:defRPr>
                <a:solidFill>
                  <a:srgbClr val="000514"/>
                </a:solidFill>
              </a:defRPr>
            </a:lvl1pPr>
          </a:lstStyle>
          <a:p>
            <a:pPr>
              <a:defRPr/>
            </a:pPr>
            <a:fld id="{C547A257-F2A4-4FDB-A631-A186213120FF}" type="slidenum">
              <a:rPr lang="en-US"/>
              <a:pPr>
                <a:defRPr/>
              </a:pPr>
              <a:t>‹#›</a:t>
            </a:fld>
            <a:endParaRPr lang="en-US" dirty="0"/>
          </a:p>
        </p:txBody>
      </p:sp>
    </p:spTree>
    <p:extLst>
      <p:ext uri="{BB962C8B-B14F-4D97-AF65-F5344CB8AC3E}">
        <p14:creationId xmlns:p14="http://schemas.microsoft.com/office/powerpoint/2010/main" val="2553828636"/>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xfrm>
            <a:off x="457200" y="6251575"/>
            <a:ext cx="2133600" cy="476250"/>
          </a:xfrm>
          <a:prstGeom prst="rect">
            <a:avLst/>
          </a:prstGeom>
        </p:spPr>
        <p:txBody>
          <a:bodyPr/>
          <a:lstStyle>
            <a:lvl1pPr eaLnBrk="0" hangingPunct="0">
              <a:defRPr>
                <a:solidFill>
                  <a:srgbClr val="FFFFFF"/>
                </a:solidFill>
                <a:latin typeface="Garamond"/>
                <a:cs typeface="+mn-cs"/>
              </a:defRPr>
            </a:lvl1pPr>
          </a:lstStyle>
          <a:p>
            <a:pPr>
              <a:defRPr/>
            </a:pPr>
            <a:endParaRPr lang="en-US"/>
          </a:p>
        </p:txBody>
      </p:sp>
      <p:sp>
        <p:nvSpPr>
          <p:cNvPr id="5" name="Rectangle 3"/>
          <p:cNvSpPr>
            <a:spLocks noGrp="1" noChangeArrowheads="1"/>
          </p:cNvSpPr>
          <p:nvPr>
            <p:ph type="sldNum" sz="quarter" idx="11"/>
          </p:nvPr>
        </p:nvSpPr>
        <p:spPr/>
        <p:txBody>
          <a:bodyPr/>
          <a:lstStyle>
            <a:lvl1pPr>
              <a:defRPr/>
            </a:lvl1pPr>
          </a:lstStyle>
          <a:p>
            <a:pPr>
              <a:defRPr/>
            </a:pPr>
            <a:fld id="{CA435CDE-651A-49E0-8E2D-3E0BD1DDB379}" type="slidenum">
              <a:rPr lang="en-US"/>
              <a:pPr>
                <a:defRPr/>
              </a:pPr>
              <a:t>‹#›</a:t>
            </a:fld>
            <a:endParaRPr lang="en-US"/>
          </a:p>
        </p:txBody>
      </p:sp>
      <p:sp>
        <p:nvSpPr>
          <p:cNvPr id="6" name="Rectangle 14"/>
          <p:cNvSpPr>
            <a:spLocks noGrp="1" noChangeArrowheads="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708003198"/>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00200" y="1371600"/>
            <a:ext cx="35814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371600"/>
            <a:ext cx="35814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eaLnBrk="0" hangingPunct="0">
              <a:defRPr>
                <a:solidFill>
                  <a:srgbClr val="FFFFFF"/>
                </a:solidFill>
                <a:latin typeface="Garamond"/>
                <a:cs typeface="+mn-cs"/>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pPr>
              <a:defRPr/>
            </a:pPr>
            <a:fld id="{69BC6E6E-8357-4DAF-9DAD-C07898E43BFF}" type="slidenum">
              <a:rPr lang="en-US"/>
              <a:pPr>
                <a:defRPr/>
              </a:pPr>
              <a:t>‹#›</a:t>
            </a:fld>
            <a:endParaRPr lang="en-US"/>
          </a:p>
        </p:txBody>
      </p:sp>
      <p:sp>
        <p:nvSpPr>
          <p:cNvPr id="7" name="Rectangle 14"/>
          <p:cNvSpPr>
            <a:spLocks noGrp="1" noChangeArrowheads="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357067609"/>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xfrm>
            <a:off x="457200" y="6251575"/>
            <a:ext cx="2133600" cy="476250"/>
          </a:xfrm>
          <a:prstGeom prst="rect">
            <a:avLst/>
          </a:prstGeom>
        </p:spPr>
        <p:txBody>
          <a:bodyPr/>
          <a:lstStyle>
            <a:lvl1pPr eaLnBrk="0" hangingPunct="0">
              <a:defRPr>
                <a:solidFill>
                  <a:srgbClr val="FFFFFF"/>
                </a:solidFill>
                <a:latin typeface="Garamond"/>
                <a:cs typeface="+mn-cs"/>
              </a:defRPr>
            </a:lvl1pPr>
          </a:lstStyle>
          <a:p>
            <a:pPr>
              <a:defRPr/>
            </a:pPr>
            <a:endParaRPr lang="en-US"/>
          </a:p>
        </p:txBody>
      </p:sp>
      <p:sp>
        <p:nvSpPr>
          <p:cNvPr id="8" name="Rectangle 3"/>
          <p:cNvSpPr>
            <a:spLocks noGrp="1" noChangeArrowheads="1"/>
          </p:cNvSpPr>
          <p:nvPr>
            <p:ph type="sldNum" sz="quarter" idx="11"/>
          </p:nvPr>
        </p:nvSpPr>
        <p:spPr/>
        <p:txBody>
          <a:bodyPr/>
          <a:lstStyle>
            <a:lvl1pPr>
              <a:defRPr/>
            </a:lvl1pPr>
          </a:lstStyle>
          <a:p>
            <a:pPr>
              <a:defRPr/>
            </a:pPr>
            <a:fld id="{5DBC92E1-4D50-4C66-A9BE-91B374D6830F}" type="slidenum">
              <a:rPr lang="en-US"/>
              <a:pPr>
                <a:defRPr/>
              </a:pPr>
              <a:t>‹#›</a:t>
            </a:fld>
            <a:endParaRPr lang="en-US"/>
          </a:p>
        </p:txBody>
      </p:sp>
      <p:sp>
        <p:nvSpPr>
          <p:cNvPr id="9" name="Rectangle 14"/>
          <p:cNvSpPr>
            <a:spLocks noGrp="1" noChangeArrowheads="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54546485"/>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noChangeArrowheads="1"/>
          </p:cNvSpPr>
          <p:nvPr>
            <p:ph type="dt" sz="half" idx="10"/>
          </p:nvPr>
        </p:nvSpPr>
        <p:spPr>
          <a:xfrm>
            <a:off x="457200" y="6251575"/>
            <a:ext cx="2133600" cy="476250"/>
          </a:xfrm>
          <a:prstGeom prst="rect">
            <a:avLst/>
          </a:prstGeom>
        </p:spPr>
        <p:txBody>
          <a:bodyPr/>
          <a:lstStyle>
            <a:lvl1pPr eaLnBrk="0" hangingPunct="0">
              <a:defRPr>
                <a:solidFill>
                  <a:srgbClr val="FFFFFF"/>
                </a:solidFill>
                <a:latin typeface="Garamond"/>
                <a:cs typeface="+mn-cs"/>
              </a:defRPr>
            </a:lvl1pPr>
          </a:lstStyle>
          <a:p>
            <a:pPr>
              <a:defRPr/>
            </a:pPr>
            <a:endParaRPr lang="en-US"/>
          </a:p>
        </p:txBody>
      </p:sp>
      <p:sp>
        <p:nvSpPr>
          <p:cNvPr id="4" name="Rectangle 3"/>
          <p:cNvSpPr>
            <a:spLocks noGrp="1" noChangeArrowheads="1"/>
          </p:cNvSpPr>
          <p:nvPr>
            <p:ph type="sldNum" sz="quarter" idx="11"/>
          </p:nvPr>
        </p:nvSpPr>
        <p:spPr/>
        <p:txBody>
          <a:bodyPr/>
          <a:lstStyle>
            <a:lvl1pPr>
              <a:defRPr/>
            </a:lvl1pPr>
          </a:lstStyle>
          <a:p>
            <a:pPr>
              <a:defRPr/>
            </a:pPr>
            <a:fld id="{C2EA1687-FBC8-4C94-90DE-50B33DAE3B33}" type="slidenum">
              <a:rPr lang="en-US"/>
              <a:pPr>
                <a:defRPr/>
              </a:pPr>
              <a:t>‹#›</a:t>
            </a:fld>
            <a:endParaRPr lang="en-US"/>
          </a:p>
        </p:txBody>
      </p:sp>
      <p:sp>
        <p:nvSpPr>
          <p:cNvPr id="5" name="Rectangle 14"/>
          <p:cNvSpPr>
            <a:spLocks noGrp="1" noChangeArrowheads="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641789631"/>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pPr>
              <a:defRPr/>
            </a:pPr>
            <a:fld id="{A878A486-A671-416D-A591-D66BBD06A9D0}" type="slidenum">
              <a:rPr lang="en-US"/>
              <a:pPr>
                <a:defRPr/>
              </a:pPr>
              <a:t>‹#›</a:t>
            </a:fld>
            <a:endParaRPr lang="en-US"/>
          </a:p>
        </p:txBody>
      </p:sp>
      <p:sp>
        <p:nvSpPr>
          <p:cNvPr id="3"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63754016"/>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5240B2D6-3317-4B2C-9D12-E3A439892E2B}" type="slidenum">
              <a:rPr lang="en-US"/>
              <a:pPr>
                <a:defRPr/>
              </a:pPr>
              <a:t>‹#›</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57376498"/>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7BB60615-4902-4828-9330-3F0CE3312A3E}" type="slidenum">
              <a:rPr lang="en-US"/>
              <a:pPr>
                <a:defRPr/>
              </a:pPr>
              <a:t>‹#›</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69718115"/>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8725335F-F642-4900-9770-9C3A9C17D382}" type="slidenum">
              <a:rPr lang="en-US"/>
              <a:pPr>
                <a:defRPr/>
              </a:pPr>
              <a:t>‹#›</a:t>
            </a:fld>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5602952"/>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0"/>
            <a:ext cx="1828800" cy="6156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00200" y="0"/>
            <a:ext cx="5334000" cy="6156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CC66096D-26B3-4993-9776-7D02C7D04AA5}" type="slidenum">
              <a:rPr lang="en-US"/>
              <a:pPr>
                <a:defRPr/>
              </a:pPr>
              <a:t>‹#›</a:t>
            </a:fld>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10702056"/>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34648715-406C-46A5-AD86-98DC18270E2F}" type="slidenum">
              <a:rPr lang="en-US"/>
              <a:pPr>
                <a:defRPr/>
              </a:pPr>
              <a:t>‹#›</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09011992"/>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600200" y="0"/>
            <a:ext cx="7315200" cy="1066800"/>
          </a:xfrm>
        </p:spPr>
        <p:txBody>
          <a:bodyPr/>
          <a:lstStyle/>
          <a:p>
            <a:r>
              <a:rPr lang="en-US"/>
              <a:t>Click to edit Master title style</a:t>
            </a:r>
          </a:p>
        </p:txBody>
      </p:sp>
      <p:sp>
        <p:nvSpPr>
          <p:cNvPr id="3" name="Content Placeholder 2"/>
          <p:cNvSpPr>
            <a:spLocks noGrp="1"/>
          </p:cNvSpPr>
          <p:nvPr>
            <p:ph sz="quarter" idx="1"/>
          </p:nvPr>
        </p:nvSpPr>
        <p:spPr>
          <a:xfrm>
            <a:off x="16002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3340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16002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53340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ln/>
        </p:spPr>
        <p:txBody>
          <a:bodyPr/>
          <a:lstStyle>
            <a:lvl1pPr>
              <a:defRPr/>
            </a:lvl1pPr>
          </a:lstStyle>
          <a:p>
            <a:pPr>
              <a:defRPr/>
            </a:pPr>
            <a:fld id="{780087D9-4669-4C3B-9276-1DE8C0263AE4}" type="slidenum">
              <a:rPr lang="en-US"/>
              <a:pPr>
                <a:defRPr/>
              </a:pPr>
              <a:t>‹#›</a:t>
            </a:fld>
            <a:endParaRPr lang="en-US"/>
          </a:p>
        </p:txBody>
      </p:sp>
      <p:sp>
        <p:nvSpPr>
          <p:cNvPr id="8"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85280992"/>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able Placeholder 2"/>
          <p:cNvSpPr>
            <a:spLocks noGrp="1"/>
          </p:cNvSpPr>
          <p:nvPr>
            <p:ph type="tbl" idx="1"/>
          </p:nvPr>
        </p:nvSpPr>
        <p:spPr>
          <a:xfrm>
            <a:off x="1600200" y="1371600"/>
            <a:ext cx="7315200" cy="4784725"/>
          </a:xfrm>
        </p:spPr>
        <p:txBody>
          <a:bodyPr/>
          <a:lstStyle/>
          <a:p>
            <a:pPr lvl="0"/>
            <a:endParaRPr lang="en-US" noProof="0"/>
          </a:p>
        </p:txBody>
      </p:sp>
      <p:sp>
        <p:nvSpPr>
          <p:cNvPr id="4" name="Rectangle 3"/>
          <p:cNvSpPr>
            <a:spLocks noGrp="1" noChangeArrowheads="1"/>
          </p:cNvSpPr>
          <p:nvPr>
            <p:ph type="sldNum" sz="quarter" idx="10"/>
          </p:nvPr>
        </p:nvSpPr>
        <p:spPr>
          <a:ln/>
        </p:spPr>
        <p:txBody>
          <a:bodyPr/>
          <a:lstStyle>
            <a:lvl1pPr>
              <a:defRPr/>
            </a:lvl1pPr>
          </a:lstStyle>
          <a:p>
            <a:pPr>
              <a:defRPr/>
            </a:pPr>
            <a:fld id="{4A246270-A8AE-4268-891C-842C3FEF7137}" type="slidenum">
              <a:rPr lang="en-US"/>
              <a:pPr>
                <a:defRPr/>
              </a:pPr>
              <a:t>‹#›</a:t>
            </a:fld>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40941083"/>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5334000" y="1371600"/>
            <a:ext cx="3581400" cy="4784725"/>
          </a:xfrm>
        </p:spPr>
        <p:txBody>
          <a:bodyPr/>
          <a:lstStyle/>
          <a:p>
            <a:pPr lvl="0"/>
            <a:endParaRPr lang="en-US" noProof="0"/>
          </a:p>
        </p:txBody>
      </p:sp>
      <p:sp>
        <p:nvSpPr>
          <p:cNvPr id="5" name="Rectangle 3"/>
          <p:cNvSpPr>
            <a:spLocks noGrp="1" noChangeArrowheads="1"/>
          </p:cNvSpPr>
          <p:nvPr>
            <p:ph type="sldNum" sz="quarter" idx="10"/>
          </p:nvPr>
        </p:nvSpPr>
        <p:spPr>
          <a:ln/>
        </p:spPr>
        <p:txBody>
          <a:bodyPr/>
          <a:lstStyle>
            <a:lvl1pPr>
              <a:defRPr/>
            </a:lvl1pPr>
          </a:lstStyle>
          <a:p>
            <a:pPr>
              <a:defRPr/>
            </a:pPr>
            <a:fld id="{E2B40A56-F7AD-4277-B391-A86E346988B5}" type="slidenum">
              <a:rPr lang="en-US"/>
              <a:pPr>
                <a:defRPr/>
              </a:pPr>
              <a:t>‹#›</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81689456"/>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600200" y="0"/>
            <a:ext cx="7315200" cy="6156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3"/>
          <p:cNvSpPr>
            <a:spLocks noGrp="1" noChangeArrowheads="1"/>
          </p:cNvSpPr>
          <p:nvPr>
            <p:ph type="sldNum" sz="quarter" idx="10"/>
          </p:nvPr>
        </p:nvSpPr>
        <p:spPr>
          <a:ln/>
        </p:spPr>
        <p:txBody>
          <a:bodyPr/>
          <a:lstStyle>
            <a:lvl1pPr>
              <a:defRPr/>
            </a:lvl1pPr>
          </a:lstStyle>
          <a:p>
            <a:pPr>
              <a:defRPr/>
            </a:pPr>
            <a:fld id="{97F7BB42-9617-40A6-B505-3A8D139CB858}" type="slidenum">
              <a:rPr lang="en-US"/>
              <a:pPr>
                <a:defRPr/>
              </a:pPr>
              <a:t>‹#›</a:t>
            </a:fld>
            <a:endParaRPr lang="en-US"/>
          </a:p>
        </p:txBody>
      </p:sp>
      <p:sp>
        <p:nvSpPr>
          <p:cNvPr id="4"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51361277"/>
      </p:ext>
    </p:extLst>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3340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3340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0"/>
          </p:nvPr>
        </p:nvSpPr>
        <p:spPr>
          <a:ln/>
        </p:spPr>
        <p:txBody>
          <a:bodyPr/>
          <a:lstStyle>
            <a:lvl1pPr>
              <a:defRPr/>
            </a:lvl1pPr>
          </a:lstStyle>
          <a:p>
            <a:pPr>
              <a:defRPr/>
            </a:pPr>
            <a:fld id="{36731C18-6B9A-4CA8-9BF6-6C64B1E1898D}" type="slidenum">
              <a:rPr lang="en-US"/>
              <a:pPr>
                <a:defRPr/>
              </a:pPr>
              <a:t>‹#›</a:t>
            </a:fld>
            <a:endParaRPr lang="en-US"/>
          </a:p>
        </p:txBody>
      </p:sp>
      <p:sp>
        <p:nvSpPr>
          <p:cNvPr id="7" name="Rectangle 14"/>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70839634"/>
      </p:ext>
    </p:extLst>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0" y="1631950"/>
            <a:ext cx="9144000" cy="5226050"/>
          </a:xfrm>
          <a:prstGeom prst="rect">
            <a:avLst/>
          </a:prstGeom>
          <a:solidFill>
            <a:schemeClr val="bg2"/>
          </a:solidFill>
          <a:ln w="9525" algn="ctr">
            <a:solidFill>
              <a:schemeClr val="bg2"/>
            </a:solidFill>
            <a:round/>
            <a:headEnd/>
            <a:tailEnd/>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sng" strike="noStrike" kern="1200" cap="none" spc="0" normalizeH="0" baseline="0" noProof="0">
              <a:ln>
                <a:noFill/>
              </a:ln>
              <a:solidFill>
                <a:srgbClr val="FFFFFF"/>
              </a:solidFill>
              <a:effectLst/>
              <a:uLnTx/>
              <a:uFillTx/>
              <a:latin typeface="Garamond" pitchFamily="18" charset="0"/>
              <a:ea typeface="+mn-ea"/>
              <a:cs typeface="Arial" charset="0"/>
            </a:endParaRPr>
          </a:p>
        </p:txBody>
      </p:sp>
      <p:sp>
        <p:nvSpPr>
          <p:cNvPr id="5" name="Rectangle 4"/>
          <p:cNvSpPr>
            <a:spLocks noChangeArrowheads="1"/>
          </p:cNvSpPr>
          <p:nvPr userDrawn="1"/>
        </p:nvSpPr>
        <p:spPr bwMode="auto">
          <a:xfrm>
            <a:off x="0" y="0"/>
            <a:ext cx="9144000" cy="1631950"/>
          </a:xfrm>
          <a:prstGeom prst="rect">
            <a:avLst/>
          </a:prstGeom>
          <a:solidFill>
            <a:schemeClr val="bg2"/>
          </a:solidFill>
          <a:ln w="9525" algn="ctr">
            <a:solidFill>
              <a:schemeClr val="bg2"/>
            </a:solidFill>
            <a:round/>
            <a:headEnd/>
            <a:tailEnd/>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sng" strike="noStrike" kern="1200" cap="none" spc="0" normalizeH="0" baseline="0" noProof="0">
              <a:ln>
                <a:noFill/>
              </a:ln>
              <a:solidFill>
                <a:srgbClr val="FFFFFF"/>
              </a:solidFill>
              <a:effectLst/>
              <a:uLnTx/>
              <a:uFillTx/>
              <a:latin typeface="Garamond" pitchFamily="18" charset="0"/>
              <a:ea typeface="+mn-ea"/>
              <a:cs typeface="Arial" charset="0"/>
            </a:endParaRPr>
          </a:p>
        </p:txBody>
      </p:sp>
      <p:sp>
        <p:nvSpPr>
          <p:cNvPr id="25611" name="Rectangle 11"/>
          <p:cNvSpPr>
            <a:spLocks noGrp="1" noChangeArrowheads="1"/>
          </p:cNvSpPr>
          <p:nvPr>
            <p:ph type="ctrTitle" sz="quarter"/>
          </p:nvPr>
        </p:nvSpPr>
        <p:spPr>
          <a:xfrm>
            <a:off x="457200" y="1736725"/>
            <a:ext cx="8458200" cy="1920875"/>
          </a:xfrm>
        </p:spPr>
        <p:txBody>
          <a:bodyPr/>
          <a:lstStyle>
            <a:lvl1pPr>
              <a:defRPr sz="6000"/>
            </a:lvl1pPr>
          </a:lstStyle>
          <a:p>
            <a:pPr lvl="0"/>
            <a:r>
              <a:rPr lang="en-US" noProof="0" dirty="0"/>
              <a:t>Click to edit Master title style</a:t>
            </a:r>
          </a:p>
        </p:txBody>
      </p:sp>
      <p:sp>
        <p:nvSpPr>
          <p:cNvPr id="25612" name="Rectangle 12"/>
          <p:cNvSpPr>
            <a:spLocks noGrp="1" noChangeArrowheads="1"/>
          </p:cNvSpPr>
          <p:nvPr>
            <p:ph type="subTitle" sz="quarter" idx="1"/>
          </p:nvPr>
        </p:nvSpPr>
        <p:spPr>
          <a:xfrm>
            <a:off x="457200" y="3886200"/>
            <a:ext cx="83820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6" name="Rectangle 13"/>
          <p:cNvSpPr>
            <a:spLocks noGrp="1" noChangeArrowheads="1"/>
          </p:cNvSpPr>
          <p:nvPr>
            <p:ph type="dt" sz="quarter" idx="10"/>
          </p:nvPr>
        </p:nvSpPr>
        <p:spPr>
          <a:xfrm>
            <a:off x="457200" y="6248400"/>
            <a:ext cx="2133600" cy="476250"/>
          </a:xfrm>
          <a:prstGeom prst="rect">
            <a:avLst/>
          </a:prstGeom>
        </p:spPr>
        <p:txBody>
          <a:bodyPr/>
          <a:lstStyle>
            <a:lvl1pPr eaLnBrk="0" hangingPunct="0">
              <a:defRPr>
                <a:cs typeface="+mn-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a:ln>
                <a:noFill/>
              </a:ln>
              <a:solidFill>
                <a:srgbClr val="FFFFFF"/>
              </a:solidFill>
              <a:effectLst/>
              <a:uLnTx/>
              <a:uFillTx/>
              <a:latin typeface="Garamond"/>
              <a:ea typeface="+mn-ea"/>
              <a:cs typeface="+mn-cs"/>
            </a:endParaRPr>
          </a:p>
        </p:txBody>
      </p:sp>
      <p:sp>
        <p:nvSpPr>
          <p:cNvPr id="7" name="Rectangle 14"/>
          <p:cNvSpPr>
            <a:spLocks noGrp="1" noChangeArrowheads="1"/>
          </p:cNvSpPr>
          <p:nvPr>
            <p:ph type="ftr" sz="quarter" idx="11"/>
          </p:nvPr>
        </p:nvSpPr>
        <p:spPr>
          <a:xfrm>
            <a:off x="3124200" y="6251575"/>
            <a:ext cx="2895600" cy="47625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8" name="Rectangle 15"/>
          <p:cNvSpPr>
            <a:spLocks noGrp="1" noChangeArrowheads="1"/>
          </p:cNvSpPr>
          <p:nvPr>
            <p:ph type="sldNum" sz="quarter" idx="12"/>
          </p:nvPr>
        </p:nvSpPr>
        <p:spPr>
          <a:xfrm>
            <a:off x="6705600" y="6254750"/>
            <a:ext cx="21336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BF8EB4D-4EA1-41F8-94A9-65B42F164ACB}"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8327129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Rectangle 9"/>
          <p:cNvSpPr>
            <a:spLocks noChangeArrowheads="1"/>
          </p:cNvSpPr>
          <p:nvPr userDrawn="1"/>
        </p:nvSpPr>
        <p:spPr bwMode="auto">
          <a:xfrm>
            <a:off x="0" y="-16538"/>
            <a:ext cx="9144000" cy="1055688"/>
          </a:xfrm>
          <a:prstGeom prst="rect">
            <a:avLst/>
          </a:prstGeom>
          <a:solidFill>
            <a:srgbClr val="000000"/>
          </a:solidFill>
          <a:ln w="9525" algn="ctr">
            <a:solidFill>
              <a:schemeClr val="bg2"/>
            </a:solidFill>
            <a:round/>
            <a:headEnd/>
            <a:tailEnd/>
          </a:ln>
        </p:spPr>
        <p:txBody>
          <a:bodyPr/>
          <a:lstStyle>
            <a:lvl1pPr eaLnBrk="0" hangingPunct="0">
              <a:defRPr sz="2400" u="sng">
                <a:solidFill>
                  <a:schemeClr val="tx1"/>
                </a:solidFill>
                <a:latin typeface="Garamond" pitchFamily="18" charset="0"/>
                <a:cs typeface="Arial" charset="0"/>
              </a:defRPr>
            </a:lvl1pPr>
            <a:lvl2pPr marL="742950" indent="-285750" eaLnBrk="0" hangingPunct="0">
              <a:defRPr sz="2400" u="sng">
                <a:solidFill>
                  <a:schemeClr val="tx1"/>
                </a:solidFill>
                <a:latin typeface="Garamond" pitchFamily="18" charset="0"/>
                <a:cs typeface="Arial" charset="0"/>
              </a:defRPr>
            </a:lvl2pPr>
            <a:lvl3pPr marL="1143000" indent="-228600" eaLnBrk="0" hangingPunct="0">
              <a:defRPr sz="2400" u="sng">
                <a:solidFill>
                  <a:schemeClr val="tx1"/>
                </a:solidFill>
                <a:latin typeface="Garamond" pitchFamily="18" charset="0"/>
                <a:cs typeface="Arial" charset="0"/>
              </a:defRPr>
            </a:lvl3pPr>
            <a:lvl4pPr marL="1600200" indent="-228600" eaLnBrk="0" hangingPunct="0">
              <a:defRPr sz="2400" u="sng">
                <a:solidFill>
                  <a:schemeClr val="tx1"/>
                </a:solidFill>
                <a:latin typeface="Garamond" pitchFamily="18" charset="0"/>
                <a:cs typeface="Arial" charset="0"/>
              </a:defRPr>
            </a:lvl4pPr>
            <a:lvl5pPr marL="2057400" indent="-228600" eaLnBrk="0" hangingPunct="0">
              <a:defRPr sz="2400" u="sng">
                <a:solidFill>
                  <a:schemeClr val="tx1"/>
                </a:solidFill>
                <a:latin typeface="Garamond" pitchFamily="18" charset="0"/>
                <a:cs typeface="Arial" charset="0"/>
              </a:defRPr>
            </a:lvl5pPr>
            <a:lvl6pPr marL="2514600" indent="-228600" eaLnBrk="0" fontAlgn="base" hangingPunct="0">
              <a:spcBef>
                <a:spcPct val="0"/>
              </a:spcBef>
              <a:spcAft>
                <a:spcPct val="0"/>
              </a:spcAft>
              <a:defRPr sz="2400" u="sng">
                <a:solidFill>
                  <a:schemeClr val="tx1"/>
                </a:solidFill>
                <a:latin typeface="Garamond" pitchFamily="18" charset="0"/>
                <a:cs typeface="Arial" charset="0"/>
              </a:defRPr>
            </a:lvl6pPr>
            <a:lvl7pPr marL="2971800" indent="-228600" eaLnBrk="0" fontAlgn="base" hangingPunct="0">
              <a:spcBef>
                <a:spcPct val="0"/>
              </a:spcBef>
              <a:spcAft>
                <a:spcPct val="0"/>
              </a:spcAft>
              <a:defRPr sz="2400" u="sng">
                <a:solidFill>
                  <a:schemeClr val="tx1"/>
                </a:solidFill>
                <a:latin typeface="Garamond" pitchFamily="18" charset="0"/>
                <a:cs typeface="Arial" charset="0"/>
              </a:defRPr>
            </a:lvl7pPr>
            <a:lvl8pPr marL="3429000" indent="-228600" eaLnBrk="0" fontAlgn="base" hangingPunct="0">
              <a:spcBef>
                <a:spcPct val="0"/>
              </a:spcBef>
              <a:spcAft>
                <a:spcPct val="0"/>
              </a:spcAft>
              <a:defRPr sz="2400" u="sng">
                <a:solidFill>
                  <a:schemeClr val="tx1"/>
                </a:solidFill>
                <a:latin typeface="Garamond" pitchFamily="18" charset="0"/>
                <a:cs typeface="Arial" charset="0"/>
              </a:defRPr>
            </a:lvl8pPr>
            <a:lvl9pPr marL="3886200" indent="-228600" eaLnBrk="0" fontAlgn="base" hangingPunct="0">
              <a:spcBef>
                <a:spcPct val="0"/>
              </a:spcBef>
              <a:spcAft>
                <a:spcPct val="0"/>
              </a:spcAft>
              <a:defRPr sz="2400" u="sng">
                <a:solidFill>
                  <a:schemeClr val="tx1"/>
                </a:solidFill>
                <a:latin typeface="Garamond" pitchFamily="18"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sng" strike="noStrike" kern="1200" cap="none" spc="0" normalizeH="0" baseline="0" noProof="0" dirty="0">
              <a:ln>
                <a:noFill/>
              </a:ln>
              <a:solidFill>
                <a:srgbClr val="FFFFFF"/>
              </a:solidFill>
              <a:effectLst/>
              <a:uLnTx/>
              <a:uFillTx/>
              <a:latin typeface="Garamond" pitchFamily="18" charset="0"/>
              <a:ea typeface="+mn-ea"/>
              <a:cs typeface="Arial" charset="0"/>
            </a:endParaRPr>
          </a:p>
        </p:txBody>
      </p:sp>
      <p:pic>
        <p:nvPicPr>
          <p:cNvPr id="28" name="Picture 3">
            <a:extLst>
              <a:ext uri="{FF2B5EF4-FFF2-40B4-BE49-F238E27FC236}">
                <a16:creationId xmlns:a16="http://schemas.microsoft.com/office/drawing/2014/main" id="{883E5C2A-FBE1-4206-8656-8FCA626A534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b="20941"/>
          <a:stretch>
            <a:fillRect/>
          </a:stretch>
        </p:blipFill>
        <p:spPr bwMode="auto">
          <a:xfrm rot="10800000" flipV="1">
            <a:off x="0" y="461016"/>
            <a:ext cx="9144000" cy="584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1143000"/>
            <a:ext cx="8382000" cy="715057"/>
          </a:xfrm>
        </p:spPr>
        <p:txBody>
          <a:bodyPr/>
          <a:lstStyle>
            <a:lvl1pPr>
              <a:defRPr sz="3200">
                <a:solidFill>
                  <a:schemeClr val="bg2"/>
                </a:solidFill>
                <a:effectLst/>
              </a:defRPr>
            </a:lvl1pPr>
          </a:lstStyle>
          <a:p>
            <a:r>
              <a:rPr lang="en-US" dirty="0"/>
              <a:t>Click to edit Master title style</a:t>
            </a:r>
          </a:p>
        </p:txBody>
      </p:sp>
      <p:sp>
        <p:nvSpPr>
          <p:cNvPr id="3" name="Content Placeholder 2"/>
          <p:cNvSpPr>
            <a:spLocks noGrp="1"/>
          </p:cNvSpPr>
          <p:nvPr>
            <p:ph idx="1"/>
          </p:nvPr>
        </p:nvSpPr>
        <p:spPr>
          <a:xfrm>
            <a:off x="457200" y="1945369"/>
            <a:ext cx="8382000" cy="4463414"/>
          </a:xfrm>
        </p:spPr>
        <p:txBody>
          <a:bodyPr/>
          <a:lstStyle>
            <a:lvl1pPr>
              <a:defRPr sz="2800">
                <a:solidFill>
                  <a:schemeClr val="bg2"/>
                </a:solidFill>
                <a:effectLst/>
              </a:defRPr>
            </a:lvl1pPr>
            <a:lvl2pPr>
              <a:buClr>
                <a:schemeClr val="bg2"/>
              </a:buClr>
              <a:defRPr>
                <a:solidFill>
                  <a:schemeClr val="bg2"/>
                </a:solidFill>
                <a:effectLst/>
              </a:defRPr>
            </a:lvl2pPr>
            <a:lvl3pPr>
              <a:buClr>
                <a:schemeClr val="bg1"/>
              </a:buClr>
              <a:defRPr>
                <a:solidFill>
                  <a:schemeClr val="bg2"/>
                </a:solidFill>
                <a:effectLst/>
              </a:defRPr>
            </a:lvl3pPr>
            <a:lvl4pPr>
              <a:defRPr>
                <a:solidFill>
                  <a:schemeClr val="bg2"/>
                </a:solidFill>
                <a:effectLst/>
              </a:defRPr>
            </a:lvl4pPr>
            <a:lvl5pPr>
              <a:defRPr>
                <a:solidFill>
                  <a:schemeClr val="bg2"/>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a:spLocks noGrp="1" noChangeArrowheads="1"/>
          </p:cNvSpPr>
          <p:nvPr>
            <p:ph type="ftr" sz="quarter" idx="10"/>
          </p:nvPr>
        </p:nvSpPr>
        <p:spPr>
          <a:xfrm>
            <a:off x="3200400" y="6381750"/>
            <a:ext cx="2438400" cy="476250"/>
          </a:xfrm>
        </p:spPr>
        <p:txBody>
          <a:bodyPr/>
          <a:lstStyle>
            <a:lvl1pPr>
              <a:defRPr>
                <a:solidFill>
                  <a:schemeClr val="bg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514"/>
              </a:solidFill>
              <a:effectLst/>
              <a:uLnTx/>
              <a:uFillTx/>
              <a:latin typeface="Arial" pitchFamily="34" charset="0"/>
              <a:ea typeface="+mn-ea"/>
              <a:cs typeface="+mn-cs"/>
            </a:endParaRPr>
          </a:p>
        </p:txBody>
      </p:sp>
      <p:pic>
        <p:nvPicPr>
          <p:cNvPr id="15"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rot="19501198">
            <a:off x="4489782" y="362280"/>
            <a:ext cx="384243" cy="18280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6" name="Picture 3"/>
          <p:cNvPicPr>
            <a:picLocks noChangeAspect="1" noChangeArrowheads="1"/>
          </p:cNvPicPr>
          <p:nvPr userDrawn="1"/>
        </p:nvPicPr>
        <p:blipFill>
          <a:blip r:embed="rId4" cstate="print">
            <a:extLst>
              <a:ext uri="{BEBA8EAE-BF5A-486C-A8C5-ECC9F3942E4B}">
                <a14:imgProps xmlns:a14="http://schemas.microsoft.com/office/drawing/2010/main">
                  <a14:imgLayer r:embed="rId5">
                    <a14:imgEffect>
                      <a14:backgroundRemoval t="5700" b="98265" l="4523" r="89950"/>
                    </a14:imgEffect>
                  </a14:imgLayer>
                </a14:imgProps>
              </a:ext>
              <a:ext uri="{28A0092B-C50C-407E-A947-70E740481C1C}">
                <a14:useLocalDpi xmlns:a14="http://schemas.microsoft.com/office/drawing/2010/main" val="0"/>
              </a:ext>
            </a:extLst>
          </a:blip>
          <a:srcRect/>
          <a:stretch>
            <a:fillRect/>
          </a:stretch>
        </p:blipFill>
        <p:spPr bwMode="auto">
          <a:xfrm>
            <a:off x="1855004" y="-46083"/>
            <a:ext cx="1221372" cy="9906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7" name="Picture 16"/>
          <p:cNvPicPr>
            <a:picLocks noChangeAspect="1"/>
          </p:cNvPicPr>
          <p:nvPr userDrawn="1"/>
        </p:nvPicPr>
        <p:blipFill rotWithShape="1">
          <a:blip r:embed="rId6" cstate="print">
            <a:extLst>
              <a:ext uri="{28A0092B-C50C-407E-A947-70E740481C1C}">
                <a14:useLocalDpi xmlns:a14="http://schemas.microsoft.com/office/drawing/2010/main" val="0"/>
              </a:ext>
            </a:extLst>
          </a:blip>
          <a:srcRect l="32690" t="20817" r="48808" b="50429"/>
          <a:stretch/>
        </p:blipFill>
        <p:spPr>
          <a:xfrm rot="820518">
            <a:off x="3198032" y="294977"/>
            <a:ext cx="251270" cy="238159"/>
          </a:xfrm>
          <a:prstGeom prst="rect">
            <a:avLst/>
          </a:prstGeom>
        </p:spPr>
      </p:pic>
      <p:pic>
        <p:nvPicPr>
          <p:cNvPr id="18" name="Picture 2"/>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ackgroundRemoval t="5882" b="91444" l="9664" r="89916">
                        <a14:foregroundMark x1="42017" y1="6417" x2="42017" y2="6417"/>
                        <a14:foregroundMark x1="39076" y1="91444" x2="39076" y2="91444"/>
                      </a14:backgroundRemoval>
                    </a14:imgEffect>
                  </a14:imgLayer>
                </a14:imgProps>
              </a:ext>
              <a:ext uri="{28A0092B-C50C-407E-A947-70E740481C1C}">
                <a14:useLocalDpi xmlns:a14="http://schemas.microsoft.com/office/drawing/2010/main" val="0"/>
              </a:ext>
            </a:extLst>
          </a:blip>
          <a:srcRect/>
          <a:stretch>
            <a:fillRect/>
          </a:stretch>
        </p:blipFill>
        <p:spPr bwMode="auto">
          <a:xfrm>
            <a:off x="-77574" y="22690"/>
            <a:ext cx="990600" cy="77868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9" name="Picture 12"/>
          <p:cNvPicPr>
            <a:picLocks noChangeAspect="1"/>
          </p:cNvPicPr>
          <p:nvPr userDrawn="1"/>
        </p:nvPicPr>
        <p:blipFill>
          <a:blip r:embed="rId9">
            <a:extLst>
              <a:ext uri="{BEBA8EAE-BF5A-486C-A8C5-ECC9F3942E4B}">
                <a14:imgProps xmlns:a14="http://schemas.microsoft.com/office/drawing/2010/main">
                  <a14:imgLayer r:embed="rId10">
                    <a14:imgEffect>
                      <a14:backgroundRemoval t="20139" b="69792" l="33433" r="69851">
                        <a14:foregroundMark x1="61493" y1="22917" x2="61493" y2="22917"/>
                        <a14:foregroundMark x1="60896" y1="23264" x2="60896" y2="23264"/>
                        <a14:foregroundMark x1="62090" y1="28125" x2="62090" y2="28125"/>
                        <a14:foregroundMark x1="64478" y1="23264" x2="64478" y2="23264"/>
                        <a14:foregroundMark x1="53433" y1="24653" x2="53433" y2="24653"/>
                        <a14:foregroundMark x1="55522" y1="20139" x2="55522" y2="20139"/>
                        <a14:foregroundMark x1="58209" y1="22917" x2="58209" y2="22917"/>
                        <a14:foregroundMark x1="38507" y1="64583" x2="38507" y2="64583"/>
                        <a14:foregroundMark x1="33433" y1="63889" x2="33433" y2="63889"/>
                        <a14:foregroundMark x1="33731" y1="63889" x2="33731" y2="63889"/>
                        <a14:foregroundMark x1="53134" y1="69097" x2="53134" y2="69097"/>
                        <a14:foregroundMark x1="54328" y1="69792" x2="54328" y2="69792"/>
                        <a14:foregroundMark x1="68955" y1="69792" x2="68955" y2="69792"/>
                        <a14:foregroundMark x1="63881" y1="69097" x2="63881" y2="69097"/>
                        <a14:foregroundMark x1="64179" y1="68403" x2="64179" y2="68403"/>
                        <a14:foregroundMark x1="64179" y1="68403" x2="64179" y2="68403"/>
                        <a14:foregroundMark x1="65672" y1="67708" x2="65672" y2="67708"/>
                        <a14:foregroundMark x1="67761" y1="68403" x2="67761" y2="68403"/>
                        <a14:foregroundMark x1="59403" y1="69792" x2="59403" y2="69792"/>
                        <a14:foregroundMark x1="56716" y1="69792" x2="56716" y2="69792"/>
                      </a14:backgroundRemoval>
                    </a14:imgEffect>
                  </a14:imgLayer>
                </a14:imgProps>
              </a:ext>
              <a:ext uri="{28A0092B-C50C-407E-A947-70E740481C1C}">
                <a14:useLocalDpi xmlns:a14="http://schemas.microsoft.com/office/drawing/2010/main" val="0"/>
              </a:ext>
            </a:extLst>
          </a:blip>
          <a:srcRect l="32222" t="15556" r="25555" b="26666"/>
          <a:stretch>
            <a:fillRect/>
          </a:stretch>
        </p:blipFill>
        <p:spPr bwMode="auto">
          <a:xfrm>
            <a:off x="1092024" y="91236"/>
            <a:ext cx="609600" cy="715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B057FE3D-6CDD-49C7-A7F2-7694B1C2DBAE}"/>
              </a:ext>
            </a:extLst>
          </p:cNvPr>
          <p:cNvPicPr>
            <a:picLocks noChangeAspect="1"/>
          </p:cNvPicPr>
          <p:nvPr userDrawn="1"/>
        </p:nvPicPr>
        <p:blipFill>
          <a:blip r:embed="rId11"/>
          <a:stretch>
            <a:fillRect/>
          </a:stretch>
        </p:blipFill>
        <p:spPr>
          <a:xfrm>
            <a:off x="3908631" y="153279"/>
            <a:ext cx="329763" cy="321224"/>
          </a:xfrm>
          <a:prstGeom prst="rect">
            <a:avLst/>
          </a:prstGeom>
        </p:spPr>
      </p:pic>
      <p:pic>
        <p:nvPicPr>
          <p:cNvPr id="7" name="Picture 6">
            <a:extLst>
              <a:ext uri="{FF2B5EF4-FFF2-40B4-BE49-F238E27FC236}">
                <a16:creationId xmlns:a16="http://schemas.microsoft.com/office/drawing/2014/main" id="{FFCDBF9F-D50E-4286-B247-35E3B274DDE5}"/>
              </a:ext>
            </a:extLst>
          </p:cNvPr>
          <p:cNvPicPr>
            <a:picLocks noChangeAspect="1"/>
          </p:cNvPicPr>
          <p:nvPr userDrawn="1"/>
        </p:nvPicPr>
        <p:blipFill>
          <a:blip r:embed="rId12">
            <a:extLst>
              <a:ext uri="{BEBA8EAE-BF5A-486C-A8C5-ECC9F3942E4B}">
                <a14:imgProps xmlns:a14="http://schemas.microsoft.com/office/drawing/2010/main">
                  <a14:imgLayer r:embed="rId13">
                    <a14:imgEffect>
                      <a14:backgroundRemoval t="2357" b="96970" l="2843" r="95652">
                        <a14:foregroundMark x1="74582" y1="17677" x2="74582" y2="17677"/>
                        <a14:foregroundMark x1="62709" y1="16498" x2="62709" y2="16498"/>
                        <a14:foregroundMark x1="71405" y1="16498" x2="71405" y2="16498"/>
                        <a14:foregroundMark x1="67057" y1="66835" x2="67057" y2="66835"/>
                        <a14:foregroundMark x1="52843" y1="75421" x2="52843" y2="75421"/>
                        <a14:foregroundMark x1="54013" y1="83165" x2="54013" y2="83165"/>
                        <a14:foregroundMark x1="54013" y1="81987" x2="54013" y2="81987"/>
                        <a14:foregroundMark x1="55017" y1="73401" x2="55017" y2="73401"/>
                        <a14:foregroundMark x1="58361" y1="64646" x2="58361" y2="64646"/>
                        <a14:foregroundMark x1="65886" y1="62458" x2="65886" y2="62458"/>
                        <a14:foregroundMark x1="73579" y1="67845" x2="73579" y2="67845"/>
                        <a14:foregroundMark x1="75753" y1="83165" x2="75753" y2="83165"/>
                        <a14:foregroundMark x1="38796" y1="89731" x2="38796" y2="89731"/>
                        <a14:foregroundMark x1="44314" y1="90741" x2="44314" y2="90741"/>
                        <a14:foregroundMark x1="47492" y1="91919" x2="47492" y2="91919"/>
                        <a14:foregroundMark x1="50836" y1="94108" x2="50836" y2="94108"/>
                        <a14:foregroundMark x1="51839" y1="96296" x2="51839" y2="96296"/>
                        <a14:foregroundMark x1="49666" y1="96296" x2="49666" y2="96296"/>
                        <a14:foregroundMark x1="50836" y1="97306" x2="50836" y2="97306"/>
                        <a14:foregroundMark x1="52843" y1="97306" x2="52843" y2="97306"/>
                        <a14:foregroundMark x1="3010" y1="60269" x2="3010" y2="60269"/>
                        <a14:foregroundMark x1="48662" y1="11111" x2="48662" y2="11111"/>
                        <a14:foregroundMark x1="58361" y1="7744" x2="58361" y2="7744"/>
                        <a14:foregroundMark x1="92977" y1="54714" x2="92977" y2="54714"/>
                        <a14:foregroundMark x1="45819" y1="2357" x2="45819" y2="2357"/>
                        <a14:foregroundMark x1="95652" y1="54714" x2="95652" y2="54714"/>
                      </a14:backgroundRemoval>
                    </a14:imgEffect>
                  </a14:imgLayer>
                </a14:imgProps>
              </a:ext>
            </a:extLst>
          </a:blip>
          <a:stretch>
            <a:fillRect/>
          </a:stretch>
        </p:blipFill>
        <p:spPr>
          <a:xfrm>
            <a:off x="3811714" y="261951"/>
            <a:ext cx="523596" cy="520093"/>
          </a:xfrm>
          <a:prstGeom prst="rect">
            <a:avLst/>
          </a:prstGeom>
        </p:spPr>
      </p:pic>
      <p:pic>
        <p:nvPicPr>
          <p:cNvPr id="20" name="Picture 19">
            <a:extLst>
              <a:ext uri="{FF2B5EF4-FFF2-40B4-BE49-F238E27FC236}">
                <a16:creationId xmlns:a16="http://schemas.microsoft.com/office/drawing/2014/main" id="{10F939F0-8E18-4B0C-B899-78C58BB946D4}"/>
              </a:ext>
            </a:extLst>
          </p:cNvPr>
          <p:cNvPicPr/>
          <p:nvPr userDrawn="1"/>
        </p:nvPicPr>
        <p:blipFill>
          <a:blip r:embed="rId14" cstate="print">
            <a:extLst>
              <a:ext uri="{28A0092B-C50C-407E-A947-70E740481C1C}">
                <a14:useLocalDpi xmlns:a14="http://schemas.microsoft.com/office/drawing/2010/main" val="0"/>
              </a:ext>
            </a:extLst>
          </a:blip>
          <a:stretch>
            <a:fillRect/>
          </a:stretch>
        </p:blipFill>
        <p:spPr>
          <a:xfrm>
            <a:off x="7100188" y="83243"/>
            <a:ext cx="1001976" cy="798196"/>
          </a:xfrm>
          <a:prstGeom prst="rect">
            <a:avLst/>
          </a:prstGeom>
        </p:spPr>
      </p:pic>
      <p:pic>
        <p:nvPicPr>
          <p:cNvPr id="5" name="Picture 4" descr="A picture containing diagram&#10;&#10;Description automatically generated">
            <a:extLst>
              <a:ext uri="{FF2B5EF4-FFF2-40B4-BE49-F238E27FC236}">
                <a16:creationId xmlns:a16="http://schemas.microsoft.com/office/drawing/2014/main" id="{D7C6511A-A9A0-4623-9FEF-AE71491C251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182109" y="12315"/>
            <a:ext cx="961891" cy="990600"/>
          </a:xfrm>
          <a:prstGeom prst="rect">
            <a:avLst/>
          </a:prstGeom>
        </p:spPr>
      </p:pic>
    </p:spTree>
    <p:extLst>
      <p:ext uri="{BB962C8B-B14F-4D97-AF65-F5344CB8AC3E}">
        <p14:creationId xmlns:p14="http://schemas.microsoft.com/office/powerpoint/2010/main" val="2864704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xfrm>
            <a:off x="457200" y="6251575"/>
            <a:ext cx="2133600" cy="476250"/>
          </a:xfrm>
          <a:prstGeom prst="rect">
            <a:avLst/>
          </a:prstGeom>
        </p:spPr>
        <p:txBody>
          <a:bodyPr/>
          <a:lstStyle>
            <a:lvl1pPr eaLnBrk="0" hangingPunct="0">
              <a:defRPr>
                <a:cs typeface="+mn-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a:ln>
                <a:noFill/>
              </a:ln>
              <a:solidFill>
                <a:srgbClr val="FFFFFF"/>
              </a:solidFill>
              <a:effectLst/>
              <a:uLnTx/>
              <a:uFillTx/>
              <a:latin typeface="Garamond"/>
              <a:ea typeface="+mn-ea"/>
              <a:cs typeface="+mn-cs"/>
            </a:endParaRPr>
          </a:p>
        </p:txBody>
      </p:sp>
      <p:sp>
        <p:nvSpPr>
          <p:cNvPr id="5" name="Rectangle 3"/>
          <p:cNvSpPr>
            <a:spLocks noGrp="1" noChangeArrowheads="1"/>
          </p:cNvSpPr>
          <p:nvPr>
            <p:ph type="sldNum"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876C23F-F35C-4663-BABB-98735E1AD593}"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0637081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00200" y="1371600"/>
            <a:ext cx="35814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371600"/>
            <a:ext cx="35814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eaLnBrk="0" hangingPunct="0">
              <a:defRPr>
                <a:cs typeface="+mn-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a:ln>
                <a:noFill/>
              </a:ln>
              <a:solidFill>
                <a:srgbClr val="FFFFFF"/>
              </a:solidFill>
              <a:effectLst/>
              <a:uLnTx/>
              <a:uFillTx/>
              <a:latin typeface="Garamond"/>
              <a:ea typeface="+mn-ea"/>
              <a:cs typeface="+mn-cs"/>
            </a:endParaRPr>
          </a:p>
        </p:txBody>
      </p:sp>
      <p:sp>
        <p:nvSpPr>
          <p:cNvPr id="6" name="Rectangle 3"/>
          <p:cNvSpPr>
            <a:spLocks noGrp="1" noChangeArrowheads="1"/>
          </p:cNvSpPr>
          <p:nvPr>
            <p:ph type="sldNum"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06752A6-1222-473E-9E60-90A7C8245948}"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Rectangle 14"/>
          <p:cNvSpPr>
            <a:spLocks noGrp="1" noChangeArrowheads="1"/>
          </p:cNvSpPr>
          <p:nvPr>
            <p:ph type="ftr"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1025804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xfrm>
            <a:off x="457200" y="6251575"/>
            <a:ext cx="2133600" cy="476250"/>
          </a:xfrm>
          <a:prstGeom prst="rect">
            <a:avLst/>
          </a:prstGeom>
        </p:spPr>
        <p:txBody>
          <a:bodyPr/>
          <a:lstStyle>
            <a:lvl1pPr eaLnBrk="0" hangingPunct="0">
              <a:defRPr>
                <a:cs typeface="+mn-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a:ln>
                <a:noFill/>
              </a:ln>
              <a:solidFill>
                <a:srgbClr val="FFFFFF"/>
              </a:solidFill>
              <a:effectLst/>
              <a:uLnTx/>
              <a:uFillTx/>
              <a:latin typeface="Garamond"/>
              <a:ea typeface="+mn-ea"/>
              <a:cs typeface="+mn-cs"/>
            </a:endParaRPr>
          </a:p>
        </p:txBody>
      </p:sp>
      <p:sp>
        <p:nvSpPr>
          <p:cNvPr id="8" name="Rectangle 3"/>
          <p:cNvSpPr>
            <a:spLocks noGrp="1" noChangeArrowheads="1"/>
          </p:cNvSpPr>
          <p:nvPr>
            <p:ph type="sldNum"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A836206-CFFE-4F6C-BC0D-7E41DE2B25CB}"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9" name="Rectangle 14"/>
          <p:cNvSpPr>
            <a:spLocks noGrp="1" noChangeArrowheads="1"/>
          </p:cNvSpPr>
          <p:nvPr>
            <p:ph type="ftr"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5216326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noChangeArrowheads="1"/>
          </p:cNvSpPr>
          <p:nvPr>
            <p:ph type="dt" sz="half" idx="10"/>
          </p:nvPr>
        </p:nvSpPr>
        <p:spPr>
          <a:xfrm>
            <a:off x="457200" y="6251575"/>
            <a:ext cx="2133600" cy="476250"/>
          </a:xfrm>
          <a:prstGeom prst="rect">
            <a:avLst/>
          </a:prstGeom>
        </p:spPr>
        <p:txBody>
          <a:bodyPr/>
          <a:lstStyle>
            <a:lvl1pPr eaLnBrk="0" hangingPunct="0">
              <a:defRPr>
                <a:cs typeface="+mn-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a:ln>
                <a:noFill/>
              </a:ln>
              <a:solidFill>
                <a:srgbClr val="FFFFFF"/>
              </a:solidFill>
              <a:effectLst/>
              <a:uLnTx/>
              <a:uFillTx/>
              <a:latin typeface="Garamond"/>
              <a:ea typeface="+mn-ea"/>
              <a:cs typeface="+mn-cs"/>
            </a:endParaRPr>
          </a:p>
        </p:txBody>
      </p:sp>
      <p:sp>
        <p:nvSpPr>
          <p:cNvPr id="4" name="Rectangle 3"/>
          <p:cNvSpPr>
            <a:spLocks noGrp="1" noChangeArrowheads="1"/>
          </p:cNvSpPr>
          <p:nvPr>
            <p:ph type="sldNum"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1AD8B26-B701-4F35-896B-34937B06691A}"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14"/>
          <p:cNvSpPr>
            <a:spLocks noGrp="1" noChangeArrowheads="1"/>
          </p:cNvSpPr>
          <p:nvPr>
            <p:ph type="ftr"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6393349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33BB65-C0A7-4097-879F-BAB7843A516D}"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3"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6876012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665E0BF-B2A2-4D11-AB65-57B03CB5B2BC}"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3776524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F314673-AB23-4B83-B436-07B061AEC44C}"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7484996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C49A818-1385-4409-9B40-F6379BB5282C}"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2654874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0"/>
            <a:ext cx="1828800" cy="6156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00200" y="0"/>
            <a:ext cx="5334000" cy="6156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E48D16F-FDDC-4579-A24D-8E77228986F5}"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4365774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16FE536-2844-4622-9620-0FB4C2A5F431}"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5618557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600200" y="0"/>
            <a:ext cx="7315200" cy="1066800"/>
          </a:xfrm>
        </p:spPr>
        <p:txBody>
          <a:bodyPr/>
          <a:lstStyle/>
          <a:p>
            <a:r>
              <a:rPr lang="en-US"/>
              <a:t>Click to edit Master title style</a:t>
            </a:r>
          </a:p>
        </p:txBody>
      </p:sp>
      <p:sp>
        <p:nvSpPr>
          <p:cNvPr id="3" name="Content Placeholder 2"/>
          <p:cNvSpPr>
            <a:spLocks noGrp="1"/>
          </p:cNvSpPr>
          <p:nvPr>
            <p:ph sz="quarter" idx="1"/>
          </p:nvPr>
        </p:nvSpPr>
        <p:spPr>
          <a:xfrm>
            <a:off x="16002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3340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16002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53340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B8081E1-66BD-4A2A-A70B-C188D5E49184}"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8"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0346229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able Placeholder 2"/>
          <p:cNvSpPr>
            <a:spLocks noGrp="1"/>
          </p:cNvSpPr>
          <p:nvPr>
            <p:ph type="tbl" idx="1"/>
          </p:nvPr>
        </p:nvSpPr>
        <p:spPr>
          <a:xfrm>
            <a:off x="1600200" y="1371600"/>
            <a:ext cx="7315200" cy="4784725"/>
          </a:xfrm>
        </p:spPr>
        <p:txBody>
          <a:bodyPr/>
          <a:lstStyle/>
          <a:p>
            <a:pPr lvl="0"/>
            <a:endParaRPr lang="en-US" noProof="0"/>
          </a:p>
        </p:txBody>
      </p:sp>
      <p:sp>
        <p:nvSpPr>
          <p:cNvPr id="4"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BF1D1BB-9335-48F6-B233-DCE699357E9E}"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1487401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5334000" y="1371600"/>
            <a:ext cx="3581400" cy="4784725"/>
          </a:xfrm>
        </p:spPr>
        <p:txBody>
          <a:bodyPr/>
          <a:lstStyle/>
          <a:p>
            <a:pPr lvl="0"/>
            <a:endParaRPr lang="en-US" noProof="0"/>
          </a:p>
        </p:txBody>
      </p:sp>
      <p:sp>
        <p:nvSpPr>
          <p:cNvPr id="5"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03C1914-AE86-4F99-A2A9-E8FE24A57CCA}"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8711758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600200" y="0"/>
            <a:ext cx="7315200" cy="6156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6045510-26BF-496B-B37F-262ACC27E05A}"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4"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0778225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315200" cy="1066800"/>
          </a:xfrm>
        </p:spPr>
        <p:txBody>
          <a:bodyPr/>
          <a:lstStyle/>
          <a:p>
            <a:r>
              <a:rPr lang="en-US"/>
              <a:t>Click to edit Master title style</a:t>
            </a:r>
          </a:p>
        </p:txBody>
      </p:sp>
      <p:sp>
        <p:nvSpPr>
          <p:cNvPr id="3" name="Text Placeholder 2"/>
          <p:cNvSpPr>
            <a:spLocks noGrp="1"/>
          </p:cNvSpPr>
          <p:nvPr>
            <p:ph type="body" sz="half" idx="1"/>
          </p:nvPr>
        </p:nvSpPr>
        <p:spPr>
          <a:xfrm>
            <a:off x="1600200" y="1371600"/>
            <a:ext cx="358140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334000" y="1371600"/>
            <a:ext cx="3581400" cy="2316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334000" y="3840163"/>
            <a:ext cx="3581400" cy="2316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4027F6B-69B4-41A6-8B67-683FDA93BBEF}"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Rectangle 14"/>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008977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4579"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u="none">
                <a:solidFill>
                  <a:srgbClr val="FFFFFF"/>
                </a:solidFill>
                <a:latin typeface="Arial" pitchFamily="34" charset="0"/>
                <a:cs typeface="+mn-cs"/>
              </a:defRPr>
            </a:lvl1pPr>
          </a:lstStyle>
          <a:p>
            <a:pPr>
              <a:defRPr/>
            </a:pPr>
            <a:fld id="{42828F28-DB59-435E-8625-DC9F655877F4}" type="slidenum">
              <a:rPr lang="en-US"/>
              <a:pPr>
                <a:defRPr/>
              </a:pPr>
              <a:t>‹#›</a:t>
            </a:fld>
            <a:endParaRPr lang="en-US"/>
          </a:p>
        </p:txBody>
      </p:sp>
      <p:sp>
        <p:nvSpPr>
          <p:cNvPr id="24589" name="Rectangle 13"/>
          <p:cNvSpPr>
            <a:spLocks noGrp="1" noRot="1" noChangeArrowheads="1"/>
          </p:cNvSpPr>
          <p:nvPr>
            <p:ph type="title"/>
          </p:nvPr>
        </p:nvSpPr>
        <p:spPr bwMode="auto">
          <a:xfrm>
            <a:off x="1600200" y="0"/>
            <a:ext cx="7315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4590"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u="none">
                <a:solidFill>
                  <a:srgbClr val="FFFFFF"/>
                </a:solidFill>
                <a:latin typeface="Arial" pitchFamily="34" charset="0"/>
                <a:cs typeface="+mn-cs"/>
              </a:defRPr>
            </a:lvl1pPr>
          </a:lstStyle>
          <a:p>
            <a:pPr>
              <a:defRPr/>
            </a:pPr>
            <a:endParaRPr lang="en-US"/>
          </a:p>
        </p:txBody>
      </p:sp>
      <p:sp>
        <p:nvSpPr>
          <p:cNvPr id="24591" name="Rectangle 15"/>
          <p:cNvSpPr>
            <a:spLocks noGrp="1" noChangeArrowheads="1"/>
          </p:cNvSpPr>
          <p:nvPr>
            <p:ph type="body" idx="1"/>
          </p:nvPr>
        </p:nvSpPr>
        <p:spPr bwMode="auto">
          <a:xfrm>
            <a:off x="1600200" y="1371600"/>
            <a:ext cx="7315200" cy="478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4583" r:id="rId1"/>
    <p:sldLayoutId id="2147484584" r:id="rId2"/>
    <p:sldLayoutId id="2147484585" r:id="rId3"/>
    <p:sldLayoutId id="2147484586" r:id="rId4"/>
    <p:sldLayoutId id="2147484587" r:id="rId5"/>
    <p:sldLayoutId id="2147484588" r:id="rId6"/>
    <p:sldLayoutId id="2147484555" r:id="rId7"/>
    <p:sldLayoutId id="2147484556" r:id="rId8"/>
    <p:sldLayoutId id="2147484557" r:id="rId9"/>
    <p:sldLayoutId id="2147484558" r:id="rId10"/>
    <p:sldLayoutId id="2147484559" r:id="rId11"/>
    <p:sldLayoutId id="2147484560" r:id="rId12"/>
    <p:sldLayoutId id="2147484561" r:id="rId13"/>
    <p:sldLayoutId id="2147484562" r:id="rId14"/>
    <p:sldLayoutId id="2147484563" r:id="rId15"/>
    <p:sldLayoutId id="2147484564" r:id="rId16"/>
    <p:sldLayoutId id="2147484565" r:id="rId17"/>
  </p:sldLayoutIdLst>
  <p:transition spd="slow"/>
  <p:txStyles>
    <p:titleStyle>
      <a:lvl1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accent2"/>
        </a:buClr>
        <a:buSzPct val="60000"/>
        <a:buFont typeface="Wingdings" pitchFamily="-105" charset="2"/>
        <a:buChar char="l"/>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50000"/>
        <a:buFont typeface="Wingdings" pitchFamily="-105" charset="2"/>
        <a:buChar char="n"/>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45000"/>
        <a:buFont typeface="Wingdings" pitchFamily="-105" charset="2"/>
        <a:buChar char="n"/>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105" charset="2"/>
        <a:buChar char="n"/>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105" charset="2"/>
        <a:buChar char="n"/>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4579"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u="none">
                <a:latin typeface="Arial" pitchFamily="34" charset="0"/>
                <a:cs typeface="+mn-cs"/>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787111E-F970-4CB1-900D-E4CF544D68A2}" type="slidenum">
              <a:rPr kumimoji="0" lang="en-US" sz="12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24589" name="Rectangle 13"/>
          <p:cNvSpPr>
            <a:spLocks noGrp="1" noRot="1" noChangeArrowheads="1"/>
          </p:cNvSpPr>
          <p:nvPr>
            <p:ph type="title"/>
          </p:nvPr>
        </p:nvSpPr>
        <p:spPr bwMode="auto">
          <a:xfrm>
            <a:off x="1600200" y="0"/>
            <a:ext cx="7315200" cy="1066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4590"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u="none">
                <a:latin typeface="Arial" pitchFamily="34" charset="0"/>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24591" name="Rectangle 15"/>
          <p:cNvSpPr>
            <a:spLocks noGrp="1" noChangeArrowheads="1"/>
          </p:cNvSpPr>
          <p:nvPr>
            <p:ph type="body" idx="1"/>
          </p:nvPr>
        </p:nvSpPr>
        <p:spPr bwMode="auto">
          <a:xfrm>
            <a:off x="1600200" y="1371600"/>
            <a:ext cx="7315200" cy="4784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2980789"/>
      </p:ext>
    </p:extLst>
  </p:cSld>
  <p:clrMap bg1="dk2" tx1="lt1" bg2="dk1" tx2="lt2" accent1="accent1" accent2="accent2" accent3="accent3" accent4="accent4" accent5="accent5" accent6="accent6" hlink="hlink" folHlink="folHlink"/>
  <p:sldLayoutIdLst>
    <p:sldLayoutId id="2147485094" r:id="rId1"/>
    <p:sldLayoutId id="2147485095" r:id="rId2"/>
    <p:sldLayoutId id="2147485096" r:id="rId3"/>
    <p:sldLayoutId id="2147485097" r:id="rId4"/>
    <p:sldLayoutId id="2147485098" r:id="rId5"/>
    <p:sldLayoutId id="2147485099" r:id="rId6"/>
    <p:sldLayoutId id="2147485100" r:id="rId7"/>
    <p:sldLayoutId id="2147485101" r:id="rId8"/>
    <p:sldLayoutId id="2147485102" r:id="rId9"/>
    <p:sldLayoutId id="2147485103" r:id="rId10"/>
    <p:sldLayoutId id="2147485104" r:id="rId11"/>
    <p:sldLayoutId id="2147485105" r:id="rId12"/>
    <p:sldLayoutId id="2147485106" r:id="rId13"/>
    <p:sldLayoutId id="2147485107" r:id="rId14"/>
    <p:sldLayoutId id="2147485108" r:id="rId15"/>
    <p:sldLayoutId id="2147485109" r:id="rId16"/>
    <p:sldLayoutId id="2147485110" r:id="rId17"/>
  </p:sldLayoutIdLst>
  <p:hf hdr="0" ftr="0" dt="0"/>
  <p:txStyles>
    <p:titleStyle>
      <a:lvl1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accent2"/>
        </a:buClr>
        <a:buSzPct val="60000"/>
        <a:buFont typeface="Wingdings" pitchFamily="2" charset="2"/>
        <a:buChar char="l"/>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50000"/>
        <a:buFont typeface="Wingdings" pitchFamily="2" charset="2"/>
        <a:buChar char="n"/>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45000"/>
        <a:buFont typeface="Wingdings" pitchFamily="2" charset="2"/>
        <a:buChar char="n"/>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g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30.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1.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33.png"/><Relationship Id="rId5" Type="http://schemas.openxmlformats.org/officeDocument/2006/relationships/image" Target="../media/image32.gif"/><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image" Target="../media/image35.jpeg"/></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37.jpe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bwMode="auto">
          <a:xfrm>
            <a:off x="0" y="1050925"/>
            <a:ext cx="9144000" cy="5843588"/>
          </a:xfrm>
          <a:prstGeom prst="rect">
            <a:avLst/>
          </a:prstGeom>
          <a:solidFill>
            <a:srgbClr val="000000"/>
          </a:solidFill>
          <a:ln w="9525" cap="flat" cmpd="sng" algn="ctr">
            <a:noFill/>
            <a:prstDash val="solid"/>
            <a:round/>
            <a:headEnd type="none" w="med" len="med"/>
            <a:tailEnd type="none" w="med" len="med"/>
          </a:ln>
          <a:effectLst/>
        </p:spPr>
        <p:txBody>
          <a:bodyPr/>
          <a:lstStyle/>
          <a:p>
            <a:pPr>
              <a:defRPr/>
            </a:pPr>
            <a:endParaRPr lang="en-US">
              <a:solidFill>
                <a:srgbClr val="FFFFFF"/>
              </a:solidFill>
              <a:cs typeface="+mn-cs"/>
            </a:endParaRPr>
          </a:p>
        </p:txBody>
      </p:sp>
      <p:sp>
        <p:nvSpPr>
          <p:cNvPr id="27" name="Rectangle 26"/>
          <p:cNvSpPr/>
          <p:nvPr/>
        </p:nvSpPr>
        <p:spPr bwMode="auto">
          <a:xfrm>
            <a:off x="0" y="0"/>
            <a:ext cx="9144000" cy="6858000"/>
          </a:xfrm>
          <a:prstGeom prst="rect">
            <a:avLst/>
          </a:prstGeom>
          <a:solidFill>
            <a:srgbClr val="000000"/>
          </a:solidFill>
          <a:ln w="9525" cap="flat" cmpd="sng" algn="ctr">
            <a:noFill/>
            <a:prstDash val="solid"/>
            <a:round/>
            <a:headEnd type="none" w="med" len="med"/>
            <a:tailEnd type="none" w="med" len="med"/>
          </a:ln>
          <a:effectLst/>
        </p:spPr>
        <p:txBody>
          <a:bodyPr/>
          <a:lstStyle/>
          <a:p>
            <a:pPr>
              <a:defRPr/>
            </a:pPr>
            <a:endParaRPr lang="en-US">
              <a:solidFill>
                <a:srgbClr val="FFFFFF"/>
              </a:solidFill>
              <a:cs typeface="+mn-cs"/>
            </a:endParaRPr>
          </a:p>
        </p:txBody>
      </p:sp>
      <p:sp>
        <p:nvSpPr>
          <p:cNvPr id="4" name="Rectangle 3"/>
          <p:cNvSpPr/>
          <p:nvPr/>
        </p:nvSpPr>
        <p:spPr bwMode="auto">
          <a:xfrm>
            <a:off x="1447800" y="0"/>
            <a:ext cx="6629400" cy="6858000"/>
          </a:xfrm>
          <a:prstGeom prst="rect">
            <a:avLst/>
          </a:prstGeom>
          <a:solidFill>
            <a:srgbClr val="000000"/>
          </a:solidFill>
          <a:ln w="9525" cap="flat" cmpd="sng" algn="ctr">
            <a:noFill/>
            <a:prstDash val="solid"/>
            <a:round/>
            <a:headEnd type="none" w="med" len="med"/>
            <a:tailEnd type="none" w="med" len="med"/>
          </a:ln>
          <a:effectLst/>
        </p:spPr>
        <p:txBody>
          <a:bodyPr/>
          <a:lstStyle/>
          <a:p>
            <a:pPr>
              <a:defRPr/>
            </a:pPr>
            <a:endParaRPr lang="en-US">
              <a:solidFill>
                <a:srgbClr val="FFFFFF"/>
              </a:solidFill>
              <a:cs typeface="+mn-cs"/>
            </a:endParaRPr>
          </a:p>
        </p:txBody>
      </p:sp>
      <p:sp>
        <p:nvSpPr>
          <p:cNvPr id="16" name="TextBox 15"/>
          <p:cNvSpPr txBox="1"/>
          <p:nvPr/>
        </p:nvSpPr>
        <p:spPr>
          <a:xfrm>
            <a:off x="275431" y="5154835"/>
            <a:ext cx="8716962" cy="1077913"/>
          </a:xfrm>
          <a:prstGeom prst="rect">
            <a:avLst/>
          </a:prstGeom>
          <a:noFill/>
        </p:spPr>
        <p:txBody>
          <a:bodyPr>
            <a:spAutoFit/>
          </a:bodyPr>
          <a:lstStyle/>
          <a:p>
            <a:pPr algn="ctr" eaLnBrk="1" fontAlgn="auto" hangingPunct="1">
              <a:spcBef>
                <a:spcPts val="0"/>
              </a:spcBef>
              <a:spcAft>
                <a:spcPts val="0"/>
              </a:spcAft>
              <a:defRPr/>
            </a:pPr>
            <a:r>
              <a:rPr lang="en-US" sz="1600" b="1" u="none" dirty="0">
                <a:solidFill>
                  <a:srgbClr val="FFFFFF"/>
                </a:solidFill>
                <a:latin typeface="Garamond"/>
                <a:cs typeface="+mn-cs"/>
              </a:rPr>
              <a:t>Massimo Biella</a:t>
            </a:r>
            <a:r>
              <a:rPr lang="en-US" sz="1600" b="1" u="none" baseline="30000" dirty="0">
                <a:solidFill>
                  <a:srgbClr val="FFFFFF"/>
                </a:solidFill>
                <a:latin typeface="Garamond"/>
                <a:cs typeface="+mn-cs"/>
              </a:rPr>
              <a:t>1</a:t>
            </a:r>
            <a:r>
              <a:rPr lang="en-US" sz="1600" b="1" u="none" dirty="0">
                <a:solidFill>
                  <a:srgbClr val="FFFFFF"/>
                </a:solidFill>
                <a:latin typeface="Garamond"/>
                <a:cs typeface="+mn-cs"/>
              </a:rPr>
              <a:t>, </a:t>
            </a:r>
            <a:r>
              <a:rPr lang="en-US" sz="1600" b="1" u="none" dirty="0" err="1">
                <a:solidFill>
                  <a:srgbClr val="FFFFFF"/>
                </a:solidFill>
                <a:latin typeface="Garamond"/>
                <a:cs typeface="+mn-cs"/>
              </a:rPr>
              <a:t>Jekan</a:t>
            </a:r>
            <a:r>
              <a:rPr lang="en-US" sz="1600" b="1" u="none" dirty="0">
                <a:solidFill>
                  <a:srgbClr val="FFFFFF"/>
                </a:solidFill>
                <a:latin typeface="Garamond"/>
                <a:cs typeface="+mn-cs"/>
              </a:rPr>
              <a:t> Thangavelautham</a:t>
            </a:r>
            <a:r>
              <a:rPr lang="en-US" sz="1600" b="1" u="none" baseline="30000" dirty="0">
                <a:solidFill>
                  <a:srgbClr val="FFFFFF"/>
                </a:solidFill>
                <a:latin typeface="Garamond"/>
                <a:cs typeface="+mn-cs"/>
              </a:rPr>
              <a:t>1</a:t>
            </a:r>
          </a:p>
          <a:p>
            <a:pPr algn="ctr" eaLnBrk="1" fontAlgn="auto" hangingPunct="1">
              <a:spcBef>
                <a:spcPts val="0"/>
              </a:spcBef>
              <a:spcAft>
                <a:spcPts val="0"/>
              </a:spcAft>
              <a:defRPr/>
            </a:pPr>
            <a:r>
              <a:rPr lang="en-US" sz="1600" b="1" u="none" baseline="30000" dirty="0">
                <a:solidFill>
                  <a:srgbClr val="FFFFFF"/>
                </a:solidFill>
                <a:latin typeface="Garamond"/>
                <a:cs typeface="+mn-cs"/>
              </a:rPr>
              <a:t>1</a:t>
            </a:r>
            <a:r>
              <a:rPr lang="en-US" sz="1600" b="1" u="none" dirty="0">
                <a:solidFill>
                  <a:srgbClr val="FFFFFF"/>
                </a:solidFill>
                <a:latin typeface="Garamond"/>
                <a:cs typeface="+mn-cs"/>
              </a:rPr>
              <a:t>Space and Terrestrial Robotic Exploration (</a:t>
            </a:r>
            <a:r>
              <a:rPr lang="en-US" sz="1600" b="1" u="none" dirty="0" err="1">
                <a:solidFill>
                  <a:srgbClr val="FFFFFF"/>
                </a:solidFill>
                <a:latin typeface="Garamond"/>
                <a:cs typeface="+mn-cs"/>
              </a:rPr>
              <a:t>SpaceTREx</a:t>
            </a:r>
            <a:r>
              <a:rPr lang="en-US" sz="1600" b="1" u="none" dirty="0">
                <a:solidFill>
                  <a:srgbClr val="FFFFFF"/>
                </a:solidFill>
                <a:latin typeface="Garamond"/>
                <a:cs typeface="+mn-cs"/>
              </a:rPr>
              <a:t>) Laboratory</a:t>
            </a:r>
          </a:p>
          <a:p>
            <a:pPr algn="ctr" eaLnBrk="1" fontAlgn="auto" hangingPunct="1">
              <a:spcBef>
                <a:spcPts val="0"/>
              </a:spcBef>
              <a:spcAft>
                <a:spcPts val="0"/>
              </a:spcAft>
              <a:defRPr/>
            </a:pPr>
            <a:r>
              <a:rPr lang="en-US" sz="1600" b="1" u="none" dirty="0">
                <a:solidFill>
                  <a:srgbClr val="FFFFFF"/>
                </a:solidFill>
                <a:latin typeface="Garamond"/>
                <a:cs typeface="+mn-cs"/>
              </a:rPr>
              <a:t>Aerospace and Mechanical Engineering Department</a:t>
            </a:r>
          </a:p>
          <a:p>
            <a:pPr algn="ctr" eaLnBrk="1" fontAlgn="auto" hangingPunct="1">
              <a:spcBef>
                <a:spcPts val="0"/>
              </a:spcBef>
              <a:spcAft>
                <a:spcPts val="0"/>
              </a:spcAft>
              <a:defRPr/>
            </a:pPr>
            <a:r>
              <a:rPr lang="en-US" sz="1600" b="1" u="none" dirty="0">
                <a:solidFill>
                  <a:srgbClr val="FFFFFF"/>
                </a:solidFill>
                <a:latin typeface="Garamond"/>
                <a:cs typeface="+mn-cs"/>
              </a:rPr>
              <a:t>University of Arizona</a:t>
            </a:r>
          </a:p>
        </p:txBody>
      </p:sp>
      <p:sp>
        <p:nvSpPr>
          <p:cNvPr id="6" name="TextBox 5"/>
          <p:cNvSpPr txBox="1"/>
          <p:nvPr/>
        </p:nvSpPr>
        <p:spPr>
          <a:xfrm>
            <a:off x="123825" y="4654693"/>
            <a:ext cx="9020175" cy="461665"/>
          </a:xfrm>
          <a:prstGeom prst="rect">
            <a:avLst/>
          </a:prstGeom>
          <a:noFill/>
        </p:spPr>
        <p:txBody>
          <a:bodyPr wrap="square">
            <a:spAutoFit/>
          </a:bodyPr>
          <a:lstStyle/>
          <a:p>
            <a:pPr algn="ctr"/>
            <a:r>
              <a:rPr lang="en-US" b="1" u="none" dirty="0"/>
              <a:t>On the Feasibility of Quantum Docking for </a:t>
            </a:r>
            <a:r>
              <a:rPr lang="en-US" b="1" u="none" dirty="0" err="1"/>
              <a:t>Cubesats</a:t>
            </a:r>
            <a:endParaRPr lang="en-US" sz="2200" b="1" u="none" dirty="0"/>
          </a:p>
        </p:txBody>
      </p:sp>
      <p:pic>
        <p:nvPicPr>
          <p:cNvPr id="13" name="Picture 2">
            <a:extLst>
              <a:ext uri="{FF2B5EF4-FFF2-40B4-BE49-F238E27FC236}">
                <a16:creationId xmlns:a16="http://schemas.microsoft.com/office/drawing/2014/main" id="{96A208DE-7F02-4BB2-8724-485416C462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144463"/>
            <a:ext cx="1400175" cy="1100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a:extLst>
              <a:ext uri="{FF2B5EF4-FFF2-40B4-BE49-F238E27FC236}">
                <a16:creationId xmlns:a16="http://schemas.microsoft.com/office/drawing/2014/main" id="{468387D2-AE72-413D-B34D-D2DC78678A34}"/>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791098" y="128131"/>
            <a:ext cx="1400175" cy="1115410"/>
          </a:xfrm>
          <a:prstGeom prst="rect">
            <a:avLst/>
          </a:prstGeom>
        </p:spPr>
      </p:pic>
      <p:pic>
        <p:nvPicPr>
          <p:cNvPr id="20" name="Picture 19" descr="A picture containing diagram&#10;&#10;Description automatically generated">
            <a:extLst>
              <a:ext uri="{FF2B5EF4-FFF2-40B4-BE49-F238E27FC236}">
                <a16:creationId xmlns:a16="http://schemas.microsoft.com/office/drawing/2014/main" id="{9788B97C-4AC2-4BEE-9C47-1DC1E2DAA1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32685" y="53965"/>
            <a:ext cx="1200430" cy="1236259"/>
          </a:xfrm>
          <a:prstGeom prst="rect">
            <a:avLst/>
          </a:prstGeom>
        </p:spPr>
      </p:pic>
      <p:pic>
        <p:nvPicPr>
          <p:cNvPr id="21" name="Picture 20" descr="Logo&#10;&#10;Description automatically generated">
            <a:extLst>
              <a:ext uri="{FF2B5EF4-FFF2-40B4-BE49-F238E27FC236}">
                <a16:creationId xmlns:a16="http://schemas.microsoft.com/office/drawing/2014/main" id="{B2DB358E-6B41-48D0-B773-6CDFDEDEDB1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48171" y="62805"/>
            <a:ext cx="1200429" cy="1228935"/>
          </a:xfrm>
          <a:prstGeom prst="rect">
            <a:avLst/>
          </a:prstGeom>
        </p:spPr>
      </p:pic>
      <p:pic>
        <p:nvPicPr>
          <p:cNvPr id="2050" name="Picture 2" descr="Top 30 Docking Station GIFs | Find the best GIF on Gfycat">
            <a:extLst>
              <a:ext uri="{FF2B5EF4-FFF2-40B4-BE49-F238E27FC236}">
                <a16:creationId xmlns:a16="http://schemas.microsoft.com/office/drawing/2014/main" id="{2DF3BF6C-42B7-441F-A807-5BDE1DFED0C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4" y="1994839"/>
            <a:ext cx="3114675" cy="23907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Flux pinning LEVITATION VIDEO Quantum Locking Is Incredible Lazer Horse">
            <a:extLst>
              <a:ext uri="{FF2B5EF4-FFF2-40B4-BE49-F238E27FC236}">
                <a16:creationId xmlns:a16="http://schemas.microsoft.com/office/drawing/2014/main" id="{F2DECC0A-FAF7-2297-E955-F0BE156F8EF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19105" b="15047"/>
          <a:stretch/>
        </p:blipFill>
        <p:spPr bwMode="auto">
          <a:xfrm>
            <a:off x="5466923" y="1787919"/>
            <a:ext cx="3670083" cy="25746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warm/SODA | NASA">
            <a:extLst>
              <a:ext uri="{FF2B5EF4-FFF2-40B4-BE49-F238E27FC236}">
                <a16:creationId xmlns:a16="http://schemas.microsoft.com/office/drawing/2014/main" id="{2308A5B3-DE10-4E25-A0B8-8806E2570FA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121669" y="1787919"/>
            <a:ext cx="3489801" cy="26173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0BBA3-E903-468B-928F-B6F5684DEF1D}"/>
              </a:ext>
            </a:extLst>
          </p:cNvPr>
          <p:cNvSpPr>
            <a:spLocks noGrp="1"/>
          </p:cNvSpPr>
          <p:nvPr>
            <p:ph type="title"/>
          </p:nvPr>
        </p:nvSpPr>
        <p:spPr/>
        <p:txBody>
          <a:bodyPr/>
          <a:lstStyle/>
          <a:p>
            <a:r>
              <a:rPr lang="en-US" sz="3500" dirty="0"/>
              <a:t>Outline</a:t>
            </a:r>
          </a:p>
        </p:txBody>
      </p:sp>
      <p:sp>
        <p:nvSpPr>
          <p:cNvPr id="3" name="Content Placeholder 2">
            <a:extLst>
              <a:ext uri="{FF2B5EF4-FFF2-40B4-BE49-F238E27FC236}">
                <a16:creationId xmlns:a16="http://schemas.microsoft.com/office/drawing/2014/main" id="{041006FC-1D68-4417-BB1D-FE12C08B5C51}"/>
              </a:ext>
            </a:extLst>
          </p:cNvPr>
          <p:cNvSpPr>
            <a:spLocks noGrp="1"/>
          </p:cNvSpPr>
          <p:nvPr>
            <p:ph idx="1"/>
          </p:nvPr>
        </p:nvSpPr>
        <p:spPr/>
        <p:txBody>
          <a:bodyPr/>
          <a:lstStyle/>
          <a:p>
            <a:r>
              <a:rPr lang="en-US" sz="2500" dirty="0"/>
              <a:t>Introduction and Motivation</a:t>
            </a:r>
          </a:p>
          <a:p>
            <a:r>
              <a:rPr lang="en-US" sz="2500" dirty="0"/>
              <a:t>Related Work</a:t>
            </a:r>
          </a:p>
          <a:p>
            <a:r>
              <a:rPr lang="en-US" sz="2500" dirty="0"/>
              <a:t>Objectives</a:t>
            </a:r>
          </a:p>
          <a:p>
            <a:r>
              <a:rPr lang="en-US" sz="2500" dirty="0"/>
              <a:t>Challenges</a:t>
            </a:r>
          </a:p>
          <a:p>
            <a:r>
              <a:rPr lang="en-US" sz="2500" dirty="0" err="1"/>
              <a:t>ConOps</a:t>
            </a:r>
            <a:endParaRPr lang="en-US" sz="2500" dirty="0"/>
          </a:p>
          <a:p>
            <a:r>
              <a:rPr lang="en-US" sz="2500" dirty="0"/>
              <a:t>Flux Pinning</a:t>
            </a:r>
          </a:p>
          <a:p>
            <a:r>
              <a:rPr lang="en-US" sz="2500" dirty="0"/>
              <a:t>Methodology</a:t>
            </a:r>
          </a:p>
          <a:p>
            <a:r>
              <a:rPr lang="en-US" sz="2500" dirty="0"/>
              <a:t>Conclusion and Future Work</a:t>
            </a:r>
          </a:p>
        </p:txBody>
      </p:sp>
    </p:spTree>
    <p:extLst>
      <p:ext uri="{BB962C8B-B14F-4D97-AF65-F5344CB8AC3E}">
        <p14:creationId xmlns:p14="http://schemas.microsoft.com/office/powerpoint/2010/main" val="179630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
          <p:cNvSpPr txBox="1">
            <a:spLocks noGrp="1"/>
          </p:cNvSpPr>
          <p:nvPr>
            <p:ph type="title"/>
          </p:nvPr>
        </p:nvSpPr>
        <p:spPr>
          <a:xfrm>
            <a:off x="8021" y="1127893"/>
            <a:ext cx="9135979" cy="91486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500" dirty="0"/>
              <a:t>Introduction and Motivation – Quantum Docking</a:t>
            </a:r>
            <a:endParaRPr sz="3500" dirty="0"/>
          </a:p>
        </p:txBody>
      </p:sp>
      <p:sp>
        <p:nvSpPr>
          <p:cNvPr id="270" name="Google Shape;270;p3"/>
          <p:cNvSpPr txBox="1"/>
          <p:nvPr/>
        </p:nvSpPr>
        <p:spPr>
          <a:xfrm>
            <a:off x="71211" y="1833641"/>
            <a:ext cx="4724400" cy="4708941"/>
          </a:xfrm>
          <a:prstGeom prst="rect">
            <a:avLst/>
          </a:prstGeom>
          <a:noFill/>
          <a:ln>
            <a:noFill/>
          </a:ln>
        </p:spPr>
        <p:txBody>
          <a:bodyPr spcFirstLastPara="1" wrap="square" lIns="91425" tIns="45700" rIns="91425" bIns="45700" anchor="t" anchorCtr="0">
            <a:spAutoFit/>
          </a:bodyPr>
          <a:lstStyle/>
          <a:p>
            <a:pPr marL="342900" indent="-342900">
              <a:spcBef>
                <a:spcPts val="1200"/>
              </a:spcBef>
              <a:spcAft>
                <a:spcPts val="0"/>
              </a:spcAft>
              <a:buClr>
                <a:schemeClr val="accent2"/>
              </a:buClr>
              <a:buSzPct val="60000"/>
              <a:buFont typeface="Wingdings" panose="05000000000000000000" pitchFamily="2" charset="2"/>
              <a:buChar char=""/>
            </a:pPr>
            <a:r>
              <a:rPr lang="en-US" sz="2500" b="1" i="0" u="none" strike="noStrike" cap="none" dirty="0">
                <a:solidFill>
                  <a:schemeClr val="dk1"/>
                </a:solidFill>
                <a:latin typeface="+mn-lt"/>
                <a:ea typeface="Arial"/>
                <a:cs typeface="Arial"/>
                <a:sym typeface="Arial"/>
              </a:rPr>
              <a:t>CubeSat launches are increasing at an exponential rate</a:t>
            </a:r>
          </a:p>
          <a:p>
            <a:pPr marL="342900" marR="0" lvl="0" indent="-342900" algn="l" rtl="0">
              <a:spcBef>
                <a:spcPts val="1200"/>
              </a:spcBef>
              <a:spcAft>
                <a:spcPts val="0"/>
              </a:spcAft>
              <a:buClr>
                <a:schemeClr val="accent2"/>
              </a:buClr>
              <a:buSzPct val="60000"/>
              <a:buFont typeface="Wingdings" panose="05000000000000000000" pitchFamily="2" charset="2"/>
              <a:buChar char=""/>
            </a:pPr>
            <a:r>
              <a:rPr lang="en-US" sz="2500" b="1" i="0" u="none" strike="noStrike" cap="none" dirty="0">
                <a:solidFill>
                  <a:schemeClr val="dk1"/>
                </a:solidFill>
                <a:latin typeface="+mn-lt"/>
                <a:ea typeface="Arial"/>
                <a:cs typeface="Arial"/>
                <a:sym typeface="Arial"/>
              </a:rPr>
              <a:t>On-Orbit assemblies of CubeSats </a:t>
            </a:r>
          </a:p>
          <a:p>
            <a:pPr marL="342900" marR="0" lvl="0" indent="-342900" algn="l" rtl="0">
              <a:spcBef>
                <a:spcPts val="1200"/>
              </a:spcBef>
              <a:spcAft>
                <a:spcPts val="0"/>
              </a:spcAft>
              <a:buClr>
                <a:schemeClr val="accent2"/>
              </a:buClr>
              <a:buSzPct val="60000"/>
              <a:buFont typeface="Wingdings" panose="05000000000000000000" pitchFamily="2" charset="2"/>
              <a:buChar char=""/>
            </a:pPr>
            <a:r>
              <a:rPr lang="en-US" sz="2500" b="1" i="0" u="none" strike="noStrike" cap="none" dirty="0">
                <a:solidFill>
                  <a:schemeClr val="dk1"/>
                </a:solidFill>
                <a:latin typeface="+mn-lt"/>
                <a:ea typeface="Arial"/>
                <a:cs typeface="Arial"/>
                <a:sym typeface="Arial"/>
              </a:rPr>
              <a:t>Flux</a:t>
            </a:r>
            <a:r>
              <a:rPr lang="en-US" sz="2500" b="1" u="none" dirty="0">
                <a:solidFill>
                  <a:schemeClr val="dk1"/>
                </a:solidFill>
                <a:latin typeface="+mn-lt"/>
              </a:rPr>
              <a:t>-pinning provides very high mechanical stiffness </a:t>
            </a:r>
          </a:p>
          <a:p>
            <a:pPr marL="342900" marR="0" lvl="0" indent="-342900" algn="l" rtl="0">
              <a:spcBef>
                <a:spcPts val="1200"/>
              </a:spcBef>
              <a:spcAft>
                <a:spcPts val="0"/>
              </a:spcAft>
              <a:buClr>
                <a:schemeClr val="accent2"/>
              </a:buClr>
              <a:buSzPct val="60000"/>
              <a:buFont typeface="Wingdings" panose="05000000000000000000" pitchFamily="2" charset="2"/>
              <a:buChar char=""/>
            </a:pPr>
            <a:r>
              <a:rPr lang="en-US" sz="2500" b="1" i="0" u="none" strike="noStrike" cap="none" dirty="0">
                <a:solidFill>
                  <a:schemeClr val="dk1"/>
                </a:solidFill>
                <a:latin typeface="+mn-lt"/>
                <a:ea typeface="Arial"/>
                <a:cs typeface="Arial"/>
                <a:sym typeface="Arial"/>
              </a:rPr>
              <a:t>No voltage or power are required</a:t>
            </a:r>
            <a:endParaRPr lang="en-US" sz="2500" b="1" u="none" dirty="0">
              <a:solidFill>
                <a:schemeClr val="dk1"/>
              </a:solidFill>
              <a:latin typeface="+mn-lt"/>
            </a:endParaRPr>
          </a:p>
          <a:p>
            <a:pPr marL="342900" marR="0" lvl="0" indent="-342900" algn="l" rtl="0">
              <a:spcBef>
                <a:spcPts val="1200"/>
              </a:spcBef>
              <a:spcAft>
                <a:spcPts val="0"/>
              </a:spcAft>
              <a:buClr>
                <a:schemeClr val="accent2"/>
              </a:buClr>
              <a:buSzPct val="60000"/>
              <a:buFont typeface="Wingdings" panose="05000000000000000000" pitchFamily="2" charset="2"/>
              <a:buChar char=""/>
            </a:pPr>
            <a:r>
              <a:rPr lang="en-US" sz="2500" b="1" u="none" dirty="0">
                <a:solidFill>
                  <a:schemeClr val="dk1"/>
                </a:solidFill>
                <a:latin typeface="+mn-lt"/>
              </a:rPr>
              <a:t>No plumes ejected</a:t>
            </a:r>
          </a:p>
        </p:txBody>
      </p:sp>
      <p:pic>
        <p:nvPicPr>
          <p:cNvPr id="1026" name="Picture 2">
            <a:extLst>
              <a:ext uri="{FF2B5EF4-FFF2-40B4-BE49-F238E27FC236}">
                <a16:creationId xmlns:a16="http://schemas.microsoft.com/office/drawing/2014/main" id="{9A84F4C5-7D4F-4490-97BB-8ABCCC90DDA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493" r="3833"/>
          <a:stretch/>
        </p:blipFill>
        <p:spPr bwMode="auto">
          <a:xfrm>
            <a:off x="5638800" y="4464994"/>
            <a:ext cx="3228865" cy="1981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A7EC11B-EE58-4310-BE52-8A1ACAD1F8D9}"/>
              </a:ext>
            </a:extLst>
          </p:cNvPr>
          <p:cNvPicPr>
            <a:picLocks noChangeAspect="1"/>
          </p:cNvPicPr>
          <p:nvPr/>
        </p:nvPicPr>
        <p:blipFill>
          <a:blip r:embed="rId4"/>
          <a:stretch>
            <a:fillRect/>
          </a:stretch>
        </p:blipFill>
        <p:spPr>
          <a:xfrm>
            <a:off x="6221604" y="1667935"/>
            <a:ext cx="2176515" cy="2183211"/>
          </a:xfrm>
          <a:prstGeom prst="rect">
            <a:avLst/>
          </a:prstGeom>
        </p:spPr>
      </p:pic>
      <p:sp>
        <p:nvSpPr>
          <p:cNvPr id="7" name="Google Shape;294;p4">
            <a:extLst>
              <a:ext uri="{FF2B5EF4-FFF2-40B4-BE49-F238E27FC236}">
                <a16:creationId xmlns:a16="http://schemas.microsoft.com/office/drawing/2014/main" id="{7A5315BF-1F51-427E-BD69-913240207EFC}"/>
              </a:ext>
            </a:extLst>
          </p:cNvPr>
          <p:cNvSpPr txBox="1"/>
          <p:nvPr/>
        </p:nvSpPr>
        <p:spPr>
          <a:xfrm>
            <a:off x="5487910" y="3818704"/>
            <a:ext cx="3657599" cy="646290"/>
          </a:xfrm>
          <a:prstGeom prst="rect">
            <a:avLst/>
          </a:prstGeom>
          <a:noFill/>
          <a:ln>
            <a:noFill/>
          </a:ln>
        </p:spPr>
        <p:txBody>
          <a:bodyPr spcFirstLastPara="1" wrap="square" lIns="91425" tIns="45700" rIns="91425" bIns="45700" anchor="t" anchorCtr="0">
            <a:spAutoFit/>
          </a:bodyPr>
          <a:lstStyle/>
          <a:p>
            <a:pPr algn="ctr"/>
            <a:r>
              <a:rPr lang="en-US" sz="1200" u="none" dirty="0">
                <a:solidFill>
                  <a:schemeClr val="bg2"/>
                </a:solidFill>
                <a:latin typeface="+mn-lt"/>
              </a:rPr>
              <a:t>Figure 1: Graphic depiction of Modular Active Self-Assembling Space Telescope Swarms from NASA </a:t>
            </a:r>
            <a:r>
              <a:rPr lang="en-US" sz="1200" b="1" u="none" dirty="0">
                <a:solidFill>
                  <a:schemeClr val="bg2"/>
                </a:solidFill>
                <a:latin typeface="+mn-lt"/>
              </a:rPr>
              <a:t>(Credit: D. </a:t>
            </a:r>
            <a:r>
              <a:rPr lang="en-US" sz="1200" b="1" u="none" dirty="0" err="1">
                <a:solidFill>
                  <a:schemeClr val="bg2"/>
                </a:solidFill>
                <a:latin typeface="+mn-lt"/>
              </a:rPr>
              <a:t>Savranasky</a:t>
            </a:r>
            <a:r>
              <a:rPr lang="en-US" sz="1200" b="1" u="none" dirty="0">
                <a:solidFill>
                  <a:schemeClr val="bg2"/>
                </a:solidFill>
                <a:latin typeface="+mn-lt"/>
              </a:rPr>
              <a:t>)</a:t>
            </a:r>
          </a:p>
        </p:txBody>
      </p:sp>
      <p:sp>
        <p:nvSpPr>
          <p:cNvPr id="8" name="Google Shape;294;p4">
            <a:extLst>
              <a:ext uri="{FF2B5EF4-FFF2-40B4-BE49-F238E27FC236}">
                <a16:creationId xmlns:a16="http://schemas.microsoft.com/office/drawing/2014/main" id="{7D4536E3-E787-0E9A-7CD1-13800FFC808D}"/>
              </a:ext>
            </a:extLst>
          </p:cNvPr>
          <p:cNvSpPr txBox="1"/>
          <p:nvPr/>
        </p:nvSpPr>
        <p:spPr>
          <a:xfrm>
            <a:off x="5490173" y="6396376"/>
            <a:ext cx="3657599" cy="461624"/>
          </a:xfrm>
          <a:prstGeom prst="rect">
            <a:avLst/>
          </a:prstGeom>
          <a:noFill/>
          <a:ln>
            <a:noFill/>
          </a:ln>
        </p:spPr>
        <p:txBody>
          <a:bodyPr spcFirstLastPara="1" wrap="square" lIns="91425" tIns="45700" rIns="91425" bIns="45700" anchor="t" anchorCtr="0">
            <a:spAutoFit/>
          </a:bodyPr>
          <a:lstStyle/>
          <a:p>
            <a:pPr algn="ctr"/>
            <a:r>
              <a:rPr lang="en-US" sz="1200" u="none" dirty="0">
                <a:solidFill>
                  <a:schemeClr val="bg2"/>
                </a:solidFill>
                <a:latin typeface="+mn-lt"/>
              </a:rPr>
              <a:t>Figure 2: CubeSats lunched history and future prediction </a:t>
            </a:r>
            <a:r>
              <a:rPr lang="en-US" sz="1200" b="1" u="none" dirty="0">
                <a:solidFill>
                  <a:schemeClr val="bg2"/>
                </a:solidFill>
                <a:latin typeface="+mn-lt"/>
              </a:rPr>
              <a:t>(Credit: Nanosat.eu)</a:t>
            </a:r>
            <a:endParaRPr sz="1200" b="1" u="none" dirty="0">
              <a:solidFill>
                <a:schemeClr val="bg2"/>
              </a:solidFill>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4"/>
          <p:cNvSpPr txBox="1">
            <a:spLocks noGrp="1"/>
          </p:cNvSpPr>
          <p:nvPr>
            <p:ph type="title"/>
          </p:nvPr>
        </p:nvSpPr>
        <p:spPr>
          <a:xfrm>
            <a:off x="457200" y="1066800"/>
            <a:ext cx="8382000" cy="715057"/>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500" dirty="0">
                <a:latin typeface="+mj-lt"/>
              </a:rPr>
              <a:t>Related Work</a:t>
            </a:r>
            <a:endParaRPr sz="3500" dirty="0">
              <a:latin typeface="+mj-lt"/>
            </a:endParaRPr>
          </a:p>
        </p:txBody>
      </p:sp>
      <p:sp>
        <p:nvSpPr>
          <p:cNvPr id="294" name="Google Shape;294;p4"/>
          <p:cNvSpPr txBox="1"/>
          <p:nvPr/>
        </p:nvSpPr>
        <p:spPr>
          <a:xfrm>
            <a:off x="557148" y="3480429"/>
            <a:ext cx="3242718" cy="461624"/>
          </a:xfrm>
          <a:prstGeom prst="rect">
            <a:avLst/>
          </a:prstGeom>
          <a:noFill/>
          <a:ln>
            <a:noFill/>
          </a:ln>
        </p:spPr>
        <p:txBody>
          <a:bodyPr spcFirstLastPara="1" wrap="square" lIns="91425" tIns="45700" rIns="91425" bIns="45700" anchor="t" anchorCtr="0">
            <a:spAutoFit/>
          </a:bodyPr>
          <a:lstStyle/>
          <a:p>
            <a:pPr algn="l"/>
            <a:r>
              <a:rPr lang="en-US" sz="1200" u="none" dirty="0">
                <a:solidFill>
                  <a:schemeClr val="bg2"/>
                </a:solidFill>
                <a:latin typeface="+mn-lt"/>
              </a:rPr>
              <a:t>Figure 3: </a:t>
            </a:r>
            <a:r>
              <a:rPr lang="en-US" sz="1200" u="none" dirty="0">
                <a:solidFill>
                  <a:srgbClr val="000000"/>
                </a:solidFill>
                <a:latin typeface="+mn-lt"/>
              </a:rPr>
              <a:t>Example configurations </a:t>
            </a:r>
            <a:r>
              <a:rPr lang="en-US" sz="1200" b="1" u="none" dirty="0">
                <a:solidFill>
                  <a:srgbClr val="000000"/>
                </a:solidFill>
                <a:latin typeface="+mn-lt"/>
              </a:rPr>
              <a:t>(</a:t>
            </a:r>
            <a:r>
              <a:rPr lang="en-US" sz="1200" b="1" i="0" u="none" dirty="0">
                <a:solidFill>
                  <a:srgbClr val="000000"/>
                </a:solidFill>
                <a:effectLst/>
                <a:latin typeface="+mn-lt"/>
              </a:rPr>
              <a:t>Shoer &amp; Peck, 2009)</a:t>
            </a:r>
          </a:p>
        </p:txBody>
      </p:sp>
      <p:pic>
        <p:nvPicPr>
          <p:cNvPr id="4" name="Picture 3">
            <a:extLst>
              <a:ext uri="{FF2B5EF4-FFF2-40B4-BE49-F238E27FC236}">
                <a16:creationId xmlns:a16="http://schemas.microsoft.com/office/drawing/2014/main" id="{E13F1EC7-01B3-4757-858F-6DEB395747D9}"/>
              </a:ext>
            </a:extLst>
          </p:cNvPr>
          <p:cNvPicPr>
            <a:picLocks noChangeAspect="1"/>
          </p:cNvPicPr>
          <p:nvPr/>
        </p:nvPicPr>
        <p:blipFill>
          <a:blip r:embed="rId3"/>
          <a:stretch>
            <a:fillRect/>
          </a:stretch>
        </p:blipFill>
        <p:spPr>
          <a:xfrm>
            <a:off x="547014" y="1740520"/>
            <a:ext cx="3262987" cy="1746444"/>
          </a:xfrm>
          <a:prstGeom prst="rect">
            <a:avLst/>
          </a:prstGeom>
        </p:spPr>
      </p:pic>
      <p:grpSp>
        <p:nvGrpSpPr>
          <p:cNvPr id="5" name="Group 4">
            <a:extLst>
              <a:ext uri="{FF2B5EF4-FFF2-40B4-BE49-F238E27FC236}">
                <a16:creationId xmlns:a16="http://schemas.microsoft.com/office/drawing/2014/main" id="{344D4F7F-B3C5-301E-948E-85A56442889F}"/>
              </a:ext>
            </a:extLst>
          </p:cNvPr>
          <p:cNvGrpSpPr/>
          <p:nvPr/>
        </p:nvGrpSpPr>
        <p:grpSpPr>
          <a:xfrm>
            <a:off x="693146" y="3900622"/>
            <a:ext cx="3241518" cy="2853899"/>
            <a:chOff x="693146" y="3900622"/>
            <a:chExt cx="3241518" cy="2853899"/>
          </a:xfrm>
        </p:grpSpPr>
        <p:pic>
          <p:nvPicPr>
            <p:cNvPr id="3" name="Picture 2">
              <a:extLst>
                <a:ext uri="{FF2B5EF4-FFF2-40B4-BE49-F238E27FC236}">
                  <a16:creationId xmlns:a16="http://schemas.microsoft.com/office/drawing/2014/main" id="{CF7B437C-3D37-4561-AA78-1E00B8337B10}"/>
                </a:ext>
              </a:extLst>
            </p:cNvPr>
            <p:cNvPicPr>
              <a:picLocks noChangeAspect="1"/>
            </p:cNvPicPr>
            <p:nvPr/>
          </p:nvPicPr>
          <p:blipFill>
            <a:blip r:embed="rId4"/>
            <a:stretch>
              <a:fillRect/>
            </a:stretch>
          </p:blipFill>
          <p:spPr>
            <a:xfrm>
              <a:off x="693146" y="3900622"/>
              <a:ext cx="3241518" cy="2351043"/>
            </a:xfrm>
            <a:prstGeom prst="rect">
              <a:avLst/>
            </a:prstGeom>
          </p:spPr>
        </p:pic>
        <p:sp>
          <p:nvSpPr>
            <p:cNvPr id="9" name="Google Shape;294;p4">
              <a:extLst>
                <a:ext uri="{FF2B5EF4-FFF2-40B4-BE49-F238E27FC236}">
                  <a16:creationId xmlns:a16="http://schemas.microsoft.com/office/drawing/2014/main" id="{1A040BEB-AB1C-4E2B-8139-F90A5855E312}"/>
                </a:ext>
              </a:extLst>
            </p:cNvPr>
            <p:cNvSpPr txBox="1"/>
            <p:nvPr/>
          </p:nvSpPr>
          <p:spPr>
            <a:xfrm>
              <a:off x="734041" y="6292897"/>
              <a:ext cx="3075960" cy="461624"/>
            </a:xfrm>
            <a:prstGeom prst="rect">
              <a:avLst/>
            </a:prstGeom>
            <a:noFill/>
            <a:ln>
              <a:noFill/>
            </a:ln>
          </p:spPr>
          <p:txBody>
            <a:bodyPr spcFirstLastPara="1" wrap="square" lIns="91425" tIns="45700" rIns="91425" bIns="45700" anchor="t" anchorCtr="0">
              <a:spAutoFit/>
            </a:bodyPr>
            <a:lstStyle/>
            <a:p>
              <a:pPr algn="ctr"/>
              <a:r>
                <a:rPr lang="en-US" sz="1200" u="none" dirty="0">
                  <a:solidFill>
                    <a:schemeClr val="bg2"/>
                  </a:solidFill>
                  <a:latin typeface="+mn-lt"/>
                </a:rPr>
                <a:t>Figure 5: </a:t>
              </a:r>
              <a:r>
                <a:rPr lang="en-US" sz="1200" b="0" i="0" u="none" dirty="0">
                  <a:solidFill>
                    <a:srgbClr val="000000"/>
                  </a:solidFill>
                  <a:effectLst/>
                  <a:latin typeface="+mn-lt"/>
                </a:rPr>
                <a:t>The configuration of FPDI on two satellites </a:t>
              </a:r>
              <a:r>
                <a:rPr lang="en-US" sz="1200" b="1" i="0" u="none" dirty="0">
                  <a:solidFill>
                    <a:srgbClr val="000000"/>
                  </a:solidFill>
                  <a:effectLst/>
                  <a:latin typeface="+mn-lt"/>
                </a:rPr>
                <a:t>(Yang et a</a:t>
              </a:r>
              <a:r>
                <a:rPr lang="en-US" sz="1200" b="1" u="none" dirty="0">
                  <a:solidFill>
                    <a:srgbClr val="000000"/>
                  </a:solidFill>
                  <a:latin typeface="+mn-lt"/>
                </a:rPr>
                <a:t>l., 2018)</a:t>
              </a:r>
              <a:endParaRPr sz="1200" b="1" u="none" dirty="0">
                <a:latin typeface="+mn-lt"/>
              </a:endParaRPr>
            </a:p>
          </p:txBody>
        </p:sp>
      </p:grpSp>
      <p:grpSp>
        <p:nvGrpSpPr>
          <p:cNvPr id="6" name="Group 5">
            <a:extLst>
              <a:ext uri="{FF2B5EF4-FFF2-40B4-BE49-F238E27FC236}">
                <a16:creationId xmlns:a16="http://schemas.microsoft.com/office/drawing/2014/main" id="{FE07B8FF-1820-7F3A-274B-90A38CF51179}"/>
              </a:ext>
            </a:extLst>
          </p:cNvPr>
          <p:cNvGrpSpPr/>
          <p:nvPr/>
        </p:nvGrpSpPr>
        <p:grpSpPr>
          <a:xfrm>
            <a:off x="5187868" y="4104939"/>
            <a:ext cx="3387588" cy="2746055"/>
            <a:chOff x="5187868" y="4104939"/>
            <a:chExt cx="3387588" cy="2746055"/>
          </a:xfrm>
        </p:grpSpPr>
        <p:pic>
          <p:nvPicPr>
            <p:cNvPr id="10" name="Picture 9">
              <a:extLst>
                <a:ext uri="{FF2B5EF4-FFF2-40B4-BE49-F238E27FC236}">
                  <a16:creationId xmlns:a16="http://schemas.microsoft.com/office/drawing/2014/main" id="{9B08A3C4-7B1F-4DDF-A336-7F601544B4DA}"/>
                </a:ext>
              </a:extLst>
            </p:cNvPr>
            <p:cNvPicPr>
              <a:picLocks noChangeAspect="1"/>
            </p:cNvPicPr>
            <p:nvPr/>
          </p:nvPicPr>
          <p:blipFill>
            <a:blip r:embed="rId5"/>
            <a:stretch>
              <a:fillRect/>
            </a:stretch>
          </p:blipFill>
          <p:spPr>
            <a:xfrm>
              <a:off x="5187868" y="4104939"/>
              <a:ext cx="3262986" cy="2351043"/>
            </a:xfrm>
            <a:prstGeom prst="rect">
              <a:avLst/>
            </a:prstGeom>
          </p:spPr>
        </p:pic>
        <p:sp>
          <p:nvSpPr>
            <p:cNvPr id="14" name="Google Shape;294;p4">
              <a:extLst>
                <a:ext uri="{FF2B5EF4-FFF2-40B4-BE49-F238E27FC236}">
                  <a16:creationId xmlns:a16="http://schemas.microsoft.com/office/drawing/2014/main" id="{EAC81E96-773D-48DE-985D-5B2DD4A4B338}"/>
                </a:ext>
              </a:extLst>
            </p:cNvPr>
            <p:cNvSpPr txBox="1"/>
            <p:nvPr/>
          </p:nvSpPr>
          <p:spPr>
            <a:xfrm>
              <a:off x="5375056" y="6389370"/>
              <a:ext cx="3200400" cy="461624"/>
            </a:xfrm>
            <a:prstGeom prst="rect">
              <a:avLst/>
            </a:prstGeom>
            <a:noFill/>
            <a:ln>
              <a:noFill/>
            </a:ln>
          </p:spPr>
          <p:txBody>
            <a:bodyPr spcFirstLastPara="1" wrap="square" lIns="91425" tIns="45700" rIns="91425" bIns="45700" anchor="t" anchorCtr="0">
              <a:spAutoFit/>
            </a:bodyPr>
            <a:lstStyle/>
            <a:p>
              <a:pPr algn="ctr"/>
              <a:r>
                <a:rPr lang="en-US" sz="1200" u="none" dirty="0">
                  <a:solidFill>
                    <a:schemeClr val="bg2"/>
                  </a:solidFill>
                  <a:latin typeface="+mn-lt"/>
                </a:rPr>
                <a:t>Figure 6: Simulated Docking Experimental Platform (SDEP) (3DOF) </a:t>
              </a:r>
              <a:r>
                <a:rPr lang="en-US" sz="1200" b="1" u="none" dirty="0">
                  <a:solidFill>
                    <a:schemeClr val="bg2"/>
                  </a:solidFill>
                  <a:latin typeface="+mn-lt"/>
                </a:rPr>
                <a:t>(Zhang et al., 2019)</a:t>
              </a:r>
              <a:endParaRPr lang="en-US" sz="1200" u="none" dirty="0">
                <a:solidFill>
                  <a:schemeClr val="bg2"/>
                </a:solidFill>
                <a:latin typeface="+mn-lt"/>
              </a:endParaRPr>
            </a:p>
          </p:txBody>
        </p:sp>
      </p:grpSp>
      <p:grpSp>
        <p:nvGrpSpPr>
          <p:cNvPr id="2" name="Group 1">
            <a:extLst>
              <a:ext uri="{FF2B5EF4-FFF2-40B4-BE49-F238E27FC236}">
                <a16:creationId xmlns:a16="http://schemas.microsoft.com/office/drawing/2014/main" id="{614A5AF2-6C8F-61E2-9951-2BF4F37120D2}"/>
              </a:ext>
            </a:extLst>
          </p:cNvPr>
          <p:cNvGrpSpPr/>
          <p:nvPr/>
        </p:nvGrpSpPr>
        <p:grpSpPr>
          <a:xfrm>
            <a:off x="5334000" y="1684775"/>
            <a:ext cx="3633658" cy="2448479"/>
            <a:chOff x="5334000" y="1684775"/>
            <a:chExt cx="3633658" cy="2448479"/>
          </a:xfrm>
        </p:grpSpPr>
        <p:pic>
          <p:nvPicPr>
            <p:cNvPr id="12" name="Picture 11">
              <a:extLst>
                <a:ext uri="{FF2B5EF4-FFF2-40B4-BE49-F238E27FC236}">
                  <a16:creationId xmlns:a16="http://schemas.microsoft.com/office/drawing/2014/main" id="{BD9237B1-60E1-43F2-A8AB-2B114FC49452}"/>
                </a:ext>
              </a:extLst>
            </p:cNvPr>
            <p:cNvPicPr>
              <a:picLocks noChangeAspect="1"/>
            </p:cNvPicPr>
            <p:nvPr/>
          </p:nvPicPr>
          <p:blipFill>
            <a:blip r:embed="rId6"/>
            <a:stretch>
              <a:fillRect/>
            </a:stretch>
          </p:blipFill>
          <p:spPr>
            <a:xfrm>
              <a:off x="5486400" y="1684775"/>
              <a:ext cx="2724161" cy="1802189"/>
            </a:xfrm>
            <a:prstGeom prst="rect">
              <a:avLst/>
            </a:prstGeom>
          </p:spPr>
        </p:pic>
        <p:sp>
          <p:nvSpPr>
            <p:cNvPr id="17" name="Google Shape;294;p4">
              <a:extLst>
                <a:ext uri="{FF2B5EF4-FFF2-40B4-BE49-F238E27FC236}">
                  <a16:creationId xmlns:a16="http://schemas.microsoft.com/office/drawing/2014/main" id="{53BC6720-BE38-4AF3-A364-52FC6825B0B9}"/>
                </a:ext>
              </a:extLst>
            </p:cNvPr>
            <p:cNvSpPr txBox="1"/>
            <p:nvPr/>
          </p:nvSpPr>
          <p:spPr>
            <a:xfrm>
              <a:off x="5334000" y="3486964"/>
              <a:ext cx="3633658" cy="646290"/>
            </a:xfrm>
            <a:prstGeom prst="rect">
              <a:avLst/>
            </a:prstGeom>
            <a:noFill/>
            <a:ln>
              <a:noFill/>
            </a:ln>
          </p:spPr>
          <p:txBody>
            <a:bodyPr spcFirstLastPara="1" wrap="square" lIns="91425" tIns="45700" rIns="91425" bIns="45700" anchor="t" anchorCtr="0">
              <a:spAutoFit/>
            </a:bodyPr>
            <a:lstStyle/>
            <a:p>
              <a:pPr algn="ctr"/>
              <a:r>
                <a:rPr lang="en-US" sz="1200" u="none" dirty="0">
                  <a:solidFill>
                    <a:schemeClr val="bg2"/>
                  </a:solidFill>
                  <a:latin typeface="+mn-lt"/>
                </a:rPr>
                <a:t>Figure 4: A non-contacting spacecraft docking configuration using superconducting interface modules </a:t>
              </a:r>
              <a:r>
                <a:rPr lang="en-US" sz="1200" b="1" u="none" dirty="0">
                  <a:solidFill>
                    <a:schemeClr val="bg2"/>
                  </a:solidFill>
                  <a:latin typeface="+mn-lt"/>
                </a:rPr>
                <a:t>(Yang et al., 2012)</a:t>
              </a:r>
            </a:p>
          </p:txBody>
        </p:sp>
      </p:grpSp>
    </p:spTree>
    <p:extLst>
      <p:ext uri="{BB962C8B-B14F-4D97-AF65-F5344CB8AC3E}">
        <p14:creationId xmlns:p14="http://schemas.microsoft.com/office/powerpoint/2010/main" val="63229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5"/>
          <p:cNvSpPr txBox="1">
            <a:spLocks noGrp="1"/>
          </p:cNvSpPr>
          <p:nvPr>
            <p:ph type="title"/>
          </p:nvPr>
        </p:nvSpPr>
        <p:spPr>
          <a:xfrm>
            <a:off x="457200" y="1143000"/>
            <a:ext cx="8382000" cy="715057"/>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500" dirty="0"/>
              <a:t>Objectives</a:t>
            </a:r>
            <a:endParaRPr sz="3500" dirty="0"/>
          </a:p>
        </p:txBody>
      </p:sp>
      <p:sp>
        <p:nvSpPr>
          <p:cNvPr id="62" name="Google Shape;301;p5">
            <a:extLst>
              <a:ext uri="{FF2B5EF4-FFF2-40B4-BE49-F238E27FC236}">
                <a16:creationId xmlns:a16="http://schemas.microsoft.com/office/drawing/2014/main" id="{6D6F07B3-3546-4A13-A365-85EE5637B5EE}"/>
              </a:ext>
            </a:extLst>
          </p:cNvPr>
          <p:cNvSpPr txBox="1">
            <a:spLocks/>
          </p:cNvSpPr>
          <p:nvPr/>
        </p:nvSpPr>
        <p:spPr bwMode="auto">
          <a:xfrm>
            <a:off x="381000" y="1752600"/>
            <a:ext cx="8656982" cy="24817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spcFirstLastPara="1" vert="horz" wrap="square" lIns="91425" tIns="45700" rIns="91425" bIns="45700" numCol="1" anchor="t" anchorCtr="0" compatLnSpc="1">
            <a:prstTxWarp prst="textNoShape">
              <a:avLst/>
            </a:prstTxWarp>
            <a:noAutofit/>
          </a:bodyPr>
          <a:lstStyle>
            <a:lvl1pPr marL="342900" indent="-342900" algn="l" rtl="0" eaLnBrk="0" fontAlgn="base" hangingPunct="0">
              <a:spcBef>
                <a:spcPct val="20000"/>
              </a:spcBef>
              <a:spcAft>
                <a:spcPct val="0"/>
              </a:spcAft>
              <a:buClr>
                <a:schemeClr val="accent2"/>
              </a:buClr>
              <a:buSzPct val="60000"/>
              <a:buFont typeface="Wingdings" pitchFamily="2" charset="2"/>
              <a:buChar char="l"/>
              <a:defRPr sz="2800" b="1">
                <a:solidFill>
                  <a:schemeClr val="bg2"/>
                </a:solidFill>
                <a:effectLst/>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Wingdings" pitchFamily="2" charset="2"/>
              <a:buChar char="n"/>
              <a:defRPr sz="2800" b="1">
                <a:solidFill>
                  <a:schemeClr val="bg2"/>
                </a:solidFill>
                <a:effectLst/>
                <a:latin typeface="+mn-lt"/>
              </a:defRPr>
            </a:lvl2pPr>
            <a:lvl3pPr marL="1143000" indent="-228600" algn="l" rtl="0" eaLnBrk="0" fontAlgn="base" hangingPunct="0">
              <a:spcBef>
                <a:spcPct val="20000"/>
              </a:spcBef>
              <a:spcAft>
                <a:spcPct val="0"/>
              </a:spcAft>
              <a:buClr>
                <a:schemeClr val="bg1"/>
              </a:buClr>
              <a:buSzPct val="45000"/>
              <a:buFont typeface="Wingdings" pitchFamily="2" charset="2"/>
              <a:buChar char="n"/>
              <a:defRPr sz="2400" b="1">
                <a:solidFill>
                  <a:schemeClr val="bg2"/>
                </a:solidFill>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b="1">
                <a:solidFill>
                  <a:schemeClr val="bg2"/>
                </a:solidFill>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b="1">
                <a:solidFill>
                  <a:schemeClr val="bg2"/>
                </a:solidFill>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a:lstStyle>
          <a:p>
            <a:pPr>
              <a:spcBef>
                <a:spcPts val="1200"/>
              </a:spcBef>
              <a:spcAft>
                <a:spcPts val="0"/>
              </a:spcAft>
            </a:pPr>
            <a:r>
              <a:rPr lang="en-US" sz="2500" u="none" dirty="0">
                <a:latin typeface="+mn-lt"/>
              </a:rPr>
              <a:t>Need algorithms to </a:t>
            </a:r>
            <a:r>
              <a:rPr lang="en-US" sz="2500" u="none" dirty="0"/>
              <a:t>m</a:t>
            </a:r>
            <a:r>
              <a:rPr lang="en-US" sz="2500" u="none" dirty="0">
                <a:latin typeface="+mn-lt"/>
              </a:rPr>
              <a:t>anage </a:t>
            </a:r>
            <a:r>
              <a:rPr lang="en-US" sz="2500" u="none" dirty="0"/>
              <a:t>m</a:t>
            </a:r>
            <a:r>
              <a:rPr lang="en-US" sz="2500" u="none" dirty="0">
                <a:latin typeface="+mn-lt"/>
              </a:rPr>
              <a:t>orphing</a:t>
            </a:r>
          </a:p>
          <a:p>
            <a:pPr>
              <a:spcBef>
                <a:spcPts val="1200"/>
              </a:spcBef>
              <a:spcAft>
                <a:spcPts val="0"/>
              </a:spcAft>
            </a:pPr>
            <a:r>
              <a:rPr lang="en-US" sz="2500" u="none" kern="0" dirty="0"/>
              <a:t>Rendezvous, Dock, Release of two or more 3U CubeSats in Low Earth Orbit (LEO)</a:t>
            </a:r>
          </a:p>
          <a:p>
            <a:pPr>
              <a:spcBef>
                <a:spcPts val="1200"/>
              </a:spcBef>
              <a:spcAft>
                <a:spcPts val="0"/>
              </a:spcAft>
            </a:pPr>
            <a:r>
              <a:rPr lang="en-US" sz="2500" u="none" kern="0" dirty="0"/>
              <a:t>Limit Electromagnetic Interferences (EMI) within spacecrafts </a:t>
            </a:r>
          </a:p>
          <a:p>
            <a:pPr>
              <a:spcBef>
                <a:spcPts val="1200"/>
              </a:spcBef>
              <a:spcAft>
                <a:spcPts val="0"/>
              </a:spcAft>
            </a:pPr>
            <a:endParaRPr lang="en-US" sz="2500" u="none" kern="0" dirty="0"/>
          </a:p>
        </p:txBody>
      </p:sp>
      <p:pic>
        <p:nvPicPr>
          <p:cNvPr id="7" name="Picture 6">
            <a:extLst>
              <a:ext uri="{FF2B5EF4-FFF2-40B4-BE49-F238E27FC236}">
                <a16:creationId xmlns:a16="http://schemas.microsoft.com/office/drawing/2014/main" id="{B621B290-864D-418D-B5D1-6304A5334A6D}"/>
              </a:ext>
            </a:extLst>
          </p:cNvPr>
          <p:cNvPicPr>
            <a:picLocks noChangeAspect="1"/>
          </p:cNvPicPr>
          <p:nvPr/>
        </p:nvPicPr>
        <p:blipFill rotWithShape="1">
          <a:blip r:embed="rId3"/>
          <a:srcRect t="8655" b="-980"/>
          <a:stretch/>
        </p:blipFill>
        <p:spPr>
          <a:xfrm>
            <a:off x="106017" y="4302767"/>
            <a:ext cx="8931965" cy="2481734"/>
          </a:xfrm>
          <a:prstGeom prst="rect">
            <a:avLst/>
          </a:prstGeom>
        </p:spPr>
      </p:pic>
    </p:spTree>
    <p:extLst>
      <p:ext uri="{BB962C8B-B14F-4D97-AF65-F5344CB8AC3E}">
        <p14:creationId xmlns:p14="http://schemas.microsoft.com/office/powerpoint/2010/main" val="3901878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5"/>
          <p:cNvSpPr txBox="1">
            <a:spLocks noGrp="1"/>
          </p:cNvSpPr>
          <p:nvPr>
            <p:ph type="title"/>
          </p:nvPr>
        </p:nvSpPr>
        <p:spPr>
          <a:xfrm>
            <a:off x="457200" y="1143000"/>
            <a:ext cx="8382000" cy="715057"/>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500" dirty="0"/>
              <a:t>Challenges</a:t>
            </a:r>
            <a:endParaRPr sz="3500" dirty="0"/>
          </a:p>
        </p:txBody>
      </p:sp>
      <p:sp>
        <p:nvSpPr>
          <p:cNvPr id="301" name="Google Shape;301;p5"/>
          <p:cNvSpPr txBox="1">
            <a:spLocks noGrp="1"/>
          </p:cNvSpPr>
          <p:nvPr>
            <p:ph type="body" idx="1"/>
          </p:nvPr>
        </p:nvSpPr>
        <p:spPr>
          <a:xfrm>
            <a:off x="457200" y="1945369"/>
            <a:ext cx="8229600" cy="4607831"/>
          </a:xfrm>
          <a:prstGeom prst="rect">
            <a:avLst/>
          </a:prstGeom>
          <a:noFill/>
          <a:ln>
            <a:noFill/>
          </a:ln>
        </p:spPr>
        <p:txBody>
          <a:bodyPr spcFirstLastPara="1" wrap="square" lIns="91425" tIns="45700" rIns="91425" bIns="45700" anchor="t" anchorCtr="0">
            <a:noAutofit/>
          </a:bodyPr>
          <a:lstStyle/>
          <a:p>
            <a:pPr lvl="0" algn="l" rtl="0">
              <a:spcBef>
                <a:spcPts val="1200"/>
              </a:spcBef>
              <a:spcAft>
                <a:spcPts val="0"/>
              </a:spcAft>
            </a:pPr>
            <a:r>
              <a:rPr lang="en-US" sz="2500" dirty="0">
                <a:latin typeface="+mn-lt"/>
              </a:rPr>
              <a:t>Electromagnetic Interference (EMI) </a:t>
            </a:r>
          </a:p>
          <a:p>
            <a:pPr lvl="0" algn="l" rtl="0">
              <a:spcBef>
                <a:spcPts val="1200"/>
              </a:spcBef>
              <a:spcAft>
                <a:spcPts val="0"/>
              </a:spcAft>
            </a:pPr>
            <a:r>
              <a:rPr lang="en-US" sz="2500" dirty="0">
                <a:latin typeface="+mn-lt"/>
              </a:rPr>
              <a:t>Flux-Pinning Docked </a:t>
            </a:r>
            <a:r>
              <a:rPr lang="en-US" sz="2500" dirty="0"/>
              <a:t>In</a:t>
            </a:r>
            <a:r>
              <a:rPr lang="en-US" sz="2500" dirty="0">
                <a:latin typeface="+mn-lt"/>
              </a:rPr>
              <a:t>terfaces (FPDI) takes more time to reach equilibrium state</a:t>
            </a:r>
          </a:p>
          <a:p>
            <a:pPr lvl="0" algn="l" rtl="0">
              <a:spcBef>
                <a:spcPts val="1200"/>
              </a:spcBef>
              <a:spcAft>
                <a:spcPts val="0"/>
              </a:spcAft>
            </a:pPr>
            <a:r>
              <a:rPr lang="en-US" sz="2500" dirty="0"/>
              <a:t>Actuation – Need to cool down the superconductor to very low temperatures (50 – 80 K)</a:t>
            </a:r>
            <a:r>
              <a:rPr lang="en-US" sz="2500" dirty="0">
                <a:latin typeface="+mn-lt"/>
              </a:rPr>
              <a:t> </a:t>
            </a:r>
          </a:p>
        </p:txBody>
      </p:sp>
      <p:pic>
        <p:nvPicPr>
          <p:cNvPr id="5" name="Picture 4">
            <a:extLst>
              <a:ext uri="{FF2B5EF4-FFF2-40B4-BE49-F238E27FC236}">
                <a16:creationId xmlns:a16="http://schemas.microsoft.com/office/drawing/2014/main" id="{4CC035E7-AAB9-4BA6-8081-836557150C68}"/>
              </a:ext>
            </a:extLst>
          </p:cNvPr>
          <p:cNvPicPr>
            <a:picLocks noChangeAspect="1"/>
          </p:cNvPicPr>
          <p:nvPr/>
        </p:nvPicPr>
        <p:blipFill>
          <a:blip r:embed="rId3"/>
          <a:stretch>
            <a:fillRect/>
          </a:stretch>
        </p:blipFill>
        <p:spPr>
          <a:xfrm>
            <a:off x="5371216" y="4446731"/>
            <a:ext cx="3082953" cy="2055301"/>
          </a:xfrm>
          <a:prstGeom prst="rect">
            <a:avLst/>
          </a:prstGeom>
        </p:spPr>
      </p:pic>
      <p:pic>
        <p:nvPicPr>
          <p:cNvPr id="1034" name="Picture 10" descr="Image: Earth's magnetic field">
            <a:extLst>
              <a:ext uri="{FF2B5EF4-FFF2-40B4-BE49-F238E27FC236}">
                <a16:creationId xmlns:a16="http://schemas.microsoft.com/office/drawing/2014/main" id="{448B5E70-87FB-46D8-ACA6-96A2CEFB658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4494572"/>
            <a:ext cx="2666999" cy="1937083"/>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294;p4">
            <a:extLst>
              <a:ext uri="{FF2B5EF4-FFF2-40B4-BE49-F238E27FC236}">
                <a16:creationId xmlns:a16="http://schemas.microsoft.com/office/drawing/2014/main" id="{A956E09B-4A89-4695-364E-EA68AF9F650A}"/>
              </a:ext>
            </a:extLst>
          </p:cNvPr>
          <p:cNvSpPr txBox="1"/>
          <p:nvPr/>
        </p:nvSpPr>
        <p:spPr>
          <a:xfrm>
            <a:off x="533400" y="6437210"/>
            <a:ext cx="3276600" cy="276959"/>
          </a:xfrm>
          <a:prstGeom prst="rect">
            <a:avLst/>
          </a:prstGeom>
          <a:noFill/>
          <a:ln>
            <a:noFill/>
          </a:ln>
        </p:spPr>
        <p:txBody>
          <a:bodyPr spcFirstLastPara="1" wrap="square" lIns="91425" tIns="45700" rIns="91425" bIns="45700" anchor="t" anchorCtr="0">
            <a:spAutoFit/>
          </a:bodyPr>
          <a:lstStyle/>
          <a:p>
            <a:pPr algn="l"/>
            <a:r>
              <a:rPr lang="en-US" sz="1200" u="none" dirty="0">
                <a:solidFill>
                  <a:srgbClr val="000000"/>
                </a:solidFill>
                <a:latin typeface="+mn-lt"/>
              </a:rPr>
              <a:t>Figure 7: Earth’s gravitational field </a:t>
            </a:r>
            <a:r>
              <a:rPr lang="en-US" sz="1200" b="1" u="none" dirty="0">
                <a:solidFill>
                  <a:srgbClr val="000000"/>
                </a:solidFill>
                <a:latin typeface="+mn-lt"/>
              </a:rPr>
              <a:t>(</a:t>
            </a:r>
            <a:r>
              <a:rPr lang="en-US" sz="1200" b="1" i="0" u="none" dirty="0">
                <a:solidFill>
                  <a:srgbClr val="000000"/>
                </a:solidFill>
                <a:effectLst/>
                <a:latin typeface="+mn-lt"/>
              </a:rPr>
              <a:t>Sadiku, 1989)</a:t>
            </a:r>
          </a:p>
        </p:txBody>
      </p:sp>
      <p:sp>
        <p:nvSpPr>
          <p:cNvPr id="7" name="Google Shape;294;p4">
            <a:extLst>
              <a:ext uri="{FF2B5EF4-FFF2-40B4-BE49-F238E27FC236}">
                <a16:creationId xmlns:a16="http://schemas.microsoft.com/office/drawing/2014/main" id="{92C06C9F-73B3-1614-2818-8FF5D0E6C4E2}"/>
              </a:ext>
            </a:extLst>
          </p:cNvPr>
          <p:cNvSpPr txBox="1"/>
          <p:nvPr/>
        </p:nvSpPr>
        <p:spPr>
          <a:xfrm>
            <a:off x="5562600" y="6502032"/>
            <a:ext cx="3048000" cy="276959"/>
          </a:xfrm>
          <a:prstGeom prst="rect">
            <a:avLst/>
          </a:prstGeom>
          <a:noFill/>
          <a:ln>
            <a:noFill/>
          </a:ln>
        </p:spPr>
        <p:txBody>
          <a:bodyPr spcFirstLastPara="1" wrap="square" lIns="91425" tIns="45700" rIns="91425" bIns="45700" anchor="t" anchorCtr="0">
            <a:spAutoFit/>
          </a:bodyPr>
          <a:lstStyle/>
          <a:p>
            <a:pPr algn="l"/>
            <a:r>
              <a:rPr lang="en-US" sz="1200" u="none" dirty="0">
                <a:solidFill>
                  <a:srgbClr val="000000"/>
                </a:solidFill>
                <a:latin typeface="+mn-lt"/>
              </a:rPr>
              <a:t>Figure 8: Egg </a:t>
            </a:r>
            <a:r>
              <a:rPr lang="en-US" sz="1200" u="none" dirty="0" err="1">
                <a:solidFill>
                  <a:srgbClr val="000000"/>
                </a:solidFill>
                <a:latin typeface="+mn-lt"/>
              </a:rPr>
              <a:t>Cryptoconservation</a:t>
            </a:r>
            <a:r>
              <a:rPr lang="en-US" sz="1200" u="none" dirty="0">
                <a:solidFill>
                  <a:srgbClr val="000000"/>
                </a:solidFill>
                <a:latin typeface="+mn-lt"/>
              </a:rPr>
              <a:t> in N</a:t>
            </a:r>
            <a:r>
              <a:rPr lang="en-US" sz="1200" u="none" baseline="-25000" dirty="0">
                <a:solidFill>
                  <a:srgbClr val="000000"/>
                </a:solidFill>
                <a:latin typeface="+mn-lt"/>
              </a:rPr>
              <a:t>2</a:t>
            </a:r>
            <a:endParaRPr lang="en-US" sz="1200" b="1" i="0" u="none" dirty="0">
              <a:solidFill>
                <a:srgbClr val="000000"/>
              </a:solidFill>
              <a:effectLst/>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1">
                                            <p:txEl>
                                              <p:pRg st="1" end="1"/>
                                            </p:txEl>
                                          </p:spTgt>
                                        </p:tgtEl>
                                        <p:attrNameLst>
                                          <p:attrName>style.visibility</p:attrName>
                                        </p:attrNameLst>
                                      </p:cBhvr>
                                      <p:to>
                                        <p:strVal val="visible"/>
                                      </p:to>
                                    </p:set>
                                    <p:animEffect transition="in" filter="fade">
                                      <p:cBhvr>
                                        <p:cTn id="7" dur="500"/>
                                        <p:tgtEl>
                                          <p:spTgt spid="30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1">
                                            <p:txEl>
                                              <p:pRg st="2" end="2"/>
                                            </p:txEl>
                                          </p:spTgt>
                                        </p:tgtEl>
                                        <p:attrNameLst>
                                          <p:attrName>style.visibility</p:attrName>
                                        </p:attrNameLst>
                                      </p:cBhvr>
                                      <p:to>
                                        <p:strVal val="visible"/>
                                      </p:to>
                                    </p:set>
                                    <p:animEffect transition="in" filter="fade">
                                      <p:cBhvr>
                                        <p:cTn id="12" dur="500"/>
                                        <p:tgtEl>
                                          <p:spTgt spid="30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5"/>
          <p:cNvSpPr txBox="1">
            <a:spLocks noGrp="1"/>
          </p:cNvSpPr>
          <p:nvPr>
            <p:ph type="title"/>
          </p:nvPr>
        </p:nvSpPr>
        <p:spPr>
          <a:xfrm>
            <a:off x="457200" y="1143000"/>
            <a:ext cx="8382000" cy="715057"/>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500" dirty="0">
                <a:latin typeface="+mn-lt"/>
              </a:rPr>
              <a:t>Concept of Operations</a:t>
            </a:r>
            <a:endParaRPr sz="3500" dirty="0">
              <a:latin typeface="+mn-lt"/>
            </a:endParaRPr>
          </a:p>
        </p:txBody>
      </p:sp>
      <p:pic>
        <p:nvPicPr>
          <p:cNvPr id="2" name="Cubesat Official Animation0001-1500">
            <a:hlinkClick r:id="" action="ppaction://media"/>
            <a:extLst>
              <a:ext uri="{FF2B5EF4-FFF2-40B4-BE49-F238E27FC236}">
                <a16:creationId xmlns:a16="http://schemas.microsoft.com/office/drawing/2014/main" id="{8DF18D16-4925-42D9-966B-CC1BD4EB873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6200" y="1800225"/>
            <a:ext cx="8991600" cy="5057775"/>
          </a:xfrm>
          <a:prstGeom prst="rect">
            <a:avLst/>
          </a:prstGeom>
        </p:spPr>
      </p:pic>
    </p:spTree>
    <p:extLst>
      <p:ext uri="{BB962C8B-B14F-4D97-AF65-F5344CB8AC3E}">
        <p14:creationId xmlns:p14="http://schemas.microsoft.com/office/powerpoint/2010/main" val="1084377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5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5"/>
          <p:cNvSpPr txBox="1">
            <a:spLocks noGrp="1"/>
          </p:cNvSpPr>
          <p:nvPr>
            <p:ph type="title"/>
          </p:nvPr>
        </p:nvSpPr>
        <p:spPr>
          <a:xfrm>
            <a:off x="457200" y="1143000"/>
            <a:ext cx="8382000" cy="715057"/>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500" dirty="0">
                <a:latin typeface="+mn-lt"/>
              </a:rPr>
              <a:t>Flux Pinning</a:t>
            </a:r>
            <a:endParaRPr sz="3500" dirty="0">
              <a:latin typeface="+mn-lt"/>
            </a:endParaRPr>
          </a:p>
        </p:txBody>
      </p:sp>
      <p:sp>
        <p:nvSpPr>
          <p:cNvPr id="301" name="Google Shape;301;p5"/>
          <p:cNvSpPr txBox="1">
            <a:spLocks noGrp="1"/>
          </p:cNvSpPr>
          <p:nvPr>
            <p:ph type="body" idx="1"/>
          </p:nvPr>
        </p:nvSpPr>
        <p:spPr>
          <a:xfrm>
            <a:off x="457200" y="1945369"/>
            <a:ext cx="8229600" cy="4074431"/>
          </a:xfrm>
          <a:prstGeom prst="rect">
            <a:avLst/>
          </a:prstGeom>
          <a:noFill/>
          <a:ln>
            <a:noFill/>
          </a:ln>
        </p:spPr>
        <p:txBody>
          <a:bodyPr spcFirstLastPara="1" wrap="square" lIns="91425" tIns="45700" rIns="91425" bIns="45700" anchor="t" anchorCtr="0">
            <a:noAutofit/>
          </a:bodyPr>
          <a:lstStyle/>
          <a:p>
            <a:pPr lvl="0" algn="l" rtl="0">
              <a:spcBef>
                <a:spcPts val="0"/>
              </a:spcBef>
              <a:spcAft>
                <a:spcPts val="0"/>
              </a:spcAft>
              <a:buFont typeface="Wingdings" panose="05000000000000000000" pitchFamily="2" charset="2"/>
              <a:buChar char=""/>
            </a:pPr>
            <a:r>
              <a:rPr lang="en-US" sz="2500" dirty="0"/>
              <a:t>What are the physics that enable quantum locking?</a:t>
            </a:r>
          </a:p>
          <a:p>
            <a:pPr lvl="0" algn="l" rtl="0">
              <a:spcBef>
                <a:spcPts val="0"/>
              </a:spcBef>
              <a:spcAft>
                <a:spcPts val="0"/>
              </a:spcAft>
              <a:buFont typeface="Wingdings" panose="05000000000000000000" pitchFamily="2" charset="2"/>
              <a:buChar char=""/>
            </a:pPr>
            <a:r>
              <a:rPr lang="en-US" sz="2500" dirty="0"/>
              <a:t>How does the “pinning” happen? </a:t>
            </a:r>
            <a:endParaRPr lang="en-US" sz="2500" dirty="0">
              <a:latin typeface="+mn-lt"/>
            </a:endParaRPr>
          </a:p>
          <a:p>
            <a:pPr marL="0" lvl="0" indent="0" algn="l" rtl="0">
              <a:spcBef>
                <a:spcPts val="0"/>
              </a:spcBef>
              <a:spcAft>
                <a:spcPts val="0"/>
              </a:spcAft>
              <a:buSzPts val="1200"/>
              <a:buNone/>
            </a:pPr>
            <a:endParaRPr lang="en-US" sz="2500" dirty="0">
              <a:latin typeface="+mn-lt"/>
            </a:endParaRPr>
          </a:p>
        </p:txBody>
      </p:sp>
      <p:pic>
        <p:nvPicPr>
          <p:cNvPr id="1026" name="Picture 2" descr="Flux pinning The Only Way to Make a True Hoverboard Is With Superconductors Nerdist">
            <a:extLst>
              <a:ext uri="{FF2B5EF4-FFF2-40B4-BE49-F238E27FC236}">
                <a16:creationId xmlns:a16="http://schemas.microsoft.com/office/drawing/2014/main" id="{C645676E-343F-48F3-9574-A3E1E00919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203" y="3581828"/>
            <a:ext cx="4218397" cy="2373277"/>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294;p4">
            <a:extLst>
              <a:ext uri="{FF2B5EF4-FFF2-40B4-BE49-F238E27FC236}">
                <a16:creationId xmlns:a16="http://schemas.microsoft.com/office/drawing/2014/main" id="{F3F6AC84-D443-03CC-5748-F2D74CEF06AB}"/>
              </a:ext>
            </a:extLst>
          </p:cNvPr>
          <p:cNvSpPr txBox="1"/>
          <p:nvPr/>
        </p:nvSpPr>
        <p:spPr>
          <a:xfrm>
            <a:off x="1243601" y="5972752"/>
            <a:ext cx="2133600" cy="276959"/>
          </a:xfrm>
          <a:prstGeom prst="rect">
            <a:avLst/>
          </a:prstGeom>
          <a:noFill/>
          <a:ln>
            <a:noFill/>
          </a:ln>
        </p:spPr>
        <p:txBody>
          <a:bodyPr spcFirstLastPara="1" wrap="square" lIns="91425" tIns="45700" rIns="91425" bIns="45700" anchor="t" anchorCtr="0">
            <a:spAutoFit/>
          </a:bodyPr>
          <a:lstStyle/>
          <a:p>
            <a:pPr algn="l"/>
            <a:r>
              <a:rPr lang="en-US" sz="1200" u="none" dirty="0">
                <a:solidFill>
                  <a:srgbClr val="000000"/>
                </a:solidFill>
                <a:latin typeface="+mn-lt"/>
              </a:rPr>
              <a:t>Figure 9: Stages of Flux-Pinning</a:t>
            </a:r>
            <a:endParaRPr lang="en-US" sz="1200" b="1" i="0" u="none" dirty="0">
              <a:solidFill>
                <a:srgbClr val="000000"/>
              </a:solidFill>
              <a:effectLst/>
              <a:latin typeface="+mn-lt"/>
            </a:endParaRPr>
          </a:p>
        </p:txBody>
      </p:sp>
      <p:sp>
        <p:nvSpPr>
          <p:cNvPr id="7" name="Google Shape;294;p4">
            <a:extLst>
              <a:ext uri="{FF2B5EF4-FFF2-40B4-BE49-F238E27FC236}">
                <a16:creationId xmlns:a16="http://schemas.microsoft.com/office/drawing/2014/main" id="{DC3193D3-7ADD-AE6F-B3F5-DAAC3ADBDD52}"/>
              </a:ext>
            </a:extLst>
          </p:cNvPr>
          <p:cNvSpPr txBox="1"/>
          <p:nvPr/>
        </p:nvSpPr>
        <p:spPr>
          <a:xfrm>
            <a:off x="4724400" y="5972752"/>
            <a:ext cx="4114800" cy="276959"/>
          </a:xfrm>
          <a:prstGeom prst="rect">
            <a:avLst/>
          </a:prstGeom>
          <a:noFill/>
          <a:ln>
            <a:noFill/>
          </a:ln>
        </p:spPr>
        <p:txBody>
          <a:bodyPr spcFirstLastPara="1" wrap="square" lIns="91425" tIns="45700" rIns="91425" bIns="45700" anchor="t" anchorCtr="0">
            <a:spAutoFit/>
          </a:bodyPr>
          <a:lstStyle/>
          <a:p>
            <a:pPr algn="l"/>
            <a:r>
              <a:rPr lang="en-US" sz="1200" u="none" dirty="0">
                <a:solidFill>
                  <a:srgbClr val="000000"/>
                </a:solidFill>
                <a:latin typeface="+mn-lt"/>
              </a:rPr>
              <a:t>Magnetic levitation demo </a:t>
            </a:r>
            <a:r>
              <a:rPr lang="en-US" sz="1200" b="1" u="none" dirty="0">
                <a:solidFill>
                  <a:srgbClr val="000000"/>
                </a:solidFill>
                <a:latin typeface="+mn-lt"/>
              </a:rPr>
              <a:t>(Credits: Tel-Aviv University, 2011)</a:t>
            </a:r>
            <a:endParaRPr lang="en-US" sz="1200" b="1" i="0" u="none" dirty="0">
              <a:solidFill>
                <a:srgbClr val="000000"/>
              </a:solidFill>
              <a:effectLst/>
              <a:latin typeface="+mn-lt"/>
            </a:endParaRPr>
          </a:p>
        </p:txBody>
      </p:sp>
      <p:pic>
        <p:nvPicPr>
          <p:cNvPr id="2" name="yt5s.com-Quantum Levitation">
            <a:hlinkClick r:id="" action="ppaction://media"/>
            <a:extLst>
              <a:ext uri="{FF2B5EF4-FFF2-40B4-BE49-F238E27FC236}">
                <a16:creationId xmlns:a16="http://schemas.microsoft.com/office/drawing/2014/main" id="{30947CEB-ED3D-F110-42CE-2212A7B3DCB9}"/>
              </a:ext>
            </a:extLst>
          </p:cNvPr>
          <p:cNvPicPr>
            <a:picLocks noChangeAspect="1"/>
          </p:cNvPicPr>
          <p:nvPr>
            <a:videoFile r:link="rId1"/>
            <p:extLst>
              <p:ext uri="{DAA4B4D4-6D71-4841-9C94-3DE7FCFB9230}">
                <p14:media xmlns:p14="http://schemas.microsoft.com/office/powerpoint/2010/main" r:embed="rId2">
                  <p14:trim st="5956" end="88333.36659999999"/>
                </p14:media>
              </p:ext>
            </p:extLst>
          </p:nvPr>
        </p:nvPicPr>
        <p:blipFill>
          <a:blip r:embed="rId6"/>
          <a:stretch>
            <a:fillRect/>
          </a:stretch>
        </p:blipFill>
        <p:spPr>
          <a:xfrm>
            <a:off x="4620803" y="3581828"/>
            <a:ext cx="4218397" cy="2372849"/>
          </a:xfrm>
          <a:prstGeom prst="rect">
            <a:avLst/>
          </a:prstGeom>
        </p:spPr>
      </p:pic>
    </p:spTree>
    <p:extLst>
      <p:ext uri="{BB962C8B-B14F-4D97-AF65-F5344CB8AC3E}">
        <p14:creationId xmlns:p14="http://schemas.microsoft.com/office/powerpoint/2010/main" val="19889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3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5"/>
          <p:cNvSpPr txBox="1">
            <a:spLocks noGrp="1"/>
          </p:cNvSpPr>
          <p:nvPr>
            <p:ph type="title"/>
          </p:nvPr>
        </p:nvSpPr>
        <p:spPr>
          <a:xfrm>
            <a:off x="457200" y="1143000"/>
            <a:ext cx="8382000" cy="715057"/>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500" dirty="0">
                <a:latin typeface="+mn-lt"/>
              </a:rPr>
              <a:t>Methodology</a:t>
            </a:r>
            <a:endParaRPr sz="3500" dirty="0">
              <a:latin typeface="+mn-lt"/>
            </a:endParaRPr>
          </a:p>
        </p:txBody>
      </p:sp>
      <p:sp>
        <p:nvSpPr>
          <p:cNvPr id="3" name="Google Shape;301;p5">
            <a:extLst>
              <a:ext uri="{FF2B5EF4-FFF2-40B4-BE49-F238E27FC236}">
                <a16:creationId xmlns:a16="http://schemas.microsoft.com/office/drawing/2014/main" id="{13393733-043F-4B79-9315-F43FB6E329D8}"/>
              </a:ext>
            </a:extLst>
          </p:cNvPr>
          <p:cNvSpPr txBox="1">
            <a:spLocks/>
          </p:cNvSpPr>
          <p:nvPr/>
        </p:nvSpPr>
        <p:spPr bwMode="auto">
          <a:xfrm>
            <a:off x="457200" y="1945369"/>
            <a:ext cx="8229600" cy="40744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spcFirstLastPara="1" vert="horz" wrap="square" lIns="91425" tIns="45700" rIns="91425" bIns="45700" numCol="1" anchor="t" anchorCtr="0" compatLnSpc="1">
            <a:prstTxWarp prst="textNoShape">
              <a:avLst/>
            </a:prstTxWarp>
            <a:noAutofit/>
          </a:bodyPr>
          <a:lstStyle>
            <a:lvl1pPr marL="342900" indent="-342900" algn="l" rtl="0" eaLnBrk="0" fontAlgn="base" hangingPunct="0">
              <a:spcBef>
                <a:spcPct val="20000"/>
              </a:spcBef>
              <a:spcAft>
                <a:spcPct val="0"/>
              </a:spcAft>
              <a:buClr>
                <a:schemeClr val="accent2"/>
              </a:buClr>
              <a:buSzPct val="60000"/>
              <a:buFont typeface="Wingdings" pitchFamily="2" charset="2"/>
              <a:buChar char="l"/>
              <a:defRPr sz="2800" b="1">
                <a:solidFill>
                  <a:schemeClr val="bg2"/>
                </a:solidFill>
                <a:effectLst/>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Wingdings" pitchFamily="2" charset="2"/>
              <a:buChar char="n"/>
              <a:defRPr sz="2800" b="1">
                <a:solidFill>
                  <a:schemeClr val="bg2"/>
                </a:solidFill>
                <a:effectLst/>
                <a:latin typeface="+mn-lt"/>
              </a:defRPr>
            </a:lvl2pPr>
            <a:lvl3pPr marL="1143000" indent="-228600" algn="l" rtl="0" eaLnBrk="0" fontAlgn="base" hangingPunct="0">
              <a:spcBef>
                <a:spcPct val="20000"/>
              </a:spcBef>
              <a:spcAft>
                <a:spcPct val="0"/>
              </a:spcAft>
              <a:buClr>
                <a:schemeClr val="bg1"/>
              </a:buClr>
              <a:buSzPct val="45000"/>
              <a:buFont typeface="Wingdings" pitchFamily="2" charset="2"/>
              <a:buChar char="n"/>
              <a:defRPr sz="2400" b="1">
                <a:solidFill>
                  <a:schemeClr val="bg2"/>
                </a:solidFill>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b="1">
                <a:solidFill>
                  <a:schemeClr val="bg2"/>
                </a:solidFill>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b="1">
                <a:solidFill>
                  <a:schemeClr val="bg2"/>
                </a:solidFill>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a:lstStyle>
          <a:p>
            <a:pPr>
              <a:spcBef>
                <a:spcPts val="0"/>
              </a:spcBef>
              <a:spcAft>
                <a:spcPts val="0"/>
              </a:spcAft>
              <a:buFont typeface="Wingdings" pitchFamily="2" charset="2"/>
              <a:buChar char=""/>
            </a:pPr>
            <a:r>
              <a:rPr lang="en-US" sz="2500" u="none" kern="0" dirty="0"/>
              <a:t>Perform initial rendezvous with “lighting cues”</a:t>
            </a:r>
          </a:p>
          <a:p>
            <a:pPr>
              <a:spcBef>
                <a:spcPts val="0"/>
              </a:spcBef>
              <a:spcAft>
                <a:spcPts val="0"/>
              </a:spcAft>
              <a:buFont typeface="Wingdings" pitchFamily="2" charset="2"/>
              <a:buChar char=""/>
            </a:pPr>
            <a:r>
              <a:rPr lang="en-US" sz="2500" u="none" kern="0" dirty="0"/>
              <a:t>HTSC is cooled below its critical temperature (N</a:t>
            </a:r>
            <a:r>
              <a:rPr lang="en-US" sz="2500" u="none" kern="0" baseline="-25000" dirty="0"/>
              <a:t>2 </a:t>
            </a:r>
            <a:r>
              <a:rPr lang="en-US" sz="2500" u="none" kern="0" dirty="0"/>
              <a:t>or cryocooler)</a:t>
            </a:r>
          </a:p>
          <a:p>
            <a:pPr>
              <a:spcBef>
                <a:spcPts val="0"/>
              </a:spcBef>
              <a:spcAft>
                <a:spcPts val="0"/>
              </a:spcAft>
              <a:buFont typeface="Wingdings" pitchFamily="2" charset="2"/>
              <a:buChar char=""/>
            </a:pPr>
            <a:r>
              <a:rPr lang="en-US" sz="2500" u="none" kern="0" dirty="0"/>
              <a:t>EM controls interaction between chaser and runner</a:t>
            </a:r>
          </a:p>
        </p:txBody>
      </p:sp>
      <p:pic>
        <p:nvPicPr>
          <p:cNvPr id="4" name="Picture 3" descr="A picture containing text&#10;&#10;Description automatically generated">
            <a:extLst>
              <a:ext uri="{FF2B5EF4-FFF2-40B4-BE49-F238E27FC236}">
                <a16:creationId xmlns:a16="http://schemas.microsoft.com/office/drawing/2014/main" id="{8E129B06-CA2E-47B9-997C-35E63D9CF80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167" t="5031" r="31667"/>
          <a:stretch/>
        </p:blipFill>
        <p:spPr>
          <a:xfrm>
            <a:off x="980010" y="4393900"/>
            <a:ext cx="2173687" cy="1687512"/>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C4BA2EA3-DC71-46E1-BDEA-D6F2166CD6F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0000" t="36151" r="35001" b="13070"/>
          <a:stretch/>
        </p:blipFill>
        <p:spPr>
          <a:xfrm>
            <a:off x="4540250" y="4038600"/>
            <a:ext cx="2597727" cy="1905000"/>
          </a:xfrm>
          <a:prstGeom prst="rect">
            <a:avLst/>
          </a:prstGeom>
        </p:spPr>
      </p:pic>
      <p:cxnSp>
        <p:nvCxnSpPr>
          <p:cNvPr id="15" name="Straight Arrow Connector 14">
            <a:extLst>
              <a:ext uri="{FF2B5EF4-FFF2-40B4-BE49-F238E27FC236}">
                <a16:creationId xmlns:a16="http://schemas.microsoft.com/office/drawing/2014/main" id="{B6BFDE5F-921F-47EC-99C8-925DC9C6667B}"/>
              </a:ext>
            </a:extLst>
          </p:cNvPr>
          <p:cNvCxnSpPr>
            <a:cxnSpLocks/>
          </p:cNvCxnSpPr>
          <p:nvPr/>
        </p:nvCxnSpPr>
        <p:spPr bwMode="auto">
          <a:xfrm flipH="1">
            <a:off x="2819400" y="5489635"/>
            <a:ext cx="2641370" cy="361950"/>
          </a:xfrm>
          <a:prstGeom prst="straightConnector1">
            <a:avLst/>
          </a:prstGeom>
          <a:solidFill>
            <a:schemeClr val="accent1"/>
          </a:solidFill>
          <a:ln w="19050" cap="flat" cmpd="sng" algn="ctr">
            <a:solidFill>
              <a:srgbClr val="FF0000"/>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7" name="Straight Arrow Connector 16">
            <a:extLst>
              <a:ext uri="{FF2B5EF4-FFF2-40B4-BE49-F238E27FC236}">
                <a16:creationId xmlns:a16="http://schemas.microsoft.com/office/drawing/2014/main" id="{BF201C6E-D579-46FE-99E5-20EC40027013}"/>
              </a:ext>
            </a:extLst>
          </p:cNvPr>
          <p:cNvCxnSpPr>
            <a:cxnSpLocks/>
          </p:cNvCxnSpPr>
          <p:nvPr/>
        </p:nvCxnSpPr>
        <p:spPr bwMode="auto">
          <a:xfrm flipH="1">
            <a:off x="2819400" y="5095875"/>
            <a:ext cx="2552470" cy="333375"/>
          </a:xfrm>
          <a:prstGeom prst="straightConnector1">
            <a:avLst/>
          </a:prstGeom>
          <a:solidFill>
            <a:schemeClr val="accent1"/>
          </a:solidFill>
          <a:ln w="19050" cap="flat" cmpd="sng" algn="ctr">
            <a:solidFill>
              <a:srgbClr val="FF0000"/>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8" name="Straight Arrow Connector 17">
            <a:extLst>
              <a:ext uri="{FF2B5EF4-FFF2-40B4-BE49-F238E27FC236}">
                <a16:creationId xmlns:a16="http://schemas.microsoft.com/office/drawing/2014/main" id="{760E1604-6126-4C85-AA49-BFB6B2952B00}"/>
              </a:ext>
            </a:extLst>
          </p:cNvPr>
          <p:cNvCxnSpPr>
            <a:cxnSpLocks/>
          </p:cNvCxnSpPr>
          <p:nvPr/>
        </p:nvCxnSpPr>
        <p:spPr bwMode="auto">
          <a:xfrm flipH="1">
            <a:off x="2743200" y="4686300"/>
            <a:ext cx="2628670" cy="304800"/>
          </a:xfrm>
          <a:prstGeom prst="straightConnector1">
            <a:avLst/>
          </a:prstGeom>
          <a:solidFill>
            <a:schemeClr val="accent1"/>
          </a:solidFill>
          <a:ln w="19050" cap="flat" cmpd="sng" algn="ctr">
            <a:solidFill>
              <a:srgbClr val="FF0000"/>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9" name="TextBox 18">
            <a:extLst>
              <a:ext uri="{FF2B5EF4-FFF2-40B4-BE49-F238E27FC236}">
                <a16:creationId xmlns:a16="http://schemas.microsoft.com/office/drawing/2014/main" id="{D096E590-B499-4467-9321-8A98F65CE525}"/>
              </a:ext>
            </a:extLst>
          </p:cNvPr>
          <p:cNvSpPr txBox="1"/>
          <p:nvPr/>
        </p:nvSpPr>
        <p:spPr>
          <a:xfrm>
            <a:off x="1981200" y="6172200"/>
            <a:ext cx="918841" cy="400110"/>
          </a:xfrm>
          <a:prstGeom prst="rect">
            <a:avLst/>
          </a:prstGeom>
          <a:noFill/>
        </p:spPr>
        <p:txBody>
          <a:bodyPr wrap="none" rtlCol="0">
            <a:spAutoFit/>
          </a:bodyPr>
          <a:lstStyle/>
          <a:p>
            <a:r>
              <a:rPr lang="en-US" sz="2000" u="none" dirty="0">
                <a:solidFill>
                  <a:schemeClr val="bg2"/>
                </a:solidFill>
              </a:rPr>
              <a:t>Runner</a:t>
            </a:r>
          </a:p>
        </p:txBody>
      </p:sp>
      <p:sp>
        <p:nvSpPr>
          <p:cNvPr id="20" name="TextBox 19">
            <a:extLst>
              <a:ext uri="{FF2B5EF4-FFF2-40B4-BE49-F238E27FC236}">
                <a16:creationId xmlns:a16="http://schemas.microsoft.com/office/drawing/2014/main" id="{28C3D116-A822-4CFA-81DB-A907621CC6EE}"/>
              </a:ext>
            </a:extLst>
          </p:cNvPr>
          <p:cNvSpPr txBox="1"/>
          <p:nvPr/>
        </p:nvSpPr>
        <p:spPr>
          <a:xfrm>
            <a:off x="6019800" y="6172200"/>
            <a:ext cx="869149" cy="400110"/>
          </a:xfrm>
          <a:prstGeom prst="rect">
            <a:avLst/>
          </a:prstGeom>
          <a:noFill/>
        </p:spPr>
        <p:txBody>
          <a:bodyPr wrap="none" rtlCol="0">
            <a:spAutoFit/>
          </a:bodyPr>
          <a:lstStyle/>
          <a:p>
            <a:r>
              <a:rPr lang="en-US" sz="2000" u="none" dirty="0">
                <a:solidFill>
                  <a:schemeClr val="bg2"/>
                </a:solidFill>
              </a:rPr>
              <a:t>Chaser</a:t>
            </a:r>
          </a:p>
        </p:txBody>
      </p:sp>
      <p:sp>
        <p:nvSpPr>
          <p:cNvPr id="21" name="TextBox 20">
            <a:extLst>
              <a:ext uri="{FF2B5EF4-FFF2-40B4-BE49-F238E27FC236}">
                <a16:creationId xmlns:a16="http://schemas.microsoft.com/office/drawing/2014/main" id="{FFCE2584-FCFD-4F31-9998-6C1E01BC295C}"/>
              </a:ext>
            </a:extLst>
          </p:cNvPr>
          <p:cNvSpPr txBox="1"/>
          <p:nvPr/>
        </p:nvSpPr>
        <p:spPr>
          <a:xfrm rot="21236832">
            <a:off x="3097995" y="4456052"/>
            <a:ext cx="1784078" cy="400110"/>
          </a:xfrm>
          <a:prstGeom prst="rect">
            <a:avLst/>
          </a:prstGeom>
          <a:noFill/>
        </p:spPr>
        <p:txBody>
          <a:bodyPr wrap="none" rtlCol="0">
            <a:spAutoFit/>
          </a:bodyPr>
          <a:lstStyle/>
          <a:p>
            <a:r>
              <a:rPr lang="en-US" sz="2000" b="1" u="none" dirty="0">
                <a:solidFill>
                  <a:srgbClr val="C00000"/>
                </a:solidFill>
              </a:rPr>
              <a:t>Magnetic Flux</a:t>
            </a:r>
          </a:p>
        </p:txBody>
      </p:sp>
    </p:spTree>
    <p:extLst>
      <p:ext uri="{BB962C8B-B14F-4D97-AF65-F5344CB8AC3E}">
        <p14:creationId xmlns:p14="http://schemas.microsoft.com/office/powerpoint/2010/main" val="310231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pic>
        <p:nvPicPr>
          <p:cNvPr id="93" name="Picture 92" descr="A picture containing text&#10;&#10;Description automatically generated">
            <a:extLst>
              <a:ext uri="{FF2B5EF4-FFF2-40B4-BE49-F238E27FC236}">
                <a16:creationId xmlns:a16="http://schemas.microsoft.com/office/drawing/2014/main" id="{8850EF66-EB01-4CAC-8EA6-3447AC12723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008" t="15502" r="33179" b="7900"/>
          <a:stretch/>
        </p:blipFill>
        <p:spPr>
          <a:xfrm>
            <a:off x="273901" y="1770430"/>
            <a:ext cx="3687889" cy="2697147"/>
          </a:xfrm>
          <a:prstGeom prst="rect">
            <a:avLst/>
          </a:prstGeom>
        </p:spPr>
      </p:pic>
      <p:sp>
        <p:nvSpPr>
          <p:cNvPr id="300" name="Google Shape;300;p5"/>
          <p:cNvSpPr txBox="1">
            <a:spLocks noGrp="1"/>
          </p:cNvSpPr>
          <p:nvPr>
            <p:ph type="title"/>
          </p:nvPr>
        </p:nvSpPr>
        <p:spPr>
          <a:xfrm>
            <a:off x="457200" y="1143000"/>
            <a:ext cx="8382000" cy="715057"/>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500" dirty="0">
                <a:latin typeface="+mn-lt"/>
              </a:rPr>
              <a:t>Methodology</a:t>
            </a:r>
            <a:endParaRPr sz="3500" dirty="0">
              <a:latin typeface="+mn-lt"/>
            </a:endParaRPr>
          </a:p>
        </p:txBody>
      </p:sp>
      <p:pic>
        <p:nvPicPr>
          <p:cNvPr id="3" name="Picture 2" descr="Diagram&#10;&#10;Description automatically generated">
            <a:extLst>
              <a:ext uri="{FF2B5EF4-FFF2-40B4-BE49-F238E27FC236}">
                <a16:creationId xmlns:a16="http://schemas.microsoft.com/office/drawing/2014/main" id="{C3823AB3-A482-408E-857A-AA346F04E5A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689" t="8750" r="27752" b="6228"/>
          <a:stretch/>
        </p:blipFill>
        <p:spPr>
          <a:xfrm>
            <a:off x="457200" y="4430614"/>
            <a:ext cx="3310850" cy="2388040"/>
          </a:xfrm>
          <a:prstGeom prst="rect">
            <a:avLst/>
          </a:prstGeom>
        </p:spPr>
      </p:pic>
      <p:cxnSp>
        <p:nvCxnSpPr>
          <p:cNvPr id="7" name="Connector: Elbow 6">
            <a:extLst>
              <a:ext uri="{FF2B5EF4-FFF2-40B4-BE49-F238E27FC236}">
                <a16:creationId xmlns:a16="http://schemas.microsoft.com/office/drawing/2014/main" id="{131F5725-9908-4B32-AF49-5B0DFC0FB529}"/>
              </a:ext>
            </a:extLst>
          </p:cNvPr>
          <p:cNvCxnSpPr>
            <a:cxnSpLocks/>
            <a:endCxn id="21" idx="1"/>
          </p:cNvCxnSpPr>
          <p:nvPr/>
        </p:nvCxnSpPr>
        <p:spPr bwMode="auto">
          <a:xfrm flipV="1">
            <a:off x="2133600" y="2555627"/>
            <a:ext cx="2674752" cy="5734"/>
          </a:xfrm>
          <a:prstGeom prst="bentConnector3">
            <a:avLst>
              <a:gd name="adj1" fmla="val 50000"/>
            </a:avLst>
          </a:prstGeom>
          <a:solidFill>
            <a:schemeClr val="accent1"/>
          </a:solidFill>
          <a:ln w="19050"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7" name="Connector: Elbow 16">
            <a:extLst>
              <a:ext uri="{FF2B5EF4-FFF2-40B4-BE49-F238E27FC236}">
                <a16:creationId xmlns:a16="http://schemas.microsoft.com/office/drawing/2014/main" id="{6E624F4D-2172-4A5A-AF63-7C53D2C4B2B9}"/>
              </a:ext>
            </a:extLst>
          </p:cNvPr>
          <p:cNvCxnSpPr>
            <a:cxnSpLocks/>
          </p:cNvCxnSpPr>
          <p:nvPr/>
        </p:nvCxnSpPr>
        <p:spPr bwMode="auto">
          <a:xfrm>
            <a:off x="3641597" y="2111969"/>
            <a:ext cx="1159003" cy="167203"/>
          </a:xfrm>
          <a:prstGeom prst="bentConnector3">
            <a:avLst>
              <a:gd name="adj1" fmla="val 50000"/>
            </a:avLst>
          </a:prstGeom>
          <a:solidFill>
            <a:schemeClr val="accent1"/>
          </a:solidFill>
          <a:ln w="19050"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8" name="TextBox 17">
            <a:extLst>
              <a:ext uri="{FF2B5EF4-FFF2-40B4-BE49-F238E27FC236}">
                <a16:creationId xmlns:a16="http://schemas.microsoft.com/office/drawing/2014/main" id="{CA5198E6-9A2B-42CF-A5FF-452FA261CEE3}"/>
              </a:ext>
            </a:extLst>
          </p:cNvPr>
          <p:cNvSpPr txBox="1"/>
          <p:nvPr/>
        </p:nvSpPr>
        <p:spPr>
          <a:xfrm>
            <a:off x="4808352" y="2058432"/>
            <a:ext cx="1749325" cy="400110"/>
          </a:xfrm>
          <a:prstGeom prst="rect">
            <a:avLst/>
          </a:prstGeom>
          <a:noFill/>
        </p:spPr>
        <p:txBody>
          <a:bodyPr wrap="none" rtlCol="0">
            <a:spAutoFit/>
          </a:bodyPr>
          <a:lstStyle/>
          <a:p>
            <a:r>
              <a:rPr lang="en-US" sz="2000" u="none" dirty="0">
                <a:solidFill>
                  <a:schemeClr val="bg2"/>
                </a:solidFill>
              </a:rPr>
              <a:t>3U Solar Panels</a:t>
            </a:r>
          </a:p>
        </p:txBody>
      </p:sp>
      <p:sp>
        <p:nvSpPr>
          <p:cNvPr id="21" name="TextBox 20">
            <a:extLst>
              <a:ext uri="{FF2B5EF4-FFF2-40B4-BE49-F238E27FC236}">
                <a16:creationId xmlns:a16="http://schemas.microsoft.com/office/drawing/2014/main" id="{2D0B623D-4C8B-48FC-AF07-B81F678D1E5C}"/>
              </a:ext>
            </a:extLst>
          </p:cNvPr>
          <p:cNvSpPr txBox="1"/>
          <p:nvPr/>
        </p:nvSpPr>
        <p:spPr>
          <a:xfrm>
            <a:off x="4808352" y="2355572"/>
            <a:ext cx="1833515" cy="400110"/>
          </a:xfrm>
          <a:prstGeom prst="rect">
            <a:avLst/>
          </a:prstGeom>
          <a:noFill/>
        </p:spPr>
        <p:txBody>
          <a:bodyPr wrap="none" rtlCol="0">
            <a:spAutoFit/>
          </a:bodyPr>
          <a:lstStyle/>
          <a:p>
            <a:r>
              <a:rPr lang="en-US" sz="2000" u="none" dirty="0">
                <a:solidFill>
                  <a:schemeClr val="bg2"/>
                </a:solidFill>
              </a:rPr>
              <a:t>Thruster Nozzle</a:t>
            </a:r>
          </a:p>
        </p:txBody>
      </p:sp>
      <p:sp>
        <p:nvSpPr>
          <p:cNvPr id="25" name="TextBox 24">
            <a:extLst>
              <a:ext uri="{FF2B5EF4-FFF2-40B4-BE49-F238E27FC236}">
                <a16:creationId xmlns:a16="http://schemas.microsoft.com/office/drawing/2014/main" id="{CAC7BE4F-2734-4D69-AC49-E5D39CE0D85A}"/>
              </a:ext>
            </a:extLst>
          </p:cNvPr>
          <p:cNvSpPr txBox="1"/>
          <p:nvPr/>
        </p:nvSpPr>
        <p:spPr>
          <a:xfrm>
            <a:off x="4808352" y="2812438"/>
            <a:ext cx="1997663" cy="400110"/>
          </a:xfrm>
          <a:prstGeom prst="rect">
            <a:avLst/>
          </a:prstGeom>
          <a:noFill/>
        </p:spPr>
        <p:txBody>
          <a:bodyPr wrap="none" rtlCol="0">
            <a:spAutoFit/>
          </a:bodyPr>
          <a:lstStyle/>
          <a:p>
            <a:r>
              <a:rPr lang="en-US" sz="2000" u="none" dirty="0">
                <a:solidFill>
                  <a:schemeClr val="bg2"/>
                </a:solidFill>
              </a:rPr>
              <a:t>Integrated ADCS </a:t>
            </a:r>
          </a:p>
        </p:txBody>
      </p:sp>
      <p:sp>
        <p:nvSpPr>
          <p:cNvPr id="26" name="TextBox 25">
            <a:extLst>
              <a:ext uri="{FF2B5EF4-FFF2-40B4-BE49-F238E27FC236}">
                <a16:creationId xmlns:a16="http://schemas.microsoft.com/office/drawing/2014/main" id="{7A6B4754-9E55-44F1-886A-09F60DDAA957}"/>
              </a:ext>
            </a:extLst>
          </p:cNvPr>
          <p:cNvSpPr txBox="1"/>
          <p:nvPr/>
        </p:nvSpPr>
        <p:spPr>
          <a:xfrm>
            <a:off x="4841482" y="3514019"/>
            <a:ext cx="903774" cy="400110"/>
          </a:xfrm>
          <a:prstGeom prst="rect">
            <a:avLst/>
          </a:prstGeom>
          <a:noFill/>
        </p:spPr>
        <p:txBody>
          <a:bodyPr wrap="none" rtlCol="0">
            <a:spAutoFit/>
          </a:bodyPr>
          <a:lstStyle/>
          <a:p>
            <a:r>
              <a:rPr lang="en-US" sz="2000" u="none" dirty="0">
                <a:solidFill>
                  <a:schemeClr val="bg2"/>
                </a:solidFill>
              </a:rPr>
              <a:t>Battery</a:t>
            </a:r>
          </a:p>
        </p:txBody>
      </p:sp>
      <p:sp>
        <p:nvSpPr>
          <p:cNvPr id="36" name="TextBox 35">
            <a:extLst>
              <a:ext uri="{FF2B5EF4-FFF2-40B4-BE49-F238E27FC236}">
                <a16:creationId xmlns:a16="http://schemas.microsoft.com/office/drawing/2014/main" id="{495AE3F2-CB12-42A6-A5EB-3CA253ACE118}"/>
              </a:ext>
            </a:extLst>
          </p:cNvPr>
          <p:cNvSpPr txBox="1"/>
          <p:nvPr/>
        </p:nvSpPr>
        <p:spPr>
          <a:xfrm>
            <a:off x="4818291" y="3900262"/>
            <a:ext cx="2217401" cy="400110"/>
          </a:xfrm>
          <a:prstGeom prst="rect">
            <a:avLst/>
          </a:prstGeom>
          <a:noFill/>
        </p:spPr>
        <p:txBody>
          <a:bodyPr wrap="square" rtlCol="0">
            <a:spAutoFit/>
          </a:bodyPr>
          <a:lstStyle/>
          <a:p>
            <a:r>
              <a:rPr lang="en-US" sz="2000" u="none" dirty="0">
                <a:solidFill>
                  <a:schemeClr val="bg2"/>
                </a:solidFill>
              </a:rPr>
              <a:t>Cryocooler + HTCS</a:t>
            </a:r>
          </a:p>
        </p:txBody>
      </p:sp>
      <p:cxnSp>
        <p:nvCxnSpPr>
          <p:cNvPr id="37" name="Connector: Elbow 36">
            <a:extLst>
              <a:ext uri="{FF2B5EF4-FFF2-40B4-BE49-F238E27FC236}">
                <a16:creationId xmlns:a16="http://schemas.microsoft.com/office/drawing/2014/main" id="{1138E04E-BBC7-4E37-A023-6E340CB2725B}"/>
              </a:ext>
            </a:extLst>
          </p:cNvPr>
          <p:cNvCxnSpPr>
            <a:cxnSpLocks/>
          </p:cNvCxnSpPr>
          <p:nvPr/>
        </p:nvCxnSpPr>
        <p:spPr bwMode="auto">
          <a:xfrm>
            <a:off x="2362200" y="4243691"/>
            <a:ext cx="2479282" cy="292245"/>
          </a:xfrm>
          <a:prstGeom prst="bentConnector3">
            <a:avLst>
              <a:gd name="adj1" fmla="val 50000"/>
            </a:avLst>
          </a:prstGeom>
          <a:solidFill>
            <a:schemeClr val="accent1"/>
          </a:solidFill>
          <a:ln w="19050"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8" name="TextBox 37">
            <a:extLst>
              <a:ext uri="{FF2B5EF4-FFF2-40B4-BE49-F238E27FC236}">
                <a16:creationId xmlns:a16="http://schemas.microsoft.com/office/drawing/2014/main" id="{2EF09933-FBBD-4700-A959-0AEDB55D2EEF}"/>
              </a:ext>
            </a:extLst>
          </p:cNvPr>
          <p:cNvSpPr txBox="1"/>
          <p:nvPr/>
        </p:nvSpPr>
        <p:spPr>
          <a:xfrm>
            <a:off x="4841482" y="4294035"/>
            <a:ext cx="1992853" cy="400110"/>
          </a:xfrm>
          <a:prstGeom prst="rect">
            <a:avLst/>
          </a:prstGeom>
          <a:noFill/>
        </p:spPr>
        <p:txBody>
          <a:bodyPr wrap="none" rtlCol="0">
            <a:spAutoFit/>
          </a:bodyPr>
          <a:lstStyle/>
          <a:p>
            <a:r>
              <a:rPr lang="en-US" sz="2000" u="none" dirty="0">
                <a:solidFill>
                  <a:schemeClr val="bg2"/>
                </a:solidFill>
              </a:rPr>
              <a:t>Damping Material</a:t>
            </a:r>
          </a:p>
        </p:txBody>
      </p:sp>
      <p:cxnSp>
        <p:nvCxnSpPr>
          <p:cNvPr id="44" name="Connector: Elbow 43">
            <a:extLst>
              <a:ext uri="{FF2B5EF4-FFF2-40B4-BE49-F238E27FC236}">
                <a16:creationId xmlns:a16="http://schemas.microsoft.com/office/drawing/2014/main" id="{D89CF824-9FA0-4FF9-858B-B930420D1A4C}"/>
              </a:ext>
            </a:extLst>
          </p:cNvPr>
          <p:cNvCxnSpPr>
            <a:cxnSpLocks/>
            <a:endCxn id="45" idx="1"/>
          </p:cNvCxnSpPr>
          <p:nvPr/>
        </p:nvCxnSpPr>
        <p:spPr bwMode="auto">
          <a:xfrm>
            <a:off x="2133600" y="4657276"/>
            <a:ext cx="2707882" cy="117137"/>
          </a:xfrm>
          <a:prstGeom prst="bentConnector3">
            <a:avLst>
              <a:gd name="adj1" fmla="val 50000"/>
            </a:avLst>
          </a:prstGeom>
          <a:solidFill>
            <a:schemeClr val="accent1"/>
          </a:solidFill>
          <a:ln w="19050"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45" name="TextBox 44">
            <a:extLst>
              <a:ext uri="{FF2B5EF4-FFF2-40B4-BE49-F238E27FC236}">
                <a16:creationId xmlns:a16="http://schemas.microsoft.com/office/drawing/2014/main" id="{80235938-5770-45AD-9DC3-7B83A5CA1213}"/>
              </a:ext>
            </a:extLst>
          </p:cNvPr>
          <p:cNvSpPr txBox="1"/>
          <p:nvPr/>
        </p:nvSpPr>
        <p:spPr>
          <a:xfrm>
            <a:off x="4841482" y="4574358"/>
            <a:ext cx="1742785" cy="400110"/>
          </a:xfrm>
          <a:prstGeom prst="rect">
            <a:avLst/>
          </a:prstGeom>
          <a:noFill/>
        </p:spPr>
        <p:txBody>
          <a:bodyPr wrap="square" rtlCol="0">
            <a:spAutoFit/>
          </a:bodyPr>
          <a:lstStyle/>
          <a:p>
            <a:r>
              <a:rPr lang="en-US" sz="2000" u="none" dirty="0">
                <a:solidFill>
                  <a:schemeClr val="bg2"/>
                </a:solidFill>
              </a:rPr>
              <a:t>Electromagnets</a:t>
            </a:r>
          </a:p>
        </p:txBody>
      </p:sp>
      <p:sp>
        <p:nvSpPr>
          <p:cNvPr id="48" name="TextBox 47">
            <a:extLst>
              <a:ext uri="{FF2B5EF4-FFF2-40B4-BE49-F238E27FC236}">
                <a16:creationId xmlns:a16="http://schemas.microsoft.com/office/drawing/2014/main" id="{D2DA71DD-C7B3-4E58-9C97-65E3B65F3F6D}"/>
              </a:ext>
            </a:extLst>
          </p:cNvPr>
          <p:cNvSpPr txBox="1"/>
          <p:nvPr/>
        </p:nvSpPr>
        <p:spPr>
          <a:xfrm>
            <a:off x="4841482" y="4815485"/>
            <a:ext cx="2855397" cy="400110"/>
          </a:xfrm>
          <a:prstGeom prst="rect">
            <a:avLst/>
          </a:prstGeom>
          <a:noFill/>
        </p:spPr>
        <p:txBody>
          <a:bodyPr wrap="none" rtlCol="0">
            <a:spAutoFit/>
          </a:bodyPr>
          <a:lstStyle/>
          <a:p>
            <a:r>
              <a:rPr lang="en-US" sz="2000" u="none" dirty="0">
                <a:solidFill>
                  <a:schemeClr val="bg2"/>
                </a:solidFill>
              </a:rPr>
              <a:t>Body Mounted Solar Panel</a:t>
            </a:r>
          </a:p>
        </p:txBody>
      </p:sp>
      <p:cxnSp>
        <p:nvCxnSpPr>
          <p:cNvPr id="55" name="Straight Connector 54">
            <a:extLst>
              <a:ext uri="{FF2B5EF4-FFF2-40B4-BE49-F238E27FC236}">
                <a16:creationId xmlns:a16="http://schemas.microsoft.com/office/drawing/2014/main" id="{8747A046-9B70-4DB4-96D7-96561576F058}"/>
              </a:ext>
            </a:extLst>
          </p:cNvPr>
          <p:cNvCxnSpPr>
            <a:cxnSpLocks/>
          </p:cNvCxnSpPr>
          <p:nvPr/>
        </p:nvCxnSpPr>
        <p:spPr bwMode="auto">
          <a:xfrm>
            <a:off x="2362200" y="4148732"/>
            <a:ext cx="2499160" cy="0"/>
          </a:xfrm>
          <a:prstGeom prst="line">
            <a:avLst/>
          </a:prstGeom>
          <a:solidFill>
            <a:schemeClr val="accent1"/>
          </a:solidFill>
          <a:ln w="19050"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0" name="Connector: Elbow 69">
            <a:extLst>
              <a:ext uri="{FF2B5EF4-FFF2-40B4-BE49-F238E27FC236}">
                <a16:creationId xmlns:a16="http://schemas.microsoft.com/office/drawing/2014/main" id="{051DD368-3045-401A-B115-83DBCF1E9AB6}"/>
              </a:ext>
            </a:extLst>
          </p:cNvPr>
          <p:cNvCxnSpPr>
            <a:cxnSpLocks/>
          </p:cNvCxnSpPr>
          <p:nvPr/>
        </p:nvCxnSpPr>
        <p:spPr bwMode="auto">
          <a:xfrm flipV="1">
            <a:off x="2362200" y="3013719"/>
            <a:ext cx="2456091" cy="295265"/>
          </a:xfrm>
          <a:prstGeom prst="bentConnector3">
            <a:avLst>
              <a:gd name="adj1" fmla="val 50000"/>
            </a:avLst>
          </a:prstGeom>
          <a:solidFill>
            <a:schemeClr val="accent1"/>
          </a:solidFill>
          <a:ln w="19050"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1" name="TextBox 70">
            <a:extLst>
              <a:ext uri="{FF2B5EF4-FFF2-40B4-BE49-F238E27FC236}">
                <a16:creationId xmlns:a16="http://schemas.microsoft.com/office/drawing/2014/main" id="{DB103E9A-CDF3-4371-8320-A4AF27C3D99A}"/>
              </a:ext>
            </a:extLst>
          </p:cNvPr>
          <p:cNvSpPr txBox="1"/>
          <p:nvPr/>
        </p:nvSpPr>
        <p:spPr>
          <a:xfrm>
            <a:off x="4838760" y="3225529"/>
            <a:ext cx="2443233" cy="400110"/>
          </a:xfrm>
          <a:prstGeom prst="rect">
            <a:avLst/>
          </a:prstGeom>
          <a:noFill/>
        </p:spPr>
        <p:txBody>
          <a:bodyPr wrap="none" rtlCol="0">
            <a:spAutoFit/>
          </a:bodyPr>
          <a:lstStyle/>
          <a:p>
            <a:r>
              <a:rPr lang="en-US" sz="2000" u="none" dirty="0">
                <a:solidFill>
                  <a:schemeClr val="bg2"/>
                </a:solidFill>
              </a:rPr>
              <a:t>S-Band Patch Antenna</a:t>
            </a:r>
          </a:p>
        </p:txBody>
      </p:sp>
      <p:cxnSp>
        <p:nvCxnSpPr>
          <p:cNvPr id="82" name="Straight Connector 81">
            <a:extLst>
              <a:ext uri="{FF2B5EF4-FFF2-40B4-BE49-F238E27FC236}">
                <a16:creationId xmlns:a16="http://schemas.microsoft.com/office/drawing/2014/main" id="{7BA6649F-8A1A-45D7-ADB2-3DB9AF91748C}"/>
              </a:ext>
            </a:extLst>
          </p:cNvPr>
          <p:cNvCxnSpPr>
            <a:cxnSpLocks/>
          </p:cNvCxnSpPr>
          <p:nvPr/>
        </p:nvCxnSpPr>
        <p:spPr bwMode="auto">
          <a:xfrm flipV="1">
            <a:off x="1981200" y="3447151"/>
            <a:ext cx="2837091" cy="3466"/>
          </a:xfrm>
          <a:prstGeom prst="line">
            <a:avLst/>
          </a:prstGeom>
          <a:solidFill>
            <a:schemeClr val="accent1"/>
          </a:solidFill>
          <a:ln w="19050"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5" name="Connector: Elbow 84">
            <a:extLst>
              <a:ext uri="{FF2B5EF4-FFF2-40B4-BE49-F238E27FC236}">
                <a16:creationId xmlns:a16="http://schemas.microsoft.com/office/drawing/2014/main" id="{A6107D98-3E9A-4D43-834F-309B8EAE8524}"/>
              </a:ext>
            </a:extLst>
          </p:cNvPr>
          <p:cNvCxnSpPr>
            <a:cxnSpLocks/>
          </p:cNvCxnSpPr>
          <p:nvPr/>
        </p:nvCxnSpPr>
        <p:spPr bwMode="auto">
          <a:xfrm flipV="1">
            <a:off x="2388704" y="3721762"/>
            <a:ext cx="2452778" cy="230789"/>
          </a:xfrm>
          <a:prstGeom prst="bentConnector3">
            <a:avLst>
              <a:gd name="adj1" fmla="val 50000"/>
            </a:avLst>
          </a:prstGeom>
          <a:solidFill>
            <a:schemeClr val="accent1"/>
          </a:solidFill>
          <a:ln w="19050"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7" name="Straight Connector 86">
            <a:extLst>
              <a:ext uri="{FF2B5EF4-FFF2-40B4-BE49-F238E27FC236}">
                <a16:creationId xmlns:a16="http://schemas.microsoft.com/office/drawing/2014/main" id="{DBD29C1A-5ACC-4F9C-B9BE-31C768DE4BB5}"/>
              </a:ext>
            </a:extLst>
          </p:cNvPr>
          <p:cNvCxnSpPr/>
          <p:nvPr/>
        </p:nvCxnSpPr>
        <p:spPr bwMode="auto">
          <a:xfrm>
            <a:off x="2388704" y="5028325"/>
            <a:ext cx="2479282" cy="0"/>
          </a:xfrm>
          <a:prstGeom prst="line">
            <a:avLst/>
          </a:prstGeom>
          <a:solidFill>
            <a:schemeClr val="accent1"/>
          </a:solidFill>
          <a:ln w="19050"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88" name="TextBox 87">
            <a:extLst>
              <a:ext uri="{FF2B5EF4-FFF2-40B4-BE49-F238E27FC236}">
                <a16:creationId xmlns:a16="http://schemas.microsoft.com/office/drawing/2014/main" id="{CA8159F5-263B-4E2F-A990-3A6A62A926D5}"/>
              </a:ext>
            </a:extLst>
          </p:cNvPr>
          <p:cNvSpPr txBox="1"/>
          <p:nvPr/>
        </p:nvSpPr>
        <p:spPr>
          <a:xfrm>
            <a:off x="4894490" y="5124095"/>
            <a:ext cx="2347117" cy="400110"/>
          </a:xfrm>
          <a:prstGeom prst="rect">
            <a:avLst/>
          </a:prstGeom>
          <a:noFill/>
        </p:spPr>
        <p:txBody>
          <a:bodyPr wrap="none" rtlCol="0">
            <a:spAutoFit/>
          </a:bodyPr>
          <a:lstStyle/>
          <a:p>
            <a:r>
              <a:rPr lang="en-US" sz="2000" u="none" dirty="0">
                <a:solidFill>
                  <a:schemeClr val="bg2"/>
                </a:solidFill>
              </a:rPr>
              <a:t>On-Board Computer</a:t>
            </a:r>
          </a:p>
        </p:txBody>
      </p:sp>
      <p:cxnSp>
        <p:nvCxnSpPr>
          <p:cNvPr id="89" name="Straight Connector 88">
            <a:extLst>
              <a:ext uri="{FF2B5EF4-FFF2-40B4-BE49-F238E27FC236}">
                <a16:creationId xmlns:a16="http://schemas.microsoft.com/office/drawing/2014/main" id="{5F37C8D5-B733-4675-8C0D-16443A44A04F}"/>
              </a:ext>
            </a:extLst>
          </p:cNvPr>
          <p:cNvCxnSpPr>
            <a:cxnSpLocks/>
          </p:cNvCxnSpPr>
          <p:nvPr/>
        </p:nvCxnSpPr>
        <p:spPr bwMode="auto">
          <a:xfrm>
            <a:off x="2362200" y="5336935"/>
            <a:ext cx="2558794" cy="0"/>
          </a:xfrm>
          <a:prstGeom prst="line">
            <a:avLst/>
          </a:prstGeom>
          <a:solidFill>
            <a:schemeClr val="accent1"/>
          </a:solidFill>
          <a:ln w="19050"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7" name="TextBox 26">
            <a:extLst>
              <a:ext uri="{FF2B5EF4-FFF2-40B4-BE49-F238E27FC236}">
                <a16:creationId xmlns:a16="http://schemas.microsoft.com/office/drawing/2014/main" id="{BC14ADA8-FC1A-4B91-B59F-B4C8E8E093B9}"/>
              </a:ext>
            </a:extLst>
          </p:cNvPr>
          <p:cNvSpPr txBox="1"/>
          <p:nvPr/>
        </p:nvSpPr>
        <p:spPr>
          <a:xfrm>
            <a:off x="1600200" y="6439080"/>
            <a:ext cx="1234633" cy="400110"/>
          </a:xfrm>
          <a:prstGeom prst="rect">
            <a:avLst/>
          </a:prstGeom>
          <a:noFill/>
        </p:spPr>
        <p:txBody>
          <a:bodyPr wrap="none" rtlCol="0">
            <a:spAutoFit/>
          </a:bodyPr>
          <a:lstStyle/>
          <a:p>
            <a:r>
              <a:rPr lang="en-US" sz="2000" u="none" dirty="0">
                <a:solidFill>
                  <a:schemeClr val="bg2"/>
                </a:solidFill>
              </a:rPr>
              <a:t>3U Chaser</a:t>
            </a:r>
          </a:p>
        </p:txBody>
      </p:sp>
      <p:sp>
        <p:nvSpPr>
          <p:cNvPr id="28" name="TextBox 27">
            <a:extLst>
              <a:ext uri="{FF2B5EF4-FFF2-40B4-BE49-F238E27FC236}">
                <a16:creationId xmlns:a16="http://schemas.microsoft.com/office/drawing/2014/main" id="{D05AFBF0-829B-4F06-8824-5F6B09259549}"/>
              </a:ext>
            </a:extLst>
          </p:cNvPr>
          <p:cNvSpPr txBox="1"/>
          <p:nvPr/>
        </p:nvSpPr>
        <p:spPr>
          <a:xfrm>
            <a:off x="1524000" y="1806528"/>
            <a:ext cx="1284326" cy="400110"/>
          </a:xfrm>
          <a:prstGeom prst="rect">
            <a:avLst/>
          </a:prstGeom>
          <a:noFill/>
        </p:spPr>
        <p:txBody>
          <a:bodyPr wrap="none" rtlCol="0">
            <a:spAutoFit/>
          </a:bodyPr>
          <a:lstStyle/>
          <a:p>
            <a:r>
              <a:rPr lang="en-US" sz="2000" u="none" dirty="0">
                <a:solidFill>
                  <a:schemeClr val="bg2"/>
                </a:solidFill>
              </a:rPr>
              <a:t>3U Runner</a:t>
            </a:r>
          </a:p>
        </p:txBody>
      </p:sp>
    </p:spTree>
    <p:extLst>
      <p:ext uri="{BB962C8B-B14F-4D97-AF65-F5344CB8AC3E}">
        <p14:creationId xmlns:p14="http://schemas.microsoft.com/office/powerpoint/2010/main" val="4167750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5"/>
          <p:cNvSpPr txBox="1">
            <a:spLocks noGrp="1"/>
          </p:cNvSpPr>
          <p:nvPr>
            <p:ph type="title"/>
          </p:nvPr>
        </p:nvSpPr>
        <p:spPr>
          <a:xfrm>
            <a:off x="457200" y="1143000"/>
            <a:ext cx="8382000" cy="715057"/>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500" dirty="0">
                <a:latin typeface="+mn-lt"/>
              </a:rPr>
              <a:t>Conclusion &amp; Future Work</a:t>
            </a:r>
            <a:endParaRPr sz="3500" dirty="0">
              <a:latin typeface="+mn-lt"/>
            </a:endParaRPr>
          </a:p>
        </p:txBody>
      </p:sp>
      <p:sp>
        <p:nvSpPr>
          <p:cNvPr id="32" name="Google Shape;301;p5">
            <a:extLst>
              <a:ext uri="{FF2B5EF4-FFF2-40B4-BE49-F238E27FC236}">
                <a16:creationId xmlns:a16="http://schemas.microsoft.com/office/drawing/2014/main" id="{0C5DE62E-DE10-4EB0-8672-5BAB0D7978CF}"/>
              </a:ext>
            </a:extLst>
          </p:cNvPr>
          <p:cNvSpPr txBox="1">
            <a:spLocks/>
          </p:cNvSpPr>
          <p:nvPr/>
        </p:nvSpPr>
        <p:spPr bwMode="auto">
          <a:xfrm>
            <a:off x="457200" y="1858057"/>
            <a:ext cx="8229600" cy="15709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spcFirstLastPara="1" vert="horz" wrap="square" lIns="91425" tIns="45700" rIns="91425" bIns="45700" numCol="1" anchor="t" anchorCtr="0" compatLnSpc="1">
            <a:prstTxWarp prst="textNoShape">
              <a:avLst/>
            </a:prstTxWarp>
            <a:noAutofit/>
          </a:bodyPr>
          <a:lstStyle>
            <a:lvl1pPr marL="342900" indent="-342900" algn="l" rtl="0" eaLnBrk="0" fontAlgn="base" hangingPunct="0">
              <a:spcBef>
                <a:spcPct val="20000"/>
              </a:spcBef>
              <a:spcAft>
                <a:spcPct val="0"/>
              </a:spcAft>
              <a:buClr>
                <a:schemeClr val="accent2"/>
              </a:buClr>
              <a:buSzPct val="60000"/>
              <a:buFont typeface="Wingdings" pitchFamily="2" charset="2"/>
              <a:buChar char="l"/>
              <a:defRPr sz="2800" b="1">
                <a:solidFill>
                  <a:schemeClr val="bg2"/>
                </a:solidFill>
                <a:effectLst/>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Wingdings" pitchFamily="2" charset="2"/>
              <a:buChar char="n"/>
              <a:defRPr sz="2800" b="1">
                <a:solidFill>
                  <a:schemeClr val="bg2"/>
                </a:solidFill>
                <a:effectLst/>
                <a:latin typeface="+mn-lt"/>
              </a:defRPr>
            </a:lvl2pPr>
            <a:lvl3pPr marL="1143000" indent="-228600" algn="l" rtl="0" eaLnBrk="0" fontAlgn="base" hangingPunct="0">
              <a:spcBef>
                <a:spcPct val="20000"/>
              </a:spcBef>
              <a:spcAft>
                <a:spcPct val="0"/>
              </a:spcAft>
              <a:buClr>
                <a:schemeClr val="bg1"/>
              </a:buClr>
              <a:buSzPct val="45000"/>
              <a:buFont typeface="Wingdings" pitchFamily="2" charset="2"/>
              <a:buChar char="n"/>
              <a:defRPr sz="2400" b="1">
                <a:solidFill>
                  <a:schemeClr val="bg2"/>
                </a:solidFill>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b="1">
                <a:solidFill>
                  <a:schemeClr val="bg2"/>
                </a:solidFill>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b="1">
                <a:solidFill>
                  <a:schemeClr val="bg2"/>
                </a:solidFill>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b="1">
                <a:solidFill>
                  <a:schemeClr val="tx1"/>
                </a:solidFill>
                <a:effectLst>
                  <a:outerShdw blurRad="38100" dist="38100" dir="2700000" algn="tl">
                    <a:srgbClr val="000000"/>
                  </a:outerShdw>
                </a:effectLst>
                <a:latin typeface="+mn-lt"/>
              </a:defRPr>
            </a:lvl9pPr>
          </a:lstStyle>
          <a:p>
            <a:pPr>
              <a:spcBef>
                <a:spcPts val="0"/>
              </a:spcBef>
              <a:spcAft>
                <a:spcPts val="0"/>
              </a:spcAft>
              <a:buFont typeface="Wingdings" pitchFamily="2" charset="2"/>
              <a:buChar char=""/>
            </a:pPr>
            <a:r>
              <a:rPr lang="en-US" sz="2500" u="none" kern="0" dirty="0"/>
              <a:t>Early-stage development for sizing, system design</a:t>
            </a:r>
          </a:p>
          <a:p>
            <a:pPr>
              <a:spcBef>
                <a:spcPts val="0"/>
              </a:spcBef>
              <a:spcAft>
                <a:spcPts val="0"/>
              </a:spcAft>
              <a:buFont typeface="Wingdings" pitchFamily="2" charset="2"/>
              <a:buChar char=""/>
            </a:pPr>
            <a:r>
              <a:rPr lang="en-US" sz="2500" u="none" kern="0" dirty="0"/>
              <a:t>Flux-pinning can lead to new  levels of non-contact interactions between spacecrafts</a:t>
            </a:r>
          </a:p>
          <a:p>
            <a:pPr>
              <a:spcBef>
                <a:spcPts val="0"/>
              </a:spcBef>
              <a:spcAft>
                <a:spcPts val="0"/>
              </a:spcAft>
              <a:buFont typeface="Wingdings" pitchFamily="2" charset="2"/>
              <a:buChar char=""/>
            </a:pPr>
            <a:r>
              <a:rPr lang="en-US" sz="2500" u="none" kern="0" dirty="0"/>
              <a:t>Vast range of applications possible – lunar ark storage?</a:t>
            </a:r>
          </a:p>
          <a:p>
            <a:pPr>
              <a:spcBef>
                <a:spcPts val="0"/>
              </a:spcBef>
              <a:spcAft>
                <a:spcPts val="0"/>
              </a:spcAft>
              <a:buFont typeface="Wingdings" pitchFamily="2" charset="2"/>
              <a:buChar char=""/>
            </a:pPr>
            <a:endParaRPr lang="en-US" sz="2500" u="none" kern="0" dirty="0"/>
          </a:p>
        </p:txBody>
      </p:sp>
      <p:pic>
        <p:nvPicPr>
          <p:cNvPr id="14" name="Picture 13">
            <a:extLst>
              <a:ext uri="{FF2B5EF4-FFF2-40B4-BE49-F238E27FC236}">
                <a16:creationId xmlns:a16="http://schemas.microsoft.com/office/drawing/2014/main" id="{5A2F1DEB-349A-4B2A-829B-4802E3E58B89}"/>
              </a:ext>
            </a:extLst>
          </p:cNvPr>
          <p:cNvPicPr>
            <a:picLocks noChangeAspect="1"/>
          </p:cNvPicPr>
          <p:nvPr/>
        </p:nvPicPr>
        <p:blipFill rotWithShape="1">
          <a:blip r:embed="rId3">
            <a:extLst>
              <a:ext uri="{28A0092B-C50C-407E-A947-70E740481C1C}">
                <a14:useLocalDpi xmlns:a14="http://schemas.microsoft.com/office/drawing/2010/main" val="0"/>
              </a:ext>
            </a:extLst>
          </a:blip>
          <a:srcRect l="35924" t="34129" r="39208" b="36293"/>
          <a:stretch/>
        </p:blipFill>
        <p:spPr>
          <a:xfrm>
            <a:off x="838200" y="3533008"/>
            <a:ext cx="7713441" cy="3312587"/>
          </a:xfrm>
          <a:prstGeom prst="rect">
            <a:avLst/>
          </a:prstGeom>
        </p:spPr>
      </p:pic>
    </p:spTree>
    <p:extLst>
      <p:ext uri="{BB962C8B-B14F-4D97-AF65-F5344CB8AC3E}">
        <p14:creationId xmlns:p14="http://schemas.microsoft.com/office/powerpoint/2010/main" val="285051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xEl>
                                              <p:pRg st="1" end="1"/>
                                            </p:txEl>
                                          </p:spTgt>
                                        </p:tgtEl>
                                        <p:attrNameLst>
                                          <p:attrName>style.visibility</p:attrName>
                                        </p:attrNameLst>
                                      </p:cBhvr>
                                      <p:to>
                                        <p:strVal val="visible"/>
                                      </p:to>
                                    </p:set>
                                    <p:animEffect transition="in" filter="fade">
                                      <p:cBhvr>
                                        <p:cTn id="7" dur="500"/>
                                        <p:tgtEl>
                                          <p:spTgt spid="3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xEl>
                                              <p:pRg st="2" end="2"/>
                                            </p:txEl>
                                          </p:spTgt>
                                        </p:tgtEl>
                                        <p:attrNameLst>
                                          <p:attrName>style.visibility</p:attrName>
                                        </p:attrNameLst>
                                      </p:cBhvr>
                                      <p:to>
                                        <p:strVal val="visible"/>
                                      </p:to>
                                    </p:set>
                                    <p:animEffect transition="in" filter="fade">
                                      <p:cBhvr>
                                        <p:cTn id="12" dur="500"/>
                                        <p:tgtEl>
                                          <p:spTgt spid="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bwMode="auto">
          <a:xfrm>
            <a:off x="0" y="1050925"/>
            <a:ext cx="9144000" cy="5843588"/>
          </a:xfrm>
          <a:prstGeom prst="rect">
            <a:avLst/>
          </a:prstGeom>
          <a:solidFill>
            <a:srgbClr val="000000"/>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dirty="0">
              <a:ln>
                <a:noFill/>
              </a:ln>
              <a:solidFill>
                <a:srgbClr val="FFFFFF"/>
              </a:solidFill>
              <a:effectLst/>
              <a:uLnTx/>
              <a:uFillTx/>
              <a:latin typeface="Garamond"/>
              <a:ea typeface="Microsoft YaHei" panose="020B0503020204020204" pitchFamily="34" charset="-122"/>
              <a:cs typeface="Arial" charset="0"/>
            </a:endParaRPr>
          </a:p>
        </p:txBody>
      </p:sp>
      <p:sp>
        <p:nvSpPr>
          <p:cNvPr id="4" name="Rectangle 3"/>
          <p:cNvSpPr/>
          <p:nvPr/>
        </p:nvSpPr>
        <p:spPr bwMode="auto">
          <a:xfrm>
            <a:off x="1447800" y="0"/>
            <a:ext cx="6629400" cy="6858000"/>
          </a:xfrm>
          <a:prstGeom prst="rect">
            <a:avLst/>
          </a:prstGeom>
          <a:solidFill>
            <a:srgbClr val="000000"/>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dirty="0">
              <a:ln>
                <a:noFill/>
              </a:ln>
              <a:solidFill>
                <a:srgbClr val="FFFFFF"/>
              </a:solidFill>
              <a:effectLst/>
              <a:uLnTx/>
              <a:uFillTx/>
              <a:latin typeface="Garamond"/>
              <a:ea typeface="Microsoft YaHei" panose="020B0503020204020204" pitchFamily="34" charset="-122"/>
              <a:cs typeface="Arial" charset="0"/>
            </a:endParaRPr>
          </a:p>
        </p:txBody>
      </p:sp>
      <p:sp>
        <p:nvSpPr>
          <p:cNvPr id="30" name="Rectangle 2" descr=" 8"/>
          <p:cNvSpPr txBox="1">
            <a:spLocks noRot="1" noChangeArrowheads="1"/>
          </p:cNvSpPr>
          <p:nvPr/>
        </p:nvSpPr>
        <p:spPr bwMode="auto">
          <a:xfrm>
            <a:off x="492125" y="2819400"/>
            <a:ext cx="83058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600" b="1" i="1" u="none" strike="noStrike" kern="1200" cap="none" spc="0" normalizeH="0" baseline="0" noProof="0" dirty="0">
              <a:ln>
                <a:noFill/>
              </a:ln>
              <a:solidFill>
                <a:srgbClr val="FFFFFF"/>
              </a:solidFill>
              <a:effectLst>
                <a:outerShdw blurRad="38100" dist="38100" dir="2700000" algn="tl">
                  <a:srgbClr val="000000"/>
                </a:outerShdw>
              </a:effectLst>
              <a:uLnTx/>
              <a:uFillTx/>
              <a:latin typeface="Garamond"/>
              <a:ea typeface="+mj-ea"/>
              <a:cs typeface="+mj-cs"/>
            </a:endParaRPr>
          </a:p>
        </p:txBody>
      </p:sp>
      <p:sp>
        <p:nvSpPr>
          <p:cNvPr id="5" name="Rectangle 4">
            <a:extLst>
              <a:ext uri="{FF2B5EF4-FFF2-40B4-BE49-F238E27FC236}">
                <a16:creationId xmlns:a16="http://schemas.microsoft.com/office/drawing/2014/main" id="{D2FE228C-EF8A-44B1-9E16-7D967CE8B249}"/>
              </a:ext>
            </a:extLst>
          </p:cNvPr>
          <p:cNvSpPr/>
          <p:nvPr/>
        </p:nvSpPr>
        <p:spPr bwMode="auto">
          <a:xfrm>
            <a:off x="0" y="0"/>
            <a:ext cx="9118600" cy="6805613"/>
          </a:xfrm>
          <a:prstGeom prst="rect">
            <a:avLst/>
          </a:prstGeom>
          <a:solidFill>
            <a:srgbClr val="000000"/>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dirty="0">
              <a:ln>
                <a:noFill/>
              </a:ln>
              <a:solidFill>
                <a:srgbClr val="FFFFFF"/>
              </a:solidFill>
              <a:effectLst/>
              <a:uLnTx/>
              <a:uFillTx/>
              <a:latin typeface="Garamond" pitchFamily="18" charset="0"/>
              <a:ea typeface="Microsoft YaHei" panose="020B0503020204020204" pitchFamily="34" charset="-122"/>
              <a:cs typeface="Arial" charset="0"/>
            </a:endParaRPr>
          </a:p>
        </p:txBody>
      </p:sp>
      <p:sp>
        <p:nvSpPr>
          <p:cNvPr id="10" name="TextBox 9">
            <a:extLst>
              <a:ext uri="{FF2B5EF4-FFF2-40B4-BE49-F238E27FC236}">
                <a16:creationId xmlns:a16="http://schemas.microsoft.com/office/drawing/2014/main" id="{E3548348-1E1E-4FD7-AE27-064C8B0F7015}"/>
              </a:ext>
            </a:extLst>
          </p:cNvPr>
          <p:cNvSpPr txBox="1"/>
          <p:nvPr/>
        </p:nvSpPr>
        <p:spPr>
          <a:xfrm>
            <a:off x="213518" y="5959147"/>
            <a:ext cx="8716963" cy="40005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Garamond"/>
                <a:ea typeface="Microsoft YaHei" panose="020B0503020204020204" pitchFamily="34" charset="-122"/>
                <a:cs typeface="Arial" charset="0"/>
              </a:rPr>
              <a:t>Space and Terrestrial Robotic Exploration (SpaceTREx) Laboratory</a:t>
            </a:r>
          </a:p>
        </p:txBody>
      </p:sp>
      <p:pic>
        <p:nvPicPr>
          <p:cNvPr id="7" name="Picture 6">
            <a:extLst>
              <a:ext uri="{FF2B5EF4-FFF2-40B4-BE49-F238E27FC236}">
                <a16:creationId xmlns:a16="http://schemas.microsoft.com/office/drawing/2014/main" id="{0714D41B-2D24-4E09-A588-A166907419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741" y="91746"/>
            <a:ext cx="4953000" cy="5778501"/>
          </a:xfrm>
          <a:prstGeom prst="rect">
            <a:avLst/>
          </a:prstGeom>
        </p:spPr>
      </p:pic>
    </p:spTree>
    <p:extLst>
      <p:ext uri="{BB962C8B-B14F-4D97-AF65-F5344CB8AC3E}">
        <p14:creationId xmlns:p14="http://schemas.microsoft.com/office/powerpoint/2010/main" val="3121124514"/>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bwMode="auto">
          <a:xfrm>
            <a:off x="0" y="1050925"/>
            <a:ext cx="9144000" cy="5843588"/>
          </a:xfrm>
          <a:prstGeom prst="rect">
            <a:avLst/>
          </a:prstGeom>
          <a:solidFill>
            <a:srgbClr val="000000"/>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dirty="0">
              <a:ln>
                <a:noFill/>
              </a:ln>
              <a:solidFill>
                <a:srgbClr val="FFFFFF"/>
              </a:solidFill>
              <a:effectLst/>
              <a:uLnTx/>
              <a:uFillTx/>
              <a:latin typeface="Garamond"/>
              <a:ea typeface="Microsoft YaHei" panose="020B0503020204020204" pitchFamily="34" charset="-122"/>
              <a:cs typeface="Arial" charset="0"/>
            </a:endParaRPr>
          </a:p>
        </p:txBody>
      </p:sp>
      <p:sp>
        <p:nvSpPr>
          <p:cNvPr id="4" name="Rectangle 3"/>
          <p:cNvSpPr/>
          <p:nvPr/>
        </p:nvSpPr>
        <p:spPr bwMode="auto">
          <a:xfrm>
            <a:off x="1447800" y="0"/>
            <a:ext cx="6629400" cy="6858000"/>
          </a:xfrm>
          <a:prstGeom prst="rect">
            <a:avLst/>
          </a:prstGeom>
          <a:solidFill>
            <a:srgbClr val="000000"/>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dirty="0">
              <a:ln>
                <a:noFill/>
              </a:ln>
              <a:solidFill>
                <a:srgbClr val="FFFFFF"/>
              </a:solidFill>
              <a:effectLst/>
              <a:uLnTx/>
              <a:uFillTx/>
              <a:latin typeface="Garamond"/>
              <a:ea typeface="Microsoft YaHei" panose="020B0503020204020204" pitchFamily="34" charset="-122"/>
              <a:cs typeface="Arial" charset="0"/>
            </a:endParaRPr>
          </a:p>
        </p:txBody>
      </p:sp>
      <p:sp>
        <p:nvSpPr>
          <p:cNvPr id="30" name="Rectangle 2" descr=" 8"/>
          <p:cNvSpPr txBox="1">
            <a:spLocks noRot="1" noChangeArrowheads="1"/>
          </p:cNvSpPr>
          <p:nvPr/>
        </p:nvSpPr>
        <p:spPr bwMode="auto">
          <a:xfrm>
            <a:off x="492125" y="2819400"/>
            <a:ext cx="83058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1"/>
                </a:solidFill>
                <a:effectLst>
                  <a:outerShdw blurRad="38100" dist="38100" dir="2700000" algn="tl">
                    <a:srgbClr val="000000"/>
                  </a:outerShdw>
                </a:effectLst>
                <a:latin typeface="Garamond"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600" b="1" i="1" u="none" strike="noStrike" kern="1200" cap="none" spc="0" normalizeH="0" baseline="0" noProof="0" dirty="0">
              <a:ln>
                <a:noFill/>
              </a:ln>
              <a:solidFill>
                <a:srgbClr val="FFFFFF"/>
              </a:solidFill>
              <a:effectLst>
                <a:outerShdw blurRad="38100" dist="38100" dir="2700000" algn="tl">
                  <a:srgbClr val="000000"/>
                </a:outerShdw>
              </a:effectLst>
              <a:uLnTx/>
              <a:uFillTx/>
              <a:latin typeface="Garamond"/>
              <a:ea typeface="+mj-ea"/>
              <a:cs typeface="+mj-cs"/>
            </a:endParaRPr>
          </a:p>
        </p:txBody>
      </p:sp>
      <p:sp>
        <p:nvSpPr>
          <p:cNvPr id="5" name="Rectangle 4">
            <a:extLst>
              <a:ext uri="{FF2B5EF4-FFF2-40B4-BE49-F238E27FC236}">
                <a16:creationId xmlns:a16="http://schemas.microsoft.com/office/drawing/2014/main" id="{D2FE228C-EF8A-44B1-9E16-7D967CE8B249}"/>
              </a:ext>
            </a:extLst>
          </p:cNvPr>
          <p:cNvSpPr/>
          <p:nvPr/>
        </p:nvSpPr>
        <p:spPr bwMode="auto">
          <a:xfrm>
            <a:off x="0" y="0"/>
            <a:ext cx="9118600" cy="6805613"/>
          </a:xfrm>
          <a:prstGeom prst="rect">
            <a:avLst/>
          </a:prstGeom>
          <a:solidFill>
            <a:srgbClr val="000000"/>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sng" strike="noStrike" kern="1200" cap="none" spc="0" normalizeH="0" baseline="0" noProof="0" dirty="0">
              <a:ln>
                <a:noFill/>
              </a:ln>
              <a:solidFill>
                <a:srgbClr val="FFFFFF"/>
              </a:solidFill>
              <a:effectLst/>
              <a:uLnTx/>
              <a:uFillTx/>
              <a:latin typeface="Garamond" pitchFamily="18" charset="0"/>
              <a:ea typeface="Microsoft YaHei" panose="020B0503020204020204" pitchFamily="34" charset="-122"/>
              <a:cs typeface="Arial" charset="0"/>
            </a:endParaRPr>
          </a:p>
        </p:txBody>
      </p:sp>
      <p:sp>
        <p:nvSpPr>
          <p:cNvPr id="10" name="TextBox 9">
            <a:extLst>
              <a:ext uri="{FF2B5EF4-FFF2-40B4-BE49-F238E27FC236}">
                <a16:creationId xmlns:a16="http://schemas.microsoft.com/office/drawing/2014/main" id="{E3548348-1E1E-4FD7-AE27-064C8B0F7015}"/>
              </a:ext>
            </a:extLst>
          </p:cNvPr>
          <p:cNvSpPr txBox="1"/>
          <p:nvPr/>
        </p:nvSpPr>
        <p:spPr>
          <a:xfrm>
            <a:off x="127000" y="6096000"/>
            <a:ext cx="8716963" cy="707886"/>
          </a:xfrm>
          <a:prstGeom prst="rect">
            <a:avLst/>
          </a:prstGeom>
          <a:noFill/>
        </p:spPr>
        <p:txBody>
          <a:bodyPr>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Garamond"/>
                <a:ea typeface="Microsoft YaHei" panose="020B0503020204020204" pitchFamily="34" charset="-122"/>
                <a:cs typeface="Times New Roman" panose="02020603050405020304" pitchFamily="18" charset="0"/>
              </a:rPr>
              <a:t>Asteroid Science, Technology and Exploration Research Organized</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Garamond"/>
                <a:ea typeface="Microsoft YaHei" panose="020B0503020204020204" pitchFamily="34" charset="-122"/>
                <a:cs typeface="Times New Roman" panose="02020603050405020304" pitchFamily="18" charset="0"/>
              </a:rPr>
              <a:t>by Inclusive eDucation (ASTEROID) Center</a:t>
            </a:r>
            <a:endParaRPr kumimoji="0" lang="en-US" sz="2000" b="1" i="0" u="none" strike="noStrike" kern="1200" cap="none" spc="0" normalizeH="0" baseline="0" noProof="0" dirty="0">
              <a:ln>
                <a:noFill/>
              </a:ln>
              <a:solidFill>
                <a:srgbClr val="FFFFFF"/>
              </a:solidFill>
              <a:effectLst/>
              <a:uLnTx/>
              <a:uFillTx/>
              <a:latin typeface="Garamond"/>
              <a:ea typeface="Microsoft YaHei" panose="020B0503020204020204" pitchFamily="34" charset="-122"/>
              <a:cs typeface="Times New Roman" panose="02020603050405020304" pitchFamily="18" charset="0"/>
            </a:endParaRPr>
          </a:p>
        </p:txBody>
      </p:sp>
      <p:pic>
        <p:nvPicPr>
          <p:cNvPr id="3" name="Picture 2">
            <a:extLst>
              <a:ext uri="{FF2B5EF4-FFF2-40B4-BE49-F238E27FC236}">
                <a16:creationId xmlns:a16="http://schemas.microsoft.com/office/drawing/2014/main" id="{815AB8B7-ACD9-4E89-8938-3216CD1510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3169" y="58545"/>
            <a:ext cx="5057659" cy="5900602"/>
          </a:xfrm>
          <a:prstGeom prst="rect">
            <a:avLst/>
          </a:prstGeom>
        </p:spPr>
      </p:pic>
    </p:spTree>
    <p:extLst>
      <p:ext uri="{BB962C8B-B14F-4D97-AF65-F5344CB8AC3E}">
        <p14:creationId xmlns:p14="http://schemas.microsoft.com/office/powerpoint/2010/main" val="2995439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7"/>
          <p:cNvSpPr>
            <a:spLocks noChangeArrowheads="1"/>
          </p:cNvSpPr>
          <p:nvPr/>
        </p:nvSpPr>
        <p:spPr bwMode="auto">
          <a:xfrm>
            <a:off x="0" y="0"/>
            <a:ext cx="9144000" cy="6894513"/>
          </a:xfrm>
          <a:prstGeom prst="rect">
            <a:avLst/>
          </a:prstGeom>
          <a:solidFill>
            <a:srgbClr val="00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panose="020B0604020202020204" pitchFamily="34" charset="0"/>
                <a:ea typeface="Microsoft YaHei" panose="020B0503020204020204" pitchFamily="34" charset="-122"/>
              </a:defRPr>
            </a:lvl1pPr>
            <a:lvl2pPr>
              <a:defRPr>
                <a:solidFill>
                  <a:schemeClr val="tx1"/>
                </a:solidFill>
                <a:latin typeface="Arial" panose="020B0604020202020204" pitchFamily="34" charset="0"/>
                <a:ea typeface="Microsoft YaHei" panose="020B0503020204020204" pitchFamily="34" charset="-122"/>
              </a:defRPr>
            </a:lvl2pPr>
            <a:lvl3pPr>
              <a:defRPr>
                <a:solidFill>
                  <a:schemeClr val="tx1"/>
                </a:solidFill>
                <a:latin typeface="Arial" panose="020B0604020202020204" pitchFamily="34" charset="0"/>
                <a:ea typeface="Microsoft YaHei" panose="020B0503020204020204" pitchFamily="34" charset="-122"/>
              </a:defRPr>
            </a:lvl3pPr>
            <a:lvl4pPr>
              <a:defRPr>
                <a:solidFill>
                  <a:schemeClr val="tx1"/>
                </a:solidFill>
                <a:latin typeface="Arial" panose="020B0604020202020204" pitchFamily="34" charset="0"/>
                <a:ea typeface="Microsoft YaHei" panose="020B0503020204020204" pitchFamily="34" charset="-122"/>
              </a:defRPr>
            </a:lvl4pPr>
            <a:lvl5pPr>
              <a:defRPr>
                <a:solidFill>
                  <a:schemeClr val="tx1"/>
                </a:solidFill>
                <a:latin typeface="Arial" panose="020B0604020202020204" pitchFamily="34" charset="0"/>
                <a:ea typeface="Microsoft YaHei"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Garamond" panose="02020404030301010803" pitchFamily="18" charset="0"/>
              <a:ea typeface="Microsoft YaHei" panose="020B0503020204020204" pitchFamily="34" charset="-122"/>
              <a:cs typeface="Arial" panose="020B0604020202020204" pitchFamily="34" charset="0"/>
            </a:endParaRPr>
          </a:p>
        </p:txBody>
      </p:sp>
      <p:sp>
        <p:nvSpPr>
          <p:cNvPr id="31747" name="Rectangle 3"/>
          <p:cNvSpPr>
            <a:spLocks noChangeArrowheads="1"/>
          </p:cNvSpPr>
          <p:nvPr/>
        </p:nvSpPr>
        <p:spPr bwMode="auto">
          <a:xfrm>
            <a:off x="1447800" y="0"/>
            <a:ext cx="6629400" cy="6858000"/>
          </a:xfrm>
          <a:prstGeom prst="rect">
            <a:avLst/>
          </a:prstGeom>
          <a:solidFill>
            <a:srgbClr val="00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panose="020B0604020202020204" pitchFamily="34" charset="0"/>
                <a:ea typeface="Microsoft YaHei" panose="020B0503020204020204" pitchFamily="34" charset="-122"/>
              </a:defRPr>
            </a:lvl1pPr>
            <a:lvl2pPr>
              <a:defRPr>
                <a:solidFill>
                  <a:schemeClr val="tx1"/>
                </a:solidFill>
                <a:latin typeface="Arial" panose="020B0604020202020204" pitchFamily="34" charset="0"/>
                <a:ea typeface="Microsoft YaHei" panose="020B0503020204020204" pitchFamily="34" charset="-122"/>
              </a:defRPr>
            </a:lvl2pPr>
            <a:lvl3pPr>
              <a:defRPr>
                <a:solidFill>
                  <a:schemeClr val="tx1"/>
                </a:solidFill>
                <a:latin typeface="Arial" panose="020B0604020202020204" pitchFamily="34" charset="0"/>
                <a:ea typeface="Microsoft YaHei" panose="020B0503020204020204" pitchFamily="34" charset="-122"/>
              </a:defRPr>
            </a:lvl3pPr>
            <a:lvl4pPr>
              <a:defRPr>
                <a:solidFill>
                  <a:schemeClr val="tx1"/>
                </a:solidFill>
                <a:latin typeface="Arial" panose="020B0604020202020204" pitchFamily="34" charset="0"/>
                <a:ea typeface="Microsoft YaHei" panose="020B0503020204020204" pitchFamily="34" charset="-122"/>
              </a:defRPr>
            </a:lvl4pPr>
            <a:lvl5pPr>
              <a:defRPr>
                <a:solidFill>
                  <a:schemeClr val="tx1"/>
                </a:solidFill>
                <a:latin typeface="Arial" panose="020B0604020202020204" pitchFamily="34" charset="0"/>
                <a:ea typeface="Microsoft YaHei"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Garamond" panose="02020404030301010803" pitchFamily="18" charset="0"/>
              <a:ea typeface="Microsoft YaHei" panose="020B0503020204020204" pitchFamily="34" charset="-122"/>
              <a:cs typeface="Arial" panose="020B0604020202020204" pitchFamily="34" charset="0"/>
            </a:endParaRPr>
          </a:p>
        </p:txBody>
      </p:sp>
      <p:sp>
        <p:nvSpPr>
          <p:cNvPr id="31748" name="Rectangle 1"/>
          <p:cNvSpPr>
            <a:spLocks noChangeArrowheads="1"/>
          </p:cNvSpPr>
          <p:nvPr/>
        </p:nvSpPr>
        <p:spPr bwMode="auto">
          <a:xfrm>
            <a:off x="6162675" y="2112963"/>
            <a:ext cx="2981325" cy="2425700"/>
          </a:xfrm>
          <a:prstGeom prst="rect">
            <a:avLst/>
          </a:prstGeom>
          <a:solidFill>
            <a:srgbClr val="00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panose="020B0604020202020204" pitchFamily="34" charset="0"/>
                <a:ea typeface="Microsoft YaHei" panose="020B0503020204020204" pitchFamily="34" charset="-122"/>
              </a:defRPr>
            </a:lvl1pPr>
            <a:lvl2pPr>
              <a:defRPr>
                <a:solidFill>
                  <a:schemeClr val="tx1"/>
                </a:solidFill>
                <a:latin typeface="Arial" panose="020B0604020202020204" pitchFamily="34" charset="0"/>
                <a:ea typeface="Microsoft YaHei" panose="020B0503020204020204" pitchFamily="34" charset="-122"/>
              </a:defRPr>
            </a:lvl2pPr>
            <a:lvl3pPr>
              <a:defRPr>
                <a:solidFill>
                  <a:schemeClr val="tx1"/>
                </a:solidFill>
                <a:latin typeface="Arial" panose="020B0604020202020204" pitchFamily="34" charset="0"/>
                <a:ea typeface="Microsoft YaHei" panose="020B0503020204020204" pitchFamily="34" charset="-122"/>
              </a:defRPr>
            </a:lvl3pPr>
            <a:lvl4pPr>
              <a:defRPr>
                <a:solidFill>
                  <a:schemeClr val="tx1"/>
                </a:solidFill>
                <a:latin typeface="Arial" panose="020B0604020202020204" pitchFamily="34" charset="0"/>
                <a:ea typeface="Microsoft YaHei" panose="020B0503020204020204" pitchFamily="34" charset="-122"/>
              </a:defRPr>
            </a:lvl4pPr>
            <a:lvl5pPr>
              <a:defRPr>
                <a:solidFill>
                  <a:schemeClr val="tx1"/>
                </a:solidFill>
                <a:latin typeface="Arial" panose="020B0604020202020204" pitchFamily="34" charset="0"/>
                <a:ea typeface="Microsoft YaHei"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sng" strike="noStrike" kern="1200" cap="none" spc="0" normalizeH="0" baseline="0" noProof="0">
              <a:ln>
                <a:noFill/>
              </a:ln>
              <a:solidFill>
                <a:srgbClr val="FFFFFF"/>
              </a:solidFill>
              <a:effectLst/>
              <a:uLnTx/>
              <a:uFillTx/>
              <a:latin typeface="Garamond" panose="02020404030301010803" pitchFamily="18" charset="0"/>
              <a:ea typeface="Microsoft YaHei" panose="020B0503020204020204" pitchFamily="34" charset="-122"/>
              <a:cs typeface="Arial" panose="020B0604020202020204" pitchFamily="34" charset="0"/>
            </a:endParaRPr>
          </a:p>
        </p:txBody>
      </p:sp>
      <p:sp>
        <p:nvSpPr>
          <p:cNvPr id="2" name="Content Placeholder 1">
            <a:extLst>
              <a:ext uri="{FF2B5EF4-FFF2-40B4-BE49-F238E27FC236}">
                <a16:creationId xmlns:a16="http://schemas.microsoft.com/office/drawing/2014/main" id="{AADADFD2-82FC-46F7-A740-095D67C8CE77}"/>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0550A663-72D6-4098-9AB1-8BD3706366C9}"/>
              </a:ext>
            </a:extLst>
          </p:cNvPr>
          <p:cNvPicPr>
            <a:picLocks noChangeAspect="1"/>
          </p:cNvPicPr>
          <p:nvPr/>
        </p:nvPicPr>
        <p:blipFill>
          <a:blip r:embed="rId3"/>
          <a:stretch>
            <a:fillRect/>
          </a:stretch>
        </p:blipFill>
        <p:spPr>
          <a:xfrm>
            <a:off x="152400" y="1135778"/>
            <a:ext cx="8522677" cy="5461902"/>
          </a:xfrm>
          <a:prstGeom prst="rect">
            <a:avLst/>
          </a:prstGeom>
        </p:spPr>
      </p:pic>
    </p:spTree>
    <p:extLst>
      <p:ext uri="{BB962C8B-B14F-4D97-AF65-F5344CB8AC3E}">
        <p14:creationId xmlns:p14="http://schemas.microsoft.com/office/powerpoint/2010/main" val="2064143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16"/>
          <p:cNvSpPr txBox="1">
            <a:spLocks noGrp="1"/>
          </p:cNvSpPr>
          <p:nvPr>
            <p:ph type="title"/>
          </p:nvPr>
        </p:nvSpPr>
        <p:spPr>
          <a:xfrm>
            <a:off x="457200" y="990600"/>
            <a:ext cx="8382000" cy="715057"/>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500" dirty="0"/>
              <a:t>References</a:t>
            </a:r>
          </a:p>
        </p:txBody>
      </p:sp>
      <p:sp>
        <p:nvSpPr>
          <p:cNvPr id="556" name="Google Shape;556;p16"/>
          <p:cNvSpPr txBox="1">
            <a:spLocks noGrp="1"/>
          </p:cNvSpPr>
          <p:nvPr>
            <p:ph type="body" idx="1"/>
          </p:nvPr>
        </p:nvSpPr>
        <p:spPr>
          <a:xfrm>
            <a:off x="457200" y="1640568"/>
            <a:ext cx="8382000" cy="5141232"/>
          </a:xfrm>
          <a:prstGeom prst="rect">
            <a:avLst/>
          </a:prstGeom>
          <a:noFill/>
          <a:ln>
            <a:noFill/>
          </a:ln>
        </p:spPr>
        <p:txBody>
          <a:bodyPr spcFirstLastPara="1" wrap="square" lIns="91425" tIns="45700" rIns="91425" bIns="45700" anchor="t" anchorCtr="0">
            <a:noAutofit/>
          </a:bodyPr>
          <a:lstStyle/>
          <a:p>
            <a:pPr marL="0" indent="0">
              <a:spcBef>
                <a:spcPts val="0"/>
              </a:spcBef>
              <a:buSzPts val="780"/>
              <a:buNone/>
            </a:pPr>
            <a:r>
              <a:rPr lang="en-US" sz="1200" b="0" dirty="0"/>
              <a:t>[1] </a:t>
            </a:r>
            <a:r>
              <a:rPr lang="en-US" sz="1200" dirty="0">
                <a:effectLst/>
              </a:rPr>
              <a:t>Shoer, J. P., and Peck, M. A., “Flux-pinned interfaces for the Assembly, manipulation, and reconfiguration of Modular Space Systems,” </a:t>
            </a:r>
            <a:r>
              <a:rPr lang="en-US" sz="1200" i="1" dirty="0">
                <a:effectLst/>
              </a:rPr>
              <a:t>The Journal of the Astronautical Sciences</a:t>
            </a:r>
            <a:r>
              <a:rPr lang="en-US" sz="1200" dirty="0">
                <a:effectLst/>
              </a:rPr>
              <a:t>, vol. 57, 2009, pp. 667–688. </a:t>
            </a:r>
          </a:p>
          <a:p>
            <a:pPr marL="0" indent="0">
              <a:spcBef>
                <a:spcPts val="0"/>
              </a:spcBef>
              <a:buSzPts val="780"/>
              <a:buNone/>
            </a:pPr>
            <a:endParaRPr lang="en-US" sz="1200" b="0" dirty="0">
              <a:effectLst/>
            </a:endParaRPr>
          </a:p>
          <a:p>
            <a:pPr marL="0" indent="0">
              <a:spcBef>
                <a:spcPts val="0"/>
              </a:spcBef>
              <a:buSzPts val="780"/>
              <a:buNone/>
            </a:pPr>
            <a:r>
              <a:rPr lang="en-US" sz="1200" b="0" dirty="0">
                <a:effectLst/>
              </a:rPr>
              <a:t>[2] </a:t>
            </a:r>
            <a:r>
              <a:rPr lang="en-US" sz="1200" dirty="0" err="1">
                <a:effectLst/>
              </a:rPr>
              <a:t>Kulu</a:t>
            </a:r>
            <a:r>
              <a:rPr lang="en-US" sz="1200" dirty="0">
                <a:effectLst/>
              </a:rPr>
              <a:t>, E., “Nanosats database,” </a:t>
            </a:r>
            <a:r>
              <a:rPr lang="en-US" sz="1200" i="1" dirty="0">
                <a:effectLst/>
              </a:rPr>
              <a:t>Nanosats Database</a:t>
            </a:r>
            <a:r>
              <a:rPr lang="en-US" sz="1200" dirty="0">
                <a:effectLst/>
              </a:rPr>
              <a:t> Available: https://www.nanosats.eu/. </a:t>
            </a:r>
          </a:p>
          <a:p>
            <a:pPr marL="0" indent="0">
              <a:spcBef>
                <a:spcPts val="0"/>
              </a:spcBef>
              <a:buSzPts val="780"/>
              <a:buNone/>
            </a:pPr>
            <a:endParaRPr lang="en-US" sz="1200" dirty="0"/>
          </a:p>
          <a:p>
            <a:pPr marL="0" indent="0">
              <a:spcBef>
                <a:spcPts val="0"/>
              </a:spcBef>
              <a:buSzPts val="780"/>
              <a:buNone/>
            </a:pPr>
            <a:r>
              <a:rPr lang="en-US" sz="1200" b="0" dirty="0">
                <a:effectLst/>
              </a:rPr>
              <a:t>[3] </a:t>
            </a:r>
            <a:r>
              <a:rPr lang="en-US" sz="1200" dirty="0"/>
              <a:t>Yang, </a:t>
            </a:r>
            <a:r>
              <a:rPr lang="en-US" sz="1200" dirty="0" err="1"/>
              <a:t>Wenjiang</a:t>
            </a:r>
            <a:r>
              <a:rPr lang="en-US" sz="1200" dirty="0"/>
              <a:t>, Dongping Liao, Yu Ji, and Lu Yao. "Effects of Magnetization Conditions on Dynamic Characteristics of Spacecrafts with Superconducting Flux Pinning Docking Interfaces." Journal of Applied Physics 124.21 (2018): 213901. Web.</a:t>
            </a:r>
          </a:p>
          <a:p>
            <a:pPr marL="0" indent="0">
              <a:spcBef>
                <a:spcPts val="0"/>
              </a:spcBef>
              <a:buSzPts val="780"/>
              <a:buNone/>
            </a:pPr>
            <a:endParaRPr lang="en-US" sz="1200" dirty="0">
              <a:effectLst/>
            </a:endParaRPr>
          </a:p>
          <a:p>
            <a:pPr marL="0" indent="0">
              <a:spcBef>
                <a:spcPts val="0"/>
              </a:spcBef>
              <a:buSzPts val="780"/>
              <a:buNone/>
            </a:pPr>
            <a:r>
              <a:rPr lang="en-US" sz="1200" b="0" dirty="0">
                <a:effectLst/>
              </a:rPr>
              <a:t>[4] </a:t>
            </a:r>
            <a:r>
              <a:rPr lang="en-US" sz="1200" dirty="0" err="1">
                <a:effectLst/>
              </a:rPr>
              <a:t>Kordyuk</a:t>
            </a:r>
            <a:r>
              <a:rPr lang="en-US" sz="1200" dirty="0">
                <a:effectLst/>
              </a:rPr>
              <a:t>, Alexander A. "Magnetic Levitation for Hard Superconductors." Journal of Applied Physics 83.1 (1998): 610-12. Web. </a:t>
            </a:r>
          </a:p>
          <a:p>
            <a:pPr marL="0" indent="0">
              <a:spcBef>
                <a:spcPts val="0"/>
              </a:spcBef>
              <a:buSzPts val="780"/>
              <a:buNone/>
            </a:pPr>
            <a:endParaRPr lang="en-US" sz="1200" dirty="0"/>
          </a:p>
          <a:p>
            <a:pPr marL="0" indent="0">
              <a:spcBef>
                <a:spcPts val="0"/>
              </a:spcBef>
              <a:buSzPts val="780"/>
              <a:buNone/>
            </a:pPr>
            <a:r>
              <a:rPr lang="en-US" sz="1200" b="0" dirty="0">
                <a:effectLst/>
              </a:rPr>
              <a:t>[5] </a:t>
            </a:r>
            <a:r>
              <a:rPr lang="en-US" sz="1200" dirty="0">
                <a:effectLst/>
              </a:rPr>
              <a:t>Zhang, </a:t>
            </a:r>
            <a:r>
              <a:rPr lang="en-US" sz="1200" dirty="0" err="1">
                <a:effectLst/>
              </a:rPr>
              <a:t>Mingliang</a:t>
            </a:r>
            <a:r>
              <a:rPr lang="en-US" sz="1200" dirty="0">
                <a:effectLst/>
              </a:rPr>
              <a:t>, </a:t>
            </a:r>
            <a:r>
              <a:rPr lang="en-US" sz="1200" dirty="0" err="1">
                <a:effectLst/>
              </a:rPr>
              <a:t>Meiyu</a:t>
            </a:r>
            <a:r>
              <a:rPr lang="en-US" sz="1200" dirty="0">
                <a:effectLst/>
              </a:rPr>
              <a:t> Ye, </a:t>
            </a:r>
            <a:r>
              <a:rPr lang="en-US" sz="1200" dirty="0" err="1">
                <a:effectLst/>
              </a:rPr>
              <a:t>Pengfei</a:t>
            </a:r>
            <a:r>
              <a:rPr lang="en-US" sz="1200" dirty="0">
                <a:effectLst/>
              </a:rPr>
              <a:t> Liu, Zhuang Qi, </a:t>
            </a:r>
            <a:r>
              <a:rPr lang="en-US" sz="1200" dirty="0" err="1">
                <a:effectLst/>
              </a:rPr>
              <a:t>Zhiliang</a:t>
            </a:r>
            <a:r>
              <a:rPr lang="en-US" sz="1200" dirty="0">
                <a:effectLst/>
              </a:rPr>
              <a:t> Hong, </a:t>
            </a:r>
            <a:r>
              <a:rPr lang="en-US" sz="1200" dirty="0" err="1">
                <a:effectLst/>
              </a:rPr>
              <a:t>Meiqi</a:t>
            </a:r>
            <a:r>
              <a:rPr lang="en-US" sz="1200" dirty="0">
                <a:effectLst/>
              </a:rPr>
              <a:t> Wang, </a:t>
            </a:r>
            <a:r>
              <a:rPr lang="en-US" sz="1200" dirty="0" err="1">
                <a:effectLst/>
              </a:rPr>
              <a:t>Guohua</a:t>
            </a:r>
            <a:r>
              <a:rPr lang="en-US" sz="1200" dirty="0">
                <a:effectLst/>
              </a:rPr>
              <a:t> Chen, </a:t>
            </a:r>
            <a:r>
              <a:rPr lang="en-US" sz="1200" dirty="0" err="1">
                <a:effectLst/>
              </a:rPr>
              <a:t>Feiyue</a:t>
            </a:r>
            <a:r>
              <a:rPr lang="en-US" sz="1200" dirty="0">
                <a:effectLst/>
              </a:rPr>
              <a:t> Deng, and </a:t>
            </a:r>
            <a:r>
              <a:rPr lang="en-US" sz="1200" dirty="0" err="1">
                <a:effectLst/>
              </a:rPr>
              <a:t>Lianpeng</a:t>
            </a:r>
            <a:r>
              <a:rPr lang="en-US" sz="1200" dirty="0">
                <a:effectLst/>
              </a:rPr>
              <a:t> Zhang. "The Demonstrations of Flux Pinning for Space Docking of CubeSat Sized Spacecraft in Simulated Microgravity Conditions." IEEE Transactions on Applied Superconductivity 29.6 (2019): 1-16. Web.</a:t>
            </a:r>
          </a:p>
          <a:p>
            <a:pPr marL="0" indent="0">
              <a:spcBef>
                <a:spcPts val="0"/>
              </a:spcBef>
              <a:buSzPts val="780"/>
              <a:buNone/>
            </a:pPr>
            <a:endParaRPr lang="en-US" sz="1200" dirty="0"/>
          </a:p>
          <a:p>
            <a:pPr marL="0" indent="0">
              <a:spcBef>
                <a:spcPts val="0"/>
              </a:spcBef>
              <a:buSzPts val="780"/>
              <a:buNone/>
            </a:pPr>
            <a:r>
              <a:rPr lang="en-US" sz="1200" b="0" dirty="0">
                <a:effectLst/>
              </a:rPr>
              <a:t>[6] </a:t>
            </a:r>
            <a:r>
              <a:rPr lang="en-US" sz="1200" dirty="0">
                <a:effectLst/>
              </a:rPr>
              <a:t>Yang, </a:t>
            </a:r>
            <a:r>
              <a:rPr lang="en-US" sz="1200" dirty="0" err="1">
                <a:effectLst/>
              </a:rPr>
              <a:t>Wenjiang</a:t>
            </a:r>
            <a:r>
              <a:rPr lang="en-US" sz="1200" dirty="0">
                <a:effectLst/>
              </a:rPr>
              <a:t>, Jia Xu, Long Yu, and Yu Liu. "Experimental Investigation of Mechanical Characteristics in Superconducting Interfaces for Self-assembly of Spacecraft Modules." </a:t>
            </a:r>
            <a:r>
              <a:rPr lang="en-US" sz="1200" dirty="0" err="1">
                <a:effectLst/>
              </a:rPr>
              <a:t>Physica</a:t>
            </a:r>
            <a:r>
              <a:rPr lang="en-US" sz="1200" dirty="0">
                <a:effectLst/>
              </a:rPr>
              <a:t>. C, Superconductivity 483 (2012): 173-77. Web.\</a:t>
            </a:r>
          </a:p>
          <a:p>
            <a:pPr marL="0" indent="0">
              <a:spcBef>
                <a:spcPts val="0"/>
              </a:spcBef>
              <a:buSzPts val="780"/>
              <a:buNone/>
            </a:pPr>
            <a:endParaRPr lang="en-US" sz="1200" dirty="0">
              <a:effectLst/>
            </a:endParaRPr>
          </a:p>
          <a:p>
            <a:pPr marL="0" indent="0">
              <a:spcBef>
                <a:spcPts val="0"/>
              </a:spcBef>
              <a:buSzPts val="780"/>
              <a:buNone/>
            </a:pPr>
            <a:r>
              <a:rPr lang="en-US" sz="1200" b="0" dirty="0"/>
              <a:t>[7] </a:t>
            </a:r>
            <a:r>
              <a:rPr lang="en-US" sz="1200" dirty="0" err="1">
                <a:effectLst/>
              </a:rPr>
              <a:t>Thirupathi</a:t>
            </a:r>
            <a:r>
              <a:rPr lang="en-US" sz="1200" dirty="0">
                <a:effectLst/>
              </a:rPr>
              <a:t> Raj, </a:t>
            </a:r>
            <a:r>
              <a:rPr lang="en-US" sz="1200" dirty="0" err="1">
                <a:effectLst/>
              </a:rPr>
              <a:t>Athip</a:t>
            </a:r>
            <a:r>
              <a:rPr lang="en-US" sz="1200" dirty="0">
                <a:effectLst/>
              </a:rPr>
              <a:t>. Laboratory Experimental Validation of Lighting Cues for On-Orbit Rendezvous and Docking for Small Spacecraft. https://www.researchgate.net/publication/358199127_Laboratory_Experimental_Validation_of_Lighting_Cues_for_On-Orbit_Rendezvous_and_Docking_for_Small_Spacecraft. </a:t>
            </a:r>
          </a:p>
          <a:p>
            <a:pPr marL="0" indent="0">
              <a:spcBef>
                <a:spcPts val="0"/>
              </a:spcBef>
              <a:buSzPts val="780"/>
              <a:buNone/>
            </a:pPr>
            <a:endParaRPr lang="en-US" sz="1200" dirty="0">
              <a:effectLst/>
            </a:endParaRPr>
          </a:p>
          <a:p>
            <a:pPr marL="0" indent="0">
              <a:spcBef>
                <a:spcPts val="0"/>
              </a:spcBef>
              <a:buSzPts val="780"/>
              <a:buNone/>
            </a:pPr>
            <a:endParaRPr lang="en-US" sz="1200" dirty="0">
              <a:effectLst/>
            </a:endParaRPr>
          </a:p>
          <a:p>
            <a:pPr marL="0" lvl="0" indent="0" rtl="0">
              <a:spcBef>
                <a:spcPts val="0"/>
              </a:spcBef>
              <a:spcAft>
                <a:spcPts val="0"/>
              </a:spcAft>
              <a:buSzPts val="780"/>
              <a:buNone/>
            </a:pPr>
            <a:endParaRPr lang="en-US" sz="1200" b="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AMBLE" val="\documentclass{article}&#10;\pagestyle{empty}&#10;\usepackage{xspace,amssymb,amsfonts,amsmath}&#10;\usepackage{color}&#10;\usepackage{TeX4PPT}&#10;"/>
  <p:tag name="MAGPC" val="200"/>
  <p:tag name="FONTSIZE" val="10"/>
  <p:tag name="MMPROD_NEXTUNIQUEID" val="10009"/>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MMPROD_UIDATA" val="&lt;database version=&quot;7.0&quot;&gt;&lt;object type=&quot;1&quot; unique_id=&quot;10001&quot;&gt;&lt;property id=&quot;20141&quot; value=&quot;dec52&quot;/&gt;&lt;property id=&quot;20144&quot; value=&quot;1&quot;/&gt;&lt;property id=&quot;20146&quot; value=&quot;0&quot;/&gt;&lt;property id=&quot;20147&quot; value=&quot;0&quot;/&gt;&lt;property id=&quot;20148&quot; value=&quot;5&quot;/&gt;&lt;property id=&quot;20180&quot; value=&quot;0&quot;/&gt;&lt;property id=&quot;20181&quot; value=&quot;1&quot;/&gt;&lt;property id=&quot;20182&quot; value=&quot;0&quot;/&gt;&lt;property id=&quot;20183&quot; value=&quot;1&quot;/&gt;&lt;property id=&quot;20184&quot; value=&quot;7&quot;/&gt;&lt;property id=&quot;20224&quot; value=&quot;C:\Documents and Settings\Jekan\Desktop&quot;/&gt;&lt;property id=&quot;20250&quot; value=&quot;0&quot;/&gt;&lt;property id=&quot;20251&quot; value=&quot;0&quot;/&gt;&lt;property id=&quot;20259&quot; value=&quot;0&quot;/&gt;&lt;object type=&quot;10&quot; unique_id=&quot;10002&quot;&gt;&lt;object type=&quot;11&quot; unique_id=&quot;10003&quot;&gt;&lt;property id=&quot;20180&quot; value=&quot;0&quot;/&gt;&lt;property id=&quot;20181&quot; value=&quot;1&quot;/&gt;&lt;property id=&quot;20182&quot; value=&quot;0&quot;/&gt;&lt;property id=&quot;20183&quot; value=&quot;1&quot;/&gt;&lt;/object&gt;&lt;object type=&quot;12&quot; unique_id=&quot;10145&quot;&gt;&lt;/object&gt;&lt;/object&gt;&lt;object type=&quot;4&quot; unique_id=&quot;10004&quot;&gt;&lt;/object&gt;&lt;object type=&quot;2&quot; unique_id=&quot;10005&quot;&gt;&lt;object type=&quot;3&quot; unique_id=&quot;10006&quot;&gt;&lt;property id=&quot;20148&quot; value=&quot;5&quot;/&gt;&lt;property id=&quot;20300&quot; value=&quot;Slide 1 - &amp;quot;A Regulatory Theory &amp;#x0D;&amp;#x0A;of Cortical Organization &amp;#x0D;&amp;#x0A;and its Applications to Robotics&amp;quot;&quot;/&gt;&lt;property id=&quot;20307&quot; value=&quot;256&quot;/&gt;&lt;property id=&quot;20309&quot; value=&quot;-1&quot;/&gt;&lt;/object&gt;&lt;object type=&quot;3&quot; unique_id=&quot;10007&quot;&gt;&lt;property id=&quot;20148&quot; value=&quot;5&quot;/&gt;&lt;property id=&quot;20300&quot; value=&quot;Slide 2 - &amp;quot;Outline&amp;quot;&quot;/&gt;&lt;property id=&quot;20307&quot; value=&quot;257&quot;/&gt;&lt;property id=&quot;20309&quot; value=&quot;-1&quot;/&gt;&lt;/object&gt;&lt;object type=&quot;3&quot; unique_id=&quot;10008&quot;&gt;&lt;property id=&quot;20148&quot; value=&quot;5&quot;/&gt;&lt;property id=&quot;20300&quot; value=&quot;Slide 3 - &amp;quot;Motivation&amp;quot;&quot;/&gt;&lt;property id=&quot;20307&quot; value=&quot;258&quot;/&gt;&lt;property id=&quot;20309&quot; value=&quot;-1&quot;/&gt;&lt;/object&gt;&lt;object type=&quot;3&quot; unique_id=&quot;10009&quot;&gt;&lt;property id=&quot;20148&quot; value=&quot;5&quot;/&gt;&lt;property id=&quot;20300&quot; value=&quot;Slide 4 - &amp;quot;Motivation&amp;quot;&quot;/&gt;&lt;property id=&quot;20307&quot; value=&quot;276&quot;/&gt;&lt;property id=&quot;20309&quot; value=&quot;-1&quot;/&gt;&lt;/object&gt;&lt;object type=&quot;3&quot; unique_id=&quot;10010&quot;&gt;&lt;property id=&quot;20148&quot; value=&quot;5&quot;/&gt;&lt;property id=&quot;20300&quot; value=&quot;Slide 5 - &amp;quot;Motivation&amp;quot;&quot;/&gt;&lt;property id=&quot;20307&quot; value=&quot;277&quot;/&gt;&lt;property id=&quot;20309&quot; value=&quot;-1&quot;/&gt;&lt;/object&gt;&lt;object type=&quot;3&quot; unique_id=&quot;10016&quot;&gt;&lt;property id=&quot;20148&quot; value=&quot;5&quot;/&gt;&lt;property id=&quot;20300&quot; value=&quot;Slide 10 - &amp;quot;Nature’s Control System: Regulation&amp;quot;&quot;/&gt;&lt;property id=&quot;20307&quot; value=&quot;278&quot;/&gt;&lt;property id=&quot;20309&quot; value=&quot;-1&quot;/&gt;&lt;/object&gt;&lt;object type=&quot;3&quot; unique_id=&quot;10017&quot;&gt;&lt;property id=&quot;20148&quot; value=&quot;5&quot;/&gt;&lt;property id=&quot;20300&quot; value=&quot;Slide 11 - &amp;quot;Objective&amp;quot;&quot;/&gt;&lt;property id=&quot;20307&quot; value=&quot;267&quot;/&gt;&lt;property id=&quot;20309&quot; value=&quot;-1&quot;/&gt;&lt;/object&gt;&lt;object type=&quot;3&quot; unique_id=&quot;10018&quot;&gt;&lt;property id=&quot;20148&quot; value=&quot;5&quot;/&gt;&lt;property id=&quot;20300&quot; value=&quot;Slide 130 - &amp;quot;Evolutionary Algorithms&amp;quot;&quot;/&gt;&lt;property id=&quot;20307&quot; value=&quot;299&quot;/&gt;&lt;property id=&quot;20309&quot; value=&quot;-1&quot;/&gt;&lt;/object&gt;&lt;object type=&quot;3&quot; unique_id=&quot;10019&quot;&gt;&lt;property id=&quot;20148&quot; value=&quot;5&quot;/&gt;&lt;property id=&quot;20300&quot; value=&quot;Slide 131 - &amp;quot;Background: Artificial Neural Networks&amp;quot;&quot;/&gt;&lt;property id=&quot;20307&quot; value=&quot;298&quot;/&gt;&lt;property id=&quot;20309&quot; value=&quot;-1&quot;/&gt;&lt;/object&gt;&lt;object type=&quot;3&quot; unique_id=&quot;10020&quot;&gt;&lt;property id=&quot;20148&quot; value=&quot;5&quot;/&gt;&lt;property id=&quot;20300&quot; value=&quot;Slide 132 - &amp;quot;Background: Artificial Neural Networks&amp;quot;&quot;/&gt;&lt;property id=&quot;20307&quot; value=&quot;324&quot;/&gt;&lt;property id=&quot;20309&quot; value=&quot;-1&quot;/&gt;&lt;/object&gt;&lt;object type=&quot;3&quot; unique_id=&quot;10021&quot;&gt;&lt;property id=&quot;20148&quot; value=&quot;5&quot;/&gt;&lt;property id=&quot;20300&quot; value=&quot;Slide 12 - &amp;quot;Artificial Neural Tissue&amp;#x0D;&amp;#x0A;[Thangavelautham &amp;amp; D’Eleuterio, 2005]&amp;#x0D;&amp;#x0A;&amp;quot;&quot;/&gt;&lt;property id=&quot;20307&quot; value=&quot;268&quot;/&gt;&lt;property id=&quot;20309&quot; value=&quot;-1&quot;/&gt;&lt;/object&gt;&lt;object type=&quot;3&quot; unique_id=&quot;10022&quot;&gt;&lt;property id=&quot;20148&quot; value=&quot;5&quot;/&gt;&lt;property id=&quot;20300&quot; value=&quot;Slide 13&quot;/&gt;&lt;property id=&quot;20307&quot; value=&quot;259&quot;/&gt;&lt;property id=&quot;20309&quot; value=&quot;-1&quot;/&gt;&lt;/object&gt;&lt;object type=&quot;3&quot; unique_id=&quot;10023&quot;&gt;&lt;property id=&quot;20148&quot; value=&quot;5&quot;/&gt;&lt;property id=&quot;20300&quot; value=&quot;Slide 14&quot;/&gt;&lt;property id=&quot;20307&quot; value=&quot;272&quot;/&gt;&lt;property id=&quot;20309&quot; value=&quot;-1&quot;/&gt;&lt;/object&gt;&lt;object type=&quot;3&quot; unique_id=&quot;10024&quot;&gt;&lt;property id=&quot;20148&quot; value=&quot;5&quot;/&gt;&lt;property id=&quot;20300&quot; value=&quot;Slide 15 - &amp;quot;ANT Topology&amp;quot;&quot;/&gt;&lt;property id=&quot;20307&quot; value=&quot;297&quot;/&gt;&lt;property id=&quot;20309&quot; value=&quot;-1&quot;/&gt;&lt;/object&gt;&lt;object type=&quot;3&quot; unique_id=&quot;10025&quot;&gt;&lt;property id=&quot;20148&quot; value=&quot;5&quot;/&gt;&lt;property id=&quot;20300&quot; value=&quot;Slide 16 - &amp;quot;Neural Regulation in ANT&amp;quot;&quot;/&gt;&lt;property id=&quot;20307&quot; value=&quot;296&quot;/&gt;&lt;property id=&quot;20309&quot; value=&quot;-1&quot;/&gt;&lt;/object&gt;&lt;object type=&quot;3&quot; unique_id=&quot;10034&quot;&gt;&lt;property id=&quot;20148&quot; value=&quot;5&quot;/&gt;&lt;property id=&quot;20300&quot; value=&quot;Slide 18 - &amp;quot;ANT Mapping Scheme&amp;quot;&quot;/&gt;&lt;property id=&quot;20307&quot; value=&quot;316&quot;/&gt;&lt;property id=&quot;20309&quot; value=&quot;-1&quot;/&gt;&lt;/object&gt;&lt;object type=&quot;3&quot; unique_id=&quot;10036&quot;&gt;&lt;property id=&quot;20148&quot; value=&quot;5&quot;/&gt;&lt;property id=&quot;20300&quot; value=&quot;Slide 20 - &amp;quot;Neural Regulation: Advantages&amp;quot;&quot;/&gt;&lt;property id=&quot;20307&quot; value=&quot;287&quot;/&gt;&lt;property id=&quot;20309&quot; value=&quot;-1&quot;/&gt;&lt;/object&gt;&lt;object type=&quot;3&quot; unique_id=&quot;10037&quot;&gt;&lt;property id=&quot;20148&quot; value=&quot;5&quot;/&gt;&lt;property id=&quot;20300&quot; value=&quot;Slide 21 - &amp;quot;Tasks&amp;quot;&quot;/&gt;&lt;property id=&quot;20307&quot; value=&quot;286&quot;/&gt;&lt;property id=&quot;20309&quot; value=&quot;-1&quot;/&gt;&lt;/object&gt;&lt;object type=&quot;3&quot; unique_id=&quot;10038&quot;&gt;&lt;property id=&quot;20148&quot; value=&quot;5&quot;/&gt;&lt;property id=&quot;20300&quot; value=&quot;Slide 22 - &amp;quot;Double-Pole Balancing without Velocity Info.&amp;quot;&quot;/&gt;&lt;property id=&quot;20307&quot; value=&quot;306&quot;/&gt;&lt;property id=&quot;20309&quot; value=&quot;-1&quot;/&gt;&lt;/object&gt;&lt;object type=&quot;3&quot; unique_id=&quot;10039&quot;&gt;&lt;property id=&quot;20148&quot; value=&quot;5&quot;/&gt;&lt;property id=&quot;20300&quot; value=&quot;Slide 23 - &amp;quot;Fitness Function &amp;amp; Evaluation&amp;quot;&quot;/&gt;&lt;property id=&quot;20307&quot; value=&quot;307&quot;/&gt;&lt;property id=&quot;20309&quot; value=&quot;-1&quot;/&gt;&lt;/object&gt;&lt;object type=&quot;3&quot; unique_id=&quot;10040&quot;&gt;&lt;property id=&quot;20148&quot; value=&quot;5&quot;/&gt;&lt;property id=&quot;20300&quot; value=&quot;Slide 24 - &amp;quot;Double-Pole Balancing without Velocity Info&amp;quot;&quot;/&gt;&lt;property id=&quot;20307&quot; value=&quot;305&quot;/&gt;&lt;property id=&quot;20309&quot; value=&quot;-1&quot;/&gt;&lt;/object&gt;&lt;object type=&quot;3&quot; unique_id=&quot;10041&quot;&gt;&lt;property id=&quot;20148&quot; value=&quot;5&quot;/&gt;&lt;property id=&quot;20300&quot; value=&quot;Slide 25 - &amp;quot;Double-Pole Balancing without Velocity Info&amp;quot;&quot;/&gt;&lt;property id=&quot;20307&quot; value=&quot;321&quot;/&gt;&lt;property id=&quot;20309&quot; value=&quot;-1&quot;/&gt;&lt;/object&gt;&lt;object type=&quot;3&quot; unique_id=&quot;10042&quot;&gt;&lt;property id=&quot;20148&quot; value=&quot;5&quot;/&gt;&lt;property id=&quot;20300&quot; value=&quot;Slide 27 - &amp;quot;Task Allocation&amp;quot;&quot;/&gt;&lt;property id=&quot;20307&quot; value=&quot;365&quot;/&gt;&lt;property id=&quot;20309&quot; value=&quot;-1&quot;/&gt;&lt;/object&gt;&lt;object type=&quot;3&quot; unique_id=&quot;10043&quot;&gt;&lt;property id=&quot;20148&quot; value=&quot;5&quot;/&gt;&lt;property id=&quot;20300&quot; value=&quot;Slide 26 - &amp;quot;Evolving for Creativity&amp;quot;&quot;/&gt;&lt;property id=&quot;20307&quot; value=&quot;366&quot;/&gt;&lt;property id=&quot;20309&quot; value=&quot;-1&quot;/&gt;&lt;/object&gt;&lt;object type=&quot;3&quot; unique_id=&quot;10044&quot;&gt;&lt;property id=&quot;20148&quot; value=&quot;5&quot;/&gt;&lt;property id=&quot;20300&quot; value=&quot;Slide 28 - &amp;quot;Neural Regulation and Intractability&amp;quot;&quot;/&gt;&lt;property id=&quot;20307&quot; value=&quot;285&quot;/&gt;&lt;property id=&quot;20309&quot; value=&quot;-1&quot;/&gt;&lt;/object&gt;&lt;object type=&quot;3&quot; unique_id=&quot;10048&quot;&gt;&lt;property id=&quot;20148&quot; value=&quot;5&quot;/&gt;&lt;property id=&quot;20300&quot; value=&quot;Slide 29 - &amp;quot;Theory vs. Data&amp;quot;&quot;/&gt;&lt;property id=&quot;20307&quot; value=&quot;333&quot;/&gt;&lt;property id=&quot;20309&quot; value=&quot;-1&quot;/&gt;&lt;/object&gt;&lt;object type=&quot;3&quot; unique_id=&quot;10049&quot;&gt;&lt;property id=&quot;20148&quot; value=&quot;5&quot;/&gt;&lt;property id=&quot;20300&quot; value=&quot;Slide 30 - &amp;quot;Phenotypic Neutrality&amp;quot;&quot;/&gt;&lt;property id=&quot;20307&quot; value=&quot;282&quot;/&gt;&lt;property id=&quot;20309&quot; value=&quot;-1&quot;/&gt;&lt;/object&gt;&lt;object type=&quot;3&quot; unique_id=&quot;10050&quot;&gt;&lt;property id=&quot;20148&quot; value=&quot;5&quot;/&gt;&lt;property id=&quot;20300&quot; value=&quot;Slide 31 - &amp;quot;More Supervision vs. Regulation&amp;quot;&quot;/&gt;&lt;property id=&quot;20307&quot; value=&quot;293&quot;/&gt;&lt;property id=&quot;20309&quot; value=&quot;-1&quot;/&gt;&lt;/object&gt;&lt;object type=&quot;3&quot; unique_id=&quot;10052&quot;&gt;&lt;property id=&quot;20148&quot; value=&quot;5&quot;/&gt;&lt;property id=&quot;20300&quot; value=&quot;Slide 35 - &amp;quot;Multirobot Interactions &amp;quot;&quot;/&gt;&lt;property id=&quot;20307&quot; value=&quot;362&quot;/&gt;&lt;property id=&quot;20309&quot; value=&quot;-1&quot;/&gt;&lt;/object&gt;&lt;object type=&quot;3&quot; unique_id=&quot;10053&quot;&gt;&lt;property id=&quot;20148&quot; value=&quot;5&quot;/&gt;&lt;property id=&quot;20300&quot; value=&quot;Slide 36 - &amp;quot;Multirobot Tasks&amp;quot;&quot;/&gt;&lt;property id=&quot;20307&quot; value=&quot;308&quot;/&gt;&lt;property id=&quot;20309&quot; value=&quot;-1&quot;/&gt;&lt;/object&gt;&lt;object type=&quot;3&quot; unique_id=&quot;10055&quot;&gt;&lt;property id=&quot;20148&quot; value=&quot;5&quot;/&gt;&lt;property id=&quot;20300&quot; value=&quot;Slide 37 - &amp;quot;Novel Coordination Behaviour&amp;quot;&quot;/&gt;&lt;property id=&quot;20307&quot; value=&quot;313&quot;/&gt;&lt;property id=&quot;20309&quot; value=&quot;-1&quot;/&gt;&lt;/object&gt;&lt;object type=&quot;3&quot; unique_id=&quot;10056&quot;&gt;&lt;property id=&quot;20148&quot; value=&quot;5&quot;/&gt;&lt;property id=&quot;20300&quot; value=&quot;Slide 38&quot;/&gt;&lt;property id=&quot;20307&quot; value=&quot;309&quot;/&gt;&lt;property id=&quot;20309&quot; value=&quot;-1&quot;/&gt;&lt;/object&gt;&lt;object type=&quot;3&quot; unique_id=&quot;10057&quot;&gt;&lt;property id=&quot;20148&quot; value=&quot;5&quot;/&gt;&lt;property id=&quot;20300&quot; value=&quot;Slide 39 - &amp;quot;Areas of Specialization&amp;quot;&quot;/&gt;&lt;property id=&quot;20307&quot; value=&quot;310&quot;/&gt;&lt;property id=&quot;20309&quot; value=&quot;-1&quot;/&gt;&lt;/object&gt;&lt;object type=&quot;3&quot; unique_id=&quot;10058&quot;&gt;&lt;property id=&quot;20148&quot; value=&quot;5&quot;/&gt;&lt;property id=&quot;20300&quot; value=&quot;Slide 40 - &amp;quot;Novel Coordination Behaviour&amp;quot;&quot;/&gt;&lt;property id=&quot;20307&quot; value=&quot;314&quot;/&gt;&lt;property id=&quot;20309&quot; value=&quot;-1&quot;/&gt;&lt;/object&gt;&lt;object type=&quot;3&quot; unique_id=&quot;10059&quot;&gt;&lt;property id=&quot;20148&quot; value=&quot;5&quot;/&gt;&lt;property id=&quot;20300&quot; value=&quot;Slide 156 - &amp;quot;Excavation&amp;quot;&quot;/&gt;&lt;property id=&quot;20307&quot; value=&quot;339&quot;/&gt;&lt;property id=&quot;20309&quot; value=&quot;-1&quot;/&gt;&lt;/object&gt;&lt;object type=&quot;3&quot; unique_id=&quot;10061&quot;&gt;&lt;property id=&quot;20148&quot; value=&quot;5&quot;/&gt;&lt;property id=&quot;20300&quot; value=&quot;Slide 41 - &amp;quot;Conclusions&amp;quot;&quot;/&gt;&lt;property id=&quot;20307&quot; value=&quot;320&quot;/&gt;&lt;property id=&quot;20309&quot; value=&quot;-1&quot;/&gt;&lt;/object&gt;&lt;object type=&quot;3&quot; unique_id=&quot;10062&quot;&gt;&lt;property id=&quot;20148&quot; value=&quot;5&quot;/&gt;&lt;property id=&quot;20300&quot; value=&quot;Slide 42 - &amp;quot;Conclusions&amp;quot;&quot;/&gt;&lt;property id=&quot;20307&quot; value=&quot;372&quot;/&gt;&lt;property id=&quot;20309&quot; value=&quot;-1&quot;/&gt;&lt;/object&gt;&lt;object type=&quot;3&quot; unique_id=&quot;10063&quot;&gt;&lt;property id=&quot;20148&quot; value=&quot;5&quot;/&gt;&lt;property id=&quot;20300&quot; value=&quot;Slide 43 - &amp;quot;Conclusions&amp;quot;&quot;/&gt;&lt;property id=&quot;20307&quot; value=&quot;369&quot;/&gt;&lt;property id=&quot;20309&quot; value=&quot;-1&quot;/&gt;&lt;/object&gt;&lt;object type=&quot;3&quot; unique_id=&quot;10064&quot;&gt;&lt;property id=&quot;20148&quot; value=&quot;5&quot;/&gt;&lt;property id=&quot;20300&quot; value=&quot;Slide 51 - &amp;quot;Conclusions&amp;quot;&quot;/&gt;&lt;property id=&quot;20307&quot; value=&quot;370&quot;/&gt;&lt;property id=&quot;20309&quot; value=&quot;-1&quot;/&gt;&lt;/object&gt;&lt;object type=&quot;3&quot; unique_id=&quot;10065&quot;&gt;&lt;property id=&quot;20148&quot; value=&quot;5&quot;/&gt;&lt;property id=&quot;20300&quot; value=&quot;Slide 52 - &amp;quot;Publications&amp;quot;&quot;/&gt;&lt;property id=&quot;20307&quot; value=&quot;279&quot;/&gt;&lt;property id=&quot;20309&quot; value=&quot;-1&quot;/&gt;&lt;/object&gt;&lt;object type=&quot;3&quot; unique_id=&quot;10066&quot;&gt;&lt;property id=&quot;20148&quot; value=&quot;5&quot;/&gt;&lt;property id=&quot;20300&quot; value=&quot;Slide 53 - &amp;quot;Publications&amp;quot;&quot;/&gt;&lt;property id=&quot;20307&quot; value=&quot;374&quot;/&gt;&lt;property id=&quot;20309&quot; value=&quot;-1&quot;/&gt;&lt;/object&gt;&lt;object type=&quot;3&quot; unique_id=&quot;10067&quot;&gt;&lt;property id=&quot;20148&quot; value=&quot;5&quot;/&gt;&lt;property id=&quot;20300&quot; value=&quot;Slide 44 - &amp;quot;Contributions&amp;quot;&quot;/&gt;&lt;property id=&quot;20307&quot; value=&quot;263&quot;/&gt;&lt;property id=&quot;20309&quot; value=&quot;-1&quot;/&gt;&lt;/object&gt;&lt;object type=&quot;3&quot; unique_id=&quot;10068&quot;&gt;&lt;property id=&quot;20148&quot; value=&quot;5&quot;/&gt;&lt;property id=&quot;20300&quot; value=&quot;Slide 45 - &amp;quot;Contributions&amp;quot;&quot;/&gt;&lt;property id=&quot;20307&quot; value=&quot;264&quot;/&gt;&lt;property id=&quot;20309&quot; value=&quot;-1&quot;/&gt;&lt;/object&gt;&lt;object type=&quot;3&quot; unique_id=&quot;10069&quot;&gt;&lt;property id=&quot;20148&quot; value=&quot;5&quot;/&gt;&lt;property id=&quot;20300&quot; value=&quot;Slide 46 - &amp;quot;Contributions&amp;quot;&quot;/&gt;&lt;property id=&quot;20307&quot; value=&quot;266&quot;/&gt;&lt;property id=&quot;20309&quot; value=&quot;-1&quot;/&gt;&lt;/object&gt;&lt;object type=&quot;3&quot; unique_id=&quot;10070&quot;&gt;&lt;property id=&quot;20148&quot; value=&quot;5&quot;/&gt;&lt;property id=&quot;20300&quot; value=&quot;Slide 54 - &amp;quot;Acknowledgements&amp;quot;&quot;/&gt;&lt;property id=&quot;20307&quot; value=&quot;340&quot;/&gt;&lt;property id=&quot;20309&quot; value=&quot;-1&quot;/&gt;&lt;/object&gt;&lt;object type=&quot;3&quot; unique_id=&quot;10071&quot;&gt;&lt;property id=&quot;20148&quot; value=&quot;5&quot;/&gt;&lt;property id=&quot;20300&quot; value=&quot;Slide 56 - &amp;quot;Questions&amp;quot;&quot;/&gt;&lt;property id=&quot;20307&quot; value=&quot;300&quot;/&gt;&lt;property id=&quot;20309&quot; value=&quot;-1&quot;/&gt;&lt;/object&gt;&lt;object type=&quot;3&quot; unique_id=&quot;10072&quot;&gt;&lt;property id=&quot;20148&quot; value=&quot;5&quot;/&gt;&lt;property id=&quot;20300&quot; value=&quot;Slide 57 - &amp;quot;Questions&amp;quot;&quot;/&gt;&lt;property id=&quot;20307&quot; value=&quot;415&quot;/&gt;&lt;property id=&quot;20309&quot; value=&quot;-1&quot;/&gt;&lt;/object&gt;&lt;object type=&quot;3&quot; unique_id=&quot;10073&quot;&gt;&lt;property id=&quot;20148&quot; value=&quot;5&quot;/&gt;&lt;property id=&quot;20300&quot; value=&quot;Slide 58 - &amp;quot;Evolving Neural Nets.: Theory&amp;quot;&quot;/&gt;&lt;property id=&quot;20307&quot; value=&quot;347&quot;/&gt;&lt;property id=&quot;20309&quot; value=&quot;-1&quot;/&gt;&lt;/object&gt;&lt;object type=&quot;3&quot; unique_id=&quot;10074&quot;&gt;&lt;property id=&quot;20148&quot; value=&quot;5&quot;/&gt;&lt;property id=&quot;20300&quot; value=&quot;Slide 61 - &amp;quot;One, Two and Three Features&amp;quot;&quot;/&gt;&lt;property id=&quot;20307&quot; value=&quot;348&quot;/&gt;&lt;property id=&quot;20309&quot; value=&quot;-1&quot;/&gt;&lt;/object&gt;&lt;object type=&quot;3&quot; unique_id=&quot;10075&quot;&gt;&lt;property id=&quot;20148&quot; value=&quot;5&quot;/&gt;&lt;property id=&quot;20300&quot; value=&quot;Slide 62 - &amp;quot;m Features&amp;quot;&quot;/&gt;&lt;property id=&quot;20307&quot; value=&quot;349&quot;/&gt;&lt;property id=&quot;20309&quot; value=&quot;-1&quot;/&gt;&lt;/object&gt;&lt;object type=&quot;3&quot; unique_id=&quot;10076&quot;&gt;&lt;property id=&quot;20148&quot; value=&quot;5&quot;/&gt;&lt;property id=&quot;20300&quot; value=&quot;Slide 63 - &amp;quot;Theory vs. Data&amp;quot;&quot;/&gt;&lt;property id=&quot;20307&quot; value=&quot;354&quot;/&gt;&lt;property id=&quot;20309&quot; value=&quot;-1&quot;/&gt;&lt;/object&gt;&lt;object type=&quot;3&quot; unique_id=&quot;10077&quot;&gt;&lt;property id=&quot;20148&quot; value=&quot;5&quot;/&gt;&lt;property id=&quot;20300&quot; value=&quot;Slide 64 - &amp;quot;Theory vs. Data&amp;quot;&quot;/&gt;&lt;property id=&quot;20307&quot; value=&quot;355&quot;/&gt;&lt;property id=&quot;20309&quot; value=&quot;-1&quot;/&gt;&lt;/object&gt;&lt;object type=&quot;3&quot; unique_id=&quot;10078&quot;&gt;&lt;property id=&quot;20148&quot; value=&quot;5&quot;/&gt;&lt;property id=&quot;20300&quot; value=&quot;Slide 65 - &amp;quot;Theory vs. Data&amp;quot;&quot;/&gt;&lt;property id=&quot;20307&quot; value=&quot;356&quot;/&gt;&lt;property id=&quot;20309&quot; value=&quot;-1&quot;/&gt;&lt;/object&gt;&lt;object type=&quot;3&quot; unique_id=&quot;10079&quot;&gt;&lt;property id=&quot;20148&quot; value=&quot;5&quot;/&gt;&lt;property id=&quot;20300&quot; value=&quot;Slide 66 - &amp;quot;Theory vs. Data&amp;quot;&quot;/&gt;&lt;property id=&quot;20307&quot; value=&quot;357&quot;/&gt;&lt;property id=&quot;20309&quot; value=&quot;-1&quot;/&gt;&lt;/object&gt;&lt;object type=&quot;3&quot; unique_id=&quot;10080&quot;&gt;&lt;property id=&quot;20148&quot; value=&quot;5&quot;/&gt;&lt;property id=&quot;20300&quot; value=&quot;Slide 67 - &amp;quot;Theory vs. Data&amp;quot;&quot;/&gt;&lt;property id=&quot;20307&quot; value=&quot;358&quot;/&gt;&lt;property id=&quot;20309&quot; value=&quot;-1&quot;/&gt;&lt;/object&gt;&lt;object type=&quot;3&quot; unique_id=&quot;10081&quot;&gt;&lt;property id=&quot;20148&quot; value=&quot;5&quot;/&gt;&lt;property id=&quot;20300&quot; value=&quot;Slide 68 - &amp;quot;Phenotypic Neutrality&amp;quot;&quot;/&gt;&lt;property id=&quot;20307&quot; value=&quot;350&quot;/&gt;&lt;property id=&quot;20309&quot; value=&quot;-1&quot;/&gt;&lt;/object&gt;&lt;object type=&quot;3&quot; unique_id=&quot;10082&quot;&gt;&lt;property id=&quot;20148&quot; value=&quot;5&quot;/&gt;&lt;property id=&quot;20300&quot; value=&quot;Slide 69 - &amp;quot;Phenotypic Neutrality&amp;quot;&quot;/&gt;&lt;property id=&quot;20307&quot; value=&quot;351&quot;/&gt;&lt;property id=&quot;20309&quot; value=&quot;-1&quot;/&gt;&lt;/object&gt;&lt;object type=&quot;3&quot; unique_id=&quot;10083&quot;&gt;&lt;property id=&quot;20148&quot; value=&quot;5&quot;/&gt;&lt;property id=&quot;20300&quot; value=&quot;Slide 70 - &amp;quot;Alternative: More Supervision&amp;quot;&quot;/&gt;&lt;property id=&quot;20307&quot; value=&quot;352&quot;/&gt;&lt;property id=&quot;20309&quot; value=&quot;-1&quot;/&gt;&lt;/object&gt;&lt;object type=&quot;3&quot; unique_id=&quot;10084&quot;&gt;&lt;property id=&quot;20148&quot; value=&quot;5&quot;/&gt;&lt;property id=&quot;20300&quot; value=&quot;Slide 71 - &amp;quot;More Supervision vs. Regulation&amp;quot;&quot;/&gt;&lt;property id=&quot;20307&quot; value=&quot;353&quot;/&gt;&lt;property id=&quot;20309&quot; value=&quot;-1&quot;/&gt;&lt;/object&gt;&lt;object type=&quot;3&quot; unique_id=&quot;10085&quot;&gt;&lt;property id=&quot;20148&quot; value=&quot;5&quot;/&gt;&lt;property id=&quot;20300&quot; value=&quot;Slide 72 - &amp;quot;Phenotypic Neutrality&amp;quot;&quot;/&gt;&lt;property id=&quot;20307&quot; value=&quot;304&quot;/&gt;&lt;property id=&quot;20309&quot; value=&quot;-1&quot;/&gt;&lt;/object&gt;&lt;object type=&quot;3&quot; unique_id=&quot;10086&quot;&gt;&lt;property id=&quot;20148&quot; value=&quot;5&quot;/&gt;&lt;property id=&quot;20300&quot; value=&quot;Slide 73 - &amp;quot;Phenotypic Neutrality&amp;quot;&quot;/&gt;&lt;property id=&quot;20307&quot; value=&quot;283&quot;/&gt;&lt;property id=&quot;20309&quot; value=&quot;-1&quot;/&gt;&lt;/object&gt;&lt;object type=&quot;3&quot; unique_id=&quot;10087&quot;&gt;&lt;property id=&quot;20148&quot; value=&quot;5&quot;/&gt;&lt;property id=&quot;20300&quot; value=&quot;Slide 74 - &amp;quot;Alternative: More Supervision&amp;quot;&quot;/&gt;&lt;property id=&quot;20307&quot; value=&quot;284&quot;/&gt;&lt;property id=&quot;20309&quot; value=&quot;-1&quot;/&gt;&lt;/object&gt;&lt;object type=&quot;3&quot; unique_id=&quot;10088&quot;&gt;&lt;property id=&quot;20148&quot; value=&quot;5&quot;/&gt;&lt;property id=&quot;20300&quot; value=&quot;Slide 75&quot;/&gt;&lt;property id=&quot;20307&quot; value=&quot;301&quot;/&gt;&lt;property id=&quot;20309&quot; value=&quot;-1&quot;/&gt;&lt;/object&gt;&lt;object type=&quot;3&quot; unique_id=&quot;10089&quot;&gt;&lt;property id=&quot;20148&quot; value=&quot;5&quot;/&gt;&lt;property id=&quot;20300&quot; value=&quot;Slide 76 - &amp;quot;Coarse Coding Selection&amp;quot;&quot;/&gt;&lt;property id=&quot;20307&quot; value=&quot;295&quot;/&gt;&lt;property id=&quot;20309&quot; value=&quot;-1&quot;/&gt;&lt;/object&gt;&lt;object type=&quot;3&quot; unique_id=&quot;10090&quot;&gt;&lt;property id=&quot;20148&quot; value=&quot;5&quot;/&gt;&lt;property id=&quot;20300&quot; value=&quot;Slide 77 - &amp;quot;Contributions&amp;quot;&quot;/&gt;&lt;property id=&quot;20307&quot; value=&quot;322&quot;/&gt;&lt;property id=&quot;20309&quot; value=&quot;-1&quot;/&gt;&lt;/object&gt;&lt;object type=&quot;3&quot; unique_id=&quot;10091&quot;&gt;&lt;property id=&quot;20148&quot; value=&quot;5&quot;/&gt;&lt;property id=&quot;20300&quot; value=&quot;Slide 78 - &amp;quot;Phenotypic Neutrality&amp;quot;&quot;/&gt;&lt;property id=&quot;20307&quot; value=&quot;330&quot;/&gt;&lt;property id=&quot;20309&quot; value=&quot;-1&quot;/&gt;&lt;/object&gt;&lt;object type=&quot;3&quot; unique_id=&quot;10092&quot;&gt;&lt;property id=&quot;20148&quot; value=&quot;5&quot;/&gt;&lt;property id=&quot;20300&quot; value=&quot;Slide 79 - &amp;quot;Neuron Activation Functions&amp;quot;&quot;/&gt;&lt;property id=&quot;20307&quot; value=&quot;323&quot;/&gt;&lt;property id=&quot;20309&quot; value=&quot;-1&quot;/&gt;&lt;/object&gt;&lt;object type=&quot;3&quot; unique_id=&quot;10093&quot;&gt;&lt;property id=&quot;20148&quot; value=&quot;5&quot;/&gt;&lt;property id=&quot;20300&quot; value=&quot;Slide 80 - &amp;quot;ANT Crossover Operator&amp;quot;&quot;/&gt;&lt;property id=&quot;20307&quot; value=&quot;327&quot;/&gt;&lt;property id=&quot;20309&quot; value=&quot;-1&quot;/&gt;&lt;/object&gt;&lt;object type=&quot;3&quot; unique_id=&quot;10094&quot;&gt;&lt;property id=&quot;20148&quot; value=&quot;5&quot;/&gt;&lt;property id=&quot;20300&quot; value=&quot;Slide 81 - &amp;quot;Cellular Encoding [Gruau, 1994]&amp;quot;&quot;/&gt;&lt;property id=&quot;20307&quot; value=&quot;336&quot;/&gt;&lt;property id=&quot;20309&quot; value=&quot;-1&quot;/&gt;&lt;/object&gt;&lt;object type=&quot;3&quot; unique_id=&quot;10095&quot;&gt;&lt;property id=&quot;20148&quot; value=&quot;5&quot;/&gt;&lt;property id=&quot;20300&quot; value=&quot;Slide 82 - &amp;quot;Resource Gathering Task&amp;quot;&quot;/&gt;&lt;property id=&quot;20307&quot; value=&quot;341&quot;/&gt;&lt;property id=&quot;20309&quot; value=&quot;-1&quot;/&gt;&lt;/object&gt;&lt;object type=&quot;3&quot; unique_id=&quot;10096&quot;&gt;&lt;property id=&quot;20148&quot; value=&quot;5&quot;/&gt;&lt;property id=&quot;20300&quot; value=&quot;Slide 83 - &amp;quot;Sign Following Task - ANT&amp;quot;&quot;/&gt;&lt;property id=&quot;20307&quot; value=&quot;342&quot;/&gt;&lt;property id=&quot;20309&quot; value=&quot;-1&quot;/&gt;&lt;/object&gt;&lt;object type=&quot;3&quot; unique_id=&quot;10097&quot;&gt;&lt;property id=&quot;20148&quot; value=&quot;5&quot;/&gt;&lt;property id=&quot;20300&quot; value=&quot;Slide 84 - &amp;quot;Basis Behaviors – Sign Following Task&amp;quot;&quot;/&gt;&lt;property id=&quot;20307&quot; value=&quot;343&quot;/&gt;&lt;property id=&quot;20309&quot; value=&quot;-1&quot;/&gt;&lt;/object&gt;&lt;object type=&quot;3&quot; unique_id=&quot;10098&quot;&gt;&lt;property id=&quot;20148&quot; value=&quot;5&quot;/&gt;&lt;property id=&quot;20300&quot; value=&quot;Slide 85 - &amp;quot;Coupled Motor Primitives Coupled Motor Primitives – Sign Following Task&amp;quot;&quot;/&gt;&lt;property id=&quot;20307&quot; value=&quot;344&quot;/&gt;&lt;property id=&quot;20309&quot; value=&quot;-1&quot;/&gt;&lt;/object&gt;&lt;object type=&quot;3&quot; unique_id=&quot;10099&quot;&gt;&lt;property id=&quot;20148&quot; value=&quot;5&quot;/&gt;&lt;property id=&quot;20300&quot; value=&quot;Slide 86 - &amp;quot;Coupled Motor Primitives – Sign Following Task&amp;quot;&quot;/&gt;&lt;property id=&quot;20307&quot; value=&quot;345&quot;/&gt;&lt;property id=&quot;20309&quot; value=&quot;-1&quot;/&gt;&lt;/object&gt;&lt;object type=&quot;3&quot; unique_id=&quot;10100&quot;&gt;&lt;property id=&quot;20148&quot; value=&quot;5&quot;/&gt;&lt;property id=&quot;20300&quot; value=&quot;Slide 87 - &amp;quot;Motor Primitives – Sign Following Task&amp;quot;&quot;/&gt;&lt;property id=&quot;20307&quot; value=&quot;346&quot;/&gt;&lt;property id=&quot;20309&quot; value=&quot;-1&quot;/&gt;&lt;/object&gt;&lt;object type=&quot;3&quot; unique_id=&quot;10101&quot;&gt;&lt;property id=&quot;20148&quot; value=&quot;5&quot;/&gt;&lt;property id=&quot;20300&quot; value=&quot;Slide 88 - &amp;quot;Coarse Coding&amp;quot;&quot;/&gt;&lt;property id=&quot;20307&quot; value=&quot;271&quot;/&gt;&lt;property id=&quot;20309&quot; value=&quot;-1&quot;/&gt;&lt;/object&gt;&lt;object type=&quot;3&quot; unique_id=&quot;10102&quot;&gt;&lt;property id=&quot;20148&quot; value=&quot;5&quot;/&gt;&lt;property id=&quot;20300&quot; value=&quot;Slide 89 - &amp;quot;Coarse Coding Regulation&amp;quot;&quot;/&gt;&lt;property id=&quot;20307&quot; value=&quot;273&quot;/&gt;&lt;property id=&quot;20309&quot; value=&quot;-1&quot;/&gt;&lt;/object&gt;&lt;object type=&quot;3&quot; unique_id=&quot;10103&quot;&gt;&lt;property id=&quot;20148&quot; value=&quot;5&quot;/&gt;&lt;property id=&quot;20300&quot; value=&quot;Slide 90 - &amp;quot;Phenotypic Neutrality&amp;quot;&quot;/&gt;&lt;property id=&quot;20307&quot; value=&quot;303&quot;/&gt;&lt;property id=&quot;20309&quot; value=&quot;-1&quot;/&gt;&lt;/object&gt;&lt;object type=&quot;3&quot; unique_id=&quot;10104&quot;&gt;&lt;property id=&quot;20148&quot; value=&quot;5&quot;/&gt;&lt;property id=&quot;20300&quot; value=&quot;Slide 167 - &amp;quot;ANT Development&amp;quot;&quot;/&gt;&lt;property id=&quot;20307&quot; value=&quot;363&quot;/&gt;&lt;property id=&quot;20309&quot; value=&quot;-1&quot;/&gt;&lt;/object&gt;&lt;object type=&quot;3&quot; unique_id=&quot;10105&quot;&gt;&lt;property id=&quot;20148&quot; value=&quot;5&quot;/&gt;&lt;property id=&quot;20300&quot; value=&quot;Slide 91 - &amp;quot;Neuron Activity&amp;quot;&quot;/&gt;&lt;property id=&quot;20307&quot; value=&quot;312&quot;/&gt;&lt;property id=&quot;20309&quot; value=&quot;-1&quot;/&gt;&lt;/object&gt;&lt;object type=&quot;3&quot; unique_id=&quot;10106&quot;&gt;&lt;property id=&quot;20148&quot; value=&quot;5&quot;/&gt;&lt;property id=&quot;20300&quot; value=&quot;Slide 92 - &amp;quot;OCR Example: What are Features ?&amp;quot;&quot;/&gt;&lt;property id=&quot;20307&quot; value=&quot;373&quot;/&gt;&lt;property id=&quot;20309&quot; value=&quot;-1&quot;/&gt;&lt;/object&gt;&lt;object type=&quot;3&quot; unique_id=&quot;10107&quot;&gt;&lt;property id=&quot;20148&quot; value=&quot;5&quot;/&gt;&lt;property id=&quot;20300&quot; value=&quot;Slide 159 - &amp;quot;Excavation&amp;quot;&quot;/&gt;&lt;property id=&quot;20307&quot; value=&quot;376&quot;/&gt;&lt;property id=&quot;20309&quot; value=&quot;-1&quot;/&gt;&lt;/object&gt;&lt;object type=&quot;3&quot; unique_id=&quot;10108&quot;&gt;&lt;property id=&quot;20148&quot; value=&quot;5&quot;/&gt;&lt;property id=&quot;20300&quot; value=&quot;Slide 160 - &amp;quot;Excavation&amp;quot;&quot;/&gt;&lt;property id=&quot;20307&quot; value=&quot;387&quot;/&gt;&lt;property id=&quot;20309&quot; value=&quot;-1&quot;/&gt;&lt;/object&gt;&lt;object type=&quot;3&quot; unique_id=&quot;10109&quot;&gt;&lt;property id=&quot;20148&quot; value=&quot;5&quot;/&gt;&lt;property id=&quot;20300&quot; value=&quot;Slide 93 - &amp;quot;Coarse-Coding Cell Model&amp;quot;&quot;/&gt;&lt;property id=&quot;20307&quot; value=&quot;392&quot;/&gt;&lt;property id=&quot;20309&quot; value=&quot;-1&quot;/&gt;&lt;/object&gt;&lt;object type=&quot;3&quot; unique_id=&quot;10110&quot;&gt;&lt;property id=&quot;20148&quot; value=&quot;5&quot;/&gt;&lt;property id=&quot;20300&quot; value=&quot;Slide 94 - &amp;quot;Coarse-Coding Cell Model&amp;quot;&quot;/&gt;&lt;property id=&quot;20307&quot; value=&quot;393&quot;/&gt;&lt;property id=&quot;20309&quot; value=&quot;-1&quot;/&gt;&lt;/object&gt;&lt;object type=&quot;3&quot; unique_id=&quot;10112&quot;&gt;&lt;property id=&quot;20148&quot; value=&quot;5&quot;/&gt;&lt;property id=&quot;20300&quot; value=&quot;Slide 96 - &amp;quot;Coarse-coding Cell Model&amp;#x0D;&amp;#x0A;&amp;quot;&quot;/&gt;&lt;property id=&quot;20307&quot; value=&quot;395&quot;/&gt;&lt;property id=&quot;20309&quot; value=&quot;-1&quot;/&gt;&lt;/object&gt;&lt;object type=&quot;3&quot; unique_id=&quot;10113&quot;&gt;&lt;property id=&quot;20148&quot; value=&quot;5&quot;/&gt;&lt;property id=&quot;20300&quot; value=&quot;Slide 97 - &amp;quot;Multistate Neuron Models&amp;quot;&quot;/&gt;&lt;property id=&quot;20307&quot; value=&quot;396&quot;/&gt;&lt;property id=&quot;20309&quot; value=&quot;-1&quot;/&gt;&lt;/object&gt;&lt;object type=&quot;3&quot; unique_id=&quot;10114&quot;&gt;&lt;property id=&quot;20148&quot; value=&quot;5&quot;/&gt;&lt;property id=&quot;20300&quot; value=&quot;Slide 98 - &amp;quot;Sign Following Task&amp;quot;&quot;/&gt;&lt;property id=&quot;20307&quot; value=&quot;397&quot;/&gt;&lt;property id=&quot;20309&quot; value=&quot;-1&quot;/&gt;&lt;/object&gt;&lt;object type=&quot;3&quot; unique_id=&quot;10115&quot;&gt;&lt;property id=&quot;20148&quot; value=&quot;5&quot;/&gt;&lt;property id=&quot;20300&quot; value=&quot;Slide 99&quot;/&gt;&lt;property id=&quot;20307&quot; value=&quot;389&quot;/&gt;&lt;property id=&quot;20309&quot; value=&quot;-1&quot;/&gt;&lt;/object&gt;&lt;object type=&quot;3&quot; unique_id=&quot;10116&quot;&gt;&lt;property id=&quot;20148&quot; value=&quot;5&quot;/&gt;&lt;property id=&quot;20300&quot; value=&quot;Slide 100 - &amp;quot;Grid World Sensor Layout&amp;quot;&quot;/&gt;&lt;property id=&quot;20307&quot; value=&quot;401&quot;/&gt;&lt;property id=&quot;20309&quot; value=&quot;-1&quot;/&gt;&lt;/object&gt;&lt;object type=&quot;3&quot; unique_id=&quot;10117&quot;&gt;&lt;property id=&quot;20148&quot; value=&quot;5&quot;/&gt;&lt;property id=&quot;20300&quot; value=&quot;Slide 101 - &amp;quot;Basis Behaviours&amp;quot;&quot;/&gt;&lt;property id=&quot;20307&quot; value=&quot;402&quot;/&gt;&lt;property id=&quot;20309&quot; value=&quot;-1&quot;/&gt;&lt;/object&gt;&lt;object type=&quot;3&quot; unique_id=&quot;10118&quot;&gt;&lt;property id=&quot;20148&quot; value=&quot;5&quot;/&gt;&lt;property id=&quot;20300&quot; value=&quot;Slide 102 - &amp;quot;Fitness Function&amp;quot;&quot;/&gt;&lt;property id=&quot;20307&quot; value=&quot;403&quot;/&gt;&lt;property id=&quot;20309&quot; value=&quot;-1&quot;/&gt;&lt;/object&gt;&lt;object type=&quot;3&quot; unique_id=&quot;10119&quot;&gt;&lt;property id=&quot;20148&quot; value=&quot;5&quot;/&gt;&lt;property id=&quot;20300&quot; value=&quot;Slide 103 - &amp;quot;Gene Map&amp;quot;&quot;/&gt;&lt;property id=&quot;20307&quot; value=&quot;390&quot;/&gt;&lt;property id=&quot;20309&quot; value=&quot;-1&quot;/&gt;&lt;/object&gt;&lt;object type=&quot;3&quot; unique_id=&quot;10120&quot;&gt;&lt;property id=&quot;20148&quot; value=&quot;5&quot;/&gt;&lt;property id=&quot;20300&quot; value=&quot;Slide 104&quot;/&gt;&lt;property id=&quot;20307&quot; value=&quot;391&quot;/&gt;&lt;property id=&quot;20309&quot; value=&quot;-1&quot;/&gt;&lt;/object&gt;&lt;object type=&quot;3&quot; unique_id=&quot;10121&quot;&gt;&lt;property id=&quot;20148&quot; value=&quot;5&quot;/&gt;&lt;property id=&quot;20300&quot; value=&quot;Slide 105&quot;/&gt;&lt;property id=&quot;20307&quot; value=&quot;398&quot;/&gt;&lt;property id=&quot;20309&quot; value=&quot;-1&quot;/&gt;&lt;/object&gt;&lt;object type=&quot;3&quot; unique_id=&quot;10122&quot;&gt;&lt;property id=&quot;20148&quot; value=&quot;5&quot;/&gt;&lt;property id=&quot;20300&quot; value=&quot;Slide 106&quot;/&gt;&lt;property id=&quot;20307&quot; value=&quot;399&quot;/&gt;&lt;property id=&quot;20309&quot; value=&quot;-1&quot;/&gt;&lt;/object&gt;&lt;object type=&quot;3&quot; unique_id=&quot;10123&quot;&gt;&lt;property id=&quot;20148&quot; value=&quot;5&quot;/&gt;&lt;property id=&quot;20300&quot; value=&quot;Slide 107&quot;/&gt;&lt;property id=&quot;20307&quot; value=&quot;400&quot;/&gt;&lt;property id=&quot;20309&quot; value=&quot;-1&quot;/&gt;&lt;/object&gt;&lt;object type=&quot;3&quot; unique_id=&quot;10124&quot;&gt;&lt;property id=&quot;20148&quot; value=&quot;5&quot;/&gt;&lt;property id=&quot;20300&quot; value=&quot;Slide 108 - &amp;quot;Resource Gathering&amp;quot;&quot;/&gt;&lt;property id=&quot;20307&quot; value=&quot;383&quot;/&gt;&lt;property id=&quot;20309&quot; value=&quot;-1&quot;/&gt;&lt;/object&gt;&lt;object type=&quot;3&quot; unique_id=&quot;10125&quot;&gt;&lt;property id=&quot;20148&quot; value=&quot;5&quot;/&gt;&lt;property id=&quot;20300&quot; value=&quot;Slide 109 - &amp;quot;Resource Gathering&amp;quot;&quot;/&gt;&lt;property id=&quot;20307&quot; value=&quot;384&quot;/&gt;&lt;property id=&quot;20309&quot; value=&quot;-1&quot;/&gt;&lt;/object&gt;&lt;object type=&quot;3&quot; unique_id=&quot;10126&quot;&gt;&lt;property id=&quot;20148&quot; value=&quot;5&quot;/&gt;&lt;property id=&quot;20300&quot; value=&quot;Slide 110 - &amp;quot;Resource Gathering&amp;quot;&quot;/&gt;&lt;property id=&quot;20307&quot; value=&quot;385&quot;/&gt;&lt;property id=&quot;20309&quot; value=&quot;-1&quot;/&gt;&lt;/object&gt;&lt;object type=&quot;3&quot; unique_id=&quot;10127&quot;&gt;&lt;property id=&quot;20148&quot; value=&quot;5&quot;/&gt;&lt;property id=&quot;20300&quot; value=&quot;Slide 111 - &amp;quot;Resource Gathering&amp;quot;&quot;/&gt;&lt;property id=&quot;20307&quot; value=&quot;386&quot;/&gt;&lt;property id=&quot;20309&quot; value=&quot;-1&quot;/&gt;&lt;/object&gt;&lt;object type=&quot;3&quot; unique_id=&quot;10128&quot;&gt;&lt;property id=&quot;20148&quot; value=&quot;5&quot;/&gt;&lt;property id=&quot;20300&quot; value=&quot;Slide 113 - &amp;quot;Resource Gathering Task&amp;quot;&quot;/&gt;&lt;property id=&quot;20307&quot; value=&quot;377&quot;/&gt;&lt;property id=&quot;20309&quot; value=&quot;-1&quot;/&gt;&lt;/object&gt;&lt;object type=&quot;3&quot; unique_id=&quot;10129&quot;&gt;&lt;property id=&quot;20148&quot; value=&quot;5&quot;/&gt;&lt;property id=&quot;20300&quot; value=&quot;Slide 114&quot;/&gt;&lt;property id=&quot;20307&quot; value=&quot;378&quot;/&gt;&lt;property id=&quot;20309&quot; value=&quot;-1&quot;/&gt;&lt;/object&gt;&lt;object type=&quot;3&quot; unique_id=&quot;10130&quot;&gt;&lt;property id=&quot;20148&quot; value=&quot;5&quot;/&gt;&lt;property id=&quot;20300&quot; value=&quot;Slide 115&quot;/&gt;&lt;property id=&quot;20307&quot; value=&quot;381&quot;/&gt;&lt;property id=&quot;20309&quot; value=&quot;-1&quot;/&gt;&lt;/object&gt;&lt;object type=&quot;3&quot; unique_id=&quot;10131&quot;&gt;&lt;property id=&quot;20148&quot; value=&quot;5&quot;/&gt;&lt;property id=&quot;20300&quot; value=&quot;Slide 116&quot;/&gt;&lt;property id=&quot;20307&quot; value=&quot;382&quot;/&gt;&lt;property id=&quot;20309&quot; value=&quot;-1&quot;/&gt;&lt;/object&gt;&lt;object type=&quot;3&quot; unique_id=&quot;10132&quot;&gt;&lt;property id=&quot;20148&quot; value=&quot;5&quot;/&gt;&lt;property id=&quot;20300&quot; value=&quot;Slide 117&quot;/&gt;&lt;property id=&quot;20307&quot; value=&quot;379&quot;/&gt;&lt;property id=&quot;20309&quot; value=&quot;-1&quot;/&gt;&lt;/object&gt;&lt;object type=&quot;3&quot; unique_id=&quot;10133&quot;&gt;&lt;property id=&quot;20148&quot; value=&quot;5&quot;/&gt;&lt;property id=&quot;20300&quot; value=&quot;Slide 118&quot;/&gt;&lt;property id=&quot;20307&quot; value=&quot;380&quot;/&gt;&lt;property id=&quot;20309&quot; value=&quot;-1&quot;/&gt;&lt;/object&gt;&lt;object type=&quot;3&quot; unique_id=&quot;10134&quot;&gt;&lt;property id=&quot;20148&quot; value=&quot;5&quot;/&gt;&lt;property id=&quot;20300&quot; value=&quot;Slide 120 - &amp;quot;Demo: Tiling Formation Task&amp;quot;&quot;/&gt;&lt;property id=&quot;20307&quot; value=&quot;404&quot;/&gt;&lt;property id=&quot;20309&quot; value=&quot;-1&quot;/&gt;&lt;/object&gt;&lt;object type=&quot;3&quot; unique_id=&quot;10135&quot;&gt;&lt;property id=&quot;20148&quot; value=&quot;5&quot;/&gt;&lt;property id=&quot;20300&quot; value=&quot;Slide 121 - &amp;quot;Biological Modeling&amp;quot;&quot;/&gt;&lt;property id=&quot;20307&quot; value=&quot;405&quot;/&gt;&lt;property id=&quot;20309&quot; value=&quot;-1&quot;/&gt;&lt;/object&gt;&lt;object type=&quot;3&quot; unique_id=&quot;10136&quot;&gt;&lt;property id=&quot;20148&quot; value=&quot;5&quot;/&gt;&lt;property id=&quot;20300&quot; value=&quot;Slide 122 - &amp;quot;Solid &amp;amp; Hollow Sphere&amp;quot;&quot;/&gt;&lt;property id=&quot;20307&quot; value=&quot;408&quot;/&gt;&lt;property id=&quot;20309&quot; value=&quot;-1&quot;/&gt;&lt;/object&gt;&lt;object type=&quot;3&quot; unique_id=&quot;10137&quot;&gt;&lt;property id=&quot;20148&quot; value=&quot;5&quot;/&gt;&lt;property id=&quot;20300&quot; value=&quot;Slide 123 - &amp;quot;Steady State Configs.&amp;quot;&quot;/&gt;&lt;property id=&quot;20307&quot; value=&quot;409&quot;/&gt;&lt;property id=&quot;20309&quot; value=&quot;-1&quot;/&gt;&lt;/object&gt;&lt;object type=&quot;3&quot; unique_id=&quot;10138&quot;&gt;&lt;property id=&quot;20148&quot; value=&quot;5&quot;/&gt;&lt;property id=&quot;20300&quot; value=&quot;Slide 124 - &amp;quot;Burst Characteristics&amp;quot;&quot;/&gt;&lt;property id=&quot;20307&quot; value=&quot;410&quot;/&gt;&lt;property id=&quot;20309&quot; value=&quot;-1&quot;/&gt;&lt;/object&gt;&lt;object type=&quot;3&quot; unique_id=&quot;10139&quot;&gt;&lt;property id=&quot;20148&quot; value=&quot;5&quot;/&gt;&lt;property id=&quot;20300&quot; value=&quot;Slide 125 - &amp;quot;GasNet Model [Husbands et al., 1998]&amp;quot;&quot;/&gt;&lt;property id=&quot;20307&quot; value=&quot;406&quot;/&gt;&lt;property id=&quot;20309&quot; value=&quot;-1&quot;/&gt;&lt;/object&gt;&lt;object type=&quot;3&quot; unique_id=&quot;10140&quot;&gt;&lt;property id=&quot;20148&quot; value=&quot;5&quot;/&gt;&lt;property id=&quot;20300&quot; value=&quot;Slide 126 - &amp;quot;Parallel Fibers (Phillipides et al., 2005)&amp;quot;&quot;/&gt;&lt;property id=&quot;20307&quot; value=&quot;407&quot;/&gt;&lt;property id=&quot;20309&quot; value=&quot;-1&quot;/&gt;&lt;/object&gt;&lt;object type=&quot;3&quot; unique_id=&quot;10141&quot;&gt;&lt;property id=&quot;20148&quot; value=&quot;5&quot;/&gt;&lt;property id=&quot;20300&quot; value=&quot;Slide 127 - &amp;quot;Shannon’s Entropy&amp;quot;&quot;/&gt;&lt;property id=&quot;20307&quot; value=&quot;411&quot;/&gt;&lt;property id=&quot;20309&quot; value=&quot;-1&quot;/&gt;&lt;/object&gt;&lt;object type=&quot;3&quot; unique_id=&quot;10142&quot;&gt;&lt;property id=&quot;20148&quot; value=&quot;5&quot;/&gt;&lt;property id=&quot;20300&quot; value=&quot;Slide 128 - &amp;quot;Mutual Information&amp;quot;&quot;/&gt;&lt;property id=&quot;20307&quot; value=&quot;412&quot;/&gt;&lt;property id=&quot;20309&quot; value=&quot;-1&quot;/&gt;&lt;/object&gt;&lt;object type=&quot;3&quot; unique_id=&quot;10143&quot;&gt;&lt;property id=&quot;20148&quot; value=&quot;5&quot;/&gt;&lt;property id=&quot;20300&quot; value=&quot;Slide 129 - &amp;quot;Mutual Information&amp;quot;&quot;/&gt;&lt;property id=&quot;20307&quot; value=&quot;414&quot;/&gt;&lt;property id=&quot;20309&quot; value=&quot;-1&quot;/&gt;&lt;/object&gt;&lt;object type=&quot;3&quot; unique_id=&quot;13887&quot;&gt;&lt;property id=&quot;20148&quot; value=&quot;5&quot;/&gt;&lt;property id=&quot;20300&quot; value=&quot;Slide 133 - &amp;quot;Biophysical Plausibility&amp;quot;&quot;/&gt;&lt;property id=&quot;20307&quot; value=&quot;416&quot;/&gt;&lt;/object&gt;&lt;object type=&quot;3&quot; unique_id=&quot;13888&quot;&gt;&lt;property id=&quot;20148&quot; value=&quot;5&quot;/&gt;&lt;property id=&quot;20300&quot; value=&quot;Slide 134 - &amp;quot;Related Work&amp;quot;&quot;/&gt;&lt;property id=&quot;20307&quot; value=&quot;417&quot;/&gt;&lt;/object&gt;&lt;object type=&quot;3&quot; unique_id=&quot;13889&quot;&gt;&lt;property id=&quot;20148&quot; value=&quot;5&quot;/&gt;&lt;property id=&quot;20300&quot; value=&quot;Slide 135 - &amp;quot;Related Work&amp;quot;&quot;/&gt;&lt;property id=&quot;20307&quot; value=&quot;418&quot;/&gt;&lt;/object&gt;&lt;object type=&quot;3&quot; unique_id=&quot;13890&quot;&gt;&lt;property id=&quot;20148&quot; value=&quot;5&quot;/&gt;&lt;property id=&quot;20300&quot; value=&quot;Slide 136 - &amp;quot;Limitations with Fixed Topologies&amp;quot;&quot;/&gt;&lt;property id=&quot;20307&quot; value=&quot;419&quot;/&gt;&lt;/object&gt;&lt;object type=&quot;3&quot; unique_id=&quot;13891&quot;&gt;&lt;property id=&quot;20148&quot; value=&quot;5&quot;/&gt;&lt;property id=&quot;20300&quot; value=&quot;Slide 137 - &amp;quot;Related Work&amp;quot;&quot;/&gt;&lt;property id=&quot;20307&quot; value=&quot;420&quot;/&gt;&lt;/object&gt;&lt;object type=&quot;3&quot; unique_id=&quot;13892&quot;&gt;&lt;property id=&quot;20148&quot; value=&quot;5&quot;/&gt;&lt;property id=&quot;20300&quot; value=&quot;Slide 138 - &amp;quot;Crossover &amp;amp; the Bloating Problem&amp;quot;&quot;/&gt;&lt;property id=&quot;20307&quot; value=&quot;421&quot;/&gt;&lt;/object&gt;&lt;object type=&quot;3&quot; unique_id=&quot;13893&quot;&gt;&lt;property id=&quot;20148&quot; value=&quot;5&quot;/&gt;&lt;property id=&quot;20300&quot; value=&quot;Slide 139 - &amp;quot;Related Work&amp;quot;&quot;/&gt;&lt;property id=&quot;20307&quot; value=&quot;422&quot;/&gt;&lt;/object&gt;&lt;object type=&quot;3&quot; unique_id=&quot;13894&quot;&gt;&lt;property id=&quot;20148&quot; value=&quot;5&quot;/&gt;&lt;property id=&quot;20300&quot; value=&quot;Slide 140 - &amp;quot;Related Work&amp;quot;&quot;/&gt;&lt;property id=&quot;20307&quot; value=&quot;423&quot;/&gt;&lt;/object&gt;&lt;object type=&quot;3&quot; unique_id=&quot;13895&quot;&gt;&lt;property id=&quot;20148&quot; value=&quot;5&quot;/&gt;&lt;property id=&quot;20300&quot; value=&quot;Slide 141 - &amp;quot;Applications in Space Robotics&amp;quot;&quot;/&gt;&lt;property id=&quot;20307&quot; value=&quot;424&quot;/&gt;&lt;/object&gt;&lt;object type=&quot;3&quot; unique_id=&quot;13896&quot;&gt;&lt;property id=&quot;20148&quot; value=&quot;5&quot;/&gt;&lt;property id=&quot;20300&quot; value=&quot;Slide 142 - &amp;quot;Significance&amp;quot;&quot;/&gt;&lt;property id=&quot;20307&quot; value=&quot;425&quot;/&gt;&lt;/object&gt;&lt;object type=&quot;3&quot; unique_id=&quot;13897&quot;&gt;&lt;property id=&quot;20148&quot; value=&quot;5&quot;/&gt;&lt;property id=&quot;20300&quot; value=&quot;Slide 143&quot;/&gt;&lt;property id=&quot;20307&quot; value=&quot;426&quot;/&gt;&lt;/object&gt;&lt;object type=&quot;3&quot; unique_id=&quot;13898&quot;&gt;&lt;property id=&quot;20148&quot; value=&quot;5&quot;/&gt;&lt;property id=&quot;20300&quot; value=&quot;Slide 144&quot;/&gt;&lt;property id=&quot;20307&quot; value=&quot;427&quot;/&gt;&lt;/object&gt;&lt;object type=&quot;3&quot; unique_id=&quot;13899&quot;&gt;&lt;property id=&quot;20148&quot; value=&quot;5&quot;/&gt;&lt;property id=&quot;20300&quot; value=&quot;Slide 145 - &amp;quot;Significance&amp;quot;&quot;/&gt;&lt;property id=&quot;20307&quot; value=&quot;428&quot;/&gt;&lt;/object&gt;&lt;object type=&quot;3&quot; unique_id=&quot;13900&quot;&gt;&lt;property id=&quot;20148&quot; value=&quot;5&quot;/&gt;&lt;property id=&quot;20300&quot; value=&quot;Slide 146 - &amp;quot;Applications in Space Robotics&amp;quot;&quot;/&gt;&lt;property id=&quot;20307&quot; value=&quot;429&quot;/&gt;&lt;/object&gt;&lt;object type=&quot;3&quot; unique_id=&quot;13901&quot;&gt;&lt;property id=&quot;20148&quot; value=&quot;5&quot;/&gt;&lt;property id=&quot;20300&quot; value=&quot;Slide 147 - &amp;quot;Significance&amp;quot;&quot;/&gt;&lt;property id=&quot;20307&quot; value=&quot;430&quot;/&gt;&lt;/object&gt;&lt;object type=&quot;3&quot; unique_id=&quot;13902&quot;&gt;&lt;property id=&quot;20148&quot; value=&quot;5&quot;/&gt;&lt;property id=&quot;20300&quot; value=&quot;Slide 148&quot;/&gt;&lt;property id=&quot;20307&quot; value=&quot;431&quot;/&gt;&lt;/object&gt;&lt;object type=&quot;3&quot; unique_id=&quot;13903&quot;&gt;&lt;property id=&quot;20148&quot; value=&quot;5&quot;/&gt;&lt;property id=&quot;20300&quot; value=&quot;Slide 149&quot;/&gt;&lt;property id=&quot;20307&quot; value=&quot;432&quot;/&gt;&lt;/object&gt;&lt;object type=&quot;3&quot; unique_id=&quot;13904&quot;&gt;&lt;property id=&quot;20148&quot; value=&quot;5&quot;/&gt;&lt;property id=&quot;20300&quot; value=&quot;Slide 150 - &amp;quot;Significance&amp;quot;&quot;/&gt;&lt;property id=&quot;20307&quot; value=&quot;433&quot;/&gt;&lt;/object&gt;&lt;object type=&quot;3&quot; unique_id=&quot;13905&quot;&gt;&lt;property id=&quot;20148&quot; value=&quot;5&quot;/&gt;&lt;property id=&quot;20300&quot; value=&quot;Slide 166 - &amp;quot;ANT Crossover Operator&amp;quot;&quot;/&gt;&lt;property id=&quot;20307&quot; value=&quot;434&quot;/&gt;&lt;/object&gt;&lt;object type=&quot;3&quot; unique_id=&quot;14354&quot;&gt;&lt;property id=&quot;20148&quot; value=&quot;5&quot;/&gt;&lt;property id=&quot;20300&quot; value=&quot;Slide 151 - &amp;quot;Chapter Overview&amp;quot;&quot;/&gt;&lt;property id=&quot;20307&quot; value=&quot;435&quot;/&gt;&lt;/object&gt;&lt;object type=&quot;3&quot; unique_id=&quot;14355&quot;&gt;&lt;property id=&quot;20148&quot; value=&quot;5&quot;/&gt;&lt;property id=&quot;20300&quot; value=&quot;Slide 152 - &amp;quot;Evolvability&amp;quot;&quot;/&gt;&lt;property id=&quot;20307&quot; value=&quot;436&quot;/&gt;&lt;/object&gt;&lt;object type=&quot;3&quot; unique_id=&quot;14356&quot;&gt;&lt;property id=&quot;20148&quot; value=&quot;5&quot;/&gt;&lt;property id=&quot;20300&quot; value=&quot;Slide 153 - &amp;quot;Changing Task, Changing Model ?&amp;quot;&quot;/&gt;&lt;property id=&quot;20307&quot; value=&quot;437&quot;/&gt;&lt;/object&gt;&lt;object type=&quot;3&quot; unique_id=&quot;16334&quot;&gt;&lt;property id=&quot;20148&quot; value=&quot;5&quot;/&gt;&lt;property id=&quot;20300&quot; value=&quot;Slide 47 - &amp;quot;Feature Detectors&amp;quot;&quot;/&gt;&lt;property id=&quot;20307&quot; value=&quot;442&quot;/&gt;&lt;/object&gt;&lt;object type=&quot;3&quot; unique_id=&quot;16335&quot;&gt;&lt;property id=&quot;20148&quot; value=&quot;5&quot;/&gt;&lt;property id=&quot;20300&quot; value=&quot;Slide 48 - &amp;quot;Task Allocation&amp;quot;&quot;/&gt;&lt;property id=&quot;20307&quot; value=&quot;443&quot;/&gt;&lt;/object&gt;&lt;object type=&quot;3&quot; unique_id=&quot;16336&quot;&gt;&lt;property id=&quot;20148&quot; value=&quot;5&quot;/&gt;&lt;property id=&quot;20300&quot; value=&quot;Slide 155 - &amp;quot;Excavation&amp;quot;&quot;/&gt;&lt;property id=&quot;20307&quot; value=&quot;441&quot;/&gt;&lt;/object&gt;&lt;object type=&quot;3&quot; unique_id=&quot;16338&quot;&gt;&lt;property id=&quot;20148&quot; value=&quot;5&quot;/&gt;&lt;property id=&quot;20300&quot; value=&quot;Slide 49 - &amp;quot;Evolving Neural Networks&amp;quot;&quot;/&gt;&lt;property id=&quot;20307&quot; value=&quot;438&quot;/&gt;&lt;/object&gt;&lt;object type=&quot;3&quot; unique_id=&quot;16339&quot;&gt;&lt;property id=&quot;20148&quot; value=&quot;5&quot;/&gt;&lt;property id=&quot;20300&quot; value=&quot;Slide 50 - &amp;quot;Feature Detectors and Noisy Neurons&amp;quot;&quot;/&gt;&lt;property id=&quot;20307&quot; value=&quot;439&quot;/&gt;&lt;/object&gt;&lt;object type=&quot;3&quot; unique_id=&quot;17106&quot;&gt;&lt;property id=&quot;20148&quot; value=&quot;5&quot;/&gt;&lt;property id=&quot;20300&quot; value=&quot;Slide 19 - &amp;quot;Limitations with Fixed Topologies&amp;quot;&quot;/&gt;&lt;property id=&quot;20307&quot; value=&quot;444&quot;/&gt;&lt;/object&gt;&lt;object type=&quot;3&quot; unique_id=&quot;19250&quot;&gt;&lt;property id=&quot;20148&quot; value=&quot;5&quot;/&gt;&lt;property id=&quot;20300&quot; value=&quot;Slide 7&quot;/&gt;&lt;property id=&quot;20307&quot; value=&quot;449&quot;/&gt;&lt;/object&gt;&lt;object type=&quot;3&quot; unique_id=&quot;19251&quot;&gt;&lt;property id=&quot;20148&quot; value=&quot;5&quot;/&gt;&lt;property id=&quot;20300&quot; value=&quot;Slide 8&quot;/&gt;&lt;property id=&quot;20307&quot; value=&quot;450&quot;/&gt;&lt;/object&gt;&lt;object type=&quot;3&quot; unique_id=&quot;19252&quot;&gt;&lt;property id=&quot;20148&quot; value=&quot;5&quot;/&gt;&lt;property id=&quot;20300&quot; value=&quot;Slide 17 - &amp;quot;Biophysical Plausibility&amp;quot;&quot;/&gt;&lt;property id=&quot;20307&quot; value=&quot;445&quot;/&gt;&lt;/object&gt;&lt;object type=&quot;3&quot; unique_id=&quot;19253&quot;&gt;&lt;property id=&quot;20148&quot; value=&quot;5&quot;/&gt;&lt;property id=&quot;20300&quot; value=&quot;Slide 32 - &amp;quot;Coarse-Coding Cell Model&amp;quot;&quot;/&gt;&lt;property id=&quot;20307&quot; value=&quot;447&quot;/&gt;&lt;/object&gt;&lt;object type=&quot;3&quot; unique_id=&quot;19254&quot;&gt;&lt;property id=&quot;20148&quot; value=&quot;5&quot;/&gt;&lt;property id=&quot;20300&quot; value=&quot;Slide 33 - &amp;quot;Coarse-Coding Cell Model&amp;quot;&quot;/&gt;&lt;property id=&quot;20307&quot; value=&quot;448&quot;/&gt;&lt;/object&gt;&lt;object type=&quot;3&quot; unique_id=&quot;19255&quot;&gt;&lt;property id=&quot;20148&quot; value=&quot;5&quot;/&gt;&lt;property id=&quot;20300&quot; value=&quot;Slide 34&quot;/&gt;&lt;property id=&quot;20307&quot; value=&quot;446&quot;/&gt;&lt;/object&gt;&lt;object type=&quot;3&quot; unique_id=&quot;19257&quot;&gt;&lt;property id=&quot;20148&quot; value=&quot;5&quot;/&gt;&lt;property id=&quot;20300&quot; value=&quot;Slide 6 - &amp;quot;Significance&amp;quot;&quot;/&gt;&lt;property id=&quot;20307&quot; value=&quot;452&quot;/&gt;&lt;/object&gt;&lt;object type=&quot;3&quot; unique_id=&quot;19258&quot;&gt;&lt;property id=&quot;20148&quot; value=&quot;5&quot;/&gt;&lt;property id=&quot;20300&quot; value=&quot;Slide 9 - &amp;quot;Significance&amp;quot;&quot;/&gt;&lt;property id=&quot;20307&quot; value=&quot;453&quot;/&gt;&lt;/object&gt;&lt;object type=&quot;3&quot; unique_id=&quot;20388&quot;&gt;&lt;property id=&quot;20148&quot; value=&quot;5&quot;/&gt;&lt;property id=&quot;20300&quot; value=&quot;Slide 154 - &amp;quot;Tiling Formation Task&amp;quot;&quot;/&gt;&lt;property id=&quot;20307&quot; value=&quot;454&quot;/&gt;&lt;/object&gt;&lt;object type=&quot;3&quot; unique_id=&quot;22830&quot;&gt;&lt;property id=&quot;20148&quot; value=&quot;5&quot;/&gt;&lt;property id=&quot;20300&quot; value=&quot;Slide 157&quot;/&gt;&lt;property id=&quot;20307&quot; value=&quot;462&quot;/&gt;&lt;/object&gt;&lt;object type=&quot;3&quot; unique_id=&quot;22831&quot;&gt;&lt;property id=&quot;20148&quot; value=&quot;5&quot;/&gt;&lt;property id=&quot;20300&quot; value=&quot;Slide 158&quot;/&gt;&lt;property id=&quot;20307&quot; value=&quot;461&quot;/&gt;&lt;/object&gt;&lt;object type=&quot;3&quot; unique_id=&quot;22832&quot;&gt;&lt;property id=&quot;20148&quot; value=&quot;5&quot;/&gt;&lt;property id=&quot;20300&quot; value=&quot;Slide 161 - &amp;quot;Excavation – Optimal Conditions &amp;#x0D;&amp;#x0A;(Thangavelautham et al. submission to ICRA’09)&amp;quot;&quot;/&gt;&lt;property id=&quot;20307&quot; value=&quot;456&quot;/&gt;&lt;/object&gt;&lt;object type=&quot;3&quot; unique_id=&quot;22833&quot;&gt;&lt;property id=&quot;20148&quot; value=&quot;5&quot;/&gt;&lt;property id=&quot;20300&quot; value=&quot;Slide 162 - &amp;quot;Excavation – Optimal Conditions &amp;#x0D;&amp;#x0A;(Thangavelautham et al. submission to ICRA’09)&amp;quot;&quot;/&gt;&lt;property id=&quot;20307&quot; value=&quot;457&quot;/&gt;&lt;/object&gt;&lt;object type=&quot;3&quot; unique_id=&quot;22834&quot;&gt;&lt;property id=&quot;20148&quot; value=&quot;5&quot;/&gt;&lt;property id=&quot;20300&quot; value=&quot;Slide 163 - &amp;quot;Excavation – Optimal Conditions &amp;#x0D;&amp;#x0A;(Thangavelautham et al. submission to ICRA’09)&amp;quot;&quot;/&gt;&lt;property id=&quot;20307&quot; value=&quot;458&quot;/&gt;&lt;/object&gt;&lt;object type=&quot;3&quot; unique_id=&quot;22835&quot;&gt;&lt;property id=&quot;20148&quot; value=&quot;5&quot;/&gt;&lt;property id=&quot;20300&quot; value=&quot;Slide 165 - &amp;quot;Potential Benefits – Lunar Construction&amp;quot;&quot;/&gt;&lt;property id=&quot;20307&quot; value=&quot;459&quot;/&gt;&lt;/object&gt;&lt;object type=&quot;3&quot; unique_id=&quot;23850&quot;&gt;&lt;property id=&quot;20148&quot; value=&quot;5&quot;/&gt;&lt;property id=&quot;20300&quot; value=&quot;Slide 164 - &amp;quot;Excavation – Optimal Conditions &amp;#x0D;&amp;#x0A;(Thangavelautham et al. submission to ICRA’09)&amp;quot;&quot;/&gt;&lt;property id=&quot;20307&quot; value=&quot;463&quot;/&gt;&lt;/object&gt;&lt;object type=&quot;3&quot; unique_id=&quot;24872&quot;&gt;&lt;property id=&quot;20148&quot; value=&quot;5&quot;/&gt;&lt;property id=&quot;20300&quot; value=&quot;Slide 119&quot;/&gt;&lt;property id=&quot;20307&quot; value=&quot;464&quot;/&gt;&lt;/object&gt;&lt;object type=&quot;3&quot; unique_id=&quot;25044&quot;&gt;&lt;property id=&quot;20148&quot; value=&quot;5&quot;/&gt;&lt;property id=&quot;20300&quot; value=&quot;Slide 112&quot;/&gt;&lt;property id=&quot;20307&quot; value=&quot;465&quot;/&gt;&lt;/object&gt;&lt;object type=&quot;3&quot; unique_id=&quot;25216&quot;&gt;&lt;property id=&quot;20148&quot; value=&quot;5&quot;/&gt;&lt;property id=&quot;20300&quot; value=&quot;Slide 95 - &amp;quot;Coarse-Coding Cell Model&amp;quot;&quot;/&gt;&lt;property id=&quot;20307&quot; value=&quot;466&quot;/&gt;&lt;/object&gt;&lt;object type=&quot;3&quot; unique_id=&quot;25728&quot;&gt;&lt;property id=&quot;20148&quot; value=&quot;5&quot;/&gt;&lt;property id=&quot;20300&quot; value=&quot;Slide 55 - &amp;quot;Thank You!&amp;quot;&quot;/&gt;&lt;property id=&quot;20307&quot; value=&quot;467&quot;/&gt;&lt;/object&gt;&lt;object type=&quot;3&quot; unique_id=&quot;25729&quot;&gt;&lt;property id=&quot;20148&quot; value=&quot;5&quot;/&gt;&lt;property id=&quot;20300&quot; value=&quot;Slide 59 - &amp;quot;Feature Detectors&amp;quot;&quot;/&gt;&lt;property id=&quot;20307&quot; value=&quot;469&quot;/&gt;&lt;/object&gt;&lt;object type=&quot;3&quot; unique_id=&quot;25730&quot;&gt;&lt;property id=&quot;20148&quot; value=&quot;5&quot;/&gt;&lt;property id=&quot;20300&quot; value=&quot;Slide 60 - &amp;quot;Feature Detectors and Noisy Neurons&amp;quot;&quot;/&gt;&lt;property id=&quot;20307&quot; value=&quot;468&quot;/&gt;&lt;/object&gt;&lt;/object&gt;&lt;object type=&quot;8&quot; unique_id=&quot;10144&quot;&gt;&lt;/object&gt;&lt;/object&gt;&lt;/database&gt;"/>
  <p:tag name="SECTOMILLISECCONVERTED" val="1"/>
</p:tagLst>
</file>

<file path=ppt/theme/theme1.xml><?xml version="1.0" encoding="utf-8"?>
<a:theme xmlns:a="http://schemas.openxmlformats.org/drawingml/2006/main" name="1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E89A1E4B2FA1F4CB32EF68A7118A51B" ma:contentTypeVersion="12" ma:contentTypeDescription="Create a new document." ma:contentTypeScope="" ma:versionID="ab4535b34d6bb1e1944aaaf253f75c3c">
  <xsd:schema xmlns:xsd="http://www.w3.org/2001/XMLSchema" xmlns:xs="http://www.w3.org/2001/XMLSchema" xmlns:p="http://schemas.microsoft.com/office/2006/metadata/properties" xmlns:ns3="badf03c6-2c57-4553-9791-1e1f14e34de8" xmlns:ns4="a99dd521-9666-4d9e-9ff7-306f02e85e0e" targetNamespace="http://schemas.microsoft.com/office/2006/metadata/properties" ma:root="true" ma:fieldsID="1c6d5162fd4b1d7c54673b02c77fb262" ns3:_="" ns4:_="">
    <xsd:import namespace="badf03c6-2c57-4553-9791-1e1f14e34de8"/>
    <xsd:import namespace="a99dd521-9666-4d9e-9ff7-306f02e85e0e"/>
    <xsd:element name="properties">
      <xsd:complexType>
        <xsd:sequence>
          <xsd:element name="documentManagement">
            <xsd:complexType>
              <xsd:all>
                <xsd:element ref="ns3:SharedWithUsers"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GenerationTime" minOccurs="0"/>
                <xsd:element ref="ns4:MediaServiceEventHashCode" minOccurs="0"/>
                <xsd:element ref="ns3:SharedWithDetails" minOccurs="0"/>
                <xsd:element ref="ns3:SharingHintHash"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df03c6-2c57-4553-9791-1e1f14e34de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9dd521-9666-4d9e-9ff7-306f02e85e0e" elementFormDefault="qualified">
    <xsd:import namespace="http://schemas.microsoft.com/office/2006/documentManagement/types"/>
    <xsd:import namespace="http://schemas.microsoft.com/office/infopath/2007/PartnerControls"/>
    <xsd:element name="MediaServiceMetadata" ma:index="9" nillable="true" ma:displayName="MediaServiceMetadata" ma:description="" ma:hidden="true" ma:internalName="MediaServiceMetadata" ma:readOnly="true">
      <xsd:simpleType>
        <xsd:restriction base="dms:Note"/>
      </xsd:simpleType>
    </xsd:element>
    <xsd:element name="MediaServiceFastMetadata" ma:index="10" nillable="true" ma:displayName="MediaServiceFastMetadata" ma:description="" ma:hidden="true" ma:internalName="MediaServiceFastMetadata" ma:readOnly="true">
      <xsd:simpleType>
        <xsd:restriction base="dms:Note"/>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24E071F-6E81-407A-BC4C-1D730302D6CC}">
  <ds:schemaRefs>
    <ds:schemaRef ds:uri="http://schemas.microsoft.com/sharepoint/v3/contenttype/forms"/>
  </ds:schemaRefs>
</ds:datastoreItem>
</file>

<file path=customXml/itemProps2.xml><?xml version="1.0" encoding="utf-8"?>
<ds:datastoreItem xmlns:ds="http://schemas.openxmlformats.org/officeDocument/2006/customXml" ds:itemID="{DBE78D9B-12AF-4A1D-98B9-56CE6F6F15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df03c6-2c57-4553-9791-1e1f14e34de8"/>
    <ds:schemaRef ds:uri="a99dd521-9666-4d9e-9ff7-306f02e85e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5B183AA-BB3F-4484-A5E3-D104EB7FBCB8}">
  <ds:schemaRefs>
    <ds:schemaRef ds:uri="http://www.w3.org/XML/1998/namespace"/>
    <ds:schemaRef ds:uri="http://schemas.microsoft.com/office/2006/documentManagement/types"/>
    <ds:schemaRef ds:uri="http://purl.org/dc/elements/1.1/"/>
    <ds:schemaRef ds:uri="a99dd521-9666-4d9e-9ff7-306f02e85e0e"/>
    <ds:schemaRef ds:uri="http://schemas.microsoft.com/office/infopath/2007/PartnerControls"/>
    <ds:schemaRef ds:uri="http://purl.org/dc/dcmitype/"/>
    <ds:schemaRef ds:uri="http://schemas.openxmlformats.org/package/2006/metadata/core-properties"/>
    <ds:schemaRef ds:uri="http://purl.org/dc/terms/"/>
    <ds:schemaRef ds:uri="badf03c6-2c57-4553-9791-1e1f14e34de8"/>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Stream</Template>
  <TotalTime>86119</TotalTime>
  <Words>1650</Words>
  <Application>Microsoft Office PowerPoint</Application>
  <PresentationFormat>On-screen Show (4:3)</PresentationFormat>
  <Paragraphs>138</Paragraphs>
  <Slides>15</Slides>
  <Notes>14</Notes>
  <HiddenSlides>0</HiddenSlides>
  <MMClips>2</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Arial</vt:lpstr>
      <vt:lpstr>Calibri</vt:lpstr>
      <vt:lpstr>Garamond</vt:lpstr>
      <vt:lpstr>Times New Roman</vt:lpstr>
      <vt:lpstr>Wingdings</vt:lpstr>
      <vt:lpstr>1_Stream</vt:lpstr>
      <vt:lpstr>2_Stream</vt:lpstr>
      <vt:lpstr>PowerPoint Presentation</vt:lpstr>
      <vt:lpstr>Outline</vt:lpstr>
      <vt:lpstr>Introduction and Motivation – Quantum Docking</vt:lpstr>
      <vt:lpstr>Related Work</vt:lpstr>
      <vt:lpstr>Objectives</vt:lpstr>
      <vt:lpstr>Challenges</vt:lpstr>
      <vt:lpstr>Concept of Operations</vt:lpstr>
      <vt:lpstr>Flux Pinning</vt:lpstr>
      <vt:lpstr>Methodology</vt:lpstr>
      <vt:lpstr>Methodology</vt:lpstr>
      <vt:lpstr>Conclusion &amp; Future Work</vt:lpstr>
      <vt:lpstr>PowerPoint Presentation</vt:lpstr>
      <vt:lpstr>PowerPoint Presentation</vt:lpstr>
      <vt:lpstr>PowerPoint Presentation</vt:lpstr>
      <vt:lpstr>References</vt:lpstr>
    </vt:vector>
  </TitlesOfParts>
  <Company>JL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Jekan</dc:creator>
  <cp:lastModifiedBy>Massimo Biella</cp:lastModifiedBy>
  <cp:revision>883</cp:revision>
  <dcterms:created xsi:type="dcterms:W3CDTF">2008-05-21T01:02:12Z</dcterms:created>
  <dcterms:modified xsi:type="dcterms:W3CDTF">2022-04-30T18:42:21Z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0x0101004E89A1E4B2FA1F4CB32EF68A7118A51B</vt:lpwstr>
  </property>
</Properties>
</file>