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71" r:id="rId11"/>
    <p:sldId id="274" r:id="rId12"/>
    <p:sldId id="268" r:id="rId13"/>
    <p:sldId id="269" r:id="rId14"/>
    <p:sldId id="281" r:id="rId15"/>
    <p:sldId id="282" r:id="rId16"/>
    <p:sldId id="283" r:id="rId17"/>
    <p:sldId id="288" r:id="rId18"/>
    <p:sldId id="285" r:id="rId19"/>
    <p:sldId id="286" r:id="rId20"/>
    <p:sldId id="287" r:id="rId21"/>
    <p:sldId id="289" r:id="rId22"/>
    <p:sldId id="290" r:id="rId23"/>
    <p:sldId id="273" r:id="rId24"/>
    <p:sldId id="29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6" d="100"/>
          <a:sy n="106" d="100"/>
        </p:scale>
        <p:origin x="65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工作表1!$A$2</c:f>
              <c:strCache>
                <c:ptCount val="1"/>
                <c:pt idx="0">
                  <c:v>Al2O3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00B0F0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6.8817204301075269E-3"/>
                  <c:y val="-2.3866348448687409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1A4-4A48-8060-4B4040926FA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工作表1!$B$2</c:f>
              <c:numCache>
                <c:formatCode>General</c:formatCode>
                <c:ptCount val="1"/>
                <c:pt idx="0">
                  <c:v>2070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1A4-4A48-8060-4B4040926FA4}"/>
            </c:ext>
          </c:extLst>
        </c:ser>
        <c:ser>
          <c:idx val="1"/>
          <c:order val="1"/>
          <c:tx>
            <c:strRef>
              <c:f>工作表1!$A$3</c:f>
              <c:strCache>
                <c:ptCount val="1"/>
                <c:pt idx="0">
                  <c:v>cBN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0"/>
            <c:spPr>
              <a:solidFill>
                <a:schemeClr val="accent6"/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triangle"/>
              <c:size val="10"/>
              <c:spPr>
                <a:solidFill>
                  <a:srgbClr val="92D050"/>
                </a:solidFill>
                <a:ln w="9525">
                  <a:noFill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94D-4344-924A-86F11259139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工作表1!$C$3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工作表1!$B$3</c:f>
              <c:numCache>
                <c:formatCode>General</c:formatCode>
                <c:ptCount val="1"/>
                <c:pt idx="0">
                  <c:v>3000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1A4-4A48-8060-4B4040926FA4}"/>
            </c:ext>
          </c:extLst>
        </c:ser>
        <c:ser>
          <c:idx val="2"/>
          <c:order val="2"/>
          <c:tx>
            <c:strRef>
              <c:f>工作表1!$A$4</c:f>
              <c:strCache>
                <c:ptCount val="1"/>
                <c:pt idx="0">
                  <c:v>hBN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1"/>
            <c:spPr>
              <a:solidFill>
                <a:srgbClr val="92D050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工作表1!$C$4</c:f>
              <c:numCache>
                <c:formatCode>General</c:formatCode>
                <c:ptCount val="1"/>
                <c:pt idx="0">
                  <c:v>2.4545454545454501</c:v>
                </c:pt>
              </c:numCache>
            </c:numRef>
          </c:xVal>
          <c:yVal>
            <c:numRef>
              <c:f>工作表1!$B$4</c:f>
              <c:numCache>
                <c:formatCode>General</c:formatCode>
                <c:ptCount val="1"/>
                <c:pt idx="0">
                  <c:v>3000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D1A4-4A48-8060-4B4040926FA4}"/>
            </c:ext>
          </c:extLst>
        </c:ser>
        <c:ser>
          <c:idx val="3"/>
          <c:order val="3"/>
          <c:tx>
            <c:strRef>
              <c:f>工作表1!$A$5</c:f>
              <c:strCache>
                <c:ptCount val="1"/>
                <c:pt idx="0">
                  <c:v>HfO2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00B0F0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2.0319736082486637E-2"/>
                  <c:y val="3.1629574605061064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D1A4-4A48-8060-4B4040926FA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工作表1!$C$5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工作表1!$B$5</c:f>
              <c:numCache>
                <c:formatCode>General</c:formatCode>
                <c:ptCount val="1"/>
                <c:pt idx="0">
                  <c:v>2774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D1A4-4A48-8060-4B4040926FA4}"/>
            </c:ext>
          </c:extLst>
        </c:ser>
        <c:ser>
          <c:idx val="4"/>
          <c:order val="4"/>
          <c:tx>
            <c:strRef>
              <c:f>工作表1!$A$6</c:f>
              <c:strCache>
                <c:ptCount val="1"/>
                <c:pt idx="0">
                  <c:v>Si3N4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00B0F0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5.5962567262655572E-3"/>
                  <c:y val="7.3132867825484074E-2"/>
                </c:manualLayout>
              </c:layout>
              <c:tx>
                <c:rich>
                  <a:bodyPr/>
                  <a:lstStyle/>
                  <a:p>
                    <a:fld id="{338908E2-2AA7-43B9-909C-655DF7590C56}" type="SERIESNAME">
                      <a:rPr lang="en-US"/>
                      <a:pPr/>
                      <a:t>[SERIES NAME]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工作表1!$C$6</c:f>
              <c:numCache>
                <c:formatCode>General</c:formatCode>
                <c:ptCount val="1"/>
                <c:pt idx="0">
                  <c:v>2.0606060606060601</c:v>
                </c:pt>
              </c:numCache>
            </c:numRef>
          </c:xVal>
          <c:yVal>
            <c:numRef>
              <c:f>工作表1!$B$6</c:f>
              <c:numCache>
                <c:formatCode>General</c:formatCode>
                <c:ptCount val="1"/>
                <c:pt idx="0">
                  <c:v>1900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D1A4-4A48-8060-4B4040926FA4}"/>
            </c:ext>
          </c:extLst>
        </c:ser>
        <c:ser>
          <c:idx val="5"/>
          <c:order val="5"/>
          <c:tx>
            <c:strRef>
              <c:f>工作表1!$A$7</c:f>
              <c:strCache>
                <c:ptCount val="1"/>
                <c:pt idx="0">
                  <c:v>SiC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8"/>
            <c:spPr>
              <a:solidFill>
                <a:srgbClr val="FF99CC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5.9763929654372489E-3"/>
                  <c:y val="7.2287624424305447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D1A4-4A48-8060-4B4040926FA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工作表1!$C$7</c:f>
              <c:numCache>
                <c:formatCode>General</c:formatCode>
                <c:ptCount val="1"/>
                <c:pt idx="0">
                  <c:v>2.7272727272727302</c:v>
                </c:pt>
              </c:numCache>
            </c:numRef>
          </c:xVal>
          <c:yVal>
            <c:numRef>
              <c:f>工作表1!$B$7</c:f>
              <c:numCache>
                <c:formatCode>General</c:formatCode>
                <c:ptCount val="1"/>
                <c:pt idx="0">
                  <c:v>2830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D1A4-4A48-8060-4B4040926FA4}"/>
            </c:ext>
          </c:extLst>
        </c:ser>
        <c:ser>
          <c:idx val="6"/>
          <c:order val="6"/>
          <c:tx>
            <c:strRef>
              <c:f>工作表1!$A$8</c:f>
              <c:strCache>
                <c:ptCount val="1"/>
                <c:pt idx="0">
                  <c:v>SiO2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00B0F0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3.2056995400906794E-3"/>
                  <c:y val="-3.6985093844401525E-3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D1A4-4A48-8060-4B4040926FA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工作表1!$C$8</c:f>
              <c:numCache>
                <c:formatCode>General</c:formatCode>
                <c:ptCount val="1"/>
                <c:pt idx="0">
                  <c:v>2.24242424242424</c:v>
                </c:pt>
              </c:numCache>
            </c:numRef>
          </c:xVal>
          <c:yVal>
            <c:numRef>
              <c:f>工作表1!$B$8</c:f>
              <c:numCache>
                <c:formatCode>General</c:formatCode>
                <c:ptCount val="1"/>
                <c:pt idx="0">
                  <c:v>1900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D1A4-4A48-8060-4B4040926FA4}"/>
            </c:ext>
          </c:extLst>
        </c:ser>
        <c:ser>
          <c:idx val="7"/>
          <c:order val="7"/>
          <c:tx>
            <c:strRef>
              <c:f>工作表1!$A$9</c:f>
              <c:strCache>
                <c:ptCount val="1"/>
                <c:pt idx="0">
                  <c:v>TiN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8"/>
            <c:spPr>
              <a:solidFill>
                <a:srgbClr val="FF99CC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5.6864202610827702E-3"/>
                  <c:y val="-7.5471698113207548E-3"/>
                </c:manualLayout>
              </c:layout>
              <c:tx>
                <c:rich>
                  <a:bodyPr/>
                  <a:lstStyle/>
                  <a:p>
                    <a:fld id="{D6D9A29A-3D0C-4B84-8AD0-870A63AB8B3C}" type="SERIESNAME">
                      <a:rPr lang="en-US" altLang="zh-TW">
                        <a:solidFill>
                          <a:schemeClr val="tx1"/>
                        </a:solidFill>
                      </a:rPr>
                      <a:pPr/>
                      <a:t>[SERIES NAME]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D1A4-4A48-8060-4B4040926FA4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工作表1!$C$9</c:f>
              <c:numCache>
                <c:formatCode>General</c:formatCode>
                <c:ptCount val="1"/>
                <c:pt idx="0">
                  <c:v>2.5454545454545499</c:v>
                </c:pt>
              </c:numCache>
            </c:numRef>
          </c:xVal>
          <c:yVal>
            <c:numRef>
              <c:f>工作表1!$B$9</c:f>
              <c:numCache>
                <c:formatCode>General</c:formatCode>
                <c:ptCount val="1"/>
                <c:pt idx="0">
                  <c:v>3290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D1A4-4A48-8060-4B4040926FA4}"/>
            </c:ext>
          </c:extLst>
        </c:ser>
        <c:ser>
          <c:idx val="8"/>
          <c:order val="8"/>
          <c:tx>
            <c:strRef>
              <c:f>工作表1!$A$10</c:f>
              <c:strCache>
                <c:ptCount val="1"/>
                <c:pt idx="0">
                  <c:v>TiO2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00B0F0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工作表1!$C$10</c:f>
              <c:numCache>
                <c:formatCode>General</c:formatCode>
                <c:ptCount val="1"/>
                <c:pt idx="0">
                  <c:v>3.2121212121212102</c:v>
                </c:pt>
              </c:numCache>
            </c:numRef>
          </c:xVal>
          <c:yVal>
            <c:numRef>
              <c:f>工作表1!$B$10</c:f>
              <c:numCache>
                <c:formatCode>General</c:formatCode>
                <c:ptCount val="1"/>
                <c:pt idx="0">
                  <c:v>1843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D1A4-4A48-8060-4B4040926FA4}"/>
            </c:ext>
          </c:extLst>
        </c:ser>
        <c:ser>
          <c:idx val="9"/>
          <c:order val="9"/>
          <c:tx>
            <c:strRef>
              <c:f>工作表1!$A$11</c:f>
              <c:strCache>
                <c:ptCount val="1"/>
                <c:pt idx="0">
                  <c:v>graphene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1"/>
            <c:spPr>
              <a:solidFill>
                <a:srgbClr val="92D050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3.5858357792623494E-3"/>
                  <c:y val="-2.445341933734298E-2"/>
                </c:manualLayout>
              </c:layout>
              <c:tx>
                <c:rich>
                  <a:bodyPr/>
                  <a:lstStyle/>
                  <a:p>
                    <a:fld id="{56EA2326-EE82-4143-9444-CFAEFC30A401}" type="SERIESNAME">
                      <a:rPr lang="en-US" altLang="zh-TW">
                        <a:solidFill>
                          <a:schemeClr val="tx1"/>
                        </a:solidFill>
                      </a:rPr>
                      <a:pPr/>
                      <a:t>[SERIES NAME]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D1A4-4A48-8060-4B4040926FA4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工作表1!$C$11</c:f>
              <c:numCache>
                <c:formatCode>General</c:formatCode>
                <c:ptCount val="1"/>
                <c:pt idx="0">
                  <c:v>2.15151515151515</c:v>
                </c:pt>
              </c:numCache>
            </c:numRef>
          </c:xVal>
          <c:yVal>
            <c:numRef>
              <c:f>工作表1!$B$11</c:f>
              <c:numCache>
                <c:formatCode>General</c:formatCode>
                <c:ptCount val="1"/>
                <c:pt idx="0">
                  <c:v>3600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0-D1A4-4A48-8060-4B4040926FA4}"/>
            </c:ext>
          </c:extLst>
        </c:ser>
        <c:ser>
          <c:idx val="10"/>
          <c:order val="10"/>
          <c:tx>
            <c:strRef>
              <c:f>工作表1!$A$12</c:f>
              <c:strCache>
                <c:ptCount val="1"/>
                <c:pt idx="0">
                  <c:v>HfN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8"/>
            <c:spPr>
              <a:solidFill>
                <a:srgbClr val="FF99CC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1.2568119115252924E-2"/>
                  <c:y val="2.8211058488537596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D1A4-4A48-8060-4B4040926FA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工作表1!$C$12</c:f>
              <c:numCache>
                <c:formatCode>General</c:formatCode>
                <c:ptCount val="1"/>
                <c:pt idx="0">
                  <c:v>2.3030303030303001</c:v>
                </c:pt>
              </c:numCache>
            </c:numRef>
          </c:xVal>
          <c:yVal>
            <c:numRef>
              <c:f>工作表1!$B$12</c:f>
              <c:numCache>
                <c:formatCode>General</c:formatCode>
                <c:ptCount val="1"/>
                <c:pt idx="0">
                  <c:v>3305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2-D1A4-4A48-8060-4B4040926FA4}"/>
            </c:ext>
          </c:extLst>
        </c:ser>
        <c:ser>
          <c:idx val="11"/>
          <c:order val="11"/>
          <c:tx>
            <c:strRef>
              <c:f>工作表1!$A$13</c:f>
              <c:strCache>
                <c:ptCount val="1"/>
                <c:pt idx="0">
                  <c:v>NbC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8"/>
            <c:spPr>
              <a:solidFill>
                <a:srgbClr val="FF99CC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6.9326158399072094E-2"/>
                  <c:y val="-8.0503144654088074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D1A4-4A48-8060-4B4040926FA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工作表1!$C$13</c:f>
              <c:numCache>
                <c:formatCode>General</c:formatCode>
                <c:ptCount val="1"/>
                <c:pt idx="0">
                  <c:v>2.2121212121212102</c:v>
                </c:pt>
              </c:numCache>
            </c:numRef>
          </c:xVal>
          <c:yVal>
            <c:numRef>
              <c:f>工作表1!$B$13</c:f>
              <c:numCache>
                <c:formatCode>General</c:formatCode>
                <c:ptCount val="1"/>
                <c:pt idx="0">
                  <c:v>3490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4-D1A4-4A48-8060-4B4040926FA4}"/>
            </c:ext>
          </c:extLst>
        </c:ser>
        <c:ser>
          <c:idx val="12"/>
          <c:order val="12"/>
          <c:tx>
            <c:strRef>
              <c:f>工作表1!$A$14</c:f>
              <c:strCache>
                <c:ptCount val="1"/>
                <c:pt idx="0">
                  <c:v>NbN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8"/>
            <c:spPr>
              <a:solidFill>
                <a:srgbClr val="FF99CC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工作表1!$C$14</c:f>
              <c:numCache>
                <c:formatCode>General</c:formatCode>
                <c:ptCount val="1"/>
                <c:pt idx="0">
                  <c:v>4.51515151515152</c:v>
                </c:pt>
              </c:numCache>
            </c:numRef>
          </c:xVal>
          <c:yVal>
            <c:numRef>
              <c:f>工作表1!$B$14</c:f>
              <c:numCache>
                <c:formatCode>General</c:formatCode>
                <c:ptCount val="1"/>
                <c:pt idx="0">
                  <c:v>2300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5-D1A4-4A48-8060-4B4040926FA4}"/>
            </c:ext>
          </c:extLst>
        </c:ser>
        <c:ser>
          <c:idx val="13"/>
          <c:order val="13"/>
          <c:tx>
            <c:strRef>
              <c:f>工作表1!$A$15</c:f>
              <c:strCache>
                <c:ptCount val="1"/>
                <c:pt idx="0">
                  <c:v>NbO2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00B0F0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2.9247311827956989E-2"/>
                  <c:y val="2.3866348448687291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D1A4-4A48-8060-4B4040926FA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工作表1!$C$15</c:f>
              <c:numCache>
                <c:formatCode>General</c:formatCode>
                <c:ptCount val="1"/>
                <c:pt idx="0">
                  <c:v>5</c:v>
                </c:pt>
              </c:numCache>
            </c:numRef>
          </c:xVal>
          <c:yVal>
            <c:numRef>
              <c:f>工作表1!$B$15</c:f>
              <c:numCache>
                <c:formatCode>General</c:formatCode>
                <c:ptCount val="1"/>
                <c:pt idx="0">
                  <c:v>1900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7-D1A4-4A48-8060-4B4040926FA4}"/>
            </c:ext>
          </c:extLst>
        </c:ser>
        <c:ser>
          <c:idx val="14"/>
          <c:order val="14"/>
          <c:tx>
            <c:strRef>
              <c:f>工作表1!$A$16</c:f>
              <c:strCache>
                <c:ptCount val="1"/>
                <c:pt idx="0">
                  <c:v>Ta2O5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00B0F0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工作表1!$C$16</c:f>
              <c:numCache>
                <c:formatCode>General</c:formatCode>
                <c:ptCount val="1"/>
                <c:pt idx="0">
                  <c:v>3.51515151515152</c:v>
                </c:pt>
              </c:numCache>
            </c:numRef>
          </c:xVal>
          <c:yVal>
            <c:numRef>
              <c:f>工作表1!$B$16</c:f>
              <c:numCache>
                <c:formatCode>General</c:formatCode>
                <c:ptCount val="1"/>
                <c:pt idx="0">
                  <c:v>1785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8-D1A4-4A48-8060-4B4040926FA4}"/>
            </c:ext>
          </c:extLst>
        </c:ser>
        <c:ser>
          <c:idx val="15"/>
          <c:order val="15"/>
          <c:tx>
            <c:strRef>
              <c:f>工作表1!$A$17</c:f>
              <c:strCache>
                <c:ptCount val="1"/>
                <c:pt idx="0">
                  <c:v>TaC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8"/>
            <c:spPr>
              <a:solidFill>
                <a:srgbClr val="FF99CC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7.1716715585246988E-3"/>
                  <c:y val="-3.2704402515723284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D1A4-4A48-8060-4B4040926FA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工作表1!$C$17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工作表1!$B$17</c:f>
              <c:numCache>
                <c:formatCode>General</c:formatCode>
                <c:ptCount val="1"/>
                <c:pt idx="0">
                  <c:v>3768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A-D1A4-4A48-8060-4B4040926FA4}"/>
            </c:ext>
          </c:extLst>
        </c:ser>
        <c:ser>
          <c:idx val="16"/>
          <c:order val="16"/>
          <c:tx>
            <c:strRef>
              <c:f>工作表1!$A$18</c:f>
              <c:strCache>
                <c:ptCount val="1"/>
                <c:pt idx="0">
                  <c:v>TaN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8"/>
            <c:spPr>
              <a:solidFill>
                <a:srgbClr val="FF99CC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2.1515014675574051E-2"/>
                  <c:y val="-2.5157232704402514E-3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D1A4-4A48-8060-4B4040926FA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工作表1!$C$18</c:f>
              <c:numCache>
                <c:formatCode>General</c:formatCode>
                <c:ptCount val="1"/>
                <c:pt idx="0">
                  <c:v>2.75757575757576</c:v>
                </c:pt>
              </c:numCache>
            </c:numRef>
          </c:xVal>
          <c:yVal>
            <c:numRef>
              <c:f>工作表1!$B$18</c:f>
              <c:numCache>
                <c:formatCode>General</c:formatCode>
                <c:ptCount val="1"/>
                <c:pt idx="0">
                  <c:v>3090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C-D1A4-4A48-8060-4B4040926FA4}"/>
            </c:ext>
          </c:extLst>
        </c:ser>
        <c:ser>
          <c:idx val="17"/>
          <c:order val="17"/>
          <c:tx>
            <c:strRef>
              <c:f>工作表1!$A$19</c:f>
              <c:strCache>
                <c:ptCount val="1"/>
                <c:pt idx="0">
                  <c:v>TiC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8"/>
            <c:spPr>
              <a:solidFill>
                <a:srgbClr val="FF99CC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2.0754648080806102E-2"/>
                  <c:y val="-5.9935026989550833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D-D1A4-4A48-8060-4B4040926FA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工作表1!$C$19</c:f>
              <c:numCache>
                <c:formatCode>General</c:formatCode>
                <c:ptCount val="1"/>
                <c:pt idx="0">
                  <c:v>2.6969696969696999</c:v>
                </c:pt>
              </c:numCache>
            </c:numRef>
          </c:xVal>
          <c:yVal>
            <c:numRef>
              <c:f>工作表1!$B$19</c:f>
              <c:numCache>
                <c:formatCode>General</c:formatCode>
                <c:ptCount val="1"/>
                <c:pt idx="0">
                  <c:v>3100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E-D1A4-4A48-8060-4B4040926FA4}"/>
            </c:ext>
          </c:extLst>
        </c:ser>
        <c:ser>
          <c:idx val="18"/>
          <c:order val="18"/>
          <c:tx>
            <c:strRef>
              <c:f>工作表1!$A$20</c:f>
              <c:strCache>
                <c:ptCount val="1"/>
                <c:pt idx="0">
                  <c:v>ZrC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8"/>
            <c:spPr>
              <a:solidFill>
                <a:srgbClr val="FF99CC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2.868668623409875E-2"/>
                  <c:y val="-3.0021492596444335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F-D1A4-4A48-8060-4B4040926FA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工作表1!$C$20</c:f>
              <c:numCache>
                <c:formatCode>General</c:formatCode>
                <c:ptCount val="1"/>
                <c:pt idx="0">
                  <c:v>2.3636363636363602</c:v>
                </c:pt>
              </c:numCache>
            </c:numRef>
          </c:xVal>
          <c:yVal>
            <c:numRef>
              <c:f>工作表1!$B$20</c:f>
              <c:numCache>
                <c:formatCode>General</c:formatCode>
                <c:ptCount val="1"/>
                <c:pt idx="0">
                  <c:v>3400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0-D1A4-4A48-8060-4B4040926FA4}"/>
            </c:ext>
          </c:extLst>
        </c:ser>
        <c:ser>
          <c:idx val="19"/>
          <c:order val="19"/>
          <c:tx>
            <c:strRef>
              <c:f>工作表1!$A$21</c:f>
              <c:strCache>
                <c:ptCount val="1"/>
                <c:pt idx="0">
                  <c:v>ZrN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8"/>
            <c:spPr>
              <a:solidFill>
                <a:srgbClr val="FF99CC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2.390557186174895E-2"/>
                  <c:y val="3.2537215866884565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1-D1A4-4A48-8060-4B4040926FA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工作表1!$C$21</c:f>
              <c:numCache>
                <c:formatCode>General</c:formatCode>
                <c:ptCount val="1"/>
                <c:pt idx="0">
                  <c:v>2.7272727272727302</c:v>
                </c:pt>
              </c:numCache>
            </c:numRef>
          </c:xVal>
          <c:yVal>
            <c:numRef>
              <c:f>工作表1!$B$21</c:f>
              <c:numCache>
                <c:formatCode>General</c:formatCode>
                <c:ptCount val="1"/>
                <c:pt idx="0">
                  <c:v>2960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2-D1A4-4A48-8060-4B4040926FA4}"/>
            </c:ext>
          </c:extLst>
        </c:ser>
        <c:ser>
          <c:idx val="20"/>
          <c:order val="20"/>
          <c:tx>
            <c:strRef>
              <c:f>工作表1!$A$22</c:f>
              <c:strCache>
                <c:ptCount val="1"/>
                <c:pt idx="0">
                  <c:v>ZrO2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00B0F0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5.9763929654372706E-3"/>
                  <c:y val="1.2062199772198195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3-D1A4-4A48-8060-4B4040926FA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工作表1!$C$22</c:f>
              <c:numCache>
                <c:formatCode>General</c:formatCode>
                <c:ptCount val="1"/>
                <c:pt idx="0">
                  <c:v>2.1818181818181799</c:v>
                </c:pt>
              </c:numCache>
            </c:numRef>
          </c:xVal>
          <c:yVal>
            <c:numRef>
              <c:f>工作表1!$B$22</c:f>
              <c:numCache>
                <c:formatCode>General</c:formatCode>
                <c:ptCount val="1"/>
                <c:pt idx="0">
                  <c:v>2750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4-D1A4-4A48-8060-4B4040926FA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936749928"/>
        <c:axId val="936750320"/>
      </c:scatterChart>
      <c:valAx>
        <c:axId val="936749928"/>
        <c:scaling>
          <c:orientation val="minMax"/>
          <c:max val="5"/>
          <c:min val="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dirty="0"/>
                  <a:t>Closest approach (solar radii)</a:t>
                </a:r>
                <a:endParaRPr lang="zh-TW" sz="1800" b="1" dirty="0"/>
              </a:p>
            </c:rich>
          </c:tx>
          <c:layout>
            <c:manualLayout>
              <c:xMode val="edge"/>
              <c:yMode val="edge"/>
              <c:x val="0.20964322668261851"/>
              <c:y val="0.931347789598375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6750320"/>
        <c:crosses val="autoZero"/>
        <c:crossBetween val="midCat"/>
      </c:valAx>
      <c:valAx>
        <c:axId val="936750320"/>
        <c:scaling>
          <c:orientation val="minMax"/>
          <c:min val="1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/>
                  <a:t>Max temperature (K)</a:t>
                </a:r>
                <a:endParaRPr lang="zh-TW" sz="1800" b="1"/>
              </a:p>
            </c:rich>
          </c:tx>
          <c:layout>
            <c:manualLayout>
              <c:xMode val="edge"/>
              <c:yMode val="edge"/>
              <c:x val="6.7115563336632494E-3"/>
              <c:y val="0.221543326714750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6749928"/>
        <c:crosses val="autoZero"/>
        <c:crossBetween val="midCat"/>
      </c:valAx>
      <c:spPr>
        <a:gradFill flip="none" rotWithShape="1">
          <a:gsLst>
            <a:gs pos="0">
              <a:schemeClr val="bg1"/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EBD7D-A0E2-460E-AC84-6F25AF77A1B3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64471F-9E7B-4005-9383-8CE7207A3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25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6ED36-A4F2-754B-8A9A-29913EAE4FE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26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6ED36-A4F2-754B-8A9A-29913EAE4F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96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88DF9-69E5-4196-95AC-1FF07275D6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365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88DF9-69E5-4196-95AC-1FF07275D6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723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88DF9-69E5-4196-95AC-1FF07275D6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037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88DF9-69E5-4196-95AC-1FF07275D6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8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35311-620B-4DF8-A225-8D0AB5AC50B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63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35311-620B-4DF8-A225-8D0AB5AC50B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0262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35311-620B-4DF8-A225-8D0AB5AC50B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492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88DF9-69E5-4196-95AC-1FF07275D6B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881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667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20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436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99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000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910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722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7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35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030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88ED-FF2C-4E0C-A247-26AB3BAB3601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119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088ED-FF2C-4E0C-A247-26AB3BAB3601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80E8B-63FB-49FD-B07D-4A45D727F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87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3.png"/><Relationship Id="rId3" Type="http://schemas.openxmlformats.org/officeDocument/2006/relationships/image" Target="../media/image33.gif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Relationship Id="rId1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microsoft.com/office/2007/relationships/hdphoto" Target="../media/hdphoto1.wdp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10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chart" Target="../charts/chart1.xml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10" Type="http://schemas.openxmlformats.org/officeDocument/2006/relationships/image" Target="../media/image67.png"/><Relationship Id="rId4" Type="http://schemas.openxmlformats.org/officeDocument/2006/relationships/image" Target="../media/image61.jpeg"/><Relationship Id="rId9" Type="http://schemas.openxmlformats.org/officeDocument/2006/relationships/image" Target="../media/image6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8.png"/><Relationship Id="rId7" Type="http://schemas.microsoft.com/office/2007/relationships/hdphoto" Target="../media/hdphoto1.wdp"/><Relationship Id="rId12" Type="http://schemas.openxmlformats.org/officeDocument/2006/relationships/image" Target="../media/image7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4.jpeg"/><Relationship Id="rId5" Type="http://schemas.openxmlformats.org/officeDocument/2006/relationships/image" Target="../media/image70.png"/><Relationship Id="rId10" Type="http://schemas.openxmlformats.org/officeDocument/2006/relationships/image" Target="../media/image73.png"/><Relationship Id="rId4" Type="http://schemas.openxmlformats.org/officeDocument/2006/relationships/image" Target="../media/image69.png"/><Relationship Id="rId9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68.png"/><Relationship Id="rId7" Type="http://schemas.microsoft.com/office/2007/relationships/hdphoto" Target="../media/hdphoto1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7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101.png"/><Relationship Id="rId3" Type="http://schemas.openxmlformats.org/officeDocument/2006/relationships/image" Target="../media/image91.png"/><Relationship Id="rId7" Type="http://schemas.openxmlformats.org/officeDocument/2006/relationships/image" Target="../media/image95.jpeg"/><Relationship Id="rId12" Type="http://schemas.openxmlformats.org/officeDocument/2006/relationships/image" Target="../media/image100.jp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11" Type="http://schemas.openxmlformats.org/officeDocument/2006/relationships/image" Target="../media/image99.jpeg"/><Relationship Id="rId5" Type="http://schemas.openxmlformats.org/officeDocument/2006/relationships/image" Target="../media/image93.jpeg"/><Relationship Id="rId10" Type="http://schemas.openxmlformats.org/officeDocument/2006/relationships/image" Target="../media/image98.png"/><Relationship Id="rId4" Type="http://schemas.openxmlformats.org/officeDocument/2006/relationships/image" Target="../media/image92.jpeg"/><Relationship Id="rId9" Type="http://schemas.openxmlformats.org/officeDocument/2006/relationships/image" Target="../media/image9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86000"/>
            <a:ext cx="12192000" cy="914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24934" y="393895"/>
            <a:ext cx="8805333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Fast Transit Missions with Extreme Solar Sailing</a:t>
            </a:r>
            <a:endParaRPr lang="en-US" sz="3000" b="1" dirty="0">
              <a:solidFill>
                <a:schemeClr val="bg1"/>
              </a:solidFill>
            </a:endParaRPr>
          </a:p>
          <a:p>
            <a:endParaRPr lang="en-US" sz="3000" b="1" dirty="0" smtClean="0">
              <a:solidFill>
                <a:schemeClr val="bg1"/>
              </a:solidFill>
            </a:endParaRPr>
          </a:p>
          <a:p>
            <a:endParaRPr lang="en-US" sz="3000" b="1" dirty="0">
              <a:solidFill>
                <a:schemeClr val="bg1"/>
              </a:solidFill>
            </a:endParaRPr>
          </a:p>
          <a:p>
            <a:endParaRPr lang="en-US" sz="3000" b="1" dirty="0" smtClean="0">
              <a:solidFill>
                <a:schemeClr val="bg1"/>
              </a:solidFill>
            </a:endParaRPr>
          </a:p>
          <a:p>
            <a:endParaRPr lang="en-US" sz="3000" b="1" dirty="0">
              <a:solidFill>
                <a:schemeClr val="bg1"/>
              </a:solidFill>
            </a:endParaRPr>
          </a:p>
          <a:p>
            <a:endParaRPr lang="en-US" sz="3000" b="1" dirty="0" smtClean="0">
              <a:solidFill>
                <a:schemeClr val="bg1"/>
              </a:solidFill>
            </a:endParaRPr>
          </a:p>
          <a:p>
            <a:endParaRPr lang="en-US" sz="3000" b="1" dirty="0">
              <a:solidFill>
                <a:schemeClr val="bg1"/>
              </a:solidFill>
            </a:endParaRPr>
          </a:p>
          <a:p>
            <a:pPr algn="r"/>
            <a:r>
              <a:rPr lang="en-US" sz="3000" dirty="0" err="1">
                <a:solidFill>
                  <a:schemeClr val="bg1"/>
                </a:solidFill>
              </a:rPr>
              <a:t>Artur</a:t>
            </a:r>
            <a:r>
              <a:rPr lang="en-US" sz="3000" dirty="0">
                <a:solidFill>
                  <a:schemeClr val="bg1"/>
                </a:solidFill>
              </a:rPr>
              <a:t> </a:t>
            </a:r>
            <a:r>
              <a:rPr lang="en-US" sz="3000" dirty="0" err="1">
                <a:solidFill>
                  <a:schemeClr val="bg1"/>
                </a:solidFill>
              </a:rPr>
              <a:t>Davoyan</a:t>
            </a:r>
            <a:endParaRPr lang="en-US" sz="3000" dirty="0">
              <a:solidFill>
                <a:schemeClr val="bg1"/>
              </a:solidFill>
            </a:endParaRPr>
          </a:p>
          <a:p>
            <a:pPr algn="r"/>
            <a:endParaRPr lang="en-US" sz="3000" dirty="0">
              <a:solidFill>
                <a:schemeClr val="bg1"/>
              </a:solidFill>
            </a:endParaRPr>
          </a:p>
          <a:p>
            <a:pPr algn="r"/>
            <a:r>
              <a:rPr lang="en-US" sz="3000" dirty="0">
                <a:solidFill>
                  <a:schemeClr val="bg1"/>
                </a:solidFill>
              </a:rPr>
              <a:t>University of California, </a:t>
            </a:r>
          </a:p>
          <a:p>
            <a:pPr algn="r"/>
            <a:r>
              <a:rPr lang="en-US" sz="3000" dirty="0">
                <a:solidFill>
                  <a:schemeClr val="bg1"/>
                </a:solidFill>
              </a:rPr>
              <a:t>Los Angeles</a:t>
            </a:r>
          </a:p>
        </p:txBody>
      </p:sp>
    </p:spTree>
    <p:extLst>
      <p:ext uri="{BB962C8B-B14F-4D97-AF65-F5344CB8AC3E}">
        <p14:creationId xmlns:p14="http://schemas.microsoft.com/office/powerpoint/2010/main" val="139771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pace Background - Finished Projects - Blender Artists Commun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Group 32"/>
          <p:cNvGrpSpPr/>
          <p:nvPr/>
        </p:nvGrpSpPr>
        <p:grpSpPr>
          <a:xfrm>
            <a:off x="657350" y="1647368"/>
            <a:ext cx="10352687" cy="4316363"/>
            <a:chOff x="-1126442" y="1354093"/>
            <a:chExt cx="10352687" cy="4316363"/>
          </a:xfrm>
        </p:grpSpPr>
        <p:pic>
          <p:nvPicPr>
            <p:cNvPr id="50" name="Picture 28" descr="Glowing Sun | Light background images, Black background images, Blur photo  backgroun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3615" y="2168582"/>
              <a:ext cx="2005803" cy="20058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Oval 50"/>
            <p:cNvSpPr/>
            <p:nvPr/>
          </p:nvSpPr>
          <p:spPr>
            <a:xfrm>
              <a:off x="3697757" y="2887713"/>
              <a:ext cx="1897372" cy="712922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Oval 51"/>
            <p:cNvSpPr/>
            <p:nvPr/>
          </p:nvSpPr>
          <p:spPr>
            <a:xfrm>
              <a:off x="3392641" y="2760264"/>
              <a:ext cx="2481286" cy="986406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al 52"/>
            <p:cNvSpPr/>
            <p:nvPr/>
          </p:nvSpPr>
          <p:spPr>
            <a:xfrm>
              <a:off x="3097914" y="2660695"/>
              <a:ext cx="3106585" cy="1222718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Oval 53"/>
            <p:cNvSpPr/>
            <p:nvPr/>
          </p:nvSpPr>
          <p:spPr>
            <a:xfrm>
              <a:off x="2795220" y="2549175"/>
              <a:ext cx="3711971" cy="1524085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Oval 54"/>
            <p:cNvSpPr/>
            <p:nvPr/>
          </p:nvSpPr>
          <p:spPr>
            <a:xfrm>
              <a:off x="1826504" y="2253213"/>
              <a:ext cx="5623209" cy="2310249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Oval 55"/>
            <p:cNvSpPr/>
            <p:nvPr/>
          </p:nvSpPr>
          <p:spPr>
            <a:xfrm>
              <a:off x="1321136" y="2124866"/>
              <a:ext cx="6666030" cy="2735398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Oval 56"/>
            <p:cNvSpPr/>
            <p:nvPr/>
          </p:nvSpPr>
          <p:spPr>
            <a:xfrm>
              <a:off x="759617" y="1996519"/>
              <a:ext cx="7805113" cy="3224723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Oval 57"/>
            <p:cNvSpPr/>
            <p:nvPr/>
          </p:nvSpPr>
          <p:spPr>
            <a:xfrm>
              <a:off x="117881" y="1852129"/>
              <a:ext cx="9108364" cy="3818327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Oval 58"/>
            <p:cNvSpPr/>
            <p:nvPr/>
          </p:nvSpPr>
          <p:spPr>
            <a:xfrm rot="558593">
              <a:off x="-1126442" y="1528067"/>
              <a:ext cx="10180264" cy="4115953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0" name="Picture 2" descr="Pluto Planet Dwarf A - Free image on Pixabay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881" y="1354093"/>
              <a:ext cx="290010" cy="290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6" descr="Burning Sun transparent PNG - Stick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1143" y="2798217"/>
              <a:ext cx="842559" cy="842559"/>
            </a:xfrm>
            <a:prstGeom prst="rect">
              <a:avLst/>
            </a:prstGeom>
            <a:noFill/>
            <a:effectLst>
              <a:glow rad="1905000">
                <a:schemeClr val="accent4">
                  <a:satMod val="175000"/>
                  <a:alpha val="21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4" descr="File:3D Mercury.png - Wikimedia Commons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9638" y="3450844"/>
              <a:ext cx="163557" cy="1632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12" descr="Image Venus Scribblenauts Wiki - 6856 - Transparent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0287" y="3021565"/>
              <a:ext cx="264009" cy="277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4" descr="Earth PNG images free download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9501" y="3535501"/>
              <a:ext cx="330746" cy="3307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16" descr="File:Mars transparent.png - Wikipedia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4910" y="3043902"/>
              <a:ext cx="270810" cy="2708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18" descr="File:Jupiter.png - Wikimedia Commons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2321" y="2544542"/>
              <a:ext cx="605180" cy="626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20" descr="Mercury Planet PNG Free Download | PNG All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4264" y="4463201"/>
              <a:ext cx="721198" cy="4718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24" descr="Blue Orb Planet - Free Image On Pixabay #627424 - PNG Images - PNGio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3536" y="5002979"/>
              <a:ext cx="456399" cy="456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Picture 26" descr="File:3D Neptune.png - Wikimedia Commons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3141" y="4635842"/>
              <a:ext cx="359446" cy="3553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oup 33"/>
          <p:cNvGrpSpPr/>
          <p:nvPr/>
        </p:nvGrpSpPr>
        <p:grpSpPr>
          <a:xfrm>
            <a:off x="8098573" y="1839195"/>
            <a:ext cx="1739685" cy="995061"/>
            <a:chOff x="6314781" y="1545920"/>
            <a:chExt cx="1739685" cy="995061"/>
          </a:xfrm>
        </p:grpSpPr>
        <p:sp>
          <p:nvSpPr>
            <p:cNvPr id="47" name="Down Arrow 46"/>
            <p:cNvSpPr/>
            <p:nvPr/>
          </p:nvSpPr>
          <p:spPr>
            <a:xfrm>
              <a:off x="6995611" y="2108915"/>
              <a:ext cx="157114" cy="432066"/>
            </a:xfrm>
            <a:prstGeom prst="downArrow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314781" y="1545920"/>
              <a:ext cx="1739685" cy="4984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 missions</a:t>
              </a:r>
              <a:endParaRPr lang="en-US" sz="20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242717" y="3731118"/>
            <a:ext cx="1739685" cy="995060"/>
            <a:chOff x="2458925" y="3437843"/>
            <a:chExt cx="1739685" cy="995060"/>
          </a:xfrm>
        </p:grpSpPr>
        <p:sp>
          <p:nvSpPr>
            <p:cNvPr id="45" name="Down Arrow 44"/>
            <p:cNvSpPr/>
            <p:nvPr/>
          </p:nvSpPr>
          <p:spPr>
            <a:xfrm>
              <a:off x="3139756" y="4000837"/>
              <a:ext cx="157114" cy="43206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458925" y="3437843"/>
              <a:ext cx="1739685" cy="4984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 missions</a:t>
              </a:r>
              <a:endPara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825835" y="4268246"/>
            <a:ext cx="1268296" cy="962009"/>
            <a:chOff x="4042043" y="3974971"/>
            <a:chExt cx="1268296" cy="962009"/>
          </a:xfrm>
        </p:grpSpPr>
        <p:sp>
          <p:nvSpPr>
            <p:cNvPr id="43" name="Down Arrow 42"/>
            <p:cNvSpPr/>
            <p:nvPr/>
          </p:nvSpPr>
          <p:spPr>
            <a:xfrm>
              <a:off x="4612706" y="4504914"/>
              <a:ext cx="157114" cy="432066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042043" y="3974971"/>
              <a:ext cx="1268296" cy="4001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mission</a:t>
              </a:r>
              <a:endPara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9560344" y="3893023"/>
            <a:ext cx="1268296" cy="950992"/>
            <a:chOff x="7776552" y="3599748"/>
            <a:chExt cx="1268296" cy="950992"/>
          </a:xfrm>
        </p:grpSpPr>
        <p:sp>
          <p:nvSpPr>
            <p:cNvPr id="41" name="Down Arrow 40"/>
            <p:cNvSpPr/>
            <p:nvPr/>
          </p:nvSpPr>
          <p:spPr>
            <a:xfrm>
              <a:off x="8416189" y="4118674"/>
              <a:ext cx="157114" cy="432066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776552" y="3599748"/>
              <a:ext cx="126829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mission</a:t>
              </a:r>
              <a:endPara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192061" y="1040271"/>
            <a:ext cx="1425410" cy="504337"/>
            <a:chOff x="2408269" y="746996"/>
            <a:chExt cx="1425410" cy="504337"/>
          </a:xfrm>
        </p:grpSpPr>
        <p:sp>
          <p:nvSpPr>
            <p:cNvPr id="39" name="Down Arrow 38"/>
            <p:cNvSpPr/>
            <p:nvPr/>
          </p:nvSpPr>
          <p:spPr>
            <a:xfrm>
              <a:off x="3676565" y="819267"/>
              <a:ext cx="157114" cy="432066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408269" y="746996"/>
              <a:ext cx="126829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mission</a:t>
              </a:r>
              <a:endPara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Subtitle 2"/>
          <p:cNvSpPr txBox="1">
            <a:spLocks/>
          </p:cNvSpPr>
          <p:nvPr/>
        </p:nvSpPr>
        <p:spPr>
          <a:xfrm>
            <a:off x="439850" y="366875"/>
            <a:ext cx="7851133" cy="870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9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Deep Space Exploration Today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6327329" y="2481348"/>
            <a:ext cx="1533604" cy="572191"/>
            <a:chOff x="3676565" y="679142"/>
            <a:chExt cx="1533604" cy="572191"/>
          </a:xfrm>
        </p:grpSpPr>
        <p:sp>
          <p:nvSpPr>
            <p:cNvPr id="70" name="Down Arrow 69"/>
            <p:cNvSpPr/>
            <p:nvPr/>
          </p:nvSpPr>
          <p:spPr>
            <a:xfrm>
              <a:off x="3676565" y="819267"/>
              <a:ext cx="137068" cy="432066"/>
            </a:xfrm>
            <a:prstGeom prst="downArrow">
              <a:avLst/>
            </a:prstGeom>
            <a:solidFill>
              <a:srgbClr val="FF33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813633" y="679142"/>
              <a:ext cx="139653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2000" dirty="0" smtClean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missions</a:t>
              </a:r>
              <a:endParaRPr lang="en-US" sz="20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30435" y="6010294"/>
            <a:ext cx="3819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60 years of space exploration</a:t>
            </a:r>
            <a:endParaRPr lang="en-US" sz="2400" dirty="0">
              <a:solidFill>
                <a:srgbClr val="FFFF00"/>
              </a:solidFill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6857892" y="3097921"/>
            <a:ext cx="1533604" cy="572191"/>
            <a:chOff x="3676565" y="679142"/>
            <a:chExt cx="1533604" cy="572191"/>
          </a:xfrm>
        </p:grpSpPr>
        <p:sp>
          <p:nvSpPr>
            <p:cNvPr id="73" name="Down Arrow 72"/>
            <p:cNvSpPr/>
            <p:nvPr/>
          </p:nvSpPr>
          <p:spPr>
            <a:xfrm>
              <a:off x="3676565" y="819267"/>
              <a:ext cx="137068" cy="432066"/>
            </a:xfrm>
            <a:prstGeom prst="downArrow">
              <a:avLst/>
            </a:prstGeom>
            <a:solidFill>
              <a:srgbClr val="FF33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13633" y="679142"/>
              <a:ext cx="139653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2000" dirty="0" smtClean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missions</a:t>
              </a:r>
              <a:endParaRPr lang="en-US" sz="20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710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55496" y="4429577"/>
            <a:ext cx="4229669" cy="21432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Search for life</a:t>
            </a: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Need to scale exploration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Travel takes many years (&gt;7 years to Saturn)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Missions require decades long costly (~$1B) development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Did Triton Destroy Neptune's First Moons? - AAS Nov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15" y="1783079"/>
            <a:ext cx="4185750" cy="2614277"/>
          </a:xfrm>
          <a:prstGeom prst="rect">
            <a:avLst/>
          </a:prstGeom>
          <a:noFill/>
          <a:ln w="1905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253898" y="567734"/>
            <a:ext cx="10250271" cy="870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Need For Breakthrough Science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3898" y="1307374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Outer planets &amp; moons</a:t>
            </a:r>
            <a:endParaRPr lang="en-US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Solar Mass Ejection GIFs - Get the best GIF on GIPHY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288" y="1783078"/>
            <a:ext cx="3299002" cy="2638265"/>
          </a:xfrm>
          <a:prstGeom prst="rect">
            <a:avLst/>
          </a:prstGeom>
          <a:noFill/>
          <a:ln w="1905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Voyager 2 spacecraft goes interstellar as it leaves the solar bubble –  Physics Worl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631" y="1783078"/>
            <a:ext cx="3553803" cy="2665352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612356" y="13068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Our star</a:t>
            </a:r>
            <a:endParaRPr lang="en-US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84785" y="1274564"/>
            <a:ext cx="3429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Interstellar medium &amp; beyond</a:t>
            </a:r>
            <a:endParaRPr lang="en-US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In Depth | Hypothetical Planet X – NASA Solar System Explorati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631" y="3369648"/>
            <a:ext cx="1884318" cy="105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4"/>
          <p:cNvSpPr>
            <a:spLocks noGrp="1"/>
          </p:cNvSpPr>
          <p:nvPr>
            <p:ph sz="half" idx="1"/>
          </p:nvPr>
        </p:nvSpPr>
        <p:spPr>
          <a:xfrm>
            <a:off x="4708152" y="4466102"/>
            <a:ext cx="3299002" cy="18803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Understanding ou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 Sun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Need inner corona observations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4D mapping of the corona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4"/>
          <p:cNvSpPr>
            <a:spLocks noGrp="1"/>
          </p:cNvSpPr>
          <p:nvPr>
            <p:ph sz="half" idx="1"/>
          </p:nvPr>
        </p:nvSpPr>
        <p:spPr>
          <a:xfrm>
            <a:off x="8138158" y="4512237"/>
            <a:ext cx="3941299" cy="11120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Going to far reaches</a:t>
            </a: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Only two probes have reached the interstellar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medium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Planet X? </a:t>
            </a:r>
          </a:p>
          <a:p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Oort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cloud 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Solar gravity lens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36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453720" y="641195"/>
            <a:ext cx="11517701" cy="870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State </a:t>
            </a:r>
            <a:r>
              <a:rPr lang="en-US" sz="3600" b="1" dirty="0">
                <a:solidFill>
                  <a:srgbClr val="0000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 The Art: Outer Space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720" y="1826140"/>
            <a:ext cx="46443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Voyager 1 (1977) is the fastest spacecraft ever built.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Travelling at a record 17km/s it took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35 years to reach interstellar medium at 120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AU (the first spacecraft to reach this milestone).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Most distant spacecraft as of today (155 AU after 45 years of travel)</a:t>
            </a:r>
          </a:p>
        </p:txBody>
      </p:sp>
      <p:pic>
        <p:nvPicPr>
          <p:cNvPr id="3076" name="Picture 4" descr="Voyager 1's view of Solar System (artist's impression) | ESA/Hubb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273" y="1928613"/>
            <a:ext cx="6160094" cy="4414734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758778" y="5974015"/>
            <a:ext cx="17588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credit: NASA</a:t>
            </a:r>
            <a:endParaRPr lang="en-US" sz="14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55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9 Amazing Shots From NASA's Dawn Spacecraft | PCM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67526" y="2329440"/>
            <a:ext cx="4624756" cy="2603566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453720" y="641195"/>
            <a:ext cx="11517701" cy="870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Limitations Of Propulsion 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half" idx="1"/>
          </p:nvPr>
        </p:nvSpPr>
        <p:spPr>
          <a:xfrm>
            <a:off x="8264769" y="2971621"/>
            <a:ext cx="4132385" cy="449843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Verdana" panose="020B0604030504040204" pitchFamily="34" charset="0"/>
                <a:ea typeface="Verdana" panose="020B0604030504040204" pitchFamily="34" charset="0"/>
                <a:cs typeface="Apple Chancery"/>
              </a:rPr>
              <a:t>Limited by the rocket equation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Apple Chancery"/>
            </a:endParaRPr>
          </a:p>
        </p:txBody>
      </p:sp>
      <p:pic>
        <p:nvPicPr>
          <p:cNvPr id="1026" name="Picture 2" descr="SpaceX Starship prototype exploded, but it's still a giant leap towards Ma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06" y="1318846"/>
            <a:ext cx="4624754" cy="4624754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64769" y="1280885"/>
            <a:ext cx="35520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Verdana" panose="020B0604030504040204" pitchFamily="34" charset="0"/>
                <a:ea typeface="Verdana" panose="020B0604030504040204" pitchFamily="34" charset="0"/>
              </a:rPr>
              <a:t>Need to carry fuel and “throw” it away to propel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8617172" y="4411819"/>
                <a:ext cx="2536079" cy="9354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𝚫</m:t>
                      </m:r>
                      <m:r>
                        <a:rPr lang="en-US" sz="24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24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  <m:func>
                        <m:funcPr>
                          <m:ctrlP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𝐥𝐧</m:t>
                          </m:r>
                        </m:fName>
                        <m:e>
                          <m:d>
                            <m:dPr>
                              <m:ctrlPr>
                                <a:rPr lang="en-US" sz="24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b="1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𝒎</m:t>
                                      </m:r>
                                    </m:e>
                                    <m:sub>
                                      <m:r>
                                        <a:rPr lang="en-US" sz="2400" b="1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𝟎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1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𝒎</m:t>
                                      </m:r>
                                    </m:e>
                                    <m:sub>
                                      <m:r>
                                        <a:rPr lang="en-US" sz="2400" b="1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𝒇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7172" y="4411819"/>
                <a:ext cx="2536079" cy="93544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0577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48168" y="-1094872"/>
            <a:ext cx="13740168" cy="7952872"/>
            <a:chOff x="-1578866" y="-1231423"/>
            <a:chExt cx="14043207" cy="8128272"/>
          </a:xfrm>
        </p:grpSpPr>
        <p:pic>
          <p:nvPicPr>
            <p:cNvPr id="10242" name="Picture 2" descr="Solar Sailing Success: Planetary Society Deploys LightSail 2 - Scientific  American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7" y="-112404"/>
              <a:ext cx="12460894" cy="7009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52" name="Picture 12" descr="Sun PNG Free Download 23 | PNG Images Download | Sun PNG Free Download 23  pictures Download | Sun PNG Free Download 23 PNG &amp; Vector Stock Images |  Free png downloa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8866" y="-1231423"/>
              <a:ext cx="4876800" cy="4181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ight Arrow 2"/>
            <p:cNvSpPr/>
            <p:nvPr/>
          </p:nvSpPr>
          <p:spPr>
            <a:xfrm rot="1424268">
              <a:off x="9299369" y="3484685"/>
              <a:ext cx="1043674" cy="968266"/>
            </a:xfrm>
            <a:prstGeom prst="rightArrow">
              <a:avLst/>
            </a:prstGeom>
            <a:solidFill>
              <a:srgbClr val="00B0F0">
                <a:alpha val="63000"/>
              </a:srgbClr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4294417" y="3414637"/>
              <a:ext cx="1914447" cy="554182"/>
            </a:xfrm>
            <a:prstGeom prst="straightConnector1">
              <a:avLst/>
            </a:prstGeom>
            <a:ln w="7302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4792168" y="1587867"/>
              <a:ext cx="1914447" cy="554182"/>
            </a:xfrm>
            <a:prstGeom prst="straightConnector1">
              <a:avLst/>
            </a:prstGeom>
            <a:ln w="7302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4543123" y="2487397"/>
              <a:ext cx="1914447" cy="554182"/>
            </a:xfrm>
            <a:prstGeom prst="straightConnector1">
              <a:avLst/>
            </a:prstGeom>
            <a:ln w="7302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5018909" y="755243"/>
              <a:ext cx="1914447" cy="554182"/>
            </a:xfrm>
            <a:prstGeom prst="straightConnector1">
              <a:avLst/>
            </a:prstGeom>
            <a:ln w="7302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51" name="TextBox 10250"/>
            <p:cNvSpPr txBox="1"/>
            <p:nvPr/>
          </p:nvSpPr>
          <p:spPr>
            <a:xfrm>
              <a:off x="9676184" y="6434310"/>
              <a:ext cx="2788157" cy="314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Image credit: </a:t>
              </a:r>
              <a:r>
                <a:rPr lang="en-US" sz="1400" dirty="0"/>
                <a:t>the Planetary Society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173499" y="394778"/>
            <a:ext cx="28216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Solar sails</a:t>
            </a:r>
            <a:endParaRPr lang="en-US" sz="4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194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Related imag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9" r="9881"/>
          <a:stretch/>
        </p:blipFill>
        <p:spPr bwMode="auto">
          <a:xfrm>
            <a:off x="5933566" y="2014787"/>
            <a:ext cx="2348185" cy="226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 result for ikaros sail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6" r="12216"/>
          <a:stretch/>
        </p:blipFill>
        <p:spPr bwMode="auto">
          <a:xfrm>
            <a:off x="3109104" y="1926706"/>
            <a:ext cx="2303680" cy="225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2331" y="176777"/>
            <a:ext cx="65541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</a:rPr>
              <a:t>Solar sail missions flown and planned</a:t>
            </a:r>
            <a:endParaRPr lang="en-US" sz="3200" b="1" dirty="0">
              <a:solidFill>
                <a:srgbClr val="0000FF"/>
              </a:solidFill>
            </a:endParaRPr>
          </a:p>
        </p:txBody>
      </p:sp>
      <p:pic>
        <p:nvPicPr>
          <p:cNvPr id="7" name="Picture 4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64" y="1992210"/>
            <a:ext cx="2250326" cy="225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03201" y="1206349"/>
            <a:ext cx="19143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/>
              <a:t>NanoSail</a:t>
            </a:r>
            <a:r>
              <a:rPr lang="en-US" b="1" dirty="0" smtClean="0"/>
              <a:t>-D (2010)</a:t>
            </a:r>
          </a:p>
          <a:p>
            <a:pPr algn="ctr"/>
            <a:r>
              <a:rPr lang="en-US" b="1" dirty="0" smtClean="0"/>
              <a:t>NASA</a:t>
            </a:r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18300" y="4322900"/>
                <a:ext cx="2220416" cy="19452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Earth orbit</a:t>
                </a:r>
              </a:p>
              <a:p>
                <a:r>
                  <a:rPr lang="en-US" dirty="0" smtClean="0"/>
                  <a:t>Deployment Test </a:t>
                </a:r>
              </a:p>
              <a:p>
                <a:endParaRPr lang="en-US" dirty="0"/>
              </a:p>
              <a:p>
                <a:r>
                  <a:rPr lang="en-US" dirty="0" smtClean="0"/>
                  <a:t>3U CubeSat</a:t>
                </a:r>
              </a:p>
              <a:p>
                <a:r>
                  <a:rPr lang="en-US" dirty="0" smtClean="0"/>
                  <a:t>10 m</a:t>
                </a:r>
                <a:r>
                  <a:rPr lang="en-US" baseline="30000" dirty="0" smtClean="0"/>
                  <a:t>2</a:t>
                </a:r>
              </a:p>
              <a:p>
                <a:endParaRPr lang="en-US" baseline="30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1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en-US" b="1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𝒌𝒈</m:t>
                      </m:r>
                    </m:oMath>
                  </m:oMathPara>
                </a14:m>
                <a:endParaRPr lang="en-US" b="1" dirty="0" smtClean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300" y="4322900"/>
                <a:ext cx="2220416" cy="1945213"/>
              </a:xfrm>
              <a:prstGeom prst="rect">
                <a:avLst/>
              </a:prstGeom>
              <a:blipFill rotWithShape="0">
                <a:blip r:embed="rId5"/>
                <a:stretch>
                  <a:fillRect l="-2473" t="-1567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3584136" y="1171215"/>
            <a:ext cx="15690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IKAROS (2010)</a:t>
            </a:r>
          </a:p>
          <a:p>
            <a:pPr algn="ctr"/>
            <a:r>
              <a:rPr lang="en-US" b="1" dirty="0" smtClean="0"/>
              <a:t>JAXA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028436" y="4346502"/>
                <a:ext cx="1712777" cy="19452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Interplanetary </a:t>
                </a:r>
              </a:p>
              <a:p>
                <a:r>
                  <a:rPr lang="en-US" dirty="0" smtClean="0"/>
                  <a:t>mission</a:t>
                </a:r>
              </a:p>
              <a:p>
                <a:endParaRPr lang="en-US" dirty="0"/>
              </a:p>
              <a:p>
                <a:r>
                  <a:rPr lang="en-US" dirty="0" smtClean="0"/>
                  <a:t>315 kg, </a:t>
                </a:r>
                <a:r>
                  <a:rPr lang="en-US" dirty="0" err="1" smtClean="0"/>
                  <a:t>SmallSat</a:t>
                </a:r>
                <a:endParaRPr lang="en-US" dirty="0" smtClean="0"/>
              </a:p>
              <a:p>
                <a:r>
                  <a:rPr lang="en-US" dirty="0" smtClean="0"/>
                  <a:t>196 m</a:t>
                </a:r>
                <a:r>
                  <a:rPr lang="en-US" baseline="30000" dirty="0" smtClean="0"/>
                  <a:t>2</a:t>
                </a:r>
              </a:p>
              <a:p>
                <a:endParaRPr lang="en-US" baseline="30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1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en-US" b="1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𝒌𝒈</m:t>
                      </m:r>
                    </m:oMath>
                  </m:oMathPara>
                </a14:m>
                <a:endParaRPr lang="en-US" b="1" dirty="0" smtClean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436" y="4346502"/>
                <a:ext cx="1712777" cy="1945213"/>
              </a:xfrm>
              <a:prstGeom prst="rect">
                <a:avLst/>
              </a:prstGeom>
              <a:blipFill rotWithShape="0">
                <a:blip r:embed="rId6"/>
                <a:stretch>
                  <a:fillRect l="-3203" t="-1567" r="-2491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015353" y="1160606"/>
            <a:ext cx="22449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LightSail-1 (2015)</a:t>
            </a:r>
          </a:p>
          <a:p>
            <a:pPr algn="ctr"/>
            <a:r>
              <a:rPr lang="en-US" b="1" dirty="0" smtClean="0"/>
              <a:t>The Planetary Society</a:t>
            </a:r>
          </a:p>
          <a:p>
            <a:pPr algn="ctr"/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5840422" y="4395167"/>
                <a:ext cx="1762855" cy="21298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Earth Orbit</a:t>
                </a:r>
              </a:p>
              <a:p>
                <a:r>
                  <a:rPr lang="en-US" dirty="0" smtClean="0"/>
                  <a:t>Deployment Test</a:t>
                </a:r>
              </a:p>
              <a:p>
                <a:endParaRPr lang="en-US" dirty="0"/>
              </a:p>
              <a:p>
                <a:r>
                  <a:rPr lang="en-US" dirty="0" smtClean="0"/>
                  <a:t>3U CubeSat</a:t>
                </a:r>
              </a:p>
              <a:p>
                <a:r>
                  <a:rPr lang="en-US" dirty="0" smtClean="0"/>
                  <a:t>32 m</a:t>
                </a:r>
                <a:r>
                  <a:rPr lang="en-US" baseline="30000" dirty="0" smtClean="0"/>
                  <a:t>2</a:t>
                </a:r>
              </a:p>
              <a:p>
                <a:endParaRPr lang="en-US" baseline="30000" dirty="0" smtClean="0"/>
              </a:p>
              <a:p>
                <a:r>
                  <a:rPr lang="en-US" b="1" dirty="0" smtClean="0">
                    <a:solidFill>
                      <a:srgbClr val="0000FF"/>
                    </a:solidFill>
                  </a:rPr>
                  <a:t>7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𝒌𝒈</m:t>
                    </m:r>
                  </m:oMath>
                </a14:m>
                <a:endParaRPr lang="en-US" b="1" dirty="0" smtClean="0">
                  <a:solidFill>
                    <a:srgbClr val="0000FF"/>
                  </a:solidFill>
                </a:endParaRPr>
              </a:p>
              <a:p>
                <a:endParaRPr lang="en-US" baseline="30000" dirty="0" smtClean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0422" y="4395167"/>
                <a:ext cx="1762855" cy="2129878"/>
              </a:xfrm>
              <a:prstGeom prst="rect">
                <a:avLst/>
              </a:prstGeom>
              <a:blipFill rotWithShape="0">
                <a:blip r:embed="rId7"/>
                <a:stretch>
                  <a:fillRect l="-2768" t="-1719" r="-3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0" descr="Image result for asteroid scout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3" r="12965"/>
          <a:stretch/>
        </p:blipFill>
        <p:spPr bwMode="auto">
          <a:xfrm>
            <a:off x="9174823" y="1901705"/>
            <a:ext cx="2431023" cy="227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9448985" y="1157162"/>
            <a:ext cx="1834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NEA Scout (2021)</a:t>
            </a:r>
          </a:p>
          <a:p>
            <a:pPr algn="ctr"/>
            <a:r>
              <a:rPr lang="en-US" b="1" dirty="0" smtClean="0"/>
              <a:t>NASA</a:t>
            </a:r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9103864" y="4284457"/>
                <a:ext cx="2104158" cy="1945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Interplanetary mission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6U CubeSat</a:t>
                </a:r>
              </a:p>
              <a:p>
                <a:r>
                  <a:rPr lang="en-US" dirty="0" smtClean="0"/>
                  <a:t>86 m</a:t>
                </a:r>
                <a:r>
                  <a:rPr lang="en-US" baseline="30000" dirty="0" smtClean="0"/>
                  <a:t>2</a:t>
                </a:r>
              </a:p>
              <a:p>
                <a:endParaRPr lang="en-US" baseline="30000" dirty="0" smtClean="0"/>
              </a:p>
              <a:p>
                <a:r>
                  <a:rPr lang="en-US" b="1" dirty="0" smtClean="0">
                    <a:solidFill>
                      <a:srgbClr val="0000FF"/>
                    </a:solidFill>
                  </a:rPr>
                  <a:t>8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𝒌𝒈</m:t>
                    </m:r>
                  </m:oMath>
                </a14:m>
                <a:endParaRPr lang="en-US" b="1" dirty="0" smtClean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3864" y="4284457"/>
                <a:ext cx="2104158" cy="1945213"/>
              </a:xfrm>
              <a:prstGeom prst="rect">
                <a:avLst/>
              </a:prstGeom>
              <a:blipFill rotWithShape="0">
                <a:blip r:embed="rId9"/>
                <a:stretch>
                  <a:fillRect l="-2312" t="-1881" b="-40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588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2" descr="Loopable: Dense Star Field Deep Stock Footage Video (100% Royalty-free)  17029351 | Shutter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8608"/>
            <a:ext cx="12192000" cy="854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-884025" y="887281"/>
            <a:ext cx="14415563" cy="5915410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08854" y="1164837"/>
            <a:ext cx="12160420" cy="4996008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958332" y="2046033"/>
            <a:ext cx="6718117" cy="2644178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303744" y="1804867"/>
            <a:ext cx="8027289" cy="3295896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595691" y="2261358"/>
            <a:ext cx="5365883" cy="2133143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255517" y="2536971"/>
            <a:ext cx="4103145" cy="1541723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2" descr="[animate output image]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364" y="365393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8" descr="Glowing Sun | Light background images, Black background images, Blur photo 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266" y="2521399"/>
            <a:ext cx="1452955" cy="145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12"/>
          <p:cNvSpPr/>
          <p:nvPr/>
        </p:nvSpPr>
        <p:spPr>
          <a:xfrm>
            <a:off x="-2098333" y="609726"/>
            <a:ext cx="16878877" cy="6973596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-3486114" y="297478"/>
            <a:ext cx="19697211" cy="8257289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 rot="558593">
            <a:off x="-6177013" y="-403321"/>
            <a:ext cx="22015238" cy="890091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2" descr="Pluto Planet Dwarf A - Free image on Pixaba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595" y="11956"/>
            <a:ext cx="218985" cy="21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Burning Sun transparent PNG - Stick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241" y="2846396"/>
            <a:ext cx="812653" cy="812653"/>
          </a:xfrm>
          <a:prstGeom prst="rect">
            <a:avLst/>
          </a:prstGeom>
          <a:noFill/>
          <a:effectLst>
            <a:glow rad="952500">
              <a:schemeClr val="accent4">
                <a:satMod val="175000"/>
                <a:alpha val="21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File:3D Mercury.png - Wikimedia Common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173" y="3885856"/>
            <a:ext cx="190812" cy="190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Image Venus Scribblenauts Wiki - 6856 - Transparent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488" y="2438718"/>
            <a:ext cx="349601" cy="36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" descr="File:Mars transparent.png - Wikipedia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367" y="3955032"/>
            <a:ext cx="440763" cy="44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8" descr="File:Jupiter.png - Wikimedia Common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521" y="5445803"/>
            <a:ext cx="878519" cy="90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0" descr="Mercury Planet PNG Free Download | PNG All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174" y="5915647"/>
            <a:ext cx="1635125" cy="10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4" descr="Blue Orb Planet - Free Image On Pixabay #627424 - PNG Images - PNGio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878" y="569007"/>
            <a:ext cx="518895" cy="51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6" descr="File:3D Neptune.png - Wikimedia Commons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695" y="633319"/>
            <a:ext cx="388658" cy="38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Earth PNG images free download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659" y="3080291"/>
            <a:ext cx="1113184" cy="111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28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533678" y="1608376"/>
            <a:ext cx="5876175" cy="4407937"/>
            <a:chOff x="1672" y="0"/>
            <a:chExt cx="9142327" cy="6858000"/>
          </a:xfrm>
        </p:grpSpPr>
        <p:grpSp>
          <p:nvGrpSpPr>
            <p:cNvPr id="4" name="Group 3"/>
            <p:cNvGrpSpPr/>
            <p:nvPr/>
          </p:nvGrpSpPr>
          <p:grpSpPr>
            <a:xfrm>
              <a:off x="1672" y="0"/>
              <a:ext cx="9142327" cy="6858000"/>
              <a:chOff x="534153" y="775959"/>
              <a:chExt cx="8039478" cy="6030711"/>
            </a:xfrm>
          </p:grpSpPr>
          <p:pic>
            <p:nvPicPr>
              <p:cNvPr id="5" name="Picture 4" descr="2018 - Shrek the Musical — Gosford Musical Society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4153" y="775959"/>
                <a:ext cx="8039478" cy="6030711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Oval 5"/>
              <p:cNvSpPr/>
              <p:nvPr/>
            </p:nvSpPr>
            <p:spPr>
              <a:xfrm>
                <a:off x="2099649" y="1771462"/>
                <a:ext cx="4229100" cy="42291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C00000">
                      <a:alpha val="3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1711105" y="1448555"/>
                <a:ext cx="6364586" cy="4462992"/>
              </a:xfrm>
              <a:custGeom>
                <a:avLst/>
                <a:gdLst>
                  <a:gd name="connsiteX0" fmla="*/ 8715375 w 8715375"/>
                  <a:gd name="connsiteY0" fmla="*/ 0 h 4453750"/>
                  <a:gd name="connsiteX1" fmla="*/ 5448300 w 8715375"/>
                  <a:gd name="connsiteY1" fmla="*/ 4076700 h 4453750"/>
                  <a:gd name="connsiteX2" fmla="*/ 0 w 8715375"/>
                  <a:gd name="connsiteY2" fmla="*/ 4029075 h 4453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715375" h="4453750">
                    <a:moveTo>
                      <a:pt x="8715375" y="0"/>
                    </a:moveTo>
                    <a:cubicBezTo>
                      <a:pt x="7808118" y="1702594"/>
                      <a:pt x="6900862" y="3405188"/>
                      <a:pt x="5448300" y="4076700"/>
                    </a:cubicBezTo>
                    <a:cubicBezTo>
                      <a:pt x="3995737" y="4748213"/>
                      <a:pt x="1997868" y="4388644"/>
                      <a:pt x="0" y="4029075"/>
                    </a:cubicBezTo>
                  </a:path>
                </a:pathLst>
              </a:custGeom>
              <a:noFill/>
              <a:ln w="34925">
                <a:gradFill>
                  <a:gsLst>
                    <a:gs pos="49000">
                      <a:srgbClr val="FF0000"/>
                    </a:gs>
                    <a:gs pos="100000">
                      <a:srgbClr val="FFC000">
                        <a:alpha val="55000"/>
                      </a:srgbClr>
                    </a:gs>
                  </a:gsLst>
                  <a:lin ang="5400000" scaled="1"/>
                </a:gradFill>
                <a:headEnd type="triangl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8" name="Rectangle 7"/>
              <p:cNvSpPr/>
              <p:nvPr/>
            </p:nvSpPr>
            <p:spPr>
              <a:xfrm rot="19792755">
                <a:off x="6980395" y="2590436"/>
                <a:ext cx="400137" cy="99032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9" name="Right Arrow 8"/>
              <p:cNvSpPr/>
              <p:nvPr/>
            </p:nvSpPr>
            <p:spPr>
              <a:xfrm rot="20575207">
                <a:off x="5251008" y="3114392"/>
                <a:ext cx="1530035" cy="1158844"/>
              </a:xfrm>
              <a:prstGeom prst="rightArrow">
                <a:avLst/>
              </a:prstGeom>
              <a:gradFill>
                <a:gsLst>
                  <a:gs pos="0">
                    <a:srgbClr val="FF0000"/>
                  </a:gs>
                  <a:gs pos="100000">
                    <a:srgbClr val="FFC00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>
                <a:off x="4499572" y="3902044"/>
                <a:ext cx="923454" cy="1774479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/>
            <p:cNvGrpSpPr/>
            <p:nvPr/>
          </p:nvGrpSpPr>
          <p:grpSpPr>
            <a:xfrm>
              <a:off x="6887870" y="0"/>
              <a:ext cx="1679568" cy="4724400"/>
              <a:chOff x="4488453" y="17714"/>
              <a:chExt cx="2326200" cy="6543285"/>
            </a:xfrm>
          </p:grpSpPr>
          <p:sp>
            <p:nvSpPr>
              <p:cNvPr id="12" name="Rectangle 11"/>
              <p:cNvSpPr/>
              <p:nvPr/>
            </p:nvSpPr>
            <p:spPr>
              <a:xfrm rot="19792755">
                <a:off x="5654366" y="3677178"/>
                <a:ext cx="554189" cy="1371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9783799">
                <a:off x="4488453" y="17714"/>
                <a:ext cx="2326200" cy="6543285"/>
              </a:xfrm>
              <a:prstGeom prst="rect">
                <a:avLst/>
              </a:prstGeom>
            </p:spPr>
          </p:pic>
        </p:grpSp>
        <p:pic>
          <p:nvPicPr>
            <p:cNvPr id="14" name="Picture 6" descr="Burning Sun transparent PNG - Stick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238" y="2055653"/>
              <a:ext cx="3205162" cy="3205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914400" y="6045200"/>
              <a:ext cx="11249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Goal: fast </a:t>
              </a:r>
              <a:endParaRPr lang="en-US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984035" y="1513372"/>
            <a:ext cx="28178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Sail area</a:t>
            </a:r>
            <a:r>
              <a:rPr lang="en-US" dirty="0">
                <a:solidFill>
                  <a:schemeClr val="bg1"/>
                </a:solidFill>
              </a:rPr>
              <a:t>: ~</a:t>
            </a:r>
            <a:r>
              <a:rPr lang="en-US" dirty="0" smtClean="0">
                <a:solidFill>
                  <a:schemeClr val="bg1"/>
                </a:solidFill>
              </a:rPr>
              <a:t>100m</a:t>
            </a:r>
            <a:r>
              <a:rPr lang="en-US" baseline="30000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x 100m</a:t>
            </a:r>
            <a:endParaRPr lang="en-US" baseline="30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Payload </a:t>
            </a:r>
            <a:r>
              <a:rPr lang="en-US" dirty="0" smtClean="0">
                <a:solidFill>
                  <a:schemeClr val="bg1"/>
                </a:solidFill>
              </a:rPr>
              <a:t>mass: 10-20 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Overall S/C mass: ~50 kg 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Cost: &lt;$100M</a:t>
            </a: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453720" y="641195"/>
            <a:ext cx="11517701" cy="870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900" b="1" dirty="0" smtClean="0">
                <a:solidFill>
                  <a:srgbClr val="0000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How fast can we go?</a:t>
            </a:r>
            <a:endParaRPr lang="en-US" sz="3900" b="1" dirty="0" smtClean="0">
              <a:solidFill>
                <a:srgbClr val="0000FF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89545" y="6016799"/>
            <a:ext cx="4826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&gt;20 AU/</a:t>
            </a:r>
            <a:r>
              <a:rPr lang="en-US" sz="3200" b="1" dirty="0" err="1" smtClean="0">
                <a:solidFill>
                  <a:schemeClr val="bg1"/>
                </a:solidFill>
              </a:rPr>
              <a:t>yr</a:t>
            </a:r>
            <a:r>
              <a:rPr lang="en-US" sz="3200" b="1" dirty="0" smtClean="0">
                <a:solidFill>
                  <a:schemeClr val="bg1"/>
                </a:solidFill>
              </a:rPr>
              <a:t> (up-to 60 AU/</a:t>
            </a:r>
            <a:r>
              <a:rPr lang="en-US" sz="3200" b="1" dirty="0" err="1" smtClean="0">
                <a:solidFill>
                  <a:schemeClr val="bg1"/>
                </a:solidFill>
              </a:rPr>
              <a:t>yr</a:t>
            </a:r>
            <a:r>
              <a:rPr lang="en-US" sz="3200" b="1" dirty="0" smtClean="0">
                <a:solidFill>
                  <a:schemeClr val="bg1"/>
                </a:solidFill>
              </a:rPr>
              <a:t>)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15259" y="5215466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&lt;10 R</a:t>
            </a:r>
            <a:r>
              <a:rPr lang="en-US" sz="2400" b="1" baseline="-25000" dirty="0" smtClean="0">
                <a:solidFill>
                  <a:schemeClr val="bg1"/>
                </a:solidFill>
              </a:rPr>
              <a:t>☼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005" y="1738265"/>
            <a:ext cx="5518460" cy="422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71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96" y="1034404"/>
            <a:ext cx="6555670" cy="54484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1580" y="237851"/>
            <a:ext cx="3816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</a:rPr>
              <a:t>Where is the limit?</a:t>
            </a:r>
            <a:endParaRPr lang="en-US" sz="3600" b="1" dirty="0">
              <a:solidFill>
                <a:srgbClr val="0000FF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955923"/>
              </p:ext>
            </p:extLst>
          </p:nvPr>
        </p:nvGraphicFramePr>
        <p:xfrm>
          <a:off x="7076569" y="1517743"/>
          <a:ext cx="4147719" cy="2194560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2631740"/>
                <a:gridCol w="1515979"/>
              </a:tblGrid>
              <a:tr h="0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40" dirty="0" smtClean="0">
                          <a:effectLst/>
                        </a:rPr>
                        <a:t>Parameter</a:t>
                      </a:r>
                      <a:endParaRPr lang="en-US" sz="1100" spc="-40" dirty="0">
                        <a:effectLst/>
                        <a:latin typeface="Cambria" panose="0204050305040603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40">
                          <a:effectLst/>
                        </a:rPr>
                        <a:t>Range</a:t>
                      </a:r>
                      <a:endParaRPr lang="en-US" sz="1100" spc="-40">
                        <a:effectLst/>
                        <a:latin typeface="Cambria" panose="0204050305040603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40">
                          <a:effectLst/>
                        </a:rPr>
                        <a:t>Spacecraft bus mass (excluding sail systems)</a:t>
                      </a:r>
                      <a:endParaRPr lang="en-US" sz="1100" spc="-40">
                        <a:effectLst/>
                        <a:latin typeface="Cambria" panose="0204050305040603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40" dirty="0">
                          <a:effectLst/>
                        </a:rPr>
                        <a:t>10-20 kg</a:t>
                      </a:r>
                      <a:endParaRPr lang="en-US" sz="1100" spc="-40" dirty="0">
                        <a:effectLst/>
                        <a:latin typeface="Cambria" panose="0204050305040603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40">
                          <a:effectLst/>
                        </a:rPr>
                        <a:t>Sail area</a:t>
                      </a:r>
                      <a:endParaRPr lang="en-US" sz="1100" spc="-40">
                        <a:effectLst/>
                        <a:latin typeface="Cambria" panose="0204050305040603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40">
                          <a:effectLst/>
                        </a:rPr>
                        <a:t>10,000 m</a:t>
                      </a:r>
                      <a:r>
                        <a:rPr lang="en-US" sz="1800" spc="-40" baseline="30000">
                          <a:effectLst/>
                        </a:rPr>
                        <a:t>2</a:t>
                      </a:r>
                      <a:r>
                        <a:rPr lang="en-US" sz="1800" spc="-40">
                          <a:effectLst/>
                        </a:rPr>
                        <a:t> – 25,000 m</a:t>
                      </a:r>
                      <a:r>
                        <a:rPr lang="en-US" sz="1800" spc="-40" baseline="30000">
                          <a:effectLst/>
                        </a:rPr>
                        <a:t>2</a:t>
                      </a:r>
                      <a:endParaRPr lang="en-US" sz="1100" spc="-40">
                        <a:effectLst/>
                        <a:latin typeface="Cambria" panose="0204050305040603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40">
                          <a:effectLst/>
                        </a:rPr>
                        <a:t>Perihelion pass </a:t>
                      </a:r>
                      <a:endParaRPr lang="en-US" sz="1100" spc="-40">
                        <a:effectLst/>
                        <a:latin typeface="Cambria" panose="0204050305040603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40">
                          <a:effectLst/>
                        </a:rPr>
                        <a:t>3-5R</a:t>
                      </a:r>
                      <a:r>
                        <a:rPr lang="en-US" sz="1800" spc="-40" baseline="-25000">
                          <a:effectLst/>
                        </a:rPr>
                        <a:t>☼</a:t>
                      </a:r>
                      <a:endParaRPr lang="en-US" sz="1100" spc="-40">
                        <a:effectLst/>
                        <a:latin typeface="Cambria" panose="0204050305040603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40">
                          <a:effectLst/>
                        </a:rPr>
                        <a:t>Sail material density</a:t>
                      </a:r>
                      <a:endParaRPr lang="en-US" sz="1100" spc="-40">
                        <a:effectLst/>
                        <a:latin typeface="Cambria" panose="0204050305040603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40">
                          <a:effectLst/>
                        </a:rPr>
                        <a:t>&lt;1 g/m</a:t>
                      </a:r>
                      <a:r>
                        <a:rPr lang="en-US" sz="1800" spc="-40" baseline="30000">
                          <a:effectLst/>
                        </a:rPr>
                        <a:t>2</a:t>
                      </a:r>
                      <a:endParaRPr lang="en-US" sz="1100" spc="-40">
                        <a:effectLst/>
                        <a:latin typeface="Cambria" panose="0204050305040603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40">
                          <a:effectLst/>
                        </a:rPr>
                        <a:t>Sail material reflectivity</a:t>
                      </a:r>
                      <a:endParaRPr lang="en-US" sz="1100" spc="-40">
                        <a:effectLst/>
                        <a:latin typeface="Cambria" panose="0204050305040603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40" dirty="0">
                          <a:effectLst/>
                        </a:rPr>
                        <a:t>&gt; 0.7</a:t>
                      </a:r>
                      <a:endParaRPr lang="en-US" sz="1100" spc="-40" dirty="0">
                        <a:effectLst/>
                        <a:latin typeface="Cambria" panose="0204050305040603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975353" y="976256"/>
            <a:ext cx="4324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Parameters needed for 60 AU/</a:t>
            </a:r>
            <a:r>
              <a:rPr lang="en-US" sz="2400" b="1" dirty="0" err="1">
                <a:solidFill>
                  <a:srgbClr val="0000FF"/>
                </a:solidFill>
              </a:rPr>
              <a:t>yr</a:t>
            </a:r>
            <a:endParaRPr lang="en-US" sz="2400" b="1" dirty="0">
              <a:solidFill>
                <a:srgbClr val="0000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9783" y="3941964"/>
            <a:ext cx="3439231" cy="220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35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8009" y="1725022"/>
            <a:ext cx="4600609" cy="35531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3291" y="333665"/>
            <a:ext cx="54711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</a:rPr>
              <a:t>Trajectory &amp; mission profile</a:t>
            </a:r>
            <a:endParaRPr lang="en-US" sz="3600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73" y="1011367"/>
            <a:ext cx="3508880" cy="43915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6727" y="5420303"/>
            <a:ext cx="321761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C3=0</a:t>
            </a:r>
          </a:p>
          <a:p>
            <a:r>
              <a:rPr lang="en-US" b="1" dirty="0"/>
              <a:t>Start with </a:t>
            </a:r>
            <a:r>
              <a:rPr lang="en-US" b="1" dirty="0" err="1"/>
              <a:t>MEO</a:t>
            </a:r>
            <a:r>
              <a:rPr lang="en-US" b="1" dirty="0"/>
              <a:t> and “spiral out”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012682" y="5645314"/>
            <a:ext cx="2037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5R</a:t>
            </a:r>
            <a:r>
              <a:rPr lang="en-US" baseline="-25000" dirty="0"/>
              <a:t>☼</a:t>
            </a:r>
            <a:r>
              <a:rPr lang="en-US" dirty="0"/>
              <a:t> perihelion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100% reflectivity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88C6D-265E-46ED-9418-A221599417E1}" type="slidenum">
              <a:rPr lang="en-US" smtClean="0"/>
              <a:t>11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678821" y="6393470"/>
            <a:ext cx="31314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/>
              <a:t>A.R</a:t>
            </a:r>
            <a:r>
              <a:rPr lang="en-US" sz="1400" i="1" dirty="0"/>
              <a:t>. </a:t>
            </a:r>
            <a:r>
              <a:rPr lang="en-US" sz="1400" i="1" dirty="0" err="1"/>
              <a:t>Davoyan</a:t>
            </a:r>
            <a:r>
              <a:rPr lang="en-US" sz="1400" i="1" dirty="0"/>
              <a:t> et al., </a:t>
            </a:r>
            <a:r>
              <a:rPr lang="en-US" sz="1400" i="1" dirty="0" err="1"/>
              <a:t>Optica</a:t>
            </a:r>
            <a:r>
              <a:rPr lang="en-US" sz="1400" i="1" dirty="0"/>
              <a:t> 8, 722 (2021)</a:t>
            </a:r>
            <a:endParaRPr lang="en-US" sz="1400" i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1923" y="1846148"/>
            <a:ext cx="4220077" cy="34591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127075" y="5564665"/>
            <a:ext cx="3910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FF"/>
                </a:solidFill>
              </a:rPr>
              <a:t>7 days </a:t>
            </a:r>
            <a:r>
              <a:rPr lang="en-US" dirty="0"/>
              <a:t>between entering and leaving Mercury orbit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150 days to reach perihelion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13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" descr="2018 - Shrek the Musical — Gosford Musical Society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21" y="1511717"/>
            <a:ext cx="7390686" cy="5005197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ubtitle 2"/>
          <p:cNvSpPr txBox="1">
            <a:spLocks/>
          </p:cNvSpPr>
          <p:nvPr/>
        </p:nvSpPr>
        <p:spPr>
          <a:xfrm>
            <a:off x="453720" y="641195"/>
            <a:ext cx="11517701" cy="870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900" b="1" dirty="0" smtClean="0">
                <a:solidFill>
                  <a:srgbClr val="0000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Getting Close </a:t>
            </a:r>
            <a:r>
              <a:rPr lang="en-US" sz="3900" b="1" dirty="0">
                <a:solidFill>
                  <a:srgbClr val="0000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</a:t>
            </a:r>
            <a:r>
              <a:rPr lang="en-US" sz="3900" b="1" dirty="0" smtClean="0">
                <a:solidFill>
                  <a:srgbClr val="0000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 </a:t>
            </a:r>
            <a:r>
              <a:rPr lang="en-US" sz="3900" b="1" dirty="0">
                <a:solidFill>
                  <a:srgbClr val="0000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</a:t>
            </a:r>
            <a:r>
              <a:rPr lang="en-US" sz="3900" b="1" dirty="0" smtClean="0">
                <a:solidFill>
                  <a:srgbClr val="0000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he </a:t>
            </a:r>
            <a:r>
              <a:rPr lang="en-US" sz="3900" b="1" dirty="0">
                <a:solidFill>
                  <a:srgbClr val="0000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</a:t>
            </a:r>
            <a:r>
              <a:rPr lang="en-US" sz="3900" b="1" dirty="0" smtClean="0">
                <a:solidFill>
                  <a:srgbClr val="0000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un</a:t>
            </a:r>
          </a:p>
        </p:txBody>
      </p:sp>
      <p:sp>
        <p:nvSpPr>
          <p:cNvPr id="19" name="Content Placeholder 4"/>
          <p:cNvSpPr>
            <a:spLocks noGrp="1"/>
          </p:cNvSpPr>
          <p:nvPr>
            <p:ph sz="half" idx="1"/>
          </p:nvPr>
        </p:nvSpPr>
        <p:spPr>
          <a:xfrm>
            <a:off x="7956268" y="1441377"/>
            <a:ext cx="4015154" cy="280834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Outstanding mission challenges</a:t>
            </a:r>
          </a:p>
          <a:p>
            <a:pPr marL="115888" indent="-115888">
              <a:spcBef>
                <a:spcPts val="0"/>
              </a:spcBef>
              <a:spcAft>
                <a:spcPts val="180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Harsh environment </a:t>
            </a:r>
          </a:p>
          <a:p>
            <a:pPr marL="115888" indent="-115888">
              <a:spcBef>
                <a:spcPts val="0"/>
              </a:spcBef>
              <a:spcAft>
                <a:spcPts val="180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Need for new materials </a:t>
            </a:r>
          </a:p>
          <a:p>
            <a:pPr marL="115888" indent="-115888">
              <a:spcBef>
                <a:spcPts val="0"/>
              </a:spcBef>
              <a:spcAft>
                <a:spcPts val="180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Large lightweight architectures</a:t>
            </a:r>
          </a:p>
          <a:p>
            <a:pPr marL="115888" indent="-115888">
              <a:spcBef>
                <a:spcPts val="0"/>
              </a:spcBef>
              <a:spcAft>
                <a:spcPts val="180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Spacecraft controls &amp; navigation</a:t>
            </a:r>
          </a:p>
          <a:p>
            <a:pPr marL="115888" indent="-115888">
              <a:spcBef>
                <a:spcPts val="0"/>
              </a:spcBef>
              <a:spcAft>
                <a:spcPts val="180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Power and communications</a:t>
            </a:r>
          </a:p>
        </p:txBody>
      </p:sp>
      <p:pic>
        <p:nvPicPr>
          <p:cNvPr id="22" name="Picture 8" descr="[animate output image]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207" y="1712479"/>
            <a:ext cx="7242528" cy="543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Spaceweather.com Time Machine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20" y="1753300"/>
            <a:ext cx="4635218" cy="463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34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ccel="8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SA - Solar corona viewed by Proba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20" y="1511718"/>
            <a:ext cx="4830313" cy="48446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1"/>
            </a:solidFill>
          </a:ln>
          <a:extLst/>
        </p:spPr>
      </p:pic>
      <p:pic>
        <p:nvPicPr>
          <p:cNvPr id="10" name="Picture 9" descr="Nasa to fly spacecraft straight into the sun next year | The Independent |  The Independen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686" y="1511718"/>
            <a:ext cx="3480807" cy="2279232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arker Solar Probe Heat Shield - Ultrame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510" y="3896066"/>
            <a:ext cx="4679484" cy="2531580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9231381" y="3329285"/>
            <a:ext cx="2520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Heavy </a:t>
            </a:r>
            <a:r>
              <a:rPr lang="en-US" sz="2400" b="1" dirty="0" smtClean="0"/>
              <a:t>heat shield 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53720" y="1511718"/>
            <a:ext cx="3721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Radiation, plasma, particles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453720" y="641195"/>
            <a:ext cx="11517701" cy="870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Grand challenge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22493" y="1488203"/>
            <a:ext cx="25950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Parker solar probe </a:t>
            </a:r>
          </a:p>
          <a:p>
            <a:pPr algn="ctr"/>
            <a:r>
              <a:rPr lang="en-US" sz="2400" b="1" dirty="0" smtClean="0"/>
              <a:t>(9 R</a:t>
            </a:r>
            <a:r>
              <a:rPr lang="en-US" sz="2400" b="1" baseline="-25000" dirty="0" smtClean="0"/>
              <a:t>☼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3746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ow Do Solar Sails Work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404" y="900629"/>
            <a:ext cx="8599001" cy="5601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776236" y="6157051"/>
            <a:ext cx="1252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chemeClr val="bg1"/>
                </a:solidFill>
              </a:rPr>
              <a:t>Credit: NASA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1263" y="172019"/>
            <a:ext cx="6422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</a:rPr>
              <a:t>Current sail material technology </a:t>
            </a:r>
          </a:p>
        </p:txBody>
      </p:sp>
    </p:spTree>
    <p:extLst>
      <p:ext uri="{BB962C8B-B14F-4D97-AF65-F5344CB8AC3E}">
        <p14:creationId xmlns:p14="http://schemas.microsoft.com/office/powerpoint/2010/main" val="2451159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ow Do Solar Sails Work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942" y="1057421"/>
            <a:ext cx="2181323" cy="142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0718" y="210613"/>
            <a:ext cx="6214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</a:rPr>
              <a:t>Limitations of current materials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065385" y="4030041"/>
            <a:ext cx="2218267" cy="8466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531984" y="3737336"/>
            <a:ext cx="13484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Al (50 - 100 nm)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8065385" y="4114707"/>
            <a:ext cx="2218267" cy="46566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540453" y="4554974"/>
                <a:ext cx="17715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Organic film (few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400" dirty="0"/>
                  <a:t>)</a:t>
                </a:r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6452" y="4554973"/>
                <a:ext cx="1771575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1031"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Down Arrow 10"/>
          <p:cNvSpPr/>
          <p:nvPr/>
        </p:nvSpPr>
        <p:spPr>
          <a:xfrm>
            <a:off x="8839201" y="2652766"/>
            <a:ext cx="793819" cy="954593"/>
          </a:xfrm>
          <a:prstGeom prst="down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9020071" y="4873453"/>
            <a:ext cx="391886" cy="78377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964993" y="2532184"/>
            <a:ext cx="10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Sunlight 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457365" y="5647175"/>
            <a:ext cx="1539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Heat rejection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583157" y="6008915"/>
            <a:ext cx="2204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*10% - Al absorbance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584831" y="6322088"/>
            <a:ext cx="2092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*0.04 – Al emissivity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213" y="1510966"/>
            <a:ext cx="4914900" cy="3810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691916" y="2257894"/>
            <a:ext cx="850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Kapton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432333" y="2993100"/>
            <a:ext cx="1179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Mylar, CP1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177587" y="1598055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2340603" y="1976541"/>
                <a:ext cx="958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=0.1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603" y="1976541"/>
                <a:ext cx="958211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3196388" y="3626145"/>
                <a:ext cx="7818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6388" y="3626145"/>
                <a:ext cx="781881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2263567" y="4019706"/>
                <a:ext cx="7818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3567" y="4019706"/>
                <a:ext cx="781881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>
            <a:off x="3918193" y="3323021"/>
            <a:ext cx="0" cy="2763297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3164568" y="6186801"/>
                <a:ext cx="19999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122 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 (0.56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𝐴𝑈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4568" y="6186801"/>
                <a:ext cx="1999971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>
          <a:xfrm flipH="1">
            <a:off x="2692294" y="2611262"/>
            <a:ext cx="1674" cy="299273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1046040" y="6158330"/>
                <a:ext cx="1871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20 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 (0.09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𝐴𝑈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040" y="6158330"/>
                <a:ext cx="1871731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>
            <a:off x="1630518" y="1869359"/>
            <a:ext cx="0" cy="3352801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2174803" y="1253060"/>
            <a:ext cx="0" cy="648118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1360889" y="856150"/>
                <a:ext cx="19999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38 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 (0.177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𝐴𝑈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0889" y="856150"/>
                <a:ext cx="1999971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/>
          <p:cNvCxnSpPr/>
          <p:nvPr/>
        </p:nvCxnSpPr>
        <p:spPr>
          <a:xfrm>
            <a:off x="1838184" y="2599540"/>
            <a:ext cx="0" cy="3466681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655830" y="5255653"/>
                <a:ext cx="1999971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12 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 (0.056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𝐴𝑈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830" y="5255653"/>
                <a:ext cx="1999971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2032454" y="5647539"/>
                <a:ext cx="17434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64 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 (0.3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𝐴𝑈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454" y="5647539"/>
                <a:ext cx="1743491" cy="369332"/>
              </a:xfrm>
              <a:prstGeom prst="rect">
                <a:avLst/>
              </a:prstGeom>
              <a:blipFill rotWithShape="0">
                <a:blip r:embed="rId1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88C6D-265E-46ED-9418-A221599417E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64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圖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399208"/>
              </p:ext>
            </p:extLst>
          </p:nvPr>
        </p:nvGraphicFramePr>
        <p:xfrm>
          <a:off x="248069" y="716661"/>
          <a:ext cx="8906832" cy="5936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Oval 1"/>
          <p:cNvSpPr/>
          <p:nvPr/>
        </p:nvSpPr>
        <p:spPr>
          <a:xfrm>
            <a:off x="6226632" y="290286"/>
            <a:ext cx="5312227" cy="6415314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144045" y="233644"/>
            <a:ext cx="8593211" cy="627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00FF"/>
                </a:solidFill>
              </a:rPr>
              <a:t>Extreme sail materials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878256" y="1536452"/>
            <a:ext cx="3406676" cy="1910137"/>
            <a:chOff x="909532" y="2183563"/>
            <a:chExt cx="3068385" cy="1704314"/>
          </a:xfrm>
        </p:grpSpPr>
        <p:pic>
          <p:nvPicPr>
            <p:cNvPr id="7" name="Picture 2" descr="Image result for metal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532" y="2242717"/>
              <a:ext cx="2473361" cy="1645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Image result for metal foils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1392" y="2183563"/>
              <a:ext cx="1016525" cy="8526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extBox 8"/>
          <p:cNvSpPr txBox="1"/>
          <p:nvPr/>
        </p:nvSpPr>
        <p:spPr>
          <a:xfrm>
            <a:off x="7263622" y="728407"/>
            <a:ext cx="3151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</a:rPr>
              <a:t>Refractory metals: Titanium nitride, tungsten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947595" y="4044541"/>
            <a:ext cx="3605525" cy="2342192"/>
            <a:chOff x="4394101" y="1976591"/>
            <a:chExt cx="3258724" cy="2116906"/>
          </a:xfrm>
        </p:grpSpPr>
        <p:pic>
          <p:nvPicPr>
            <p:cNvPr id="11" name="Picture 8" descr="Image result for aluminum oxide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4101" y="3147758"/>
              <a:ext cx="1422163" cy="9457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Related imag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9538" y="1976591"/>
              <a:ext cx="801584" cy="1310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0" descr="Related image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6940" y="1979860"/>
              <a:ext cx="1429005" cy="1071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Image result for boron nitride nanotube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5169" y="3405781"/>
              <a:ext cx="1837656" cy="5801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7522676" y="3525270"/>
            <a:ext cx="2445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Transparent ceramics</a:t>
            </a:r>
          </a:p>
        </p:txBody>
      </p:sp>
      <p:sp>
        <p:nvSpPr>
          <p:cNvPr id="3" name="Oval 2"/>
          <p:cNvSpPr/>
          <p:nvPr/>
        </p:nvSpPr>
        <p:spPr>
          <a:xfrm>
            <a:off x="752016" y="2937346"/>
            <a:ext cx="1712685" cy="272868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261499" y="1834261"/>
            <a:ext cx="725714" cy="14369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594" y="780994"/>
            <a:ext cx="3154894" cy="5167936"/>
          </a:xfrm>
          <a:prstGeom prst="rect">
            <a:avLst/>
          </a:prstGeom>
        </p:spPr>
      </p:pic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BB7D0-105F-4C74-83FB-B461C5B6785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86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29" y="3563042"/>
            <a:ext cx="1663510" cy="191111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845734" y="211671"/>
            <a:ext cx="60238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0000FF"/>
                </a:solidFill>
                <a:cs typeface="Arial" panose="020B0604020202020204" pitchFamily="34" charset="0"/>
              </a:rPr>
              <a:t>Two types of sail materials</a:t>
            </a:r>
            <a:endParaRPr lang="en-US" sz="3600" dirty="0"/>
          </a:p>
        </p:txBody>
      </p:sp>
      <p:sp>
        <p:nvSpPr>
          <p:cNvPr id="13" name="文字方塊 8"/>
          <p:cNvSpPr txBox="1"/>
          <p:nvPr/>
        </p:nvSpPr>
        <p:spPr>
          <a:xfrm>
            <a:off x="1721266" y="851007"/>
            <a:ext cx="1129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00FF"/>
                </a:solidFill>
              </a:rPr>
              <a:t>TiN</a:t>
            </a:r>
            <a:r>
              <a:rPr lang="en-US" b="1" dirty="0">
                <a:solidFill>
                  <a:srgbClr val="0000FF"/>
                </a:solidFill>
              </a:rPr>
              <a:t> sails</a:t>
            </a:r>
          </a:p>
        </p:txBody>
      </p:sp>
      <p:sp>
        <p:nvSpPr>
          <p:cNvPr id="2" name="Rectangle 1"/>
          <p:cNvSpPr/>
          <p:nvPr/>
        </p:nvSpPr>
        <p:spPr>
          <a:xfrm>
            <a:off x="722098" y="1150041"/>
            <a:ext cx="1710267" cy="18880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372970" y="1412284"/>
            <a:ext cx="3822487" cy="1933727"/>
            <a:chOff x="599139" y="1778002"/>
            <a:chExt cx="5855428" cy="2962154"/>
          </a:xfrm>
        </p:grpSpPr>
        <p:pic>
          <p:nvPicPr>
            <p:cNvPr id="16" name="图片 10">
              <a:extLst>
                <a:ext uri="{FF2B5EF4-FFF2-40B4-BE49-F238E27FC236}">
                  <a16:creationId xmlns:a16="http://schemas.microsoft.com/office/drawing/2014/main" xmlns="" id="{94F96676-8F2C-4478-81B7-714926C65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139" y="2779138"/>
              <a:ext cx="5203847" cy="1961018"/>
            </a:xfrm>
            <a:prstGeom prst="rect">
              <a:avLst/>
            </a:prstGeom>
          </p:spPr>
        </p:pic>
        <p:sp>
          <p:nvSpPr>
            <p:cNvPr id="17" name="文本框 11">
              <a:extLst>
                <a:ext uri="{FF2B5EF4-FFF2-40B4-BE49-F238E27FC236}">
                  <a16:creationId xmlns:a16="http://schemas.microsoft.com/office/drawing/2014/main" xmlns="" id="{C30D2575-8633-493B-BAEA-D624BADD9F59}"/>
                </a:ext>
              </a:extLst>
            </p:cNvPr>
            <p:cNvSpPr txBox="1"/>
            <p:nvPr/>
          </p:nvSpPr>
          <p:spPr>
            <a:xfrm>
              <a:off x="4546824" y="3164921"/>
              <a:ext cx="481879" cy="3535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685800">
                <a:defRPr/>
              </a:pPr>
              <a:r>
                <a:rPr lang="en-US" altLang="zh-CN" sz="1500" dirty="0" err="1">
                  <a:latin typeface="Helvetica"/>
                  <a:ea typeface="宋体" panose="02010600030101010101" pitchFamily="2" charset="-122"/>
                </a:rPr>
                <a:t>TiN</a:t>
              </a:r>
              <a:endParaRPr lang="en-US" altLang="zh-CN" sz="1500" dirty="0">
                <a:latin typeface="Helvetica"/>
                <a:ea typeface="宋体" panose="02010600030101010101" pitchFamily="2" charset="-122"/>
              </a:endParaRPr>
            </a:p>
          </p:txBody>
        </p:sp>
        <p:sp>
          <p:nvSpPr>
            <p:cNvPr id="18" name="文本框 12">
              <a:extLst>
                <a:ext uri="{FF2B5EF4-FFF2-40B4-BE49-F238E27FC236}">
                  <a16:creationId xmlns:a16="http://schemas.microsoft.com/office/drawing/2014/main" xmlns="" id="{2655BB4F-453E-4F24-A15B-1427E2D7AEF5}"/>
                </a:ext>
              </a:extLst>
            </p:cNvPr>
            <p:cNvSpPr txBox="1"/>
            <p:nvPr/>
          </p:nvSpPr>
          <p:spPr>
            <a:xfrm rot="21107741">
              <a:off x="1601679" y="4177584"/>
              <a:ext cx="4852888" cy="3535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685800">
                <a:defRPr/>
              </a:pPr>
              <a:r>
                <a:rPr lang="en-US" altLang="zh-CN" sz="1500" dirty="0">
                  <a:latin typeface="Helvetica"/>
                  <a:ea typeface="宋体" panose="02010600030101010101" pitchFamily="2" charset="-122"/>
                </a:rPr>
                <a:t>High temperature inorganic film</a:t>
              </a:r>
            </a:p>
          </p:txBody>
        </p:sp>
        <p:sp>
          <p:nvSpPr>
            <p:cNvPr id="19" name="文字方塊 15"/>
            <p:cNvSpPr txBox="1"/>
            <p:nvPr/>
          </p:nvSpPr>
          <p:spPr>
            <a:xfrm rot="20963211">
              <a:off x="4862097" y="3375729"/>
              <a:ext cx="717018" cy="2828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zh-TW" sz="1200" dirty="0"/>
                <a:t>100nm</a:t>
              </a:r>
              <a:endParaRPr lang="zh-TW" altLang="en-US" sz="1200" dirty="0" err="1"/>
            </a:p>
          </p:txBody>
        </p:sp>
        <p:sp>
          <p:nvSpPr>
            <p:cNvPr id="20" name="文字方塊 16"/>
            <p:cNvSpPr txBox="1"/>
            <p:nvPr/>
          </p:nvSpPr>
          <p:spPr>
            <a:xfrm rot="21164759">
              <a:off x="4051522" y="3784334"/>
              <a:ext cx="1642756" cy="2828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zh-TW" sz="1200" dirty="0"/>
                <a:t>500nm-1000nm</a:t>
              </a:r>
              <a:endParaRPr lang="zh-TW" altLang="en-US" sz="1200" dirty="0" err="1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1676402" y="2108199"/>
              <a:ext cx="1296061" cy="755606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1405467" y="2159002"/>
              <a:ext cx="567266" cy="973667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1718733" y="1778002"/>
              <a:ext cx="2082800" cy="618067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內容版面配置區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0818" y="3528909"/>
            <a:ext cx="1951364" cy="1463523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2415430" y="2944974"/>
            <a:ext cx="1050505" cy="506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1450231" y="2758709"/>
            <a:ext cx="770467" cy="15409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6" descr="Burning Sun transparent PNG - Stick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36" y="995897"/>
            <a:ext cx="947229" cy="94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>
            <a:extLst>
              <a:ext uri="{FF2B5EF4-FFF2-40B4-BE49-F238E27FC236}">
                <a16:creationId xmlns:a16="http://schemas.microsoft.com/office/drawing/2014/main" xmlns="" id="{6E8BEC3A-34E3-4273-B870-D271E718E9B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182" b="82273" l="857" r="40000">
                        <a14:foregroundMark x1="3714" y1="65000" x2="7905" y2="80455"/>
                        <a14:foregroundMark x1="7905" y1="80455" x2="23429" y2="83182"/>
                        <a14:foregroundMark x1="23429" y1="83182" x2="34476" y2="80909"/>
                        <a14:foregroundMark x1="34476" y1="80909" x2="40000" y2="82727"/>
                        <a14:foregroundMark x1="40000" y1="82727" x2="38571" y2="67727"/>
                        <a14:foregroundMark x1="2571" y1="71364" x2="2476" y2="82727"/>
                        <a14:foregroundMark x1="857" y1="78182" x2="1619" y2="804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57924" b="12083"/>
          <a:stretch/>
        </p:blipFill>
        <p:spPr>
          <a:xfrm>
            <a:off x="8219399" y="3069940"/>
            <a:ext cx="2284274" cy="1075267"/>
          </a:xfrm>
          <a:prstGeom prst="rect">
            <a:avLst/>
          </a:prstGeom>
        </p:spPr>
      </p:pic>
      <p:sp>
        <p:nvSpPr>
          <p:cNvPr id="29" name="Curved Up Arrow 28"/>
          <p:cNvSpPr/>
          <p:nvPr/>
        </p:nvSpPr>
        <p:spPr>
          <a:xfrm>
            <a:off x="9063931" y="2980000"/>
            <a:ext cx="592666" cy="335471"/>
          </a:xfrm>
          <a:prstGeom prst="curvedUp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1A5023D9-C090-4F25-954B-B5E848DF476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265" y="3087203"/>
            <a:ext cx="2246901" cy="1405522"/>
          </a:xfrm>
          <a:prstGeom prst="rect">
            <a:avLst/>
          </a:prstGeom>
        </p:spPr>
      </p:pic>
      <p:sp>
        <p:nvSpPr>
          <p:cNvPr id="31" name="Curved Up Arrow 30"/>
          <p:cNvSpPr/>
          <p:nvPr/>
        </p:nvSpPr>
        <p:spPr>
          <a:xfrm>
            <a:off x="7074265" y="2655073"/>
            <a:ext cx="568393" cy="321732"/>
          </a:xfrm>
          <a:prstGeom prst="curvedUp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30798" y="4661673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Bragg reflectors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28931" y="4627807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Photonic crystals</a:t>
            </a:r>
          </a:p>
        </p:txBody>
      </p:sp>
      <p:sp>
        <p:nvSpPr>
          <p:cNvPr id="36" name="文字方塊 8"/>
          <p:cNvSpPr txBox="1"/>
          <p:nvPr/>
        </p:nvSpPr>
        <p:spPr>
          <a:xfrm>
            <a:off x="6864876" y="857997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00FF"/>
                </a:solidFill>
              </a:rPr>
              <a:t>SiN</a:t>
            </a:r>
            <a:r>
              <a:rPr lang="en-US" b="1" dirty="0">
                <a:solidFill>
                  <a:srgbClr val="0000FF"/>
                </a:solidFill>
              </a:rPr>
              <a:t> metamaterial sails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63637" y="5603334"/>
            <a:ext cx="6428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&gt;70% reflection, &lt;0.7 g/m</a:t>
            </a:r>
            <a:r>
              <a:rPr lang="en-US" sz="2400" b="1" baseline="30000" dirty="0">
                <a:solidFill>
                  <a:srgbClr val="0000FF"/>
                </a:solidFill>
              </a:rPr>
              <a:t>2</a:t>
            </a:r>
            <a:r>
              <a:rPr lang="en-US" sz="2400" b="1" dirty="0">
                <a:solidFill>
                  <a:srgbClr val="0000FF"/>
                </a:solidFill>
              </a:rPr>
              <a:t>, survive at &lt;5R</a:t>
            </a:r>
            <a:r>
              <a:rPr lang="en-US" sz="2400" b="1" baseline="-25000" dirty="0">
                <a:solidFill>
                  <a:srgbClr val="0000FF"/>
                </a:solidFill>
              </a:rPr>
              <a:t>☼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8308294" y="1447577"/>
            <a:ext cx="1529973" cy="1354890"/>
            <a:chOff x="433520" y="1868734"/>
            <a:chExt cx="3138553" cy="3138553"/>
          </a:xfrm>
        </p:grpSpPr>
        <p:pic>
          <p:nvPicPr>
            <p:cNvPr id="40" name="Picture 4" descr="Image result for glass sheet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520" y="1868734"/>
              <a:ext cx="3138553" cy="31385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Right Arrow 40"/>
            <p:cNvSpPr/>
            <p:nvPr/>
          </p:nvSpPr>
          <p:spPr>
            <a:xfrm rot="5400000">
              <a:off x="962000" y="2092759"/>
              <a:ext cx="887797" cy="439750"/>
            </a:xfrm>
            <a:prstGeom prst="rightArrow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ight Arrow 41"/>
            <p:cNvSpPr/>
            <p:nvPr/>
          </p:nvSpPr>
          <p:spPr>
            <a:xfrm rot="5400000">
              <a:off x="1313128" y="4176373"/>
              <a:ext cx="887797" cy="439750"/>
            </a:xfrm>
            <a:prstGeom prst="rightArrow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ight Arrow 42"/>
            <p:cNvSpPr/>
            <p:nvPr/>
          </p:nvSpPr>
          <p:spPr>
            <a:xfrm rot="16200000">
              <a:off x="1677671" y="2092758"/>
              <a:ext cx="887797" cy="439750"/>
            </a:xfrm>
            <a:prstGeom prst="rightArrow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Curved Up Arrow 43"/>
            <p:cNvSpPr/>
            <p:nvPr/>
          </p:nvSpPr>
          <p:spPr>
            <a:xfrm>
              <a:off x="1357892" y="2830600"/>
              <a:ext cx="863194" cy="519214"/>
            </a:xfrm>
            <a:prstGeom prst="curvedUpArrow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1357892" y="4176417"/>
              <a:ext cx="863194" cy="438912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1357892" y="4242254"/>
              <a:ext cx="707808" cy="292608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47" name="Picture 2" descr="X-Ray Transmission Windows - Norcada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545" y="1537137"/>
            <a:ext cx="1785505" cy="93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9" name="Straight Connector 48"/>
          <p:cNvCxnSpPr/>
          <p:nvPr/>
        </p:nvCxnSpPr>
        <p:spPr>
          <a:xfrm>
            <a:off x="5659222" y="1128932"/>
            <a:ext cx="0" cy="49360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2662969" y="4987387"/>
            <a:ext cx="1947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C00000"/>
                </a:solidFill>
              </a:rPr>
              <a:t>High 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</a:rPr>
              <a:t>Easy to make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828796" y="5095502"/>
            <a:ext cx="2153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6600"/>
                </a:solidFill>
              </a:rPr>
              <a:t>Lower 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C00000"/>
                </a:solidFill>
              </a:rPr>
              <a:t>Harder to make</a:t>
            </a:r>
          </a:p>
        </p:txBody>
      </p:sp>
    </p:spTree>
    <p:extLst>
      <p:ext uri="{BB962C8B-B14F-4D97-AF65-F5344CB8AC3E}">
        <p14:creationId xmlns:p14="http://schemas.microsoft.com/office/powerpoint/2010/main" val="162146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74" y="3736988"/>
            <a:ext cx="1663510" cy="191111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845733" y="211671"/>
            <a:ext cx="1760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err="1">
                <a:solidFill>
                  <a:srgbClr val="0000FF"/>
                </a:solidFill>
                <a:cs typeface="Arial" panose="020B0604020202020204" pitchFamily="34" charset="0"/>
              </a:rPr>
              <a:t>TiN</a:t>
            </a:r>
            <a:r>
              <a:rPr lang="en-US" altLang="zh-CN" sz="3600" b="1" dirty="0">
                <a:solidFill>
                  <a:srgbClr val="0000FF"/>
                </a:solidFill>
                <a:cs typeface="Arial" panose="020B0604020202020204" pitchFamily="34" charset="0"/>
              </a:rPr>
              <a:t> sails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1217943" y="1323987"/>
            <a:ext cx="1710267" cy="18880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868815" y="1586230"/>
            <a:ext cx="3822487" cy="1933727"/>
            <a:chOff x="599139" y="1778002"/>
            <a:chExt cx="5855428" cy="2962154"/>
          </a:xfrm>
        </p:grpSpPr>
        <p:pic>
          <p:nvPicPr>
            <p:cNvPr id="16" name="图片 10">
              <a:extLst>
                <a:ext uri="{FF2B5EF4-FFF2-40B4-BE49-F238E27FC236}">
                  <a16:creationId xmlns="" xmlns:a16="http://schemas.microsoft.com/office/drawing/2014/main" id="{94F96676-8F2C-4478-81B7-714926C65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139" y="2779138"/>
              <a:ext cx="5203847" cy="1961018"/>
            </a:xfrm>
            <a:prstGeom prst="rect">
              <a:avLst/>
            </a:prstGeom>
          </p:spPr>
        </p:pic>
        <p:sp>
          <p:nvSpPr>
            <p:cNvPr id="17" name="文本框 11">
              <a:extLst>
                <a:ext uri="{FF2B5EF4-FFF2-40B4-BE49-F238E27FC236}">
                  <a16:creationId xmlns="" xmlns:a16="http://schemas.microsoft.com/office/drawing/2014/main" id="{C30D2575-8633-493B-BAEA-D624BADD9F59}"/>
                </a:ext>
              </a:extLst>
            </p:cNvPr>
            <p:cNvSpPr txBox="1"/>
            <p:nvPr/>
          </p:nvSpPr>
          <p:spPr>
            <a:xfrm>
              <a:off x="4546824" y="3164921"/>
              <a:ext cx="481879" cy="3535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685800">
                <a:defRPr/>
              </a:pPr>
              <a:r>
                <a:rPr lang="en-US" altLang="zh-CN" sz="1500" dirty="0" err="1">
                  <a:latin typeface="Helvetica"/>
                  <a:ea typeface="宋体" panose="02010600030101010101" pitchFamily="2" charset="-122"/>
                </a:rPr>
                <a:t>TiN</a:t>
              </a:r>
              <a:endParaRPr lang="en-US" altLang="zh-CN" sz="1500" dirty="0">
                <a:latin typeface="Helvetica"/>
                <a:ea typeface="宋体" panose="02010600030101010101" pitchFamily="2" charset="-122"/>
              </a:endParaRPr>
            </a:p>
          </p:txBody>
        </p:sp>
        <p:sp>
          <p:nvSpPr>
            <p:cNvPr id="18" name="文本框 12">
              <a:extLst>
                <a:ext uri="{FF2B5EF4-FFF2-40B4-BE49-F238E27FC236}">
                  <a16:creationId xmlns="" xmlns:a16="http://schemas.microsoft.com/office/drawing/2014/main" id="{2655BB4F-453E-4F24-A15B-1427E2D7AEF5}"/>
                </a:ext>
              </a:extLst>
            </p:cNvPr>
            <p:cNvSpPr txBox="1"/>
            <p:nvPr/>
          </p:nvSpPr>
          <p:spPr>
            <a:xfrm rot="21107741">
              <a:off x="1601679" y="4177584"/>
              <a:ext cx="4852888" cy="3535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685800">
                <a:defRPr/>
              </a:pPr>
              <a:r>
                <a:rPr lang="en-US" altLang="zh-CN" sz="1500" dirty="0">
                  <a:latin typeface="Helvetica"/>
                  <a:ea typeface="宋体" panose="02010600030101010101" pitchFamily="2" charset="-122"/>
                </a:rPr>
                <a:t>High temperature inorganic film</a:t>
              </a:r>
            </a:p>
          </p:txBody>
        </p:sp>
        <p:sp>
          <p:nvSpPr>
            <p:cNvPr id="19" name="文字方塊 15"/>
            <p:cNvSpPr txBox="1"/>
            <p:nvPr/>
          </p:nvSpPr>
          <p:spPr>
            <a:xfrm rot="20963211">
              <a:off x="4884196" y="3375729"/>
              <a:ext cx="672818" cy="2828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zh-TW" sz="1200" dirty="0"/>
                <a:t>100nm</a:t>
              </a:r>
              <a:endParaRPr lang="zh-TW" altLang="en-US" sz="1200" dirty="0" err="1"/>
            </a:p>
          </p:txBody>
        </p:sp>
        <p:sp>
          <p:nvSpPr>
            <p:cNvPr id="20" name="文字方塊 16"/>
            <p:cNvSpPr txBox="1"/>
            <p:nvPr/>
          </p:nvSpPr>
          <p:spPr>
            <a:xfrm rot="21164759">
              <a:off x="4104315" y="3784334"/>
              <a:ext cx="1537168" cy="2828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zh-TW" sz="1200" dirty="0"/>
                <a:t>500nm-1000nm</a:t>
              </a:r>
              <a:endParaRPr lang="zh-TW" altLang="en-US" sz="1200" dirty="0" err="1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1676402" y="2108199"/>
              <a:ext cx="1296061" cy="755606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1405467" y="2159002"/>
              <a:ext cx="567266" cy="973667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1718733" y="1778002"/>
              <a:ext cx="2082800" cy="618067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內容版面配置區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053" y="4042998"/>
            <a:ext cx="1951364" cy="1463523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2843543" y="3059654"/>
            <a:ext cx="1422401" cy="9143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1929143" y="2932654"/>
            <a:ext cx="787400" cy="12276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BB7D0-105F-4C74-83FB-B461C5B67851}" type="slidenum">
              <a:rPr lang="en-US" smtClean="0"/>
              <a:t>18</a:t>
            </a:fld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6773334" y="4080934"/>
            <a:ext cx="2141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</a:rPr>
              <a:t>High 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B050"/>
                </a:solidFill>
              </a:rPr>
              <a:t>Easy to make</a:t>
            </a:r>
            <a:endParaRPr lang="en-US" sz="2400" b="1" dirty="0">
              <a:solidFill>
                <a:srgbClr val="00B050"/>
              </a:solidFill>
            </a:endParaRPr>
          </a:p>
        </p:txBody>
      </p:sp>
      <p:pic>
        <p:nvPicPr>
          <p:cNvPr id="48" name="Picture 6" descr="Burning Sun transparent PNG - Stick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81" y="900654"/>
            <a:ext cx="1326483" cy="132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3083" y="550334"/>
            <a:ext cx="4144585" cy="3170513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830641" y="5712839"/>
            <a:ext cx="3955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Estimated density: &lt;1.5 g/m</a:t>
            </a:r>
            <a:r>
              <a:rPr lang="en-US" b="1" baseline="30000" dirty="0">
                <a:solidFill>
                  <a:srgbClr val="0000FF"/>
                </a:solidFill>
              </a:rPr>
              <a:t>2</a:t>
            </a:r>
            <a:r>
              <a:rPr lang="en-US" b="1" dirty="0">
                <a:solidFill>
                  <a:srgbClr val="0000FF"/>
                </a:solidFill>
              </a:rPr>
              <a:t> </a:t>
            </a:r>
          </a:p>
          <a:p>
            <a:r>
              <a:rPr lang="en-US" dirty="0"/>
              <a:t>Tested at ~500C (no degradation found)</a:t>
            </a:r>
            <a:endParaRPr lang="en-US" dirty="0"/>
          </a:p>
        </p:txBody>
      </p:sp>
      <p:sp>
        <p:nvSpPr>
          <p:cNvPr id="55" name="Content Placeholder 2">
            <a:extLst>
              <a:ext uri="{FF2B5EF4-FFF2-40B4-BE49-F238E27FC236}">
                <a16:creationId xmlns="" xmlns:a16="http://schemas.microsoft.com/office/drawing/2014/main" id="{EECA9986-98BE-4AD9-98B8-912486473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0266" y="4970375"/>
            <a:ext cx="3556001" cy="844077"/>
          </a:xfrm>
        </p:spPr>
        <p:txBody>
          <a:bodyPr>
            <a:noAutofit/>
          </a:bodyPr>
          <a:lstStyle/>
          <a:p>
            <a:r>
              <a:rPr lang="en-US" sz="1600" dirty="0"/>
              <a:t>High melting point (3200 degree C) – can survive around 2.5 solar radii</a:t>
            </a:r>
          </a:p>
          <a:p>
            <a:r>
              <a:rPr lang="en-US" sz="1600" dirty="0"/>
              <a:t>Density: 5.4 </a:t>
            </a:r>
            <a:r>
              <a:rPr lang="en-US" sz="1600" dirty="0"/>
              <a:t>g/cm</a:t>
            </a:r>
            <a:r>
              <a:rPr lang="en-US" sz="1600" baseline="30000" dirty="0"/>
              <a:t>3</a:t>
            </a:r>
          </a:p>
          <a:p>
            <a:r>
              <a:rPr lang="en-US" sz="1600" b="1" dirty="0">
                <a:solidFill>
                  <a:srgbClr val="C00000"/>
                </a:solidFill>
              </a:rPr>
              <a:t>Absorbs 40% of sunlight</a:t>
            </a:r>
            <a:endParaRPr lang="en-US" sz="1600" b="1" dirty="0">
              <a:solidFill>
                <a:srgbClr val="C00000"/>
              </a:solidFill>
            </a:endParaRPr>
          </a:p>
        </p:txBody>
      </p:sp>
      <p:pic>
        <p:nvPicPr>
          <p:cNvPr id="56" name="Picture 2" descr="How Do Solar Sails Work?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380" y="643467"/>
            <a:ext cx="2112821" cy="137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30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19" y="1251927"/>
            <a:ext cx="3604804" cy="36531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4991" y="283601"/>
            <a:ext cx="29450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</a:rPr>
              <a:t>Ultrathin films</a:t>
            </a:r>
            <a:endParaRPr lang="en-US" sz="3600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3550" y="1148092"/>
            <a:ext cx="2761307" cy="38399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0491" y="5218589"/>
            <a:ext cx="401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~100 nm thick free standing Al/</a:t>
            </a:r>
            <a:r>
              <a:rPr lang="en-US" dirty="0" err="1"/>
              <a:t>CNT</a:t>
            </a:r>
            <a:r>
              <a:rPr lang="en-US" dirty="0"/>
              <a:t> films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74804" y="5676651"/>
            <a:ext cx="3358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Coated with </a:t>
            </a:r>
            <a:r>
              <a:rPr lang="en-US" dirty="0" err="1"/>
              <a:t>CNTs</a:t>
            </a:r>
            <a:r>
              <a:rPr lang="en-US" dirty="0"/>
              <a:t> on the backside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73361" y="1256189"/>
            <a:ext cx="662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front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47387" y="1241058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back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55767" y="4817450"/>
            <a:ext cx="11112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Wavelength (nm)</a:t>
            </a:r>
            <a:endParaRPr lang="en-US" sz="1000" b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3760540" y="2335794"/>
            <a:ext cx="3534729" cy="2445969"/>
            <a:chOff x="2688460" y="3259665"/>
            <a:chExt cx="2643608" cy="182932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32102" y="3259665"/>
              <a:ext cx="2499966" cy="1829329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 rot="16200000">
              <a:off x="1855237" y="4101354"/>
              <a:ext cx="1820333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b="1" dirty="0"/>
                <a:t>Reflectance</a:t>
              </a:r>
              <a:endParaRPr lang="en-US" sz="1000" b="1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85785" y="5739999"/>
            <a:ext cx="3955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Estimated density: &lt;1.5 g/m</a:t>
            </a:r>
            <a:r>
              <a:rPr lang="en-US" b="1" baseline="30000" dirty="0">
                <a:solidFill>
                  <a:srgbClr val="0000FF"/>
                </a:solidFill>
              </a:rPr>
              <a:t>2</a:t>
            </a:r>
            <a:r>
              <a:rPr lang="en-US" b="1" dirty="0">
                <a:solidFill>
                  <a:srgbClr val="0000FF"/>
                </a:solidFill>
              </a:rPr>
              <a:t> </a:t>
            </a:r>
          </a:p>
          <a:p>
            <a:r>
              <a:rPr lang="en-US" dirty="0"/>
              <a:t>Tested at ~500C (no degradation found)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96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92232" y="419060"/>
            <a:ext cx="4983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0000FF"/>
                </a:solidFill>
                <a:cs typeface="Arial" panose="020B0604020202020204" pitchFamily="34" charset="0"/>
              </a:rPr>
              <a:t>Toward </a:t>
            </a:r>
            <a:r>
              <a:rPr lang="en-US" altLang="zh-CN" sz="3600" b="1" dirty="0" err="1">
                <a:solidFill>
                  <a:srgbClr val="0000FF"/>
                </a:solidFill>
                <a:cs typeface="Arial" panose="020B0604020202020204" pitchFamily="34" charset="0"/>
              </a:rPr>
              <a:t>TiN</a:t>
            </a:r>
            <a:r>
              <a:rPr lang="en-US" altLang="zh-CN" sz="3600" b="1" dirty="0">
                <a:solidFill>
                  <a:srgbClr val="0000FF"/>
                </a:solidFill>
                <a:cs typeface="Arial" panose="020B0604020202020204" pitchFamily="34" charset="0"/>
              </a:rPr>
              <a:t> sail materials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2149" y="1227462"/>
            <a:ext cx="3135342" cy="35429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70738" y="5388264"/>
            <a:ext cx="43729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LEO environmental testing via MISSE mission</a:t>
            </a:r>
          </a:p>
          <a:p>
            <a:r>
              <a:rPr lang="en-US" dirty="0"/>
              <a:t>(launched Aug 29</a:t>
            </a:r>
            <a:r>
              <a:rPr lang="en-US" baseline="30000" dirty="0"/>
              <a:t>th</a:t>
            </a:r>
            <a:r>
              <a:rPr lang="en-US" dirty="0"/>
              <a:t>, 2021)</a:t>
            </a:r>
          </a:p>
          <a:p>
            <a:r>
              <a:rPr lang="en-US" dirty="0"/>
              <a:t>Thanks to </a:t>
            </a:r>
            <a:r>
              <a:rPr lang="en-US" dirty="0" err="1"/>
              <a:t>Miria</a:t>
            </a:r>
            <a:r>
              <a:rPr lang="en-US" dirty="0"/>
              <a:t> </a:t>
            </a:r>
            <a:r>
              <a:rPr lang="en-US" dirty="0" err="1"/>
              <a:t>Finckenor</a:t>
            </a:r>
            <a:r>
              <a:rPr lang="en-US" dirty="0"/>
              <a:t> (NASA </a:t>
            </a:r>
            <a:r>
              <a:rPr lang="en-US" dirty="0" err="1"/>
              <a:t>MSFC</a:t>
            </a:r>
            <a:r>
              <a:rPr lang="en-US" dirty="0"/>
              <a:t>)</a:t>
            </a:r>
            <a:endParaRPr lang="en-US" dirty="0"/>
          </a:p>
        </p:txBody>
      </p:sp>
      <p:pic>
        <p:nvPicPr>
          <p:cNvPr id="1026" name="Picture 2" descr="Material Samples to be Tested on the International Space Station | NAS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79" y="1629805"/>
            <a:ext cx="4142105" cy="2697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SSE - Glenn Research Center | NAS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056" y="1633807"/>
            <a:ext cx="4160393" cy="310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67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778" y="12973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Sail craft architecture </a:t>
            </a:r>
            <a:endParaRPr lang="en-US" sz="3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2828" y="1370329"/>
            <a:ext cx="3910818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~10kg spacecraft bus, 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~0.7g/m</a:t>
            </a:r>
            <a:r>
              <a:rPr lang="en-US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sail material areal density,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50-70g/m boom density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150m by 150m sail</a:t>
            </a:r>
            <a:endParaRPr lang="en-US" sz="16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2" descr="How Do Solar Sails Work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906" y="365125"/>
            <a:ext cx="3504920" cy="22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92973" y="2797665"/>
            <a:ext cx="3435619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(A/m = 554 m</a:t>
            </a:r>
            <a:r>
              <a:rPr lang="en-US" b="1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/kg) &amp; v&gt;50 AU/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yr</a:t>
            </a:r>
            <a:endParaRPr lang="en-US" sz="1600" b="1" dirty="0">
              <a:solidFill>
                <a:srgbClr val="0000FF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242828" y="3290014"/>
          <a:ext cx="11637998" cy="880491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2359963"/>
                <a:gridCol w="1890708"/>
                <a:gridCol w="2949952"/>
                <a:gridCol w="2374898"/>
                <a:gridCol w="2062477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Bus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Sail support/booms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Sail material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Total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Mass (kg)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14.8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15.75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40.55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Fraction 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25%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36%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39%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100%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1588" y="4740727"/>
            <a:ext cx="2544115" cy="13271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22567" y="4139374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Payload protection</a:t>
            </a:r>
          </a:p>
        </p:txBody>
      </p:sp>
      <p:pic>
        <p:nvPicPr>
          <p:cNvPr id="10" name="Picture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133" y="4609361"/>
            <a:ext cx="2385670" cy="139814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5642868" y="4132146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authority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66005" y="4170505"/>
            <a:ext cx="277518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Power &amp; mass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&lt;</a:t>
            </a:r>
            <a:r>
              <a:rPr lang="en-US" dirty="0"/>
              <a:t>50 W (</a:t>
            </a:r>
            <a:r>
              <a:rPr lang="en-US" dirty="0" err="1"/>
              <a:t>RTG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Optical </a:t>
            </a:r>
            <a:r>
              <a:rPr lang="en-US" dirty="0" err="1"/>
              <a:t>comms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Total bus mass ~10 kg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21289" y="4785705"/>
            <a:ext cx="1562541" cy="1282147"/>
            <a:chOff x="-615811" y="1303535"/>
            <a:chExt cx="5063667" cy="3488176"/>
          </a:xfrm>
        </p:grpSpPr>
        <p:sp>
          <p:nvSpPr>
            <p:cNvPr id="14" name="右彎箭號 14"/>
            <p:cNvSpPr/>
            <p:nvPr/>
          </p:nvSpPr>
          <p:spPr>
            <a:xfrm rot="16200000" flipH="1">
              <a:off x="879674" y="2413957"/>
              <a:ext cx="1171473" cy="1127684"/>
            </a:xfrm>
            <a:prstGeom prst="bentArrow">
              <a:avLst>
                <a:gd name="adj1" fmla="val 25000"/>
                <a:gd name="adj2" fmla="val 24050"/>
                <a:gd name="adj3" fmla="val 25000"/>
                <a:gd name="adj4" fmla="val 78883"/>
              </a:avLst>
            </a:prstGeom>
            <a:solidFill>
              <a:srgbClr val="66FFCC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800">
                <a:solidFill>
                  <a:schemeClr val="tx1"/>
                </a:solidFill>
              </a:endParaRPr>
            </a:p>
          </p:txBody>
        </p:sp>
        <p:pic>
          <p:nvPicPr>
            <p:cNvPr id="15" name="Picture 8" descr="https://dl.boxcloud.com/api/2.0/internal_files/701953721640/versions/745776341640/representations/png_paged_2048x2048/content/1.png?access_token=1!9UXsIWIGgOEopTBg-UQZOtftASS46v_Hbc9ir89afOZglO-1sEMOVBeYs0kjAKKjBXU8B3KODUauk7860oogYurLG09Qe0fhdXjSJtVOnA-C0DfrGSGhV-ECPHKwsJD32ntsjWFCTOgrJxTzNlSnh6pp99H3N_oiY-nnHKqO0r22UC1BN6eQAjrVuSUafk9U7uDOgXssNo-g5VIaluz19DUUMN4VIenlk4zoEqDztVwrCKjIe7Ri5LCFNT6Y1RE_lbWO2rPV-xil_zXIk5KkFkW_PHhgo5Zf3a_JGiED-u7jQbRBCXwITZlm1YHsm1CN2A3DSzuHnWy5dxwL9_MP5FJWYXLMr7qfYCLFJUxustLpJSv55y_01OXs1MRnLp9b06FwX0u8QIQeCsja54wA_n5gX7Yvlz5ZbnaAzriZjLn4UfNl8zRBPxQsNJ7BZfC6EsCjTtqgjWfpH4n47xyWPdD9ScXBznT1YgwlxN9nbScERLm1Y5gt52hrGY9o-miYqX8i-4sjQlXnUZ6rhbMN7w2Bchu1Wn3fASCWhWqtXBkSt915kybK_Pm81VBzMzZBYZn5XMzyUwmLCh1dYEGPMHVdWEwPRIDKVzeP4YxLpY5eoYZ7wtimQjj7-pFDv73YWqDVGM46iHY1Iqllx2myAuOtodfitcmhtUgmfOHiwefTq1E.&amp;box_client_name=box-content-preview&amp;box_client_version=2.48.1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7" r="13826" b="5373"/>
            <a:stretch/>
          </p:blipFill>
          <p:spPr bwMode="auto">
            <a:xfrm>
              <a:off x="2011232" y="2973388"/>
              <a:ext cx="2024438" cy="18183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2"/>
            <p:cNvSpPr/>
            <p:nvPr/>
          </p:nvSpPr>
          <p:spPr>
            <a:xfrm>
              <a:off x="2011232" y="1307249"/>
              <a:ext cx="716756" cy="213598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800" dirty="0">
                <a:solidFill>
                  <a:schemeClr val="accent4">
                    <a:lumMod val="50000"/>
                  </a:schemeClr>
                </a:solidFill>
              </a:endParaRPr>
            </a:p>
            <a:p>
              <a:pPr algn="ctr"/>
              <a:endParaRPr lang="en-US" altLang="zh-TW" sz="800" dirty="0">
                <a:solidFill>
                  <a:schemeClr val="accent4">
                    <a:lumMod val="50000"/>
                  </a:schemeClr>
                </a:solidFill>
              </a:endParaRPr>
            </a:p>
            <a:p>
              <a:pPr algn="ctr"/>
              <a:endParaRPr lang="en-US" altLang="zh-TW" sz="800" dirty="0">
                <a:solidFill>
                  <a:schemeClr val="accent4">
                    <a:lumMod val="50000"/>
                  </a:schemeClr>
                </a:solidFill>
              </a:endParaRPr>
            </a:p>
            <a:p>
              <a:pPr algn="ctr"/>
              <a:endParaRPr lang="zh-TW" altLang="en-US" sz="8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7" name="矩形 3"/>
            <p:cNvSpPr/>
            <p:nvPr/>
          </p:nvSpPr>
          <p:spPr>
            <a:xfrm>
              <a:off x="2677786" y="1307248"/>
              <a:ext cx="1357884" cy="213969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800" dirty="0"/>
            </a:p>
          </p:txBody>
        </p:sp>
        <p:sp>
          <p:nvSpPr>
            <p:cNvPr id="18" name="向右箭號 4"/>
            <p:cNvSpPr/>
            <p:nvPr/>
          </p:nvSpPr>
          <p:spPr>
            <a:xfrm>
              <a:off x="901569" y="2007334"/>
              <a:ext cx="1109663" cy="735806"/>
            </a:xfrm>
            <a:prstGeom prst="rightArrow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/>
                <a:t>H+ energy ~1keV </a:t>
              </a:r>
              <a:endParaRPr lang="zh-TW" altLang="en-US" sz="800" dirty="0"/>
            </a:p>
          </p:txBody>
        </p:sp>
        <p:sp>
          <p:nvSpPr>
            <p:cNvPr id="19" name="文字方塊 6"/>
            <p:cNvSpPr txBox="1"/>
            <p:nvPr/>
          </p:nvSpPr>
          <p:spPr>
            <a:xfrm>
              <a:off x="-615811" y="2121133"/>
              <a:ext cx="2156881" cy="9210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sz="800" dirty="0"/>
                <a:t>Solar wind</a:t>
              </a:r>
            </a:p>
            <a:p>
              <a:pPr algn="ctr"/>
              <a:r>
                <a:rPr lang="en-US" altLang="zh-TW" sz="800" dirty="0"/>
                <a:t>300km/s</a:t>
              </a:r>
              <a:endParaRPr lang="zh-TW" altLang="en-US" sz="800" dirty="0"/>
            </a:p>
          </p:txBody>
        </p:sp>
        <p:pic>
          <p:nvPicPr>
            <p:cNvPr id="20" name="Picture 12" descr="https://dl.boxcloud.com/api/2.0/internal_files/701947686611/versions/745770721811/representations/png_paged_2048x2048/content/1.png?access_token=1!9VYkfPOgTvmYoj8v8p1AiLqR1P3Pv6Mg1AUodBirTZ2qroznS0mmiG-XqMo_Fqrz03-WJc3m2aHI7Xrnn76PvTr4wlUzhdnyrybfVQHHgFrI-nbDjMdNcw2m629cpbXXHmMUPUeeVhiTC135YF1gxSnT5kkY6_bjCdgROp4B-ATuuSySC18HGUc-WQKhqKPQLrXfUv4zPJqpvKeujYTtWj2WMN3xDlwGzKOE8_INRayD1GJ9loGcOvkBaoi3vxrAWrgFWeSEaFOaOU8rw65gCR1vNZtxH2V-mmLHq2iMlqrZ6V2wb3Haem0p-IlUZbxw79WjJjmdcY8AQXnGml2G46kTVSlc6tNLvUGL4RkmL6C2K6KL6_AZRf5tTS_4E8WN-KRMa3TGGGtsk3j0UrYmTmaE6Bz0e7o4IAcEfZhzFzG2kyUdynxYCjxqzgGug0MTxYzE2JwseicoAmGeOYXxK0TuuQ3jFHMYh-0ULjXhVTw13WiR-rKKGPweXT5MKOvBGvwh8oavQPtW5ogA0tQQyXroI9xS6Bwsi7GGA9JL4N-ifwyGcZjcXKc5cQdLB-cbu9DcyhU7VM-w2xnWjGFpXVLfbErhZsovPrda_nEs3E-j6cD4bD6O1jl1Is_92dhhCY_PoJmx6thN_1yHyUfkqmNQzlFCf9lgbkHN4GwKJRTMm5Y.&amp;box_client_name=box-content-preview&amp;box_client_version=2.48.1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232" y="1303535"/>
              <a:ext cx="2044948" cy="2305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文字方塊 10"/>
            <p:cNvSpPr txBox="1"/>
            <p:nvPr/>
          </p:nvSpPr>
          <p:spPr>
            <a:xfrm>
              <a:off x="2069956" y="3027732"/>
              <a:ext cx="1621815" cy="586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800" dirty="0">
                  <a:solidFill>
                    <a:schemeClr val="bg1"/>
                  </a:solidFill>
                </a:rPr>
                <a:t>100nm</a:t>
              </a:r>
              <a:endParaRPr lang="zh-TW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22" name="文字方塊 11"/>
            <p:cNvSpPr txBox="1"/>
            <p:nvPr/>
          </p:nvSpPr>
          <p:spPr>
            <a:xfrm>
              <a:off x="2826041" y="3031445"/>
              <a:ext cx="1621815" cy="586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800" dirty="0">
                  <a:solidFill>
                    <a:schemeClr val="bg1"/>
                  </a:solidFill>
                </a:rPr>
                <a:t>200nm</a:t>
              </a:r>
              <a:endParaRPr lang="zh-TW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23" name="文字方塊 15"/>
            <p:cNvSpPr txBox="1"/>
            <p:nvPr/>
          </p:nvSpPr>
          <p:spPr>
            <a:xfrm>
              <a:off x="507558" y="3545737"/>
              <a:ext cx="3055578" cy="586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800" dirty="0"/>
                <a:t>Sputtered atoms</a:t>
              </a:r>
              <a:endParaRPr lang="zh-TW" altLang="en-US" sz="800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0" y="4139374"/>
            <a:ext cx="3032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Interaction with solar plasma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97484" y="1782002"/>
            <a:ext cx="3293992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All </a:t>
            </a:r>
            <a:r>
              <a:rPr lang="en-US" sz="2000" b="1" dirty="0">
                <a:solidFill>
                  <a:srgbClr val="C00000"/>
                </a:solidFill>
              </a:rPr>
              <a:t>aspects of the mission are feasible and doable</a:t>
            </a:r>
          </a:p>
        </p:txBody>
      </p:sp>
    </p:spTree>
    <p:extLst>
      <p:ext uri="{BB962C8B-B14F-4D97-AF65-F5344CB8AC3E}">
        <p14:creationId xmlns:p14="http://schemas.microsoft.com/office/powerpoint/2010/main" val="3907732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90" y="211216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Roadmap</a:t>
            </a:r>
            <a:endParaRPr lang="en-US" sz="3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24" y="1316098"/>
            <a:ext cx="8983932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759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881" y="339144"/>
            <a:ext cx="54430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</a:rPr>
              <a:t>Vision: Sun as a Launch Pad</a:t>
            </a:r>
            <a:endParaRPr lang="en-US" sz="3600" b="1" dirty="0">
              <a:solidFill>
                <a:srgbClr val="0000FF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855453" y="945827"/>
            <a:ext cx="9017758" cy="4594893"/>
            <a:chOff x="1846400" y="1172164"/>
            <a:chExt cx="8234254" cy="385481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6400" y="1172164"/>
              <a:ext cx="8234254" cy="385481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538933" y="1364275"/>
              <a:ext cx="1200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/>
                <a:t>Oort</a:t>
              </a:r>
              <a:r>
                <a:rPr lang="en-US" b="1" dirty="0"/>
                <a:t> cloud</a:t>
              </a:r>
              <a:endParaRPr lang="en-US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310208" y="1897675"/>
              <a:ext cx="12369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Kuiper belt</a:t>
              </a:r>
              <a:endParaRPr lang="en-US" b="1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34186" y="4629537"/>
            <a:ext cx="745659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Goals:</a:t>
            </a:r>
            <a:r>
              <a:rPr lang="en-US" sz="2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low cost (~$10M)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short lead time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missions to arbitrary destinations (e.g., high inclination)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fast (50-60 AU/year) </a:t>
            </a:r>
            <a:endParaRPr lang="en-US" sz="24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88C6D-265E-46ED-9418-A221599417E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7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6159998" y="1323025"/>
            <a:ext cx="5610011" cy="1294377"/>
            <a:chOff x="6220252" y="1626450"/>
            <a:chExt cx="4253018" cy="981283"/>
          </a:xfrm>
        </p:grpSpPr>
        <p:pic>
          <p:nvPicPr>
            <p:cNvPr id="15" name="Picture 4" descr="UCLA - Assurgen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37369" y="1626450"/>
              <a:ext cx="1635901" cy="7797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 descr="News – CONFER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5085" y="1699635"/>
              <a:ext cx="1605069" cy="7133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 descr="NASA Marshall Space Flight Center | sciencesprings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0252" y="1741381"/>
              <a:ext cx="866351" cy="866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56" y="14784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and Acknowledgements</a:t>
            </a:r>
            <a:endParaRPr lang="en-US" sz="3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" y="1287055"/>
            <a:ext cx="62234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PI: </a:t>
            </a:r>
            <a:r>
              <a:rPr lang="en-US" sz="2000" dirty="0" err="1"/>
              <a:t>Artur</a:t>
            </a:r>
            <a:r>
              <a:rPr lang="en-US" sz="2000" dirty="0"/>
              <a:t> </a:t>
            </a:r>
            <a:r>
              <a:rPr lang="en-US" sz="2000" dirty="0" err="1"/>
              <a:t>Davoyan</a:t>
            </a:r>
            <a:endParaRPr lang="en-US" sz="2000" dirty="0"/>
          </a:p>
          <a:p>
            <a:endParaRPr lang="en-US" sz="2000" dirty="0"/>
          </a:p>
          <a:p>
            <a:r>
              <a:rPr lang="en-US" sz="2000" b="1" dirty="0"/>
              <a:t>Co-</a:t>
            </a:r>
            <a:r>
              <a:rPr lang="en-US" sz="2000" b="1" dirty="0" err="1"/>
              <a:t>Pis</a:t>
            </a:r>
            <a:r>
              <a:rPr lang="en-US" sz="2000" b="1" dirty="0"/>
              <a:t>:</a:t>
            </a:r>
            <a:r>
              <a:rPr lang="en-US" sz="2000" dirty="0"/>
              <a:t> Henry </a:t>
            </a:r>
            <a:r>
              <a:rPr lang="en-US" sz="2000" dirty="0" err="1"/>
              <a:t>Helvajian</a:t>
            </a:r>
            <a:r>
              <a:rPr lang="en-US" sz="2000" dirty="0"/>
              <a:t>, Les Johnson, Marco </a:t>
            </a:r>
            <a:r>
              <a:rPr lang="en-US" sz="2000" dirty="0" err="1"/>
              <a:t>Velli</a:t>
            </a:r>
            <a:endParaRPr lang="en-US" sz="2000" dirty="0"/>
          </a:p>
          <a:p>
            <a:endParaRPr lang="en-US" sz="2000" dirty="0"/>
          </a:p>
          <a:p>
            <a:r>
              <a:rPr lang="en-US" sz="2000" b="1" dirty="0"/>
              <a:t>Collaborators: </a:t>
            </a:r>
            <a:r>
              <a:rPr lang="en-US" sz="2000" dirty="0"/>
              <a:t>S. </a:t>
            </a:r>
            <a:r>
              <a:rPr lang="en-US" sz="2000" dirty="0" err="1"/>
              <a:t>Turyshev</a:t>
            </a:r>
            <a:r>
              <a:rPr lang="en-US" sz="2000" dirty="0"/>
              <a:t> (JPL), D. Garber (</a:t>
            </a:r>
            <a:r>
              <a:rPr lang="en-US" sz="2000" dirty="0" err="1"/>
              <a:t>NXtrac</a:t>
            </a:r>
            <a:r>
              <a:rPr lang="en-US" sz="2000" dirty="0"/>
              <a:t>), L. Friedman (Planetary Society), P. Hon (Northrop Grumman), J. </a:t>
            </a:r>
            <a:r>
              <a:rPr lang="en-US" sz="2000" dirty="0" err="1"/>
              <a:t>Carr</a:t>
            </a:r>
            <a:r>
              <a:rPr lang="en-US" sz="2000" dirty="0"/>
              <a:t> (</a:t>
            </a:r>
            <a:r>
              <a:rPr lang="en-US" sz="2000" dirty="0" err="1"/>
              <a:t>MSFC</a:t>
            </a:r>
            <a:r>
              <a:rPr lang="en-US" sz="2000" dirty="0"/>
              <a:t>), M. </a:t>
            </a:r>
            <a:r>
              <a:rPr lang="en-US" sz="2000" dirty="0" err="1"/>
              <a:t>Nehls</a:t>
            </a:r>
            <a:r>
              <a:rPr lang="en-US" sz="2000" dirty="0"/>
              <a:t> (</a:t>
            </a:r>
            <a:r>
              <a:rPr lang="en-US" sz="2000" dirty="0" err="1"/>
              <a:t>MSFC</a:t>
            </a:r>
            <a:r>
              <a:rPr lang="en-US" sz="2000" dirty="0"/>
              <a:t>), M. </a:t>
            </a:r>
            <a:r>
              <a:rPr lang="en-US" sz="2000" dirty="0" err="1"/>
              <a:t>Finckenor</a:t>
            </a:r>
            <a:r>
              <a:rPr lang="en-US" sz="2000" dirty="0"/>
              <a:t> (</a:t>
            </a:r>
            <a:r>
              <a:rPr lang="en-US" sz="2000" dirty="0" err="1"/>
              <a:t>MSFC</a:t>
            </a:r>
            <a:r>
              <a:rPr lang="en-US" sz="2000" dirty="0"/>
              <a:t>)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b="1" dirty="0"/>
              <a:t>UCLA student team: </a:t>
            </a:r>
            <a:r>
              <a:rPr lang="en-US" sz="2000" dirty="0" err="1"/>
              <a:t>H.T</a:t>
            </a:r>
            <a:r>
              <a:rPr lang="en-US" sz="2000" dirty="0"/>
              <a:t>. Tung, H. Ling, P. </a:t>
            </a:r>
            <a:r>
              <a:rPr lang="en-US" sz="2000" dirty="0" err="1"/>
              <a:t>Krings</a:t>
            </a:r>
            <a:r>
              <a:rPr lang="en-US" sz="2000" dirty="0"/>
              <a:t>, J. </a:t>
            </a:r>
            <a:r>
              <a:rPr lang="en-US" sz="2000" dirty="0" err="1"/>
              <a:t>Digani</a:t>
            </a:r>
            <a:r>
              <a:rPr lang="en-US" sz="2000" dirty="0"/>
              <a:t>, S. Huang, A. Dunn, S. Martinez, R. Rio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321304" y="2607733"/>
            <a:ext cx="5351143" cy="2718515"/>
            <a:chOff x="324909" y="1406061"/>
            <a:chExt cx="7285568" cy="3701251"/>
          </a:xfrm>
        </p:grpSpPr>
        <p:pic>
          <p:nvPicPr>
            <p:cNvPr id="6" name="Picture 2" descr="Profile photo of Ryan Ri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6302" y="1413403"/>
              <a:ext cx="1752534" cy="17525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Sophia Martinez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909" y="1408642"/>
              <a:ext cx="1757892" cy="1757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Steven Hua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9404" y="1406061"/>
              <a:ext cx="1755281" cy="1755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Ho-Ti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3900" y="1419225"/>
              <a:ext cx="1752600" cy="1752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0" descr="Haona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550" y="3343275"/>
              <a:ext cx="1762125" cy="1762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2" descr="Jagrit_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5575" y="3324225"/>
              <a:ext cx="1781175" cy="1781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4" descr="Phillip Krings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2951" y="3317875"/>
              <a:ext cx="1787526" cy="1787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3125" y="3348037"/>
              <a:ext cx="1781175" cy="1759275"/>
            </a:xfrm>
            <a:prstGeom prst="rect">
              <a:avLst/>
            </a:prstGeom>
          </p:spPr>
        </p:pic>
      </p:grpSp>
      <p:pic>
        <p:nvPicPr>
          <p:cNvPr id="18" name="Picture 2" descr="File:NIAC Logo.png - Wikimedia Commons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5403" y="274288"/>
            <a:ext cx="2328545" cy="131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756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960</Words>
  <Application>Microsoft Office PowerPoint</Application>
  <PresentationFormat>Widescreen</PresentationFormat>
  <Paragraphs>278</Paragraphs>
  <Slides>24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Malgun Gothic</vt:lpstr>
      <vt:lpstr>SimSun</vt:lpstr>
      <vt:lpstr>SimSun</vt:lpstr>
      <vt:lpstr>Apple Chancery</vt:lpstr>
      <vt:lpstr>Arial</vt:lpstr>
      <vt:lpstr>Calibri</vt:lpstr>
      <vt:lpstr>Calibri Light</vt:lpstr>
      <vt:lpstr>Cambria</vt:lpstr>
      <vt:lpstr>Cambria Math</vt:lpstr>
      <vt:lpstr>Helvetica</vt:lpstr>
      <vt:lpstr>新細明體</vt:lpstr>
      <vt:lpstr>Times New Roman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Sail craft architecture </vt:lpstr>
      <vt:lpstr>Roadmap</vt:lpstr>
      <vt:lpstr>PowerPoint Presentation</vt:lpstr>
      <vt:lpstr>Team and Acknowledgements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Artur</dc:creator>
  <cp:lastModifiedBy>Artur</cp:lastModifiedBy>
  <cp:revision>5</cp:revision>
  <dcterms:created xsi:type="dcterms:W3CDTF">2022-05-02T16:40:56Z</dcterms:created>
  <dcterms:modified xsi:type="dcterms:W3CDTF">2022-05-02T17:56:06Z</dcterms:modified>
</cp:coreProperties>
</file>