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901" r:id="rId3"/>
    <p:sldId id="1323" r:id="rId4"/>
    <p:sldId id="1338" r:id="rId5"/>
    <p:sldId id="1333" r:id="rId6"/>
    <p:sldId id="1341" r:id="rId7"/>
    <p:sldId id="1337" r:id="rId8"/>
    <p:sldId id="1344" r:id="rId9"/>
    <p:sldId id="1346" r:id="rId10"/>
    <p:sldId id="1334" r:id="rId11"/>
    <p:sldId id="1345" r:id="rId12"/>
    <p:sldId id="1335" r:id="rId13"/>
    <p:sldId id="1343" r:id="rId14"/>
    <p:sldId id="1342" r:id="rId15"/>
    <p:sldId id="133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60022F-2418-74C0-7286-48E058F1C84F}" name="Ogden, Gregory E - (gogden)" initials="OGE(" userId="S::gogden@email.arizona.edu::942568be-0258-4808-a44f-ea6c43195e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0B"/>
    <a:srgbClr val="3D5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79EDA-7671-4143-93E0-8785B983E7AC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EF01-2F71-40C9-B495-6369F444B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1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7E5B-5DDB-457F-BE66-492F0CC7B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B857D-D7B9-4483-BB3A-90067D22E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ED37E-AC70-462D-8F4E-59A00060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A843-31FD-4E34-801F-443019D3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B6877-418C-4176-B705-2BEB42F8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1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7B0D-3AA9-4161-9E5C-4916ADB0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5AE9-A42F-4187-9C94-8EE7C7FA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939E5-1D6F-4FD0-B455-7ECDEB65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F9294-BEDD-40E4-A8EB-EBA37692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C805-C1E3-4D45-9A69-728CA4B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63EB-85DF-4B0D-81AA-DF159CD8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27AB5-BD18-4359-9E1C-8F107D780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D482-6E60-4115-A2B6-C2FFE7A9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17B17-6B5E-44B5-9F94-68C731F8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74A6E-2C6E-47F3-89B0-CFF5529E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8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2158-3F37-46FC-9D8A-3FEAF68B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E304-09B6-4A6E-A488-D273547E6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2197D-7E06-4453-B889-65C45B6C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C983A-D53D-46FC-AA30-884D2750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625F6-8C9A-4E00-9A76-B74BEFE0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270A6-A80C-4750-B129-5678E33B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F3C-E834-4462-8538-5AAE8853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4B8CC-104B-4201-B3F0-35568691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47B5F-D6C1-4B64-B5ED-94E904B29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CF49A-D9B2-4352-89A2-3CE22D49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6AB4-94F5-4A2D-819A-B0DC9D18D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8BADD8-0D41-4086-9F44-30818F94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5C510-D698-4017-8B43-AF7D8966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E715C-D094-4F2F-BC23-57237472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DCCB-CCB4-4048-B85F-16846B5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5049C-4A0C-4B36-87DA-3618041F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4701-C2E2-4B5D-8D08-A4CC6EEF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DC5110-41F2-4064-8E6C-27D0CAAC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1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CA5EE-FE62-4B93-8D0F-04DBB47C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324A43-CAD1-478D-9877-3D693BFD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3C45-8C4F-4C63-BF63-E2A229A4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0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2D2A-F7D0-4029-B44F-BA418257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8289-F5B7-4966-9344-AEAD9395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4112D-1E2D-43AC-8B76-8D6A257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B18E8-F9E1-4C83-BE52-4384BD5E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A5533-D767-4C3E-9D80-B9B31A7C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69949-F75D-4D0A-8260-10160F2E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0B96-279C-480A-907C-BB059BED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02B00-9F41-48D1-BF01-1F5002C0B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9C9A9-98D8-4269-9F11-B97947629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F7BF-D90C-485A-87CF-A96C6BF9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E08B8-6ACD-4A49-977C-30D273AB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83DB-58A5-4FB8-B350-81323AA7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9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78CF-3190-4F0A-90FA-860DEE7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A262C-FB5E-496D-8231-D9657FD21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B5A1-A042-4BC1-B2EF-A7241ED7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9E89-304A-4700-B42C-23D695D9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2AE33-93D2-4E80-9CFC-A2731081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A238A-7AA5-42C1-A21A-A10B876B6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04213-87CE-4402-AABA-6DF772A5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C75B-6E4F-4D68-A749-1A261E00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C772-BC11-49E8-A234-AF7D33BA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B3EA5-0EEC-44D8-BC60-4AD01E4F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62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12192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36726"/>
            <a:ext cx="112776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886200"/>
            <a:ext cx="11176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408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4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211509" y="153279"/>
            <a:ext cx="400726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285" y="261951"/>
            <a:ext cx="622229" cy="520093"/>
          </a:xfrm>
          <a:prstGeom prst="rect">
            <a:avLst/>
          </a:prstGeom>
        </p:spPr>
      </p:pic>
      <p:pic>
        <p:nvPicPr>
          <p:cNvPr id="20" name="Picture 19" descr="A picture containing arrow&#10;&#10;Description automatically generated">
            <a:extLst>
              <a:ext uri="{FF2B5EF4-FFF2-40B4-BE49-F238E27FC236}">
                <a16:creationId xmlns:a16="http://schemas.microsoft.com/office/drawing/2014/main" id="{CBBD7332-0F11-4780-8369-35911BECB71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330" y="-9089"/>
            <a:ext cx="1013670" cy="1042359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DBAF0F8B-6B76-4E3D-8076-480564F441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4E675EC-6434-4D3D-BDC2-847FCFD997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9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7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0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59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79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5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0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78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1"/>
            <a:ext cx="24384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1"/>
            <a:ext cx="7112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7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11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336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70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33600" y="1371601"/>
            <a:ext cx="97536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21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10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133600" y="1"/>
            <a:ext cx="97536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58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4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F8E59-4A6F-44C7-9F1D-A59A0A03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97F05-61FD-40A1-81D8-84ACE281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0F89C-3ED8-4051-B093-048628885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18182-9A19-4275-8D4B-8A647FD2B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C530-C41A-4D57-B372-D7979283D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761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0.pn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1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cid:image004.png@01D85998.390157C0" TargetMode="External"/><Relationship Id="rId5" Type="http://schemas.openxmlformats.org/officeDocument/2006/relationships/image" Target="../media/image32.png"/><Relationship Id="rId4" Type="http://schemas.openxmlformats.org/officeDocument/2006/relationships/image" Target="cid:image002.png@01D85998.3881A070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02" y="5125701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2000" b="1" i="0" u="none" strike="noStrike" dirty="0">
                <a:solidFill>
                  <a:srgbClr val="FFFFFF"/>
                </a:solidFill>
                <a:effectLst/>
                <a:latin typeface="Garamond" panose="02020404030301010803" pitchFamily="18" charset="0"/>
              </a:rPr>
              <a:t>Derek Gilbert, Nathan Grossman, Garrett Romero, </a:t>
            </a:r>
            <a:r>
              <a:rPr lang="en-US" sz="2000" b="1" dirty="0">
                <a:solidFill>
                  <a:srgbClr val="FFFFFF"/>
                </a:solidFill>
                <a:latin typeface="Garamond"/>
              </a:rPr>
              <a:t>Dr. Greg Ogden</a:t>
            </a:r>
            <a:endParaRPr lang="en-US" sz="20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Department of Chemical &amp; Environmental Engineering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3822BD79-4B57-4AEC-8FF0-AB2FA3A6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57" y="13981"/>
            <a:ext cx="1292382" cy="13289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FF5C16-7049-4671-9BC2-48E4BDB02D9C}"/>
              </a:ext>
            </a:extLst>
          </p:cNvPr>
          <p:cNvSpPr/>
          <p:nvPr/>
        </p:nvSpPr>
        <p:spPr bwMode="auto">
          <a:xfrm>
            <a:off x="1524000" y="2011682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C9521-05CC-4C95-A45D-78AE4439C5C0}"/>
              </a:ext>
            </a:extLst>
          </p:cNvPr>
          <p:cNvSpPr txBox="1"/>
          <p:nvPr/>
        </p:nvSpPr>
        <p:spPr>
          <a:xfrm>
            <a:off x="52861" y="4382152"/>
            <a:ext cx="1217668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indent="-635" algn="ctr">
              <a:spcBef>
                <a:spcPts val="0"/>
              </a:spcBef>
            </a:pPr>
            <a:r>
              <a:rPr lang="en-US" sz="3600" b="0" i="0" u="sng" dirty="0" err="1">
                <a:solidFill>
                  <a:srgbClr val="FFFFFF"/>
                </a:solidFill>
                <a:effectLst/>
                <a:latin typeface="Garamond"/>
              </a:rPr>
              <a:t>Resistojets</a:t>
            </a:r>
            <a:r>
              <a:rPr lang="en-US" sz="3600" b="0" i="0" u="sng" dirty="0">
                <a:solidFill>
                  <a:srgbClr val="FFFFFF"/>
                </a:solidFill>
                <a:effectLst/>
                <a:latin typeface="Garamond"/>
              </a:rPr>
              <a:t> for </a:t>
            </a:r>
            <a:r>
              <a:rPr lang="en-US" sz="3600" u="sng" dirty="0">
                <a:solidFill>
                  <a:srgbClr val="FFFFFF"/>
                </a:solidFill>
                <a:latin typeface="Garamond"/>
              </a:rPr>
              <a:t>CubeSat</a:t>
            </a:r>
            <a:r>
              <a:rPr lang="en-US" sz="3600" b="0" i="0" u="sng" dirty="0">
                <a:solidFill>
                  <a:srgbClr val="FFFFFF"/>
                </a:solidFill>
                <a:effectLst/>
                <a:latin typeface="Garamond"/>
              </a:rPr>
              <a:t> Propulsion</a:t>
            </a:r>
            <a:endParaRPr lang="en-US" sz="3600" b="1" dirty="0">
              <a:solidFill>
                <a:schemeClr val="bg1"/>
              </a:solidFill>
              <a:latin typeface="Garamond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981EE2-A2DD-4D4F-BFEA-9CF052F35895}"/>
              </a:ext>
            </a:extLst>
          </p:cNvPr>
          <p:cNvSpPr/>
          <p:nvPr/>
        </p:nvSpPr>
        <p:spPr bwMode="auto">
          <a:xfrm>
            <a:off x="0" y="2011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7B3A79-C8F7-412E-B4A9-052A4CAF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2" y="26894"/>
            <a:ext cx="1313374" cy="1344562"/>
          </a:xfrm>
          <a:prstGeom prst="rect">
            <a:avLst/>
          </a:prstGeom>
        </p:spPr>
      </p:pic>
      <p:pic>
        <p:nvPicPr>
          <p:cNvPr id="23" name="Picture 2" descr="SpaceX's BFR rocket and spaceship look more real than ever in new 4K  renders | Spacex, Spacex starship, Spacex falcon heavy">
            <a:extLst>
              <a:ext uri="{FF2B5EF4-FFF2-40B4-BE49-F238E27FC236}">
                <a16:creationId xmlns:a16="http://schemas.microsoft.com/office/drawing/2014/main" id="{DB0919C9-91C3-4D80-9CDC-1B67FE03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17" y="1451583"/>
            <a:ext cx="1985044" cy="27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Swarm chooses Momentus and SpaceX to launch tiny satellites - GeekWire">
            <a:extLst>
              <a:ext uri="{FF2B5EF4-FFF2-40B4-BE49-F238E27FC236}">
                <a16:creationId xmlns:a16="http://schemas.microsoft.com/office/drawing/2014/main" id="{752B9A21-5D54-423E-951D-F3D131403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4" r="17591"/>
          <a:stretch/>
        </p:blipFill>
        <p:spPr bwMode="auto">
          <a:xfrm>
            <a:off x="1969728" y="1486219"/>
            <a:ext cx="3380576" cy="270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NASA's DART Spacecraft Hitting an Asteroid Headed by Earth at 6.6  kilometers per second simulation - YouTube">
            <a:extLst>
              <a:ext uri="{FF2B5EF4-FFF2-40B4-BE49-F238E27FC236}">
                <a16:creationId xmlns:a16="http://schemas.microsoft.com/office/drawing/2014/main" id="{77BC1B82-8C8B-449E-AC55-801DE907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206931" y="2007352"/>
            <a:ext cx="2753868" cy="165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BF63D0-6A91-4E9F-932D-3DF730F6A8B7}"/>
              </a:ext>
            </a:extLst>
          </p:cNvPr>
          <p:cNvSpPr/>
          <p:nvPr/>
        </p:nvSpPr>
        <p:spPr bwMode="auto">
          <a:xfrm>
            <a:off x="15317" y="4236876"/>
            <a:ext cx="12192000" cy="568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313AC22-FCF2-47D3-BD6D-13075D374DF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11" y="118682"/>
            <a:ext cx="1545215" cy="11841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2BBCB90-61E5-401D-B2AE-F11B79D3552B}"/>
              </a:ext>
            </a:extLst>
          </p:cNvPr>
          <p:cNvSpPr/>
          <p:nvPr/>
        </p:nvSpPr>
        <p:spPr bwMode="auto">
          <a:xfrm>
            <a:off x="-15317" y="1355103"/>
            <a:ext cx="12192000" cy="457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B6258-AB6A-44CE-8D58-9E5684B9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0E53D50A-EE1B-D2DF-D205-F10BB4B881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7855" y="1442026"/>
            <a:ext cx="3793835" cy="27963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Where we fit in</a:t>
            </a:r>
          </a:p>
          <a:p>
            <a:r>
              <a:rPr lang="en-US" dirty="0"/>
              <a:t>Objective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Methods</a:t>
            </a:r>
          </a:p>
          <a:p>
            <a:r>
              <a:rPr lang="en-US" dirty="0"/>
              <a:t>Current Status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Takeaway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EFBDA-DD96-4823-A6FB-DBE054568F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39E9-9A91-495C-B6B5-25B71791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7C604-89DD-4C64-9B70-AC7CD085E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12422"/>
            <a:ext cx="10749094" cy="469636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Develop Green Propulsion System for 1-3U CubeSat</a:t>
            </a:r>
          </a:p>
          <a:p>
            <a:pPr lvl="1"/>
            <a:r>
              <a:rPr lang="en-US" dirty="0"/>
              <a:t>Early CubeSats did not have propulsion systems </a:t>
            </a:r>
          </a:p>
          <a:p>
            <a:pPr lvl="1"/>
            <a:r>
              <a:rPr lang="en-US" dirty="0"/>
              <a:t>Increased CubeSat activity increased demand for extended mission lifetimes and navigation</a:t>
            </a:r>
          </a:p>
          <a:p>
            <a:pPr lvl="1"/>
            <a:r>
              <a:rPr lang="en-US" dirty="0" err="1"/>
              <a:t>Resistojets</a:t>
            </a:r>
            <a:r>
              <a:rPr lang="en-US" dirty="0"/>
              <a:t> are simple engines that only require a heat source and control valves</a:t>
            </a:r>
          </a:p>
          <a:p>
            <a:pPr lvl="1"/>
            <a:r>
              <a:rPr lang="en-US" dirty="0"/>
              <a:t>Interplanetary CubeSats with </a:t>
            </a:r>
            <a:r>
              <a:rPr lang="en-US" dirty="0" err="1"/>
              <a:t>Resistojets</a:t>
            </a:r>
            <a:r>
              <a:rPr lang="en-US" dirty="0"/>
              <a:t> could use water from asteroid regolith to extend their mission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25C3E-D1F4-4A35-97EA-FCF58229E8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74587" y="6408783"/>
            <a:ext cx="3842825" cy="295421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2022,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74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C5ED-B8FC-4C00-86CB-D8101676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16A01-70D3-4B89-9165-4C83B5A54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58058"/>
            <a:ext cx="5382827" cy="445543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a Thruster that is:</a:t>
            </a:r>
          </a:p>
          <a:p>
            <a:r>
              <a:rPr lang="en-US" dirty="0"/>
              <a:t>Clean </a:t>
            </a:r>
          </a:p>
          <a:p>
            <a:r>
              <a:rPr lang="en-US" dirty="0"/>
              <a:t>Cheap </a:t>
            </a:r>
          </a:p>
          <a:p>
            <a:r>
              <a:rPr lang="en-US" dirty="0"/>
              <a:t>Simple in design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Solution:</a:t>
            </a:r>
          </a:p>
          <a:p>
            <a:r>
              <a:rPr lang="en-US" dirty="0"/>
              <a:t>Resistojets are common and simple in design</a:t>
            </a:r>
          </a:p>
          <a:p>
            <a:r>
              <a:rPr lang="en-US" dirty="0"/>
              <a:t>Water is clean and cheap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665DF-6FAE-4BD5-A3EC-63C837135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E3984-C2B7-4F40-A8AF-41F3DCB1B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275" y="2328411"/>
            <a:ext cx="442912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7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39E9-9A91-495C-B6B5-25B71791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CubeSat Resistojets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7C604-89DD-4C64-9B70-AC7CD085E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7843"/>
            <a:ext cx="5214151" cy="46963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CUA Resistojets simplify design by using </a:t>
            </a:r>
            <a:r>
              <a:rPr lang="en-US" dirty="0">
                <a:effectLst/>
              </a:rPr>
              <a:t>refrigerants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25C3E-D1F4-4A35-97EA-FCF58229E8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74587" y="6408783"/>
            <a:ext cx="3842825" cy="295421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2022,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D97E30-F219-4CA1-91CB-D3330D560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30" y="3703578"/>
            <a:ext cx="3688773" cy="2244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DA036F-7AF9-4024-9E31-C50FB9816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148" y="3447504"/>
            <a:ext cx="3355223" cy="2756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079A62-3529-44F1-977A-266B18EDCAB2}"/>
              </a:ext>
            </a:extLst>
          </p:cNvPr>
          <p:cNvSpPr txBox="1"/>
          <p:nvPr/>
        </p:nvSpPr>
        <p:spPr>
          <a:xfrm>
            <a:off x="6368251" y="1949024"/>
            <a:ext cx="56028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effectLst/>
              </a:rPr>
              <a:t>AQT-D Resistojet successfully operated from ISS deployment in 2019</a:t>
            </a:r>
            <a:endParaRPr lang="en-U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9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EB45-D10D-4F3D-8656-12F9A87E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72ADA-AF7C-47A5-8945-089BB1844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8143783" cy="4463414"/>
          </a:xfrm>
        </p:spPr>
        <p:txBody>
          <a:bodyPr/>
          <a:lstStyle/>
          <a:p>
            <a:r>
              <a:rPr lang="en-US" dirty="0"/>
              <a:t>Steam is not an ideal gas (CEA code is not valid)</a:t>
            </a:r>
          </a:p>
          <a:p>
            <a:r>
              <a:rPr lang="en-US" dirty="0"/>
              <a:t>Converging-diverging manufacturing difficulties (currently using a simple hole nozzle)</a:t>
            </a:r>
          </a:p>
          <a:p>
            <a:r>
              <a:rPr lang="en-US" dirty="0"/>
              <a:t>Finding small parts was difficult</a:t>
            </a:r>
          </a:p>
          <a:p>
            <a:r>
              <a:rPr lang="en-US" dirty="0"/>
              <a:t>Lead times of these parts extended the assembly timeline 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58F51-B03B-49B1-8F50-FC88CE8BB6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 descr="A close-up of a light bulb&#10;&#10;Description automatically generated with low confidence">
            <a:extLst>
              <a:ext uri="{FF2B5EF4-FFF2-40B4-BE49-F238E27FC236}">
                <a16:creationId xmlns:a16="http://schemas.microsoft.com/office/drawing/2014/main" id="{427CFA0D-AA10-438B-B92E-FEA9CA735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933" y="1500529"/>
            <a:ext cx="1886667" cy="486881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07B6A7C-EF36-F11B-60C5-4682FD86EF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14" t="31844" r="37553" b="25541"/>
          <a:stretch/>
        </p:blipFill>
        <p:spPr>
          <a:xfrm>
            <a:off x="8619836" y="4640119"/>
            <a:ext cx="1290598" cy="1350139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FFCCA0A-2D34-E259-E1A3-061D1CB8F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763" y="2530764"/>
            <a:ext cx="1877290" cy="178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98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26CB-F438-4410-81AF-3B1C1221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1454728"/>
            <a:ext cx="11176000" cy="715057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CEA Code Analysis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DDDCD-A9EA-4937-9F65-BE00204A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5472546" cy="4463414"/>
          </a:xfrm>
        </p:spPr>
        <p:txBody>
          <a:bodyPr/>
          <a:lstStyle/>
          <a:p>
            <a:r>
              <a:rPr lang="en-US" dirty="0">
                <a:ea typeface="+mn-lt"/>
                <a:cs typeface="+mn-lt"/>
              </a:rPr>
              <a:t>Major Finding: CEA relies on expelled gasses being an ideal gas</a:t>
            </a:r>
            <a:endParaRPr lang="en-US" b="0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Limiting Factor: Steam is not an ideal gas</a:t>
            </a:r>
            <a:r>
              <a:rPr lang="en-US" dirty="0"/>
              <a:t> for temperatures below 748 Degrees Celsius (and pressures above 109 atm)</a:t>
            </a:r>
            <a:endParaRPr lang="en-US" b="0" dirty="0">
              <a:ea typeface="+mn-lt"/>
              <a:cs typeface="+mn-lt"/>
            </a:endParaRPr>
          </a:p>
          <a:p>
            <a:endParaRPr lang="en-US" b="0" dirty="0">
              <a:ea typeface="+mn-lt"/>
              <a:cs typeface="+mn-lt"/>
            </a:endParaRPr>
          </a:p>
          <a:p>
            <a:endParaRPr lang="en-US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2CB74-E451-427D-BFEB-105A77C32E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BAA39D3-E07E-0C8B-24C4-9B94B591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673" y="2101946"/>
            <a:ext cx="5387109" cy="9800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F372EC-2233-8EBA-5DB2-FD25B8E67E41}"/>
              </a:ext>
            </a:extLst>
          </p:cNvPr>
          <p:cNvSpPr txBox="1"/>
          <p:nvPr/>
        </p:nvSpPr>
        <p:spPr>
          <a:xfrm>
            <a:off x="6190673" y="3165764"/>
            <a:ext cx="5479472" cy="21790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b="1" dirty="0">
                <a:solidFill>
                  <a:schemeClr val="bg2"/>
                </a:solidFill>
              </a:rPr>
              <a:t>500.0</a:t>
            </a:r>
            <a:r>
              <a:rPr lang="en-US" sz="2800" b="1" dirty="0">
                <a:solidFill>
                  <a:schemeClr val="bg2"/>
                </a:solidFill>
                <a:ea typeface="+mn-lt"/>
                <a:cs typeface="+mn-lt"/>
              </a:rPr>
              <a:t> C / 374.0 C =  1.337</a:t>
            </a:r>
            <a:r>
              <a:rPr lang="en-US" sz="2800" dirty="0">
                <a:solidFill>
                  <a:schemeClr val="bg2"/>
                </a:solidFill>
                <a:ea typeface="+mn-lt"/>
                <a:cs typeface="+mn-lt"/>
              </a:rPr>
              <a:t> </a:t>
            </a:r>
            <a:r>
              <a:rPr lang="en-US" sz="2800" b="1" dirty="0">
                <a:solidFill>
                  <a:schemeClr val="bg2"/>
                </a:solidFill>
                <a:ea typeface="+mn-lt"/>
                <a:cs typeface="+mn-lt"/>
              </a:rPr>
              <a:t>(Fails)</a:t>
            </a:r>
            <a:endParaRPr lang="en-US" sz="2800" dirty="0">
              <a:solidFill>
                <a:schemeClr val="bg2"/>
              </a:solidFill>
              <a:ea typeface="+mn-lt"/>
              <a:cs typeface="+mn-lt"/>
            </a:endParaRPr>
          </a:p>
          <a:p>
            <a:pPr marL="742950" lvl="1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800" b="1" dirty="0">
                <a:solidFill>
                  <a:schemeClr val="bg2"/>
                </a:solidFill>
                <a:ea typeface="+mn-lt"/>
                <a:cs typeface="+mn-lt"/>
              </a:rPr>
              <a:t>1.97atm /217.7 atm =  </a:t>
            </a:r>
            <a:r>
              <a:rPr lang="en-US" sz="2800" b="1" dirty="0">
                <a:solidFill>
                  <a:schemeClr val="bg2"/>
                </a:solidFill>
              </a:rPr>
              <a:t>0.009</a:t>
            </a:r>
            <a:r>
              <a:rPr lang="en-US" sz="2800" dirty="0">
                <a:solidFill>
                  <a:schemeClr val="bg2"/>
                </a:solidFill>
                <a:ea typeface="+mn-lt"/>
                <a:cs typeface="+mn-lt"/>
              </a:rPr>
              <a:t> </a:t>
            </a:r>
            <a:r>
              <a:rPr lang="en-US" sz="2800" b="1" dirty="0">
                <a:solidFill>
                  <a:schemeClr val="bg2"/>
                </a:solidFill>
                <a:ea typeface="+mn-lt"/>
                <a:cs typeface="+mn-lt"/>
              </a:rPr>
              <a:t>(Does not Fail)</a:t>
            </a:r>
            <a:endParaRPr lang="en-US" sz="2800" dirty="0">
              <a:solidFill>
                <a:schemeClr val="bg2"/>
              </a:solidFill>
              <a:ea typeface="+mn-lt"/>
              <a:cs typeface="+mn-lt"/>
            </a:endParaRPr>
          </a:p>
          <a:p>
            <a:pPr algn="l"/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504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B3FC-E6C1-444F-8089-3723338E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444925"/>
            <a:ext cx="8382000" cy="41313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br>
              <a:rPr lang="en-US" dirty="0"/>
            </a:br>
            <a:r>
              <a:rPr lang="en-US" dirty="0"/>
              <a:t>Analyzed research articles to obtain typical </a:t>
            </a:r>
            <a:r>
              <a:rPr lang="en-US" dirty="0" err="1"/>
              <a:t>Resistojet</a:t>
            </a:r>
            <a:r>
              <a:rPr lang="en-US" dirty="0"/>
              <a:t> values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DA78F-D01A-4C3B-A2FC-8A68A058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945370"/>
            <a:ext cx="8252604" cy="114224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US" dirty="0"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US" b="0" dirty="0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47B4D-2F72-4D8B-94CD-0EA3EECA9283}"/>
              </a:ext>
            </a:extLst>
          </p:cNvPr>
          <p:cNvSpPr txBox="1"/>
          <p:nvPr/>
        </p:nvSpPr>
        <p:spPr>
          <a:xfrm>
            <a:off x="669550" y="2145300"/>
            <a:ext cx="506873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Garamond"/>
                <a:cs typeface="Arial"/>
              </a:rPr>
              <a:t>A comparison of the UK-DMC </a:t>
            </a:r>
            <a:r>
              <a:rPr lang="en-US" dirty="0" err="1">
                <a:solidFill>
                  <a:schemeClr val="bg2"/>
                </a:solidFill>
                <a:latin typeface="Garamond"/>
                <a:cs typeface="Arial"/>
              </a:rPr>
              <a:t>Cubesat</a:t>
            </a:r>
            <a:r>
              <a:rPr lang="en-US" dirty="0">
                <a:solidFill>
                  <a:schemeClr val="bg2"/>
                </a:solidFill>
                <a:latin typeface="Garamond"/>
                <a:cs typeface="Arial"/>
              </a:rPr>
              <a:t> and the Optical Communications and Sensor Demonstration (OCSD) </a:t>
            </a:r>
            <a:r>
              <a:rPr lang="en-US" dirty="0" err="1">
                <a:solidFill>
                  <a:schemeClr val="bg2"/>
                </a:solidFill>
                <a:latin typeface="Garamond"/>
                <a:cs typeface="Arial"/>
              </a:rPr>
              <a:t>Cubesat</a:t>
            </a:r>
            <a:endParaRPr lang="en-US" dirty="0" err="1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73F9F7-BAF2-4AE5-AD7E-2F56F649C3C2}"/>
              </a:ext>
            </a:extLst>
          </p:cNvPr>
          <p:cNvSpPr txBox="1"/>
          <p:nvPr/>
        </p:nvSpPr>
        <p:spPr>
          <a:xfrm>
            <a:off x="4864579" y="1766259"/>
            <a:ext cx="2743200" cy="7571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sz="2800" b="1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73B655-94EF-407F-ADAF-BC929C553E75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DC25C7-57DD-40B9-840D-ABA98D1B35BF}"/>
              </a:ext>
            </a:extLst>
          </p:cNvPr>
          <p:cNvSpPr txBox="1"/>
          <p:nvPr/>
        </p:nvSpPr>
        <p:spPr>
          <a:xfrm>
            <a:off x="7722079" y="440809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7" descr="Resitiojet Comparison.PNG">
            <a:extLst>
              <a:ext uri="{FF2B5EF4-FFF2-40B4-BE49-F238E27FC236}">
                <a16:creationId xmlns:a16="http://schemas.microsoft.com/office/drawing/2014/main" id="{9F577411-822B-4C87-B000-117767575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06" y="3182672"/>
            <a:ext cx="5372295" cy="3201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7CB2D6-9DF0-329C-2442-2C1FC630B0AA}"/>
              </a:ext>
            </a:extLst>
          </p:cNvPr>
          <p:cNvSpPr txBox="1"/>
          <p:nvPr/>
        </p:nvSpPr>
        <p:spPr>
          <a:xfrm>
            <a:off x="6502400" y="2288309"/>
            <a:ext cx="56180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00514"/>
                </a:solidFill>
              </a:rPr>
              <a:t>Gave us a starting point to determine our required Resistojet parameters</a:t>
            </a:r>
            <a:r>
              <a:rPr lang="en-US"/>
              <a:t>​</a:t>
            </a:r>
          </a:p>
        </p:txBody>
      </p:sp>
      <p:pic>
        <p:nvPicPr>
          <p:cNvPr id="14" name="Picture 14" descr="Inital Resistojet Parameters Guess.PNG">
            <a:extLst>
              <a:ext uri="{FF2B5EF4-FFF2-40B4-BE49-F238E27FC236}">
                <a16:creationId xmlns:a16="http://schemas.microsoft.com/office/drawing/2014/main" id="{4AA131AC-004B-262F-6585-DAA198C8F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855" y="3478946"/>
            <a:ext cx="5814290" cy="259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5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26CB-F438-4410-81AF-3B1C1221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Experimental </a:t>
            </a:r>
            <a:r>
              <a:rPr lang="en-US" dirty="0">
                <a:solidFill>
                  <a:srgbClr val="000514"/>
                </a:solidFill>
                <a:latin typeface="Garamond"/>
                <a:ea typeface="+mj-lt"/>
                <a:cs typeface="+mj-lt"/>
              </a:rPr>
              <a:t>Sizing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DDDCD-A9EA-4937-9F65-BE00204A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64551"/>
            <a:ext cx="6153727" cy="44634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Heater Section:</a:t>
            </a:r>
          </a:p>
          <a:p>
            <a:r>
              <a:rPr lang="en-US" dirty="0"/>
              <a:t>Mass Flow Rate: 2.0 mL/min</a:t>
            </a:r>
          </a:p>
          <a:p>
            <a:r>
              <a:rPr lang="en-US" dirty="0"/>
              <a:t>Temperature: 200 to 300 C</a:t>
            </a:r>
          </a:p>
          <a:p>
            <a:r>
              <a:rPr lang="en-US" dirty="0"/>
              <a:t>Pressure: 2 to 4 bar</a:t>
            </a:r>
          </a:p>
          <a:p>
            <a:pPr marL="0" indent="0">
              <a:buNone/>
            </a:pPr>
            <a:r>
              <a:rPr lang="en-US" dirty="0"/>
              <a:t>Feed Water Pump:</a:t>
            </a:r>
          </a:p>
          <a:p>
            <a:r>
              <a:rPr lang="en-US" dirty="0"/>
              <a:t>Up to 6LPM</a:t>
            </a:r>
          </a:p>
          <a:p>
            <a:r>
              <a:rPr lang="en-US" dirty="0"/>
              <a:t>Periodic Operation</a:t>
            </a:r>
          </a:p>
          <a:p>
            <a:pPr lvl="1"/>
            <a:r>
              <a:rPr lang="en-US" dirty="0"/>
              <a:t>Fill unit, self pressurizes upon heating, then expel in pulse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Char char="§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2CB74-E451-427D-BFEB-105A77C32E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8BF97-34BA-349A-4518-17C43546F7A0}"/>
              </a:ext>
            </a:extLst>
          </p:cNvPr>
          <p:cNvSpPr txBox="1"/>
          <p:nvPr/>
        </p:nvSpPr>
        <p:spPr>
          <a:xfrm>
            <a:off x="6329218" y="1861127"/>
            <a:ext cx="52601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5" name="Picture 6" descr="Heater Section.jpg">
            <a:extLst>
              <a:ext uri="{FF2B5EF4-FFF2-40B4-BE49-F238E27FC236}">
                <a16:creationId xmlns:a16="http://schemas.microsoft.com/office/drawing/2014/main" id="{E761D360-01EB-864B-9F38-9EB48033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945" y="2042391"/>
            <a:ext cx="5017654" cy="375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1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A0DF22B-46B7-49CD-A331-866464C44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90" y="1542986"/>
            <a:ext cx="9252419" cy="50526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FB80F0-0F9B-41EA-B72F-E6A36444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Flow Diagram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C92A2-03B7-4175-BB46-C217D7BBEF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0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426D-E023-442C-8138-F163CA45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Purchased Design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8190-5917-4E67-A4AF-0592EB3D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73" y="1864551"/>
            <a:ext cx="6361546" cy="4463414"/>
          </a:xfrm>
        </p:spPr>
        <p:txBody>
          <a:bodyPr/>
          <a:lstStyle/>
          <a:p>
            <a:r>
              <a:rPr lang="en-US" dirty="0"/>
              <a:t>Heater Assembly </a:t>
            </a:r>
          </a:p>
          <a:p>
            <a:pPr lvl="1"/>
            <a:r>
              <a:rPr lang="en-US" dirty="0"/>
              <a:t>¼” 60V, 140W heater</a:t>
            </a:r>
          </a:p>
          <a:p>
            <a:pPr lvl="1"/>
            <a:r>
              <a:rPr lang="en-US" dirty="0"/>
              <a:t>3/8” SS sheath</a:t>
            </a:r>
          </a:p>
          <a:p>
            <a:r>
              <a:rPr lang="en-US" dirty="0"/>
              <a:t>PID heater &amp; thermocouple</a:t>
            </a:r>
          </a:p>
          <a:p>
            <a:r>
              <a:rPr lang="en-US" dirty="0"/>
              <a:t>Solid State Relay</a:t>
            </a:r>
          </a:p>
          <a:p>
            <a:r>
              <a:rPr lang="en-US" dirty="0"/>
              <a:t>Feed Water Pump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92CA8-4392-45B0-91C0-7D53911EC9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1B2B55B-80EE-614D-A666-3CB81F0AE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46" b="22374"/>
          <a:stretch/>
        </p:blipFill>
        <p:spPr>
          <a:xfrm>
            <a:off x="7206672" y="1926936"/>
            <a:ext cx="3355136" cy="1955559"/>
          </a:xfrm>
          <a:prstGeom prst="rect">
            <a:avLst/>
          </a:prstGeom>
        </p:spPr>
      </p:pic>
      <p:pic>
        <p:nvPicPr>
          <p:cNvPr id="6" name="Picture 6" descr="Water Tank.jpg">
            <a:extLst>
              <a:ext uri="{FF2B5EF4-FFF2-40B4-BE49-F238E27FC236}">
                <a16:creationId xmlns:a16="http://schemas.microsoft.com/office/drawing/2014/main" id="{D8855716-ADF8-A4DF-160F-99E9405FA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54" y="4097482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9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426D-E023-442C-8138-F163CA45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8190-5917-4E67-A4AF-0592EB3D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73" y="1864551"/>
            <a:ext cx="6223001" cy="4463414"/>
          </a:xfrm>
        </p:spPr>
        <p:txBody>
          <a:bodyPr/>
          <a:lstStyle/>
          <a:p>
            <a:r>
              <a:rPr lang="en-US" dirty="0"/>
              <a:t>Power Supply (15 V)</a:t>
            </a:r>
          </a:p>
          <a:p>
            <a:r>
              <a:rPr lang="en-US" dirty="0"/>
              <a:t>Expansion Relief Piston (</a:t>
            </a:r>
            <a:r>
              <a:rPr lang="en-US" dirty="0" err="1">
                <a:ea typeface="+mn-lt"/>
                <a:cs typeface="+mn-lt"/>
              </a:rPr>
              <a:t>Airpot</a:t>
            </a:r>
            <a:r>
              <a:rPr lang="en-US" dirty="0">
                <a:ea typeface="+mn-lt"/>
                <a:cs typeface="+mn-lt"/>
              </a:rPr>
              <a:t> 2KS95-3.0CP-ET)</a:t>
            </a:r>
            <a:endParaRPr lang="en-US" dirty="0"/>
          </a:p>
          <a:p>
            <a:r>
              <a:rPr lang="en-US" dirty="0"/>
              <a:t>Solenoid Valve (Burkert 6013 136019)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92CA8-4392-45B0-91C0-7D53911EC9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30514950-152F-3F42-8ABA-E6351295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232" y="4113654"/>
            <a:ext cx="1877290" cy="1784927"/>
          </a:xfrm>
          <a:prstGeom prst="rect">
            <a:avLst/>
          </a:prstGeom>
        </p:spPr>
      </p:pic>
      <p:pic>
        <p:nvPicPr>
          <p:cNvPr id="7" name="Google Shape;328;p7">
            <a:extLst>
              <a:ext uri="{FF2B5EF4-FFF2-40B4-BE49-F238E27FC236}">
                <a16:creationId xmlns:a16="http://schemas.microsoft.com/office/drawing/2014/main" id="{474031AC-7997-42D1-AAB5-E464B92E47E3}"/>
              </a:ext>
            </a:extLst>
          </p:cNvPr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4" r="27489"/>
          <a:stretch>
            <a:fillRect/>
          </a:stretch>
        </p:blipFill>
        <p:spPr bwMode="auto">
          <a:xfrm>
            <a:off x="8638424" y="1606781"/>
            <a:ext cx="858417" cy="450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B96C2F-093E-4D4A-87A8-C5D230405A68}"/>
              </a:ext>
            </a:extLst>
          </p:cNvPr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55" y="1606781"/>
            <a:ext cx="1751045" cy="2341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close-up of a light bulb&#10;&#10;Description automatically generated with low confidence">
            <a:extLst>
              <a:ext uri="{FF2B5EF4-FFF2-40B4-BE49-F238E27FC236}">
                <a16:creationId xmlns:a16="http://schemas.microsoft.com/office/drawing/2014/main" id="{F3612B47-B597-4CC0-8188-08F01F63F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124" y="2042258"/>
            <a:ext cx="1559031" cy="402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76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80F0-0F9B-41EA-B72F-E6A36444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6886A-6F55-4BC6-B0BE-568AA0739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6501414" cy="44634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Experimental verification of MATLAB data</a:t>
            </a:r>
          </a:p>
          <a:p>
            <a:r>
              <a:rPr lang="en-US" dirty="0"/>
              <a:t>Converging-Diverging nozzle design and fabrication</a:t>
            </a:r>
          </a:p>
          <a:p>
            <a:r>
              <a:rPr lang="en-US" dirty="0"/>
              <a:t>Vacuum Chamber testing</a:t>
            </a:r>
          </a:p>
          <a:p>
            <a:r>
              <a:rPr lang="en-US" dirty="0">
                <a:ea typeface="+mn-lt"/>
                <a:cs typeface="+mn-lt"/>
              </a:rPr>
              <a:t>Ice Plug buildup experimentation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C92A2-03B7-4175-BB46-C217D7BBEF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7113806-5805-4379-9BFE-5A18BA35A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2321445"/>
            <a:ext cx="3558848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96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2C0B-DDB5-4A7F-B3A6-3D2F88CB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1E29A-6355-4996-8067-CA8DD7A01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293AE-F52F-4986-91C7-F977B50FBC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CA46F10-2BE7-AAEE-F1F5-E25F2D16F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582" y="2053936"/>
            <a:ext cx="5433290" cy="406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38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4506</TotalTime>
  <Words>536</Words>
  <Application>Microsoft Office PowerPoint</Application>
  <PresentationFormat>Widescreen</PresentationFormat>
  <Paragraphs>86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Garamond</vt:lpstr>
      <vt:lpstr>Wingdings</vt:lpstr>
      <vt:lpstr>Office Theme</vt:lpstr>
      <vt:lpstr>2_Stream</vt:lpstr>
      <vt:lpstr>PowerPoint Presentation</vt:lpstr>
      <vt:lpstr>Presentation Outline</vt:lpstr>
      <vt:lpstr>Big Picture</vt:lpstr>
      <vt:lpstr>Objectives</vt:lpstr>
      <vt:lpstr>Current CubeSat Resistojets</vt:lpstr>
      <vt:lpstr>Challenges</vt:lpstr>
      <vt:lpstr>CEA Code Analysis </vt:lpstr>
      <vt:lpstr> Analyzed research articles to obtain typical Resistojet values </vt:lpstr>
      <vt:lpstr>Experimental Sizing</vt:lpstr>
      <vt:lpstr>Process Flow Diagram</vt:lpstr>
      <vt:lpstr>Purchased Design Components</vt:lpstr>
      <vt:lpstr>Remaining Parts</vt:lpstr>
      <vt:lpstr>Future Work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Grossman, Nathan M - (ngrossman)</cp:lastModifiedBy>
  <cp:revision>555</cp:revision>
  <dcterms:created xsi:type="dcterms:W3CDTF">2021-09-20T02:43:14Z</dcterms:created>
  <dcterms:modified xsi:type="dcterms:W3CDTF">2022-04-27T03:19:03Z</dcterms:modified>
</cp:coreProperties>
</file>