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aramond" panose="02020404030301010803" pitchFamily="18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wdtMHkHXslxpJElMPUzS8xjCC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78"/>
  </p:normalViewPr>
  <p:slideViewPr>
    <p:cSldViewPr snapToGrid="0" snapToObjects="1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1b48bfaf8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1b48bfaf80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11b48bfaf80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259884caa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259884caa6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1259884caa6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1b48bfaf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1b48bfaf8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11b48bfaf8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225d6f7e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225d6f7ed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1225d6f7ed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259884caa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259884caa6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1259884caa6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1b585a1589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g11b585a158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0" y="-16538"/>
            <a:ext cx="12192000" cy="1055688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2">
            <a:alphaModFix/>
          </a:blip>
          <a:srcRect b="20941"/>
          <a:stretch/>
        </p:blipFill>
        <p:spPr>
          <a:xfrm flipH="1">
            <a:off x="0" y="461017"/>
            <a:ext cx="12192000" cy="58401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609600" y="1945369"/>
            <a:ext cx="11176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98802">
            <a:off x="5985742" y="379226"/>
            <a:ext cx="459178" cy="16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3339" y="-46083"/>
            <a:ext cx="144707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 rotWithShape="1">
          <a:blip r:embed="rId5">
            <a:alphaModFix/>
          </a:blip>
          <a:srcRect l="32690" t="20817" r="48808" b="50428"/>
          <a:stretch/>
        </p:blipFill>
        <p:spPr>
          <a:xfrm rot="820518">
            <a:off x="4264904" y="287802"/>
            <a:ext cx="274322" cy="23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6">
            <a:alphaModFix/>
          </a:blip>
          <a:srcRect l="32222" t="15556" r="25555" b="26666"/>
          <a:stretch/>
        </p:blipFill>
        <p:spPr>
          <a:xfrm>
            <a:off x="1456032" y="91236"/>
            <a:ext cx="750273" cy="71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1509" y="153279"/>
            <a:ext cx="400726" cy="3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82285" y="261951"/>
            <a:ext cx="622229" cy="52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A picture containing arrow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178330" y="-9089"/>
            <a:ext cx="1013670" cy="1042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" name="Google Shape;103;p14" descr="Logo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 t="1" b="4965"/>
          <a:stretch/>
        </p:blipFill>
        <p:spPr>
          <a:xfrm>
            <a:off x="10160149" y="0"/>
            <a:ext cx="1018181" cy="99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/>
          <p:nvPr/>
        </p:nvSpPr>
        <p:spPr>
          <a:xfrm>
            <a:off x="0" y="1631950"/>
            <a:ext cx="12192000" cy="522605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6" name="Google Shape;106;p25"/>
          <p:cNvSpPr/>
          <p:nvPr/>
        </p:nvSpPr>
        <p:spPr>
          <a:xfrm>
            <a:off x="0" y="0"/>
            <a:ext cx="12192000" cy="163195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ctrTitle"/>
          </p:nvPr>
        </p:nvSpPr>
        <p:spPr>
          <a:xfrm>
            <a:off x="609600" y="1736726"/>
            <a:ext cx="11277600" cy="192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subTitle" idx="1"/>
          </p:nvPr>
        </p:nvSpPr>
        <p:spPr>
          <a:xfrm>
            <a:off x="609600" y="3886200"/>
            <a:ext cx="11176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dt" idx="10"/>
          </p:nvPr>
        </p:nvSpPr>
        <p:spPr>
          <a:xfrm>
            <a:off x="609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ftr" idx="11"/>
          </p:nvPr>
        </p:nvSpPr>
        <p:spPr>
          <a:xfrm>
            <a:off x="4165600" y="625157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sldNum" idx="12"/>
          </p:nvPr>
        </p:nvSpPr>
        <p:spPr>
          <a:xfrm>
            <a:off x="8940800" y="625475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dt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2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dt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dt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2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dt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0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3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1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marL="2743200" lvl="5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marL="3657600" lvl="7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marL="4114800" lvl="8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145" name="Google Shape;145;p31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46" name="Google Shape;146;p31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2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32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3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body" idx="1"/>
          </p:nvPr>
        </p:nvSpPr>
        <p:spPr>
          <a:xfrm rot="5400000">
            <a:off x="4618038" y="-1112836"/>
            <a:ext cx="4784725" cy="9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4"/>
          <p:cNvSpPr txBox="1">
            <a:spLocks noGrp="1"/>
          </p:cNvSpPr>
          <p:nvPr>
            <p:ph type="title"/>
          </p:nvPr>
        </p:nvSpPr>
        <p:spPr>
          <a:xfrm rot="5400000">
            <a:off x="7589838" y="1858963"/>
            <a:ext cx="6156325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4"/>
          <p:cNvSpPr txBox="1">
            <a:spLocks noGrp="1"/>
          </p:cNvSpPr>
          <p:nvPr>
            <p:ph type="body" idx="1"/>
          </p:nvPr>
        </p:nvSpPr>
        <p:spPr>
          <a:xfrm rot="5400000">
            <a:off x="2611438" y="-477837"/>
            <a:ext cx="6156325" cy="7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2" name="Google Shape;162;p34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" name="Google Shape;163;p3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5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7" name="Google Shape;167;p35"/>
          <p:cNvSpPr txBox="1">
            <a:spLocks noGrp="1"/>
          </p:cNvSpPr>
          <p:nvPr>
            <p:ph type="body" idx="2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8" name="Google Shape;168;p35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35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6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6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73" name="Google Shape;173;p36"/>
          <p:cNvSpPr txBox="1">
            <a:spLocks noGrp="1"/>
          </p:cNvSpPr>
          <p:nvPr>
            <p:ph type="body" idx="2"/>
          </p:nvPr>
        </p:nvSpPr>
        <p:spPr>
          <a:xfrm>
            <a:off x="71120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74" name="Google Shape;174;p36"/>
          <p:cNvSpPr txBox="1">
            <a:spLocks noGrp="1"/>
          </p:cNvSpPr>
          <p:nvPr>
            <p:ph type="body" idx="3"/>
          </p:nvPr>
        </p:nvSpPr>
        <p:spPr>
          <a:xfrm>
            <a:off x="21336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75" name="Google Shape;175;p36"/>
          <p:cNvSpPr txBox="1">
            <a:spLocks noGrp="1"/>
          </p:cNvSpPr>
          <p:nvPr>
            <p:ph type="body" idx="4"/>
          </p:nvPr>
        </p:nvSpPr>
        <p:spPr>
          <a:xfrm>
            <a:off x="71120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36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7" name="Google Shape;177;p36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7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7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1" name="Google Shape;181;p3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Media Clip" type="txAndMedia">
  <p:cSld name="TEXT_AND_MEDIA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8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8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85" name="Google Shape;185;p38"/>
          <p:cNvSpPr>
            <a:spLocks noGrp="1"/>
          </p:cNvSpPr>
          <p:nvPr>
            <p:ph type="media" idx="2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86" name="Google Shape;186;p38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p3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9"/>
          <p:cNvSpPr txBox="1">
            <a:spLocks noGrp="1"/>
          </p:cNvSpPr>
          <p:nvPr>
            <p:ph type="body" idx="1"/>
          </p:nvPr>
        </p:nvSpPr>
        <p:spPr>
          <a:xfrm>
            <a:off x="2133600" y="1"/>
            <a:ext cx="9753600" cy="615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90" name="Google Shape;190;p39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" name="Google Shape;191;p39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0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40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95" name="Google Shape;195;p40"/>
          <p:cNvSpPr txBox="1">
            <a:spLocks noGrp="1"/>
          </p:cNvSpPr>
          <p:nvPr>
            <p:ph type="body" idx="2"/>
          </p:nvPr>
        </p:nvSpPr>
        <p:spPr>
          <a:xfrm>
            <a:off x="71120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96" name="Google Shape;196;p40"/>
          <p:cNvSpPr txBox="1">
            <a:spLocks noGrp="1"/>
          </p:cNvSpPr>
          <p:nvPr>
            <p:ph type="body" idx="3"/>
          </p:nvPr>
        </p:nvSpPr>
        <p:spPr>
          <a:xfrm>
            <a:off x="71120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97" name="Google Shape;197;p40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8" name="Google Shape;198;p4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97536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9718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11" Type="http://schemas.openxmlformats.org/officeDocument/2006/relationships/image" Target="../media/image18.png"/><Relationship Id="rId5" Type="http://schemas.openxmlformats.org/officeDocument/2006/relationships/image" Target="../media/image10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"/>
          <p:cNvSpPr/>
          <p:nvPr/>
        </p:nvSpPr>
        <p:spPr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"/>
          <p:cNvSpPr/>
          <p:nvPr/>
        </p:nvSpPr>
        <p:spPr>
          <a:xfrm>
            <a:off x="0" y="-1"/>
            <a:ext cx="12192000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"/>
          <p:cNvSpPr/>
          <p:nvPr/>
        </p:nvSpPr>
        <p:spPr>
          <a:xfrm>
            <a:off x="2356790" y="73061"/>
            <a:ext cx="6567488" cy="671187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"/>
          <p:cNvSpPr txBox="1"/>
          <p:nvPr/>
        </p:nvSpPr>
        <p:spPr>
          <a:xfrm>
            <a:off x="45202" y="5438451"/>
            <a:ext cx="12192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</a:rPr>
              <a:t>Maanyaa Kapur, </a:t>
            </a:r>
            <a:r>
              <a:rPr lang="en-US" sz="2000" b="1" dirty="0">
                <a:solidFill>
                  <a:srgbClr val="FFFFFF"/>
                </a:solidFill>
              </a:rPr>
              <a:t>Avery Stockdale </a:t>
            </a:r>
            <a:endParaRPr sz="2000" b="1" dirty="0">
              <a:solidFill>
                <a:srgbClr val="FFFFFF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FFFF"/>
                </a:solidFill>
              </a:rPr>
              <a:t>Mentor: </a:t>
            </a:r>
            <a:r>
              <a:rPr lang="en-US" sz="2000" b="1" i="0" u="none" strike="noStrike" cap="none" dirty="0">
                <a:solidFill>
                  <a:srgbClr val="FFFFFF"/>
                </a:solidFill>
              </a:rPr>
              <a:t>Dr. Greg Ogden</a:t>
            </a:r>
            <a:endParaRPr sz="2000" b="1" i="0" u="none" strike="noStrike" cap="none" baseline="30000" dirty="0">
              <a:solidFill>
                <a:srgbClr val="FFFFFF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</a:rPr>
              <a:t>Department of Chemical &amp; Environmental Engineering</a:t>
            </a:r>
            <a:r>
              <a:rPr lang="en-US" sz="2000" b="1" dirty="0">
                <a:solidFill>
                  <a:schemeClr val="lt1"/>
                </a:solidFill>
              </a:rPr>
              <a:t>, University of Arizona</a:t>
            </a:r>
            <a:endParaRPr sz="2000" b="1" dirty="0">
              <a:solidFill>
                <a:schemeClr val="lt1"/>
              </a:solidFill>
            </a:endParaRPr>
          </a:p>
        </p:txBody>
      </p:sp>
      <p:pic>
        <p:nvPicPr>
          <p:cNvPr id="208" name="Google Shape;20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61" y="74757"/>
            <a:ext cx="1400175" cy="110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" descr="A picture containing arrow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46757" y="13981"/>
            <a:ext cx="1292382" cy="132895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"/>
          <p:cNvSpPr/>
          <p:nvPr/>
        </p:nvSpPr>
        <p:spPr>
          <a:xfrm>
            <a:off x="1524000" y="2011682"/>
            <a:ext cx="9144000" cy="45719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sng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1" name="Google Shape;211;p1"/>
          <p:cNvSpPr txBox="1"/>
          <p:nvPr/>
        </p:nvSpPr>
        <p:spPr>
          <a:xfrm>
            <a:off x="52850" y="4219725"/>
            <a:ext cx="12176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</a:rPr>
              <a:t>Design for a CubeSat Propulsion System Using Polymer Electrolyte Membrane </a:t>
            </a:r>
            <a:r>
              <a:rPr lang="en-US" sz="3600" b="1" dirty="0" err="1">
                <a:solidFill>
                  <a:schemeClr val="lt1"/>
                </a:solidFill>
              </a:rPr>
              <a:t>Electrolyzers</a:t>
            </a:r>
            <a:r>
              <a:rPr lang="en-US" sz="3100" b="1" dirty="0">
                <a:solidFill>
                  <a:schemeClr val="lt1"/>
                </a:solidFill>
              </a:rPr>
              <a:t> </a:t>
            </a:r>
            <a:endParaRPr sz="900" dirty="0"/>
          </a:p>
        </p:txBody>
      </p:sp>
      <p:sp>
        <p:nvSpPr>
          <p:cNvPr id="212" name="Google Shape;212;p1"/>
          <p:cNvSpPr/>
          <p:nvPr/>
        </p:nvSpPr>
        <p:spPr>
          <a:xfrm>
            <a:off x="0" y="2011681"/>
            <a:ext cx="9144000" cy="45719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sng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13" name="Google Shape;213;p1" descr="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94442" y="26894"/>
            <a:ext cx="1313374" cy="134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" descr="SpaceX's BFR rocket and spaceship look more real than ever in new 4K  renders | Spacex, Spacex starship, Spacex falcon heav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5317" y="1486219"/>
            <a:ext cx="1985044" cy="27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" descr="Swarm chooses Momentus and SpaceX to launch tiny satellites - GeekWire"/>
          <p:cNvPicPr preferRelativeResize="0"/>
          <p:nvPr/>
        </p:nvPicPr>
        <p:blipFill rotWithShape="1">
          <a:blip r:embed="rId7">
            <a:alphaModFix/>
          </a:blip>
          <a:srcRect l="21364" r="17590"/>
          <a:stretch/>
        </p:blipFill>
        <p:spPr>
          <a:xfrm>
            <a:off x="1969725" y="1486225"/>
            <a:ext cx="3067150" cy="27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" descr="NASA's DART Spacecraft Hitting an Asteroid Headed by Earth at 6.6  kilometers per second simulation - YouTub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5400000">
            <a:off x="9783025" y="1813350"/>
            <a:ext cx="2765075" cy="2022224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"/>
          <p:cNvSpPr/>
          <p:nvPr/>
        </p:nvSpPr>
        <p:spPr>
          <a:xfrm>
            <a:off x="15317" y="4236876"/>
            <a:ext cx="12192000" cy="5681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sng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18" name="Google Shape;218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54711" y="118682"/>
            <a:ext cx="1545215" cy="118416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"/>
          <p:cNvSpPr/>
          <p:nvPr/>
        </p:nvSpPr>
        <p:spPr>
          <a:xfrm>
            <a:off x="-15317" y="1355103"/>
            <a:ext cx="12192000" cy="4571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sng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0" name="Google Shape;220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ISSC 2022 beyond LEO, San Luis Obispo, May 2022</a:t>
            </a:r>
            <a:endParaRPr dirty="0"/>
          </a:p>
        </p:txBody>
      </p:sp>
      <p:pic>
        <p:nvPicPr>
          <p:cNvPr id="221" name="Google Shape;221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04925" y="1441925"/>
            <a:ext cx="2522750" cy="27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91825" y="1468038"/>
            <a:ext cx="2413102" cy="27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latin typeface="Arial"/>
                <a:ea typeface="Arial"/>
                <a:cs typeface="Arial"/>
                <a:sym typeface="Arial"/>
              </a:rPr>
              <a:t>Presentation Outline</a:t>
            </a:r>
            <a:endParaRPr u="sng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"/>
          <p:cNvSpPr txBox="1">
            <a:spLocks noGrp="1"/>
          </p:cNvSpPr>
          <p:nvPr>
            <p:ph type="body" idx="1"/>
          </p:nvPr>
        </p:nvSpPr>
        <p:spPr>
          <a:xfrm>
            <a:off x="609600" y="2077075"/>
            <a:ext cx="11175900" cy="43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Big Picture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Objective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Challenges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Experiment Progress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PFD and CEA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System Design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Analysis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Discussion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en-US" dirty="0"/>
              <a:t>ISSC 2022, beyond LEO, San Luis Obispo, May 2022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"/>
          <p:cNvSpPr txBox="1">
            <a:spLocks noGrp="1"/>
          </p:cNvSpPr>
          <p:nvPr>
            <p:ph type="title"/>
          </p:nvPr>
        </p:nvSpPr>
        <p:spPr>
          <a:xfrm>
            <a:off x="609525" y="9772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Big Picture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"/>
          <p:cNvSpPr txBox="1">
            <a:spLocks noGrp="1"/>
          </p:cNvSpPr>
          <p:nvPr>
            <p:ph type="ftr" idx="11"/>
          </p:nvPr>
        </p:nvSpPr>
        <p:spPr>
          <a:xfrm>
            <a:off x="4174587" y="6408783"/>
            <a:ext cx="3842825" cy="295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ISSC 2022, beyond LEO, San Luis Obispo, May 2022</a:t>
            </a:r>
            <a:endParaRPr dirty="0"/>
          </a:p>
        </p:txBody>
      </p:sp>
      <p:pic>
        <p:nvPicPr>
          <p:cNvPr id="236" name="Google Shape;23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5163" y="1615388"/>
            <a:ext cx="6301674" cy="47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Objectives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"/>
          <p:cNvSpPr txBox="1">
            <a:spLocks noGrp="1"/>
          </p:cNvSpPr>
          <p:nvPr>
            <p:ph type="body" idx="1"/>
          </p:nvPr>
        </p:nvSpPr>
        <p:spPr>
          <a:xfrm>
            <a:off x="609600" y="2293676"/>
            <a:ext cx="111759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Determine volumetric flow rates necessary to produce the required thrust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Develop Flame Safety System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Test the system at different pressures to optimize flame stability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Design a nozzle within mass budget constraints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4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"/>
          <p:cNvSpPr txBox="1">
            <a:spLocks noGrp="1"/>
          </p:cNvSpPr>
          <p:nvPr>
            <p:ph type="title"/>
          </p:nvPr>
        </p:nvSpPr>
        <p:spPr>
          <a:xfrm>
            <a:off x="609600" y="1071925"/>
            <a:ext cx="11175900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latin typeface="Arial"/>
                <a:ea typeface="Arial"/>
                <a:cs typeface="Arial"/>
                <a:sym typeface="Arial"/>
              </a:rPr>
              <a:t>Challenges</a:t>
            </a:r>
            <a:endParaRPr u="sng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5"/>
          <p:cNvSpPr txBox="1">
            <a:spLocks noGrp="1"/>
          </p:cNvSpPr>
          <p:nvPr>
            <p:ph type="body" idx="1"/>
          </p:nvPr>
        </p:nvSpPr>
        <p:spPr>
          <a:xfrm>
            <a:off x="172900" y="1936375"/>
            <a:ext cx="11612700" cy="30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Flame safety system setup (to prevent backward flow of hydrogen)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Getting a stable flame at relatively low pressures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Viewing the hydrogen and oxygen flames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Integrating nitrogen in our system design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Setting up and testing the system with limited resources and time constraints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5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51" name="Google Shape;25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2175" y="4432800"/>
            <a:ext cx="5813325" cy="197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1b48bfaf80_0_14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Experiment Progress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11b48bfaf80_0_14"/>
          <p:cNvSpPr txBox="1">
            <a:spLocks noGrp="1"/>
          </p:cNvSpPr>
          <p:nvPr>
            <p:ph type="body" idx="1"/>
          </p:nvPr>
        </p:nvSpPr>
        <p:spPr>
          <a:xfrm>
            <a:off x="609600" y="2385899"/>
            <a:ext cx="11175900" cy="402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System design and PFD is complete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Flame detection device wired into the flame safety system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CEA code used to determine flow rates needed for 2N thrust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Volumetric flow rates calculated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Developed preliminary design nozzle that fits within the CubeSat mass and volume constraints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11b48bfaf80_0_14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259884caa6_0_7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Combustion Experiment PFD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1259884caa6_0_7"/>
          <p:cNvSpPr txBox="1">
            <a:spLocks noGrp="1"/>
          </p:cNvSpPr>
          <p:nvPr>
            <p:ph type="body" idx="1"/>
          </p:nvPr>
        </p:nvSpPr>
        <p:spPr>
          <a:xfrm>
            <a:off x="0" y="2904575"/>
            <a:ext cx="4045800" cy="3640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PFD key features: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Solenoid valves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Flame arrestor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Nitrogen injection into combustion chamber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1259884caa6_0_7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68" name="Google Shape;268;g1259884caa6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7125" y="1908500"/>
            <a:ext cx="7994876" cy="430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"/>
          <p:cNvSpPr txBox="1">
            <a:spLocks noGrp="1"/>
          </p:cNvSpPr>
          <p:nvPr>
            <p:ph type="title"/>
          </p:nvPr>
        </p:nvSpPr>
        <p:spPr>
          <a:xfrm>
            <a:off x="609600" y="1037900"/>
            <a:ext cx="111759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System Design Considerations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6"/>
          <p:cNvSpPr txBox="1">
            <a:spLocks noGrp="1"/>
          </p:cNvSpPr>
          <p:nvPr>
            <p:ph type="body" idx="1"/>
          </p:nvPr>
        </p:nvSpPr>
        <p:spPr>
          <a:xfrm>
            <a:off x="236475" y="2074700"/>
            <a:ext cx="8237400" cy="4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Nozzle design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Designing ejecting nozzle for generating 2N nominal thrust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Volumetric flow rates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CEA code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Important to determine gas nozzle sizes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275" name="Google Shape;275;p6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76" name="Google Shape;27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3875" y="1970700"/>
            <a:ext cx="3612925" cy="215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10200" y="4257500"/>
            <a:ext cx="3110031" cy="215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1b48bfaf80_0_0"/>
          <p:cNvSpPr txBox="1">
            <a:spLocks noGrp="1"/>
          </p:cNvSpPr>
          <p:nvPr>
            <p:ph type="title"/>
          </p:nvPr>
        </p:nvSpPr>
        <p:spPr>
          <a:xfrm>
            <a:off x="508050" y="1014401"/>
            <a:ext cx="11175900" cy="715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Volumetric Flow Rates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11b48bfaf80_0_0"/>
          <p:cNvSpPr txBox="1">
            <a:spLocks noGrp="1"/>
          </p:cNvSpPr>
          <p:nvPr>
            <p:ph type="body" idx="1"/>
          </p:nvPr>
        </p:nvSpPr>
        <p:spPr>
          <a:xfrm>
            <a:off x="609600" y="1636700"/>
            <a:ext cx="6462600" cy="294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Used CEA code and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Based on 8:1 O/F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Given mass flow rates, estimated volumetric flows based on gas densities at pressure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g11b48bfaf80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3450" y="1729600"/>
            <a:ext cx="4652050" cy="294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11b48bfaf80_0_0"/>
          <p:cNvSpPr txBox="1"/>
          <p:nvPr/>
        </p:nvSpPr>
        <p:spPr>
          <a:xfrm>
            <a:off x="609600" y="4577600"/>
            <a:ext cx="114096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-US" sz="2400" b="1" dirty="0"/>
              <a:t>These flow rates are important for sizing nozzle ejectors through which our gases flow into the combustion chamber and burn</a:t>
            </a:r>
            <a:endParaRPr sz="24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/>
          </a:p>
        </p:txBody>
      </p:sp>
      <p:sp>
        <p:nvSpPr>
          <p:cNvPr id="287" name="Google Shape;287;g11b48bfaf80_0_0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88" name="Google Shape;288;g11b48bfaf80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4200" y="2065200"/>
            <a:ext cx="1526600" cy="79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225d6f7ed8_0_0"/>
          <p:cNvSpPr txBox="1">
            <a:spLocks noGrp="1"/>
          </p:cNvSpPr>
          <p:nvPr>
            <p:ph type="title"/>
          </p:nvPr>
        </p:nvSpPr>
        <p:spPr>
          <a:xfrm>
            <a:off x="412525" y="1143001"/>
            <a:ext cx="11175900" cy="715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Sample Nozzle Design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1225d6f7ed8_0_0"/>
          <p:cNvSpPr txBox="1">
            <a:spLocks noGrp="1"/>
          </p:cNvSpPr>
          <p:nvPr>
            <p:ph type="body" idx="1"/>
          </p:nvPr>
        </p:nvSpPr>
        <p:spPr>
          <a:xfrm>
            <a:off x="160050" y="1945375"/>
            <a:ext cx="8360100" cy="446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Nozzle design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In addition to stabilizing pressure in and out of fuel cell, need further pressurization (done through the nozzle)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Smaller expansion ratio required to meet mass-volume budget constraints and design specifications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More area for fuel tank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96" name="Google Shape;296;g1225d6f7ed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1125" y="1672450"/>
            <a:ext cx="3052700" cy="500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1225d6f7ed8_0_0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259884caa6_0_20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Flame Safety System Design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g1259884caa6_0_20"/>
          <p:cNvSpPr txBox="1">
            <a:spLocks noGrp="1"/>
          </p:cNvSpPr>
          <p:nvPr>
            <p:ph type="body" idx="1"/>
          </p:nvPr>
        </p:nvSpPr>
        <p:spPr>
          <a:xfrm>
            <a:off x="557000" y="2432000"/>
            <a:ext cx="5276100" cy="4026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56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Ultraviolet light detection system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Prevents uncontrolled release of flammable gases in the fume hood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Flame detector signals the solenoid shut off valve in absence of a flame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g1259884caa6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3088" y="1858188"/>
            <a:ext cx="6162675" cy="4752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1259884caa6_0_20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7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Flame Detector Wiring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7"/>
          <p:cNvSpPr txBox="1">
            <a:spLocks noGrp="1"/>
          </p:cNvSpPr>
          <p:nvPr>
            <p:ph type="body" idx="1"/>
          </p:nvPr>
        </p:nvSpPr>
        <p:spPr>
          <a:xfrm>
            <a:off x="609600" y="1945369"/>
            <a:ext cx="11176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7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14" name="Google Shape;31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559" y="1858200"/>
            <a:ext cx="6067441" cy="4550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58187"/>
            <a:ext cx="6067451" cy="4550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8"/>
          <p:cNvSpPr txBox="1">
            <a:spLocks noGrp="1"/>
          </p:cNvSpPr>
          <p:nvPr>
            <p:ph type="title"/>
          </p:nvPr>
        </p:nvSpPr>
        <p:spPr>
          <a:xfrm>
            <a:off x="609600" y="1071925"/>
            <a:ext cx="11175900" cy="5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Analysis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8"/>
          <p:cNvSpPr txBox="1">
            <a:spLocks noGrp="1"/>
          </p:cNvSpPr>
          <p:nvPr>
            <p:ph type="body" idx="1"/>
          </p:nvPr>
        </p:nvSpPr>
        <p:spPr>
          <a:xfrm>
            <a:off x="126775" y="2040100"/>
            <a:ext cx="9128700" cy="17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Testing to get a stable flame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137160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First at the pressure that the gases flow out at 	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137160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Then at different pressures (different nozzles) until a stable flame is obtained.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8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23" name="Google Shape;32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3804" y="1798100"/>
            <a:ext cx="2853721" cy="214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8"/>
          <p:cNvSpPr txBox="1"/>
          <p:nvPr/>
        </p:nvSpPr>
        <p:spPr>
          <a:xfrm>
            <a:off x="57625" y="3745975"/>
            <a:ext cx="11949900" cy="26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●"/>
            </a:pPr>
            <a:r>
              <a:rPr lang="en-US" sz="2400" b="1" dirty="0">
                <a:solidFill>
                  <a:schemeClr val="dk1"/>
                </a:solidFill>
              </a:rPr>
              <a:t>Inert Setup (flushing nitrogen in the combustion chamber) </a:t>
            </a:r>
            <a:endParaRPr sz="2400" b="1" dirty="0">
              <a:solidFill>
                <a:schemeClr val="dk1"/>
              </a:solidFill>
            </a:endParaRPr>
          </a:p>
          <a:p>
            <a:pPr marL="137160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</a:pPr>
            <a:r>
              <a:rPr lang="en-US" sz="2400" b="1" dirty="0">
                <a:solidFill>
                  <a:schemeClr val="dk1"/>
                </a:solidFill>
              </a:rPr>
              <a:t>Ensures Hydrogen burns in presence of oxygen produced by fuel cell</a:t>
            </a:r>
            <a:endParaRPr sz="2400" b="1" dirty="0">
              <a:solidFill>
                <a:schemeClr val="dk1"/>
              </a:solidFill>
            </a:endParaRPr>
          </a:p>
          <a:p>
            <a:pPr marL="137160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</a:pPr>
            <a:r>
              <a:rPr lang="en-US" sz="2400" b="1" dirty="0">
                <a:solidFill>
                  <a:schemeClr val="dk1"/>
                </a:solidFill>
              </a:rPr>
              <a:t>Adjustments can be made to balance the oxygen flowing out and aiding in combustion.</a:t>
            </a:r>
            <a:endParaRPr sz="24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9"/>
          <p:cNvSpPr txBox="1">
            <a:spLocks noGrp="1"/>
          </p:cNvSpPr>
          <p:nvPr>
            <p:ph type="title"/>
          </p:nvPr>
        </p:nvSpPr>
        <p:spPr>
          <a:xfrm>
            <a:off x="609600" y="959075"/>
            <a:ext cx="111759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Discussion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9"/>
          <p:cNvSpPr txBox="1">
            <a:spLocks noGrp="1"/>
          </p:cNvSpPr>
          <p:nvPr>
            <p:ph type="body" idx="1"/>
          </p:nvPr>
        </p:nvSpPr>
        <p:spPr>
          <a:xfrm>
            <a:off x="94275" y="1668575"/>
            <a:ext cx="7738200" cy="49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CubeSat Propulsion System: Overview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CEA analysis performed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Hydroproofed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 PEM units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Tested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electrolyzer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 gas production under different pressures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Flame Safety setup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Combustion experiment setup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Next steps: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Test flame stability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Integrate within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electrolyzer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742950" lvl="1" indent="-34925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Run entire system tests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9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32" name="Google Shape;33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4350" y="2306550"/>
            <a:ext cx="5357649" cy="26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11b585a1589_0_6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Sources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11b585a1589_0_6"/>
          <p:cNvSpPr txBox="1">
            <a:spLocks noGrp="1"/>
          </p:cNvSpPr>
          <p:nvPr>
            <p:ph type="body" idx="1"/>
          </p:nvPr>
        </p:nvSpPr>
        <p:spPr>
          <a:xfrm>
            <a:off x="609600" y="2060425"/>
            <a:ext cx="9441000" cy="43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314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Pareja, Jhon, et al. “Laminar Burning Velocities and Flame Stability Analysis of Hydrogen/Air Premixed Flames at Low Pressure.” </a:t>
            </a:r>
            <a:r>
              <a:rPr lang="en-US" sz="1500" b="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International Journal of Hydrogen Energy</a:t>
            </a: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vol. 36, no. 10, 2011, pp. 6317–24. </a:t>
            </a:r>
            <a:r>
              <a:rPr lang="en-US" sz="1500" b="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Crossref</a:t>
            </a: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https://</a:t>
            </a:r>
            <a:r>
              <a:rPr lang="en-US" sz="1500" b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doi.org</a:t>
            </a: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/10.1016/j.ijhydene.2011.02.042.</a:t>
            </a:r>
            <a:endParaRPr sz="1500" b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314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-US" sz="1500" b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Geere</a:t>
            </a: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Duncan. “Bottle Rockets: Water Could Propel Tiny Satellites of the Future into Deep Space.” </a:t>
            </a:r>
            <a:r>
              <a:rPr lang="en-US" sz="1500" b="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Verge</a:t>
            </a: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The Verge, 2 Dec. 2013, https://</a:t>
            </a:r>
            <a:r>
              <a:rPr lang="en-US" sz="1500" b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www.theverge.com</a:t>
            </a: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/2013/12/2/5166398/</a:t>
            </a:r>
            <a:r>
              <a:rPr lang="en-US" sz="1500" b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cubesat</a:t>
            </a: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-US" sz="1500" b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kickstarter</a:t>
            </a:r>
            <a:r>
              <a:rPr lang="en-US" sz="15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-water-for-satellite-propulsion. </a:t>
            </a:r>
            <a:endParaRPr sz="1500" b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314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-US" sz="1500" b="0" dirty="0">
                <a:latin typeface="Arial"/>
                <a:ea typeface="Arial"/>
                <a:cs typeface="Arial"/>
                <a:sym typeface="Arial"/>
              </a:rPr>
              <a:t>Liu, Yuen</a:t>
            </a:r>
            <a:r>
              <a:rPr lang="en-US" sz="1500" dirty="0">
                <a:latin typeface="Arial"/>
                <a:ea typeface="Arial"/>
                <a:cs typeface="Arial"/>
                <a:sym typeface="Arial"/>
              </a:rPr>
              <a:t>. “</a:t>
            </a:r>
            <a:r>
              <a:rPr lang="en-US" sz="1500" b="0" dirty="0">
                <a:latin typeface="Arial"/>
                <a:ea typeface="Arial"/>
                <a:cs typeface="Arial"/>
                <a:sym typeface="Arial"/>
              </a:rPr>
              <a:t>Performance Testing of Various Nozzle Design for Water Electrolysis Thruster” 2016, Air Force Institute of Technology PhD Dissertation</a:t>
            </a:r>
            <a:endParaRPr sz="1500" b="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2512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US" sz="1500" b="0" dirty="0">
                <a:latin typeface="Arial"/>
                <a:ea typeface="Arial"/>
                <a:cs typeface="Arial"/>
                <a:sym typeface="Arial"/>
              </a:rPr>
              <a:t>Walter, Colum. “</a:t>
            </a:r>
            <a:r>
              <a:rPr lang="en-US" sz="1700" b="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Development and Definition of a CubeSat Demonstrator for a Water Propulsion System” 2021, University of Stuttgart. Master Thesis. </a:t>
            </a:r>
            <a:endParaRPr sz="1700" b="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b="0"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11b585a1589_0_6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772</Words>
  <Application>Microsoft Macintosh PowerPoint</Application>
  <PresentationFormat>Widescreen</PresentationFormat>
  <Paragraphs>104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Arial</vt:lpstr>
      <vt:lpstr>Noto Sans Symbols</vt:lpstr>
      <vt:lpstr>Garamond</vt:lpstr>
      <vt:lpstr>Office Theme</vt:lpstr>
      <vt:lpstr>2_Stream</vt:lpstr>
      <vt:lpstr>PowerPoint Presentation</vt:lpstr>
      <vt:lpstr>Presentation Outline</vt:lpstr>
      <vt:lpstr>Big Picture</vt:lpstr>
      <vt:lpstr>Objectives</vt:lpstr>
      <vt:lpstr>Challenges</vt:lpstr>
      <vt:lpstr>Experiment Progress</vt:lpstr>
      <vt:lpstr>Combustion Experiment PFD</vt:lpstr>
      <vt:lpstr>System Design Considerations</vt:lpstr>
      <vt:lpstr>Volumetric Flow Rates</vt:lpstr>
      <vt:lpstr>Sample Nozzle Design</vt:lpstr>
      <vt:lpstr>Flame Safety System Design</vt:lpstr>
      <vt:lpstr>Flame Detector Wiring</vt:lpstr>
      <vt:lpstr>Analysis</vt:lpstr>
      <vt:lpstr>Discussion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Kapur, Maanyaa - (maanyaakapur)</cp:lastModifiedBy>
  <cp:revision>3</cp:revision>
  <dcterms:created xsi:type="dcterms:W3CDTF">2021-09-20T02:43:14Z</dcterms:created>
  <dcterms:modified xsi:type="dcterms:W3CDTF">2022-04-27T04:19:22Z</dcterms:modified>
</cp:coreProperties>
</file>