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Garamond" panose="020204040303010108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idR9mE+PJYlCi4s4GAKnRcI+FNU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yan McCabe" initials="" lastIdx="10" clrIdx="0"/>
  <p:cmAuthor id="1" name="Dennis Just" initials="" lastIdx="4" clrIdx="1"/>
  <p:cmAuthor id="2" name="Ronnie Joseph Sabatino" initials="" lastIdx="6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4" name="Google Shape;22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3" name="Google Shape;23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1" name="Google Shape;24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6" name="Google Shape;26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5" name="Google Shape;27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5" name="Google Shape;29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3" name="Google Shape;30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3" name="Google Shape;3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7" name="Google Shape;32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6" name="Google Shape;33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/>
          <p:nvPr/>
        </p:nvSpPr>
        <p:spPr>
          <a:xfrm>
            <a:off x="0" y="-16538"/>
            <a:ext cx="12192000" cy="1055688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endParaRPr sz="2400" b="0" i="0" u="sng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91" name="Google Shape;91;p20"/>
          <p:cNvPicPr preferRelativeResize="0"/>
          <p:nvPr/>
        </p:nvPicPr>
        <p:blipFill rotWithShape="1">
          <a:blip r:embed="rId2">
            <a:alphaModFix/>
          </a:blip>
          <a:srcRect b="20941"/>
          <a:stretch/>
        </p:blipFill>
        <p:spPr>
          <a:xfrm flipH="1">
            <a:off x="0" y="461017"/>
            <a:ext cx="12192000" cy="58401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0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6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1"/>
          </p:nvPr>
        </p:nvSpPr>
        <p:spPr>
          <a:xfrm>
            <a:off x="609600" y="1945369"/>
            <a:ext cx="11176000" cy="446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2pPr>
            <a:lvl3pPr marL="1371600" lvl="2" indent="-2971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08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>
                <a:solidFill>
                  <a:schemeClr val="dk1"/>
                </a:solidFill>
              </a:defRPr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pic>
        <p:nvPicPr>
          <p:cNvPr id="94" name="Google Shape;9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098802">
            <a:off x="5985742" y="379226"/>
            <a:ext cx="459178" cy="16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3339" y="-46083"/>
            <a:ext cx="1447070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0"/>
          <p:cNvPicPr preferRelativeResize="0"/>
          <p:nvPr/>
        </p:nvPicPr>
        <p:blipFill rotWithShape="1">
          <a:blip r:embed="rId5">
            <a:alphaModFix/>
          </a:blip>
          <a:srcRect l="32690" t="20817" r="48808" b="50428"/>
          <a:stretch/>
        </p:blipFill>
        <p:spPr>
          <a:xfrm rot="820518">
            <a:off x="4264904" y="287802"/>
            <a:ext cx="274322" cy="238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0"/>
          <p:cNvPicPr preferRelativeResize="0"/>
          <p:nvPr/>
        </p:nvPicPr>
        <p:blipFill rotWithShape="1">
          <a:blip r:embed="rId6">
            <a:alphaModFix/>
          </a:blip>
          <a:srcRect l="32222" t="15556" r="25555" b="26666"/>
          <a:stretch/>
        </p:blipFill>
        <p:spPr>
          <a:xfrm>
            <a:off x="1456032" y="91236"/>
            <a:ext cx="750273" cy="71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11509" y="153279"/>
            <a:ext cx="400726" cy="32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82285" y="261951"/>
            <a:ext cx="622229" cy="52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0" descr="A picture containing arrow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178330" y="-9089"/>
            <a:ext cx="1013670" cy="1042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-77574" y="22690"/>
            <a:ext cx="990600" cy="77868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>
            <a:spLocks noGrp="1"/>
          </p:cNvSpPr>
          <p:nvPr>
            <p:ph type="ftr" idx="11"/>
          </p:nvPr>
        </p:nvSpPr>
        <p:spPr>
          <a:xfrm>
            <a:off x="4267200" y="6595596"/>
            <a:ext cx="3251200" cy="26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" name="Google Shape;103;p20" descr="Logo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 t="1" b="4965"/>
          <a:stretch/>
        </p:blipFill>
        <p:spPr>
          <a:xfrm>
            <a:off x="10160149" y="0"/>
            <a:ext cx="1018181" cy="99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1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1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720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>
            <a:endParaRPr/>
          </a:p>
        </p:txBody>
      </p:sp>
      <p:sp>
        <p:nvSpPr>
          <p:cNvPr id="107" name="Google Shape;107;p31"/>
          <p:cNvSpPr txBox="1">
            <a:spLocks noGrp="1"/>
          </p:cNvSpPr>
          <p:nvPr>
            <p:ph type="dt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8" name="Google Shape;108;p31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9" name="Google Shape;109;p31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2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2"/>
          <p:cNvSpPr txBox="1">
            <a:spLocks noGrp="1"/>
          </p:cNvSpPr>
          <p:nvPr>
            <p:ph type="body" idx="1"/>
          </p:nvPr>
        </p:nvSpPr>
        <p:spPr>
          <a:xfrm>
            <a:off x="21336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113" name="Google Shape;113;p32"/>
          <p:cNvSpPr txBox="1">
            <a:spLocks noGrp="1"/>
          </p:cNvSpPr>
          <p:nvPr>
            <p:ph type="body" idx="2"/>
          </p:nvPr>
        </p:nvSpPr>
        <p:spPr>
          <a:xfrm>
            <a:off x="71120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Char char="●"/>
              <a:defRPr sz="2800"/>
            </a:lvl1pPr>
            <a:lvl2pPr marL="914400" lvl="1" indent="-304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■"/>
              <a:defRPr sz="2400"/>
            </a:lvl2pPr>
            <a:lvl3pPr marL="1371600" lvl="2" indent="-2857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Char char="■"/>
              <a:defRPr sz="2000"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>
            <a:endParaRPr/>
          </a:p>
        </p:txBody>
      </p:sp>
      <p:sp>
        <p:nvSpPr>
          <p:cNvPr id="114" name="Google Shape;114;p32"/>
          <p:cNvSpPr txBox="1">
            <a:spLocks noGrp="1"/>
          </p:cNvSpPr>
          <p:nvPr>
            <p:ph type="dt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15" name="Google Shape;115;p32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6" name="Google Shape;116;p32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3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33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121" name="Google Shape;121;p33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33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Char char="●"/>
              <a:defRPr sz="2400"/>
            </a:lvl1pPr>
            <a:lvl2pPr marL="914400" lvl="1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Char char="■"/>
              <a:defRPr sz="2000"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 sz="1800"/>
            </a:lvl3pPr>
            <a:lvl4pPr marL="1828800" lvl="3" indent="-29971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marL="2286000" lvl="4" indent="-29972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marL="2743200" lvl="5" indent="-29972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marL="3200400" lvl="6" indent="-29972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marL="3657600" lvl="7" indent="-29972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marL="4114800" lvl="8" indent="-29972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>
            <a:endParaRPr/>
          </a:p>
        </p:txBody>
      </p:sp>
      <p:sp>
        <p:nvSpPr>
          <p:cNvPr id="123" name="Google Shape;123;p33"/>
          <p:cNvSpPr txBox="1">
            <a:spLocks noGrp="1"/>
          </p:cNvSpPr>
          <p:nvPr>
            <p:ph type="dt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24" name="Google Shape;124;p33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5" name="Google Shape;125;p33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4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4"/>
          <p:cNvSpPr txBox="1">
            <a:spLocks noGrp="1"/>
          </p:cNvSpPr>
          <p:nvPr>
            <p:ph type="dt" idx="10"/>
          </p:nvPr>
        </p:nvSpPr>
        <p:spPr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29" name="Google Shape;129;p34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0" name="Google Shape;130;p3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5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3" name="Google Shape;133;p35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6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6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920"/>
              <a:buChar char="●"/>
              <a:defRPr sz="3200"/>
            </a:lvl1pPr>
            <a:lvl2pPr marL="914400" lvl="1" indent="-3175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Char char="■"/>
              <a:defRPr sz="2800"/>
            </a:lvl2pPr>
            <a:lvl3pPr marL="1371600" lvl="2" indent="-2971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080"/>
              <a:buChar char="■"/>
              <a:defRPr sz="2400"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marL="320040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marL="365760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marL="4114800" lvl="8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>
            <a:endParaRPr/>
          </a:p>
        </p:txBody>
      </p:sp>
      <p:sp>
        <p:nvSpPr>
          <p:cNvPr id="137" name="Google Shape;137;p36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138" name="Google Shape;138;p36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7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7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7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45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8"/>
          <p:cNvSpPr txBox="1">
            <a:spLocks noGrp="1"/>
          </p:cNvSpPr>
          <p:nvPr>
            <p:ph type="body" idx="1"/>
          </p:nvPr>
        </p:nvSpPr>
        <p:spPr>
          <a:xfrm rot="5400000">
            <a:off x="4618038" y="-1112836"/>
            <a:ext cx="4784725" cy="9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49" name="Google Shape;149;p38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0" name="Google Shape;150;p38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9"/>
          <p:cNvSpPr txBox="1">
            <a:spLocks noGrp="1"/>
          </p:cNvSpPr>
          <p:nvPr>
            <p:ph type="title"/>
          </p:nvPr>
        </p:nvSpPr>
        <p:spPr>
          <a:xfrm rot="5400000">
            <a:off x="7589838" y="1858963"/>
            <a:ext cx="6156325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9"/>
          <p:cNvSpPr txBox="1">
            <a:spLocks noGrp="1"/>
          </p:cNvSpPr>
          <p:nvPr>
            <p:ph type="body" idx="1"/>
          </p:nvPr>
        </p:nvSpPr>
        <p:spPr>
          <a:xfrm rot="5400000">
            <a:off x="2611438" y="-477837"/>
            <a:ext cx="6156325" cy="71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54" name="Google Shape;154;p39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0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40"/>
          <p:cNvSpPr txBox="1">
            <a:spLocks noGrp="1"/>
          </p:cNvSpPr>
          <p:nvPr>
            <p:ph type="body" idx="1"/>
          </p:nvPr>
        </p:nvSpPr>
        <p:spPr>
          <a:xfrm>
            <a:off x="21336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59" name="Google Shape;159;p40"/>
          <p:cNvSpPr txBox="1">
            <a:spLocks noGrp="1"/>
          </p:cNvSpPr>
          <p:nvPr>
            <p:ph type="body" idx="2"/>
          </p:nvPr>
        </p:nvSpPr>
        <p:spPr>
          <a:xfrm>
            <a:off x="71120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60" name="Google Shape;160;p40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1" name="Google Shape;161;p40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" type="fourObj">
  <p:cSld name="FOUR_OBJECTS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1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41"/>
          <p:cNvSpPr txBox="1">
            <a:spLocks noGrp="1"/>
          </p:cNvSpPr>
          <p:nvPr>
            <p:ph type="body" idx="1"/>
          </p:nvPr>
        </p:nvSpPr>
        <p:spPr>
          <a:xfrm>
            <a:off x="2133600" y="1371601"/>
            <a:ext cx="47752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65" name="Google Shape;165;p41"/>
          <p:cNvSpPr txBox="1">
            <a:spLocks noGrp="1"/>
          </p:cNvSpPr>
          <p:nvPr>
            <p:ph type="body" idx="2"/>
          </p:nvPr>
        </p:nvSpPr>
        <p:spPr>
          <a:xfrm>
            <a:off x="7112000" y="1371601"/>
            <a:ext cx="47752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66" name="Google Shape;166;p41"/>
          <p:cNvSpPr txBox="1">
            <a:spLocks noGrp="1"/>
          </p:cNvSpPr>
          <p:nvPr>
            <p:ph type="body" idx="3"/>
          </p:nvPr>
        </p:nvSpPr>
        <p:spPr>
          <a:xfrm>
            <a:off x="2133600" y="3840163"/>
            <a:ext cx="47752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67" name="Google Shape;167;p41"/>
          <p:cNvSpPr txBox="1">
            <a:spLocks noGrp="1"/>
          </p:cNvSpPr>
          <p:nvPr>
            <p:ph type="body" idx="4"/>
          </p:nvPr>
        </p:nvSpPr>
        <p:spPr>
          <a:xfrm>
            <a:off x="7112000" y="3840163"/>
            <a:ext cx="47752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68" name="Google Shape;168;p41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9" name="Google Shape;169;p41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2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42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3" name="Google Shape;173;p42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Media Clip" type="txAndMedia">
  <p:cSld name="TEXT_AND_MEDIA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3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43"/>
          <p:cNvSpPr txBox="1">
            <a:spLocks noGrp="1"/>
          </p:cNvSpPr>
          <p:nvPr>
            <p:ph type="body" idx="1"/>
          </p:nvPr>
        </p:nvSpPr>
        <p:spPr>
          <a:xfrm>
            <a:off x="21336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77" name="Google Shape;177;p43"/>
          <p:cNvSpPr>
            <a:spLocks noGrp="1"/>
          </p:cNvSpPr>
          <p:nvPr>
            <p:ph type="media" idx="2"/>
          </p:nvPr>
        </p:nvSpPr>
        <p:spPr>
          <a:xfrm>
            <a:off x="71120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78" name="Google Shape;178;p43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9" name="Google Shape;179;p43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4"/>
          <p:cNvSpPr txBox="1">
            <a:spLocks noGrp="1"/>
          </p:cNvSpPr>
          <p:nvPr>
            <p:ph type="body" idx="1"/>
          </p:nvPr>
        </p:nvSpPr>
        <p:spPr>
          <a:xfrm>
            <a:off x="2133600" y="1"/>
            <a:ext cx="9753600" cy="615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82" name="Google Shape;182;p44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3" name="Google Shape;183;p44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5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45"/>
          <p:cNvSpPr txBox="1">
            <a:spLocks noGrp="1"/>
          </p:cNvSpPr>
          <p:nvPr>
            <p:ph type="body" idx="1"/>
          </p:nvPr>
        </p:nvSpPr>
        <p:spPr>
          <a:xfrm>
            <a:off x="2133600" y="1371601"/>
            <a:ext cx="47752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87" name="Google Shape;187;p45"/>
          <p:cNvSpPr txBox="1">
            <a:spLocks noGrp="1"/>
          </p:cNvSpPr>
          <p:nvPr>
            <p:ph type="body" idx="2"/>
          </p:nvPr>
        </p:nvSpPr>
        <p:spPr>
          <a:xfrm>
            <a:off x="7112000" y="1371601"/>
            <a:ext cx="4775200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88" name="Google Shape;188;p45"/>
          <p:cNvSpPr txBox="1">
            <a:spLocks noGrp="1"/>
          </p:cNvSpPr>
          <p:nvPr>
            <p:ph type="body" idx="3"/>
          </p:nvPr>
        </p:nvSpPr>
        <p:spPr>
          <a:xfrm>
            <a:off x="7112000" y="3840163"/>
            <a:ext cx="4775200" cy="231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1pPr>
            <a:lvl2pPr marL="9144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00"/>
              <a:buChar char="■"/>
              <a:defRPr/>
            </a:lvl2pPr>
            <a:lvl3pPr marL="1371600" lvl="2" indent="-28003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810"/>
              <a:buChar char="■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marL="2286000" lvl="4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marL="2743200" lvl="5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marL="3200400" lvl="6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marL="3657600" lvl="7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marL="4114800" lvl="8" indent="-30860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>
            <a:endParaRPr/>
          </a:p>
        </p:txBody>
      </p:sp>
      <p:sp>
        <p:nvSpPr>
          <p:cNvPr id="189" name="Google Shape;189;p45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0" name="Google Shape;190;p45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2133600" y="0"/>
            <a:ext cx="9753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1"/>
          </p:nvPr>
        </p:nvSpPr>
        <p:spPr>
          <a:xfrm>
            <a:off x="2133600" y="1371601"/>
            <a:ext cx="9753600" cy="478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●"/>
              <a:defRPr sz="32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■"/>
              <a:defRPr sz="28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29718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080"/>
              <a:buFont typeface="Noto Sans Symbols"/>
              <a:buChar char="■"/>
              <a:defRPr sz="24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1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1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17.jpg"/><Relationship Id="rId4" Type="http://schemas.openxmlformats.org/officeDocument/2006/relationships/image" Target="../media/image12.png"/><Relationship Id="rId9" Type="http://schemas.openxmlformats.org/officeDocument/2006/relationships/image" Target="../media/image1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"/>
          <p:cNvSpPr/>
          <p:nvPr/>
        </p:nvSpPr>
        <p:spPr>
          <a:xfrm>
            <a:off x="1524000" y="1050925"/>
            <a:ext cx="9144000" cy="58435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"/>
          <p:cNvSpPr/>
          <p:nvPr/>
        </p:nvSpPr>
        <p:spPr>
          <a:xfrm>
            <a:off x="0" y="-1"/>
            <a:ext cx="12192000" cy="68945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"/>
          <p:cNvSpPr/>
          <p:nvPr/>
        </p:nvSpPr>
        <p:spPr>
          <a:xfrm>
            <a:off x="2356790" y="73061"/>
            <a:ext cx="6567488" cy="671187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"/>
          <p:cNvSpPr txBox="1"/>
          <p:nvPr/>
        </p:nvSpPr>
        <p:spPr>
          <a:xfrm>
            <a:off x="80375" y="5157369"/>
            <a:ext cx="121920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 panose="02020603050405020304" pitchFamily="18" charset="0"/>
                <a:ea typeface="Garamond"/>
                <a:cs typeface="Times New Roman" panose="02020603050405020304" pitchFamily="18" charset="0"/>
                <a:sym typeface="Garamond"/>
              </a:rPr>
              <a:t>Ryan McCabe, Ronnie Sabatino,  Dr. Greg Ogden</a:t>
            </a:r>
            <a:endParaRPr sz="2000" b="1" i="0" u="none" strike="noStrike" cap="none" baseline="30000" dirty="0">
              <a:solidFill>
                <a:srgbClr val="FFFFFF"/>
              </a:solidFill>
              <a:latin typeface="Times New Roman" panose="02020603050405020304" pitchFamily="18" charset="0"/>
              <a:ea typeface="Garamond"/>
              <a:cs typeface="Times New Roman" panose="02020603050405020304" pitchFamily="18" charset="0"/>
              <a:sym typeface="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 panose="02020603050405020304" pitchFamily="18" charset="0"/>
                <a:ea typeface="Garamond"/>
                <a:cs typeface="Times New Roman" panose="02020603050405020304" pitchFamily="18" charset="0"/>
                <a:sym typeface="Garamond"/>
              </a:rPr>
              <a:t>Department of Chemical &amp; Environmental Engineering</a:t>
            </a:r>
            <a:endParaRPr sz="20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 panose="02020603050405020304" pitchFamily="18" charset="0"/>
                <a:ea typeface="Garamond"/>
                <a:cs typeface="Times New Roman" panose="02020603050405020304" pitchFamily="18" charset="0"/>
                <a:sym typeface="Garamond"/>
              </a:rPr>
              <a:t>University of Arizona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 panose="02020603050405020304" pitchFamily="18" charset="0"/>
                <a:ea typeface="Garamond"/>
                <a:cs typeface="Times New Roman" panose="02020603050405020304" pitchFamily="18" charset="0"/>
                <a:sym typeface="Garamond"/>
              </a:rPr>
              <a:t>Dr. Dennis Just, Pima Community College</a:t>
            </a:r>
            <a:endParaRPr sz="20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200" name="Google Shape;20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61" y="74757"/>
            <a:ext cx="1400175" cy="1100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" descr="A picture containing arrow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46757" y="13981"/>
            <a:ext cx="1292382" cy="132895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"/>
          <p:cNvSpPr/>
          <p:nvPr/>
        </p:nvSpPr>
        <p:spPr>
          <a:xfrm>
            <a:off x="1524000" y="2011682"/>
            <a:ext cx="9144000" cy="45719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3" name="Google Shape;203;p1"/>
          <p:cNvSpPr txBox="1"/>
          <p:nvPr/>
        </p:nvSpPr>
        <p:spPr>
          <a:xfrm>
            <a:off x="55488" y="4222150"/>
            <a:ext cx="12176700" cy="1661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sng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System Design for a Polymer Electrolyte Membrane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sng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Hydro-Proof Test Apparatus</a:t>
            </a:r>
            <a:endParaRPr sz="2800" b="1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4" name="Google Shape;204;p1"/>
          <p:cNvSpPr/>
          <p:nvPr/>
        </p:nvSpPr>
        <p:spPr>
          <a:xfrm>
            <a:off x="0" y="2011681"/>
            <a:ext cx="9144000" cy="45719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sng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05" name="Google Shape;205;p1" descr="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94442" y="26894"/>
            <a:ext cx="1313374" cy="1344562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"/>
          <p:cNvSpPr/>
          <p:nvPr/>
        </p:nvSpPr>
        <p:spPr>
          <a:xfrm>
            <a:off x="15317" y="4236876"/>
            <a:ext cx="12192000" cy="5681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sng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07" name="Google Shape;20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54711" y="118682"/>
            <a:ext cx="1545215" cy="1184167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"/>
          <p:cNvSpPr/>
          <p:nvPr/>
        </p:nvSpPr>
        <p:spPr>
          <a:xfrm>
            <a:off x="-15317" y="1355103"/>
            <a:ext cx="12192000" cy="4571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9" name="Google Shape;20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ISSC 2022 beyond LEO, San Luis Obispo, May 2022</a:t>
            </a:r>
            <a:endParaRPr dirty="0"/>
          </a:p>
        </p:txBody>
      </p:sp>
      <p:pic>
        <p:nvPicPr>
          <p:cNvPr id="210" name="Google Shape;210;p1"/>
          <p:cNvPicPr preferRelativeResize="0"/>
          <p:nvPr/>
        </p:nvPicPr>
        <p:blipFill rotWithShape="1">
          <a:blip r:embed="rId7">
            <a:alphaModFix/>
          </a:blip>
          <a:srcRect l="21684" t="31647" r="13237"/>
          <a:stretch/>
        </p:blipFill>
        <p:spPr>
          <a:xfrm>
            <a:off x="145450" y="1488613"/>
            <a:ext cx="3377408" cy="266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"/>
          <p:cNvPicPr preferRelativeResize="0"/>
          <p:nvPr/>
        </p:nvPicPr>
        <p:blipFill rotWithShape="1">
          <a:blip r:embed="rId8">
            <a:alphaModFix/>
          </a:blip>
          <a:srcRect l="30506" t="25040" r="26313" b="19190"/>
          <a:stretch/>
        </p:blipFill>
        <p:spPr>
          <a:xfrm>
            <a:off x="3668308" y="1488225"/>
            <a:ext cx="1545226" cy="266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"/>
          <p:cNvPicPr preferRelativeResize="0"/>
          <p:nvPr/>
        </p:nvPicPr>
        <p:blipFill rotWithShape="1">
          <a:blip r:embed="rId9">
            <a:alphaModFix/>
          </a:blip>
          <a:srcRect b="29223"/>
          <a:stretch/>
        </p:blipFill>
        <p:spPr>
          <a:xfrm>
            <a:off x="9214350" y="1488225"/>
            <a:ext cx="2820126" cy="266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" descr="A picture containing text, indoor&#10;&#10;Description automatically generated"/>
          <p:cNvPicPr preferRelativeResize="0"/>
          <p:nvPr/>
        </p:nvPicPr>
        <p:blipFill rotWithShape="1">
          <a:blip r:embed="rId10">
            <a:alphaModFix/>
          </a:blip>
          <a:srcRect l="30630" t="29263" r="44050" b="21625"/>
          <a:stretch/>
        </p:blipFill>
        <p:spPr>
          <a:xfrm>
            <a:off x="6034058" y="1453076"/>
            <a:ext cx="2491017" cy="2720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6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Outline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9" name="Google Shape;219;p2"/>
          <p:cNvSpPr txBox="1">
            <a:spLocks noGrp="1"/>
          </p:cNvSpPr>
          <p:nvPr>
            <p:ph type="body" idx="1"/>
          </p:nvPr>
        </p:nvSpPr>
        <p:spPr>
          <a:xfrm>
            <a:off x="1315500" y="1927400"/>
            <a:ext cx="4800300" cy="44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Big Picture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Methods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0" name="Google Shape;220;p2"/>
          <p:cNvSpPr txBox="1">
            <a:spLocks noGrp="1"/>
          </p:cNvSpPr>
          <p:nvPr>
            <p:ph type="ftr" idx="11"/>
          </p:nvPr>
        </p:nvSpPr>
        <p:spPr>
          <a:xfrm>
            <a:off x="4267200" y="6595600"/>
            <a:ext cx="47214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sp>
        <p:nvSpPr>
          <p:cNvPr id="221" name="Google Shape;221;p2"/>
          <p:cNvSpPr txBox="1">
            <a:spLocks noGrp="1"/>
          </p:cNvSpPr>
          <p:nvPr>
            <p:ph type="body" idx="1"/>
          </p:nvPr>
        </p:nvSpPr>
        <p:spPr>
          <a:xfrm>
            <a:off x="6115800" y="1927400"/>
            <a:ext cx="4800300" cy="44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Findings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 Steps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"/>
          <p:cNvSpPr txBox="1">
            <a:spLocks noGrp="1"/>
          </p:cNvSpPr>
          <p:nvPr>
            <p:ph type="title"/>
          </p:nvPr>
        </p:nvSpPr>
        <p:spPr>
          <a:xfrm>
            <a:off x="5595000" y="1143000"/>
            <a:ext cx="6190500" cy="7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Big Picture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7" name="Google Shape;227;p3"/>
          <p:cNvSpPr txBox="1">
            <a:spLocks noGrp="1"/>
          </p:cNvSpPr>
          <p:nvPr>
            <p:ph type="body" idx="1"/>
          </p:nvPr>
        </p:nvSpPr>
        <p:spPr>
          <a:xfrm>
            <a:off x="5679000" y="1738650"/>
            <a:ext cx="6190500" cy="46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a Green Propulsion System for a 1-3U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Cubesat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Utilize a Polymer Electrolyte Membrane (PEM) to separate Water into Hydrogen (Fuel) and Oxygen (Oxidizer)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from burning Hydrogen with Oxygen for thrust is Water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is a stable, nontoxic, non-polluting substance that can be collected via In-Situ Resource Utilization (ISRU)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1800" dirty="0"/>
          </a:p>
        </p:txBody>
      </p:sp>
      <p:pic>
        <p:nvPicPr>
          <p:cNvPr id="228" name="Google Shape;228;p3"/>
          <p:cNvPicPr preferRelativeResize="0"/>
          <p:nvPr/>
        </p:nvPicPr>
        <p:blipFill rotWithShape="1">
          <a:blip r:embed="rId3">
            <a:alphaModFix/>
          </a:blip>
          <a:srcRect r="69390" b="14139"/>
          <a:stretch/>
        </p:blipFill>
        <p:spPr>
          <a:xfrm>
            <a:off x="-7034" y="1143000"/>
            <a:ext cx="5678998" cy="5715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"/>
          <p:cNvSpPr txBox="1">
            <a:spLocks noGrp="1"/>
          </p:cNvSpPr>
          <p:nvPr>
            <p:ph type="ftr" idx="11"/>
          </p:nvPr>
        </p:nvSpPr>
        <p:spPr>
          <a:xfrm>
            <a:off x="4174587" y="6408783"/>
            <a:ext cx="3842825" cy="295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ISSC 2022, beyond LEO, San Luis Obispo, May 2022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" name="Google Shape;236;p4"/>
          <p:cNvSpPr txBox="1">
            <a:spLocks noGrp="1"/>
          </p:cNvSpPr>
          <p:nvPr>
            <p:ph type="body" idx="1"/>
          </p:nvPr>
        </p:nvSpPr>
        <p:spPr>
          <a:xfrm>
            <a:off x="609600" y="1945369"/>
            <a:ext cx="11175900" cy="44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1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Determined that 3.5 atm is the optimal operating pressure for the propulsion system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Evaluating Educational PEM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Electrolyzers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stay in CubeSat paradigm of low cost access to space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 hydrostatic tests to determine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electrolyzer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pressure limits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2100" dirty="0"/>
          </a:p>
        </p:txBody>
      </p:sp>
      <p:sp>
        <p:nvSpPr>
          <p:cNvPr id="237" name="Google Shape;237;p4"/>
          <p:cNvSpPr txBox="1">
            <a:spLocks noGrp="1"/>
          </p:cNvSpPr>
          <p:nvPr>
            <p:ph type="ftr" idx="11"/>
          </p:nvPr>
        </p:nvSpPr>
        <p:spPr>
          <a:xfrm>
            <a:off x="4174587" y="6408783"/>
            <a:ext cx="38427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ISSC 2022, beyond LEO, San Luis Obispo, May 2022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5"/>
          <p:cNvSpPr txBox="1">
            <a:spLocks noGrp="1"/>
          </p:cNvSpPr>
          <p:nvPr>
            <p:ph type="title"/>
          </p:nvPr>
        </p:nvSpPr>
        <p:spPr>
          <a:xfrm>
            <a:off x="3345750" y="1078975"/>
            <a:ext cx="55005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PEM Testing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4" name="Google Shape;244;p5"/>
          <p:cNvSpPr txBox="1">
            <a:spLocks noGrp="1"/>
          </p:cNvSpPr>
          <p:nvPr>
            <p:ph type="ftr" idx="11"/>
          </p:nvPr>
        </p:nvSpPr>
        <p:spPr>
          <a:xfrm>
            <a:off x="4174662" y="6562508"/>
            <a:ext cx="38427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ISSC 2022, beyond LEO, San Luis Obispo, May 2022</a:t>
            </a:r>
            <a:endParaRPr/>
          </a:p>
        </p:txBody>
      </p:sp>
      <p:pic>
        <p:nvPicPr>
          <p:cNvPr id="245" name="Google Shape;245;p5" descr="A picture containing indoor, floor, furnitur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9790" y="1723530"/>
            <a:ext cx="8720649" cy="4909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6"/>
          <p:cNvSpPr txBox="1">
            <a:spLocks noGrp="1"/>
          </p:cNvSpPr>
          <p:nvPr>
            <p:ph type="title"/>
          </p:nvPr>
        </p:nvSpPr>
        <p:spPr>
          <a:xfrm>
            <a:off x="3345750" y="1078975"/>
            <a:ext cx="55005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PEM Pressure Tests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2" name="Google Shape;252;p6"/>
          <p:cNvPicPr preferRelativeResize="0"/>
          <p:nvPr/>
        </p:nvPicPr>
        <p:blipFill rotWithShape="1">
          <a:blip r:embed="rId3">
            <a:alphaModFix/>
          </a:blip>
          <a:srcRect l="8764" t="15755" r="14086" b="6548"/>
          <a:stretch/>
        </p:blipFill>
        <p:spPr>
          <a:xfrm>
            <a:off x="1597575" y="1714750"/>
            <a:ext cx="8996851" cy="493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650" y="2740225"/>
            <a:ext cx="11658700" cy="323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6"/>
          <p:cNvSpPr txBox="1">
            <a:spLocks noGrp="1"/>
          </p:cNvSpPr>
          <p:nvPr>
            <p:ph type="ftr" idx="11"/>
          </p:nvPr>
        </p:nvSpPr>
        <p:spPr>
          <a:xfrm>
            <a:off x="4174662" y="6562508"/>
            <a:ext cx="38427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ISSC 2022, beyond LEO, San Luis Obispo, May 2022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7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Further Background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1" name="Google Shape;261;p7"/>
          <p:cNvSpPr txBox="1">
            <a:spLocks noGrp="1"/>
          </p:cNvSpPr>
          <p:nvPr>
            <p:ph type="body" idx="1"/>
          </p:nvPr>
        </p:nvSpPr>
        <p:spPr>
          <a:xfrm>
            <a:off x="609600" y="1945369"/>
            <a:ext cx="11175900" cy="44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1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Obtained gas storage tanks that are rated to 2000 psi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Determined that it would be beneficial to hydrostatically test these storage tanks up to their rated pressure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case of accidental over pressurization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case future research pursues higher operating pressures 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Initially conducted experiments on low-cost, low-pressure containers (large soda bottles)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2100" dirty="0"/>
          </a:p>
          <a:p>
            <a:pPr marL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2100" dirty="0"/>
          </a:p>
        </p:txBody>
      </p:sp>
      <p:sp>
        <p:nvSpPr>
          <p:cNvPr id="262" name="Google Shape;262;p7"/>
          <p:cNvSpPr txBox="1">
            <a:spLocks noGrp="1"/>
          </p:cNvSpPr>
          <p:nvPr>
            <p:ph type="ftr" idx="11"/>
          </p:nvPr>
        </p:nvSpPr>
        <p:spPr>
          <a:xfrm>
            <a:off x="4174587" y="6408783"/>
            <a:ext cx="38427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ISSC 2022, beyond LEO, San Luis Obispo, May 2022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8"/>
          <p:cNvSpPr txBox="1">
            <a:spLocks noGrp="1"/>
          </p:cNvSpPr>
          <p:nvPr>
            <p:ph type="title"/>
          </p:nvPr>
        </p:nvSpPr>
        <p:spPr>
          <a:xfrm>
            <a:off x="2736900" y="1143000"/>
            <a:ext cx="90486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9" name="Google Shape;269;p8"/>
          <p:cNvSpPr txBox="1">
            <a:spLocks noGrp="1"/>
          </p:cNvSpPr>
          <p:nvPr>
            <p:ph type="body" idx="1"/>
          </p:nvPr>
        </p:nvSpPr>
        <p:spPr>
          <a:xfrm>
            <a:off x="2736925" y="1945375"/>
            <a:ext cx="9048600" cy="44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a hydrostatic test system which can be used to pressure test storage tanks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the system to be capable of withstanding pressures up to 2000 psi.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KISS mentality</a:t>
            </a:r>
            <a:endParaRPr sz="21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1800" b="0" dirty="0"/>
          </a:p>
        </p:txBody>
      </p:sp>
      <p:pic>
        <p:nvPicPr>
          <p:cNvPr id="270" name="Google Shape;270;p8"/>
          <p:cNvPicPr preferRelativeResize="0"/>
          <p:nvPr/>
        </p:nvPicPr>
        <p:blipFill rotWithShape="1">
          <a:blip r:embed="rId3">
            <a:alphaModFix/>
          </a:blip>
          <a:srcRect l="53605" t="30614" r="40230" b="29012"/>
          <a:stretch/>
        </p:blipFill>
        <p:spPr>
          <a:xfrm>
            <a:off x="851925" y="1086975"/>
            <a:ext cx="1635130" cy="5771026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8"/>
          <p:cNvSpPr/>
          <p:nvPr/>
        </p:nvSpPr>
        <p:spPr>
          <a:xfrm>
            <a:off x="607100" y="3270025"/>
            <a:ext cx="415200" cy="24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8"/>
          <p:cNvSpPr txBox="1">
            <a:spLocks noGrp="1"/>
          </p:cNvSpPr>
          <p:nvPr>
            <p:ph type="ftr" idx="11"/>
          </p:nvPr>
        </p:nvSpPr>
        <p:spPr>
          <a:xfrm>
            <a:off x="4174587" y="6408783"/>
            <a:ext cx="38427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ISSC 2022, beyond LEO, San Luis Obispo, May 2022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9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8" name="Google Shape;278;p9"/>
          <p:cNvSpPr txBox="1">
            <a:spLocks noGrp="1"/>
          </p:cNvSpPr>
          <p:nvPr>
            <p:ph type="body" idx="1"/>
          </p:nvPr>
        </p:nvSpPr>
        <p:spPr>
          <a:xfrm>
            <a:off x="159500" y="1704200"/>
            <a:ext cx="10709700" cy="44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19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Garamond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Bulkhead fitting</a:t>
            </a:r>
          </a:p>
          <a:p>
            <a:pPr marL="91440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Garamond"/>
              <a:buChar char="○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Creating sufficient seals on bottle caps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2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Garamond"/>
              <a:buChar char="■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Overcame this issue by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0" lvl="3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Garamond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Soda bottle threads are universal across all brands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0" lvl="3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Garamond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some have Inner Protrusions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0" lvl="3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Garamond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gaskets that worked with caps that had no inner protrusion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0" lvl="3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one interchangeable cap seal for all tests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Garamond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 in the system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Garamond"/>
              <a:buChar char="○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Designed a way to vent the air while filling the bottle with water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2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Garamond"/>
              <a:buChar char="■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a system with the water inlet and air outlet at the </a:t>
            </a:r>
          </a:p>
          <a:p>
            <a:pPr marL="100965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bottom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2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Garamond"/>
              <a:buChar char="■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 outlet was a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teflon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tube that drew out of the top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endParaRPr sz="2100" dirty="0">
              <a:highlight>
                <a:srgbClr val="FFFF00"/>
              </a:highlight>
            </a:endParaRPr>
          </a:p>
        </p:txBody>
      </p:sp>
      <p:sp>
        <p:nvSpPr>
          <p:cNvPr id="279" name="Google Shape;279;p9"/>
          <p:cNvSpPr txBox="1">
            <a:spLocks noGrp="1"/>
          </p:cNvSpPr>
          <p:nvPr>
            <p:ph type="ftr" idx="11"/>
          </p:nvPr>
        </p:nvSpPr>
        <p:spPr>
          <a:xfrm>
            <a:off x="4267200" y="6595600"/>
            <a:ext cx="39534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280" name="Google Shape;280;p9"/>
          <p:cNvPicPr preferRelativeResize="0"/>
          <p:nvPr/>
        </p:nvPicPr>
        <p:blipFill rotWithShape="1">
          <a:blip r:embed="rId3">
            <a:alphaModFix/>
          </a:blip>
          <a:srcRect l="55300" t="51905" r="40917" b="34509"/>
          <a:stretch/>
        </p:blipFill>
        <p:spPr>
          <a:xfrm>
            <a:off x="8641221" y="4649704"/>
            <a:ext cx="970675" cy="18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9"/>
          <p:cNvPicPr preferRelativeResize="0"/>
          <p:nvPr/>
        </p:nvPicPr>
        <p:blipFill rotWithShape="1">
          <a:blip r:embed="rId4">
            <a:alphaModFix/>
          </a:blip>
          <a:srcRect l="31358" t="29069" r="51888" b="18466"/>
          <a:stretch/>
        </p:blipFill>
        <p:spPr>
          <a:xfrm rot="10800000" flipH="1">
            <a:off x="9959475" y="3277324"/>
            <a:ext cx="2232523" cy="296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9"/>
          <p:cNvPicPr preferRelativeResize="0"/>
          <p:nvPr/>
        </p:nvPicPr>
        <p:blipFill rotWithShape="1">
          <a:blip r:embed="rId5">
            <a:alphaModFix/>
          </a:blip>
          <a:srcRect l="24338" t="23124" r="43734" b="26669"/>
          <a:stretch/>
        </p:blipFill>
        <p:spPr>
          <a:xfrm>
            <a:off x="9959475" y="1323775"/>
            <a:ext cx="2232523" cy="195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9"/>
          <p:cNvPicPr preferRelativeResize="0"/>
          <p:nvPr/>
        </p:nvPicPr>
        <p:blipFill rotWithShape="1">
          <a:blip r:embed="rId6">
            <a:alphaModFix/>
          </a:blip>
          <a:srcRect l="27494" t="20252" r="25186" b="16868"/>
          <a:stretch/>
        </p:blipFill>
        <p:spPr>
          <a:xfrm>
            <a:off x="8520825" y="1508200"/>
            <a:ext cx="1091071" cy="108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9"/>
          <p:cNvPicPr preferRelativeResize="0"/>
          <p:nvPr/>
        </p:nvPicPr>
        <p:blipFill rotWithShape="1">
          <a:blip r:embed="rId7">
            <a:alphaModFix/>
          </a:blip>
          <a:srcRect l="35106" t="18666" r="37494" b="16474"/>
          <a:stretch/>
        </p:blipFill>
        <p:spPr>
          <a:xfrm>
            <a:off x="7476975" y="1508200"/>
            <a:ext cx="1043850" cy="108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"/>
          <p:cNvSpPr txBox="1">
            <a:spLocks noGrp="1"/>
          </p:cNvSpPr>
          <p:nvPr>
            <p:ph type="title"/>
          </p:nvPr>
        </p:nvSpPr>
        <p:spPr>
          <a:xfrm>
            <a:off x="5241375" y="1143000"/>
            <a:ext cx="6544200" cy="7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Methods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0" name="Google Shape;290;p10"/>
          <p:cNvSpPr txBox="1">
            <a:spLocks noGrp="1"/>
          </p:cNvSpPr>
          <p:nvPr>
            <p:ph type="body" idx="1"/>
          </p:nvPr>
        </p:nvSpPr>
        <p:spPr>
          <a:xfrm>
            <a:off x="4723550" y="1945375"/>
            <a:ext cx="7062000" cy="44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Tested containers at various pressures 	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3302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Held each pressure for 60 seconds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2" indent="-293369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■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Tested for leaks frequently using dry paper towels and monitoring the pressure gauge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3302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the pressure in approximately 10 psi increments until failure 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1" name="Google Shape;291;p10"/>
          <p:cNvSpPr txBox="1">
            <a:spLocks noGrp="1"/>
          </p:cNvSpPr>
          <p:nvPr>
            <p:ph type="ftr" idx="11"/>
          </p:nvPr>
        </p:nvSpPr>
        <p:spPr>
          <a:xfrm>
            <a:off x="4267200" y="6595600"/>
            <a:ext cx="41388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292" name="Google Shape;292;p10"/>
          <p:cNvPicPr preferRelativeResize="0"/>
          <p:nvPr/>
        </p:nvPicPr>
        <p:blipFill rotWithShape="1">
          <a:blip r:embed="rId3">
            <a:alphaModFix/>
          </a:blip>
          <a:srcRect l="23413" t="16669" r="44266" b="6548"/>
          <a:stretch/>
        </p:blipFill>
        <p:spPr>
          <a:xfrm>
            <a:off x="126300" y="1206150"/>
            <a:ext cx="4033018" cy="5389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1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8" name="Google Shape;298;p11"/>
          <p:cNvSpPr txBox="1">
            <a:spLocks noGrp="1"/>
          </p:cNvSpPr>
          <p:nvPr>
            <p:ph type="ftr" idx="11"/>
          </p:nvPr>
        </p:nvSpPr>
        <p:spPr>
          <a:xfrm>
            <a:off x="4267200" y="6595600"/>
            <a:ext cx="43506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299" name="Google Shape;299;p11"/>
          <p:cNvPicPr preferRelativeResize="0"/>
          <p:nvPr/>
        </p:nvPicPr>
        <p:blipFill rotWithShape="1">
          <a:blip r:embed="rId3">
            <a:alphaModFix/>
          </a:blip>
          <a:srcRect l="20711" t="27425" r="21898" b="22481"/>
          <a:stretch/>
        </p:blipFill>
        <p:spPr>
          <a:xfrm>
            <a:off x="1114375" y="1773875"/>
            <a:ext cx="9820771" cy="482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5647" y="2426625"/>
            <a:ext cx="11885750" cy="371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2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6" name="Google Shape;306;p12"/>
          <p:cNvSpPr txBox="1">
            <a:spLocks noGrp="1"/>
          </p:cNvSpPr>
          <p:nvPr>
            <p:ph type="ftr" idx="11"/>
          </p:nvPr>
        </p:nvSpPr>
        <p:spPr>
          <a:xfrm>
            <a:off x="4267200" y="6595600"/>
            <a:ext cx="43506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307" name="Google Shape;307;p12"/>
          <p:cNvPicPr preferRelativeResize="0"/>
          <p:nvPr/>
        </p:nvPicPr>
        <p:blipFill rotWithShape="1">
          <a:blip r:embed="rId5">
            <a:alphaModFix/>
          </a:blip>
          <a:srcRect l="21684" t="31647" r="13237"/>
          <a:stretch/>
        </p:blipFill>
        <p:spPr>
          <a:xfrm>
            <a:off x="6407575" y="2331107"/>
            <a:ext cx="5322061" cy="4192301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12"/>
          <p:cNvSpPr txBox="1"/>
          <p:nvPr/>
        </p:nvSpPr>
        <p:spPr>
          <a:xfrm>
            <a:off x="1877863" y="1427600"/>
            <a:ext cx="2723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Garamond"/>
                <a:cs typeface="Times New Roman" panose="02020603050405020304" pitchFamily="18" charset="0"/>
                <a:sym typeface="Garamond"/>
              </a:rPr>
              <a:t>Bottle 3 </a:t>
            </a:r>
            <a:endParaRPr sz="21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Garamond"/>
              <a:cs typeface="Times New Roman" panose="02020603050405020304" pitchFamily="18" charset="0"/>
              <a:sym typeface="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Garamond"/>
                <a:cs typeface="Times New Roman" panose="02020603050405020304" pitchFamily="18" charset="0"/>
                <a:sym typeface="Garamond"/>
              </a:rPr>
              <a:t>Rupture</a:t>
            </a:r>
            <a:endParaRPr sz="21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Garamond"/>
              <a:cs typeface="Times New Roman" panose="02020603050405020304" pitchFamily="18" charset="0"/>
              <a:sym typeface="Garamond"/>
            </a:endParaRPr>
          </a:p>
        </p:txBody>
      </p:sp>
      <p:sp>
        <p:nvSpPr>
          <p:cNvPr id="309" name="Google Shape;309;p12"/>
          <p:cNvSpPr txBox="1"/>
          <p:nvPr/>
        </p:nvSpPr>
        <p:spPr>
          <a:xfrm>
            <a:off x="7095960" y="1427600"/>
            <a:ext cx="3945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Garamond"/>
                <a:cs typeface="Times New Roman" panose="02020603050405020304" pitchFamily="18" charset="0"/>
                <a:sym typeface="Garamond"/>
              </a:rPr>
              <a:t>Bottle 2</a:t>
            </a:r>
            <a:endParaRPr sz="21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Garamond"/>
              <a:cs typeface="Times New Roman" panose="02020603050405020304" pitchFamily="18" charset="0"/>
              <a:sym typeface="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Garamond"/>
                <a:cs typeface="Times New Roman" panose="02020603050405020304" pitchFamily="18" charset="0"/>
                <a:sym typeface="Garamond"/>
              </a:rPr>
              <a:t>Hydroforming</a:t>
            </a:r>
            <a:endParaRPr sz="21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Garamond"/>
              <a:cs typeface="Times New Roman" panose="02020603050405020304" pitchFamily="18" charset="0"/>
              <a:sym typeface="Garamond"/>
            </a:endParaRPr>
          </a:p>
        </p:txBody>
      </p:sp>
      <p:pic>
        <p:nvPicPr>
          <p:cNvPr id="2" name="Trial 3 explosion">
            <a:hlinkClick r:id="" action="ppaction://media"/>
            <a:extLst>
              <a:ext uri="{FF2B5EF4-FFF2-40B4-BE49-F238E27FC236}">
                <a16:creationId xmlns:a16="http://schemas.microsoft.com/office/drawing/2014/main" id="{EC77DB87-4AEA-447A-81FE-7B9733895A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66049" y="2331107"/>
            <a:ext cx="2358169" cy="4192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3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6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Findings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" name="Google Shape;316;p13"/>
          <p:cNvSpPr txBox="1">
            <a:spLocks noGrp="1"/>
          </p:cNvSpPr>
          <p:nvPr>
            <p:ph type="body" idx="1"/>
          </p:nvPr>
        </p:nvSpPr>
        <p:spPr>
          <a:xfrm>
            <a:off x="1242050" y="1706150"/>
            <a:ext cx="9911100" cy="419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sz="1800" b="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a system that can be used to safely and accurately pressure test a container 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Had persistent leaks and had to modify the fabricated cap seal several times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Reached a Maximum pressure of 185 psi (with Bottle 1) out of all the experiments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Bottle 1 failed at the cap, indicating that the walls of the bottle could have withstood higher pressures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containers had significant hydroforming prior to rupture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sz="1800" b="0" dirty="0"/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sz="1800" b="0" dirty="0"/>
          </a:p>
          <a:p>
            <a:pPr marL="34290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1800" b="0" dirty="0"/>
          </a:p>
        </p:txBody>
      </p:sp>
      <p:sp>
        <p:nvSpPr>
          <p:cNvPr id="317" name="Google Shape;317;p13"/>
          <p:cNvSpPr txBox="1">
            <a:spLocks noGrp="1"/>
          </p:cNvSpPr>
          <p:nvPr>
            <p:ph type="ftr" idx="11"/>
          </p:nvPr>
        </p:nvSpPr>
        <p:spPr>
          <a:xfrm>
            <a:off x="4267200" y="6595600"/>
            <a:ext cx="39798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ISSC 2022 beyond LEO, San Luis Obispo, May 2022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4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6000" cy="715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" name="Google Shape;323;p14"/>
          <p:cNvSpPr txBox="1">
            <a:spLocks noGrp="1"/>
          </p:cNvSpPr>
          <p:nvPr>
            <p:ph type="body" idx="1"/>
          </p:nvPr>
        </p:nvSpPr>
        <p:spPr>
          <a:xfrm>
            <a:off x="609600" y="1945369"/>
            <a:ext cx="11175900" cy="44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 of concept in the system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move onto testing the higher pressure storage tanks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Modular System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add alternate components for unique configurations including using 3000 psi rated gauge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Hydroforming should not be an issue with the stainless steel gas storage tanks rated to withstand up to 2000 psi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sz="2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sz="2100" dirty="0">
              <a:solidFill>
                <a:srgbClr val="A886E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sz="1700" b="0" dirty="0">
              <a:solidFill>
                <a:srgbClr val="A886E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sz="1800" b="0" dirty="0"/>
          </a:p>
          <a:p>
            <a:pPr marL="342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 dirty="0"/>
          </a:p>
        </p:txBody>
      </p:sp>
      <p:sp>
        <p:nvSpPr>
          <p:cNvPr id="324" name="Google Shape;324;p14"/>
          <p:cNvSpPr txBox="1">
            <a:spLocks noGrp="1"/>
          </p:cNvSpPr>
          <p:nvPr>
            <p:ph type="ftr" idx="11"/>
          </p:nvPr>
        </p:nvSpPr>
        <p:spPr>
          <a:xfrm>
            <a:off x="3835125" y="6595600"/>
            <a:ext cx="41640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ISSC 2022 beyond LEO, San Luis Obispo, May 2022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5"/>
          <p:cNvSpPr txBox="1">
            <a:spLocks noGrp="1"/>
          </p:cNvSpPr>
          <p:nvPr>
            <p:ph type="title"/>
          </p:nvPr>
        </p:nvSpPr>
        <p:spPr>
          <a:xfrm>
            <a:off x="609600" y="1143001"/>
            <a:ext cx="111759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 Steps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0" name="Google Shape;330;p15"/>
          <p:cNvSpPr txBox="1">
            <a:spLocks noGrp="1"/>
          </p:cNvSpPr>
          <p:nvPr>
            <p:ph type="body" idx="1"/>
          </p:nvPr>
        </p:nvSpPr>
        <p:spPr>
          <a:xfrm>
            <a:off x="609600" y="1730669"/>
            <a:ext cx="11175900" cy="44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Hydrostatic testing of the gas storage tanks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Utilizing most of the current experimental setup with some changes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2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2100"/>
              <a:buChar char="○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need for fabricated seals since pipe fittings can directly attach to the tanks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2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2100"/>
              <a:buChar char="○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hydraulic line setup since the tanks have separate inlet and outlet ports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Garamond"/>
              <a:buChar char="■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Designing a system to prevent implosion of lightweight balloon tanks during draining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2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100"/>
              <a:buChar char="○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Determined several potential solutions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Solenoid valve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Motorized ball valve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Vacuum breaker valve 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80"/>
              <a:buNone/>
            </a:pPr>
            <a:endParaRPr sz="2100" dirty="0"/>
          </a:p>
          <a:p>
            <a:pPr marL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 sz="1800" b="0" dirty="0">
              <a:highlight>
                <a:srgbClr val="FFFF00"/>
              </a:highlight>
            </a:endParaRPr>
          </a:p>
        </p:txBody>
      </p:sp>
      <p:sp>
        <p:nvSpPr>
          <p:cNvPr id="331" name="Google Shape;331;p15"/>
          <p:cNvSpPr txBox="1">
            <a:spLocks noGrp="1"/>
          </p:cNvSpPr>
          <p:nvPr>
            <p:ph type="ftr" idx="11"/>
          </p:nvPr>
        </p:nvSpPr>
        <p:spPr>
          <a:xfrm>
            <a:off x="4267199" y="6595596"/>
            <a:ext cx="3831771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ISSC 2022 beyond LEO, San Luis Obispo, May 2022</a:t>
            </a:r>
            <a:endParaRPr dirty="0"/>
          </a:p>
        </p:txBody>
      </p:sp>
      <p:pic>
        <p:nvPicPr>
          <p:cNvPr id="332" name="Google Shape;332;p15"/>
          <p:cNvPicPr preferRelativeResize="0"/>
          <p:nvPr/>
        </p:nvPicPr>
        <p:blipFill rotWithShape="1">
          <a:blip r:embed="rId3">
            <a:alphaModFix/>
          </a:blip>
          <a:srcRect l="54607" t="49597" r="39355" b="32735"/>
          <a:stretch/>
        </p:blipFill>
        <p:spPr>
          <a:xfrm>
            <a:off x="13096676" y="5409813"/>
            <a:ext cx="1600123" cy="263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5"/>
          <p:cNvPicPr preferRelativeResize="0"/>
          <p:nvPr/>
        </p:nvPicPr>
        <p:blipFill rotWithShape="1">
          <a:blip r:embed="rId4">
            <a:alphaModFix/>
          </a:blip>
          <a:srcRect l="70720" t="41705" r="13086" b="51698"/>
          <a:stretch/>
        </p:blipFill>
        <p:spPr>
          <a:xfrm>
            <a:off x="6667426" y="4390350"/>
            <a:ext cx="4710999" cy="1439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6"/>
          <p:cNvSpPr txBox="1">
            <a:spLocks noGrp="1"/>
          </p:cNvSpPr>
          <p:nvPr>
            <p:ph type="title"/>
          </p:nvPr>
        </p:nvSpPr>
        <p:spPr>
          <a:xfrm>
            <a:off x="508000" y="1143001"/>
            <a:ext cx="111759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9" name="Google Shape;339;p16"/>
          <p:cNvSpPr txBox="1">
            <a:spLocks noGrp="1"/>
          </p:cNvSpPr>
          <p:nvPr>
            <p:ph type="body" idx="1"/>
          </p:nvPr>
        </p:nvSpPr>
        <p:spPr>
          <a:xfrm>
            <a:off x="609600" y="1945369"/>
            <a:ext cx="11176000" cy="446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endParaRPr/>
          </a:p>
          <a:p>
            <a:pPr marL="342900" lvl="0" indent="-23622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80"/>
              <a:buNone/>
            </a:pPr>
            <a:endParaRPr/>
          </a:p>
        </p:txBody>
      </p:sp>
      <p:sp>
        <p:nvSpPr>
          <p:cNvPr id="340" name="Google Shape;340;p16"/>
          <p:cNvSpPr txBox="1">
            <a:spLocks noGrp="1"/>
          </p:cNvSpPr>
          <p:nvPr>
            <p:ph type="ftr" idx="11"/>
          </p:nvPr>
        </p:nvSpPr>
        <p:spPr>
          <a:xfrm>
            <a:off x="4267200" y="6595600"/>
            <a:ext cx="39687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ISSC 2022 beyond LEO, San Luis Obispo, May 2022</a:t>
            </a:r>
            <a:endParaRPr/>
          </a:p>
        </p:txBody>
      </p:sp>
      <p:pic>
        <p:nvPicPr>
          <p:cNvPr id="341" name="Google Shape;341;p16"/>
          <p:cNvPicPr preferRelativeResize="0"/>
          <p:nvPr/>
        </p:nvPicPr>
        <p:blipFill rotWithShape="1">
          <a:blip r:embed="rId3">
            <a:alphaModFix/>
          </a:blip>
          <a:srcRect l="20711" t="27425" r="21898" b="22481"/>
          <a:stretch/>
        </p:blipFill>
        <p:spPr>
          <a:xfrm>
            <a:off x="1185563" y="1766213"/>
            <a:ext cx="9820771" cy="482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760</Words>
  <Application>Microsoft Office PowerPoint</Application>
  <PresentationFormat>Widescreen</PresentationFormat>
  <Paragraphs>130</Paragraphs>
  <Slides>16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Times New Roman</vt:lpstr>
      <vt:lpstr>Calibri</vt:lpstr>
      <vt:lpstr>Arial</vt:lpstr>
      <vt:lpstr>Garamond</vt:lpstr>
      <vt:lpstr>Noto Sans Symbols</vt:lpstr>
      <vt:lpstr>Office Theme</vt:lpstr>
      <vt:lpstr>2_Stream</vt:lpstr>
      <vt:lpstr>PowerPoint Presentation</vt:lpstr>
      <vt:lpstr>Presentation Outline</vt:lpstr>
      <vt:lpstr>Big Picture</vt:lpstr>
      <vt:lpstr>Background</vt:lpstr>
      <vt:lpstr>PEM Testing</vt:lpstr>
      <vt:lpstr>PEM Pressure Tests</vt:lpstr>
      <vt:lpstr>Further Background</vt:lpstr>
      <vt:lpstr>Objectives</vt:lpstr>
      <vt:lpstr>Challenges</vt:lpstr>
      <vt:lpstr>Experimental Methods</vt:lpstr>
      <vt:lpstr>Results</vt:lpstr>
      <vt:lpstr>Results</vt:lpstr>
      <vt:lpstr>Findings</vt:lpstr>
      <vt:lpstr>Discussion</vt:lpstr>
      <vt:lpstr>Next Steps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Ronnie</dc:creator>
  <cp:lastModifiedBy>Sabatino, Ronnie Joseph - (ronaldjsabatino)</cp:lastModifiedBy>
  <cp:revision>2</cp:revision>
  <dcterms:modified xsi:type="dcterms:W3CDTF">2022-04-27T02:39:27Z</dcterms:modified>
</cp:coreProperties>
</file>