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385_0.xml" ContentType="application/vnd.ms-powerpoint.comments+xml"/>
  <Override PartName="/ppt/comments/modernComment_53A_E3ACAF02.xml" ContentType="application/vnd.ms-powerpoint.comments+xml"/>
  <Override PartName="/ppt/comments/modernComment_535_35276692.xml" ContentType="application/vnd.ms-powerpoint.comments+xml"/>
  <Override PartName="/ppt/comments/modernComment_539_EA9477ED.xml" ContentType="application/vnd.ms-powerpoint.comments+xml"/>
  <Override PartName="/ppt/comments/modernComment_53D_C2D28E6.xml" ContentType="application/vnd.ms-powerpoint.comments+xml"/>
  <Override PartName="/ppt/comments/modernComment_53E_93C9DD2F.xml" ContentType="application/vnd.ms-powerpoint.comments+xml"/>
  <Override PartName="/ppt/comments/modernComment_537_D18BBD98.xml" ContentType="application/vnd.ms-powerpoint.comments+xml"/>
  <Override PartName="/ppt/comments/modernComment_53B_4BCF435.xml" ContentType="application/vnd.ms-powerpoint.comments+xml"/>
  <Override PartName="/ppt/comments/modernComment_53C_44CF9647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901" r:id="rId3"/>
    <p:sldId id="1323" r:id="rId4"/>
    <p:sldId id="1338" r:id="rId5"/>
    <p:sldId id="1333" r:id="rId6"/>
    <p:sldId id="1337" r:id="rId7"/>
    <p:sldId id="1341" r:id="rId8"/>
    <p:sldId id="1334" r:id="rId9"/>
    <p:sldId id="1342" r:id="rId10"/>
    <p:sldId id="1343" r:id="rId11"/>
    <p:sldId id="1335" r:id="rId12"/>
    <p:sldId id="1339" r:id="rId13"/>
    <p:sldId id="1344" r:id="rId14"/>
    <p:sldId id="1340" r:id="rId15"/>
    <p:sldId id="133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60022F-2418-74C0-7286-48E058F1C84F}" name="Ogden, Gregory E - (gogden)" initials="OGE(" userId="S::gogden@email.arizona.edu::942568be-0258-4808-a44f-ea6c43195e05" providerId="AD"/>
  <p188:author id="{F083C89D-2926-950F-4D41-31E6408C36C7}" name="Khan, Alyza Muzaffar - (alyzamk)" initials="KAM(" userId="S::alyzamk@email.arizona.edu::3d6b4376-80fd-4e59-b5d3-54f6b257ac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0B"/>
    <a:srgbClr val="3D5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BD38B-ABB9-42A4-BFC2-5C6736E104A4}" v="51" dt="2022-04-27T02:44:01.7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58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gden, Gregory E - (gogden)" userId="942568be-0258-4808-a44f-ea6c43195e05" providerId="ADAL" clId="{47BBD38B-ABB9-42A4-BFC2-5C6736E104A4}"/>
    <pc:docChg chg="undo custSel modSld">
      <pc:chgData name="Ogden, Gregory E - (gogden)" userId="942568be-0258-4808-a44f-ea6c43195e05" providerId="ADAL" clId="{47BBD38B-ABB9-42A4-BFC2-5C6736E104A4}" dt="2022-04-27T02:46:08.310" v="162" actId="6549"/>
      <pc:docMkLst>
        <pc:docMk/>
      </pc:docMkLst>
      <pc:sldChg chg="modSp">
        <pc:chgData name="Ogden, Gregory E - (gogden)" userId="942568be-0258-4808-a44f-ea6c43195e05" providerId="ADAL" clId="{47BBD38B-ABB9-42A4-BFC2-5C6736E104A4}" dt="2022-04-27T02:28:49.020" v="15" actId="20577"/>
        <pc:sldMkLst>
          <pc:docMk/>
          <pc:sldMk cId="3515596184" sldId="1335"/>
        </pc:sldMkLst>
        <pc:spChg chg="mod">
          <ac:chgData name="Ogden, Gregory E - (gogden)" userId="942568be-0258-4808-a44f-ea6c43195e05" providerId="ADAL" clId="{47BBD38B-ABB9-42A4-BFC2-5C6736E104A4}" dt="2022-04-27T02:28:49.020" v="15" actId="20577"/>
          <ac:spMkLst>
            <pc:docMk/>
            <pc:sldMk cId="3515596184" sldId="1335"/>
            <ac:spMk id="2" creationId="{3D70426D-E023-442C-8138-F163CA453F20}"/>
          </ac:spMkLst>
        </pc:spChg>
      </pc:sldChg>
      <pc:sldChg chg="modSp mod">
        <pc:chgData name="Ogden, Gregory E - (gogden)" userId="942568be-0258-4808-a44f-ea6c43195e05" providerId="ADAL" clId="{47BBD38B-ABB9-42A4-BFC2-5C6736E104A4}" dt="2022-04-27T02:46:08.310" v="162" actId="6549"/>
        <pc:sldMkLst>
          <pc:docMk/>
          <pc:sldMk cId="79492149" sldId="1339"/>
        </pc:sldMkLst>
        <pc:graphicFrameChg chg="modGraphic">
          <ac:chgData name="Ogden, Gregory E - (gogden)" userId="942568be-0258-4808-a44f-ea6c43195e05" providerId="ADAL" clId="{47BBD38B-ABB9-42A4-BFC2-5C6736E104A4}" dt="2022-04-27T02:46:08.310" v="162" actId="6549"/>
          <ac:graphicFrameMkLst>
            <pc:docMk/>
            <pc:sldMk cId="79492149" sldId="1339"/>
            <ac:graphicFrameMk id="5" creationId="{57ADBA8F-11BC-7185-0CE0-EC17967F1278}"/>
          </ac:graphicFrameMkLst>
        </pc:graphicFrameChg>
      </pc:sldChg>
      <pc:sldChg chg="addSp delSp modSp mod delAnim modAnim">
        <pc:chgData name="Ogden, Gregory E - (gogden)" userId="942568be-0258-4808-a44f-ea6c43195e05" providerId="ADAL" clId="{47BBD38B-ABB9-42A4-BFC2-5C6736E104A4}" dt="2022-04-27T02:44:36.322" v="131" actId="1076"/>
        <pc:sldMkLst>
          <pc:docMk/>
          <pc:sldMk cId="2479480111" sldId="1342"/>
        </pc:sldMkLst>
        <pc:spChg chg="mod">
          <ac:chgData name="Ogden, Gregory E - (gogden)" userId="942568be-0258-4808-a44f-ea6c43195e05" providerId="ADAL" clId="{47BBD38B-ABB9-42A4-BFC2-5C6736E104A4}" dt="2022-04-27T02:41:02.465" v="89" actId="1076"/>
          <ac:spMkLst>
            <pc:docMk/>
            <pc:sldMk cId="2479480111" sldId="1342"/>
            <ac:spMk id="2" creationId="{DABF490C-67DB-72C7-F4BF-D5755032C608}"/>
          </ac:spMkLst>
        </pc:spChg>
        <pc:spChg chg="mod">
          <ac:chgData name="Ogden, Gregory E - (gogden)" userId="942568be-0258-4808-a44f-ea6c43195e05" providerId="ADAL" clId="{47BBD38B-ABB9-42A4-BFC2-5C6736E104A4}" dt="2022-04-27T02:44:12.826" v="126" actId="1076"/>
          <ac:spMkLst>
            <pc:docMk/>
            <pc:sldMk cId="2479480111" sldId="1342"/>
            <ac:spMk id="4" creationId="{90FE7486-42F0-578F-457A-E1E810B83201}"/>
          </ac:spMkLst>
        </pc:spChg>
        <pc:spChg chg="add mod">
          <ac:chgData name="Ogden, Gregory E - (gogden)" userId="942568be-0258-4808-a44f-ea6c43195e05" providerId="ADAL" clId="{47BBD38B-ABB9-42A4-BFC2-5C6736E104A4}" dt="2022-04-27T02:44:01.766" v="120" actId="571"/>
          <ac:spMkLst>
            <pc:docMk/>
            <pc:sldMk cId="2479480111" sldId="1342"/>
            <ac:spMk id="20" creationId="{39E90574-9F89-4A2D-9129-D6C2A3C716E6}"/>
          </ac:spMkLst>
        </pc:spChg>
        <pc:graphicFrameChg chg="add del mod">
          <ac:chgData name="Ogden, Gregory E - (gogden)" userId="942568be-0258-4808-a44f-ea6c43195e05" providerId="ADAL" clId="{47BBD38B-ABB9-42A4-BFC2-5C6736E104A4}" dt="2022-04-27T02:37:52.960" v="46" actId="478"/>
          <ac:graphicFrameMkLst>
            <pc:docMk/>
            <pc:sldMk cId="2479480111" sldId="1342"/>
            <ac:graphicFrameMk id="10" creationId="{00000000-0008-0000-0D00-000019000000}"/>
          </ac:graphicFrameMkLst>
        </pc:graphicFrameChg>
        <pc:graphicFrameChg chg="add mod">
          <ac:chgData name="Ogden, Gregory E - (gogden)" userId="942568be-0258-4808-a44f-ea6c43195e05" providerId="ADAL" clId="{47BBD38B-ABB9-42A4-BFC2-5C6736E104A4}" dt="2022-04-27T02:39:25.741" v="60"/>
          <ac:graphicFrameMkLst>
            <pc:docMk/>
            <pc:sldMk cId="2479480111" sldId="1342"/>
            <ac:graphicFrameMk id="14" creationId="{00000000-0008-0000-0D00-00001C000000}"/>
          </ac:graphicFrameMkLst>
        </pc:graphicFrameChg>
        <pc:graphicFrameChg chg="add mod">
          <ac:chgData name="Ogden, Gregory E - (gogden)" userId="942568be-0258-4808-a44f-ea6c43195e05" providerId="ADAL" clId="{47BBD38B-ABB9-42A4-BFC2-5C6736E104A4}" dt="2022-04-27T02:40:13.640" v="77"/>
          <ac:graphicFrameMkLst>
            <pc:docMk/>
            <pc:sldMk cId="2479480111" sldId="1342"/>
            <ac:graphicFrameMk id="16" creationId="{00000000-0008-0000-0D00-00001E000000}"/>
          </ac:graphicFrameMkLst>
        </pc:graphicFrameChg>
        <pc:picChg chg="add mod">
          <ac:chgData name="Ogden, Gregory E - (gogden)" userId="942568be-0258-4808-a44f-ea6c43195e05" providerId="ADAL" clId="{47BBD38B-ABB9-42A4-BFC2-5C6736E104A4}" dt="2022-04-27T02:44:36.322" v="131" actId="1076"/>
          <ac:picMkLst>
            <pc:docMk/>
            <pc:sldMk cId="2479480111" sldId="1342"/>
            <ac:picMk id="5" creationId="{4630614B-9F69-400E-AD7C-CDB8482A6022}"/>
          </ac:picMkLst>
        </pc:picChg>
        <pc:picChg chg="add del mod">
          <ac:chgData name="Ogden, Gregory E - (gogden)" userId="942568be-0258-4808-a44f-ea6c43195e05" providerId="ADAL" clId="{47BBD38B-ABB9-42A4-BFC2-5C6736E104A4}" dt="2022-04-27T02:38:44.171" v="54" actId="478"/>
          <ac:picMkLst>
            <pc:docMk/>
            <pc:sldMk cId="2479480111" sldId="1342"/>
            <ac:picMk id="6" creationId="{D849C51D-D3F0-45C8-B7FB-2302F5E7C7DC}"/>
          </ac:picMkLst>
        </pc:picChg>
        <pc:picChg chg="del">
          <ac:chgData name="Ogden, Gregory E - (gogden)" userId="942568be-0258-4808-a44f-ea6c43195e05" providerId="ADAL" clId="{47BBD38B-ABB9-42A4-BFC2-5C6736E104A4}" dt="2022-04-27T02:35:01.982" v="20" actId="478"/>
          <ac:picMkLst>
            <pc:docMk/>
            <pc:sldMk cId="2479480111" sldId="1342"/>
            <ac:picMk id="7" creationId="{53AD86FE-B242-4571-5CDB-AA1621515089}"/>
          </ac:picMkLst>
        </pc:picChg>
        <pc:picChg chg="add del mod">
          <ac:chgData name="Ogden, Gregory E - (gogden)" userId="942568be-0258-4808-a44f-ea6c43195e05" providerId="ADAL" clId="{47BBD38B-ABB9-42A4-BFC2-5C6736E104A4}" dt="2022-04-27T02:39:03.293" v="57" actId="478"/>
          <ac:picMkLst>
            <pc:docMk/>
            <pc:sldMk cId="2479480111" sldId="1342"/>
            <ac:picMk id="8" creationId="{7A9F4371-5EB0-45A3-8B6F-B19264A6FF1F}"/>
          </ac:picMkLst>
        </pc:picChg>
        <pc:picChg chg="del mod">
          <ac:chgData name="Ogden, Gregory E - (gogden)" userId="942568be-0258-4808-a44f-ea6c43195e05" providerId="ADAL" clId="{47BBD38B-ABB9-42A4-BFC2-5C6736E104A4}" dt="2022-04-27T02:39:41.367" v="66" actId="478"/>
          <ac:picMkLst>
            <pc:docMk/>
            <pc:sldMk cId="2479480111" sldId="1342"/>
            <ac:picMk id="9" creationId="{9A5851F2-16C5-128F-F6B6-D0506530B3C6}"/>
          </ac:picMkLst>
        </pc:picChg>
        <pc:picChg chg="del mod">
          <ac:chgData name="Ogden, Gregory E - (gogden)" userId="942568be-0258-4808-a44f-ea6c43195e05" providerId="ADAL" clId="{47BBD38B-ABB9-42A4-BFC2-5C6736E104A4}" dt="2022-04-27T02:39:44.400" v="68" actId="478"/>
          <ac:picMkLst>
            <pc:docMk/>
            <pc:sldMk cId="2479480111" sldId="1342"/>
            <ac:picMk id="11" creationId="{947CD0D1-6DC7-56E0-F7E7-1347F939DA61}"/>
          </ac:picMkLst>
        </pc:picChg>
        <pc:picChg chg="add mod">
          <ac:chgData name="Ogden, Gregory E - (gogden)" userId="942568be-0258-4808-a44f-ea6c43195e05" providerId="ADAL" clId="{47BBD38B-ABB9-42A4-BFC2-5C6736E104A4}" dt="2022-04-27T02:44:32.210" v="130" actId="1076"/>
          <ac:picMkLst>
            <pc:docMk/>
            <pc:sldMk cId="2479480111" sldId="1342"/>
            <ac:picMk id="12" creationId="{6B25C54E-9EDA-4E43-AF23-36A83AC8983F}"/>
          </ac:picMkLst>
        </pc:picChg>
        <pc:picChg chg="del mod">
          <ac:chgData name="Ogden, Gregory E - (gogden)" userId="942568be-0258-4808-a44f-ea6c43195e05" providerId="ADAL" clId="{47BBD38B-ABB9-42A4-BFC2-5C6736E104A4}" dt="2022-04-27T02:39:41.367" v="66" actId="478"/>
          <ac:picMkLst>
            <pc:docMk/>
            <pc:sldMk cId="2479480111" sldId="1342"/>
            <ac:picMk id="13" creationId="{53AF0425-E402-8FAF-FBE9-587C1116667A}"/>
          </ac:picMkLst>
        </pc:picChg>
        <pc:picChg chg="del mod">
          <ac:chgData name="Ogden, Gregory E - (gogden)" userId="942568be-0258-4808-a44f-ea6c43195e05" providerId="ADAL" clId="{47BBD38B-ABB9-42A4-BFC2-5C6736E104A4}" dt="2022-04-27T02:39:44.400" v="68" actId="478"/>
          <ac:picMkLst>
            <pc:docMk/>
            <pc:sldMk cId="2479480111" sldId="1342"/>
            <ac:picMk id="15" creationId="{DECD1516-FEFD-B2EC-7444-E42338BC01CA}"/>
          </ac:picMkLst>
        </pc:picChg>
        <pc:picChg chg="add mod">
          <ac:chgData name="Ogden, Gregory E - (gogden)" userId="942568be-0258-4808-a44f-ea6c43195e05" providerId="ADAL" clId="{47BBD38B-ABB9-42A4-BFC2-5C6736E104A4}" dt="2022-04-27T02:44:28.962" v="129" actId="1076"/>
          <ac:picMkLst>
            <pc:docMk/>
            <pc:sldMk cId="2479480111" sldId="1342"/>
            <ac:picMk id="17" creationId="{1F96B00E-11C6-47F9-B3E0-CC68FB974D5C}"/>
          </ac:picMkLst>
        </pc:picChg>
        <pc:picChg chg="add mod">
          <ac:chgData name="Ogden, Gregory E - (gogden)" userId="942568be-0258-4808-a44f-ea6c43195e05" providerId="ADAL" clId="{47BBD38B-ABB9-42A4-BFC2-5C6736E104A4}" dt="2022-04-27T02:44:25.418" v="128" actId="1076"/>
          <ac:picMkLst>
            <pc:docMk/>
            <pc:sldMk cId="2479480111" sldId="1342"/>
            <ac:picMk id="18" creationId="{5C77F09D-EA33-4460-B0D2-34E3F4A8C5A1}"/>
          </ac:picMkLst>
        </pc:picChg>
        <pc:picChg chg="add mod">
          <ac:chgData name="Ogden, Gregory E - (gogden)" userId="942568be-0258-4808-a44f-ea6c43195e05" providerId="ADAL" clId="{47BBD38B-ABB9-42A4-BFC2-5C6736E104A4}" dt="2022-04-27T02:44:20.242" v="127" actId="1076"/>
          <ac:picMkLst>
            <pc:docMk/>
            <pc:sldMk cId="2479480111" sldId="1342"/>
            <ac:picMk id="19" creationId="{99AA5FDA-B741-4881-8658-E64B928E2F36}"/>
          </ac:picMkLst>
        </pc:picChg>
        <pc:picChg chg="add mod">
          <ac:chgData name="Ogden, Gregory E - (gogden)" userId="942568be-0258-4808-a44f-ea6c43195e05" providerId="ADAL" clId="{47BBD38B-ABB9-42A4-BFC2-5C6736E104A4}" dt="2022-04-27T02:44:01.766" v="120" actId="571"/>
          <ac:picMkLst>
            <pc:docMk/>
            <pc:sldMk cId="2479480111" sldId="1342"/>
            <ac:picMk id="21" creationId="{060EE8E1-5329-48CC-B666-C927C92F232C}"/>
          </ac:picMkLst>
        </pc:picChg>
        <pc:picChg chg="add mod">
          <ac:chgData name="Ogden, Gregory E - (gogden)" userId="942568be-0258-4808-a44f-ea6c43195e05" providerId="ADAL" clId="{47BBD38B-ABB9-42A4-BFC2-5C6736E104A4}" dt="2022-04-27T02:44:01.766" v="120" actId="571"/>
          <ac:picMkLst>
            <pc:docMk/>
            <pc:sldMk cId="2479480111" sldId="1342"/>
            <ac:picMk id="22" creationId="{17BEE38A-B140-429E-921F-C671CEB80C25}"/>
          </ac:picMkLst>
        </pc:picChg>
        <pc:picChg chg="add mod">
          <ac:chgData name="Ogden, Gregory E - (gogden)" userId="942568be-0258-4808-a44f-ea6c43195e05" providerId="ADAL" clId="{47BBD38B-ABB9-42A4-BFC2-5C6736E104A4}" dt="2022-04-27T02:44:01.766" v="120" actId="571"/>
          <ac:picMkLst>
            <pc:docMk/>
            <pc:sldMk cId="2479480111" sldId="1342"/>
            <ac:picMk id="23" creationId="{DE66B5A6-A9F3-4594-BEE4-D6479545B7AB}"/>
          </ac:picMkLst>
        </pc:picChg>
        <pc:picChg chg="add mod">
          <ac:chgData name="Ogden, Gregory E - (gogden)" userId="942568be-0258-4808-a44f-ea6c43195e05" providerId="ADAL" clId="{47BBD38B-ABB9-42A4-BFC2-5C6736E104A4}" dt="2022-04-27T02:44:01.766" v="120" actId="571"/>
          <ac:picMkLst>
            <pc:docMk/>
            <pc:sldMk cId="2479480111" sldId="1342"/>
            <ac:picMk id="24" creationId="{2D8B96E4-2237-43D1-A0D6-893A6E1B04D3}"/>
          </ac:picMkLst>
        </pc:picChg>
        <pc:picChg chg="add mod">
          <ac:chgData name="Ogden, Gregory E - (gogden)" userId="942568be-0258-4808-a44f-ea6c43195e05" providerId="ADAL" clId="{47BBD38B-ABB9-42A4-BFC2-5C6736E104A4}" dt="2022-04-27T02:44:01.766" v="120" actId="571"/>
          <ac:picMkLst>
            <pc:docMk/>
            <pc:sldMk cId="2479480111" sldId="1342"/>
            <ac:picMk id="25" creationId="{1BCC0D9F-7641-403F-9B97-60985105E39F}"/>
          </ac:picMkLst>
        </pc:picChg>
      </pc:sldChg>
      <pc:sldChg chg="modSp">
        <pc:chgData name="Ogden, Gregory E - (gogden)" userId="942568be-0258-4808-a44f-ea6c43195e05" providerId="ADAL" clId="{47BBD38B-ABB9-42A4-BFC2-5C6736E104A4}" dt="2022-04-27T02:28:25.734" v="0" actId="6549"/>
        <pc:sldMkLst>
          <pc:docMk/>
          <pc:sldMk cId="3276569772" sldId="1343"/>
        </pc:sldMkLst>
        <pc:spChg chg="mod">
          <ac:chgData name="Ogden, Gregory E - (gogden)" userId="942568be-0258-4808-a44f-ea6c43195e05" providerId="ADAL" clId="{47BBD38B-ABB9-42A4-BFC2-5C6736E104A4}" dt="2022-04-27T02:28:25.734" v="0" actId="6549"/>
          <ac:spMkLst>
            <pc:docMk/>
            <pc:sldMk cId="3276569772" sldId="1343"/>
            <ac:spMk id="2" creationId="{5CE971EA-BC3D-2853-E0EE-5E178B5EE046}"/>
          </ac:spMkLst>
        </pc:spChg>
      </pc:sldChg>
      <pc:sldChg chg="modSp mod">
        <pc:chgData name="Ogden, Gregory E - (gogden)" userId="942568be-0258-4808-a44f-ea6c43195e05" providerId="ADAL" clId="{47BBD38B-ABB9-42A4-BFC2-5C6736E104A4}" dt="2022-04-27T02:45:57.253" v="161" actId="20577"/>
        <pc:sldMkLst>
          <pc:docMk/>
          <pc:sldMk cId="3993797963" sldId="1344"/>
        </pc:sldMkLst>
        <pc:spChg chg="mod">
          <ac:chgData name="Ogden, Gregory E - (gogden)" userId="942568be-0258-4808-a44f-ea6c43195e05" providerId="ADAL" clId="{47BBD38B-ABB9-42A4-BFC2-5C6736E104A4}" dt="2022-04-27T02:45:57.253" v="161" actId="20577"/>
          <ac:spMkLst>
            <pc:docMk/>
            <pc:sldMk cId="3993797963" sldId="1344"/>
            <ac:spMk id="3" creationId="{3140A2E2-9E6B-E002-0165-BE3110AF173E}"/>
          </ac:spMkLst>
        </pc:spChg>
      </pc:sldChg>
    </pc:docChg>
  </pc:docChgLst>
</pc:chgInfo>
</file>

<file path=ppt/comments/modernComment_53A_E3ACAF0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EFA54E-B12D-4BBC-A4E2-B286CF230DD3}" authorId="{6960022F-2418-74C0-7286-48E058F1C84F}" created="2022-04-26T14:30:38.507">
    <pc:sldMkLst xmlns:pc="http://schemas.microsoft.com/office/powerpoint/2013/main/command">
      <pc:docMk/>
      <pc:sldMk cId="3819745026" sldId="1338"/>
    </pc:sldMkLst>
    <p188:replyLst>
      <p188:reply id="{B3F43623-C5E4-1041-BF14-1FEE1624F4D5}" authorId="{F083C89D-2926-950F-4D41-31E6408C36C7}" created="2022-04-26T19:00:07.858">
        <p188:txBody>
          <a:bodyPr/>
          <a:lstStyle/>
          <a:p>
            <a:r>
              <a:rPr lang="en-US"/>
              <a:t>Its animated
</a:t>
            </a:r>
          </a:p>
        </p188:txBody>
      </p188:reply>
    </p188:replyLst>
    <p188:txBody>
      <a:bodyPr/>
      <a:lstStyle/>
      <a:p>
        <a:r>
          <a:rPr lang="en-US"/>
          <a:t>Is this slide animated to have boxes appear/dispapear?  Can you do that (its easy)</a:t>
        </a:r>
      </a:p>
    </p188:txBody>
  </p188:cm>
</p188:cmLst>
</file>

<file path=ppt/comments/modernComment_53B_4BCF43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540CB8A-1A1A-455E-8D87-47B84BFE02CD}" authorId="{6960022F-2418-74C0-7286-48E058F1C84F}" created="2022-04-26T14:38:51.885">
    <pc:sldMkLst xmlns:pc="http://schemas.microsoft.com/office/powerpoint/2013/main/command">
      <pc:docMk/>
      <pc:sldMk cId="79492149" sldId="1339"/>
    </pc:sldMkLst>
    <p188:txBody>
      <a:bodyPr/>
      <a:lstStyle/>
      <a:p>
        <a:r>
          <a:rPr lang="en-US"/>
          <a:t>This is more of the data collection page  Analysis is an explanation of results</a:t>
        </a:r>
      </a:p>
    </p188:txBody>
  </p188:cm>
</p188:cmLst>
</file>

<file path=ppt/comments/modernComment_53C_44CF96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EB4DAC3-CAC4-4BB3-9863-3B7F157D9AFA}" authorId="{6960022F-2418-74C0-7286-48E058F1C84F}" created="2022-04-26T14:40:25.16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54455111" sldId="1340"/>
      <ac:spMk id="3" creationId="{6916886A-6F55-4BC6-B0BE-568AA07398FC}"/>
    </ac:deMkLst>
    <p188:txBody>
      <a:bodyPr/>
      <a:lstStyle/>
      <a:p>
        <a:r>
          <a:rPr lang="en-US"/>
          <a:t>I am not seeing any conclusion info relating gas production to amperage.  I thought that was a good finding.</a:t>
        </a:r>
      </a:p>
    </p188:txBody>
  </p188:cm>
</p188:cmLst>
</file>

<file path=ppt/comments/modernComment_53D_C2D28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BF8006F-E773-4228-906D-9D2A35C76632}" authorId="{6960022F-2418-74C0-7286-48E058F1C84F}" created="2022-04-26T14:35:14.974">
    <pc:sldMkLst xmlns:pc="http://schemas.microsoft.com/office/powerpoint/2013/main/command">
      <pc:docMk/>
      <pc:sldMk cId="204286182" sldId="1341"/>
    </pc:sldMkLst>
    <p188:txBody>
      <a:bodyPr/>
      <a:lstStyle/>
      <a:p>
        <a:r>
          <a:rPr lang="en-US"/>
          <a:t>Test plan should include variables tested (pressure and V that you have) but also parameters measured</a:t>
        </a:r>
      </a:p>
    </p188:txBody>
  </p188:cm>
</p188:cmLst>
</file>

<file path=ppt/comments/modernComment_53E_93C9DD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28D6B20-EB9B-4686-8A4F-BCD780590305}" authorId="{6960022F-2418-74C0-7286-48E058F1C84F}" created="2022-04-26T14:37:13.594">
    <pc:sldMkLst xmlns:pc="http://schemas.microsoft.com/office/powerpoint/2013/main/command">
      <pc:docMk/>
      <pc:sldMk cId="2479480111" sldId="1342"/>
    </pc:sldMkLst>
    <p188:txBody>
      <a:bodyPr/>
      <a:lstStyle/>
      <a:p>
        <a:r>
          <a:rPr lang="en-US"/>
          <a:t>You have multiple data runs all lined up vs. data and a single 'averaged line' along w/ error bars.  There should be 3 lines on this grpah O2, H2, Amps.  Not 9.
If you want to show data variablility show them seperately (3 graphs)</a:t>
        </a:r>
      </a:p>
    </p188:txBody>
  </p188:cm>
</p188:cmLst>
</file>

<file path=ppt/comments/modernComment_38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F7DF484-8D31-4642-ADAC-BC72539883F4}" authorId="{6960022F-2418-74C0-7286-48E058F1C84F}" created="2022-04-26T14:29:43.966">
    <pc:sldMkLst xmlns:pc="http://schemas.microsoft.com/office/powerpoint/2013/main/command">
      <pc:docMk/>
      <pc:sldMk cId="0" sldId="901"/>
    </pc:sldMkLst>
    <p188:txBody>
      <a:bodyPr/>
      <a:lstStyle/>
      <a:p>
        <a:r>
          <a:rPr lang="en-US"/>
          <a:t>Please add a few pictures of your research to this front page., replacing 2-3 of these that are there.</a:t>
        </a:r>
      </a:p>
    </p188:txBody>
  </p188:cm>
</p188:cmLst>
</file>

<file path=ppt/comments/modernComment_535_352766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CB78D3-300B-4585-9AD7-3941A558253B}" authorId="{6960022F-2418-74C0-7286-48E058F1C84F}" created="2022-04-26T14:31:35.75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91774610" sldId="1333"/>
      <ac:spMk id="3" creationId="{2E416A01-70D3-4B89-9165-4C83B5A545C0}"/>
    </ac:deMkLst>
    <p188:txBody>
      <a:bodyPr/>
      <a:lstStyle/>
      <a:p>
        <a:r>
          <a:rPr lang="en-US"/>
          <a:t>Presentations have bulleted text.  No sentences (no periods)</a:t>
        </a:r>
      </a:p>
    </p188:txBody>
  </p188:cm>
</p188:cmLst>
</file>

<file path=ppt/comments/modernComment_537_D18BBD9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FFB7EC-9508-4904-8FD1-BE4C99CE34DB}" authorId="{6960022F-2418-74C0-7286-48E058F1C84F}" created="2022-04-26T14:38:18.701">
    <pc:sldMkLst xmlns:pc="http://schemas.microsoft.com/office/powerpoint/2013/main/command">
      <pc:docMk/>
      <pc:sldMk cId="3515596184" sldId="1335"/>
    </pc:sldMkLst>
    <p188:txBody>
      <a:bodyPr/>
      <a:lstStyle/>
      <a:p>
        <a:r>
          <a:rPr lang="en-US"/>
          <a:t>How do you explain no O2 production on this test-that should indicate a complete failure as well-</a:t>
        </a:r>
      </a:p>
    </p188:txBody>
  </p188:cm>
</p188:cmLst>
</file>

<file path=ppt/comments/modernComment_539_EA9477E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1EA38E-D442-4481-8777-D64565CE2B54}" authorId="{6960022F-2418-74C0-7286-48E058F1C84F}" created="2022-04-26T14:33:27.02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35598573" sldId="1337"/>
      <ac:spMk id="3" creationId="{E8672ADA-AF7C-47A5-8945-089BB1844A7A}"/>
    </ac:deMkLst>
    <p188:replyLst>
      <p188:reply id="{AA361956-9395-4565-B5E2-A3532131A518}" authorId="{6960022F-2418-74C0-7286-48E058F1C84F}" created="2022-04-26T14:34:08.693">
        <p188:txBody>
          <a:bodyPr/>
          <a:lstStyle/>
          <a:p>
            <a:r>
              <a:rPr lang="en-US"/>
              <a:t>You may want to say coordinating intern support for experiments</a:t>
            </a:r>
          </a:p>
        </p188:txBody>
      </p188:reply>
    </p188:replyLst>
    <p188:txBody>
      <a:bodyPr/>
      <a:lstStyle/>
      <a:p>
        <a:r>
          <a:rPr lang="en-US"/>
          <a:t>This last bullet isn't really a challenge-don't make this section sound like you are whining--working 40 hours in a week is not much for a full time graduate student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79EDA-7671-4143-93E0-8785B983E7AC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EF01-2F71-40C9-B495-6369F444B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1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7E5B-5DDB-457F-BE66-492F0CC7B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B857D-D7B9-4483-BB3A-90067D22E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ED37E-AC70-462D-8F4E-59A00060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A843-31FD-4E34-801F-443019D3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B6877-418C-4176-B705-2BEB42F8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1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7B0D-3AA9-4161-9E5C-4916ADB0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5AE9-A42F-4187-9C94-8EE7C7FA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939E5-1D6F-4FD0-B455-7ECDEB65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F9294-BEDD-40E4-A8EB-EBA37692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C805-C1E3-4D45-9A69-728CA4B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63EB-85DF-4B0D-81AA-DF159CD8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27AB5-BD18-4359-9E1C-8F107D780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D482-6E60-4115-A2B6-C2FFE7A9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17B17-6B5E-44B5-9F94-68C731F8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74A6E-2C6E-47F3-89B0-CFF5529E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8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2158-3F37-46FC-9D8A-3FEAF68B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E304-09B6-4A6E-A488-D273547E6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2197D-7E06-4453-B889-65C45B6C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C983A-D53D-46FC-AA30-884D2750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625F6-8C9A-4E00-9A76-B74BEFE0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270A6-A80C-4750-B129-5678E33B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F3C-E834-4462-8538-5AAE8853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4B8CC-104B-4201-B3F0-35568691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47B5F-D6C1-4B64-B5ED-94E904B29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CF49A-D9B2-4352-89A2-3CE22D49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6AB4-94F5-4A2D-819A-B0DC9D18D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8BADD8-0D41-4086-9F44-30818F94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5C510-D698-4017-8B43-AF7D8966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E715C-D094-4F2F-BC23-57237472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DCCB-CCB4-4048-B85F-16846B5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5049C-4A0C-4B36-87DA-3618041F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4701-C2E2-4B5D-8D08-A4CC6EEF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DC5110-41F2-4064-8E6C-27D0CAAC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1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CA5EE-FE62-4B93-8D0F-04DBB47C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324A43-CAD1-478D-9877-3D693BFD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3C45-8C4F-4C63-BF63-E2A229A4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0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2D2A-F7D0-4029-B44F-BA418257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8289-F5B7-4966-9344-AEAD9395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4112D-1E2D-43AC-8B76-8D6A257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B18E8-F9E1-4C83-BE52-4384BD5E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A5533-D767-4C3E-9D80-B9B31A7C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69949-F75D-4D0A-8260-10160F2E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0B96-279C-480A-907C-BB059BED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02B00-9F41-48D1-BF01-1F5002C0B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9C9A9-98D8-4269-9F11-B97947629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F7BF-D90C-485A-87CF-A96C6BF9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E08B8-6ACD-4A49-977C-30D273AB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83DB-58A5-4FB8-B350-81323AA7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9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78CF-3190-4F0A-90FA-860DEE7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A262C-FB5E-496D-8231-D9657FD21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B5A1-A042-4BC1-B2EF-A7241ED7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9E89-304A-4700-B42C-23D695D9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2AE33-93D2-4E80-9CFC-A2731081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A238A-7AA5-42C1-A21A-A10B876B6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04213-87CE-4402-AABA-6DF772A5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C75B-6E4F-4D68-A749-1A261E00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C772-BC11-49E8-A234-AF7D33BA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B3EA5-0EEC-44D8-BC60-4AD01E4F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62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12192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36726"/>
            <a:ext cx="112776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886200"/>
            <a:ext cx="11176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408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4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211509" y="153279"/>
            <a:ext cx="400726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285" y="261951"/>
            <a:ext cx="622229" cy="520093"/>
          </a:xfrm>
          <a:prstGeom prst="rect">
            <a:avLst/>
          </a:prstGeom>
        </p:spPr>
      </p:pic>
      <p:pic>
        <p:nvPicPr>
          <p:cNvPr id="20" name="Picture 19" descr="A picture containing arrow&#10;&#10;Description automatically generated">
            <a:extLst>
              <a:ext uri="{FF2B5EF4-FFF2-40B4-BE49-F238E27FC236}">
                <a16:creationId xmlns:a16="http://schemas.microsoft.com/office/drawing/2014/main" id="{CBBD7332-0F11-4780-8369-35911BECB71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330" y="-9089"/>
            <a:ext cx="1013670" cy="1042359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DBAF0F8B-6B76-4E3D-8076-480564F441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4E675EC-6434-4D3D-BDC2-847FCFD997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9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7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0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59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79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5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0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78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1"/>
            <a:ext cx="24384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1"/>
            <a:ext cx="7112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7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11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336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70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33600" y="1371601"/>
            <a:ext cx="97536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21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10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133600" y="1"/>
            <a:ext cx="97536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58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4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F8E59-4A6F-44C7-9F1D-A59A0A03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97F05-61FD-40A1-81D8-84ACE281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0F89C-3ED8-4051-B093-048628885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18182-9A19-4275-8D4B-8A647FD2B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C530-C41A-4D57-B372-D7979283D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761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microsoft.com/office/2018/10/relationships/comments" Target="../comments/modernComment_385_0.xml"/><Relationship Id="rId7" Type="http://schemas.openxmlformats.org/officeDocument/2006/relationships/image" Target="../media/image13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microsoft.com/office/2018/10/relationships/comments" Target="../comments/modernComment_53A_E3ACAF0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8/10/relationships/comments" Target="../comments/modernComment_535_3527669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39_EA9477ED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8/10/relationships/comments" Target="../comments/modernComment_53D_C2D28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microsoft.com/office/2018/10/relationships/comments" Target="../comments/modernComment_53E_93C9DD2F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9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microsoft.com/office/2018/10/relationships/comments" Target="../comments/modernComment_537_D18BBD9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3B_4BCF43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3C_44CF964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44" y="5380076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FF"/>
                </a:solidFill>
                <a:latin typeface="Garamond"/>
              </a:rPr>
              <a:t>Alyza Khan, Dr. Greg Ogden</a:t>
            </a:r>
            <a:endParaRPr lang="en-US" sz="20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Department of Chemical &amp; Environmental Engineering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3822BD79-4B57-4AEC-8FF0-AB2FA3A652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57" y="13981"/>
            <a:ext cx="1292382" cy="13289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FF5C16-7049-4671-9BC2-48E4BDB02D9C}"/>
              </a:ext>
            </a:extLst>
          </p:cNvPr>
          <p:cNvSpPr/>
          <p:nvPr/>
        </p:nvSpPr>
        <p:spPr bwMode="auto">
          <a:xfrm>
            <a:off x="1524000" y="2011682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C9521-05CC-4C95-A45D-78AE4439C5C0}"/>
              </a:ext>
            </a:extLst>
          </p:cNvPr>
          <p:cNvSpPr txBox="1"/>
          <p:nvPr/>
        </p:nvSpPr>
        <p:spPr>
          <a:xfrm>
            <a:off x="52861" y="4382152"/>
            <a:ext cx="1217668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-635" algn="ctr">
              <a:spcBef>
                <a:spcPts val="0"/>
              </a:spcBef>
            </a:pPr>
            <a:r>
              <a:rPr lang="en-US" sz="2600" b="1" dirty="0">
                <a:solidFill>
                  <a:schemeClr val="bg1"/>
                </a:solidFill>
                <a:latin typeface="Garamond" panose="02020404030301010803" pitchFamily="18" charset="0"/>
                <a:ea typeface="+mj-ea"/>
                <a:cs typeface="Arial" panose="020B0604020202020204" pitchFamily="34" charset="0"/>
              </a:rPr>
              <a:t>Design and Testing of Polymer Electrolyte Membrane (PEM) Hydrolysis System for Producing Hydrogen and Oxygen Propellants for CubeSat Applications</a:t>
            </a:r>
            <a:endParaRPr lang="en-US" sz="2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981EE2-A2DD-4D4F-BFEA-9CF052F35895}"/>
              </a:ext>
            </a:extLst>
          </p:cNvPr>
          <p:cNvSpPr/>
          <p:nvPr/>
        </p:nvSpPr>
        <p:spPr bwMode="auto">
          <a:xfrm>
            <a:off x="0" y="2011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7B3A79-C8F7-412E-B4A9-052A4CAFA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2" y="26894"/>
            <a:ext cx="1313374" cy="1344562"/>
          </a:xfrm>
          <a:prstGeom prst="rect">
            <a:avLst/>
          </a:prstGeom>
        </p:spPr>
      </p:pic>
      <p:pic>
        <p:nvPicPr>
          <p:cNvPr id="23" name="Picture 2" descr="SpaceX's BFR rocket and spaceship look more real than ever in new 4K  renders | Spacex, Spacex starship, Spacex falcon heavy">
            <a:extLst>
              <a:ext uri="{FF2B5EF4-FFF2-40B4-BE49-F238E27FC236}">
                <a16:creationId xmlns:a16="http://schemas.microsoft.com/office/drawing/2014/main" id="{DB0919C9-91C3-4D80-9CDC-1B67FE03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17" y="1486219"/>
            <a:ext cx="1985044" cy="2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BF63D0-6A91-4E9F-932D-3DF730F6A8B7}"/>
              </a:ext>
            </a:extLst>
          </p:cNvPr>
          <p:cNvSpPr/>
          <p:nvPr/>
        </p:nvSpPr>
        <p:spPr bwMode="auto">
          <a:xfrm>
            <a:off x="15317" y="4236876"/>
            <a:ext cx="12192000" cy="568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313AC22-FCF2-47D3-BD6D-13075D374DF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11" y="118682"/>
            <a:ext cx="1545215" cy="11841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2BBCB90-61E5-401D-B2AE-F11B79D3552B}"/>
              </a:ext>
            </a:extLst>
          </p:cNvPr>
          <p:cNvSpPr/>
          <p:nvPr/>
        </p:nvSpPr>
        <p:spPr bwMode="auto">
          <a:xfrm>
            <a:off x="-15317" y="1355103"/>
            <a:ext cx="12192000" cy="457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B6258-AB6A-44CE-8D58-9E5684B9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CC11AE-7B0E-F8F4-5F97-06220F2DE7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380" y="1453075"/>
            <a:ext cx="2828607" cy="2753867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A099170-6EE3-40E7-A22D-5530B286A3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91593"/>
              </p:ext>
            </p:extLst>
          </p:nvPr>
        </p:nvGraphicFramePr>
        <p:xfrm>
          <a:off x="10038876" y="1482631"/>
          <a:ext cx="2168442" cy="2754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3167640" imgH="3989520" progId="Paint.Picture">
                  <p:embed/>
                </p:oleObj>
              </mc:Choice>
              <mc:Fallback>
                <p:oleObj name="Bitmap Image" r:id="rId10" imgW="3167640" imgH="3989520" progId="Paint.Pictur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A099170-6EE3-40E7-A22D-5530B286A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038876" y="1482631"/>
                        <a:ext cx="2168442" cy="2754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347E5D17-E993-F29A-ECB8-48C769E31F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3897" y="1486783"/>
            <a:ext cx="3080103" cy="27500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B15D526-849E-DE57-63FB-FB665397C2E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670" b="13151"/>
          <a:stretch/>
        </p:blipFill>
        <p:spPr>
          <a:xfrm>
            <a:off x="5108076" y="1470861"/>
            <a:ext cx="2189029" cy="27778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Where we fit in</a:t>
            </a:r>
          </a:p>
          <a:p>
            <a:r>
              <a:rPr lang="en-US" dirty="0"/>
              <a:t>Objective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Method</a:t>
            </a:r>
          </a:p>
          <a:p>
            <a:r>
              <a:rPr lang="en-US" dirty="0"/>
              <a:t>Analysis/Results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Takeaway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EFBDA-DD96-4823-A6FB-DBE054568F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39E9-9A91-495C-B6B5-25B71791E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0" y="1104474"/>
            <a:ext cx="11176000" cy="715057"/>
          </a:xfrm>
        </p:spPr>
        <p:txBody>
          <a:bodyPr/>
          <a:lstStyle/>
          <a:p>
            <a:r>
              <a:rPr lang="en-US" dirty="0"/>
              <a:t>Big Picture: Green Propulsion System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25C3E-D1F4-4A35-97EA-FCF58229E8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74587" y="6408783"/>
            <a:ext cx="3842825" cy="295421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2022,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849A0A-7493-99A7-B066-D8798B0E465B}"/>
              </a:ext>
            </a:extLst>
          </p:cNvPr>
          <p:cNvCxnSpPr/>
          <p:nvPr/>
        </p:nvCxnSpPr>
        <p:spPr bwMode="auto">
          <a:xfrm>
            <a:off x="8649730" y="4133421"/>
            <a:ext cx="902043" cy="1093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81D5D33-02E8-843D-5C96-5BB01D444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29" y="2521164"/>
            <a:ext cx="317500" cy="2159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486569-D08B-387F-9CE8-AA52FE7CA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28" y="3919824"/>
            <a:ext cx="188073" cy="25577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59CE22-13CF-5E35-98BD-99F1BF7E4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64227" y="4656010"/>
            <a:ext cx="317500" cy="28456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D9B623-8382-F17F-BC9F-EB832C40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25588" y="4633657"/>
            <a:ext cx="219831" cy="31794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F5D4BE-6A8F-1BC6-70B8-BA2491AD3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26" y="2256639"/>
            <a:ext cx="213342" cy="37879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F35475-00FC-E18F-F9E1-EAF5B1B3E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53940" y="-703810"/>
            <a:ext cx="317501" cy="60250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5200AF2-6D75-8A2F-95FE-3230F47C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85715" y="3919824"/>
            <a:ext cx="74705" cy="13264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8BFD92B-359C-8F8F-744B-E09631DE7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85163" y="2204151"/>
            <a:ext cx="75257" cy="13264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E808D-D19B-445F-33D8-0E03100BD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902" y="3566229"/>
            <a:ext cx="45719" cy="1885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421DDE5-617B-8EF6-93EF-4906C21D3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735" y="5366365"/>
            <a:ext cx="113685" cy="9198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6ABF17-BD83-182E-2CBA-0738334E0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5674" y="3532729"/>
            <a:ext cx="131738" cy="10658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D5BFE7-E14A-0D1B-B2EC-AF16C1CE3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7712" y="4826103"/>
            <a:ext cx="159100" cy="12872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D74C711-0D69-0628-B877-D4C0A0363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4847" y="2411641"/>
            <a:ext cx="139700" cy="11303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CCDAC4-A57E-38C1-4C71-85E328E17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7875" y="1749505"/>
            <a:ext cx="6270127" cy="4685740"/>
          </a:xfrm>
          <a:prstGeom prst="rect">
            <a:avLst/>
          </a:prstGeom>
        </p:spPr>
      </p:pic>
      <p:sp>
        <p:nvSpPr>
          <p:cNvPr id="29" name="Frame 28">
            <a:extLst>
              <a:ext uri="{FF2B5EF4-FFF2-40B4-BE49-F238E27FC236}">
                <a16:creationId xmlns:a16="http://schemas.microsoft.com/office/drawing/2014/main" id="{87A18E46-6D2F-273A-7AE2-7345E240E088}"/>
              </a:ext>
            </a:extLst>
          </p:cNvPr>
          <p:cNvSpPr/>
          <p:nvPr/>
        </p:nvSpPr>
        <p:spPr bwMode="auto">
          <a:xfrm>
            <a:off x="2706127" y="2411641"/>
            <a:ext cx="5439832" cy="3954769"/>
          </a:xfrm>
          <a:prstGeom prst="frame">
            <a:avLst>
              <a:gd name="adj1" fmla="val 1268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77432F-42E7-ED95-D00F-7E16367D459D}"/>
              </a:ext>
            </a:extLst>
          </p:cNvPr>
          <p:cNvSpPr txBox="1"/>
          <p:nvPr/>
        </p:nvSpPr>
        <p:spPr>
          <a:xfrm>
            <a:off x="2915945" y="2674959"/>
            <a:ext cx="1390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Electrolyzer Experiments</a:t>
            </a:r>
          </a:p>
        </p:txBody>
      </p:sp>
      <p:sp>
        <p:nvSpPr>
          <p:cNvPr id="32" name="Frame 31">
            <a:extLst>
              <a:ext uri="{FF2B5EF4-FFF2-40B4-BE49-F238E27FC236}">
                <a16:creationId xmlns:a16="http://schemas.microsoft.com/office/drawing/2014/main" id="{DE1D124D-DB60-681A-BD83-EB3BD0D4BC03}"/>
              </a:ext>
            </a:extLst>
          </p:cNvPr>
          <p:cNvSpPr/>
          <p:nvPr/>
        </p:nvSpPr>
        <p:spPr bwMode="auto">
          <a:xfrm>
            <a:off x="5801489" y="2256640"/>
            <a:ext cx="3357905" cy="4178606"/>
          </a:xfrm>
          <a:prstGeom prst="frame">
            <a:avLst>
              <a:gd name="adj1" fmla="val 1705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B19090-A2F8-44A8-F74A-6991F02A979E}"/>
              </a:ext>
            </a:extLst>
          </p:cNvPr>
          <p:cNvSpPr txBox="1"/>
          <p:nvPr/>
        </p:nvSpPr>
        <p:spPr>
          <a:xfrm>
            <a:off x="8074109" y="2544931"/>
            <a:ext cx="11512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FF0000"/>
                </a:solidFill>
              </a:rPr>
              <a:t>Combustion Experiments</a:t>
            </a:r>
          </a:p>
        </p:txBody>
      </p:sp>
    </p:spTree>
    <p:extLst>
      <p:ext uri="{BB962C8B-B14F-4D97-AF65-F5344CB8AC3E}">
        <p14:creationId xmlns:p14="http://schemas.microsoft.com/office/powerpoint/2010/main" val="381974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32" grpId="0" animBg="1"/>
      <p:bldP spid="33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C5ED-B8FC-4C00-86CB-D8101676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16A01-70D3-4B89-9165-4C83B5A54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46498D"/>
              </a:buClr>
            </a:pPr>
            <a:r>
              <a:rPr lang="en-US" sz="2400" dirty="0">
                <a:latin typeface="Garamond" panose="02020404030301010803" pitchFamily="18" charset="0"/>
                <a:cs typeface="Arial" panose="020B0604020202020204" pitchFamily="34" charset="0"/>
              </a:rPr>
              <a:t>Develop 1U CubeSat  Propulsion System using commercial Polymer Electrolyte Membrane (PEM) Electrolyzers</a:t>
            </a:r>
          </a:p>
          <a:p>
            <a:pPr lvl="2">
              <a:buClr>
                <a:srgbClr val="46498D"/>
              </a:buClr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Water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propellant storage medium</a:t>
            </a:r>
          </a:p>
          <a:p>
            <a:pPr lvl="2">
              <a:buClr>
                <a:srgbClr val="46498D"/>
              </a:buClr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Electrolyzers produce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hydrogen and oxygen for propulsion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665DF-6FAE-4BD5-A3EC-63C837135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70C7A-9D1B-2DE8-3626-C9868060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931" y="3688305"/>
            <a:ext cx="2304065" cy="2383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5369F0-3A79-645F-798E-8D6A70488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267" y="3596884"/>
            <a:ext cx="2642370" cy="2616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FF5420-803F-F603-D173-2511164D0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907" y="3614176"/>
            <a:ext cx="2425700" cy="2457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29CA6C-C514-E83B-AAA8-28ED0046BFB0}"/>
              </a:ext>
            </a:extLst>
          </p:cNvPr>
          <p:cNvSpPr txBox="1"/>
          <p:nvPr/>
        </p:nvSpPr>
        <p:spPr>
          <a:xfrm>
            <a:off x="1038389" y="5928104"/>
            <a:ext cx="154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Double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B6CB3-E186-4DB2-5CD4-9E1C09CCF05D}"/>
              </a:ext>
            </a:extLst>
          </p:cNvPr>
          <p:cNvSpPr txBox="1"/>
          <p:nvPr/>
        </p:nvSpPr>
        <p:spPr>
          <a:xfrm>
            <a:off x="4550980" y="5950155"/>
            <a:ext cx="154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Single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18CCE-5DF3-5586-BD75-E16A4D408C6B}"/>
              </a:ext>
            </a:extLst>
          </p:cNvPr>
          <p:cNvSpPr txBox="1"/>
          <p:nvPr/>
        </p:nvSpPr>
        <p:spPr>
          <a:xfrm>
            <a:off x="8099102" y="6015607"/>
            <a:ext cx="2169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Single Rebuildable Electrolyzer </a:t>
            </a:r>
          </a:p>
          <a:p>
            <a:pPr algn="ctr"/>
            <a:r>
              <a:rPr lang="en-US" sz="1200" dirty="0">
                <a:solidFill>
                  <a:schemeClr val="bg2"/>
                </a:solidFill>
              </a:rPr>
              <a:t>$200</a:t>
            </a:r>
          </a:p>
        </p:txBody>
      </p:sp>
    </p:spTree>
    <p:extLst>
      <p:ext uri="{BB962C8B-B14F-4D97-AF65-F5344CB8AC3E}">
        <p14:creationId xmlns:p14="http://schemas.microsoft.com/office/powerpoint/2010/main" val="89177461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EB45-D10D-4F3D-8656-12F9A87E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72ADA-AF7C-47A5-8945-089BB1844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117806"/>
          </a:xfrm>
        </p:spPr>
        <p:txBody>
          <a:bodyPr/>
          <a:lstStyle/>
          <a:p>
            <a:r>
              <a:rPr lang="en-US" dirty="0"/>
              <a:t>Building the entire experimental apparatus in our lab </a:t>
            </a:r>
          </a:p>
          <a:p>
            <a:pPr lvl="1"/>
            <a:r>
              <a:rPr lang="en-US" sz="2600" dirty="0"/>
              <a:t>Pressurizing the system with Hydrogen &amp; Oxygen instead of Nitrogen </a:t>
            </a:r>
          </a:p>
          <a:p>
            <a:pPr lvl="1"/>
            <a:r>
              <a:rPr lang="en-US" sz="2600" dirty="0"/>
              <a:t>Leak testing and calculating impact on data accuracy</a:t>
            </a:r>
          </a:p>
          <a:p>
            <a:pPr lvl="1"/>
            <a:r>
              <a:rPr lang="en-US" sz="2600" dirty="0"/>
              <a:t>Difficulty with back pressure regulators</a:t>
            </a:r>
          </a:p>
          <a:p>
            <a:pPr lvl="1"/>
            <a:r>
              <a:rPr lang="en-US" sz="2600" dirty="0"/>
              <a:t>Testing different Educational </a:t>
            </a:r>
            <a:r>
              <a:rPr lang="en-US" sz="2600" dirty="0" err="1"/>
              <a:t>Electrolyzers</a:t>
            </a:r>
            <a:endParaRPr lang="en-US" sz="2600" dirty="0"/>
          </a:p>
          <a:p>
            <a:pPr lvl="1"/>
            <a:r>
              <a:rPr lang="en-US" sz="2600" dirty="0"/>
              <a:t>Making and accounting for modifications to various Units</a:t>
            </a:r>
          </a:p>
          <a:p>
            <a:pPr lvl="1"/>
            <a:r>
              <a:rPr lang="en-US" sz="2600" dirty="0"/>
              <a:t>Coordinating support for testing</a:t>
            </a:r>
          </a:p>
          <a:p>
            <a:pPr marL="457200" lvl="1" indent="0">
              <a:buNone/>
            </a:pPr>
            <a:endParaRPr lang="en-US" sz="2600" strike="sngStrik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58F51-B03B-49B1-8F50-FC88CE8BB6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5985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5221-27B8-439F-E703-A1ED0DB9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CA5C6-F2EE-AC55-E4A5-94B22BBDB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Parameters Measured: Hydrogen &amp; Oxygen Flowrates and Current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69154-26E3-0283-AF5B-C83AFEA1A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674A94-0D22-F87E-E10C-69CCB43D8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852" y="2389959"/>
            <a:ext cx="9306296" cy="401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61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26CB-F438-4410-81AF-3B1C1221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1015909"/>
            <a:ext cx="11176000" cy="715057"/>
          </a:xfrm>
        </p:spPr>
        <p:txBody>
          <a:bodyPr/>
          <a:lstStyle/>
          <a:p>
            <a:r>
              <a:rPr lang="en-US" dirty="0"/>
              <a:t>Experimental Apparatus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8656C5-1DC8-5B48-82E2-17EB7D617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777" y="1686044"/>
            <a:ext cx="6764933" cy="47229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2CB74-E451-427D-BFEB-105A77C32E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345EF582-DF36-546E-A9F9-357CBC4961AD}"/>
              </a:ext>
            </a:extLst>
          </p:cNvPr>
          <p:cNvSpPr/>
          <p:nvPr/>
        </p:nvSpPr>
        <p:spPr bwMode="auto">
          <a:xfrm rot="1444079">
            <a:off x="8300878" y="4550697"/>
            <a:ext cx="816397" cy="709582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Water Pump</a:t>
            </a: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D908B2FF-D839-9492-4338-AE9E2915261D}"/>
              </a:ext>
            </a:extLst>
          </p:cNvPr>
          <p:cNvSpPr/>
          <p:nvPr/>
        </p:nvSpPr>
        <p:spPr bwMode="auto">
          <a:xfrm rot="1444079">
            <a:off x="6201788" y="1907765"/>
            <a:ext cx="1580264" cy="855677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Hydrogen Cylinder + Pressure gauge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40970AC7-FFF5-AA78-4FD9-AC91988D921A}"/>
              </a:ext>
            </a:extLst>
          </p:cNvPr>
          <p:cNvSpPr/>
          <p:nvPr/>
        </p:nvSpPr>
        <p:spPr bwMode="auto">
          <a:xfrm rot="2335420">
            <a:off x="6559224" y="3069701"/>
            <a:ext cx="1247957" cy="597951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Hydrogen Flowmeter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EAFC6E3-5E0D-65A0-F40F-2AB0BFF9FB7A}"/>
              </a:ext>
            </a:extLst>
          </p:cNvPr>
          <p:cNvSpPr/>
          <p:nvPr/>
        </p:nvSpPr>
        <p:spPr bwMode="auto">
          <a:xfrm rot="20602513">
            <a:off x="5305701" y="1652619"/>
            <a:ext cx="1174197" cy="707199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Garamond" pitchFamily="18" charset="0"/>
              </a:rPr>
              <a:t>Hydrogen</a:t>
            </a: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 BPR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F51E8645-5AE6-776C-C86C-DC69B0047D87}"/>
              </a:ext>
            </a:extLst>
          </p:cNvPr>
          <p:cNvSpPr/>
          <p:nvPr/>
        </p:nvSpPr>
        <p:spPr bwMode="auto">
          <a:xfrm rot="19445890">
            <a:off x="1831833" y="1532085"/>
            <a:ext cx="1678022" cy="795528"/>
          </a:xfrm>
          <a:prstGeom prst="wedgeEllipseCallout">
            <a:avLst>
              <a:gd name="adj1" fmla="val 69693"/>
              <a:gd name="adj2" fmla="val 14831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Oxygen Cylinder + Pressure gauge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A5FC84A3-4A3B-AD91-8AD9-19E014B55D12}"/>
              </a:ext>
            </a:extLst>
          </p:cNvPr>
          <p:cNvSpPr/>
          <p:nvPr/>
        </p:nvSpPr>
        <p:spPr bwMode="auto">
          <a:xfrm rot="21058317">
            <a:off x="2428199" y="3695162"/>
            <a:ext cx="829093" cy="546911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Power Supply</a:t>
            </a:r>
          </a:p>
        </p:txBody>
      </p:sp>
    </p:spTree>
    <p:extLst>
      <p:ext uri="{BB962C8B-B14F-4D97-AF65-F5344CB8AC3E}">
        <p14:creationId xmlns:p14="http://schemas.microsoft.com/office/powerpoint/2010/main" val="112301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F490C-67DB-72C7-F4BF-D5755032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8444"/>
            <a:ext cx="11176000" cy="715057"/>
          </a:xfrm>
        </p:spPr>
        <p:txBody>
          <a:bodyPr/>
          <a:lstStyle/>
          <a:p>
            <a:r>
              <a:rPr lang="en-US" sz="2600" dirty="0" err="1"/>
              <a:t>HTec</a:t>
            </a:r>
            <a:r>
              <a:rPr lang="en-US" sz="2600" dirty="0"/>
              <a:t> Double Electrolyzer Tested at 3.5V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22331-EE92-04EA-E460-3BE4753B9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9619"/>
            <a:ext cx="11176000" cy="44634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E7486-42F0-578F-457A-E1E810B832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39912" y="6544208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0614B-9F69-400E-AD7C-CDB8482A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414" y="1782296"/>
            <a:ext cx="8220367" cy="4272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25C54E-9EDA-4E43-AF23-36A83AC89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000" y="1774737"/>
            <a:ext cx="8672476" cy="4527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96B00E-11C6-47F9-B3E0-CC68FB974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622" y="1798490"/>
            <a:ext cx="8610545" cy="45270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77F09D-EA33-4460-B0D2-34E3F4A8C5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415" y="1782296"/>
            <a:ext cx="8220367" cy="47056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AA5FDA-B741-4881-8658-E64B928E2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493" y="1767241"/>
            <a:ext cx="8164213" cy="47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8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71EA-BC3D-2853-E0EE-5E178B5E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50" dirty="0" err="1"/>
              <a:t>HTec</a:t>
            </a:r>
            <a:r>
              <a:rPr lang="en-US" sz="2450" dirty="0"/>
              <a:t> Single Rebuildable Electrolyzer Tested at 2V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2FEB-BC76-B81E-D40B-A6AF175EE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6D869-6FEF-F90C-A449-C1DC14D34B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15DD2-B0AE-9F67-2E56-1DB5CE86D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825" y="1873930"/>
            <a:ext cx="9321950" cy="4463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B51795-BD20-1402-21D3-4FE2E0D3F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825" y="1770108"/>
            <a:ext cx="9411158" cy="4638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5DE178-F80F-CDCA-8459-F935B0B6E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36" y="1749024"/>
            <a:ext cx="8626551" cy="45883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4FABD4-F609-1A00-BFCA-6F05AC992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136" y="1656758"/>
            <a:ext cx="8740852" cy="472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D3546B-49D2-863B-4C43-5AFA0AD3E9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469" y="1681276"/>
            <a:ext cx="8195056" cy="47417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68E311-A756-F640-1B3E-0A0F33D9D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3307" y="1802490"/>
            <a:ext cx="8990211" cy="462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426D-E023-442C-8138-F163CA45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70" y="1179229"/>
            <a:ext cx="11176000" cy="715057"/>
          </a:xfrm>
        </p:spPr>
        <p:txBody>
          <a:bodyPr/>
          <a:lstStyle/>
          <a:p>
            <a:r>
              <a:rPr lang="en-US" sz="2600" dirty="0" err="1"/>
              <a:t>HTec</a:t>
            </a:r>
            <a:r>
              <a:rPr lang="en-US" sz="2600" dirty="0"/>
              <a:t> Single </a:t>
            </a:r>
            <a:r>
              <a:rPr lang="en-US" sz="2600" dirty="0" err="1"/>
              <a:t>Electrolyzer</a:t>
            </a:r>
            <a:r>
              <a:rPr lang="en-US" sz="2600" dirty="0"/>
              <a:t>: Tested at 2V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92CA8-4392-45B0-91C0-7D53911EC9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0B86DA-C13F-ADC7-4FDD-E2D57480B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338" y="2049461"/>
            <a:ext cx="7593013" cy="4102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25CEAD-2E6D-D234-6842-CE3F3D89B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094" y="1946498"/>
            <a:ext cx="8065294" cy="43765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0C50EC-D16A-1B16-8384-BB50082B7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670" y="1945768"/>
            <a:ext cx="81788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9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8E7A8-CB50-4EAC-9E4B-2B352D64D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67414"/>
            <a:ext cx="11176000" cy="715057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7ADBA8F-11BC-7185-0CE0-EC17967F12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420716"/>
              </p:ext>
            </p:extLst>
          </p:nvPr>
        </p:nvGraphicFramePr>
        <p:xfrm>
          <a:off x="0" y="1464706"/>
          <a:ext cx="12191997" cy="4259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318">
                  <a:extLst>
                    <a:ext uri="{9D8B030D-6E8A-4147-A177-3AD203B41FA5}">
                      <a16:colId xmlns:a16="http://schemas.microsoft.com/office/drawing/2014/main" val="4000393334"/>
                    </a:ext>
                  </a:extLst>
                </a:gridCol>
                <a:gridCol w="1573574">
                  <a:extLst>
                    <a:ext uri="{9D8B030D-6E8A-4147-A177-3AD203B41FA5}">
                      <a16:colId xmlns:a16="http://schemas.microsoft.com/office/drawing/2014/main" val="4012121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05258068"/>
                    </a:ext>
                  </a:extLst>
                </a:gridCol>
                <a:gridCol w="1786597">
                  <a:extLst>
                    <a:ext uri="{9D8B030D-6E8A-4147-A177-3AD203B41FA5}">
                      <a16:colId xmlns:a16="http://schemas.microsoft.com/office/drawing/2014/main" val="100712405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390073259"/>
                    </a:ext>
                  </a:extLst>
                </a:gridCol>
                <a:gridCol w="1681089">
                  <a:extLst>
                    <a:ext uri="{9D8B030D-6E8A-4147-A177-3AD203B41FA5}">
                      <a16:colId xmlns:a16="http://schemas.microsoft.com/office/drawing/2014/main" val="4015604163"/>
                    </a:ext>
                  </a:extLst>
                </a:gridCol>
                <a:gridCol w="1697499">
                  <a:extLst>
                    <a:ext uri="{9D8B030D-6E8A-4147-A177-3AD203B41FA5}">
                      <a16:colId xmlns:a16="http://schemas.microsoft.com/office/drawing/2014/main" val="106770"/>
                    </a:ext>
                  </a:extLst>
                </a:gridCol>
              </a:tblGrid>
              <a:tr h="626453">
                <a:tc>
                  <a:txBody>
                    <a:bodyPr/>
                    <a:lstStyle/>
                    <a:p>
                      <a:r>
                        <a:rPr lang="en-US" dirty="0"/>
                        <a:t>Electrolyzer/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Ambient (6-8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 atm-g (14-16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 atm-g (28-30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3 atm-g (44-46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4 atm-g (58-60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5 atm-g (72-74 </a:t>
                      </a:r>
                      <a:r>
                        <a:rPr lang="en-US" sz="1600" dirty="0" err="1"/>
                        <a:t>psig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419356"/>
                  </a:ext>
                </a:extLst>
              </a:tr>
              <a:tr h="1046377">
                <a:tc>
                  <a:txBody>
                    <a:bodyPr/>
                    <a:lstStyle/>
                    <a:p>
                      <a:r>
                        <a:rPr lang="en-US" dirty="0" err="1"/>
                        <a:t>HTec</a:t>
                      </a:r>
                      <a:r>
                        <a:rPr lang="en-US" dirty="0"/>
                        <a:t> Double Electrolyzer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H2 : 7.75 mL/min</a:t>
                      </a:r>
                    </a:p>
                    <a:p>
                      <a:r>
                        <a:rPr lang="en-US" sz="1400" dirty="0"/>
                        <a:t>O2 : 3.30 mL/min</a:t>
                      </a:r>
                    </a:p>
                    <a:p>
                      <a:r>
                        <a:rPr lang="en-US" sz="1400" dirty="0"/>
                        <a:t>Current: 0.49 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6.91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3.06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0.48 Amps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5.39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3.11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0.46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5.81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2.76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0.40 Amps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5.67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2.38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0.37 Amps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99002"/>
                  </a:ext>
                </a:extLst>
              </a:tr>
              <a:tr h="1455527">
                <a:tc>
                  <a:txBody>
                    <a:bodyPr/>
                    <a:lstStyle/>
                    <a:p>
                      <a:r>
                        <a:rPr lang="en-US" dirty="0" err="1"/>
                        <a:t>HTec</a:t>
                      </a:r>
                      <a:r>
                        <a:rPr lang="en-US" dirty="0"/>
                        <a:t> Rebuildable Single Electrolyzer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7.07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4.06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0.94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6.75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3.73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0.89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6.36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3.89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0.94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5.96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2.41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0.89 Amps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51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 6.26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2.34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0.84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 5.91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1.91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0.83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36380"/>
                  </a:ext>
                </a:extLst>
              </a:tr>
              <a:tr h="917845">
                <a:tc>
                  <a:txBody>
                    <a:bodyPr/>
                    <a:lstStyle/>
                    <a:p>
                      <a:r>
                        <a:rPr lang="en-US" dirty="0" err="1"/>
                        <a:t>HTec</a:t>
                      </a:r>
                      <a:r>
                        <a:rPr lang="en-US" dirty="0"/>
                        <a:t> Single Electrolyzer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4.49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2.18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0.36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3.79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1.88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0.31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H2 : 0.75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O2 : 0  mL/min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51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Current: 0.27 Amps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7589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B8200-2F79-4EB9-8332-F031AAAF66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21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A1952-0B77-A8CE-0BB8-7519F368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0A2E2-9E6B-E002-0165-BE3110AF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84077"/>
            <a:ext cx="11176000" cy="4463414"/>
          </a:xfrm>
        </p:spPr>
        <p:txBody>
          <a:bodyPr/>
          <a:lstStyle/>
          <a:p>
            <a:r>
              <a:rPr lang="en-US" sz="2400" dirty="0" err="1"/>
              <a:t>HTec</a:t>
            </a:r>
            <a:r>
              <a:rPr lang="en-US" sz="2400" dirty="0"/>
              <a:t> Double</a:t>
            </a:r>
          </a:p>
          <a:p>
            <a:pPr lvl="1"/>
            <a:r>
              <a:rPr lang="en-US" sz="2400" dirty="0"/>
              <a:t> Survived Pressures up to 4 atm</a:t>
            </a:r>
          </a:p>
          <a:p>
            <a:pPr lvl="1"/>
            <a:r>
              <a:rPr lang="en-US" sz="2400" dirty="0"/>
              <a:t>Current and Pressure are inversely proportional</a:t>
            </a:r>
          </a:p>
          <a:p>
            <a:pPr lvl="1"/>
            <a:r>
              <a:rPr lang="en-US" sz="2400" dirty="0"/>
              <a:t>Flowrates and Current are directly proportional</a:t>
            </a:r>
          </a:p>
          <a:p>
            <a:r>
              <a:rPr lang="en-US" sz="2400" dirty="0" err="1"/>
              <a:t>HTec</a:t>
            </a:r>
            <a:r>
              <a:rPr lang="en-US" sz="2400" dirty="0"/>
              <a:t> Single Rebuildable</a:t>
            </a:r>
          </a:p>
          <a:p>
            <a:pPr lvl="1"/>
            <a:r>
              <a:rPr lang="en-US" sz="2400" dirty="0"/>
              <a:t> Survived Pressures up to 5 atm</a:t>
            </a:r>
          </a:p>
          <a:p>
            <a:pPr lvl="1"/>
            <a:r>
              <a:rPr lang="en-US" sz="2400" dirty="0"/>
              <a:t>Current and Pressure are inversely proportional</a:t>
            </a:r>
          </a:p>
          <a:p>
            <a:pPr lvl="1"/>
            <a:r>
              <a:rPr lang="en-US" sz="2400" dirty="0"/>
              <a:t>Flowrates and Current are directly proportional</a:t>
            </a:r>
          </a:p>
          <a:p>
            <a:r>
              <a:rPr lang="en-US" sz="2400" dirty="0" err="1"/>
              <a:t>HTec</a:t>
            </a:r>
            <a:r>
              <a:rPr lang="en-US" sz="2400" dirty="0"/>
              <a:t> Single </a:t>
            </a:r>
          </a:p>
          <a:p>
            <a:pPr lvl="1"/>
            <a:r>
              <a:rPr lang="en-US" sz="2400" dirty="0"/>
              <a:t>Only worked well under ambient conditions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8049F-F51E-0293-15DA-2DC66CCDB1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797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80F0-0F9B-41EA-B72F-E6A36444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6886A-6F55-4BC6-B0BE-568AA0739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58058"/>
            <a:ext cx="11176000" cy="4463414"/>
          </a:xfrm>
        </p:spPr>
        <p:txBody>
          <a:bodyPr/>
          <a:lstStyle/>
          <a:p>
            <a:r>
              <a:rPr lang="en-US" dirty="0"/>
              <a:t>3 commercial electrolyzer units were tested under pressure</a:t>
            </a:r>
          </a:p>
          <a:p>
            <a:pPr lvl="1"/>
            <a:r>
              <a:rPr lang="en-US" dirty="0"/>
              <a:t>2 survived, 1 failed</a:t>
            </a:r>
          </a:p>
          <a:p>
            <a:r>
              <a:rPr lang="en-US" dirty="0"/>
              <a:t>As Pressure rises, Current drops, and Flowrates drop</a:t>
            </a:r>
          </a:p>
          <a:p>
            <a:pPr lvl="1"/>
            <a:r>
              <a:rPr lang="en-US" dirty="0"/>
              <a:t>Large variability in H</a:t>
            </a:r>
            <a:r>
              <a:rPr lang="en-US" baseline="-25000" dirty="0"/>
              <a:t>2</a:t>
            </a:r>
            <a:r>
              <a:rPr lang="en-US" dirty="0"/>
              <a:t> flow rates</a:t>
            </a:r>
          </a:p>
          <a:p>
            <a:r>
              <a:rPr lang="en-US" dirty="0"/>
              <a:t>Feasibility of using Educational Units determined</a:t>
            </a:r>
          </a:p>
          <a:p>
            <a:r>
              <a:rPr lang="en-US" dirty="0"/>
              <a:t>Next steps: </a:t>
            </a:r>
          </a:p>
          <a:p>
            <a:pPr lvl="1"/>
            <a:r>
              <a:rPr lang="en-US" dirty="0"/>
              <a:t>Correct flow rates to surface Area</a:t>
            </a:r>
          </a:p>
          <a:p>
            <a:pPr lvl="1"/>
            <a:r>
              <a:rPr lang="en-US" dirty="0"/>
              <a:t>Resolve Water pressurization Issue</a:t>
            </a:r>
          </a:p>
          <a:p>
            <a:pPr lvl="1"/>
            <a:r>
              <a:rPr lang="en-US" dirty="0"/>
              <a:t>Test other commercial units, different membranes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C92A2-03B7-4175-BB46-C217D7BBEF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551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2C0B-DDB5-4A7F-B3A6-3D2F88CB0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5" name="Picture 2" descr="Greg Ogden Co-Investigator In NASA CubeSat Project | Chemical and  Environmental Engineering | The University of Arizona">
            <a:extLst>
              <a:ext uri="{FF2B5EF4-FFF2-40B4-BE49-F238E27FC236}">
                <a16:creationId xmlns:a16="http://schemas.microsoft.com/office/drawing/2014/main" id="{2B8B4E10-2255-95CE-CDF4-6AFCE399B6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rot="21600000">
            <a:off x="2265077" y="1945369"/>
            <a:ext cx="7865046" cy="446341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293AE-F52F-4986-91C7-F977B50FBC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s-ES" sz="1000"/>
              <a:t>ISSC 2022 beyond LEO, San Luis Obispo, May 2022</a:t>
            </a:r>
            <a:endParaRPr lang="en-US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B2605-2A60-9D1C-C6B1-351E92D48C6A}"/>
              </a:ext>
            </a:extLst>
          </p:cNvPr>
          <p:cNvSpPr txBox="1"/>
          <p:nvPr/>
        </p:nvSpPr>
        <p:spPr>
          <a:xfrm>
            <a:off x="3772185" y="3637365"/>
            <a:ext cx="5443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2023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8167</TotalTime>
  <Words>743</Words>
  <Application>Microsoft Office PowerPoint</Application>
  <PresentationFormat>Widescreen</PresentationFormat>
  <Paragraphs>137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Wingdings</vt:lpstr>
      <vt:lpstr>Office Theme</vt:lpstr>
      <vt:lpstr>2_Stream</vt:lpstr>
      <vt:lpstr>Bitmap Image</vt:lpstr>
      <vt:lpstr>PowerPoint Presentation</vt:lpstr>
      <vt:lpstr>Agenda</vt:lpstr>
      <vt:lpstr>Big Picture: Green Propulsion System Development</vt:lpstr>
      <vt:lpstr>Objectives</vt:lpstr>
      <vt:lpstr>Challenges</vt:lpstr>
      <vt:lpstr>Experimental Plan </vt:lpstr>
      <vt:lpstr>Experimental Apparatus</vt:lpstr>
      <vt:lpstr>HTec Double Electrolyzer Tested at 3.5V</vt:lpstr>
      <vt:lpstr>HTec Single Rebuildable Electrolyzer Tested at 2V</vt:lpstr>
      <vt:lpstr>HTec Single Electrolyzer: Tested at 2V</vt:lpstr>
      <vt:lpstr>Data</vt:lpstr>
      <vt:lpstr>Data Summary</vt:lpstr>
      <vt:lpstr>Conclusion &amp; Discussion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Ogden, Gregory E - (gogden)</cp:lastModifiedBy>
  <cp:revision>83</cp:revision>
  <dcterms:created xsi:type="dcterms:W3CDTF">2021-09-20T02:43:14Z</dcterms:created>
  <dcterms:modified xsi:type="dcterms:W3CDTF">2022-04-27T02:46:15Z</dcterms:modified>
</cp:coreProperties>
</file>