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modernComment_385_0.xml" ContentType="application/vnd.ms-powerpoint.comments+xml"/>
  <Override PartName="/ppt/comments/modernComment_53A_E3ACAF02.xml" ContentType="application/vnd.ms-powerpoint.comments+xml"/>
  <Override PartName="/ppt/comments/modernComment_535_35276692.xml" ContentType="application/vnd.ms-powerpoint.comments+xml"/>
  <Override PartName="/ppt/comments/modernComment_539_EA9477ED.xml" ContentType="application/vnd.ms-powerpoint.comments+xml"/>
  <Override PartName="/ppt/comments/modernComment_53D_C2D28E6.xml" ContentType="application/vnd.ms-powerpoint.comments+xml"/>
  <Override PartName="/ppt/comments/modernComment_53E_93C9DD2F.xml" ContentType="application/vnd.ms-powerpoint.comments+xml"/>
  <Override PartName="/ppt/comments/modernComment_537_D18BBD98.xml" ContentType="application/vnd.ms-powerpoint.comment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drawings/drawing3.xml" ContentType="application/vnd.openxmlformats-officedocument.drawingml.chartshapes+xml"/>
  <Override PartName="/ppt/comments/modernComment_53C_44CF9647.xml" ContentType="application/vnd.ms-powerpoint.comment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sldIdLst>
    <p:sldId id="901" r:id="rId3"/>
    <p:sldId id="1323" r:id="rId4"/>
    <p:sldId id="1338" r:id="rId5"/>
    <p:sldId id="1333" r:id="rId6"/>
    <p:sldId id="1337" r:id="rId7"/>
    <p:sldId id="1341" r:id="rId8"/>
    <p:sldId id="1334" r:id="rId9"/>
    <p:sldId id="1342" r:id="rId10"/>
    <p:sldId id="1343" r:id="rId11"/>
    <p:sldId id="1335" r:id="rId12"/>
    <p:sldId id="1345" r:id="rId13"/>
    <p:sldId id="1346" r:id="rId14"/>
    <p:sldId id="1347" r:id="rId15"/>
    <p:sldId id="1344" r:id="rId16"/>
    <p:sldId id="1340" r:id="rId17"/>
    <p:sldId id="133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960022F-2418-74C0-7286-48E058F1C84F}" name="Ogden, Gregory E - (gogden)" initials="OGE(" userId="S::gogden@email.arizona.edu::942568be-0258-4808-a44f-ea6c43195e05" providerId="AD"/>
  <p188:author id="{F083C89D-2926-950F-4D41-31E6408C36C7}" name="Khan, Alyza Muzaffar - (alyzamk)" initials="KAM(" userId="S::alyzamk@email.arizona.edu::3d6b4376-80fd-4e59-b5d3-54f6b257ac9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0B0B"/>
    <a:srgbClr val="3D5D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9C34FCF-06E2-48E4-B909-EEE3AE185DCD}" v="67" dt="2022-04-27T23:08:32.2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58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38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8/10/relationships/authors" Target="authors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gden, Gregory E - (gogden)" userId="942568be-0258-4808-a44f-ea6c43195e05" providerId="ADAL" clId="{E9C34FCF-06E2-48E4-B909-EEE3AE185DCD}"/>
    <pc:docChg chg="undo custSel addSld delSld modSld">
      <pc:chgData name="Ogden, Gregory E - (gogden)" userId="942568be-0258-4808-a44f-ea6c43195e05" providerId="ADAL" clId="{E9C34FCF-06E2-48E4-B909-EEE3AE185DCD}" dt="2022-04-27T23:08:10.800" v="536" actId="2711"/>
      <pc:docMkLst>
        <pc:docMk/>
      </pc:docMkLst>
      <pc:sldChg chg="modSp mod">
        <pc:chgData name="Ogden, Gregory E - (gogden)" userId="942568be-0258-4808-a44f-ea6c43195e05" providerId="ADAL" clId="{E9C34FCF-06E2-48E4-B909-EEE3AE185DCD}" dt="2022-04-27T23:06:08.808" v="522" actId="20577"/>
        <pc:sldMkLst>
          <pc:docMk/>
          <pc:sldMk cId="3935598573" sldId="1337"/>
        </pc:sldMkLst>
        <pc:spChg chg="mod">
          <ac:chgData name="Ogden, Gregory E - (gogden)" userId="942568be-0258-4808-a44f-ea6c43195e05" providerId="ADAL" clId="{E9C34FCF-06E2-48E4-B909-EEE3AE185DCD}" dt="2022-04-27T23:06:08.808" v="522" actId="20577"/>
          <ac:spMkLst>
            <pc:docMk/>
            <pc:sldMk cId="3935598573" sldId="1337"/>
            <ac:spMk id="3" creationId="{E8672ADA-AF7C-47A5-8945-089BB1844A7A}"/>
          </ac:spMkLst>
        </pc:spChg>
      </pc:sldChg>
      <pc:sldChg chg="addSp modSp mod modAnim">
        <pc:chgData name="Ogden, Gregory E - (gogden)" userId="942568be-0258-4808-a44f-ea6c43195e05" providerId="ADAL" clId="{E9C34FCF-06E2-48E4-B909-EEE3AE185DCD}" dt="2022-04-27T23:04:49.737" v="506" actId="207"/>
        <pc:sldMkLst>
          <pc:docMk/>
          <pc:sldMk cId="3819745026" sldId="1338"/>
        </pc:sldMkLst>
        <pc:spChg chg="add mod">
          <ac:chgData name="Ogden, Gregory E - (gogden)" userId="942568be-0258-4808-a44f-ea6c43195e05" providerId="ADAL" clId="{E9C34FCF-06E2-48E4-B909-EEE3AE185DCD}" dt="2022-04-27T23:04:49.737" v="506" actId="207"/>
          <ac:spMkLst>
            <pc:docMk/>
            <pc:sldMk cId="3819745026" sldId="1338"/>
            <ac:spMk id="27" creationId="{0D9FA6FF-2B29-42D3-96D4-A57AFCB99E58}"/>
          </ac:spMkLst>
        </pc:spChg>
        <pc:spChg chg="add mod">
          <ac:chgData name="Ogden, Gregory E - (gogden)" userId="942568be-0258-4808-a44f-ea6c43195e05" providerId="ADAL" clId="{E9C34FCF-06E2-48E4-B909-EEE3AE185DCD}" dt="2022-04-27T23:04:38.984" v="505" actId="1076"/>
          <ac:spMkLst>
            <pc:docMk/>
            <pc:sldMk cId="3819745026" sldId="1338"/>
            <ac:spMk id="30" creationId="{ECA6A802-6910-4694-AF75-3B2012F41931}"/>
          </ac:spMkLst>
        </pc:spChg>
        <pc:spChg chg="mod">
          <ac:chgData name="Ogden, Gregory E - (gogden)" userId="942568be-0258-4808-a44f-ea6c43195e05" providerId="ADAL" clId="{E9C34FCF-06E2-48E4-B909-EEE3AE185DCD}" dt="2022-04-27T23:03:27.210" v="480" actId="20577"/>
          <ac:spMkLst>
            <pc:docMk/>
            <pc:sldMk cId="3819745026" sldId="1338"/>
            <ac:spMk id="31" creationId="{F777432F-42E7-ED95-D00F-7E16367D459D}"/>
          </ac:spMkLst>
        </pc:spChg>
      </pc:sldChg>
      <pc:sldChg chg="modSp del mod">
        <pc:chgData name="Ogden, Gregory E - (gogden)" userId="942568be-0258-4808-a44f-ea6c43195e05" providerId="ADAL" clId="{E9C34FCF-06E2-48E4-B909-EEE3AE185DCD}" dt="2022-04-27T22:58:12.407" v="198" actId="47"/>
        <pc:sldMkLst>
          <pc:docMk/>
          <pc:sldMk cId="79492149" sldId="1339"/>
        </pc:sldMkLst>
        <pc:graphicFrameChg chg="modGraphic">
          <ac:chgData name="Ogden, Gregory E - (gogden)" userId="942568be-0258-4808-a44f-ea6c43195e05" providerId="ADAL" clId="{E9C34FCF-06E2-48E4-B909-EEE3AE185DCD}" dt="2022-04-27T22:39:08.107" v="9" actId="2062"/>
          <ac:graphicFrameMkLst>
            <pc:docMk/>
            <pc:sldMk cId="79492149" sldId="1339"/>
            <ac:graphicFrameMk id="5" creationId="{57ADBA8F-11BC-7185-0CE0-EC17967F1278}"/>
          </ac:graphicFrameMkLst>
        </pc:graphicFrameChg>
      </pc:sldChg>
      <pc:sldChg chg="modSp mod">
        <pc:chgData name="Ogden, Gregory E - (gogden)" userId="942568be-0258-4808-a44f-ea6c43195e05" providerId="ADAL" clId="{E9C34FCF-06E2-48E4-B909-EEE3AE185DCD}" dt="2022-04-27T23:02:50.396" v="468" actId="20577"/>
        <pc:sldMkLst>
          <pc:docMk/>
          <pc:sldMk cId="1154455111" sldId="1340"/>
        </pc:sldMkLst>
        <pc:spChg chg="mod">
          <ac:chgData name="Ogden, Gregory E - (gogden)" userId="942568be-0258-4808-a44f-ea6c43195e05" providerId="ADAL" clId="{E9C34FCF-06E2-48E4-B909-EEE3AE185DCD}" dt="2022-04-27T23:02:50.396" v="468" actId="20577"/>
          <ac:spMkLst>
            <pc:docMk/>
            <pc:sldMk cId="1154455111" sldId="1340"/>
            <ac:spMk id="3" creationId="{6916886A-6F55-4BC6-B0BE-568AA07398FC}"/>
          </ac:spMkLst>
        </pc:spChg>
      </pc:sldChg>
      <pc:sldChg chg="modSp mod">
        <pc:chgData name="Ogden, Gregory E - (gogden)" userId="942568be-0258-4808-a44f-ea6c43195e05" providerId="ADAL" clId="{E9C34FCF-06E2-48E4-B909-EEE3AE185DCD}" dt="2022-04-27T15:56:29.306" v="0" actId="1076"/>
        <pc:sldMkLst>
          <pc:docMk/>
          <pc:sldMk cId="2479480111" sldId="1342"/>
        </pc:sldMkLst>
        <pc:spChg chg="mod">
          <ac:chgData name="Ogden, Gregory E - (gogden)" userId="942568be-0258-4808-a44f-ea6c43195e05" providerId="ADAL" clId="{E9C34FCF-06E2-48E4-B909-EEE3AE185DCD}" dt="2022-04-27T15:56:29.306" v="0" actId="1076"/>
          <ac:spMkLst>
            <pc:docMk/>
            <pc:sldMk cId="2479480111" sldId="1342"/>
            <ac:spMk id="3" creationId="{30822331-EE92-04EA-E460-3BE4753B97B6}"/>
          </ac:spMkLst>
        </pc:spChg>
      </pc:sldChg>
      <pc:sldChg chg="addSp modSp mod">
        <pc:chgData name="Ogden, Gregory E - (gogden)" userId="942568be-0258-4808-a44f-ea6c43195e05" providerId="ADAL" clId="{E9C34FCF-06E2-48E4-B909-EEE3AE185DCD}" dt="2022-04-27T22:59:38.017" v="270" actId="1076"/>
        <pc:sldMkLst>
          <pc:docMk/>
          <pc:sldMk cId="3993797963" sldId="1344"/>
        </pc:sldMkLst>
        <pc:spChg chg="mod">
          <ac:chgData name="Ogden, Gregory E - (gogden)" userId="942568be-0258-4808-a44f-ea6c43195e05" providerId="ADAL" clId="{E9C34FCF-06E2-48E4-B909-EEE3AE185DCD}" dt="2022-04-27T22:58:53.305" v="258" actId="6549"/>
          <ac:spMkLst>
            <pc:docMk/>
            <pc:sldMk cId="3993797963" sldId="1344"/>
            <ac:spMk id="3" creationId="{3140A2E2-9E6B-E002-0165-BE3110AF173E}"/>
          </ac:spMkLst>
        </pc:spChg>
        <pc:picChg chg="add mod">
          <ac:chgData name="Ogden, Gregory E - (gogden)" userId="942568be-0258-4808-a44f-ea6c43195e05" providerId="ADAL" clId="{E9C34FCF-06E2-48E4-B909-EEE3AE185DCD}" dt="2022-04-27T22:59:22.816" v="263" actId="1076"/>
          <ac:picMkLst>
            <pc:docMk/>
            <pc:sldMk cId="3993797963" sldId="1344"/>
            <ac:picMk id="5" creationId="{C866437E-F156-4E7C-B18C-334FB5071759}"/>
          </ac:picMkLst>
        </pc:picChg>
        <pc:picChg chg="add mod">
          <ac:chgData name="Ogden, Gregory E - (gogden)" userId="942568be-0258-4808-a44f-ea6c43195e05" providerId="ADAL" clId="{E9C34FCF-06E2-48E4-B909-EEE3AE185DCD}" dt="2022-04-27T22:59:38.017" v="270" actId="1076"/>
          <ac:picMkLst>
            <pc:docMk/>
            <pc:sldMk cId="3993797963" sldId="1344"/>
            <ac:picMk id="6" creationId="{ED5189D0-9272-4105-A8F8-221500EF46D5}"/>
          </ac:picMkLst>
        </pc:picChg>
        <pc:picChg chg="add mod">
          <ac:chgData name="Ogden, Gregory E - (gogden)" userId="942568be-0258-4808-a44f-ea6c43195e05" providerId="ADAL" clId="{E9C34FCF-06E2-48E4-B909-EEE3AE185DCD}" dt="2022-04-27T22:59:36.808" v="269" actId="1076"/>
          <ac:picMkLst>
            <pc:docMk/>
            <pc:sldMk cId="3993797963" sldId="1344"/>
            <ac:picMk id="7" creationId="{9EE5C477-F756-45E0-A7F1-BB97E63C5E94}"/>
          </ac:picMkLst>
        </pc:picChg>
      </pc:sldChg>
      <pc:sldChg chg="addSp delSp modSp new mod">
        <pc:chgData name="Ogden, Gregory E - (gogden)" userId="942568be-0258-4808-a44f-ea6c43195e05" providerId="ADAL" clId="{E9C34FCF-06E2-48E4-B909-EEE3AE185DCD}" dt="2022-04-27T23:08:10.800" v="536" actId="2711"/>
        <pc:sldMkLst>
          <pc:docMk/>
          <pc:sldMk cId="3651812200" sldId="1345"/>
        </pc:sldMkLst>
        <pc:spChg chg="mod">
          <ac:chgData name="Ogden, Gregory E - (gogden)" userId="942568be-0258-4808-a44f-ea6c43195e05" providerId="ADAL" clId="{E9C34FCF-06E2-48E4-B909-EEE3AE185DCD}" dt="2022-04-27T23:08:10.800" v="536" actId="2711"/>
          <ac:spMkLst>
            <pc:docMk/>
            <pc:sldMk cId="3651812200" sldId="1345"/>
            <ac:spMk id="2" creationId="{41FAE0AF-FC41-434B-BDAB-ABF1B8F465C8}"/>
          </ac:spMkLst>
        </pc:spChg>
        <pc:spChg chg="del">
          <ac:chgData name="Ogden, Gregory E - (gogden)" userId="942568be-0258-4808-a44f-ea6c43195e05" providerId="ADAL" clId="{E9C34FCF-06E2-48E4-B909-EEE3AE185DCD}" dt="2022-04-27T22:40:08.838" v="50"/>
          <ac:spMkLst>
            <pc:docMk/>
            <pc:sldMk cId="3651812200" sldId="1345"/>
            <ac:spMk id="3" creationId="{BFB0EE98-16E5-4FC7-BFB2-C44F50925744}"/>
          </ac:spMkLst>
        </pc:spChg>
        <pc:spChg chg="add del mod">
          <ac:chgData name="Ogden, Gregory E - (gogden)" userId="942568be-0258-4808-a44f-ea6c43195e05" providerId="ADAL" clId="{E9C34FCF-06E2-48E4-B909-EEE3AE185DCD}" dt="2022-04-27T22:41:41.492" v="57" actId="478"/>
          <ac:spMkLst>
            <pc:docMk/>
            <pc:sldMk cId="3651812200" sldId="1345"/>
            <ac:spMk id="8" creationId="{75095017-BA3E-4378-B5CF-5504E9F6B581}"/>
          </ac:spMkLst>
        </pc:spChg>
        <pc:graphicFrameChg chg="add mod">
          <ac:chgData name="Ogden, Gregory E - (gogden)" userId="942568be-0258-4808-a44f-ea6c43195e05" providerId="ADAL" clId="{E9C34FCF-06E2-48E4-B909-EEE3AE185DCD}" dt="2022-04-27T22:40:02.959" v="49"/>
          <ac:graphicFrameMkLst>
            <pc:docMk/>
            <pc:sldMk cId="3651812200" sldId="1345"/>
            <ac:graphicFrameMk id="5" creationId="{92488C49-D986-4380-BA86-BF2A0DBD0E1C}"/>
          </ac:graphicFrameMkLst>
        </pc:graphicFrameChg>
        <pc:graphicFrameChg chg="add del mod">
          <ac:chgData name="Ogden, Gregory E - (gogden)" userId="942568be-0258-4808-a44f-ea6c43195e05" providerId="ADAL" clId="{E9C34FCF-06E2-48E4-B909-EEE3AE185DCD}" dt="2022-04-27T22:54:26.228" v="76"/>
          <ac:graphicFrameMkLst>
            <pc:docMk/>
            <pc:sldMk cId="3651812200" sldId="1345"/>
            <ac:graphicFrameMk id="9" creationId="{92488C49-D986-4380-BA86-BF2A0DBD0E1C}"/>
          </ac:graphicFrameMkLst>
        </pc:graphicFrameChg>
        <pc:picChg chg="add del mod">
          <ac:chgData name="Ogden, Gregory E - (gogden)" userId="942568be-0258-4808-a44f-ea6c43195e05" providerId="ADAL" clId="{E9C34FCF-06E2-48E4-B909-EEE3AE185DCD}" dt="2022-04-27T22:40:18.869" v="52" actId="478"/>
          <ac:picMkLst>
            <pc:docMk/>
            <pc:sldMk cId="3651812200" sldId="1345"/>
            <ac:picMk id="6" creationId="{3D42AF1D-6B13-41B7-970A-66EE9D550026}"/>
          </ac:picMkLst>
        </pc:picChg>
      </pc:sldChg>
      <pc:sldChg chg="addSp delSp modSp new mod">
        <pc:chgData name="Ogden, Gregory E - (gogden)" userId="942568be-0258-4808-a44f-ea6c43195e05" providerId="ADAL" clId="{E9C34FCF-06E2-48E4-B909-EEE3AE185DCD}" dt="2022-04-27T22:55:58.780" v="144" actId="20577"/>
        <pc:sldMkLst>
          <pc:docMk/>
          <pc:sldMk cId="3434375755" sldId="1346"/>
        </pc:sldMkLst>
        <pc:spChg chg="mod">
          <ac:chgData name="Ogden, Gregory E - (gogden)" userId="942568be-0258-4808-a44f-ea6c43195e05" providerId="ADAL" clId="{E9C34FCF-06E2-48E4-B909-EEE3AE185DCD}" dt="2022-04-27T22:55:58.780" v="144" actId="20577"/>
          <ac:spMkLst>
            <pc:docMk/>
            <pc:sldMk cId="3434375755" sldId="1346"/>
            <ac:spMk id="2" creationId="{50554B6D-397F-4957-A4F2-F0F0C0BD0931}"/>
          </ac:spMkLst>
        </pc:spChg>
        <pc:spChg chg="del">
          <ac:chgData name="Ogden, Gregory E - (gogden)" userId="942568be-0258-4808-a44f-ea6c43195e05" providerId="ADAL" clId="{E9C34FCF-06E2-48E4-B909-EEE3AE185DCD}" dt="2022-04-27T22:53:47.913" v="69" actId="478"/>
          <ac:spMkLst>
            <pc:docMk/>
            <pc:sldMk cId="3434375755" sldId="1346"/>
            <ac:spMk id="3" creationId="{F84B2826-3903-4BEB-9DE8-0395D8E7EE9C}"/>
          </ac:spMkLst>
        </pc:spChg>
        <pc:graphicFrameChg chg="add mod">
          <ac:chgData name="Ogden, Gregory E - (gogden)" userId="942568be-0258-4808-a44f-ea6c43195e05" providerId="ADAL" clId="{E9C34FCF-06E2-48E4-B909-EEE3AE185DCD}" dt="2022-04-27T22:55:41.360" v="143"/>
          <ac:graphicFrameMkLst>
            <pc:docMk/>
            <pc:sldMk cId="3434375755" sldId="1346"/>
            <ac:graphicFrameMk id="5" creationId="{C7873A2D-F9A2-419A-A8B6-B65F444529EB}"/>
          </ac:graphicFrameMkLst>
        </pc:graphicFrameChg>
      </pc:sldChg>
      <pc:sldChg chg="addSp delSp modSp new mod">
        <pc:chgData name="Ogden, Gregory E - (gogden)" userId="942568be-0258-4808-a44f-ea6c43195e05" providerId="ADAL" clId="{E9C34FCF-06E2-48E4-B909-EEE3AE185DCD}" dt="2022-04-27T22:58:04.120" v="197" actId="20577"/>
        <pc:sldMkLst>
          <pc:docMk/>
          <pc:sldMk cId="2800500617" sldId="1347"/>
        </pc:sldMkLst>
        <pc:spChg chg="mod">
          <ac:chgData name="Ogden, Gregory E - (gogden)" userId="942568be-0258-4808-a44f-ea6c43195e05" providerId="ADAL" clId="{E9C34FCF-06E2-48E4-B909-EEE3AE185DCD}" dt="2022-04-27T22:58:04.120" v="197" actId="20577"/>
          <ac:spMkLst>
            <pc:docMk/>
            <pc:sldMk cId="2800500617" sldId="1347"/>
            <ac:spMk id="2" creationId="{E0AD0C7B-EF88-4293-9755-8B9CBD3F4D5E}"/>
          </ac:spMkLst>
        </pc:spChg>
        <pc:spChg chg="del">
          <ac:chgData name="Ogden, Gregory E - (gogden)" userId="942568be-0258-4808-a44f-ea6c43195e05" providerId="ADAL" clId="{E9C34FCF-06E2-48E4-B909-EEE3AE185DCD}" dt="2022-04-27T22:56:51.222" v="145" actId="478"/>
          <ac:spMkLst>
            <pc:docMk/>
            <pc:sldMk cId="2800500617" sldId="1347"/>
            <ac:spMk id="3" creationId="{00FBFE50-B271-4CBC-9DED-E8CF63E981BF}"/>
          </ac:spMkLst>
        </pc:spChg>
        <pc:graphicFrameChg chg="add mod">
          <ac:chgData name="Ogden, Gregory E - (gogden)" userId="942568be-0258-4808-a44f-ea6c43195e05" providerId="ADAL" clId="{E9C34FCF-06E2-48E4-B909-EEE3AE185DCD}" dt="2022-04-27T22:56:55.937" v="148"/>
          <ac:graphicFrameMkLst>
            <pc:docMk/>
            <pc:sldMk cId="2800500617" sldId="1347"/>
            <ac:graphicFrameMk id="5" creationId="{ECFE02C3-C074-4903-A2A0-0F21884D7D49}"/>
          </ac:graphicFrameMkLst>
        </pc:graphicFrameChg>
        <pc:graphicFrameChg chg="add mod">
          <ac:chgData name="Ogden, Gregory E - (gogden)" userId="942568be-0258-4808-a44f-ea6c43195e05" providerId="ADAL" clId="{E9C34FCF-06E2-48E4-B909-EEE3AE185DCD}" dt="2022-04-27T22:57:53.566" v="196"/>
          <ac:graphicFrameMkLst>
            <pc:docMk/>
            <pc:sldMk cId="2800500617" sldId="1347"/>
            <ac:graphicFrameMk id="6" creationId="{ECFE02C3-C074-4903-A2A0-0F21884D7D49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oleObject" Target="https://emailarizona-my.sharepoint.com/personal/gogden_email_arizona_edu/Documents/MIRO-NASA/Papers%20Submitted/ISSC%20Talks/Copy%20of%20Final_results_data_sheet-gas_production_AK-geo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chartUserShapes" Target="../drawings/drawing2.xml"/><Relationship Id="rId4" Type="http://schemas.openxmlformats.org/officeDocument/2006/relationships/oleObject" Target="https://emailarizona-my.sharepoint.com/personal/gogden_email_arizona_edu/Documents/MIRO-NASA/Papers%20Submitted/ISSC%20Talks/Copy%20of%20Final_results_data_sheet-gas_production_AK-geo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5" Type="http://schemas.openxmlformats.org/officeDocument/2006/relationships/chartUserShapes" Target="../drawings/drawing3.xml"/><Relationship Id="rId4" Type="http://schemas.openxmlformats.org/officeDocument/2006/relationships/oleObject" Target="https://emailarizona-my.sharepoint.com/personal/gogden_email_arizona_edu/Documents/MIRO-NASA/Papers%20Submitted/ISSC%20Talks/Copy%20of%20Final_results_data_sheet-gas_production_AK-geo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765964687646039"/>
          <c:y val="7.8535231687471438E-2"/>
          <c:w val="0.75777660375159894"/>
          <c:h val="0.66883283073647459"/>
        </c:manualLayout>
      </c:layout>
      <c:scatterChart>
        <c:scatterStyle val="smoothMarker"/>
        <c:varyColors val="0"/>
        <c:ser>
          <c:idx val="1"/>
          <c:order val="1"/>
          <c:tx>
            <c:strRef>
              <c:f>'Htec Double @ 3.5 V all trials'!$BE$9</c:f>
              <c:strCache>
                <c:ptCount val="1"/>
                <c:pt idx="0">
                  <c:v>H2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'Htec Double @ 3.5 V all trials'!$BC$10:$BC$14</c:f>
              <c:numCache>
                <c:formatCode>General</c:formatCode>
                <c:ptCount val="5"/>
                <c:pt idx="0">
                  <c:v>7</c:v>
                </c:pt>
                <c:pt idx="1">
                  <c:v>15</c:v>
                </c:pt>
                <c:pt idx="2">
                  <c:v>29</c:v>
                </c:pt>
                <c:pt idx="3">
                  <c:v>46</c:v>
                </c:pt>
                <c:pt idx="4">
                  <c:v>59</c:v>
                </c:pt>
              </c:numCache>
            </c:numRef>
          </c:xVal>
          <c:yVal>
            <c:numRef>
              <c:f>'Htec Double @ 3.5 V all trials'!$BE$10:$BE$14</c:f>
              <c:numCache>
                <c:formatCode>_(* #,##0.00_);_(* \(#,##0.00\);_(* "-"??_);_(@_)</c:formatCode>
                <c:ptCount val="5"/>
                <c:pt idx="0">
                  <c:v>8.7387442571428569</c:v>
                </c:pt>
                <c:pt idx="1">
                  <c:v>8.2252326571428558</c:v>
                </c:pt>
                <c:pt idx="2">
                  <c:v>8.8883208666666658</c:v>
                </c:pt>
                <c:pt idx="3">
                  <c:v>7.1353242666666672</c:v>
                </c:pt>
                <c:pt idx="4">
                  <c:v>6.7646911666666654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C86E-4021-AF2D-8400F20D80D7}"/>
            </c:ext>
          </c:extLst>
        </c:ser>
        <c:ser>
          <c:idx val="2"/>
          <c:order val="2"/>
          <c:tx>
            <c:strRef>
              <c:f>'Htec Double @ 3.5 V all trials'!$BF$9</c:f>
              <c:strCache>
                <c:ptCount val="1"/>
                <c:pt idx="0">
                  <c:v>O2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'Htec Double @ 3.5 V all trials'!$BC$10:$BC$14</c:f>
              <c:numCache>
                <c:formatCode>General</c:formatCode>
                <c:ptCount val="5"/>
                <c:pt idx="0">
                  <c:v>7</c:v>
                </c:pt>
                <c:pt idx="1">
                  <c:v>15</c:v>
                </c:pt>
                <c:pt idx="2">
                  <c:v>29</c:v>
                </c:pt>
                <c:pt idx="3">
                  <c:v>46</c:v>
                </c:pt>
                <c:pt idx="4">
                  <c:v>59</c:v>
                </c:pt>
              </c:numCache>
            </c:numRef>
          </c:xVal>
          <c:yVal>
            <c:numRef>
              <c:f>'Htec Double @ 3.5 V all trials'!$BF$10:$BF$14</c:f>
              <c:numCache>
                <c:formatCode>_(* #,##0.00_);_(* \(#,##0.00\);_(* "-"??_);_(@_)</c:formatCode>
                <c:ptCount val="5"/>
                <c:pt idx="0">
                  <c:v>3.7354724285714291</c:v>
                </c:pt>
                <c:pt idx="1">
                  <c:v>3.3952168285714293</c:v>
                </c:pt>
                <c:pt idx="2">
                  <c:v>3.7637775833333333</c:v>
                </c:pt>
                <c:pt idx="3">
                  <c:v>2.8026642166666669</c:v>
                </c:pt>
                <c:pt idx="4">
                  <c:v>2.8520880000000002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C86E-4021-AF2D-8400F20D80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79641184"/>
        <c:axId val="1779617888"/>
      </c:scatterChart>
      <c:scatterChart>
        <c:scatterStyle val="smoothMarker"/>
        <c:varyColors val="0"/>
        <c:ser>
          <c:idx val="0"/>
          <c:order val="0"/>
          <c:tx>
            <c:strRef>
              <c:f>'Htec Double @ 3.5 V all trials'!$BD$9</c:f>
              <c:strCache>
                <c:ptCount val="1"/>
                <c:pt idx="0">
                  <c:v>Current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'Htec Double @ 3.5 V all trials'!$BC$10:$BC$14</c:f>
              <c:numCache>
                <c:formatCode>General</c:formatCode>
                <c:ptCount val="5"/>
                <c:pt idx="0">
                  <c:v>7</c:v>
                </c:pt>
                <c:pt idx="1">
                  <c:v>15</c:v>
                </c:pt>
                <c:pt idx="2">
                  <c:v>29</c:v>
                </c:pt>
                <c:pt idx="3">
                  <c:v>46</c:v>
                </c:pt>
                <c:pt idx="4">
                  <c:v>59</c:v>
                </c:pt>
              </c:numCache>
            </c:numRef>
          </c:xVal>
          <c:yVal>
            <c:numRef>
              <c:f>'Htec Double @ 3.5 V all trials'!$BD$10:$BD$14</c:f>
              <c:numCache>
                <c:formatCode>_(* #,##0.00_);_(* \(#,##0.00\);_(* "-"??_);_(@_)</c:formatCode>
                <c:ptCount val="5"/>
                <c:pt idx="0">
                  <c:v>0.5357142857142857</c:v>
                </c:pt>
                <c:pt idx="1">
                  <c:v>0.49285714285714277</c:v>
                </c:pt>
                <c:pt idx="2">
                  <c:v>0.47500000000000003</c:v>
                </c:pt>
                <c:pt idx="3">
                  <c:v>0.41333333333333333</c:v>
                </c:pt>
                <c:pt idx="4">
                  <c:v>0.41333333333333333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C86E-4021-AF2D-8400F20D80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41925216"/>
        <c:axId val="1841938528"/>
      </c:scatterChart>
      <c:valAx>
        <c:axId val="17796411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Pressure, psig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9617888"/>
        <c:crosses val="autoZero"/>
        <c:crossBetween val="midCat"/>
      </c:valAx>
      <c:valAx>
        <c:axId val="1779617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Flow, ml/min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_(* #,##0.00_);_(* \(#,##0.00\);_(* &quot;-&quot;??_);_(@_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9641184"/>
        <c:crosses val="autoZero"/>
        <c:crossBetween val="midCat"/>
      </c:valAx>
      <c:valAx>
        <c:axId val="1841938528"/>
        <c:scaling>
          <c:orientation val="minMax"/>
          <c:max val="1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Current, 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_(* #,##0.00_);_(* \(#,##0.00\);_(* &quot;-&quot;??_);_(@_)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1925216"/>
        <c:crosses val="max"/>
        <c:crossBetween val="midCat"/>
      </c:valAx>
      <c:valAx>
        <c:axId val="18419252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4193852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432560477133193"/>
          <c:y val="0.91158885805054268"/>
          <c:w val="0.30657261509975237"/>
          <c:h val="5.973921062088790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en-US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791026445601742"/>
          <c:y val="7.072443495623873E-2"/>
          <c:w val="0.66752103061542534"/>
          <c:h val="0.6713800333518104"/>
        </c:manualLayout>
      </c:layout>
      <c:scatterChart>
        <c:scatterStyle val="smoothMarker"/>
        <c:varyColors val="0"/>
        <c:ser>
          <c:idx val="1"/>
          <c:order val="1"/>
          <c:tx>
            <c:strRef>
              <c:f>'Htec rebuildable @ 2V all trial'!$BN$9</c:f>
              <c:strCache>
                <c:ptCount val="1"/>
                <c:pt idx="0">
                  <c:v>H2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'Htec rebuildable @ 2V all trial'!$BL$10:$BL$15</c:f>
              <c:numCache>
                <c:formatCode>General</c:formatCode>
                <c:ptCount val="6"/>
                <c:pt idx="0">
                  <c:v>7</c:v>
                </c:pt>
                <c:pt idx="1">
                  <c:v>15</c:v>
                </c:pt>
                <c:pt idx="2">
                  <c:v>29</c:v>
                </c:pt>
                <c:pt idx="3">
                  <c:v>44</c:v>
                </c:pt>
                <c:pt idx="4">
                  <c:v>59</c:v>
                </c:pt>
                <c:pt idx="5">
                  <c:v>73</c:v>
                </c:pt>
              </c:numCache>
            </c:numRef>
          </c:xVal>
          <c:yVal>
            <c:numRef>
              <c:f>'Htec rebuildable @ 2V all trial'!$BN$10:$BN$15</c:f>
              <c:numCache>
                <c:formatCode>_(* #,##0.00_);_(* \(#,##0.00\);_(* "-"??_);_(@_)</c:formatCode>
                <c:ptCount val="6"/>
                <c:pt idx="0">
                  <c:v>8.3333256333333328</c:v>
                </c:pt>
                <c:pt idx="1">
                  <c:v>8.1031805333333349</c:v>
                </c:pt>
                <c:pt idx="2">
                  <c:v>8.1258166666666654</c:v>
                </c:pt>
                <c:pt idx="3">
                  <c:v>7.8382511999999993</c:v>
                </c:pt>
                <c:pt idx="4">
                  <c:v>6.9642004000000002</c:v>
                </c:pt>
                <c:pt idx="5">
                  <c:v>6.5593521333333333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8330-405F-834F-396B44845025}"/>
            </c:ext>
          </c:extLst>
        </c:ser>
        <c:ser>
          <c:idx val="2"/>
          <c:order val="2"/>
          <c:tx>
            <c:strRef>
              <c:f>'Htec rebuildable @ 2V all trial'!$BO$9</c:f>
              <c:strCache>
                <c:ptCount val="1"/>
                <c:pt idx="0">
                  <c:v>O2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'Htec rebuildable @ 2V all trial'!$BL$10:$BL$15</c:f>
              <c:numCache>
                <c:formatCode>General</c:formatCode>
                <c:ptCount val="6"/>
                <c:pt idx="0">
                  <c:v>7</c:v>
                </c:pt>
                <c:pt idx="1">
                  <c:v>15</c:v>
                </c:pt>
                <c:pt idx="2">
                  <c:v>29</c:v>
                </c:pt>
                <c:pt idx="3">
                  <c:v>44</c:v>
                </c:pt>
                <c:pt idx="4">
                  <c:v>59</c:v>
                </c:pt>
                <c:pt idx="5">
                  <c:v>73</c:v>
                </c:pt>
              </c:numCache>
            </c:numRef>
          </c:xVal>
          <c:yVal>
            <c:numRef>
              <c:f>'Htec rebuildable @ 2V all trial'!$BO$10:$BO$15</c:f>
              <c:numCache>
                <c:formatCode>_(* #,##0.00_);_(* \(#,##0.00\);_(* "-"??_);_(@_)</c:formatCode>
                <c:ptCount val="6"/>
                <c:pt idx="0">
                  <c:v>3.2351214166666669</c:v>
                </c:pt>
                <c:pt idx="1">
                  <c:v>3.2339744000000006</c:v>
                </c:pt>
                <c:pt idx="2">
                  <c:v>3.7649635833333339</c:v>
                </c:pt>
                <c:pt idx="3">
                  <c:v>2.8452491333333341</c:v>
                </c:pt>
                <c:pt idx="4">
                  <c:v>3.7939445333333333</c:v>
                </c:pt>
                <c:pt idx="5">
                  <c:v>2.4771430500000005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8330-405F-834F-396B448450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79641184"/>
        <c:axId val="1779617888"/>
      </c:scatterChart>
      <c:scatterChart>
        <c:scatterStyle val="smoothMarker"/>
        <c:varyColors val="0"/>
        <c:ser>
          <c:idx val="0"/>
          <c:order val="0"/>
          <c:tx>
            <c:strRef>
              <c:f>'Htec rebuildable @ 2V all trial'!$BM$9</c:f>
              <c:strCache>
                <c:ptCount val="1"/>
                <c:pt idx="0">
                  <c:v>Current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'Htec rebuildable @ 2V all trial'!$BL$10:$BL$15</c:f>
              <c:numCache>
                <c:formatCode>General</c:formatCode>
                <c:ptCount val="6"/>
                <c:pt idx="0">
                  <c:v>7</c:v>
                </c:pt>
                <c:pt idx="1">
                  <c:v>15</c:v>
                </c:pt>
                <c:pt idx="2">
                  <c:v>29</c:v>
                </c:pt>
                <c:pt idx="3">
                  <c:v>44</c:v>
                </c:pt>
                <c:pt idx="4">
                  <c:v>59</c:v>
                </c:pt>
                <c:pt idx="5">
                  <c:v>73</c:v>
                </c:pt>
              </c:numCache>
            </c:numRef>
          </c:xVal>
          <c:yVal>
            <c:numRef>
              <c:f>'Htec rebuildable @ 2V all trial'!$BM$10:$BM$15</c:f>
              <c:numCache>
                <c:formatCode>_(* #,##0.00_);_(* \(#,##0.00\);_(* "-"??_);_(@_)</c:formatCode>
                <c:ptCount val="6"/>
                <c:pt idx="0">
                  <c:v>1.0466666666666669</c:v>
                </c:pt>
                <c:pt idx="1">
                  <c:v>1.0183333333333333</c:v>
                </c:pt>
                <c:pt idx="2">
                  <c:v>1.0216666666666667</c:v>
                </c:pt>
                <c:pt idx="3">
                  <c:v>0.9783333333333335</c:v>
                </c:pt>
                <c:pt idx="4">
                  <c:v>0.95500000000000007</c:v>
                </c:pt>
                <c:pt idx="5">
                  <c:v>0.91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8330-405F-834F-396B448450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41925216"/>
        <c:axId val="1841938528"/>
      </c:scatterChart>
      <c:valAx>
        <c:axId val="17796411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Pressure, psig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9617888"/>
        <c:crosses val="autoZero"/>
        <c:crossBetween val="midCat"/>
      </c:valAx>
      <c:valAx>
        <c:axId val="1779617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Flow, ml/min</a:t>
                </a:r>
              </a:p>
            </c:rich>
          </c:tx>
          <c:layout>
            <c:manualLayout>
              <c:xMode val="edge"/>
              <c:yMode val="edge"/>
              <c:x val="1.3046333665365532E-2"/>
              <c:y val="0.2907375121870937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_(* #,##0.00_);_(* \(#,##0.00\);_(* &quot;-&quot;??_);_(@_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9641184"/>
        <c:crosses val="autoZero"/>
        <c:crossBetween val="midCat"/>
      </c:valAx>
      <c:valAx>
        <c:axId val="1841938528"/>
        <c:scaling>
          <c:orientation val="minMax"/>
          <c:max val="2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Current, A</a:t>
                </a:r>
              </a:p>
            </c:rich>
          </c:tx>
          <c:layout>
            <c:manualLayout>
              <c:xMode val="edge"/>
              <c:yMode val="edge"/>
              <c:x val="0.94228268913985602"/>
              <c:y val="0.3842453640848430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_(* #,##0.00_);_(* \(#,##0.00\);_(* &quot;-&quot;??_);_(@_)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1925216"/>
        <c:crosses val="max"/>
        <c:crossBetween val="midCat"/>
      </c:valAx>
      <c:valAx>
        <c:axId val="18419252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4193852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4">
    <c:autoUpdate val="0"/>
  </c:externalData>
  <c:userShapes r:id="rId5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3622872942260561"/>
          <c:y val="0.10701451095328897"/>
          <c:w val="0.72608622297882697"/>
          <c:h val="0.67749134113866205"/>
        </c:manualLayout>
      </c:layout>
      <c:scatterChart>
        <c:scatterStyle val="smoothMarker"/>
        <c:varyColors val="0"/>
        <c:ser>
          <c:idx val="1"/>
          <c:order val="1"/>
          <c:tx>
            <c:strRef>
              <c:f>'Htec Single @ 2 V all trials'!$BC$9</c:f>
              <c:strCache>
                <c:ptCount val="1"/>
                <c:pt idx="0">
                  <c:v>H2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'Htec Single @ 2 V all trials'!$BA$10:$BA$11</c:f>
              <c:numCache>
                <c:formatCode>General</c:formatCode>
                <c:ptCount val="2"/>
                <c:pt idx="0">
                  <c:v>6</c:v>
                </c:pt>
                <c:pt idx="1">
                  <c:v>15</c:v>
                </c:pt>
              </c:numCache>
            </c:numRef>
          </c:xVal>
          <c:yVal>
            <c:numRef>
              <c:f>'Htec Single @ 2 V all trials'!$BC$10:$BC$11</c:f>
              <c:numCache>
                <c:formatCode>_(* #,##0.00_);_(* \(#,##0.00\);_(* "-"??_);_(@_)</c:formatCode>
                <c:ptCount val="2"/>
                <c:pt idx="0">
                  <c:v>4.9987750000000011</c:v>
                </c:pt>
                <c:pt idx="1">
                  <c:v>5.1834315333333327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69D2-4004-9FDC-1FD6EA2B7248}"/>
            </c:ext>
          </c:extLst>
        </c:ser>
        <c:ser>
          <c:idx val="2"/>
          <c:order val="2"/>
          <c:tx>
            <c:strRef>
              <c:f>'Htec Single @ 2 V all trials'!$BD$9</c:f>
              <c:strCache>
                <c:ptCount val="1"/>
                <c:pt idx="0">
                  <c:v>O2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'Htec Single @ 2 V all trials'!$BA$10:$BA$11</c:f>
              <c:numCache>
                <c:formatCode>General</c:formatCode>
                <c:ptCount val="2"/>
                <c:pt idx="0">
                  <c:v>6</c:v>
                </c:pt>
                <c:pt idx="1">
                  <c:v>15</c:v>
                </c:pt>
              </c:numCache>
            </c:numRef>
          </c:xVal>
          <c:yVal>
            <c:numRef>
              <c:f>'Htec Single @ 2 V all trials'!$BD$10:$BD$11</c:f>
              <c:numCache>
                <c:formatCode>_(* #,##0.00_);_(* \(#,##0.00\);_(* "-"??_);_(@_)</c:formatCode>
                <c:ptCount val="2"/>
                <c:pt idx="0">
                  <c:v>2.2666701000000002</c:v>
                </c:pt>
                <c:pt idx="1">
                  <c:v>2.3119134000000003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69D2-4004-9FDC-1FD6EA2B72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79641184"/>
        <c:axId val="1779617888"/>
      </c:scatterChart>
      <c:scatterChart>
        <c:scatterStyle val="smoothMarker"/>
        <c:varyColors val="0"/>
        <c:ser>
          <c:idx val="0"/>
          <c:order val="0"/>
          <c:tx>
            <c:strRef>
              <c:f>'Htec Single @ 2 V all trials'!$BB$9</c:f>
              <c:strCache>
                <c:ptCount val="1"/>
                <c:pt idx="0">
                  <c:v>Current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'Htec Single @ 2 V all trials'!$BA$10:$BA$11</c:f>
              <c:numCache>
                <c:formatCode>General</c:formatCode>
                <c:ptCount val="2"/>
                <c:pt idx="0">
                  <c:v>6</c:v>
                </c:pt>
                <c:pt idx="1">
                  <c:v>15</c:v>
                </c:pt>
              </c:numCache>
            </c:numRef>
          </c:xVal>
          <c:yVal>
            <c:numRef>
              <c:f>'Htec Single @ 2 V all trials'!$BB$10:$BB$11</c:f>
              <c:numCache>
                <c:formatCode>_(* #,##0.00_);_(* \(#,##0.00\);_(* "-"??_);_(@_)</c:formatCode>
                <c:ptCount val="2"/>
                <c:pt idx="0">
                  <c:v>0.42333333333333334</c:v>
                </c:pt>
                <c:pt idx="1">
                  <c:v>0.31833333333333336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69D2-4004-9FDC-1FD6EA2B72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41925216"/>
        <c:axId val="1841938528"/>
      </c:scatterChart>
      <c:valAx>
        <c:axId val="17796411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Pressure, psig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9617888"/>
        <c:crosses val="autoZero"/>
        <c:crossBetween val="midCat"/>
      </c:valAx>
      <c:valAx>
        <c:axId val="1779617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Flow, ml/min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_(* #,##0.00_);_(* \(#,##0.00\);_(* &quot;-&quot;??_);_(@_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9641184"/>
        <c:crosses val="autoZero"/>
        <c:crossBetween val="midCat"/>
      </c:valAx>
      <c:valAx>
        <c:axId val="1841938528"/>
        <c:scaling>
          <c:orientation val="minMax"/>
          <c:max val="2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Current, 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_(* #,##0.00_);_(* \(#,##0.00\);_(* &quot;-&quot;??_);_(@_)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1925216"/>
        <c:crosses val="max"/>
        <c:crossBetween val="midCat"/>
      </c:valAx>
      <c:valAx>
        <c:axId val="18419252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4193852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43620228110809"/>
          <c:y val="0.90140510074049418"/>
          <c:w val="0.31275939392631597"/>
          <c:h val="5.390276780709228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53A_E3ACAF0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FEFA54E-B12D-4BBC-A4E2-B286CF230DD3}" authorId="{6960022F-2418-74C0-7286-48E058F1C84F}" created="2022-04-26T14:30:38.507">
    <pc:sldMkLst xmlns:pc="http://schemas.microsoft.com/office/powerpoint/2013/main/command">
      <pc:docMk/>
      <pc:sldMk cId="3819745026" sldId="1338"/>
    </pc:sldMkLst>
    <p188:replyLst>
      <p188:reply id="{B3F43623-C5E4-1041-BF14-1FEE1624F4D5}" authorId="{F083C89D-2926-950F-4D41-31E6408C36C7}" created="2022-04-26T19:00:07.858">
        <p188:txBody>
          <a:bodyPr/>
          <a:lstStyle/>
          <a:p>
            <a:r>
              <a:rPr lang="en-US"/>
              <a:t>Its animated
</a:t>
            </a:r>
          </a:p>
        </p188:txBody>
      </p188:reply>
    </p188:replyLst>
    <p188:txBody>
      <a:bodyPr/>
      <a:lstStyle/>
      <a:p>
        <a:r>
          <a:rPr lang="en-US"/>
          <a:t>Is this slide animated to have boxes appear/dispapear?  Can you do that (its easy)</a:t>
        </a:r>
      </a:p>
    </p188:txBody>
  </p188:cm>
</p188:cmLst>
</file>

<file path=ppt/comments/modernComment_53C_44CF964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EB4DAC3-CAC4-4BB3-9863-3B7F157D9AFA}" authorId="{6960022F-2418-74C0-7286-48E058F1C84F}" created="2022-04-26T14:40:25.168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154455111" sldId="1340"/>
      <ac:spMk id="3" creationId="{6916886A-6F55-4BC6-B0BE-568AA07398FC}"/>
    </ac:deMkLst>
    <p188:txBody>
      <a:bodyPr/>
      <a:lstStyle/>
      <a:p>
        <a:r>
          <a:rPr lang="en-US"/>
          <a:t>I am not seeing any conclusion info relating gas production to amperage.  I thought that was a good finding.</a:t>
        </a:r>
      </a:p>
    </p188:txBody>
  </p188:cm>
</p188:cmLst>
</file>

<file path=ppt/comments/modernComment_53D_C2D28E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BF8006F-E773-4228-906D-9D2A35C76632}" authorId="{6960022F-2418-74C0-7286-48E058F1C84F}" created="2022-04-26T14:35:14.974">
    <pc:sldMkLst xmlns:pc="http://schemas.microsoft.com/office/powerpoint/2013/main/command">
      <pc:docMk/>
      <pc:sldMk cId="204286182" sldId="1341"/>
    </pc:sldMkLst>
    <p188:txBody>
      <a:bodyPr/>
      <a:lstStyle/>
      <a:p>
        <a:r>
          <a:rPr lang="en-US"/>
          <a:t>Test plan should include variables tested (pressure and V that you have) but also parameters measured</a:t>
        </a:r>
      </a:p>
    </p188:txBody>
  </p188:cm>
</p188:cmLst>
</file>

<file path=ppt/comments/modernComment_53E_93C9DD2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28D6B20-EB9B-4686-8A4F-BCD780590305}" authorId="{6960022F-2418-74C0-7286-48E058F1C84F}" created="2022-04-26T14:37:13.594">
    <pc:sldMkLst xmlns:pc="http://schemas.microsoft.com/office/powerpoint/2013/main/command">
      <pc:docMk/>
      <pc:sldMk cId="2479480111" sldId="1342"/>
    </pc:sldMkLst>
    <p188:txBody>
      <a:bodyPr/>
      <a:lstStyle/>
      <a:p>
        <a:r>
          <a:rPr lang="en-US"/>
          <a:t>You have multiple data runs all lined up vs. data and a single 'averaged line' along w/ error bars.  There should be 3 lines on this grpah O2, H2, Amps.  Not 9.
If you want to show data variablility show them seperately (3 graphs)</a:t>
        </a:r>
      </a:p>
    </p188:txBody>
  </p188:cm>
</p188:cmLst>
</file>

<file path=ppt/comments/modernComment_385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F7DF484-8D31-4642-ADAC-BC72539883F4}" authorId="{6960022F-2418-74C0-7286-48E058F1C84F}" created="2022-04-26T14:29:43.966">
    <pc:sldMkLst xmlns:pc="http://schemas.microsoft.com/office/powerpoint/2013/main/command">
      <pc:docMk/>
      <pc:sldMk cId="0" sldId="901"/>
    </pc:sldMkLst>
    <p188:txBody>
      <a:bodyPr/>
      <a:lstStyle/>
      <a:p>
        <a:r>
          <a:rPr lang="en-US"/>
          <a:t>Please add a few pictures of your research to this front page., replacing 2-3 of these that are there.</a:t>
        </a:r>
      </a:p>
    </p188:txBody>
  </p188:cm>
</p188:cmLst>
</file>

<file path=ppt/comments/modernComment_535_3527669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CCB78D3-300B-4585-9AD7-3941A558253B}" authorId="{6960022F-2418-74C0-7286-48E058F1C84F}" created="2022-04-26T14:31:35.754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891774610" sldId="1333"/>
      <ac:spMk id="3" creationId="{2E416A01-70D3-4B89-9165-4C83B5A545C0}"/>
    </ac:deMkLst>
    <p188:txBody>
      <a:bodyPr/>
      <a:lstStyle/>
      <a:p>
        <a:r>
          <a:rPr lang="en-US"/>
          <a:t>Presentations have bulleted text.  No sentences (no periods)</a:t>
        </a:r>
      </a:p>
    </p188:txBody>
  </p188:cm>
</p188:cmLst>
</file>

<file path=ppt/comments/modernComment_537_D18BBD9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3FFB7EC-9508-4904-8FD1-BE4C99CE34DB}" authorId="{6960022F-2418-74C0-7286-48E058F1C84F}" created="2022-04-26T14:38:18.701">
    <pc:sldMkLst xmlns:pc="http://schemas.microsoft.com/office/powerpoint/2013/main/command">
      <pc:docMk/>
      <pc:sldMk cId="3515596184" sldId="1335"/>
    </pc:sldMkLst>
    <p188:txBody>
      <a:bodyPr/>
      <a:lstStyle/>
      <a:p>
        <a:r>
          <a:rPr lang="en-US"/>
          <a:t>How do you explain no O2 production on this test-that should indicate a complete failure as well-</a:t>
        </a:r>
      </a:p>
    </p188:txBody>
  </p188:cm>
</p188:cmLst>
</file>

<file path=ppt/comments/modernComment_539_EA9477E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31EA38E-D442-4481-8777-D64565CE2B54}" authorId="{6960022F-2418-74C0-7286-48E058F1C84F}" created="2022-04-26T14:33:27.021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935598573" sldId="1337"/>
      <ac:spMk id="3" creationId="{E8672ADA-AF7C-47A5-8945-089BB1844A7A}"/>
    </ac:deMkLst>
    <p188:replyLst>
      <p188:reply id="{AA361956-9395-4565-B5E2-A3532131A518}" authorId="{6960022F-2418-74C0-7286-48E058F1C84F}" created="2022-04-26T14:34:08.693">
        <p188:txBody>
          <a:bodyPr/>
          <a:lstStyle/>
          <a:p>
            <a:r>
              <a:rPr lang="en-US"/>
              <a:t>You may want to say coordinating intern support for experiments</a:t>
            </a:r>
          </a:p>
        </p188:txBody>
      </p188:reply>
    </p188:replyLst>
    <p188:txBody>
      <a:bodyPr/>
      <a:lstStyle/>
      <a:p>
        <a:r>
          <a:rPr lang="en-US"/>
          <a:t>This last bullet isn't really a challenge-don't make this section sound like you are whining--working 40 hours in a week is not much for a full time graduate student</a:t>
        </a:r>
      </a:p>
    </p188:txBody>
  </p188:cm>
</p188:cmLst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0.03497</cdr:x>
      <cdr:y>0.90035</cdr:y>
    </cdr:from>
    <cdr:to>
      <cdr:x>0.26689</cdr:x>
      <cdr:y>0.96544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0FDE9DE-DC3F-4E89-BDEB-9A929873A56D}"/>
            </a:ext>
          </a:extLst>
        </cdr:cNvPr>
        <cdr:cNvSpPr txBox="1"/>
      </cdr:nvSpPr>
      <cdr:spPr>
        <a:xfrm xmlns:a="http://schemas.openxmlformats.org/drawingml/2006/main">
          <a:off x="256860" y="4386840"/>
          <a:ext cx="1703711" cy="3171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dirty="0"/>
            <a:t>~ SS flow, @</a:t>
          </a:r>
          <a:r>
            <a:rPr lang="en-US" sz="1400" baseline="0" dirty="0"/>
            <a:t> 30 min</a:t>
          </a:r>
          <a:endParaRPr lang="en-US" sz="14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0.91338</cdr:y>
    </cdr:from>
    <cdr:to>
      <cdr:x>0.31371</cdr:x>
      <cdr:y>0.98432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0FDE9DE-DC3F-4E89-BDEB-9A929873A56D}"/>
            </a:ext>
          </a:extLst>
        </cdr:cNvPr>
        <cdr:cNvSpPr txBox="1"/>
      </cdr:nvSpPr>
      <cdr:spPr>
        <a:xfrm xmlns:a="http://schemas.openxmlformats.org/drawingml/2006/main">
          <a:off x="0" y="4312235"/>
          <a:ext cx="1871059" cy="3349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dirty="0"/>
            <a:t>~ SS flow, @</a:t>
          </a:r>
          <a:r>
            <a:rPr lang="en-US" sz="1400" baseline="0" dirty="0"/>
            <a:t> 30-45 min</a:t>
          </a:r>
          <a:endParaRPr lang="en-US" sz="14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0.02018</cdr:x>
      <cdr:y>0.88188</cdr:y>
    </cdr:from>
    <cdr:to>
      <cdr:x>0.26895</cdr:x>
      <cdr:y>0.94568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0FDE9DE-DC3F-4E89-BDEB-9A929873A56D}"/>
            </a:ext>
          </a:extLst>
        </cdr:cNvPr>
        <cdr:cNvSpPr txBox="1"/>
      </cdr:nvSpPr>
      <cdr:spPr>
        <a:xfrm xmlns:a="http://schemas.openxmlformats.org/drawingml/2006/main">
          <a:off x="134692" y="4260218"/>
          <a:ext cx="1660068" cy="3082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200" dirty="0"/>
            <a:t>Unit failed At</a:t>
          </a:r>
          <a:r>
            <a:rPr lang="en-US" sz="1200" baseline="0" dirty="0"/>
            <a:t> &gt;20 psi</a:t>
          </a:r>
          <a:endParaRPr lang="en-US" sz="12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379EDA-7671-4143-93E0-8785B983E7AC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40EF01-2F71-40C9-B495-6369F444B0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18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charset="0"/>
            </a:endParaRP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fld id="{D0203155-1E9D-491E-9998-C2F2FB009243}" type="slidenum">
              <a:rPr lang="en-US" altLang="en-US" sz="1200" u="none" smtClean="0">
                <a:solidFill>
                  <a:srgbClr val="000000"/>
                </a:solidFill>
                <a:latin typeface="Arial" charset="0"/>
              </a:rPr>
              <a:pPr/>
              <a:t>1</a:t>
            </a:fld>
            <a:endParaRPr lang="en-US" altLang="en-US" sz="1200" u="none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jpeg"/><Relationship Id="rId11" Type="http://schemas.microsoft.com/office/2007/relationships/hdphoto" Target="../media/hdphoto3.wdp"/><Relationship Id="rId5" Type="http://schemas.microsoft.com/office/2007/relationships/hdphoto" Target="../media/hdphoto1.wdp"/><Relationship Id="rId15" Type="http://schemas.openxmlformats.org/officeDocument/2006/relationships/image" Target="../media/image10.pn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6.png"/><Relationship Id="rId14" Type="http://schemas.microsoft.com/office/2007/relationships/hdphoto" Target="../media/hdphoto4.wdp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7E5B-5DDB-457F-BE66-492F0CC7BA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EB857D-D7B9-4483-BB3A-90067D22EE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5ED37E-AC70-462D-8F4E-59A000607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7A843-31FD-4E34-801F-443019D3D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ISSC 2022 beyond LEO, San Luis Obispo, May 2022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6B6877-418C-4176-B705-2BEB42F8C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6AF7-CB83-43BD-96AD-6EE8DA3B2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418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97B0D-3AA9-4161-9E5C-4916ADB05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155AE9-A42F-4187-9C94-8EE7C7FA89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D939E5-1D6F-4FD0-B455-7ECDEB65A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3F9294-BEDD-40E4-A8EB-EBA376928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ISSC 2022 beyond LEO, San Luis Obispo, May 2022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8EC805-C1E3-4D45-9A69-728CA4BD4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6AF7-CB83-43BD-96AD-6EE8DA3B2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49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663EB-85DF-4B0D-81AA-DF159CD8E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227AB5-BD18-4359-9E1C-8F107D780D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6DD482-6E60-4115-A2B6-C2FFE7A9B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717B17-6B5E-44B5-9F94-68C731F82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ISSC 2022 beyond LEO, San Luis Obispo, May 2022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E74A6E-2C6E-47F3-89B0-CFF5529E1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6AF7-CB83-43BD-96AD-6EE8DA3B2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282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92158-3F37-46FC-9D8A-3FEAF68B1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93E304-09B6-4A6E-A488-D273547E6D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12197D-7E06-4453-B889-65C45B6C0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2C983A-D53D-46FC-AA30-884D27501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B625F6-8C9A-4E00-9A76-B74BEFE0B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ISSC 2022 beyond LEO, San Luis Obispo, May 2022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0270A6-A80C-4750-B129-5678E33BE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6AF7-CB83-43BD-96AD-6EE8DA3B2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320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7AF3C-E834-4462-8538-5AAE88531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E4B8CC-104B-4201-B3F0-355686913C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F47B5F-D6C1-4B64-B5ED-94E904B297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3CF49A-D9B2-4352-89A2-3CE22D491D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5F6AB4-94F5-4A2D-819A-B0DC9D18D0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8BADD8-0D41-4086-9F44-30818F94F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A5C510-D698-4017-8B43-AF7D89668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ISSC 2022 beyond LEO, San Luis Obispo, May 2022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DE715C-D094-4F2F-BC23-572374726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6AF7-CB83-43BD-96AD-6EE8DA3B2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885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EDCCB-CCB4-4048-B85F-16846B580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25049C-4A0C-4B36-87DA-3618041FE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054701-C2E2-4B5D-8D08-A4CC6EEF4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ISSC 2022 beyond LEO, San Luis Obispo, May 2022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DC5110-41F2-4064-8E6C-27D0CAAC6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6AF7-CB83-43BD-96AD-6EE8DA3B2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115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1CA5EE-FE62-4B93-8D0F-04DBB47C0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324A43-CAD1-478D-9877-3D693BFDE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ISSC 2022 beyond LEO, San Luis Obispo, May 2022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B13C45-8C4F-4C63-BF63-E2A229A44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6AF7-CB83-43BD-96AD-6EE8DA3B2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904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32D2A-F7D0-4029-B44F-BA4182579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198289-F5B7-4966-9344-AEAD939577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C4112D-1E2D-43AC-8B76-8D6A257A44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AB18E8-F9E1-4C83-BE52-4384BD5EF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1A5533-D767-4C3E-9D80-B9B31A7C3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ISSC 2022 beyond LEO, San Luis Obispo, May 2022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E69949-F75D-4D0A-8260-10160F2E8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6AF7-CB83-43BD-96AD-6EE8DA3B2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276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10B96-279C-480A-907C-BB059BEDE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802B00-9F41-48D1-BF01-1F5002C0B0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49C9A9-98D8-4269-9F11-B97947629B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D1F7BF-D90C-485A-87CF-A96C6BF90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5E08B8-6ACD-4A49-977C-30D273ABA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ISSC 2022 beyond LEO, San Luis Obispo, May 2022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5C83DB-58A5-4FB8-B350-81323AA77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6AF7-CB83-43BD-96AD-6EE8DA3B2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191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978CF-3190-4F0A-90FA-860DEE792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FA262C-FB5E-496D-8231-D9657FD216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66B5A1-A042-4BC1-B2EF-A7241ED7D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879E89-304A-4700-B42C-23D695D98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ISSC 2022 beyond LEO, San Luis Obispo, May 2022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72AE33-93D2-4E80-9CFC-A2731081F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6AF7-CB83-43BD-96AD-6EE8DA3B2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745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0A238A-7AA5-42C1-A21A-A10B876B64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704213-87CE-4402-AABA-6DF772A5BB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15C75B-6E4F-4D68-A749-1A261E00C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7C772-BC11-49E8-A234-AF7D33BA7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ISSC 2022 beyond LEO, San Luis Obispo, May 2022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B3EA5-0EEC-44D8-BC60-4AD01E4FF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6AF7-CB83-43BD-96AD-6EE8DA3B2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2622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 userDrawn="1"/>
        </p:nvSpPr>
        <p:spPr bwMode="auto">
          <a:xfrm>
            <a:off x="0" y="1631950"/>
            <a:ext cx="12192000" cy="52260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12192000" cy="16319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09600" y="1736726"/>
            <a:ext cx="112776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09600" y="3886200"/>
            <a:ext cx="11176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609600" y="6248400"/>
            <a:ext cx="28448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u="sng">
              <a:solidFill>
                <a:srgbClr val="FFFFFF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5157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940800" y="6254750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F8EB4D-4EA1-41F8-94A9-65B42F164ACB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54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0" y="-16538"/>
            <a:ext cx="12192000" cy="1055688"/>
          </a:xfrm>
          <a:prstGeom prst="rect">
            <a:avLst/>
          </a:prstGeom>
          <a:solidFill>
            <a:srgbClr val="000000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pic>
        <p:nvPicPr>
          <p:cNvPr id="28" name="Picture 3">
            <a:extLst>
              <a:ext uri="{FF2B5EF4-FFF2-40B4-BE49-F238E27FC236}">
                <a16:creationId xmlns:a16="http://schemas.microsoft.com/office/drawing/2014/main" id="{883E5C2A-FBE1-4206-8656-8FCA626A534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41"/>
          <a:stretch>
            <a:fillRect/>
          </a:stretch>
        </p:blipFill>
        <p:spPr bwMode="auto">
          <a:xfrm rot="10800000" flipV="1">
            <a:off x="0" y="461017"/>
            <a:ext cx="12192000" cy="58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1"/>
            <a:ext cx="11176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45369"/>
            <a:ext cx="11176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5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01198">
            <a:off x="5985742" y="379226"/>
            <a:ext cx="459178" cy="163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700" b="98265" l="4523" r="899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339" y="-46083"/>
            <a:ext cx="144707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0" t="20817" r="48808" b="50429"/>
          <a:stretch/>
        </p:blipFill>
        <p:spPr>
          <a:xfrm rot="820518">
            <a:off x="4264904" y="287802"/>
            <a:ext cx="274322" cy="238159"/>
          </a:xfrm>
          <a:prstGeom prst="rect">
            <a:avLst/>
          </a:prstGeom>
        </p:spPr>
      </p:pic>
      <p:pic>
        <p:nvPicPr>
          <p:cNvPr id="19" name="Picture 12"/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139" b="69792" l="33433" r="69851">
                        <a14:foregroundMark x1="61493" y1="22917" x2="61493" y2="22917"/>
                        <a14:foregroundMark x1="60896" y1="23264" x2="60896" y2="23264"/>
                        <a14:foregroundMark x1="62090" y1="28125" x2="62090" y2="28125"/>
                        <a14:foregroundMark x1="64478" y1="23264" x2="64478" y2="23264"/>
                        <a14:foregroundMark x1="53433" y1="24653" x2="53433" y2="24653"/>
                        <a14:foregroundMark x1="55522" y1="20139" x2="55522" y2="20139"/>
                        <a14:foregroundMark x1="58209" y1="22917" x2="58209" y2="22917"/>
                        <a14:foregroundMark x1="38507" y1="64583" x2="38507" y2="64583"/>
                        <a14:foregroundMark x1="33433" y1="63889" x2="33433" y2="63889"/>
                        <a14:foregroundMark x1="33731" y1="63889" x2="33731" y2="63889"/>
                        <a14:foregroundMark x1="53134" y1="69097" x2="53134" y2="69097"/>
                        <a14:foregroundMark x1="54328" y1="69792" x2="54328" y2="69792"/>
                        <a14:foregroundMark x1="68955" y1="69792" x2="68955" y2="69792"/>
                        <a14:foregroundMark x1="63881" y1="69097" x2="63881" y2="69097"/>
                        <a14:foregroundMark x1="64179" y1="68403" x2="64179" y2="68403"/>
                        <a14:foregroundMark x1="64179" y1="68403" x2="64179" y2="68403"/>
                        <a14:foregroundMark x1="65672" y1="67708" x2="65672" y2="67708"/>
                        <a14:foregroundMark x1="67761" y1="68403" x2="67761" y2="68403"/>
                        <a14:foregroundMark x1="59403" y1="69792" x2="59403" y2="69792"/>
                        <a14:foregroundMark x1="56716" y1="69792" x2="56716" y2="69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222" t="15556" r="25555" b="26666"/>
          <a:stretch>
            <a:fillRect/>
          </a:stretch>
        </p:blipFill>
        <p:spPr bwMode="auto">
          <a:xfrm>
            <a:off x="1456032" y="91236"/>
            <a:ext cx="750273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057FE3D-6CDD-49C7-A7F2-7694B1C2DBAE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5211509" y="153279"/>
            <a:ext cx="400726" cy="3212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CDBF9F-D50E-4286-B247-35E3B274DDE5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357" b="96970" l="2843" r="95652">
                        <a14:foregroundMark x1="74582" y1="17677" x2="74582" y2="17677"/>
                        <a14:foregroundMark x1="62709" y1="16498" x2="62709" y2="16498"/>
                        <a14:foregroundMark x1="71405" y1="16498" x2="71405" y2="16498"/>
                        <a14:foregroundMark x1="67057" y1="66835" x2="67057" y2="66835"/>
                        <a14:foregroundMark x1="52843" y1="75421" x2="52843" y2="75421"/>
                        <a14:foregroundMark x1="54013" y1="83165" x2="54013" y2="83165"/>
                        <a14:foregroundMark x1="54013" y1="81987" x2="54013" y2="81987"/>
                        <a14:foregroundMark x1="55017" y1="73401" x2="55017" y2="73401"/>
                        <a14:foregroundMark x1="58361" y1="64646" x2="58361" y2="64646"/>
                        <a14:foregroundMark x1="65886" y1="62458" x2="65886" y2="62458"/>
                        <a14:foregroundMark x1="73579" y1="67845" x2="73579" y2="67845"/>
                        <a14:foregroundMark x1="75753" y1="83165" x2="75753" y2="83165"/>
                        <a14:foregroundMark x1="38796" y1="89731" x2="38796" y2="89731"/>
                        <a14:foregroundMark x1="44314" y1="90741" x2="44314" y2="90741"/>
                        <a14:foregroundMark x1="47492" y1="91919" x2="47492" y2="91919"/>
                        <a14:foregroundMark x1="50836" y1="94108" x2="50836" y2="94108"/>
                        <a14:foregroundMark x1="51839" y1="96296" x2="51839" y2="96296"/>
                        <a14:foregroundMark x1="49666" y1="96296" x2="49666" y2="96296"/>
                        <a14:foregroundMark x1="50836" y1="97306" x2="50836" y2="97306"/>
                        <a14:foregroundMark x1="52843" y1="97306" x2="52843" y2="97306"/>
                        <a14:foregroundMark x1="3010" y1="60269" x2="3010" y2="60269"/>
                        <a14:foregroundMark x1="48662" y1="11111" x2="48662" y2="11111"/>
                        <a14:foregroundMark x1="58361" y1="7744" x2="58361" y2="7744"/>
                        <a14:foregroundMark x1="92977" y1="54714" x2="92977" y2="54714"/>
                        <a14:foregroundMark x1="45819" y1="2357" x2="45819" y2="2357"/>
                        <a14:foregroundMark x1="95652" y1="54714" x2="95652" y2="547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82285" y="261951"/>
            <a:ext cx="622229" cy="520093"/>
          </a:xfrm>
          <a:prstGeom prst="rect">
            <a:avLst/>
          </a:prstGeom>
        </p:spPr>
      </p:pic>
      <p:pic>
        <p:nvPicPr>
          <p:cNvPr id="20" name="Picture 19" descr="A picture containing arrow&#10;&#10;Description automatically generated">
            <a:extLst>
              <a:ext uri="{FF2B5EF4-FFF2-40B4-BE49-F238E27FC236}">
                <a16:creationId xmlns:a16="http://schemas.microsoft.com/office/drawing/2014/main" id="{CBBD7332-0F11-4780-8369-35911BECB716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8330" y="-9089"/>
            <a:ext cx="1013670" cy="1042359"/>
          </a:xfrm>
          <a:prstGeom prst="rect">
            <a:avLst/>
          </a:prstGeom>
        </p:spPr>
      </p:pic>
      <p:pic>
        <p:nvPicPr>
          <p:cNvPr id="21" name="Picture 2">
            <a:extLst>
              <a:ext uri="{FF2B5EF4-FFF2-40B4-BE49-F238E27FC236}">
                <a16:creationId xmlns:a16="http://schemas.microsoft.com/office/drawing/2014/main" id="{DBAF0F8B-6B76-4E3D-8076-480564F441A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5882" b="91444" l="9664" r="89916">
                        <a14:foregroundMark x1="42017" y1="6417" x2="42017" y2="6417"/>
                        <a14:foregroundMark x1="39076" y1="91444" x2="39076" y2="91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574" y="22690"/>
            <a:ext cx="990600" cy="77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>
            <a:spLocks noGrp="1" noChangeArrowheads="1"/>
          </p:cNvSpPr>
          <p:nvPr>
            <p:ph type="ftr" sz="quarter" idx="10"/>
          </p:nvPr>
        </p:nvSpPr>
        <p:spPr>
          <a:xfrm>
            <a:off x="4267200" y="6595596"/>
            <a:ext cx="3251200" cy="262403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s-ES"/>
              <a:t>ISSC 2022 beyond LEO, San Luis Obispo, May 2022</a:t>
            </a:r>
            <a:endParaRPr lang="en-US" dirty="0"/>
          </a:p>
        </p:txBody>
      </p:sp>
      <p:pic>
        <p:nvPicPr>
          <p:cNvPr id="18" name="Picture 17" descr="Logo&#10;&#10;Description automatically generated">
            <a:extLst>
              <a:ext uri="{FF2B5EF4-FFF2-40B4-BE49-F238E27FC236}">
                <a16:creationId xmlns:a16="http://schemas.microsoft.com/office/drawing/2014/main" id="{04E675EC-6434-4D3D-BDC2-847FCFD997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965"/>
          <a:stretch/>
        </p:blipFill>
        <p:spPr>
          <a:xfrm>
            <a:off x="10160149" y="0"/>
            <a:ext cx="1018181" cy="99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9965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51575"/>
            <a:ext cx="28448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u="sng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6C23F-F35C-4663-BABB-98735E1AD593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0777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33600" y="1371601"/>
            <a:ext cx="47752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12000" y="1371601"/>
            <a:ext cx="47752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51575"/>
            <a:ext cx="28448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u="sng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6752A6-1222-473E-9E60-90A7C8245948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1093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51575"/>
            <a:ext cx="28448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u="sng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836206-CFFE-4F6C-BC0D-7E41DE2B25CB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2666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51575"/>
            <a:ext cx="28448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u="sng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AD8B26-B701-4F35-896B-34937B06691A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3598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33BB65-C0A7-4097-879F-BAB7843A516D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7790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5E0BF-B2A2-4D11-AB65-57B03CB5B2BC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8545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14673-AB23-4B83-B436-07B061AEC44C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4059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49A818-1385-4409-9B40-F6379BB5282C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4787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1"/>
            <a:ext cx="2438400" cy="6156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1"/>
            <a:ext cx="7112000" cy="6156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48D16F-FDDC-4579-A24D-8E77228986F5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7722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0"/>
            <a:ext cx="9753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133600" y="1371601"/>
            <a:ext cx="47752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12000" y="1371601"/>
            <a:ext cx="47752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6FE536-2844-4622-9620-0FB4C2A5F431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8112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2133600" y="0"/>
            <a:ext cx="9753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133600" y="1371601"/>
            <a:ext cx="47752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7112000" y="1371601"/>
            <a:ext cx="47752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2133600" y="3840163"/>
            <a:ext cx="47752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12000" y="3840163"/>
            <a:ext cx="47752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8081E1-66BD-4A2A-A70B-C188D5E49184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3703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0"/>
            <a:ext cx="9753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133600" y="1371601"/>
            <a:ext cx="97536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F1D1BB-9335-48F6-B233-DCE699357E9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9215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0"/>
            <a:ext cx="9753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133600" y="1371601"/>
            <a:ext cx="47752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7112000" y="1371601"/>
            <a:ext cx="47752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3C1914-AE86-4F99-A2A9-E8FE24A57CCA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2100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2133600" y="1"/>
            <a:ext cx="9753600" cy="6156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045510-26BF-496B-B37F-262ACC27E05A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3582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0"/>
            <a:ext cx="9753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133600" y="1371601"/>
            <a:ext cx="47752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7112000" y="1371601"/>
            <a:ext cx="47752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7112000" y="3840163"/>
            <a:ext cx="47752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027F6B-69B4-41A6-8B67-683FDA93BBEF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346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CF8E59-4A6F-44C7-9F1D-A59A0A038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997F05-61FD-40A1-81D8-84ACE281B4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80F89C-3ED8-4051-B093-048628885A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918182-9A19-4275-8D4B-8A647FD2BC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/>
              <a:t>ISSC 2022 beyond LEO, San Luis Obispo, May 2022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9C530-C41A-4D57-B372-D7979283D3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56AF7-CB83-43BD-96AD-6EE8DA3B2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375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787111E-F970-4CB1-900D-E4CF544D68A2}" type="slidenum">
              <a:rPr 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2133600" y="0"/>
            <a:ext cx="97536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33600" y="1371601"/>
            <a:ext cx="97536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576121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itchFamily="2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8.png"/><Relationship Id="rId3" Type="http://schemas.microsoft.com/office/2018/10/relationships/comments" Target="../comments/modernComment_385_0.xml"/><Relationship Id="rId7" Type="http://schemas.openxmlformats.org/officeDocument/2006/relationships/image" Target="../media/image13.jpe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6.wmf"/><Relationship Id="rId5" Type="http://schemas.openxmlformats.org/officeDocument/2006/relationships/image" Target="../media/image12.png"/><Relationship Id="rId10" Type="http://schemas.openxmlformats.org/officeDocument/2006/relationships/oleObject" Target="../embeddings/oleObject1.bin"/><Relationship Id="rId4" Type="http://schemas.openxmlformats.org/officeDocument/2006/relationships/image" Target="../media/image11.png"/><Relationship Id="rId9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microsoft.com/office/2018/10/relationships/comments" Target="../comments/modernComment_53A_E3ACAF0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microsoft.com/office/2018/10/relationships/comments" Target="../comments/modernComment_535_3527669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539_EA9477ED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microsoft.com/office/2018/10/relationships/comments" Target="../comments/modernComment_53D_C2D28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microsoft.com/office/2018/10/relationships/comments" Target="../comments/modernComment_53E_93C9DD2F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7" Type="http://schemas.openxmlformats.org/officeDocument/2006/relationships/image" Target="../media/image39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emf"/><Relationship Id="rId5" Type="http://schemas.openxmlformats.org/officeDocument/2006/relationships/image" Target="../media/image37.emf"/><Relationship Id="rId4" Type="http://schemas.openxmlformats.org/officeDocument/2006/relationships/image" Target="../media/image3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microsoft.com/office/2018/10/relationships/comments" Target="../comments/modernComment_537_D18BBD9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2.emf"/><Relationship Id="rId4" Type="http://schemas.openxmlformats.org/officeDocument/2006/relationships/image" Target="../media/image41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53C_44CF9647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 bwMode="auto">
          <a:xfrm>
            <a:off x="1524000" y="1050925"/>
            <a:ext cx="9144000" cy="5843588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0" y="-1"/>
            <a:ext cx="12192000" cy="6894513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2356790" y="73061"/>
            <a:ext cx="6567488" cy="6711878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7544" y="5380076"/>
            <a:ext cx="12192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FFFFFF"/>
                </a:solidFill>
                <a:latin typeface="Garamond"/>
              </a:rPr>
              <a:t>Alyza Khan, Dr. Greg Ogden</a:t>
            </a:r>
            <a:endParaRPr lang="en-US" sz="2000" b="1" u="none" baseline="30000" dirty="0">
              <a:solidFill>
                <a:srgbClr val="FFFFFF"/>
              </a:solidFill>
              <a:latin typeface="Garamond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u="none" dirty="0">
                <a:solidFill>
                  <a:srgbClr val="FFFFFF"/>
                </a:solidFill>
                <a:latin typeface="Garamond"/>
                <a:cs typeface="+mn-cs"/>
              </a:rPr>
              <a:t>Department of Chemical &amp; Environmental Engineering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u="none" dirty="0">
                <a:solidFill>
                  <a:srgbClr val="FFFFFF"/>
                </a:solidFill>
                <a:latin typeface="Garamond"/>
                <a:cs typeface="+mn-cs"/>
              </a:rPr>
              <a:t>University of Arizona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96A208DE-7F02-4BB2-8724-485416C462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1" y="74757"/>
            <a:ext cx="1400175" cy="1100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A picture containing arrow&#10;&#10;Description automatically generated">
            <a:extLst>
              <a:ext uri="{FF2B5EF4-FFF2-40B4-BE49-F238E27FC236}">
                <a16:creationId xmlns:a16="http://schemas.microsoft.com/office/drawing/2014/main" id="{3822BD79-4B57-4AEC-8FF0-AB2FA3A652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6757" y="13981"/>
            <a:ext cx="1292382" cy="132895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5FF5C16-7049-4671-9BC2-48E4BDB02D9C}"/>
              </a:ext>
            </a:extLst>
          </p:cNvPr>
          <p:cNvSpPr/>
          <p:nvPr/>
        </p:nvSpPr>
        <p:spPr bwMode="auto">
          <a:xfrm>
            <a:off x="1524000" y="2011682"/>
            <a:ext cx="9144000" cy="45719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u="sng">
              <a:latin typeface="Garamond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3C9521-05CC-4C95-A45D-78AE4439C5C0}"/>
              </a:ext>
            </a:extLst>
          </p:cNvPr>
          <p:cNvSpPr txBox="1"/>
          <p:nvPr/>
        </p:nvSpPr>
        <p:spPr>
          <a:xfrm>
            <a:off x="52861" y="4382152"/>
            <a:ext cx="12176683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indent="-635" algn="ctr">
              <a:spcBef>
                <a:spcPts val="0"/>
              </a:spcBef>
            </a:pPr>
            <a:r>
              <a:rPr lang="en-US" sz="2600" b="1" dirty="0">
                <a:solidFill>
                  <a:schemeClr val="bg1"/>
                </a:solidFill>
                <a:latin typeface="Garamond" panose="02020404030301010803" pitchFamily="18" charset="0"/>
                <a:ea typeface="+mj-ea"/>
                <a:cs typeface="Arial" panose="020B0604020202020204" pitchFamily="34" charset="0"/>
              </a:rPr>
              <a:t>Design and Testing of Polymer Electrolyte Membrane (PEM) Hydrolysis System for Producing Hydrogen and Oxygen Propellants for CubeSat Applications</a:t>
            </a:r>
            <a:endParaRPr lang="en-US" sz="2600" b="1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2981EE2-A2DD-4D4F-BFEA-9CF052F35895}"/>
              </a:ext>
            </a:extLst>
          </p:cNvPr>
          <p:cNvSpPr/>
          <p:nvPr/>
        </p:nvSpPr>
        <p:spPr bwMode="auto">
          <a:xfrm>
            <a:off x="0" y="2011681"/>
            <a:ext cx="9144000" cy="45719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307B3A79-C8F7-412E-B4A9-052A4CAFA7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442" y="26894"/>
            <a:ext cx="1313374" cy="1344562"/>
          </a:xfrm>
          <a:prstGeom prst="rect">
            <a:avLst/>
          </a:prstGeom>
        </p:spPr>
      </p:pic>
      <p:pic>
        <p:nvPicPr>
          <p:cNvPr id="23" name="Picture 2" descr="SpaceX's BFR rocket and spaceship look more real than ever in new 4K  renders | Spacex, Spacex starship, Spacex falcon heavy">
            <a:extLst>
              <a:ext uri="{FF2B5EF4-FFF2-40B4-BE49-F238E27FC236}">
                <a16:creationId xmlns:a16="http://schemas.microsoft.com/office/drawing/2014/main" id="{DB0919C9-91C3-4D80-9CDC-1B67FE032B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17" y="1486219"/>
            <a:ext cx="1985044" cy="275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3BF63D0-6A91-4E9F-932D-3DF730F6A8B7}"/>
              </a:ext>
            </a:extLst>
          </p:cNvPr>
          <p:cNvSpPr/>
          <p:nvPr/>
        </p:nvSpPr>
        <p:spPr bwMode="auto">
          <a:xfrm>
            <a:off x="15317" y="4236876"/>
            <a:ext cx="12192000" cy="5681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9313AC22-FCF2-47D3-BD6D-13075D374DF5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711" y="118682"/>
            <a:ext cx="1545215" cy="1184167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2BBCB90-61E5-401D-B2AE-F11B79D3552B}"/>
              </a:ext>
            </a:extLst>
          </p:cNvPr>
          <p:cNvSpPr/>
          <p:nvPr/>
        </p:nvSpPr>
        <p:spPr bwMode="auto">
          <a:xfrm>
            <a:off x="-15317" y="1355103"/>
            <a:ext cx="12192000" cy="4571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u="sng">
              <a:latin typeface="Garamond" pitchFamily="18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6B6258-AB6A-44CE-8D58-9E5684B98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ISSC 2022 beyond LEO, San Luis Obispo, May 2022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CC11AE-7B0E-F8F4-5F97-06220F2DE7E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6380" y="1453075"/>
            <a:ext cx="2828607" cy="2753867"/>
          </a:xfrm>
          <a:prstGeom prst="rect">
            <a:avLst/>
          </a:prstGeom>
        </p:spPr>
      </p:pic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5A099170-6EE3-40E7-A22D-5530B286A3A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291593"/>
              </p:ext>
            </p:extLst>
          </p:nvPr>
        </p:nvGraphicFramePr>
        <p:xfrm>
          <a:off x="10038876" y="1482631"/>
          <a:ext cx="2168442" cy="27542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0" imgW="3167640" imgH="3989520" progId="Paint.Picture">
                  <p:embed/>
                </p:oleObj>
              </mc:Choice>
              <mc:Fallback>
                <p:oleObj name="Bitmap Image" r:id="rId10" imgW="3167640" imgH="3989520" progId="Paint.Picture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5A099170-6EE3-40E7-A22D-5530B286A3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0038876" y="1482631"/>
                        <a:ext cx="2168442" cy="27542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" name="Picture 24">
            <a:extLst>
              <a:ext uri="{FF2B5EF4-FFF2-40B4-BE49-F238E27FC236}">
                <a16:creationId xmlns:a16="http://schemas.microsoft.com/office/drawing/2014/main" id="{347E5D17-E993-F29A-ECB8-48C769E31F1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73897" y="1486783"/>
            <a:ext cx="3080103" cy="275009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B15D526-849E-DE57-63FB-FB665397C2EE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2670" b="13151"/>
          <a:stretch/>
        </p:blipFill>
        <p:spPr>
          <a:xfrm>
            <a:off x="5108076" y="1470861"/>
            <a:ext cx="2189029" cy="277789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6950BFC3-D8DA-4A85-94F7-54DA5524770B}">
      <p188:commentRel xmlns:p188="http://schemas.microsoft.com/office/powerpoint/2018/8/main" r:id="rId3"/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0BBA3-E903-468B-928F-B6F5684DE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006FC-1D68-4417-BB1D-FE12C08B5C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  <a:p>
            <a:pPr lvl="1"/>
            <a:r>
              <a:rPr lang="en-US" dirty="0"/>
              <a:t>Where we fit in</a:t>
            </a:r>
          </a:p>
          <a:p>
            <a:r>
              <a:rPr lang="en-US" dirty="0"/>
              <a:t>Objective</a:t>
            </a:r>
          </a:p>
          <a:p>
            <a:r>
              <a:rPr lang="en-US" dirty="0"/>
              <a:t>Challenges</a:t>
            </a:r>
          </a:p>
          <a:p>
            <a:r>
              <a:rPr lang="en-US" dirty="0"/>
              <a:t>Method</a:t>
            </a:r>
          </a:p>
          <a:p>
            <a:r>
              <a:rPr lang="en-US" dirty="0"/>
              <a:t>Analysis/Results</a:t>
            </a:r>
          </a:p>
          <a:p>
            <a:r>
              <a:rPr lang="en-US" dirty="0"/>
              <a:t>Discussion</a:t>
            </a:r>
          </a:p>
          <a:p>
            <a:r>
              <a:rPr lang="en-US" dirty="0"/>
              <a:t>Takeaway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DEFBDA-DD96-4823-A6FB-DBE054568F0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ISSC 2022 beyond LEO, San Luis Obispo, May 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30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339E9-9A91-495C-B6B5-25B71791E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690" y="1104474"/>
            <a:ext cx="11176000" cy="715057"/>
          </a:xfrm>
        </p:spPr>
        <p:txBody>
          <a:bodyPr/>
          <a:lstStyle/>
          <a:p>
            <a:r>
              <a:rPr lang="en-US" dirty="0"/>
              <a:t>Big Picture: Green Propulsion System Development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625C3E-D1F4-4A35-97EA-FCF58229E86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174587" y="6408783"/>
            <a:ext cx="3842825" cy="295421"/>
          </a:xfrm>
        </p:spPr>
        <p:txBody>
          <a:bodyPr/>
          <a:lstStyle/>
          <a:p>
            <a:pPr>
              <a:defRPr/>
            </a:pPr>
            <a:r>
              <a:rPr lang="es-ES" dirty="0"/>
              <a:t>ISSC 2022, </a:t>
            </a:r>
            <a:r>
              <a:rPr lang="es-ES" dirty="0" err="1"/>
              <a:t>beyond</a:t>
            </a:r>
            <a:r>
              <a:rPr lang="es-ES" dirty="0"/>
              <a:t> LEO, San Luis Obispo, May 2022</a:t>
            </a:r>
            <a:endParaRPr lang="en-US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F849A0A-7493-99A7-B066-D8798B0E465B}"/>
              </a:ext>
            </a:extLst>
          </p:cNvPr>
          <p:cNvCxnSpPr/>
          <p:nvPr/>
        </p:nvCxnSpPr>
        <p:spPr bwMode="auto">
          <a:xfrm>
            <a:off x="8649730" y="4133421"/>
            <a:ext cx="902043" cy="109348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E81D5D33-02E8-843D-5C96-5BB01D444F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6129" y="2521164"/>
            <a:ext cx="317500" cy="2159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1486569-D08B-387F-9CE8-AA52FE7CAD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6128" y="3919824"/>
            <a:ext cx="188073" cy="255779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059CE22-13CF-5E35-98BD-99F1BF7E44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064227" y="4656010"/>
            <a:ext cx="317500" cy="284562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D9B623-8382-F17F-BC9F-EB832C4036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125588" y="4633657"/>
            <a:ext cx="219831" cy="317942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1F5D4BE-6A8F-1BC6-70B8-BA2491AD3E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7526" y="2256639"/>
            <a:ext cx="213342" cy="378798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1F35475-00FC-E18F-F9E1-EAF5B1B3E9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5653940" y="-703810"/>
            <a:ext cx="317501" cy="602505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5200AF2-6D75-8A2F-95FE-3230F47CDC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685715" y="3919824"/>
            <a:ext cx="74705" cy="132641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8BFD92B-359C-8F8F-744B-E09631DE70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685163" y="2204151"/>
            <a:ext cx="75257" cy="132641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7DE808D-D19B-445F-33D8-0E03100BD2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902" y="3566229"/>
            <a:ext cx="45719" cy="18859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421DDE5-617B-8EF6-93EF-4906C21D37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46735" y="5366365"/>
            <a:ext cx="113685" cy="91981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A6ABF17-BD83-182E-2CBA-0738334E08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85674" y="3532729"/>
            <a:ext cx="131738" cy="106588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ED5BFE7-E14A-0D1B-B2EC-AF16C1CE3A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77712" y="4826103"/>
            <a:ext cx="159100" cy="128725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D74C711-0D69-0628-B877-D4C0A0363B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4847" y="2411641"/>
            <a:ext cx="139700" cy="11303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3CCDAC4-A57E-38C1-4C71-85E328E177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77875" y="1749505"/>
            <a:ext cx="6270127" cy="4685740"/>
          </a:xfrm>
          <a:prstGeom prst="rect">
            <a:avLst/>
          </a:prstGeom>
        </p:spPr>
      </p:pic>
      <p:sp>
        <p:nvSpPr>
          <p:cNvPr id="29" name="Frame 28">
            <a:extLst>
              <a:ext uri="{FF2B5EF4-FFF2-40B4-BE49-F238E27FC236}">
                <a16:creationId xmlns:a16="http://schemas.microsoft.com/office/drawing/2014/main" id="{87A18E46-6D2F-273A-7AE2-7345E240E088}"/>
              </a:ext>
            </a:extLst>
          </p:cNvPr>
          <p:cNvSpPr/>
          <p:nvPr/>
        </p:nvSpPr>
        <p:spPr bwMode="auto">
          <a:xfrm>
            <a:off x="2706127" y="2411641"/>
            <a:ext cx="5439832" cy="3954769"/>
          </a:xfrm>
          <a:prstGeom prst="frame">
            <a:avLst>
              <a:gd name="adj1" fmla="val 1268"/>
            </a:avLst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777432F-42E7-ED95-D00F-7E16367D459D}"/>
              </a:ext>
            </a:extLst>
          </p:cNvPr>
          <p:cNvSpPr txBox="1"/>
          <p:nvPr/>
        </p:nvSpPr>
        <p:spPr>
          <a:xfrm>
            <a:off x="2915945" y="2674959"/>
            <a:ext cx="13903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bg1"/>
                </a:solidFill>
              </a:rPr>
              <a:t>Electrolyzer</a:t>
            </a:r>
            <a:r>
              <a:rPr lang="en-US" sz="1600" b="1" dirty="0">
                <a:solidFill>
                  <a:schemeClr val="bg1"/>
                </a:solidFill>
              </a:rPr>
              <a:t> Experiments</a:t>
            </a:r>
          </a:p>
          <a:p>
            <a:r>
              <a:rPr lang="en-US" sz="1600" b="1" dirty="0">
                <a:solidFill>
                  <a:schemeClr val="bg1"/>
                </a:solidFill>
              </a:rPr>
              <a:t>(This Talk)</a:t>
            </a:r>
          </a:p>
        </p:txBody>
      </p:sp>
      <p:sp>
        <p:nvSpPr>
          <p:cNvPr id="32" name="Frame 31">
            <a:extLst>
              <a:ext uri="{FF2B5EF4-FFF2-40B4-BE49-F238E27FC236}">
                <a16:creationId xmlns:a16="http://schemas.microsoft.com/office/drawing/2014/main" id="{DE1D124D-DB60-681A-BD83-EB3BD0D4BC03}"/>
              </a:ext>
            </a:extLst>
          </p:cNvPr>
          <p:cNvSpPr/>
          <p:nvPr/>
        </p:nvSpPr>
        <p:spPr bwMode="auto">
          <a:xfrm>
            <a:off x="5801489" y="2256640"/>
            <a:ext cx="3357905" cy="4178606"/>
          </a:xfrm>
          <a:prstGeom prst="frame">
            <a:avLst>
              <a:gd name="adj1" fmla="val 1705"/>
            </a:avLst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9B19090-A2F8-44A8-F74A-6991F02A979E}"/>
              </a:ext>
            </a:extLst>
          </p:cNvPr>
          <p:cNvSpPr txBox="1"/>
          <p:nvPr/>
        </p:nvSpPr>
        <p:spPr>
          <a:xfrm>
            <a:off x="8074109" y="2544931"/>
            <a:ext cx="115124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>
                <a:solidFill>
                  <a:srgbClr val="FF0000"/>
                </a:solidFill>
              </a:rPr>
              <a:t>Combustion Experiments</a:t>
            </a:r>
          </a:p>
        </p:txBody>
      </p:sp>
      <p:sp>
        <p:nvSpPr>
          <p:cNvPr id="27" name="Frame 26">
            <a:extLst>
              <a:ext uri="{FF2B5EF4-FFF2-40B4-BE49-F238E27FC236}">
                <a16:creationId xmlns:a16="http://schemas.microsoft.com/office/drawing/2014/main" id="{0D9FA6FF-2B29-42D3-96D4-A57AFCB99E58}"/>
              </a:ext>
            </a:extLst>
          </p:cNvPr>
          <p:cNvSpPr/>
          <p:nvPr/>
        </p:nvSpPr>
        <p:spPr bwMode="auto">
          <a:xfrm>
            <a:off x="5840238" y="2359162"/>
            <a:ext cx="1172126" cy="3878412"/>
          </a:xfrm>
          <a:prstGeom prst="frame">
            <a:avLst>
              <a:gd name="adj1" fmla="val 1705"/>
            </a:avLst>
          </a:prstGeom>
          <a:noFill/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CA6A802-6910-4694-AF75-3B2012F41931}"/>
              </a:ext>
            </a:extLst>
          </p:cNvPr>
          <p:cNvSpPr txBox="1"/>
          <p:nvPr/>
        </p:nvSpPr>
        <p:spPr>
          <a:xfrm>
            <a:off x="6971871" y="5685884"/>
            <a:ext cx="121458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>
                <a:solidFill>
                  <a:srgbClr val="00B050"/>
                </a:solidFill>
              </a:rPr>
              <a:t>Pressurization Experiments</a:t>
            </a:r>
          </a:p>
        </p:txBody>
      </p:sp>
    </p:spTree>
    <p:extLst>
      <p:ext uri="{BB962C8B-B14F-4D97-AF65-F5344CB8AC3E}">
        <p14:creationId xmlns:p14="http://schemas.microsoft.com/office/powerpoint/2010/main" val="3819745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1" grpId="0"/>
      <p:bldP spid="32" grpId="0" animBg="1"/>
      <p:bldP spid="33" grpId="0"/>
      <p:bldP spid="27" grpId="0" animBg="1"/>
      <p:bldP spid="30" grpId="0"/>
    </p:bldLst>
  </p:timing>
  <p:extLst>
    <p:ext uri="{6950BFC3-D8DA-4A85-94F7-54DA5524770B}">
      <p188:commentRel xmlns:p188="http://schemas.microsoft.com/office/powerpoint/2018/8/main" r:id="rId2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9C5ED-B8FC-4C00-86CB-D81016769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416A01-70D3-4B89-9165-4C83B5A545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Clr>
                <a:srgbClr val="46498D"/>
              </a:buClr>
            </a:pPr>
            <a:r>
              <a:rPr lang="en-US" sz="2400" dirty="0">
                <a:latin typeface="Garamond" panose="02020404030301010803" pitchFamily="18" charset="0"/>
                <a:cs typeface="Arial" panose="020B0604020202020204" pitchFamily="34" charset="0"/>
              </a:rPr>
              <a:t>Develop 1U CubeSat  Propulsion System using commercial Polymer Electrolyte Membrane (PEM) Electrolyzers</a:t>
            </a:r>
          </a:p>
          <a:p>
            <a:pPr lvl="2">
              <a:buClr>
                <a:srgbClr val="46498D"/>
              </a:buClr>
            </a:pPr>
            <a:r>
              <a:rPr lang="en-US" dirty="0">
                <a:latin typeface="Garamond" panose="02020404030301010803" pitchFamily="18" charset="0"/>
                <a:cs typeface="Arial" panose="020B0604020202020204" pitchFamily="34" charset="0"/>
              </a:rPr>
              <a:t>Water</a:t>
            </a:r>
            <a:r>
              <a:rPr lang="en-US" dirty="0">
                <a:latin typeface="Garamond" panose="02020404030301010803" pitchFamily="18" charset="0"/>
                <a:cs typeface="Arial" panose="020B0604020202020204" pitchFamily="34" charset="0"/>
                <a:sym typeface="Wingdings" panose="05000000000000000000" pitchFamily="2" charset="2"/>
              </a:rPr>
              <a:t> propellant storage medium</a:t>
            </a:r>
          </a:p>
          <a:p>
            <a:pPr lvl="2">
              <a:buClr>
                <a:srgbClr val="46498D"/>
              </a:buClr>
            </a:pPr>
            <a:r>
              <a:rPr lang="en-US" dirty="0">
                <a:latin typeface="Garamond" panose="02020404030301010803" pitchFamily="18" charset="0"/>
                <a:cs typeface="Arial" panose="020B0604020202020204" pitchFamily="34" charset="0"/>
                <a:sym typeface="Wingdings" panose="05000000000000000000" pitchFamily="2" charset="2"/>
              </a:rPr>
              <a:t>Electrolyzers produce </a:t>
            </a:r>
            <a:r>
              <a:rPr lang="en-US" dirty="0">
                <a:latin typeface="Garamond" panose="02020404030301010803" pitchFamily="18" charset="0"/>
                <a:cs typeface="Arial" panose="020B0604020202020204" pitchFamily="34" charset="0"/>
              </a:rPr>
              <a:t>hydrogen and oxygen for propulsion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D665DF-6FAE-4BD5-A3EC-63C837135E6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ISSC 2022 </a:t>
            </a:r>
            <a:r>
              <a:rPr lang="es-ES" dirty="0" err="1"/>
              <a:t>beyond</a:t>
            </a:r>
            <a:r>
              <a:rPr lang="es-ES" dirty="0"/>
              <a:t> LEO, San Luis Obispo, May 2022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470C7A-9D1B-2DE8-3626-C9868060ED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931" y="3688305"/>
            <a:ext cx="2304065" cy="23833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D5369F0-3A79-645F-798E-8D6A704882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5267" y="3596884"/>
            <a:ext cx="2642370" cy="26167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FFF5420-803F-F603-D173-2511164D0B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2907" y="3614176"/>
            <a:ext cx="2425700" cy="24574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D29CA6C-C514-E83B-AAA8-28ED0046BFB0}"/>
              </a:ext>
            </a:extLst>
          </p:cNvPr>
          <p:cNvSpPr txBox="1"/>
          <p:nvPr/>
        </p:nvSpPr>
        <p:spPr>
          <a:xfrm>
            <a:off x="1038389" y="5928104"/>
            <a:ext cx="1545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2"/>
                </a:solidFill>
              </a:rPr>
              <a:t>Double Electrolyzer </a:t>
            </a:r>
          </a:p>
          <a:p>
            <a:pPr algn="ctr"/>
            <a:r>
              <a:rPr lang="en-US" sz="1200" dirty="0">
                <a:solidFill>
                  <a:schemeClr val="bg2"/>
                </a:solidFill>
              </a:rPr>
              <a:t>$100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DB6CB3-E186-4DB2-5CD4-9E1C09CCF05D}"/>
              </a:ext>
            </a:extLst>
          </p:cNvPr>
          <p:cNvSpPr txBox="1"/>
          <p:nvPr/>
        </p:nvSpPr>
        <p:spPr>
          <a:xfrm>
            <a:off x="4550980" y="5950155"/>
            <a:ext cx="1545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2"/>
                </a:solidFill>
              </a:rPr>
              <a:t>Single Electrolyzer </a:t>
            </a:r>
          </a:p>
          <a:p>
            <a:pPr algn="ctr"/>
            <a:r>
              <a:rPr lang="en-US" sz="1200" dirty="0">
                <a:solidFill>
                  <a:schemeClr val="bg2"/>
                </a:solidFill>
              </a:rPr>
              <a:t>$80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018CCE-5DF3-5586-BD75-E16A4D408C6B}"/>
              </a:ext>
            </a:extLst>
          </p:cNvPr>
          <p:cNvSpPr txBox="1"/>
          <p:nvPr/>
        </p:nvSpPr>
        <p:spPr>
          <a:xfrm>
            <a:off x="8099102" y="6015607"/>
            <a:ext cx="21695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2"/>
                </a:solidFill>
              </a:rPr>
              <a:t>Single Rebuildable Electrolyzer </a:t>
            </a:r>
          </a:p>
          <a:p>
            <a:pPr algn="ctr"/>
            <a:r>
              <a:rPr lang="en-US" sz="1200" dirty="0">
                <a:solidFill>
                  <a:schemeClr val="bg2"/>
                </a:solidFill>
              </a:rPr>
              <a:t>$200</a:t>
            </a:r>
          </a:p>
        </p:txBody>
      </p:sp>
    </p:spTree>
    <p:extLst>
      <p:ext uri="{BB962C8B-B14F-4D97-AF65-F5344CB8AC3E}">
        <p14:creationId xmlns:p14="http://schemas.microsoft.com/office/powerpoint/2010/main" val="89177461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9EB45-D10D-4F3D-8656-12F9A87E1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72ADA-AF7C-47A5-8945-089BB1844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45369"/>
            <a:ext cx="11176000" cy="4117806"/>
          </a:xfrm>
        </p:spPr>
        <p:txBody>
          <a:bodyPr/>
          <a:lstStyle/>
          <a:p>
            <a:r>
              <a:rPr lang="en-US" dirty="0"/>
              <a:t>Building the entire experimental apparatus in our lab </a:t>
            </a:r>
          </a:p>
          <a:p>
            <a:pPr lvl="1"/>
            <a:r>
              <a:rPr lang="en-US" sz="2600" dirty="0"/>
              <a:t>Pressurizing the system with Hydrogen &amp; Oxygen instead of Nitrogen </a:t>
            </a:r>
          </a:p>
          <a:p>
            <a:pPr lvl="1"/>
            <a:r>
              <a:rPr lang="en-US" sz="2600" dirty="0"/>
              <a:t>Leak testing and calculating impact on data accuracy</a:t>
            </a:r>
          </a:p>
          <a:p>
            <a:pPr lvl="1"/>
            <a:r>
              <a:rPr lang="en-US" sz="2600" dirty="0"/>
              <a:t>Back pressure regulator operation</a:t>
            </a:r>
          </a:p>
          <a:p>
            <a:pPr lvl="1"/>
            <a:r>
              <a:rPr lang="en-US" sz="2600" dirty="0"/>
              <a:t>Testing different Educational </a:t>
            </a:r>
            <a:r>
              <a:rPr lang="en-US" sz="2600" dirty="0" err="1"/>
              <a:t>Electrolyzers</a:t>
            </a:r>
            <a:endParaRPr lang="en-US" sz="2600" dirty="0"/>
          </a:p>
          <a:p>
            <a:pPr lvl="1"/>
            <a:r>
              <a:rPr lang="en-US" sz="2600" dirty="0"/>
              <a:t>Making and accounting for modifications to various Units</a:t>
            </a:r>
          </a:p>
          <a:p>
            <a:pPr lvl="1"/>
            <a:r>
              <a:rPr lang="en-US" sz="2600" dirty="0"/>
              <a:t>Coordinating support for testing</a:t>
            </a:r>
          </a:p>
          <a:p>
            <a:pPr marL="457200" lvl="1" indent="0">
              <a:buNone/>
            </a:pPr>
            <a:endParaRPr lang="en-US" sz="2600" strike="sngStrik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558F51-B03B-49B1-8F50-FC88CE8BB66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ISSC 2022 beyond LEO, San Luis Obispo, May 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59857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85221-27B8-439F-E703-A1ED0DB91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Plan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BCA5C6-F2EE-AC55-E4A5-94B22BBDBF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Parameters Measured: Hydrogen &amp; Oxygen Flowrates and Current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F69154-26E3-0283-AF5B-C83AFEA1A1F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ISSC 2022 beyond LEO, San Luis Obispo, May 2022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674A94-0D22-F87E-E10C-69CCB43D8F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2852" y="2389959"/>
            <a:ext cx="9306296" cy="4018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8618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526CB-F438-4410-81AF-3B1C12218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999" y="1015909"/>
            <a:ext cx="11176000" cy="715057"/>
          </a:xfrm>
        </p:spPr>
        <p:txBody>
          <a:bodyPr/>
          <a:lstStyle/>
          <a:p>
            <a:r>
              <a:rPr lang="en-US" dirty="0"/>
              <a:t>Experimental Apparatus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38656C5-1DC8-5B48-82E2-17EB7D6170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6777" y="1686044"/>
            <a:ext cx="6764933" cy="4722938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72CB74-E451-427D-BFEB-105A77C32EC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ISSC 2022 beyond LEO, San Luis Obispo, May 2022</a:t>
            </a:r>
            <a:endParaRPr lang="en-US" dirty="0"/>
          </a:p>
        </p:txBody>
      </p:sp>
      <p:sp>
        <p:nvSpPr>
          <p:cNvPr id="7" name="Oval Callout 6">
            <a:extLst>
              <a:ext uri="{FF2B5EF4-FFF2-40B4-BE49-F238E27FC236}">
                <a16:creationId xmlns:a16="http://schemas.microsoft.com/office/drawing/2014/main" id="{345EF582-DF36-546E-A9F9-357CBC4961AD}"/>
              </a:ext>
            </a:extLst>
          </p:cNvPr>
          <p:cNvSpPr/>
          <p:nvPr/>
        </p:nvSpPr>
        <p:spPr bwMode="auto">
          <a:xfrm rot="1444079">
            <a:off x="8300878" y="4550697"/>
            <a:ext cx="816397" cy="709582"/>
          </a:xfrm>
          <a:prstGeom prst="wedgeEllipseCallou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rPr>
              <a:t>Water Pump</a:t>
            </a:r>
          </a:p>
        </p:txBody>
      </p:sp>
      <p:sp>
        <p:nvSpPr>
          <p:cNvPr id="8" name="Oval Callout 7">
            <a:extLst>
              <a:ext uri="{FF2B5EF4-FFF2-40B4-BE49-F238E27FC236}">
                <a16:creationId xmlns:a16="http://schemas.microsoft.com/office/drawing/2014/main" id="{D908B2FF-D839-9492-4338-AE9E2915261D}"/>
              </a:ext>
            </a:extLst>
          </p:cNvPr>
          <p:cNvSpPr/>
          <p:nvPr/>
        </p:nvSpPr>
        <p:spPr bwMode="auto">
          <a:xfrm rot="1444079">
            <a:off x="6201788" y="1907765"/>
            <a:ext cx="1580264" cy="855677"/>
          </a:xfrm>
          <a:prstGeom prst="wedgeEllipseCallou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rPr>
              <a:t>Hydrogen Cylinder + Pressure gauge</a:t>
            </a:r>
          </a:p>
        </p:txBody>
      </p:sp>
      <p:sp>
        <p:nvSpPr>
          <p:cNvPr id="9" name="Oval Callout 8">
            <a:extLst>
              <a:ext uri="{FF2B5EF4-FFF2-40B4-BE49-F238E27FC236}">
                <a16:creationId xmlns:a16="http://schemas.microsoft.com/office/drawing/2014/main" id="{40970AC7-FFF5-AA78-4FD9-AC91988D921A}"/>
              </a:ext>
            </a:extLst>
          </p:cNvPr>
          <p:cNvSpPr/>
          <p:nvPr/>
        </p:nvSpPr>
        <p:spPr bwMode="auto">
          <a:xfrm rot="2335420">
            <a:off x="6559224" y="3069701"/>
            <a:ext cx="1247957" cy="597951"/>
          </a:xfrm>
          <a:prstGeom prst="wedgeEllipseCallou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rPr>
              <a:t>Hydrogen Flowmeter</a:t>
            </a:r>
          </a:p>
        </p:txBody>
      </p:sp>
      <p:sp>
        <p:nvSpPr>
          <p:cNvPr id="10" name="Oval Callout 9">
            <a:extLst>
              <a:ext uri="{FF2B5EF4-FFF2-40B4-BE49-F238E27FC236}">
                <a16:creationId xmlns:a16="http://schemas.microsoft.com/office/drawing/2014/main" id="{9EAFC6E3-5E0D-65A0-F40F-2AB0BFF9FB7A}"/>
              </a:ext>
            </a:extLst>
          </p:cNvPr>
          <p:cNvSpPr/>
          <p:nvPr/>
        </p:nvSpPr>
        <p:spPr bwMode="auto">
          <a:xfrm rot="20602513">
            <a:off x="5305701" y="1652619"/>
            <a:ext cx="1174197" cy="707199"/>
          </a:xfrm>
          <a:prstGeom prst="wedgeEllipseCallou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Garamond" pitchFamily="18" charset="0"/>
              </a:rPr>
              <a:t>Hydrogen</a:t>
            </a:r>
            <a:r>
              <a:rPr kumimoji="0" lang="en-US" sz="1200" b="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rPr>
              <a:t> BPR</a:t>
            </a:r>
          </a:p>
        </p:txBody>
      </p:sp>
      <p:sp>
        <p:nvSpPr>
          <p:cNvPr id="11" name="Oval Callout 10">
            <a:extLst>
              <a:ext uri="{FF2B5EF4-FFF2-40B4-BE49-F238E27FC236}">
                <a16:creationId xmlns:a16="http://schemas.microsoft.com/office/drawing/2014/main" id="{F51E8645-5AE6-776C-C86C-DC69B0047D87}"/>
              </a:ext>
            </a:extLst>
          </p:cNvPr>
          <p:cNvSpPr/>
          <p:nvPr/>
        </p:nvSpPr>
        <p:spPr bwMode="auto">
          <a:xfrm rot="19445890">
            <a:off x="1831833" y="1532085"/>
            <a:ext cx="1678022" cy="795528"/>
          </a:xfrm>
          <a:prstGeom prst="wedgeEllipseCallout">
            <a:avLst>
              <a:gd name="adj1" fmla="val 69693"/>
              <a:gd name="adj2" fmla="val 148312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rPr>
              <a:t>Oxygen Cylinder + Pressure gauge</a:t>
            </a:r>
          </a:p>
        </p:txBody>
      </p:sp>
      <p:sp>
        <p:nvSpPr>
          <p:cNvPr id="13" name="Oval Callout 12">
            <a:extLst>
              <a:ext uri="{FF2B5EF4-FFF2-40B4-BE49-F238E27FC236}">
                <a16:creationId xmlns:a16="http://schemas.microsoft.com/office/drawing/2014/main" id="{A5FC84A3-4A3B-AD91-8AD9-19E014B55D12}"/>
              </a:ext>
            </a:extLst>
          </p:cNvPr>
          <p:cNvSpPr/>
          <p:nvPr/>
        </p:nvSpPr>
        <p:spPr bwMode="auto">
          <a:xfrm rot="21058317">
            <a:off x="2428199" y="3695162"/>
            <a:ext cx="829093" cy="546911"/>
          </a:xfrm>
          <a:prstGeom prst="wedgeEllipseCallou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rPr>
              <a:t>Power Supply</a:t>
            </a:r>
          </a:p>
        </p:txBody>
      </p:sp>
    </p:spTree>
    <p:extLst>
      <p:ext uri="{BB962C8B-B14F-4D97-AF65-F5344CB8AC3E}">
        <p14:creationId xmlns:p14="http://schemas.microsoft.com/office/powerpoint/2010/main" val="1123012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F490C-67DB-72C7-F4BF-D5755032C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238444"/>
            <a:ext cx="11176000" cy="715057"/>
          </a:xfrm>
        </p:spPr>
        <p:txBody>
          <a:bodyPr/>
          <a:lstStyle/>
          <a:p>
            <a:r>
              <a:rPr lang="en-US" sz="2600" dirty="0" err="1"/>
              <a:t>HTec</a:t>
            </a:r>
            <a:r>
              <a:rPr lang="en-US" sz="2600" dirty="0"/>
              <a:t> Double Electrolyzer Tested at 3.5V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822331-EE92-04EA-E460-3BE4753B9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36051"/>
            <a:ext cx="11176000" cy="4463414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FE7486-42F0-578F-457A-E1E810B8320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339912" y="6544208"/>
            <a:ext cx="3251200" cy="262403"/>
          </a:xfrm>
        </p:spPr>
        <p:txBody>
          <a:bodyPr/>
          <a:lstStyle/>
          <a:p>
            <a:pPr>
              <a:defRPr/>
            </a:pPr>
            <a:r>
              <a:rPr lang="es-ES" dirty="0"/>
              <a:t>ISSC 2022 </a:t>
            </a:r>
            <a:r>
              <a:rPr lang="es-ES" dirty="0" err="1"/>
              <a:t>beyond</a:t>
            </a:r>
            <a:r>
              <a:rPr lang="es-ES" dirty="0"/>
              <a:t> LEO, San Luis Obispo, May 2022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30614B-9F69-400E-AD7C-CDB8482A60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7414" y="1782296"/>
            <a:ext cx="8220367" cy="42721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B25C54E-9EDA-4E43-AF23-36A83AC898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7000" y="1774737"/>
            <a:ext cx="8672476" cy="452706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F96B00E-11C6-47F9-B3E0-CC68FB974D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4622" y="1798490"/>
            <a:ext cx="8610545" cy="452706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C77F09D-EA33-4460-B0D2-34E3F4A8C5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87415" y="1782296"/>
            <a:ext cx="8220367" cy="470569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9AA5FDA-B741-4881-8658-E64B928E2F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15493" y="1767241"/>
            <a:ext cx="8164213" cy="4735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480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6950BFC3-D8DA-4A85-94F7-54DA5524770B}">
      <p188:commentRel xmlns:p188="http://schemas.microsoft.com/office/powerpoint/2018/8/main" r:id="rId2"/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971EA-BC3D-2853-E0EE-5E178B5EE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50" dirty="0" err="1"/>
              <a:t>HTec</a:t>
            </a:r>
            <a:r>
              <a:rPr lang="en-US" sz="2450" dirty="0"/>
              <a:t> Single Rebuildable Electrolyzer Tested at 2V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52FEB-BC76-B81E-D40B-A6AF175EEF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46D869-6FEF-F90C-A449-C1DC14D34BC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ISSC 2022 beyond LEO, San Luis Obispo, May 2022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F15DD2-B0AE-9F67-2E56-1DB5CE86D6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1825" y="1873930"/>
            <a:ext cx="9321950" cy="44634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0B51795-BD20-1402-21D3-4FE2E0D3FD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1825" y="1770108"/>
            <a:ext cx="9411158" cy="46386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05DE178-F80F-CDCA-8459-F935B0B6EE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6136" y="1749024"/>
            <a:ext cx="8626551" cy="458832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44FABD4-F609-1A00-BFCA-6F05AC992D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6136" y="1656758"/>
            <a:ext cx="8740852" cy="47244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6D3546B-49D2-863B-4C43-5AFA0AD3E9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20469" y="1681276"/>
            <a:ext cx="8195056" cy="474179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A68E311-A756-F640-1B3E-0A0F33D9D7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63307" y="1802490"/>
            <a:ext cx="8990211" cy="4627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569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0426D-E023-442C-8138-F163CA453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070" y="1179229"/>
            <a:ext cx="11176000" cy="715057"/>
          </a:xfrm>
        </p:spPr>
        <p:txBody>
          <a:bodyPr/>
          <a:lstStyle/>
          <a:p>
            <a:r>
              <a:rPr lang="en-US" sz="2600" dirty="0" err="1"/>
              <a:t>HTec</a:t>
            </a:r>
            <a:r>
              <a:rPr lang="en-US" sz="2600" dirty="0"/>
              <a:t> Single </a:t>
            </a:r>
            <a:r>
              <a:rPr lang="en-US" sz="2600" dirty="0" err="1"/>
              <a:t>Electrolyzer</a:t>
            </a:r>
            <a:r>
              <a:rPr lang="en-US" sz="2600" dirty="0"/>
              <a:t>: Tested at 2V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992CA8-4392-45B0-91C0-7D53911EC9D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ISSC 2022 beyond LEO, San Luis Obispo, May 2022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0B86DA-C13F-ADC7-4FDD-E2D57480B5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5338" y="2049461"/>
            <a:ext cx="7593013" cy="41021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B25CEAD-2E6D-D234-6842-CE3F3D89B3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6094" y="1946498"/>
            <a:ext cx="8065294" cy="43765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70C50EC-D16A-1B16-8384-BB50082B73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4670" y="1945768"/>
            <a:ext cx="8178800" cy="450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596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6950BFC3-D8DA-4A85-94F7-54DA5524770B}">
      <p188:commentRel xmlns:p188="http://schemas.microsoft.com/office/powerpoint/2018/8/main" r:id="rId2"/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AE0AF-FC41-434B-BDAB-ABF1B8F46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>
              <a:defRPr sz="20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3200" dirty="0" err="1"/>
              <a:t>HTec</a:t>
            </a:r>
            <a:r>
              <a:rPr lang="en-US" sz="3200" dirty="0"/>
              <a:t> Double Performance @ 3.5V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07B40A-51E7-4AB6-A5E7-5F860A5664B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ISSC 2022 beyond LEO, San Luis Obispo, May 2022</a:t>
            </a:r>
            <a:endParaRPr lang="en-US" dirty="0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92488C49-D986-4380-BA86-BF2A0DBD0E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5363224"/>
              </p:ext>
            </p:extLst>
          </p:nvPr>
        </p:nvGraphicFramePr>
        <p:xfrm>
          <a:off x="1757319" y="1706879"/>
          <a:ext cx="7346041" cy="48723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518122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54B6D-397F-4957-A4F2-F0F0C0BD0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err="1"/>
              <a:t>HTec</a:t>
            </a:r>
            <a:r>
              <a:rPr lang="en-US" sz="3200" dirty="0"/>
              <a:t> Rebuildable Performance @ 2V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37FD5E-8BBC-4AA9-995F-6DB9BAD3F22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ISSC 2022 beyond LEO, San Luis Obispo, May 2022</a:t>
            </a:r>
            <a:endParaRPr lang="en-US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C7873A2D-F9A2-419A-A8B6-B65F444529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765746"/>
              </p:ext>
            </p:extLst>
          </p:nvPr>
        </p:nvGraphicFramePr>
        <p:xfrm>
          <a:off x="2679534" y="1687600"/>
          <a:ext cx="5964281" cy="4721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343757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D0C7B-EF88-4293-9755-8B9CBD3F4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HTec</a:t>
            </a:r>
            <a:r>
              <a:rPr lang="en-US" dirty="0"/>
              <a:t> Single Performance @ 2V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222DA3-DD81-43FB-ABC7-322168AA766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ISSC 2022 beyond LEO, San Luis Obispo, May 2022</a:t>
            </a:r>
            <a:endParaRPr lang="en-US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ECFE02C3-C074-4903-A2A0-0F21884D7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9091682"/>
              </p:ext>
            </p:extLst>
          </p:nvPr>
        </p:nvGraphicFramePr>
        <p:xfrm>
          <a:off x="2556176" y="1764768"/>
          <a:ext cx="6673248" cy="48308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005006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A1952-0B77-A8CE-0BB8-7519F3689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40A2E2-9E6B-E002-0165-BE3110AF17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16929"/>
            <a:ext cx="11176000" cy="4463414"/>
          </a:xfrm>
        </p:spPr>
        <p:txBody>
          <a:bodyPr/>
          <a:lstStyle/>
          <a:p>
            <a:r>
              <a:rPr lang="en-US" sz="2400" dirty="0" err="1"/>
              <a:t>HTec</a:t>
            </a:r>
            <a:r>
              <a:rPr lang="en-US" sz="2400" dirty="0"/>
              <a:t> Double</a:t>
            </a:r>
          </a:p>
          <a:p>
            <a:pPr lvl="1"/>
            <a:r>
              <a:rPr lang="en-US" sz="2400" dirty="0"/>
              <a:t> Operated at Pressures up to 4 atm</a:t>
            </a:r>
          </a:p>
          <a:p>
            <a:pPr lvl="1"/>
            <a:r>
              <a:rPr lang="en-US" sz="2400" dirty="0"/>
              <a:t>Current and Pressure are inversely proportional</a:t>
            </a:r>
          </a:p>
          <a:p>
            <a:pPr lvl="1"/>
            <a:r>
              <a:rPr lang="en-US" sz="2400" dirty="0"/>
              <a:t>Flowrates and Current are directly proportional</a:t>
            </a:r>
          </a:p>
          <a:p>
            <a:r>
              <a:rPr lang="en-US" sz="2400" dirty="0" err="1"/>
              <a:t>HTec</a:t>
            </a:r>
            <a:r>
              <a:rPr lang="en-US" sz="2400" dirty="0"/>
              <a:t> Rebuildable</a:t>
            </a:r>
          </a:p>
          <a:p>
            <a:pPr lvl="1"/>
            <a:r>
              <a:rPr lang="en-US" sz="2400" dirty="0"/>
              <a:t> Operated at Pressures up to 5 atm</a:t>
            </a:r>
          </a:p>
          <a:p>
            <a:pPr lvl="1"/>
            <a:r>
              <a:rPr lang="en-US" sz="2400" dirty="0"/>
              <a:t>Current and Pressure are inversely proportional</a:t>
            </a:r>
          </a:p>
          <a:p>
            <a:pPr lvl="1"/>
            <a:r>
              <a:rPr lang="en-US" sz="2400" dirty="0"/>
              <a:t>Flowrates and Current are directly proportional</a:t>
            </a:r>
          </a:p>
          <a:p>
            <a:r>
              <a:rPr lang="en-US" sz="2400" dirty="0" err="1"/>
              <a:t>HTec</a:t>
            </a:r>
            <a:r>
              <a:rPr lang="en-US" sz="2400" dirty="0"/>
              <a:t> Single </a:t>
            </a:r>
          </a:p>
          <a:p>
            <a:pPr lvl="1"/>
            <a:r>
              <a:rPr lang="en-US" sz="2400" dirty="0"/>
              <a:t>Only worked well under ambient conditions</a:t>
            </a:r>
          </a:p>
          <a:p>
            <a:pPr lvl="2"/>
            <a:r>
              <a:rPr lang="en-US" sz="2000" dirty="0"/>
              <a:t>Failed at pressures above 20psig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98049F-F51E-0293-15DA-2DC66CCDB1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ISSC 2022 beyond LEO, San Luis Obispo, May 2022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66437E-F156-4E7C-B18C-334FB50717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1774" y="1583884"/>
            <a:ext cx="1543452" cy="15965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5189D0-9272-4105-A8F8-221500EF46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8422" y="4725016"/>
            <a:ext cx="1896005" cy="18776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E5C477-F756-45E0-A7F1-BB97E63C5E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4802" y="3006593"/>
            <a:ext cx="1967596" cy="199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7979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B80F0-0F9B-41EA-B72F-E6A364444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 &amp;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16886A-6F55-4BC6-B0BE-568AA0739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58058"/>
            <a:ext cx="11176000" cy="4463414"/>
          </a:xfrm>
        </p:spPr>
        <p:txBody>
          <a:bodyPr/>
          <a:lstStyle/>
          <a:p>
            <a:r>
              <a:rPr lang="en-US" dirty="0"/>
              <a:t>Tested 3 commercial/educational </a:t>
            </a:r>
            <a:r>
              <a:rPr lang="en-US" dirty="0" err="1"/>
              <a:t>electrolyzer</a:t>
            </a:r>
            <a:r>
              <a:rPr lang="en-US" dirty="0"/>
              <a:t> units</a:t>
            </a:r>
          </a:p>
          <a:p>
            <a:pPr lvl="1"/>
            <a:r>
              <a:rPr lang="en-US" sz="2400" dirty="0"/>
              <a:t>2 worked, 1 failed</a:t>
            </a:r>
          </a:p>
          <a:p>
            <a:r>
              <a:rPr lang="en-US" dirty="0"/>
              <a:t>Increasing Pressure reduces Current and Flow </a:t>
            </a:r>
          </a:p>
          <a:p>
            <a:pPr lvl="1"/>
            <a:r>
              <a:rPr lang="en-US" sz="2400" dirty="0"/>
              <a:t>Large variability in H</a:t>
            </a:r>
            <a:r>
              <a:rPr lang="en-US" sz="2400" baseline="-25000" dirty="0"/>
              <a:t>2</a:t>
            </a:r>
            <a:r>
              <a:rPr lang="en-US" sz="2400" dirty="0"/>
              <a:t> flow rates</a:t>
            </a:r>
          </a:p>
          <a:p>
            <a:r>
              <a:rPr lang="en-US" dirty="0"/>
              <a:t>Feasibility of using Educational Units determined</a:t>
            </a:r>
          </a:p>
          <a:p>
            <a:r>
              <a:rPr lang="en-US" dirty="0"/>
              <a:t>Next steps: </a:t>
            </a:r>
          </a:p>
          <a:p>
            <a:pPr lvl="1"/>
            <a:r>
              <a:rPr lang="en-US" sz="2400" dirty="0"/>
              <a:t>Correlate gas production rates to surface area</a:t>
            </a:r>
          </a:p>
          <a:p>
            <a:pPr lvl="1"/>
            <a:r>
              <a:rPr lang="en-US" sz="2400" dirty="0"/>
              <a:t>Resolve water pressurization issues</a:t>
            </a:r>
          </a:p>
          <a:p>
            <a:pPr lvl="1"/>
            <a:r>
              <a:rPr lang="en-US" sz="2400" dirty="0"/>
              <a:t>Test other units, alternate membranes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3C92A2-03B7-4175-BB46-C217D7BBEF5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ISSC 2022 beyond LEO, San Luis Obispo, May 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45511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42C0B-DDB5-4A7F-B3A6-3D2F88CB0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43001"/>
            <a:ext cx="11176000" cy="715057"/>
          </a:xfrm>
        </p:spPr>
        <p:txBody>
          <a:bodyPr wrap="square" anchor="ctr">
            <a:normAutofit/>
          </a:bodyPr>
          <a:lstStyle/>
          <a:p>
            <a:r>
              <a:rPr lang="en-US" dirty="0"/>
              <a:t>Questions?</a:t>
            </a:r>
          </a:p>
        </p:txBody>
      </p:sp>
      <p:pic>
        <p:nvPicPr>
          <p:cNvPr id="5" name="Picture 2" descr="Greg Ogden Co-Investigator In NASA CubeSat Project | Chemical and  Environmental Engineering | The University of Arizona">
            <a:extLst>
              <a:ext uri="{FF2B5EF4-FFF2-40B4-BE49-F238E27FC236}">
                <a16:creationId xmlns:a16="http://schemas.microsoft.com/office/drawing/2014/main" id="{2B8B4E10-2255-95CE-CDF4-6AFCE399B6C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 rot="21600000">
            <a:off x="2265077" y="1945369"/>
            <a:ext cx="7865046" cy="4463414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E293AE-F52F-4986-91C7-F977B50FBC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267200" y="6595596"/>
            <a:ext cx="3251200" cy="262403"/>
          </a:xfrm>
        </p:spPr>
        <p:txBody>
          <a:bodyPr wrap="square"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es-ES" sz="1000"/>
              <a:t>ISSC 2022 beyond LEO, San Luis Obispo, May 2022</a:t>
            </a:r>
            <a:endParaRPr lang="en-US" sz="10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7B2605-2A60-9D1C-C6B1-351E92D48C6A}"/>
              </a:ext>
            </a:extLst>
          </p:cNvPr>
          <p:cNvSpPr txBox="1"/>
          <p:nvPr/>
        </p:nvSpPr>
        <p:spPr>
          <a:xfrm>
            <a:off x="3772185" y="3637365"/>
            <a:ext cx="54435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420238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8602</TotalTime>
  <Words>568</Words>
  <Application>Microsoft Office PowerPoint</Application>
  <PresentationFormat>Widescreen</PresentationFormat>
  <Paragraphs>104</Paragraphs>
  <Slides>16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Light</vt:lpstr>
      <vt:lpstr>Garamond</vt:lpstr>
      <vt:lpstr>Wingdings</vt:lpstr>
      <vt:lpstr>Office Theme</vt:lpstr>
      <vt:lpstr>2_Stream</vt:lpstr>
      <vt:lpstr>Bitmap Image</vt:lpstr>
      <vt:lpstr>PowerPoint Presentation</vt:lpstr>
      <vt:lpstr>Agenda</vt:lpstr>
      <vt:lpstr>Big Picture: Green Propulsion System Development</vt:lpstr>
      <vt:lpstr>Objectives</vt:lpstr>
      <vt:lpstr>Challenges</vt:lpstr>
      <vt:lpstr>Experimental Plan </vt:lpstr>
      <vt:lpstr>Experimental Apparatus</vt:lpstr>
      <vt:lpstr>HTec Double Electrolyzer Tested at 3.5V</vt:lpstr>
      <vt:lpstr>HTec Single Rebuildable Electrolyzer Tested at 2V</vt:lpstr>
      <vt:lpstr>HTec Single Electrolyzer: Tested at 2V</vt:lpstr>
      <vt:lpstr>HTec Double Performance @ 3.5V</vt:lpstr>
      <vt:lpstr>HTec Rebuildable Performance @ 2V</vt:lpstr>
      <vt:lpstr>HTec Single Performance @ 2V</vt:lpstr>
      <vt:lpstr>Data Summary</vt:lpstr>
      <vt:lpstr>Conclusion &amp; Discussion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Jekan Thanga</dc:creator>
  <cp:lastModifiedBy>Ogden, Gregory E - (gogden)</cp:lastModifiedBy>
  <cp:revision>84</cp:revision>
  <dcterms:created xsi:type="dcterms:W3CDTF">2021-09-20T02:43:14Z</dcterms:created>
  <dcterms:modified xsi:type="dcterms:W3CDTF">2022-04-27T23:08:40Z</dcterms:modified>
</cp:coreProperties>
</file>