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2.bin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12192000"/>
  <p:notesSz cx="6858000" cy="9144000"/>
  <p:embeddedFontLst>
    <p:embeddedFont>
      <p:font typeface="Garamond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9" roundtripDataSignature="AMtx7mg1zRjaUpsquVJFdJeNMVWlGltq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Garamond-bold.fntdata"/><Relationship Id="rId25" Type="http://schemas.openxmlformats.org/officeDocument/2006/relationships/font" Target="fonts/Garamond-regular.fntdata"/><Relationship Id="rId28" Type="http://schemas.openxmlformats.org/officeDocument/2006/relationships/font" Target="fonts/Garamond-boldItalic.fntdata"/><Relationship Id="rId27" Type="http://schemas.openxmlformats.org/officeDocument/2006/relationships/font" Target="fonts/Garamon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9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22573d3083_1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22573d3083_1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122573d3083_1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22573d3083_1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122573d3083_1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122573d3083_1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22573d3083_1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22573d3083_1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122573d3083_1_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22573d3083_1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122573d3083_1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122573d3083_1_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22573d3083_1_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22573d3083_1_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g122573d3083_1_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22573d335d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g122573d335d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22573d3083_1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122573d3083_1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g122573d3083_1_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1257bfff2d1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g1257bfff2d1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257bfff2d1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g1257bfff2d1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22573d3083_1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22573d3083_1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g122573d3083_1_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1227072f23b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1227072f23b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1227072f23b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png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11" Type="http://schemas.openxmlformats.org/officeDocument/2006/relationships/image" Target="../media/image9.png"/><Relationship Id="rId10" Type="http://schemas.openxmlformats.org/officeDocument/2006/relationships/image" Target="../media/image4.png"/><Relationship Id="rId9" Type="http://schemas.openxmlformats.org/officeDocument/2006/relationships/image" Target="../media/image2.png"/><Relationship Id="rId5" Type="http://schemas.openxmlformats.org/officeDocument/2006/relationships/image" Target="../media/image1.jpg"/><Relationship Id="rId6" Type="http://schemas.openxmlformats.org/officeDocument/2006/relationships/image" Target="../media/image6.png"/><Relationship Id="rId7" Type="http://schemas.openxmlformats.org/officeDocument/2006/relationships/image" Target="../media/image12.png"/><Relationship Id="rId8" Type="http://schemas.openxmlformats.org/officeDocument/2006/relationships/image" Target="../media/image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0" y="-16538"/>
            <a:ext cx="12192000" cy="1055688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91" name="Google Shape;91;p14"/>
          <p:cNvPicPr preferRelativeResize="0"/>
          <p:nvPr/>
        </p:nvPicPr>
        <p:blipFill rotWithShape="1">
          <a:blip r:embed="rId2">
            <a:alphaModFix/>
          </a:blip>
          <a:srcRect b="20941" l="0" r="0" t="0"/>
          <a:stretch/>
        </p:blipFill>
        <p:spPr>
          <a:xfrm flipH="1">
            <a:off x="0" y="461017"/>
            <a:ext cx="12192000" cy="58401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609600" y="1945369"/>
            <a:ext cx="11176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098802">
            <a:off x="5985742" y="379226"/>
            <a:ext cx="459178" cy="16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73339" y="-46083"/>
            <a:ext cx="144707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 rotWithShape="1">
          <a:blip r:embed="rId5">
            <a:alphaModFix/>
          </a:blip>
          <a:srcRect b="50428" l="32690" r="48808" t="20817"/>
          <a:stretch/>
        </p:blipFill>
        <p:spPr>
          <a:xfrm rot="820518">
            <a:off x="4264904" y="287802"/>
            <a:ext cx="274322" cy="23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 rotWithShape="1">
          <a:blip r:embed="rId6">
            <a:alphaModFix/>
          </a:blip>
          <a:srcRect b="26666" l="32222" r="25555" t="15556"/>
          <a:stretch/>
        </p:blipFill>
        <p:spPr>
          <a:xfrm>
            <a:off x="1456032" y="91236"/>
            <a:ext cx="750273" cy="71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11509" y="153279"/>
            <a:ext cx="400726" cy="32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082285" y="261951"/>
            <a:ext cx="622229" cy="5200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arrow&#10;&#10;Description automatically generated" id="100" name="Google Shape;100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178330" y="-9089"/>
            <a:ext cx="1013670" cy="1042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>
            <p:ph idx="11" type="ftr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Logo&#10;&#10;Description automatically generated" id="103" name="Google Shape;103;p14"/>
          <p:cNvPicPr preferRelativeResize="0"/>
          <p:nvPr/>
        </p:nvPicPr>
        <p:blipFill rotWithShape="1">
          <a:blip r:embed="rId11">
            <a:alphaModFix/>
          </a:blip>
          <a:srcRect b="4965" l="0" r="0" t="1"/>
          <a:stretch/>
        </p:blipFill>
        <p:spPr>
          <a:xfrm>
            <a:off x="10160149" y="0"/>
            <a:ext cx="1018181" cy="99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/>
          <p:nvPr/>
        </p:nvSpPr>
        <p:spPr>
          <a:xfrm>
            <a:off x="0" y="1631950"/>
            <a:ext cx="12192000" cy="522605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06" name="Google Shape;106;p25"/>
          <p:cNvSpPr/>
          <p:nvPr/>
        </p:nvSpPr>
        <p:spPr>
          <a:xfrm>
            <a:off x="0" y="0"/>
            <a:ext cx="12192000" cy="163195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t/>
            </a:r>
            <a:endParaRPr b="0" i="0" sz="2400" u="sng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07" name="Google Shape;107;p25"/>
          <p:cNvSpPr txBox="1"/>
          <p:nvPr>
            <p:ph type="ctrTitle"/>
          </p:nvPr>
        </p:nvSpPr>
        <p:spPr>
          <a:xfrm>
            <a:off x="609600" y="1736726"/>
            <a:ext cx="11277600" cy="1920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5"/>
          <p:cNvSpPr txBox="1"/>
          <p:nvPr>
            <p:ph idx="1" type="subTitle"/>
          </p:nvPr>
        </p:nvSpPr>
        <p:spPr>
          <a:xfrm>
            <a:off x="609600" y="3886200"/>
            <a:ext cx="11176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09" name="Google Shape;109;p25"/>
          <p:cNvSpPr txBox="1"/>
          <p:nvPr>
            <p:ph idx="10" type="dt"/>
          </p:nvPr>
        </p:nvSpPr>
        <p:spPr>
          <a:xfrm>
            <a:off x="609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10" name="Google Shape;110;p25"/>
          <p:cNvSpPr txBox="1"/>
          <p:nvPr>
            <p:ph idx="11" type="ftr"/>
          </p:nvPr>
        </p:nvSpPr>
        <p:spPr>
          <a:xfrm>
            <a:off x="4165600" y="625157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5"/>
          <p:cNvSpPr txBox="1"/>
          <p:nvPr>
            <p:ph idx="12" type="sldNum"/>
          </p:nvPr>
        </p:nvSpPr>
        <p:spPr>
          <a:xfrm>
            <a:off x="8940800" y="625475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/>
        </p:txBody>
      </p:sp>
      <p:sp>
        <p:nvSpPr>
          <p:cNvPr id="115" name="Google Shape;115;p26"/>
          <p:cNvSpPr txBox="1"/>
          <p:nvPr>
            <p:ph idx="10" type="dt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16" name="Google Shape;116;p26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26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/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7"/>
          <p:cNvSpPr txBox="1"/>
          <p:nvPr>
            <p:ph idx="1" type="body"/>
          </p:nvPr>
        </p:nvSpPr>
        <p:spPr>
          <a:xfrm>
            <a:off x="21336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121" name="Google Shape;121;p27"/>
          <p:cNvSpPr txBox="1"/>
          <p:nvPr>
            <p:ph idx="2" type="body"/>
          </p:nvPr>
        </p:nvSpPr>
        <p:spPr>
          <a:xfrm>
            <a:off x="71120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indent="-304800" lvl="1" marL="914400" algn="l"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indent="-285750" lvl="2" marL="1371600" algn="l"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122" name="Google Shape;122;p27"/>
          <p:cNvSpPr txBox="1"/>
          <p:nvPr>
            <p:ph idx="10" type="dt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23" name="Google Shape;123;p27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4" name="Google Shape;124;p27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8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28" name="Google Shape;128;p28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129" name="Google Shape;129;p28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8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30" name="Google Shape;130;p28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indent="-292100" lvl="1" marL="914400" algn="l"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indent="-299719" lvl="3" marL="1828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131" name="Google Shape;131;p28"/>
          <p:cNvSpPr txBox="1"/>
          <p:nvPr>
            <p:ph idx="10" type="dt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2" name="Google Shape;132;p28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3" name="Google Shape;133;p28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/>
          <p:cNvSpPr txBox="1"/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9"/>
          <p:cNvSpPr txBox="1"/>
          <p:nvPr>
            <p:ph idx="10" type="dt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7" name="Google Shape;137;p29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" name="Google Shape;138;p29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0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1" name="Google Shape;141;p30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1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1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indent="-317500" lvl="1" marL="914400" algn="l"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indent="-297180" lvl="2" marL="1371600" algn="l"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indent="-317500" lvl="3" marL="1828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145" name="Google Shape;145;p31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46" name="Google Shape;146;p31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7" name="Google Shape;147;p31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2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32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52" name="Google Shape;152;p32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32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3"/>
          <p:cNvSpPr txBox="1"/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3"/>
          <p:cNvSpPr txBox="1"/>
          <p:nvPr>
            <p:ph idx="1" type="body"/>
          </p:nvPr>
        </p:nvSpPr>
        <p:spPr>
          <a:xfrm rot="5400000">
            <a:off x="4618038" y="-1112836"/>
            <a:ext cx="4784725" cy="97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57" name="Google Shape;157;p33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8" name="Google Shape;158;p33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4"/>
          <p:cNvSpPr txBox="1"/>
          <p:nvPr>
            <p:ph type="title"/>
          </p:nvPr>
        </p:nvSpPr>
        <p:spPr>
          <a:xfrm rot="5400000">
            <a:off x="7589838" y="1858963"/>
            <a:ext cx="6156325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34"/>
          <p:cNvSpPr txBox="1"/>
          <p:nvPr>
            <p:ph idx="1" type="body"/>
          </p:nvPr>
        </p:nvSpPr>
        <p:spPr>
          <a:xfrm rot="5400000">
            <a:off x="2611438" y="-477837"/>
            <a:ext cx="6156325" cy="71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62" name="Google Shape;162;p34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3" name="Google Shape;163;p34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5"/>
          <p:cNvSpPr txBox="1"/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35"/>
          <p:cNvSpPr txBox="1"/>
          <p:nvPr>
            <p:ph idx="1" type="body"/>
          </p:nvPr>
        </p:nvSpPr>
        <p:spPr>
          <a:xfrm>
            <a:off x="21336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67" name="Google Shape;167;p35"/>
          <p:cNvSpPr txBox="1"/>
          <p:nvPr>
            <p:ph idx="2" type="body"/>
          </p:nvPr>
        </p:nvSpPr>
        <p:spPr>
          <a:xfrm>
            <a:off x="71120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68" name="Google Shape;168;p35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9" name="Google Shape;169;p35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4 Content" type="fourObj">
  <p:cSld name="FOUR_OBJECTS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6"/>
          <p:cNvSpPr txBox="1"/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36"/>
          <p:cNvSpPr txBox="1"/>
          <p:nvPr>
            <p:ph idx="1" type="body"/>
          </p:nvPr>
        </p:nvSpPr>
        <p:spPr>
          <a:xfrm>
            <a:off x="2133600" y="1371601"/>
            <a:ext cx="47752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73" name="Google Shape;173;p36"/>
          <p:cNvSpPr txBox="1"/>
          <p:nvPr>
            <p:ph idx="2" type="body"/>
          </p:nvPr>
        </p:nvSpPr>
        <p:spPr>
          <a:xfrm>
            <a:off x="7112000" y="1371601"/>
            <a:ext cx="47752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74" name="Google Shape;174;p36"/>
          <p:cNvSpPr txBox="1"/>
          <p:nvPr>
            <p:ph idx="3" type="body"/>
          </p:nvPr>
        </p:nvSpPr>
        <p:spPr>
          <a:xfrm>
            <a:off x="2133600" y="3840163"/>
            <a:ext cx="47752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75" name="Google Shape;175;p36"/>
          <p:cNvSpPr txBox="1"/>
          <p:nvPr>
            <p:ph idx="4" type="body"/>
          </p:nvPr>
        </p:nvSpPr>
        <p:spPr>
          <a:xfrm>
            <a:off x="7112000" y="3840163"/>
            <a:ext cx="47752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76" name="Google Shape;176;p36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7" name="Google Shape;177;p36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7"/>
          <p:cNvSpPr txBox="1"/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37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1" name="Google Shape;181;p37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Media Clip" type="txAndMedia">
  <p:cSld name="TEXT_AND_MEDIA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8"/>
          <p:cNvSpPr txBox="1"/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38"/>
          <p:cNvSpPr txBox="1"/>
          <p:nvPr>
            <p:ph idx="1" type="body"/>
          </p:nvPr>
        </p:nvSpPr>
        <p:spPr>
          <a:xfrm>
            <a:off x="21336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85" name="Google Shape;185;p38"/>
          <p:cNvSpPr/>
          <p:nvPr>
            <p:ph idx="2" type="media"/>
          </p:nvPr>
        </p:nvSpPr>
        <p:spPr>
          <a:xfrm>
            <a:off x="71120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86" name="Google Shape;186;p38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7" name="Google Shape;187;p38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9"/>
          <p:cNvSpPr txBox="1"/>
          <p:nvPr>
            <p:ph idx="1" type="body"/>
          </p:nvPr>
        </p:nvSpPr>
        <p:spPr>
          <a:xfrm>
            <a:off x="2133600" y="1"/>
            <a:ext cx="9753600" cy="6156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90" name="Google Shape;190;p39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1" name="Google Shape;191;p39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0"/>
          <p:cNvSpPr txBox="1"/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40"/>
          <p:cNvSpPr txBox="1"/>
          <p:nvPr>
            <p:ph idx="1" type="body"/>
          </p:nvPr>
        </p:nvSpPr>
        <p:spPr>
          <a:xfrm>
            <a:off x="21336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95" name="Google Shape;195;p40"/>
          <p:cNvSpPr txBox="1"/>
          <p:nvPr>
            <p:ph idx="2" type="body"/>
          </p:nvPr>
        </p:nvSpPr>
        <p:spPr>
          <a:xfrm>
            <a:off x="7112000" y="1371601"/>
            <a:ext cx="47752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96" name="Google Shape;196;p40"/>
          <p:cNvSpPr txBox="1"/>
          <p:nvPr>
            <p:ph idx="3" type="body"/>
          </p:nvPr>
        </p:nvSpPr>
        <p:spPr>
          <a:xfrm>
            <a:off x="7112000" y="3840163"/>
            <a:ext cx="47752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indent="-285750" lvl="1" marL="914400" algn="l"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indent="-280035" lvl="2" marL="1371600" algn="l"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09" lvl="7" marL="36576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09" lvl="8" marL="411480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97" name="Google Shape;197;p40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8" name="Google Shape;198;p40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6" name="Google Shape;86;p13"/>
          <p:cNvSpPr txBox="1"/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1" type="ftr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" type="body"/>
          </p:nvPr>
        </p:nvSpPr>
        <p:spPr>
          <a:xfrm>
            <a:off x="2133600" y="1371601"/>
            <a:ext cx="9753600" cy="478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b="1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b="1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29718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b="1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1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oleObject" Target="../embeddings/oleObject1.bin"/><Relationship Id="rId10" Type="http://schemas.openxmlformats.org/officeDocument/2006/relationships/oleObject" Target="../embeddings/oleObject1.bin"/><Relationship Id="rId13" Type="http://schemas.openxmlformats.org/officeDocument/2006/relationships/oleObject" Target="../embeddings/oleObject2.bin"/><Relationship Id="rId1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13.png"/><Relationship Id="rId9" Type="http://schemas.openxmlformats.org/officeDocument/2006/relationships/image" Target="../media/image8.jpg"/><Relationship Id="rId15" Type="http://schemas.openxmlformats.org/officeDocument/2006/relationships/image" Target="../media/image19.png"/><Relationship Id="rId14" Type="http://schemas.openxmlformats.org/officeDocument/2006/relationships/oleObject" Target="../embeddings/oleObject2.bin"/><Relationship Id="rId16" Type="http://schemas.openxmlformats.org/officeDocument/2006/relationships/image" Target="../media/image10.png"/><Relationship Id="rId5" Type="http://schemas.openxmlformats.org/officeDocument/2006/relationships/image" Target="../media/image16.png"/><Relationship Id="rId6" Type="http://schemas.openxmlformats.org/officeDocument/2006/relationships/image" Target="../media/image14.png"/><Relationship Id="rId7" Type="http://schemas.openxmlformats.org/officeDocument/2006/relationships/image" Target="../media/image11.jpg"/><Relationship Id="rId8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2.png"/><Relationship Id="rId4" Type="http://schemas.openxmlformats.org/officeDocument/2006/relationships/image" Target="../media/image31.png"/><Relationship Id="rId5" Type="http://schemas.openxmlformats.org/officeDocument/2006/relationships/image" Target="../media/image4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2.png"/><Relationship Id="rId4" Type="http://schemas.openxmlformats.org/officeDocument/2006/relationships/image" Target="../media/image31.png"/><Relationship Id="rId5" Type="http://schemas.openxmlformats.org/officeDocument/2006/relationships/image" Target="../media/image43.png"/><Relationship Id="rId6" Type="http://schemas.openxmlformats.org/officeDocument/2006/relationships/image" Target="../media/image4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"/>
          <p:cNvSpPr/>
          <p:nvPr/>
        </p:nvSpPr>
        <p:spPr>
          <a:xfrm>
            <a:off x="152400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"/>
          <p:cNvSpPr/>
          <p:nvPr/>
        </p:nvSpPr>
        <p:spPr>
          <a:xfrm>
            <a:off x="0" y="-1"/>
            <a:ext cx="12192000" cy="68945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"/>
          <p:cNvSpPr/>
          <p:nvPr/>
        </p:nvSpPr>
        <p:spPr>
          <a:xfrm>
            <a:off x="2356790" y="73061"/>
            <a:ext cx="6567488" cy="671187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"/>
          <p:cNvSpPr txBox="1"/>
          <p:nvPr/>
        </p:nvSpPr>
        <p:spPr>
          <a:xfrm>
            <a:off x="45202" y="5125701"/>
            <a:ext cx="121920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CJ Jauregui</a:t>
            </a:r>
            <a:r>
              <a:rPr b="1" i="0" lang="en-US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.,  Dr. Greg Ogden</a:t>
            </a:r>
            <a:endParaRPr b="1" baseline="30000" i="0" sz="20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Department of Chemical &amp; Environmental Engineering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University of Arizona</a:t>
            </a:r>
            <a:endParaRPr/>
          </a:p>
        </p:txBody>
      </p:sp>
      <p:pic>
        <p:nvPicPr>
          <p:cNvPr id="208" name="Google Shape;20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861" y="74757"/>
            <a:ext cx="1400175" cy="11008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arrow&#10;&#10;Description automatically generated" id="209" name="Google Shape;20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46757" y="13981"/>
            <a:ext cx="1292382" cy="132895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"/>
          <p:cNvSpPr/>
          <p:nvPr/>
        </p:nvSpPr>
        <p:spPr>
          <a:xfrm>
            <a:off x="1524000" y="2011682"/>
            <a:ext cx="9144000" cy="45719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1" name="Google Shape;211;p1"/>
          <p:cNvSpPr txBox="1"/>
          <p:nvPr/>
        </p:nvSpPr>
        <p:spPr>
          <a:xfrm>
            <a:off x="52861" y="4382152"/>
            <a:ext cx="12176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PEM Self-Pressurization Tank Design</a:t>
            </a:r>
            <a:r>
              <a:rPr b="1" lang="en-US" sz="36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/>
          </a:p>
        </p:txBody>
      </p:sp>
      <p:sp>
        <p:nvSpPr>
          <p:cNvPr id="212" name="Google Shape;212;p1"/>
          <p:cNvSpPr/>
          <p:nvPr/>
        </p:nvSpPr>
        <p:spPr>
          <a:xfrm>
            <a:off x="0" y="2011681"/>
            <a:ext cx="9144000" cy="45719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sng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descr="Logo&#10;&#10;Description automatically generated" id="213" name="Google Shape;21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94442" y="26894"/>
            <a:ext cx="1313374" cy="13445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aceX's BFR rocket and spaceship look more real than ever in new 4K  renders | Spacex, Spacex starship, Spacex falcon heavy" id="214" name="Google Shape;21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5317" y="1486219"/>
            <a:ext cx="1985044" cy="27506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warm chooses Momentus and SpaceX to launch tiny satellites - GeekWire" id="215" name="Google Shape;215;p1"/>
          <p:cNvPicPr preferRelativeResize="0"/>
          <p:nvPr/>
        </p:nvPicPr>
        <p:blipFill rotWithShape="1">
          <a:blip r:embed="rId8">
            <a:alphaModFix/>
          </a:blip>
          <a:srcRect b="0" l="21364" r="17590" t="0"/>
          <a:stretch/>
        </p:blipFill>
        <p:spPr>
          <a:xfrm>
            <a:off x="1969728" y="1486219"/>
            <a:ext cx="3380576" cy="27016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ASA's DART Spacecraft Hitting an Asteroid Headed by Earth at 6.6  kilometers per second simulation - YouTube" id="216" name="Google Shape;216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5400000">
            <a:off x="4750386" y="2030443"/>
            <a:ext cx="2753868" cy="165900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7" name="Google Shape;217;p1"/>
          <p:cNvGraphicFramePr/>
          <p:nvPr/>
        </p:nvGraphicFramePr>
        <p:xfrm>
          <a:off x="6857018" y="1486218"/>
          <a:ext cx="3810982" cy="2661619"/>
        </p:xfrm>
        <a:graphic>
          <a:graphicData uri="http://schemas.openxmlformats.org/presentationml/2006/ole">
            <mc:AlternateContent>
              <mc:Choice Requires="v">
                <p:oleObj r:id="rId10" imgH="2661619" imgW="3810982" progId="Paint.Picture" spid="_x0000_s1">
                  <p:embed/>
                </p:oleObj>
              </mc:Choice>
              <mc:Fallback>
                <p:oleObj r:id="rId11" imgH="2661619" imgW="3810982" progId="Paint.Picture">
                  <p:embed/>
                  <p:pic>
                    <p:nvPicPr>
                      <p:cNvPr id="217" name="Google Shape;217;p1"/>
                      <p:cNvPicPr preferRelativeResize="0"/>
                      <p:nvPr/>
                    </p:nvPicPr>
                    <p:blipFill rotWithShape="1">
                      <a:blip r:embed="rId12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6857018" y="1486218"/>
                        <a:ext cx="3810982" cy="26616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8" name="Google Shape;218;p1"/>
          <p:cNvGraphicFramePr/>
          <p:nvPr/>
        </p:nvGraphicFramePr>
        <p:xfrm>
          <a:off x="10038876" y="1482631"/>
          <a:ext cx="2168442" cy="2754244"/>
        </p:xfrm>
        <a:graphic>
          <a:graphicData uri="http://schemas.openxmlformats.org/presentationml/2006/ole">
            <mc:AlternateContent>
              <mc:Choice Requires="v">
                <p:oleObj r:id="rId13" imgH="2754244" imgW="2168442" progId="Paint.Picture" spid="_x0000_s2">
                  <p:embed/>
                </p:oleObj>
              </mc:Choice>
              <mc:Fallback>
                <p:oleObj r:id="rId14" imgH="2754244" imgW="2168442" progId="Paint.Picture">
                  <p:embed/>
                  <p:pic>
                    <p:nvPicPr>
                      <p:cNvPr id="218" name="Google Shape;218;p1"/>
                      <p:cNvPicPr preferRelativeResize="0"/>
                      <p:nvPr/>
                    </p:nvPicPr>
                    <p:blipFill rotWithShape="1">
                      <a:blip r:embed="rId15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0038876" y="1482631"/>
                        <a:ext cx="2168442" cy="27542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" name="Google Shape;219;p1"/>
          <p:cNvSpPr/>
          <p:nvPr/>
        </p:nvSpPr>
        <p:spPr>
          <a:xfrm>
            <a:off x="15317" y="4236876"/>
            <a:ext cx="12192000" cy="5681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sng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20" name="Google Shape;220;p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5354711" y="118682"/>
            <a:ext cx="1545215" cy="1184167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"/>
          <p:cNvSpPr/>
          <p:nvPr/>
        </p:nvSpPr>
        <p:spPr>
          <a:xfrm>
            <a:off x="-15317" y="1355103"/>
            <a:ext cx="12192000" cy="45719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2" name="Google Shape;222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"/>
          <p:cNvSpPr txBox="1"/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Presentation Outline</a:t>
            </a:r>
            <a:endParaRPr/>
          </a:p>
        </p:txBody>
      </p:sp>
      <p:sp>
        <p:nvSpPr>
          <p:cNvPr id="228" name="Google Shape;228;p2"/>
          <p:cNvSpPr txBox="1"/>
          <p:nvPr>
            <p:ph idx="1" type="body"/>
          </p:nvPr>
        </p:nvSpPr>
        <p:spPr>
          <a:xfrm>
            <a:off x="609600" y="1945375"/>
            <a:ext cx="5590800" cy="44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Big Picture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Where we fit in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Objectives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Background/Motivation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Initial Research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Potential Complications</a:t>
            </a:r>
            <a:endParaRPr/>
          </a:p>
          <a:p>
            <a:pPr indent="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"/>
          <p:cNvSpPr txBox="1"/>
          <p:nvPr>
            <p:ph idx="11" type="ftr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sp>
        <p:nvSpPr>
          <p:cNvPr id="230" name="Google Shape;230;p2"/>
          <p:cNvSpPr txBox="1"/>
          <p:nvPr>
            <p:ph idx="1" type="body"/>
          </p:nvPr>
        </p:nvSpPr>
        <p:spPr>
          <a:xfrm>
            <a:off x="6200400" y="1945375"/>
            <a:ext cx="5590800" cy="44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Calculations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Equipment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Challenges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Next Steps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"/>
          <p:cNvSpPr txBox="1"/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Big Picture</a:t>
            </a:r>
            <a:endParaRPr/>
          </a:p>
        </p:txBody>
      </p:sp>
      <p:sp>
        <p:nvSpPr>
          <p:cNvPr id="236" name="Google Shape;236;p3"/>
          <p:cNvSpPr txBox="1"/>
          <p:nvPr>
            <p:ph idx="1" type="body"/>
          </p:nvPr>
        </p:nvSpPr>
        <p:spPr>
          <a:xfrm>
            <a:off x="609600" y="1712422"/>
            <a:ext cx="11175900" cy="4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Develop Green Propulsion System for 1-3U CubeSat</a:t>
            </a:r>
            <a:endParaRPr/>
          </a:p>
        </p:txBody>
      </p:sp>
      <p:sp>
        <p:nvSpPr>
          <p:cNvPr id="237" name="Google Shape;237;p3"/>
          <p:cNvSpPr txBox="1"/>
          <p:nvPr>
            <p:ph idx="11" type="ftr"/>
          </p:nvPr>
        </p:nvSpPr>
        <p:spPr>
          <a:xfrm>
            <a:off x="4174587" y="6408783"/>
            <a:ext cx="3842825" cy="2954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2022, beyond LEO, San Luis Obispo, May 2022</a:t>
            </a:r>
            <a:endParaRPr/>
          </a:p>
        </p:txBody>
      </p:sp>
      <p:pic>
        <p:nvPicPr>
          <p:cNvPr id="238" name="Google Shape;23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1975" y="2249875"/>
            <a:ext cx="5948049" cy="445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"/>
          <p:cNvSpPr txBox="1"/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Objectives</a:t>
            </a:r>
            <a:endParaRPr/>
          </a:p>
        </p:txBody>
      </p:sp>
      <p:sp>
        <p:nvSpPr>
          <p:cNvPr id="244" name="Google Shape;244;p4"/>
          <p:cNvSpPr txBox="1"/>
          <p:nvPr>
            <p:ph idx="1" type="body"/>
          </p:nvPr>
        </p:nvSpPr>
        <p:spPr>
          <a:xfrm>
            <a:off x="609600" y="1945369"/>
            <a:ext cx="11176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Literature</a:t>
            </a:r>
            <a:r>
              <a:rPr lang="en-US"/>
              <a:t> study on </a:t>
            </a:r>
            <a:r>
              <a:rPr lang="en-US"/>
              <a:t>relevant</a:t>
            </a:r>
            <a:r>
              <a:rPr lang="en-US"/>
              <a:t> tank systems to evaluate various designs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Design and eventual construction of a self-pressurizing tank </a:t>
            </a:r>
            <a:r>
              <a:rPr lang="en-US"/>
              <a:t>apparatus</a:t>
            </a:r>
            <a:r>
              <a:rPr lang="en-US"/>
              <a:t> to be </a:t>
            </a:r>
            <a:r>
              <a:rPr lang="en-US"/>
              <a:t>assessed</a:t>
            </a:r>
            <a:r>
              <a:rPr lang="en-US"/>
              <a:t> under various pressure conditions to determine </a:t>
            </a:r>
            <a:r>
              <a:rPr lang="en-US"/>
              <a:t>feasibility</a:t>
            </a:r>
            <a:r>
              <a:rPr lang="en-US"/>
              <a:t> </a:t>
            </a:r>
            <a:endParaRPr/>
          </a:p>
        </p:txBody>
      </p:sp>
      <p:sp>
        <p:nvSpPr>
          <p:cNvPr id="245" name="Google Shape;245;p4"/>
          <p:cNvSpPr txBox="1"/>
          <p:nvPr>
            <p:ph idx="11" type="ftr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246" name="Google Shape;246;p4"/>
          <p:cNvPicPr preferRelativeResize="0"/>
          <p:nvPr/>
        </p:nvPicPr>
        <p:blipFill rotWithShape="1">
          <a:blip r:embed="rId3">
            <a:alphaModFix/>
          </a:blip>
          <a:srcRect b="24619" l="0" r="0" t="0"/>
          <a:stretch/>
        </p:blipFill>
        <p:spPr>
          <a:xfrm>
            <a:off x="4751750" y="3653825"/>
            <a:ext cx="2891675" cy="217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2573d3083_1_1"/>
          <p:cNvSpPr txBox="1"/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Background/Motivation</a:t>
            </a:r>
            <a:endParaRPr/>
          </a:p>
        </p:txBody>
      </p:sp>
      <p:sp>
        <p:nvSpPr>
          <p:cNvPr id="253" name="Google Shape;253;g122573d3083_1_1"/>
          <p:cNvSpPr txBox="1"/>
          <p:nvPr>
            <p:ph idx="1" type="body"/>
          </p:nvPr>
        </p:nvSpPr>
        <p:spPr>
          <a:xfrm>
            <a:off x="609600" y="1945375"/>
            <a:ext cx="5611800" cy="44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5280" lvl="0" marL="4572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CubeSat Propulsion Systems historically </a:t>
            </a:r>
            <a:r>
              <a:rPr lang="en-US"/>
              <a:t>nonexistent</a:t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“</a:t>
            </a:r>
            <a:r>
              <a:rPr lang="en-US"/>
              <a:t>Development and Definition of a CubeSat Demonstrator for a Water Propulsion System” by Colum Walter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No final proposed water tank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g122573d3083_1_1"/>
          <p:cNvSpPr txBox="1"/>
          <p:nvPr>
            <p:ph idx="1" type="body"/>
          </p:nvPr>
        </p:nvSpPr>
        <p:spPr>
          <a:xfrm>
            <a:off x="6221400" y="1945375"/>
            <a:ext cx="5611800" cy="44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5280" lvl="0" marL="4572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Motivation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No compressor necessary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No hazards at launch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5" name="Google Shape;255;g122573d3083_1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0550" y="3735950"/>
            <a:ext cx="2714650" cy="244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22573d3083_1_7"/>
          <p:cNvSpPr txBox="1"/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Initial Research</a:t>
            </a:r>
            <a:endParaRPr/>
          </a:p>
        </p:txBody>
      </p:sp>
      <p:sp>
        <p:nvSpPr>
          <p:cNvPr id="262" name="Google Shape;262;g122573d3083_1_7"/>
          <p:cNvSpPr txBox="1"/>
          <p:nvPr>
            <p:ph idx="1" type="body"/>
          </p:nvPr>
        </p:nvSpPr>
        <p:spPr>
          <a:xfrm>
            <a:off x="609600" y="1945369"/>
            <a:ext cx="11175900" cy="44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5280" lvl="0" marL="4572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Different tank types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Propellant</a:t>
            </a:r>
            <a:r>
              <a:rPr lang="en-US"/>
              <a:t> Management Devices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Positive </a:t>
            </a:r>
            <a:r>
              <a:rPr lang="en-US"/>
              <a:t>Expulsion</a:t>
            </a:r>
            <a:r>
              <a:rPr lang="en-US"/>
              <a:t> Devices</a:t>
            </a:r>
            <a:endParaRPr/>
          </a:p>
          <a:p>
            <a:pPr indent="-297180" lvl="2" marL="1371600" rtl="0" algn="l">
              <a:spcBef>
                <a:spcPts val="0"/>
              </a:spcBef>
              <a:spcAft>
                <a:spcPts val="0"/>
              </a:spcAft>
              <a:buSzPts val="1080"/>
              <a:buChar char="■"/>
            </a:pPr>
            <a:r>
              <a:rPr lang="en-US"/>
              <a:t>Bladder Tanks, </a:t>
            </a:r>
            <a:r>
              <a:rPr lang="en-US"/>
              <a:t>Diaphragm</a:t>
            </a:r>
            <a:r>
              <a:rPr lang="en-US"/>
              <a:t> Tanks, Piston Tanks</a:t>
            </a:r>
            <a:endParaRPr/>
          </a:p>
          <a:p>
            <a:pPr indent="0" lvl="0" marL="13716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3" name="Google Shape;263;g122573d3083_1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27450" y="3876275"/>
            <a:ext cx="1004428" cy="2360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122573d3083_1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2900" y="3944322"/>
            <a:ext cx="2506200" cy="222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122573d3083_1_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9950" y="3944325"/>
            <a:ext cx="1094600" cy="236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22573d3083_1_53"/>
          <p:cNvSpPr txBox="1"/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Potential Complications</a:t>
            </a:r>
            <a:endParaRPr/>
          </a:p>
        </p:txBody>
      </p:sp>
      <p:sp>
        <p:nvSpPr>
          <p:cNvPr id="272" name="Google Shape;272;g122573d3083_1_53"/>
          <p:cNvSpPr txBox="1"/>
          <p:nvPr>
            <p:ph idx="1" type="body"/>
          </p:nvPr>
        </p:nvSpPr>
        <p:spPr>
          <a:xfrm>
            <a:off x="609600" y="1945369"/>
            <a:ext cx="11175900" cy="44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5280" lvl="0" marL="4572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PEM oxygen product line contains liquid water</a:t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No water can be in oxygen side of tank</a:t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Possible solutions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Tank </a:t>
            </a:r>
            <a:r>
              <a:rPr lang="en-US"/>
              <a:t>separator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F</a:t>
            </a:r>
            <a:r>
              <a:rPr lang="en-US"/>
              <a:t>ilter or membrane</a:t>
            </a:r>
            <a:endParaRPr/>
          </a:p>
        </p:txBody>
      </p:sp>
      <p:pic>
        <p:nvPicPr>
          <p:cNvPr id="273" name="Google Shape;273;g122573d3083_1_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6175" y="3003425"/>
            <a:ext cx="5157750" cy="3542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22573d3083_1_16"/>
          <p:cNvSpPr txBox="1"/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Calculations</a:t>
            </a:r>
            <a:endParaRPr/>
          </a:p>
        </p:txBody>
      </p:sp>
      <p:sp>
        <p:nvSpPr>
          <p:cNvPr id="280" name="Google Shape;280;g122573d3083_1_16"/>
          <p:cNvSpPr txBox="1"/>
          <p:nvPr>
            <p:ph idx="1" type="body"/>
          </p:nvPr>
        </p:nvSpPr>
        <p:spPr>
          <a:xfrm>
            <a:off x="609600" y="1945369"/>
            <a:ext cx="11175900" cy="44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5280" lvl="0" marL="4572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Flow rates from Titan EZ-60 Stack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Water: 4 mL/hr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Oxygen: 0-30 mL/min</a:t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Proposed experiment runtime of 1 hour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Minimum</a:t>
            </a:r>
            <a:r>
              <a:rPr lang="en-US"/>
              <a:t> tank volume 4 mL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If oxygen confined to 10 mL:</a:t>
            </a:r>
            <a:endParaRPr/>
          </a:p>
          <a:p>
            <a:pPr indent="-297180" lvl="2" marL="1371600" rtl="0" algn="l">
              <a:spcBef>
                <a:spcPts val="0"/>
              </a:spcBef>
              <a:spcAft>
                <a:spcPts val="0"/>
              </a:spcAft>
              <a:buSzPts val="1080"/>
              <a:buChar char="■"/>
            </a:pPr>
            <a:r>
              <a:rPr lang="en-US"/>
              <a:t>Pressure: 180 atm</a:t>
            </a:r>
            <a:endParaRPr/>
          </a:p>
          <a:p>
            <a:pPr indent="0" lvl="0" marL="9144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1" name="Google Shape;281;g122573d3083_1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42363" y="426563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g122573d3083_1_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31124" y="2014350"/>
            <a:ext cx="3126050" cy="194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6"/>
          <p:cNvSpPr txBox="1"/>
          <p:nvPr>
            <p:ph type="title"/>
          </p:nvPr>
        </p:nvSpPr>
        <p:spPr>
          <a:xfrm>
            <a:off x="609600" y="1110463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Equipment</a:t>
            </a:r>
            <a:endParaRPr/>
          </a:p>
        </p:txBody>
      </p:sp>
      <p:sp>
        <p:nvSpPr>
          <p:cNvPr id="288" name="Google Shape;288;p6"/>
          <p:cNvSpPr txBox="1"/>
          <p:nvPr>
            <p:ph idx="1" type="body"/>
          </p:nvPr>
        </p:nvSpPr>
        <p:spPr>
          <a:xfrm>
            <a:off x="609600" y="1945369"/>
            <a:ext cx="11176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Gore </a:t>
            </a:r>
            <a:r>
              <a:rPr lang="en-US"/>
              <a:t>PolyVent Standard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Model: </a:t>
            </a:r>
            <a:r>
              <a:rPr lang="en-US"/>
              <a:t>PMF100321 (gray)</a:t>
            </a:r>
            <a:endParaRPr/>
          </a:p>
          <a:p>
            <a:pPr indent="-228600" lvl="2" marL="1143000" rtl="0" algn="l">
              <a:spcBef>
                <a:spcPts val="560"/>
              </a:spcBef>
              <a:spcAft>
                <a:spcPts val="0"/>
              </a:spcAft>
              <a:buSzPts val="1080"/>
              <a:buChar char="■"/>
            </a:pPr>
            <a:r>
              <a:rPr lang="en-US"/>
              <a:t>Typical Airflow: 450 ml/min</a:t>
            </a:r>
            <a:endParaRPr/>
          </a:p>
        </p:txBody>
      </p:sp>
      <p:sp>
        <p:nvSpPr>
          <p:cNvPr id="289" name="Google Shape;289;p6"/>
          <p:cNvSpPr txBox="1"/>
          <p:nvPr>
            <p:ph idx="11" type="ftr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290" name="Google Shape;29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8650" y="4236925"/>
            <a:ext cx="3429000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3450" y="2383000"/>
            <a:ext cx="3657600" cy="302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22573d3083_1_47"/>
          <p:cNvSpPr/>
          <p:nvPr/>
        </p:nvSpPr>
        <p:spPr>
          <a:xfrm rot="10800000">
            <a:off x="4947613" y="2967750"/>
            <a:ext cx="2381400" cy="1053900"/>
          </a:xfrm>
          <a:prstGeom prst="corner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90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g122573d3083_1_47"/>
          <p:cNvSpPr txBox="1"/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Proposed Vent Housing Design</a:t>
            </a:r>
            <a:endParaRPr/>
          </a:p>
        </p:txBody>
      </p:sp>
      <p:pic>
        <p:nvPicPr>
          <p:cNvPr id="299" name="Google Shape;299;g122573d3083_1_47"/>
          <p:cNvPicPr preferRelativeResize="0"/>
          <p:nvPr/>
        </p:nvPicPr>
        <p:blipFill rotWithShape="1">
          <a:blip r:embed="rId3">
            <a:alphaModFix/>
          </a:blip>
          <a:srcRect b="0" l="79387" r="0" t="0"/>
          <a:stretch/>
        </p:blipFill>
        <p:spPr>
          <a:xfrm>
            <a:off x="4886412" y="2641675"/>
            <a:ext cx="947600" cy="2890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g122573d3083_1_47"/>
          <p:cNvPicPr preferRelativeResize="0"/>
          <p:nvPr/>
        </p:nvPicPr>
        <p:blipFill rotWithShape="1">
          <a:blip r:embed="rId4">
            <a:alphaModFix amt="57000"/>
          </a:blip>
          <a:srcRect b="28841" l="29930" r="29590" t="28448"/>
          <a:stretch/>
        </p:blipFill>
        <p:spPr>
          <a:xfrm>
            <a:off x="1687588" y="2861875"/>
            <a:ext cx="3693325" cy="2449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g122573d3083_1_47"/>
          <p:cNvSpPr/>
          <p:nvPr/>
        </p:nvSpPr>
        <p:spPr>
          <a:xfrm flipH="1">
            <a:off x="4927213" y="4021638"/>
            <a:ext cx="2422200" cy="1053900"/>
          </a:xfrm>
          <a:prstGeom prst="corner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2" name="Google Shape;302;g122573d3083_1_47"/>
          <p:cNvPicPr preferRelativeResize="0"/>
          <p:nvPr/>
        </p:nvPicPr>
        <p:blipFill rotWithShape="1">
          <a:blip r:embed="rId5">
            <a:alphaModFix/>
          </a:blip>
          <a:srcRect b="28841" l="29930" r="29590" t="28448"/>
          <a:stretch/>
        </p:blipFill>
        <p:spPr>
          <a:xfrm rot="10800000">
            <a:off x="6811088" y="2757775"/>
            <a:ext cx="3693326" cy="244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g122573d3083_1_47"/>
          <p:cNvSpPr/>
          <p:nvPr/>
        </p:nvSpPr>
        <p:spPr>
          <a:xfrm>
            <a:off x="4433213" y="3397050"/>
            <a:ext cx="947700" cy="1953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122573d3083_1_47"/>
          <p:cNvSpPr/>
          <p:nvPr/>
        </p:nvSpPr>
        <p:spPr>
          <a:xfrm>
            <a:off x="4433213" y="4450950"/>
            <a:ext cx="947700" cy="1953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122573d335d_0_12"/>
          <p:cNvSpPr txBox="1"/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Equipment</a:t>
            </a:r>
            <a:endParaRPr/>
          </a:p>
        </p:txBody>
      </p:sp>
      <p:sp>
        <p:nvSpPr>
          <p:cNvPr id="310" name="Google Shape;310;g122573d335d_0_12"/>
          <p:cNvSpPr txBox="1"/>
          <p:nvPr>
            <p:ph idx="1" type="body"/>
          </p:nvPr>
        </p:nvSpPr>
        <p:spPr>
          <a:xfrm>
            <a:off x="609600" y="1945369"/>
            <a:ext cx="11175900" cy="44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Airpot </a:t>
            </a:r>
            <a:r>
              <a:rPr lang="en-US"/>
              <a:t>Piston-Cylinder set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Model: 2KS95-8.0CP</a:t>
            </a:r>
            <a:endParaRPr/>
          </a:p>
          <a:p>
            <a:pPr indent="-228600" lvl="2" marL="1143000" rtl="0" algn="l">
              <a:spcBef>
                <a:spcPts val="560"/>
              </a:spcBef>
              <a:spcAft>
                <a:spcPts val="0"/>
              </a:spcAft>
              <a:buSzPts val="1080"/>
              <a:buChar char="■"/>
            </a:pPr>
            <a:r>
              <a:rPr lang="en-US"/>
              <a:t>Available Volume: 14.3 mL</a:t>
            </a:r>
            <a:endParaRPr/>
          </a:p>
          <a:p>
            <a:pPr indent="-228600" lvl="2" marL="1143000" rtl="0" algn="l">
              <a:spcBef>
                <a:spcPts val="560"/>
              </a:spcBef>
              <a:spcAft>
                <a:spcPts val="0"/>
              </a:spcAft>
              <a:buSzPts val="1080"/>
              <a:buChar char="■"/>
            </a:pPr>
            <a:r>
              <a:rPr lang="en-US"/>
              <a:t>Customer made housing</a:t>
            </a:r>
            <a:endParaRPr/>
          </a:p>
        </p:txBody>
      </p:sp>
      <p:sp>
        <p:nvSpPr>
          <p:cNvPr id="311" name="Google Shape;311;g122573d335d_0_12"/>
          <p:cNvSpPr txBox="1"/>
          <p:nvPr>
            <p:ph idx="11" type="ftr"/>
          </p:nvPr>
        </p:nvSpPr>
        <p:spPr>
          <a:xfrm>
            <a:off x="4267200" y="6595596"/>
            <a:ext cx="325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descr="1901Glass 2K95" id="312" name="Google Shape;312;g122573d335d_0_12" title="1901Glass 2K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09300" y="1473575"/>
            <a:ext cx="1943925" cy="5016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KS95 CP" id="313" name="Google Shape;313;g122573d335d_0_12" title="2KS95 CP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4350" y="4070975"/>
            <a:ext cx="5715000" cy="208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22573d3083_1_36"/>
          <p:cNvSpPr txBox="1"/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Proposed Tank Housing Design</a:t>
            </a:r>
            <a:endParaRPr/>
          </a:p>
        </p:txBody>
      </p:sp>
      <p:sp>
        <p:nvSpPr>
          <p:cNvPr id="320" name="Google Shape;320;g122573d3083_1_36"/>
          <p:cNvSpPr txBox="1"/>
          <p:nvPr>
            <p:ph idx="1" type="body"/>
          </p:nvPr>
        </p:nvSpPr>
        <p:spPr>
          <a:xfrm>
            <a:off x="609600" y="1945369"/>
            <a:ext cx="11175900" cy="44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5280" lvl="0" marL="4572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To be m</a:t>
            </a:r>
            <a:r>
              <a:rPr lang="en-US"/>
              <a:t>achined from a  ¼ straight threaded pipe</a:t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Ends tapped for a 1/16 NPT fitting</a:t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Silicone rubber seals provided by Airpot</a:t>
            </a:r>
            <a:endParaRPr/>
          </a:p>
        </p:txBody>
      </p:sp>
      <p:pic>
        <p:nvPicPr>
          <p:cNvPr descr="Cylinder Seal Table 1" id="321" name="Google Shape;321;g122573d3083_1_36" title="Cylinder Seal Table 1"/>
          <p:cNvPicPr preferRelativeResize="0"/>
          <p:nvPr/>
        </p:nvPicPr>
        <p:blipFill rotWithShape="1">
          <a:blip r:embed="rId3">
            <a:alphaModFix/>
          </a:blip>
          <a:srcRect b="46538" l="0" r="0" t="0"/>
          <a:stretch/>
        </p:blipFill>
        <p:spPr>
          <a:xfrm>
            <a:off x="3238500" y="3932700"/>
            <a:ext cx="5715000" cy="2342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7"/>
          <p:cNvSpPr txBox="1"/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Initial Design for Piston Tank Housing</a:t>
            </a:r>
            <a:endParaRPr/>
          </a:p>
        </p:txBody>
      </p:sp>
      <p:sp>
        <p:nvSpPr>
          <p:cNvPr id="327" name="Google Shape;327;p7"/>
          <p:cNvSpPr txBox="1"/>
          <p:nvPr>
            <p:ph idx="11" type="ftr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328" name="Google Shape;32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0300" y="2172250"/>
            <a:ext cx="2891000" cy="410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7"/>
          <p:cNvPicPr preferRelativeResize="0"/>
          <p:nvPr/>
        </p:nvPicPr>
        <p:blipFill rotWithShape="1">
          <a:blip r:embed="rId4">
            <a:alphaModFix/>
          </a:blip>
          <a:srcRect b="2386" l="14249" r="15139" t="3664"/>
          <a:stretch/>
        </p:blipFill>
        <p:spPr>
          <a:xfrm>
            <a:off x="7046925" y="1974575"/>
            <a:ext cx="1275010" cy="4504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1257bfff2d1_0_20"/>
          <p:cNvSpPr txBox="1"/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Housing Shell</a:t>
            </a:r>
            <a:endParaRPr/>
          </a:p>
        </p:txBody>
      </p:sp>
      <p:sp>
        <p:nvSpPr>
          <p:cNvPr id="335" name="Google Shape;335;g1257bfff2d1_0_20"/>
          <p:cNvSpPr txBox="1"/>
          <p:nvPr>
            <p:ph idx="11" type="ftr"/>
          </p:nvPr>
        </p:nvSpPr>
        <p:spPr>
          <a:xfrm>
            <a:off x="4267200" y="6595596"/>
            <a:ext cx="325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336" name="Google Shape;336;g1257bfff2d1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4175" y="1661076"/>
            <a:ext cx="2130807" cy="469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g1257bfff2d1_0_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38825" y="1661076"/>
            <a:ext cx="1817219" cy="469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257bfff2d1_0_10"/>
          <p:cNvSpPr txBox="1"/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Housing Ends</a:t>
            </a:r>
            <a:endParaRPr/>
          </a:p>
        </p:txBody>
      </p:sp>
      <p:sp>
        <p:nvSpPr>
          <p:cNvPr id="343" name="Google Shape;343;g1257bfff2d1_0_10"/>
          <p:cNvSpPr txBox="1"/>
          <p:nvPr>
            <p:ph idx="11" type="ftr"/>
          </p:nvPr>
        </p:nvSpPr>
        <p:spPr>
          <a:xfrm>
            <a:off x="4267200" y="6595596"/>
            <a:ext cx="325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344" name="Google Shape;344;g1257bfff2d1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9875" y="2055025"/>
            <a:ext cx="3890267" cy="434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1257bfff2d1_0_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36950" y="2055014"/>
            <a:ext cx="3675550" cy="456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"/>
          <p:cNvSpPr txBox="1"/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Challenges</a:t>
            </a:r>
            <a:endParaRPr/>
          </a:p>
        </p:txBody>
      </p:sp>
      <p:sp>
        <p:nvSpPr>
          <p:cNvPr id="351" name="Google Shape;351;p5"/>
          <p:cNvSpPr txBox="1"/>
          <p:nvPr>
            <p:ph idx="1" type="body"/>
          </p:nvPr>
        </p:nvSpPr>
        <p:spPr>
          <a:xfrm>
            <a:off x="609600" y="1945369"/>
            <a:ext cx="11176000" cy="4463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Project started in January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Access to SolidWorks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Obtaining </a:t>
            </a:r>
            <a:r>
              <a:rPr lang="en-US"/>
              <a:t>equipment</a:t>
            </a:r>
            <a:r>
              <a:rPr lang="en-US"/>
              <a:t> information</a:t>
            </a:r>
            <a:endParaRPr/>
          </a:p>
          <a:p>
            <a:pPr indent="-285750" lvl="1" marL="74295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Corresponding with companies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Balancing Senior w</a:t>
            </a:r>
            <a:r>
              <a:rPr lang="en-US"/>
              <a:t>orkload</a:t>
            </a:r>
            <a:r>
              <a:rPr lang="en-US"/>
              <a:t> and project goals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5"/>
          <p:cNvSpPr txBox="1"/>
          <p:nvPr>
            <p:ph idx="11" type="ftr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353" name="Google Shape;353;p5"/>
          <p:cNvPicPr preferRelativeResize="0"/>
          <p:nvPr/>
        </p:nvPicPr>
        <p:blipFill rotWithShape="1">
          <a:blip r:embed="rId3">
            <a:alphaModFix/>
          </a:blip>
          <a:srcRect b="2386" l="14249" r="15139" t="3664"/>
          <a:stretch/>
        </p:blipFill>
        <p:spPr>
          <a:xfrm>
            <a:off x="9408475" y="1143000"/>
            <a:ext cx="1577525" cy="557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22573d3083_1_30"/>
          <p:cNvSpPr txBox="1"/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Next Steps</a:t>
            </a:r>
            <a:endParaRPr/>
          </a:p>
        </p:txBody>
      </p:sp>
      <p:sp>
        <p:nvSpPr>
          <p:cNvPr id="360" name="Google Shape;360;g122573d3083_1_30"/>
          <p:cNvSpPr txBox="1"/>
          <p:nvPr>
            <p:ph idx="1" type="body"/>
          </p:nvPr>
        </p:nvSpPr>
        <p:spPr>
          <a:xfrm>
            <a:off x="609600" y="1945369"/>
            <a:ext cx="11175900" cy="44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5280" lvl="0" marL="457200" rtl="0" algn="l">
              <a:spcBef>
                <a:spcPts val="56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Place order for Piston-Cylinder set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Start machining housing</a:t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Finalize vent housing design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Order required parts and construct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US"/>
              <a:t>Assess </a:t>
            </a:r>
            <a:r>
              <a:rPr lang="en-US"/>
              <a:t>impermeability of vent under pressure</a:t>
            </a:r>
            <a:r>
              <a:rPr lang="en-US"/>
              <a:t>  </a:t>
            </a:r>
            <a:endParaRPr/>
          </a:p>
          <a:p>
            <a:pPr indent="-335280" lvl="0" marL="457200" rtl="0" algn="l">
              <a:spcBef>
                <a:spcPts val="0"/>
              </a:spcBef>
              <a:spcAft>
                <a:spcPts val="0"/>
              </a:spcAft>
              <a:buSzPts val="1680"/>
              <a:buChar char="●"/>
            </a:pPr>
            <a:r>
              <a:rPr lang="en-US"/>
              <a:t>Begin construction and experimentation of tank apparatus</a:t>
            </a:r>
            <a:endParaRPr/>
          </a:p>
        </p:txBody>
      </p:sp>
      <p:pic>
        <p:nvPicPr>
          <p:cNvPr id="361" name="Google Shape;361;g122573d3083_1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835726" y="1562500"/>
            <a:ext cx="2244649" cy="224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0"/>
          <p:cNvSpPr txBox="1"/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Questions?</a:t>
            </a:r>
            <a:endParaRPr/>
          </a:p>
        </p:txBody>
      </p:sp>
      <p:sp>
        <p:nvSpPr>
          <p:cNvPr id="367" name="Google Shape;367;p10"/>
          <p:cNvSpPr txBox="1"/>
          <p:nvPr>
            <p:ph idx="11" type="ftr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sp>
        <p:nvSpPr>
          <p:cNvPr id="368" name="Google Shape;368;p10"/>
          <p:cNvSpPr/>
          <p:nvPr/>
        </p:nvSpPr>
        <p:spPr>
          <a:xfrm rot="10800000">
            <a:off x="8110619" y="3255468"/>
            <a:ext cx="1575000" cy="738300"/>
          </a:xfrm>
          <a:prstGeom prst="corner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90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9" name="Google Shape;369;p10"/>
          <p:cNvPicPr preferRelativeResize="0"/>
          <p:nvPr/>
        </p:nvPicPr>
        <p:blipFill rotWithShape="1">
          <a:blip r:embed="rId3">
            <a:alphaModFix/>
          </a:blip>
          <a:srcRect b="0" l="79387" r="0" t="0"/>
          <a:stretch/>
        </p:blipFill>
        <p:spPr>
          <a:xfrm>
            <a:off x="8070263" y="3027125"/>
            <a:ext cx="626673" cy="20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0"/>
          <p:cNvPicPr preferRelativeResize="0"/>
          <p:nvPr/>
        </p:nvPicPr>
        <p:blipFill rotWithShape="1">
          <a:blip r:embed="rId4">
            <a:alphaModFix amt="57000"/>
          </a:blip>
          <a:srcRect b="28841" l="29930" r="29590" t="28448"/>
          <a:stretch/>
        </p:blipFill>
        <p:spPr>
          <a:xfrm>
            <a:off x="5954796" y="3181370"/>
            <a:ext cx="2442493" cy="171591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10"/>
          <p:cNvSpPr/>
          <p:nvPr/>
        </p:nvSpPr>
        <p:spPr>
          <a:xfrm flipH="1">
            <a:off x="8097110" y="3993759"/>
            <a:ext cx="1602000" cy="738300"/>
          </a:xfrm>
          <a:prstGeom prst="corner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2" name="Google Shape;372;p10"/>
          <p:cNvPicPr preferRelativeResize="0"/>
          <p:nvPr/>
        </p:nvPicPr>
        <p:blipFill rotWithShape="1">
          <a:blip r:embed="rId5">
            <a:alphaModFix/>
          </a:blip>
          <a:srcRect b="28841" l="29930" r="29590" t="28448"/>
          <a:stretch/>
        </p:blipFill>
        <p:spPr>
          <a:xfrm rot="10800000">
            <a:off x="9343102" y="3108450"/>
            <a:ext cx="2442493" cy="171591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10"/>
          <p:cNvSpPr/>
          <p:nvPr/>
        </p:nvSpPr>
        <p:spPr>
          <a:xfrm>
            <a:off x="7770550" y="3556249"/>
            <a:ext cx="626700" cy="1368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0"/>
          <p:cNvSpPr/>
          <p:nvPr/>
        </p:nvSpPr>
        <p:spPr>
          <a:xfrm>
            <a:off x="7770550" y="4294483"/>
            <a:ext cx="626700" cy="1368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5" name="Google Shape;375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3975" y="2171275"/>
            <a:ext cx="4913449" cy="373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227072f23b_0_6"/>
          <p:cNvSpPr txBox="1"/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382" name="Google Shape;382;g1227072f23b_0_6"/>
          <p:cNvSpPr txBox="1"/>
          <p:nvPr>
            <p:ph idx="1" type="body"/>
          </p:nvPr>
        </p:nvSpPr>
        <p:spPr>
          <a:xfrm>
            <a:off x="609600" y="1945369"/>
            <a:ext cx="11175900" cy="44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6858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lang="en-US" sz="1900">
                <a:solidFill>
                  <a:srgbClr val="000000"/>
                </a:solidFill>
              </a:rPr>
              <a:t>dmin. “Valcor Engineering Debuts New CubeSat Propellant Tanks.” </a:t>
            </a:r>
            <a:r>
              <a:rPr b="0" i="1" lang="en-US" sz="1900">
                <a:solidFill>
                  <a:srgbClr val="000000"/>
                </a:solidFill>
              </a:rPr>
              <a:t>Valcor Engineering Corporation</a:t>
            </a:r>
            <a:r>
              <a:rPr b="0" lang="en-US" sz="1900">
                <a:solidFill>
                  <a:srgbClr val="000000"/>
                </a:solidFill>
              </a:rPr>
              <a:t>, 15 Aug. 2021, www.valcor.com/valcor-debuts-new-cubesat-propellant-tanks/.</a:t>
            </a:r>
            <a:endParaRPr b="0" sz="1900">
              <a:solidFill>
                <a:srgbClr val="000000"/>
              </a:solidFill>
            </a:endParaRPr>
          </a:p>
          <a:p>
            <a:pPr indent="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1" lang="en-US" sz="1900">
                <a:solidFill>
                  <a:srgbClr val="000000"/>
                </a:solidFill>
              </a:rPr>
              <a:t>Development and Definition of a CubeSat Demonstrator for a ...</a:t>
            </a:r>
            <a:r>
              <a:rPr b="0" lang="en-US" sz="1900">
                <a:solidFill>
                  <a:srgbClr val="000000"/>
                </a:solidFill>
              </a:rPr>
              <a:t> elib.dlr.de/143063/1/Walter%20Master%202021.pdf.</a:t>
            </a:r>
            <a:endParaRPr b="0" sz="1900">
              <a:solidFill>
                <a:srgbClr val="000000"/>
              </a:solidFill>
            </a:endParaRPr>
          </a:p>
          <a:p>
            <a:pPr indent="-457200" lvl="0" marL="6858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000000"/>
                </a:solidFill>
              </a:rPr>
              <a:t>“Gore® Protective Vents – Screw-in Series – Data Sheet &amp; Installation Guide.” </a:t>
            </a:r>
            <a:r>
              <a:rPr b="0" i="1" lang="en-US" sz="1900">
                <a:solidFill>
                  <a:srgbClr val="000000"/>
                </a:solidFill>
              </a:rPr>
              <a:t>Gore</a:t>
            </a:r>
            <a:r>
              <a:rPr b="0" lang="en-US" sz="1900">
                <a:solidFill>
                  <a:srgbClr val="000000"/>
                </a:solidFill>
              </a:rPr>
              <a:t>, www.gore.com/resources/gore-protective-vents-screw-series-data-sheet-installation-guide.</a:t>
            </a:r>
            <a:endParaRPr b="0" sz="1900">
              <a:solidFill>
                <a:srgbClr val="000000"/>
              </a:solidFill>
            </a:endParaRPr>
          </a:p>
          <a:p>
            <a:pPr indent="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000000"/>
                </a:solidFill>
              </a:rPr>
              <a:t>“Piston-Cylinder Set 2KS95-CP.” </a:t>
            </a:r>
            <a:r>
              <a:rPr b="0" i="1" lang="en-US" sz="1900">
                <a:solidFill>
                  <a:srgbClr val="000000"/>
                </a:solidFill>
              </a:rPr>
              <a:t>Airpot</a:t>
            </a:r>
            <a:r>
              <a:rPr b="0" lang="en-US" sz="1900">
                <a:solidFill>
                  <a:srgbClr val="000000"/>
                </a:solidFill>
              </a:rPr>
              <a:t>, 9 Oct. 2020, www.airpot.com/product/piston-cylinder-set/.</a:t>
            </a:r>
            <a:endParaRPr b="0" sz="1900">
              <a:solidFill>
                <a:srgbClr val="000000"/>
              </a:solidFill>
            </a:endParaRPr>
          </a:p>
          <a:p>
            <a:pPr indent="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000000"/>
                </a:solidFill>
              </a:rPr>
              <a:t>“Titan EZ-60 Stack.” </a:t>
            </a:r>
            <a:r>
              <a:rPr b="0" i="1" lang="en-US" sz="1900">
                <a:solidFill>
                  <a:srgbClr val="000000"/>
                </a:solidFill>
              </a:rPr>
              <a:t>Fuel Cell Store</a:t>
            </a:r>
            <a:r>
              <a:rPr b="0" lang="en-US" sz="1900">
                <a:solidFill>
                  <a:srgbClr val="000000"/>
                </a:solidFill>
              </a:rPr>
              <a:t>, www.fuelcellstore.com/pem-electrolyzer-cell-stack-titan-60. </a:t>
            </a:r>
            <a:endParaRPr b="0" sz="1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2021-09-20T02:43:14Z</dcterms:created>
  <dc:creator>Jekan Thanga</dc:creator>
</cp:coreProperties>
</file>