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71" r:id="rId3"/>
    <p:sldMasterId id="2147483783" r:id="rId4"/>
    <p:sldMasterId id="2147483807" r:id="rId5"/>
    <p:sldMasterId id="2147483813" r:id="rId6"/>
    <p:sldMasterId id="2147483820" r:id="rId7"/>
    <p:sldMasterId id="2147483847" r:id="rId8"/>
    <p:sldMasterId id="2147483863" r:id="rId9"/>
    <p:sldMasterId id="2147483866" r:id="rId10"/>
  </p:sldMasterIdLst>
  <p:notesMasterIdLst>
    <p:notesMasterId r:id="rId38"/>
  </p:notesMasterIdLst>
  <p:sldIdLst>
    <p:sldId id="274" r:id="rId11"/>
    <p:sldId id="266" r:id="rId12"/>
    <p:sldId id="303" r:id="rId13"/>
    <p:sldId id="264" r:id="rId14"/>
    <p:sldId id="328" r:id="rId15"/>
    <p:sldId id="283" r:id="rId16"/>
    <p:sldId id="335" r:id="rId17"/>
    <p:sldId id="331" r:id="rId18"/>
    <p:sldId id="310" r:id="rId19"/>
    <p:sldId id="311" r:id="rId20"/>
    <p:sldId id="278" r:id="rId21"/>
    <p:sldId id="272" r:id="rId22"/>
    <p:sldId id="312" r:id="rId23"/>
    <p:sldId id="315" r:id="rId24"/>
    <p:sldId id="332" r:id="rId25"/>
    <p:sldId id="320" r:id="rId26"/>
    <p:sldId id="333" r:id="rId27"/>
    <p:sldId id="322" r:id="rId28"/>
    <p:sldId id="327" r:id="rId29"/>
    <p:sldId id="336" r:id="rId30"/>
    <p:sldId id="308" r:id="rId31"/>
    <p:sldId id="337" r:id="rId32"/>
    <p:sldId id="338" r:id="rId33"/>
    <p:sldId id="339" r:id="rId34"/>
    <p:sldId id="342" r:id="rId35"/>
    <p:sldId id="340" r:id="rId36"/>
    <p:sldId id="341" r:id="rId37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47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118" d="100"/>
          <a:sy n="118" d="100"/>
        </p:scale>
        <p:origin x="43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I:\My%20Documents\Desktop\G%20Over%20T%20Graphs%202020\dB%20over%20K%20Jeff's%20Technique\Analysis,%20MSU%20SNT%20Measurement%2007-21-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DSS-17 G/T (dB/K) vs Elevation 7-21-2020 </a:t>
            </a:r>
          </a:p>
        </c:rich>
      </c:tx>
      <c:layout>
        <c:manualLayout>
          <c:xMode val="edge"/>
          <c:yMode val="edge"/>
          <c:x val="0.23775142154470846"/>
          <c:y val="5.37923522564740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Sheet1!$G$2</c:f>
              <c:strCache>
                <c:ptCount val="1"/>
                <c:pt idx="0">
                  <c:v>84225 MHz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Sheet1!$A$3:$A$18</c:f>
              <c:numCache>
                <c:formatCode>General</c:formatCode>
                <c:ptCount val="16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80</c:v>
                </c:pt>
                <c:pt idx="15">
                  <c:v>90</c:v>
                </c:pt>
              </c:numCache>
            </c:numRef>
          </c:xVal>
          <c:yVal>
            <c:numRef>
              <c:f>Sheet1!$G$3:$G$18</c:f>
              <c:numCache>
                <c:formatCode>0.0</c:formatCode>
                <c:ptCount val="16"/>
                <c:pt idx="0">
                  <c:v>41.656253503573183</c:v>
                </c:pt>
                <c:pt idx="1">
                  <c:v>42.286253503573192</c:v>
                </c:pt>
                <c:pt idx="2">
                  <c:v>42.576253503573191</c:v>
                </c:pt>
                <c:pt idx="3">
                  <c:v>42.72625350357319</c:v>
                </c:pt>
                <c:pt idx="4">
                  <c:v>42.83625350357319</c:v>
                </c:pt>
                <c:pt idx="5">
                  <c:v>42.906253503573183</c:v>
                </c:pt>
                <c:pt idx="6">
                  <c:v>42.946253503573189</c:v>
                </c:pt>
                <c:pt idx="7">
                  <c:v>42.986253503573188</c:v>
                </c:pt>
                <c:pt idx="8">
                  <c:v>43.02625350357318</c:v>
                </c:pt>
                <c:pt idx="9">
                  <c:v>43.056253503573181</c:v>
                </c:pt>
                <c:pt idx="10">
                  <c:v>43.066253503573186</c:v>
                </c:pt>
                <c:pt idx="11">
                  <c:v>43.066253503573186</c:v>
                </c:pt>
                <c:pt idx="12">
                  <c:v>43.066253503573186</c:v>
                </c:pt>
                <c:pt idx="13">
                  <c:v>43.066253503573186</c:v>
                </c:pt>
                <c:pt idx="14">
                  <c:v>43.04625350357319</c:v>
                </c:pt>
                <c:pt idx="15">
                  <c:v>43.036253503573192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DA2-43BE-B681-ED3CA0840E0C}"/>
            </c:ext>
          </c:extLst>
        </c:ser>
        <c:ser>
          <c:idx val="1"/>
          <c:order val="1"/>
          <c:tx>
            <c:strRef>
              <c:f>Sheet1!$N$2</c:f>
              <c:strCache>
                <c:ptCount val="1"/>
                <c:pt idx="0">
                  <c:v>8400 MHz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Sheet1!$A$3:$A$18</c:f>
              <c:numCache>
                <c:formatCode>General</c:formatCode>
                <c:ptCount val="16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80</c:v>
                </c:pt>
                <c:pt idx="15">
                  <c:v>90</c:v>
                </c:pt>
              </c:numCache>
            </c:numRef>
          </c:xVal>
          <c:yVal>
            <c:numRef>
              <c:f>Sheet1!$N$3:$N$18</c:f>
              <c:numCache>
                <c:formatCode>0.0</c:formatCode>
                <c:ptCount val="16"/>
                <c:pt idx="0">
                  <c:v>41.501526612358504</c:v>
                </c:pt>
                <c:pt idx="1">
                  <c:v>42.131526612358492</c:v>
                </c:pt>
                <c:pt idx="2">
                  <c:v>42.4115266123585</c:v>
                </c:pt>
                <c:pt idx="3">
                  <c:v>42.561526612358492</c:v>
                </c:pt>
                <c:pt idx="4">
                  <c:v>42.6615266123585</c:v>
                </c:pt>
                <c:pt idx="5">
                  <c:v>42.751526612358504</c:v>
                </c:pt>
                <c:pt idx="6">
                  <c:v>42.781526612358505</c:v>
                </c:pt>
                <c:pt idx="7">
                  <c:v>42.811526612358499</c:v>
                </c:pt>
                <c:pt idx="8">
                  <c:v>42.831526612358495</c:v>
                </c:pt>
                <c:pt idx="9">
                  <c:v>42.851526612358498</c:v>
                </c:pt>
                <c:pt idx="10">
                  <c:v>42.871526612358501</c:v>
                </c:pt>
                <c:pt idx="11">
                  <c:v>42.871526612358501</c:v>
                </c:pt>
                <c:pt idx="12">
                  <c:v>42.871526612358501</c:v>
                </c:pt>
                <c:pt idx="13">
                  <c:v>42.871526612358501</c:v>
                </c:pt>
                <c:pt idx="14">
                  <c:v>42.871526612358501</c:v>
                </c:pt>
                <c:pt idx="15">
                  <c:v>42.871526612358501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DA2-43BE-B681-ED3CA0840E0C}"/>
            </c:ext>
          </c:extLst>
        </c:ser>
        <c:ser>
          <c:idx val="2"/>
          <c:order val="2"/>
          <c:tx>
            <c:strRef>
              <c:f>Sheet1!$U$2</c:f>
              <c:strCache>
                <c:ptCount val="1"/>
                <c:pt idx="0">
                  <c:v>8450 MHz</c:v>
                </c:pt>
              </c:strCache>
            </c:strRef>
          </c:tx>
          <c:spPr>
            <a:ln w="952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Sheet1!$A$3:$A$18</c:f>
              <c:numCache>
                <c:formatCode>General</c:formatCode>
                <c:ptCount val="16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80</c:v>
                </c:pt>
                <c:pt idx="15">
                  <c:v>90</c:v>
                </c:pt>
              </c:numCache>
            </c:numRef>
          </c:xVal>
          <c:yVal>
            <c:numRef>
              <c:f>Sheet1!$U$3:$U$18</c:f>
              <c:numCache>
                <c:formatCode>0.0</c:formatCode>
                <c:ptCount val="16"/>
                <c:pt idx="0">
                  <c:v>41.673304486159324</c:v>
                </c:pt>
                <c:pt idx="1">
                  <c:v>42.313304486159325</c:v>
                </c:pt>
                <c:pt idx="2">
                  <c:v>42.593304486159333</c:v>
                </c:pt>
                <c:pt idx="3">
                  <c:v>42.75330448615933</c:v>
                </c:pt>
                <c:pt idx="4">
                  <c:v>42.863304486159336</c:v>
                </c:pt>
                <c:pt idx="5">
                  <c:v>42.943304486159334</c:v>
                </c:pt>
                <c:pt idx="6">
                  <c:v>42.993304486159332</c:v>
                </c:pt>
                <c:pt idx="7">
                  <c:v>43.023304486159333</c:v>
                </c:pt>
                <c:pt idx="8">
                  <c:v>43.053304486159334</c:v>
                </c:pt>
                <c:pt idx="9">
                  <c:v>43.083304486159335</c:v>
                </c:pt>
                <c:pt idx="10">
                  <c:v>43.093304486159326</c:v>
                </c:pt>
                <c:pt idx="11">
                  <c:v>43.103304486159331</c:v>
                </c:pt>
                <c:pt idx="12">
                  <c:v>43.103304486159331</c:v>
                </c:pt>
                <c:pt idx="13">
                  <c:v>43.093304486159326</c:v>
                </c:pt>
                <c:pt idx="14">
                  <c:v>43.083304486159335</c:v>
                </c:pt>
                <c:pt idx="15">
                  <c:v>43.083304486159335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DA2-43BE-B681-ED3CA0840E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354864"/>
        <c:axId val="379356832"/>
      </c:scatterChart>
      <c:valAx>
        <c:axId val="379354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Elevation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356832"/>
        <c:crosses val="autoZero"/>
        <c:crossBetween val="midCat"/>
      </c:valAx>
      <c:valAx>
        <c:axId val="37935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G/T (dB)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3548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37C95-B8A8-4912-8FD6-C37CC53BEEE5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465F9-40E9-40AB-9AEE-4EF5934769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01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69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</a:endParaRPr>
          </a:p>
        </p:txBody>
      </p:sp>
      <p:sp>
        <p:nvSpPr>
          <p:cNvPr id="5124" name="Slide Number Placeholder 3"/>
          <p:cNvSpPr txBox="1">
            <a:spLocks noGrp="1"/>
          </p:cNvSpPr>
          <p:nvPr/>
        </p:nvSpPr>
        <p:spPr bwMode="auto">
          <a:xfrm>
            <a:off x="3915968" y="8672710"/>
            <a:ext cx="2942032" cy="4587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3163" tIns="46581" rIns="93163" bIns="46581" anchor="b"/>
          <a:lstStyle/>
          <a:p>
            <a:pPr algn="r" defTabSz="928688"/>
            <a:fld id="{3992166F-8310-4208-ADEC-F2DF7DDA3FE6}" type="slidenum">
              <a:rPr lang="en-US">
                <a:solidFill>
                  <a:prstClr val="black"/>
                </a:solidFill>
                <a:latin typeface="Times New Roman" charset="0"/>
              </a:rPr>
              <a:pPr algn="r" defTabSz="928688"/>
              <a:t>6</a:t>
            </a:fld>
            <a:endParaRPr lang="en-US">
              <a:solidFill>
                <a:prstClr val="black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9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C465F9-40E9-40AB-9AEE-4EF593476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988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02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C465F9-40E9-40AB-9AEE-4EF593476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874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FB439-4F09-462D-81E8-C34664AAC7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09015-922C-4F96-B1CE-0CE7BDD8B0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DAF61-B8A0-4B6F-8CC6-1FFC29C2446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8EDE9-BB62-4FD2-9E01-637CCB6E53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E6768-BA40-440F-8C26-9461E5F10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F81DA-8A51-490F-96EB-A22D1225137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078F2-9F85-4429-805A-6E5FC65E7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64263-0569-4378-975C-7B43DAC2A4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27082-FEC1-4BB5-99BF-E18550350D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153E24-4620-4575-82C3-FF03D7A84A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BAFFF-59CB-452D-8DAD-984EFBAAD1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133600"/>
            <a:ext cx="9144000" cy="152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7772400" cy="15270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D5E4-50CC-4513-B525-AF4428D0E59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Picture 8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0426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140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2717-379E-4466-947B-D26F29A324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23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F30C-6411-4389-B7D4-0C66F07D01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27098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3FB1-429C-4A50-930F-F64EDA15458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928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715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11312"/>
            <a:ext cx="4040188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715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11312"/>
            <a:ext cx="4041775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71F4-471E-4E5F-AC9B-676685C7210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049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E4D8-F7FC-4E0C-9A55-51B32ED3D9A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321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1B6-9F49-40CA-AE40-BAA76B1051B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14699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3A17-DA38-451D-B72F-0EFC50B00DC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3423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3F60-E999-4D0A-9818-215CB2AA892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0196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0617-4666-484E-8136-2871EF8E3E97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8922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815-632B-483E-B104-9CF6BC3C9EE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18232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24833149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0B8B742E-325C-4505-A108-C5AD060654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6148388"/>
            <a:ext cx="245903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A69E38A5-187E-47A7-9AF3-7714FAF021F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90788" y="6311900"/>
            <a:ext cx="683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ct val="20000"/>
              </a:spcBef>
              <a:buClr>
                <a:srgbClr val="FAFD00"/>
              </a:buClr>
              <a:buChar char="•"/>
              <a:defRPr sz="28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FAFD00"/>
              </a:buClr>
              <a:buChar char="–"/>
              <a:defRPr sz="28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FAFD00"/>
              </a:buClr>
              <a:buChar char="•"/>
              <a:defRPr sz="24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FAFD00"/>
              </a:buClr>
              <a:buChar char="–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i="1">
                <a:solidFill>
                  <a:schemeClr val="tx1"/>
                </a:solidFill>
              </a:rPr>
              <a:t>Copyright 2019 California Institute of Technology and Morehead State University.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i="1">
                <a:solidFill>
                  <a:schemeClr val="tx1"/>
                </a:solidFill>
              </a:rPr>
              <a:t>Government sponsorship acknowledged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9321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133600"/>
            <a:ext cx="9144000" cy="152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7772400" cy="15270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D5E4-50CC-4513-B525-AF4428D0E59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Picture 8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0426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120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2717-379E-4466-947B-D26F29A324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553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F30C-6411-4389-B7D4-0C66F07D01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35279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3FB1-429C-4A50-930F-F64EDA15458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206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715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11312"/>
            <a:ext cx="4040188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715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11312"/>
            <a:ext cx="4041775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71F4-471E-4E5F-AC9B-676685C7210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0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E4D8-F7FC-4E0C-9A55-51B32ED3D9A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390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1B6-9F49-40CA-AE40-BAA76B1051B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66981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3A17-DA38-451D-B72F-0EFC50B00DC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93232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3F60-E999-4D0A-9818-215CB2AA892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41185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0617-4666-484E-8136-2871EF8E3E97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375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815-632B-483E-B104-9CF6BC3C9EE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32965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01224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493463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  <p:pic>
        <p:nvPicPr>
          <p:cNvPr id="8" name="Picture 7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" y="2058235"/>
            <a:ext cx="3196454" cy="6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273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Subhead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" y="2058235"/>
            <a:ext cx="3196454" cy="68495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5335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6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26452" y="3377321"/>
            <a:ext cx="7498993" cy="3123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926452" y="3829980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31756880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599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2" name="Picture 11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65" y="6033980"/>
            <a:ext cx="3196454" cy="684955"/>
          </a:xfrm>
          <a:prstGeom prst="rect">
            <a:avLst/>
          </a:prstGeom>
        </p:spPr>
      </p:pic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5141017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80315" y="5619689"/>
            <a:ext cx="7498993" cy="80443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4142106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2" name="Picture 11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65" y="6033980"/>
            <a:ext cx="3196454" cy="684955"/>
          </a:xfrm>
          <a:prstGeom prst="rect">
            <a:avLst/>
          </a:prstGeom>
        </p:spPr>
      </p:pic>
      <p:sp>
        <p:nvSpPr>
          <p:cNvPr id="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576456" y="1581728"/>
            <a:ext cx="3567543" cy="64654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576455" y="2228082"/>
            <a:ext cx="3567543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362013638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542212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7999" y="6477000"/>
            <a:ext cx="2136775" cy="304800"/>
          </a:xfrm>
          <a:prstGeom prst="rect">
            <a:avLst/>
          </a:prstGeom>
        </p:spPr>
        <p:txBody>
          <a:bodyPr/>
          <a:lstStyle>
            <a:lvl1pPr defTabSz="455242">
              <a:defRPr b="0"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03300"/>
            <a:ext cx="8229600" cy="51228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11"/>
          <p:cNvSpPr>
            <a:spLocks noGrp="1"/>
          </p:cNvSpPr>
          <p:nvPr>
            <p:ph type="dt" sz="half" idx="11"/>
          </p:nvPr>
        </p:nvSpPr>
        <p:spPr>
          <a:xfrm>
            <a:off x="457200" y="6473952"/>
            <a:ext cx="2133600" cy="30175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13BAC055-0602-4187-81AB-A86821FD23B3}" type="datetime1">
              <a:rPr lang="en-US" smtClean="0"/>
              <a:t>4/28/2022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2867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OMD-National-template-v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2" y="362588"/>
            <a:ext cx="6121398" cy="695745"/>
          </a:xfrm>
          <a:prstGeom prst="rect">
            <a:avLst/>
          </a:prstGeom>
        </p:spPr>
        <p:txBody>
          <a:bodyPr anchor="t"/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2" y="1188713"/>
            <a:ext cx="6121398" cy="673948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67" descr="NASA insignia RGB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182" y="255412"/>
            <a:ext cx="1166283" cy="100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34883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E4D8-F7FC-4E0C-9A55-51B32ED3D9A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673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72B7B-4C26-4D33-A8BE-56C18A76B7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0517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967A9-FB69-4AB6-A314-307558D7E0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6787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9A465-26F6-4B22-AEB8-BE1BF46987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4850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4E913-6FBE-49F9-934D-5744C5C50A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1038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90815-0278-4A54-AED6-3B22090F896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9828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B38B3-60B5-400F-9A0E-052D87331BE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7585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04467-5C17-4DB6-B561-00E841366D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2564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0A69F-5B21-477F-8AE8-38C948EDAF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8933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4AE19-1855-4DC1-B63E-ACD7A630FA0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9369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18BFC-FF2D-4663-BA49-070C8BE89A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7200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9C01B-484D-4D6D-8C96-B50F088533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3427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792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88E1313-20F8-4EAA-B3CF-19DD81613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5264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Background_white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792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766EB0D-5656-408C-A681-877DC3E44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125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Background_black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7924800" cy="4114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5B1C40C0-683F-4996-9FA4-9ADBB89E6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188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4478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2A22E11-7541-487C-A810-C264D20A7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882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7924800" cy="19812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09600" y="3581400"/>
            <a:ext cx="7924800" cy="1981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6F42F5E-A771-4775-8DBA-583EA6E053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655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057401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057401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447800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4981EF44-1C07-4670-95CD-8AA4C7EBCC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9093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447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130838"/>
            <a:ext cx="3733800" cy="431762"/>
          </a:xfrm>
        </p:spPr>
        <p:txBody>
          <a:bodyPr anchor="b"/>
          <a:lstStyle>
            <a:lvl1pPr marL="0" indent="0" algn="ctr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5130838"/>
            <a:ext cx="3733800" cy="431762"/>
          </a:xfrm>
        </p:spPr>
        <p:txBody>
          <a:bodyPr anchor="b"/>
          <a:lstStyle>
            <a:lvl1pPr marL="0" indent="0" algn="ctr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55A4E692-7417-41E2-940B-1DA14A6A5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46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438BB3A-AE1A-4E2A-814F-C975221907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071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79248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09600" y="5257800"/>
            <a:ext cx="7924800" cy="381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EDECC75-6537-42B8-B358-2E75D5E949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068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11/18/2011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CXBN MRR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57E236F-1393-45D1-AA7C-58E7A54D5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1930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9600" y="152400"/>
            <a:ext cx="7924800" cy="609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8/31/2011</a:t>
            </a:r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CXBN -CDR</a:t>
            </a:r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65A24-4D54-4A2D-9318-0C12BF6272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5141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09600" y="5257800"/>
            <a:ext cx="7924800" cy="381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8/31/2011</a:t>
            </a:r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CXBN -CDR</a:t>
            </a:r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1B41B-F533-4189-8C0B-2329D4E09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78145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656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762"/>
          </a:xfrm>
        </p:spPr>
        <p:txBody>
          <a:bodyPr/>
          <a:lstStyle>
            <a:lvl1pPr marL="0" indent="0" algn="ctr">
              <a:buNone/>
              <a:defRPr sz="2263"/>
            </a:lvl1pPr>
            <a:lvl2pPr marL="430997" indent="0" algn="ctr">
              <a:buNone/>
              <a:defRPr sz="1886"/>
            </a:lvl2pPr>
            <a:lvl3pPr marL="861993" indent="0" algn="ctr">
              <a:buNone/>
              <a:defRPr sz="1697"/>
            </a:lvl3pPr>
            <a:lvl4pPr marL="1292990" indent="0" algn="ctr">
              <a:buNone/>
              <a:defRPr sz="1509"/>
            </a:lvl4pPr>
            <a:lvl5pPr marL="1723986" indent="0" algn="ctr">
              <a:buNone/>
              <a:defRPr sz="1509"/>
            </a:lvl5pPr>
            <a:lvl6pPr marL="2154983" indent="0" algn="ctr">
              <a:buNone/>
              <a:defRPr sz="1509"/>
            </a:lvl6pPr>
            <a:lvl7pPr marL="2585979" indent="0" algn="ctr">
              <a:buNone/>
              <a:defRPr sz="1509"/>
            </a:lvl7pPr>
            <a:lvl8pPr marL="3016975" indent="0" algn="ctr">
              <a:buNone/>
              <a:defRPr sz="1509"/>
            </a:lvl8pPr>
            <a:lvl9pPr marL="3447971" indent="0" algn="ctr">
              <a:buNone/>
              <a:defRPr sz="1509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062578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37769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5656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263">
                <a:solidFill>
                  <a:schemeClr val="tx1"/>
                </a:solidFill>
              </a:defRPr>
            </a:lvl1pPr>
            <a:lvl2pPr marL="430997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2pPr>
            <a:lvl3pPr marL="861993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3pPr>
            <a:lvl4pPr marL="1292990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4pPr>
            <a:lvl5pPr marL="1723986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5pPr>
            <a:lvl6pPr marL="2154983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6pPr>
            <a:lvl7pPr marL="2585979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7pPr>
            <a:lvl8pPr marL="3016975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8pPr>
            <a:lvl9pPr marL="3447971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76944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28907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016890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926694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527667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016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016"/>
            </a:lvl1pPr>
            <a:lvl2pPr>
              <a:defRPr sz="2639"/>
            </a:lvl2pPr>
            <a:lvl3pPr>
              <a:defRPr sz="2263"/>
            </a:lvl3pPr>
            <a:lvl4pPr>
              <a:defRPr sz="1886"/>
            </a:lvl4pPr>
            <a:lvl5pPr>
              <a:defRPr sz="1886"/>
            </a:lvl5pPr>
            <a:lvl6pPr>
              <a:defRPr sz="1886"/>
            </a:lvl6pPr>
            <a:lvl7pPr>
              <a:defRPr sz="1886"/>
            </a:lvl7pPr>
            <a:lvl8pPr>
              <a:defRPr sz="1886"/>
            </a:lvl8pPr>
            <a:lvl9pPr>
              <a:defRPr sz="18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9"/>
            </a:lvl1pPr>
            <a:lvl2pPr marL="430997" indent="0">
              <a:buNone/>
              <a:defRPr sz="1320"/>
            </a:lvl2pPr>
            <a:lvl3pPr marL="861993" indent="0">
              <a:buNone/>
              <a:defRPr sz="1131"/>
            </a:lvl3pPr>
            <a:lvl4pPr marL="1292990" indent="0">
              <a:buNone/>
              <a:defRPr sz="942"/>
            </a:lvl4pPr>
            <a:lvl5pPr marL="1723986" indent="0">
              <a:buNone/>
              <a:defRPr sz="942"/>
            </a:lvl5pPr>
            <a:lvl6pPr marL="2154983" indent="0">
              <a:buNone/>
              <a:defRPr sz="942"/>
            </a:lvl6pPr>
            <a:lvl7pPr marL="2585979" indent="0">
              <a:buNone/>
              <a:defRPr sz="942"/>
            </a:lvl7pPr>
            <a:lvl8pPr marL="3016975" indent="0">
              <a:buNone/>
              <a:defRPr sz="942"/>
            </a:lvl8pPr>
            <a:lvl9pPr marL="3447971" indent="0">
              <a:buNone/>
              <a:defRPr sz="94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185956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016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anchor="t"/>
          <a:lstStyle>
            <a:lvl1pPr marL="0" indent="0">
              <a:buNone/>
              <a:defRPr sz="3016"/>
            </a:lvl1pPr>
            <a:lvl2pPr marL="430997" indent="0">
              <a:buNone/>
              <a:defRPr sz="2639"/>
            </a:lvl2pPr>
            <a:lvl3pPr marL="861993" indent="0">
              <a:buNone/>
              <a:defRPr sz="2263"/>
            </a:lvl3pPr>
            <a:lvl4pPr marL="1292990" indent="0">
              <a:buNone/>
              <a:defRPr sz="1886"/>
            </a:lvl4pPr>
            <a:lvl5pPr marL="1723986" indent="0">
              <a:buNone/>
              <a:defRPr sz="1886"/>
            </a:lvl5pPr>
            <a:lvl6pPr marL="2154983" indent="0">
              <a:buNone/>
              <a:defRPr sz="1886"/>
            </a:lvl6pPr>
            <a:lvl7pPr marL="2585979" indent="0">
              <a:buNone/>
              <a:defRPr sz="1886"/>
            </a:lvl7pPr>
            <a:lvl8pPr marL="3016975" indent="0">
              <a:buNone/>
              <a:defRPr sz="1886"/>
            </a:lvl8pPr>
            <a:lvl9pPr marL="3447971" indent="0">
              <a:buNone/>
              <a:defRPr sz="1886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9"/>
            </a:lvl1pPr>
            <a:lvl2pPr marL="430997" indent="0">
              <a:buNone/>
              <a:defRPr sz="1320"/>
            </a:lvl2pPr>
            <a:lvl3pPr marL="861993" indent="0">
              <a:buNone/>
              <a:defRPr sz="1131"/>
            </a:lvl3pPr>
            <a:lvl4pPr marL="1292990" indent="0">
              <a:buNone/>
              <a:defRPr sz="942"/>
            </a:lvl4pPr>
            <a:lvl5pPr marL="1723986" indent="0">
              <a:buNone/>
              <a:defRPr sz="942"/>
            </a:lvl5pPr>
            <a:lvl6pPr marL="2154983" indent="0">
              <a:buNone/>
              <a:defRPr sz="942"/>
            </a:lvl6pPr>
            <a:lvl7pPr marL="2585979" indent="0">
              <a:buNone/>
              <a:defRPr sz="942"/>
            </a:lvl7pPr>
            <a:lvl8pPr marL="3016975" indent="0">
              <a:buNone/>
              <a:defRPr sz="942"/>
            </a:lvl8pPr>
            <a:lvl9pPr marL="3447971" indent="0">
              <a:buNone/>
              <a:defRPr sz="94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248114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34555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6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525853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6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52848241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917223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86" baseline="0">
                <a:solidFill>
                  <a:srgbClr val="FFFFFF"/>
                </a:solidFill>
              </a:defRPr>
            </a:lvl1pPr>
            <a:lvl2pPr marL="430997" indent="0">
              <a:buFontTx/>
              <a:buNone/>
              <a:defRPr sz="1886"/>
            </a:lvl2pPr>
            <a:lvl3pPr marL="861993" indent="0">
              <a:buFontTx/>
              <a:buNone/>
              <a:defRPr sz="1886"/>
            </a:lvl3pPr>
            <a:lvl4pPr marL="1292990" indent="0">
              <a:buFontTx/>
              <a:buNone/>
              <a:defRPr sz="1886"/>
            </a:lvl4pPr>
            <a:lvl5pPr marL="1723986" indent="0">
              <a:buFontTx/>
              <a:buNone/>
              <a:defRPr sz="1886"/>
            </a:lvl5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6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© 2019. California Institute of Technology. Government sponsorship acknowledged.</a:t>
            </a:r>
          </a:p>
          <a:p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3152401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525" b="0" i="0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n-US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355924485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41088" y="1548192"/>
            <a:ext cx="8364762" cy="474466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41088" y="887653"/>
            <a:ext cx="8573101" cy="46701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aseline="0">
                <a:solidFill>
                  <a:srgbClr val="000000"/>
                </a:solidFill>
              </a:defRPr>
            </a:lvl1pPr>
            <a:lvl2pPr marL="457193" indent="0">
              <a:buFontTx/>
              <a:buNone/>
              <a:defRPr sz="2000"/>
            </a:lvl2pPr>
            <a:lvl3pPr marL="914387" indent="0">
              <a:buFontTx/>
              <a:buNone/>
              <a:defRPr sz="2000"/>
            </a:lvl3pPr>
            <a:lvl4pPr marL="1371580" indent="0">
              <a:buFontTx/>
              <a:buNone/>
              <a:defRPr sz="2000"/>
            </a:lvl4pPr>
            <a:lvl5pPr marL="1828773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20979" y="325010"/>
            <a:ext cx="8593211" cy="62714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5"/>
          <p:cNvSpPr txBox="1">
            <a:spLocks/>
          </p:cNvSpPr>
          <p:nvPr userDrawn="1"/>
        </p:nvSpPr>
        <p:spPr>
          <a:xfrm>
            <a:off x="7747001" y="6397933"/>
            <a:ext cx="1231511" cy="41563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>
                <a:solidFill>
                  <a:schemeClr val="accent3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79152568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0B8B742E-325C-4505-A108-C5AD060654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6148388"/>
            <a:ext cx="245903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A69E38A5-187E-47A7-9AF3-7714FAF021F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90788" y="6311900"/>
            <a:ext cx="683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ct val="20000"/>
              </a:spcBef>
              <a:buClr>
                <a:srgbClr val="FAFD00"/>
              </a:buClr>
              <a:buChar char="•"/>
              <a:defRPr sz="28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FAFD00"/>
              </a:buClr>
              <a:buChar char="–"/>
              <a:defRPr sz="28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FAFD00"/>
              </a:buClr>
              <a:buChar char="•"/>
              <a:defRPr sz="24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FAFD00"/>
              </a:buClr>
              <a:buChar char="–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i="1">
                <a:solidFill>
                  <a:schemeClr val="tx1"/>
                </a:solidFill>
              </a:rPr>
              <a:t>Copyright 2019 California Institute of Technology and Morehead State University.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i="1">
                <a:solidFill>
                  <a:schemeClr val="tx1"/>
                </a:solidFill>
              </a:rPr>
              <a:t>Government sponsorship acknowledged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156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39C86BB-34CF-464D-96A7-26101059D1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BEBF4B-5490-46A5-96F6-06A2CAFD93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4744C3-B9F9-4212-A453-173A841CDF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18EDCDB-820F-4F5C-82F9-8A751ADC19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21144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65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762"/>
          </a:xfrm>
        </p:spPr>
        <p:txBody>
          <a:bodyPr/>
          <a:lstStyle>
            <a:lvl1pPr marL="0" indent="0" algn="ctr">
              <a:buNone/>
              <a:defRPr sz="2263"/>
            </a:lvl1pPr>
            <a:lvl2pPr marL="430997" indent="0" algn="ctr">
              <a:buNone/>
              <a:defRPr sz="1886"/>
            </a:lvl2pPr>
            <a:lvl3pPr marL="861993" indent="0" algn="ctr">
              <a:buNone/>
              <a:defRPr sz="1697"/>
            </a:lvl3pPr>
            <a:lvl4pPr marL="1292990" indent="0" algn="ctr">
              <a:buNone/>
              <a:defRPr sz="1509"/>
            </a:lvl4pPr>
            <a:lvl5pPr marL="1723986" indent="0" algn="ctr">
              <a:buNone/>
              <a:defRPr sz="1509"/>
            </a:lvl5pPr>
            <a:lvl6pPr marL="2154983" indent="0" algn="ctr">
              <a:buNone/>
              <a:defRPr sz="1509"/>
            </a:lvl6pPr>
            <a:lvl7pPr marL="2585979" indent="0" algn="ctr">
              <a:buNone/>
              <a:defRPr sz="1509"/>
            </a:lvl7pPr>
            <a:lvl8pPr marL="3016975" indent="0" algn="ctr">
              <a:buNone/>
              <a:defRPr sz="1509"/>
            </a:lvl8pPr>
            <a:lvl9pPr marL="3447971" indent="0" algn="ctr">
              <a:buNone/>
              <a:defRPr sz="150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10701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436085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565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263">
                <a:solidFill>
                  <a:schemeClr val="tx1"/>
                </a:solidFill>
              </a:defRPr>
            </a:lvl1pPr>
            <a:lvl2pPr marL="430997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2pPr>
            <a:lvl3pPr marL="861993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3pPr>
            <a:lvl4pPr marL="1292990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4pPr>
            <a:lvl5pPr marL="1723986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5pPr>
            <a:lvl6pPr marL="2154983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6pPr>
            <a:lvl7pPr marL="2585979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7pPr>
            <a:lvl8pPr marL="3016975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8pPr>
            <a:lvl9pPr marL="3447971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257968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219711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57587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40105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947252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016"/>
            </a:lvl1pPr>
            <a:lvl2pPr>
              <a:defRPr sz="2639"/>
            </a:lvl2pPr>
            <a:lvl3pPr>
              <a:defRPr sz="2263"/>
            </a:lvl3pPr>
            <a:lvl4pPr>
              <a:defRPr sz="1886"/>
            </a:lvl4pPr>
            <a:lvl5pPr>
              <a:defRPr sz="1886"/>
            </a:lvl5pPr>
            <a:lvl6pPr>
              <a:defRPr sz="1886"/>
            </a:lvl6pPr>
            <a:lvl7pPr>
              <a:defRPr sz="1886"/>
            </a:lvl7pPr>
            <a:lvl8pPr>
              <a:defRPr sz="1886"/>
            </a:lvl8pPr>
            <a:lvl9pPr>
              <a:defRPr sz="18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9"/>
            </a:lvl1pPr>
            <a:lvl2pPr marL="430997" indent="0">
              <a:buNone/>
              <a:defRPr sz="1320"/>
            </a:lvl2pPr>
            <a:lvl3pPr marL="861993" indent="0">
              <a:buNone/>
              <a:defRPr sz="1131"/>
            </a:lvl3pPr>
            <a:lvl4pPr marL="1292990" indent="0">
              <a:buNone/>
              <a:defRPr sz="942"/>
            </a:lvl4pPr>
            <a:lvl5pPr marL="1723986" indent="0">
              <a:buNone/>
              <a:defRPr sz="942"/>
            </a:lvl5pPr>
            <a:lvl6pPr marL="2154983" indent="0">
              <a:buNone/>
              <a:defRPr sz="942"/>
            </a:lvl6pPr>
            <a:lvl7pPr marL="2585979" indent="0">
              <a:buNone/>
              <a:defRPr sz="942"/>
            </a:lvl7pPr>
            <a:lvl8pPr marL="3016975" indent="0">
              <a:buNone/>
              <a:defRPr sz="942"/>
            </a:lvl8pPr>
            <a:lvl9pPr marL="3447971" indent="0">
              <a:buNone/>
              <a:defRPr sz="94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709702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anchor="t"/>
          <a:lstStyle>
            <a:lvl1pPr marL="0" indent="0">
              <a:buNone/>
              <a:defRPr sz="3016"/>
            </a:lvl1pPr>
            <a:lvl2pPr marL="430997" indent="0">
              <a:buNone/>
              <a:defRPr sz="2639"/>
            </a:lvl2pPr>
            <a:lvl3pPr marL="861993" indent="0">
              <a:buNone/>
              <a:defRPr sz="2263"/>
            </a:lvl3pPr>
            <a:lvl4pPr marL="1292990" indent="0">
              <a:buNone/>
              <a:defRPr sz="1886"/>
            </a:lvl4pPr>
            <a:lvl5pPr marL="1723986" indent="0">
              <a:buNone/>
              <a:defRPr sz="1886"/>
            </a:lvl5pPr>
            <a:lvl6pPr marL="2154983" indent="0">
              <a:buNone/>
              <a:defRPr sz="1886"/>
            </a:lvl6pPr>
            <a:lvl7pPr marL="2585979" indent="0">
              <a:buNone/>
              <a:defRPr sz="1886"/>
            </a:lvl7pPr>
            <a:lvl8pPr marL="3016975" indent="0">
              <a:buNone/>
              <a:defRPr sz="1886"/>
            </a:lvl8pPr>
            <a:lvl9pPr marL="3447971" indent="0">
              <a:buNone/>
              <a:defRPr sz="18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9"/>
            </a:lvl1pPr>
            <a:lvl2pPr marL="430997" indent="0">
              <a:buNone/>
              <a:defRPr sz="1320"/>
            </a:lvl2pPr>
            <a:lvl3pPr marL="861993" indent="0">
              <a:buNone/>
              <a:defRPr sz="1131"/>
            </a:lvl3pPr>
            <a:lvl4pPr marL="1292990" indent="0">
              <a:buNone/>
              <a:defRPr sz="942"/>
            </a:lvl4pPr>
            <a:lvl5pPr marL="1723986" indent="0">
              <a:buNone/>
              <a:defRPr sz="942"/>
            </a:lvl5pPr>
            <a:lvl6pPr marL="2154983" indent="0">
              <a:buNone/>
              <a:defRPr sz="942"/>
            </a:lvl6pPr>
            <a:lvl7pPr marL="2585979" indent="0">
              <a:buNone/>
              <a:defRPr sz="942"/>
            </a:lvl7pPr>
            <a:lvl8pPr marL="3016975" indent="0">
              <a:buNone/>
              <a:defRPr sz="942"/>
            </a:lvl8pPr>
            <a:lvl9pPr marL="3447971" indent="0">
              <a:buNone/>
              <a:defRPr sz="94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76062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96160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6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224551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6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 dirty="0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60357792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917223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86" baseline="0">
                <a:solidFill>
                  <a:srgbClr val="FFFFFF"/>
                </a:solidFill>
              </a:defRPr>
            </a:lvl1pPr>
            <a:lvl2pPr marL="430997" indent="0">
              <a:buFontTx/>
              <a:buNone/>
              <a:defRPr sz="1886"/>
            </a:lvl2pPr>
            <a:lvl3pPr marL="861993" indent="0">
              <a:buFontTx/>
              <a:buNone/>
              <a:defRPr sz="1886"/>
            </a:lvl3pPr>
            <a:lvl4pPr marL="1292990" indent="0">
              <a:buFontTx/>
              <a:buNone/>
              <a:defRPr sz="1886"/>
            </a:lvl4pPr>
            <a:lvl5pPr marL="1723986" indent="0">
              <a:buFontTx/>
              <a:buNone/>
              <a:defRPr sz="1886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6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© 2019. California Institute of Technology. Government sponsorship acknowledged.</a:t>
            </a:r>
          </a:p>
          <a:p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 dirty="0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7641602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4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 dirty="0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© 2019. California Institute of Technology. Government sponsorship acknowledged.</a:t>
            </a:r>
          </a:p>
          <a:p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27736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525" b="0" i="0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n-US" dirty="0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312692458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41088" y="1548192"/>
            <a:ext cx="8364762" cy="474466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41088" y="887653"/>
            <a:ext cx="8573101" cy="46701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aseline="0">
                <a:solidFill>
                  <a:srgbClr val="000000"/>
                </a:solidFill>
              </a:defRPr>
            </a:lvl1pPr>
            <a:lvl2pPr marL="457193" indent="0">
              <a:buFontTx/>
              <a:buNone/>
              <a:defRPr sz="2000"/>
            </a:lvl2pPr>
            <a:lvl3pPr marL="914387" indent="0">
              <a:buFontTx/>
              <a:buNone/>
              <a:defRPr sz="2000"/>
            </a:lvl3pPr>
            <a:lvl4pPr marL="1371580" indent="0">
              <a:buFontTx/>
              <a:buNone/>
              <a:defRPr sz="2000"/>
            </a:lvl4pPr>
            <a:lvl5pPr marL="1828773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20979" y="325010"/>
            <a:ext cx="8593211" cy="62714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5"/>
          <p:cNvSpPr txBox="1">
            <a:spLocks/>
          </p:cNvSpPr>
          <p:nvPr userDrawn="1"/>
        </p:nvSpPr>
        <p:spPr>
          <a:xfrm>
            <a:off x="7747001" y="6397933"/>
            <a:ext cx="1231511" cy="41563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3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37613280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41088" y="1548192"/>
            <a:ext cx="8364762" cy="474466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41088" y="887653"/>
            <a:ext cx="8573101" cy="46701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aseline="0">
                <a:solidFill>
                  <a:srgbClr val="000000"/>
                </a:solidFill>
              </a:defRPr>
            </a:lvl1pPr>
            <a:lvl2pPr marL="457193" indent="0">
              <a:buFontTx/>
              <a:buNone/>
              <a:defRPr sz="2000"/>
            </a:lvl2pPr>
            <a:lvl3pPr marL="914387" indent="0">
              <a:buFontTx/>
              <a:buNone/>
              <a:defRPr sz="2000"/>
            </a:lvl3pPr>
            <a:lvl4pPr marL="1371580" indent="0">
              <a:buFontTx/>
              <a:buNone/>
              <a:defRPr sz="2000"/>
            </a:lvl4pPr>
            <a:lvl5pPr marL="1828773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20979" y="325010"/>
            <a:ext cx="8593211" cy="62714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5"/>
          <p:cNvSpPr txBox="1">
            <a:spLocks/>
          </p:cNvSpPr>
          <p:nvPr userDrawn="1"/>
        </p:nvSpPr>
        <p:spPr>
          <a:xfrm>
            <a:off x="7747001" y="6397933"/>
            <a:ext cx="1231511" cy="41563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3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502513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10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17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7CE79-F931-4AB6-96F1-BB4A8A5ACEE6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1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AB1E9845-0A1D-4BCD-9BE0-4E15D7F7490B}" type="slidenum">
              <a:rPr lang="en-US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1AB75-423E-4687-8B65-AE42B79CDAE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61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812" r:id="rId12"/>
    <p:sldLayoutId id="2147483818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1AB75-423E-4687-8B65-AE42B79CDAE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4/28/2022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032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668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1"/>
          <p:cNvSpPr>
            <a:spLocks noChangeArrowheads="1"/>
          </p:cNvSpPr>
          <p:nvPr/>
        </p:nvSpPr>
        <p:spPr bwMode="auto">
          <a:xfrm>
            <a:off x="0" y="0"/>
            <a:ext cx="9144000" cy="8461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33" tIns="45667" rIns="91333" bIns="45667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  <a:latin typeface="Helvetica Neue Black Condensed" pitchFamily="-84" charset="0"/>
              <a:cs typeface="ＭＳ Ｐゴシック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92" name="Line 68"/>
          <p:cNvSpPr>
            <a:spLocks noChangeShapeType="1"/>
          </p:cNvSpPr>
          <p:nvPr/>
        </p:nvSpPr>
        <p:spPr bwMode="auto">
          <a:xfrm flipH="1">
            <a:off x="0" y="838200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38090" dir="7199996" algn="ctr" rotWithShape="0">
              <a:srgbClr val="000000">
                <a:alpha val="75000"/>
              </a:srgbClr>
            </a:outerShdw>
          </a:effectLst>
        </p:spPr>
        <p:txBody>
          <a:bodyPr wrap="none" lIns="91333" tIns="45667" rIns="91333" bIns="45667" anchor="ctr"/>
          <a:lstStyle/>
          <a:p>
            <a:pPr defTabSz="91333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Helvetica Neue Black Condensed"/>
              <a:ea typeface="ＭＳ Ｐゴシック"/>
              <a:cs typeface="ＭＳ Ｐゴシック"/>
            </a:endParaRPr>
          </a:p>
        </p:txBody>
      </p:sp>
      <p:sp>
        <p:nvSpPr>
          <p:cNvPr id="26632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766763" y="111125"/>
            <a:ext cx="75422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26630" name="Picture 72" descr="NASA insignia RGB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63" y="111125"/>
            <a:ext cx="6858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 descr="AES_logo_final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0491" y="117471"/>
            <a:ext cx="813509" cy="610132"/>
          </a:xfrm>
          <a:prstGeom prst="rect">
            <a:avLst/>
          </a:prstGeom>
        </p:spPr>
      </p:pic>
      <p:sp>
        <p:nvSpPr>
          <p:cNvPr id="3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857999" y="6477000"/>
            <a:ext cx="2136775" cy="304800"/>
          </a:xfrm>
          <a:prstGeom prst="rect">
            <a:avLst/>
          </a:prstGeom>
        </p:spPr>
        <p:txBody>
          <a:bodyPr/>
          <a:lstStyle>
            <a:lvl1pPr algn="r" defTabSz="455242">
              <a:defRPr sz="1000" b="0"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3726382" y="6477000"/>
            <a:ext cx="16400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FY17 - AES Mid-Year</a:t>
            </a:r>
          </a:p>
        </p:txBody>
      </p:sp>
      <p:sp>
        <p:nvSpPr>
          <p:cNvPr id="37" name="Date Placeholder 11"/>
          <p:cNvSpPr>
            <a:spLocks noGrp="1"/>
          </p:cNvSpPr>
          <p:nvPr>
            <p:ph type="dt" sz="half" idx="2"/>
          </p:nvPr>
        </p:nvSpPr>
        <p:spPr>
          <a:xfrm>
            <a:off x="457200" y="6473952"/>
            <a:ext cx="2133600" cy="30175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D01731D4-200B-437D-9F05-42269A8CA6DB}" type="datetime1">
              <a:rPr lang="en-US" smtClean="0"/>
              <a:t>4/28/2022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14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9" r:id="rId3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n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5pPr>
      <a:lvl6pPr marL="45666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6pPr>
      <a:lvl7pPr marL="91333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7pPr>
      <a:lvl8pPr marL="136999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8pPr>
      <a:lvl9pPr marL="1826662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9pPr>
    </p:titleStyle>
    <p:bodyStyle>
      <a:lvl1pPr marL="223655" indent="-22365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6827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678896" indent="-21889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912065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135719" indent="-220481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593572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050239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06904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63570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6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31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62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3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93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6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324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1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FE55F985-BF1C-4ED4-8765-E14EA4AA1060}" type="slidenum">
              <a:rPr lang="en-US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751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  <p:sldLayoutId id="2147483843" r:id="rId2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3BD41-9692-4A4A-B924-BF308F26E442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52FBBA-B333-EF41-ABC6-A0F82C9874F4}"/>
              </a:ext>
            </a:extLst>
          </p:cNvPr>
          <p:cNvSpPr/>
          <p:nvPr userDrawn="1"/>
        </p:nvSpPr>
        <p:spPr>
          <a:xfrm>
            <a:off x="3607521" y="6538913"/>
            <a:ext cx="1928958" cy="23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41">
                <a:latin typeface="Calibri"/>
              </a:rPr>
              <a:t>© 2020.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8323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  <p:sldLayoutId id="2147483862" r:id="rId15"/>
  </p:sldLayoutIdLst>
  <p:txStyles>
    <p:titleStyle>
      <a:lvl1pPr algn="l" defTabSz="861993" rtl="0" eaLnBrk="1" latinLnBrk="0" hangingPunct="1">
        <a:lnSpc>
          <a:spcPct val="90000"/>
        </a:lnSpc>
        <a:spcBef>
          <a:spcPct val="0"/>
        </a:spcBef>
        <a:buNone/>
        <a:defRPr sz="41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498" indent="-215498" algn="l" defTabSz="861993" rtl="0" eaLnBrk="1" latinLnBrk="0" hangingPunct="1">
        <a:lnSpc>
          <a:spcPct val="90000"/>
        </a:lnSpc>
        <a:spcBef>
          <a:spcPts val="942"/>
        </a:spcBef>
        <a:buFont typeface="Arial" panose="020B0604020202020204" pitchFamily="34" charset="0"/>
        <a:buChar char="•"/>
        <a:defRPr sz="2639" kern="1200">
          <a:solidFill>
            <a:schemeClr val="tx1"/>
          </a:solidFill>
          <a:latin typeface="+mn-lt"/>
          <a:ea typeface="+mn-ea"/>
          <a:cs typeface="+mn-cs"/>
        </a:defRPr>
      </a:lvl1pPr>
      <a:lvl2pPr marL="64649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077491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886" kern="1200">
          <a:solidFill>
            <a:schemeClr val="tx1"/>
          </a:solidFill>
          <a:latin typeface="+mn-lt"/>
          <a:ea typeface="+mn-ea"/>
          <a:cs typeface="+mn-cs"/>
        </a:defRPr>
      </a:lvl3pPr>
      <a:lvl4pPr marL="1508487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4pPr>
      <a:lvl5pPr marL="193948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5pPr>
      <a:lvl6pPr marL="2370481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6pPr>
      <a:lvl7pPr marL="2801477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7pPr>
      <a:lvl8pPr marL="323247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8pPr>
      <a:lvl9pPr marL="3663470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1pPr>
      <a:lvl2pPr marL="430997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2pPr>
      <a:lvl3pPr marL="861993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292990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4pPr>
      <a:lvl5pPr marL="1723986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5pPr>
      <a:lvl6pPr marL="2154983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6pPr>
      <a:lvl7pPr marL="2585979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7pPr>
      <a:lvl8pPr marL="3016975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8pPr>
      <a:lvl9pPr marL="3447971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>
            <a:extLst>
              <a:ext uri="{FF2B5EF4-FFF2-40B4-BE49-F238E27FC236}">
                <a16:creationId xmlns:a16="http://schemas.microsoft.com/office/drawing/2014/main" id="{9CFF44A3-0EB7-F24E-8BEE-CED054C61A1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ECB25032-5E5E-408D-A646-91704FEEA3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1028" name="Rectangle 6">
            <a:extLst>
              <a:ext uri="{FF2B5EF4-FFF2-40B4-BE49-F238E27FC236}">
                <a16:creationId xmlns:a16="http://schemas.microsoft.com/office/drawing/2014/main" id="{F5A262F1-A4C6-466D-8A9D-7B650E857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7">
            <a:extLst>
              <a:ext uri="{FF2B5EF4-FFF2-40B4-BE49-F238E27FC236}">
                <a16:creationId xmlns:a16="http://schemas.microsoft.com/office/drawing/2014/main" id="{3D3EC3DC-DD3E-C744-947D-9EA9B55BC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4163" y="622776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4124F9C7-D78D-4D72-8663-45B9F26074D4}" type="slidenum">
              <a:rPr lang="en-US" altLang="en-US" sz="1200" b="0" i="1">
                <a:solidFill>
                  <a:schemeClr val="tx2"/>
                </a:solidFill>
              </a:rPr>
              <a:pPr algn="r"/>
              <a:t>‹#›</a:t>
            </a:fld>
            <a:endParaRPr lang="en-US" altLang="en-US" sz="1200" b="0" i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87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AFD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AFD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AFD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AFD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AFD00"/>
        </a:buClr>
        <a:buChar char="•"/>
        <a:defRPr sz="2000">
          <a:solidFill>
            <a:srgbClr val="FAFD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AFD00"/>
        </a:buClr>
        <a:buChar char="•"/>
        <a:defRPr sz="2000">
          <a:solidFill>
            <a:srgbClr val="FAFD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AFD00"/>
        </a:buClr>
        <a:buChar char="•"/>
        <a:defRPr sz="2000">
          <a:solidFill>
            <a:srgbClr val="FAFD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AFD00"/>
        </a:buClr>
        <a:buChar char="•"/>
        <a:defRPr sz="2000">
          <a:solidFill>
            <a:srgbClr val="FAFD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/>
              <a:t>23/2/22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52FBBA-B333-EF41-ABC6-A0F82C9874F4}"/>
              </a:ext>
            </a:extLst>
          </p:cNvPr>
          <p:cNvSpPr/>
          <p:nvPr userDrawn="1"/>
        </p:nvSpPr>
        <p:spPr>
          <a:xfrm>
            <a:off x="3607521" y="6538913"/>
            <a:ext cx="1928958" cy="23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41" dirty="0">
                <a:latin typeface="Calibri"/>
              </a:rPr>
              <a:t>© 2022.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64259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</p:sldLayoutIdLst>
  <p:txStyles>
    <p:titleStyle>
      <a:lvl1pPr algn="l" defTabSz="861993" rtl="0" eaLnBrk="1" latinLnBrk="0" hangingPunct="1">
        <a:lnSpc>
          <a:spcPct val="90000"/>
        </a:lnSpc>
        <a:spcBef>
          <a:spcPct val="0"/>
        </a:spcBef>
        <a:buNone/>
        <a:defRPr sz="41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498" indent="-215498" algn="l" defTabSz="861993" rtl="0" eaLnBrk="1" latinLnBrk="0" hangingPunct="1">
        <a:lnSpc>
          <a:spcPct val="90000"/>
        </a:lnSpc>
        <a:spcBef>
          <a:spcPts val="942"/>
        </a:spcBef>
        <a:buFont typeface="Arial" panose="020B0604020202020204" pitchFamily="34" charset="0"/>
        <a:buChar char="•"/>
        <a:defRPr sz="2639" kern="1200">
          <a:solidFill>
            <a:schemeClr val="tx1"/>
          </a:solidFill>
          <a:latin typeface="+mn-lt"/>
          <a:ea typeface="+mn-ea"/>
          <a:cs typeface="+mn-cs"/>
        </a:defRPr>
      </a:lvl1pPr>
      <a:lvl2pPr marL="64649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077491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886" kern="1200">
          <a:solidFill>
            <a:schemeClr val="tx1"/>
          </a:solidFill>
          <a:latin typeface="+mn-lt"/>
          <a:ea typeface="+mn-ea"/>
          <a:cs typeface="+mn-cs"/>
        </a:defRPr>
      </a:lvl3pPr>
      <a:lvl4pPr marL="1508487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4pPr>
      <a:lvl5pPr marL="193948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5pPr>
      <a:lvl6pPr marL="2370481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6pPr>
      <a:lvl7pPr marL="2801477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7pPr>
      <a:lvl8pPr marL="323247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8pPr>
      <a:lvl9pPr marL="3663470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1pPr>
      <a:lvl2pPr marL="430997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2pPr>
      <a:lvl3pPr marL="861993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292990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4pPr>
      <a:lvl5pPr marL="1723986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5pPr>
      <a:lvl6pPr marL="2154983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6pPr>
      <a:lvl7pPr marL="2585979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7pPr>
      <a:lvl8pPr marL="3016975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8pPr>
      <a:lvl9pPr marL="3447971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hyperlink" Target="http://www.moreheadstate.edu/" TargetMode="External"/><Relationship Id="rId7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reheadstate.edu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11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emf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2.jpe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3.xml"/><Relationship Id="rId6" Type="http://schemas.microsoft.com/office/2007/relationships/hdphoto" Target="../media/hdphoto2.wdp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microsoft.com/office/2007/relationships/hdphoto" Target="../media/hdphoto5.wdp"/><Relationship Id="rId3" Type="http://schemas.openxmlformats.org/officeDocument/2006/relationships/image" Target="../media/image48.png"/><Relationship Id="rId7" Type="http://schemas.openxmlformats.org/officeDocument/2006/relationships/image" Target="../media/image50.emf"/><Relationship Id="rId12" Type="http://schemas.openxmlformats.org/officeDocument/2006/relationships/image" Target="../media/image55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4.xml"/><Relationship Id="rId6" Type="http://schemas.microsoft.com/office/2007/relationships/hdphoto" Target="../media/hdphoto4.wdp"/><Relationship Id="rId11" Type="http://schemas.openxmlformats.org/officeDocument/2006/relationships/image" Target="../media/image54.jpeg"/><Relationship Id="rId5" Type="http://schemas.openxmlformats.org/officeDocument/2006/relationships/image" Target="../media/image49.png"/><Relationship Id="rId10" Type="http://schemas.openxmlformats.org/officeDocument/2006/relationships/image" Target="../media/image53.jpeg"/><Relationship Id="rId4" Type="http://schemas.microsoft.com/office/2007/relationships/hdphoto" Target="../media/hdphoto3.wdp"/><Relationship Id="rId9" Type="http://schemas.openxmlformats.org/officeDocument/2006/relationships/image" Target="../media/image5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4.xml"/><Relationship Id="rId6" Type="http://schemas.microsoft.com/office/2007/relationships/hdphoto" Target="../media/hdphoto6.wdp"/><Relationship Id="rId5" Type="http://schemas.openxmlformats.org/officeDocument/2006/relationships/image" Target="../media/image57.png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0.jpeg"/><Relationship Id="rId5" Type="http://schemas.openxmlformats.org/officeDocument/2006/relationships/image" Target="../media/image59.emf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62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6.pn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5.png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4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39.png"/><Relationship Id="rId7" Type="http://schemas.openxmlformats.org/officeDocument/2006/relationships/image" Target="../media/image70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7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ight Arrow 19"/>
          <p:cNvSpPr/>
          <p:nvPr/>
        </p:nvSpPr>
        <p:spPr>
          <a:xfrm rot="16200000">
            <a:off x="6057900" y="2324100"/>
            <a:ext cx="3276600" cy="10668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0800000">
            <a:off x="3048000" y="2375027"/>
            <a:ext cx="685800" cy="9144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5334000" y="533400"/>
            <a:ext cx="685800" cy="9144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0800000">
            <a:off x="2209800" y="457200"/>
            <a:ext cx="685800" cy="977772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0800000">
            <a:off x="5715000" y="2362200"/>
            <a:ext cx="685800" cy="9906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133879" y="3823642"/>
            <a:ext cx="6076421" cy="430183"/>
          </a:xfrm>
        </p:spPr>
        <p:txBody>
          <a:bodyPr/>
          <a:lstStyle/>
          <a:p>
            <a:r>
              <a:rPr lang="en-US" sz="2000" dirty="0">
                <a:latin typeface="Calibri" pitchFamily="34" charset="0"/>
              </a:rPr>
              <a:t>Deep Space Station 17: A University-Operated Affiliated Node on the NASA Deep Space Network for Interplanetary Small Satellite Missions</a:t>
            </a:r>
            <a:endParaRPr lang="en-US" sz="2000" dirty="0"/>
          </a:p>
        </p:txBody>
      </p:sp>
      <p:pic>
        <p:nvPicPr>
          <p:cNvPr id="5" name="Picture 2" descr="Official EASS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0" y="5887693"/>
            <a:ext cx="999191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Morehead State Universit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6172200"/>
            <a:ext cx="3342135" cy="525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>
          <a:xfrm>
            <a:off x="533400" y="5486400"/>
            <a:ext cx="7498993" cy="804438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Tim Pham</a:t>
            </a:r>
            <a:r>
              <a:rPr lang="en-US" sz="1600" dirty="0"/>
              <a:t>, Jay Wyatt (JPL)</a:t>
            </a:r>
          </a:p>
          <a:p>
            <a:pPr algn="ctr"/>
            <a:r>
              <a:rPr lang="en-US" sz="1600" dirty="0"/>
              <a:t>Ben Malphrus, Jeff </a:t>
            </a:r>
            <a:r>
              <a:rPr lang="en-US" sz="1600" dirty="0" err="1"/>
              <a:t>Kruth</a:t>
            </a:r>
            <a:r>
              <a:rPr lang="en-US" sz="1600" dirty="0"/>
              <a:t> (MSU)</a:t>
            </a:r>
          </a:p>
        </p:txBody>
      </p:sp>
      <p:pic>
        <p:nvPicPr>
          <p:cNvPr id="8" name="Picture 4" descr="C:\Users\SSCDIR\Desktop\SSC Promotional\New 21 Meter Photo cropped.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499706" cy="3101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06362" y="135742"/>
            <a:ext cx="2620973" cy="1753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223267" y="4999970"/>
            <a:ext cx="50675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alibri" pitchFamily="34" charset="0"/>
              </a:rPr>
              <a:t>Briefing for </a:t>
            </a:r>
            <a:r>
              <a:rPr lang="en-US" dirty="0" smtClean="0">
                <a:solidFill>
                  <a:srgbClr val="0000FF"/>
                </a:solidFill>
                <a:latin typeface="Calibri" pitchFamily="34" charset="0"/>
              </a:rPr>
              <a:t>the Interplanetary </a:t>
            </a:r>
            <a:r>
              <a:rPr lang="en-US" dirty="0" err="1" smtClean="0">
                <a:solidFill>
                  <a:srgbClr val="0000FF"/>
                </a:solidFill>
                <a:latin typeface="Calibri" pitchFamily="34" charset="0"/>
              </a:rPr>
              <a:t>Smallsat</a:t>
            </a:r>
            <a:r>
              <a:rPr lang="en-US" dirty="0" smtClean="0">
                <a:solidFill>
                  <a:srgbClr val="0000FF"/>
                </a:solidFill>
                <a:latin typeface="Calibri" pitchFamily="34" charset="0"/>
              </a:rPr>
              <a:t> Conference</a:t>
            </a:r>
            <a:endParaRPr lang="en-US" sz="500" dirty="0">
              <a:latin typeface="Calibri" pitchFamily="34" charset="0"/>
            </a:endParaRPr>
          </a:p>
          <a:p>
            <a:r>
              <a:rPr lang="en-US" sz="1400" dirty="0" smtClean="0">
                <a:latin typeface="Calibri" pitchFamily="34" charset="0"/>
              </a:rPr>
              <a:t>May 2, 2022</a:t>
            </a:r>
            <a:endParaRPr lang="en-US" sz="1400" dirty="0">
              <a:latin typeface="Calibri" pitchFamily="34" charset="0"/>
            </a:endParaRPr>
          </a:p>
        </p:txBody>
      </p:sp>
      <p:pic>
        <p:nvPicPr>
          <p:cNvPr id="13" name="Picture 12" descr="CDSCC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9363" y="76200"/>
            <a:ext cx="2738437" cy="167322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4" name="Picture 13" descr="mdscc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3884612"/>
            <a:ext cx="2741612" cy="167798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5" name="Picture 14" descr="GDSCC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990725"/>
            <a:ext cx="2741612" cy="166687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6" name="Picture 4" descr="D2008_0924_R0027sm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018916"/>
            <a:ext cx="2438400" cy="1622134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Placeholder 1"/>
          <p:cNvSpPr txBox="1">
            <a:spLocks/>
          </p:cNvSpPr>
          <p:nvPr/>
        </p:nvSpPr>
        <p:spPr>
          <a:xfrm>
            <a:off x="3917029" y="5846181"/>
            <a:ext cx="7498993" cy="80443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1200" baseline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364799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54276" name="Picture 4" descr="New_Antenna_and_Night_Sky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0" y="-228600"/>
            <a:ext cx="9144000" cy="737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8517" name="Rectangle 5"/>
          <p:cNvSpPr>
            <a:spLocks noChangeArrowheads="1"/>
          </p:cNvSpPr>
          <p:nvPr/>
        </p:nvSpPr>
        <p:spPr bwMode="auto">
          <a:xfrm>
            <a:off x="152400" y="4648200"/>
            <a:ext cx="8991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Specifications by MSU faculty with </a:t>
            </a: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NASA assistance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Dual Purpose Instrument</a:t>
            </a:r>
          </a:p>
          <a:p>
            <a:pPr lvl="1"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Ground Station for </a:t>
            </a:r>
            <a:r>
              <a:rPr lang="en-US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Smallsats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Radio Telescope for Astronomy Research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Built and Installed by </a:t>
            </a:r>
            <a:r>
              <a:rPr lang="en-US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VertexRSI</a:t>
            </a: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(General Dynamics)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Operational in 2006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Program Funded by AES in 2016 to Upgrade for DSN Compatibility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279400" y="0"/>
            <a:ext cx="7543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21 Meter Space Tracking Antenna</a:t>
            </a:r>
          </a:p>
          <a:p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at Morehead State University</a:t>
            </a:r>
          </a:p>
        </p:txBody>
      </p:sp>
      <p:pic>
        <p:nvPicPr>
          <p:cNvPr id="7" name="Picture 5" descr="Morehead State Universit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47079" y="6554409"/>
            <a:ext cx="2802241" cy="44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76803" name="Picture 3" descr="Fo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209550" y="4243707"/>
            <a:ext cx="87249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The Morehead State University Ground Station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Relatively Quiet RFI Environment in Eastern Kentucky 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21 m Ground Station (few in the US large enough for DSN Work)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Staff Experienced in Mission Operations</a:t>
            </a:r>
          </a:p>
          <a:p>
            <a:pPr algn="l">
              <a:spcBef>
                <a:spcPts val="600"/>
              </a:spcBef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Caveats: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There is weather in Kentucky!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University-based Asset- with Single String Instrumentation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699504" y="4756368"/>
            <a:ext cx="2177796" cy="1837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4359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CIMG37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0"/>
            <a:ext cx="9677400" cy="725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5" name="Rectangle 3"/>
          <p:cNvSpPr>
            <a:spLocks noGrp="1" noChangeArrowheads="1"/>
          </p:cNvSpPr>
          <p:nvPr>
            <p:ph type="title"/>
          </p:nvPr>
        </p:nvSpPr>
        <p:spPr>
          <a:xfrm>
            <a:off x="990600" y="76200"/>
            <a:ext cx="76962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21 M </a:t>
            </a:r>
            <a:r>
              <a:rPr lang="en-US" dirty="0" smtClean="0"/>
              <a:t>Operations</a:t>
            </a:r>
            <a:br>
              <a:rPr lang="en-US" dirty="0" smtClean="0"/>
            </a:br>
            <a:r>
              <a:rPr lang="en-US" sz="3100" dirty="0" smtClean="0"/>
              <a:t>Pre-DSN Compatibility Upgrade</a:t>
            </a:r>
            <a:endParaRPr lang="en-US" sz="3100" dirty="0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973262"/>
            <a:ext cx="5105400" cy="4302125"/>
          </a:xfrm>
        </p:spPr>
        <p:txBody>
          <a:bodyPr>
            <a:normAutofit lnSpcReduction="10000"/>
          </a:bodyPr>
          <a:lstStyle/>
          <a:p>
            <a:pPr marL="469900" indent="-469900"/>
            <a:r>
              <a:rPr lang="en-US" sz="2800" dirty="0">
                <a:solidFill>
                  <a:srgbClr val="292929"/>
                </a:solidFill>
              </a:rPr>
              <a:t>Satellite Ground Station for Morehead State </a:t>
            </a:r>
            <a:r>
              <a:rPr lang="en-US" sz="2800" dirty="0" err="1">
                <a:solidFill>
                  <a:srgbClr val="292929"/>
                </a:solidFill>
              </a:rPr>
              <a:t>SmallSat</a:t>
            </a:r>
            <a:r>
              <a:rPr lang="en-US" sz="2800" dirty="0">
                <a:solidFill>
                  <a:srgbClr val="292929"/>
                </a:solidFill>
              </a:rPr>
              <a:t> Missions and Others</a:t>
            </a:r>
          </a:p>
          <a:p>
            <a:pPr marL="469900" indent="-469900"/>
            <a:r>
              <a:rPr lang="en-US" sz="2800" dirty="0">
                <a:solidFill>
                  <a:srgbClr val="C00000"/>
                </a:solidFill>
              </a:rPr>
              <a:t>JPL ASTERIA Ground Station</a:t>
            </a:r>
          </a:p>
          <a:p>
            <a:pPr marL="469900" indent="-469900" eaLnBrk="1" hangingPunct="1"/>
            <a:r>
              <a:rPr lang="en-US" sz="2800" dirty="0">
                <a:solidFill>
                  <a:srgbClr val="292929"/>
                </a:solidFill>
              </a:rPr>
              <a:t>Radio Telescope Mode for Research in Astrophysics</a:t>
            </a:r>
          </a:p>
          <a:p>
            <a:pPr marL="469900" indent="-469900" eaLnBrk="1" hangingPunct="1"/>
            <a:r>
              <a:rPr lang="en-US" sz="2800" dirty="0">
                <a:solidFill>
                  <a:srgbClr val="0070C0"/>
                </a:solidFill>
              </a:rPr>
              <a:t>Test-Bed for Experimental Communication Systems and Processes- DTN, Autonomous Ops, </a:t>
            </a:r>
            <a:r>
              <a:rPr lang="en-US" sz="2800" dirty="0" smtClean="0">
                <a:solidFill>
                  <a:srgbClr val="0070C0"/>
                </a:solidFill>
              </a:rPr>
              <a:t>OMSPA</a:t>
            </a: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3600" dirty="0">
              <a:solidFill>
                <a:srgbClr val="29292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www.nasa.gov/sites/default/files/thumbnails/image/lunah-map-spacecraft.png"/>
          <p:cNvPicPr>
            <a:picLocks noChangeAspect="1" noChangeArrowheads="1"/>
          </p:cNvPicPr>
          <p:nvPr/>
        </p:nvPicPr>
        <p:blipFill rotWithShape="1">
          <a:blip r:embed="rId2" cstate="print"/>
          <a:srcRect l="63130" t="23821" r="13681" b="43418"/>
          <a:stretch/>
        </p:blipFill>
        <p:spPr bwMode="auto">
          <a:xfrm>
            <a:off x="276153" y="1062869"/>
            <a:ext cx="1619394" cy="1631571"/>
          </a:xfrm>
          <a:prstGeom prst="rect">
            <a:avLst/>
          </a:prstGeom>
          <a:noFill/>
        </p:spPr>
      </p:pic>
      <p:pic>
        <p:nvPicPr>
          <p:cNvPr id="9" name="Picture 6" descr="https://www.nasa.gov/sites/default/files/thumbnails/image/biosentinel_in_space.png"/>
          <p:cNvPicPr>
            <a:picLocks noChangeAspect="1" noChangeArrowheads="1"/>
          </p:cNvPicPr>
          <p:nvPr/>
        </p:nvPicPr>
        <p:blipFill rotWithShape="1">
          <a:blip r:embed="rId3" cstate="print"/>
          <a:srcRect l="22877" r="16699"/>
          <a:stretch/>
        </p:blipFill>
        <p:spPr bwMode="auto">
          <a:xfrm>
            <a:off x="7010400" y="1203731"/>
            <a:ext cx="2052320" cy="1910756"/>
          </a:xfrm>
          <a:prstGeom prst="rect">
            <a:avLst/>
          </a:prstGeom>
          <a:noFill/>
        </p:spPr>
      </p:pic>
      <p:pic>
        <p:nvPicPr>
          <p:cNvPr id="214019" name="Picture 3" descr="Resultado de imagen de lunar polar hydrogen mapper lunar flashlight"/>
          <p:cNvPicPr>
            <a:picLocks noChangeAspect="1" noChangeArrowheads="1"/>
          </p:cNvPicPr>
          <p:nvPr/>
        </p:nvPicPr>
        <p:blipFill rotWithShape="1">
          <a:blip r:embed="rId4" cstate="print"/>
          <a:srcRect b="9414"/>
          <a:stretch/>
        </p:blipFill>
        <p:spPr bwMode="auto">
          <a:xfrm>
            <a:off x="1336525" y="3124647"/>
            <a:ext cx="7807475" cy="3713033"/>
          </a:xfrm>
          <a:prstGeom prst="rect">
            <a:avLst/>
          </a:prstGeom>
          <a:noFill/>
        </p:spPr>
      </p:pic>
      <p:pic>
        <p:nvPicPr>
          <p:cNvPr id="106501" name="Picture 3" descr="SSC_Eaglin_Logo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207544"/>
            <a:ext cx="914400" cy="904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0" name="Picture 2" descr="Official EASS 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156331"/>
            <a:ext cx="914400" cy="9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498" name="Title 1"/>
          <p:cNvSpPr>
            <a:spLocks noGrp="1"/>
          </p:cNvSpPr>
          <p:nvPr>
            <p:ph type="ctrTitle"/>
          </p:nvPr>
        </p:nvSpPr>
        <p:spPr>
          <a:xfrm>
            <a:off x="1104900" y="35303"/>
            <a:ext cx="6934200" cy="1366459"/>
          </a:xfrm>
        </p:spPr>
        <p:txBody>
          <a:bodyPr/>
          <a:lstStyle/>
          <a:p>
            <a:r>
              <a:rPr lang="en-US" sz="2800">
                <a:solidFill>
                  <a:schemeClr val="bg1"/>
                </a:solidFill>
                <a:latin typeface="Calibri" pitchFamily="34" charset="0"/>
              </a:rPr>
              <a:t>A New Era of Planetary Exploration </a:t>
            </a:r>
            <a:br>
              <a:rPr lang="en-US" sz="280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2800">
                <a:solidFill>
                  <a:schemeClr val="bg1"/>
                </a:solidFill>
                <a:latin typeface="Calibri" pitchFamily="34" charset="0"/>
              </a:rPr>
              <a:t>with Small Satellite Platforms</a:t>
            </a:r>
          </a:p>
        </p:txBody>
      </p:sp>
      <p:sp>
        <p:nvSpPr>
          <p:cNvPr id="106499" name="Subtitle 2"/>
          <p:cNvSpPr>
            <a:spLocks noGrp="1"/>
          </p:cNvSpPr>
          <p:nvPr>
            <p:ph type="subTitle" idx="1"/>
          </p:nvPr>
        </p:nvSpPr>
        <p:spPr>
          <a:xfrm>
            <a:off x="1502719" y="1948140"/>
            <a:ext cx="6400800" cy="1752600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History was Made in 2018 with the Launch of </a:t>
            </a:r>
            <a:r>
              <a:rPr lang="en-US" sz="1600" err="1">
                <a:solidFill>
                  <a:schemeClr val="bg1"/>
                </a:solidFill>
                <a:latin typeface="Calibri" pitchFamily="34" charset="0"/>
              </a:rPr>
              <a:t>MarCO</a:t>
            </a: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 A and  their subsequent success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Artemis 1 will Launch 13 Interplanetary CubeSats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Numerous Interplanetary </a:t>
            </a:r>
            <a:r>
              <a:rPr lang="en-US" sz="1600" err="1">
                <a:solidFill>
                  <a:schemeClr val="bg1"/>
                </a:solidFill>
                <a:latin typeface="Calibri" pitchFamily="34" charset="0"/>
              </a:rPr>
              <a:t>SmallSat</a:t>
            </a: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 Missions are in Planning (PSDS3 Studies, Others at NASA Centers and in the Private Sector)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All Need Deep Space Communications and Ranging Support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DSN is Heavily Subscribed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Idea Emerged to Utilize Large Aperture non-NASA Assets*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This Project Represents the Prototype Experiment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294" y="1112510"/>
            <a:ext cx="3666136" cy="902107"/>
          </a:xfrm>
          <a:prstGeom prst="rect">
            <a:avLst/>
          </a:prstGeom>
        </p:spPr>
      </p:pic>
      <p:pic>
        <p:nvPicPr>
          <p:cNvPr id="1026" name="Picture 2" descr="Image result for MarCO Cubesat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591" y="3544694"/>
            <a:ext cx="2385767" cy="186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02400" y="6291606"/>
            <a:ext cx="239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 Suggested by Rob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Staehle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JPL in 2014</a:t>
            </a:r>
          </a:p>
        </p:txBody>
      </p:sp>
    </p:spTree>
    <p:extLst>
      <p:ext uri="{BB962C8B-B14F-4D97-AF65-F5344CB8AC3E}">
        <p14:creationId xmlns:p14="http://schemas.microsoft.com/office/powerpoint/2010/main" val="166395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78873" y="0"/>
            <a:ext cx="8312727" cy="73152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DSS-17 Affiliated Station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259541" y="2401299"/>
            <a:ext cx="1598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solidFill>
                  <a:prstClr val="white"/>
                </a:solidFill>
                <a:latin typeface="Calibri"/>
              </a:rPr>
              <a:t>Fig. 1:  LH2 Tank Installed at Test Site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26442" y="4826452"/>
            <a:ext cx="1073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prstClr val="white"/>
                </a:solidFill>
                <a:latin typeface="Calibri"/>
              </a:rPr>
              <a:t>Fig. 3new:  C&amp;C Trailer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82574"/>
            <a:ext cx="9171181" cy="4382432"/>
          </a:xfrm>
          <a:prstGeom prst="rect">
            <a:avLst/>
          </a:prstGeom>
        </p:spPr>
      </p:pic>
      <p:pic>
        <p:nvPicPr>
          <p:cNvPr id="12" name="Picture 11" descr="AES_logo_fina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468" y="52152"/>
            <a:ext cx="610132" cy="610132"/>
          </a:xfrm>
          <a:prstGeom prst="rect">
            <a:avLst/>
          </a:prstGeom>
        </p:spPr>
      </p:pic>
      <p:pic>
        <p:nvPicPr>
          <p:cNvPr id="1026" name="Picture 2" descr="C:\Users\Ben Malphrus\Desktop\SSC Promotional\New 21 Meter Photo cropped.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8290" y="5096580"/>
            <a:ext cx="1330872" cy="1761420"/>
          </a:xfrm>
          <a:prstGeom prst="rect">
            <a:avLst/>
          </a:prstGeom>
          <a:noFill/>
        </p:spPr>
      </p:pic>
      <p:pic>
        <p:nvPicPr>
          <p:cNvPr id="4098" name="Picture 2" descr="View of the Canberra Complex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8" t="926" r="2906" b="-926"/>
          <a:stretch/>
        </p:blipFill>
        <p:spPr bwMode="auto">
          <a:xfrm>
            <a:off x="123048" y="5096580"/>
            <a:ext cx="1786603" cy="176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iew of the Canberra Complex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38" y="5105266"/>
            <a:ext cx="2308068" cy="176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SN Australian complex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1" t="733" r="-1773" b="-733"/>
          <a:stretch/>
        </p:blipFill>
        <p:spPr bwMode="auto">
          <a:xfrm>
            <a:off x="5633976" y="5115128"/>
            <a:ext cx="2018319" cy="177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DSN.  CDSCC Canberra, Australia.  September 199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290" y="5115128"/>
            <a:ext cx="1484710" cy="176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712194" cy="712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94" y="52151"/>
            <a:ext cx="704895" cy="704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96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40000"/>
                <a:satMod val="350000"/>
              </a:schemeClr>
            </a:gs>
            <a:gs pos="44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3C07D2-D7E6-42E4-9E67-C554BE71D772}"/>
              </a:ext>
            </a:extLst>
          </p:cNvPr>
          <p:cNvCxnSpPr>
            <a:cxnSpLocks/>
          </p:cNvCxnSpPr>
          <p:nvPr/>
        </p:nvCxnSpPr>
        <p:spPr>
          <a:xfrm flipV="1">
            <a:off x="0" y="901714"/>
            <a:ext cx="9144000" cy="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C:\Users\SSCDIR\Desktop\SSC_Patch_Best_wo_text.gif">
            <a:extLst>
              <a:ext uri="{FF2B5EF4-FFF2-40B4-BE49-F238E27FC236}">
                <a16:creationId xmlns:a16="http://schemas.microsoft.com/office/drawing/2014/main" id="{B0BD4B62-452F-4E1D-9AAE-7670EAB8B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820" y="-1"/>
            <a:ext cx="853181" cy="85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5B317E-100C-424E-9B45-750A65A69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541" y="176631"/>
            <a:ext cx="1091279" cy="4999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281B414-2637-4197-A7C9-CA2F18283F1F}"/>
              </a:ext>
            </a:extLst>
          </p:cNvPr>
          <p:cNvSpPr txBox="1"/>
          <p:nvPr/>
        </p:nvSpPr>
        <p:spPr>
          <a:xfrm>
            <a:off x="0" y="211144"/>
            <a:ext cx="914400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AES Program: 21m DSN Station (DSS-17)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573EA1-2F7B-4713-A5AB-8558D94C1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35" b="92478" l="9848" r="89773">
                        <a14:foregroundMark x1="37500" y1="89823" x2="62121" y2="88053"/>
                        <a14:foregroundMark x1="47348" y1="92478" x2="57197" y2="92478"/>
                        <a14:foregroundMark x1="43182" y1="12389" x2="59470" y2="110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46358" y="39901"/>
            <a:ext cx="853182" cy="730376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1054C22-713B-4C1F-8593-49EC8A866C8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2400" y="914401"/>
          <a:ext cx="8839200" cy="5462694"/>
        </p:xfrm>
        <a:graphic>
          <a:graphicData uri="http://schemas.openxmlformats.org/drawingml/2006/table">
            <a:tbl>
              <a:tblPr/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96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latin typeface="+mn-lt"/>
                        </a:rPr>
                        <a:t>Project Description and Objectives</a:t>
                      </a:r>
                    </a:p>
                    <a:p>
                      <a:pPr marL="0" marR="0" lvl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Demonstrate a cost-effective process for expanding DSN capabilities by utilizing non-NASA assets to provide communication and navigation services to CubeSat missions to the Moon and inner solar system, thereby enabling interplanetary research with small spacecraft platforms.  DSS-17's Operational Philosophy is: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en-US" sz="1400" b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"A Class-D Ground Station Supporting Class D Interplanetary CubeSats"</a:t>
                      </a: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lvl="0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050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Technical Approach</a:t>
                      </a:r>
                    </a:p>
                    <a:p>
                      <a:pPr marL="168275" indent="-168275" algn="l">
                        <a:buFont typeface="Arial"/>
                        <a:buChar char="•"/>
                      </a:pPr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Develop and implement a strategy to </a:t>
                      </a:r>
                      <a:r>
                        <a:rPr lang="en-US" sz="140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transfer Deep Space Network (DSN) equipment, processes and protocols </a:t>
                      </a:r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to the MSU 21 m antenna system to enable integration into the DSN as an auxiliary station to support small spacecraft missions. </a:t>
                      </a:r>
                    </a:p>
                    <a:p>
                      <a:pPr marL="168275" indent="-168275" algn="l">
                        <a:buFont typeface="Arial"/>
                        <a:buChar char="•"/>
                      </a:pPr>
                      <a:r>
                        <a:rPr lang="en-US" sz="140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Implement deep space communications, tracking and navigation techniques </a:t>
                      </a:r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as well as adoption of CCSDS standards.</a:t>
                      </a:r>
                    </a:p>
                    <a:p>
                      <a:pPr marL="168275" indent="-168275" algn="l">
                        <a:buFont typeface="Arial"/>
                        <a:buChar char="•"/>
                      </a:pPr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Implement systems upgrades, conduct tests/demonstrations, and transition to an operational capability.</a:t>
                      </a: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96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Benefits</a:t>
                      </a:r>
                    </a:p>
                    <a:p>
                      <a:pPr marL="168275" indent="-168275" algn="l" rtl="0" eaLnBrk="1" latinLnBrk="0" hangingPunct="1">
                        <a:buFont typeface="Arial"/>
                        <a:buChar char="•"/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Serves as a test-case for other non-NASA ground stations to provide auxiliary deep space navigation and tracking support for interplanetary small spacecraft missions.  </a:t>
                      </a:r>
                    </a:p>
                    <a:p>
                      <a:pPr marL="168275" indent="-168275" algn="l" rtl="0" eaLnBrk="1" latinLnBrk="0" hangingPunct="1">
                        <a:buFont typeface="Arial"/>
                        <a:buChar char="•"/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Serves as an Experimental Station for Advanced DSN Communications Experiments</a:t>
                      </a:r>
                    </a:p>
                    <a:p>
                      <a:pPr marL="168275" indent="-168275" algn="l" defTabSz="456668" rtl="0" eaLnBrk="1" latinLnBrk="0" hangingPunct="1">
                        <a:buFont typeface="Arial"/>
                        <a:buChar char="•"/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Transparent</a:t>
                      </a:r>
                      <a:r>
                        <a:rPr lang="en-US" sz="1400" kern="1200" baseline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to Missions Being Supported</a:t>
                      </a:r>
                      <a:endParaRPr lang="en-US" sz="14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Targets</a:t>
                      </a:r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Full DSN Compatibility</a:t>
                      </a:r>
                      <a:r>
                        <a:rPr lang="en-US" sz="14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Scheduled by DSN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Support CCSDS-SLE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DSN Tracking and Ranging</a:t>
                      </a:r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Support Lunar, NEA, Lagrange Point Missions </a:t>
                      </a:r>
                      <a:endParaRPr lang="en-US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7BF44CA-1954-4AE5-BAA8-5503C8695F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4606" y="1000275"/>
            <a:ext cx="3346994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29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108828" y="220728"/>
            <a:ext cx="8835896" cy="818139"/>
          </a:xfrm>
        </p:spPr>
        <p:txBody>
          <a:bodyPr>
            <a:normAutofit/>
          </a:bodyPr>
          <a:lstStyle/>
          <a:p>
            <a:r>
              <a:rPr lang="en-US" sz="2639">
                <a:solidFill>
                  <a:schemeClr val="tx1"/>
                </a:solidFill>
                <a:latin typeface="Calibri" pitchFamily="34" charset="0"/>
              </a:rPr>
              <a:t>Morehead State University 21m Upgrade to DSN Compatibility Challenging Technical Implementation</a:t>
            </a:r>
            <a:endParaRPr lang="en-US" sz="2639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2E02E5-6D1C-024A-A9D6-742A1C8E90DD}"/>
              </a:ext>
            </a:extLst>
          </p:cNvPr>
          <p:cNvSpPr txBox="1"/>
          <p:nvPr/>
        </p:nvSpPr>
        <p:spPr>
          <a:xfrm>
            <a:off x="672813" y="1078214"/>
            <a:ext cx="2022220" cy="329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3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Cryogenic X-band Feed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5883ED-9C81-1C4E-A155-6E5564FD5934}"/>
              </a:ext>
            </a:extLst>
          </p:cNvPr>
          <p:cNvSpPr txBox="1"/>
          <p:nvPr/>
        </p:nvSpPr>
        <p:spPr>
          <a:xfrm>
            <a:off x="3665185" y="1051762"/>
            <a:ext cx="1885388" cy="329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3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Power Amplifier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25F6C8-DA74-454A-948C-2575E988D67F}"/>
              </a:ext>
            </a:extLst>
          </p:cNvPr>
          <p:cNvSpPr txBox="1"/>
          <p:nvPr/>
        </p:nvSpPr>
        <p:spPr>
          <a:xfrm>
            <a:off x="7255919" y="1125509"/>
            <a:ext cx="825867" cy="329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3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Ranging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2A1DDC-60F2-9D42-8C38-3D1EAA0BE018}"/>
              </a:ext>
            </a:extLst>
          </p:cNvPr>
          <p:cNvCxnSpPr>
            <a:cxnSpLocks/>
          </p:cNvCxnSpPr>
          <p:nvPr/>
        </p:nvCxnSpPr>
        <p:spPr>
          <a:xfrm>
            <a:off x="2912343" y="1235880"/>
            <a:ext cx="0" cy="5063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43B2DBE-13E8-924C-AF55-1C70149F1500}"/>
              </a:ext>
            </a:extLst>
          </p:cNvPr>
          <p:cNvCxnSpPr>
            <a:cxnSpLocks/>
          </p:cNvCxnSpPr>
          <p:nvPr/>
        </p:nvCxnSpPr>
        <p:spPr>
          <a:xfrm>
            <a:off x="6146345" y="1204130"/>
            <a:ext cx="0" cy="50720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5" y="1507415"/>
            <a:ext cx="2541521" cy="1906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5" b="13174"/>
          <a:stretch/>
        </p:blipFill>
        <p:spPr>
          <a:xfrm>
            <a:off x="6264497" y="1499406"/>
            <a:ext cx="2739393" cy="1661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4" descr="C:\Users\SSCDIR\Desktop\UHF Feed\432 Yagi Project\UHF Feed Pics\IMG_37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7682" y="4007590"/>
            <a:ext cx="2644087" cy="198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486" y="3900487"/>
            <a:ext cx="2607238" cy="18329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6337485" y="5782648"/>
            <a:ext cx="2607238" cy="506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DSS-17 Ranging Results- precision within +/-1 range unit (0.94 ns).  Implies 1 meter accuracy ranging at the Moon</a:t>
            </a:r>
          </a:p>
        </p:txBody>
      </p:sp>
      <p:pic>
        <p:nvPicPr>
          <p:cNvPr id="16" name="Content Placeholder 7"/>
          <p:cNvPicPr>
            <a:picLocks noGrp="1"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6"/>
          <a:stretch/>
        </p:blipFill>
        <p:spPr>
          <a:xfrm>
            <a:off x="2962915" y="1357689"/>
            <a:ext cx="3014639" cy="236122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417852" y="3585351"/>
            <a:ext cx="2355695" cy="506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DSS-17 Ranging Stability Results- measurement stability over &gt; 13 hours exceeds requirement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080" y="3461373"/>
            <a:ext cx="2355695" cy="506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Custom X-band feed is based on a cryogenically cooled LNA that operates at &lt;20K.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6076" y="6137070"/>
            <a:ext cx="2355695" cy="230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X-band Feed is located at the prime focus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83" t="60873" r="41174" b="17234"/>
          <a:stretch/>
        </p:blipFill>
        <p:spPr>
          <a:xfrm rot="5400000">
            <a:off x="3582297" y="4013016"/>
            <a:ext cx="2005606" cy="210524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621859" y="6082002"/>
            <a:ext cx="2355695" cy="230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kW High Power Amplifier under test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83063" y="3264100"/>
            <a:ext cx="2355695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Initial Transmit and Ranging laboratory tests proved successful</a:t>
            </a:r>
          </a:p>
        </p:txBody>
      </p:sp>
    </p:spTree>
    <p:extLst>
      <p:ext uri="{BB962C8B-B14F-4D97-AF65-F5344CB8AC3E}">
        <p14:creationId xmlns:p14="http://schemas.microsoft.com/office/powerpoint/2010/main" val="273499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"/>
          <p:cNvSpPr txBox="1">
            <a:spLocks/>
          </p:cNvSpPr>
          <p:nvPr/>
        </p:nvSpPr>
        <p:spPr>
          <a:xfrm>
            <a:off x="584200" y="0"/>
            <a:ext cx="8559800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Calibri"/>
              </a:rPr>
              <a:t>DSS-17 System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Architecture</a:t>
            </a:r>
          </a:p>
        </p:txBody>
      </p:sp>
      <p:pic>
        <p:nvPicPr>
          <p:cNvPr id="54" name="Picture 53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300" y="6271980"/>
            <a:ext cx="2833047" cy="607082"/>
          </a:xfrm>
          <a:prstGeom prst="rect">
            <a:avLst/>
          </a:prstGeom>
        </p:spPr>
      </p:pic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261" y="2097508"/>
            <a:ext cx="7280983" cy="402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-137653" y="5084249"/>
            <a:ext cx="12474408" cy="4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1A3AAC-E2B4-4E9F-A3E6-9355872CF3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859" y="918206"/>
            <a:ext cx="1304007" cy="1795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00DC47-764A-434F-9111-C74FDF93F20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4864" t="12421" r="4650" b="6737"/>
          <a:stretch/>
        </p:blipFill>
        <p:spPr>
          <a:xfrm>
            <a:off x="2027492" y="856342"/>
            <a:ext cx="1565485" cy="10116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590C07E-AF0F-48D3-A63F-B6B544682D6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8682" y="3505416"/>
            <a:ext cx="1057151" cy="1409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54" descr="E:\SSC Promotional\Labs\Control Room.jpg">
            <a:extLst>
              <a:ext uri="{FF2B5EF4-FFF2-40B4-BE49-F238E27FC236}">
                <a16:creationId xmlns:a16="http://schemas.microsoft.com/office/drawing/2014/main" id="{C6D101D1-252C-4CF3-AF5C-406FEE0F1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69" y="5344274"/>
            <a:ext cx="1348682" cy="904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18314A-E73E-4DC9-AEC9-A241D5AE9BB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16" y="863129"/>
            <a:ext cx="1205717" cy="904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121A838-8A59-41C3-BDA9-DE46213A3F47}"/>
              </a:ext>
            </a:extLst>
          </p:cNvPr>
          <p:cNvSpPr txBox="1"/>
          <p:nvPr/>
        </p:nvSpPr>
        <p:spPr>
          <a:xfrm>
            <a:off x="678105" y="4942884"/>
            <a:ext cx="12057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H- MASER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914009-5715-4DA5-8CD5-3E4FB53C9903}"/>
              </a:ext>
            </a:extLst>
          </p:cNvPr>
          <p:cNvSpPr txBox="1"/>
          <p:nvPr/>
        </p:nvSpPr>
        <p:spPr>
          <a:xfrm>
            <a:off x="375252" y="6350169"/>
            <a:ext cx="1709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Morehead State University Mission Operations Center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F54745-FEB2-43DB-87A8-90AB9486A359}"/>
              </a:ext>
            </a:extLst>
          </p:cNvPr>
          <p:cNvSpPr txBox="1"/>
          <p:nvPr/>
        </p:nvSpPr>
        <p:spPr>
          <a:xfrm>
            <a:off x="5195866" y="941133"/>
            <a:ext cx="81479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“Lite” Version of DSN Block 6 Exciter System Developed for Morehead State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F359E07-6CE3-434F-97DC-989BFD0899C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53" y="2188464"/>
            <a:ext cx="1205717" cy="904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A382398-AA4E-47D6-9FCD-D5539310A455}"/>
              </a:ext>
            </a:extLst>
          </p:cNvPr>
          <p:cNvSpPr txBox="1"/>
          <p:nvPr/>
        </p:nvSpPr>
        <p:spPr>
          <a:xfrm>
            <a:off x="315827" y="1816775"/>
            <a:ext cx="1396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Morehead State  21 m Antenna System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FB4EA6-166A-41FA-A397-B440021C4183}"/>
              </a:ext>
            </a:extLst>
          </p:cNvPr>
          <p:cNvSpPr txBox="1"/>
          <p:nvPr/>
        </p:nvSpPr>
        <p:spPr>
          <a:xfrm>
            <a:off x="375253" y="3159659"/>
            <a:ext cx="1396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Updated Cryogenic X-Band Feed</a:t>
            </a:r>
          </a:p>
        </p:txBody>
      </p:sp>
      <p:pic>
        <p:nvPicPr>
          <p:cNvPr id="1028" name="Picture 4" descr="Image result for jpl mission control">
            <a:extLst>
              <a:ext uri="{FF2B5EF4-FFF2-40B4-BE49-F238E27FC236}">
                <a16:creationId xmlns:a16="http://schemas.microsoft.com/office/drawing/2014/main" id="{1428B67D-DA40-470D-93E1-62DF0A43F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402" y="829700"/>
            <a:ext cx="2516743" cy="1570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E6E5AA3-A63E-4BF0-BC87-3BEB6E847088}"/>
              </a:ext>
            </a:extLst>
          </p:cNvPr>
          <p:cNvSpPr txBox="1"/>
          <p:nvPr/>
        </p:nvSpPr>
        <p:spPr>
          <a:xfrm>
            <a:off x="6165021" y="2429429"/>
            <a:ext cx="25793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Deep Space Operation Center- JPL Mission Control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73F9E2-3CEC-45BC-9016-36B989310335}"/>
              </a:ext>
            </a:extLst>
          </p:cNvPr>
          <p:cNvSpPr txBox="1"/>
          <p:nvPr/>
        </p:nvSpPr>
        <p:spPr>
          <a:xfrm>
            <a:off x="2027492" y="1833061"/>
            <a:ext cx="1597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21 m Antenna Control System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86F65CB-1CFD-4D19-89F2-2AC6664054E8}"/>
              </a:ext>
            </a:extLst>
          </p:cNvPr>
          <p:cNvCxnSpPr>
            <a:cxnSpLocks/>
          </p:cNvCxnSpPr>
          <p:nvPr/>
        </p:nvCxnSpPr>
        <p:spPr>
          <a:xfrm>
            <a:off x="3803904" y="718213"/>
            <a:ext cx="0" cy="1379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34297A4-9343-4DF0-91A3-71A1DAEE5EAC}"/>
              </a:ext>
            </a:extLst>
          </p:cNvPr>
          <p:cNvCxnSpPr>
            <a:cxnSpLocks/>
          </p:cNvCxnSpPr>
          <p:nvPr/>
        </p:nvCxnSpPr>
        <p:spPr>
          <a:xfrm>
            <a:off x="5896691" y="718213"/>
            <a:ext cx="0" cy="22810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65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76200" y="198226"/>
            <a:ext cx="9144000" cy="867834"/>
          </a:xfrm>
        </p:spPr>
        <p:txBody>
          <a:bodyPr>
            <a:normAutofit fontScale="85000" lnSpcReduction="20000"/>
          </a:bodyPr>
          <a:lstStyle/>
          <a:p>
            <a:r>
              <a:rPr lang="en-US" sz="3200"/>
              <a:t>Service Management Data Flow</a:t>
            </a:r>
          </a:p>
          <a:p>
            <a:r>
              <a:rPr lang="en-US" sz="3200"/>
              <a:t>For NASA Missions</a:t>
            </a:r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pic>
        <p:nvPicPr>
          <p:cNvPr id="135170" name="Picture 50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314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4" y="1307690"/>
            <a:ext cx="8471716" cy="4906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00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496339"/>
            <a:ext cx="3810000" cy="2649574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-150180" y="255433"/>
            <a:ext cx="9144000" cy="867834"/>
          </a:xfrm>
        </p:spPr>
        <p:txBody>
          <a:bodyPr>
            <a:normAutofit/>
          </a:bodyPr>
          <a:lstStyle/>
          <a:p>
            <a:r>
              <a:rPr lang="en-US" sz="3200" dirty="0"/>
              <a:t>IT Security and NMB Connection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57" y="1066800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IT Security and Network Connection Required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LAN Independent of University Network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Architecture Designed with JPL and CSO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Behind NASA Firewall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Designed by NASA JPL and CSO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Direct Connection to the NASA NMB</a:t>
            </a:r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lum bright="-20000" contrast="40000"/>
          </a:blip>
          <a:srcRect r="2431"/>
          <a:stretch/>
        </p:blipFill>
        <p:spPr>
          <a:xfrm>
            <a:off x="181253" y="2743200"/>
            <a:ext cx="5255580" cy="3900584"/>
          </a:xfrm>
          <a:prstGeom prst="rect">
            <a:avLst/>
          </a:prstGeom>
        </p:spPr>
      </p:pic>
      <p:pic>
        <p:nvPicPr>
          <p:cNvPr id="7170" name="Picture 54" descr="E:\SSC Promotional\Labs\Control Roo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495800"/>
            <a:ext cx="2939124" cy="197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73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96188" y="6492875"/>
            <a:ext cx="2133600" cy="365125"/>
          </a:xfrm>
        </p:spPr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DSS-17 Performance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-14212" y="5335227"/>
            <a:ext cx="91440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C:\Users\SSCDIR\Desktop\SSC Promotional\Pictures\Images- FedEx\DSC_08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553" y="5351530"/>
            <a:ext cx="2040178" cy="1351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SSCDIR\Desktop\UHF Feed\432 Yagi Project\UHF Feed Pics\IMG_37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04591" y="5435687"/>
            <a:ext cx="1691429" cy="1268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3" descr="C:\Users\SSCDIR\Desktop\UHF Feed\432 Yagi Project\UHF Feed Pics\IMG_37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2976" y="5425004"/>
            <a:ext cx="1691429" cy="1268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268238"/>
              </p:ext>
            </p:extLst>
          </p:nvPr>
        </p:nvGraphicFramePr>
        <p:xfrm>
          <a:off x="5049053" y="814519"/>
          <a:ext cx="3894269" cy="44202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7284">
                  <a:extLst>
                    <a:ext uri="{9D8B030D-6E8A-4147-A177-3AD203B41FA5}">
                      <a16:colId xmlns:a16="http://schemas.microsoft.com/office/drawing/2014/main" val="1947102284"/>
                    </a:ext>
                  </a:extLst>
                </a:gridCol>
                <a:gridCol w="1876985">
                  <a:extLst>
                    <a:ext uri="{9D8B030D-6E8A-4147-A177-3AD203B41FA5}">
                      <a16:colId xmlns:a16="http://schemas.microsoft.com/office/drawing/2014/main" val="2646003971"/>
                    </a:ext>
                  </a:extLst>
                </a:gridCol>
              </a:tblGrid>
              <a:tr h="4863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Performance Measure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DSS-17 Performance Metric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8665846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X-Band Frequency Range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7.0 – 8.5 GHz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7288536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LNA Temperature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&lt; 20 K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2883634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System Noise Temperature 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effectLst/>
                        </a:rPr>
                        <a:t>90 K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5299971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Antenna Gain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62.7 </a:t>
                      </a:r>
                      <a:r>
                        <a:rPr lang="en-GB" sz="1200" b="1" dirty="0" err="1">
                          <a:effectLst/>
                        </a:rPr>
                        <a:t>dBi</a:t>
                      </a:r>
                      <a:r>
                        <a:rPr lang="en-GB" sz="1200" b="1" dirty="0">
                          <a:effectLst/>
                        </a:rPr>
                        <a:t> (@8.4 GHz)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9053746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System Noise Spectral Density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&lt;-178 dBm/Hz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22169601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G/T at 5° Elevation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effectLst/>
                        </a:rPr>
                        <a:t>41.25 </a:t>
                      </a:r>
                      <a:r>
                        <a:rPr lang="en-GB" sz="1200" b="1" dirty="0">
                          <a:effectLst/>
                        </a:rPr>
                        <a:t>dB/K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954161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Time Standard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Hydrogen maser (1 ns/day)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2825571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EIRP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93.7 </a:t>
                      </a:r>
                      <a:r>
                        <a:rPr lang="en-GB" sz="1200" b="1" dirty="0" err="1">
                          <a:effectLst/>
                        </a:rPr>
                        <a:t>dBW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04301764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HPBW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0.115 </a:t>
                      </a:r>
                      <a:r>
                        <a:rPr lang="en-GB" sz="1200" b="1" dirty="0" err="1">
                          <a:effectLst/>
                        </a:rPr>
                        <a:t>deg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6279159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SLE Compliance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Yes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0428299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CCSDS Compliance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Yes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8131009"/>
                  </a:ext>
                </a:extLst>
              </a:tr>
              <a:tr h="5157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Forward Error Coding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Reed Solomon/Convolutional, Turbo, Low Density Parity Check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91346972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Radiometric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Angle, Doppler, Ranging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23994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01EC857-9F01-6546-9DD6-13336124F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300086"/>
              </p:ext>
            </p:extLst>
          </p:nvPr>
        </p:nvGraphicFramePr>
        <p:xfrm>
          <a:off x="275007" y="838813"/>
          <a:ext cx="4741502" cy="4389120"/>
        </p:xfrm>
        <a:graphic>
          <a:graphicData uri="http://schemas.openxmlformats.org/drawingml/2006/table">
            <a:tbl>
              <a:tblPr/>
              <a:tblGrid>
                <a:gridCol w="2370751">
                  <a:extLst>
                    <a:ext uri="{9D8B030D-6E8A-4147-A177-3AD203B41FA5}">
                      <a16:colId xmlns:a16="http://schemas.microsoft.com/office/drawing/2014/main" val="4188288789"/>
                    </a:ext>
                  </a:extLst>
                </a:gridCol>
                <a:gridCol w="2370751">
                  <a:extLst>
                    <a:ext uri="{9D8B030D-6E8A-4147-A177-3AD203B41FA5}">
                      <a16:colId xmlns:a16="http://schemas.microsoft.com/office/drawing/2014/main" val="3273473973"/>
                    </a:ext>
                  </a:extLst>
                </a:gridCol>
              </a:tblGrid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Parameter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Measured Values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423499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Axis Slew Velocity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586140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3.0 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156206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1.6 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222702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Polarization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0.7 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570449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Axis Acceleration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64090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 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1.0 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616336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0.6 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810323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Travel Range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45758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± 269.8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863342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1.0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to 90.3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983209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Polarization Range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± 90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088993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Pointing Accuracy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0.005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RMS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644807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Tracking Accuracy 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0.0004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RMS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034880"/>
                  </a:ext>
                </a:extLst>
              </a:tr>
              <a:tr h="272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Aperture </a:t>
                      </a:r>
                      <a:r>
                        <a:rPr kumimoji="0" lang="fr-F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Efficiency</a:t>
                      </a:r>
                      <a:r>
                        <a:rPr kumimoji="0" 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η</a:t>
                      </a:r>
                      <a:r>
                        <a:rPr kumimoji="0" 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(L/Ku)</a:t>
                      </a:r>
                      <a:endParaRPr kumimoji="0" lang="fr-F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0.653/0.563</a:t>
                      </a:r>
                      <a:endParaRPr kumimoji="0" lang="fr-F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948858"/>
                  </a:ext>
                </a:extLst>
              </a:tr>
              <a:tr h="272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Surface Tolerance @ 35 mph wind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&lt; 0.020” RMS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18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3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228600" y="251139"/>
            <a:ext cx="9144000" cy="867834"/>
          </a:xfrm>
        </p:spPr>
        <p:txBody>
          <a:bodyPr>
            <a:normAutofit/>
          </a:bodyPr>
          <a:lstStyle/>
          <a:p>
            <a:r>
              <a:rPr lang="en-US" sz="2800" dirty="0"/>
              <a:t>COMPARISON to 34m BWG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9323" y="836193"/>
            <a:ext cx="8613934" cy="27946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/>
              </a:rPr>
              <a:t>G/T: 10 dB less (~ 5 dB less Gain, 5 dB higher noise temperature)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/>
              </a:rPr>
              <a:t>EIRP:    92.7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/>
              </a:rPr>
              <a:t>dBW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/>
              </a:rPr>
              <a:t> vs. 110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/>
              </a:rPr>
              <a:t>dBW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/>
              </a:rPr>
              <a:t> (1 kW PA vs 20 kW PA)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/>
              </a:rPr>
              <a:t>Ranging Accuracy: 1 m (1 sigma accuracy)  vs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1 m (1 sigma accuracy)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7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pic>
        <p:nvPicPr>
          <p:cNvPr id="5" name="Picture 5" descr="A picture containing object, outdoor, telescope, mountain&#10;&#10;Description automatically generated">
            <a:extLst>
              <a:ext uri="{FF2B5EF4-FFF2-40B4-BE49-F238E27FC236}">
                <a16:creationId xmlns:a16="http://schemas.microsoft.com/office/drawing/2014/main" id="{294FE62B-6666-4D72-8BC6-D56136E80A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695" r="19058" b="-364"/>
          <a:stretch/>
        </p:blipFill>
        <p:spPr>
          <a:xfrm>
            <a:off x="4117063" y="2151585"/>
            <a:ext cx="4386507" cy="4116585"/>
          </a:xfrm>
          <a:prstGeom prst="rect">
            <a:avLst/>
          </a:prstGeom>
        </p:spPr>
      </p:pic>
      <p:pic>
        <p:nvPicPr>
          <p:cNvPr id="6" name="Picture 8" descr="A picture containing object, outdoor, telescope, sitting&#10;&#10;Description automatically generated">
            <a:extLst>
              <a:ext uri="{FF2B5EF4-FFF2-40B4-BE49-F238E27FC236}">
                <a16:creationId xmlns:a16="http://schemas.microsoft.com/office/drawing/2014/main" id="{F4BF3F41-BFE2-4202-9682-CEF44F1802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795" y="2156892"/>
            <a:ext cx="3116655" cy="412857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0276DC-5EA8-45C6-825C-D727A9DB8661}"/>
              </a:ext>
            </a:extLst>
          </p:cNvPr>
          <p:cNvCxnSpPr>
            <a:cxnSpLocks/>
          </p:cNvCxnSpPr>
          <p:nvPr/>
        </p:nvCxnSpPr>
        <p:spPr>
          <a:xfrm>
            <a:off x="1219200" y="757723"/>
            <a:ext cx="6813067" cy="4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35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76199" y="198966"/>
            <a:ext cx="9144000" cy="867834"/>
          </a:xfrm>
        </p:spPr>
        <p:txBody>
          <a:bodyPr>
            <a:normAutofit/>
          </a:bodyPr>
          <a:lstStyle/>
          <a:p>
            <a:r>
              <a:rPr lang="en-US" sz="3600" dirty="0"/>
              <a:t>Performance </a:t>
            </a:r>
            <a:r>
              <a:rPr lang="en-US" sz="3600" dirty="0" smtClean="0"/>
              <a:t>Metrics </a:t>
            </a:r>
            <a:endParaRPr lang="en-US" sz="1800" dirty="0"/>
          </a:p>
        </p:txBody>
      </p:sp>
      <p:pic>
        <p:nvPicPr>
          <p:cNvPr id="7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60222E-7FD7-4F7B-8400-B7CA5179ABC9}"/>
              </a:ext>
            </a:extLst>
          </p:cNvPr>
          <p:cNvSpPr/>
          <p:nvPr/>
        </p:nvSpPr>
        <p:spPr>
          <a:xfrm>
            <a:off x="762000" y="948945"/>
            <a:ext cx="7813589" cy="571008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Morehead State University and DSN/JPL teams performed the following set of tests to empirically determine the performance of DSS-17:</a:t>
            </a:r>
          </a:p>
          <a:p>
            <a:pPr>
              <a:lnSpc>
                <a:spcPct val="107000"/>
              </a:lnSpc>
            </a:pPr>
            <a:endParaRPr lang="en-US" sz="1000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G/T as a function of elevation (from 0° to 90°  in 5° intervals)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SNT as a function of elevation (from 0° to 90°  in 5° intervals)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EIRP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Pointing and Tracking Error Measurements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Telemetry Tracking of S/C:  Chart that includes Coding and Modulation Tests- examples from Missions; Telemetry Data Capability (Capture Rates and grades)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Commanding (DTT locks to carrier and sub-carrier, measure variations, command verification.  Confirm that USG generates signals of X, at a bit rate of Y)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Radiometric Measurements- Ranging Data- loop back test with command</a:t>
            </a: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Stability of Ranging Measurements - STEREO A 3-Way</a:t>
            </a: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Doppler Noise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8) Horizon Mask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9) Operational Tests (retrieval of predicts, achieving carrier and symbol lock, etc.) Reference 4 and 6, Spacecraft Tracks (SNR, data rates, modulation schemes, etc.)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0276DC-5EA8-45C6-825C-D727A9DB8661}"/>
              </a:ext>
            </a:extLst>
          </p:cNvPr>
          <p:cNvCxnSpPr>
            <a:cxnSpLocks/>
          </p:cNvCxnSpPr>
          <p:nvPr/>
        </p:nvCxnSpPr>
        <p:spPr>
          <a:xfrm>
            <a:off x="1219200" y="838848"/>
            <a:ext cx="6813067" cy="4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03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76200" y="198226"/>
            <a:ext cx="9144000" cy="867834"/>
          </a:xfrm>
        </p:spPr>
        <p:txBody>
          <a:bodyPr>
            <a:normAutofit/>
          </a:bodyPr>
          <a:lstStyle/>
          <a:p>
            <a:r>
              <a:rPr lang="en-US" sz="3200"/>
              <a:t>DSS-17 X-Band KPA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927220"/>
            <a:ext cx="762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X-Band Feed High Power TX Capability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CPI GEN IV Klystron PA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Frequency Range 7.9 - 8.4 GHz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Klystron Power Output 3.0 kW min. (64.77 dBm)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Gain at 3 KW = 77 dB, min.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Gain Stability vs. Time ±0.25 dB/24 hr. max. at constant drive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and temperature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Noise and Spurious =  -65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dBW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/4 kHz, 4.2 - 12.0 GHz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671774-5A31-4A87-9080-ED275A2F5C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83" t="60873" r="41174" b="17234"/>
          <a:stretch/>
        </p:blipFill>
        <p:spPr>
          <a:xfrm rot="5400000">
            <a:off x="5056586" y="3245520"/>
            <a:ext cx="3484979" cy="3642586"/>
          </a:xfrm>
          <a:prstGeom prst="rect">
            <a:avLst/>
          </a:prstGeom>
        </p:spPr>
      </p:pic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E8D479B4-A539-4248-BF64-08EB98112B79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6"/>
          <a:stretch/>
        </p:blipFill>
        <p:spPr>
          <a:xfrm>
            <a:off x="550880" y="3276217"/>
            <a:ext cx="4299901" cy="337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4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228600" y="251139"/>
            <a:ext cx="9144000" cy="867834"/>
          </a:xfrm>
        </p:spPr>
        <p:txBody>
          <a:bodyPr>
            <a:normAutofit/>
          </a:bodyPr>
          <a:lstStyle/>
          <a:p>
            <a:r>
              <a:rPr lang="en-US" sz="2800"/>
              <a:t>Ranging Accuracy Measurements</a:t>
            </a:r>
          </a:p>
        </p:txBody>
      </p:sp>
      <p:pic>
        <p:nvPicPr>
          <p:cNvPr id="7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14AE58-BC83-4F15-A309-66299E2A91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704" y="1108364"/>
            <a:ext cx="6444591" cy="45308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582DF76-F19D-4EB9-ACB8-E536EC671919}"/>
              </a:ext>
            </a:extLst>
          </p:cNvPr>
          <p:cNvSpPr txBox="1"/>
          <p:nvPr/>
        </p:nvSpPr>
        <p:spPr>
          <a:xfrm>
            <a:off x="1422400" y="5633049"/>
            <a:ext cx="6371895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DSS-17 Ranging Results (</a:t>
            </a:r>
            <a:r>
              <a:rPr lang="en-US" dirty="0" err="1"/>
              <a:t>Tx</a:t>
            </a:r>
            <a:r>
              <a:rPr lang="en-US" dirty="0"/>
              <a:t> Stability)- precision within +/-1 range unit (0.94 ns). Implies 1 meter accuracy ranging at the Moon Lab Test</a:t>
            </a:r>
          </a:p>
        </p:txBody>
      </p:sp>
    </p:spTree>
    <p:extLst>
      <p:ext uri="{BB962C8B-B14F-4D97-AF65-F5344CB8AC3E}">
        <p14:creationId xmlns:p14="http://schemas.microsoft.com/office/powerpoint/2010/main" val="372647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53733" y="217450"/>
            <a:ext cx="9144000" cy="867834"/>
          </a:xfrm>
        </p:spPr>
        <p:txBody>
          <a:bodyPr>
            <a:normAutofit/>
          </a:bodyPr>
          <a:lstStyle/>
          <a:p>
            <a:r>
              <a:rPr lang="en-US" sz="2800"/>
              <a:t>G/T Empirical Measurements</a:t>
            </a:r>
          </a:p>
        </p:txBody>
      </p:sp>
      <p:pic>
        <p:nvPicPr>
          <p:cNvPr id="10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0276DC-5EA8-45C6-825C-D727A9DB8661}"/>
              </a:ext>
            </a:extLst>
          </p:cNvPr>
          <p:cNvCxnSpPr>
            <a:cxnSpLocks/>
          </p:cNvCxnSpPr>
          <p:nvPr/>
        </p:nvCxnSpPr>
        <p:spPr>
          <a:xfrm>
            <a:off x="1219200" y="1045397"/>
            <a:ext cx="6813067" cy="4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215611" y="1399135"/>
          <a:ext cx="6986620" cy="4619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170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228600" y="251139"/>
            <a:ext cx="9144000" cy="867834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Pre-Operational Tests</a:t>
            </a:r>
            <a:endParaRPr lang="en-US" sz="2800" dirty="0">
              <a:latin typeface="+mj-lt"/>
            </a:endParaRPr>
          </a:p>
        </p:txBody>
      </p:sp>
      <p:pic>
        <p:nvPicPr>
          <p:cNvPr id="7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FAFEAD-BDC7-496A-97A5-6A8A5E1717D8}"/>
              </a:ext>
            </a:extLst>
          </p:cNvPr>
          <p:cNvSpPr txBox="1"/>
          <p:nvPr/>
        </p:nvSpPr>
        <p:spPr>
          <a:xfrm>
            <a:off x="826161" y="1165539"/>
            <a:ext cx="770929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Pre-Operational Tests 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involved testing all aspects of an operational track:​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Retrieval of Predicts and Configuration Files from the SPS Server 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Achieving carrier lock, Frame lock and Symbol lock​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Reference Telemetry Tracking​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Radiometric Measurements​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Flowing Data and Telemetry to DSOC​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Flowing Radiometric Data to FDF​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Testing Uplink (Unable to Complete- did not receive Mission Permission)​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Additional Tests involved 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Shadow DSN tracking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 of missions with sufficient SNR (&gt;10 dB link margin)​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Hayabusa2​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Osiris-Rex​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Maven​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STEREOA​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0276DC-5EA8-45C6-825C-D727A9DB8661}"/>
              </a:ext>
            </a:extLst>
          </p:cNvPr>
          <p:cNvCxnSpPr>
            <a:cxnSpLocks/>
          </p:cNvCxnSpPr>
          <p:nvPr/>
        </p:nvCxnSpPr>
        <p:spPr>
          <a:xfrm>
            <a:off x="1219200" y="885853"/>
            <a:ext cx="6813067" cy="4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98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Box 72">
            <a:extLst>
              <a:ext uri="{FF2B5EF4-FFF2-40B4-BE49-F238E27FC236}">
                <a16:creationId xmlns:a16="http://schemas.microsoft.com/office/drawing/2014/main" id="{5F4E0241-B135-49AB-B0E9-68457BE75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089" y="1235075"/>
            <a:ext cx="8760019" cy="646331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285750" indent="-285750">
              <a:lnSpc>
                <a:spcPct val="125000"/>
              </a:lnSpc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800" dirty="0"/>
              <a:t>Successful command and telemetry data flows between DSS-17 and CAPSTONE MOC established on Mar. 24, 2021</a:t>
            </a:r>
          </a:p>
        </p:txBody>
      </p:sp>
      <p:sp>
        <p:nvSpPr>
          <p:cNvPr id="77" name="Title 1">
            <a:extLst>
              <a:ext uri="{FF2B5EF4-FFF2-40B4-BE49-F238E27FC236}">
                <a16:creationId xmlns:a16="http://schemas.microsoft.com/office/drawing/2014/main" id="{CE2A40F7-F331-524C-9906-069585E8A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838" y="355600"/>
            <a:ext cx="8934451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en-US" sz="2800" kern="0" dirty="0">
                <a:ea typeface="ＭＳ Ｐゴシック" panose="020B0600070205080204" pitchFamily="34" charset="-128"/>
              </a:rPr>
              <a:t>Results with CAPSTONE GDS Test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8DCD5671-0598-5145-A941-4D2B21A861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3F3B6B-8ECB-C940-B4A7-812D7586F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90" y="2151281"/>
            <a:ext cx="5028204" cy="22882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166753-0666-2E4B-905D-35A315EB5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2895" y="2151280"/>
            <a:ext cx="3653214" cy="30820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6089" y="5339224"/>
            <a:ext cx="8701524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NOTE:  </a:t>
            </a:r>
            <a:r>
              <a:rPr lang="en-US" dirty="0" smtClean="0"/>
              <a:t>DSS-17 is Prepared to Support GDS Testing with All Artemis 1 Missions for which Tracking Services are being Provided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57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40000"/>
                <a:satMod val="350000"/>
              </a:schemeClr>
            </a:gs>
            <a:gs pos="44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3C07D2-D7E6-42E4-9E67-C554BE71D772}"/>
              </a:ext>
            </a:extLst>
          </p:cNvPr>
          <p:cNvCxnSpPr>
            <a:cxnSpLocks/>
          </p:cNvCxnSpPr>
          <p:nvPr/>
        </p:nvCxnSpPr>
        <p:spPr>
          <a:xfrm flipV="1">
            <a:off x="0" y="901714"/>
            <a:ext cx="9144000" cy="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C:\Users\SSCDIR\Desktop\SSC_Patch_Best_wo_text.gif">
            <a:extLst>
              <a:ext uri="{FF2B5EF4-FFF2-40B4-BE49-F238E27FC236}">
                <a16:creationId xmlns:a16="http://schemas.microsoft.com/office/drawing/2014/main" id="{B0BD4B62-452F-4E1D-9AAE-7670EAB8B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820" y="-1"/>
            <a:ext cx="853181" cy="85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5B317E-100C-424E-9B45-750A65A69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541" y="176631"/>
            <a:ext cx="1091279" cy="4999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281B414-2637-4197-A7C9-CA2F18283F1F}"/>
              </a:ext>
            </a:extLst>
          </p:cNvPr>
          <p:cNvSpPr txBox="1"/>
          <p:nvPr/>
        </p:nvSpPr>
        <p:spPr>
          <a:xfrm>
            <a:off x="0" y="211144"/>
            <a:ext cx="914400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E2E testing Capability – Overall Elements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2519E07F-49D6-4E42-B87E-845976E94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3" y="1064325"/>
            <a:ext cx="9011653" cy="5461538"/>
          </a:xfrm>
          <a:prstGeom prst="rect">
            <a:avLst/>
          </a:prstGeom>
        </p:spPr>
      </p:pic>
      <p:pic>
        <p:nvPicPr>
          <p:cNvPr id="10" name="Picture 5" descr="A picture containing indoor, table, sitting, large&#10;&#10;Description automatically generated">
            <a:extLst>
              <a:ext uri="{FF2B5EF4-FFF2-40B4-BE49-F238E27FC236}">
                <a16:creationId xmlns:a16="http://schemas.microsoft.com/office/drawing/2014/main" id="{33299B1D-46D7-4EBD-AF5B-042E84C2AD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06" t="5829" r="8900" b="13956"/>
          <a:stretch/>
        </p:blipFill>
        <p:spPr>
          <a:xfrm>
            <a:off x="6262577" y="3136605"/>
            <a:ext cx="2227014" cy="1626969"/>
          </a:xfrm>
          <a:prstGeom prst="rect">
            <a:avLst/>
          </a:prstGeom>
        </p:spPr>
      </p:pic>
      <p:pic>
        <p:nvPicPr>
          <p:cNvPr id="11" name="Picture 9" descr="A picture containing object, outdoor, photo, airplane&#10;&#10;Description automatically generated">
            <a:extLst>
              <a:ext uri="{FF2B5EF4-FFF2-40B4-BE49-F238E27FC236}">
                <a16:creationId xmlns:a16="http://schemas.microsoft.com/office/drawing/2014/main" id="{4AED9573-1131-4D33-85CC-7B46F45820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73" y="1239393"/>
            <a:ext cx="2535555" cy="2989326"/>
          </a:xfrm>
          <a:prstGeom prst="rect">
            <a:avLst/>
          </a:prstGeom>
        </p:spPr>
      </p:pic>
      <p:pic>
        <p:nvPicPr>
          <p:cNvPr id="13" name="Picture 10" descr="A picture containing indoor, ceiling, building, photo&#10;&#10;Description automatically generated">
            <a:extLst>
              <a:ext uri="{FF2B5EF4-FFF2-40B4-BE49-F238E27FC236}">
                <a16:creationId xmlns:a16="http://schemas.microsoft.com/office/drawing/2014/main" id="{C30F6E54-BF69-4D7A-A066-C608106A31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7208" y="1568196"/>
            <a:ext cx="1764792" cy="1325880"/>
          </a:xfrm>
          <a:prstGeom prst="rect">
            <a:avLst/>
          </a:prstGeom>
        </p:spPr>
      </p:pic>
      <p:pic>
        <p:nvPicPr>
          <p:cNvPr id="14" name="Picture 12" descr="A large room&#10;&#10;Description automatically generated">
            <a:extLst>
              <a:ext uri="{FF2B5EF4-FFF2-40B4-BE49-F238E27FC236}">
                <a16:creationId xmlns:a16="http://schemas.microsoft.com/office/drawing/2014/main" id="{34A2EB59-676F-496B-9995-FCDAC852B5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9776" y="4763574"/>
            <a:ext cx="1819656" cy="1241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3" descr="A group of people sitting at a table using a computer&#10;&#10;Description automatically generated">
            <a:extLst>
              <a:ext uri="{FF2B5EF4-FFF2-40B4-BE49-F238E27FC236}">
                <a16:creationId xmlns:a16="http://schemas.microsoft.com/office/drawing/2014/main" id="{95729019-9A66-405F-9F1A-B587698486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0207" y="4913740"/>
            <a:ext cx="1929384" cy="1273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6858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6676" y="-98426"/>
            <a:ext cx="9087324" cy="1077548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2639" dirty="0">
                <a:latin typeface="Calibri" pitchFamily="34" charset="0"/>
              </a:rPr>
              <a:t>DSS-17 Milestones and Timeline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3037963" y="1148787"/>
            <a:ext cx="6031515" cy="4249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X-Band Downlink Capability Developed and Tested with Real Spacecraft, including Stereo, Osiris Rex, and MAVEN</a:t>
            </a: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Telemetry connection to JPL over NASA Mission Backbone Network Operational</a:t>
            </a:r>
          </a:p>
          <a:p>
            <a:pPr marL="552621" lvl="1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Enables telemetry and commanding in the same manner as other DSN antennas</a:t>
            </a:r>
            <a:endParaRPr lang="en-US" sz="136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34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X-band Transmit and Ranging </a:t>
            </a:r>
          </a:p>
          <a:p>
            <a:pPr marL="552621" lvl="1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Ranging Measurements Successful</a:t>
            </a:r>
          </a:p>
          <a:p>
            <a:pPr marL="943618" lvl="2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Results imply 1m ranging accuracy at the Moon</a:t>
            </a:r>
          </a:p>
          <a:p>
            <a:pPr marL="943618" lvl="2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Conducted Series of DTN Demonstrations </a:t>
            </a: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Using Lunar IceCube (LIC), DSS-17 and LIC Ground Data System</a:t>
            </a:r>
            <a:endParaRPr lang="en-US" sz="1368" strike="sngStrike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34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Conducted first OMSPA Demonstration with a CubeSat </a:t>
            </a: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using the X-band Feed and custom SDR-based Multiple Receiver System</a:t>
            </a:r>
            <a:b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Successfully conducted approximately 1,000 S-band ASTERIA Mission passes </a:t>
            </a:r>
          </a:p>
          <a:p>
            <a:pPr marL="552621" lvl="1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Enabled staff and students to obtain significant operational experience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171" y="6424883"/>
            <a:ext cx="3850439" cy="20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4">
                <a:solidFill>
                  <a:prstClr val="black"/>
                </a:solidFill>
              </a:rPr>
              <a:t>ISEE-3 Carrier During Lunar Fly-by Sept 2014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62DC73-B83B-A145-A14B-A3B8AB94CD2E}"/>
              </a:ext>
            </a:extLst>
          </p:cNvPr>
          <p:cNvSpPr/>
          <p:nvPr/>
        </p:nvSpPr>
        <p:spPr>
          <a:xfrm>
            <a:off x="348012" y="5948224"/>
            <a:ext cx="8312997" cy="7996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97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480EF7-9007-E842-8C7E-C2F36B0BDB86}"/>
              </a:ext>
            </a:extLst>
          </p:cNvPr>
          <p:cNvSpPr txBox="1"/>
          <p:nvPr/>
        </p:nvSpPr>
        <p:spPr>
          <a:xfrm>
            <a:off x="348011" y="5294517"/>
            <a:ext cx="1898277" cy="324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30997"/>
            <a:r>
              <a:rPr lang="en-US" sz="1509" b="1">
                <a:latin typeface="Arial" charset="0"/>
              </a:rPr>
              <a:t>Critical Milestones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92" y="1115862"/>
            <a:ext cx="2776118" cy="37928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1192" y="4895573"/>
            <a:ext cx="3024255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5"/>
              <a:t>DSS-17 on the Cover of the IEEE Aerospace and Electronic Systems Magazine Special Issue on Artemis 1 (September 2019)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3AACCB-A0F9-4D4A-A21B-1D4F78673B85}"/>
              </a:ext>
            </a:extLst>
          </p:cNvPr>
          <p:cNvSpPr/>
          <p:nvPr/>
        </p:nvSpPr>
        <p:spPr>
          <a:xfrm>
            <a:off x="3607521" y="6360830"/>
            <a:ext cx="1928958" cy="23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41">
                <a:latin typeface="Calibri"/>
              </a:rPr>
              <a:t>© 2020. All Rights Reserved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586581"/>
              </p:ext>
            </p:extLst>
          </p:nvPr>
        </p:nvGraphicFramePr>
        <p:xfrm>
          <a:off x="28337" y="5753694"/>
          <a:ext cx="9144001" cy="594360"/>
        </p:xfrm>
        <a:graphic>
          <a:graphicData uri="http://schemas.openxmlformats.org/drawingml/2006/table">
            <a:tbl>
              <a:tblPr/>
              <a:tblGrid>
                <a:gridCol w="752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0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1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1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16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00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75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875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Δ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SRR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NMB Connection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Downlink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Uplink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Ranging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ORR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Artemis 1 Support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Artemis 1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Mission Duration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Future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01/15/2016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6/15/2018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5/5/2019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8/15/2019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A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9/15/2020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A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8/12/2021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A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Aug</a:t>
                      </a:r>
                      <a:r>
                        <a:rPr 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2022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2022-2024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Artemis 1 Duration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CLIPS, Artemis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39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40000"/>
                <a:satMod val="350000"/>
              </a:schemeClr>
            </a:gs>
            <a:gs pos="44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3C07D2-D7E6-42E4-9E67-C554BE71D772}"/>
              </a:ext>
            </a:extLst>
          </p:cNvPr>
          <p:cNvCxnSpPr>
            <a:cxnSpLocks/>
          </p:cNvCxnSpPr>
          <p:nvPr/>
        </p:nvCxnSpPr>
        <p:spPr>
          <a:xfrm flipV="1">
            <a:off x="0" y="901714"/>
            <a:ext cx="9144000" cy="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C:\Users\SSCDIR\Desktop\SSC_Patch_Best_wo_text.gif">
            <a:extLst>
              <a:ext uri="{FF2B5EF4-FFF2-40B4-BE49-F238E27FC236}">
                <a16:creationId xmlns:a16="http://schemas.microsoft.com/office/drawing/2014/main" id="{B0BD4B62-452F-4E1D-9AAE-7670EAB8B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820" y="-1"/>
            <a:ext cx="853181" cy="85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5B317E-100C-424E-9B45-750A65A69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541" y="176631"/>
            <a:ext cx="1091279" cy="4999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281B414-2637-4197-A7C9-CA2F18283F1F}"/>
              </a:ext>
            </a:extLst>
          </p:cNvPr>
          <p:cNvSpPr txBox="1"/>
          <p:nvPr/>
        </p:nvSpPr>
        <p:spPr>
          <a:xfrm>
            <a:off x="0" y="211144"/>
            <a:ext cx="914400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Deltas Between DSS-17 and DSN Stations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9615F3-EC16-4D13-86BC-66E74FE48642}"/>
              </a:ext>
            </a:extLst>
          </p:cNvPr>
          <p:cNvSpPr txBox="1"/>
          <p:nvPr/>
        </p:nvSpPr>
        <p:spPr>
          <a:xfrm>
            <a:off x="261284" y="1271208"/>
            <a:ext cx="4500922" cy="53553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DSS-17 is a Class D Station Supporting Class D Interplanetary Missions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DSS-17 has operational differences including: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Simplified Monitor and Control System with MC Data stored locally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DSN discrepancy reporting has heritage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Interaction between DSN DR and DSS-17 ARs needs to be defined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Several single point of failures (SPFs)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9" name="Picture 7" descr="A picture containing green, light&#10;&#10;Description automatically generated">
            <a:extLst>
              <a:ext uri="{FF2B5EF4-FFF2-40B4-BE49-F238E27FC236}">
                <a16:creationId xmlns:a16="http://schemas.microsoft.com/office/drawing/2014/main" id="{A0ACBCE2-44C0-4D5E-9C8A-A3B37A249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560874" y="1949169"/>
            <a:ext cx="4644827" cy="355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791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40000"/>
                <a:satMod val="350000"/>
              </a:schemeClr>
            </a:gs>
            <a:gs pos="44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3C07D2-D7E6-42E4-9E67-C554BE71D772}"/>
              </a:ext>
            </a:extLst>
          </p:cNvPr>
          <p:cNvCxnSpPr>
            <a:cxnSpLocks/>
          </p:cNvCxnSpPr>
          <p:nvPr/>
        </p:nvCxnSpPr>
        <p:spPr>
          <a:xfrm flipV="1">
            <a:off x="0" y="901714"/>
            <a:ext cx="9144000" cy="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C:\Users\SSCDIR\Desktop\SSC_Patch_Best_wo_text.gif">
            <a:extLst>
              <a:ext uri="{FF2B5EF4-FFF2-40B4-BE49-F238E27FC236}">
                <a16:creationId xmlns:a16="http://schemas.microsoft.com/office/drawing/2014/main" id="{B0BD4B62-452F-4E1D-9AAE-7670EAB8B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820" y="-1"/>
            <a:ext cx="853181" cy="85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5B317E-100C-424E-9B45-750A65A69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541" y="176631"/>
            <a:ext cx="1091279" cy="4999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281B414-2637-4197-A7C9-CA2F18283F1F}"/>
              </a:ext>
            </a:extLst>
          </p:cNvPr>
          <p:cNvSpPr txBox="1"/>
          <p:nvPr/>
        </p:nvSpPr>
        <p:spPr>
          <a:xfrm>
            <a:off x="0" y="41867"/>
            <a:ext cx="7199541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Services to be Provided to Artemis-1 Interplanetary CubeSat Missions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75EAF6-CCB9-4CE3-9A04-37A4BCB91FC9}"/>
              </a:ext>
            </a:extLst>
          </p:cNvPr>
          <p:cNvSpPr txBox="1"/>
          <p:nvPr/>
        </p:nvSpPr>
        <p:spPr>
          <a:xfrm>
            <a:off x="718333" y="1611701"/>
            <a:ext cx="77398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DSS-17 will Provide Support for NASA Artemis 1 CubeSats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Lunar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IceCube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NEA Scout		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LunaH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-Map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Lunar Flashlight		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CuSP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              Plus CAPSTONE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685800" y="3097836"/>
          <a:ext cx="7605021" cy="2490161"/>
        </p:xfrm>
        <a:graphic>
          <a:graphicData uri="http://schemas.openxmlformats.org/drawingml/2006/table">
            <a:tbl>
              <a:tblPr firstRow="1" firstCol="1" bandRow="1"/>
              <a:tblGrid>
                <a:gridCol w="1087331">
                  <a:extLst>
                    <a:ext uri="{9D8B030D-6E8A-4147-A177-3AD203B41FA5}">
                      <a16:colId xmlns:a16="http://schemas.microsoft.com/office/drawing/2014/main" val="3829742255"/>
                    </a:ext>
                  </a:extLst>
                </a:gridCol>
                <a:gridCol w="1055845">
                  <a:extLst>
                    <a:ext uri="{9D8B030D-6E8A-4147-A177-3AD203B41FA5}">
                      <a16:colId xmlns:a16="http://schemas.microsoft.com/office/drawing/2014/main" val="123306112"/>
                    </a:ext>
                  </a:extLst>
                </a:gridCol>
                <a:gridCol w="1055845">
                  <a:extLst>
                    <a:ext uri="{9D8B030D-6E8A-4147-A177-3AD203B41FA5}">
                      <a16:colId xmlns:a16="http://schemas.microsoft.com/office/drawing/2014/main" val="1813884802"/>
                    </a:ext>
                  </a:extLst>
                </a:gridCol>
                <a:gridCol w="972580">
                  <a:extLst>
                    <a:ext uri="{9D8B030D-6E8A-4147-A177-3AD203B41FA5}">
                      <a16:colId xmlns:a16="http://schemas.microsoft.com/office/drawing/2014/main" val="2223583667"/>
                    </a:ext>
                  </a:extLst>
                </a:gridCol>
                <a:gridCol w="989374">
                  <a:extLst>
                    <a:ext uri="{9D8B030D-6E8A-4147-A177-3AD203B41FA5}">
                      <a16:colId xmlns:a16="http://schemas.microsoft.com/office/drawing/2014/main" val="604698160"/>
                    </a:ext>
                  </a:extLst>
                </a:gridCol>
                <a:gridCol w="885118">
                  <a:extLst>
                    <a:ext uri="{9D8B030D-6E8A-4147-A177-3AD203B41FA5}">
                      <a16:colId xmlns:a16="http://schemas.microsoft.com/office/drawing/2014/main" val="2721427639"/>
                    </a:ext>
                  </a:extLst>
                </a:gridCol>
                <a:gridCol w="1558928">
                  <a:extLst>
                    <a:ext uri="{9D8B030D-6E8A-4147-A177-3AD203B41FA5}">
                      <a16:colId xmlns:a16="http://schemas.microsoft.com/office/drawing/2014/main" val="62799693"/>
                    </a:ext>
                  </a:extLst>
                </a:gridCol>
              </a:tblGrid>
              <a:tr h="75477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Spacecraft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19" marR="9419" marT="9419" marB="9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Downlink Band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Uplink Band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Bus Stop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DSS-17? Y/N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Near-Earth* or Deep-Space U/L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42997"/>
                  </a:ext>
                </a:extLst>
              </a:tr>
              <a:tr h="2548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HMAP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19" marR="9419" marT="9419" marB="9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2 -30mins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Near-Earth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148860"/>
                  </a:ext>
                </a:extLst>
              </a:tr>
              <a:tr h="2548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LFL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19" marR="9419" marT="9419" marB="9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Near-Earth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02289"/>
                  </a:ext>
                </a:extLst>
              </a:tr>
              <a:tr h="2548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MLIC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19" marR="9419" marT="9419" marB="9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Near-Earth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654770"/>
                  </a:ext>
                </a:extLst>
              </a:tr>
              <a:tr h="2548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NEAS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19" marR="9419" marT="9419" marB="9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+90mins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D/L only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Deep-Space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967431"/>
                  </a:ext>
                </a:extLst>
              </a:tr>
              <a:tr h="2548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CuSP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19" marR="9419" marT="9419" marB="9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 +120mins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Y (D/L only)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Deep-Space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746508"/>
                  </a:ext>
                </a:extLst>
              </a:tr>
              <a:tr h="46122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19" marR="9419" marT="9419" marB="94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*Near-Earth X-Band Uplink: 7.145 GHz – 7.190 GHz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Color Code: Uplink/Downlink/Ranging        Downlink Only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15" marR="67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31677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5120873" y="5384775"/>
            <a:ext cx="166590" cy="138476"/>
          </a:xfrm>
          <a:prstGeom prst="rect">
            <a:avLst/>
          </a:prstGeom>
          <a:solidFill>
            <a:srgbClr val="CEEAB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21011" y="5384775"/>
            <a:ext cx="161925" cy="142875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665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40000"/>
                <a:satMod val="350000"/>
              </a:schemeClr>
            </a:gs>
            <a:gs pos="44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3C07D2-D7E6-42E4-9E67-C554BE71D772}"/>
              </a:ext>
            </a:extLst>
          </p:cNvPr>
          <p:cNvCxnSpPr>
            <a:cxnSpLocks/>
          </p:cNvCxnSpPr>
          <p:nvPr/>
        </p:nvCxnSpPr>
        <p:spPr>
          <a:xfrm flipV="1">
            <a:off x="0" y="901714"/>
            <a:ext cx="9144000" cy="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C:\Users\SSCDIR\Desktop\SSC_Patch_Best_wo_text.gif">
            <a:extLst>
              <a:ext uri="{FF2B5EF4-FFF2-40B4-BE49-F238E27FC236}">
                <a16:creationId xmlns:a16="http://schemas.microsoft.com/office/drawing/2014/main" id="{B0BD4B62-452F-4E1D-9AAE-7670EAB8B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820" y="-1"/>
            <a:ext cx="853181" cy="85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5B317E-100C-424E-9B45-750A65A69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541" y="176631"/>
            <a:ext cx="1091279" cy="4999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281B414-2637-4197-A7C9-CA2F18283F1F}"/>
              </a:ext>
            </a:extLst>
          </p:cNvPr>
          <p:cNvSpPr txBox="1"/>
          <p:nvPr/>
        </p:nvSpPr>
        <p:spPr>
          <a:xfrm>
            <a:off x="0" y="211144"/>
            <a:ext cx="914400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DSS-17 Anticipated Upcoming Missions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AA9EE88-31AF-4ADA-A82F-D34AD0985BC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8224" y="1251039"/>
          <a:ext cx="8867551" cy="4839157"/>
        </p:xfrm>
        <a:graphic>
          <a:graphicData uri="http://schemas.openxmlformats.org/drawingml/2006/table">
            <a:tbl>
              <a:tblPr/>
              <a:tblGrid>
                <a:gridCol w="1173140">
                  <a:extLst>
                    <a:ext uri="{9D8B030D-6E8A-4147-A177-3AD203B41FA5}">
                      <a16:colId xmlns:a16="http://schemas.microsoft.com/office/drawing/2014/main" val="4150853981"/>
                    </a:ext>
                  </a:extLst>
                </a:gridCol>
                <a:gridCol w="1311157">
                  <a:extLst>
                    <a:ext uri="{9D8B030D-6E8A-4147-A177-3AD203B41FA5}">
                      <a16:colId xmlns:a16="http://schemas.microsoft.com/office/drawing/2014/main" val="640062982"/>
                    </a:ext>
                  </a:extLst>
                </a:gridCol>
                <a:gridCol w="718061">
                  <a:extLst>
                    <a:ext uri="{9D8B030D-6E8A-4147-A177-3AD203B41FA5}">
                      <a16:colId xmlns:a16="http://schemas.microsoft.com/office/drawing/2014/main" val="551725477"/>
                    </a:ext>
                  </a:extLst>
                </a:gridCol>
                <a:gridCol w="903631">
                  <a:extLst>
                    <a:ext uri="{9D8B030D-6E8A-4147-A177-3AD203B41FA5}">
                      <a16:colId xmlns:a16="http://schemas.microsoft.com/office/drawing/2014/main" val="3811994990"/>
                    </a:ext>
                  </a:extLst>
                </a:gridCol>
                <a:gridCol w="1138634">
                  <a:extLst>
                    <a:ext uri="{9D8B030D-6E8A-4147-A177-3AD203B41FA5}">
                      <a16:colId xmlns:a16="http://schemas.microsoft.com/office/drawing/2014/main" val="3961486432"/>
                    </a:ext>
                  </a:extLst>
                </a:gridCol>
                <a:gridCol w="1397413">
                  <a:extLst>
                    <a:ext uri="{9D8B030D-6E8A-4147-A177-3AD203B41FA5}">
                      <a16:colId xmlns:a16="http://schemas.microsoft.com/office/drawing/2014/main" val="1120750652"/>
                    </a:ext>
                  </a:extLst>
                </a:gridCol>
                <a:gridCol w="914358">
                  <a:extLst>
                    <a:ext uri="{9D8B030D-6E8A-4147-A177-3AD203B41FA5}">
                      <a16:colId xmlns:a16="http://schemas.microsoft.com/office/drawing/2014/main" val="3696204225"/>
                    </a:ext>
                  </a:extLst>
                </a:gridCol>
                <a:gridCol w="1311157">
                  <a:extLst>
                    <a:ext uri="{9D8B030D-6E8A-4147-A177-3AD203B41FA5}">
                      <a16:colId xmlns:a16="http://schemas.microsoft.com/office/drawing/2014/main" val="3107455757"/>
                    </a:ext>
                  </a:extLst>
                </a:gridCol>
              </a:tblGrid>
              <a:tr h="281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Mission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Services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Uplink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Downlink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Modulation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Regulatory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Duration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Launch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387049"/>
                  </a:ext>
                </a:extLst>
              </a:tr>
              <a:tr h="3362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Lunar IceCube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Uplink, Downlink, Doppler, Ranging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7233.765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8498.95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PCM/PSK/PM 16kHz Sine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Included on NTIA Stage 4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 months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SLS Launch- 11/2021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323933"/>
                  </a:ext>
                </a:extLst>
              </a:tr>
              <a:tr h="42516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LunaH-Map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Uplink, Downlink, Doppler, Ranging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7193.6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8496.93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BPSK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Included on NTIA Stage 4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 months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SLS Launch- 11/2021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185326"/>
                  </a:ext>
                </a:extLst>
              </a:tr>
              <a:tr h="3362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NEAScout</a:t>
                      </a:r>
                      <a:endParaRPr lang="en-US" sz="1200" b="1" i="0" u="none" strike="noStrike" err="1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Downlink Only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8402.78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PCM/PSK/PM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Included on NTIA Stage 4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 months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SLS Launch- 11/2021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7894738"/>
                  </a:ext>
                </a:extLst>
              </a:tr>
              <a:tr h="3362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CuSP</a:t>
                      </a:r>
                      <a:endParaRPr lang="en-US" sz="1200" b="1" i="0" u="none" strike="noStrike" err="1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Downlink Only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8416.36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BPSK, Manchester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Included on NTIA Stage 4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 months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SLS Launch- 11/2021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116016"/>
                  </a:ext>
                </a:extLst>
              </a:tr>
              <a:tr h="19847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CAPSTONE X-Band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X-Band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873965"/>
                  </a:ext>
                </a:extLst>
              </a:tr>
              <a:tr h="368477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CAPSTONE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Uplink, Downlink, Doppler and Ranging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7235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8500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BPSK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 for NTIA Stage 4 provided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months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November 2021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363929"/>
                  </a:ext>
                </a:extLst>
              </a:tr>
              <a:tr h="27675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ISRO Cross Support X-Band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X-Band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384622"/>
                  </a:ext>
                </a:extLst>
              </a:tr>
              <a:tr h="501526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Aditya-L-1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Uplink, Downlink, Doppler, Ranging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7219.611 &amp; 7232.531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8482.32 </a:t>
                      </a:r>
                    </a:p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&amp;</a:t>
                      </a:r>
                    </a:p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8497.50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PM/PSK/PCM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Apply for Experimental?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TBD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TBD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4677353"/>
                  </a:ext>
                </a:extLst>
              </a:tr>
              <a:tr h="19847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CLPS S-Band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S-Band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965936"/>
                  </a:ext>
                </a:extLst>
              </a:tr>
              <a:tr h="667705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NOVA-1 </a:t>
                      </a:r>
                    </a:p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 – Intuitive Machines              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Uplink, Downlink, Doppler, Ranging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201F1E"/>
                          </a:solidFill>
                          <a:effectLst/>
                          <a:latin typeface="Calibri"/>
                        </a:rPr>
                        <a:t>2035.594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201F1E"/>
                          </a:solidFill>
                          <a:effectLst/>
                          <a:latin typeface="Calibri"/>
                        </a:rPr>
                        <a:t>2200-2290 (requested 2250)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201F1E"/>
                          </a:solidFill>
                          <a:effectLst/>
                          <a:latin typeface="Calibri"/>
                        </a:rPr>
                        <a:t>PM/BPSK, for high data rate: OQPSK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FCC S-band Experimental? 21 m included on ITU Filing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weeks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January 28, 29, 30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5557018"/>
                  </a:ext>
                </a:extLst>
              </a:tr>
              <a:tr h="437155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LN-1 </a:t>
                      </a:r>
                    </a:p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NASA – MSFC 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Downlink Only – Navigation Beacon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2272.5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BPSK, NRZL, Bi-phase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Included on NTIA Stage 4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weeks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January 28, 29, 30</a:t>
                      </a:r>
                    </a:p>
                  </a:txBody>
                  <a:tcPr marL="6219" marR="6219" marT="6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22088"/>
                  </a:ext>
                </a:extLst>
              </a:tr>
              <a:tr h="68170">
                <a:tc gridSpan="8"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NOTE: Artemis 1 and CAPSTONE are the Primary Missions to be serviced by DSS-17.  Others, including Aditya-L-1, NOVA-C, and LN-1 will be serviced on a non-interventional basis, that is when time is not scheduled on DSS-17 for Artemis 1 and CAPSTONE</a:t>
                      </a:r>
                    </a:p>
                  </a:txBody>
                  <a:tcPr marL="6219" marR="6219" marT="62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743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2981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95814" y="1047610"/>
            <a:ext cx="8620387" cy="56266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90997"/>
            <a:endParaRPr lang="en-US" sz="1320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74300" y="391311"/>
            <a:ext cx="8535062" cy="411062"/>
          </a:xfrm>
        </p:spPr>
        <p:txBody>
          <a:bodyPr/>
          <a:lstStyle/>
          <a:p>
            <a:pPr algn="ctr"/>
            <a:r>
              <a:rPr lang="en-US" sz="2737" dirty="0">
                <a:solidFill>
                  <a:schemeClr val="tx1"/>
                </a:solidFill>
              </a:rPr>
              <a:t>Overview – New Technologies in the 21m Upgrade Project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557" y="2892965"/>
            <a:ext cx="2582497" cy="2816122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2767" y="4700223"/>
            <a:ext cx="2956823" cy="1836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7915" y="2244056"/>
            <a:ext cx="2881675" cy="1753333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3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178" y="5036121"/>
            <a:ext cx="1976284" cy="1524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Ben Malphrus\Desktop\SSC Promotional\New 21 Meter Photo cropped.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800" y="2430138"/>
            <a:ext cx="1984065" cy="2625926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6461943" y="2282453"/>
            <a:ext cx="2347419" cy="6407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90997"/>
            <a:r>
              <a:rPr lang="en-US" sz="1697" b="1" dirty="0">
                <a:solidFill>
                  <a:prstClr val="black"/>
                </a:solidFill>
                <a:latin typeface="Calibri" panose="020F0502020204030204"/>
              </a:rPr>
              <a:t>Opportunistic Multiple Spacecraft per Antenna </a:t>
            </a:r>
            <a:r>
              <a:rPr lang="en-US" sz="1697" i="1" dirty="0">
                <a:solidFill>
                  <a:prstClr val="black"/>
                </a:solidFill>
                <a:latin typeface="Calibri" panose="020F0502020204030204"/>
              </a:rPr>
              <a:t>Inexpensive downlink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63026" y="1473914"/>
            <a:ext cx="2946125" cy="6368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90997"/>
            <a:r>
              <a:rPr lang="en-US" sz="1697" b="1" dirty="0">
                <a:solidFill>
                  <a:prstClr val="black"/>
                </a:solidFill>
                <a:latin typeface="Calibri" panose="020F0502020204030204"/>
              </a:rPr>
              <a:t>Spacecraft-Initiated Operations</a:t>
            </a:r>
          </a:p>
          <a:p>
            <a:pPr algn="ctr" defTabSz="390997"/>
            <a:r>
              <a:rPr lang="en-US" sz="1697" i="1" dirty="0">
                <a:solidFill>
                  <a:prstClr val="black"/>
                </a:solidFill>
                <a:latin typeface="Calibri" panose="020F0502020204030204"/>
              </a:rPr>
              <a:t>Tracking On Demand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97022" y="1570087"/>
            <a:ext cx="2451423" cy="32809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90997"/>
            <a:r>
              <a:rPr lang="en-US" sz="2263" b="1" dirty="0">
                <a:solidFill>
                  <a:prstClr val="black"/>
                </a:solidFill>
                <a:latin typeface="Calibri" panose="020F0502020204030204"/>
              </a:rPr>
              <a:t>MSU 21m Antenna Upgrade to DSN Compatibility</a:t>
            </a:r>
          </a:p>
          <a:p>
            <a:pPr algn="ctr" defTabSz="390997"/>
            <a:r>
              <a:rPr lang="en-US" sz="1697" i="1" dirty="0">
                <a:solidFill>
                  <a:prstClr val="black"/>
                </a:solidFill>
                <a:latin typeface="Calibri" panose="020F0502020204030204"/>
              </a:rPr>
              <a:t>University Partnerships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387378" y="4156287"/>
            <a:ext cx="3021773" cy="5868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defTabSz="390997"/>
            <a:r>
              <a:rPr lang="en-US" sz="1697" b="1" dirty="0">
                <a:solidFill>
                  <a:prstClr val="black"/>
                </a:solidFill>
                <a:latin typeface="Calibri" panose="020F0502020204030204"/>
              </a:rPr>
              <a:t>Disruption Tolerant Networking</a:t>
            </a:r>
          </a:p>
          <a:p>
            <a:pPr defTabSz="390997"/>
            <a:r>
              <a:rPr lang="en-US" sz="1697" i="1" dirty="0">
                <a:solidFill>
                  <a:prstClr val="black"/>
                </a:solidFill>
                <a:latin typeface="Calibri" panose="020F0502020204030204"/>
              </a:rPr>
              <a:t>More efficient communications</a:t>
            </a:r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7E5D0F8D-71E0-854B-B9DB-543FD240880F}"/>
              </a:ext>
            </a:extLst>
          </p:cNvPr>
          <p:cNvSpPr/>
          <p:nvPr/>
        </p:nvSpPr>
        <p:spPr>
          <a:xfrm rot="10800000">
            <a:off x="2590908" y="2188483"/>
            <a:ext cx="646529" cy="2836145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90997"/>
            <a:endParaRPr lang="en-US" sz="169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E0CAC4-E375-2D4E-8934-0CC8B5C6B9C5}"/>
              </a:ext>
            </a:extLst>
          </p:cNvPr>
          <p:cNvSpPr/>
          <p:nvPr/>
        </p:nvSpPr>
        <p:spPr>
          <a:xfrm>
            <a:off x="276565" y="1047611"/>
            <a:ext cx="2292338" cy="557239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90997"/>
            <a:endParaRPr lang="en-US" sz="169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C190EB-1667-364A-9B10-946CC8C2763F}"/>
              </a:ext>
            </a:extLst>
          </p:cNvPr>
          <p:cNvSpPr/>
          <p:nvPr/>
        </p:nvSpPr>
        <p:spPr>
          <a:xfrm>
            <a:off x="3248518" y="1047611"/>
            <a:ext cx="5604940" cy="557239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90997"/>
            <a:endParaRPr lang="en-US" sz="169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F8119D-7CF7-9345-BAD0-0E0EFE75BFC7}"/>
              </a:ext>
            </a:extLst>
          </p:cNvPr>
          <p:cNvSpPr txBox="1"/>
          <p:nvPr/>
        </p:nvSpPr>
        <p:spPr>
          <a:xfrm>
            <a:off x="4373668" y="1046728"/>
            <a:ext cx="3374129" cy="4405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90997"/>
            <a:r>
              <a:rPr lang="en-US" sz="2263" b="1" dirty="0">
                <a:solidFill>
                  <a:prstClr val="black"/>
                </a:solidFill>
                <a:latin typeface="Calibri" panose="020F0502020204030204"/>
              </a:rPr>
              <a:t>Technology Enhancements</a:t>
            </a:r>
          </a:p>
        </p:txBody>
      </p:sp>
    </p:spTree>
    <p:extLst>
      <p:ext uri="{BB962C8B-B14F-4D97-AF65-F5344CB8AC3E}">
        <p14:creationId xmlns:p14="http://schemas.microsoft.com/office/powerpoint/2010/main" val="234318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40000"/>
                <a:satMod val="350000"/>
              </a:schemeClr>
            </a:gs>
            <a:gs pos="44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3C07D2-D7E6-42E4-9E67-C554BE71D772}"/>
              </a:ext>
            </a:extLst>
          </p:cNvPr>
          <p:cNvCxnSpPr>
            <a:cxnSpLocks/>
          </p:cNvCxnSpPr>
          <p:nvPr/>
        </p:nvCxnSpPr>
        <p:spPr>
          <a:xfrm flipV="1">
            <a:off x="0" y="901714"/>
            <a:ext cx="9144000" cy="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C:\Users\SSCDIR\Desktop\SSC_Patch_Best_wo_text.gif">
            <a:extLst>
              <a:ext uri="{FF2B5EF4-FFF2-40B4-BE49-F238E27FC236}">
                <a16:creationId xmlns:a16="http://schemas.microsoft.com/office/drawing/2014/main" id="{B0BD4B62-452F-4E1D-9AAE-7670EAB8B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820" y="-1"/>
            <a:ext cx="853181" cy="85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5B317E-100C-424E-9B45-750A65A69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541" y="176631"/>
            <a:ext cx="1091279" cy="4999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281B414-2637-4197-A7C9-CA2F18283F1F}"/>
              </a:ext>
            </a:extLst>
          </p:cNvPr>
          <p:cNvSpPr txBox="1"/>
          <p:nvPr/>
        </p:nvSpPr>
        <p:spPr>
          <a:xfrm>
            <a:off x="0" y="211144"/>
            <a:ext cx="914400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Future of DSS-17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DD7BA2-3ACA-456A-85B2-DC8C48661390}"/>
              </a:ext>
            </a:extLst>
          </p:cNvPr>
          <p:cNvSpPr txBox="1"/>
          <p:nvPr/>
        </p:nvSpPr>
        <p:spPr>
          <a:xfrm>
            <a:off x="842211" y="1174846"/>
            <a:ext cx="74595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DSS-17 Supports Interplanetary Class D Missions while MSU 12m (Gifted by JPL) Supports LEO SmallSat Missions and University student training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 descr="A picture containing water, game, large, view&#10;&#10;Description automatically generated">
            <a:extLst>
              <a:ext uri="{FF2B5EF4-FFF2-40B4-BE49-F238E27FC236}">
                <a16:creationId xmlns:a16="http://schemas.microsoft.com/office/drawing/2014/main" id="{9B3C7455-2303-4250-B94E-2BD2C5EC6B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4" r="11375"/>
          <a:stretch/>
        </p:blipFill>
        <p:spPr>
          <a:xfrm>
            <a:off x="115329" y="2530886"/>
            <a:ext cx="5953383" cy="3560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Image preview">
            <a:extLst>
              <a:ext uri="{FF2B5EF4-FFF2-40B4-BE49-F238E27FC236}">
                <a16:creationId xmlns:a16="http://schemas.microsoft.com/office/drawing/2014/main" id="{BABE3541-5FE2-445B-90A3-0D628A691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658" y="2530882"/>
            <a:ext cx="2670248" cy="3560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2582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3C07D2-D7E6-42E4-9E67-C554BE71D772}"/>
              </a:ext>
            </a:extLst>
          </p:cNvPr>
          <p:cNvCxnSpPr>
            <a:cxnSpLocks/>
          </p:cNvCxnSpPr>
          <p:nvPr/>
        </p:nvCxnSpPr>
        <p:spPr>
          <a:xfrm flipV="1">
            <a:off x="0" y="901714"/>
            <a:ext cx="9144000" cy="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C:\Users\SSCDIR\Desktop\SSC_Patch_Best_wo_text.gif">
            <a:extLst>
              <a:ext uri="{FF2B5EF4-FFF2-40B4-BE49-F238E27FC236}">
                <a16:creationId xmlns:a16="http://schemas.microsoft.com/office/drawing/2014/main" id="{B0BD4B62-452F-4E1D-9AAE-7670EAB8B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820" y="-1"/>
            <a:ext cx="853181" cy="85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5B317E-100C-424E-9B45-750A65A69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541" y="176631"/>
            <a:ext cx="1091279" cy="4999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281B414-2637-4197-A7C9-CA2F18283F1F}"/>
              </a:ext>
            </a:extLst>
          </p:cNvPr>
          <p:cNvSpPr txBox="1"/>
          <p:nvPr/>
        </p:nvSpPr>
        <p:spPr>
          <a:xfrm>
            <a:off x="0" y="41867"/>
            <a:ext cx="914400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2200" b="1" dirty="0"/>
              <a:t>Q&amp;A</a:t>
            </a:r>
          </a:p>
          <a:p>
            <a:pPr algn="l"/>
            <a:r>
              <a:rPr lang="en-US" sz="2200" b="1" dirty="0"/>
              <a:t>“We’ve reached the end of the beginning”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D7C284-E0EE-47C1-9F34-407A3AB757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95" b="26960"/>
          <a:stretch/>
        </p:blipFill>
        <p:spPr>
          <a:xfrm>
            <a:off x="108896" y="1078255"/>
            <a:ext cx="8926207" cy="512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38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7 - &amp;quot;21 M Ground Station Mission Support&amp;quot;&quot;/&gt;&lt;property id=&quot;20307&quot; value=&quot;256&quot;/&gt;&lt;/object&gt;&lt;object type=&quot;3&quot; unique_id=&quot;10007&quot;&gt;&lt;property id=&quot;20148&quot; value=&quot;5&quot;/&gt;&lt;property id=&quot;20300&quot; value=&quot;Slide 2&quot;/&gt;&lt;property id=&quot;20307&quot; value=&quot;258&quot;/&gt;&lt;/object&gt;&lt;object type=&quot;3&quot; unique_id=&quot;10092&quot;&gt;&lt;property id=&quot;20148&quot; value=&quot;5&quot;/&gt;&lt;property id=&quot;20300&quot; value=&quot;Slide 9 - &amp;quot;Interplanetary SmallSat Ground Ops: Morehead State 21 M                                            &amp;amp;#x09;&amp;amp;#x09;      Ground S&quot;/&gt;&lt;property id=&quot;20307&quot; value=&quot;260&quot;/&gt;&lt;/object&gt;&lt;object type=&quot;3&quot; unique_id=&quot;10166&quot;&gt;&lt;property id=&quot;20148&quot; value=&quot;5&quot;/&gt;&lt;property id=&quot;20300&quot; value=&quot;Slide 3&quot;/&gt;&lt;property id=&quot;20307&quot; value=&quot;266&quot;/&gt;&lt;/object&gt;&lt;object type=&quot;3&quot; unique_id=&quot;10167&quot;&gt;&lt;property id=&quot;20148&quot; value=&quot;5&quot;/&gt;&lt;property id=&quot;20300&quot; value=&quot;Slide 6 - &amp;quot;21 M Operations&amp;quot;&quot;/&gt;&lt;property id=&quot;20307&quot; value=&quot;264&quot;/&gt;&lt;/object&gt;&lt;object type=&quot;3&quot; unique_id=&quot;10299&quot;&gt;&lt;property id=&quot;20148&quot; value=&quot;5&quot;/&gt;&lt;property id=&quot;20300&quot; value=&quot;Slide 8&quot;/&gt;&lt;property id=&quot;20307&quot; value=&quot;267&quot;/&gt;&lt;/object&gt;&lt;object type=&quot;3&quot; unique_id=&quot;10300&quot;&gt;&lt;property id=&quot;20148&quot; value=&quot;5&quot;/&gt;&lt;property id=&quot;20300&quot; value=&quot;Slide 4&quot;/&gt;&lt;property id=&quot;20307&quot; value=&quot;268&quot;/&gt;&lt;/object&gt;&lt;object type=&quot;3&quot; unique_id=&quot;10320&quot;&gt;&lt;property id=&quot;20148&quot; value=&quot;5&quot;/&gt;&lt;property id=&quot;20300&quot; value=&quot;Slide 1&quot;/&gt;&lt;property id=&quot;20307&quot; value=&quot;274&quot;/&gt;&lt;/object&gt;&lt;object type=&quot;3&quot; unique_id=&quot;10321&quot;&gt;&lt;property id=&quot;20148&quot; value=&quot;5&quot;/&gt;&lt;property id=&quot;20300&quot; value=&quot;Slide 10 - &amp;quot;Morehead State University 21m Upgrade &amp;#x0D;&amp;#x0A;to DSN Compatibility&amp;quot;&quot;/&gt;&lt;property id=&quot;20307&quot; value=&quot;273&quot;/&gt;&lt;/object&gt;&lt;object type=&quot;3&quot; unique_id=&quot;10322&quot;&gt;&lt;property id=&quot;20148&quot; value=&quot;5&quot;/&gt;&lt;property id=&quot;20300&quot; value=&quot;Slide 11&quot;/&gt;&lt;property id=&quot;20307&quot; value=&quot;276&quot;/&gt;&lt;/object&gt;&lt;object type=&quot;3&quot; unique_id=&quot;10324&quot;&gt;&lt;property id=&quot;20148&quot; value=&quot;5&quot;/&gt;&lt;property id=&quot;20300&quot; value=&quot;Slide 18 - &amp;quot;Expected 21m Performance&amp;quot;&quot;/&gt;&lt;property id=&quot;20307&quot; value=&quot;272&quot;/&gt;&lt;/object&gt;&lt;object type=&quot;3&quot; unique_id=&quot;10660&quot;&gt;&lt;property id=&quot;20148&quot; value=&quot;5&quot;/&gt;&lt;property id=&quot;20300&quot; value=&quot;Slide 16&quot;/&gt;&lt;property id=&quot;20307&quot; value=&quot;278&quot;/&gt;&lt;/object&gt;&lt;object type=&quot;3&quot; unique_id=&quot;10661&quot;&gt;&lt;property id=&quot;20148&quot; value=&quot;5&quot;/&gt;&lt;property id=&quot;20300&quot; value=&quot;Slide 17&quot;/&gt;&lt;property id=&quot;20307&quot; value=&quot;286&quot;/&gt;&lt;/object&gt;&lt;object type=&quot;3&quot; unique_id=&quot;10662&quot;&gt;&lt;property id=&quot;20148&quot; value=&quot;5&quot;/&gt;&lt;property id=&quot;20300&quot; value=&quot;Slide 19 - &amp;quot;DSS-17&amp;quot;&quot;/&gt;&lt;property id=&quot;20307&quot; value=&quot;283&quot;/&gt;&lt;/object&gt;&lt;object type=&quot;3&quot; unique_id=&quot;10663&quot;&gt;&lt;property id=&quot;20148&quot; value=&quot;5&quot;/&gt;&lt;property id=&quot;20300&quot; value=&quot;Slide 22&quot;/&gt;&lt;property id=&quot;20307&quot; value=&quot;282&quot;/&gt;&lt;/object&gt;&lt;object type=&quot;3&quot; unique_id=&quot;10685&quot;&gt;&lt;property id=&quot;20148&quot; value=&quot;5&quot;/&gt;&lt;property id=&quot;20300&quot; value=&quot;Slide 5 - &amp;quot;Morehead State SmallSat Missions&amp;quot;&quot;/&gt;&lt;property id=&quot;20307&quot; value=&quot;287&quot;/&gt;&lt;/object&gt;&lt;object type=&quot;3&quot; unique_id=&quot;10686&quot;&gt;&lt;property id=&quot;20148&quot; value=&quot;5&quot;/&gt;&lt;property id=&quot;20300&quot; value=&quot;Slide 12 - &amp;quot;System block diagram&amp;quot;&quot;/&gt;&lt;property id=&quot;20307&quot; value=&quot;296&quot;/&gt;&lt;/object&gt;&lt;object type=&quot;3&quot; unique_id=&quot;10687&quot;&gt;&lt;property id=&quot;20148&quot; value=&quot;5&quot;/&gt;&lt;property id=&quot;20300&quot; value=&quot;Slide 13&quot;/&gt;&lt;property id=&quot;20307&quot; value=&quot;293&quot;/&gt;&lt;/object&gt;&lt;object type=&quot;3&quot; unique_id=&quot;10688&quot;&gt;&lt;property id=&quot;20148&quot; value=&quot;5&quot;/&gt;&lt;property id=&quot;20300&quot; value=&quot;Slide 14&quot;/&gt;&lt;property id=&quot;20307&quot; value=&quot;292&quot;/&gt;&lt;/object&gt;&lt;object type=&quot;3&quot; unique_id=&quot;10689&quot;&gt;&lt;property id=&quot;20148&quot; value=&quot;5&quot;/&gt;&lt;property id=&quot;20300&quot; value=&quot;Slide 15 - &amp;quot;Tracking Capabilities&amp;quot;&quot;/&gt;&lt;property id=&quot;20307&quot; value=&quot;294&quot;/&gt;&lt;/object&gt;&lt;object type=&quot;3&quot; unique_id=&quot;10690&quot;&gt;&lt;property id=&quot;20148&quot; value=&quot;5&quot;/&gt;&lt;property id=&quot;20300&quot; value=&quot;Slide 20&quot;/&gt;&lt;property id=&quot;20307&quot; value=&quot;288&quot;/&gt;&lt;/object&gt;&lt;object type=&quot;3&quot; unique_id=&quot;10691&quot;&gt;&lt;property id=&quot;20148&quot; value=&quot;5&quot;/&gt;&lt;property id=&quot;20300&quot; value=&quot;Slide 21&quot;/&gt;&lt;property id=&quot;20307&quot; value=&quot;290&quot;/&gt;&lt;/object&gt;&lt;object type=&quot;3&quot; unique_id=&quot;10692&quot;&gt;&lt;property id=&quot;20148&quot; value=&quot;5&quot;/&gt;&lt;property id=&quot;20300&quot; value=&quot;Slide 23&quot;/&gt;&lt;property id=&quot;20307&quot; value=&quot;29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NASA-JPL_Template_White_4-3_vA4">
  <a:themeElements>
    <a:clrScheme name="JPL Colors - Feb2015">
      <a:dk1>
        <a:srgbClr val="000000"/>
      </a:dk1>
      <a:lt1>
        <a:srgbClr val="FFFFFF"/>
      </a:lt1>
      <a:dk2>
        <a:srgbClr val="D0D3D4"/>
      </a:dk2>
      <a:lt2>
        <a:srgbClr val="75787B"/>
      </a:lt2>
      <a:accent1>
        <a:srgbClr val="32373B"/>
      </a:accent1>
      <a:accent2>
        <a:srgbClr val="EE2737"/>
      </a:accent2>
      <a:accent3>
        <a:srgbClr val="BA0C2F"/>
      </a:accent3>
      <a:accent4>
        <a:srgbClr val="410706"/>
      </a:accent4>
      <a:accent5>
        <a:srgbClr val="6083AA"/>
      </a:accent5>
      <a:accent6>
        <a:srgbClr val="FFFFFF"/>
      </a:accent6>
      <a:hlink>
        <a:srgbClr val="BA0C2F"/>
      </a:hlink>
      <a:folHlink>
        <a:srgbClr val="BA0C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flat" cmpd="sng" algn="ctr">
          <a:solidFill>
            <a:schemeClr val="bg1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-JPL_Template_White_4-3_vA4b.pptx" id="{7B8D12C4-D37B-435B-AE4D-3453E655E235}" vid="{AB969DA2-281F-4C3B-91F9-8367C2AEC668}"/>
    </a:ext>
  </a:extLst>
</a:theme>
</file>

<file path=ppt/theme/theme6.xml><?xml version="1.0" encoding="utf-8"?>
<a:theme xmlns:a="http://schemas.openxmlformats.org/drawingml/2006/main" name="1_ExplorationTemplate_Feb201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Powerpoint Templat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owerpoin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 Templat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</TotalTime>
  <Words>2090</Words>
  <Application>Microsoft Office PowerPoint</Application>
  <PresentationFormat>On-screen Show (4:3)</PresentationFormat>
  <Paragraphs>427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27</vt:i4>
      </vt:variant>
    </vt:vector>
  </HeadingPairs>
  <TitlesOfParts>
    <vt:vector size="47" baseType="lpstr">
      <vt:lpstr>MS PGothic</vt:lpstr>
      <vt:lpstr>MS PGothic</vt:lpstr>
      <vt:lpstr>Arial</vt:lpstr>
      <vt:lpstr>Calibri</vt:lpstr>
      <vt:lpstr>Calibri Light</vt:lpstr>
      <vt:lpstr>Helvetica</vt:lpstr>
      <vt:lpstr>Helvetica Neue Black Condensed</vt:lpstr>
      <vt:lpstr>Segoe UI</vt:lpstr>
      <vt:lpstr>Symbol</vt:lpstr>
      <vt:lpstr>Times New Roman</vt:lpstr>
      <vt:lpstr>Office Theme</vt:lpstr>
      <vt:lpstr>1_Default Design</vt:lpstr>
      <vt:lpstr>5_Office Theme</vt:lpstr>
      <vt:lpstr>6_Office Theme</vt:lpstr>
      <vt:lpstr>NASA-JPL_Template_White_4-3_vA4</vt:lpstr>
      <vt:lpstr>1_ExplorationTemplate_Feb2011</vt:lpstr>
      <vt:lpstr>2_Default Design</vt:lpstr>
      <vt:lpstr>Tema de Office</vt:lpstr>
      <vt:lpstr>Powerpoint Template</vt:lpstr>
      <vt:lpstr>1_Tema de Office</vt:lpstr>
      <vt:lpstr>PowerPoint Presentation</vt:lpstr>
      <vt:lpstr>PowerPoint Presentation</vt:lpstr>
      <vt:lpstr>PowerPoint Presentation</vt:lpstr>
      <vt:lpstr>21 M Operations Pre-DSN Compatibility Upgrade</vt:lpstr>
      <vt:lpstr>A New Era of Planetary Exploration  with Small Satellite Platforms</vt:lpstr>
      <vt:lpstr>DSS-17 Affiliated Station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DSS-17 Performance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DSS-17 Milestones and Timeline</vt:lpstr>
      <vt:lpstr>PowerPoint Presentation</vt:lpstr>
      <vt:lpstr>PowerPoint Presentation</vt:lpstr>
      <vt:lpstr>PowerPoint Presentation</vt:lpstr>
      <vt:lpstr>Overview – New Technologies in the 21m Upgrade Project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Malphrus</dc:creator>
  <cp:lastModifiedBy>Benjamin Kevin Malphrus</cp:lastModifiedBy>
  <cp:revision>68</cp:revision>
  <dcterms:modified xsi:type="dcterms:W3CDTF">2022-04-28T19:18:43Z</dcterms:modified>
</cp:coreProperties>
</file>