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5" r:id="rId1"/>
    <p:sldMasterId id="2147485093" r:id="rId2"/>
  </p:sldMasterIdLst>
  <p:notesMasterIdLst>
    <p:notesMasterId r:id="rId20"/>
  </p:notesMasterIdLst>
  <p:handoutMasterIdLst>
    <p:handoutMasterId r:id="rId21"/>
  </p:handoutMasterIdLst>
  <p:sldIdLst>
    <p:sldId id="901" r:id="rId3"/>
    <p:sldId id="1324" r:id="rId4"/>
    <p:sldId id="1325" r:id="rId5"/>
    <p:sldId id="1548" r:id="rId6"/>
    <p:sldId id="1541" r:id="rId7"/>
    <p:sldId id="1542" r:id="rId8"/>
    <p:sldId id="1549" r:id="rId9"/>
    <p:sldId id="1336" r:id="rId10"/>
    <p:sldId id="1328" r:id="rId11"/>
    <p:sldId id="1422" r:id="rId12"/>
    <p:sldId id="1462" r:id="rId13"/>
    <p:sldId id="1463" r:id="rId14"/>
    <p:sldId id="1551" r:id="rId15"/>
    <p:sldId id="296" r:id="rId16"/>
    <p:sldId id="1307" r:id="rId17"/>
    <p:sldId id="1308" r:id="rId18"/>
    <p:sldId id="1333" r:id="rId19"/>
  </p:sldIdLst>
  <p:sldSz cx="9144000" cy="6858000" type="screen4x3"/>
  <p:notesSz cx="6858000" cy="9144000"/>
  <p:custDataLst>
    <p:tags r:id="rId2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CC9900"/>
    <a:srgbClr val="080808"/>
    <a:srgbClr val="000000"/>
    <a:srgbClr val="CC6600"/>
    <a:srgbClr val="0000FF"/>
    <a:srgbClr val="8282E4"/>
    <a:srgbClr val="B2B2B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54" autoAdjust="0"/>
    <p:restoredTop sz="86163" autoAdjust="0"/>
  </p:normalViewPr>
  <p:slideViewPr>
    <p:cSldViewPr>
      <p:cViewPr varScale="1">
        <p:scale>
          <a:sx n="98" d="100"/>
          <a:sy n="98" d="100"/>
        </p:scale>
        <p:origin x="158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1474EDB-ED51-445C-AE78-1AF30F3F9D92}" type="datetimeFigureOut">
              <a:rPr lang="en-US" altLang="en-US"/>
              <a:pPr>
                <a:defRPr/>
              </a:pPr>
              <a:t>4/30/2022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BB5AA-721D-44CC-AA76-B2A4102F1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940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B6DD40B8-589C-4258-B768-CF4D4AB976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726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latin typeface="Arial" charset="0"/>
              </a:rPr>
              <a:t>Good morning, all! I am Athip, a PhD Student working at the Space and Terrestrial Robotic Exploration lab at the Aerospace and Mechanical Engineering Department at the University of Arizona. </a:t>
            </a: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a quick outline of what I am going to talk about today. We go over the introduction and motivation for the project, then a little about the literature survey, the work done related to this area so far,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7795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2825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mantis shrimp are theorized to use special Circular Polarized (CP) light reflected from their shells in different patterns to communicate with one another. </a:t>
            </a:r>
          </a:p>
          <a:p>
            <a:r>
              <a:rPr lang="en-US" dirty="0"/>
              <a:t>The fireflies use flashing lights to communicate, some having unique flashing patterns to identify members of their own species, and to distinguish members of the opposite sex. </a:t>
            </a:r>
          </a:p>
          <a:p>
            <a:r>
              <a:rPr lang="en-US" dirty="0"/>
              <a:t>Angler Fish use bioluminescent flesh to attract and lure prey. </a:t>
            </a:r>
          </a:p>
          <a:p>
            <a:r>
              <a:rPr lang="en-US" dirty="0"/>
              <a:t>Firefly Squid found in the shores of Japan during Spring, use bioluminescence to ward off predators as well as catch prey, and attract mates.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79623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59656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Dynamic Load Balancing: Sharing the data load with RF, also redundancy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5718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 rate was taken from Ouster OS 2 LIDAR data rate. It has 86.6 Mbps in the low data rate mode for the 128-channel configuration.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6044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2518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2723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7840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2393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99C237-CCF2-453E-93E6-FC8E177380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icrosoft YaHei" panose="020B0503020204020204" pitchFamily="34" charset="-122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icrosoft YaHei" panose="020B0503020204020204" pitchFamily="34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781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99C237-CCF2-453E-93E6-FC8E177380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icrosoft YaHei" panose="020B0503020204020204" pitchFamily="34" charset="-122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icrosoft YaHei" panose="020B0503020204020204" pitchFamily="34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8805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BEEEAF-0FFB-4DFA-A19E-A45DC16754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686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jpeg"/><Relationship Id="rId11" Type="http://schemas.openxmlformats.org/officeDocument/2006/relationships/image" Target="../media/image11.png"/><Relationship Id="rId5" Type="http://schemas.microsoft.com/office/2007/relationships/hdphoto" Target="../media/hdphoto1.wdp"/><Relationship Id="rId15" Type="http://schemas.openxmlformats.org/officeDocument/2006/relationships/image" Target="../media/image14.png"/><Relationship Id="rId10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openxmlformats.org/officeDocument/2006/relationships/image" Target="../media/image13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4DE60-353D-498E-842D-738ACD3D6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491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288" y="41275"/>
            <a:ext cx="94773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fld id="{C547A257-F2A4-4FDB-A631-A186213120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28636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35CDE-651A-49E0-8E2D-3E0BD1DDB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03198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C6E6E-8357-4DAF-9DAD-C07898E43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67609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C92E1-4D50-4C66-A9BE-91B374D68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648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A1687-FBC8-4C94-90DE-50B33DAE3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9631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8A486-A671-416D-A591-D66BBD06A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5401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0B2D6-3317-4B2C-9D12-E3A439892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76498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60615-4902-4828-9330-3F0CE3312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18115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5335F-F642-4900-9770-9C3A9C17D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295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6096D-26B3-4993-9776-7D02C7D04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02056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48715-406C-46A5-AD86-98DC18270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11992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087D9-4669-4C3B-9276-1DE8C0263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8099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46270-A8AE-4268-891C-842C3FEF7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41083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40A56-F7AD-4277-B391-A86E34698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9456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7BB42-9617-40A6-B505-3A8D139CB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61277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31C18-6B9A-4CA8-9BF6-6C64B1E18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39634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8EB4D-4EA1-41F8-94A9-65B42F164A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712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883E5C2A-FBE1-4206-8656-8FCA626A5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2004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/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57FE3D-6CDD-49C7-A7F2-7694B1C2DBA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908631" y="153279"/>
            <a:ext cx="329763" cy="321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DBF9F-D50E-4286-B247-35E3B274DDE5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1714" y="261951"/>
            <a:ext cx="523596" cy="5200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F939F0-8E18-4B0C-B899-78C58BB946D4}"/>
              </a:ext>
            </a:extLst>
          </p:cNvPr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188" y="83243"/>
            <a:ext cx="1001976" cy="798196"/>
          </a:xfrm>
          <a:prstGeom prst="rect">
            <a:avLst/>
          </a:prstGeom>
        </p:spPr>
      </p:pic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D7C6511A-A9A0-4623-9FEF-AE71491C251C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109" y="12315"/>
            <a:ext cx="961891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0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6C23F-F35C-4663-BABB-98735E1AD59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7081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6752A6-1222-473E-9E60-90A7C82459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580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836206-CFFE-4F6C-BC0D-7E41DE2B25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6326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AD8B26-B701-4F35-896B-34937B06691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3349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3BB65-C0A7-4097-879F-BAB7843A516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6012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5E0BF-B2A2-4D11-AB65-57B03CB5B2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652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314673-AB23-4B83-B436-07B061AEC44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499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49A818-1385-4409-9B40-F6379BB5282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487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8D16F-FDDC-4579-A24D-8E77228986F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577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FE536-2844-4622-9620-0FB4C2A5F4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8557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8081E1-66BD-4A2A-A70B-C188D5E491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622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1D1BB-9335-48F6-B233-DCE699357E9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7401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C1914-AE86-4F99-A2A9-E8FE24A57CC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1758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45510-26BF-496B-B37F-262ACC27E05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8225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027F6B-69B4-41A6-8B67-683FDA93BBE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97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2828F28-DB59-435E-8625-DC9F65587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83" r:id="rId1"/>
    <p:sldLayoutId id="2147484584" r:id="rId2"/>
    <p:sldLayoutId id="2147484585" r:id="rId3"/>
    <p:sldLayoutId id="2147484586" r:id="rId4"/>
    <p:sldLayoutId id="2147484587" r:id="rId5"/>
    <p:sldLayoutId id="2147484588" r:id="rId6"/>
    <p:sldLayoutId id="2147484555" r:id="rId7"/>
    <p:sldLayoutId id="2147484556" r:id="rId8"/>
    <p:sldLayoutId id="2147484557" r:id="rId9"/>
    <p:sldLayoutId id="2147484558" r:id="rId10"/>
    <p:sldLayoutId id="2147484559" r:id="rId11"/>
    <p:sldLayoutId id="2147484560" r:id="rId12"/>
    <p:sldLayoutId id="2147484561" r:id="rId13"/>
    <p:sldLayoutId id="2147484562" r:id="rId14"/>
    <p:sldLayoutId id="2147484563" r:id="rId15"/>
    <p:sldLayoutId id="2147484564" r:id="rId16"/>
    <p:sldLayoutId id="2147484565" r:id="rId17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87111E-F970-4CB1-900D-E4CF544D68A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298078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094" r:id="rId1"/>
    <p:sldLayoutId id="2147485095" r:id="rId2"/>
    <p:sldLayoutId id="2147485096" r:id="rId3"/>
    <p:sldLayoutId id="2147485097" r:id="rId4"/>
    <p:sldLayoutId id="2147485098" r:id="rId5"/>
    <p:sldLayoutId id="2147485099" r:id="rId6"/>
    <p:sldLayoutId id="2147485100" r:id="rId7"/>
    <p:sldLayoutId id="2147485101" r:id="rId8"/>
    <p:sldLayoutId id="2147485102" r:id="rId9"/>
    <p:sldLayoutId id="2147485103" r:id="rId10"/>
    <p:sldLayoutId id="2147485104" r:id="rId11"/>
    <p:sldLayoutId id="2147485105" r:id="rId12"/>
    <p:sldLayoutId id="2147485106" r:id="rId13"/>
    <p:sldLayoutId id="2147485107" r:id="rId14"/>
    <p:sldLayoutId id="2147485108" r:id="rId15"/>
    <p:sldLayoutId id="2147485109" r:id="rId16"/>
    <p:sldLayoutId id="2147485110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8.png"/><Relationship Id="rId4" Type="http://schemas.openxmlformats.org/officeDocument/2006/relationships/video" Target="../media/media2.mp4"/><Relationship Id="rId9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4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30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33.jp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microsoft.com/office/2007/relationships/hdphoto" Target="../media/hdphoto6.wdp"/><Relationship Id="rId5" Type="http://schemas.openxmlformats.org/officeDocument/2006/relationships/image" Target="../media/image36.png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0.png"/><Relationship Id="rId5" Type="http://schemas.openxmlformats.org/officeDocument/2006/relationships/image" Target="../media/image39.jp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dcan.2016.07.004" TargetMode="External"/><Relationship Id="rId7" Type="http://schemas.openxmlformats.org/officeDocument/2006/relationships/hyperlink" Target="https://doi.org/10.1364/ao.51.006594" TargetMode="External"/><Relationship Id="rId2" Type="http://schemas.openxmlformats.org/officeDocument/2006/relationships/hyperlink" Target="https://www.nasa.gov/feature/swarmsoda/" TargetMode="Externa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spectrum.ieee.org/ge-brings-bytelightenabled-smart-lighting-to-stores" TargetMode="External"/><Relationship Id="rId5" Type="http://schemas.openxmlformats.org/officeDocument/2006/relationships/hyperlink" Target="https://techbullion.com/aircraft-exterior-lighting-market-is-expected-to-exhibit-a-cagr-of-3-8-by-the-end-of-2027/" TargetMode="External"/><Relationship Id="rId4" Type="http://schemas.openxmlformats.org/officeDocument/2006/relationships/hyperlink" Target="https://isaaclow.medium.com/the-lights-on-modern-airliners-6d2b7ea932e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742" y="5652651"/>
            <a:ext cx="88328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Athip Thirupathi Raj and 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Jekan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 Thangavelautham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Space and Terrestrial Robotic Exploration (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SpaceTREx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) Laboratory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Aerospace and Mechanical Engineering Department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University of Arizona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799" y="4657706"/>
            <a:ext cx="85344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u="none" dirty="0"/>
              <a:t>Visible Light Communication Between CubeSats </a:t>
            </a:r>
          </a:p>
          <a:p>
            <a:pPr algn="ctr"/>
            <a:r>
              <a:rPr lang="en-US" sz="2200" b="1" u="none" dirty="0"/>
              <a:t>During Close Proximity Operations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6A208DE-7F02-4BB2-8724-485416C46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44463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68387D2-AE72-413D-B34D-D2DC78678A34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098" y="128131"/>
            <a:ext cx="1400175" cy="1115410"/>
          </a:xfrm>
          <a:prstGeom prst="rect">
            <a:avLst/>
          </a:prstGeom>
        </p:spPr>
      </p:pic>
      <p:pic>
        <p:nvPicPr>
          <p:cNvPr id="20" name="Picture 19" descr="A picture containing diagram&#10;&#10;Description automatically generated">
            <a:extLst>
              <a:ext uri="{FF2B5EF4-FFF2-40B4-BE49-F238E27FC236}">
                <a16:creationId xmlns:a16="http://schemas.microsoft.com/office/drawing/2014/main" id="{9788B97C-4AC2-4BEE-9C47-1DC1E2DAA1D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85" y="53965"/>
            <a:ext cx="1200430" cy="1236259"/>
          </a:xfrm>
          <a:prstGeom prst="rect">
            <a:avLst/>
          </a:prstGeom>
        </p:spPr>
      </p:pic>
      <p:pic>
        <p:nvPicPr>
          <p:cNvPr id="21" name="Picture 20" descr="Logo&#10;&#10;Description automatically generated">
            <a:extLst>
              <a:ext uri="{FF2B5EF4-FFF2-40B4-BE49-F238E27FC236}">
                <a16:creationId xmlns:a16="http://schemas.microsoft.com/office/drawing/2014/main" id="{B2DB358E-6B41-48D0-B773-6CDFDEDEDB1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171" y="62805"/>
            <a:ext cx="1200429" cy="12289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003463-7815-4A50-AE1B-0C10CD9399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642" y="2240196"/>
            <a:ext cx="2861474" cy="1888573"/>
          </a:xfrm>
          <a:prstGeom prst="rect">
            <a:avLst/>
          </a:prstGeom>
        </p:spPr>
      </p:pic>
      <p:pic>
        <p:nvPicPr>
          <p:cNvPr id="9" name="Blinking sats">
            <a:hlinkClick r:id="" action="ppaction://media"/>
            <a:extLst>
              <a:ext uri="{FF2B5EF4-FFF2-40B4-BE49-F238E27FC236}">
                <a16:creationId xmlns:a16="http://schemas.microsoft.com/office/drawing/2014/main" id="{88F8DA49-BC95-4DFC-9465-503B500581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827340" y="2238463"/>
            <a:ext cx="3344302" cy="1881170"/>
          </a:xfrm>
          <a:prstGeom prst="rect">
            <a:avLst/>
          </a:prstGeom>
        </p:spPr>
      </p:pic>
      <p:pic>
        <p:nvPicPr>
          <p:cNvPr id="18" name="aircraft lights_2">
            <a:hlinkClick r:id="" action="ppaction://media"/>
            <a:extLst>
              <a:ext uri="{FF2B5EF4-FFF2-40B4-BE49-F238E27FC236}">
                <a16:creationId xmlns:a16="http://schemas.microsoft.com/office/drawing/2014/main" id="{FBEC4D4C-797E-4CCE-A11E-CE03B7EA3DF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0885" y="2238463"/>
            <a:ext cx="2716456" cy="18811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5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3743"/>
            <a:ext cx="8382000" cy="715057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006FC-1D68-4417-BB1D-FE12C08B5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382000" cy="4724400"/>
          </a:xfrm>
        </p:spPr>
        <p:txBody>
          <a:bodyPr/>
          <a:lstStyle/>
          <a:p>
            <a:r>
              <a:rPr lang="en-US" sz="2400" dirty="0"/>
              <a:t>Introduction and Motivation</a:t>
            </a:r>
          </a:p>
          <a:p>
            <a:r>
              <a:rPr lang="en-US" sz="2400" dirty="0"/>
              <a:t>Proposed Solution</a:t>
            </a:r>
          </a:p>
          <a:p>
            <a:r>
              <a:rPr lang="en-US" sz="2400" dirty="0"/>
              <a:t>Inspiration</a:t>
            </a:r>
          </a:p>
          <a:p>
            <a:r>
              <a:rPr lang="en-US" sz="2400" dirty="0"/>
              <a:t>Related Work</a:t>
            </a:r>
          </a:p>
          <a:p>
            <a:r>
              <a:rPr lang="en-US" sz="2400" dirty="0"/>
              <a:t>Advantages of VLC</a:t>
            </a:r>
          </a:p>
          <a:p>
            <a:r>
              <a:rPr lang="en-US" sz="2400" dirty="0"/>
              <a:t>Objectives</a:t>
            </a:r>
          </a:p>
          <a:p>
            <a:r>
              <a:rPr lang="en-US" sz="2400" dirty="0"/>
              <a:t>Technical Methodology</a:t>
            </a:r>
          </a:p>
          <a:p>
            <a:pPr lvl="1"/>
            <a:r>
              <a:rPr lang="en-US" sz="2000" dirty="0"/>
              <a:t>Concept of Operations</a:t>
            </a:r>
          </a:p>
          <a:p>
            <a:pPr lvl="1"/>
            <a:r>
              <a:rPr lang="en-US" sz="2000" dirty="0"/>
              <a:t>System Design</a:t>
            </a:r>
          </a:p>
          <a:p>
            <a:pPr lvl="1"/>
            <a:r>
              <a:rPr lang="en-US" sz="2000" dirty="0"/>
              <a:t>Proposed Testing Methodology</a:t>
            </a:r>
          </a:p>
          <a:p>
            <a:r>
              <a:rPr lang="en-US" sz="2400" dirty="0"/>
              <a:t>Conclusions and Future Work</a:t>
            </a:r>
          </a:p>
        </p:txBody>
      </p:sp>
    </p:spTree>
    <p:extLst>
      <p:ext uri="{BB962C8B-B14F-4D97-AF65-F5344CB8AC3E}">
        <p14:creationId xmlns:p14="http://schemas.microsoft.com/office/powerpoint/2010/main" val="3345118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F72E3-9475-45C7-B25B-ADBD78500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and 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01DE7-29C5-4070-89C2-AAD213B15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769" y="1858057"/>
            <a:ext cx="4343400" cy="4463414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sz="2400" dirty="0"/>
              <a:t>Co-ordination, Co-Operation, Formation Flying: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Required for Space Commerce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In-Space Assembly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Rendezvous, Proximity Operations, and Docking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Mother-Daughter </a:t>
            </a:r>
            <a:r>
              <a:rPr lang="en-US" sz="2400" dirty="0" err="1"/>
              <a:t>satlet</a:t>
            </a:r>
            <a:r>
              <a:rPr lang="en-US" sz="2400" dirty="0"/>
              <a:t> swarms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6407EB-4147-4DCD-9501-24D555E5576E}"/>
              </a:ext>
            </a:extLst>
          </p:cNvPr>
          <p:cNvSpPr txBox="1"/>
          <p:nvPr/>
        </p:nvSpPr>
        <p:spPr>
          <a:xfrm>
            <a:off x="4648201" y="6198604"/>
            <a:ext cx="2373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u="none" dirty="0">
                <a:solidFill>
                  <a:schemeClr val="bg2"/>
                </a:solidFill>
              </a:rPr>
              <a:t>Figure: ISS Docking and Berthing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50BBCF-ED3E-4160-B913-A323B0AE1423}"/>
              </a:ext>
            </a:extLst>
          </p:cNvPr>
          <p:cNvSpPr txBox="1"/>
          <p:nvPr/>
        </p:nvSpPr>
        <p:spPr>
          <a:xfrm>
            <a:off x="8130131" y="5020931"/>
            <a:ext cx="6578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none" dirty="0"/>
              <a:t>NASA</a:t>
            </a:r>
          </a:p>
        </p:txBody>
      </p:sp>
      <p:pic>
        <p:nvPicPr>
          <p:cNvPr id="10" name="Picture 9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DC7B0316-61C1-44D0-9F00-7EAA0A4ECC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141" y="2209800"/>
            <a:ext cx="2373190" cy="1504950"/>
          </a:xfrm>
          <a:prstGeom prst="rect">
            <a:avLst/>
          </a:prstGeom>
        </p:spPr>
      </p:pic>
      <p:pic>
        <p:nvPicPr>
          <p:cNvPr id="11" name="MORPH">
            <a:hlinkClick r:id="" action="ppaction://media"/>
            <a:extLst>
              <a:ext uri="{FF2B5EF4-FFF2-40B4-BE49-F238E27FC236}">
                <a16:creationId xmlns:a16="http://schemas.microsoft.com/office/drawing/2014/main" id="{226EF619-3083-443D-8A85-D331882CE8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83602" y="1851494"/>
            <a:ext cx="1862270" cy="2000250"/>
          </a:xfrm>
          <a:prstGeom prst="rect">
            <a:avLst/>
          </a:prstGeom>
        </p:spPr>
      </p:pic>
      <p:pic>
        <p:nvPicPr>
          <p:cNvPr id="12" name="Google Shape;247;p1" descr="A picture containing text, indoor, sink, engine&#10;&#10;Description automatically generated">
            <a:extLst>
              <a:ext uri="{FF2B5EF4-FFF2-40B4-BE49-F238E27FC236}">
                <a16:creationId xmlns:a16="http://schemas.microsoft.com/office/drawing/2014/main" id="{25A5FF45-08EF-4DD8-BA1E-14DA36C75D0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48200" y="4495800"/>
            <a:ext cx="2373190" cy="1664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A picture containing text, satellite&#10;&#10;Description automatically generated">
            <a:extLst>
              <a:ext uri="{FF2B5EF4-FFF2-40B4-BE49-F238E27FC236}">
                <a16:creationId xmlns:a16="http://schemas.microsoft.com/office/drawing/2014/main" id="{13F397F2-7288-4037-9BCF-40EA2E1792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602" y="4495800"/>
            <a:ext cx="2000148" cy="16647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467E015-DA90-480B-AD33-03F5A9AA10E2}"/>
              </a:ext>
            </a:extLst>
          </p:cNvPr>
          <p:cNvSpPr txBox="1"/>
          <p:nvPr/>
        </p:nvSpPr>
        <p:spPr>
          <a:xfrm>
            <a:off x="7083602" y="6160516"/>
            <a:ext cx="2000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u="none" dirty="0">
                <a:solidFill>
                  <a:schemeClr val="bg2"/>
                </a:solidFill>
              </a:rPr>
              <a:t>Figure: Satellite Swarm</a:t>
            </a:r>
          </a:p>
          <a:p>
            <a:r>
              <a:rPr lang="en-US" sz="1400" b="1" i="1" u="none" dirty="0">
                <a:solidFill>
                  <a:schemeClr val="bg2"/>
                </a:solidFill>
              </a:rPr>
              <a:t>Credit: NASA (SODA) </a:t>
            </a:r>
            <a:r>
              <a:rPr lang="en-US" sz="1400" b="1" i="1" u="none" baseline="30000" dirty="0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69EA45-15B2-4F2E-BBB7-632936AA8DF7}"/>
              </a:ext>
            </a:extLst>
          </p:cNvPr>
          <p:cNvSpPr txBox="1"/>
          <p:nvPr/>
        </p:nvSpPr>
        <p:spPr>
          <a:xfrm>
            <a:off x="7083601" y="3855711"/>
            <a:ext cx="1862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u="none" dirty="0">
                <a:solidFill>
                  <a:schemeClr val="bg2"/>
                </a:solidFill>
              </a:rPr>
              <a:t>In-Space Assembly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29721F-DCFA-41B0-89C1-1115A97613F1}"/>
              </a:ext>
            </a:extLst>
          </p:cNvPr>
          <p:cNvSpPr txBox="1"/>
          <p:nvPr/>
        </p:nvSpPr>
        <p:spPr>
          <a:xfrm>
            <a:off x="4653916" y="3714750"/>
            <a:ext cx="2367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u="none" dirty="0">
                <a:solidFill>
                  <a:schemeClr val="bg2"/>
                </a:solidFill>
              </a:rPr>
              <a:t>Figure: Shipping Containers on a ship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58927B97-CB3C-4625-9A12-71DAB08FF003}"/>
              </a:ext>
            </a:extLst>
          </p:cNvPr>
          <p:cNvSpPr txBox="1">
            <a:spLocks/>
          </p:cNvSpPr>
          <p:nvPr/>
        </p:nvSpPr>
        <p:spPr bwMode="auto">
          <a:xfrm>
            <a:off x="0" y="5600626"/>
            <a:ext cx="9144000" cy="967767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</a:t>
            </a:r>
            <a:r>
              <a:rPr lang="en-US" u="none" kern="0" dirty="0">
                <a:solidFill>
                  <a:srgbClr val="000514"/>
                </a:solidFill>
                <a:latin typeface="Garamond"/>
              </a:rPr>
              <a:t>Requirement for a CubeSat Form Factor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u="none" kern="0" dirty="0">
                <a:solidFill>
                  <a:srgbClr val="000514"/>
                </a:solidFill>
                <a:latin typeface="Garamond"/>
              </a:rPr>
              <a:t>Inter-Satellite Communications System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2845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107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4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6" grpId="0"/>
      <p:bldP spid="15" grpId="0"/>
      <p:bldP spid="16" grpId="0"/>
      <p:bldP spid="17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8EC0F-E3FD-4DDB-AEC6-36E66862F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DCFB2-CBC7-40E4-90EC-862915E51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Visible Light Communication (VLC)</a:t>
            </a:r>
          </a:p>
          <a:p>
            <a:r>
              <a:rPr lang="en-US" dirty="0"/>
              <a:t>Encoding messages (bits) in Visible Light bandwidth (wavelength spectrum of 380 nm to 750 nm corresponding to a frequency spectrum of 430 THz to 790 THz)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6B54FE55-938C-45D0-AA76-44A9277EB4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552680"/>
            <a:ext cx="4267200" cy="16333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03A44C-FD23-4603-B62E-AE9A0967504E}"/>
              </a:ext>
            </a:extLst>
          </p:cNvPr>
          <p:cNvSpPr txBox="1"/>
          <p:nvPr/>
        </p:nvSpPr>
        <p:spPr>
          <a:xfrm>
            <a:off x="3461605" y="6186034"/>
            <a:ext cx="2373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u="none" dirty="0">
                <a:solidFill>
                  <a:schemeClr val="bg2"/>
                </a:solidFill>
              </a:rPr>
              <a:t>Figure: VLC Spectrum </a:t>
            </a:r>
            <a:r>
              <a:rPr lang="en-US" sz="1400" b="1" i="1" u="none" baseline="30000" dirty="0">
                <a:solidFill>
                  <a:schemeClr val="bg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565939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042B0-BCD7-4153-9C3E-75D7222F9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6800"/>
            <a:ext cx="8382000" cy="715057"/>
          </a:xfrm>
        </p:spPr>
        <p:txBody>
          <a:bodyPr/>
          <a:lstStyle/>
          <a:p>
            <a:r>
              <a:rPr lang="en-US" sz="2800" dirty="0"/>
              <a:t>Inspiration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23F17-E915-46BE-B828-17B1AEC30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6350" y="2141664"/>
            <a:ext cx="3305175" cy="3649536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Nature</a:t>
            </a:r>
            <a:endParaRPr lang="en-US" sz="2000" dirty="0"/>
          </a:p>
          <a:p>
            <a:r>
              <a:rPr lang="en-US" sz="2000" dirty="0"/>
              <a:t>Use of Bioluminescence to communicate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More prevalent in deep-sea areas</a:t>
            </a:r>
          </a:p>
          <a:p>
            <a:pPr marL="0" indent="0">
              <a:spcAft>
                <a:spcPts val="1200"/>
              </a:spcAft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dirty="0"/>
              <a:t>Man Made</a:t>
            </a:r>
            <a:endParaRPr lang="en-US" sz="2000" dirty="0"/>
          </a:p>
          <a:p>
            <a:r>
              <a:rPr lang="en-US" sz="2000" dirty="0"/>
              <a:t>Aircraft Strobe Lights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972EE8-6FDD-492E-BCB5-6CF1F33B0B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74BE880-9513-4BBC-8FE6-476A1DCD941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5" name="aircraft lights_2">
            <a:hlinkClick r:id="" action="ppaction://media"/>
            <a:extLst>
              <a:ext uri="{FF2B5EF4-FFF2-40B4-BE49-F238E27FC236}">
                <a16:creationId xmlns:a16="http://schemas.microsoft.com/office/drawing/2014/main" id="{30B32B51-DFC5-4459-9A15-8E3B454E22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78621" y="4583804"/>
            <a:ext cx="2430570" cy="1529191"/>
          </a:xfrm>
          <a:prstGeom prst="rect">
            <a:avLst/>
          </a:prstGeom>
        </p:spPr>
      </p:pic>
      <p:pic>
        <p:nvPicPr>
          <p:cNvPr id="10" name="Picture 9" descr="A picture containing yellow&#10;&#10;Description automatically generated">
            <a:extLst>
              <a:ext uri="{FF2B5EF4-FFF2-40B4-BE49-F238E27FC236}">
                <a16:creationId xmlns:a16="http://schemas.microsoft.com/office/drawing/2014/main" id="{54EADEAA-0CED-4286-8D67-46B50FDF09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604881"/>
            <a:ext cx="2362200" cy="1557056"/>
          </a:xfrm>
          <a:prstGeom prst="rect">
            <a:avLst/>
          </a:prstGeom>
        </p:spPr>
      </p:pic>
      <p:pic>
        <p:nvPicPr>
          <p:cNvPr id="12" name="Picture 11" descr="A picture containing invertebrate, arthropod&#10;&#10;Description automatically generated">
            <a:extLst>
              <a:ext uri="{FF2B5EF4-FFF2-40B4-BE49-F238E27FC236}">
                <a16:creationId xmlns:a16="http://schemas.microsoft.com/office/drawing/2014/main" id="{FA6CA081-3B6F-4994-91F9-0281BB290E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3104850"/>
            <a:ext cx="2362199" cy="1500031"/>
          </a:xfrm>
          <a:prstGeom prst="rect">
            <a:avLst/>
          </a:prstGeom>
        </p:spPr>
      </p:pic>
      <p:pic>
        <p:nvPicPr>
          <p:cNvPr id="14" name="Picture 13" descr="A picture containing invertebrate, dark, close&#10;&#10;Description automatically generated">
            <a:extLst>
              <a:ext uri="{FF2B5EF4-FFF2-40B4-BE49-F238E27FC236}">
                <a16:creationId xmlns:a16="http://schemas.microsoft.com/office/drawing/2014/main" id="{0F0435A8-C423-4545-B7FC-A40BAF235E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76400"/>
            <a:ext cx="2362200" cy="14284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83FC253-5B12-45D6-B382-61D67CAB82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696" y="3104850"/>
            <a:ext cx="2435703" cy="1500032"/>
          </a:xfrm>
          <a:prstGeom prst="rect">
            <a:avLst/>
          </a:prstGeom>
        </p:spPr>
      </p:pic>
      <p:pic>
        <p:nvPicPr>
          <p:cNvPr id="18" name="Picture 17" descr="A colorful bug on a rock&#10;&#10;Description automatically generated with low confidence">
            <a:extLst>
              <a:ext uri="{FF2B5EF4-FFF2-40B4-BE49-F238E27FC236}">
                <a16:creationId xmlns:a16="http://schemas.microsoft.com/office/drawing/2014/main" id="{B408C7FA-1588-4CFE-A6FF-B7AE3087540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696" y="1676400"/>
            <a:ext cx="2429495" cy="14284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BEABE84-C724-44BA-A491-99A7FE1FFE11}"/>
              </a:ext>
            </a:extLst>
          </p:cNvPr>
          <p:cNvSpPr txBox="1"/>
          <p:nvPr/>
        </p:nvSpPr>
        <p:spPr>
          <a:xfrm>
            <a:off x="76200" y="6161937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none" dirty="0">
                <a:solidFill>
                  <a:schemeClr val="bg2"/>
                </a:solidFill>
              </a:rPr>
              <a:t>Figure: Crystal Jellyfish (Top); Firefly Squid (Middle); Fireflies (Bottom)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C76DE6-D97E-4AB7-A43B-601AF9196EB4}"/>
              </a:ext>
            </a:extLst>
          </p:cNvPr>
          <p:cNvSpPr txBox="1"/>
          <p:nvPr/>
        </p:nvSpPr>
        <p:spPr>
          <a:xfrm>
            <a:off x="6360271" y="6115641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none" dirty="0">
                <a:solidFill>
                  <a:schemeClr val="bg2"/>
                </a:solidFill>
              </a:rPr>
              <a:t>Figure: Mantis Shrimp (Top); Angler Fish (Middle); </a:t>
            </a:r>
          </a:p>
          <a:p>
            <a:r>
              <a:rPr lang="en-US" sz="1200" b="1" u="none" dirty="0">
                <a:solidFill>
                  <a:schemeClr val="bg2"/>
                </a:solidFill>
              </a:rPr>
              <a:t>Airplane Strobe Lights </a:t>
            </a:r>
            <a:r>
              <a:rPr lang="en-US" sz="1200" b="1" u="none" baseline="30000" dirty="0">
                <a:solidFill>
                  <a:schemeClr val="bg2"/>
                </a:solidFill>
              </a:rPr>
              <a:t>3</a:t>
            </a:r>
            <a:r>
              <a:rPr lang="en-US" sz="1200" b="1" u="none" dirty="0">
                <a:solidFill>
                  <a:schemeClr val="bg2"/>
                </a:solidFill>
              </a:rPr>
              <a:t> (Bottom)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872AC999-7A37-4251-87D2-7042E7C89BFA}"/>
              </a:ext>
            </a:extLst>
          </p:cNvPr>
          <p:cNvSpPr txBox="1">
            <a:spLocks/>
          </p:cNvSpPr>
          <p:nvPr/>
        </p:nvSpPr>
        <p:spPr bwMode="auto">
          <a:xfrm>
            <a:off x="0" y="5578931"/>
            <a:ext cx="9144000" cy="967767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lvl="0"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</a:t>
            </a:r>
            <a:r>
              <a:rPr lang="en-US" u="none" kern="0" dirty="0">
                <a:solidFill>
                  <a:srgbClr val="000514"/>
                </a:solidFill>
                <a:latin typeface="Garamond"/>
              </a:rPr>
              <a:t>Inspiration from </a:t>
            </a:r>
            <a:r>
              <a:rPr lang="en-US" u="none" dirty="0"/>
              <a:t>Bioluminescence</a:t>
            </a:r>
            <a:r>
              <a:rPr lang="en-US" u="none" kern="0" dirty="0">
                <a:solidFill>
                  <a:srgbClr val="000514"/>
                </a:solidFill>
                <a:latin typeface="Garamond"/>
              </a:rPr>
              <a:t> found in </a:t>
            </a:r>
          </a:p>
          <a:p>
            <a:pPr lvl="0">
              <a:defRPr/>
            </a:pPr>
            <a:r>
              <a:rPr lang="en-US" u="none" kern="0" dirty="0">
                <a:solidFill>
                  <a:srgbClr val="000514"/>
                </a:solidFill>
                <a:latin typeface="Garamond"/>
              </a:rPr>
              <a:t>Deep-Sea to apply in Deep Space.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97039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D8D96-70C6-44E6-9198-63F8B750C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6800"/>
            <a:ext cx="8382000" cy="715057"/>
          </a:xfrm>
        </p:spPr>
        <p:txBody>
          <a:bodyPr/>
          <a:lstStyle/>
          <a:p>
            <a:r>
              <a:rPr lang="en-US" dirty="0"/>
              <a:t>Related Work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B8107E-C485-4420-A8B3-8958F9892F4C}"/>
              </a:ext>
            </a:extLst>
          </p:cNvPr>
          <p:cNvSpPr txBox="1"/>
          <p:nvPr/>
        </p:nvSpPr>
        <p:spPr>
          <a:xfrm>
            <a:off x="242233" y="6426831"/>
            <a:ext cx="5257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u="none" dirty="0">
                <a:solidFill>
                  <a:schemeClr val="bg2"/>
                </a:solidFill>
              </a:rPr>
              <a:t>Figure: VLC Demonstration by GE and </a:t>
            </a:r>
            <a:r>
              <a:rPr lang="en-US" sz="1200" b="1" u="none" dirty="0" err="1">
                <a:solidFill>
                  <a:schemeClr val="bg2"/>
                </a:solidFill>
              </a:rPr>
              <a:t>ByteLight</a:t>
            </a:r>
            <a:r>
              <a:rPr lang="en-US" sz="1200" b="1" u="none" baseline="30000" dirty="0">
                <a:solidFill>
                  <a:schemeClr val="bg2"/>
                </a:solidFill>
              </a:rPr>
              <a:t> 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8CC96E-C8E7-471B-AD86-38C6D7DF8473}"/>
              </a:ext>
            </a:extLst>
          </p:cNvPr>
          <p:cNvSpPr txBox="1"/>
          <p:nvPr/>
        </p:nvSpPr>
        <p:spPr>
          <a:xfrm>
            <a:off x="5601308" y="3718120"/>
            <a:ext cx="3346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none" dirty="0">
                <a:solidFill>
                  <a:schemeClr val="bg2"/>
                </a:solidFill>
              </a:rPr>
              <a:t>SpaceX Dragon – ISS Docking using strobe lights (Credit: NASA/SpaceX)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20D64-CB74-4A6D-A53D-5A2B636535C8}"/>
              </a:ext>
            </a:extLst>
          </p:cNvPr>
          <p:cNvSpPr txBox="1"/>
          <p:nvPr/>
        </p:nvSpPr>
        <p:spPr>
          <a:xfrm>
            <a:off x="5508671" y="6426831"/>
            <a:ext cx="35318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u="none" dirty="0">
                <a:solidFill>
                  <a:schemeClr val="bg2"/>
                </a:solidFill>
              </a:rPr>
              <a:t>Figure: Exterior Lighting System of an Aircraft </a:t>
            </a:r>
            <a:r>
              <a:rPr lang="en-US" sz="1200" b="1" u="none" baseline="30000" dirty="0">
                <a:solidFill>
                  <a:schemeClr val="bg2"/>
                </a:solidFill>
              </a:rPr>
              <a:t>4</a:t>
            </a:r>
            <a:r>
              <a:rPr lang="en-US" sz="1200" b="1" u="none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B15A0B1-DE70-4160-9A38-535A187F4264}"/>
              </a:ext>
            </a:extLst>
          </p:cNvPr>
          <p:cNvSpPr txBox="1">
            <a:spLocks/>
          </p:cNvSpPr>
          <p:nvPr/>
        </p:nvSpPr>
        <p:spPr bwMode="auto">
          <a:xfrm>
            <a:off x="381000" y="1855854"/>
            <a:ext cx="4980267" cy="2564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400" u="none" kern="0" dirty="0"/>
              <a:t>Used in Aircraft and Maritime activities as a standard</a:t>
            </a:r>
          </a:p>
          <a:p>
            <a:pPr>
              <a:spcAft>
                <a:spcPts val="1200"/>
              </a:spcAft>
            </a:pPr>
            <a:r>
              <a:rPr lang="en-US" sz="2400" u="none" kern="0" dirty="0"/>
              <a:t>Demonstrated commercially for localization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FCFC46-4174-4323-8F0F-87B5C16BBF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307" y="4275480"/>
            <a:ext cx="3346591" cy="2136988"/>
          </a:xfrm>
          <a:prstGeom prst="rect">
            <a:avLst/>
          </a:prstGeom>
        </p:spPr>
      </p:pic>
      <p:pic>
        <p:nvPicPr>
          <p:cNvPr id="3" name="Dragon ISS Docking">
            <a:hlinkClick r:id="" action="ppaction://media"/>
            <a:extLst>
              <a:ext uri="{FF2B5EF4-FFF2-40B4-BE49-F238E27FC236}">
                <a16:creationId xmlns:a16="http://schemas.microsoft.com/office/drawing/2014/main" id="{2F02381C-D4E6-405F-A57D-5DDF65F45E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01308" y="1828893"/>
            <a:ext cx="3346590" cy="1882457"/>
          </a:xfrm>
          <a:prstGeom prst="rect">
            <a:avLst/>
          </a:prstGeom>
        </p:spPr>
      </p:pic>
      <p:pic>
        <p:nvPicPr>
          <p:cNvPr id="5" name="Picture 4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AA808586-A925-43BB-8EC5-B1E121211A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49" y="3797586"/>
            <a:ext cx="3877368" cy="2629245"/>
          </a:xfrm>
          <a:prstGeom prst="rect">
            <a:avLst/>
          </a:prstGeom>
        </p:spPr>
      </p:pic>
      <p:sp>
        <p:nvSpPr>
          <p:cNvPr id="16" name="Title 2">
            <a:extLst>
              <a:ext uri="{FF2B5EF4-FFF2-40B4-BE49-F238E27FC236}">
                <a16:creationId xmlns:a16="http://schemas.microsoft.com/office/drawing/2014/main" id="{19A020B6-2633-439C-BEED-BC17473D72FC}"/>
              </a:ext>
            </a:extLst>
          </p:cNvPr>
          <p:cNvSpPr txBox="1">
            <a:spLocks/>
          </p:cNvSpPr>
          <p:nvPr/>
        </p:nvSpPr>
        <p:spPr bwMode="auto">
          <a:xfrm>
            <a:off x="0" y="5188731"/>
            <a:ext cx="9144000" cy="1223737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Lighting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Cues as a standard for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Aircraft and Maritime applications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980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8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C5A43-1DE0-443A-AE05-9E0E8DA9E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VLC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7135C-ACD3-4FA5-AB5A-02D61E9B4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4114800" cy="4463414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sz="2400" u="sng" dirty="0"/>
              <a:t>Traditional Advantages (Terrestrial)</a:t>
            </a:r>
          </a:p>
          <a:p>
            <a:r>
              <a:rPr lang="en-US" sz="2000" dirty="0"/>
              <a:t>Higher Speed – Up to 10 Gbps </a:t>
            </a:r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dirty="0">
              <a:solidFill>
                <a:srgbClr val="00B050"/>
              </a:solidFill>
            </a:endParaRPr>
          </a:p>
          <a:p>
            <a:r>
              <a:rPr lang="en-US" sz="2000" dirty="0"/>
              <a:t>No EMI </a:t>
            </a:r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dirty="0"/>
          </a:p>
          <a:p>
            <a:r>
              <a:rPr lang="en-US" sz="2000" dirty="0"/>
              <a:t>Lower Cost </a:t>
            </a:r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dirty="0"/>
          </a:p>
          <a:p>
            <a:r>
              <a:rPr lang="en-US" sz="2000" dirty="0"/>
              <a:t>Spectrum: RF is getting saturated; VLC is 10000 times larger in Bandwidth </a:t>
            </a:r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dirty="0"/>
          </a:p>
          <a:p>
            <a:r>
              <a:rPr lang="en-US" sz="2000" dirty="0"/>
              <a:t>Dynamic Load Balancing </a:t>
            </a:r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8EB4E35-B882-4674-91EF-2745A0F53703}"/>
              </a:ext>
            </a:extLst>
          </p:cNvPr>
          <p:cNvSpPr txBox="1">
            <a:spLocks/>
          </p:cNvSpPr>
          <p:nvPr/>
        </p:nvSpPr>
        <p:spPr bwMode="auto">
          <a:xfrm>
            <a:off x="4953000" y="1945369"/>
            <a:ext cx="3886200" cy="446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spcAft>
                <a:spcPts val="1200"/>
              </a:spcAft>
              <a:buFont typeface="Wingdings" pitchFamily="2" charset="2"/>
              <a:buNone/>
            </a:pPr>
            <a:r>
              <a:rPr lang="en-US" sz="2400" kern="0" dirty="0"/>
              <a:t>Traditional Disadvantages (Terrestrial)</a:t>
            </a:r>
          </a:p>
          <a:p>
            <a:r>
              <a:rPr lang="en-US" sz="2000" u="none" kern="0" dirty="0"/>
              <a:t>Requirement for Line of Sight</a:t>
            </a:r>
          </a:p>
          <a:p>
            <a:pPr lvl="1"/>
            <a:r>
              <a:rPr lang="en-US" sz="2000" u="none" kern="0" dirty="0">
                <a:highlight>
                  <a:srgbClr val="00FF00"/>
                </a:highlight>
              </a:rPr>
              <a:t>Not an issue in space</a:t>
            </a:r>
          </a:p>
          <a:p>
            <a:r>
              <a:rPr lang="en-US" sz="2000" u="none" kern="0" dirty="0"/>
              <a:t>Lower Range</a:t>
            </a:r>
          </a:p>
          <a:p>
            <a:pPr lvl="1"/>
            <a:r>
              <a:rPr lang="en-US" sz="2000" u="none" kern="0" dirty="0">
                <a:highlight>
                  <a:srgbClr val="00FF00"/>
                </a:highlight>
              </a:rPr>
              <a:t>Not an issue for proximity operations</a:t>
            </a:r>
          </a:p>
          <a:p>
            <a:r>
              <a:rPr lang="en-US" sz="2000" u="none" kern="0" dirty="0"/>
              <a:t>Interference by external noise</a:t>
            </a:r>
          </a:p>
          <a:p>
            <a:pPr lvl="1"/>
            <a:r>
              <a:rPr lang="en-US" sz="2000" u="none" kern="0" dirty="0">
                <a:highlight>
                  <a:srgbClr val="CC9900"/>
                </a:highlight>
              </a:rPr>
              <a:t>Due to sun, need to use optical filters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EE901551-828B-48D3-A680-C28C7DEB25D0}"/>
              </a:ext>
            </a:extLst>
          </p:cNvPr>
          <p:cNvSpPr txBox="1">
            <a:spLocks/>
          </p:cNvSpPr>
          <p:nvPr/>
        </p:nvSpPr>
        <p:spPr bwMode="auto">
          <a:xfrm>
            <a:off x="0" y="5188731"/>
            <a:ext cx="9144000" cy="1223737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u="none" kern="0" dirty="0">
                <a:solidFill>
                  <a:srgbClr val="000514"/>
                </a:solidFill>
                <a:latin typeface="Garamond"/>
              </a:rPr>
              <a:t>We get the best of both worlds using VLC in space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0477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EE2E1-1EFC-49CD-8EEC-D53863B33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C4743-B24F-434E-BD80-4DBACA8E4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 a system to identify a target 3U CubeSat in Deep Space</a:t>
            </a:r>
          </a:p>
          <a:p>
            <a:r>
              <a:rPr lang="en-US" dirty="0"/>
              <a:t>Must fit in a 3U CubeSat Form factor (mass, volume, power)</a:t>
            </a:r>
          </a:p>
          <a:p>
            <a:r>
              <a:rPr lang="en-US" dirty="0"/>
              <a:t>Develop a VLC system with the following key specifications:</a:t>
            </a:r>
            <a:endParaRPr lang="en-US" sz="2000" dirty="0"/>
          </a:p>
          <a:p>
            <a:pPr lvl="1"/>
            <a:r>
              <a:rPr lang="en-US" sz="2400" dirty="0"/>
              <a:t>Target Identification Range = 50 m (TBR)</a:t>
            </a:r>
            <a:endParaRPr lang="en-US" sz="2000" dirty="0"/>
          </a:p>
          <a:p>
            <a:pPr lvl="1"/>
            <a:r>
              <a:rPr lang="en-US" sz="2400" dirty="0"/>
              <a:t>Bit Rate = 100 Mbps (TBR)</a:t>
            </a:r>
          </a:p>
        </p:txBody>
      </p:sp>
    </p:spTree>
    <p:extLst>
      <p:ext uri="{BB962C8B-B14F-4D97-AF65-F5344CB8AC3E}">
        <p14:creationId xmlns:p14="http://schemas.microsoft.com/office/powerpoint/2010/main" val="749962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B4AD-E0AB-413A-943E-DA6458822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382000" cy="715057"/>
          </a:xfrm>
        </p:spPr>
        <p:txBody>
          <a:bodyPr/>
          <a:lstStyle/>
          <a:p>
            <a:r>
              <a:rPr lang="en-US" dirty="0"/>
              <a:t>Concept of Operations</a:t>
            </a:r>
          </a:p>
        </p:txBody>
      </p:sp>
      <p:pic>
        <p:nvPicPr>
          <p:cNvPr id="4" name="ConOps">
            <a:hlinkClick r:id="" action="ppaction://media"/>
            <a:extLst>
              <a:ext uri="{FF2B5EF4-FFF2-40B4-BE49-F238E27FC236}">
                <a16:creationId xmlns:a16="http://schemas.microsoft.com/office/drawing/2014/main" id="{5211C28E-6CF8-459B-B7B5-4BDB9A18E3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705657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20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668BDF56-E1CE-4725-9037-87D180349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7792"/>
            <a:ext cx="8382000" cy="715057"/>
          </a:xfrm>
        </p:spPr>
        <p:txBody>
          <a:bodyPr/>
          <a:lstStyle/>
          <a:p>
            <a:r>
              <a:rPr lang="en-US" dirty="0">
                <a:latin typeface="Garamond" panose="02020404030301010803" pitchFamily="18" charset="0"/>
              </a:rPr>
              <a:t>Phase 1: Initial Rendezvous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4175CD77-7905-47FD-A9C8-4A9AF1C40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69545"/>
            <a:ext cx="5181601" cy="2902455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dirty="0">
                <a:latin typeface="Garamond" panose="02020404030301010803" pitchFamily="18" charset="0"/>
              </a:rPr>
              <a:t>“Active Lighting Cues"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atin typeface="Garamond" panose="02020404030301010803" pitchFamily="18" charset="0"/>
              </a:rPr>
              <a:t>Use of Blinking LED lights on all surfaces of each S/c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atin typeface="Garamond" panose="02020404030301010803" pitchFamily="18" charset="0"/>
              </a:rPr>
              <a:t>Identification using Light-to-digital converters (Photodetectors)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atin typeface="Garamond" panose="02020404030301010803" pitchFamily="18" charset="0"/>
              </a:rPr>
              <a:t>If S/c does not exit "Searching" mode after a set time, it executes a manual spin using thrusters/magnetorquers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AF6160B-1E30-4961-B7AB-0F35AE466A41}"/>
              </a:ext>
            </a:extLst>
          </p:cNvPr>
          <p:cNvGraphicFramePr>
            <a:graphicFrameLocks noGrp="1"/>
          </p:cNvGraphicFramePr>
          <p:nvPr/>
        </p:nvGraphicFramePr>
        <p:xfrm>
          <a:off x="5796982" y="2608421"/>
          <a:ext cx="3039463" cy="2514599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982063">
                  <a:extLst>
                    <a:ext uri="{9D8B030D-6E8A-4147-A177-3AD203B41FA5}">
                      <a16:colId xmlns:a16="http://schemas.microsoft.com/office/drawing/2014/main" val="216929101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05893040"/>
                    </a:ext>
                  </a:extLst>
                </a:gridCol>
              </a:tblGrid>
              <a:tr h="655745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Blink Frequency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Message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23656076"/>
                  </a:ext>
                </a:extLst>
              </a:tr>
              <a:tr h="229510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 Hz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“Searching” Mode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21171594"/>
                  </a:ext>
                </a:extLst>
              </a:tr>
              <a:tr h="244083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2 Hz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“Target Identified” Mode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27889258"/>
                  </a:ext>
                </a:extLst>
              </a:tr>
              <a:tr h="244083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3Hz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“Contact Established” Mode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3057681"/>
                  </a:ext>
                </a:extLst>
              </a:tr>
              <a:tr h="229510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4Hz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Distance = 50 to 10 meters (TBR)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7460513"/>
                  </a:ext>
                </a:extLst>
              </a:tr>
              <a:tr h="437163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5 Hz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Distance = 10 to &lt; 1 meters; Close contact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46913803"/>
                  </a:ext>
                </a:extLst>
              </a:tr>
              <a:tr h="474505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Off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End of Initial Rendezvous Phase;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Switching to Soft Capture Phase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624205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DE735EF-0EB5-4DCC-BFB3-CB5BD5628484}"/>
              </a:ext>
            </a:extLst>
          </p:cNvPr>
          <p:cNvSpPr txBox="1"/>
          <p:nvPr/>
        </p:nvSpPr>
        <p:spPr>
          <a:xfrm>
            <a:off x="5796982" y="2368024"/>
            <a:ext cx="30394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u="none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LED Lighting Cues Blink frequency Truth Table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6E93CE3-A2FA-47B9-8A1C-B838DCA908AE}"/>
              </a:ext>
            </a:extLst>
          </p:cNvPr>
          <p:cNvGrpSpPr/>
          <p:nvPr/>
        </p:nvGrpSpPr>
        <p:grpSpPr>
          <a:xfrm>
            <a:off x="457198" y="4596402"/>
            <a:ext cx="4724402" cy="2109198"/>
            <a:chOff x="457198" y="4596402"/>
            <a:chExt cx="4724402" cy="2109198"/>
          </a:xfrm>
        </p:grpSpPr>
        <p:sp>
          <p:nvSpPr>
            <p:cNvPr id="8" name="Google Shape;179;p25">
              <a:extLst>
                <a:ext uri="{FF2B5EF4-FFF2-40B4-BE49-F238E27FC236}">
                  <a16:creationId xmlns:a16="http://schemas.microsoft.com/office/drawing/2014/main" id="{160C1821-A33C-4A2F-B1B4-3678406E06EF}"/>
                </a:ext>
              </a:extLst>
            </p:cNvPr>
            <p:cNvSpPr/>
            <p:nvPr/>
          </p:nvSpPr>
          <p:spPr>
            <a:xfrm>
              <a:off x="3305180" y="4597483"/>
              <a:ext cx="927248" cy="1770688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sym typeface="Arial"/>
              </a:endParaRPr>
            </a:p>
          </p:txBody>
        </p:sp>
        <p:sp>
          <p:nvSpPr>
            <p:cNvPr id="9" name="Google Shape;189;p25">
              <a:extLst>
                <a:ext uri="{FF2B5EF4-FFF2-40B4-BE49-F238E27FC236}">
                  <a16:creationId xmlns:a16="http://schemas.microsoft.com/office/drawing/2014/main" id="{4D64A6A2-4BAB-4367-B008-F27BCB540EBA}"/>
                </a:ext>
              </a:extLst>
            </p:cNvPr>
            <p:cNvSpPr/>
            <p:nvPr/>
          </p:nvSpPr>
          <p:spPr>
            <a:xfrm>
              <a:off x="1409681" y="4597483"/>
              <a:ext cx="927250" cy="1770688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sym typeface="Arial"/>
              </a:endParaRPr>
            </a:p>
          </p:txBody>
        </p:sp>
        <p:sp>
          <p:nvSpPr>
            <p:cNvPr id="10" name="Google Shape;192;p25">
              <a:extLst>
                <a:ext uri="{FF2B5EF4-FFF2-40B4-BE49-F238E27FC236}">
                  <a16:creationId xmlns:a16="http://schemas.microsoft.com/office/drawing/2014/main" id="{0654EA9E-23DB-4FD6-854B-0533A5B78914}"/>
                </a:ext>
              </a:extLst>
            </p:cNvPr>
            <p:cNvSpPr/>
            <p:nvPr/>
          </p:nvSpPr>
          <p:spPr>
            <a:xfrm>
              <a:off x="2356069" y="4597483"/>
              <a:ext cx="927250" cy="1770688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sym typeface="Arial"/>
              </a:endParaRPr>
            </a:p>
          </p:txBody>
        </p:sp>
        <p:sp>
          <p:nvSpPr>
            <p:cNvPr id="11" name="Google Shape;202;p25">
              <a:extLst>
                <a:ext uri="{FF2B5EF4-FFF2-40B4-BE49-F238E27FC236}">
                  <a16:creationId xmlns:a16="http://schemas.microsoft.com/office/drawing/2014/main" id="{78A5018F-3819-40DA-A0FD-45A6B526B8AB}"/>
                </a:ext>
              </a:extLst>
            </p:cNvPr>
            <p:cNvSpPr/>
            <p:nvPr/>
          </p:nvSpPr>
          <p:spPr>
            <a:xfrm>
              <a:off x="1410872" y="6376431"/>
              <a:ext cx="926058" cy="329169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rgbClr val="B6D7A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800" b="1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Garamond" panose="02020404030301010803" pitchFamily="18" charset="0"/>
                  <a:sym typeface="Arial"/>
                </a:rPr>
                <a:t>T + 1 seconds: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800" b="1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Garamond" panose="02020404030301010803" pitchFamily="18" charset="0"/>
                  <a:sym typeface="Arial"/>
                </a:rPr>
                <a:t>LED On</a:t>
              </a:r>
            </a:p>
          </p:txBody>
        </p:sp>
        <p:sp>
          <p:nvSpPr>
            <p:cNvPr id="12" name="Google Shape;203;p25">
              <a:extLst>
                <a:ext uri="{FF2B5EF4-FFF2-40B4-BE49-F238E27FC236}">
                  <a16:creationId xmlns:a16="http://schemas.microsoft.com/office/drawing/2014/main" id="{9211D331-49D8-46F9-B6D9-C7DD94D25C34}"/>
                </a:ext>
              </a:extLst>
            </p:cNvPr>
            <p:cNvSpPr/>
            <p:nvPr/>
          </p:nvSpPr>
          <p:spPr>
            <a:xfrm>
              <a:off x="2356118" y="6376431"/>
              <a:ext cx="927250" cy="329169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rgbClr val="B6D7A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800" b="1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Garamond" panose="02020404030301010803" pitchFamily="18" charset="0"/>
                  <a:sym typeface="Arial"/>
                </a:rPr>
                <a:t>T + 2 seconds: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800" b="1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Garamond" panose="02020404030301010803" pitchFamily="18" charset="0"/>
                  <a:sym typeface="Arial"/>
                </a:rPr>
                <a:t>LED Off</a:t>
              </a:r>
            </a:p>
          </p:txBody>
        </p:sp>
        <p:sp>
          <p:nvSpPr>
            <p:cNvPr id="13" name="Google Shape;204;p25">
              <a:extLst>
                <a:ext uri="{FF2B5EF4-FFF2-40B4-BE49-F238E27FC236}">
                  <a16:creationId xmlns:a16="http://schemas.microsoft.com/office/drawing/2014/main" id="{B9E350AC-31A8-410F-BE89-86704B54C935}"/>
                </a:ext>
              </a:extLst>
            </p:cNvPr>
            <p:cNvSpPr/>
            <p:nvPr/>
          </p:nvSpPr>
          <p:spPr>
            <a:xfrm>
              <a:off x="3305135" y="6376431"/>
              <a:ext cx="927295" cy="329169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rgbClr val="B6D7A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800" b="1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Garamond" panose="02020404030301010803" pitchFamily="18" charset="0"/>
                  <a:sym typeface="Arial"/>
                </a:rPr>
                <a:t>T + 3 seconds: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800" b="1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Garamond" panose="02020404030301010803" pitchFamily="18" charset="0"/>
                  <a:sym typeface="Arial"/>
                </a:rPr>
                <a:t>LED On</a:t>
              </a:r>
            </a:p>
          </p:txBody>
        </p:sp>
        <p:sp>
          <p:nvSpPr>
            <p:cNvPr id="16" name="Google Shape;189;p25">
              <a:extLst>
                <a:ext uri="{FF2B5EF4-FFF2-40B4-BE49-F238E27FC236}">
                  <a16:creationId xmlns:a16="http://schemas.microsoft.com/office/drawing/2014/main" id="{38C49397-149C-45CF-AC3B-42AE3AB96343}"/>
                </a:ext>
              </a:extLst>
            </p:cNvPr>
            <p:cNvSpPr/>
            <p:nvPr/>
          </p:nvSpPr>
          <p:spPr>
            <a:xfrm>
              <a:off x="462215" y="4596402"/>
              <a:ext cx="927250" cy="1770688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sym typeface="Arial"/>
              </a:endParaRPr>
            </a:p>
          </p:txBody>
        </p:sp>
        <p:sp>
          <p:nvSpPr>
            <p:cNvPr id="17" name="Google Shape;202;p25">
              <a:extLst>
                <a:ext uri="{FF2B5EF4-FFF2-40B4-BE49-F238E27FC236}">
                  <a16:creationId xmlns:a16="http://schemas.microsoft.com/office/drawing/2014/main" id="{DE8E9BD6-2C6E-4F2F-A4EB-F98352E13B7A}"/>
                </a:ext>
              </a:extLst>
            </p:cNvPr>
            <p:cNvSpPr/>
            <p:nvPr/>
          </p:nvSpPr>
          <p:spPr>
            <a:xfrm>
              <a:off x="463291" y="6375350"/>
              <a:ext cx="926058" cy="329168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rgbClr val="B6D7A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800" b="1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Garamond" panose="02020404030301010803" pitchFamily="18" charset="0"/>
                  <a:sym typeface="Arial"/>
                </a:rPr>
                <a:t>T + 0 seconds: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800" b="1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Garamond" panose="02020404030301010803" pitchFamily="18" charset="0"/>
                  <a:sym typeface="Arial"/>
                </a:rPr>
                <a:t>LED Off</a:t>
              </a:r>
              <a:endParaRPr kumimoji="0" sz="800" b="1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sym typeface="Arial"/>
              </a:endParaRPr>
            </a:p>
          </p:txBody>
        </p:sp>
        <p:sp>
          <p:nvSpPr>
            <p:cNvPr id="18" name="Google Shape;189;p25">
              <a:extLst>
                <a:ext uri="{FF2B5EF4-FFF2-40B4-BE49-F238E27FC236}">
                  <a16:creationId xmlns:a16="http://schemas.microsoft.com/office/drawing/2014/main" id="{CEA667FB-339C-44D3-A9EE-22EADE86D4E7}"/>
                </a:ext>
              </a:extLst>
            </p:cNvPr>
            <p:cNvSpPr/>
            <p:nvPr/>
          </p:nvSpPr>
          <p:spPr>
            <a:xfrm>
              <a:off x="4254352" y="4597483"/>
              <a:ext cx="927248" cy="1770688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sym typeface="Arial"/>
              </a:endParaRPr>
            </a:p>
          </p:txBody>
        </p:sp>
        <p:sp>
          <p:nvSpPr>
            <p:cNvPr id="19" name="Google Shape;202;p25">
              <a:extLst>
                <a:ext uri="{FF2B5EF4-FFF2-40B4-BE49-F238E27FC236}">
                  <a16:creationId xmlns:a16="http://schemas.microsoft.com/office/drawing/2014/main" id="{0162F336-A4B6-4242-B294-9BD055180AF8}"/>
                </a:ext>
              </a:extLst>
            </p:cNvPr>
            <p:cNvSpPr/>
            <p:nvPr/>
          </p:nvSpPr>
          <p:spPr>
            <a:xfrm>
              <a:off x="4255310" y="6376431"/>
              <a:ext cx="926057" cy="329169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rgbClr val="B6D7A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800" b="1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Garamond" panose="02020404030301010803" pitchFamily="18" charset="0"/>
                  <a:sym typeface="Arial"/>
                </a:rPr>
                <a:t>T + 4 seconds: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800" b="1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Garamond" panose="02020404030301010803" pitchFamily="18" charset="0"/>
                  <a:sym typeface="Arial"/>
                </a:rPr>
                <a:t>LED Off</a:t>
              </a:r>
            </a:p>
          </p:txBody>
        </p:sp>
        <p:pic>
          <p:nvPicPr>
            <p:cNvPr id="20" name="Picture 19" descr="A view of earth from space&#10;&#10;Description automatically generated with medium confidence">
              <a:extLst>
                <a:ext uri="{FF2B5EF4-FFF2-40B4-BE49-F238E27FC236}">
                  <a16:creationId xmlns:a16="http://schemas.microsoft.com/office/drawing/2014/main" id="{248CC553-B3F3-4847-BF36-E1C60CA6C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07" b="91163" l="985" r="97660">
                          <a14:foregroundMark x1="6527" y1="68837" x2="6527" y2="68837"/>
                          <a14:foregroundMark x1="7635" y1="62791" x2="2094" y2="55349"/>
                          <a14:foregroundMark x1="1355" y1="91163" x2="9975" y2="82791"/>
                          <a14:foregroundMark x1="14409" y1="91163" x2="20690" y2="89767"/>
                          <a14:foregroundMark x1="58990" y1="76279" x2="66010" y2="74419"/>
                          <a14:foregroundMark x1="66010" y1="74419" x2="67611" y2="74419"/>
                          <a14:foregroundMark x1="81034" y1="72093" x2="89409" y2="65116"/>
                          <a14:foregroundMark x1="92365" y1="76279" x2="96552" y2="78605"/>
                          <a14:foregroundMark x1="96552" y1="80465" x2="97906" y2="85581"/>
                          <a14:foregroundMark x1="1232" y1="42791" x2="1232" y2="42791"/>
                          <a14:foregroundMark x1="985" y1="44186" x2="985" y2="44186"/>
                          <a14:foregroundMark x1="12069" y1="36744" x2="12069" y2="36744"/>
                          <a14:foregroundMark x1="10961" y1="38605" x2="10961" y2="38605"/>
                          <a14:foregroundMark x1="11207" y1="36744" x2="10837" y2="38605"/>
                          <a14:foregroundMark x1="40271" y1="27442" x2="40271" y2="27442"/>
                          <a14:foregroundMark x1="38177" y1="28372" x2="38177" y2="28372"/>
                          <a14:foregroundMark x1="37069" y1="28372" x2="37069" y2="28372"/>
                          <a14:foregroundMark x1="36207" y1="27442" x2="36946" y2="2651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4733" y="5948430"/>
              <a:ext cx="4678590" cy="418741"/>
            </a:xfrm>
            <a:prstGeom prst="rect">
              <a:avLst/>
            </a:prstGeom>
          </p:spPr>
        </p:pic>
        <p:pic>
          <p:nvPicPr>
            <p:cNvPr id="21" name="Google Shape;183;p25">
              <a:extLst>
                <a:ext uri="{FF2B5EF4-FFF2-40B4-BE49-F238E27FC236}">
                  <a16:creationId xmlns:a16="http://schemas.microsoft.com/office/drawing/2014/main" id="{064A2A09-E4C3-471E-853F-840B2B459D23}"/>
                </a:ext>
              </a:extLst>
            </p:cNvPr>
            <p:cNvPicPr preferRelativeResize="0"/>
            <p:nvPr/>
          </p:nvPicPr>
          <p:blipFill>
            <a:blip r:embed="rId5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231" b="89231" l="4141" r="91304">
                          <a14:foregroundMark x1="74534" y1="7385" x2="74534" y2="7385"/>
                          <a14:foregroundMark x1="13043" y1="5231" x2="13043" y2="5231"/>
                          <a14:foregroundMark x1="4141" y1="7077" x2="4141" y2="7077"/>
                          <a14:foregroundMark x1="41615" y1="69846" x2="41615" y2="69846"/>
                          <a14:foregroundMark x1="42236" y1="70462" x2="42236" y2="70462"/>
                          <a14:foregroundMark x1="47205" y1="83077" x2="47205" y2="83077"/>
                          <a14:foregroundMark x1="46170" y1="77846" x2="46170" y2="77846"/>
                          <a14:foregroundMark x1="46998" y1="85538" x2="46998" y2="85538"/>
                          <a14:foregroundMark x1="49482" y1="88308" x2="49482" y2="88308"/>
                          <a14:foregroundMark x1="81573" y1="5846" x2="81573" y2="5846"/>
                          <a14:foregroundMark x1="91304" y1="24923" x2="91304" y2="2492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400000">
              <a:off x="4087900" y="4996074"/>
              <a:ext cx="1121594" cy="10195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11A8CB1-3053-4EBD-8FF2-45F9D2F6B745}"/>
                </a:ext>
              </a:extLst>
            </p:cNvPr>
            <p:cNvSpPr/>
            <p:nvPr/>
          </p:nvSpPr>
          <p:spPr>
            <a:xfrm rot="1555895">
              <a:off x="5016755" y="5487472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F8FEA1B-9F33-4633-91E4-9814C1F0024D}"/>
                </a:ext>
              </a:extLst>
            </p:cNvPr>
            <p:cNvSpPr/>
            <p:nvPr/>
          </p:nvSpPr>
          <p:spPr>
            <a:xfrm rot="1555895">
              <a:off x="4995186" y="5585148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65DF1ED-AA4B-488E-8333-FBEE1B105BFE}"/>
                </a:ext>
              </a:extLst>
            </p:cNvPr>
            <p:cNvSpPr/>
            <p:nvPr/>
          </p:nvSpPr>
          <p:spPr>
            <a:xfrm rot="1555895">
              <a:off x="4984403" y="5385991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3ADAEF5-FDF4-49E1-9AAF-C28D7E1B15EA}"/>
                </a:ext>
              </a:extLst>
            </p:cNvPr>
            <p:cNvSpPr/>
            <p:nvPr/>
          </p:nvSpPr>
          <p:spPr>
            <a:xfrm rot="1555895">
              <a:off x="4962835" y="5494511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8CD40B4-1D72-4E88-8E9B-E0D6FEABFDCB}"/>
                </a:ext>
              </a:extLst>
            </p:cNvPr>
            <p:cNvSpPr/>
            <p:nvPr/>
          </p:nvSpPr>
          <p:spPr>
            <a:xfrm rot="5400000">
              <a:off x="4940532" y="5508901"/>
              <a:ext cx="14990" cy="20927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C08D877-5529-4976-99BF-B5B33350003C}"/>
                </a:ext>
              </a:extLst>
            </p:cNvPr>
            <p:cNvSpPr/>
            <p:nvPr/>
          </p:nvSpPr>
          <p:spPr>
            <a:xfrm rot="5400000">
              <a:off x="4827408" y="5508901"/>
              <a:ext cx="14990" cy="20927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72B5BBE-C0E4-4139-966D-709DB33C46A3}"/>
                </a:ext>
              </a:extLst>
            </p:cNvPr>
            <p:cNvSpPr/>
            <p:nvPr/>
          </p:nvSpPr>
          <p:spPr>
            <a:xfrm rot="5400000">
              <a:off x="4691388" y="5509361"/>
              <a:ext cx="14990" cy="20927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4EB0F7E-3C20-46A0-91F7-09F98DE789E9}"/>
                </a:ext>
              </a:extLst>
            </p:cNvPr>
            <p:cNvSpPr/>
            <p:nvPr/>
          </p:nvSpPr>
          <p:spPr>
            <a:xfrm rot="5400000">
              <a:off x="4568392" y="5508901"/>
              <a:ext cx="14990" cy="20927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1752E86-307A-4E7C-9F61-2A4C987FA75F}"/>
                </a:ext>
              </a:extLst>
            </p:cNvPr>
            <p:cNvSpPr/>
            <p:nvPr/>
          </p:nvSpPr>
          <p:spPr>
            <a:xfrm rot="5400000">
              <a:off x="4433076" y="5508901"/>
              <a:ext cx="14990" cy="20927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87C3900-EEDD-491C-9B70-072997AA5ECE}"/>
                </a:ext>
              </a:extLst>
            </p:cNvPr>
            <p:cNvSpPr/>
            <p:nvPr/>
          </p:nvSpPr>
          <p:spPr>
            <a:xfrm rot="5400000">
              <a:off x="4858798" y="5630562"/>
              <a:ext cx="14990" cy="20927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A0706EF-DB24-416D-8811-AB311855C366}"/>
                </a:ext>
              </a:extLst>
            </p:cNvPr>
            <p:cNvSpPr/>
            <p:nvPr/>
          </p:nvSpPr>
          <p:spPr>
            <a:xfrm rot="5400000">
              <a:off x="4722778" y="5631022"/>
              <a:ext cx="14990" cy="20927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C605713-45BB-4EA5-8FE3-34DAC648C3E9}"/>
                </a:ext>
              </a:extLst>
            </p:cNvPr>
            <p:cNvSpPr/>
            <p:nvPr/>
          </p:nvSpPr>
          <p:spPr>
            <a:xfrm rot="5400000">
              <a:off x="4599782" y="5630562"/>
              <a:ext cx="14990" cy="20927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86FC2DC-43A7-48EC-AD5A-16B118B6A687}"/>
                </a:ext>
              </a:extLst>
            </p:cNvPr>
            <p:cNvSpPr/>
            <p:nvPr/>
          </p:nvSpPr>
          <p:spPr>
            <a:xfrm rot="5400000">
              <a:off x="4464466" y="5630562"/>
              <a:ext cx="14990" cy="20927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5872004-0B53-4867-8CAB-B45A8B48EDB4}"/>
                </a:ext>
              </a:extLst>
            </p:cNvPr>
            <p:cNvSpPr/>
            <p:nvPr/>
          </p:nvSpPr>
          <p:spPr>
            <a:xfrm rot="5400000">
              <a:off x="4829893" y="5489410"/>
              <a:ext cx="14990" cy="20927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9F56714-CC21-45A5-8D84-95067806112A}"/>
                </a:ext>
              </a:extLst>
            </p:cNvPr>
            <p:cNvSpPr/>
            <p:nvPr/>
          </p:nvSpPr>
          <p:spPr>
            <a:xfrm rot="5400000">
              <a:off x="4693873" y="5489870"/>
              <a:ext cx="14990" cy="20927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FF29B2B-299F-4C76-B9CF-8369A7CEE432}"/>
                </a:ext>
              </a:extLst>
            </p:cNvPr>
            <p:cNvSpPr/>
            <p:nvPr/>
          </p:nvSpPr>
          <p:spPr>
            <a:xfrm rot="5400000">
              <a:off x="4857935" y="5358751"/>
              <a:ext cx="14990" cy="20927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D588295-0984-4509-810D-66F6A39E2AAD}"/>
                </a:ext>
              </a:extLst>
            </p:cNvPr>
            <p:cNvSpPr/>
            <p:nvPr/>
          </p:nvSpPr>
          <p:spPr>
            <a:xfrm rot="5400000">
              <a:off x="4721916" y="5359212"/>
              <a:ext cx="14990" cy="20927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39" name="Google Shape;183;p25">
              <a:extLst>
                <a:ext uri="{FF2B5EF4-FFF2-40B4-BE49-F238E27FC236}">
                  <a16:creationId xmlns:a16="http://schemas.microsoft.com/office/drawing/2014/main" id="{2B68CD00-D7B5-48F6-A812-27CC59A08BD0}"/>
                </a:ext>
              </a:extLst>
            </p:cNvPr>
            <p:cNvPicPr preferRelativeResize="0"/>
            <p:nvPr/>
          </p:nvPicPr>
          <p:blipFill>
            <a:blip r:embed="rId5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231" b="89231" l="4141" r="91304">
                          <a14:foregroundMark x1="74534" y1="7385" x2="74534" y2="7385"/>
                          <a14:foregroundMark x1="13043" y1="5231" x2="13043" y2="5231"/>
                          <a14:foregroundMark x1="4141" y1="7077" x2="4141" y2="7077"/>
                          <a14:foregroundMark x1="41615" y1="69846" x2="41615" y2="69846"/>
                          <a14:foregroundMark x1="42236" y1="70462" x2="42236" y2="70462"/>
                          <a14:foregroundMark x1="47205" y1="83077" x2="47205" y2="83077"/>
                          <a14:foregroundMark x1="46170" y1="77846" x2="46170" y2="77846"/>
                          <a14:foregroundMark x1="46998" y1="85538" x2="46998" y2="85538"/>
                          <a14:foregroundMark x1="49482" y1="88308" x2="49482" y2="88308"/>
                          <a14:foregroundMark x1="81573" y1="5846" x2="81573" y2="5846"/>
                          <a14:foregroundMark x1="91304" y1="24923" x2="91304" y2="2492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7198" y="4924440"/>
              <a:ext cx="1033111" cy="11069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0AB7032-F354-44A3-B6B3-FABA9294DC27}"/>
                </a:ext>
              </a:extLst>
            </p:cNvPr>
            <p:cNvSpPr/>
            <p:nvPr/>
          </p:nvSpPr>
          <p:spPr>
            <a:xfrm rot="17755895">
              <a:off x="959775" y="5060361"/>
              <a:ext cx="14990" cy="20927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77B8269-6322-4E79-BEC6-B5ADEDC656FC}"/>
                </a:ext>
              </a:extLst>
            </p:cNvPr>
            <p:cNvSpPr/>
            <p:nvPr/>
          </p:nvSpPr>
          <p:spPr>
            <a:xfrm rot="17755895">
              <a:off x="1049745" y="5083776"/>
              <a:ext cx="14990" cy="20927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CDD385F-1C9C-485B-9D6D-FC3C5D218712}"/>
                </a:ext>
              </a:extLst>
            </p:cNvPr>
            <p:cNvSpPr/>
            <p:nvPr/>
          </p:nvSpPr>
          <p:spPr>
            <a:xfrm rot="17755895">
              <a:off x="866300" y="5095483"/>
              <a:ext cx="14990" cy="20927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62D1BB2-ED11-4D0A-85DD-4839001BD07D}"/>
                </a:ext>
              </a:extLst>
            </p:cNvPr>
            <p:cNvSpPr/>
            <p:nvPr/>
          </p:nvSpPr>
          <p:spPr>
            <a:xfrm rot="17755895">
              <a:off x="966259" y="5118899"/>
              <a:ext cx="14990" cy="20927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940238-DB05-4A83-8D5B-93699A869FE0}"/>
                </a:ext>
              </a:extLst>
            </p:cNvPr>
            <p:cNvSpPr/>
            <p:nvPr/>
          </p:nvSpPr>
          <p:spPr>
            <a:xfrm>
              <a:off x="979279" y="5141574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BE6DC64-C69F-45C8-8F10-9660DAA8A8AA}"/>
                </a:ext>
              </a:extLst>
            </p:cNvPr>
            <p:cNvSpPr/>
            <p:nvPr/>
          </p:nvSpPr>
          <p:spPr>
            <a:xfrm>
              <a:off x="979279" y="5264386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E6D0FED-4CBE-49BB-AC1E-9F128388F74F}"/>
                </a:ext>
              </a:extLst>
            </p:cNvPr>
            <p:cNvSpPr/>
            <p:nvPr/>
          </p:nvSpPr>
          <p:spPr>
            <a:xfrm>
              <a:off x="979703" y="5412056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BA7D8DE-3512-45ED-AFB9-00DC77114376}"/>
                </a:ext>
              </a:extLst>
            </p:cNvPr>
            <p:cNvSpPr/>
            <p:nvPr/>
          </p:nvSpPr>
          <p:spPr>
            <a:xfrm>
              <a:off x="979279" y="5545586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A4BDB6C-EC42-4C37-BD0D-70380C026137}"/>
                </a:ext>
              </a:extLst>
            </p:cNvPr>
            <p:cNvSpPr/>
            <p:nvPr/>
          </p:nvSpPr>
          <p:spPr>
            <a:xfrm>
              <a:off x="979279" y="5692491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DA043E4-CC28-4F97-BE6C-28FA93AA4925}"/>
                </a:ext>
              </a:extLst>
            </p:cNvPr>
            <p:cNvSpPr/>
            <p:nvPr/>
          </p:nvSpPr>
          <p:spPr>
            <a:xfrm>
              <a:off x="1091342" y="5230309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C87DA2A-96BA-440D-83B5-2C675157D024}"/>
                </a:ext>
              </a:extLst>
            </p:cNvPr>
            <p:cNvSpPr/>
            <p:nvPr/>
          </p:nvSpPr>
          <p:spPr>
            <a:xfrm>
              <a:off x="1091766" y="5377977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1944D16-1E58-4E00-86B7-199A7AA8186D}"/>
                </a:ext>
              </a:extLst>
            </p:cNvPr>
            <p:cNvSpPr/>
            <p:nvPr/>
          </p:nvSpPr>
          <p:spPr>
            <a:xfrm>
              <a:off x="1091342" y="5511508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81DE6FC-A409-4BB1-94CF-EA402D164A6B}"/>
                </a:ext>
              </a:extLst>
            </p:cNvPr>
            <p:cNvSpPr/>
            <p:nvPr/>
          </p:nvSpPr>
          <p:spPr>
            <a:xfrm>
              <a:off x="1091342" y="5658413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802E2D0-99B1-4B5A-920B-533ED89D8426}"/>
                </a:ext>
              </a:extLst>
            </p:cNvPr>
            <p:cNvSpPr/>
            <p:nvPr/>
          </p:nvSpPr>
          <p:spPr>
            <a:xfrm>
              <a:off x="961325" y="5261689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9F14534-6664-4337-89F6-F9997F65FA6E}"/>
                </a:ext>
              </a:extLst>
            </p:cNvPr>
            <p:cNvSpPr/>
            <p:nvPr/>
          </p:nvSpPr>
          <p:spPr>
            <a:xfrm>
              <a:off x="961748" y="5409358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1D662AB-B38D-410F-A806-CF8ECC13F673}"/>
                </a:ext>
              </a:extLst>
            </p:cNvPr>
            <p:cNvSpPr/>
            <p:nvPr/>
          </p:nvSpPr>
          <p:spPr>
            <a:xfrm>
              <a:off x="840975" y="5231244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DB925CA-69D2-40C4-8740-2ACD34278C6E}"/>
                </a:ext>
              </a:extLst>
            </p:cNvPr>
            <p:cNvSpPr/>
            <p:nvPr/>
          </p:nvSpPr>
          <p:spPr>
            <a:xfrm>
              <a:off x="841399" y="5378914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57" name="Google Shape;183;p25">
              <a:extLst>
                <a:ext uri="{FF2B5EF4-FFF2-40B4-BE49-F238E27FC236}">
                  <a16:creationId xmlns:a16="http://schemas.microsoft.com/office/drawing/2014/main" id="{9E67D0A7-9E47-4EA3-8774-4E3AAFCF3CB5}"/>
                </a:ext>
              </a:extLst>
            </p:cNvPr>
            <p:cNvPicPr preferRelativeResize="0"/>
            <p:nvPr/>
          </p:nvPicPr>
          <p:blipFill>
            <a:blip r:embed="rId5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231" b="89231" l="4141" r="91304">
                          <a14:foregroundMark x1="74534" y1="7385" x2="74534" y2="7385"/>
                          <a14:foregroundMark x1="13043" y1="5231" x2="13043" y2="5231"/>
                          <a14:foregroundMark x1="4141" y1="7077" x2="4141" y2="7077"/>
                          <a14:foregroundMark x1="41615" y1="69846" x2="41615" y2="69846"/>
                          <a14:foregroundMark x1="42236" y1="70462" x2="42236" y2="70462"/>
                          <a14:foregroundMark x1="47205" y1="83077" x2="47205" y2="83077"/>
                          <a14:foregroundMark x1="46170" y1="77846" x2="46170" y2="77846"/>
                          <a14:foregroundMark x1="46998" y1="85538" x2="46998" y2="85538"/>
                          <a14:foregroundMark x1="49482" y1="88308" x2="49482" y2="88308"/>
                          <a14:foregroundMark x1="81573" y1="5846" x2="81573" y2="5846"/>
                          <a14:foregroundMark x1="91304" y1="24923" x2="91304" y2="2492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667849">
              <a:off x="2133105" y="4875833"/>
              <a:ext cx="1033111" cy="11069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34554BB-AFEB-42BE-B722-303D4E89872C}"/>
                </a:ext>
              </a:extLst>
            </p:cNvPr>
            <p:cNvSpPr/>
            <p:nvPr/>
          </p:nvSpPr>
          <p:spPr>
            <a:xfrm rot="20423744">
              <a:off x="2900776" y="5122477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737738AD-77C5-440D-B6B1-FCF782F6DF67}"/>
                </a:ext>
              </a:extLst>
            </p:cNvPr>
            <p:cNvSpPr/>
            <p:nvPr/>
          </p:nvSpPr>
          <p:spPr>
            <a:xfrm rot="20423744">
              <a:off x="2949879" y="5207607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3D0C2F7-74DF-496B-AB58-33DDAAA8EDA8}"/>
                </a:ext>
              </a:extLst>
            </p:cNvPr>
            <p:cNvSpPr/>
            <p:nvPr/>
          </p:nvSpPr>
          <p:spPr>
            <a:xfrm rot="20423744">
              <a:off x="2811403" y="5076460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B702A8F-3B14-4A4C-B184-FA3D5DB392D6}"/>
                </a:ext>
              </a:extLst>
            </p:cNvPr>
            <p:cNvSpPr/>
            <p:nvPr/>
          </p:nvSpPr>
          <p:spPr>
            <a:xfrm rot="20423744">
              <a:off x="2867634" y="5169186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43A259E-D3B7-4E9C-980D-06B06874378F}"/>
                </a:ext>
              </a:extLst>
            </p:cNvPr>
            <p:cNvSpPr/>
            <p:nvPr/>
          </p:nvSpPr>
          <p:spPr>
            <a:xfrm rot="2667849">
              <a:off x="2861296" y="5195460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055B5A5-E5F3-4C49-8AD4-DB1B292A925D}"/>
                </a:ext>
              </a:extLst>
            </p:cNvPr>
            <p:cNvSpPr/>
            <p:nvPr/>
          </p:nvSpPr>
          <p:spPr>
            <a:xfrm rot="2667849">
              <a:off x="2782057" y="5283109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2641FC9-60F8-4C7C-A87F-266A200EE59F}"/>
                </a:ext>
              </a:extLst>
            </p:cNvPr>
            <p:cNvSpPr/>
            <p:nvPr/>
          </p:nvSpPr>
          <p:spPr>
            <a:xfrm rot="2667849">
              <a:off x="2687083" y="5388822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A51221E-94B0-488B-A62F-35917C5F3080}"/>
                </a:ext>
              </a:extLst>
            </p:cNvPr>
            <p:cNvSpPr/>
            <p:nvPr/>
          </p:nvSpPr>
          <p:spPr>
            <a:xfrm rot="2667849">
              <a:off x="2600626" y="5483798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74C18912-A498-41DF-AC7E-57DE1FA47963}"/>
                </a:ext>
              </a:extLst>
            </p:cNvPr>
            <p:cNvSpPr/>
            <p:nvPr/>
          </p:nvSpPr>
          <p:spPr>
            <a:xfrm rot="2667849">
              <a:off x="2505843" y="5588643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57D03491-FC6F-4B97-A621-48E11446D1E7}"/>
                </a:ext>
              </a:extLst>
            </p:cNvPr>
            <p:cNvSpPr/>
            <p:nvPr/>
          </p:nvSpPr>
          <p:spPr>
            <a:xfrm rot="2667849">
              <a:off x="2884023" y="5344007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B755457-41AA-47C5-92CE-4C3110AF3C7D}"/>
                </a:ext>
              </a:extLst>
            </p:cNvPr>
            <p:cNvSpPr/>
            <p:nvPr/>
          </p:nvSpPr>
          <p:spPr>
            <a:xfrm rot="2667849">
              <a:off x="2789050" y="5449720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7ABAD98-FFE5-4449-B96D-B0EABB4F292A}"/>
                </a:ext>
              </a:extLst>
            </p:cNvPr>
            <p:cNvSpPr/>
            <p:nvPr/>
          </p:nvSpPr>
          <p:spPr>
            <a:xfrm rot="2667849">
              <a:off x="2702591" y="5544696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0182C746-0470-48B9-88F0-9FD7DE7CB568}"/>
                </a:ext>
              </a:extLst>
            </p:cNvPr>
            <p:cNvSpPr/>
            <p:nvPr/>
          </p:nvSpPr>
          <p:spPr>
            <a:xfrm rot="2667849">
              <a:off x="2607809" y="5649541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956A19C1-F251-4D18-87F3-A85D04A37F62}"/>
                </a:ext>
              </a:extLst>
            </p:cNvPr>
            <p:cNvSpPr/>
            <p:nvPr/>
          </p:nvSpPr>
          <p:spPr>
            <a:xfrm rot="2667849">
              <a:off x="2770984" y="5267532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C4857C7B-64F4-459D-AE3A-D39CF9EE2251}"/>
                </a:ext>
              </a:extLst>
            </p:cNvPr>
            <p:cNvSpPr/>
            <p:nvPr/>
          </p:nvSpPr>
          <p:spPr>
            <a:xfrm rot="2667849">
              <a:off x="2676010" y="5373243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BBB1AE1-45FC-476C-AC31-056CA563FDCE}"/>
                </a:ext>
              </a:extLst>
            </p:cNvPr>
            <p:cNvSpPr/>
            <p:nvPr/>
          </p:nvSpPr>
          <p:spPr>
            <a:xfrm rot="2667849">
              <a:off x="2704734" y="5154283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9898E38C-8C99-46F9-8915-B787EC73164F}"/>
                </a:ext>
              </a:extLst>
            </p:cNvPr>
            <p:cNvSpPr/>
            <p:nvPr/>
          </p:nvSpPr>
          <p:spPr>
            <a:xfrm rot="2667849">
              <a:off x="2609761" y="5259995"/>
              <a:ext cx="13807" cy="22719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solidFill>
                <a:srgbClr val="DADADA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75" name="Google Shape;183;p25">
              <a:extLst>
                <a:ext uri="{FF2B5EF4-FFF2-40B4-BE49-F238E27FC236}">
                  <a16:creationId xmlns:a16="http://schemas.microsoft.com/office/drawing/2014/main" id="{40B61779-F5A7-4230-8FB3-B2C7E1868160}"/>
                </a:ext>
              </a:extLst>
            </p:cNvPr>
            <p:cNvPicPr preferRelativeResize="0"/>
            <p:nvPr/>
          </p:nvPicPr>
          <p:blipFill>
            <a:blip r:embed="rId5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231" b="89231" l="4141" r="91304">
                          <a14:foregroundMark x1="74534" y1="7385" x2="74534" y2="7385"/>
                          <a14:foregroundMark x1="13043" y1="5231" x2="13043" y2="5231"/>
                          <a14:foregroundMark x1="4141" y1="7077" x2="4141" y2="7077"/>
                          <a14:foregroundMark x1="41615" y1="69846" x2="41615" y2="69846"/>
                          <a14:foregroundMark x1="42236" y1="70462" x2="42236" y2="70462"/>
                          <a14:foregroundMark x1="47205" y1="83077" x2="47205" y2="83077"/>
                          <a14:foregroundMark x1="46170" y1="77846" x2="46170" y2="77846"/>
                          <a14:foregroundMark x1="46998" y1="85538" x2="46998" y2="85538"/>
                          <a14:foregroundMark x1="49482" y1="88308" x2="49482" y2="88308"/>
                          <a14:foregroundMark x1="81573" y1="5846" x2="81573" y2="5846"/>
                          <a14:foregroundMark x1="91304" y1="24923" x2="91304" y2="2492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68171">
              <a:off x="1267341" y="4903805"/>
              <a:ext cx="1033111" cy="11069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FF95F6F5-8DF9-4985-8086-324DE5E1848A}"/>
                </a:ext>
              </a:extLst>
            </p:cNvPr>
            <p:cNvSpPr/>
            <p:nvPr/>
          </p:nvSpPr>
          <p:spPr>
            <a:xfrm rot="18924066">
              <a:off x="1895857" y="5059760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62262B1-66FF-4862-895F-F7ACD7EBBC9D}"/>
                </a:ext>
              </a:extLst>
            </p:cNvPr>
            <p:cNvSpPr/>
            <p:nvPr/>
          </p:nvSpPr>
          <p:spPr>
            <a:xfrm rot="18924066">
              <a:off x="1973493" y="5114392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4D5F7F2-5C9A-4F5B-B2A7-79E580FBA6AA}"/>
                </a:ext>
              </a:extLst>
            </p:cNvPr>
            <p:cNvSpPr/>
            <p:nvPr/>
          </p:nvSpPr>
          <p:spPr>
            <a:xfrm rot="18924066">
              <a:off x="1796944" y="5059050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BB2EE4E-03BE-4F5B-8314-EB896995305B}"/>
                </a:ext>
              </a:extLst>
            </p:cNvPr>
            <p:cNvSpPr/>
            <p:nvPr/>
          </p:nvSpPr>
          <p:spPr>
            <a:xfrm rot="18924066">
              <a:off x="1883998" y="5117297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AF2EEB8D-9DA6-4AF6-8E45-FA5DCB25E184}"/>
                </a:ext>
              </a:extLst>
            </p:cNvPr>
            <p:cNvSpPr/>
            <p:nvPr/>
          </p:nvSpPr>
          <p:spPr>
            <a:xfrm rot="1168171">
              <a:off x="1888480" y="5144018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5FFFB51-13D6-4DB1-8932-36500B4C71CF}"/>
                </a:ext>
              </a:extLst>
            </p:cNvPr>
            <p:cNvSpPr/>
            <p:nvPr/>
          </p:nvSpPr>
          <p:spPr>
            <a:xfrm rot="1168171">
              <a:off x="1850775" y="5259809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F81505CA-2F36-4278-9095-A2CDADB06F47}"/>
                </a:ext>
              </a:extLst>
            </p:cNvPr>
            <p:cNvSpPr/>
            <p:nvPr/>
          </p:nvSpPr>
          <p:spPr>
            <a:xfrm rot="1168171">
              <a:off x="1805839" y="5399187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D9B09B16-A585-43C3-AEFB-B374E895146C}"/>
                </a:ext>
              </a:extLst>
            </p:cNvPr>
            <p:cNvSpPr/>
            <p:nvPr/>
          </p:nvSpPr>
          <p:spPr>
            <a:xfrm rot="1168171">
              <a:off x="1764444" y="5524928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8F8E42E6-CB37-45CD-93B0-E8A7076EE30E}"/>
                </a:ext>
              </a:extLst>
            </p:cNvPr>
            <p:cNvSpPr/>
            <p:nvPr/>
          </p:nvSpPr>
          <p:spPr>
            <a:xfrm rot="1168171">
              <a:off x="1719343" y="5663433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9F0A8734-2A8E-4E0E-A067-7A13735B67D4}"/>
                </a:ext>
              </a:extLst>
            </p:cNvPr>
            <p:cNvSpPr/>
            <p:nvPr/>
          </p:nvSpPr>
          <p:spPr>
            <a:xfrm rot="1168171">
              <a:off x="1966892" y="5268229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F6D2A99-9015-40DA-8CF6-D11D0E38209F}"/>
                </a:ext>
              </a:extLst>
            </p:cNvPr>
            <p:cNvSpPr/>
            <p:nvPr/>
          </p:nvSpPr>
          <p:spPr>
            <a:xfrm rot="1168171">
              <a:off x="1921957" y="5407607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B460CE9-86F3-427A-81FA-CEA9AF9432B2}"/>
                </a:ext>
              </a:extLst>
            </p:cNvPr>
            <p:cNvSpPr/>
            <p:nvPr/>
          </p:nvSpPr>
          <p:spPr>
            <a:xfrm rot="1168171">
              <a:off x="1880561" y="5533350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5F4FDEEC-7DFC-456A-9D9C-0050BF9C2950}"/>
                </a:ext>
              </a:extLst>
            </p:cNvPr>
            <p:cNvSpPr/>
            <p:nvPr/>
          </p:nvSpPr>
          <p:spPr>
            <a:xfrm rot="1168171">
              <a:off x="1835460" y="5671854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5C85E1FD-A35E-429F-93B3-2B38171E6338}"/>
                </a:ext>
              </a:extLst>
            </p:cNvPr>
            <p:cNvSpPr/>
            <p:nvPr/>
          </p:nvSpPr>
          <p:spPr>
            <a:xfrm rot="1168171">
              <a:off x="1834676" y="5250768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25A147A1-8902-4605-A4C2-7141338BA620}"/>
                </a:ext>
              </a:extLst>
            </p:cNvPr>
            <p:cNvSpPr/>
            <p:nvPr/>
          </p:nvSpPr>
          <p:spPr>
            <a:xfrm rot="1168171">
              <a:off x="1789740" y="5390146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3813154C-C103-4A4A-A4DA-D781C82DD5E1}"/>
                </a:ext>
              </a:extLst>
            </p:cNvPr>
            <p:cNvSpPr/>
            <p:nvPr/>
          </p:nvSpPr>
          <p:spPr>
            <a:xfrm rot="1168171">
              <a:off x="1730555" y="5178516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EB9D0DC-9993-418B-B9F5-422E96897708}"/>
                </a:ext>
              </a:extLst>
            </p:cNvPr>
            <p:cNvSpPr/>
            <p:nvPr/>
          </p:nvSpPr>
          <p:spPr>
            <a:xfrm rot="1168171">
              <a:off x="1685619" y="5317894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93" name="Google Shape;183;p25">
              <a:extLst>
                <a:ext uri="{FF2B5EF4-FFF2-40B4-BE49-F238E27FC236}">
                  <a16:creationId xmlns:a16="http://schemas.microsoft.com/office/drawing/2014/main" id="{D7C3ED46-01F0-4E20-846A-09510EF53A41}"/>
                </a:ext>
              </a:extLst>
            </p:cNvPr>
            <p:cNvPicPr preferRelativeResize="0"/>
            <p:nvPr/>
          </p:nvPicPr>
          <p:blipFill>
            <a:blip r:embed="rId5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231" b="89231" l="4141" r="91304">
                          <a14:foregroundMark x1="74534" y1="7385" x2="74534" y2="7385"/>
                          <a14:foregroundMark x1="13043" y1="5231" x2="13043" y2="5231"/>
                          <a14:foregroundMark x1="4141" y1="7077" x2="4141" y2="7077"/>
                          <a14:foregroundMark x1="41615" y1="69846" x2="41615" y2="69846"/>
                          <a14:foregroundMark x1="42236" y1="70462" x2="42236" y2="70462"/>
                          <a14:foregroundMark x1="47205" y1="83077" x2="47205" y2="83077"/>
                          <a14:foregroundMark x1="46170" y1="77846" x2="46170" y2="77846"/>
                          <a14:foregroundMark x1="46998" y1="85538" x2="46998" y2="85538"/>
                          <a14:foregroundMark x1="49482" y1="88308" x2="49482" y2="88308"/>
                          <a14:foregroundMark x1="81573" y1="5846" x2="81573" y2="5846"/>
                          <a14:foregroundMark x1="91304" y1="24923" x2="91304" y2="2492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796535">
              <a:off x="3063681" y="4884186"/>
              <a:ext cx="1121594" cy="10195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5832CE12-2718-40FD-BC1E-97E833315C09}"/>
                </a:ext>
              </a:extLst>
            </p:cNvPr>
            <p:cNvSpPr/>
            <p:nvPr/>
          </p:nvSpPr>
          <p:spPr>
            <a:xfrm rot="21552430">
              <a:off x="3955265" y="5193274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E99441F-CB7B-4291-9086-FD2CB4DA0EC3}"/>
                </a:ext>
              </a:extLst>
            </p:cNvPr>
            <p:cNvSpPr/>
            <p:nvPr/>
          </p:nvSpPr>
          <p:spPr>
            <a:xfrm rot="21552430">
              <a:off x="3976457" y="5291046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D4DA3034-82C8-4E06-9C5F-E6FADA99E920}"/>
                </a:ext>
              </a:extLst>
            </p:cNvPr>
            <p:cNvSpPr/>
            <p:nvPr/>
          </p:nvSpPr>
          <p:spPr>
            <a:xfrm rot="21552430">
              <a:off x="3884331" y="5118428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0AA49AA7-64CC-4F21-AEA1-01A6380593D9}"/>
                </a:ext>
              </a:extLst>
            </p:cNvPr>
            <p:cNvSpPr/>
            <p:nvPr/>
          </p:nvSpPr>
          <p:spPr>
            <a:xfrm rot="21552430">
              <a:off x="3910014" y="5225886"/>
              <a:ext cx="13807" cy="2271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DB3519C2-781C-4F39-AF46-013E9315882C}"/>
                </a:ext>
              </a:extLst>
            </p:cNvPr>
            <p:cNvSpPr/>
            <p:nvPr/>
          </p:nvSpPr>
          <p:spPr>
            <a:xfrm rot="3796535">
              <a:off x="3895616" y="5249434"/>
              <a:ext cx="14990" cy="20927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955836C3-3B12-4A58-BFC7-B27A8A87267C}"/>
                </a:ext>
              </a:extLst>
            </p:cNvPr>
            <p:cNvSpPr/>
            <p:nvPr/>
          </p:nvSpPr>
          <p:spPr>
            <a:xfrm rot="3796535">
              <a:off x="3794577" y="5304662"/>
              <a:ext cx="14990" cy="20927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67123B4B-EE46-4799-BD60-868DF1552B2D}"/>
                </a:ext>
              </a:extLst>
            </p:cNvPr>
            <p:cNvSpPr/>
            <p:nvPr/>
          </p:nvSpPr>
          <p:spPr>
            <a:xfrm rot="3796535">
              <a:off x="3673278" y="5371481"/>
              <a:ext cx="14990" cy="20927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66C8EFC-2C7E-400D-8598-C2366F384ED6}"/>
                </a:ext>
              </a:extLst>
            </p:cNvPr>
            <p:cNvSpPr/>
            <p:nvPr/>
          </p:nvSpPr>
          <p:spPr>
            <a:xfrm rot="3796535">
              <a:off x="3563231" y="5431118"/>
              <a:ext cx="14990" cy="20927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E5C80742-8B43-4256-BE7A-675527173925}"/>
                </a:ext>
              </a:extLst>
            </p:cNvPr>
            <p:cNvSpPr/>
            <p:nvPr/>
          </p:nvSpPr>
          <p:spPr>
            <a:xfrm rot="3796535">
              <a:off x="3442372" y="5497181"/>
              <a:ext cx="14990" cy="20927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5D006C8E-87D7-4D0E-8C4A-C41D6EB0D2ED}"/>
                </a:ext>
              </a:extLst>
            </p:cNvPr>
            <p:cNvSpPr/>
            <p:nvPr/>
          </p:nvSpPr>
          <p:spPr>
            <a:xfrm rot="3796535">
              <a:off x="3873007" y="5398003"/>
              <a:ext cx="14990" cy="20927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9DFBFABD-5788-4128-A4A1-A27823BEBCA2}"/>
                </a:ext>
              </a:extLst>
            </p:cNvPr>
            <p:cNvSpPr/>
            <p:nvPr/>
          </p:nvSpPr>
          <p:spPr>
            <a:xfrm rot="3796535">
              <a:off x="3751707" y="5464822"/>
              <a:ext cx="14990" cy="20927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8E7BD3F-BF2C-4E81-BA4E-C5B185AEF0B1}"/>
                </a:ext>
              </a:extLst>
            </p:cNvPr>
            <p:cNvSpPr/>
            <p:nvPr/>
          </p:nvSpPr>
          <p:spPr>
            <a:xfrm rot="3796535">
              <a:off x="3641660" y="5524459"/>
              <a:ext cx="14990" cy="20927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C728972-8E48-4D58-A2BD-4AA680F69D2B}"/>
                </a:ext>
              </a:extLst>
            </p:cNvPr>
            <p:cNvSpPr/>
            <p:nvPr/>
          </p:nvSpPr>
          <p:spPr>
            <a:xfrm rot="3796535">
              <a:off x="3520804" y="5590521"/>
              <a:ext cx="14990" cy="20927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81FDE05F-E79B-4B04-8DA9-8380F6930160}"/>
                </a:ext>
              </a:extLst>
            </p:cNvPr>
            <p:cNvSpPr/>
            <p:nvPr/>
          </p:nvSpPr>
          <p:spPr>
            <a:xfrm rot="3796535">
              <a:off x="3788714" y="5286040"/>
              <a:ext cx="14990" cy="20927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170352B7-F276-41E9-9911-505D853F55D3}"/>
                </a:ext>
              </a:extLst>
            </p:cNvPr>
            <p:cNvSpPr/>
            <p:nvPr/>
          </p:nvSpPr>
          <p:spPr>
            <a:xfrm rot="3796535">
              <a:off x="3667415" y="5352861"/>
              <a:ext cx="14990" cy="20927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F8FC419A-B8C8-47EF-B45C-462FA84F0A09}"/>
                </a:ext>
              </a:extLst>
            </p:cNvPr>
            <p:cNvSpPr/>
            <p:nvPr/>
          </p:nvSpPr>
          <p:spPr>
            <a:xfrm rot="3796535">
              <a:off x="3759638" y="5155642"/>
              <a:ext cx="14990" cy="20927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8C4010F6-CCB0-475E-AF42-7AD2C3F3226B}"/>
                </a:ext>
              </a:extLst>
            </p:cNvPr>
            <p:cNvSpPr/>
            <p:nvPr/>
          </p:nvSpPr>
          <p:spPr>
            <a:xfrm rot="3796535">
              <a:off x="3638304" y="5222474"/>
              <a:ext cx="14990" cy="20927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B050"/>
              </a:solidFill>
              <a:prstDash val="solid"/>
            </a:ln>
            <a:effectLst>
              <a:glow rad="76200">
                <a:srgbClr val="92D050">
                  <a:alpha val="3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E563A8EC-C538-46B5-834A-ADBFE623F78D}"/>
              </a:ext>
            </a:extLst>
          </p:cNvPr>
          <p:cNvSpPr txBox="1"/>
          <p:nvPr/>
        </p:nvSpPr>
        <p:spPr>
          <a:xfrm>
            <a:off x="5202606" y="6304408"/>
            <a:ext cx="30394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u="none" dirty="0">
                <a:solidFill>
                  <a:schemeClr val="bg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Chaser CubeSat in "Searching" mode, executing a manual spin with blink frequency of 1 Hz</a:t>
            </a:r>
          </a:p>
        </p:txBody>
      </p:sp>
    </p:spTree>
    <p:extLst>
      <p:ext uri="{BB962C8B-B14F-4D97-AF65-F5344CB8AC3E}">
        <p14:creationId xmlns:p14="http://schemas.microsoft.com/office/powerpoint/2010/main" val="4121053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668BDF56-E1CE-4725-9037-87D180349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382000" cy="715057"/>
          </a:xfrm>
        </p:spPr>
        <p:txBody>
          <a:bodyPr/>
          <a:lstStyle/>
          <a:p>
            <a:r>
              <a:rPr lang="en-US" dirty="0">
                <a:latin typeface="Garamond" panose="02020404030301010803" pitchFamily="18" charset="0"/>
              </a:rPr>
              <a:t>System Design</a:t>
            </a:r>
          </a:p>
        </p:txBody>
      </p:sp>
      <p:grpSp>
        <p:nvGrpSpPr>
          <p:cNvPr id="112" name="Google Shape;269;p5">
            <a:extLst>
              <a:ext uri="{FF2B5EF4-FFF2-40B4-BE49-F238E27FC236}">
                <a16:creationId xmlns:a16="http://schemas.microsoft.com/office/drawing/2014/main" id="{41F27AEB-6A4D-4D86-8DD1-423682B7B25D}"/>
              </a:ext>
            </a:extLst>
          </p:cNvPr>
          <p:cNvGrpSpPr/>
          <p:nvPr/>
        </p:nvGrpSpPr>
        <p:grpSpPr>
          <a:xfrm>
            <a:off x="457200" y="1908349"/>
            <a:ext cx="4779818" cy="2856706"/>
            <a:chOff x="3770312" y="2123757"/>
            <a:chExt cx="4779818" cy="2856706"/>
          </a:xfrm>
        </p:grpSpPr>
        <p:sp>
          <p:nvSpPr>
            <p:cNvPr id="113" name="Google Shape;270;p5">
              <a:extLst>
                <a:ext uri="{FF2B5EF4-FFF2-40B4-BE49-F238E27FC236}">
                  <a16:creationId xmlns:a16="http://schemas.microsoft.com/office/drawing/2014/main" id="{861C3746-46FE-4993-ABB9-13A0121FF304}"/>
                </a:ext>
              </a:extLst>
            </p:cNvPr>
            <p:cNvSpPr txBox="1"/>
            <p:nvPr/>
          </p:nvSpPr>
          <p:spPr>
            <a:xfrm>
              <a:off x="3770312" y="4734242"/>
              <a:ext cx="4779818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dirty="0">
                  <a:solidFill>
                    <a:schemeClr val="bg2"/>
                  </a:solidFill>
                  <a:latin typeface="Garamond" panose="02020404030301010803" pitchFamily="18" charset="0"/>
                  <a:sym typeface="Arial"/>
                </a:rPr>
                <a:t>LED Lighting Cues System Architecture, modified from</a:t>
              </a:r>
              <a:r>
                <a:rPr lang="en-US" sz="1000" b="1" baseline="30000" dirty="0">
                  <a:solidFill>
                    <a:schemeClr val="bg2"/>
                  </a:solidFill>
                  <a:latin typeface="Garamond" panose="02020404030301010803" pitchFamily="18" charset="0"/>
                  <a:sym typeface="Arial"/>
                </a:rPr>
                <a:t>6</a:t>
              </a:r>
              <a:endParaRPr b="1" baseline="30000" dirty="0">
                <a:solidFill>
                  <a:schemeClr val="bg2"/>
                </a:solidFill>
                <a:latin typeface="Garamond" panose="02020404030301010803" pitchFamily="18" charset="0"/>
              </a:endParaRPr>
            </a:p>
          </p:txBody>
        </p:sp>
        <p:pic>
          <p:nvPicPr>
            <p:cNvPr id="114" name="Google Shape;271;p5">
              <a:extLst>
                <a:ext uri="{FF2B5EF4-FFF2-40B4-BE49-F238E27FC236}">
                  <a16:creationId xmlns:a16="http://schemas.microsoft.com/office/drawing/2014/main" id="{CF717C5A-3FD5-4454-9D9B-8173E36E7E7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770312" y="2123757"/>
              <a:ext cx="4651375" cy="261048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5" name="Google Shape;285;p6">
            <a:extLst>
              <a:ext uri="{FF2B5EF4-FFF2-40B4-BE49-F238E27FC236}">
                <a16:creationId xmlns:a16="http://schemas.microsoft.com/office/drawing/2014/main" id="{B8093ADE-069D-4747-AD05-EB546E1AC7ED}"/>
              </a:ext>
            </a:extLst>
          </p:cNvPr>
          <p:cNvGrpSpPr/>
          <p:nvPr/>
        </p:nvGrpSpPr>
        <p:grpSpPr>
          <a:xfrm>
            <a:off x="5643703" y="1908348"/>
            <a:ext cx="3195497" cy="4379888"/>
            <a:chOff x="2378192" y="2330428"/>
            <a:chExt cx="2893696" cy="3966226"/>
          </a:xfrm>
        </p:grpSpPr>
        <p:sp>
          <p:nvSpPr>
            <p:cNvPr id="116" name="Google Shape;286;p6">
              <a:extLst>
                <a:ext uri="{FF2B5EF4-FFF2-40B4-BE49-F238E27FC236}">
                  <a16:creationId xmlns:a16="http://schemas.microsoft.com/office/drawing/2014/main" id="{EB3C8A28-C951-4A68-95D9-E8113070E985}"/>
                </a:ext>
              </a:extLst>
            </p:cNvPr>
            <p:cNvSpPr txBox="1"/>
            <p:nvPr/>
          </p:nvSpPr>
          <p:spPr>
            <a:xfrm>
              <a:off x="2378194" y="5934370"/>
              <a:ext cx="2893694" cy="362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dirty="0">
                  <a:solidFill>
                    <a:schemeClr val="bg2"/>
                  </a:solidFill>
                  <a:latin typeface="Garamond" panose="02020404030301010803" pitchFamily="18" charset="0"/>
                  <a:sym typeface="Arial"/>
                </a:rPr>
                <a:t>Block Diagram of High-Power LED Driver Circuit with Photo Detector and Lidar Input</a:t>
              </a:r>
              <a:endParaRPr b="1" dirty="0">
                <a:solidFill>
                  <a:schemeClr val="bg2"/>
                </a:solidFill>
                <a:latin typeface="Garamond" panose="02020404030301010803" pitchFamily="18" charset="0"/>
              </a:endParaRPr>
            </a:p>
          </p:txBody>
        </p:sp>
        <p:pic>
          <p:nvPicPr>
            <p:cNvPr id="117" name="Google Shape;287;p6">
              <a:extLst>
                <a:ext uri="{FF2B5EF4-FFF2-40B4-BE49-F238E27FC236}">
                  <a16:creationId xmlns:a16="http://schemas.microsoft.com/office/drawing/2014/main" id="{CB8C0560-E0F4-4865-89CC-B3A04F184D3F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378192" y="2330428"/>
              <a:ext cx="2893695" cy="36029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8" name="Google Shape;272;p5">
            <a:extLst>
              <a:ext uri="{FF2B5EF4-FFF2-40B4-BE49-F238E27FC236}">
                <a16:creationId xmlns:a16="http://schemas.microsoft.com/office/drawing/2014/main" id="{4AA245F5-EA06-4441-893A-279A1BE55FF4}"/>
              </a:ext>
            </a:extLst>
          </p:cNvPr>
          <p:cNvGrpSpPr/>
          <p:nvPr/>
        </p:nvGrpSpPr>
        <p:grpSpPr>
          <a:xfrm>
            <a:off x="1646395" y="5273910"/>
            <a:ext cx="1200714" cy="1276982"/>
            <a:chOff x="3104255" y="2777980"/>
            <a:chExt cx="1550035" cy="1648492"/>
          </a:xfrm>
        </p:grpSpPr>
        <p:pic>
          <p:nvPicPr>
            <p:cNvPr id="119" name="Google Shape;273;p5">
              <a:extLst>
                <a:ext uri="{FF2B5EF4-FFF2-40B4-BE49-F238E27FC236}">
                  <a16:creationId xmlns:a16="http://schemas.microsoft.com/office/drawing/2014/main" id="{BA7B5A9B-F142-41B2-B1DD-69F7D622F85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12416" t="14732" r="13421" b="14732"/>
            <a:stretch/>
          </p:blipFill>
          <p:spPr>
            <a:xfrm>
              <a:off x="3104255" y="2777980"/>
              <a:ext cx="1550035" cy="1108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274;p5">
              <a:extLst>
                <a:ext uri="{FF2B5EF4-FFF2-40B4-BE49-F238E27FC236}">
                  <a16:creationId xmlns:a16="http://schemas.microsoft.com/office/drawing/2014/main" id="{6ECD29A6-C38C-4A91-BBA8-FE134407BF56}"/>
                </a:ext>
              </a:extLst>
            </p:cNvPr>
            <p:cNvSpPr txBox="1"/>
            <p:nvPr/>
          </p:nvSpPr>
          <p:spPr>
            <a:xfrm>
              <a:off x="3104255" y="3910012"/>
              <a:ext cx="1550035" cy="5164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bg2"/>
                  </a:solidFill>
                  <a:latin typeface="Garamond" panose="02020404030301010803" pitchFamily="18" charset="0"/>
                  <a:sym typeface="Arial"/>
                </a:rPr>
                <a:t>TSL 2591 Light Detector</a:t>
              </a:r>
              <a:endParaRPr b="1">
                <a:solidFill>
                  <a:schemeClr val="bg2"/>
                </a:solidFill>
                <a:latin typeface="Garamond" panose="02020404030301010803" pitchFamily="18" charset="0"/>
              </a:endParaRPr>
            </a:p>
          </p:txBody>
        </p:sp>
      </p:grpSp>
      <p:grpSp>
        <p:nvGrpSpPr>
          <p:cNvPr id="121" name="Google Shape;275;p5">
            <a:extLst>
              <a:ext uri="{FF2B5EF4-FFF2-40B4-BE49-F238E27FC236}">
                <a16:creationId xmlns:a16="http://schemas.microsoft.com/office/drawing/2014/main" id="{D81C36C2-CFB6-46B2-8219-186FDB7ABDE9}"/>
              </a:ext>
            </a:extLst>
          </p:cNvPr>
          <p:cNvGrpSpPr/>
          <p:nvPr/>
        </p:nvGrpSpPr>
        <p:grpSpPr>
          <a:xfrm>
            <a:off x="3019902" y="5186783"/>
            <a:ext cx="1200715" cy="1454127"/>
            <a:chOff x="5174615" y="2724001"/>
            <a:chExt cx="1550036" cy="1877172"/>
          </a:xfrm>
        </p:grpSpPr>
        <p:pic>
          <p:nvPicPr>
            <p:cNvPr id="122" name="Google Shape;276;p5">
              <a:extLst>
                <a:ext uri="{FF2B5EF4-FFF2-40B4-BE49-F238E27FC236}">
                  <a16:creationId xmlns:a16="http://schemas.microsoft.com/office/drawing/2014/main" id="{91D41158-FB6A-4BBC-B37F-675535ABF7C1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174615" y="2724001"/>
              <a:ext cx="1550035" cy="118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277;p5">
              <a:extLst>
                <a:ext uri="{FF2B5EF4-FFF2-40B4-BE49-F238E27FC236}">
                  <a16:creationId xmlns:a16="http://schemas.microsoft.com/office/drawing/2014/main" id="{75FE1CBB-3FCD-4D7F-AAF5-847FF6285CE0}"/>
                </a:ext>
              </a:extLst>
            </p:cNvPr>
            <p:cNvSpPr txBox="1"/>
            <p:nvPr/>
          </p:nvSpPr>
          <p:spPr>
            <a:xfrm>
              <a:off x="5174615" y="3886055"/>
              <a:ext cx="1550036" cy="71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bg2"/>
                  </a:solidFill>
                  <a:latin typeface="Garamond" panose="02020404030301010803" pitchFamily="18" charset="0"/>
                  <a:sym typeface="Arial"/>
                </a:rPr>
                <a:t>amsOSRAM High Power LED used in testing</a:t>
              </a:r>
              <a:endParaRPr b="1">
                <a:solidFill>
                  <a:schemeClr val="bg2"/>
                </a:solidFill>
                <a:latin typeface="Garamond" panose="020204040303010108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0660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668BDF56-E1CE-4725-9037-87D180349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1177"/>
            <a:ext cx="8382000" cy="715057"/>
          </a:xfrm>
        </p:spPr>
        <p:txBody>
          <a:bodyPr/>
          <a:lstStyle/>
          <a:p>
            <a:r>
              <a:rPr lang="en-US" dirty="0">
                <a:latin typeface="Garamond" panose="02020404030301010803" pitchFamily="18" charset="0"/>
              </a:rPr>
              <a:t>Testing Methodology</a:t>
            </a:r>
          </a:p>
        </p:txBody>
      </p:sp>
      <p:grpSp>
        <p:nvGrpSpPr>
          <p:cNvPr id="10" name="Google Shape;298;p7">
            <a:extLst>
              <a:ext uri="{FF2B5EF4-FFF2-40B4-BE49-F238E27FC236}">
                <a16:creationId xmlns:a16="http://schemas.microsoft.com/office/drawing/2014/main" id="{E1C55AA7-A42E-404F-AA45-4C9C117372DB}"/>
              </a:ext>
            </a:extLst>
          </p:cNvPr>
          <p:cNvGrpSpPr/>
          <p:nvPr/>
        </p:nvGrpSpPr>
        <p:grpSpPr>
          <a:xfrm>
            <a:off x="457200" y="2445213"/>
            <a:ext cx="1858010" cy="2897359"/>
            <a:chOff x="982923" y="1149754"/>
            <a:chExt cx="1858010" cy="2897359"/>
          </a:xfrm>
        </p:grpSpPr>
        <p:pic>
          <p:nvPicPr>
            <p:cNvPr id="11" name="Google Shape;299;p7">
              <a:extLst>
                <a:ext uri="{FF2B5EF4-FFF2-40B4-BE49-F238E27FC236}">
                  <a16:creationId xmlns:a16="http://schemas.microsoft.com/office/drawing/2014/main" id="{BDD7DEC3-0BF2-43F6-8166-DB2A02EB09A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82923" y="1149754"/>
              <a:ext cx="1858010" cy="24803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Google Shape;300;p7">
              <a:extLst>
                <a:ext uri="{FF2B5EF4-FFF2-40B4-BE49-F238E27FC236}">
                  <a16:creationId xmlns:a16="http://schemas.microsoft.com/office/drawing/2014/main" id="{BC425F5F-073F-46E8-BE9C-19D7B4E5D00D}"/>
                </a:ext>
              </a:extLst>
            </p:cNvPr>
            <p:cNvSpPr txBox="1"/>
            <p:nvPr/>
          </p:nvSpPr>
          <p:spPr>
            <a:xfrm>
              <a:off x="982923" y="3647044"/>
              <a:ext cx="1858010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dirty="0">
                  <a:solidFill>
                    <a:schemeClr val="bg2"/>
                  </a:solidFill>
                  <a:latin typeface="Garamond" panose="02020404030301010803" pitchFamily="18" charset="0"/>
                  <a:sym typeface="Arial"/>
                </a:rPr>
                <a:t>Light Adjustable Lighting Studio</a:t>
              </a:r>
              <a:endParaRPr b="1" dirty="0">
                <a:solidFill>
                  <a:schemeClr val="bg2"/>
                </a:solidFill>
                <a:latin typeface="Garamond" panose="02020404030301010803" pitchFamily="18" charset="0"/>
              </a:endParaRPr>
            </a:p>
          </p:txBody>
        </p:sp>
      </p:grpSp>
      <p:grpSp>
        <p:nvGrpSpPr>
          <p:cNvPr id="17" name="Google Shape;304;p7">
            <a:extLst>
              <a:ext uri="{FF2B5EF4-FFF2-40B4-BE49-F238E27FC236}">
                <a16:creationId xmlns:a16="http://schemas.microsoft.com/office/drawing/2014/main" id="{CB8DCAA9-DDA8-45AD-82DD-287C6844630C}"/>
              </a:ext>
            </a:extLst>
          </p:cNvPr>
          <p:cNvGrpSpPr/>
          <p:nvPr/>
        </p:nvGrpSpPr>
        <p:grpSpPr>
          <a:xfrm>
            <a:off x="3352800" y="4662768"/>
            <a:ext cx="5486400" cy="1890432"/>
            <a:chOff x="4106026" y="3893265"/>
            <a:chExt cx="5486400" cy="1890432"/>
          </a:xfrm>
        </p:grpSpPr>
        <p:pic>
          <p:nvPicPr>
            <p:cNvPr id="18" name="Google Shape;305;p7">
              <a:extLst>
                <a:ext uri="{FF2B5EF4-FFF2-40B4-BE49-F238E27FC236}">
                  <a16:creationId xmlns:a16="http://schemas.microsoft.com/office/drawing/2014/main" id="{9FBBF292-679C-4E90-8C01-63F346205E51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106026" y="3893265"/>
              <a:ext cx="5486400" cy="1625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306;p7">
              <a:extLst>
                <a:ext uri="{FF2B5EF4-FFF2-40B4-BE49-F238E27FC236}">
                  <a16:creationId xmlns:a16="http://schemas.microsoft.com/office/drawing/2014/main" id="{3A427323-231F-4FB2-8AFC-585D87C2773E}"/>
                </a:ext>
              </a:extLst>
            </p:cNvPr>
            <p:cNvSpPr txBox="1"/>
            <p:nvPr/>
          </p:nvSpPr>
          <p:spPr>
            <a:xfrm>
              <a:off x="4106026" y="5537476"/>
              <a:ext cx="548640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dirty="0">
                  <a:solidFill>
                    <a:schemeClr val="bg2"/>
                  </a:solidFill>
                  <a:latin typeface="Garamond" panose="02020404030301010803" pitchFamily="18" charset="0"/>
                  <a:sym typeface="Arial"/>
                </a:rPr>
                <a:t>Scan of 1U Docking Adapters by the OS1 Sensor</a:t>
              </a:r>
              <a:endParaRPr b="1" dirty="0">
                <a:solidFill>
                  <a:schemeClr val="bg2"/>
                </a:solidFill>
                <a:latin typeface="Garamond" panose="02020404030301010803" pitchFamily="18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2B247CE-B668-2B4E-B63B-AB1A081039AF}"/>
              </a:ext>
            </a:extLst>
          </p:cNvPr>
          <p:cNvGrpSpPr/>
          <p:nvPr/>
        </p:nvGrpSpPr>
        <p:grpSpPr>
          <a:xfrm>
            <a:off x="3357880" y="2141417"/>
            <a:ext cx="5476240" cy="2125783"/>
            <a:chOff x="3357880" y="2014331"/>
            <a:chExt cx="5476240" cy="2125783"/>
          </a:xfrm>
        </p:grpSpPr>
        <p:sp>
          <p:nvSpPr>
            <p:cNvPr id="16" name="Google Shape;303;p7">
              <a:extLst>
                <a:ext uri="{FF2B5EF4-FFF2-40B4-BE49-F238E27FC236}">
                  <a16:creationId xmlns:a16="http://schemas.microsoft.com/office/drawing/2014/main" id="{48049606-4618-4012-B1A6-0E15184544E5}"/>
                </a:ext>
              </a:extLst>
            </p:cNvPr>
            <p:cNvSpPr txBox="1"/>
            <p:nvPr/>
          </p:nvSpPr>
          <p:spPr>
            <a:xfrm>
              <a:off x="3357880" y="3893893"/>
              <a:ext cx="547624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dirty="0">
                  <a:solidFill>
                    <a:schemeClr val="bg2"/>
                  </a:solidFill>
                  <a:latin typeface="Garamond" panose="02020404030301010803" pitchFamily="18" charset="0"/>
                  <a:sym typeface="Arial"/>
                </a:rPr>
                <a:t>Ranging Proof of Concept Example Test Setup</a:t>
              </a:r>
              <a:endParaRPr b="1" dirty="0">
                <a:solidFill>
                  <a:schemeClr val="bg2"/>
                </a:solidFill>
                <a:latin typeface="Garamond" panose="02020404030301010803" pitchFamily="18" charset="0"/>
              </a:endParaRPr>
            </a:p>
          </p:txBody>
        </p:sp>
        <p:pic>
          <p:nvPicPr>
            <p:cNvPr id="3" name="Picture 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5390EB72-7973-F345-AB38-FDCED1878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57880" y="2014331"/>
              <a:ext cx="5476240" cy="18609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2158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E9E93-A85C-471B-833C-DAC7DDDD4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and 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D3BBD-264A-4AD2-9F2E-A51907620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Fabrication of LED-Photo Detector circuit to validate Lighting Cues as a proof of concept complete.</a:t>
            </a:r>
          </a:p>
          <a:p>
            <a:r>
              <a:rPr lang="en-US" dirty="0"/>
              <a:t>Identification of 1U Docking Adapter using available LIDAR hardware complete.</a:t>
            </a:r>
          </a:p>
          <a:p>
            <a:r>
              <a:rPr lang="en-US" dirty="0"/>
              <a:t>Experimental verification of design over various distances and lighting conditions underway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423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30" name="Rectangle 2" descr=" 8"/>
          <p:cNvSpPr txBox="1">
            <a:spLocks noRot="1" noChangeArrowheads="1"/>
          </p:cNvSpPr>
          <p:nvPr/>
        </p:nvSpPr>
        <p:spPr bwMode="auto">
          <a:xfrm>
            <a:off x="492125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FE228C-EF8A-44B1-9E16-7D967CE8B249}"/>
              </a:ext>
            </a:extLst>
          </p:cNvPr>
          <p:cNvSpPr/>
          <p:nvPr/>
        </p:nvSpPr>
        <p:spPr bwMode="auto">
          <a:xfrm>
            <a:off x="0" y="-1270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548348-1E1E-4FD7-AE27-064C8B0F7015}"/>
              </a:ext>
            </a:extLst>
          </p:cNvPr>
          <p:cNvSpPr txBox="1"/>
          <p:nvPr/>
        </p:nvSpPr>
        <p:spPr>
          <a:xfrm>
            <a:off x="213518" y="5959147"/>
            <a:ext cx="87169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Microsoft YaHei" panose="020B0503020204020204" pitchFamily="34" charset="-122"/>
                <a:cs typeface="Arial" charset="0"/>
              </a:rPr>
              <a:t>Space and Terrestrial Robotic Exploration (SpaceTREx) Laboratory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14D41B-2D24-4E09-A588-A166907419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741" y="91746"/>
            <a:ext cx="4953000" cy="577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2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30" name="Rectangle 2" descr=" 8"/>
          <p:cNvSpPr txBox="1">
            <a:spLocks noRot="1" noChangeArrowheads="1"/>
          </p:cNvSpPr>
          <p:nvPr/>
        </p:nvSpPr>
        <p:spPr bwMode="auto">
          <a:xfrm>
            <a:off x="492125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FE228C-EF8A-44B1-9E16-7D967CE8B249}"/>
              </a:ext>
            </a:extLst>
          </p:cNvPr>
          <p:cNvSpPr/>
          <p:nvPr/>
        </p:nvSpPr>
        <p:spPr bwMode="auto">
          <a:xfrm>
            <a:off x="-1" y="-12700"/>
            <a:ext cx="9143999" cy="68707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548348-1E1E-4FD7-AE27-064C8B0F7015}"/>
              </a:ext>
            </a:extLst>
          </p:cNvPr>
          <p:cNvSpPr txBox="1"/>
          <p:nvPr/>
        </p:nvSpPr>
        <p:spPr>
          <a:xfrm>
            <a:off x="127000" y="6096000"/>
            <a:ext cx="8716963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Microsoft YaHei" panose="020B0503020204020204" pitchFamily="34" charset="-122"/>
                <a:cs typeface="Times New Roman" panose="02020603050405020304" pitchFamily="18" charset="0"/>
              </a:rPr>
              <a:t>Asteroid Science, Technology and Exploration Research Organized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Microsoft YaHei" panose="020B0503020204020204" pitchFamily="34" charset="-122"/>
                <a:cs typeface="Times New Roman" panose="02020603050405020304" pitchFamily="18" charset="0"/>
              </a:rPr>
              <a:t>by Inclusive eDucation (ASTEROID) Center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5AB8B7-ACD9-4E89-8938-3216CD1510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169" y="58545"/>
            <a:ext cx="5057659" cy="590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439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7"/>
          <p:cNvSpPr>
            <a:spLocks noChangeArrowheads="1"/>
          </p:cNvSpPr>
          <p:nvPr/>
        </p:nvSpPr>
        <p:spPr bwMode="auto">
          <a:xfrm>
            <a:off x="0" y="0"/>
            <a:ext cx="9144000" cy="68945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748" name="Rectangle 1"/>
          <p:cNvSpPr>
            <a:spLocks noChangeArrowheads="1"/>
          </p:cNvSpPr>
          <p:nvPr/>
        </p:nvSpPr>
        <p:spPr bwMode="auto">
          <a:xfrm>
            <a:off x="6162675" y="2112963"/>
            <a:ext cx="2981325" cy="24257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DADFD2-82FC-46F7-A740-095D67C8C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50A663-72D6-4098-9AB1-8BD37063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135778"/>
            <a:ext cx="8522677" cy="546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143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FEEAE-8A8D-4683-90FC-19B395E26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6800"/>
            <a:ext cx="8382000" cy="715057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92842-F5B1-476A-BCB1-2DA10217B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382000" cy="4724400"/>
          </a:xfrm>
        </p:spPr>
        <p:txBody>
          <a:bodyPr/>
          <a:lstStyle/>
          <a:p>
            <a:pPr marL="0" indent="0">
              <a:buNone/>
            </a:pPr>
            <a:r>
              <a:rPr lang="en-US" sz="1600" baseline="30000" dirty="0"/>
              <a:t>1</a:t>
            </a:r>
            <a:r>
              <a:rPr lang="en-US" sz="1600" dirty="0"/>
              <a:t> Swarm/SODA. (2017, August 6). NASA. Retrieved April 29, 2022, from </a:t>
            </a:r>
            <a:r>
              <a:rPr lang="en-US" sz="16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https://www.nasa.gov/feature/swarmsoda/</a:t>
            </a:r>
            <a:endParaRPr lang="en-US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600" baseline="30000" dirty="0"/>
              <a:t>2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/>
              <a:t>Khan, L. U. (2017). Visible light communication: Applications, architecture, standardization and research challenges. Digital Communications and Networks, 3(2), 78–88. </a:t>
            </a:r>
            <a:r>
              <a:rPr lang="en-US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https://doi.org/10.1016/j.dcan.2016.07.004</a:t>
            </a:r>
            <a:endParaRPr lang="en-US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600" baseline="30000" dirty="0">
                <a:solidFill>
                  <a:srgbClr val="080808"/>
                </a:solidFill>
              </a:rPr>
              <a:t>3</a:t>
            </a:r>
            <a:r>
              <a:rPr lang="en-US" sz="1600" dirty="0">
                <a:solidFill>
                  <a:srgbClr val="080808"/>
                </a:solidFill>
              </a:rPr>
              <a:t> Low, I. (2022, March 30). The lights on modern airliners - Isaac Low. Medium. Retrieved April 29, 2022, from </a:t>
            </a:r>
            <a:r>
              <a:rPr lang="en-US" sz="16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https://isaaclow.medium.com/the-lights-on-modern-airliners-6d2b7ea932e1</a:t>
            </a:r>
            <a:endParaRPr lang="en-US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600" baseline="30000" dirty="0"/>
              <a:t>4</a:t>
            </a:r>
            <a:r>
              <a:rPr lang="en-US" sz="1600" dirty="0"/>
              <a:t> </a:t>
            </a:r>
            <a:r>
              <a:rPr lang="en-US" sz="1600" dirty="0" err="1"/>
              <a:t>Nikam</a:t>
            </a:r>
            <a:r>
              <a:rPr lang="en-US" sz="1600" dirty="0"/>
              <a:t>, A. (2022, February 18). Aircraft Exterior Lighting Market is expected to exhibit a CAGR of 3.8% by the end of 2027. </a:t>
            </a:r>
            <a:r>
              <a:rPr lang="en-US" sz="1600" dirty="0" err="1"/>
              <a:t>TechBullion</a:t>
            </a:r>
            <a:r>
              <a:rPr lang="en-US" sz="1600" dirty="0"/>
              <a:t>. Retrieved April 29, 2022, from </a:t>
            </a:r>
            <a:r>
              <a:rPr lang="en-US" sz="16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https://techbullion.com/aircraft-exterior-lighting-market-is-expected-to-exhibit-a-cagr-of-3-8-by-the-end-of-2027/</a:t>
            </a:r>
            <a:endParaRPr lang="en-US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600" baseline="30000" dirty="0"/>
              <a:t>5</a:t>
            </a:r>
            <a:r>
              <a:rPr lang="en-US" sz="1600" dirty="0"/>
              <a:t> LaMonica, M. (2014, June 2). GE Brings </a:t>
            </a:r>
            <a:r>
              <a:rPr lang="en-US" sz="1600" dirty="0" err="1"/>
              <a:t>ByteLight</a:t>
            </a:r>
            <a:r>
              <a:rPr lang="en-US" sz="1600" dirty="0"/>
              <a:t>-enabled Smart LED Lights to Stores. IEEE Spectrum. Retrieved April 29, 2022, from </a:t>
            </a:r>
            <a:r>
              <a:rPr lang="en-US" sz="16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https://spectrum.ieee.org/ge-brings-bytelightenabled-smart-lighting-to-stores</a:t>
            </a:r>
            <a:endParaRPr lang="en-US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600" baseline="30000" dirty="0"/>
              <a:t>6</a:t>
            </a:r>
            <a:r>
              <a:rPr lang="en-US" sz="1600" dirty="0"/>
              <a:t> Cui, K., Chen, G., Xu, Z., &amp; Roberts, R. D. (2012). Traffic light to vehicle visible light communication channel characterization. Applied Optics, 51(27), 6594. </a:t>
            </a:r>
            <a:r>
              <a:rPr lang="en-US" sz="1600" dirty="0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https://doi.org/10.1364/ao.51.006594</a:t>
            </a:r>
            <a:endParaRPr lang="en-US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610101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91437</TotalTime>
  <Words>1208</Words>
  <Application>Microsoft Office PowerPoint</Application>
  <PresentationFormat>On-screen Show (4:3)</PresentationFormat>
  <Paragraphs>156</Paragraphs>
  <Slides>17</Slides>
  <Notes>14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Garamond</vt:lpstr>
      <vt:lpstr>Times New Roman</vt:lpstr>
      <vt:lpstr>Wingdings</vt:lpstr>
      <vt:lpstr>1_Stream</vt:lpstr>
      <vt:lpstr>2_Stream</vt:lpstr>
      <vt:lpstr>PowerPoint Presentation</vt:lpstr>
      <vt:lpstr>Outline</vt:lpstr>
      <vt:lpstr>Introduction and Motivation</vt:lpstr>
      <vt:lpstr>Proposed Solution</vt:lpstr>
      <vt:lpstr>Inspiration</vt:lpstr>
      <vt:lpstr>Related Work</vt:lpstr>
      <vt:lpstr>Advantages of VLC</vt:lpstr>
      <vt:lpstr>Objectives</vt:lpstr>
      <vt:lpstr>Concept of Operations</vt:lpstr>
      <vt:lpstr>Phase 1: Initial Rendezvous</vt:lpstr>
      <vt:lpstr>System Design</vt:lpstr>
      <vt:lpstr>Testing Methodology</vt:lpstr>
      <vt:lpstr>Conclusions and Future Work</vt:lpstr>
      <vt:lpstr>PowerPoint Presentation</vt:lpstr>
      <vt:lpstr>PowerPoint Presentation</vt:lpstr>
      <vt:lpstr>PowerPoint Presentation</vt:lpstr>
      <vt:lpstr>References</vt:lpstr>
    </vt:vector>
  </TitlesOfParts>
  <Company>JL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Thirupathi Raj, Athip - (athipt)</cp:lastModifiedBy>
  <cp:revision>1001</cp:revision>
  <dcterms:created xsi:type="dcterms:W3CDTF">2008-05-21T01:02:12Z</dcterms:created>
  <dcterms:modified xsi:type="dcterms:W3CDTF">2022-05-01T06:26:55Z</dcterms:modified>
</cp:coreProperties>
</file>