
<file path=[Content_Types].xml><?xml version="1.0" encoding="utf-8"?>
<Types xmlns="http://schemas.openxmlformats.org/package/2006/content-types">
  <Default Extension="(null)" ContentType="image/x-emf"/>
  <Default Extension="emf" ContentType="image/x-emf"/>
  <Default Extension="jpe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56" r:id="rId2"/>
    <p:sldId id="430" r:id="rId3"/>
    <p:sldId id="708" r:id="rId4"/>
    <p:sldId id="260" r:id="rId5"/>
    <p:sldId id="258" r:id="rId6"/>
    <p:sldId id="731" r:id="rId7"/>
    <p:sldId id="361" r:id="rId8"/>
    <p:sldId id="865" r:id="rId9"/>
    <p:sldId id="373" r:id="rId10"/>
    <p:sldId id="259" r:id="rId11"/>
    <p:sldId id="866" r:id="rId12"/>
    <p:sldId id="266" r:id="rId13"/>
    <p:sldId id="732" r:id="rId14"/>
    <p:sldId id="695" r:id="rId15"/>
    <p:sldId id="359" r:id="rId16"/>
    <p:sldId id="314" r:id="rId17"/>
    <p:sldId id="704" r:id="rId18"/>
    <p:sldId id="367" r:id="rId19"/>
    <p:sldId id="25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06D9"/>
    <a:srgbClr val="04CCDD"/>
    <a:srgbClr val="5209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18" autoAdjust="0"/>
    <p:restoredTop sz="94628"/>
  </p:normalViewPr>
  <p:slideViewPr>
    <p:cSldViewPr snapToGrid="0" snapToObjects="1">
      <p:cViewPr varScale="1">
        <p:scale>
          <a:sx n="110" d="100"/>
          <a:sy n="110" d="100"/>
        </p:scale>
        <p:origin x="144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5" d="100"/>
        <a:sy n="5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4/21/22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4/21/22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a:t>
            </a:fld>
            <a:endParaRPr lang="en-US"/>
          </a:p>
        </p:txBody>
      </p:sp>
    </p:spTree>
    <p:extLst>
      <p:ext uri="{BB962C8B-B14F-4D97-AF65-F5344CB8AC3E}">
        <p14:creationId xmlns:p14="http://schemas.microsoft.com/office/powerpoint/2010/main" val="35919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12403">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2379A0B-EAEB-44B1-9C63-079F0713C6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703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D3E6A7-BC1E-4B9D-B265-E185C427A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091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BE9F55-1463-4249-BB08-BC074BE3A623}" type="slidenum">
              <a:rPr lang="en-US" smtClean="0"/>
              <a:t>14</a:t>
            </a:fld>
            <a:endParaRPr lang="en-US"/>
          </a:p>
        </p:txBody>
      </p:sp>
    </p:spTree>
    <p:extLst>
      <p:ext uri="{BB962C8B-B14F-4D97-AF65-F5344CB8AC3E}">
        <p14:creationId xmlns:p14="http://schemas.microsoft.com/office/powerpoint/2010/main" val="569979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15</a:t>
            </a:fld>
            <a:endParaRPr lang="en-US"/>
          </a:p>
        </p:txBody>
      </p:sp>
    </p:spTree>
    <p:extLst>
      <p:ext uri="{BB962C8B-B14F-4D97-AF65-F5344CB8AC3E}">
        <p14:creationId xmlns:p14="http://schemas.microsoft.com/office/powerpoint/2010/main" val="1827579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16</a:t>
            </a:fld>
            <a:endParaRPr lang="en-US"/>
          </a:p>
        </p:txBody>
      </p:sp>
    </p:spTree>
    <p:extLst>
      <p:ext uri="{BB962C8B-B14F-4D97-AF65-F5344CB8AC3E}">
        <p14:creationId xmlns:p14="http://schemas.microsoft.com/office/powerpoint/2010/main" val="181548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BE9F55-1463-4249-BB08-BC074BE3A623}" type="slidenum">
              <a:rPr lang="en-US" smtClean="0"/>
              <a:t>18</a:t>
            </a:fld>
            <a:endParaRPr lang="en-US"/>
          </a:p>
        </p:txBody>
      </p:sp>
    </p:spTree>
    <p:extLst>
      <p:ext uri="{BB962C8B-B14F-4D97-AF65-F5344CB8AC3E}">
        <p14:creationId xmlns:p14="http://schemas.microsoft.com/office/powerpoint/2010/main" val="3680919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ISSC 2022</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ISSC 2022</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ISSC 2022</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ISSC 2022</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ISSC 2022</a:t>
            </a:r>
          </a:p>
        </p:txBody>
      </p:sp>
      <p:sp>
        <p:nvSpPr>
          <p:cNvPr id="8" name="Footer Placeholder 7"/>
          <p:cNvSpPr>
            <a:spLocks noGrp="1"/>
          </p:cNvSpPr>
          <p:nvPr>
            <p:ph type="ftr" sz="quarter" idx="11"/>
          </p:nvPr>
        </p:nvSpPr>
        <p:spPr/>
        <p:txBody>
          <a:bodyPr/>
          <a:lstStyle/>
          <a:p>
            <a:r>
              <a:rPr lang="en-US"/>
              <a:t>Clarketal Lunar Ice Cube</a:t>
            </a:r>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ISSC 2022</a:t>
            </a:r>
          </a:p>
        </p:txBody>
      </p:sp>
      <p:sp>
        <p:nvSpPr>
          <p:cNvPr id="4" name="Footer Placeholder 3"/>
          <p:cNvSpPr>
            <a:spLocks noGrp="1"/>
          </p:cNvSpPr>
          <p:nvPr>
            <p:ph type="ftr" sz="quarter" idx="11"/>
          </p:nvPr>
        </p:nvSpPr>
        <p:spPr/>
        <p:txBody>
          <a:bodyPr/>
          <a:lstStyle/>
          <a:p>
            <a:r>
              <a:rPr lang="en-US"/>
              <a:t>Clarketal Lunar Ice Cube</a:t>
            </a:r>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a:t>ISSC 2022</a:t>
            </a:r>
            <a:endParaRPr lang="en-US" dirty="0"/>
          </a:p>
        </p:txBody>
      </p:sp>
      <p:sp>
        <p:nvSpPr>
          <p:cNvPr id="9" name="Footer Placeholder 8"/>
          <p:cNvSpPr>
            <a:spLocks noGrp="1"/>
          </p:cNvSpPr>
          <p:nvPr>
            <p:ph type="ftr" sz="quarter" idx="11"/>
          </p:nvPr>
        </p:nvSpPr>
        <p:spPr/>
        <p:txBody>
          <a:bodyPr/>
          <a:lstStyle/>
          <a:p>
            <a:r>
              <a:rPr lang="en-US"/>
              <a:t>Clarketal Lunar Ice Cube</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ISSC 2022</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ISSC 2022</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ISSC 2022</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ISSC 2022</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542212" cy="609600"/>
          </a:xfrm>
        </p:spPr>
        <p:txBody>
          <a:bodyPr/>
          <a:lstStyle/>
          <a:p>
            <a:r>
              <a:rPr lang="en-US"/>
              <a:t>Click to edit Master title style</a:t>
            </a:r>
          </a:p>
        </p:txBody>
      </p:sp>
      <p:sp>
        <p:nvSpPr>
          <p:cNvPr id="3" name="Slide Number Placeholder 2"/>
          <p:cNvSpPr>
            <a:spLocks noGrp="1"/>
          </p:cNvSpPr>
          <p:nvPr>
            <p:ph type="sldNum" sz="quarter" idx="10"/>
          </p:nvPr>
        </p:nvSpPr>
        <p:spPr>
          <a:xfrm>
            <a:off x="6857999" y="6477000"/>
            <a:ext cx="2136775" cy="304800"/>
          </a:xfrm>
          <a:prstGeom prst="rect">
            <a:avLst/>
          </a:prstGeom>
        </p:spPr>
        <p:txBody>
          <a:bodyPr/>
          <a:lstStyle>
            <a:lvl1pPr defTabSz="455242">
              <a:defRPr b="0">
                <a:ea typeface="MS PGothic" pitchFamily="34" charset="-128"/>
              </a:defRPr>
            </a:lvl1pPr>
          </a:lstStyle>
          <a:p>
            <a:fld id="{794253BF-A487-49B2-AFE0-93AC3B5EDB1F}" type="slidenum">
              <a:rPr lang="en-US" altLang="en-US" smtClean="0"/>
              <a:pPr/>
              <a:t>‹#›</a:t>
            </a:fld>
            <a:endParaRPr lang="en-US" altLang="en-US"/>
          </a:p>
        </p:txBody>
      </p:sp>
      <p:sp>
        <p:nvSpPr>
          <p:cNvPr id="6" name="Content Placeholder 2"/>
          <p:cNvSpPr>
            <a:spLocks noGrp="1"/>
          </p:cNvSpPr>
          <p:nvPr>
            <p:ph idx="1"/>
          </p:nvPr>
        </p:nvSpPr>
        <p:spPr>
          <a:xfrm>
            <a:off x="457200" y="1003300"/>
            <a:ext cx="8229600" cy="51228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11"/>
          <p:cNvSpPr>
            <a:spLocks noGrp="1"/>
          </p:cNvSpPr>
          <p:nvPr>
            <p:ph type="dt" sz="half" idx="11"/>
          </p:nvPr>
        </p:nvSpPr>
        <p:spPr>
          <a:xfrm>
            <a:off x="457200" y="6473952"/>
            <a:ext cx="2133600" cy="301752"/>
          </a:xfrm>
          <a:prstGeom prst="rect">
            <a:avLst/>
          </a:prstGeom>
        </p:spPr>
        <p:txBody>
          <a:bodyPr/>
          <a:lstStyle>
            <a:lvl1pPr>
              <a:defRPr sz="1000">
                <a:solidFill>
                  <a:schemeClr val="tx1"/>
                </a:solidFill>
              </a:defRPr>
            </a:lvl1pPr>
          </a:lstStyle>
          <a:p>
            <a:fld id="{13BAC055-0602-4187-81AB-A86821FD23B3}" type="datetime1">
              <a:rPr lang="en-US" smtClean="0"/>
              <a:pPr/>
              <a:t>4/21/22</a:t>
            </a:fld>
            <a:endParaRPr lang="en-US"/>
          </a:p>
        </p:txBody>
      </p:sp>
    </p:spTree>
    <p:extLst>
      <p:ext uri="{BB962C8B-B14F-4D97-AF65-F5344CB8AC3E}">
        <p14:creationId xmlns:p14="http://schemas.microsoft.com/office/powerpoint/2010/main" val="3969843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a:alphaModFix amt="29000"/>
            <a:extLst>
              <a:ext uri="{BEBA8EAE-BF5A-486C-A8C5-ECC9F3942E4B}">
                <a14:imgProps xmlns:a14="http://schemas.microsoft.com/office/drawing/2010/main">
                  <a14:imgLayer r:embed="rId15">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ISSC 2022</a:t>
            </a:r>
            <a:endParaRPr lang="en-US" dirty="0"/>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Clarketal Lunar Ice Cube</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nasa.gov/"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nul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tiff"/><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2246769"/>
          </a:xfrm>
          <a:prstGeom prst="rect">
            <a:avLst/>
          </a:prstGeom>
          <a:solidFill>
            <a:schemeClr val="bg1">
              <a:alpha val="50000"/>
            </a:schemeClr>
          </a:solidFill>
        </p:spPr>
        <p:txBody>
          <a:bodyPr wrap="square" lIns="91440" tIns="45720" rIns="91440" bIns="45720" rtlCol="0">
            <a:spAutoFit/>
          </a:bodyPr>
          <a:lstStyle/>
          <a:p>
            <a:pPr algn="ctr"/>
            <a:r>
              <a:rPr lang="en-US" sz="2000" b="1" dirty="0"/>
              <a:t>Lunar Ice Cube: All Dressed up and Ready to Go</a:t>
            </a:r>
            <a:endParaRPr lang="en-US" sz="2000" dirty="0">
              <a:effectLst/>
            </a:endParaRPr>
          </a:p>
          <a:p>
            <a:pPr algn="ctr"/>
            <a:endParaRPr lang="en-US" sz="2000" dirty="0"/>
          </a:p>
          <a:p>
            <a:pPr algn="ctr"/>
            <a:r>
              <a:rPr lang="en-US" sz="2000" dirty="0"/>
              <a:t>P.E. Clark (Science PI) (Morehead State U, formerly </a:t>
            </a:r>
            <a:r>
              <a:rPr lang="en-US" sz="2000" dirty="0" err="1"/>
              <a:t>CalTech</a:t>
            </a:r>
            <a:r>
              <a:rPr lang="en-US" sz="2000" dirty="0"/>
              <a:t>/JPL), </a:t>
            </a:r>
          </a:p>
          <a:p>
            <a:pPr algn="ctr"/>
            <a:r>
              <a:rPr lang="en-US" sz="2000" dirty="0" err="1"/>
              <a:t>B.Malphrus</a:t>
            </a:r>
            <a:r>
              <a:rPr lang="en-US" sz="2000" dirty="0"/>
              <a:t> (PI), N. Fite (SE), C. Smith, E. Walton, A. </a:t>
            </a:r>
            <a:r>
              <a:rPr lang="en-US" sz="2000" dirty="0" err="1"/>
              <a:t>Pedigo</a:t>
            </a:r>
            <a:r>
              <a:rPr lang="en-US" sz="2000" dirty="0"/>
              <a:t> (Morehead State U), </a:t>
            </a:r>
          </a:p>
          <a:p>
            <a:pPr algn="ctr"/>
            <a:r>
              <a:rPr lang="en-US" sz="2000" dirty="0"/>
              <a:t>C. </a:t>
            </a:r>
            <a:r>
              <a:rPr lang="en-US" sz="2000" dirty="0" err="1"/>
              <a:t>Brambora</a:t>
            </a:r>
            <a:r>
              <a:rPr lang="en-US" sz="2000" dirty="0"/>
              <a:t>, G. Young, T. </a:t>
            </a:r>
            <a:r>
              <a:rPr lang="en-US" sz="2000" dirty="0" err="1"/>
              <a:t>Hewagama</a:t>
            </a:r>
            <a:r>
              <a:rPr lang="en-US" sz="2000" dirty="0"/>
              <a:t>, D. Patel, T. </a:t>
            </a:r>
            <a:r>
              <a:rPr lang="en-US" sz="2000" dirty="0" err="1"/>
              <a:t>Hurford</a:t>
            </a:r>
            <a:r>
              <a:rPr lang="en-US" sz="2000" dirty="0"/>
              <a:t>, D. </a:t>
            </a:r>
            <a:r>
              <a:rPr lang="en-US" sz="2000" dirty="0" err="1"/>
              <a:t>Folta</a:t>
            </a:r>
            <a:r>
              <a:rPr lang="en-US" sz="2000" dirty="0"/>
              <a:t>, P. Mason (NASA/GSFC) </a:t>
            </a:r>
          </a:p>
          <a:p>
            <a:pPr algn="ctr"/>
            <a:r>
              <a:rPr lang="en-US" sz="2000" dirty="0"/>
              <a:t>and members of the Lunar ICe Cube Team</a:t>
            </a:r>
          </a:p>
        </p:txBody>
      </p:sp>
      <p:sp>
        <p:nvSpPr>
          <p:cNvPr id="6" name="Footer Placeholder 5"/>
          <p:cNvSpPr>
            <a:spLocks noGrp="1"/>
          </p:cNvSpPr>
          <p:nvPr>
            <p:ph type="ftr" sz="quarter" idx="11"/>
          </p:nvPr>
        </p:nvSpPr>
        <p:spPr>
          <a:xfrm>
            <a:off x="2707778" y="6561305"/>
            <a:ext cx="3725819" cy="265996"/>
          </a:xfrm>
        </p:spPr>
        <p:txBody>
          <a:bodyPr/>
          <a:lstStyle/>
          <a:p>
            <a:r>
              <a:rPr lang="en-US"/>
              <a:t>Clarketal Lunar Ice Cube</a:t>
            </a:r>
            <a:endParaRPr lang="en-US" dirty="0"/>
          </a:p>
        </p:txBody>
      </p:sp>
      <p:sp>
        <p:nvSpPr>
          <p:cNvPr id="7" name="Slide Number Placeholder 6"/>
          <p:cNvSpPr>
            <a:spLocks noGrp="1"/>
          </p:cNvSpPr>
          <p:nvPr>
            <p:ph type="sldNum" sz="quarter" idx="12"/>
          </p:nvPr>
        </p:nvSpPr>
        <p:spPr>
          <a:xfrm>
            <a:off x="6553200" y="6561305"/>
            <a:ext cx="2133600" cy="265996"/>
          </a:xfrm>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a:xfrm>
            <a:off x="457200" y="6561305"/>
            <a:ext cx="2133600" cy="250878"/>
          </a:xfrm>
        </p:spPr>
        <p:txBody>
          <a:bodyPr/>
          <a:lstStyle/>
          <a:p>
            <a:r>
              <a:rPr lang="en-US"/>
              <a:t>ISSC 2022</a:t>
            </a:r>
          </a:p>
        </p:txBody>
      </p:sp>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471" y="5186683"/>
            <a:ext cx="740209" cy="611670"/>
          </a:xfrm>
          <a:prstGeom prst="rect">
            <a:avLst/>
          </a:prstGeom>
        </p:spPr>
      </p:pic>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5143675" y="5319736"/>
            <a:ext cx="3412005" cy="523220"/>
          </a:xfrm>
          <a:prstGeom prst="rect">
            <a:avLst/>
          </a:prstGeom>
          <a:noFill/>
        </p:spPr>
        <p:txBody>
          <a:bodyPr wrap="square" rtlCol="0">
            <a:spAutoFit/>
          </a:bodyPr>
          <a:lstStyle/>
          <a:p>
            <a:r>
              <a:rPr lang="en-US" sz="1400" b="1" dirty="0"/>
              <a:t>Jet Propulsion Laboratory</a:t>
            </a:r>
          </a:p>
          <a:p>
            <a:r>
              <a:rPr lang="en-US" sz="1400" dirty="0"/>
              <a:t>California Institute of Technology</a:t>
            </a:r>
          </a:p>
        </p:txBody>
      </p:sp>
      <p:pic>
        <p:nvPicPr>
          <p:cNvPr id="1026" name="Picture 2" descr="MSU Space Science (@MSUSpaceScience) / Twitter">
            <a:extLst>
              <a:ext uri="{FF2B5EF4-FFF2-40B4-BE49-F238E27FC236}">
                <a16:creationId xmlns:a16="http://schemas.microsoft.com/office/drawing/2014/main" id="{F75B8C95-FF05-6648-9797-16A9E48FF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866" y="5115312"/>
            <a:ext cx="1425037" cy="1425037"/>
          </a:xfrm>
          <a:prstGeom prst="rect">
            <a:avLst/>
          </a:prstGeom>
          <a:noFill/>
          <a:extLst>
            <a:ext uri="{909E8E84-426E-40DD-AFC4-6F175D3DCCD1}">
              <a14:hiddenFill xmlns:a14="http://schemas.microsoft.com/office/drawing/2010/main">
                <a:solidFill>
                  <a:srgbClr val="FFFFFF"/>
                </a:solidFill>
              </a14:hiddenFill>
            </a:ext>
          </a:extLst>
        </p:spPr>
      </p:pic>
      <p:sp>
        <p:nvSpPr>
          <p:cNvPr id="11" name="Footer Placeholder 3">
            <a:extLst>
              <a:ext uri="{FF2B5EF4-FFF2-40B4-BE49-F238E27FC236}">
                <a16:creationId xmlns:a16="http://schemas.microsoft.com/office/drawing/2014/main" id="{021F5613-D317-5048-BC9A-C48E22B2E452}"/>
              </a:ext>
            </a:extLst>
          </p:cNvPr>
          <p:cNvSpPr txBox="1">
            <a:spLocks/>
          </p:cNvSpPr>
          <p:nvPr/>
        </p:nvSpPr>
        <p:spPr>
          <a:xfrm>
            <a:off x="3920359" y="5905238"/>
            <a:ext cx="5098837" cy="781506"/>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b="1" dirty="0">
                <a:solidFill>
                  <a:srgbClr val="000000"/>
                </a:solidFill>
                <a:latin typeface="Arial" charset="0"/>
              </a:rPr>
              <a:t>National Aeronautics and Space Administration</a:t>
            </a:r>
          </a:p>
          <a:p>
            <a:r>
              <a:rPr lang="en-US" sz="1000" b="1" dirty="0">
                <a:solidFill>
                  <a:srgbClr val="000000"/>
                </a:solidFill>
                <a:latin typeface="Arial" charset="0"/>
              </a:rPr>
              <a:t>Jet Propulsion Laboratory, </a:t>
            </a:r>
            <a:r>
              <a:rPr lang="en-US" sz="1000" dirty="0">
                <a:solidFill>
                  <a:srgbClr val="000000"/>
                </a:solidFill>
                <a:latin typeface="Arial" charset="0"/>
              </a:rPr>
              <a:t>California Institute of Technology, Pasadena, California</a:t>
            </a:r>
          </a:p>
          <a:p>
            <a:endParaRPr lang="en-US" sz="1000" b="1" dirty="0">
              <a:solidFill>
                <a:srgbClr val="000000"/>
              </a:solidFill>
              <a:latin typeface="Arial" charset="0"/>
            </a:endParaRPr>
          </a:p>
          <a:p>
            <a:r>
              <a:rPr lang="en-US" sz="1000" b="1" dirty="0">
                <a:solidFill>
                  <a:srgbClr val="000000"/>
                </a:solidFill>
                <a:latin typeface="Arial" charset="0"/>
                <a:hlinkClick r:id="rId5"/>
              </a:rPr>
              <a:t>www.nasa.gov</a:t>
            </a:r>
            <a:r>
              <a:rPr lang="en-US" sz="1000" b="1" dirty="0">
                <a:solidFill>
                  <a:srgbClr val="000000"/>
                </a:solidFill>
                <a:latin typeface="Arial" charset="0"/>
              </a:rPr>
              <a:t>  </a:t>
            </a:r>
            <a:r>
              <a:rPr lang="en-US" sz="1000" dirty="0">
                <a:solidFill>
                  <a:srgbClr val="000000"/>
                </a:solidFill>
                <a:latin typeface="Arial" charset="0"/>
              </a:rPr>
              <a:t>©  2022. All rights reserved. </a:t>
            </a:r>
          </a:p>
          <a:p>
            <a:r>
              <a:rPr lang="en-US" sz="1000" dirty="0">
                <a:solidFill>
                  <a:srgbClr val="000000"/>
                </a:solidFill>
                <a:latin typeface="Arial" charset="0"/>
              </a:rPr>
              <a:t>Government sponsorship acknowledged.</a:t>
            </a:r>
            <a:endParaRPr lang="en-US" sz="1000" dirty="0">
              <a:solidFill>
                <a:srgbClr val="000000"/>
              </a:solidFill>
            </a:endParaRPr>
          </a:p>
        </p:txBody>
      </p:sp>
      <p:pic>
        <p:nvPicPr>
          <p:cNvPr id="12" name="Picture 11">
            <a:extLst>
              <a:ext uri="{FF2B5EF4-FFF2-40B4-BE49-F238E27FC236}">
                <a16:creationId xmlns:a16="http://schemas.microsoft.com/office/drawing/2014/main" id="{720E35AE-5B78-C044-A08A-ECFF959DBFD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1330" y="4692090"/>
            <a:ext cx="1778512" cy="1778512"/>
          </a:xfrm>
          <a:prstGeom prst="rect">
            <a:avLst/>
          </a:prstGeom>
        </p:spPr>
      </p:pic>
      <p:pic>
        <p:nvPicPr>
          <p:cNvPr id="14" name="Picture 13">
            <a:extLst>
              <a:ext uri="{FF2B5EF4-FFF2-40B4-BE49-F238E27FC236}">
                <a16:creationId xmlns:a16="http://schemas.microsoft.com/office/drawing/2014/main" id="{41C19C4E-DDD0-6C46-8CBB-7A3AAF21D39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1123" t="150" r="17535" b="-150"/>
          <a:stretch/>
        </p:blipFill>
        <p:spPr>
          <a:xfrm>
            <a:off x="2910682" y="2470087"/>
            <a:ext cx="3322636" cy="2504668"/>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t>NextSTEP - Lunar </a:t>
            </a:r>
            <a:r>
              <a:rPr lang="en-US" err="1"/>
              <a:t>IceCube</a:t>
            </a:r>
            <a:r>
              <a:rPr lang="en-US"/>
              <a:t> Mission</a:t>
            </a:r>
          </a:p>
        </p:txBody>
      </p:sp>
      <p:sp>
        <p:nvSpPr>
          <p:cNvPr id="3" name="Slide Number Placeholder 2"/>
          <p:cNvSpPr>
            <a:spLocks noGrp="1"/>
          </p:cNvSpPr>
          <p:nvPr>
            <p:ph type="sldNum" sz="quarter" idx="10"/>
          </p:nvPr>
        </p:nvSpPr>
        <p:spPr/>
        <p:txBody>
          <a:bodyPr/>
          <a:lstStyle/>
          <a:p>
            <a:pPr marL="0" marR="0" lvl="0" indent="0" algn="r" defTabSz="455242" rtl="0" eaLnBrk="1" fontAlgn="auto" latinLnBrk="0" hangingPunct="1">
              <a:lnSpc>
                <a:spcPct val="100000"/>
              </a:lnSpc>
              <a:spcBef>
                <a:spcPts val="0"/>
              </a:spcBef>
              <a:spcAft>
                <a:spcPts val="0"/>
              </a:spcAft>
              <a:buClrTx/>
              <a:buSzTx/>
              <a:buFontTx/>
              <a:buNone/>
              <a:tabLst/>
              <a:defRPr/>
            </a:pPr>
            <a:fld id="{794253BF-A487-49B2-AFE0-93AC3B5EDB1F}" type="slidenum">
              <a:rPr kumimoji="0" lang="en-US" altLang="en-US" sz="1000" b="1" i="0" u="none" strike="noStrike" kern="1200" cap="none" spc="0" normalizeH="0" baseline="0" noProof="0" smtClean="0">
                <a:ln>
                  <a:noFill/>
                </a:ln>
                <a:solidFill>
                  <a:srgbClr val="000000"/>
                </a:solidFill>
                <a:effectLst/>
                <a:uLnTx/>
                <a:uFillTx/>
                <a:latin typeface="Arial"/>
                <a:ea typeface="MS PGothic" pitchFamily="34" charset="-128"/>
                <a:cs typeface="ＭＳ Ｐゴシック"/>
              </a:rPr>
              <a:pPr marL="0" marR="0" lvl="0" indent="0" algn="r" defTabSz="455242" rtl="0" eaLnBrk="1" fontAlgn="auto" latinLnBrk="0" hangingPunct="1">
                <a:lnSpc>
                  <a:spcPct val="100000"/>
                </a:lnSpc>
                <a:spcBef>
                  <a:spcPts val="0"/>
                </a:spcBef>
                <a:spcAft>
                  <a:spcPts val="0"/>
                </a:spcAft>
                <a:buClrTx/>
                <a:buSzTx/>
                <a:buFontTx/>
                <a:buNone/>
                <a:tabLst/>
                <a:defRPr/>
              </a:pPr>
              <a:t>2</a:t>
            </a:fld>
            <a:endParaRPr kumimoji="0" lang="en-US" altLang="en-US" sz="1000" b="1" i="0" u="none" strike="noStrike" kern="1200" cap="none" spc="0" normalizeH="0" baseline="0" noProof="0">
              <a:ln>
                <a:noFill/>
              </a:ln>
              <a:solidFill>
                <a:srgbClr val="000000"/>
              </a:solidFill>
              <a:effectLst/>
              <a:uLnTx/>
              <a:uFillTx/>
              <a:latin typeface="Arial"/>
              <a:ea typeface="MS PGothic" pitchFamily="34" charset="-128"/>
              <a:cs typeface="ＭＳ Ｐゴシック"/>
            </a:endParaRPr>
          </a:p>
        </p:txBody>
      </p:sp>
      <p:sp>
        <p:nvSpPr>
          <p:cNvPr id="5" name="Date Placeholder 4"/>
          <p:cNvSpPr>
            <a:spLocks noGrp="1"/>
          </p:cNvSpPr>
          <p:nvPr>
            <p:ph type="dt" sz="half" idx="11"/>
          </p:nvPr>
        </p:nvSpPr>
        <p:spPr>
          <a:xfrm>
            <a:off x="301256" y="6557752"/>
            <a:ext cx="2133600" cy="301752"/>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9D11493-135D-4676-8D1C-D2C82B6E09F0}" type="datetime1">
              <a:rPr kumimoji="0" lang="en-US" sz="1000" b="0" i="0" u="none" strike="noStrike" kern="1200" cap="none" spc="0" normalizeH="0" baseline="0" noProof="0" smtClean="0">
                <a:ln>
                  <a:noFill/>
                </a:ln>
                <a:solidFill>
                  <a:srgbClr val="000000"/>
                </a:solidFill>
                <a:effectLst/>
                <a:uLnTx/>
                <a:uFillTx/>
                <a:latin typeface="Arial"/>
                <a:ea typeface="ＭＳ Ｐゴシック"/>
              </a:rPr>
              <a:pPr marL="0" marR="0" lvl="0" indent="0" algn="l" defTabSz="457200" rtl="0" eaLnBrk="1" fontAlgn="auto" latinLnBrk="0" hangingPunct="1">
                <a:lnSpc>
                  <a:spcPct val="100000"/>
                </a:lnSpc>
                <a:spcBef>
                  <a:spcPts val="0"/>
                </a:spcBef>
                <a:spcAft>
                  <a:spcPts val="0"/>
                </a:spcAft>
                <a:buClrTx/>
                <a:buSzTx/>
                <a:buFontTx/>
                <a:buNone/>
                <a:tabLst/>
                <a:defRPr/>
              </a:pPr>
              <a:t>4/21/22</a:t>
            </a:fld>
            <a:endParaRPr kumimoji="0" lang="en-US" sz="1000" b="0" i="0" u="none" strike="noStrike" kern="1200" cap="none" spc="0" normalizeH="0" baseline="0" noProof="0">
              <a:ln>
                <a:noFill/>
              </a:ln>
              <a:solidFill>
                <a:srgbClr val="000000"/>
              </a:solidFill>
              <a:effectLst/>
              <a:uLnTx/>
              <a:uFillTx/>
              <a:latin typeface="Arial"/>
              <a:ea typeface="ＭＳ Ｐゴシック"/>
            </a:endParaRPr>
          </a:p>
        </p:txBody>
      </p:sp>
      <p:graphicFrame>
        <p:nvGraphicFramePr>
          <p:cNvPr id="8" name="Table 7"/>
          <p:cNvGraphicFramePr>
            <a:graphicFrameLocks noGrp="1"/>
          </p:cNvGraphicFramePr>
          <p:nvPr/>
        </p:nvGraphicFramePr>
        <p:xfrm>
          <a:off x="152400" y="5933214"/>
          <a:ext cx="8839201" cy="60960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85800">
                  <a:extLst>
                    <a:ext uri="{9D8B030D-6E8A-4147-A177-3AD203B41FA5}">
                      <a16:colId xmlns:a16="http://schemas.microsoft.com/office/drawing/2014/main" val="1282182183"/>
                    </a:ext>
                  </a:extLst>
                </a:gridCol>
                <a:gridCol w="6858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gridCol w="711009">
                  <a:extLst>
                    <a:ext uri="{9D8B030D-6E8A-4147-A177-3AD203B41FA5}">
                      <a16:colId xmlns:a16="http://schemas.microsoft.com/office/drawing/2014/main" val="1179152361"/>
                    </a:ext>
                  </a:extLst>
                </a:gridCol>
                <a:gridCol w="821718">
                  <a:extLst>
                    <a:ext uri="{9D8B030D-6E8A-4147-A177-3AD203B41FA5}">
                      <a16:colId xmlns:a16="http://schemas.microsoft.com/office/drawing/2014/main" val="20007"/>
                    </a:ext>
                  </a:extLst>
                </a:gridCol>
                <a:gridCol w="948137">
                  <a:extLst>
                    <a:ext uri="{9D8B030D-6E8A-4147-A177-3AD203B41FA5}">
                      <a16:colId xmlns:a16="http://schemas.microsoft.com/office/drawing/2014/main" val="20008"/>
                    </a:ext>
                  </a:extLst>
                </a:gridCol>
                <a:gridCol w="948137">
                  <a:extLst>
                    <a:ext uri="{9D8B030D-6E8A-4147-A177-3AD203B41FA5}">
                      <a16:colId xmlns:a16="http://schemas.microsoft.com/office/drawing/2014/main" val="20009"/>
                    </a:ext>
                  </a:extLst>
                </a:gridCol>
              </a:tblGrid>
              <a:tr h="228600">
                <a:tc>
                  <a:txBody>
                    <a:bodyPr/>
                    <a:lstStyle/>
                    <a:p>
                      <a:pPr algn="ctr" fontAlgn="ctr"/>
                      <a:r>
                        <a:rPr lang="en-US" sz="1000" b="1" i="0" u="none" strike="noStrike">
                          <a:solidFill>
                            <a:srgbClr val="000000"/>
                          </a:solidFill>
                          <a:effectLst/>
                          <a:latin typeface="Arial" panose="020B0604020202020204" pitchFamily="34" charset="0"/>
                        </a:rPr>
                        <a:t>PDR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Phase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CDR/</a:t>
                      </a:r>
                      <a:r>
                        <a:rPr lang="en-US" sz="1000" b="1" i="0" u="none" strike="noStrike">
                          <a:solidFill>
                            <a:srgbClr val="000000"/>
                          </a:solidFill>
                          <a:effectLst/>
                          <a:latin typeface="Arial" panose="020B0604020202020204" pitchFamily="34" charset="0"/>
                          <a:sym typeface="Symbol" panose="05050102010706020507" pitchFamily="18" charset="2"/>
                        </a:rPr>
                        <a:t>CDR</a:t>
                      </a:r>
                      <a:endParaRPr lang="en-US" sz="1000" b="1" i="0" u="none" strike="noStrike">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Phase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Phase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IRR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FRR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ORR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marL="0" marR="0" lvl="0" indent="0" algn="ctr" defTabSz="456668" rtl="0" eaLnBrk="1" fontAlgn="ctr" latinLnBrk="0" hangingPunct="1">
                        <a:lnSpc>
                          <a:spcPct val="100000"/>
                        </a:lnSpc>
                        <a:spcBef>
                          <a:spcPts val="0"/>
                        </a:spcBef>
                        <a:spcAft>
                          <a:spcPts val="0"/>
                        </a:spcAft>
                        <a:buClrTx/>
                        <a:buSzTx/>
                        <a:buFontTx/>
                        <a:buNone/>
                        <a:tabLst/>
                        <a:defRPr/>
                      </a:pPr>
                      <a:r>
                        <a:rPr lang="en-US" sz="1000" b="1" i="0" u="none" strike="noStrike">
                          <a:solidFill>
                            <a:srgbClr val="000000"/>
                          </a:solidFill>
                          <a:effectLst/>
                          <a:latin typeface="Arial" panose="020B0604020202020204" pitchFamily="34" charset="0"/>
                        </a:rPr>
                        <a:t>Launch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Mission Ops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Mission 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tc>
                  <a:txBody>
                    <a:bodyPr/>
                    <a:lstStyle/>
                    <a:p>
                      <a:pPr algn="ctr" fontAlgn="ctr"/>
                      <a:r>
                        <a:rPr lang="en-US" sz="1000" b="1" i="0" u="none" strike="noStrike">
                          <a:solidFill>
                            <a:srgbClr val="000000"/>
                          </a:solidFill>
                          <a:effectLst/>
                          <a:latin typeface="Arial" panose="020B0604020202020204" pitchFamily="34" charset="0"/>
                        </a:rPr>
                        <a:t>Project Closure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DDFF"/>
                    </a:solidFill>
                  </a:tcPr>
                </a:tc>
                <a:extLst>
                  <a:ext uri="{0D108BD9-81ED-4DB2-BD59-A6C34878D82A}">
                    <a16:rowId xmlns:a16="http://schemas.microsoft.com/office/drawing/2014/main" val="10000"/>
                  </a:ext>
                </a:extLst>
              </a:tr>
              <a:tr h="259080">
                <a:tc>
                  <a:txBody>
                    <a:bodyPr/>
                    <a:lstStyle/>
                    <a:p>
                      <a:pPr algn="ctr" fontAlgn="ctr"/>
                      <a:r>
                        <a:rPr lang="en-US" sz="1000" b="0" i="0" u="none" strike="noStrike">
                          <a:solidFill>
                            <a:srgbClr val="000000"/>
                          </a:solidFill>
                          <a:effectLst/>
                          <a:latin typeface="Arial" panose="020B0604020202020204" pitchFamily="34" charset="0"/>
                        </a:rPr>
                        <a:t>05/19/2016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EAB0"/>
                    </a:solidFill>
                  </a:tcPr>
                </a:tc>
                <a:tc>
                  <a:txBody>
                    <a:bodyPr/>
                    <a:lstStyle/>
                    <a:p>
                      <a:pPr algn="ctr" fontAlgn="ctr"/>
                      <a:r>
                        <a:rPr lang="en-US" sz="1000" b="0" i="0" u="none" strike="noStrike">
                          <a:solidFill>
                            <a:srgbClr val="000000"/>
                          </a:solidFill>
                          <a:effectLst/>
                          <a:latin typeface="Arial" panose="020B0604020202020204" pitchFamily="34" charset="0"/>
                        </a:rPr>
                        <a:t>06/20/2016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F0AA"/>
                    </a:solidFill>
                  </a:tcPr>
                </a:tc>
                <a:tc>
                  <a:txBody>
                    <a:bodyPr/>
                    <a:lstStyle/>
                    <a:p>
                      <a:pPr algn="ctr" fontAlgn="ctr"/>
                      <a:r>
                        <a:rPr lang="en-US" sz="1000" b="0" i="0" u="none" strike="noStrike">
                          <a:solidFill>
                            <a:srgbClr val="000000"/>
                          </a:solidFill>
                          <a:effectLst/>
                          <a:latin typeface="Arial" panose="020B0604020202020204" pitchFamily="34" charset="0"/>
                        </a:rPr>
                        <a:t>05/16/17</a:t>
                      </a:r>
                      <a:endParaRPr lang="en-US" sz="1000" b="1" i="0" u="none" strike="noStrike">
                        <a:solidFill>
                          <a:srgbClr val="000000"/>
                        </a:solidFill>
                        <a:effectLst/>
                        <a:latin typeface="Arial" panose="020B0604020202020204" pitchFamily="34" charset="0"/>
                      </a:endParaRPr>
                    </a:p>
                    <a:p>
                      <a:pPr algn="ctr" fontAlgn="ctr"/>
                      <a:r>
                        <a:rPr lang="en-US" sz="1000" b="0" i="0" u="none" strike="noStrike">
                          <a:solidFill>
                            <a:srgbClr val="000000"/>
                          </a:solidFill>
                          <a:effectLst/>
                          <a:latin typeface="Arial" panose="020B0604020202020204" pitchFamily="34" charset="0"/>
                        </a:rPr>
                        <a:t>3/14/18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F0AA"/>
                    </a:solidFill>
                  </a:tcPr>
                </a:tc>
                <a:tc>
                  <a:txBody>
                    <a:bodyPr/>
                    <a:lstStyle/>
                    <a:p>
                      <a:pPr algn="ctr" fontAlgn="ctr"/>
                      <a:r>
                        <a:rPr lang="en-US" sz="1000" b="0" i="0" u="none" strike="noStrike">
                          <a:solidFill>
                            <a:srgbClr val="000000"/>
                          </a:solidFill>
                          <a:effectLst/>
                          <a:latin typeface="Arial" panose="020B0604020202020204" pitchFamily="34" charset="0"/>
                        </a:rPr>
                        <a:t>04/26/2018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F0AA"/>
                    </a:solidFill>
                  </a:tcPr>
                </a:tc>
                <a:tc>
                  <a:txBody>
                    <a:bodyPr/>
                    <a:lstStyle/>
                    <a:p>
                      <a:pPr algn="ctr" fontAlgn="ctr"/>
                      <a:r>
                        <a:rPr lang="en-US" sz="1000" b="0" i="0" u="none" strike="noStrike">
                          <a:solidFill>
                            <a:srgbClr val="000000"/>
                          </a:solidFill>
                          <a:effectLst/>
                          <a:latin typeface="Arial" panose="020B0604020202020204" pitchFamily="34" charset="0"/>
                        </a:rPr>
                        <a:t>5/23/2019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F0AA"/>
                    </a:solidFill>
                  </a:tcPr>
                </a:tc>
                <a:tc>
                  <a:txBody>
                    <a:bodyPr/>
                    <a:lstStyle/>
                    <a:p>
                      <a:pPr algn="ctr" fontAlgn="ctr"/>
                      <a:r>
                        <a:rPr lang="en-US" sz="1000" b="0" i="0" u="none" strike="noStrike">
                          <a:solidFill>
                            <a:srgbClr val="000000"/>
                          </a:solidFill>
                          <a:effectLst/>
                          <a:latin typeface="Arial" panose="020B0604020202020204" pitchFamily="34" charset="0"/>
                        </a:rPr>
                        <a:t>11/04/2020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F0AA"/>
                    </a:solidFill>
                  </a:tcPr>
                </a:tc>
                <a:tc>
                  <a:txBody>
                    <a:bodyPr/>
                    <a:lstStyle/>
                    <a:p>
                      <a:pPr algn="ctr" fontAlgn="ctr"/>
                      <a:r>
                        <a:rPr lang="en-US" sz="1000" b="1" i="0" u="none" strike="noStrike">
                          <a:solidFill>
                            <a:srgbClr val="000000"/>
                          </a:solidFill>
                          <a:effectLst/>
                          <a:latin typeface="Arial" panose="020B0604020202020204" pitchFamily="34" charset="0"/>
                        </a:rPr>
                        <a:t>7/28/2021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F0AA"/>
                    </a:solidFill>
                  </a:tcPr>
                </a:tc>
                <a:tc>
                  <a:txBody>
                    <a:bodyPr/>
                    <a:lstStyle/>
                    <a:p>
                      <a:pPr algn="ctr" fontAlgn="ctr"/>
                      <a:r>
                        <a:rPr lang="en-US" sz="1000" b="0" i="0" u="none" strike="noStrike">
                          <a:solidFill>
                            <a:srgbClr val="000000"/>
                          </a:solidFill>
                          <a:effectLst/>
                          <a:latin typeface="Arial" panose="020B0604020202020204" pitchFamily="34" charset="0"/>
                        </a:rPr>
                        <a:t>04/14/2022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A9ED"/>
                    </a:solidFill>
                  </a:tcPr>
                </a:tc>
                <a:tc>
                  <a:txBody>
                    <a:bodyPr/>
                    <a:lstStyle/>
                    <a:p>
                      <a:pPr algn="ctr" fontAlgn="ctr"/>
                      <a:r>
                        <a:rPr lang="en-US" sz="1000" b="0" i="0" u="none" strike="noStrike">
                          <a:solidFill>
                            <a:srgbClr val="000000"/>
                          </a:solidFill>
                          <a:effectLst/>
                          <a:latin typeface="Arial" panose="020B0604020202020204" pitchFamily="34" charset="0"/>
                        </a:rPr>
                        <a:t>June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00" b="0" i="0" u="none" strike="noStrike">
                          <a:solidFill>
                            <a:srgbClr val="000000"/>
                          </a:solidFill>
                          <a:effectLst/>
                          <a:latin typeface="Arial" panose="020B0604020202020204" pitchFamily="34" charset="0"/>
                        </a:rPr>
                        <a:t>2022-2024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2 years incl. ext.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Arial" panose="020B0604020202020204" pitchFamily="34" charset="0"/>
                        </a:rPr>
                        <a:t>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9" name="TextBox 8"/>
          <p:cNvSpPr txBox="1"/>
          <p:nvPr/>
        </p:nvSpPr>
        <p:spPr>
          <a:xfrm>
            <a:off x="76200" y="5574268"/>
            <a:ext cx="222368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ＭＳ Ｐゴシック"/>
              </a:rPr>
              <a:t>Critical Milestones</a:t>
            </a:r>
          </a:p>
        </p:txBody>
      </p:sp>
      <p:graphicFrame>
        <p:nvGraphicFramePr>
          <p:cNvPr id="11" name="Table 10"/>
          <p:cNvGraphicFramePr>
            <a:graphicFrameLocks noGrp="1"/>
          </p:cNvGraphicFramePr>
          <p:nvPr/>
        </p:nvGraphicFramePr>
        <p:xfrm>
          <a:off x="152400" y="914400"/>
          <a:ext cx="8839200" cy="4960338"/>
        </p:xfrm>
        <a:graphic>
          <a:graphicData uri="http://schemas.openxmlformats.org/drawingml/2006/table">
            <a:tbl>
              <a:tblPr/>
              <a:tblGrid>
                <a:gridCol w="54864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144780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400" b="1">
                          <a:latin typeface="+mn-lt"/>
                        </a:rPr>
                        <a:t>Mission Description and Objectives</a:t>
                      </a:r>
                      <a:endParaRPr lang="en-US" sz="1400" b="1">
                        <a:latin typeface="+mn-lt"/>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a:t>Lunar IceCube is</a:t>
                      </a:r>
                      <a:r>
                        <a:rPr lang="en-US" altLang="en-US" sz="1200" kern="1200">
                          <a:solidFill>
                            <a:srgbClr val="000000"/>
                          </a:solidFill>
                        </a:rPr>
                        <a:t> a 6U small satellite whose mission is to prospect for water in ice, liquid, and vapor forms and other lunar volatiles from a low-perigee, inclined lunar orbit using a compact IR spectrometer. </a:t>
                      </a:r>
                      <a:r>
                        <a:rPr lang="en-US" altLang="en-US" sz="1200" b="1" kern="1200">
                          <a:solidFill>
                            <a:srgbClr val="000000"/>
                          </a:solidFill>
                        </a:rPr>
                        <a:t>1.) </a:t>
                      </a:r>
                      <a:r>
                        <a:rPr lang="en-US" altLang="en-US" sz="1200" kern="1200">
                          <a:solidFill>
                            <a:srgbClr val="000000"/>
                          </a:solidFill>
                        </a:rPr>
                        <a:t>Lunar</a:t>
                      </a:r>
                      <a:r>
                        <a:rPr lang="en-US" altLang="en-US" sz="1200" kern="1200" baseline="0">
                          <a:solidFill>
                            <a:srgbClr val="000000"/>
                          </a:solidFill>
                        </a:rPr>
                        <a:t> IceCube will </a:t>
                      </a:r>
                      <a:r>
                        <a:rPr lang="en-US" altLang="en-US" sz="1200" b="0" kern="1200">
                          <a:solidFill>
                            <a:schemeClr val="tx1"/>
                          </a:solidFill>
                          <a:latin typeface="+mn-lt"/>
                          <a:ea typeface="+mn-ea"/>
                          <a:cs typeface="+mn-cs"/>
                        </a:rPr>
                        <a:t>be deployed by the SLS on EM-1 and </a:t>
                      </a:r>
                      <a:r>
                        <a:rPr lang="en-US" altLang="en-US" sz="1200" b="1" kern="1200">
                          <a:solidFill>
                            <a:schemeClr val="tx1"/>
                          </a:solidFill>
                          <a:latin typeface="+mn-lt"/>
                          <a:ea typeface="+mn-ea"/>
                          <a:cs typeface="+mn-cs"/>
                        </a:rPr>
                        <a:t>2.) </a:t>
                      </a:r>
                      <a:r>
                        <a:rPr lang="en-US" altLang="en-US" sz="1200" b="0" kern="1200">
                          <a:solidFill>
                            <a:schemeClr val="tx1"/>
                          </a:solidFill>
                          <a:latin typeface="+mn-lt"/>
                          <a:ea typeface="+mn-ea"/>
                          <a:cs typeface="+mn-cs"/>
                        </a:rPr>
                        <a:t>use an innovative RF Ion engine combined with a low energy trajectory to achieve lunar capture and a science orbit of 100 km perilune.</a:t>
                      </a:r>
                      <a:endParaRPr lang="en-US" sz="1200" kern="1200">
                        <a:solidFill>
                          <a:schemeClr val="tx1"/>
                        </a:solidFill>
                        <a:latin typeface="+mn-lt"/>
                        <a:ea typeface="+mn-ea"/>
                        <a:cs typeface="+mn-cs"/>
                      </a:endParaRPr>
                    </a:p>
                  </a:txBody>
                  <a:tcPr marL="83548" marR="83548" marT="41769" marB="417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p>
                      <a:pPr lvl="0" defTabSz="914400" fontAlgn="base">
                        <a:spcBef>
                          <a:spcPct val="0"/>
                        </a:spcBef>
                        <a:spcAft>
                          <a:spcPct val="0"/>
                        </a:spcAft>
                      </a:pPr>
                      <a:endParaRPr kumimoji="0" lang="en-US" sz="1400" b="0" i="0" u="none" strike="noStrike" cap="none" normalizeH="0" baseline="0">
                        <a:ln>
                          <a:noFill/>
                        </a:ln>
                        <a:solidFill>
                          <a:srgbClr val="000000"/>
                        </a:solidFill>
                        <a:effectLst/>
                        <a:latin typeface="Arial" charset="0"/>
                      </a:endParaRPr>
                    </a:p>
                  </a:txBody>
                  <a:tcPr marL="83548" marR="83548" marT="41769" marB="417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752600">
                <a:tc>
                  <a:txBody>
                    <a:bodyPr/>
                    <a:lstStyle/>
                    <a:p>
                      <a:pPr marL="0" marR="0" lvl="0" indent="0" algn="l" defTabSz="914400" rtl="0" eaLnBrk="1" fontAlgn="base" latinLnBrk="0" hangingPunct="1">
                        <a:lnSpc>
                          <a:spcPct val="100000"/>
                        </a:lnSpc>
                        <a:spcBef>
                          <a:spcPct val="0"/>
                        </a:spcBef>
                        <a:spcAft>
                          <a:spcPct val="0"/>
                        </a:spcAft>
                        <a:buClrTx/>
                        <a:buSzTx/>
                        <a:buFont typeface="+mj-lt"/>
                        <a:buNone/>
                        <a:tabLst/>
                        <a:defRPr/>
                      </a:pPr>
                      <a:r>
                        <a:rPr kumimoji="0" lang="en-US" sz="1400" b="1" i="0" u="none" strike="noStrike" cap="none" normalizeH="0" baseline="0">
                          <a:ln>
                            <a:noFill/>
                          </a:ln>
                          <a:solidFill>
                            <a:srgbClr val="000000"/>
                          </a:solidFill>
                          <a:effectLst/>
                          <a:latin typeface="+mn-lt"/>
                        </a:rPr>
                        <a:t>Strategic Knowledge Gaps </a:t>
                      </a:r>
                      <a:endParaRPr lang="en-US" sz="1400" kern="1200">
                        <a:solidFill>
                          <a:schemeClr val="tx1"/>
                        </a:solidFill>
                        <a:latin typeface="+mn-lt"/>
                        <a:ea typeface="+mn-ea"/>
                        <a:cs typeface="+mn-cs"/>
                      </a:endParaRPr>
                    </a:p>
                    <a:p>
                      <a:pPr marL="61913" indent="-1588">
                        <a:defRPr/>
                      </a:pPr>
                      <a:r>
                        <a:rPr lang="en-US" sz="1100" b="1"/>
                        <a:t>1-D Polar Resources 7</a:t>
                      </a:r>
                      <a:r>
                        <a:rPr lang="en-US" sz="1100"/>
                        <a:t>:  Temporal Variability and Movement Dynamics of Surface-Correlated OH and H2O deposits toward PSR retention</a:t>
                      </a:r>
                    </a:p>
                    <a:p>
                      <a:pPr marL="171450" indent="-111125">
                        <a:defRPr/>
                      </a:pPr>
                      <a:endParaRPr lang="en-US" sz="1100"/>
                    </a:p>
                    <a:p>
                      <a:pPr marL="171450" indent="-111125">
                        <a:defRPr/>
                      </a:pPr>
                      <a:r>
                        <a:rPr lang="en-US" sz="1100" b="1"/>
                        <a:t>1-D Polar Resources 6</a:t>
                      </a:r>
                      <a:r>
                        <a:rPr lang="en-US" sz="1100"/>
                        <a:t>:  Composition, Form and Distribution of Polar Volatiles</a:t>
                      </a:r>
                    </a:p>
                    <a:p>
                      <a:pPr marL="171450" indent="-111125">
                        <a:defRPr/>
                      </a:pPr>
                      <a:endParaRPr lang="en-US" sz="1100"/>
                    </a:p>
                    <a:p>
                      <a:pPr marL="61913" indent="-1588">
                        <a:defRPr/>
                      </a:pPr>
                      <a:r>
                        <a:rPr lang="en-US" sz="1100" b="1"/>
                        <a:t>1-C Regolith 2</a:t>
                      </a:r>
                      <a:r>
                        <a:rPr lang="en-US" sz="1100"/>
                        <a:t>: Quality/quantity/distribution/form of H species and other volatiles in mare and highlands regolith  (depending on the final inclination of the Lunar IceCube orbit)</a:t>
                      </a:r>
                    </a:p>
                  </a:txBody>
                  <a:tcPr marL="83548" marR="83548" marT="41769" marB="417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lang="en-US"/>
                    </a:p>
                  </a:txBody>
                  <a:tcPr/>
                </a:tc>
                <a:extLst>
                  <a:ext uri="{0D108BD9-81ED-4DB2-BD59-A6C34878D82A}">
                    <a16:rowId xmlns:a16="http://schemas.microsoft.com/office/drawing/2014/main" val="10001"/>
                  </a:ext>
                </a:extLst>
              </a:tr>
              <a:tr h="1447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a:ln>
                            <a:noFill/>
                          </a:ln>
                          <a:solidFill>
                            <a:srgbClr val="000000"/>
                          </a:solidFill>
                          <a:effectLst/>
                          <a:latin typeface="Arial" charset="0"/>
                        </a:rPr>
                        <a:t>Technology Demonstrations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err="1">
                          <a:solidFill>
                            <a:schemeClr val="tx1"/>
                          </a:solidFill>
                          <a:latin typeface="+mn-lt"/>
                          <a:ea typeface="+mn-ea"/>
                          <a:cs typeface="+mn-cs"/>
                        </a:rPr>
                        <a:t>Busek</a:t>
                      </a:r>
                      <a:r>
                        <a:rPr lang="en-US" sz="1200" kern="1200">
                          <a:solidFill>
                            <a:schemeClr val="tx1"/>
                          </a:solidFill>
                          <a:latin typeface="+mn-lt"/>
                          <a:ea typeface="+mn-ea"/>
                          <a:cs typeface="+mn-cs"/>
                        </a:rPr>
                        <a:t> </a:t>
                      </a:r>
                      <a:r>
                        <a:rPr lang="en-US" sz="1200" b="1" kern="1200">
                          <a:solidFill>
                            <a:schemeClr val="tx1"/>
                          </a:solidFill>
                          <a:latin typeface="+mn-lt"/>
                          <a:ea typeface="+mn-ea"/>
                          <a:cs typeface="+mn-cs"/>
                        </a:rPr>
                        <a:t>BIT</a:t>
                      </a:r>
                      <a:r>
                        <a:rPr lang="en-US" sz="1200" b="1" kern="1200" baseline="0">
                          <a:solidFill>
                            <a:schemeClr val="tx1"/>
                          </a:solidFill>
                          <a:latin typeface="+mn-lt"/>
                          <a:ea typeface="+mn-ea"/>
                          <a:cs typeface="+mn-cs"/>
                        </a:rPr>
                        <a:t> 3 </a:t>
                      </a:r>
                      <a:r>
                        <a:rPr lang="en-US" sz="1200" kern="1200">
                          <a:solidFill>
                            <a:schemeClr val="tx1"/>
                          </a:solidFill>
                          <a:latin typeface="+mn-lt"/>
                          <a:ea typeface="+mn-ea"/>
                          <a:cs typeface="+mn-cs"/>
                        </a:rPr>
                        <a:t>- High </a:t>
                      </a:r>
                      <a:r>
                        <a:rPr lang="en-US" sz="1200" kern="1200" err="1">
                          <a:solidFill>
                            <a:schemeClr val="tx1"/>
                          </a:solidFill>
                          <a:latin typeface="+mn-lt"/>
                          <a:ea typeface="+mn-ea"/>
                          <a:cs typeface="+mn-cs"/>
                        </a:rPr>
                        <a:t>Isp</a:t>
                      </a:r>
                      <a:r>
                        <a:rPr lang="en-US" sz="1200" kern="1200">
                          <a:solidFill>
                            <a:schemeClr val="tx1"/>
                          </a:solidFill>
                          <a:latin typeface="+mn-lt"/>
                          <a:ea typeface="+mn-ea"/>
                          <a:cs typeface="+mn-cs"/>
                        </a:rPr>
                        <a:t> RF Ion Engine</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a:solidFill>
                            <a:schemeClr val="tx1"/>
                          </a:solidFill>
                          <a:latin typeface="+mn-lt"/>
                          <a:ea typeface="+mn-ea"/>
                          <a:cs typeface="+mn-cs"/>
                        </a:rPr>
                        <a:t>NASA GSFC - BIRCHES</a:t>
                      </a:r>
                      <a:r>
                        <a:rPr lang="en-US" sz="1200" kern="1200">
                          <a:solidFill>
                            <a:schemeClr val="tx1"/>
                          </a:solidFill>
                          <a:latin typeface="+mn-lt"/>
                          <a:ea typeface="+mn-ea"/>
                          <a:cs typeface="+mn-cs"/>
                        </a:rPr>
                        <a:t> Miniaturized IR Spectrometer - </a:t>
                      </a:r>
                      <a:r>
                        <a:rPr lang="en-US" altLang="en-US" sz="1200" kern="1200">
                          <a:solidFill>
                            <a:schemeClr val="tx1"/>
                          </a:solidFill>
                          <a:latin typeface="+mn-lt"/>
                          <a:ea typeface="+mn-ea"/>
                          <a:cs typeface="+mn-cs"/>
                        </a:rPr>
                        <a:t>characterize water and other volatiles with high spectral resolution (5 nm) and wavelength range (1 to 4 </a:t>
                      </a:r>
                      <a:r>
                        <a:rPr lang="en-US" altLang="en-US" sz="1200" kern="1200" err="1">
                          <a:solidFill>
                            <a:schemeClr val="tx1"/>
                          </a:solidFill>
                          <a:latin typeface="+mn-lt"/>
                          <a:ea typeface="+mn-ea"/>
                          <a:cs typeface="+mn-cs"/>
                        </a:rPr>
                        <a:t>μm</a:t>
                      </a:r>
                      <a:r>
                        <a:rPr lang="en-US" altLang="en-US" sz="1200" kern="1200">
                          <a:solidFill>
                            <a:schemeClr val="tx1"/>
                          </a:solidFill>
                          <a:latin typeface="+mn-lt"/>
                          <a:ea typeface="+mn-ea"/>
                          <a:cs typeface="+mn-cs"/>
                        </a:rPr>
                        <a:t>)</a:t>
                      </a:r>
                      <a:endParaRPr lang="en-US" sz="1200" kern="1200">
                        <a:solidFill>
                          <a:schemeClr val="tx1"/>
                        </a:solidFill>
                        <a:latin typeface="+mn-lt"/>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a:solidFill>
                            <a:schemeClr val="tx1"/>
                          </a:solidFill>
                          <a:latin typeface="+mn-lt"/>
                          <a:ea typeface="+mn-ea"/>
                          <a:cs typeface="+mn-cs"/>
                        </a:rPr>
                        <a:t>Space Micro C&amp;DH</a:t>
                      </a:r>
                      <a:r>
                        <a:rPr lang="en-US" sz="1200" b="1" kern="1200" baseline="0">
                          <a:solidFill>
                            <a:schemeClr val="tx1"/>
                          </a:solidFill>
                          <a:latin typeface="+mn-lt"/>
                          <a:ea typeface="+mn-ea"/>
                          <a:cs typeface="+mn-cs"/>
                        </a:rPr>
                        <a:t>- </a:t>
                      </a:r>
                      <a:r>
                        <a:rPr lang="en-US" sz="1200" b="0" kern="1200" baseline="0">
                          <a:solidFill>
                            <a:schemeClr val="tx1"/>
                          </a:solidFill>
                          <a:latin typeface="+mn-lt"/>
                          <a:ea typeface="+mn-ea"/>
                          <a:cs typeface="+mn-cs"/>
                        </a:rPr>
                        <a:t>I</a:t>
                      </a:r>
                      <a:r>
                        <a:rPr lang="en-US" sz="1200" kern="1200">
                          <a:solidFill>
                            <a:schemeClr val="tx1"/>
                          </a:solidFill>
                          <a:latin typeface="+mn-lt"/>
                          <a:ea typeface="+mn-ea"/>
                          <a:cs typeface="+mn-cs"/>
                        </a:rPr>
                        <a:t>nexpensive Radiation-tolerant Subsystem</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a:solidFill>
                            <a:schemeClr val="tx1"/>
                          </a:solidFill>
                          <a:latin typeface="+mn-lt"/>
                          <a:ea typeface="+mn-ea"/>
                          <a:cs typeface="+mn-cs"/>
                        </a:rPr>
                        <a:t>JPL Iris</a:t>
                      </a:r>
                      <a:r>
                        <a:rPr lang="en-US" sz="1200" b="1" kern="1200" baseline="0">
                          <a:solidFill>
                            <a:schemeClr val="tx1"/>
                          </a:solidFill>
                          <a:latin typeface="+mn-lt"/>
                          <a:ea typeface="+mn-ea"/>
                          <a:cs typeface="+mn-cs"/>
                        </a:rPr>
                        <a:t> v. 2.1 </a:t>
                      </a:r>
                      <a:r>
                        <a:rPr lang="en-US" sz="1200" kern="1200" baseline="0">
                          <a:solidFill>
                            <a:schemeClr val="tx1"/>
                          </a:solidFill>
                          <a:latin typeface="+mn-lt"/>
                          <a:ea typeface="+mn-ea"/>
                          <a:cs typeface="+mn-cs"/>
                        </a:rPr>
                        <a:t>Ranging Transceiver</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baseline="0">
                          <a:solidFill>
                            <a:schemeClr val="tx1"/>
                          </a:solidFill>
                          <a:latin typeface="+mn-lt"/>
                          <a:ea typeface="+mn-ea"/>
                          <a:cs typeface="+mn-cs"/>
                        </a:rPr>
                        <a:t>BCT- XACT </a:t>
                      </a:r>
                      <a:r>
                        <a:rPr lang="en-US" sz="1200" kern="1200" baseline="0">
                          <a:solidFill>
                            <a:schemeClr val="tx1"/>
                          </a:solidFill>
                          <a:latin typeface="+mn-lt"/>
                          <a:ea typeface="+mn-ea"/>
                          <a:cs typeface="+mn-cs"/>
                        </a:rPr>
                        <a:t>ADCS w/ Star Tracker and Reaction Wheels</a:t>
                      </a:r>
                      <a:endParaRPr lang="en-US" sz="1200" kern="1200">
                        <a:solidFill>
                          <a:schemeClr val="tx1"/>
                        </a:solidFill>
                        <a:latin typeface="+mn-lt"/>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a:solidFill>
                            <a:schemeClr val="tx1"/>
                          </a:solidFill>
                          <a:latin typeface="+mn-lt"/>
                          <a:ea typeface="+mn-ea"/>
                          <a:cs typeface="+mn-cs"/>
                        </a:rPr>
                        <a:t>Custom Pumpkin</a:t>
                      </a:r>
                      <a:r>
                        <a:rPr lang="en-US" sz="1200" kern="1200" baseline="0">
                          <a:solidFill>
                            <a:schemeClr val="tx1"/>
                          </a:solidFill>
                          <a:latin typeface="+mn-lt"/>
                          <a:ea typeface="+mn-ea"/>
                          <a:cs typeface="+mn-cs"/>
                        </a:rPr>
                        <a:t>- </a:t>
                      </a:r>
                      <a:r>
                        <a:rPr lang="en-US" sz="1200" kern="1200">
                          <a:solidFill>
                            <a:schemeClr val="tx1"/>
                          </a:solidFill>
                          <a:latin typeface="+mn-lt"/>
                          <a:ea typeface="+mn-ea"/>
                          <a:cs typeface="+mn-cs"/>
                        </a:rPr>
                        <a:t>High Power (120W) CubeSat Solar Array</a:t>
                      </a:r>
                    </a:p>
                  </a:txBody>
                  <a:tcPr marL="83548" marR="83548" marT="41769" marB="417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a:ln>
                            <a:noFill/>
                          </a:ln>
                          <a:solidFill>
                            <a:srgbClr val="000000"/>
                          </a:solidFill>
                          <a:effectLst/>
                          <a:latin typeface="Arial" charset="0"/>
                        </a:rPr>
                        <a:t>Current Status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a:solidFill>
                            <a:schemeClr val="tx1"/>
                          </a:solidFill>
                          <a:latin typeface="+mn-lt"/>
                          <a:ea typeface="+mn-ea"/>
                          <a:cs typeface="+mn-cs"/>
                        </a:rPr>
                        <a:t>V&amp;V</a:t>
                      </a:r>
                      <a:r>
                        <a:rPr lang="en-US" sz="1200" kern="1200" baseline="0">
                          <a:solidFill>
                            <a:schemeClr val="tx1"/>
                          </a:solidFill>
                          <a:latin typeface="+mn-lt"/>
                          <a:ea typeface="+mn-ea"/>
                          <a:cs typeface="+mn-cs"/>
                        </a:rPr>
                        <a:t> Complete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baseline="0">
                          <a:solidFill>
                            <a:schemeClr val="tx1"/>
                          </a:solidFill>
                          <a:latin typeface="+mn-lt"/>
                          <a:ea typeface="+mn-ea"/>
                          <a:cs typeface="+mn-cs"/>
                        </a:rPr>
                        <a:t>Vehicle Delivered to KSC</a:t>
                      </a:r>
                      <a:endParaRPr lang="en-US" sz="1200" kern="120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600" kern="120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a:solidFill>
                            <a:schemeClr val="tx1"/>
                          </a:solidFill>
                          <a:latin typeface="+mn-lt"/>
                          <a:ea typeface="+mn-ea"/>
                          <a:cs typeface="+mn-cs"/>
                        </a:rPr>
                        <a:t>Preparing for Operational</a:t>
                      </a:r>
                      <a:r>
                        <a:rPr lang="en-US" sz="1200" kern="1200" baseline="0">
                          <a:solidFill>
                            <a:schemeClr val="tx1"/>
                          </a:solidFill>
                          <a:latin typeface="+mn-lt"/>
                          <a:ea typeface="+mn-ea"/>
                          <a:cs typeface="+mn-cs"/>
                        </a:rPr>
                        <a:t> Readiness</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600" kern="1200" baseline="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baseline="0">
                          <a:solidFill>
                            <a:schemeClr val="tx1"/>
                          </a:solidFill>
                          <a:latin typeface="+mn-lt"/>
                          <a:ea typeface="+mn-ea"/>
                          <a:cs typeface="+mn-cs"/>
                        </a:rPr>
                        <a:t>Navigation and Trajectories Models and Processes Evolving</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kern="1200" baseline="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kern="1200">
                        <a:solidFill>
                          <a:schemeClr val="tx1"/>
                        </a:solidFill>
                        <a:latin typeface="+mn-lt"/>
                        <a:ea typeface="+mn-ea"/>
                        <a:cs typeface="+mn-cs"/>
                      </a:endParaRPr>
                    </a:p>
                  </a:txBody>
                  <a:tcPr marL="83548" marR="83548" marT="41769" marB="417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bl>
          </a:graphicData>
        </a:graphic>
      </p:graphicFrame>
      <p:pic>
        <p:nvPicPr>
          <p:cNvPr id="10" name="Picture 2" descr="C:\Users\Ben Malphrus\Desktop\DC Trip\Moon Southern Region w Shadow w logo 09-19-16.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715000" y="1330911"/>
            <a:ext cx="3200400" cy="2783889"/>
          </a:xfrm>
          <a:prstGeom prst="rect">
            <a:avLst/>
          </a:prstGeom>
          <a:noFill/>
        </p:spPr>
      </p:pic>
      <p:sp>
        <p:nvSpPr>
          <p:cNvPr id="12" name="TextBox 11"/>
          <p:cNvSpPr txBox="1"/>
          <p:nvPr/>
        </p:nvSpPr>
        <p:spPr>
          <a:xfrm>
            <a:off x="3631842" y="6555346"/>
            <a:ext cx="1847861" cy="205680"/>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ＭＳ Ｐゴシック"/>
            </a:endParaRPr>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8118" y="98173"/>
            <a:ext cx="591670" cy="591670"/>
          </a:xfrm>
          <a:prstGeom prst="rect">
            <a:avLst/>
          </a:prstGeom>
        </p:spPr>
      </p:pic>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36132" y="76200"/>
            <a:ext cx="835637" cy="486490"/>
          </a:xfrm>
          <a:prstGeom prst="rect">
            <a:avLst/>
          </a:prstGeom>
        </p:spPr>
      </p:pic>
    </p:spTree>
    <p:extLst>
      <p:ext uri="{BB962C8B-B14F-4D97-AF65-F5344CB8AC3E}">
        <p14:creationId xmlns:p14="http://schemas.microsoft.com/office/powerpoint/2010/main" val="73395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a:blip r:embed="rId2"/>
          <a:stretch>
            <a:fillRect/>
          </a:stretch>
        </p:blipFill>
        <p:spPr>
          <a:xfrm>
            <a:off x="15586" y="854599"/>
            <a:ext cx="3374825" cy="3177304"/>
          </a:xfrm>
          <a:prstGeom prst="rect">
            <a:avLst/>
          </a:prstGeom>
        </p:spPr>
      </p:pic>
      <p:sp>
        <p:nvSpPr>
          <p:cNvPr id="2" name="Title 1"/>
          <p:cNvSpPr>
            <a:spLocks noGrp="1"/>
          </p:cNvSpPr>
          <p:nvPr>
            <p:ph type="title"/>
          </p:nvPr>
        </p:nvSpPr>
        <p:spPr/>
        <p:txBody>
          <a:bodyPr/>
          <a:lstStyle/>
          <a:p>
            <a:r>
              <a:rPr lang="en-US" dirty="0"/>
              <a:t>Lunar </a:t>
            </a:r>
            <a:r>
              <a:rPr lang="en-US" dirty="0" err="1"/>
              <a:t>IceCube</a:t>
            </a:r>
            <a:endParaRPr lang="en-US" dirty="0"/>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1B0E9A-C4F3-4D46-924E-FDCE9F0342D8}" type="slidenum">
              <a:rPr kumimoji="0" lang="en-US" sz="1000" b="0" i="0" u="none" strike="noStrike" kern="1200" cap="none" spc="0" normalizeH="0" baseline="0" noProof="0" smtClean="0">
                <a:ln>
                  <a:noFill/>
                </a:ln>
                <a:solidFill>
                  <a:prstClr val="black"/>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black"/>
              </a:solidFill>
              <a:effectLst/>
              <a:uLnTx/>
              <a:uFillTx/>
              <a:latin typeface="Arial"/>
              <a:ea typeface="+mn-ea"/>
              <a:cs typeface="Arial"/>
            </a:endParaRPr>
          </a:p>
        </p:txBody>
      </p:sp>
      <p:grpSp>
        <p:nvGrpSpPr>
          <p:cNvPr id="37" name="Group 36"/>
          <p:cNvGrpSpPr/>
          <p:nvPr/>
        </p:nvGrpSpPr>
        <p:grpSpPr>
          <a:xfrm>
            <a:off x="-892362" y="1148669"/>
            <a:ext cx="11293645" cy="5054483"/>
            <a:chOff x="-892363" y="1148669"/>
            <a:chExt cx="11293645" cy="5054483"/>
          </a:xfrm>
        </p:grpSpPr>
        <p:pic>
          <p:nvPicPr>
            <p:cNvPr id="6" name="Picture 4" descr="C:\Users\Ben Malphrus\Desktop\DC Trip\LIC  09-20-16 v2.png"/>
            <p:cNvPicPr>
              <a:picLocks noChangeAspect="1" noChangeArrowheads="1"/>
            </p:cNvPicPr>
            <p:nvPr/>
          </p:nvPicPr>
          <p:blipFill>
            <a:blip r:embed="rId3"/>
            <a:srcRect/>
            <a:stretch>
              <a:fillRect/>
            </a:stretch>
          </p:blipFill>
          <p:spPr bwMode="auto">
            <a:xfrm rot="8705156">
              <a:off x="-892363" y="2820598"/>
              <a:ext cx="11293645" cy="3017520"/>
            </a:xfrm>
            <a:prstGeom prst="rect">
              <a:avLst/>
            </a:prstGeom>
            <a:noFill/>
          </p:spPr>
        </p:pic>
        <p:sp>
          <p:nvSpPr>
            <p:cNvPr id="7" name="TextBox 6"/>
            <p:cNvSpPr txBox="1"/>
            <p:nvPr/>
          </p:nvSpPr>
          <p:spPr>
            <a:xfrm>
              <a:off x="5956557" y="1148669"/>
              <a:ext cx="1300356"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Pumpkin Solar Arrays</a:t>
              </a:r>
            </a:p>
          </p:txBody>
        </p:sp>
        <p:sp>
          <p:nvSpPr>
            <p:cNvPr id="8" name="TextBox 7"/>
            <p:cNvSpPr txBox="1"/>
            <p:nvPr/>
          </p:nvSpPr>
          <p:spPr>
            <a:xfrm>
              <a:off x="6781800" y="4924670"/>
              <a:ext cx="1646605"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Busek Bit-3 RF Ion Thruster </a:t>
              </a:r>
            </a:p>
          </p:txBody>
        </p:sp>
        <p:cxnSp>
          <p:nvCxnSpPr>
            <p:cNvPr id="9" name="Straight Arrow Connector 8"/>
            <p:cNvCxnSpPr>
              <a:stCxn id="8" idx="1"/>
            </p:cNvCxnSpPr>
            <p:nvPr/>
          </p:nvCxnSpPr>
          <p:spPr bwMode="auto">
            <a:xfrm flipH="1" flipV="1">
              <a:off x="5943600" y="4724400"/>
              <a:ext cx="838200" cy="315686"/>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sp>
          <p:nvSpPr>
            <p:cNvPr id="10" name="TextBox 9"/>
            <p:cNvSpPr txBox="1"/>
            <p:nvPr/>
          </p:nvSpPr>
          <p:spPr>
            <a:xfrm>
              <a:off x="4715944" y="1984556"/>
              <a:ext cx="1569660"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Cryocooler Electronics Box</a:t>
              </a:r>
            </a:p>
          </p:txBody>
        </p:sp>
        <p:sp>
          <p:nvSpPr>
            <p:cNvPr id="11" name="TextBox 10"/>
            <p:cNvSpPr txBox="1"/>
            <p:nvPr/>
          </p:nvSpPr>
          <p:spPr>
            <a:xfrm>
              <a:off x="6916453" y="4183363"/>
              <a:ext cx="1511952"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UHF Deep Space Beacon</a:t>
              </a:r>
            </a:p>
          </p:txBody>
        </p:sp>
        <p:sp>
          <p:nvSpPr>
            <p:cNvPr id="12" name="TextBox 11"/>
            <p:cNvSpPr txBox="1"/>
            <p:nvPr/>
          </p:nvSpPr>
          <p:spPr>
            <a:xfrm>
              <a:off x="3222001" y="2879734"/>
              <a:ext cx="1274708"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Solar Arrays Gimbals</a:t>
              </a:r>
            </a:p>
          </p:txBody>
        </p:sp>
        <p:sp>
          <p:nvSpPr>
            <p:cNvPr id="13" name="TextBox 12"/>
            <p:cNvSpPr txBox="1"/>
            <p:nvPr/>
          </p:nvSpPr>
          <p:spPr>
            <a:xfrm>
              <a:off x="3908225" y="2337037"/>
              <a:ext cx="1075936"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GNC: BCT XACT</a:t>
              </a:r>
            </a:p>
          </p:txBody>
        </p:sp>
        <p:sp>
          <p:nvSpPr>
            <p:cNvPr id="14" name="TextBox 13"/>
            <p:cNvSpPr txBox="1"/>
            <p:nvPr/>
          </p:nvSpPr>
          <p:spPr>
            <a:xfrm>
              <a:off x="3846524" y="5972320"/>
              <a:ext cx="825867"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X-Band LNA</a:t>
              </a:r>
            </a:p>
          </p:txBody>
        </p:sp>
        <p:sp>
          <p:nvSpPr>
            <p:cNvPr id="15" name="TextBox 14"/>
            <p:cNvSpPr txBox="1"/>
            <p:nvPr/>
          </p:nvSpPr>
          <p:spPr>
            <a:xfrm>
              <a:off x="4948087" y="5936499"/>
              <a:ext cx="909223"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X-Band SSPA</a:t>
              </a:r>
            </a:p>
          </p:txBody>
        </p:sp>
        <p:sp>
          <p:nvSpPr>
            <p:cNvPr id="16" name="TextBox 15"/>
            <p:cNvSpPr txBox="1"/>
            <p:nvPr/>
          </p:nvSpPr>
          <p:spPr>
            <a:xfrm>
              <a:off x="6418669" y="5251472"/>
              <a:ext cx="787395"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Iodine Tank</a:t>
              </a:r>
            </a:p>
          </p:txBody>
        </p:sp>
        <p:sp>
          <p:nvSpPr>
            <p:cNvPr id="17" name="TextBox 16"/>
            <p:cNvSpPr txBox="1"/>
            <p:nvPr/>
          </p:nvSpPr>
          <p:spPr>
            <a:xfrm>
              <a:off x="5765197" y="5551241"/>
              <a:ext cx="960519"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Battery Module</a:t>
              </a:r>
            </a:p>
          </p:txBody>
        </p:sp>
        <p:sp>
          <p:nvSpPr>
            <p:cNvPr id="18" name="TextBox 17"/>
            <p:cNvSpPr txBox="1"/>
            <p:nvPr/>
          </p:nvSpPr>
          <p:spPr>
            <a:xfrm>
              <a:off x="6314830" y="3221240"/>
              <a:ext cx="2153154"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Proton 400K Lite (Under Transponder)</a:t>
              </a:r>
            </a:p>
          </p:txBody>
        </p:sp>
        <p:sp>
          <p:nvSpPr>
            <p:cNvPr id="19" name="TextBox 18"/>
            <p:cNvSpPr txBox="1"/>
            <p:nvPr/>
          </p:nvSpPr>
          <p:spPr>
            <a:xfrm>
              <a:off x="2701073" y="5343620"/>
              <a:ext cx="1569660"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BIRCHES IR Spectrometer</a:t>
              </a:r>
            </a:p>
          </p:txBody>
        </p:sp>
        <p:sp>
          <p:nvSpPr>
            <p:cNvPr id="20" name="TextBox 19"/>
            <p:cNvSpPr txBox="1"/>
            <p:nvPr/>
          </p:nvSpPr>
          <p:spPr>
            <a:xfrm>
              <a:off x="7150016" y="4584353"/>
              <a:ext cx="1242648"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UHF Dipole Antenna</a:t>
              </a:r>
            </a:p>
          </p:txBody>
        </p:sp>
        <p:sp>
          <p:nvSpPr>
            <p:cNvPr id="21" name="TextBox 20"/>
            <p:cNvSpPr txBox="1"/>
            <p:nvPr/>
          </p:nvSpPr>
          <p:spPr>
            <a:xfrm>
              <a:off x="3516891" y="5666657"/>
              <a:ext cx="742511"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Cryocooler</a:t>
              </a:r>
            </a:p>
          </p:txBody>
        </p:sp>
        <p:sp>
          <p:nvSpPr>
            <p:cNvPr id="22" name="TextBox 21"/>
            <p:cNvSpPr txBox="1"/>
            <p:nvPr/>
          </p:nvSpPr>
          <p:spPr>
            <a:xfrm>
              <a:off x="6263876" y="3840683"/>
              <a:ext cx="896399"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Pumpkin EPS</a:t>
              </a:r>
            </a:p>
          </p:txBody>
        </p:sp>
        <p:cxnSp>
          <p:nvCxnSpPr>
            <p:cNvPr id="23" name="Straight Arrow Connector 22"/>
            <p:cNvCxnSpPr>
              <a:stCxn id="20" idx="1"/>
            </p:cNvCxnSpPr>
            <p:nvPr/>
          </p:nvCxnSpPr>
          <p:spPr bwMode="auto">
            <a:xfrm flipH="1" flipV="1">
              <a:off x="6267124" y="4554706"/>
              <a:ext cx="882892" cy="145063"/>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4" name="Straight Arrow Connector 23"/>
            <p:cNvCxnSpPr/>
            <p:nvPr/>
          </p:nvCxnSpPr>
          <p:spPr bwMode="auto">
            <a:xfrm flipH="1">
              <a:off x="6606735" y="1467729"/>
              <a:ext cx="1" cy="596785"/>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5" name="Straight Arrow Connector 24"/>
            <p:cNvCxnSpPr/>
            <p:nvPr/>
          </p:nvCxnSpPr>
          <p:spPr bwMode="auto">
            <a:xfrm flipH="1">
              <a:off x="4754461" y="2267713"/>
              <a:ext cx="625797" cy="1104732"/>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6" name="Straight Arrow Connector 25"/>
            <p:cNvCxnSpPr/>
            <p:nvPr/>
          </p:nvCxnSpPr>
          <p:spPr bwMode="auto">
            <a:xfrm>
              <a:off x="3824832" y="3119824"/>
              <a:ext cx="472163" cy="576947"/>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7" name="Straight Arrow Connector 26"/>
            <p:cNvCxnSpPr/>
            <p:nvPr/>
          </p:nvCxnSpPr>
          <p:spPr bwMode="auto">
            <a:xfrm flipV="1">
              <a:off x="3634484" y="4498088"/>
              <a:ext cx="892302" cy="8081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8" name="Straight Arrow Connector 27"/>
            <p:cNvCxnSpPr/>
            <p:nvPr/>
          </p:nvCxnSpPr>
          <p:spPr bwMode="auto">
            <a:xfrm flipV="1">
              <a:off x="4296995" y="4720957"/>
              <a:ext cx="687166" cy="10330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9" name="Straight Arrow Connector 28"/>
            <p:cNvCxnSpPr/>
            <p:nvPr/>
          </p:nvCxnSpPr>
          <p:spPr bwMode="auto">
            <a:xfrm flipH="1" flipV="1">
              <a:off x="5169950" y="4805608"/>
              <a:ext cx="726233" cy="711248"/>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0" name="Straight Arrow Connector 29"/>
            <p:cNvCxnSpPr/>
            <p:nvPr/>
          </p:nvCxnSpPr>
          <p:spPr bwMode="auto">
            <a:xfrm flipH="1">
              <a:off x="4562657" y="2617259"/>
              <a:ext cx="1440" cy="87883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1" name="Straight Arrow Connector 30"/>
            <p:cNvCxnSpPr/>
            <p:nvPr/>
          </p:nvCxnSpPr>
          <p:spPr bwMode="auto">
            <a:xfrm flipH="1">
              <a:off x="5339571" y="3336656"/>
              <a:ext cx="946033" cy="400970"/>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2" name="Straight Arrow Connector 31"/>
            <p:cNvCxnSpPr/>
            <p:nvPr/>
          </p:nvCxnSpPr>
          <p:spPr bwMode="auto">
            <a:xfrm flipH="1">
              <a:off x="5291989" y="3611619"/>
              <a:ext cx="876165" cy="26000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3" name="Straight Arrow Connector 32"/>
            <p:cNvCxnSpPr>
              <a:stCxn id="22" idx="1"/>
            </p:cNvCxnSpPr>
            <p:nvPr/>
          </p:nvCxnSpPr>
          <p:spPr bwMode="auto">
            <a:xfrm flipH="1">
              <a:off x="5680603" y="3956099"/>
              <a:ext cx="583273" cy="2055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4" name="Straight Arrow Connector 33"/>
            <p:cNvCxnSpPr/>
            <p:nvPr/>
          </p:nvCxnSpPr>
          <p:spPr bwMode="auto">
            <a:xfrm flipV="1">
              <a:off x="4553048" y="4759967"/>
              <a:ext cx="540179" cy="1137522"/>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5" name="Straight Arrow Connector 34"/>
            <p:cNvCxnSpPr/>
            <p:nvPr/>
          </p:nvCxnSpPr>
          <p:spPr bwMode="auto">
            <a:xfrm flipV="1">
              <a:off x="5285570" y="5125148"/>
              <a:ext cx="142144" cy="811351"/>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6" name="Straight Arrow Connector 35"/>
            <p:cNvCxnSpPr/>
            <p:nvPr/>
          </p:nvCxnSpPr>
          <p:spPr bwMode="auto">
            <a:xfrm flipH="1">
              <a:off x="5169950" y="4291655"/>
              <a:ext cx="1737876" cy="84697"/>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grpSp>
      <p:sp>
        <p:nvSpPr>
          <p:cNvPr id="39" name="TextBox 38"/>
          <p:cNvSpPr txBox="1"/>
          <p:nvPr/>
        </p:nvSpPr>
        <p:spPr>
          <a:xfrm>
            <a:off x="6168155" y="3492635"/>
            <a:ext cx="1255472" cy="230832"/>
          </a:xfrm>
          <a:prstGeom prst="rect">
            <a:avLst/>
          </a:prstGeom>
          <a:noFill/>
          <a:ln>
            <a:solidFill>
              <a:srgbClr val="69ACFF"/>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charset="0"/>
                <a:ea typeface="ヒラギノ角ゴ Pro W3" charset="-128"/>
              </a:rPr>
              <a:t>X-Band Transponder</a:t>
            </a:r>
          </a:p>
        </p:txBody>
      </p:sp>
      <p:sp>
        <p:nvSpPr>
          <p:cNvPr id="3" name="Date Placeholder 2">
            <a:extLst>
              <a:ext uri="{FF2B5EF4-FFF2-40B4-BE49-F238E27FC236}">
                <a16:creationId xmlns:a16="http://schemas.microsoft.com/office/drawing/2014/main" id="{029B7E7E-CE17-3E4F-904C-B3B0D03B71A2}"/>
              </a:ext>
            </a:extLst>
          </p:cNvPr>
          <p:cNvSpPr>
            <a:spLocks noGrp="1"/>
          </p:cNvSpPr>
          <p:nvPr>
            <p:ph type="dt" sz="half" idx="10"/>
          </p:nvPr>
        </p:nvSpPr>
        <p:spPr/>
        <p:txBody>
          <a:bodyPr/>
          <a:lstStyle/>
          <a:p>
            <a:r>
              <a:rPr lang="en-US"/>
              <a:t>ISSC 2022</a:t>
            </a:r>
          </a:p>
        </p:txBody>
      </p:sp>
      <p:sp>
        <p:nvSpPr>
          <p:cNvPr id="5" name="Footer Placeholder 4">
            <a:extLst>
              <a:ext uri="{FF2B5EF4-FFF2-40B4-BE49-F238E27FC236}">
                <a16:creationId xmlns:a16="http://schemas.microsoft.com/office/drawing/2014/main" id="{C2C6822A-8F04-E24D-B212-ED2164BC5C86}"/>
              </a:ext>
            </a:extLst>
          </p:cNvPr>
          <p:cNvSpPr>
            <a:spLocks noGrp="1"/>
          </p:cNvSpPr>
          <p:nvPr>
            <p:ph type="ftr" sz="quarter" idx="11"/>
          </p:nvPr>
        </p:nvSpPr>
        <p:spPr/>
        <p:txBody>
          <a:bodyPr/>
          <a:lstStyle/>
          <a:p>
            <a:r>
              <a:rPr lang="en-US"/>
              <a:t>Clarketal Lunar Ice Cube</a:t>
            </a:r>
          </a:p>
        </p:txBody>
      </p:sp>
    </p:spTree>
    <p:extLst>
      <p:ext uri="{BB962C8B-B14F-4D97-AF65-F5344CB8AC3E}">
        <p14:creationId xmlns:p14="http://schemas.microsoft.com/office/powerpoint/2010/main" val="499605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77AC8-FD30-784E-A663-A20BC2A15BC6}"/>
              </a:ext>
            </a:extLst>
          </p:cNvPr>
          <p:cNvPicPr>
            <a:picLocks noChangeAspect="1"/>
          </p:cNvPicPr>
          <p:nvPr/>
        </p:nvPicPr>
        <p:blipFill rotWithShape="1">
          <a:blip r:embed="rId2"/>
          <a:srcRect l="17139" b="18739"/>
          <a:stretch/>
        </p:blipFill>
        <p:spPr>
          <a:xfrm>
            <a:off x="279346" y="138242"/>
            <a:ext cx="3557158" cy="1786354"/>
          </a:xfrm>
          <a:prstGeom prst="rect">
            <a:avLst/>
          </a:prstGeom>
        </p:spPr>
      </p:pic>
      <p:pic>
        <p:nvPicPr>
          <p:cNvPr id="8" name="Picture 7">
            <a:extLst>
              <a:ext uri="{FF2B5EF4-FFF2-40B4-BE49-F238E27FC236}">
                <a16:creationId xmlns:a16="http://schemas.microsoft.com/office/drawing/2014/main" id="{2FB7EC80-6D40-3F4F-B116-F97805C96008}"/>
              </a:ext>
            </a:extLst>
          </p:cNvPr>
          <p:cNvPicPr>
            <a:picLocks noChangeAspect="1"/>
          </p:cNvPicPr>
          <p:nvPr/>
        </p:nvPicPr>
        <p:blipFill rotWithShape="1">
          <a:blip r:embed="rId3"/>
          <a:srcRect l="10487" t="8283" r="9228" b="13940"/>
          <a:stretch/>
        </p:blipFill>
        <p:spPr>
          <a:xfrm>
            <a:off x="4491729" y="377687"/>
            <a:ext cx="4500923" cy="5106794"/>
          </a:xfrm>
          <a:prstGeom prst="rect">
            <a:avLst/>
          </a:prstGeom>
        </p:spPr>
      </p:pic>
      <p:sp>
        <p:nvSpPr>
          <p:cNvPr id="2" name="TextBox 1">
            <a:extLst>
              <a:ext uri="{FF2B5EF4-FFF2-40B4-BE49-F238E27FC236}">
                <a16:creationId xmlns:a16="http://schemas.microsoft.com/office/drawing/2014/main" id="{0A874836-FD16-0448-B67B-514FA14BFF97}"/>
              </a:ext>
            </a:extLst>
          </p:cNvPr>
          <p:cNvSpPr txBox="1"/>
          <p:nvPr/>
        </p:nvSpPr>
        <p:spPr>
          <a:xfrm>
            <a:off x="4491729" y="4755734"/>
            <a:ext cx="4383914" cy="954107"/>
          </a:xfrm>
          <a:prstGeom prst="rect">
            <a:avLst/>
          </a:prstGeom>
          <a:solidFill>
            <a:schemeClr val="bg1"/>
          </a:solidFill>
        </p:spPr>
        <p:txBody>
          <a:bodyPr wrap="square" rtlCol="0">
            <a:spAutoFit/>
          </a:bodyPr>
          <a:lstStyle/>
          <a:p>
            <a:r>
              <a:rPr lang="en-US" sz="1400"/>
              <a:t>Water and Hydroxyl on Moon. Combined Red (Pyroxene), Green (Reflectance continuum), Blue (water and hydroxyl absorption) bands. Blue, Cyan, Magenta, Pink water indicators.  Chandrayaan M3, Pieters et al 2009</a:t>
            </a:r>
          </a:p>
        </p:txBody>
      </p:sp>
      <p:sp>
        <p:nvSpPr>
          <p:cNvPr id="3" name="TextBox 2">
            <a:extLst>
              <a:ext uri="{FF2B5EF4-FFF2-40B4-BE49-F238E27FC236}">
                <a16:creationId xmlns:a16="http://schemas.microsoft.com/office/drawing/2014/main" id="{2B651FC0-42EF-ED4A-BAE7-B28EE6FCCAF5}"/>
              </a:ext>
            </a:extLst>
          </p:cNvPr>
          <p:cNvSpPr txBox="1"/>
          <p:nvPr/>
        </p:nvSpPr>
        <p:spPr>
          <a:xfrm>
            <a:off x="279346" y="1914962"/>
            <a:ext cx="3557158" cy="954107"/>
          </a:xfrm>
          <a:prstGeom prst="rect">
            <a:avLst/>
          </a:prstGeom>
          <a:solidFill>
            <a:schemeClr val="bg1"/>
          </a:solidFill>
        </p:spPr>
        <p:txBody>
          <a:bodyPr wrap="square" rtlCol="0">
            <a:spAutoFit/>
          </a:bodyPr>
          <a:lstStyle/>
          <a:p>
            <a:r>
              <a:rPr lang="en-US" sz="1400"/>
              <a:t>Reflectance spectra showing water and hydroxyl aborption features (near 3 microns) depth as a function of latitude. Chandrayaan M3, Pieters et al 2009</a:t>
            </a:r>
          </a:p>
        </p:txBody>
      </p:sp>
      <p:pic>
        <p:nvPicPr>
          <p:cNvPr id="10" name="Picture 9">
            <a:extLst>
              <a:ext uri="{FF2B5EF4-FFF2-40B4-BE49-F238E27FC236}">
                <a16:creationId xmlns:a16="http://schemas.microsoft.com/office/drawing/2014/main" id="{BDDC3563-01C6-1D49-BF1C-EA7575084370}"/>
              </a:ext>
            </a:extLst>
          </p:cNvPr>
          <p:cNvPicPr>
            <a:picLocks noChangeAspect="1"/>
          </p:cNvPicPr>
          <p:nvPr/>
        </p:nvPicPr>
        <p:blipFill rotWithShape="1">
          <a:blip r:embed="rId4"/>
          <a:srcRect l="35244" t="41235" r="5380" b="18185"/>
          <a:stretch/>
        </p:blipFill>
        <p:spPr>
          <a:xfrm>
            <a:off x="225466" y="2780416"/>
            <a:ext cx="3670867" cy="3193002"/>
          </a:xfrm>
          <a:prstGeom prst="rect">
            <a:avLst/>
          </a:prstGeom>
        </p:spPr>
      </p:pic>
      <p:sp>
        <p:nvSpPr>
          <p:cNvPr id="11" name="TextBox 10">
            <a:extLst>
              <a:ext uri="{FF2B5EF4-FFF2-40B4-BE49-F238E27FC236}">
                <a16:creationId xmlns:a16="http://schemas.microsoft.com/office/drawing/2014/main" id="{994D2E50-28C1-234E-8624-59B5BA06B901}"/>
              </a:ext>
            </a:extLst>
          </p:cNvPr>
          <p:cNvSpPr txBox="1"/>
          <p:nvPr/>
        </p:nvSpPr>
        <p:spPr>
          <a:xfrm>
            <a:off x="279347" y="5903845"/>
            <a:ext cx="3557158" cy="738664"/>
          </a:xfrm>
          <a:prstGeom prst="rect">
            <a:avLst/>
          </a:prstGeom>
          <a:solidFill>
            <a:schemeClr val="bg1"/>
          </a:solidFill>
        </p:spPr>
        <p:txBody>
          <a:bodyPr wrap="square" rtlCol="0">
            <a:spAutoFit/>
          </a:bodyPr>
          <a:lstStyle/>
          <a:p>
            <a:r>
              <a:rPr lang="en-US" sz="1400"/>
              <a:t>Reflectance spectra with absorption feature strength correlated with time of day. Deep Impact Epoxi. Sunshine et al 2009</a:t>
            </a:r>
          </a:p>
        </p:txBody>
      </p:sp>
      <p:sp>
        <p:nvSpPr>
          <p:cNvPr id="4" name="Date Placeholder 3">
            <a:extLst>
              <a:ext uri="{FF2B5EF4-FFF2-40B4-BE49-F238E27FC236}">
                <a16:creationId xmlns:a16="http://schemas.microsoft.com/office/drawing/2014/main" id="{C14BCCDA-9D1E-A049-A091-2CFA46A9B1C2}"/>
              </a:ext>
            </a:extLst>
          </p:cNvPr>
          <p:cNvSpPr>
            <a:spLocks noGrp="1"/>
          </p:cNvSpPr>
          <p:nvPr>
            <p:ph type="dt" sz="half" idx="10"/>
          </p:nvPr>
        </p:nvSpPr>
        <p:spPr/>
        <p:txBody>
          <a:bodyPr/>
          <a:lstStyle/>
          <a:p>
            <a:r>
              <a:rPr lang="en-US"/>
              <a:t>ISSC 2022</a:t>
            </a:r>
            <a:endParaRPr lang="en-US" dirty="0"/>
          </a:p>
        </p:txBody>
      </p:sp>
      <p:sp>
        <p:nvSpPr>
          <p:cNvPr id="5" name="Footer Placeholder 4">
            <a:extLst>
              <a:ext uri="{FF2B5EF4-FFF2-40B4-BE49-F238E27FC236}">
                <a16:creationId xmlns:a16="http://schemas.microsoft.com/office/drawing/2014/main" id="{D68AE654-A219-614C-BCC8-C821C3239EEE}"/>
              </a:ext>
            </a:extLst>
          </p:cNvPr>
          <p:cNvSpPr>
            <a:spLocks noGrp="1"/>
          </p:cNvSpPr>
          <p:nvPr>
            <p:ph type="ftr" sz="quarter" idx="11"/>
          </p:nvPr>
        </p:nvSpPr>
        <p:spPr/>
        <p:txBody>
          <a:bodyPr/>
          <a:lstStyle/>
          <a:p>
            <a:r>
              <a:rPr lang="en-US"/>
              <a:t>Clarketal Lunar Ice Cube</a:t>
            </a:r>
            <a:endParaRPr lang="en-US" dirty="0"/>
          </a:p>
        </p:txBody>
      </p:sp>
      <p:sp>
        <p:nvSpPr>
          <p:cNvPr id="6" name="Slide Number Placeholder 5">
            <a:extLst>
              <a:ext uri="{FF2B5EF4-FFF2-40B4-BE49-F238E27FC236}">
                <a16:creationId xmlns:a16="http://schemas.microsoft.com/office/drawing/2014/main" id="{5E3F6A1A-B193-4143-B277-21EA91E651B8}"/>
              </a:ext>
            </a:extLst>
          </p:cNvPr>
          <p:cNvSpPr>
            <a:spLocks noGrp="1"/>
          </p:cNvSpPr>
          <p:nvPr>
            <p:ph type="sldNum" sz="quarter" idx="12"/>
          </p:nvPr>
        </p:nvSpPr>
        <p:spPr/>
        <p:txBody>
          <a:bodyPr/>
          <a:lstStyle/>
          <a:p>
            <a:fld id="{61DB02BC-888A-9449-ADDC-9153D0D66787}" type="slidenum">
              <a:rPr lang="en-US" smtClean="0"/>
              <a:t>4</a:t>
            </a:fld>
            <a:endParaRPr lang="en-US"/>
          </a:p>
        </p:txBody>
      </p:sp>
      <p:sp>
        <p:nvSpPr>
          <p:cNvPr id="12" name="TextBox 11">
            <a:extLst>
              <a:ext uri="{FF2B5EF4-FFF2-40B4-BE49-F238E27FC236}">
                <a16:creationId xmlns:a16="http://schemas.microsoft.com/office/drawing/2014/main" id="{354D10FD-8772-694B-A91B-EF1D5391C32E}"/>
              </a:ext>
            </a:extLst>
          </p:cNvPr>
          <p:cNvSpPr txBox="1"/>
          <p:nvPr/>
        </p:nvSpPr>
        <p:spPr>
          <a:xfrm>
            <a:off x="5098672" y="8355"/>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105462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7D19AA-88C9-5544-906F-632FC7180378}"/>
              </a:ext>
            </a:extLst>
          </p:cNvPr>
          <p:cNvPicPr>
            <a:picLocks noChangeAspect="1"/>
          </p:cNvPicPr>
          <p:nvPr/>
        </p:nvPicPr>
        <p:blipFill rotWithShape="1">
          <a:blip r:embed="rId2"/>
          <a:srcRect l="17866" r="15348" b="15518"/>
          <a:stretch/>
        </p:blipFill>
        <p:spPr>
          <a:xfrm>
            <a:off x="5289253" y="4035716"/>
            <a:ext cx="3397547" cy="2634454"/>
          </a:xfrm>
          <a:prstGeom prst="rect">
            <a:avLst/>
          </a:prstGeom>
        </p:spPr>
      </p:pic>
      <p:sp>
        <p:nvSpPr>
          <p:cNvPr id="3" name="TextBox 2">
            <a:extLst>
              <a:ext uri="{FF2B5EF4-FFF2-40B4-BE49-F238E27FC236}">
                <a16:creationId xmlns:a16="http://schemas.microsoft.com/office/drawing/2014/main" id="{93ED1995-9E17-4246-A446-42866D1AF00A}"/>
              </a:ext>
            </a:extLst>
          </p:cNvPr>
          <p:cNvSpPr txBox="1"/>
          <p:nvPr/>
        </p:nvSpPr>
        <p:spPr>
          <a:xfrm>
            <a:off x="280155" y="5073368"/>
            <a:ext cx="5009098" cy="1384995"/>
          </a:xfrm>
          <a:prstGeom prst="rect">
            <a:avLst/>
          </a:prstGeom>
          <a:solidFill>
            <a:schemeClr val="bg1"/>
          </a:solidFill>
        </p:spPr>
        <p:txBody>
          <a:bodyPr wrap="square" rtlCol="0">
            <a:spAutoFit/>
          </a:bodyPr>
          <a:lstStyle/>
          <a:p>
            <a:r>
              <a:rPr lang="en-US" sz="1400" dirty="0"/>
              <a:t>Map of 2.85 u Effective Single Particle Absorption Thickness (ESPAT) derived from M3 at low lunar latitudes. Features apparently associated with pyroclastic deposits, lending credence to hypothesis of volatile-rich (hundreds ppm) sources in mantle.  A aristarchus; O orientale, RB Rima Bode, SG Sulpicius Gallus, TL Taur-Littrow.   Milliken and Li, 2017. </a:t>
            </a:r>
          </a:p>
        </p:txBody>
      </p:sp>
      <p:sp>
        <p:nvSpPr>
          <p:cNvPr id="4" name="TextBox 3">
            <a:extLst>
              <a:ext uri="{FF2B5EF4-FFF2-40B4-BE49-F238E27FC236}">
                <a16:creationId xmlns:a16="http://schemas.microsoft.com/office/drawing/2014/main" id="{3C46AD60-786C-BB48-B2A3-C10FF84458E3}"/>
              </a:ext>
            </a:extLst>
          </p:cNvPr>
          <p:cNvSpPr txBox="1"/>
          <p:nvPr/>
        </p:nvSpPr>
        <p:spPr>
          <a:xfrm>
            <a:off x="3643367" y="160473"/>
            <a:ext cx="2758745" cy="369332"/>
          </a:xfrm>
          <a:prstGeom prst="rect">
            <a:avLst/>
          </a:prstGeom>
          <a:noFill/>
        </p:spPr>
        <p:txBody>
          <a:bodyPr wrap="square" rtlCol="0">
            <a:spAutoFit/>
          </a:bodyPr>
          <a:lstStyle/>
          <a:p>
            <a:r>
              <a:rPr lang="en-US" b="1" dirty="0"/>
              <a:t>Further Evidence for Water</a:t>
            </a:r>
          </a:p>
        </p:txBody>
      </p:sp>
      <p:pic>
        <p:nvPicPr>
          <p:cNvPr id="6" name="Picture 5">
            <a:extLst>
              <a:ext uri="{FF2B5EF4-FFF2-40B4-BE49-F238E27FC236}">
                <a16:creationId xmlns:a16="http://schemas.microsoft.com/office/drawing/2014/main" id="{492B11A3-C7DF-7B49-95F8-1D0B6FA11B7A}"/>
              </a:ext>
            </a:extLst>
          </p:cNvPr>
          <p:cNvPicPr>
            <a:picLocks noChangeAspect="1"/>
          </p:cNvPicPr>
          <p:nvPr/>
        </p:nvPicPr>
        <p:blipFill rotWithShape="1">
          <a:blip r:embed="rId3"/>
          <a:srcRect b="47741"/>
          <a:stretch/>
        </p:blipFill>
        <p:spPr>
          <a:xfrm>
            <a:off x="204301" y="565946"/>
            <a:ext cx="3990012" cy="2902317"/>
          </a:xfrm>
          <a:prstGeom prst="rect">
            <a:avLst/>
          </a:prstGeom>
        </p:spPr>
      </p:pic>
      <p:sp>
        <p:nvSpPr>
          <p:cNvPr id="8" name="Date Placeholder 7">
            <a:extLst>
              <a:ext uri="{FF2B5EF4-FFF2-40B4-BE49-F238E27FC236}">
                <a16:creationId xmlns:a16="http://schemas.microsoft.com/office/drawing/2014/main" id="{4BB8F7E9-7952-594F-8FE1-938AAC3A4CE5}"/>
              </a:ext>
            </a:extLst>
          </p:cNvPr>
          <p:cNvSpPr>
            <a:spLocks noGrp="1"/>
          </p:cNvSpPr>
          <p:nvPr>
            <p:ph type="dt" sz="half" idx="10"/>
          </p:nvPr>
        </p:nvSpPr>
        <p:spPr/>
        <p:txBody>
          <a:bodyPr/>
          <a:lstStyle/>
          <a:p>
            <a:r>
              <a:rPr lang="en-US"/>
              <a:t>ISSC 2022</a:t>
            </a:r>
            <a:endParaRPr lang="en-US" dirty="0"/>
          </a:p>
        </p:txBody>
      </p:sp>
      <p:sp>
        <p:nvSpPr>
          <p:cNvPr id="9" name="Footer Placeholder 8">
            <a:extLst>
              <a:ext uri="{FF2B5EF4-FFF2-40B4-BE49-F238E27FC236}">
                <a16:creationId xmlns:a16="http://schemas.microsoft.com/office/drawing/2014/main" id="{DA1D86F6-2115-AC4F-9F51-2AFC9F500084}"/>
              </a:ext>
            </a:extLst>
          </p:cNvPr>
          <p:cNvSpPr>
            <a:spLocks noGrp="1"/>
          </p:cNvSpPr>
          <p:nvPr>
            <p:ph type="ftr" sz="quarter" idx="11"/>
          </p:nvPr>
        </p:nvSpPr>
        <p:spPr/>
        <p:txBody>
          <a:bodyPr/>
          <a:lstStyle/>
          <a:p>
            <a:r>
              <a:rPr lang="en-US"/>
              <a:t>Clarketal Lunar Ice Cube</a:t>
            </a:r>
            <a:endParaRPr lang="en-US" dirty="0"/>
          </a:p>
        </p:txBody>
      </p:sp>
      <p:sp>
        <p:nvSpPr>
          <p:cNvPr id="10" name="Slide Number Placeholder 9">
            <a:extLst>
              <a:ext uri="{FF2B5EF4-FFF2-40B4-BE49-F238E27FC236}">
                <a16:creationId xmlns:a16="http://schemas.microsoft.com/office/drawing/2014/main" id="{CD5D3022-60AF-A24D-AC1B-1A37D557C36B}"/>
              </a:ext>
            </a:extLst>
          </p:cNvPr>
          <p:cNvSpPr>
            <a:spLocks noGrp="1"/>
          </p:cNvSpPr>
          <p:nvPr>
            <p:ph type="sldNum" sz="quarter" idx="12"/>
          </p:nvPr>
        </p:nvSpPr>
        <p:spPr/>
        <p:txBody>
          <a:bodyPr/>
          <a:lstStyle/>
          <a:p>
            <a:fld id="{61DB02BC-888A-9449-ADDC-9153D0D66787}" type="slidenum">
              <a:rPr lang="en-US" smtClean="0"/>
              <a:t>5</a:t>
            </a:fld>
            <a:endParaRPr lang="en-US"/>
          </a:p>
        </p:txBody>
      </p:sp>
      <p:sp>
        <p:nvSpPr>
          <p:cNvPr id="12" name="TextBox 11">
            <a:extLst>
              <a:ext uri="{FF2B5EF4-FFF2-40B4-BE49-F238E27FC236}">
                <a16:creationId xmlns:a16="http://schemas.microsoft.com/office/drawing/2014/main" id="{8A01B740-7E80-D945-BA60-BC1A41BB0A45}"/>
              </a:ext>
            </a:extLst>
          </p:cNvPr>
          <p:cNvSpPr txBox="1"/>
          <p:nvPr/>
        </p:nvSpPr>
        <p:spPr>
          <a:xfrm>
            <a:off x="204300" y="3534124"/>
            <a:ext cx="3990013" cy="1169551"/>
          </a:xfrm>
          <a:prstGeom prst="rect">
            <a:avLst/>
          </a:prstGeom>
          <a:solidFill>
            <a:schemeClr val="bg1"/>
          </a:solidFill>
        </p:spPr>
        <p:txBody>
          <a:bodyPr wrap="square" rtlCol="0">
            <a:spAutoFit/>
          </a:bodyPr>
          <a:lstStyle/>
          <a:p>
            <a:r>
              <a:rPr lang="en-US" sz="1400" dirty="0"/>
              <a:t>M3 calculated ESPAT estimated water content (Apollo landing sites in yellow) map (A), all longitude-averaged latitude profile (B), and +/- 35 degree latitude-averaged longitude profile (C). Li and Milliken, 2017.</a:t>
            </a:r>
          </a:p>
        </p:txBody>
      </p:sp>
      <p:pic>
        <p:nvPicPr>
          <p:cNvPr id="11" name="Picture 10">
            <a:extLst>
              <a:ext uri="{FF2B5EF4-FFF2-40B4-BE49-F238E27FC236}">
                <a16:creationId xmlns:a16="http://schemas.microsoft.com/office/drawing/2014/main" id="{0F87522B-9AB6-8E47-BD09-688C02DDE3F0}"/>
              </a:ext>
            </a:extLst>
          </p:cNvPr>
          <p:cNvPicPr>
            <a:picLocks noChangeAspect="1"/>
          </p:cNvPicPr>
          <p:nvPr/>
        </p:nvPicPr>
        <p:blipFill>
          <a:blip r:embed="rId4"/>
          <a:stretch>
            <a:fillRect/>
          </a:stretch>
        </p:blipFill>
        <p:spPr>
          <a:xfrm>
            <a:off x="4467276" y="507373"/>
            <a:ext cx="4472423" cy="2902317"/>
          </a:xfrm>
          <a:prstGeom prst="rect">
            <a:avLst/>
          </a:prstGeom>
        </p:spPr>
      </p:pic>
    </p:spTree>
    <p:extLst>
      <p:ext uri="{BB962C8B-B14F-4D97-AF65-F5344CB8AC3E}">
        <p14:creationId xmlns:p14="http://schemas.microsoft.com/office/powerpoint/2010/main" val="425055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B1639D5-4ABA-5240-BB7A-6D17858A8E92}"/>
              </a:ext>
            </a:extLst>
          </p:cNvPr>
          <p:cNvGraphicFramePr>
            <a:graphicFrameLocks noGrp="1"/>
          </p:cNvGraphicFramePr>
          <p:nvPr/>
        </p:nvGraphicFramePr>
        <p:xfrm>
          <a:off x="1503849" y="3708270"/>
          <a:ext cx="6136300" cy="1395695"/>
        </p:xfrm>
        <a:graphic>
          <a:graphicData uri="http://schemas.openxmlformats.org/drawingml/2006/table">
            <a:tbl>
              <a:tblPr>
                <a:tableStyleId>{5C22544A-7EE6-4342-B048-85BDC9FD1C3A}</a:tableStyleId>
              </a:tblPr>
              <a:tblGrid>
                <a:gridCol w="286030">
                  <a:extLst>
                    <a:ext uri="{9D8B030D-6E8A-4147-A177-3AD203B41FA5}">
                      <a16:colId xmlns:a16="http://schemas.microsoft.com/office/drawing/2014/main" val="3618403752"/>
                    </a:ext>
                  </a:extLst>
                </a:gridCol>
                <a:gridCol w="5850270">
                  <a:extLst>
                    <a:ext uri="{9D8B030D-6E8A-4147-A177-3AD203B41FA5}">
                      <a16:colId xmlns:a16="http://schemas.microsoft.com/office/drawing/2014/main" val="3161087412"/>
                    </a:ext>
                  </a:extLst>
                </a:gridCol>
              </a:tblGrid>
              <a:tr h="190024">
                <a:tc gridSpan="2">
                  <a:txBody>
                    <a:bodyPr/>
                    <a:lstStyle/>
                    <a:p>
                      <a:pPr algn="l" fontAlgn="b"/>
                      <a:r>
                        <a:rPr lang="en-US" sz="1200" u="none" strike="noStrike" dirty="0">
                          <a:effectLst/>
                        </a:rPr>
                        <a:t>Science Objectives</a:t>
                      </a:r>
                      <a:endParaRPr lang="en-US" sz="1200" b="0"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extLst>
                  <a:ext uri="{0D108BD9-81ED-4DB2-BD59-A6C34878D82A}">
                    <a16:rowId xmlns:a16="http://schemas.microsoft.com/office/drawing/2014/main" val="3947817906"/>
                  </a:ext>
                </a:extLst>
              </a:tr>
              <a:tr h="190024">
                <a:tc>
                  <a:txBody>
                    <a:bodyPr/>
                    <a:lstStyle/>
                    <a:p>
                      <a:pPr algn="l" fontAlgn="b"/>
                      <a:r>
                        <a:rPr lang="en-US" sz="1200" u="none" strike="noStrike" dirty="0">
                          <a:effectLst/>
                        </a:rPr>
                        <a:t>#</a:t>
                      </a:r>
                      <a:endParaRPr lang="en-US" sz="12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1200" b="0" i="0" u="none" strike="noStrike" dirty="0">
                          <a:solidFill>
                            <a:srgbClr val="000000"/>
                          </a:solidFill>
                          <a:effectLst/>
                          <a:latin typeface="Calibri" panose="020F0502020204030204" pitchFamily="34" charset="0"/>
                        </a:rPr>
                        <a:t>Objective</a:t>
                      </a:r>
                    </a:p>
                  </a:txBody>
                  <a:tcPr marL="7144" marR="7144" marT="7144" marB="0" anchor="b"/>
                </a:tc>
                <a:extLst>
                  <a:ext uri="{0D108BD9-81ED-4DB2-BD59-A6C34878D82A}">
                    <a16:rowId xmlns:a16="http://schemas.microsoft.com/office/drawing/2014/main" val="1030635202"/>
                  </a:ext>
                </a:extLst>
              </a:tr>
              <a:tr h="372904">
                <a:tc>
                  <a:txBody>
                    <a:bodyPr/>
                    <a:lstStyle/>
                    <a:p>
                      <a:pPr algn="l" fontAlgn="b"/>
                      <a:r>
                        <a:rPr lang="en-US" sz="1200" u="none" strike="noStrike" dirty="0">
                          <a:effectLst/>
                        </a:rPr>
                        <a:t>L1-1</a:t>
                      </a:r>
                      <a:endParaRPr lang="en-US" sz="1200" b="0" i="0" u="none" strike="noStrike" dirty="0">
                        <a:solidFill>
                          <a:srgbClr val="000000"/>
                        </a:solidFill>
                        <a:effectLst/>
                        <a:latin typeface="Calibri" panose="020F0502020204030204" pitchFamily="34" charset="0"/>
                      </a:endParaRPr>
                    </a:p>
                  </a:txBody>
                  <a:tcPr marL="7144" marR="7144" marT="7144" marB="0"/>
                </a:tc>
                <a:tc>
                  <a:txBody>
                    <a:bodyPr/>
                    <a:lstStyle/>
                    <a:p>
                      <a:pPr algn="l" fontAlgn="ctr"/>
                      <a:r>
                        <a:rPr lang="en-US" sz="1200" u="none" strike="noStrike" dirty="0">
                          <a:effectLst/>
                        </a:rPr>
                        <a:t>Primary: Determine distribution of forms and components of water in lunar regolith as a function of time of day and latitude</a:t>
                      </a:r>
                      <a:endParaRPr lang="en-US"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696689779"/>
                  </a:ext>
                </a:extLst>
              </a:tr>
              <a:tr h="381286">
                <a:tc>
                  <a:txBody>
                    <a:bodyPr/>
                    <a:lstStyle/>
                    <a:p>
                      <a:pPr algn="l" fontAlgn="b"/>
                      <a:r>
                        <a:rPr lang="en-US" sz="1200" u="none" strike="noStrike" dirty="0">
                          <a:effectLst/>
                        </a:rPr>
                        <a:t>L1-2</a:t>
                      </a:r>
                      <a:endParaRPr lang="en-US" sz="1200" b="0" i="0" u="none" strike="noStrike" dirty="0">
                        <a:solidFill>
                          <a:srgbClr val="000000"/>
                        </a:solidFill>
                        <a:effectLst/>
                        <a:latin typeface="Calibri" panose="020F0502020204030204" pitchFamily="34" charset="0"/>
                      </a:endParaRPr>
                    </a:p>
                  </a:txBody>
                  <a:tcPr marL="7144" marR="7144" marT="7144" marB="0"/>
                </a:tc>
                <a:tc>
                  <a:txBody>
                    <a:bodyPr/>
                    <a:lstStyle/>
                    <a:p>
                      <a:pPr algn="l" fontAlgn="ctr"/>
                      <a:r>
                        <a:rPr lang="en-US" sz="1200" u="none" strike="noStrike" dirty="0">
                          <a:effectLst/>
                        </a:rPr>
                        <a:t>Secondary: Determine impact of variations in surface properties (composition, slope, orientation) on water distribution</a:t>
                      </a:r>
                      <a:endParaRPr lang="en-US"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014082670"/>
                  </a:ext>
                </a:extLst>
              </a:tr>
              <a:tr h="261457">
                <a:tc>
                  <a:txBody>
                    <a:bodyPr/>
                    <a:lstStyle/>
                    <a:p>
                      <a:pPr algn="l" fontAlgn="b"/>
                      <a:r>
                        <a:rPr lang="en-US" sz="1200" u="none" strike="noStrike" dirty="0">
                          <a:effectLst/>
                        </a:rPr>
                        <a:t>L1-3</a:t>
                      </a:r>
                      <a:endParaRPr lang="en-US" sz="1200" b="0" i="0" u="none" strike="noStrike" dirty="0">
                        <a:solidFill>
                          <a:srgbClr val="000000"/>
                        </a:solidFill>
                        <a:effectLst/>
                        <a:latin typeface="Calibri" panose="020F0502020204030204" pitchFamily="34" charset="0"/>
                      </a:endParaRPr>
                    </a:p>
                  </a:txBody>
                  <a:tcPr marL="7144" marR="7144" marT="7144" marB="0"/>
                </a:tc>
                <a:tc>
                  <a:txBody>
                    <a:bodyPr/>
                    <a:lstStyle/>
                    <a:p>
                      <a:pPr algn="l" fontAlgn="ctr"/>
                      <a:r>
                        <a:rPr lang="en-US" sz="1200" u="none" strike="noStrike" dirty="0">
                          <a:effectLst/>
                        </a:rPr>
                        <a:t>Secondary: Provide inputs to constrain models for Lunar volatile origin, production, and loss.</a:t>
                      </a:r>
                      <a:endParaRPr lang="en-US"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1571933387"/>
                  </a:ext>
                </a:extLst>
              </a:tr>
            </a:tbl>
          </a:graphicData>
        </a:graphic>
      </p:graphicFrame>
      <p:sp>
        <p:nvSpPr>
          <p:cNvPr id="4" name="TextBox 3">
            <a:extLst>
              <a:ext uri="{FF2B5EF4-FFF2-40B4-BE49-F238E27FC236}">
                <a16:creationId xmlns:a16="http://schemas.microsoft.com/office/drawing/2014/main" id="{7D485890-C654-434B-AB94-27B2B940C9CB}"/>
              </a:ext>
            </a:extLst>
          </p:cNvPr>
          <p:cNvSpPr txBox="1"/>
          <p:nvPr/>
        </p:nvSpPr>
        <p:spPr>
          <a:xfrm>
            <a:off x="342984" y="2407930"/>
            <a:ext cx="8302696" cy="715581"/>
          </a:xfrm>
          <a:prstGeom prst="rect">
            <a:avLst/>
          </a:prstGeom>
          <a:noFill/>
        </p:spPr>
        <p:txBody>
          <a:bodyPr wrap="square" rtlCol="0">
            <a:spAutoFit/>
          </a:bodyPr>
          <a:lstStyle/>
          <a:p>
            <a:r>
              <a:rPr lang="en-US" sz="1350" dirty="0"/>
              <a:t>Goal Lunar Ice Cube Science Payload: Utilize a compact IR spectrometer on a 6U platform to obtain measurements of water-related absorption features from lunar orbit over several lunar cycles to address the HEOMD SKG requiring improved understanding of physics driving the spatial and temporal distribution of all forms of water on the Moon.</a:t>
            </a:r>
          </a:p>
        </p:txBody>
      </p:sp>
      <p:sp>
        <p:nvSpPr>
          <p:cNvPr id="6" name="Right Arrow 5">
            <a:extLst>
              <a:ext uri="{FF2B5EF4-FFF2-40B4-BE49-F238E27FC236}">
                <a16:creationId xmlns:a16="http://schemas.microsoft.com/office/drawing/2014/main" id="{56E4B0DA-91F9-4548-B6CF-261DCFEF2EC0}"/>
              </a:ext>
            </a:extLst>
          </p:cNvPr>
          <p:cNvSpPr/>
          <p:nvPr/>
        </p:nvSpPr>
        <p:spPr>
          <a:xfrm rot="5400000">
            <a:off x="4116627" y="1987364"/>
            <a:ext cx="391935"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ooter Placeholder 6">
            <a:extLst>
              <a:ext uri="{FF2B5EF4-FFF2-40B4-BE49-F238E27FC236}">
                <a16:creationId xmlns:a16="http://schemas.microsoft.com/office/drawing/2014/main" id="{3C91BD5C-8A3B-624E-9377-44569D3190EF}"/>
              </a:ext>
            </a:extLst>
          </p:cNvPr>
          <p:cNvSpPr>
            <a:spLocks noGrp="1"/>
          </p:cNvSpPr>
          <p:nvPr>
            <p:ph type="ftr" sz="quarter" idx="11"/>
          </p:nvPr>
        </p:nvSpPr>
        <p:spPr/>
        <p:txBody>
          <a:bodyPr/>
          <a:lstStyle/>
          <a:p>
            <a:r>
              <a:rPr lang="en-US"/>
              <a:t>ORR Science/Clark</a:t>
            </a:r>
          </a:p>
        </p:txBody>
      </p:sp>
      <p:sp>
        <p:nvSpPr>
          <p:cNvPr id="8" name="Slide Number Placeholder 7">
            <a:extLst>
              <a:ext uri="{FF2B5EF4-FFF2-40B4-BE49-F238E27FC236}">
                <a16:creationId xmlns:a16="http://schemas.microsoft.com/office/drawing/2014/main" id="{FAEB7DC6-A77F-E448-9C7B-2FA2AD1B1F31}"/>
              </a:ext>
            </a:extLst>
          </p:cNvPr>
          <p:cNvSpPr>
            <a:spLocks noGrp="1"/>
          </p:cNvSpPr>
          <p:nvPr>
            <p:ph type="sldNum" sz="quarter" idx="12"/>
          </p:nvPr>
        </p:nvSpPr>
        <p:spPr/>
        <p:txBody>
          <a:bodyPr/>
          <a:lstStyle/>
          <a:p>
            <a:fld id="{F945910C-A8C8-CB4D-96FB-110D15B2F6A8}" type="slidenum">
              <a:rPr lang="en-US" smtClean="0"/>
              <a:t>6</a:t>
            </a:fld>
            <a:endParaRPr lang="en-US"/>
          </a:p>
        </p:txBody>
      </p:sp>
      <p:sp>
        <p:nvSpPr>
          <p:cNvPr id="3" name="TextBox 2">
            <a:extLst>
              <a:ext uri="{FF2B5EF4-FFF2-40B4-BE49-F238E27FC236}">
                <a16:creationId xmlns:a16="http://schemas.microsoft.com/office/drawing/2014/main" id="{685C08F5-A0B0-6C47-B478-04959B675F9E}"/>
              </a:ext>
            </a:extLst>
          </p:cNvPr>
          <p:cNvSpPr txBox="1"/>
          <p:nvPr/>
        </p:nvSpPr>
        <p:spPr>
          <a:xfrm>
            <a:off x="2896059" y="1060294"/>
            <a:ext cx="3086100" cy="300082"/>
          </a:xfrm>
          <a:prstGeom prst="rect">
            <a:avLst/>
          </a:prstGeom>
          <a:noFill/>
        </p:spPr>
        <p:txBody>
          <a:bodyPr wrap="square" rtlCol="0">
            <a:spAutoFit/>
          </a:bodyPr>
          <a:lstStyle/>
          <a:p>
            <a:pPr algn="ctr"/>
            <a:r>
              <a:rPr lang="en-US" sz="1350" dirty="0"/>
              <a:t>Science Goal and Objectives</a:t>
            </a:r>
          </a:p>
        </p:txBody>
      </p:sp>
      <p:sp>
        <p:nvSpPr>
          <p:cNvPr id="5" name="TextBox 4">
            <a:extLst>
              <a:ext uri="{FF2B5EF4-FFF2-40B4-BE49-F238E27FC236}">
                <a16:creationId xmlns:a16="http://schemas.microsoft.com/office/drawing/2014/main" id="{588635FB-3958-1D44-AD3E-D8F933F1588B}"/>
              </a:ext>
            </a:extLst>
          </p:cNvPr>
          <p:cNvSpPr txBox="1"/>
          <p:nvPr/>
        </p:nvSpPr>
        <p:spPr>
          <a:xfrm>
            <a:off x="342985" y="1455175"/>
            <a:ext cx="8458031" cy="507831"/>
          </a:xfrm>
          <a:prstGeom prst="rect">
            <a:avLst/>
          </a:prstGeom>
          <a:noFill/>
        </p:spPr>
        <p:txBody>
          <a:bodyPr wrap="square" rtlCol="0">
            <a:spAutoFit/>
          </a:bodyPr>
          <a:lstStyle/>
          <a:p>
            <a:r>
              <a:rPr lang="en-US" sz="1350" dirty="0"/>
              <a:t>Verify hypothesis that lunar water (forms and components) production is an ongoing global  distribution process, thus water (forms and components) are ‘cold trappable’ and observable as a function of temperature</a:t>
            </a:r>
          </a:p>
        </p:txBody>
      </p:sp>
      <p:sp>
        <p:nvSpPr>
          <p:cNvPr id="9" name="Right Arrow 8">
            <a:extLst>
              <a:ext uri="{FF2B5EF4-FFF2-40B4-BE49-F238E27FC236}">
                <a16:creationId xmlns:a16="http://schemas.microsoft.com/office/drawing/2014/main" id="{1C974626-D0B1-CD4B-A364-58F9AA003683}"/>
              </a:ext>
            </a:extLst>
          </p:cNvPr>
          <p:cNvSpPr/>
          <p:nvPr/>
        </p:nvSpPr>
        <p:spPr>
          <a:xfrm rot="5400000">
            <a:off x="4090118" y="3143317"/>
            <a:ext cx="444953"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ate Placeholder 9">
            <a:extLst>
              <a:ext uri="{FF2B5EF4-FFF2-40B4-BE49-F238E27FC236}">
                <a16:creationId xmlns:a16="http://schemas.microsoft.com/office/drawing/2014/main" id="{513606DF-3E8A-A843-824D-B637E56AA66A}"/>
              </a:ext>
            </a:extLst>
          </p:cNvPr>
          <p:cNvSpPr>
            <a:spLocks noGrp="1"/>
          </p:cNvSpPr>
          <p:nvPr>
            <p:ph type="dt" sz="half" idx="10"/>
          </p:nvPr>
        </p:nvSpPr>
        <p:spPr/>
        <p:txBody>
          <a:bodyPr/>
          <a:lstStyle/>
          <a:p>
            <a:r>
              <a:rPr lang="en-US"/>
              <a:t>4/14/22</a:t>
            </a:r>
          </a:p>
        </p:txBody>
      </p:sp>
    </p:spTree>
    <p:extLst>
      <p:ext uri="{BB962C8B-B14F-4D97-AF65-F5344CB8AC3E}">
        <p14:creationId xmlns:p14="http://schemas.microsoft.com/office/powerpoint/2010/main" val="3562880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A5DAB0-CC5B-DD4D-9DCC-1C1ED990AC86}"/>
              </a:ext>
            </a:extLst>
          </p:cNvPr>
          <p:cNvPicPr>
            <a:picLocks noChangeAspect="1"/>
          </p:cNvPicPr>
          <p:nvPr/>
        </p:nvPicPr>
        <p:blipFill rotWithShape="1">
          <a:blip r:embed="rId2"/>
          <a:srcRect l="2334" t="5406" r="4614" b="2765"/>
          <a:stretch/>
        </p:blipFill>
        <p:spPr>
          <a:xfrm>
            <a:off x="1143001" y="2249525"/>
            <a:ext cx="5681064" cy="3565010"/>
          </a:xfrm>
          <a:prstGeom prst="rect">
            <a:avLst/>
          </a:prstGeom>
        </p:spPr>
      </p:pic>
      <p:sp>
        <p:nvSpPr>
          <p:cNvPr id="2" name="Date Placeholder 1">
            <a:extLst>
              <a:ext uri="{FF2B5EF4-FFF2-40B4-BE49-F238E27FC236}">
                <a16:creationId xmlns:a16="http://schemas.microsoft.com/office/drawing/2014/main" id="{95CC71B7-91A1-E140-9835-13FB4971C1B4}"/>
              </a:ext>
            </a:extLst>
          </p:cNvPr>
          <p:cNvSpPr>
            <a:spLocks noGrp="1"/>
          </p:cNvSpPr>
          <p:nvPr>
            <p:ph type="dt" sz="half" idx="10"/>
          </p:nvPr>
        </p:nvSpPr>
        <p:spPr/>
        <p:txBody>
          <a:bodyPr/>
          <a:lstStyle/>
          <a:p>
            <a:r>
              <a:rPr lang="en-US"/>
              <a:t>ISSC 2022</a:t>
            </a:r>
            <a:endParaRPr lang="en-US" dirty="0"/>
          </a:p>
        </p:txBody>
      </p:sp>
      <p:sp>
        <p:nvSpPr>
          <p:cNvPr id="3" name="Footer Placeholder 2">
            <a:extLst>
              <a:ext uri="{FF2B5EF4-FFF2-40B4-BE49-F238E27FC236}">
                <a16:creationId xmlns:a16="http://schemas.microsoft.com/office/drawing/2014/main" id="{C2396BFE-FCA5-B940-816E-137BC9142579}"/>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1DD54AD5-1B39-054F-AFB7-E76D4D63951F}"/>
              </a:ext>
            </a:extLst>
          </p:cNvPr>
          <p:cNvSpPr>
            <a:spLocks noGrp="1"/>
          </p:cNvSpPr>
          <p:nvPr>
            <p:ph type="sldNum" sz="quarter" idx="12"/>
          </p:nvPr>
        </p:nvSpPr>
        <p:spPr/>
        <p:txBody>
          <a:bodyPr/>
          <a:lstStyle/>
          <a:p>
            <a:fld id="{61DB02BC-888A-9449-ADDC-9153D0D66787}" type="slidenum">
              <a:rPr lang="en-US" smtClean="0"/>
              <a:t>7</a:t>
            </a:fld>
            <a:endParaRPr lang="en-US"/>
          </a:p>
        </p:txBody>
      </p:sp>
      <p:sp>
        <p:nvSpPr>
          <p:cNvPr id="6" name="Title 1">
            <a:extLst>
              <a:ext uri="{FF2B5EF4-FFF2-40B4-BE49-F238E27FC236}">
                <a16:creationId xmlns:a16="http://schemas.microsoft.com/office/drawing/2014/main" id="{E8C4B1E0-15AA-4D4C-BD51-CBFD8A493E45}"/>
              </a:ext>
            </a:extLst>
          </p:cNvPr>
          <p:cNvSpPr txBox="1">
            <a:spLocks/>
          </p:cNvSpPr>
          <p:nvPr/>
        </p:nvSpPr>
        <p:spPr>
          <a:xfrm>
            <a:off x="-112188" y="116616"/>
            <a:ext cx="5587613" cy="432329"/>
          </a:xfrm>
          <a:prstGeom prst="rect">
            <a:avLst/>
          </a:prstGeom>
        </p:spPr>
        <p:txBody>
          <a:bodyPr>
            <a:normAutofit fontScale="97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Narrow" panose="020B0604020202020204" pitchFamily="34" charset="0"/>
                <a:cs typeface="Arial Narrow" panose="020B0604020202020204" pitchFamily="34" charset="0"/>
              </a:rPr>
              <a:t>BIRCHES IR Spectrometer HW Architecture</a:t>
            </a:r>
          </a:p>
        </p:txBody>
      </p:sp>
      <p:sp>
        <p:nvSpPr>
          <p:cNvPr id="7" name="TextBox 6">
            <a:extLst>
              <a:ext uri="{FF2B5EF4-FFF2-40B4-BE49-F238E27FC236}">
                <a16:creationId xmlns:a16="http://schemas.microsoft.com/office/drawing/2014/main" id="{D1A57FBA-1A0A-DE41-B981-28EF0EC817BB}"/>
              </a:ext>
            </a:extLst>
          </p:cNvPr>
          <p:cNvSpPr txBox="1"/>
          <p:nvPr/>
        </p:nvSpPr>
        <p:spPr>
          <a:xfrm>
            <a:off x="2736380" y="1732598"/>
            <a:ext cx="4230198"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Detector Readout</a:t>
            </a:r>
          </a:p>
          <a:p>
            <a:pPr algn="ctr"/>
            <a:r>
              <a:rPr lang="en-US" sz="1700" dirty="0">
                <a:latin typeface="Arial Narrow" panose="020B0604020202020204" pitchFamily="34" charset="0"/>
                <a:cs typeface="Arial Narrow" panose="020B0604020202020204" pitchFamily="34" charset="0"/>
              </a:rPr>
              <a:t>Electronics (DRE) (~300 Kelvin)</a:t>
            </a:r>
          </a:p>
        </p:txBody>
      </p:sp>
      <p:sp>
        <p:nvSpPr>
          <p:cNvPr id="8" name="TextBox 7">
            <a:extLst>
              <a:ext uri="{FF2B5EF4-FFF2-40B4-BE49-F238E27FC236}">
                <a16:creationId xmlns:a16="http://schemas.microsoft.com/office/drawing/2014/main" id="{076B9294-8EB0-5043-876C-F81D8C117608}"/>
              </a:ext>
            </a:extLst>
          </p:cNvPr>
          <p:cNvSpPr txBox="1"/>
          <p:nvPr/>
        </p:nvSpPr>
        <p:spPr>
          <a:xfrm>
            <a:off x="6818522" y="5369044"/>
            <a:ext cx="998350" cy="284693"/>
          </a:xfrm>
          <a:prstGeom prst="rect">
            <a:avLst/>
          </a:prstGeom>
          <a:noFill/>
        </p:spPr>
        <p:txBody>
          <a:bodyPr wrap="none" lIns="22860" tIns="11430" rIns="22860" bIns="11430" rtlCol="0">
            <a:spAutoFit/>
          </a:bodyPr>
          <a:lstStyle/>
          <a:p>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 Cooler</a:t>
            </a:r>
          </a:p>
        </p:txBody>
      </p:sp>
      <p:sp>
        <p:nvSpPr>
          <p:cNvPr id="9" name="TextBox 8">
            <a:extLst>
              <a:ext uri="{FF2B5EF4-FFF2-40B4-BE49-F238E27FC236}">
                <a16:creationId xmlns:a16="http://schemas.microsoft.com/office/drawing/2014/main" id="{37DC2530-8EE4-2844-A66F-997255362858}"/>
              </a:ext>
            </a:extLst>
          </p:cNvPr>
          <p:cNvSpPr txBox="1"/>
          <p:nvPr/>
        </p:nvSpPr>
        <p:spPr>
          <a:xfrm>
            <a:off x="1903334" y="5841304"/>
            <a:ext cx="1217962" cy="284693"/>
          </a:xfrm>
          <a:prstGeom prst="rect">
            <a:avLst/>
          </a:prstGeom>
          <a:noFill/>
        </p:spPr>
        <p:txBody>
          <a:bodyPr wrap="none" lIns="22860" tIns="11430" rIns="22860" bIns="11430" rtlCol="0">
            <a:spAutoFit/>
          </a:bodyPr>
          <a:lstStyle/>
          <a:p>
            <a:r>
              <a:rPr lang="en-US" sz="1700" dirty="0" err="1">
                <a:latin typeface="Arial Narrow" panose="020B0604020202020204" pitchFamily="34" charset="0"/>
                <a:cs typeface="Arial Narrow" panose="020B0604020202020204" pitchFamily="34" charset="0"/>
              </a:rPr>
              <a:t>Ultem</a:t>
            </a:r>
            <a:r>
              <a:rPr lang="en-US" sz="1700" dirty="0">
                <a:latin typeface="Arial Narrow" panose="020B0604020202020204" pitchFamily="34" charset="0"/>
                <a:cs typeface="Arial Narrow" panose="020B0604020202020204" pitchFamily="34" charset="0"/>
              </a:rPr>
              <a:t> Spacers</a:t>
            </a:r>
          </a:p>
        </p:txBody>
      </p:sp>
      <p:sp>
        <p:nvSpPr>
          <p:cNvPr id="10" name="TextBox 9">
            <a:extLst>
              <a:ext uri="{FF2B5EF4-FFF2-40B4-BE49-F238E27FC236}">
                <a16:creationId xmlns:a16="http://schemas.microsoft.com/office/drawing/2014/main" id="{89022925-AD74-C341-84E9-0023E545F240}"/>
              </a:ext>
            </a:extLst>
          </p:cNvPr>
          <p:cNvSpPr txBox="1"/>
          <p:nvPr/>
        </p:nvSpPr>
        <p:spPr>
          <a:xfrm>
            <a:off x="5658508" y="5822044"/>
            <a:ext cx="2196157"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DRE and </a:t>
            </a:r>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-Cooler</a:t>
            </a:r>
          </a:p>
          <a:p>
            <a:r>
              <a:rPr lang="en-US" sz="1700" dirty="0">
                <a:latin typeface="Arial Narrow" panose="020B0604020202020204" pitchFamily="34" charset="0"/>
                <a:cs typeface="Arial Narrow" panose="020B0604020202020204" pitchFamily="34" charset="0"/>
              </a:rPr>
              <a:t>Radiator 274K – 289K </a:t>
            </a:r>
          </a:p>
        </p:txBody>
      </p:sp>
      <p:sp>
        <p:nvSpPr>
          <p:cNvPr id="11" name="TextBox 10">
            <a:extLst>
              <a:ext uri="{FF2B5EF4-FFF2-40B4-BE49-F238E27FC236}">
                <a16:creationId xmlns:a16="http://schemas.microsoft.com/office/drawing/2014/main" id="{31BAFFFD-35AE-A64C-BE27-89C53536F530}"/>
              </a:ext>
            </a:extLst>
          </p:cNvPr>
          <p:cNvSpPr txBox="1"/>
          <p:nvPr/>
        </p:nvSpPr>
        <p:spPr>
          <a:xfrm>
            <a:off x="164506" y="5833265"/>
            <a:ext cx="2249658" cy="80791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Teledyne H1RG</a:t>
            </a:r>
          </a:p>
          <a:p>
            <a:r>
              <a:rPr lang="en-US" sz="1700" dirty="0">
                <a:latin typeface="Arial Narrow" panose="020B0604020202020204" pitchFamily="34" charset="0"/>
                <a:cs typeface="Arial Narrow" panose="020B0604020202020204" pitchFamily="34" charset="0"/>
              </a:rPr>
              <a:t>IR Detector (~120 K) with Linear Variable Filters</a:t>
            </a:r>
          </a:p>
        </p:txBody>
      </p:sp>
      <p:sp>
        <p:nvSpPr>
          <p:cNvPr id="12" name="TextBox 11">
            <a:extLst>
              <a:ext uri="{FF2B5EF4-FFF2-40B4-BE49-F238E27FC236}">
                <a16:creationId xmlns:a16="http://schemas.microsoft.com/office/drawing/2014/main" id="{A467944E-0F7B-7047-B6CA-6DDECE1C07B2}"/>
              </a:ext>
            </a:extLst>
          </p:cNvPr>
          <p:cNvSpPr txBox="1"/>
          <p:nvPr/>
        </p:nvSpPr>
        <p:spPr>
          <a:xfrm>
            <a:off x="339382" y="5231372"/>
            <a:ext cx="810096" cy="546303"/>
          </a:xfrm>
          <a:prstGeom prst="rect">
            <a:avLst/>
          </a:prstGeom>
          <a:noFill/>
        </p:spPr>
        <p:txBody>
          <a:bodyPr wrap="square" lIns="22860" tIns="11430" rIns="22860" bIns="11430" rtlCol="0">
            <a:spAutoFit/>
          </a:bodyPr>
          <a:lstStyle/>
          <a:p>
            <a:r>
              <a:rPr lang="en-US" sz="1700" dirty="0">
                <a:latin typeface="Arial Narrow" panose="020B0604020202020204" pitchFamily="34" charset="0"/>
                <a:cs typeface="Arial Narrow" panose="020B0604020202020204" pitchFamily="34" charset="0"/>
              </a:rPr>
              <a:t>Optical Input</a:t>
            </a:r>
          </a:p>
        </p:txBody>
      </p:sp>
      <p:cxnSp>
        <p:nvCxnSpPr>
          <p:cNvPr id="13" name="Straight Arrow Connector 12">
            <a:extLst>
              <a:ext uri="{FF2B5EF4-FFF2-40B4-BE49-F238E27FC236}">
                <a16:creationId xmlns:a16="http://schemas.microsoft.com/office/drawing/2014/main" id="{00AF408B-F91E-BB4C-BA96-240611073918}"/>
              </a:ext>
            </a:extLst>
          </p:cNvPr>
          <p:cNvCxnSpPr>
            <a:cxnSpLocks/>
          </p:cNvCxnSpPr>
          <p:nvPr/>
        </p:nvCxnSpPr>
        <p:spPr>
          <a:xfrm flipH="1" flipV="1">
            <a:off x="5869656" y="4364771"/>
            <a:ext cx="1027455" cy="96542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D8515D82-FA9E-9C4D-B70F-AC47C51CF587}"/>
              </a:ext>
            </a:extLst>
          </p:cNvPr>
          <p:cNvCxnSpPr>
            <a:cxnSpLocks/>
          </p:cNvCxnSpPr>
          <p:nvPr/>
        </p:nvCxnSpPr>
        <p:spPr>
          <a:xfrm flipV="1">
            <a:off x="2357361" y="5469084"/>
            <a:ext cx="264358" cy="32160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70430FE-1B24-1341-A14D-E852C56F23DF}"/>
              </a:ext>
            </a:extLst>
          </p:cNvPr>
          <p:cNvCxnSpPr>
            <a:cxnSpLocks/>
          </p:cNvCxnSpPr>
          <p:nvPr/>
        </p:nvCxnSpPr>
        <p:spPr>
          <a:xfrm flipH="1" flipV="1">
            <a:off x="6294425" y="5196118"/>
            <a:ext cx="176479" cy="625926"/>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A748E11-FAAD-2D43-8C74-07BCBEDBFE48}"/>
              </a:ext>
            </a:extLst>
          </p:cNvPr>
          <p:cNvCxnSpPr>
            <a:cxnSpLocks/>
          </p:cNvCxnSpPr>
          <p:nvPr/>
        </p:nvCxnSpPr>
        <p:spPr>
          <a:xfrm flipV="1">
            <a:off x="1708551" y="4300582"/>
            <a:ext cx="1480686" cy="1490111"/>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38444E53-B21E-E847-800C-E43AC8B5CB20}"/>
              </a:ext>
            </a:extLst>
          </p:cNvPr>
          <p:cNvCxnSpPr>
            <a:cxnSpLocks/>
            <a:stCxn id="7" idx="2"/>
          </p:cNvCxnSpPr>
          <p:nvPr/>
        </p:nvCxnSpPr>
        <p:spPr>
          <a:xfrm flipH="1">
            <a:off x="3858230" y="2278901"/>
            <a:ext cx="993249" cy="462078"/>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58AB9C5-6C99-EA4A-9D8A-21BFE747952B}"/>
              </a:ext>
            </a:extLst>
          </p:cNvPr>
          <p:cNvCxnSpPr>
            <a:cxnSpLocks/>
          </p:cNvCxnSpPr>
          <p:nvPr/>
        </p:nvCxnSpPr>
        <p:spPr>
          <a:xfrm flipV="1">
            <a:off x="1016642" y="4795985"/>
            <a:ext cx="474094" cy="696998"/>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5F0F285F-A2D0-8249-B333-052FCFAEFD09}"/>
              </a:ext>
            </a:extLst>
          </p:cNvPr>
          <p:cNvSpPr txBox="1"/>
          <p:nvPr/>
        </p:nvSpPr>
        <p:spPr>
          <a:xfrm>
            <a:off x="1238029" y="1833997"/>
            <a:ext cx="1345818" cy="28469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OBOX (&lt;200 K)</a:t>
            </a:r>
          </a:p>
        </p:txBody>
      </p:sp>
      <p:cxnSp>
        <p:nvCxnSpPr>
          <p:cNvPr id="20" name="Straight Arrow Connector 19">
            <a:extLst>
              <a:ext uri="{FF2B5EF4-FFF2-40B4-BE49-F238E27FC236}">
                <a16:creationId xmlns:a16="http://schemas.microsoft.com/office/drawing/2014/main" id="{9A009DFD-FA06-CC41-B1FB-0769444E9939}"/>
              </a:ext>
            </a:extLst>
          </p:cNvPr>
          <p:cNvCxnSpPr>
            <a:cxnSpLocks/>
          </p:cNvCxnSpPr>
          <p:nvPr/>
        </p:nvCxnSpPr>
        <p:spPr>
          <a:xfrm>
            <a:off x="2177422" y="2092767"/>
            <a:ext cx="188849" cy="1359153"/>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F36ABCE-AAC5-2C48-A0E3-8B63A13E1198}"/>
              </a:ext>
            </a:extLst>
          </p:cNvPr>
          <p:cNvSpPr txBox="1"/>
          <p:nvPr/>
        </p:nvSpPr>
        <p:spPr>
          <a:xfrm>
            <a:off x="7404679" y="3820763"/>
            <a:ext cx="1321752" cy="207749"/>
          </a:xfrm>
          <a:prstGeom prst="rect">
            <a:avLst/>
          </a:prstGeom>
          <a:noFill/>
        </p:spPr>
        <p:txBody>
          <a:bodyPr wrap="square" lIns="22860" tIns="11430" rIns="22860" bIns="11430" rtlCol="0">
            <a:spAutoFit/>
          </a:bodyPr>
          <a:lstStyle/>
          <a:p>
            <a:endParaRPr lang="en-US" sz="1200" dirty="0">
              <a:latin typeface="Arial Narrow" panose="020B0604020202020204" pitchFamily="34" charset="0"/>
              <a:cs typeface="Arial Narrow" panose="020B0604020202020204" pitchFamily="34" charset="0"/>
            </a:endParaRPr>
          </a:p>
        </p:txBody>
      </p:sp>
      <p:sp>
        <p:nvSpPr>
          <p:cNvPr id="23" name="TextBox 22">
            <a:extLst>
              <a:ext uri="{FF2B5EF4-FFF2-40B4-BE49-F238E27FC236}">
                <a16:creationId xmlns:a16="http://schemas.microsoft.com/office/drawing/2014/main" id="{7FC759FF-4185-FF47-9D62-51C32BAFEBEC}"/>
              </a:ext>
            </a:extLst>
          </p:cNvPr>
          <p:cNvSpPr txBox="1"/>
          <p:nvPr/>
        </p:nvSpPr>
        <p:spPr>
          <a:xfrm>
            <a:off x="4551774" y="5785159"/>
            <a:ext cx="1043065" cy="546303"/>
          </a:xfrm>
          <a:prstGeom prst="rect">
            <a:avLst/>
          </a:prstGeom>
          <a:noFill/>
        </p:spPr>
        <p:txBody>
          <a:bodyPr wrap="none" lIns="22860" tIns="11430" rIns="22860" bIns="11430" rtlCol="0">
            <a:spAutoFit/>
          </a:bodyPr>
          <a:lstStyle/>
          <a:p>
            <a:r>
              <a:rPr lang="en-US" sz="1700" dirty="0">
                <a:latin typeface="Arial Narrow" panose="020B0604020202020204" pitchFamily="34" charset="0"/>
                <a:cs typeface="Arial Narrow" panose="020B0604020202020204" pitchFamily="34" charset="0"/>
              </a:rPr>
              <a:t>Cold Finger </a:t>
            </a:r>
          </a:p>
          <a:p>
            <a:r>
              <a:rPr lang="en-US" sz="1700" dirty="0">
                <a:latin typeface="Arial Narrow" panose="020B0604020202020204" pitchFamily="34" charset="0"/>
                <a:cs typeface="Arial Narrow" panose="020B0604020202020204" pitchFamily="34" charset="0"/>
              </a:rPr>
              <a:t>Assembly</a:t>
            </a:r>
          </a:p>
        </p:txBody>
      </p:sp>
      <p:cxnSp>
        <p:nvCxnSpPr>
          <p:cNvPr id="24" name="Straight Arrow Connector 23">
            <a:extLst>
              <a:ext uri="{FF2B5EF4-FFF2-40B4-BE49-F238E27FC236}">
                <a16:creationId xmlns:a16="http://schemas.microsoft.com/office/drawing/2014/main" id="{7B3F0837-780B-124C-A313-99CB7821BCFE}"/>
              </a:ext>
            </a:extLst>
          </p:cNvPr>
          <p:cNvCxnSpPr>
            <a:cxnSpLocks/>
          </p:cNvCxnSpPr>
          <p:nvPr/>
        </p:nvCxnSpPr>
        <p:spPr>
          <a:xfrm flipH="1" flipV="1">
            <a:off x="4488105" y="4998052"/>
            <a:ext cx="237950" cy="82872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93586C7-0C98-6040-85EE-5AC77D1F7BF1}"/>
              </a:ext>
            </a:extLst>
          </p:cNvPr>
          <p:cNvSpPr txBox="1"/>
          <p:nvPr/>
        </p:nvSpPr>
        <p:spPr>
          <a:xfrm>
            <a:off x="6433" y="2130026"/>
            <a:ext cx="1168178"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Secondary</a:t>
            </a:r>
          </a:p>
          <a:p>
            <a:pPr algn="ctr"/>
            <a:r>
              <a:rPr lang="en-US" sz="1700" dirty="0">
                <a:latin typeface="Arial Narrow" panose="020B0604020202020204" pitchFamily="34" charset="0"/>
                <a:cs typeface="Arial Narrow" panose="020B0604020202020204" pitchFamily="34" charset="0"/>
              </a:rPr>
              <a:t>Mirror</a:t>
            </a:r>
          </a:p>
        </p:txBody>
      </p:sp>
      <p:cxnSp>
        <p:nvCxnSpPr>
          <p:cNvPr id="26" name="Straight Arrow Connector 25">
            <a:extLst>
              <a:ext uri="{FF2B5EF4-FFF2-40B4-BE49-F238E27FC236}">
                <a16:creationId xmlns:a16="http://schemas.microsoft.com/office/drawing/2014/main" id="{63AE319F-47C1-E146-B626-98124859B1A9}"/>
              </a:ext>
            </a:extLst>
          </p:cNvPr>
          <p:cNvCxnSpPr>
            <a:cxnSpLocks/>
          </p:cNvCxnSpPr>
          <p:nvPr/>
        </p:nvCxnSpPr>
        <p:spPr>
          <a:xfrm>
            <a:off x="956208" y="2697048"/>
            <a:ext cx="1062997" cy="118084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E4F1F2E-DA71-1C46-9C09-21D13CF7D432}"/>
              </a:ext>
            </a:extLst>
          </p:cNvPr>
          <p:cNvSpPr txBox="1"/>
          <p:nvPr/>
        </p:nvSpPr>
        <p:spPr>
          <a:xfrm>
            <a:off x="-63" y="3961381"/>
            <a:ext cx="1168178" cy="1069524"/>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Adjustable</a:t>
            </a:r>
          </a:p>
          <a:p>
            <a:pPr algn="ctr"/>
            <a:r>
              <a:rPr lang="en-US" sz="1700" dirty="0">
                <a:latin typeface="Arial Narrow" panose="020B0604020202020204" pitchFamily="34" charset="0"/>
                <a:cs typeface="Arial Narrow" panose="020B0604020202020204" pitchFamily="34" charset="0"/>
              </a:rPr>
              <a:t>Field</a:t>
            </a:r>
          </a:p>
          <a:p>
            <a:pPr algn="ctr"/>
            <a:r>
              <a:rPr lang="en-US" sz="1700" dirty="0">
                <a:latin typeface="Arial Narrow" panose="020B0604020202020204" pitchFamily="34" charset="0"/>
                <a:cs typeface="Arial Narrow" panose="020B0604020202020204" pitchFamily="34" charset="0"/>
              </a:rPr>
              <a:t>Stop</a:t>
            </a:r>
          </a:p>
          <a:p>
            <a:pPr algn="ctr"/>
            <a:r>
              <a:rPr lang="en-US" sz="1700" dirty="0">
                <a:latin typeface="Arial Narrow" panose="020B0604020202020204" pitchFamily="34" charset="0"/>
                <a:cs typeface="Arial Narrow" panose="020B0604020202020204" pitchFamily="34" charset="0"/>
              </a:rPr>
              <a:t>(AFS)</a:t>
            </a:r>
          </a:p>
        </p:txBody>
      </p:sp>
      <p:cxnSp>
        <p:nvCxnSpPr>
          <p:cNvPr id="28" name="Straight Arrow Connector 27">
            <a:extLst>
              <a:ext uri="{FF2B5EF4-FFF2-40B4-BE49-F238E27FC236}">
                <a16:creationId xmlns:a16="http://schemas.microsoft.com/office/drawing/2014/main" id="{500B8599-B8D7-A149-BCB6-BBFB8EFFB9AB}"/>
              </a:ext>
            </a:extLst>
          </p:cNvPr>
          <p:cNvCxnSpPr>
            <a:cxnSpLocks/>
          </p:cNvCxnSpPr>
          <p:nvPr/>
        </p:nvCxnSpPr>
        <p:spPr>
          <a:xfrm>
            <a:off x="956208" y="4391727"/>
            <a:ext cx="1638811" cy="180350"/>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C39BB112-138C-7644-A075-548B418DA4D0}"/>
              </a:ext>
            </a:extLst>
          </p:cNvPr>
          <p:cNvSpPr txBox="1"/>
          <p:nvPr/>
        </p:nvSpPr>
        <p:spPr>
          <a:xfrm>
            <a:off x="2681619" y="5786109"/>
            <a:ext cx="2196157" cy="54630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Primary Mirror</a:t>
            </a:r>
          </a:p>
          <a:p>
            <a:pPr algn="ctr"/>
            <a:r>
              <a:rPr lang="en-US" sz="1700" dirty="0">
                <a:latin typeface="Arial Narrow" panose="020B0604020202020204" pitchFamily="34" charset="0"/>
                <a:cs typeface="Arial Narrow" panose="020B0604020202020204" pitchFamily="34" charset="0"/>
              </a:rPr>
              <a:t>(Obscured)</a:t>
            </a:r>
          </a:p>
        </p:txBody>
      </p:sp>
      <p:cxnSp>
        <p:nvCxnSpPr>
          <p:cNvPr id="30" name="Straight Arrow Connector 29">
            <a:extLst>
              <a:ext uri="{FF2B5EF4-FFF2-40B4-BE49-F238E27FC236}">
                <a16:creationId xmlns:a16="http://schemas.microsoft.com/office/drawing/2014/main" id="{1C20D676-F3A0-0C49-A01E-CB1D410D84F4}"/>
              </a:ext>
            </a:extLst>
          </p:cNvPr>
          <p:cNvCxnSpPr>
            <a:cxnSpLocks/>
          </p:cNvCxnSpPr>
          <p:nvPr/>
        </p:nvCxnSpPr>
        <p:spPr>
          <a:xfrm flipV="1">
            <a:off x="3768912" y="5080484"/>
            <a:ext cx="21573" cy="679699"/>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E4577DAE-7548-A94D-A393-B9C864F694DA}"/>
              </a:ext>
            </a:extLst>
          </p:cNvPr>
          <p:cNvSpPr txBox="1"/>
          <p:nvPr/>
        </p:nvSpPr>
        <p:spPr>
          <a:xfrm>
            <a:off x="18079" y="3037494"/>
            <a:ext cx="1168178" cy="284693"/>
          </a:xfrm>
          <a:prstGeom prst="rect">
            <a:avLst/>
          </a:prstGeom>
          <a:noFill/>
        </p:spPr>
        <p:txBody>
          <a:bodyPr wrap="square" lIns="22860" tIns="11430" rIns="22860" bIns="11430" rtlCol="0">
            <a:spAutoFit/>
          </a:bodyPr>
          <a:lstStyle/>
          <a:p>
            <a:pPr algn="ctr"/>
            <a:r>
              <a:rPr lang="en-US" sz="1700" dirty="0">
                <a:latin typeface="Arial Narrow" panose="020B0604020202020204" pitchFamily="34" charset="0"/>
                <a:cs typeface="Arial Narrow" panose="020B0604020202020204" pitchFamily="34" charset="0"/>
              </a:rPr>
              <a:t>Outer Door</a:t>
            </a:r>
          </a:p>
        </p:txBody>
      </p:sp>
      <p:cxnSp>
        <p:nvCxnSpPr>
          <p:cNvPr id="33" name="Straight Arrow Connector 32">
            <a:extLst>
              <a:ext uri="{FF2B5EF4-FFF2-40B4-BE49-F238E27FC236}">
                <a16:creationId xmlns:a16="http://schemas.microsoft.com/office/drawing/2014/main" id="{5520C042-FB31-014A-BA05-794A639A87AA}"/>
              </a:ext>
            </a:extLst>
          </p:cNvPr>
          <p:cNvCxnSpPr>
            <a:cxnSpLocks/>
          </p:cNvCxnSpPr>
          <p:nvPr/>
        </p:nvCxnSpPr>
        <p:spPr>
          <a:xfrm>
            <a:off x="862797" y="3276379"/>
            <a:ext cx="432360" cy="601516"/>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C5D32A6E-5050-7346-B44E-D64CBF2F5875}"/>
              </a:ext>
            </a:extLst>
          </p:cNvPr>
          <p:cNvSpPr txBox="1"/>
          <p:nvPr/>
        </p:nvSpPr>
        <p:spPr>
          <a:xfrm>
            <a:off x="6809941" y="4532123"/>
            <a:ext cx="1239510" cy="546303"/>
          </a:xfrm>
          <a:prstGeom prst="rect">
            <a:avLst/>
          </a:prstGeom>
          <a:noFill/>
        </p:spPr>
        <p:txBody>
          <a:bodyPr wrap="square" lIns="22860" tIns="11430" rIns="22860" bIns="11430" rtlCol="0">
            <a:spAutoFit/>
          </a:bodyPr>
          <a:lstStyle/>
          <a:p>
            <a:r>
              <a:rPr lang="en-US" sz="1700" dirty="0" err="1">
                <a:latin typeface="Arial Narrow" panose="020B0604020202020204" pitchFamily="34" charset="0"/>
                <a:cs typeface="Arial Narrow" panose="020B0604020202020204" pitchFamily="34" charset="0"/>
              </a:rPr>
              <a:t>Cryo</a:t>
            </a:r>
            <a:r>
              <a:rPr lang="en-US" sz="1700" dirty="0">
                <a:latin typeface="Arial Narrow" panose="020B0604020202020204" pitchFamily="34" charset="0"/>
                <a:cs typeface="Arial Narrow" panose="020B0604020202020204" pitchFamily="34" charset="0"/>
              </a:rPr>
              <a:t> Cooler Electronics</a:t>
            </a:r>
          </a:p>
        </p:txBody>
      </p:sp>
      <p:cxnSp>
        <p:nvCxnSpPr>
          <p:cNvPr id="21" name="Straight Arrow Connector 20">
            <a:extLst>
              <a:ext uri="{FF2B5EF4-FFF2-40B4-BE49-F238E27FC236}">
                <a16:creationId xmlns:a16="http://schemas.microsoft.com/office/drawing/2014/main" id="{73729B9E-75AC-8C4C-9038-86B4E3EFD9D0}"/>
              </a:ext>
            </a:extLst>
          </p:cNvPr>
          <p:cNvCxnSpPr>
            <a:cxnSpLocks/>
          </p:cNvCxnSpPr>
          <p:nvPr/>
        </p:nvCxnSpPr>
        <p:spPr>
          <a:xfrm flipH="1">
            <a:off x="6294425" y="2929670"/>
            <a:ext cx="407107" cy="561693"/>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BCA87E05-D009-8B4E-BB78-830E7155D9D7}"/>
              </a:ext>
            </a:extLst>
          </p:cNvPr>
          <p:cNvPicPr>
            <a:picLocks noChangeAspect="1"/>
          </p:cNvPicPr>
          <p:nvPr/>
        </p:nvPicPr>
        <p:blipFill>
          <a:blip r:embed="rId3"/>
          <a:stretch>
            <a:fillRect/>
          </a:stretch>
        </p:blipFill>
        <p:spPr>
          <a:xfrm>
            <a:off x="6701532" y="2173079"/>
            <a:ext cx="848775" cy="2322558"/>
          </a:xfrm>
          <a:prstGeom prst="rect">
            <a:avLst/>
          </a:prstGeom>
        </p:spPr>
      </p:pic>
      <p:pic>
        <p:nvPicPr>
          <p:cNvPr id="36" name="Picture 35">
            <a:extLst>
              <a:ext uri="{FF2B5EF4-FFF2-40B4-BE49-F238E27FC236}">
                <a16:creationId xmlns:a16="http://schemas.microsoft.com/office/drawing/2014/main" id="{EB1EC405-A76A-C24F-9BBE-4DBCBAF7CF4D}"/>
              </a:ext>
            </a:extLst>
          </p:cNvPr>
          <p:cNvPicPr/>
          <p:nvPr/>
        </p:nvPicPr>
        <p:blipFill rotWithShape="1">
          <a:blip r:embed="rId4"/>
          <a:srcRect l="64822" t="5768" r="6393" b="60496"/>
          <a:stretch/>
        </p:blipFill>
        <p:spPr bwMode="auto">
          <a:xfrm>
            <a:off x="6809941" y="166623"/>
            <a:ext cx="2146739" cy="15221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6173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0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 name="AutoShape 2" descr="data:image/pjpeg;base64,/9j/4AAQSkZJRgABAQEAYABgAAD/2wBDAAEBAQEBAQEBAQEBAQEBAQEBAQEBAQEBAQEBAQEBAQEBAQEBAQEBAQEBAQEBAQEBAQEBAQEBAQEBAQEBAQEBAQH/2wBDAQEBAQEBAQEBAQEBAQEBAQEBAQEBAQEBAQEBAQEBAQEBAQEBAQEBAQEBAQEBAQEBAQEBAQEBAQEBAQEBAQEBAQH/wAARCABAAE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Rvx14Q0XT/iF8X9Ek/aC/tiy8OeFdR1Xw74itpfEE0HjHXFaJovBlovmytaS20889rLcXkkMAOmtcwQvAy7U8X6L4T8P65eS6J+0bqniGO1+D/g/xdpN6IvEcVvrHi22Ghz3XwzkS4aOZG8P285gtr6WJbQHTFie2tSkgtfoX4/fs2W37KPj/wCJmjfErwZqXjvwx450bxDY/BjxpZ6g2mWGmeILnU4biHU9WjiglFzq2g6ebq2vNHeaKK5M0d2iS21yklr4Z42vvhtr/iDwhD4N+CmvaDFrnwx8K+CLXw5Pd3eo6vefEvUtI0y3ufG2kxPaxSvHrevrOtpp9vC0VxaTMLeGB5ltoP2fC4SVehhq2HxONr4dYelUhjKdPKaeHn7CeBdapJTSrU5pTqqpBQj7Oca6ahGFJr5mpO86lKrRoRlOcoSoSnjJ1LVo4iMIKz5Jwlam4ybk5QdPdykn9u+AdMvvE+jaTrNtqV6YtW0+1v4Wiu7kRj7RAkjnLODhWLIdwXbg7sHOPs74V6H4S8FW8F/qOg6j8QvFerWUd1o0UvmXtoVkkmaB9Bt5rhUu3hmsZ1OponzzWd2LadrL/j4+WP2N7O8uPh3H4X1FJIda8L6td6BqKXFuz3elQzyvI8k1nMqvvsS2oAwTrnfZtG4AGK/rf/Zl+LH7OnwmtPAHw/1HUtJsvEuraU2heHbCLw/Fqt5Yyafa29klpeNHG1zptvLYNZRpfXC2mmuHSze8Z50gb4Lxm8QcXlmF4ZwmQfvcv4gweLx+Jx9Co6DrUMHiJ4J0oVY2qKlDEUKvtbOMavLFOXIpRf0ngp4I0J5/xzheMb5XnHB+Py3L8HleIowxPs6mb4LC5vh6sqcpug69fL8bhZ0H+8lRdRpx9pKLX5ceJvHPjv4i/B+4svEv7Lmt6hdWulSWmlazqmtabBoktyVmeLWHtdStTqJu1cpvns72G4+YwW8sUbyB/wAhfjB4F8NTRWF54Ev9bs44tLsrfxJpWqX90l/pPimCCNNZtpLVys1rEL3zDBbytOVgaGZLiWC4gkb+uH9qb45fCO41F/h6NaQa9pYaTxBbx6TKllo14unxXj6dqdzE08cGpYuYp10yFrm6iiJlmh8kxs/8zPxh8Jfbv2gpJtDhln0HXfDF/wCJtYNtbiS2LxGx0az1G9ZU22yTJBYRIXOJ5oieGiNfnfg1x/nn+vmV5Jirf2RnGLo4RUPa1JUZyxVSGHjUXtqs4e3hVqxqRnT9nKbpulZxnY/Q/pD+E/C+H8NszzzLatStn2S4StiquIlSoLE0Vg6TxTj/ALPRp1I4edOlKnUpTc1TjUdTmU6ev5F/HS91DQPCkFjFqN5Hd6jfRWbMl/dCUxW266uH/wBaPkzFFGzcEeaB3wPKfhx+zf8AtK/EbQIPiP4P8K+Ktc8Hz66lhaatDrtpCt3PYXcEd3BZ2l3q1vfXTRTTeSRBayBnSRVLFHC/pRa/s06Z+0D8e9a0vxHdz6V8KPgx4UtvEXjy9s8282raz4gvLePSfB2n3bL5NnqOtiTT1lu23mwsBczKvnvBu3NQ/bf+EfwVnsfg14N+CfiOx0TSPi5qOnT3WleJ9P08RS2mr+H9CvbbQ9LuPD73aiH+z9QWyku9Ttrm4uZkvLlIJpJ42/ZfE/imrhOIq2QcOYKGY5jl6i8xlOkp4fCU5Um3ScYYjDTlivedXlU2oU+W0as5SjS/BvB3hStiOC6XEGdVa2DwOMjUxNCdO7lWl9Zw+Ho1ZOUans8M4ywsOfld6tVJuCcZT/WzWPBPwl/4KBfs86tZ6bfwfZ9S1hxbTt5b6/8AD3x9ZwahHbG9tlYOslpcyrHcRqwt9Y0a7YwyGK5R0/E7wT4y1jwF+1P4Svv2t/D8Wp6n8FtM8MfC/SRBptvo9v4Xh8D2SaF4O8Z/Y7a0g/t21sYYxrcFxchmuIbwapaP/o1laJ03wN+L3xG/YN/ad1bSfHljqdj4duPE/wDY/wAQvDkZeW01XRJ7uWTTPFGjggQX02nF/wC0dJvIcG6tnu9PLRNczLH+vH7ZP7Imi/tefDbR/iv8JJ9OvfiPpfhCLUdBvLNovsfxG8KXK3F1b6RLcjav9oJE3m+H7qc7Vmml0248uK6Ett+RYHijNaeSYvAYOUI4rnkpOUE8RRo1fZxxiwbaXs/rsaVOliqaT5oU3Fcrmm/7exPhVwNwz4k5XPi6dXHeHfFWVVYcPZ5RxPJhMDmGKoJYCea16Xu1f7MnXdXD1+aNK1bDY2op06OIpx9G0n9m/wAP6Z+0zdfHfwBDZP4b8bw+GvE3jLw7EqNp17c3K22pWXiaxVFMJttUtrjV9L1+IIyyXM9rfortPeEfqX4B174eR+CtL/sLwXqD+K5Da2epXdro8hvrnzpNOstUm0WEyxvqzvoltZyxzQ+UtxZW9j9nkupDBb1+BP8AwSx/a8vr/wARaT+zj8X5xZ+JvDek6h4S8GXmrB7XUNSstCvZRJ4N1WO52k61oSAf2dvVbm4sIJrSZDcaerz/ALd+M9T8AfD/AF/wdovxUt7C00C71n/hLPh14u1BY1t9A8QWfmWes6VJfCaGSyW70jV4pIJRNEtzpQudKhhuI7aVD5/E+VS4k4Cy3PcLGdR8G5li8BmmGp+9WoZVxDWpYvD14rm1oYfNo4yEo2dv7QjUTSUkeFl2Jzfw18Zc04K4n+rzqcXZDkeJ4dzfFXeEzHEcM4SWDw1T26Vqs8Vw+8soxqOTdOOTfVajlVpxcuCg134aarc/EnR/i58NtcuoL7xNrfiLQrPWtDiXU7y2muNVt0voNKuZbjVIpbuC8T90Y4tSCXklpJagecJvinWdF0HxDqfxZuW0X/hHbK10rwpDAuoWhttS07w7YWWoaoJpVaMzQRSxzySS2006+UL3dJCsm+vdvjB8ffgB4W+IOp+J/CsWg+L/ABxqfhO68MaSvhiztZG0yx1SBpNQv1uhNdRaRf3No72HzpbyrMXuLsC0hLx/lZ+1r+1H8Qvg38PfE/hHxHZafP41/an8N/EXVLLTY0vbPxL4PWa20HQPCupW6SOLN/D2p6a3iyCzs3trXUILmz0ryJXC3lqnjeDWQYbEeIWTZli/rOHynh7E4bNalepSlKj9ZwWKpV8sou8oxpwxeYUqUFJ392NSfJKmqko4fSC4rxMfD/PMlwcMrxee8SYTGZOqeEmoTeHzbA1sLmdTn5L1KmCy3EVqjhHlSlOnB1I1XCM7EHj3w3+z/wDsX+K/jpNo2n3Xi/xpLe/GHRbyW9eDURrPj/xBqvhz4caTfWKRI11olt4K0PwvfvC9y0LvZ3TG2cgvX4afBb4gfDfR/GvhTxT8ePD9145svEVtrWsFIoluLo+Ltf1+G/TVGUzWxhuZxFqEEN7HKsmn3d3FeRlDB5kf6eftd6ZrfjX9jj4H+D9FsL23bxhq37O/heFissNvsvPhUNG8OyMZrUiSxgv5ZrqeO3LxGYyIJ0uHm2+5aT/wTc+D/in4ffBLwemjWdhqNu/iuwHjWxd/+Et1fU9Cu7ki61W+L/ZbeCG6aKK101bSaKMAzTM8Ugtx4nF3jHwlwBmqzji+ePrZhxfxJmksTLL4QrV8HhFSlWqYmsnVpNQWIxmIgqdLnrVoRgoxdPDpr5Hh3hXF1+G8x4byijThh8Bwpw9l2XOvUlGhD2ePyzHThTjy1FepTy+hFNcqpylKUnz1JX+o/wBsT9n/AMJftffChfFngJdGvfHmnXn9s/DbxDYzQeTr9gbRr268Oz3yYSSw1WO2nNp9obbp+r+XIxgR71H+LP8AgnT+3Uf2eNQ1T4HfH29vtG8DWV5qiaNq+rW95NdfDvWNNv5Z9T0LUrWKCfUF0W/mSZIreGCWbTdWbZHA0F9KLfxL9g79rTVPg78TV+CvxGv5LTwBr3i7ULGzfWWaH/hA/Fkup3Fu7H7QQbPS9WaWWx1SCQrFaXkkWoAQr9vaej/wVj0/wHpPx/8ADcXhPT0sfFXiPwlN4o+IDWb4sL+7uNZvdN0G5khVQsepSaZpvn6hKrH7VFLplxIglZpJftMrwazLGYWvhZvD1aVVxx0b8z5I3bkr35vaL92nLrJPWVPX9Rz/ADmXh7wtxN4d8aYCfE+RZrlv9qeH+Zxfs5YXMq08P7K1b3vq8MHzzxGIpUL+/CtRSlhsz548P+2h8avgF4y+Plx8Vv2fb3xZY6jNrb61qerw6enhnT77XLVo5LLxFoEs066zY30gRnvprvTLSSSa1t7qOIXD3Lv9hfBz9t74vftAaF4m+Iv7UMl74k+BXwr8N+GfAnhS20HR9H07Tbn4javqemI+oapPNd6TNqGpnwHovirWtW1uXV3l0NltbjRdOtU1Iafcfgfqss0/lWEe0yXd55C4C/JGreUfmxuwX3s3Iwq81+8Pwg8MXFl4J/ZH+C+j2FvcaBpHxB+Hfi3xtpuoW6jTfEnxQ8VeK9H8R6rb+ItHNlcHxKNG8Kv4f+HkUDTNp2mXVnBd3v2aLU2N59vKGWZNgM0wnJUhQz6nHLsXRhVqNY2VZyVN1oKpBezwblUxcfZ+zftacOSUakoyX5NlGN418Tsw4awuYY6OPwXhvg6+bZdUr4fA06uVZdhFRVXD0MW8JUxFapj3Tw2XKOKlilDCuclSlRoSpv8AdfwL8C/2S/gv+zeP209dtPEXi/w/a/DDR/ihc33iWK6tLHTP7V0qxvNJ8ORR6/dS32t+LbzUr2y8P2dje3lzYnxDcQpZadZzuWT+Q/48fHTxN8fvjd4z+P3jY2ses6rLcnw/o32jfpXhLTbaOSDw/wCGdGjlWJHt9Ks1gtbciON72cz6ldI95e3Dt+7X/Bdz9uSLx54y0r9ir4WXKWHwy+EGprrnxHNg6xW+ufEWa0V9N8KGK2CwHRPhzY3U6CzV3T/hJNSure8i+1+GLCRP5ltZuIn1eC3tLaG6lhRzcXEsKbbdJUPlwKfmPnyyKsqBWylspkm2m4hWT6aVDA5ZhqWWZVhaeFwmFlFyUb8+IxEVGH1jEVG51K9ZRSj7SvVqVFZqVSXKrfj88Vjs3xtfN80xFTE4vEuXsXNrkwuFlP2iw+GpwjSpUKSlL4KFKlSbScacXKSf274V/aau49I0Lw94yv5dZ0jw74k8GeK7CxnuY5THqHgad59At3uplnvFsbTzbm2azt7iCM207ouyQRyJ+r/7K/7ZfwX1d/D2j+JNd/4RzU9J8U/ELxRbXGqvD/ZN0nix9IurbQLK6ExngvIbi3v4LdLqFLebzraJbr7VcJbH+c6LTPKhaa5+ZiBuCrxknaEVdvLEnCjgkkKM54guJBYCzG8Iv2u3kdUJ+aXzlwCwPzeWG2h9vO5ioAfaPyDxF8HuDfEfDL+2cHLB5lh4ylgM6y6SoYzCVuWbhVlSalg8Zyzqym44qhVle0qdSlNRnH7DIOM884fm44bELEYWryQr4PFfvKdWnDlUacamlajaMVGPspxjbSUJx90/WP8Abg/Z40zxZ4VtfjT4H00J4x0Y58bWOlwhj4k0SH7Qh1xreAHdqeiQwo97cIpkudLVpJ95s42P5Pa1408T/EDxFfa/4u1m/wBd1Ox0/SdBtb/Up3uJ00jRdMs9H020id+THb2Om20RYjzJHWSeZ5J5ZZZPrX4c/tj+NvCnwt+JXgTXf7Wk8UaHo+u2Hw11xrG7muxPqzzaBFp14WQ+bLoEV9Jq1hNKDusrGe2mLfZ7dJPgTwt/a91bz28mn6j58S26STSWd0FuJI4iJJo90SOQzn5tyo4bcGQMMH6Th6hQliauYw/dyrUvYOlayc04TqSu7fE+VqyV3q9ZNL6/jnPc9wvDuWeH+ccmNp5JmUs1y3NnP2lSpluJwjoYXCQcoucaFJyq+66n7uUY4dx5cNTa6/wDoB8W/EPwroZUMmp6rZ28gaOWULDqF9DBcOYoFad/JtLi4uDHEhlZYWMal8Y/en/hY+hfs46VpPxMTQ9HkuvDview8b+DdL1KFLm01zxtZT3Wr6FY3VtANV1N4LHUrWwt7w3OtppVlceCdSW+k1HxBORH+Lf7PtvqWm/E3Qr1dG1e8lBlsora2s79zdC/0u80u6sJo7WSyupbbVLXVX0x4be9sXmkuoomvLaNpJF+r/2oPFV9fa14e+HdhY3K6V4K06B7swW0kkepaveW6SC9M8fmJe29xbudXsplZoITr97FYk2PkMxjoVMfxHlmEjpRwahjai5tL06sKsmot73p4ek73vGvLTRH13AmY4HhLwe46zyfL/anENefDmCTup/7Rhfq1L2copyi6EcVmWOldqMnhaSvGbi38teNvFms61qWt+KPEF9c614l8Tatf6vql/eymS81bXNZu7i/vbu8n++8t3dy3F5fT4LBPtE+0sAp5PS7QKqzTqC7uZJJCMPNMf8AWSuOcFugRcrFEEij2oiKNB7O+vZTeNpd88SBltFezk2+Ucbp1MkY5uWVWUhiPISDhHaWsPUptXtUkmawvkEEchCi1Yrjy3OCApGTgAYBbJGOc5+0lKOrk1ZLTf5t+flp+J/OiVk1HTZLTbRWSXkrJGxd30ao8hIMFsDnHO6dk4Xgg/JG2e4ZpgeDGK8q13X1kl0xQjRzXmr2McUblAGijnjmkdUQl1j4i3s33kkQgEMuWW0/ibUNOgik07Uba3MT3148lncGQmdmmCAbAeI3XK5VsuIf3bqSnFx6dq9xq1rq11p2oEHUbOGwha0uG2x/a4/JGBEP9Y+bqd8ANxwF2qOHEV04e7f3kr3v1td6626LvsaQi+dX1cbadG9N7aO7+X5n/9k="/>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p:cNvSpPr txBox="1"/>
          <p:nvPr/>
        </p:nvSpPr>
        <p:spPr>
          <a:xfrm>
            <a:off x="6633531" y="6089120"/>
            <a:ext cx="1350050" cy="20774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prstClr val="black"/>
                </a:solidFill>
                <a:effectLst/>
                <a:uLnTx/>
                <a:uFillTx/>
                <a:latin typeface="Arial"/>
                <a:ea typeface="+mn-ea"/>
                <a:cs typeface="Arial"/>
              </a:rPr>
              <a:t>LVF – Linear Variable Filter</a:t>
            </a:r>
          </a:p>
        </p:txBody>
      </p:sp>
      <p:grpSp>
        <p:nvGrpSpPr>
          <p:cNvPr id="9" name="Group 8"/>
          <p:cNvGrpSpPr/>
          <p:nvPr/>
        </p:nvGrpSpPr>
        <p:grpSpPr>
          <a:xfrm>
            <a:off x="3190068" y="1112342"/>
            <a:ext cx="5344331" cy="4924944"/>
            <a:chOff x="3835346" y="1790106"/>
            <a:chExt cx="3707460" cy="3629025"/>
          </a:xfrm>
        </p:grpSpPr>
        <p:pic>
          <p:nvPicPr>
            <p:cNvPr id="15" name="Picture 14" descr="Graphical user interface&#10;&#10;Description automatically generated with medium confidence">
              <a:extLst>
                <a:ext uri="{FF2B5EF4-FFF2-40B4-BE49-F238E27FC236}">
                  <a16:creationId xmlns:a16="http://schemas.microsoft.com/office/drawing/2014/main" id="{28ADA4E0-2D19-9C48-95B1-215A5302BB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5346" y="1790106"/>
              <a:ext cx="3660637" cy="3629025"/>
            </a:xfrm>
            <a:prstGeom prst="rect">
              <a:avLst/>
            </a:prstGeom>
          </p:spPr>
        </p:pic>
        <p:sp>
          <p:nvSpPr>
            <p:cNvPr id="35" name="TextBox 34">
              <a:extLst>
                <a:ext uri="{FF2B5EF4-FFF2-40B4-BE49-F238E27FC236}">
                  <a16:creationId xmlns:a16="http://schemas.microsoft.com/office/drawing/2014/main" id="{F23A4C7D-7EE7-1242-977D-3B7CFA3758DD}"/>
                </a:ext>
              </a:extLst>
            </p:cNvPr>
            <p:cNvSpPr txBox="1"/>
            <p:nvPr/>
          </p:nvSpPr>
          <p:spPr>
            <a:xfrm>
              <a:off x="6966768" y="3041143"/>
              <a:ext cx="510461" cy="3000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Calibri"/>
                  <a:ea typeface="+mn-ea"/>
                  <a:cs typeface="+mn-cs"/>
                </a:rPr>
                <a:t>LVF2</a:t>
              </a:r>
            </a:p>
          </p:txBody>
        </p:sp>
        <p:sp>
          <p:nvSpPr>
            <p:cNvPr id="36" name="TextBox 35">
              <a:extLst>
                <a:ext uri="{FF2B5EF4-FFF2-40B4-BE49-F238E27FC236}">
                  <a16:creationId xmlns:a16="http://schemas.microsoft.com/office/drawing/2014/main" id="{E6D39C56-899C-4441-ACF8-C3D714094F15}"/>
                </a:ext>
              </a:extLst>
            </p:cNvPr>
            <p:cNvSpPr txBox="1"/>
            <p:nvPr/>
          </p:nvSpPr>
          <p:spPr>
            <a:xfrm>
              <a:off x="6968720" y="3481269"/>
              <a:ext cx="510461" cy="3000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Calibri"/>
                  <a:ea typeface="+mn-ea"/>
                  <a:cs typeface="+mn-cs"/>
                </a:rPr>
                <a:t>LVF3</a:t>
              </a:r>
            </a:p>
          </p:txBody>
        </p:sp>
        <p:sp>
          <p:nvSpPr>
            <p:cNvPr id="37" name="TextBox 36">
              <a:extLst>
                <a:ext uri="{FF2B5EF4-FFF2-40B4-BE49-F238E27FC236}">
                  <a16:creationId xmlns:a16="http://schemas.microsoft.com/office/drawing/2014/main" id="{B85A3758-F6BA-1A4A-9EFF-F7B888BAE107}"/>
                </a:ext>
              </a:extLst>
            </p:cNvPr>
            <p:cNvSpPr txBox="1"/>
            <p:nvPr/>
          </p:nvSpPr>
          <p:spPr>
            <a:xfrm>
              <a:off x="6951621" y="3940445"/>
              <a:ext cx="510461" cy="3000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Calibri"/>
                  <a:ea typeface="+mn-ea"/>
                  <a:cs typeface="+mn-cs"/>
                </a:rPr>
                <a:t>LVF4</a:t>
              </a:r>
            </a:p>
          </p:txBody>
        </p:sp>
        <p:sp>
          <p:nvSpPr>
            <p:cNvPr id="38" name="Left Arrow 37">
              <a:extLst>
                <a:ext uri="{FF2B5EF4-FFF2-40B4-BE49-F238E27FC236}">
                  <a16:creationId xmlns:a16="http://schemas.microsoft.com/office/drawing/2014/main" id="{DA9248E0-59FF-B842-8C7B-2A1A0B35659D}"/>
                </a:ext>
              </a:extLst>
            </p:cNvPr>
            <p:cNvSpPr/>
            <p:nvPr/>
          </p:nvSpPr>
          <p:spPr>
            <a:xfrm>
              <a:off x="6628397" y="3050162"/>
              <a:ext cx="342900" cy="2769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39" name="Left Arrow 38">
              <a:extLst>
                <a:ext uri="{FF2B5EF4-FFF2-40B4-BE49-F238E27FC236}">
                  <a16:creationId xmlns:a16="http://schemas.microsoft.com/office/drawing/2014/main" id="{4983AA9F-B64A-2A4E-A704-98A2DA2F4FA1}"/>
                </a:ext>
              </a:extLst>
            </p:cNvPr>
            <p:cNvSpPr/>
            <p:nvPr/>
          </p:nvSpPr>
          <p:spPr>
            <a:xfrm>
              <a:off x="6618873" y="3485135"/>
              <a:ext cx="342900" cy="2769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40" name="Left Arrow 39">
              <a:extLst>
                <a:ext uri="{FF2B5EF4-FFF2-40B4-BE49-F238E27FC236}">
                  <a16:creationId xmlns:a16="http://schemas.microsoft.com/office/drawing/2014/main" id="{FF976A82-30A6-EC4F-88C1-FB895C6A09BF}"/>
                </a:ext>
              </a:extLst>
            </p:cNvPr>
            <p:cNvSpPr/>
            <p:nvPr/>
          </p:nvSpPr>
          <p:spPr>
            <a:xfrm>
              <a:off x="6622049" y="3948682"/>
              <a:ext cx="342900" cy="2769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4410523" y="2116089"/>
              <a:ext cx="2659487" cy="4154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a:ea typeface="+mn-ea"/>
                  <a:cs typeface="Arial"/>
                </a:rPr>
                <a:t>Latest Data post processing results show many more detected bands of IR</a:t>
              </a:r>
            </a:p>
          </p:txBody>
        </p:sp>
        <p:sp>
          <p:nvSpPr>
            <p:cNvPr id="3" name="Rectangle 2"/>
            <p:cNvSpPr/>
            <p:nvPr/>
          </p:nvSpPr>
          <p:spPr>
            <a:xfrm>
              <a:off x="6596211" y="2924175"/>
              <a:ext cx="946595" cy="1437484"/>
            </a:xfrm>
            <a:prstGeom prst="rect">
              <a:avLst/>
            </a:pr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Picture 22" descr="Table&#10;&#10;Description automatically generated">
            <a:extLst>
              <a:ext uri="{FF2B5EF4-FFF2-40B4-BE49-F238E27FC236}">
                <a16:creationId xmlns:a16="http://schemas.microsoft.com/office/drawing/2014/main" id="{3A8F1C29-A47D-BE48-BF9C-0770C5C63F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0582" y="1096393"/>
            <a:ext cx="2117519" cy="5191148"/>
          </a:xfrm>
          <a:prstGeom prst="rect">
            <a:avLst/>
          </a:prstGeom>
        </p:spPr>
      </p:pic>
      <p:sp>
        <p:nvSpPr>
          <p:cNvPr id="12" name="TextBox 11">
            <a:extLst>
              <a:ext uri="{FF2B5EF4-FFF2-40B4-BE49-F238E27FC236}">
                <a16:creationId xmlns:a16="http://schemas.microsoft.com/office/drawing/2014/main" id="{EE8A9A77-590A-AB4B-BF8D-8AABE30396AB}"/>
              </a:ext>
            </a:extLst>
          </p:cNvPr>
          <p:cNvSpPr txBox="1"/>
          <p:nvPr/>
        </p:nvSpPr>
        <p:spPr>
          <a:xfrm>
            <a:off x="3282352" y="507606"/>
            <a:ext cx="4026204" cy="369332"/>
          </a:xfrm>
          <a:prstGeom prst="rect">
            <a:avLst/>
          </a:prstGeom>
          <a:noFill/>
        </p:spPr>
        <p:txBody>
          <a:bodyPr wrap="square" rtlCol="0">
            <a:spAutoFit/>
          </a:bodyPr>
          <a:lstStyle/>
          <a:p>
            <a:r>
              <a:rPr lang="en-US" dirty="0"/>
              <a:t>Detector Linear Variable Filter Details</a:t>
            </a:r>
          </a:p>
        </p:txBody>
      </p:sp>
    </p:spTree>
    <p:extLst>
      <p:ext uri="{BB962C8B-B14F-4D97-AF65-F5344CB8AC3E}">
        <p14:creationId xmlns:p14="http://schemas.microsoft.com/office/powerpoint/2010/main" val="21591040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A5CE7-3AD2-1B4A-9D07-B1FACC6F1A19}"/>
              </a:ext>
            </a:extLst>
          </p:cNvPr>
          <p:cNvSpPr>
            <a:spLocks noGrp="1"/>
          </p:cNvSpPr>
          <p:nvPr>
            <p:ph type="dt" sz="half" idx="10"/>
          </p:nvPr>
        </p:nvSpPr>
        <p:spPr/>
        <p:txBody>
          <a:bodyPr/>
          <a:lstStyle/>
          <a:p>
            <a:r>
              <a:rPr lang="en-US"/>
              <a:t>ISSC 2022</a:t>
            </a:r>
            <a:endParaRPr lang="en-US" dirty="0"/>
          </a:p>
        </p:txBody>
      </p:sp>
      <p:sp>
        <p:nvSpPr>
          <p:cNvPr id="3" name="Footer Placeholder 2">
            <a:extLst>
              <a:ext uri="{FF2B5EF4-FFF2-40B4-BE49-F238E27FC236}">
                <a16:creationId xmlns:a16="http://schemas.microsoft.com/office/drawing/2014/main" id="{725A8290-FCF5-C443-9101-B8BA801A13CE}"/>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4028EFFF-0427-2C47-B9E2-0AE20A35A4C3}"/>
              </a:ext>
            </a:extLst>
          </p:cNvPr>
          <p:cNvSpPr>
            <a:spLocks noGrp="1"/>
          </p:cNvSpPr>
          <p:nvPr>
            <p:ph type="sldNum" sz="quarter" idx="12"/>
          </p:nvPr>
        </p:nvSpPr>
        <p:spPr/>
        <p:txBody>
          <a:bodyPr/>
          <a:lstStyle/>
          <a:p>
            <a:fld id="{61DB02BC-888A-9449-ADDC-9153D0D66787}" type="slidenum">
              <a:rPr lang="en-US" smtClean="0"/>
              <a:t>9</a:t>
            </a:fld>
            <a:endParaRPr lang="en-US"/>
          </a:p>
        </p:txBody>
      </p:sp>
      <p:grpSp>
        <p:nvGrpSpPr>
          <p:cNvPr id="5" name="Group 4">
            <a:extLst>
              <a:ext uri="{FF2B5EF4-FFF2-40B4-BE49-F238E27FC236}">
                <a16:creationId xmlns:a16="http://schemas.microsoft.com/office/drawing/2014/main" id="{BED3C642-CC13-6A46-95CA-5F9B0284E869}"/>
              </a:ext>
            </a:extLst>
          </p:cNvPr>
          <p:cNvGrpSpPr/>
          <p:nvPr/>
        </p:nvGrpSpPr>
        <p:grpSpPr>
          <a:xfrm>
            <a:off x="457200" y="948077"/>
            <a:ext cx="6555740" cy="4772660"/>
            <a:chOff x="0" y="0"/>
            <a:chExt cx="6556248" cy="4775200"/>
          </a:xfrm>
        </p:grpSpPr>
        <p:grpSp>
          <p:nvGrpSpPr>
            <p:cNvPr id="6" name="Group 5">
              <a:extLst>
                <a:ext uri="{FF2B5EF4-FFF2-40B4-BE49-F238E27FC236}">
                  <a16:creationId xmlns:a16="http://schemas.microsoft.com/office/drawing/2014/main" id="{FF16FA27-CFDF-F84C-B22B-19DAB7650C50}"/>
                </a:ext>
              </a:extLst>
            </p:cNvPr>
            <p:cNvGrpSpPr/>
            <p:nvPr/>
          </p:nvGrpSpPr>
          <p:grpSpPr>
            <a:xfrm>
              <a:off x="0" y="0"/>
              <a:ext cx="6556248" cy="4434840"/>
              <a:chOff x="2063714" y="-266483"/>
              <a:chExt cx="8222524" cy="6192482"/>
            </a:xfrm>
          </p:grpSpPr>
          <p:pic>
            <p:nvPicPr>
              <p:cNvPr id="8" name="Picture 7">
                <a:extLst>
                  <a:ext uri="{FF2B5EF4-FFF2-40B4-BE49-F238E27FC236}">
                    <a16:creationId xmlns:a16="http://schemas.microsoft.com/office/drawing/2014/main" id="{6522A336-3282-7F46-9FDA-C9D63919AB2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3714" y="-266483"/>
                <a:ext cx="8222524" cy="6192482"/>
              </a:xfrm>
              <a:prstGeom prst="rect">
                <a:avLst/>
              </a:prstGeom>
            </p:spPr>
          </p:pic>
          <p:sp>
            <p:nvSpPr>
              <p:cNvPr id="9" name="TextBox 8">
                <a:extLst>
                  <a:ext uri="{FF2B5EF4-FFF2-40B4-BE49-F238E27FC236}">
                    <a16:creationId xmlns:a16="http://schemas.microsoft.com/office/drawing/2014/main" id="{8F5459D5-EEF0-1840-9983-6B5B0ADC7081}"/>
                  </a:ext>
                </a:extLst>
              </p:cNvPr>
              <p:cNvSpPr txBox="1"/>
              <p:nvPr/>
            </p:nvSpPr>
            <p:spPr>
              <a:xfrm>
                <a:off x="8453009" y="2431072"/>
                <a:ext cx="1464707" cy="1574193"/>
              </a:xfrm>
              <a:prstGeom prst="rect">
                <a:avLst/>
              </a:prstGeom>
              <a:solidFill>
                <a:schemeClr val="bg1"/>
              </a:solidFill>
            </p:spPr>
            <p:txBody>
              <a:bodyPr wrap="square" rtlCol="0">
                <a:no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Double</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O-box</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Radiators</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(98K)</a:t>
                </a:r>
                <a:endParaRPr lang="en-US" sz="1200">
                  <a:effectLst/>
                  <a:latin typeface="Times New Roman" panose="02020603050405020304" pitchFamily="18" charset="0"/>
                  <a:ea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EDBD2710-CF15-FE4A-BEFD-44D895FC5A1D}"/>
                  </a:ext>
                </a:extLst>
              </p:cNvPr>
              <p:cNvCxnSpPr/>
              <p:nvPr/>
            </p:nvCxnSpPr>
            <p:spPr>
              <a:xfrm>
                <a:off x="3346993" y="389714"/>
                <a:ext cx="427446" cy="22070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1" name="TextBox 39">
                <a:extLst>
                  <a:ext uri="{FF2B5EF4-FFF2-40B4-BE49-F238E27FC236}">
                    <a16:creationId xmlns:a16="http://schemas.microsoft.com/office/drawing/2014/main" id="{DFBB1959-8E74-4C4D-AFF1-35F5081B6A7D}"/>
                  </a:ext>
                </a:extLst>
              </p:cNvPr>
              <p:cNvSpPr txBox="1"/>
              <p:nvPr/>
            </p:nvSpPr>
            <p:spPr>
              <a:xfrm>
                <a:off x="2122264" y="-40458"/>
                <a:ext cx="1129665" cy="806667"/>
              </a:xfrm>
              <a:prstGeom prst="rect">
                <a:avLst/>
              </a:prstGeom>
              <a:solidFill>
                <a:schemeClr val="bg1"/>
              </a:solidFill>
            </p:spPr>
            <p:txBody>
              <a:bodyPr wrap="square" rtlCol="0">
                <a:noAutofit/>
              </a:bodyPr>
              <a:lstStyle/>
              <a:p>
                <a:pPr marL="0" marR="0" algn="ctr">
                  <a:spcBef>
                    <a:spcPts val="0"/>
                  </a:spcBef>
                  <a:spcAft>
                    <a:spcPts val="0"/>
                  </a:spcAf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 Radiator</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r>
                  <a:rPr lang="en-US" sz="1200" kern="12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a:t>
                </a: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sp>
            <p:nvSpPr>
              <p:cNvPr id="12" name="TextBox 42">
                <a:extLst>
                  <a:ext uri="{FF2B5EF4-FFF2-40B4-BE49-F238E27FC236}">
                    <a16:creationId xmlns:a16="http://schemas.microsoft.com/office/drawing/2014/main" id="{A0C793BA-B95C-E34C-B9FD-A5D5AC1EE958}"/>
                  </a:ext>
                </a:extLst>
              </p:cNvPr>
              <p:cNvSpPr txBox="1"/>
              <p:nvPr/>
            </p:nvSpPr>
            <p:spPr>
              <a:xfrm>
                <a:off x="2281352" y="1231226"/>
                <a:ext cx="901680" cy="478651"/>
              </a:xfrm>
              <a:prstGeom prst="rect">
                <a:avLst/>
              </a:prstGeom>
              <a:solidFill>
                <a:schemeClr val="bg1"/>
              </a:solidFill>
            </p:spPr>
            <p:txBody>
              <a:bodyPr wrap="square" rtlCol="0">
                <a:noAutofit/>
              </a:bodyPr>
              <a:lstStyle/>
              <a:p>
                <a:pPr marL="0" marR="0" algn="ctr">
                  <a:spcBef>
                    <a:spcPts val="0"/>
                  </a:spcBef>
                  <a:spcAft>
                    <a:spcPts val="0"/>
                  </a:spcAft>
                </a:pPr>
                <a:r>
                  <a:rPr lang="en-U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MLCCE</a:t>
                </a:r>
                <a:endParaRPr lang="en-US" sz="1200">
                  <a:effectLst/>
                  <a:latin typeface="Times New Roman" panose="02020603050405020304" pitchFamily="18" charset="0"/>
                  <a:ea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6E459EF9-F5FC-0D4A-9251-851276C90EEA}"/>
                  </a:ext>
                </a:extLst>
              </p:cNvPr>
              <p:cNvCxnSpPr/>
              <p:nvPr/>
            </p:nvCxnSpPr>
            <p:spPr>
              <a:xfrm flipV="1">
                <a:off x="3346993" y="3508945"/>
                <a:ext cx="1071925" cy="96928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a:extLst>
                  <a:ext uri="{FF2B5EF4-FFF2-40B4-BE49-F238E27FC236}">
                    <a16:creationId xmlns:a16="http://schemas.microsoft.com/office/drawing/2014/main" id="{9E82F96D-B17A-914F-9311-2A8139D78539}"/>
                  </a:ext>
                </a:extLst>
              </p:cNvPr>
              <p:cNvCxnSpPr/>
              <p:nvPr/>
            </p:nvCxnSpPr>
            <p:spPr>
              <a:xfrm flipH="1" flipV="1">
                <a:off x="7995150" y="2431478"/>
                <a:ext cx="458973" cy="53860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7B7D66B1-C1C4-D24C-854C-E75B007C6391}"/>
                  </a:ext>
                </a:extLst>
              </p:cNvPr>
              <p:cNvCxnSpPr/>
              <p:nvPr/>
            </p:nvCxnSpPr>
            <p:spPr>
              <a:xfrm flipH="1">
                <a:off x="7995150" y="2970086"/>
                <a:ext cx="458973" cy="11264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6" name="TextBox 59">
                <a:extLst>
                  <a:ext uri="{FF2B5EF4-FFF2-40B4-BE49-F238E27FC236}">
                    <a16:creationId xmlns:a16="http://schemas.microsoft.com/office/drawing/2014/main" id="{4895673C-39C7-B246-92FF-6EA7A4BE6414}"/>
                  </a:ext>
                </a:extLst>
              </p:cNvPr>
              <p:cNvSpPr txBox="1"/>
              <p:nvPr/>
            </p:nvSpPr>
            <p:spPr>
              <a:xfrm>
                <a:off x="2199243" y="4005265"/>
                <a:ext cx="1135380" cy="1187581"/>
              </a:xfrm>
              <a:prstGeom prst="rect">
                <a:avLst/>
              </a:prstGeom>
              <a:solidFill>
                <a:schemeClr val="bg1"/>
              </a:solidFill>
            </p:spPr>
            <p:txBody>
              <a:bodyPr wrap="square" rtlCol="0">
                <a:noAutofit/>
              </a:bodyPr>
              <a:lstStyle/>
              <a:p>
                <a:pPr marL="0" marR="0" algn="ctr">
                  <a:spcBef>
                    <a:spcPts val="0"/>
                  </a:spcBef>
                  <a:spcAft>
                    <a:spcPts val="0"/>
                  </a:spcAft>
                </a:pP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Y Radiator</a:t>
                </a:r>
                <a:endParaRPr lang="en-US" sz="1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r>
                  <a:rPr lang="en-US" sz="1600" kern="1200" baseline="30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a:t>
                </a: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39B55E06-E9F9-5D47-AB68-E296B6B8B8CA}"/>
                  </a:ext>
                </a:extLst>
              </p:cNvPr>
              <p:cNvCxnSpPr/>
              <p:nvPr/>
            </p:nvCxnSpPr>
            <p:spPr>
              <a:xfrm flipV="1">
                <a:off x="3183031" y="1231225"/>
                <a:ext cx="806760" cy="2471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pSp>
        <p:sp>
          <p:nvSpPr>
            <p:cNvPr id="7" name="Text Box 52">
              <a:extLst>
                <a:ext uri="{FF2B5EF4-FFF2-40B4-BE49-F238E27FC236}">
                  <a16:creationId xmlns:a16="http://schemas.microsoft.com/office/drawing/2014/main" id="{B0B23664-A112-D243-A360-D53D27803C47}"/>
                </a:ext>
              </a:extLst>
            </p:cNvPr>
            <p:cNvSpPr txBox="1"/>
            <p:nvPr/>
          </p:nvSpPr>
          <p:spPr>
            <a:xfrm>
              <a:off x="0" y="4436533"/>
              <a:ext cx="6555740" cy="33866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Figure 5-2 BIRCHES Integrated  Test Configuration</a:t>
              </a:r>
            </a:p>
          </p:txBody>
        </p:sp>
      </p:grpSp>
      <p:pic>
        <p:nvPicPr>
          <p:cNvPr id="18" name="Picture 17">
            <a:extLst>
              <a:ext uri="{FF2B5EF4-FFF2-40B4-BE49-F238E27FC236}">
                <a16:creationId xmlns:a16="http://schemas.microsoft.com/office/drawing/2014/main" id="{F2858A2B-DD73-DB4E-8DF1-98E0443B19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6510" y="4538813"/>
            <a:ext cx="2543123" cy="1907342"/>
          </a:xfrm>
          <a:prstGeom prst="rect">
            <a:avLst/>
          </a:prstGeom>
        </p:spPr>
      </p:pic>
    </p:spTree>
    <p:extLst>
      <p:ext uri="{BB962C8B-B14F-4D97-AF65-F5344CB8AC3E}">
        <p14:creationId xmlns:p14="http://schemas.microsoft.com/office/powerpoint/2010/main" val="2557192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538601-A51D-9243-8D53-F4CD2F86CD1F}"/>
              </a:ext>
            </a:extLst>
          </p:cNvPr>
          <p:cNvSpPr txBox="1"/>
          <p:nvPr/>
        </p:nvSpPr>
        <p:spPr>
          <a:xfrm>
            <a:off x="1799273" y="824200"/>
            <a:ext cx="5162341" cy="715581"/>
          </a:xfrm>
          <a:prstGeom prst="rect">
            <a:avLst/>
          </a:prstGeom>
          <a:noFill/>
        </p:spPr>
        <p:txBody>
          <a:bodyPr wrap="square" rtlCol="0">
            <a:spAutoFit/>
          </a:bodyPr>
          <a:lstStyle/>
          <a:p>
            <a:pPr algn="ctr"/>
            <a:r>
              <a:rPr lang="en-US" sz="1200" b="1" dirty="0" err="1"/>
              <a:t>PreFlight</a:t>
            </a:r>
            <a:r>
              <a:rPr lang="en-US" sz="1350" b="1" dirty="0"/>
              <a:t> Calibration Data</a:t>
            </a:r>
          </a:p>
          <a:p>
            <a:pPr algn="ctr"/>
            <a:endParaRPr lang="en-US" sz="1350" b="1" dirty="0"/>
          </a:p>
          <a:p>
            <a:pPr algn="ctr"/>
            <a:endParaRPr lang="en-US" sz="1350" b="1" dirty="0"/>
          </a:p>
        </p:txBody>
      </p:sp>
      <p:graphicFrame>
        <p:nvGraphicFramePr>
          <p:cNvPr id="3" name="Table 3">
            <a:extLst>
              <a:ext uri="{FF2B5EF4-FFF2-40B4-BE49-F238E27FC236}">
                <a16:creationId xmlns:a16="http://schemas.microsoft.com/office/drawing/2014/main" id="{CCEF6A93-4078-7F44-966E-3B537FCE499F}"/>
              </a:ext>
            </a:extLst>
          </p:cNvPr>
          <p:cNvGraphicFramePr>
            <a:graphicFrameLocks noGrp="1"/>
          </p:cNvGraphicFramePr>
          <p:nvPr/>
        </p:nvGraphicFramePr>
        <p:xfrm>
          <a:off x="41497" y="1071813"/>
          <a:ext cx="9063010" cy="4115562"/>
        </p:xfrm>
        <a:graphic>
          <a:graphicData uri="http://schemas.openxmlformats.org/drawingml/2006/table">
            <a:tbl>
              <a:tblPr firstRow="1" bandRow="1">
                <a:tableStyleId>{073A0DAA-6AF3-43AB-8588-CEC1D06C72B9}</a:tableStyleId>
              </a:tblPr>
              <a:tblGrid>
                <a:gridCol w="1914524">
                  <a:extLst>
                    <a:ext uri="{9D8B030D-6E8A-4147-A177-3AD203B41FA5}">
                      <a16:colId xmlns:a16="http://schemas.microsoft.com/office/drawing/2014/main" val="2830753718"/>
                    </a:ext>
                  </a:extLst>
                </a:gridCol>
                <a:gridCol w="4116093">
                  <a:extLst>
                    <a:ext uri="{9D8B030D-6E8A-4147-A177-3AD203B41FA5}">
                      <a16:colId xmlns:a16="http://schemas.microsoft.com/office/drawing/2014/main" val="2209717144"/>
                    </a:ext>
                  </a:extLst>
                </a:gridCol>
                <a:gridCol w="2206128">
                  <a:extLst>
                    <a:ext uri="{9D8B030D-6E8A-4147-A177-3AD203B41FA5}">
                      <a16:colId xmlns:a16="http://schemas.microsoft.com/office/drawing/2014/main" val="3585171314"/>
                    </a:ext>
                  </a:extLst>
                </a:gridCol>
                <a:gridCol w="826265">
                  <a:extLst>
                    <a:ext uri="{9D8B030D-6E8A-4147-A177-3AD203B41FA5}">
                      <a16:colId xmlns:a16="http://schemas.microsoft.com/office/drawing/2014/main" val="3685892295"/>
                    </a:ext>
                  </a:extLst>
                </a:gridCol>
              </a:tblGrid>
              <a:tr h="278130">
                <a:tc>
                  <a:txBody>
                    <a:bodyPr/>
                    <a:lstStyle/>
                    <a:p>
                      <a:r>
                        <a:rPr lang="en-US" sz="1100" dirty="0"/>
                        <a:t>Activity</a:t>
                      </a:r>
                    </a:p>
                  </a:txBody>
                  <a:tcPr marL="6858" marR="6858" marT="6858" marB="6858"/>
                </a:tc>
                <a:tc>
                  <a:txBody>
                    <a:bodyPr/>
                    <a:lstStyle/>
                    <a:p>
                      <a:r>
                        <a:rPr lang="en-US" sz="1100" dirty="0"/>
                        <a:t>Status</a:t>
                      </a:r>
                    </a:p>
                  </a:txBody>
                  <a:tcPr marL="6858" marR="6858" marT="6858" marB="6858"/>
                </a:tc>
                <a:tc>
                  <a:txBody>
                    <a:bodyPr/>
                    <a:lstStyle/>
                    <a:p>
                      <a:r>
                        <a:rPr lang="en-US" sz="1200" dirty="0"/>
                        <a:t>Current </a:t>
                      </a:r>
                      <a:r>
                        <a:rPr lang="en-US" sz="1200" dirty="0" err="1"/>
                        <a:t>DataSets</a:t>
                      </a:r>
                      <a:endParaRPr lang="en-US" sz="1200" dirty="0"/>
                    </a:p>
                  </a:txBody>
                  <a:tcPr marL="6858" marR="6858" marT="6858" marB="6858"/>
                </a:tc>
                <a:tc>
                  <a:txBody>
                    <a:bodyPr/>
                    <a:lstStyle/>
                    <a:p>
                      <a:r>
                        <a:rPr lang="en-US" sz="1100" dirty="0"/>
                        <a:t>Who</a:t>
                      </a:r>
                    </a:p>
                  </a:txBody>
                  <a:tcPr marL="6858" marR="6858" marT="6858" marB="6858"/>
                </a:tc>
                <a:extLst>
                  <a:ext uri="{0D108BD9-81ED-4DB2-BD59-A6C34878D82A}">
                    <a16:rowId xmlns:a16="http://schemas.microsoft.com/office/drawing/2014/main" val="873957048"/>
                  </a:ext>
                </a:extLst>
              </a:tr>
              <a:tr h="379476">
                <a:tc>
                  <a:txBody>
                    <a:bodyPr/>
                    <a:lstStyle/>
                    <a:p>
                      <a:r>
                        <a:rPr lang="en-US" sz="1100" dirty="0"/>
                        <a:t>Detector Characterization (readout settings)</a:t>
                      </a:r>
                    </a:p>
                  </a:txBody>
                  <a:tcPr marL="6858" marR="6858" marT="6858" marB="6858"/>
                </a:tc>
                <a:tc>
                  <a:txBody>
                    <a:bodyPr/>
                    <a:lstStyle/>
                    <a:p>
                      <a:r>
                        <a:rPr lang="en-US" sz="1100" dirty="0"/>
                        <a:t>Preflight calibration gain, </a:t>
                      </a:r>
                      <a:r>
                        <a:rPr lang="en-US" sz="1100" dirty="0" err="1"/>
                        <a:t>Vclp</a:t>
                      </a:r>
                      <a:r>
                        <a:rPr lang="en-US" sz="1100" dirty="0"/>
                        <a:t>. To be verified by model and observation during Inflight calibration. </a:t>
                      </a:r>
                    </a:p>
                  </a:txBody>
                  <a:tcPr marL="6858" marR="6858" marT="6858" marB="6858"/>
                </a:tc>
                <a:tc>
                  <a:txBody>
                    <a:bodyPr/>
                    <a:lstStyle/>
                    <a:p>
                      <a:r>
                        <a:rPr lang="en-US" sz="1200" dirty="0" err="1"/>
                        <a:t>Sharepoint</a:t>
                      </a:r>
                      <a:r>
                        <a:rPr lang="en-US" sz="1200" dirty="0"/>
                        <a:t>, raw mode files, Data Table</a:t>
                      </a:r>
                    </a:p>
                  </a:txBody>
                  <a:tcPr marL="6858" marR="6858" marT="6858" marB="6858"/>
                </a:tc>
                <a:tc>
                  <a:txBody>
                    <a:bodyPr/>
                    <a:lstStyle/>
                    <a:p>
                      <a:r>
                        <a:rPr lang="en-US" sz="1100" dirty="0" err="1"/>
                        <a:t>Brambora</a:t>
                      </a:r>
                      <a:endParaRPr lang="en-US" sz="1100" dirty="0"/>
                    </a:p>
                  </a:txBody>
                  <a:tcPr marL="6858" marR="6858" marT="6858" marB="6858"/>
                </a:tc>
                <a:extLst>
                  <a:ext uri="{0D108BD9-81ED-4DB2-BD59-A6C34878D82A}">
                    <a16:rowId xmlns:a16="http://schemas.microsoft.com/office/drawing/2014/main" val="1634991804"/>
                  </a:ext>
                </a:extLst>
              </a:tr>
              <a:tr h="278130">
                <a:tc>
                  <a:txBody>
                    <a:bodyPr/>
                    <a:lstStyle/>
                    <a:p>
                      <a:r>
                        <a:rPr lang="en-US" sz="1100" dirty="0"/>
                        <a:t>Adjustable Field Stop Settings</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Preflight calibration. In flight verification.</a:t>
                      </a:r>
                    </a:p>
                  </a:txBody>
                  <a:tcPr marL="6858" marR="6858" marT="6858" marB="6858"/>
                </a:tc>
                <a:tc>
                  <a:txBody>
                    <a:bodyPr/>
                    <a:lstStyle/>
                    <a:p>
                      <a:r>
                        <a:rPr lang="en-US" sz="1200" dirty="0" err="1"/>
                        <a:t>Sharepoint</a:t>
                      </a:r>
                      <a:r>
                        <a:rPr lang="en-US" sz="1200" dirty="0"/>
                        <a:t>, Spreadsheet</a:t>
                      </a:r>
                    </a:p>
                  </a:txBody>
                  <a:tcPr marL="6858" marR="6858" marT="6858" marB="6858"/>
                </a:tc>
                <a:tc>
                  <a:txBody>
                    <a:bodyPr/>
                    <a:lstStyle/>
                    <a:p>
                      <a:r>
                        <a:rPr lang="en-US" sz="1100" dirty="0" err="1"/>
                        <a:t>Brambora</a:t>
                      </a:r>
                      <a:endParaRPr lang="en-US" sz="1100" dirty="0"/>
                    </a:p>
                  </a:txBody>
                  <a:tcPr marL="6858" marR="6858" marT="6858" marB="6858"/>
                </a:tc>
                <a:extLst>
                  <a:ext uri="{0D108BD9-81ED-4DB2-BD59-A6C34878D82A}">
                    <a16:rowId xmlns:a16="http://schemas.microsoft.com/office/drawing/2014/main" val="3783727530"/>
                  </a:ext>
                </a:extLst>
              </a:tr>
              <a:tr h="379476">
                <a:tc>
                  <a:txBody>
                    <a:bodyPr/>
                    <a:lstStyle/>
                    <a:p>
                      <a:r>
                        <a:rPr lang="en-US" sz="1100" dirty="0"/>
                        <a:t>Bad Pixel map and Detector Row Selection </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Preflight calibration. To be verified Inflight calibration (rows 1-4, 385-388, 424-427, 511-514, 547-550).  Report on data reduction method.</a:t>
                      </a:r>
                    </a:p>
                  </a:txBody>
                  <a:tcPr marL="6858" marR="6858" marT="6858" marB="6858"/>
                </a:tc>
                <a:tc>
                  <a:txBody>
                    <a:bodyPr/>
                    <a:lstStyle/>
                    <a:p>
                      <a:r>
                        <a:rPr lang="en-US" sz="1200" dirty="0" err="1"/>
                        <a:t>Sharepoint</a:t>
                      </a:r>
                      <a:r>
                        <a:rPr lang="en-US" sz="1200" dirty="0"/>
                        <a:t>, raw mode files (with bad pixels), report</a:t>
                      </a:r>
                    </a:p>
                  </a:txBody>
                  <a:tcPr marL="6858" marR="6858" marT="6858" marB="6858"/>
                </a:tc>
                <a:tc>
                  <a:txBody>
                    <a:bodyPr/>
                    <a:lstStyle/>
                    <a:p>
                      <a:r>
                        <a:rPr lang="en-US" sz="1100" dirty="0" err="1"/>
                        <a:t>Hewagama</a:t>
                      </a:r>
                      <a:endParaRPr lang="en-US" sz="1100" dirty="0"/>
                    </a:p>
                  </a:txBody>
                  <a:tcPr marL="6858" marR="6858" marT="6858" marB="6858"/>
                </a:tc>
                <a:extLst>
                  <a:ext uri="{0D108BD9-81ED-4DB2-BD59-A6C34878D82A}">
                    <a16:rowId xmlns:a16="http://schemas.microsoft.com/office/drawing/2014/main" val="1287759682"/>
                  </a:ext>
                </a:extLst>
              </a:tr>
              <a:tr h="333756">
                <a:tc>
                  <a:txBody>
                    <a:bodyPr/>
                    <a:lstStyle/>
                    <a:p>
                      <a:r>
                        <a:rPr lang="en-US" sz="1100" dirty="0"/>
                        <a:t>Optical/Spatial </a:t>
                      </a:r>
                    </a:p>
                    <a:p>
                      <a:r>
                        <a:rPr lang="en-US" sz="1100" dirty="0"/>
                        <a:t>(FOV, alignment to S/C)</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Preflight calibration. To be verified Inflight calibration</a:t>
                      </a:r>
                    </a:p>
                  </a:txBody>
                  <a:tcPr marL="6858" marR="6858" marT="6858" marB="6858"/>
                </a:tc>
                <a:tc>
                  <a:txBody>
                    <a:bodyPr/>
                    <a:lstStyle/>
                    <a:p>
                      <a:r>
                        <a:rPr lang="en-US" sz="1200" dirty="0" err="1"/>
                        <a:t>Sharepoint</a:t>
                      </a:r>
                      <a:r>
                        <a:rPr lang="en-US" sz="1200" dirty="0"/>
                        <a:t>, data table, report</a:t>
                      </a:r>
                    </a:p>
                  </a:txBody>
                  <a:tcPr marL="6858" marR="6858" marT="6858" marB="6858"/>
                </a:tc>
                <a:tc>
                  <a:txBody>
                    <a:bodyPr/>
                    <a:lstStyle/>
                    <a:p>
                      <a:r>
                        <a:rPr lang="en-US" sz="1100" dirty="0" err="1"/>
                        <a:t>Brambora</a:t>
                      </a:r>
                      <a:endParaRPr lang="en-US" sz="1100" dirty="0"/>
                    </a:p>
                  </a:txBody>
                  <a:tcPr marL="6858" marR="6858" marT="6858" marB="6858"/>
                </a:tc>
                <a:extLst>
                  <a:ext uri="{0D108BD9-81ED-4DB2-BD59-A6C34878D82A}">
                    <a16:rowId xmlns:a16="http://schemas.microsoft.com/office/drawing/2014/main" val="4094352453"/>
                  </a:ext>
                </a:extLst>
              </a:tr>
              <a:tr h="333756">
                <a:tc>
                  <a:txBody>
                    <a:bodyPr/>
                    <a:lstStyle/>
                    <a:p>
                      <a:r>
                        <a:rPr lang="en-US" sz="1100" dirty="0"/>
                        <a:t>Detector Characterization (dark noise vs temperature)</a:t>
                      </a:r>
                    </a:p>
                  </a:txBody>
                  <a:tcPr marL="6858" marR="6858" marT="6858" marB="6858"/>
                </a:tc>
                <a:tc>
                  <a:txBody>
                    <a:bodyPr/>
                    <a:lstStyle/>
                    <a:p>
                      <a:r>
                        <a:rPr lang="en-US" sz="1100" dirty="0"/>
                        <a:t>Preflight calibration at two BIRCHES temperatures. To be verified inflight at minimum three temperatures. </a:t>
                      </a:r>
                    </a:p>
                  </a:txBody>
                  <a:tcPr marL="6858" marR="6858" marT="6858" marB="6858"/>
                </a:tc>
                <a:tc>
                  <a:txBody>
                    <a:bodyPr/>
                    <a:lstStyle/>
                    <a:p>
                      <a:r>
                        <a:rPr lang="en-US" sz="1200" dirty="0" err="1"/>
                        <a:t>Sharepoint</a:t>
                      </a:r>
                      <a:r>
                        <a:rPr lang="en-US" sz="1200" dirty="0"/>
                        <a:t>, raw mode files, report</a:t>
                      </a:r>
                    </a:p>
                  </a:txBody>
                  <a:tcPr marL="6858" marR="6858" marT="6858" marB="6858"/>
                </a:tc>
                <a:tc>
                  <a:txBody>
                    <a:bodyPr/>
                    <a:lstStyle/>
                    <a:p>
                      <a:r>
                        <a:rPr lang="en-US" sz="1100" dirty="0" err="1"/>
                        <a:t>Brambora</a:t>
                      </a:r>
                      <a:endParaRPr lang="en-US" sz="1100" dirty="0"/>
                    </a:p>
                  </a:txBody>
                  <a:tcPr marL="6858" marR="6858" marT="6858" marB="6858"/>
                </a:tc>
                <a:extLst>
                  <a:ext uri="{0D108BD9-81ED-4DB2-BD59-A6C34878D82A}">
                    <a16:rowId xmlns:a16="http://schemas.microsoft.com/office/drawing/2014/main" val="3177043455"/>
                  </a:ext>
                </a:extLst>
              </a:tr>
              <a:tr h="745236">
                <a:tc>
                  <a:txBody>
                    <a:bodyPr/>
                    <a:lstStyle/>
                    <a:p>
                      <a:r>
                        <a:rPr lang="en-US" sz="1100" dirty="0"/>
                        <a:t>Spectrometry (wavelength assignment, spectral resolution)</a:t>
                      </a:r>
                    </a:p>
                  </a:txBody>
                  <a:tcPr marL="6858" marR="6858" marT="6858" marB="6858"/>
                </a:tc>
                <a:tc>
                  <a:txBody>
                    <a:bodyPr/>
                    <a:lstStyle/>
                    <a:p>
                      <a:r>
                        <a:rPr lang="en-US" sz="1100" dirty="0"/>
                        <a:t>Wavelength/pixel map for LVF2, LVF3, LVF4, measured resolution: 57.2 nm LVF2; &lt;53.8 nm LVF 3; 92.9 nm LVF4</a:t>
                      </a:r>
                    </a:p>
                  </a:txBody>
                  <a:tcPr marL="6858" marR="6858" marT="6858" marB="685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t>Sharepoint</a:t>
                      </a:r>
                      <a:r>
                        <a:rPr lang="en-US" sz="1200" dirty="0"/>
                        <a:t>, raw mode files, wavelength map file, report (figures and equation). </a:t>
                      </a:r>
                      <a:r>
                        <a:rPr kumimoji="0" lang="en-US" sz="1200" b="0" i="0" u="none" strike="noStrike" kern="1200" cap="none" spc="0" normalizeH="0" baseline="0" noProof="0" dirty="0">
                          <a:ln>
                            <a:noFill/>
                          </a:ln>
                          <a:solidFill>
                            <a:prstClr val="black"/>
                          </a:solidFill>
                          <a:effectLst/>
                          <a:uLnTx/>
                          <a:uFillTx/>
                          <a:latin typeface="+mn-lt"/>
                          <a:ea typeface="+mn-ea"/>
                          <a:cs typeface="+mn-cs"/>
                        </a:rPr>
                        <a:t> See Spectroscopic slide below.</a:t>
                      </a:r>
                      <a:endParaRPr lang="en-US" sz="1200" dirty="0"/>
                    </a:p>
                  </a:txBody>
                  <a:tcPr marL="6858" marR="6858" marT="6858" marB="6858"/>
                </a:tc>
                <a:tc>
                  <a:txBody>
                    <a:bodyPr/>
                    <a:lstStyle/>
                    <a:p>
                      <a:r>
                        <a:rPr lang="en-US" sz="1100" dirty="0" err="1"/>
                        <a:t>Hewagama</a:t>
                      </a:r>
                      <a:endParaRPr lang="en-US" sz="1100" dirty="0"/>
                    </a:p>
                  </a:txBody>
                  <a:tcPr marL="6858" marR="6858" marT="6858" marB="6858"/>
                </a:tc>
                <a:extLst>
                  <a:ext uri="{0D108BD9-81ED-4DB2-BD59-A6C34878D82A}">
                    <a16:rowId xmlns:a16="http://schemas.microsoft.com/office/drawing/2014/main" val="426344778"/>
                  </a:ext>
                </a:extLst>
              </a:tr>
              <a:tr h="278130">
                <a:tc>
                  <a:txBody>
                    <a:bodyPr/>
                    <a:lstStyle/>
                    <a:p>
                      <a:r>
                        <a:rPr lang="en-US" sz="1100" dirty="0"/>
                        <a:t>Out of Band Correction</a:t>
                      </a:r>
                    </a:p>
                  </a:txBody>
                  <a:tcPr marL="6858" marR="6858" marT="6858" marB="6858"/>
                </a:tc>
                <a:tc>
                  <a:txBody>
                    <a:bodyPr/>
                    <a:lstStyle/>
                    <a:p>
                      <a:r>
                        <a:rPr lang="en-US" sz="1100" dirty="0"/>
                        <a:t>In flight calibration needed.</a:t>
                      </a:r>
                    </a:p>
                  </a:txBody>
                  <a:tcPr marL="6858" marR="6858" marT="6858" marB="6858"/>
                </a:tc>
                <a:tc>
                  <a:txBody>
                    <a:bodyPr/>
                    <a:lstStyle/>
                    <a:p>
                      <a:endParaRPr lang="en-US" sz="1200" dirty="0"/>
                    </a:p>
                  </a:txBody>
                  <a:tcPr marL="6858" marR="6858" marT="6858" marB="6858"/>
                </a:tc>
                <a:tc>
                  <a:txBody>
                    <a:bodyPr/>
                    <a:lstStyle/>
                    <a:p>
                      <a:r>
                        <a:rPr lang="en-US" sz="1100" dirty="0" err="1"/>
                        <a:t>Hewagama</a:t>
                      </a:r>
                      <a:endParaRPr lang="en-US" sz="1100" dirty="0"/>
                    </a:p>
                  </a:txBody>
                  <a:tcPr marL="6858" marR="6858" marT="6858" marB="6858"/>
                </a:tc>
                <a:extLst>
                  <a:ext uri="{0D108BD9-81ED-4DB2-BD59-A6C34878D82A}">
                    <a16:rowId xmlns:a16="http://schemas.microsoft.com/office/drawing/2014/main" val="2748709213"/>
                  </a:ext>
                </a:extLst>
              </a:tr>
              <a:tr h="562356">
                <a:tc>
                  <a:txBody>
                    <a:bodyPr/>
                    <a:lstStyle/>
                    <a:p>
                      <a:r>
                        <a:rPr lang="en-US" sz="1100" dirty="0"/>
                        <a:t>Radiometry (counts to  luminance vs temperature) </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Preliminary (</a:t>
                      </a:r>
                      <a:r>
                        <a:rPr lang="en-US" sz="1100" b="0" dirty="0"/>
                        <a:t>0.008 ergs/s/cm</a:t>
                      </a:r>
                      <a:r>
                        <a:rPr lang="en-US" sz="1100" b="0" baseline="30000" dirty="0"/>
                        <a:t>-1</a:t>
                      </a:r>
                      <a:r>
                        <a:rPr lang="en-US" sz="1100" b="0" dirty="0"/>
                        <a:t>/cm</a:t>
                      </a:r>
                      <a:r>
                        <a:rPr lang="en-US" sz="1100" b="0" baseline="30000" dirty="0"/>
                        <a:t>2</a:t>
                      </a:r>
                      <a:r>
                        <a:rPr lang="en-US" sz="1100" b="0" dirty="0"/>
                        <a:t>/count a</a:t>
                      </a:r>
                      <a:r>
                        <a:rPr lang="en-US" sz="1100" dirty="0"/>
                        <a:t>t 135 K), </a:t>
                      </a:r>
                      <a:r>
                        <a:rPr lang="en-US" sz="1100" dirty="0" err="1"/>
                        <a:t>InFlight</a:t>
                      </a:r>
                      <a:r>
                        <a:rPr lang="en-US" sz="1100" dirty="0"/>
                        <a:t> calibration at two other Temperatures. Working on conversion to radiance units. </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t>Sharepoint</a:t>
                      </a:r>
                      <a:r>
                        <a:rPr lang="en-US" sz="1200" b="0" dirty="0"/>
                        <a:t>, raw mode files, report (figures and equation). See Radiometric slide below.</a:t>
                      </a:r>
                    </a:p>
                  </a:txBody>
                  <a:tcPr marL="6858" marR="6858" marT="6858" marB="6858"/>
                </a:tc>
                <a:tc>
                  <a:txBody>
                    <a:bodyPr/>
                    <a:lstStyle/>
                    <a:p>
                      <a:r>
                        <a:rPr lang="en-US" sz="1100" dirty="0" err="1"/>
                        <a:t>Hewagama</a:t>
                      </a:r>
                      <a:endParaRPr lang="en-US" sz="1100" dirty="0"/>
                    </a:p>
                  </a:txBody>
                  <a:tcPr marL="6858" marR="6858" marT="6858" marB="6858"/>
                </a:tc>
                <a:extLst>
                  <a:ext uri="{0D108BD9-81ED-4DB2-BD59-A6C34878D82A}">
                    <a16:rowId xmlns:a16="http://schemas.microsoft.com/office/drawing/2014/main" val="3724416829"/>
                  </a:ext>
                </a:extLst>
              </a:tr>
              <a:tr h="379476">
                <a:tc>
                  <a:txBody>
                    <a:bodyPr/>
                    <a:lstStyle/>
                    <a:p>
                      <a:r>
                        <a:rPr lang="en-US" sz="1100" dirty="0"/>
                        <a:t>Observation and Raw modes</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Modification FPGA code to correct bug in observation mode (V68-2) during preflight testing. Verify at room T only. To be verified inflight calibration.</a:t>
                      </a:r>
                    </a:p>
                  </a:txBody>
                  <a:tcPr marL="6858" marR="6858" marT="6858" marB="68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t>Sharepoint</a:t>
                      </a:r>
                      <a:r>
                        <a:rPr lang="en-US" sz="1200" b="0" dirty="0"/>
                        <a:t>, observation and raw mode files.</a:t>
                      </a:r>
                    </a:p>
                  </a:txBody>
                  <a:tcPr marL="6858" marR="6858" marT="6858" marB="6858"/>
                </a:tc>
                <a:tc>
                  <a:txBody>
                    <a:bodyPr/>
                    <a:lstStyle/>
                    <a:p>
                      <a:r>
                        <a:rPr lang="en-US" sz="1100" dirty="0" err="1"/>
                        <a:t>Brambora</a:t>
                      </a:r>
                      <a:endParaRPr lang="en-US" sz="1100" dirty="0"/>
                    </a:p>
                  </a:txBody>
                  <a:tcPr marL="6858" marR="6858" marT="6858" marB="6858"/>
                </a:tc>
                <a:extLst>
                  <a:ext uri="{0D108BD9-81ED-4DB2-BD59-A6C34878D82A}">
                    <a16:rowId xmlns:a16="http://schemas.microsoft.com/office/drawing/2014/main" val="1940537240"/>
                  </a:ext>
                </a:extLst>
              </a:tr>
            </a:tbl>
          </a:graphicData>
        </a:graphic>
      </p:graphicFrame>
      <p:sp>
        <p:nvSpPr>
          <p:cNvPr id="5" name="Date Placeholder 4">
            <a:extLst>
              <a:ext uri="{FF2B5EF4-FFF2-40B4-BE49-F238E27FC236}">
                <a16:creationId xmlns:a16="http://schemas.microsoft.com/office/drawing/2014/main" id="{2CC12522-CB1F-BD4D-A60A-E8C10C211047}"/>
              </a:ext>
            </a:extLst>
          </p:cNvPr>
          <p:cNvSpPr>
            <a:spLocks noGrp="1"/>
          </p:cNvSpPr>
          <p:nvPr>
            <p:ph type="dt" sz="half" idx="10"/>
          </p:nvPr>
        </p:nvSpPr>
        <p:spPr/>
        <p:txBody>
          <a:bodyPr/>
          <a:lstStyle/>
          <a:p>
            <a:r>
              <a:rPr lang="en-US"/>
              <a:t>4/14/22</a:t>
            </a:r>
          </a:p>
        </p:txBody>
      </p:sp>
      <p:sp>
        <p:nvSpPr>
          <p:cNvPr id="6" name="Footer Placeholder 5">
            <a:extLst>
              <a:ext uri="{FF2B5EF4-FFF2-40B4-BE49-F238E27FC236}">
                <a16:creationId xmlns:a16="http://schemas.microsoft.com/office/drawing/2014/main" id="{12584DBB-E139-6044-96FC-8B86244F3415}"/>
              </a:ext>
            </a:extLst>
          </p:cNvPr>
          <p:cNvSpPr>
            <a:spLocks noGrp="1"/>
          </p:cNvSpPr>
          <p:nvPr>
            <p:ph type="ftr" sz="quarter" idx="11"/>
          </p:nvPr>
        </p:nvSpPr>
        <p:spPr/>
        <p:txBody>
          <a:bodyPr/>
          <a:lstStyle/>
          <a:p>
            <a:r>
              <a:rPr lang="en-US"/>
              <a:t>ORR Science/Clark</a:t>
            </a:r>
          </a:p>
        </p:txBody>
      </p:sp>
      <p:sp>
        <p:nvSpPr>
          <p:cNvPr id="7" name="Slide Number Placeholder 6">
            <a:extLst>
              <a:ext uri="{FF2B5EF4-FFF2-40B4-BE49-F238E27FC236}">
                <a16:creationId xmlns:a16="http://schemas.microsoft.com/office/drawing/2014/main" id="{2FF4CC85-D3BB-0849-B72C-5C57375141D4}"/>
              </a:ext>
            </a:extLst>
          </p:cNvPr>
          <p:cNvSpPr>
            <a:spLocks noGrp="1"/>
          </p:cNvSpPr>
          <p:nvPr>
            <p:ph type="sldNum" sz="quarter" idx="12"/>
          </p:nvPr>
        </p:nvSpPr>
        <p:spPr/>
        <p:txBody>
          <a:bodyPr/>
          <a:lstStyle/>
          <a:p>
            <a:fld id="{C18D46D5-6751-1F4B-88BD-B6DD5BC56D74}" type="slidenum">
              <a:rPr lang="en-US" smtClean="0"/>
              <a:t>10</a:t>
            </a:fld>
            <a:endParaRPr lang="en-US"/>
          </a:p>
        </p:txBody>
      </p:sp>
      <p:sp>
        <p:nvSpPr>
          <p:cNvPr id="4" name="TextBox 3">
            <a:extLst>
              <a:ext uri="{FF2B5EF4-FFF2-40B4-BE49-F238E27FC236}">
                <a16:creationId xmlns:a16="http://schemas.microsoft.com/office/drawing/2014/main" id="{AC3359BB-0C3D-6C4E-945E-36D16F197C8E}"/>
              </a:ext>
            </a:extLst>
          </p:cNvPr>
          <p:cNvSpPr txBox="1"/>
          <p:nvPr/>
        </p:nvSpPr>
        <p:spPr>
          <a:xfrm>
            <a:off x="40495" y="5119817"/>
            <a:ext cx="9063010" cy="253916"/>
          </a:xfrm>
          <a:prstGeom prst="rect">
            <a:avLst/>
          </a:prstGeom>
          <a:noFill/>
        </p:spPr>
        <p:txBody>
          <a:bodyPr wrap="square" rtlCol="0">
            <a:spAutoFit/>
          </a:bodyPr>
          <a:lstStyle/>
          <a:p>
            <a:r>
              <a:rPr lang="en-US" sz="1050" dirty="0"/>
              <a:t>Raw mode: Complete 1024 x 1024 FPA readout; Observations modes: readout central 512 x 512 with LVF segments with and without pause and second read </a:t>
            </a:r>
          </a:p>
        </p:txBody>
      </p:sp>
    </p:spTree>
    <p:extLst>
      <p:ext uri="{BB962C8B-B14F-4D97-AF65-F5344CB8AC3E}">
        <p14:creationId xmlns:p14="http://schemas.microsoft.com/office/powerpoint/2010/main" val="171412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0643D9-23B2-F140-A387-CEC7603506FE}"/>
              </a:ext>
            </a:extLst>
          </p:cNvPr>
          <p:cNvSpPr>
            <a:spLocks noGrp="1"/>
          </p:cNvSpPr>
          <p:nvPr>
            <p:ph type="dt" sz="half" idx="10"/>
          </p:nvPr>
        </p:nvSpPr>
        <p:spPr/>
        <p:txBody>
          <a:bodyPr/>
          <a:lstStyle/>
          <a:p>
            <a:r>
              <a:rPr lang="en-US"/>
              <a:t>ISSC 2022</a:t>
            </a:r>
            <a:endParaRPr lang="en-US" dirty="0"/>
          </a:p>
        </p:txBody>
      </p:sp>
      <p:sp>
        <p:nvSpPr>
          <p:cNvPr id="3" name="Footer Placeholder 2">
            <a:extLst>
              <a:ext uri="{FF2B5EF4-FFF2-40B4-BE49-F238E27FC236}">
                <a16:creationId xmlns:a16="http://schemas.microsoft.com/office/drawing/2014/main" id="{BC7F3848-3F10-B14D-BAA2-05CBF0C6FEAD}"/>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65A84812-BED8-7C47-AE31-A55DD23FBF95}"/>
              </a:ext>
            </a:extLst>
          </p:cNvPr>
          <p:cNvSpPr>
            <a:spLocks noGrp="1"/>
          </p:cNvSpPr>
          <p:nvPr>
            <p:ph type="sldNum" sz="quarter" idx="12"/>
          </p:nvPr>
        </p:nvSpPr>
        <p:spPr/>
        <p:txBody>
          <a:bodyPr/>
          <a:lstStyle/>
          <a:p>
            <a:fld id="{61DB02BC-888A-9449-ADDC-9153D0D66787}" type="slidenum">
              <a:rPr lang="en-US" smtClean="0"/>
              <a:t>11</a:t>
            </a:fld>
            <a:endParaRPr lang="en-US"/>
          </a:p>
        </p:txBody>
      </p:sp>
      <p:sp>
        <p:nvSpPr>
          <p:cNvPr id="5" name="TextBox 4">
            <a:extLst>
              <a:ext uri="{FF2B5EF4-FFF2-40B4-BE49-F238E27FC236}">
                <a16:creationId xmlns:a16="http://schemas.microsoft.com/office/drawing/2014/main" id="{2766BCFD-EC5F-9F48-ACDE-10774738EE07}"/>
              </a:ext>
            </a:extLst>
          </p:cNvPr>
          <p:cNvSpPr txBox="1"/>
          <p:nvPr/>
        </p:nvSpPr>
        <p:spPr>
          <a:xfrm>
            <a:off x="243067" y="1135710"/>
            <a:ext cx="8588417" cy="4401205"/>
          </a:xfrm>
          <a:prstGeom prst="rect">
            <a:avLst/>
          </a:prstGeom>
          <a:noFill/>
        </p:spPr>
        <p:txBody>
          <a:bodyPr wrap="square" rtlCol="0">
            <a:spAutoFit/>
          </a:bodyPr>
          <a:lstStyle/>
          <a:p>
            <a:pPr fontAlgn="base"/>
            <a:r>
              <a:rPr lang="en-US" sz="1400" dirty="0"/>
              <a:t>In-Flight Calibration: Steps in order</a:t>
            </a:r>
          </a:p>
          <a:p>
            <a:pPr fontAlgn="base"/>
            <a:endParaRPr lang="en-US" sz="1400" dirty="0"/>
          </a:p>
          <a:p>
            <a:pPr fontAlgn="base"/>
            <a:r>
              <a:rPr lang="en-US" sz="1400" dirty="0"/>
              <a:t>0)     24 hours+ direct sunlight on </a:t>
            </a:r>
            <a:r>
              <a:rPr lang="en-US" sz="1400" dirty="0" err="1"/>
              <a:t>Obox</a:t>
            </a:r>
            <a:r>
              <a:rPr lang="en-US" sz="1400" dirty="0"/>
              <a:t> radiator for decontamination ending by performing 1) below (mid-June)</a:t>
            </a:r>
          </a:p>
          <a:p>
            <a:pPr marL="342900" indent="-342900" fontAlgn="base">
              <a:buAutoNum type="arabicParenR"/>
            </a:pPr>
            <a:r>
              <a:rPr lang="en-US" sz="1400" dirty="0"/>
              <a:t>Verify relationship between S/C T sensors, </a:t>
            </a:r>
            <a:r>
              <a:rPr lang="en-US" sz="1400" dirty="0" err="1"/>
              <a:t>Obox</a:t>
            </a:r>
            <a:r>
              <a:rPr lang="en-US" sz="1400" dirty="0"/>
              <a:t> T, cold finger T (from mid-June and then monitor)</a:t>
            </a:r>
          </a:p>
          <a:p>
            <a:pPr marL="342900" indent="-342900" fontAlgn="base">
              <a:buAutoNum type="arabicParenR"/>
            </a:pPr>
            <a:r>
              <a:rPr lang="en-US" sz="1400" dirty="0"/>
              <a:t>Verify cryocooler settings (time, voltage) required to achieve maximum detector (cold finger) temperature (performed along with 1)</a:t>
            </a:r>
          </a:p>
          <a:p>
            <a:pPr marL="342900" indent="-342900" fontAlgn="base">
              <a:buAutoNum type="arabicParenR"/>
            </a:pPr>
            <a:r>
              <a:rPr lang="en-US" sz="1400" dirty="0"/>
              <a:t>Verify relationship between </a:t>
            </a:r>
            <a:r>
              <a:rPr lang="en-US" sz="1400" dirty="0" err="1"/>
              <a:t>Obox</a:t>
            </a:r>
            <a:r>
              <a:rPr lang="en-US" sz="1400" dirty="0"/>
              <a:t> T and Cold Finger T whenever taking data</a:t>
            </a:r>
          </a:p>
          <a:p>
            <a:pPr marL="342900" indent="-342900" fontAlgn="base">
              <a:buAutoNum type="arabicParenR"/>
            </a:pPr>
            <a:r>
              <a:rPr lang="en-US" sz="1400" dirty="0"/>
              <a:t>Verify Boresight on available target (limb/terminator/limb) to verify BIRCHES pointing offset (June/July with 5)</a:t>
            </a:r>
          </a:p>
          <a:p>
            <a:pPr marL="342900" indent="-342900" fontAlgn="base">
              <a:buAutoNum type="arabicParenR"/>
            </a:pPr>
            <a:r>
              <a:rPr lang="en-US" sz="1400" dirty="0"/>
              <a:t>Verify Boresight on available target (limb/terminator/limb) to determine FOV as function of AFS setting (with 4)</a:t>
            </a:r>
          </a:p>
          <a:p>
            <a:pPr marL="342900" indent="-342900" fontAlgn="base">
              <a:buAutoNum type="arabicParenR"/>
            </a:pPr>
            <a:r>
              <a:rPr lang="en-US" sz="1400" dirty="0"/>
              <a:t>Verify </a:t>
            </a:r>
            <a:r>
              <a:rPr lang="en-US" sz="1400" dirty="0" err="1"/>
              <a:t>Vclp</a:t>
            </a:r>
            <a:r>
              <a:rPr lang="en-US" sz="1400" dirty="0"/>
              <a:t> and Gain settings as function of illumination and temperature (two or more targets and phases) (raw mode) (July/August with 7)</a:t>
            </a:r>
          </a:p>
          <a:p>
            <a:pPr marL="342900" indent="-342900" fontAlgn="base">
              <a:buAutoNum type="arabicParenR"/>
            </a:pPr>
            <a:r>
              <a:rPr lang="en-US" sz="1400" dirty="0"/>
              <a:t>Verify bad pixels as function of degree of illumination (from door closed) and temperature (raw mode) (with 6)</a:t>
            </a:r>
          </a:p>
          <a:p>
            <a:pPr marL="342900" indent="-342900" fontAlgn="base">
              <a:buAutoNum type="arabicParenR"/>
            </a:pPr>
            <a:r>
              <a:rPr lang="en-US" sz="1400" dirty="0"/>
              <a:t>Determine relationship between Counts/Sec and radiance as function of temperature (with 6, 7, 9, 10)</a:t>
            </a:r>
          </a:p>
          <a:p>
            <a:pPr marL="342900" indent="-342900" fontAlgn="base">
              <a:buAutoNum type="arabicParenR"/>
            </a:pPr>
            <a:r>
              <a:rPr lang="en-US" sz="1400" dirty="0"/>
              <a:t>Verify pixel wavelength position and resolution from target with known spectral signature (while performing radiometry with 8)</a:t>
            </a:r>
          </a:p>
          <a:p>
            <a:pPr marL="342900" indent="-342900" fontAlgn="base">
              <a:buAutoNum type="arabicParenR"/>
            </a:pPr>
            <a:r>
              <a:rPr lang="en-US" sz="1400" dirty="0"/>
              <a:t>Determine out of band correction as a function of temperature (while performing radiometry with 8)</a:t>
            </a:r>
          </a:p>
        </p:txBody>
      </p:sp>
    </p:spTree>
    <p:extLst>
      <p:ext uri="{BB962C8B-B14F-4D97-AF65-F5344CB8AC3E}">
        <p14:creationId xmlns:p14="http://schemas.microsoft.com/office/powerpoint/2010/main" val="728209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457" y="2259120"/>
            <a:ext cx="4060834" cy="3405956"/>
          </a:xfrm>
          <a:prstGeom prst="rect">
            <a:avLst/>
          </a:prstGeom>
          <a:solidFill>
            <a:schemeClr val="bg1"/>
          </a:solidFill>
        </p:spPr>
      </p:pic>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12</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991" y="1034487"/>
            <a:ext cx="1165147" cy="1702605"/>
          </a:xfrm>
          <a:prstGeom prst="rect">
            <a:avLst/>
          </a:prstGeom>
          <a:ln>
            <a:solidFill>
              <a:schemeClr val="tx1"/>
            </a:solidFill>
          </a:ln>
          <a:extLst>
            <a:ext uri="{FAA26D3D-D897-4be2-8F04-BA451C77F1D7}">
              <ma14:placeholderFlag xmlns:ma14="http://schemas.microsoft.com/office/mac/drawingml/2011/main" xmlns=""/>
            </a:ext>
          </a:extLst>
        </p:spPr>
      </p:pic>
      <p:sp>
        <p:nvSpPr>
          <p:cNvPr id="5" name="Date Placeholder 4"/>
          <p:cNvSpPr>
            <a:spLocks noGrp="1"/>
          </p:cNvSpPr>
          <p:nvPr>
            <p:ph type="dt" sz="half" idx="10"/>
          </p:nvPr>
        </p:nvSpPr>
        <p:spPr>
          <a:xfrm>
            <a:off x="457200" y="6561305"/>
            <a:ext cx="2133600" cy="250878"/>
          </a:xfrm>
        </p:spPr>
        <p:txBody>
          <a:bodyPr/>
          <a:lstStyle/>
          <a:p>
            <a:r>
              <a:rPr lang="en-US"/>
              <a:t>ISSC 2022</a:t>
            </a: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629" y="275665"/>
            <a:ext cx="4479537" cy="376030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1339368" y="4561490"/>
            <a:ext cx="2644643" cy="2037676"/>
          </a:xfrm>
          <a:prstGeom prst="rect">
            <a:avLst/>
          </a:prstGeom>
        </p:spPr>
      </p:pic>
      <p:sp>
        <p:nvSpPr>
          <p:cNvPr id="9" name="TextBox 8">
            <a:extLst>
              <a:ext uri="{FF2B5EF4-FFF2-40B4-BE49-F238E27FC236}">
                <a16:creationId xmlns:a16="http://schemas.microsoft.com/office/drawing/2014/main" id="{2A99B193-5EDA-8D4D-8ABC-6AD47EF8A84A}"/>
              </a:ext>
            </a:extLst>
          </p:cNvPr>
          <p:cNvSpPr txBox="1"/>
          <p:nvPr/>
        </p:nvSpPr>
        <p:spPr>
          <a:xfrm>
            <a:off x="5479778" y="275665"/>
            <a:ext cx="3508513" cy="369332"/>
          </a:xfrm>
          <a:prstGeom prst="rect">
            <a:avLst/>
          </a:prstGeom>
          <a:noFill/>
        </p:spPr>
        <p:txBody>
          <a:bodyPr wrap="square" rtlCol="0">
            <a:spAutoFit/>
          </a:bodyPr>
          <a:lstStyle/>
          <a:p>
            <a:r>
              <a:rPr lang="en-US" b="1" dirty="0"/>
              <a:t>Lunar Ice Cube </a:t>
            </a:r>
            <a:r>
              <a:rPr lang="en-US" b="1" dirty="0" err="1"/>
              <a:t>MIssion</a:t>
            </a:r>
            <a:r>
              <a:rPr lang="en-US" b="1" dirty="0"/>
              <a:t> Concept</a:t>
            </a:r>
          </a:p>
        </p:txBody>
      </p:sp>
    </p:spTree>
    <p:extLst>
      <p:ext uri="{BB962C8B-B14F-4D97-AF65-F5344CB8AC3E}">
        <p14:creationId xmlns:p14="http://schemas.microsoft.com/office/powerpoint/2010/main" val="2883060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4C5CB4-E501-D34A-A92F-E7A6895CBDC2}"/>
              </a:ext>
            </a:extLst>
          </p:cNvPr>
          <p:cNvSpPr>
            <a:spLocks noGrp="1"/>
          </p:cNvSpPr>
          <p:nvPr>
            <p:ph type="dt" sz="half" idx="10"/>
          </p:nvPr>
        </p:nvSpPr>
        <p:spPr/>
        <p:txBody>
          <a:bodyPr/>
          <a:lstStyle/>
          <a:p>
            <a:r>
              <a:rPr lang="en-US"/>
              <a:t>ISSC 2022</a:t>
            </a:r>
            <a:endParaRPr lang="en-US" dirty="0"/>
          </a:p>
        </p:txBody>
      </p:sp>
      <p:sp>
        <p:nvSpPr>
          <p:cNvPr id="3" name="Footer Placeholder 2">
            <a:extLst>
              <a:ext uri="{FF2B5EF4-FFF2-40B4-BE49-F238E27FC236}">
                <a16:creationId xmlns:a16="http://schemas.microsoft.com/office/drawing/2014/main" id="{A5984B90-EFC5-0945-A506-87D4D405B64C}"/>
              </a:ext>
            </a:extLst>
          </p:cNvPr>
          <p:cNvSpPr>
            <a:spLocks noGrp="1"/>
          </p:cNvSpPr>
          <p:nvPr>
            <p:ph type="ftr" sz="quarter" idx="11"/>
          </p:nvPr>
        </p:nvSpPr>
        <p:spPr/>
        <p:txBody>
          <a:bodyPr/>
          <a:lstStyle/>
          <a:p>
            <a:r>
              <a:rPr lang="en-US"/>
              <a:t>Clarketal Lunar Ice Cube</a:t>
            </a:r>
            <a:endParaRPr lang="en-US" dirty="0"/>
          </a:p>
        </p:txBody>
      </p:sp>
      <p:sp>
        <p:nvSpPr>
          <p:cNvPr id="4" name="Slide Number Placeholder 3">
            <a:extLst>
              <a:ext uri="{FF2B5EF4-FFF2-40B4-BE49-F238E27FC236}">
                <a16:creationId xmlns:a16="http://schemas.microsoft.com/office/drawing/2014/main" id="{98D46BA6-ADE4-C04E-938F-7876A9546A0D}"/>
              </a:ext>
            </a:extLst>
          </p:cNvPr>
          <p:cNvSpPr>
            <a:spLocks noGrp="1"/>
          </p:cNvSpPr>
          <p:nvPr>
            <p:ph type="sldNum" sz="quarter" idx="12"/>
          </p:nvPr>
        </p:nvSpPr>
        <p:spPr/>
        <p:txBody>
          <a:bodyPr/>
          <a:lstStyle/>
          <a:p>
            <a:fld id="{61DB02BC-888A-9449-ADDC-9153D0D66787}" type="slidenum">
              <a:rPr lang="en-US" smtClean="0"/>
              <a:t>13</a:t>
            </a:fld>
            <a:endParaRPr lang="en-US"/>
          </a:p>
        </p:txBody>
      </p:sp>
      <p:sp>
        <p:nvSpPr>
          <p:cNvPr id="5" name="Title 1">
            <a:extLst>
              <a:ext uri="{FF2B5EF4-FFF2-40B4-BE49-F238E27FC236}">
                <a16:creationId xmlns:a16="http://schemas.microsoft.com/office/drawing/2014/main" id="{7EE6ED86-4FAD-6740-B600-E1F7129681F2}"/>
              </a:ext>
            </a:extLst>
          </p:cNvPr>
          <p:cNvSpPr txBox="1">
            <a:spLocks/>
          </p:cNvSpPr>
          <p:nvPr/>
        </p:nvSpPr>
        <p:spPr>
          <a:xfrm>
            <a:off x="38105" y="45817"/>
            <a:ext cx="4965700" cy="741362"/>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a:t>Science Mode Operations</a:t>
            </a:r>
            <a:endParaRPr lang="en-US" sz="3600" dirty="0"/>
          </a:p>
        </p:txBody>
      </p:sp>
      <p:pic>
        <p:nvPicPr>
          <p:cNvPr id="6" name="Picture 5" descr="lunarorbitFig.png">
            <a:extLst>
              <a:ext uri="{FF2B5EF4-FFF2-40B4-BE49-F238E27FC236}">
                <a16:creationId xmlns:a16="http://schemas.microsoft.com/office/drawing/2014/main" id="{69F4DBFF-E151-7C48-8F33-A7CDFB32E28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8119" y="1686408"/>
            <a:ext cx="7620000" cy="4140200"/>
          </a:xfrm>
          <a:prstGeom prst="rect">
            <a:avLst/>
          </a:prstGeom>
        </p:spPr>
      </p:pic>
      <p:cxnSp>
        <p:nvCxnSpPr>
          <p:cNvPr id="7" name="Straight Arrow Connector 6">
            <a:extLst>
              <a:ext uri="{FF2B5EF4-FFF2-40B4-BE49-F238E27FC236}">
                <a16:creationId xmlns:a16="http://schemas.microsoft.com/office/drawing/2014/main" id="{B76E727A-2FE1-E64D-B937-53D46E44B6E8}"/>
              </a:ext>
            </a:extLst>
          </p:cNvPr>
          <p:cNvCxnSpPr>
            <a:cxnSpLocks/>
          </p:cNvCxnSpPr>
          <p:nvPr/>
        </p:nvCxnSpPr>
        <p:spPr>
          <a:xfrm flipH="1">
            <a:off x="4483429" y="1537183"/>
            <a:ext cx="1230274" cy="1023015"/>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436FD57-5847-2549-B03F-E58C38A33C0E}"/>
              </a:ext>
            </a:extLst>
          </p:cNvPr>
          <p:cNvSpPr txBox="1"/>
          <p:nvPr/>
        </p:nvSpPr>
        <p:spPr>
          <a:xfrm>
            <a:off x="5642385" y="5971312"/>
            <a:ext cx="2789563" cy="769441"/>
          </a:xfrm>
          <a:prstGeom prst="rect">
            <a:avLst/>
          </a:prstGeom>
          <a:noFill/>
        </p:spPr>
        <p:txBody>
          <a:bodyPr wrap="square" rtlCol="0">
            <a:spAutoFit/>
          </a:bodyPr>
          <a:lstStyle/>
          <a:p>
            <a:r>
              <a:rPr lang="en-US" sz="1100" b="1" dirty="0">
                <a:solidFill>
                  <a:srgbClr val="3366FF"/>
                </a:solidFill>
              </a:rPr>
              <a:t>Before Terminator Crossing nadir alignment, make sure window open, Begin AFS setting sequence, send Start command, data taking (OBS mode) for calibration </a:t>
            </a:r>
          </a:p>
        </p:txBody>
      </p:sp>
      <p:cxnSp>
        <p:nvCxnSpPr>
          <p:cNvPr id="9" name="Straight Arrow Connector 8">
            <a:extLst>
              <a:ext uri="{FF2B5EF4-FFF2-40B4-BE49-F238E27FC236}">
                <a16:creationId xmlns:a16="http://schemas.microsoft.com/office/drawing/2014/main" id="{0D472FD8-0547-5C4A-8D4A-5FC11A4C4B23}"/>
              </a:ext>
            </a:extLst>
          </p:cNvPr>
          <p:cNvCxnSpPr>
            <a:cxnSpLocks/>
          </p:cNvCxnSpPr>
          <p:nvPr/>
        </p:nvCxnSpPr>
        <p:spPr>
          <a:xfrm flipH="1" flipV="1">
            <a:off x="4483429" y="5303038"/>
            <a:ext cx="1230273" cy="1034746"/>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32BF73C2-8424-C240-B400-93BB26F9A0CD}"/>
              </a:ext>
            </a:extLst>
          </p:cNvPr>
          <p:cNvSpPr/>
          <p:nvPr/>
        </p:nvSpPr>
        <p:spPr>
          <a:xfrm>
            <a:off x="5642385" y="5950852"/>
            <a:ext cx="2877698" cy="79137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59BB89E6-6AEA-7A40-8F03-F964D25990FD}"/>
              </a:ext>
            </a:extLst>
          </p:cNvPr>
          <p:cNvCxnSpPr>
            <a:cxnSpLocks/>
          </p:cNvCxnSpPr>
          <p:nvPr/>
        </p:nvCxnSpPr>
        <p:spPr>
          <a:xfrm>
            <a:off x="2679402" y="5303038"/>
            <a:ext cx="517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F3B31953-8E38-F649-BE2C-0902BE972E57}"/>
              </a:ext>
            </a:extLst>
          </p:cNvPr>
          <p:cNvSpPr/>
          <p:nvPr/>
        </p:nvSpPr>
        <p:spPr>
          <a:xfrm>
            <a:off x="2830802" y="5448783"/>
            <a:ext cx="228600" cy="2159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B15FE9-66A6-B346-8FF1-80B76862D944}"/>
              </a:ext>
            </a:extLst>
          </p:cNvPr>
          <p:cNvSpPr/>
          <p:nvPr/>
        </p:nvSpPr>
        <p:spPr>
          <a:xfrm>
            <a:off x="3117937" y="5448783"/>
            <a:ext cx="381000" cy="2159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5F3EC1A-9730-424E-A0F0-78E989EC3844}"/>
              </a:ext>
            </a:extLst>
          </p:cNvPr>
          <p:cNvSpPr/>
          <p:nvPr/>
        </p:nvSpPr>
        <p:spPr>
          <a:xfrm>
            <a:off x="2391267" y="5448783"/>
            <a:ext cx="381000" cy="2159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403CF27-9334-9846-A455-476845AE2173}"/>
              </a:ext>
            </a:extLst>
          </p:cNvPr>
          <p:cNvCxnSpPr>
            <a:stCxn id="12" idx="3"/>
            <a:endCxn id="13" idx="1"/>
          </p:cNvCxnSpPr>
          <p:nvPr/>
        </p:nvCxnSpPr>
        <p:spPr>
          <a:xfrm>
            <a:off x="3059402" y="5556733"/>
            <a:ext cx="5853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5795CA5-8335-154C-936F-3ADB8CE49C38}"/>
              </a:ext>
            </a:extLst>
          </p:cNvPr>
          <p:cNvCxnSpPr/>
          <p:nvPr/>
        </p:nvCxnSpPr>
        <p:spPr>
          <a:xfrm>
            <a:off x="2653002" y="5556733"/>
            <a:ext cx="177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E7E0AF32-0728-EE4F-A220-FA64A2A311BB}"/>
              </a:ext>
            </a:extLst>
          </p:cNvPr>
          <p:cNvCxnSpPr/>
          <p:nvPr/>
        </p:nvCxnSpPr>
        <p:spPr>
          <a:xfrm>
            <a:off x="2919702" y="4071349"/>
            <a:ext cx="1282700" cy="1332984"/>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03C3DAF5-C4EB-9742-B798-7A796B7B86F9}"/>
              </a:ext>
            </a:extLst>
          </p:cNvPr>
          <p:cNvCxnSpPr/>
          <p:nvPr/>
        </p:nvCxnSpPr>
        <p:spPr>
          <a:xfrm flipV="1">
            <a:off x="2919702" y="2464283"/>
            <a:ext cx="1282700" cy="1237734"/>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A9BDA36-2472-CD48-A261-3365B9A95669}"/>
              </a:ext>
            </a:extLst>
          </p:cNvPr>
          <p:cNvSpPr txBox="1"/>
          <p:nvPr/>
        </p:nvSpPr>
        <p:spPr>
          <a:xfrm>
            <a:off x="6578647" y="2689090"/>
            <a:ext cx="2428970" cy="769441"/>
          </a:xfrm>
          <a:prstGeom prst="rect">
            <a:avLst/>
          </a:prstGeom>
          <a:noFill/>
        </p:spPr>
        <p:txBody>
          <a:bodyPr wrap="square" rtlCol="0">
            <a:spAutoFit/>
          </a:bodyPr>
          <a:lstStyle/>
          <a:p>
            <a:r>
              <a:rPr lang="en-US" sz="1100" b="1" dirty="0">
                <a:solidFill>
                  <a:srgbClr val="3366FF"/>
                </a:solidFill>
              </a:rPr>
              <a:t>After terminator crossing, continue AFS setting sequence, data taking (OBS mode) until 30 degrees latitude then go into idle mode</a:t>
            </a:r>
          </a:p>
        </p:txBody>
      </p:sp>
      <p:sp>
        <p:nvSpPr>
          <p:cNvPr id="20" name="Rectangle 19">
            <a:extLst>
              <a:ext uri="{FF2B5EF4-FFF2-40B4-BE49-F238E27FC236}">
                <a16:creationId xmlns:a16="http://schemas.microsoft.com/office/drawing/2014/main" id="{5065A2D6-1522-9C4C-ABBD-9D86758E7538}"/>
              </a:ext>
            </a:extLst>
          </p:cNvPr>
          <p:cNvSpPr/>
          <p:nvPr/>
        </p:nvSpPr>
        <p:spPr>
          <a:xfrm>
            <a:off x="6591288" y="2689382"/>
            <a:ext cx="2428971" cy="73639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CF8F245E-B874-514A-9680-D8198EB47A0A}"/>
              </a:ext>
            </a:extLst>
          </p:cNvPr>
          <p:cNvCxnSpPr>
            <a:cxnSpLocks/>
            <a:stCxn id="40" idx="1"/>
          </p:cNvCxnSpPr>
          <p:nvPr/>
        </p:nvCxnSpPr>
        <p:spPr>
          <a:xfrm flipH="1" flipV="1">
            <a:off x="5618608" y="4299477"/>
            <a:ext cx="1016256" cy="565294"/>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5590CE2-7F2F-D245-A218-7FDA9898C043}"/>
              </a:ext>
            </a:extLst>
          </p:cNvPr>
          <p:cNvCxnSpPr>
            <a:cxnSpLocks/>
            <a:stCxn id="40" idx="1"/>
          </p:cNvCxnSpPr>
          <p:nvPr/>
        </p:nvCxnSpPr>
        <p:spPr>
          <a:xfrm flipH="1">
            <a:off x="4603602" y="4864771"/>
            <a:ext cx="2031262" cy="330012"/>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0BE8229C-103C-7B45-A152-9D5A2F8A692F}"/>
              </a:ext>
            </a:extLst>
          </p:cNvPr>
          <p:cNvSpPr/>
          <p:nvPr/>
        </p:nvSpPr>
        <p:spPr>
          <a:xfrm>
            <a:off x="5674692" y="1237187"/>
            <a:ext cx="2852298" cy="58849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A71A0E5E-AEC8-DE42-AA6F-506EF5505EEA}"/>
              </a:ext>
            </a:extLst>
          </p:cNvPr>
          <p:cNvCxnSpPr/>
          <p:nvPr/>
        </p:nvCxnSpPr>
        <p:spPr>
          <a:xfrm flipV="1">
            <a:off x="2518502" y="2318941"/>
            <a:ext cx="0" cy="1369916"/>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E701A88E-B79E-8B42-97DF-FFF682C43C72}"/>
              </a:ext>
            </a:extLst>
          </p:cNvPr>
          <p:cNvCxnSpPr/>
          <p:nvPr/>
        </p:nvCxnSpPr>
        <p:spPr>
          <a:xfrm flipH="1" flipV="1">
            <a:off x="1117716" y="2733481"/>
            <a:ext cx="1065386" cy="968536"/>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03F2D59C-FF86-7D4B-89BA-E90BB67BCBE5}"/>
              </a:ext>
            </a:extLst>
          </p:cNvPr>
          <p:cNvCxnSpPr/>
          <p:nvPr/>
        </p:nvCxnSpPr>
        <p:spPr>
          <a:xfrm flipH="1">
            <a:off x="196490" y="3887317"/>
            <a:ext cx="1986612" cy="0"/>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8204C693-E09A-E041-8676-CAFDA42B2EA9}"/>
              </a:ext>
            </a:extLst>
          </p:cNvPr>
          <p:cNvCxnSpPr/>
          <p:nvPr/>
        </p:nvCxnSpPr>
        <p:spPr>
          <a:xfrm flipH="1">
            <a:off x="1012434" y="4071349"/>
            <a:ext cx="1170669" cy="1030930"/>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63D541A1-DADB-1347-A53D-39852240F0D6}"/>
              </a:ext>
            </a:extLst>
          </p:cNvPr>
          <p:cNvCxnSpPr/>
          <p:nvPr/>
        </p:nvCxnSpPr>
        <p:spPr>
          <a:xfrm>
            <a:off x="2505342" y="4071350"/>
            <a:ext cx="0" cy="1387419"/>
          </a:xfrm>
          <a:prstGeom prst="straightConnector1">
            <a:avLst/>
          </a:prstGeom>
          <a:ln>
            <a:solidFill>
              <a:srgbClr val="CCFFCC"/>
            </a:solidFill>
            <a:tailEnd type="arrow"/>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55B3D016-DAE0-0140-B1EA-CEA7FC904AD3}"/>
              </a:ext>
            </a:extLst>
          </p:cNvPr>
          <p:cNvSpPr/>
          <p:nvPr/>
        </p:nvSpPr>
        <p:spPr>
          <a:xfrm>
            <a:off x="5758295" y="3965450"/>
            <a:ext cx="517284" cy="22097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3A17502-4C21-B64B-9486-864071BE81D6}"/>
              </a:ext>
            </a:extLst>
          </p:cNvPr>
          <p:cNvSpPr txBox="1"/>
          <p:nvPr/>
        </p:nvSpPr>
        <p:spPr>
          <a:xfrm>
            <a:off x="5674692" y="3847805"/>
            <a:ext cx="569084" cy="369332"/>
          </a:xfrm>
          <a:prstGeom prst="rect">
            <a:avLst/>
          </a:prstGeom>
          <a:noFill/>
        </p:spPr>
        <p:txBody>
          <a:bodyPr wrap="square" rtlCol="0">
            <a:spAutoFit/>
          </a:bodyPr>
          <a:lstStyle/>
          <a:p>
            <a:r>
              <a:rPr lang="en-US" b="1" dirty="0"/>
              <a:t>~25</a:t>
            </a:r>
          </a:p>
        </p:txBody>
      </p:sp>
      <p:sp>
        <p:nvSpPr>
          <p:cNvPr id="31" name="Rectangle 30">
            <a:extLst>
              <a:ext uri="{FF2B5EF4-FFF2-40B4-BE49-F238E27FC236}">
                <a16:creationId xmlns:a16="http://schemas.microsoft.com/office/drawing/2014/main" id="{67A2B5A7-3236-E94C-ACEA-C81931C8D157}"/>
              </a:ext>
            </a:extLst>
          </p:cNvPr>
          <p:cNvSpPr/>
          <p:nvPr/>
        </p:nvSpPr>
        <p:spPr>
          <a:xfrm>
            <a:off x="279405" y="5855184"/>
            <a:ext cx="5086680" cy="646331"/>
          </a:xfrm>
          <a:prstGeom prst="rect">
            <a:avLst/>
          </a:prstGeom>
        </p:spPr>
        <p:txBody>
          <a:bodyPr wrap="square">
            <a:spAutoFit/>
          </a:bodyPr>
          <a:lstStyle/>
          <a:p>
            <a:r>
              <a:rPr lang="en-US" dirty="0"/>
              <a:t>Altitude (100Km – 1000Km – 100Km over the 40 min science Observation) with a +-10Km variability.</a:t>
            </a:r>
          </a:p>
        </p:txBody>
      </p:sp>
      <p:sp>
        <p:nvSpPr>
          <p:cNvPr id="32" name="TextBox 31">
            <a:extLst>
              <a:ext uri="{FF2B5EF4-FFF2-40B4-BE49-F238E27FC236}">
                <a16:creationId xmlns:a16="http://schemas.microsoft.com/office/drawing/2014/main" id="{C367F102-9ECA-5B4E-8121-4185F053F3F2}"/>
              </a:ext>
            </a:extLst>
          </p:cNvPr>
          <p:cNvSpPr txBox="1"/>
          <p:nvPr/>
        </p:nvSpPr>
        <p:spPr>
          <a:xfrm>
            <a:off x="3937803" y="4497106"/>
            <a:ext cx="1565000" cy="369332"/>
          </a:xfrm>
          <a:prstGeom prst="rect">
            <a:avLst/>
          </a:prstGeom>
          <a:noFill/>
        </p:spPr>
        <p:txBody>
          <a:bodyPr wrap="square" rtlCol="0">
            <a:spAutoFit/>
          </a:bodyPr>
          <a:lstStyle/>
          <a:p>
            <a:r>
              <a:rPr lang="en-US" dirty="0"/>
              <a:t>South Pole</a:t>
            </a:r>
          </a:p>
        </p:txBody>
      </p:sp>
      <p:sp>
        <p:nvSpPr>
          <p:cNvPr id="33" name="Oval 32">
            <a:extLst>
              <a:ext uri="{FF2B5EF4-FFF2-40B4-BE49-F238E27FC236}">
                <a16:creationId xmlns:a16="http://schemas.microsoft.com/office/drawing/2014/main" id="{64320D19-B3F0-4341-A63D-0A74FA29688E}"/>
              </a:ext>
            </a:extLst>
          </p:cNvPr>
          <p:cNvSpPr/>
          <p:nvPr/>
        </p:nvSpPr>
        <p:spPr>
          <a:xfrm>
            <a:off x="196490" y="2254217"/>
            <a:ext cx="5483350" cy="330251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A0545C0-7CF2-034E-AD8D-A5D85AEC0C5D}"/>
              </a:ext>
            </a:extLst>
          </p:cNvPr>
          <p:cNvSpPr/>
          <p:nvPr/>
        </p:nvSpPr>
        <p:spPr>
          <a:xfrm>
            <a:off x="5138066" y="3412520"/>
            <a:ext cx="389797" cy="1031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E75BF32-989A-6D4A-986F-3153CBFCE13A}"/>
              </a:ext>
            </a:extLst>
          </p:cNvPr>
          <p:cNvSpPr/>
          <p:nvPr/>
        </p:nvSpPr>
        <p:spPr>
          <a:xfrm>
            <a:off x="4183136" y="3261290"/>
            <a:ext cx="1038047" cy="1332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275ABCE-EE3F-8949-9C50-38223A08F111}"/>
              </a:ext>
            </a:extLst>
          </p:cNvPr>
          <p:cNvSpPr/>
          <p:nvPr/>
        </p:nvSpPr>
        <p:spPr>
          <a:xfrm>
            <a:off x="5041534" y="3356954"/>
            <a:ext cx="389797" cy="1031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A1FFBF4-BCA7-8043-A1F2-F095DB81B300}"/>
              </a:ext>
            </a:extLst>
          </p:cNvPr>
          <p:cNvSpPr/>
          <p:nvPr/>
        </p:nvSpPr>
        <p:spPr>
          <a:xfrm>
            <a:off x="3784841" y="3160181"/>
            <a:ext cx="1397176" cy="13699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9012517F-9590-744C-8D64-06DDD7750508}"/>
              </a:ext>
            </a:extLst>
          </p:cNvPr>
          <p:cNvCxnSpPr>
            <a:cxnSpLocks/>
            <a:stCxn id="19" idx="1"/>
          </p:cNvCxnSpPr>
          <p:nvPr/>
        </p:nvCxnSpPr>
        <p:spPr>
          <a:xfrm flipH="1">
            <a:off x="5560543" y="3073811"/>
            <a:ext cx="1018104" cy="351961"/>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AA6A8DB1-AC22-F346-B3BF-4343FDC33501}"/>
              </a:ext>
            </a:extLst>
          </p:cNvPr>
          <p:cNvSpPr txBox="1"/>
          <p:nvPr/>
        </p:nvSpPr>
        <p:spPr>
          <a:xfrm>
            <a:off x="6592567" y="4490090"/>
            <a:ext cx="2415050" cy="769441"/>
          </a:xfrm>
          <a:prstGeom prst="rect">
            <a:avLst/>
          </a:prstGeom>
          <a:noFill/>
        </p:spPr>
        <p:txBody>
          <a:bodyPr wrap="square" rtlCol="0">
            <a:spAutoFit/>
          </a:bodyPr>
          <a:lstStyle/>
          <a:p>
            <a:r>
              <a:rPr lang="en-US" sz="1100" b="1" dirty="0">
                <a:solidFill>
                  <a:srgbClr val="3366FF"/>
                </a:solidFill>
              </a:rPr>
              <a:t>Start (OBS mode) data taking after 30 degrees latitude, reverse AFS setting sequence. Continue until before terminator crossing</a:t>
            </a:r>
          </a:p>
        </p:txBody>
      </p:sp>
      <p:sp>
        <p:nvSpPr>
          <p:cNvPr id="40" name="Rectangle 39">
            <a:extLst>
              <a:ext uri="{FF2B5EF4-FFF2-40B4-BE49-F238E27FC236}">
                <a16:creationId xmlns:a16="http://schemas.microsoft.com/office/drawing/2014/main" id="{9293E6C0-6DD9-4142-A1DE-990E40702A60}"/>
              </a:ext>
            </a:extLst>
          </p:cNvPr>
          <p:cNvSpPr/>
          <p:nvPr/>
        </p:nvSpPr>
        <p:spPr>
          <a:xfrm>
            <a:off x="6634864" y="4470011"/>
            <a:ext cx="2428970" cy="78951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6313480B-5D67-934A-8987-4CF2AA6D101C}"/>
              </a:ext>
            </a:extLst>
          </p:cNvPr>
          <p:cNvSpPr txBox="1"/>
          <p:nvPr/>
        </p:nvSpPr>
        <p:spPr>
          <a:xfrm>
            <a:off x="5661992" y="1225516"/>
            <a:ext cx="2789563" cy="600164"/>
          </a:xfrm>
          <a:prstGeom prst="rect">
            <a:avLst/>
          </a:prstGeom>
          <a:noFill/>
        </p:spPr>
        <p:txBody>
          <a:bodyPr wrap="square" rtlCol="0">
            <a:spAutoFit/>
          </a:bodyPr>
          <a:lstStyle/>
          <a:p>
            <a:r>
              <a:rPr lang="en-US" sz="1100" b="1" dirty="0">
                <a:solidFill>
                  <a:srgbClr val="3366FF"/>
                </a:solidFill>
              </a:rPr>
              <a:t>Continue OBS mode during Terminator for calibration,  then close window, end AFS setting sequence, go into idle mode </a:t>
            </a:r>
          </a:p>
        </p:txBody>
      </p:sp>
      <p:cxnSp>
        <p:nvCxnSpPr>
          <p:cNvPr id="42" name="Straight Arrow Connector 41">
            <a:extLst>
              <a:ext uri="{FF2B5EF4-FFF2-40B4-BE49-F238E27FC236}">
                <a16:creationId xmlns:a16="http://schemas.microsoft.com/office/drawing/2014/main" id="{94CF1326-D75D-C840-8F44-456352E01D12}"/>
              </a:ext>
            </a:extLst>
          </p:cNvPr>
          <p:cNvCxnSpPr>
            <a:cxnSpLocks/>
            <a:stCxn id="19" idx="1"/>
          </p:cNvCxnSpPr>
          <p:nvPr/>
        </p:nvCxnSpPr>
        <p:spPr>
          <a:xfrm flipH="1" flipV="1">
            <a:off x="4603601" y="2613265"/>
            <a:ext cx="1975046" cy="460546"/>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7375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01871" y="2211632"/>
            <a:ext cx="3446578" cy="3298060"/>
          </a:xfrm>
          <a:prstGeom prst="rect">
            <a:avLst/>
          </a:prstGeom>
          <a:ln w="38100">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MSU Mission Operations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(MSU MOC)</a:t>
            </a:r>
          </a:p>
        </p:txBody>
      </p:sp>
      <p:cxnSp>
        <p:nvCxnSpPr>
          <p:cNvPr id="14" name="Straight Connector 13"/>
          <p:cNvCxnSpPr/>
          <p:nvPr/>
        </p:nvCxnSpPr>
        <p:spPr>
          <a:xfrm flipV="1">
            <a:off x="8073967" y="2586931"/>
            <a:ext cx="199347" cy="279084"/>
          </a:xfrm>
          <a:prstGeom prst="line">
            <a:avLst/>
          </a:prstGeom>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8273314" y="2586931"/>
            <a:ext cx="0" cy="152400"/>
          </a:xfrm>
          <a:prstGeom prst="line">
            <a:avLst/>
          </a:prstGeom>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V="1">
            <a:off x="8273314" y="2460722"/>
            <a:ext cx="187523" cy="2786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8486468" y="2644120"/>
            <a:ext cx="0" cy="152400"/>
          </a:xfrm>
          <a:prstGeom prst="line">
            <a:avLst/>
          </a:prstGeom>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H="1">
            <a:off x="8287121" y="2625425"/>
            <a:ext cx="199347" cy="2790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V="1">
            <a:off x="8490226" y="2584706"/>
            <a:ext cx="150074" cy="204774"/>
          </a:xfrm>
          <a:prstGeom prst="line">
            <a:avLst/>
          </a:prstGeom>
          <a:ln/>
        </p:spPr>
        <p:style>
          <a:lnRef idx="1">
            <a:schemeClr val="dk1"/>
          </a:lnRef>
          <a:fillRef idx="0">
            <a:schemeClr val="dk1"/>
          </a:fillRef>
          <a:effectRef idx="0">
            <a:schemeClr val="dk1"/>
          </a:effectRef>
          <a:fontRef idx="minor">
            <a:schemeClr val="tx1"/>
          </a:fontRef>
        </p:style>
      </p:cxnSp>
      <p:sp>
        <p:nvSpPr>
          <p:cNvPr id="5" name="Rectangle 4"/>
          <p:cNvSpPr/>
          <p:nvPr/>
        </p:nvSpPr>
        <p:spPr>
          <a:xfrm>
            <a:off x="3918611" y="2731369"/>
            <a:ext cx="1044497" cy="180238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Mission Operations Center (MOC)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AIT Server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Uplink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Downlink Processing</a:t>
            </a:r>
          </a:p>
        </p:txBody>
      </p:sp>
      <p:sp>
        <p:nvSpPr>
          <p:cNvPr id="17" name="Rectangle 16"/>
          <p:cNvSpPr/>
          <p:nvPr/>
        </p:nvSpPr>
        <p:spPr>
          <a:xfrm>
            <a:off x="4632599" y="4608565"/>
            <a:ext cx="1200375" cy="830997"/>
          </a:xfrm>
          <a:prstGeom prst="rect">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Spacecraft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planning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analysis (Team) </a:t>
            </a:r>
            <a:endParaRPr kumimoji="0" lang="en-US" sz="12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0" name="Rectangle 19"/>
          <p:cNvSpPr/>
          <p:nvPr/>
        </p:nvSpPr>
        <p:spPr>
          <a:xfrm>
            <a:off x="6206932" y="2263366"/>
            <a:ext cx="839659" cy="6416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Mission Archive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(L0 Data + Telemetry)</a:t>
            </a: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Rectangle 21"/>
          <p:cNvSpPr/>
          <p:nvPr/>
        </p:nvSpPr>
        <p:spPr>
          <a:xfrm>
            <a:off x="3961442" y="1007362"/>
            <a:ext cx="1669596" cy="79910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Busek</a:t>
            </a:r>
            <a:endPar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Propulsion  system performance</a:t>
            </a:r>
          </a:p>
        </p:txBody>
      </p:sp>
      <p:sp>
        <p:nvSpPr>
          <p:cNvPr id="23" name="Rectangle 22"/>
          <p:cNvSpPr/>
          <p:nvPr/>
        </p:nvSpPr>
        <p:spPr>
          <a:xfrm>
            <a:off x="135586" y="2800581"/>
            <a:ext cx="1076247" cy="8356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IV&amp;V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Software development </a:t>
            </a:r>
            <a:endPar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6" name="Rectangle 25"/>
          <p:cNvSpPr/>
          <p:nvPr/>
        </p:nvSpPr>
        <p:spPr>
          <a:xfrm>
            <a:off x="2342804" y="5559763"/>
            <a:ext cx="1240380" cy="7772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Mission Science Team*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NAIF Toolkit</a:t>
            </a:r>
            <a:endPar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L1, L2, L3</a:t>
            </a:r>
            <a:endParaRPr kumimoji="0" lang="en-US" sz="1100" b="0" i="0" u="none" strike="noStrike" kern="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 name="Rectangle 26"/>
          <p:cNvSpPr/>
          <p:nvPr/>
        </p:nvSpPr>
        <p:spPr>
          <a:xfrm>
            <a:off x="4214842" y="5773610"/>
            <a:ext cx="1293002" cy="7772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FDF (GSFC)</a:t>
            </a: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Flight dynamics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NAV and ACS</a:t>
            </a:r>
          </a:p>
        </p:txBody>
      </p:sp>
      <p:sp>
        <p:nvSpPr>
          <p:cNvPr id="28" name="Rectangle 27"/>
          <p:cNvSpPr/>
          <p:nvPr/>
        </p:nvSpPr>
        <p:spPr>
          <a:xfrm>
            <a:off x="7855764" y="2929909"/>
            <a:ext cx="901380" cy="16497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 </a:t>
            </a:r>
            <a:r>
              <a:rPr kumimoji="0" lang="en-US" sz="12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communi</a:t>
            </a: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-cation and tracking</a:t>
            </a: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1" name="Straight Arrow Connector 10"/>
          <p:cNvCxnSpPr>
            <a:cxnSpLocks/>
            <a:endCxn id="23" idx="3"/>
          </p:cNvCxnSpPr>
          <p:nvPr/>
        </p:nvCxnSpPr>
        <p:spPr>
          <a:xfrm flipH="1">
            <a:off x="1211833" y="3202588"/>
            <a:ext cx="2714525" cy="1582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56" name="Straight Connector 55"/>
          <p:cNvCxnSpPr/>
          <p:nvPr/>
        </p:nvCxnSpPr>
        <p:spPr>
          <a:xfrm flipH="1" flipV="1">
            <a:off x="3623595" y="1386909"/>
            <a:ext cx="6845" cy="15464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22" idx="1"/>
          </p:cNvCxnSpPr>
          <p:nvPr/>
        </p:nvCxnSpPr>
        <p:spPr>
          <a:xfrm flipV="1">
            <a:off x="3630685" y="1406915"/>
            <a:ext cx="330757" cy="2804"/>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87" name="Straight Arrow Connector 86"/>
          <p:cNvCxnSpPr/>
          <p:nvPr/>
        </p:nvCxnSpPr>
        <p:spPr>
          <a:xfrm flipH="1">
            <a:off x="5682391" y="3117073"/>
            <a:ext cx="1772283"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95" name="Straight Connector 94"/>
          <p:cNvCxnSpPr/>
          <p:nvPr/>
        </p:nvCxnSpPr>
        <p:spPr>
          <a:xfrm>
            <a:off x="5682391" y="3418935"/>
            <a:ext cx="216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5879401" y="3433358"/>
            <a:ext cx="8007" cy="26558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H="1">
            <a:off x="5513561" y="6089194"/>
            <a:ext cx="373847" cy="10922"/>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112" name="Straight Connector 111"/>
          <p:cNvCxnSpPr/>
          <p:nvPr/>
        </p:nvCxnSpPr>
        <p:spPr>
          <a:xfrm>
            <a:off x="3606664" y="3429927"/>
            <a:ext cx="307841" cy="343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3625820" y="3418936"/>
            <a:ext cx="0" cy="1427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a:cxnSpLocks/>
          </p:cNvCxnSpPr>
          <p:nvPr/>
        </p:nvCxnSpPr>
        <p:spPr>
          <a:xfrm>
            <a:off x="3651941" y="4823338"/>
            <a:ext cx="985600"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122" name="Straight Arrow Connector 121"/>
          <p:cNvCxnSpPr/>
          <p:nvPr/>
        </p:nvCxnSpPr>
        <p:spPr>
          <a:xfrm flipH="1" flipV="1">
            <a:off x="5507844" y="6428078"/>
            <a:ext cx="2828664" cy="702"/>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139" name="Rectangle 138"/>
          <p:cNvSpPr/>
          <p:nvPr/>
        </p:nvSpPr>
        <p:spPr>
          <a:xfrm>
            <a:off x="42095" y="930378"/>
            <a:ext cx="4572000" cy="154657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LUNAR ICECUBE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MISSION OPERATION CONCEPT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Ground elements data flow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AIT: AMMOS Instrument Toolkit</a:t>
            </a: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DSN: Deep Space Network</a:t>
            </a: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FDF:  Flight Dynamics Facility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MSU: Morehead State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 NAIF Processing Tasks</a:t>
            </a:r>
          </a:p>
        </p:txBody>
      </p:sp>
      <p:cxnSp>
        <p:nvCxnSpPr>
          <p:cNvPr id="154" name="Straight Connector 153"/>
          <p:cNvCxnSpPr>
            <a:endCxn id="28" idx="2"/>
          </p:cNvCxnSpPr>
          <p:nvPr/>
        </p:nvCxnSpPr>
        <p:spPr>
          <a:xfrm flipH="1" flipV="1">
            <a:off x="8306454" y="4579642"/>
            <a:ext cx="12600" cy="18480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6032461" y="1406916"/>
            <a:ext cx="0" cy="36179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a:cxnSpLocks/>
            <a:endCxn id="17" idx="3"/>
          </p:cNvCxnSpPr>
          <p:nvPr/>
        </p:nvCxnSpPr>
        <p:spPr>
          <a:xfrm flipH="1" flipV="1">
            <a:off x="5832974" y="5024064"/>
            <a:ext cx="208656" cy="112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flipV="1">
            <a:off x="5631038" y="1406915"/>
            <a:ext cx="401424" cy="280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5" name="Straight Arrow Connector 174"/>
          <p:cNvCxnSpPr/>
          <p:nvPr/>
        </p:nvCxnSpPr>
        <p:spPr>
          <a:xfrm>
            <a:off x="5682391" y="3328601"/>
            <a:ext cx="2151297" cy="135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cxnSpLocks/>
          </p:cNvCxnSpPr>
          <p:nvPr/>
        </p:nvCxnSpPr>
        <p:spPr>
          <a:xfrm>
            <a:off x="2014469" y="4701774"/>
            <a:ext cx="2631142" cy="195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a:cxnSpLocks/>
          </p:cNvCxnSpPr>
          <p:nvPr/>
        </p:nvCxnSpPr>
        <p:spPr>
          <a:xfrm flipH="1" flipV="1">
            <a:off x="1989354" y="3353025"/>
            <a:ext cx="12640" cy="136830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0" name="Straight Connector 199"/>
          <p:cNvCxnSpPr>
            <a:cxnSpLocks/>
          </p:cNvCxnSpPr>
          <p:nvPr/>
        </p:nvCxnSpPr>
        <p:spPr>
          <a:xfrm flipH="1">
            <a:off x="1211833" y="3342113"/>
            <a:ext cx="80667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1951663" y="2409187"/>
            <a:ext cx="93953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Science Observation and Flight Code requests</a:t>
            </a:r>
          </a:p>
        </p:txBody>
      </p:sp>
      <p:cxnSp>
        <p:nvCxnSpPr>
          <p:cNvPr id="224" name="Straight Arrow Connector 223"/>
          <p:cNvCxnSpPr>
            <a:cxnSpLocks/>
            <a:endCxn id="17" idx="2"/>
          </p:cNvCxnSpPr>
          <p:nvPr/>
        </p:nvCxnSpPr>
        <p:spPr>
          <a:xfrm flipH="1" flipV="1">
            <a:off x="5232787" y="5439562"/>
            <a:ext cx="9220" cy="4601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0" name="Rectangle 229"/>
          <p:cNvSpPr/>
          <p:nvPr/>
        </p:nvSpPr>
        <p:spPr>
          <a:xfrm>
            <a:off x="2223699" y="3829530"/>
            <a:ext cx="75079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L1 – Full telemetry</a:t>
            </a:r>
          </a:p>
        </p:txBody>
      </p:sp>
      <p:sp>
        <p:nvSpPr>
          <p:cNvPr id="251" name="Rectangle 250"/>
          <p:cNvSpPr/>
          <p:nvPr/>
        </p:nvSpPr>
        <p:spPr>
          <a:xfrm>
            <a:off x="2939703" y="5199073"/>
            <a:ext cx="78905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L1 Science data</a:t>
            </a:r>
          </a:p>
        </p:txBody>
      </p:sp>
      <p:sp>
        <p:nvSpPr>
          <p:cNvPr id="252" name="Rectangle 251"/>
          <p:cNvSpPr/>
          <p:nvPr/>
        </p:nvSpPr>
        <p:spPr>
          <a:xfrm>
            <a:off x="1216415" y="2468730"/>
            <a:ext cx="737738"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L1 – Software telemetry (points)</a:t>
            </a:r>
          </a:p>
        </p:txBody>
      </p:sp>
      <p:sp>
        <p:nvSpPr>
          <p:cNvPr id="258" name="Rectangle 257"/>
          <p:cNvSpPr/>
          <p:nvPr/>
        </p:nvSpPr>
        <p:spPr>
          <a:xfrm>
            <a:off x="5804682" y="3094411"/>
            <a:ext cx="1481852"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CCSDS L0 RX Packets</a:t>
            </a:r>
          </a:p>
        </p:txBody>
      </p:sp>
      <p:sp>
        <p:nvSpPr>
          <p:cNvPr id="259" name="Rectangle 258"/>
          <p:cNvSpPr/>
          <p:nvPr/>
        </p:nvSpPr>
        <p:spPr>
          <a:xfrm>
            <a:off x="5975259" y="3358699"/>
            <a:ext cx="13387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CCSDS TX commands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CLTU Format</a:t>
            </a:r>
          </a:p>
        </p:txBody>
      </p:sp>
      <p:sp>
        <p:nvSpPr>
          <p:cNvPr id="260" name="Rectangle 259"/>
          <p:cNvSpPr/>
          <p:nvPr/>
        </p:nvSpPr>
        <p:spPr>
          <a:xfrm>
            <a:off x="4061467" y="5568575"/>
            <a:ext cx="124745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Propulsion requests </a:t>
            </a:r>
          </a:p>
        </p:txBody>
      </p:sp>
      <p:cxnSp>
        <p:nvCxnSpPr>
          <p:cNvPr id="264" name="Straight Arrow Connector 263"/>
          <p:cNvCxnSpPr>
            <a:cxnSpLocks/>
            <a:endCxn id="125" idx="3"/>
          </p:cNvCxnSpPr>
          <p:nvPr/>
        </p:nvCxnSpPr>
        <p:spPr>
          <a:xfrm flipH="1">
            <a:off x="4428974" y="5225576"/>
            <a:ext cx="2036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4" name="Rectangle 283"/>
          <p:cNvSpPr/>
          <p:nvPr/>
        </p:nvSpPr>
        <p:spPr>
          <a:xfrm>
            <a:off x="3065815" y="986169"/>
            <a:ext cx="952106"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L1 propulsion Telemetry (points</a:t>
            </a:r>
            <a:r>
              <a:rPr kumimoji="0" lang="en-US" sz="10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87" name="Rectangle 286"/>
          <p:cNvSpPr/>
          <p:nvPr/>
        </p:nvSpPr>
        <p:spPr>
          <a:xfrm>
            <a:off x="606325" y="6246946"/>
            <a:ext cx="21336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Radiometric (tracking</a:t>
            </a:r>
            <a:r>
              <a:rPr kumimoji="0" lang="en-US" sz="10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89" name="Rectangle 288"/>
          <p:cNvSpPr/>
          <p:nvPr/>
        </p:nvSpPr>
        <p:spPr>
          <a:xfrm>
            <a:off x="5952056" y="5542462"/>
            <a:ext cx="114486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L1 - Navigation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Telemetry (points</a:t>
            </a:r>
            <a:r>
              <a:rPr kumimoji="0" lang="en-US" sz="10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90" name="Rectangle 289"/>
          <p:cNvSpPr/>
          <p:nvPr/>
        </p:nvSpPr>
        <p:spPr>
          <a:xfrm>
            <a:off x="6062629" y="6131056"/>
            <a:ext cx="168837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Radiometric (tracking)</a:t>
            </a:r>
          </a:p>
        </p:txBody>
      </p:sp>
      <p:sp>
        <p:nvSpPr>
          <p:cNvPr id="291" name="Rectangle 290"/>
          <p:cNvSpPr/>
          <p:nvPr/>
        </p:nvSpPr>
        <p:spPr>
          <a:xfrm>
            <a:off x="983927" y="5286791"/>
            <a:ext cx="671904" cy="4093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Internet/ Website</a:t>
            </a:r>
          </a:p>
        </p:txBody>
      </p:sp>
      <p:cxnSp>
        <p:nvCxnSpPr>
          <p:cNvPr id="292" name="Straight Arrow Connector 291"/>
          <p:cNvCxnSpPr/>
          <p:nvPr/>
        </p:nvCxnSpPr>
        <p:spPr>
          <a:xfrm>
            <a:off x="6261995" y="1093477"/>
            <a:ext cx="388220"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294" name="Straight Arrow Connector 293"/>
          <p:cNvCxnSpPr/>
          <p:nvPr/>
        </p:nvCxnSpPr>
        <p:spPr>
          <a:xfrm>
            <a:off x="6261995" y="1556616"/>
            <a:ext cx="38822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8" name="Straight Arrow Connector 297"/>
          <p:cNvCxnSpPr/>
          <p:nvPr/>
        </p:nvCxnSpPr>
        <p:spPr>
          <a:xfrm>
            <a:off x="6259680" y="1337989"/>
            <a:ext cx="376034" cy="0"/>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
        <p:nvSpPr>
          <p:cNvPr id="301" name="Rectangle 300"/>
          <p:cNvSpPr/>
          <p:nvPr/>
        </p:nvSpPr>
        <p:spPr>
          <a:xfrm>
            <a:off x="6663036" y="962938"/>
            <a:ext cx="138781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a:ea typeface="+mn-ea"/>
                <a:cs typeface="+mn-cs"/>
              </a:rPr>
              <a:t>RX Telemetry paths</a:t>
            </a:r>
          </a:p>
        </p:txBody>
      </p:sp>
      <p:sp>
        <p:nvSpPr>
          <p:cNvPr id="302" name="Rectangle 301"/>
          <p:cNvSpPr/>
          <p:nvPr/>
        </p:nvSpPr>
        <p:spPr>
          <a:xfrm>
            <a:off x="6663035" y="1200306"/>
            <a:ext cx="154574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a:ea typeface="+mn-ea"/>
                <a:cs typeface="+mn-cs"/>
              </a:rPr>
              <a:t>RX Science data paths</a:t>
            </a:r>
          </a:p>
        </p:txBody>
      </p:sp>
      <p:sp>
        <p:nvSpPr>
          <p:cNvPr id="303" name="Rectangle 302"/>
          <p:cNvSpPr/>
          <p:nvPr/>
        </p:nvSpPr>
        <p:spPr>
          <a:xfrm>
            <a:off x="6657305" y="1427978"/>
            <a:ext cx="130708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a:ea typeface="+mn-ea"/>
                <a:cs typeface="+mn-cs"/>
              </a:rPr>
              <a:t>TX command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a:ea typeface="+mn-ea"/>
                <a:cs typeface="+mn-cs"/>
              </a:rPr>
              <a:t>TX requests paths</a:t>
            </a:r>
          </a:p>
        </p:txBody>
      </p:sp>
      <p:sp>
        <p:nvSpPr>
          <p:cNvPr id="319" name="Title 1"/>
          <p:cNvSpPr>
            <a:spLocks noGrp="1"/>
          </p:cNvSpPr>
          <p:nvPr>
            <p:ph type="title"/>
          </p:nvPr>
        </p:nvSpPr>
        <p:spPr>
          <a:xfrm>
            <a:off x="57150" y="-142875"/>
            <a:ext cx="7886700" cy="1325563"/>
          </a:xfrm>
        </p:spPr>
        <p:txBody>
          <a:bodyPr/>
          <a:lstStyle/>
          <a:p>
            <a:r>
              <a:rPr lang="en-US" dirty="0"/>
              <a:t>Ground Elements Data Flow</a:t>
            </a:r>
          </a:p>
        </p:txBody>
      </p:sp>
      <p:cxnSp>
        <p:nvCxnSpPr>
          <p:cNvPr id="77" name="Straight Arrow Connector 76"/>
          <p:cNvCxnSpPr/>
          <p:nvPr/>
        </p:nvCxnSpPr>
        <p:spPr>
          <a:xfrm flipV="1">
            <a:off x="6587024" y="2904161"/>
            <a:ext cx="3431" cy="190122"/>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0516" y="79121"/>
            <a:ext cx="822760" cy="2376862"/>
          </a:xfrm>
          <a:prstGeom prst="rect">
            <a:avLst/>
          </a:prstGeom>
        </p:spPr>
      </p:pic>
      <p:sp>
        <p:nvSpPr>
          <p:cNvPr id="78" name="Rectangle 77"/>
          <p:cNvSpPr/>
          <p:nvPr/>
        </p:nvSpPr>
        <p:spPr>
          <a:xfrm>
            <a:off x="7850491" y="5225446"/>
            <a:ext cx="839659" cy="61291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JPL Flight LAN</a:t>
            </a:r>
          </a:p>
        </p:txBody>
      </p:sp>
      <p:sp>
        <p:nvSpPr>
          <p:cNvPr id="79" name="Rectangle 78"/>
          <p:cNvSpPr/>
          <p:nvPr/>
        </p:nvSpPr>
        <p:spPr>
          <a:xfrm>
            <a:off x="2323785" y="1643092"/>
            <a:ext cx="1016383" cy="61291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BIRCHES </a:t>
            </a:r>
            <a:r>
              <a:rPr kumimoji="0" 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Instrument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(GSFC)</a:t>
            </a:r>
          </a:p>
        </p:txBody>
      </p:sp>
      <p:cxnSp>
        <p:nvCxnSpPr>
          <p:cNvPr id="83" name="Straight Connector 82"/>
          <p:cNvCxnSpPr>
            <a:cxnSpLocks/>
            <a:endCxn id="79" idx="2"/>
          </p:cNvCxnSpPr>
          <p:nvPr/>
        </p:nvCxnSpPr>
        <p:spPr>
          <a:xfrm flipH="1" flipV="1">
            <a:off x="2831977" y="2256002"/>
            <a:ext cx="25204" cy="266255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cxnSpLocks/>
          </p:cNvCxnSpPr>
          <p:nvPr/>
        </p:nvCxnSpPr>
        <p:spPr>
          <a:xfrm>
            <a:off x="2857677" y="4909297"/>
            <a:ext cx="1774922" cy="92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50" name="Rectangle 249"/>
          <p:cNvSpPr/>
          <p:nvPr/>
        </p:nvSpPr>
        <p:spPr>
          <a:xfrm>
            <a:off x="1935059" y="3432506"/>
            <a:ext cx="726208"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L1 – </a:t>
            </a:r>
            <a:r>
              <a:rPr kumimoji="0" lang="en-US" sz="1000" b="0" i="0" u="none" strike="noStrike" kern="0" cap="none" spc="0" normalizeH="0" baseline="0" noProof="0" dirty="0" err="1">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Nav</a:t>
            </a: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 telemetry</a:t>
            </a:r>
          </a:p>
        </p:txBody>
      </p:sp>
      <p:cxnSp>
        <p:nvCxnSpPr>
          <p:cNvPr id="97" name="Straight Arrow Connector 96"/>
          <p:cNvCxnSpPr>
            <a:cxnSpLocks/>
          </p:cNvCxnSpPr>
          <p:nvPr/>
        </p:nvCxnSpPr>
        <p:spPr>
          <a:xfrm flipH="1" flipV="1">
            <a:off x="3033718" y="2229860"/>
            <a:ext cx="6101" cy="773606"/>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102" name="Straight Connector 101"/>
          <p:cNvCxnSpPr/>
          <p:nvPr/>
        </p:nvCxnSpPr>
        <p:spPr>
          <a:xfrm flipV="1">
            <a:off x="3021092" y="3009139"/>
            <a:ext cx="905266" cy="60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5179840" y="3077451"/>
            <a:ext cx="486242" cy="3833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NMC</a:t>
            </a:r>
          </a:p>
        </p:txBody>
      </p:sp>
      <p:cxnSp>
        <p:nvCxnSpPr>
          <p:cNvPr id="105" name="Straight Arrow Connector 104"/>
          <p:cNvCxnSpPr/>
          <p:nvPr/>
        </p:nvCxnSpPr>
        <p:spPr>
          <a:xfrm>
            <a:off x="4971120" y="2798454"/>
            <a:ext cx="1247436"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107" name="Rectangle 106"/>
          <p:cNvSpPr/>
          <p:nvPr/>
        </p:nvSpPr>
        <p:spPr>
          <a:xfrm>
            <a:off x="6141523" y="4716712"/>
            <a:ext cx="839659" cy="61291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 Health and Safety</a:t>
            </a:r>
          </a:p>
        </p:txBody>
      </p:sp>
      <p:cxnSp>
        <p:nvCxnSpPr>
          <p:cNvPr id="108" name="Straight Arrow Connector 107"/>
          <p:cNvCxnSpPr/>
          <p:nvPr/>
        </p:nvCxnSpPr>
        <p:spPr>
          <a:xfrm flipH="1">
            <a:off x="5775487" y="5200598"/>
            <a:ext cx="36603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5775487" y="4846784"/>
            <a:ext cx="366036"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126" name="Rectangle 125"/>
          <p:cNvSpPr/>
          <p:nvPr/>
        </p:nvSpPr>
        <p:spPr>
          <a:xfrm>
            <a:off x="7270740" y="2929909"/>
            <a:ext cx="457905" cy="3278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DSOC</a:t>
            </a:r>
          </a:p>
        </p:txBody>
      </p:sp>
      <p:cxnSp>
        <p:nvCxnSpPr>
          <p:cNvPr id="127" name="Straight Connector 126"/>
          <p:cNvCxnSpPr>
            <a:stCxn id="126" idx="3"/>
          </p:cNvCxnSpPr>
          <p:nvPr/>
        </p:nvCxnSpPr>
        <p:spPr>
          <a:xfrm flipV="1">
            <a:off x="7728645" y="3093823"/>
            <a:ext cx="130030"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flipH="1">
            <a:off x="331923" y="5366057"/>
            <a:ext cx="56151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0" dirty="0" err="1">
                <a:solidFill>
                  <a:sysClr val="windowText" lastClr="000000"/>
                </a:solidFill>
                <a:latin typeface="Calibri Light"/>
              </a:rPr>
              <a:t>Naif</a:t>
            </a:r>
            <a:r>
              <a:rPr lang="en-US" sz="1000" kern="0" dirty="0">
                <a:solidFill>
                  <a:sysClr val="windowText" lastClr="000000"/>
                </a:solidFill>
                <a:latin typeface="Calibri Light"/>
              </a:rPr>
              <a:t> tools, SPICE kernels</a:t>
            </a:r>
            <a:endParaRPr kumimoji="0" lang="en-US" sz="1000" b="0" i="0" u="none" strike="noStrike" kern="0" cap="none" spc="0" normalizeH="0" baseline="0" noProof="0" dirty="0">
              <a:ln>
                <a:noFill/>
              </a:ln>
              <a:solidFill>
                <a:sysClr val="windowText" lastClr="000000"/>
              </a:solidFill>
              <a:effectLst/>
              <a:uLnTx/>
              <a:uFillTx/>
              <a:latin typeface="Calibri Light"/>
              <a:ea typeface="+mn-ea"/>
              <a:cs typeface="+mn-cs"/>
            </a:endParaRPr>
          </a:p>
        </p:txBody>
      </p:sp>
      <p:grpSp>
        <p:nvGrpSpPr>
          <p:cNvPr id="2" name="Group 1">
            <a:extLst>
              <a:ext uri="{FF2B5EF4-FFF2-40B4-BE49-F238E27FC236}">
                <a16:creationId xmlns:a16="http://schemas.microsoft.com/office/drawing/2014/main" id="{ACF19335-413F-484C-8535-3B13EA0FD7F6}"/>
              </a:ext>
            </a:extLst>
          </p:cNvPr>
          <p:cNvGrpSpPr/>
          <p:nvPr/>
        </p:nvGrpSpPr>
        <p:grpSpPr>
          <a:xfrm>
            <a:off x="128262" y="4238533"/>
            <a:ext cx="1363959" cy="863108"/>
            <a:chOff x="-304801" y="4440936"/>
            <a:chExt cx="1363959" cy="863108"/>
          </a:xfrm>
        </p:grpSpPr>
        <p:sp>
          <p:nvSpPr>
            <p:cNvPr id="24" name="Rectangle 23"/>
            <p:cNvSpPr/>
            <p:nvPr/>
          </p:nvSpPr>
          <p:spPr>
            <a:xfrm>
              <a:off x="-304801" y="4440936"/>
              <a:ext cx="1363959" cy="8631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Planetary Data System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7" name="Rectangle 166"/>
            <p:cNvSpPr/>
            <p:nvPr/>
          </p:nvSpPr>
          <p:spPr>
            <a:xfrm>
              <a:off x="209206" y="5047104"/>
              <a:ext cx="714712" cy="1806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Geosciences</a:t>
              </a:r>
            </a:p>
          </p:txBody>
        </p:sp>
        <p:sp>
          <p:nvSpPr>
            <p:cNvPr id="168" name="Rectangle 167"/>
            <p:cNvSpPr/>
            <p:nvPr/>
          </p:nvSpPr>
          <p:spPr>
            <a:xfrm>
              <a:off x="-263828" y="4904178"/>
              <a:ext cx="392299" cy="3327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NAIF SPICE</a:t>
              </a:r>
            </a:p>
          </p:txBody>
        </p:sp>
      </p:grpSp>
      <p:sp>
        <p:nvSpPr>
          <p:cNvPr id="178" name="Rectangle 177"/>
          <p:cNvSpPr/>
          <p:nvPr/>
        </p:nvSpPr>
        <p:spPr>
          <a:xfrm>
            <a:off x="4902389" y="4285894"/>
            <a:ext cx="85472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Tx</a:t>
            </a: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command</a:t>
            </a:r>
          </a:p>
        </p:txBody>
      </p:sp>
      <p:cxnSp>
        <p:nvCxnSpPr>
          <p:cNvPr id="103" name="Straight Connector 102"/>
          <p:cNvCxnSpPr/>
          <p:nvPr/>
        </p:nvCxnSpPr>
        <p:spPr>
          <a:xfrm flipV="1">
            <a:off x="3627017" y="2908761"/>
            <a:ext cx="287607" cy="5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V="1">
            <a:off x="4954332" y="3385277"/>
            <a:ext cx="232894"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H="1">
            <a:off x="4957764" y="3206952"/>
            <a:ext cx="205767" cy="2973"/>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10" name="TextBox 9"/>
          <p:cNvSpPr txBox="1"/>
          <p:nvPr/>
        </p:nvSpPr>
        <p:spPr>
          <a:xfrm>
            <a:off x="57150" y="828928"/>
            <a:ext cx="1733550"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Calibri Light"/>
                <a:ea typeface="+mn-ea"/>
                <a:cs typeface="+mn-cs"/>
              </a:rPr>
              <a:t>v. </a:t>
            </a:r>
            <a:r>
              <a:rPr lang="en-US" sz="600" dirty="0">
                <a:solidFill>
                  <a:prstClr val="black"/>
                </a:solidFill>
                <a:latin typeface="Calibri Light"/>
              </a:rPr>
              <a:t>3.28</a:t>
            </a:r>
            <a:r>
              <a:rPr kumimoji="0" lang="en-US" sz="600" b="0" i="0" u="none" strike="noStrike" kern="1200" cap="none" spc="0" normalizeH="0" baseline="0" noProof="0" dirty="0">
                <a:ln>
                  <a:noFill/>
                </a:ln>
                <a:solidFill>
                  <a:prstClr val="black"/>
                </a:solidFill>
                <a:effectLst/>
                <a:uLnTx/>
                <a:uFillTx/>
                <a:latin typeface="Calibri Light"/>
                <a:ea typeface="+mn-ea"/>
                <a:cs typeface="+mn-cs"/>
              </a:rPr>
              <a:t>.2022 PEC</a:t>
            </a:r>
          </a:p>
        </p:txBody>
      </p:sp>
      <p:sp>
        <p:nvSpPr>
          <p:cNvPr id="125" name="Rectangle 124">
            <a:extLst>
              <a:ext uri="{FF2B5EF4-FFF2-40B4-BE49-F238E27FC236}">
                <a16:creationId xmlns:a16="http://schemas.microsoft.com/office/drawing/2014/main" id="{050E9543-1259-A647-AA3A-A309919766A4}"/>
              </a:ext>
            </a:extLst>
          </p:cNvPr>
          <p:cNvSpPr/>
          <p:nvPr/>
        </p:nvSpPr>
        <p:spPr>
          <a:xfrm>
            <a:off x="3792940" y="4974167"/>
            <a:ext cx="636034" cy="5028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Virtual SOC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L0-L3</a:t>
            </a:r>
          </a:p>
        </p:txBody>
      </p:sp>
      <p:cxnSp>
        <p:nvCxnSpPr>
          <p:cNvPr id="64" name="Elbow Connector 63">
            <a:extLst>
              <a:ext uri="{FF2B5EF4-FFF2-40B4-BE49-F238E27FC236}">
                <a16:creationId xmlns:a16="http://schemas.microsoft.com/office/drawing/2014/main" id="{6697A19B-D623-814E-8E87-4F9CA16CE6D5}"/>
              </a:ext>
            </a:extLst>
          </p:cNvPr>
          <p:cNvCxnSpPr>
            <a:cxnSpLocks/>
            <a:stCxn id="5" idx="2"/>
            <a:endCxn id="125" idx="0"/>
          </p:cNvCxnSpPr>
          <p:nvPr/>
        </p:nvCxnSpPr>
        <p:spPr>
          <a:xfrm rot="5400000">
            <a:off x="4055703" y="4589009"/>
            <a:ext cx="440413" cy="329903"/>
          </a:xfrm>
          <a:prstGeom prst="bentConnector3">
            <a:avLst>
              <a:gd name="adj1" fmla="val 50000"/>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153" name="Elbow Connector 152">
            <a:extLst>
              <a:ext uri="{FF2B5EF4-FFF2-40B4-BE49-F238E27FC236}">
                <a16:creationId xmlns:a16="http://schemas.microsoft.com/office/drawing/2014/main" id="{69A170E9-84AE-9245-857B-754276402EED}"/>
              </a:ext>
            </a:extLst>
          </p:cNvPr>
          <p:cNvCxnSpPr>
            <a:cxnSpLocks/>
          </p:cNvCxnSpPr>
          <p:nvPr/>
        </p:nvCxnSpPr>
        <p:spPr>
          <a:xfrm rot="16200000" flipV="1">
            <a:off x="2001004" y="3222623"/>
            <a:ext cx="2770344" cy="836979"/>
          </a:xfrm>
          <a:prstGeom prst="bentConnector3">
            <a:avLst>
              <a:gd name="adj1" fmla="val 67"/>
            </a:avLst>
          </a:prstGeom>
          <a:ln>
            <a:solidFill>
              <a:srgbClr val="FFC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4" name="Elbow Connector 163">
            <a:extLst>
              <a:ext uri="{FF2B5EF4-FFF2-40B4-BE49-F238E27FC236}">
                <a16:creationId xmlns:a16="http://schemas.microsoft.com/office/drawing/2014/main" id="{3ADD18E9-9E72-1C41-B9DC-3654E92605EF}"/>
              </a:ext>
            </a:extLst>
          </p:cNvPr>
          <p:cNvCxnSpPr>
            <a:cxnSpLocks/>
            <a:stCxn id="27" idx="1"/>
            <a:endCxn id="26" idx="3"/>
          </p:cNvCxnSpPr>
          <p:nvPr/>
        </p:nvCxnSpPr>
        <p:spPr>
          <a:xfrm rot="10800000">
            <a:off x="3583184" y="5948413"/>
            <a:ext cx="631658" cy="213847"/>
          </a:xfrm>
          <a:prstGeom prst="bentConnector3">
            <a:avLst>
              <a:gd name="adj1" fmla="val 50000"/>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0" name="Elbow Connector 169">
            <a:extLst>
              <a:ext uri="{FF2B5EF4-FFF2-40B4-BE49-F238E27FC236}">
                <a16:creationId xmlns:a16="http://schemas.microsoft.com/office/drawing/2014/main" id="{6D438715-D86C-6847-BB3C-8FC9DA4C4B4B}"/>
              </a:ext>
            </a:extLst>
          </p:cNvPr>
          <p:cNvCxnSpPr>
            <a:cxnSpLocks/>
            <a:endCxn id="26" idx="0"/>
          </p:cNvCxnSpPr>
          <p:nvPr/>
        </p:nvCxnSpPr>
        <p:spPr>
          <a:xfrm rot="10800000" flipV="1">
            <a:off x="2962994" y="5235435"/>
            <a:ext cx="809942" cy="324328"/>
          </a:xfrm>
          <a:prstGeom prst="bentConnector2">
            <a:avLst/>
          </a:prstGeom>
          <a:ln>
            <a:solidFill>
              <a:srgbClr val="FFC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76" name="Rectangle 175">
            <a:extLst>
              <a:ext uri="{FF2B5EF4-FFF2-40B4-BE49-F238E27FC236}">
                <a16:creationId xmlns:a16="http://schemas.microsoft.com/office/drawing/2014/main" id="{AE4DA59A-F16E-DB46-9D73-AEAD57B070D7}"/>
              </a:ext>
            </a:extLst>
          </p:cNvPr>
          <p:cNvSpPr/>
          <p:nvPr/>
        </p:nvSpPr>
        <p:spPr>
          <a:xfrm>
            <a:off x="1488715" y="4924483"/>
            <a:ext cx="122316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L0 Science data</a:t>
            </a:r>
          </a:p>
        </p:txBody>
      </p:sp>
      <p:cxnSp>
        <p:nvCxnSpPr>
          <p:cNvPr id="180" name="Elbow Connector 179">
            <a:extLst>
              <a:ext uri="{FF2B5EF4-FFF2-40B4-BE49-F238E27FC236}">
                <a16:creationId xmlns:a16="http://schemas.microsoft.com/office/drawing/2014/main" id="{7712C3B7-C19C-5940-9B1E-5305846EB0AA}"/>
              </a:ext>
            </a:extLst>
          </p:cNvPr>
          <p:cNvCxnSpPr>
            <a:cxnSpLocks/>
            <a:stCxn id="167" idx="2"/>
          </p:cNvCxnSpPr>
          <p:nvPr/>
        </p:nvCxnSpPr>
        <p:spPr>
          <a:xfrm rot="16200000" flipH="1">
            <a:off x="1208114" y="4816834"/>
            <a:ext cx="936498" cy="1353476"/>
          </a:xfrm>
          <a:prstGeom prst="bentConnector2">
            <a:avLst/>
          </a:prstGeom>
          <a:ln>
            <a:solidFill>
              <a:srgbClr val="FFC000"/>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189" name="Elbow Connector 188">
            <a:extLst>
              <a:ext uri="{FF2B5EF4-FFF2-40B4-BE49-F238E27FC236}">
                <a16:creationId xmlns:a16="http://schemas.microsoft.com/office/drawing/2014/main" id="{E6BDD35F-301D-0C48-8432-20583D822615}"/>
              </a:ext>
            </a:extLst>
          </p:cNvPr>
          <p:cNvCxnSpPr>
            <a:cxnSpLocks/>
            <a:stCxn id="168" idx="2"/>
            <a:endCxn id="26" idx="2"/>
          </p:cNvCxnSpPr>
          <p:nvPr/>
        </p:nvCxnSpPr>
        <p:spPr>
          <a:xfrm rot="16200000" flipH="1">
            <a:off x="1012937" y="4387002"/>
            <a:ext cx="1302505" cy="2597609"/>
          </a:xfrm>
          <a:prstGeom prst="bentConnector3">
            <a:avLst>
              <a:gd name="adj1" fmla="val 111020"/>
            </a:avLst>
          </a:prstGeom>
          <a:ln>
            <a:solidFill>
              <a:srgbClr val="FFC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2" name="Elbow Connector 201">
            <a:extLst>
              <a:ext uri="{FF2B5EF4-FFF2-40B4-BE49-F238E27FC236}">
                <a16:creationId xmlns:a16="http://schemas.microsoft.com/office/drawing/2014/main" id="{29DF6C2E-095E-9441-BAF0-594B59961043}"/>
              </a:ext>
            </a:extLst>
          </p:cNvPr>
          <p:cNvCxnSpPr>
            <a:cxnSpLocks/>
            <a:endCxn id="167" idx="3"/>
          </p:cNvCxnSpPr>
          <p:nvPr/>
        </p:nvCxnSpPr>
        <p:spPr>
          <a:xfrm rot="10800000">
            <a:off x="1356981" y="4935013"/>
            <a:ext cx="2441420" cy="166629"/>
          </a:xfrm>
          <a:prstGeom prst="bentConnector3">
            <a:avLst>
              <a:gd name="adj1" fmla="val 50000"/>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sp>
        <p:nvSpPr>
          <p:cNvPr id="207" name="Rectangle 206">
            <a:extLst>
              <a:ext uri="{FF2B5EF4-FFF2-40B4-BE49-F238E27FC236}">
                <a16:creationId xmlns:a16="http://schemas.microsoft.com/office/drawing/2014/main" id="{32296051-9F51-AD44-A5B3-7279AD800E1B}"/>
              </a:ext>
            </a:extLst>
          </p:cNvPr>
          <p:cNvSpPr/>
          <p:nvPr/>
        </p:nvSpPr>
        <p:spPr>
          <a:xfrm>
            <a:off x="2917795" y="4168536"/>
            <a:ext cx="618528"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L0, L1 Science data</a:t>
            </a:r>
          </a:p>
        </p:txBody>
      </p:sp>
      <p:sp>
        <p:nvSpPr>
          <p:cNvPr id="213" name="Rectangle 212">
            <a:extLst>
              <a:ext uri="{FF2B5EF4-FFF2-40B4-BE49-F238E27FC236}">
                <a16:creationId xmlns:a16="http://schemas.microsoft.com/office/drawing/2014/main" id="{0FE67274-0BC5-D84E-8EBC-6F6FA498D1CA}"/>
              </a:ext>
            </a:extLst>
          </p:cNvPr>
          <p:cNvSpPr/>
          <p:nvPr/>
        </p:nvSpPr>
        <p:spPr>
          <a:xfrm>
            <a:off x="950278" y="5983343"/>
            <a:ext cx="143048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pitchFamily="34" charset="0"/>
                <a:ea typeface="Microsoft YaHei" panose="020B0503020204020204" pitchFamily="34" charset="-122"/>
                <a:cs typeface="Calibri" panose="020F0502020204030204" pitchFamily="34" charset="0"/>
              </a:rPr>
              <a:t>L1, L2, L3  Science data</a:t>
            </a:r>
          </a:p>
        </p:txBody>
      </p:sp>
      <p:sp>
        <p:nvSpPr>
          <p:cNvPr id="181" name="Date Placeholder 180">
            <a:extLst>
              <a:ext uri="{FF2B5EF4-FFF2-40B4-BE49-F238E27FC236}">
                <a16:creationId xmlns:a16="http://schemas.microsoft.com/office/drawing/2014/main" id="{927D9F18-4AED-8B42-94F7-516FBE0178DB}"/>
              </a:ext>
            </a:extLst>
          </p:cNvPr>
          <p:cNvSpPr>
            <a:spLocks noGrp="1"/>
          </p:cNvSpPr>
          <p:nvPr>
            <p:ph type="dt" sz="half" idx="10"/>
          </p:nvPr>
        </p:nvSpPr>
        <p:spPr/>
        <p:txBody>
          <a:bodyPr/>
          <a:lstStyle/>
          <a:p>
            <a:r>
              <a:rPr lang="en-US"/>
              <a:t>ISSC 2022</a:t>
            </a:r>
          </a:p>
        </p:txBody>
      </p:sp>
      <p:sp>
        <p:nvSpPr>
          <p:cNvPr id="182" name="Footer Placeholder 181">
            <a:extLst>
              <a:ext uri="{FF2B5EF4-FFF2-40B4-BE49-F238E27FC236}">
                <a16:creationId xmlns:a16="http://schemas.microsoft.com/office/drawing/2014/main" id="{4792DE61-D6AA-C545-ACBC-6C022587D2E5}"/>
              </a:ext>
            </a:extLst>
          </p:cNvPr>
          <p:cNvSpPr>
            <a:spLocks noGrp="1"/>
          </p:cNvSpPr>
          <p:nvPr>
            <p:ph type="ftr" sz="quarter" idx="11"/>
          </p:nvPr>
        </p:nvSpPr>
        <p:spPr/>
        <p:txBody>
          <a:bodyPr/>
          <a:lstStyle/>
          <a:p>
            <a:r>
              <a:rPr lang="en-US"/>
              <a:t>Clarketal Lunar Ice Cube</a:t>
            </a:r>
          </a:p>
        </p:txBody>
      </p:sp>
      <p:sp>
        <p:nvSpPr>
          <p:cNvPr id="184" name="Slide Number Placeholder 183">
            <a:extLst>
              <a:ext uri="{FF2B5EF4-FFF2-40B4-BE49-F238E27FC236}">
                <a16:creationId xmlns:a16="http://schemas.microsoft.com/office/drawing/2014/main" id="{D5F4179D-4DC6-ED44-9AF4-F4E31A62F908}"/>
              </a:ext>
            </a:extLst>
          </p:cNvPr>
          <p:cNvSpPr>
            <a:spLocks noGrp="1"/>
          </p:cNvSpPr>
          <p:nvPr>
            <p:ph type="sldNum" sz="quarter" idx="12"/>
          </p:nvPr>
        </p:nvSpPr>
        <p:spPr/>
        <p:txBody>
          <a:bodyPr/>
          <a:lstStyle/>
          <a:p>
            <a:fld id="{61DB02BC-888A-9449-ADDC-9153D0D66787}" type="slidenum">
              <a:rPr lang="en-US" smtClean="0"/>
              <a:t>14</a:t>
            </a:fld>
            <a:endParaRPr lang="en-US"/>
          </a:p>
        </p:txBody>
      </p:sp>
      <p:cxnSp>
        <p:nvCxnSpPr>
          <p:cNvPr id="99" name="Elbow Connector 98">
            <a:extLst>
              <a:ext uri="{FF2B5EF4-FFF2-40B4-BE49-F238E27FC236}">
                <a16:creationId xmlns:a16="http://schemas.microsoft.com/office/drawing/2014/main" id="{0BB70CEF-6E56-0548-A0BF-4A12B1D2B865}"/>
              </a:ext>
            </a:extLst>
          </p:cNvPr>
          <p:cNvCxnSpPr>
            <a:cxnSpLocks/>
            <a:stCxn id="26" idx="2"/>
          </p:cNvCxnSpPr>
          <p:nvPr/>
        </p:nvCxnSpPr>
        <p:spPr>
          <a:xfrm rot="5400000" flipH="1" flipV="1">
            <a:off x="3580847" y="5708782"/>
            <a:ext cx="10424" cy="1246131"/>
          </a:xfrm>
          <a:prstGeom prst="bentConnector4">
            <a:avLst>
              <a:gd name="adj1" fmla="val -1386387"/>
              <a:gd name="adj2" fmla="val 74885"/>
            </a:avLst>
          </a:prstGeom>
          <a:ln>
            <a:solidFill>
              <a:srgbClr val="FFC000"/>
            </a:solidFill>
            <a:headEnd type="triangl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4941397"/>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2022</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15</a:t>
            </a:fld>
            <a:endParaRPr lang="en-US"/>
          </a:p>
        </p:txBody>
      </p:sp>
      <p:sp>
        <p:nvSpPr>
          <p:cNvPr id="5" name="Title 4"/>
          <p:cNvSpPr txBox="1">
            <a:spLocks/>
          </p:cNvSpPr>
          <p:nvPr/>
        </p:nvSpPr>
        <p:spPr>
          <a:xfrm>
            <a:off x="455888" y="23157"/>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Challenges Summary</a:t>
            </a:r>
          </a:p>
        </p:txBody>
      </p:sp>
      <p:sp>
        <p:nvSpPr>
          <p:cNvPr id="7" name="TextBox 6"/>
          <p:cNvSpPr txBox="1"/>
          <p:nvPr/>
        </p:nvSpPr>
        <p:spPr>
          <a:xfrm>
            <a:off x="105103" y="416340"/>
            <a:ext cx="9038897" cy="6463308"/>
          </a:xfrm>
          <a:prstGeom prst="rect">
            <a:avLst/>
          </a:prstGeom>
          <a:solidFill>
            <a:schemeClr val="bg1">
              <a:alpha val="50000"/>
            </a:schemeClr>
          </a:solidFill>
        </p:spPr>
        <p:txBody>
          <a:bodyPr wrap="square" rtlCol="0">
            <a:spAutoFit/>
          </a:bodyPr>
          <a:lstStyle/>
          <a:p>
            <a:r>
              <a:rPr lang="en-US" dirty="0"/>
              <a:t>Challenges and Mitigations</a:t>
            </a:r>
          </a:p>
          <a:p>
            <a:endParaRPr lang="en-US" dirty="0"/>
          </a:p>
          <a:p>
            <a:r>
              <a:rPr lang="en-US" dirty="0"/>
              <a:t>Shutdown limited resources and time available to complete planned calibration process.  In future, a Plan B for alternate testing and integration plan (outside of NASA centers) should be required.</a:t>
            </a:r>
          </a:p>
          <a:p>
            <a:endParaRPr lang="en-US" dirty="0"/>
          </a:p>
          <a:p>
            <a:r>
              <a:rPr lang="en-US" dirty="0"/>
              <a:t>Thermal design (on-orbit heat removal an issue for 6U, and on-surface heat retention during lunar night an issue if minimum resource (including cost) solutions sought: In future, take advantage of High performance thermal solutions now being developed. Additional work (remove some stand offs, modify detector surfaces, add small dedicated deployable radiator, variable thickness radiator) to reduce heat transfer to detector to reduce pixel saturation without increasing mass. Go to 12U for future </a:t>
            </a:r>
            <a:r>
              <a:rPr lang="en-US" dirty="0" err="1"/>
              <a:t>cubesats</a:t>
            </a:r>
            <a:r>
              <a:rPr lang="en-US" dirty="0"/>
              <a:t>.</a:t>
            </a:r>
          </a:p>
          <a:p>
            <a:endParaRPr lang="en-US" dirty="0"/>
          </a:p>
          <a:p>
            <a:r>
              <a:rPr lang="en-US" dirty="0"/>
              <a:t>Development process:  version controlled design and interface control documentation, and scheduled essential reviews and deliverables. Learning curve for ‘early </a:t>
            </a:r>
            <a:r>
              <a:rPr lang="en-US" dirty="0" err="1"/>
              <a:t>cubesat</a:t>
            </a:r>
            <a:r>
              <a:rPr lang="en-US" dirty="0"/>
              <a:t> deep space qualification'.  Define 'threshold' early and go to threshold as cost cap issues arise. </a:t>
            </a:r>
          </a:p>
          <a:p>
            <a:endParaRPr lang="en-US" dirty="0"/>
          </a:p>
          <a:p>
            <a:r>
              <a:rPr lang="en-US" dirty="0"/>
              <a:t>Team membership:  high turn over and no guaranteed backups for student team. In future, would appoint staff thermal engineer, mission operations, ground data system managers.</a:t>
            </a:r>
          </a:p>
          <a:p>
            <a:endParaRPr lang="en-US" dirty="0"/>
          </a:p>
          <a:p>
            <a:r>
              <a:rPr lang="en-US" dirty="0"/>
              <a:t>Non-scalable (in cost and schedule) development and operation: Support and utilize design, subsystem simulation and driver tools, operating systems, operations facilities, and data delivery pipeline tools already developed or under development for cubesats.</a:t>
            </a:r>
          </a:p>
        </p:txBody>
      </p:sp>
    </p:spTree>
    <p:extLst>
      <p:ext uri="{BB962C8B-B14F-4D97-AF65-F5344CB8AC3E}">
        <p14:creationId xmlns:p14="http://schemas.microsoft.com/office/powerpoint/2010/main" val="3372620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2022</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16</a:t>
            </a:fld>
            <a:endParaRPr lang="en-US"/>
          </a:p>
        </p:txBody>
      </p:sp>
      <p:sp>
        <p:nvSpPr>
          <p:cNvPr id="5" name="Title 4"/>
          <p:cNvSpPr txBox="1">
            <a:spLocks/>
          </p:cNvSpPr>
          <p:nvPr/>
        </p:nvSpPr>
        <p:spPr>
          <a:xfrm>
            <a:off x="471840" y="84404"/>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Conclusions</a:t>
            </a:r>
          </a:p>
        </p:txBody>
      </p:sp>
      <p:sp>
        <p:nvSpPr>
          <p:cNvPr id="7" name="TextBox 6"/>
          <p:cNvSpPr txBox="1"/>
          <p:nvPr/>
        </p:nvSpPr>
        <p:spPr>
          <a:xfrm>
            <a:off x="148455" y="446439"/>
            <a:ext cx="8876369" cy="5324535"/>
          </a:xfrm>
          <a:prstGeom prst="rect">
            <a:avLst/>
          </a:prstGeom>
          <a:solidFill>
            <a:schemeClr val="bg1">
              <a:alpha val="50000"/>
            </a:schemeClr>
          </a:solidFill>
        </p:spPr>
        <p:txBody>
          <a:bodyPr wrap="square" rtlCol="0">
            <a:spAutoFit/>
          </a:bodyPr>
          <a:lstStyle/>
          <a:p>
            <a:pPr marL="285750" indent="-285750">
              <a:buFont typeface="Arial" charset="0"/>
              <a:buChar char="•"/>
            </a:pPr>
            <a:r>
              <a:rPr lang="en-US" sz="2000" dirty="0"/>
              <a:t>Lunar Ice Cube is the most operationally complex cubesat to date.</a:t>
            </a:r>
          </a:p>
          <a:p>
            <a:pPr marL="285750" indent="-285750">
              <a:buFont typeface="Arial" charset="0"/>
              <a:buChar char="•"/>
            </a:pPr>
            <a:endParaRPr lang="en-US" sz="2000" dirty="0"/>
          </a:p>
          <a:p>
            <a:pPr marL="285750" indent="-285750">
              <a:buFont typeface="Arial" charset="0"/>
              <a:buChar char="•"/>
            </a:pPr>
            <a:r>
              <a:rPr lang="en-US" sz="2000" dirty="0"/>
              <a:t>Lunar Ice Cube goal to provide measurements from which liquid water, ice, OH distribution across the lunar surface can be derived to understand function of time of day (temperature and illumination) at a variety of representative locations.  </a:t>
            </a:r>
          </a:p>
          <a:p>
            <a:endParaRPr lang="en-US" sz="2000" dirty="0"/>
          </a:p>
          <a:p>
            <a:pPr marL="285750" indent="-285750">
              <a:buFont typeface="Arial" charset="0"/>
              <a:buChar char="•"/>
            </a:pPr>
            <a:r>
              <a:rPr lang="en-US" sz="2000" dirty="0"/>
              <a:t>Regardless of the degree of overlap with other missions (</a:t>
            </a:r>
            <a:r>
              <a:rPr lang="en-US" sz="2000" dirty="0" err="1"/>
              <a:t>LunaH</a:t>
            </a:r>
            <a:r>
              <a:rPr lang="en-US" sz="2000" dirty="0"/>
              <a:t>-Map and Lunar Ice Cube) in space or time, these measurements when combined will provide far more systematic understanding of the water cycle, and the accessibility of water as a resource on the Moon.</a:t>
            </a:r>
          </a:p>
          <a:p>
            <a:pPr marL="285750" indent="-285750">
              <a:buFont typeface="Arial" charset="0"/>
              <a:buChar char="•"/>
            </a:pPr>
            <a:endParaRPr lang="en-US" sz="2000" dirty="0"/>
          </a:p>
          <a:p>
            <a:pPr marL="285750" indent="-285750">
              <a:buFont typeface="Arial" charset="0"/>
              <a:buChar char="•"/>
            </a:pPr>
            <a:r>
              <a:rPr lang="en-US" sz="2000" dirty="0"/>
              <a:t>We are doing what cubesats are supposed to do: creating an innovative and tailored solution with a standard platform. </a:t>
            </a:r>
          </a:p>
          <a:p>
            <a:endParaRPr lang="en-US" sz="2000" dirty="0"/>
          </a:p>
          <a:p>
            <a:pPr marL="285750" indent="-285750">
              <a:buFont typeface="Arial" charset="0"/>
              <a:buChar char="•"/>
            </a:pPr>
            <a:r>
              <a:rPr lang="en-US" sz="2000" dirty="0"/>
              <a:t>Serious challenges for thermal design in 6U volume must be addressed (go to 12U) for next round of deep space opportunities. </a:t>
            </a:r>
          </a:p>
        </p:txBody>
      </p:sp>
    </p:spTree>
    <p:extLst>
      <p:ext uri="{BB962C8B-B14F-4D97-AF65-F5344CB8AC3E}">
        <p14:creationId xmlns:p14="http://schemas.microsoft.com/office/powerpoint/2010/main" val="242003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730135" y="6617616"/>
            <a:ext cx="2895600" cy="265996"/>
          </a:xfrm>
        </p:spPr>
        <p:txBody>
          <a:bodyPr/>
          <a:lstStyle/>
          <a:p>
            <a:r>
              <a:rPr lang="en-US" sz="1100">
                <a:solidFill>
                  <a:prstClr val="black">
                    <a:tint val="75000"/>
                  </a:prstClr>
                </a:solidFill>
              </a:rPr>
              <a:t>Clarketal Lunar Ice Cube</a:t>
            </a:r>
            <a:endParaRPr lang="en-US" sz="1100"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61DB02BC-888A-9449-ADDC-9153D0D66787}" type="slidenum">
              <a:rPr lang="en-US" smtClean="0">
                <a:solidFill>
                  <a:prstClr val="black">
                    <a:tint val="75000"/>
                  </a:prstClr>
                </a:solidFill>
              </a:rPr>
              <a:pPr/>
              <a:t>17</a:t>
            </a:fld>
            <a:endParaRPr lang="en-US">
              <a:solidFill>
                <a:prstClr val="black">
                  <a:tint val="75000"/>
                </a:prstClr>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8836" y="152400"/>
            <a:ext cx="979838" cy="691330"/>
          </a:xfrm>
          <a:prstGeom prst="rect">
            <a:avLst/>
          </a:prstGeom>
          <a:noFill/>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3988" y="1327686"/>
            <a:ext cx="5456023" cy="3068629"/>
          </a:xfrm>
          <a:prstGeom prst="rect">
            <a:avLst/>
          </a:prstGeom>
        </p:spPr>
      </p:pic>
      <p:sp>
        <p:nvSpPr>
          <p:cNvPr id="15" name="Rectangle 14"/>
          <p:cNvSpPr/>
          <p:nvPr/>
        </p:nvSpPr>
        <p:spPr>
          <a:xfrm>
            <a:off x="778063" y="4527325"/>
            <a:ext cx="7740645" cy="923330"/>
          </a:xfrm>
          <a:prstGeom prst="rect">
            <a:avLst/>
          </a:prstGeom>
          <a:noFill/>
        </p:spPr>
        <p:txBody>
          <a:bodyPr wrap="none" lIns="91440" tIns="45720" rIns="91440" bIns="45720">
            <a:spAutoFit/>
          </a:bodyPr>
          <a:lstStyle/>
          <a:p>
            <a:pPr algn="ctr"/>
            <a:r>
              <a:rPr lang="en-US" sz="5400" b="1" dirty="0" err="1">
                <a:ln w="12700">
                  <a:solidFill>
                    <a:schemeClr val="accent1"/>
                  </a:solidFill>
                  <a:prstDash val="solid"/>
                </a:ln>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effectLst>
                  <a:outerShdw dist="38100" dir="2640000" algn="bl" rotWithShape="0">
                    <a:schemeClr val="accent1"/>
                  </a:outerShdw>
                </a:effectLst>
              </a:rPr>
              <a:t>Cubesats</a:t>
            </a:r>
            <a:r>
              <a:rPr lang="en-US" sz="5400" b="1" dirty="0">
                <a:ln w="12700">
                  <a:solidFill>
                    <a:schemeClr val="accent1"/>
                  </a:solidFill>
                  <a:prstDash val="solid"/>
                </a:ln>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effectLst>
                  <a:outerShdw dist="38100" dir="2640000" algn="bl" rotWithShape="0">
                    <a:schemeClr val="accent1"/>
                  </a:outerShdw>
                </a:effectLst>
              </a:rPr>
              <a:t> are </a:t>
            </a:r>
            <a:r>
              <a:rPr lang="en-US" sz="5400" b="1" cap="none" spc="0" dirty="0">
                <a:ln w="12700">
                  <a:solidFill>
                    <a:schemeClr val="accent1"/>
                  </a:solidFill>
                  <a:prstDash val="solid"/>
                </a:ln>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effectLst>
                  <a:outerShdw dist="38100" dir="2640000" algn="bl" rotWithShape="0">
                    <a:schemeClr val="accent1"/>
                  </a:outerShdw>
                </a:effectLst>
              </a:rPr>
              <a:t>Ready to Go!</a:t>
            </a:r>
          </a:p>
        </p:txBody>
      </p:sp>
      <p:sp>
        <p:nvSpPr>
          <p:cNvPr id="10" name="Date Placeholder 9">
            <a:extLst>
              <a:ext uri="{FF2B5EF4-FFF2-40B4-BE49-F238E27FC236}">
                <a16:creationId xmlns:a16="http://schemas.microsoft.com/office/drawing/2014/main" id="{40AA365F-A4EC-F849-A1A2-5F10DF9CE84E}"/>
              </a:ext>
            </a:extLst>
          </p:cNvPr>
          <p:cNvSpPr>
            <a:spLocks noGrp="1"/>
          </p:cNvSpPr>
          <p:nvPr>
            <p:ph type="dt" sz="half" idx="10"/>
          </p:nvPr>
        </p:nvSpPr>
        <p:spPr/>
        <p:txBody>
          <a:bodyPr/>
          <a:lstStyle/>
          <a:p>
            <a:r>
              <a:rPr lang="en-US" dirty="0"/>
              <a:t>ISSC 2022</a:t>
            </a:r>
          </a:p>
        </p:txBody>
      </p:sp>
    </p:spTree>
    <p:extLst>
      <p:ext uri="{BB962C8B-B14F-4D97-AF65-F5344CB8AC3E}">
        <p14:creationId xmlns:p14="http://schemas.microsoft.com/office/powerpoint/2010/main" val="3478850974"/>
      </p:ext>
    </p:extLst>
  </p:cSld>
  <p:clrMapOvr>
    <a:masterClrMapping/>
  </p:clrMapOvr>
  <mc:AlternateContent xmlns:mc="http://schemas.openxmlformats.org/markup-compatibility/2006" xmlns:p14="http://schemas.microsoft.com/office/powerpoint/2010/main">
    <mc:Choice Requires="p14">
      <p:transition spd="slow" p14:dur="2000" advClick="0" advTm="9000"/>
    </mc:Choice>
    <mc:Fallback xmlns="">
      <p:transition spd="slow" advClick="0" advTm="9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ISSC 2022</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Ice Cube</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18</a:t>
            </a:fld>
            <a:endParaRPr lang="en-US"/>
          </a:p>
        </p:txBody>
      </p:sp>
      <p:sp>
        <p:nvSpPr>
          <p:cNvPr id="5" name="TextBox 4"/>
          <p:cNvSpPr txBox="1"/>
          <p:nvPr/>
        </p:nvSpPr>
        <p:spPr>
          <a:xfrm>
            <a:off x="142529" y="17282"/>
            <a:ext cx="4283540" cy="369332"/>
          </a:xfrm>
          <a:prstGeom prst="rect">
            <a:avLst/>
          </a:prstGeom>
          <a:noFill/>
        </p:spPr>
        <p:txBody>
          <a:bodyPr wrap="square" rtlCol="0">
            <a:spAutoFit/>
          </a:bodyPr>
          <a:lstStyle/>
          <a:p>
            <a:pPr algn="ctr"/>
            <a:r>
              <a:rPr lang="en-US" b="1" dirty="0"/>
              <a:t>Spectrometer Schematic and Components</a:t>
            </a:r>
          </a:p>
        </p:txBody>
      </p:sp>
      <p:sp>
        <p:nvSpPr>
          <p:cNvPr id="6" name="TextBox 5"/>
          <p:cNvSpPr txBox="1"/>
          <p:nvPr/>
        </p:nvSpPr>
        <p:spPr>
          <a:xfrm>
            <a:off x="5328030" y="5817623"/>
            <a:ext cx="3678928" cy="738664"/>
          </a:xfrm>
          <a:prstGeom prst="rect">
            <a:avLst/>
          </a:prstGeom>
          <a:solidFill>
            <a:schemeClr val="bg1"/>
          </a:solidFill>
        </p:spPr>
        <p:txBody>
          <a:bodyPr wrap="square" rtlCol="0">
            <a:spAutoFit/>
          </a:bodyPr>
          <a:lstStyle/>
          <a:p>
            <a:r>
              <a:rPr lang="en-US" sz="1400" dirty="0"/>
              <a:t>COTS AFRL developed AIM SX030 microcryocooler with cold finger to maintain detector at ≤115K and iris controller</a:t>
            </a:r>
          </a:p>
        </p:txBody>
      </p:sp>
      <p:grpSp>
        <p:nvGrpSpPr>
          <p:cNvPr id="47" name="Group 46"/>
          <p:cNvGrpSpPr>
            <a:grpSpLocks/>
          </p:cNvGrpSpPr>
          <p:nvPr/>
        </p:nvGrpSpPr>
        <p:grpSpPr>
          <a:xfrm>
            <a:off x="207084" y="400037"/>
            <a:ext cx="1553145" cy="2110073"/>
            <a:chOff x="0" y="504469"/>
            <a:chExt cx="1252174" cy="1908897"/>
          </a:xfrm>
          <a:extLst>
            <a:ext uri="{0CCBE362-F206-4b92-989A-16890622DB6E}">
              <ma14:wrappingTextBoxFlag xmlns:ma14="http://schemas.microsoft.com/office/mac/drawingml/2011/main" xmlns=""/>
            </a:ext>
          </a:extLst>
        </p:grpSpPr>
        <p:pic>
          <p:nvPicPr>
            <p:cNvPr id="48" name="Picture 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4469"/>
              <a:ext cx="1252174" cy="815499"/>
            </a:xfrm>
            <a:prstGeom prst="rect">
              <a:avLst/>
            </a:prstGeom>
            <a:noFill/>
            <a:ln>
              <a:solidFill>
                <a:schemeClr val="tx1"/>
              </a:solidFill>
            </a:ln>
            <a:extLst>
              <a:ext uri="{FAA26D3D-D897-4be2-8F04-BA451C77F1D7}">
                <ma14:placeholderFlag xmlns:ma14="http://schemas.microsoft.com/office/mac/drawingml/2011/main" xmlns=""/>
              </a:ext>
            </a:extLst>
          </p:spPr>
        </p:pic>
        <p:sp>
          <p:nvSpPr>
            <p:cNvPr id="49" name="Text Box 64"/>
            <p:cNvSpPr txBox="1"/>
            <p:nvPr/>
          </p:nvSpPr>
          <p:spPr>
            <a:xfrm>
              <a:off x="0" y="1332111"/>
              <a:ext cx="1252174" cy="1081255"/>
            </a:xfrm>
            <a:prstGeom prst="rect">
              <a:avLst/>
            </a:prstGeom>
            <a:solidFill>
              <a:prstClr val="white"/>
            </a:solidFill>
            <a:ln>
              <a:solidFill>
                <a:schemeClr val="tx1"/>
              </a:solidFill>
            </a:ln>
            <a:effectLst/>
            <a:extLst>
              <a:ext uri="{C572A759-6A51-4108-AA02-DFA0A04FC94B}">
                <ma14:wrappingTextBoxFlag xmlns:ma14="http://schemas.microsoft.com/office/mac/drawingml/2011/main" xmlns=""/>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200" b="0" dirty="0">
                  <a:solidFill>
                    <a:srgbClr val="000000"/>
                  </a:solidFill>
                  <a:effectLst/>
                  <a:latin typeface="Times New Roman"/>
                  <a:ea typeface="Calibri"/>
                  <a:cs typeface="Times New Roman"/>
                </a:rPr>
                <a:t>BIRCHES utilizes a compact Teledyne H1RG </a:t>
              </a:r>
              <a:r>
                <a:rPr lang="en-US" sz="1200" b="0" dirty="0" err="1">
                  <a:solidFill>
                    <a:srgbClr val="000000"/>
                  </a:solidFill>
                  <a:effectLst/>
                  <a:latin typeface="Times New Roman"/>
                  <a:ea typeface="Calibri"/>
                  <a:cs typeface="Times New Roman"/>
                </a:rPr>
                <a:t>HgCdTe</a:t>
              </a:r>
              <a:r>
                <a:rPr lang="en-US" sz="1200" b="0" dirty="0">
                  <a:solidFill>
                    <a:srgbClr val="000000"/>
                  </a:solidFill>
                  <a:effectLst/>
                  <a:latin typeface="Times New Roman"/>
                  <a:ea typeface="Calibri"/>
                  <a:cs typeface="Times New Roman"/>
                </a:rPr>
                <a:t> Focal Plane Array and JDSU linear variable filter leveraging OSIRIS REx OVIRS.</a:t>
              </a:r>
              <a:endParaRPr lang="en-US" sz="1200"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9711" y="825517"/>
            <a:ext cx="1636927" cy="628689"/>
          </a:xfrm>
          <a:prstGeom prst="rect">
            <a:avLst/>
          </a:prstGeom>
          <a:ln>
            <a:solidFill>
              <a:schemeClr val="tx1"/>
            </a:solidFill>
          </a:ln>
          <a:extLst>
            <a:ext uri="{FAA26D3D-D897-4be2-8F04-BA451C77F1D7}">
              <ma14:placeholderFlag xmlns:ma14="http://schemas.microsoft.com/office/mac/drawingml/2011/main" xmlns=""/>
            </a:ext>
          </a:extLst>
        </p:spPr>
      </p:pic>
      <p:sp>
        <p:nvSpPr>
          <p:cNvPr id="51" name="Text Box 35"/>
          <p:cNvSpPr txBox="1"/>
          <p:nvPr/>
        </p:nvSpPr>
        <p:spPr>
          <a:xfrm>
            <a:off x="1869711" y="1459224"/>
            <a:ext cx="1636927" cy="829358"/>
          </a:xfrm>
          <a:prstGeom prst="rect">
            <a:avLst/>
          </a:prstGeom>
          <a:solidFill>
            <a:prstClr val="white"/>
          </a:solidFill>
          <a:ln>
            <a:solidFill>
              <a:schemeClr val="tx1"/>
            </a:solidFill>
          </a:ln>
          <a:effectLst/>
          <a:extLst>
            <a:ext uri="{C572A759-6A51-4108-AA02-DFA0A04FC94B}">
              <ma14:wrappingTextBoxFlag xmlns:ma14="http://schemas.microsoft.com/office/mac/drawingml/2011/main" xmlns=""/>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200" b="0" dirty="0">
                <a:solidFill>
                  <a:srgbClr val="000000"/>
                </a:solidFill>
                <a:effectLst/>
                <a:latin typeface="Times New Roman"/>
                <a:ea typeface="Calibri"/>
                <a:cs typeface="Times New Roman"/>
              </a:rPr>
              <a:t>Adjustable Iris maintains footprint size at 10 km by varying FOV regardless of altitude</a:t>
            </a:r>
            <a:endParaRPr lang="en-US" sz="1200" b="1" dirty="0">
              <a:solidFill>
                <a:srgbClr val="000000"/>
              </a:solidFill>
              <a:effectLst/>
              <a:latin typeface="Calibri"/>
              <a:ea typeface="Calibri"/>
              <a:cs typeface="Times New Roman"/>
            </a:endParaRPr>
          </a:p>
        </p:txBody>
      </p:sp>
      <p:pic>
        <p:nvPicPr>
          <p:cNvPr id="54" name="Picture 53"/>
          <p:cNvPicPr>
            <a:picLocks noChangeAspect="1"/>
          </p:cNvPicPr>
          <p:nvPr/>
        </p:nvPicPr>
        <p:blipFill>
          <a:blip r:embed="rId5"/>
          <a:stretch>
            <a:fillRect/>
          </a:stretch>
        </p:blipFill>
        <p:spPr>
          <a:xfrm>
            <a:off x="5300373" y="4569418"/>
            <a:ext cx="2148104" cy="1266978"/>
          </a:xfrm>
          <a:prstGeom prst="rect">
            <a:avLst/>
          </a:prstGeom>
        </p:spPr>
      </p:pic>
      <p:pic>
        <p:nvPicPr>
          <p:cNvPr id="55" name="Picture 54"/>
          <p:cNvPicPr>
            <a:picLocks noChangeAspect="1"/>
          </p:cNvPicPr>
          <p:nvPr/>
        </p:nvPicPr>
        <p:blipFill>
          <a:blip r:embed="rId6"/>
          <a:stretch>
            <a:fillRect/>
          </a:stretch>
        </p:blipFill>
        <p:spPr>
          <a:xfrm>
            <a:off x="7448478" y="4555727"/>
            <a:ext cx="1379946" cy="1280669"/>
          </a:xfrm>
          <a:prstGeom prst="rect">
            <a:avLst/>
          </a:prstGeom>
        </p:spPr>
      </p:pic>
      <p:pic>
        <p:nvPicPr>
          <p:cNvPr id="94" name="Picture 93" descr="BIRCHES schematic with interfaces improved.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38438" y="88790"/>
            <a:ext cx="5608971" cy="4483082"/>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37088" y="4569418"/>
            <a:ext cx="1873877" cy="1313179"/>
          </a:xfrm>
          <a:prstGeom prst="rect">
            <a:avLst/>
          </a:prstGeom>
        </p:spPr>
      </p:pic>
      <p:sp>
        <p:nvSpPr>
          <p:cNvPr id="18" name="Rectangle 17"/>
          <p:cNvSpPr/>
          <p:nvPr/>
        </p:nvSpPr>
        <p:spPr>
          <a:xfrm>
            <a:off x="3237088" y="5836127"/>
            <a:ext cx="1873877" cy="738664"/>
          </a:xfrm>
          <a:prstGeom prst="rect">
            <a:avLst/>
          </a:prstGeom>
          <a:solidFill>
            <a:schemeClr val="bg1"/>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rPr>
              <a:t>BIRCHES Analog Processing Unit (APU) (top)</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endParaRPr>
          </a:p>
        </p:txBody>
      </p:sp>
      <p:pic>
        <p:nvPicPr>
          <p:cNvPr id="19" name="Picture 18">
            <a:extLst>
              <a:ext uri="{FF2B5EF4-FFF2-40B4-BE49-F238E27FC236}">
                <a16:creationId xmlns:a16="http://schemas.microsoft.com/office/drawing/2014/main" id="{499ABEE1-6417-CF42-A745-C7D908AF12F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4280" y="3035719"/>
            <a:ext cx="2082485" cy="2078620"/>
          </a:xfrm>
          <a:prstGeom prst="rect">
            <a:avLst/>
          </a:prstGeom>
        </p:spPr>
      </p:pic>
      <p:sp>
        <p:nvSpPr>
          <p:cNvPr id="20" name="Text Box 8">
            <a:extLst>
              <a:ext uri="{FF2B5EF4-FFF2-40B4-BE49-F238E27FC236}">
                <a16:creationId xmlns:a16="http://schemas.microsoft.com/office/drawing/2014/main" id="{8B6D8C4D-6831-F149-98C2-2A11563476EC}"/>
              </a:ext>
            </a:extLst>
          </p:cNvPr>
          <p:cNvSpPr txBox="1"/>
          <p:nvPr/>
        </p:nvSpPr>
        <p:spPr>
          <a:xfrm>
            <a:off x="619278" y="5121509"/>
            <a:ext cx="2133600" cy="109010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600"/>
              </a:spcAft>
            </a:pPr>
            <a:r>
              <a:rPr lang="en-US" sz="1200" dirty="0">
                <a:effectLst/>
                <a:latin typeface="Times New Roman" panose="02020603050405020304" pitchFamily="18" charset="0"/>
                <a:ea typeface="Times New Roman" panose="02020603050405020304" pitchFamily="18" charset="0"/>
              </a:rPr>
              <a:t>Linear Variable Filter Segments over H1RG focal plane array with reference, dark, segment 1, segment 2, and segment 3 rows (yellow lines) superposed.</a:t>
            </a:r>
          </a:p>
        </p:txBody>
      </p:sp>
    </p:spTree>
    <p:extLst>
      <p:ext uri="{BB962C8B-B14F-4D97-AF65-F5344CB8AC3E}">
        <p14:creationId xmlns:p14="http://schemas.microsoft.com/office/powerpoint/2010/main" val="576511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750739-F0EC-0041-960D-5ACEF1E27681}"/>
              </a:ext>
            </a:extLst>
          </p:cNvPr>
          <p:cNvSpPr/>
          <p:nvPr/>
        </p:nvSpPr>
        <p:spPr>
          <a:xfrm>
            <a:off x="253934" y="3220713"/>
            <a:ext cx="1457534" cy="76246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Blackbody Thermal Source</a:t>
            </a:r>
          </a:p>
        </p:txBody>
      </p:sp>
      <p:sp>
        <p:nvSpPr>
          <p:cNvPr id="5" name="Rectangle 4">
            <a:extLst>
              <a:ext uri="{FF2B5EF4-FFF2-40B4-BE49-F238E27FC236}">
                <a16:creationId xmlns:a16="http://schemas.microsoft.com/office/drawing/2014/main" id="{591CE3E9-B432-5540-86DC-C192647DA946}"/>
              </a:ext>
            </a:extLst>
          </p:cNvPr>
          <p:cNvSpPr/>
          <p:nvPr/>
        </p:nvSpPr>
        <p:spPr>
          <a:xfrm>
            <a:off x="2077499" y="2651313"/>
            <a:ext cx="1104914" cy="54867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NB Transmissions Filters</a:t>
            </a:r>
          </a:p>
        </p:txBody>
      </p:sp>
      <p:sp>
        <p:nvSpPr>
          <p:cNvPr id="6" name="Rectangle 5">
            <a:extLst>
              <a:ext uri="{FF2B5EF4-FFF2-40B4-BE49-F238E27FC236}">
                <a16:creationId xmlns:a16="http://schemas.microsoft.com/office/drawing/2014/main" id="{77C8C9F5-4C1F-0E47-BF3F-52AF047285FC}"/>
              </a:ext>
            </a:extLst>
          </p:cNvPr>
          <p:cNvSpPr/>
          <p:nvPr/>
        </p:nvSpPr>
        <p:spPr>
          <a:xfrm>
            <a:off x="2077351" y="4037094"/>
            <a:ext cx="1194778" cy="32228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err="1">
                <a:latin typeface="Arial Narrow" panose="020B0604020202020204" pitchFamily="34" charset="0"/>
                <a:cs typeface="Arial Narrow" panose="020B0604020202020204" pitchFamily="34" charset="0"/>
              </a:rPr>
              <a:t>Monochrometer</a:t>
            </a:r>
            <a:endParaRPr lang="en-US" sz="1350" dirty="0">
              <a:latin typeface="Arial Narrow" panose="020B0604020202020204" pitchFamily="34" charset="0"/>
              <a:cs typeface="Arial Narrow" panose="020B0604020202020204" pitchFamily="34" charset="0"/>
            </a:endParaRPr>
          </a:p>
        </p:txBody>
      </p:sp>
      <p:sp>
        <p:nvSpPr>
          <p:cNvPr id="7" name="Rectangle 6">
            <a:extLst>
              <a:ext uri="{FF2B5EF4-FFF2-40B4-BE49-F238E27FC236}">
                <a16:creationId xmlns:a16="http://schemas.microsoft.com/office/drawing/2014/main" id="{455ADFDA-DD76-9246-8EF7-58B356700CFA}"/>
              </a:ext>
            </a:extLst>
          </p:cNvPr>
          <p:cNvSpPr/>
          <p:nvPr/>
        </p:nvSpPr>
        <p:spPr>
          <a:xfrm>
            <a:off x="5768663" y="5294519"/>
            <a:ext cx="3170255" cy="58031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err="1">
                <a:latin typeface="Arial Narrow" panose="020B0604020202020204" pitchFamily="34" charset="0"/>
                <a:cs typeface="Arial Narrow" panose="020B0604020202020204" pitchFamily="34" charset="0"/>
              </a:rPr>
              <a:t>Monochrometer</a:t>
            </a:r>
            <a:r>
              <a:rPr lang="en-US" sz="1350" dirty="0">
                <a:latin typeface="Arial Narrow" panose="020B0604020202020204" pitchFamily="34" charset="0"/>
                <a:cs typeface="Arial Narrow" panose="020B0604020202020204" pitchFamily="34" charset="0"/>
              </a:rPr>
              <a:t> with new Gratings, Collimator and Optical Fiber Alignment</a:t>
            </a:r>
          </a:p>
        </p:txBody>
      </p:sp>
      <p:sp>
        <p:nvSpPr>
          <p:cNvPr id="8" name="Rectangle 7">
            <a:extLst>
              <a:ext uri="{FF2B5EF4-FFF2-40B4-BE49-F238E27FC236}">
                <a16:creationId xmlns:a16="http://schemas.microsoft.com/office/drawing/2014/main" id="{5F1D76B2-EBC4-B84C-91A5-3353118D84F9}"/>
              </a:ext>
            </a:extLst>
          </p:cNvPr>
          <p:cNvSpPr/>
          <p:nvPr/>
        </p:nvSpPr>
        <p:spPr>
          <a:xfrm>
            <a:off x="1817894" y="5245324"/>
            <a:ext cx="3170252" cy="30730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NIST Calibrated Power Meters</a:t>
            </a:r>
          </a:p>
        </p:txBody>
      </p:sp>
      <p:sp>
        <p:nvSpPr>
          <p:cNvPr id="13" name="Rectangle 12">
            <a:extLst>
              <a:ext uri="{FF2B5EF4-FFF2-40B4-BE49-F238E27FC236}">
                <a16:creationId xmlns:a16="http://schemas.microsoft.com/office/drawing/2014/main" id="{84AA4340-097A-9646-B042-5D45510476E1}"/>
              </a:ext>
            </a:extLst>
          </p:cNvPr>
          <p:cNvSpPr/>
          <p:nvPr/>
        </p:nvSpPr>
        <p:spPr>
          <a:xfrm>
            <a:off x="2082358" y="3357350"/>
            <a:ext cx="1122293" cy="486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Theodolite/</a:t>
            </a:r>
          </a:p>
          <a:p>
            <a:pPr algn="ctr"/>
            <a:r>
              <a:rPr lang="en-US" sz="1350" dirty="0">
                <a:latin typeface="Arial Narrow" panose="020B0604020202020204" pitchFamily="34" charset="0"/>
                <a:cs typeface="Arial Narrow" panose="020B0604020202020204" pitchFamily="34" charset="0"/>
              </a:rPr>
              <a:t>Hexapod</a:t>
            </a:r>
          </a:p>
        </p:txBody>
      </p:sp>
      <p:sp>
        <p:nvSpPr>
          <p:cNvPr id="14" name="Rectangle 13">
            <a:extLst>
              <a:ext uri="{FF2B5EF4-FFF2-40B4-BE49-F238E27FC236}">
                <a16:creationId xmlns:a16="http://schemas.microsoft.com/office/drawing/2014/main" id="{74827881-932B-EF4B-86F8-6C887C10FAAA}"/>
              </a:ext>
            </a:extLst>
          </p:cNvPr>
          <p:cNvSpPr/>
          <p:nvPr/>
        </p:nvSpPr>
        <p:spPr>
          <a:xfrm>
            <a:off x="5777235" y="4671758"/>
            <a:ext cx="3170255" cy="58031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Settings for Rotational Stage (Hexapod) and Alignment Template for Metrology</a:t>
            </a:r>
          </a:p>
        </p:txBody>
      </p:sp>
      <p:sp>
        <p:nvSpPr>
          <p:cNvPr id="17" name="TextBox 16">
            <a:extLst>
              <a:ext uri="{FF2B5EF4-FFF2-40B4-BE49-F238E27FC236}">
                <a16:creationId xmlns:a16="http://schemas.microsoft.com/office/drawing/2014/main" id="{BAF22BE3-EEEA-1842-8D9D-128D0C4DDFA4}"/>
              </a:ext>
            </a:extLst>
          </p:cNvPr>
          <p:cNvSpPr txBox="1"/>
          <p:nvPr/>
        </p:nvSpPr>
        <p:spPr>
          <a:xfrm>
            <a:off x="156860" y="996311"/>
            <a:ext cx="2924517" cy="507831"/>
          </a:xfrm>
          <a:prstGeom prst="rect">
            <a:avLst/>
          </a:prstGeom>
          <a:noFill/>
        </p:spPr>
        <p:txBody>
          <a:bodyPr wrap="square" rtlCol="0">
            <a:spAutoFit/>
          </a:bodyPr>
          <a:lstStyle/>
          <a:p>
            <a:pPr algn="ctr"/>
            <a:r>
              <a:rPr lang="en-US" sz="2700" b="1" dirty="0">
                <a:latin typeface="Arial Narrow" panose="020B0604020202020204" pitchFamily="34" charset="0"/>
                <a:cs typeface="Arial Narrow" panose="020B0604020202020204" pitchFamily="34" charset="0"/>
              </a:rPr>
              <a:t>GSE Calibration</a:t>
            </a:r>
          </a:p>
        </p:txBody>
      </p:sp>
      <p:sp>
        <p:nvSpPr>
          <p:cNvPr id="18" name="TextBox 17">
            <a:extLst>
              <a:ext uri="{FF2B5EF4-FFF2-40B4-BE49-F238E27FC236}">
                <a16:creationId xmlns:a16="http://schemas.microsoft.com/office/drawing/2014/main" id="{27025473-DD40-5A4A-92B1-FC7B8210AA0E}"/>
              </a:ext>
            </a:extLst>
          </p:cNvPr>
          <p:cNvSpPr txBox="1"/>
          <p:nvPr/>
        </p:nvSpPr>
        <p:spPr>
          <a:xfrm>
            <a:off x="1948080" y="3777646"/>
            <a:ext cx="1372347" cy="300082"/>
          </a:xfrm>
          <a:prstGeom prst="rect">
            <a:avLst/>
          </a:prstGeom>
          <a:noFill/>
        </p:spPr>
        <p:txBody>
          <a:bodyPr wrap="square" rtlCol="0">
            <a:spAutoFit/>
          </a:bodyPr>
          <a:lstStyle/>
          <a:p>
            <a:pPr algn="ctr"/>
            <a:r>
              <a:rPr lang="en-US" sz="1350" dirty="0">
                <a:latin typeface="Arial Narrow" panose="020B0604020202020204" pitchFamily="34" charset="0"/>
                <a:cs typeface="Arial Narrow" panose="020B0604020202020204" pitchFamily="34" charset="0"/>
              </a:rPr>
              <a:t>Optical/Spatial</a:t>
            </a:r>
          </a:p>
        </p:txBody>
      </p:sp>
      <p:sp>
        <p:nvSpPr>
          <p:cNvPr id="19" name="TextBox 18">
            <a:extLst>
              <a:ext uri="{FF2B5EF4-FFF2-40B4-BE49-F238E27FC236}">
                <a16:creationId xmlns:a16="http://schemas.microsoft.com/office/drawing/2014/main" id="{FFC6C4B6-9BF3-6444-839B-2BE340318348}"/>
              </a:ext>
            </a:extLst>
          </p:cNvPr>
          <p:cNvSpPr txBox="1"/>
          <p:nvPr/>
        </p:nvSpPr>
        <p:spPr>
          <a:xfrm>
            <a:off x="1945895" y="4333557"/>
            <a:ext cx="1372347" cy="300082"/>
          </a:xfrm>
          <a:prstGeom prst="rect">
            <a:avLst/>
          </a:prstGeom>
          <a:noFill/>
        </p:spPr>
        <p:txBody>
          <a:bodyPr wrap="square" rtlCol="0">
            <a:spAutoFit/>
          </a:bodyPr>
          <a:lstStyle/>
          <a:p>
            <a:pPr algn="ctr"/>
            <a:r>
              <a:rPr lang="en-US" sz="1350" dirty="0">
                <a:latin typeface="Arial Narrow" panose="020B0604020202020204" pitchFamily="34" charset="0"/>
                <a:cs typeface="Arial Narrow" panose="020B0604020202020204" pitchFamily="34" charset="0"/>
              </a:rPr>
              <a:t>Spectrometry</a:t>
            </a:r>
          </a:p>
        </p:txBody>
      </p:sp>
      <p:sp>
        <p:nvSpPr>
          <p:cNvPr id="20" name="TextBox 19">
            <a:extLst>
              <a:ext uri="{FF2B5EF4-FFF2-40B4-BE49-F238E27FC236}">
                <a16:creationId xmlns:a16="http://schemas.microsoft.com/office/drawing/2014/main" id="{21426098-8E05-0843-B9BB-5B8A07B20B6A}"/>
              </a:ext>
            </a:extLst>
          </p:cNvPr>
          <p:cNvSpPr txBox="1"/>
          <p:nvPr/>
        </p:nvSpPr>
        <p:spPr>
          <a:xfrm>
            <a:off x="1878918" y="2313574"/>
            <a:ext cx="1372347" cy="300082"/>
          </a:xfrm>
          <a:prstGeom prst="rect">
            <a:avLst/>
          </a:prstGeom>
          <a:noFill/>
        </p:spPr>
        <p:txBody>
          <a:bodyPr wrap="square" rtlCol="0">
            <a:spAutoFit/>
          </a:bodyPr>
          <a:lstStyle/>
          <a:p>
            <a:pPr algn="ctr"/>
            <a:r>
              <a:rPr lang="en-US" sz="1350" dirty="0">
                <a:latin typeface="Arial Narrow" panose="020B0604020202020204" pitchFamily="34" charset="0"/>
                <a:cs typeface="Arial Narrow" panose="020B0604020202020204" pitchFamily="34" charset="0"/>
              </a:rPr>
              <a:t>Radiometry</a:t>
            </a:r>
          </a:p>
        </p:txBody>
      </p:sp>
      <p:sp>
        <p:nvSpPr>
          <p:cNvPr id="21" name="Rectangle 20">
            <a:extLst>
              <a:ext uri="{FF2B5EF4-FFF2-40B4-BE49-F238E27FC236}">
                <a16:creationId xmlns:a16="http://schemas.microsoft.com/office/drawing/2014/main" id="{09DC658B-D464-774D-8F65-F7C70A7F23CF}"/>
              </a:ext>
            </a:extLst>
          </p:cNvPr>
          <p:cNvSpPr/>
          <p:nvPr/>
        </p:nvSpPr>
        <p:spPr>
          <a:xfrm>
            <a:off x="5845166" y="994151"/>
            <a:ext cx="3170252" cy="29015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Control (Functional, T Balance, T Noise)</a:t>
            </a:r>
          </a:p>
        </p:txBody>
      </p:sp>
      <p:sp>
        <p:nvSpPr>
          <p:cNvPr id="22" name="Rectangle 21">
            <a:extLst>
              <a:ext uri="{FF2B5EF4-FFF2-40B4-BE49-F238E27FC236}">
                <a16:creationId xmlns:a16="http://schemas.microsoft.com/office/drawing/2014/main" id="{2C96B157-457E-4944-A76A-A3B213FC55F2}"/>
              </a:ext>
            </a:extLst>
          </p:cNvPr>
          <p:cNvSpPr/>
          <p:nvPr/>
        </p:nvSpPr>
        <p:spPr>
          <a:xfrm>
            <a:off x="5845165" y="1351139"/>
            <a:ext cx="3170252" cy="29015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Day in the Life Test</a:t>
            </a:r>
          </a:p>
        </p:txBody>
      </p:sp>
      <p:cxnSp>
        <p:nvCxnSpPr>
          <p:cNvPr id="47" name="Straight Connector 46">
            <a:extLst>
              <a:ext uri="{FF2B5EF4-FFF2-40B4-BE49-F238E27FC236}">
                <a16:creationId xmlns:a16="http://schemas.microsoft.com/office/drawing/2014/main" id="{850B2067-7148-644D-839E-58A6678EA8BE}"/>
              </a:ext>
            </a:extLst>
          </p:cNvPr>
          <p:cNvCxnSpPr>
            <a:cxnSpLocks/>
            <a:stCxn id="59" idx="1"/>
          </p:cNvCxnSpPr>
          <p:nvPr/>
        </p:nvCxnSpPr>
        <p:spPr>
          <a:xfrm flipH="1">
            <a:off x="3214178" y="4201540"/>
            <a:ext cx="255434"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E87CB175-C918-2B49-9C4C-DD654FBB9C40}"/>
              </a:ext>
            </a:extLst>
          </p:cNvPr>
          <p:cNvSpPr txBox="1"/>
          <p:nvPr/>
        </p:nvSpPr>
        <p:spPr>
          <a:xfrm>
            <a:off x="5762704" y="1791229"/>
            <a:ext cx="1183844" cy="507831"/>
          </a:xfrm>
          <a:prstGeom prst="rect">
            <a:avLst/>
          </a:prstGeom>
          <a:solidFill>
            <a:schemeClr val="accent6">
              <a:lumMod val="50000"/>
            </a:schemeClr>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BIRCHES Command</a:t>
            </a:r>
          </a:p>
        </p:txBody>
      </p:sp>
      <p:sp>
        <p:nvSpPr>
          <p:cNvPr id="81" name="TextBox 80">
            <a:extLst>
              <a:ext uri="{FF2B5EF4-FFF2-40B4-BE49-F238E27FC236}">
                <a16:creationId xmlns:a16="http://schemas.microsoft.com/office/drawing/2014/main" id="{28A5A010-766D-174A-BA29-D2919A31FAB5}"/>
              </a:ext>
            </a:extLst>
          </p:cNvPr>
          <p:cNvSpPr txBox="1"/>
          <p:nvPr/>
        </p:nvSpPr>
        <p:spPr>
          <a:xfrm>
            <a:off x="7793595" y="3350044"/>
            <a:ext cx="1183844" cy="507831"/>
          </a:xfrm>
          <a:prstGeom prst="rect">
            <a:avLst/>
          </a:prstGeom>
          <a:solidFill>
            <a:srgbClr val="7030A0"/>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BIRCHES Output</a:t>
            </a:r>
          </a:p>
        </p:txBody>
      </p:sp>
      <p:sp>
        <p:nvSpPr>
          <p:cNvPr id="82" name="TextBox 81">
            <a:extLst>
              <a:ext uri="{FF2B5EF4-FFF2-40B4-BE49-F238E27FC236}">
                <a16:creationId xmlns:a16="http://schemas.microsoft.com/office/drawing/2014/main" id="{D5AFECD6-6B23-4846-A349-84248E706784}"/>
              </a:ext>
            </a:extLst>
          </p:cNvPr>
          <p:cNvSpPr txBox="1"/>
          <p:nvPr/>
        </p:nvSpPr>
        <p:spPr>
          <a:xfrm>
            <a:off x="4221889" y="1791691"/>
            <a:ext cx="1183844" cy="507831"/>
          </a:xfrm>
          <a:prstGeom prst="rect">
            <a:avLst/>
          </a:prstGeom>
          <a:solidFill>
            <a:schemeClr val="accent6">
              <a:lumMod val="50000"/>
            </a:schemeClr>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GSE Commands</a:t>
            </a:r>
          </a:p>
        </p:txBody>
      </p:sp>
      <p:sp>
        <p:nvSpPr>
          <p:cNvPr id="57" name="TextBox 56">
            <a:extLst>
              <a:ext uri="{FF2B5EF4-FFF2-40B4-BE49-F238E27FC236}">
                <a16:creationId xmlns:a16="http://schemas.microsoft.com/office/drawing/2014/main" id="{E66E81B1-6CE9-D446-86AE-4B8FB86536C7}"/>
              </a:ext>
            </a:extLst>
          </p:cNvPr>
          <p:cNvSpPr txBox="1"/>
          <p:nvPr/>
        </p:nvSpPr>
        <p:spPr>
          <a:xfrm>
            <a:off x="246928" y="4415355"/>
            <a:ext cx="1490843" cy="507831"/>
          </a:xfrm>
          <a:prstGeom prst="rect">
            <a:avLst/>
          </a:prstGeom>
          <a:solidFill>
            <a:schemeClr val="accent6">
              <a:lumMod val="50000"/>
            </a:schemeClr>
          </a:solidFill>
        </p:spPr>
        <p:txBody>
          <a:bodyPr wrap="square" rtlCol="0">
            <a:spAutoFit/>
          </a:bodyPr>
          <a:lstStyle/>
          <a:p>
            <a:pPr algn="ctr"/>
            <a:r>
              <a:rPr lang="en-US" sz="1350" dirty="0">
                <a:solidFill>
                  <a:schemeClr val="bg1"/>
                </a:solidFill>
                <a:latin typeface="Arial Narrow" panose="020B0604020202020204" pitchFamily="34" charset="0"/>
                <a:cs typeface="Arial Narrow" panose="020B0604020202020204" pitchFamily="34" charset="0"/>
              </a:rPr>
              <a:t>Manual Command aligned with GSE</a:t>
            </a:r>
          </a:p>
        </p:txBody>
      </p:sp>
      <p:sp>
        <p:nvSpPr>
          <p:cNvPr id="59" name="Rectangle 58">
            <a:extLst>
              <a:ext uri="{FF2B5EF4-FFF2-40B4-BE49-F238E27FC236}">
                <a16:creationId xmlns:a16="http://schemas.microsoft.com/office/drawing/2014/main" id="{F5BB02C3-9F49-1B46-9515-37001CD83A11}"/>
              </a:ext>
            </a:extLst>
          </p:cNvPr>
          <p:cNvSpPr/>
          <p:nvPr/>
        </p:nvSpPr>
        <p:spPr>
          <a:xfrm>
            <a:off x="3469612" y="4040398"/>
            <a:ext cx="512462" cy="32228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Fiber</a:t>
            </a:r>
          </a:p>
        </p:txBody>
      </p:sp>
      <p:sp>
        <p:nvSpPr>
          <p:cNvPr id="61" name="Rectangle 60">
            <a:extLst>
              <a:ext uri="{FF2B5EF4-FFF2-40B4-BE49-F238E27FC236}">
                <a16:creationId xmlns:a16="http://schemas.microsoft.com/office/drawing/2014/main" id="{CD0E1E1A-D767-0D45-BBD2-14A2E26D3467}"/>
              </a:ext>
            </a:extLst>
          </p:cNvPr>
          <p:cNvSpPr/>
          <p:nvPr/>
        </p:nvSpPr>
        <p:spPr>
          <a:xfrm>
            <a:off x="4179557" y="4037094"/>
            <a:ext cx="512461" cy="32849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OAP</a:t>
            </a:r>
          </a:p>
        </p:txBody>
      </p:sp>
      <p:cxnSp>
        <p:nvCxnSpPr>
          <p:cNvPr id="27" name="Straight Arrow Connector 26">
            <a:extLst>
              <a:ext uri="{FF2B5EF4-FFF2-40B4-BE49-F238E27FC236}">
                <a16:creationId xmlns:a16="http://schemas.microsoft.com/office/drawing/2014/main" id="{C9BB6C22-5056-B94E-8E48-99DB48A40999}"/>
              </a:ext>
            </a:extLst>
          </p:cNvPr>
          <p:cNvCxnSpPr>
            <a:cxnSpLocks/>
            <a:stCxn id="57" idx="0"/>
            <a:endCxn id="4" idx="2"/>
          </p:cNvCxnSpPr>
          <p:nvPr/>
        </p:nvCxnSpPr>
        <p:spPr>
          <a:xfrm flipH="1" flipV="1">
            <a:off x="982701" y="3983176"/>
            <a:ext cx="9649" cy="4321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051B8596-39D7-F94E-939C-D836FDC63ECB}"/>
              </a:ext>
            </a:extLst>
          </p:cNvPr>
          <p:cNvGrpSpPr/>
          <p:nvPr/>
        </p:nvGrpSpPr>
        <p:grpSpPr>
          <a:xfrm>
            <a:off x="5065640" y="2639617"/>
            <a:ext cx="2575869" cy="1905605"/>
            <a:chOff x="4989263" y="1725084"/>
            <a:chExt cx="3434492" cy="2540807"/>
          </a:xfrm>
        </p:grpSpPr>
        <p:sp>
          <p:nvSpPr>
            <p:cNvPr id="62" name="Rectangle 61">
              <a:extLst>
                <a:ext uri="{FF2B5EF4-FFF2-40B4-BE49-F238E27FC236}">
                  <a16:creationId xmlns:a16="http://schemas.microsoft.com/office/drawing/2014/main" id="{08B97EB5-EA62-604A-9D54-2733F9AA9FF4}"/>
                </a:ext>
              </a:extLst>
            </p:cNvPr>
            <p:cNvSpPr/>
            <p:nvPr/>
          </p:nvSpPr>
          <p:spPr>
            <a:xfrm>
              <a:off x="5375545" y="2087823"/>
              <a:ext cx="2676014" cy="18153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BIRCHES</a:t>
              </a:r>
            </a:p>
          </p:txBody>
        </p:sp>
        <p:sp>
          <p:nvSpPr>
            <p:cNvPr id="36" name="Frame 35">
              <a:extLst>
                <a:ext uri="{FF2B5EF4-FFF2-40B4-BE49-F238E27FC236}">
                  <a16:creationId xmlns:a16="http://schemas.microsoft.com/office/drawing/2014/main" id="{11FE675F-211C-1A42-B10D-4CC1D7E09694}"/>
                </a:ext>
              </a:extLst>
            </p:cNvPr>
            <p:cNvSpPr/>
            <p:nvPr/>
          </p:nvSpPr>
          <p:spPr>
            <a:xfrm>
              <a:off x="4992065" y="1725084"/>
              <a:ext cx="3431690" cy="2540807"/>
            </a:xfrm>
            <a:prstGeom prst="frame">
              <a:avLst>
                <a:gd name="adj1" fmla="val 7164"/>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7" name="TextBox 36">
              <a:extLst>
                <a:ext uri="{FF2B5EF4-FFF2-40B4-BE49-F238E27FC236}">
                  <a16:creationId xmlns:a16="http://schemas.microsoft.com/office/drawing/2014/main" id="{33C17981-31CE-4E45-9265-0E5A3EEC90E2}"/>
                </a:ext>
              </a:extLst>
            </p:cNvPr>
            <p:cNvSpPr txBox="1"/>
            <p:nvPr/>
          </p:nvSpPr>
          <p:spPr>
            <a:xfrm>
              <a:off x="6028630" y="3818446"/>
              <a:ext cx="1661053" cy="400109"/>
            </a:xfrm>
            <a:prstGeom prst="rect">
              <a:avLst/>
            </a:prstGeom>
            <a:noFill/>
          </p:spPr>
          <p:txBody>
            <a:bodyPr wrap="none" rtlCol="0">
              <a:spAutoFit/>
            </a:bodyPr>
            <a:lstStyle/>
            <a:p>
              <a:r>
                <a:rPr lang="en-US" sz="1350" b="1" dirty="0">
                  <a:solidFill>
                    <a:schemeClr val="accent2">
                      <a:lumMod val="75000"/>
                    </a:schemeClr>
                  </a:solidFill>
                </a:rPr>
                <a:t>TVAC Chamber</a:t>
              </a:r>
            </a:p>
          </p:txBody>
        </p:sp>
        <p:sp>
          <p:nvSpPr>
            <p:cNvPr id="73" name="Rectangle 72">
              <a:extLst>
                <a:ext uri="{FF2B5EF4-FFF2-40B4-BE49-F238E27FC236}">
                  <a16:creationId xmlns:a16="http://schemas.microsoft.com/office/drawing/2014/main" id="{87C34E31-E12F-2C4C-80BF-3F94E914B7FD}"/>
                </a:ext>
              </a:extLst>
            </p:cNvPr>
            <p:cNvSpPr/>
            <p:nvPr/>
          </p:nvSpPr>
          <p:spPr>
            <a:xfrm rot="16200000">
              <a:off x="4594591" y="2903737"/>
              <a:ext cx="972845" cy="18350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err="1">
                  <a:solidFill>
                    <a:srgbClr val="00B0F0"/>
                  </a:solidFill>
                  <a:latin typeface="Arial Narrow" panose="020B0604020202020204" pitchFamily="34" charset="0"/>
                  <a:cs typeface="Arial Narrow" panose="020B0604020202020204" pitchFamily="34" charset="0"/>
                </a:rPr>
                <a:t>ZnSe</a:t>
              </a:r>
              <a:endParaRPr lang="en-US" sz="1050" dirty="0">
                <a:solidFill>
                  <a:srgbClr val="00B0F0"/>
                </a:solidFill>
                <a:latin typeface="Arial Narrow" panose="020B0604020202020204" pitchFamily="34" charset="0"/>
                <a:cs typeface="Arial Narrow" panose="020B0604020202020204" pitchFamily="34" charset="0"/>
              </a:endParaRPr>
            </a:p>
          </p:txBody>
        </p:sp>
      </p:grpSp>
      <p:cxnSp>
        <p:nvCxnSpPr>
          <p:cNvPr id="72" name="Elbow Connector 71">
            <a:extLst>
              <a:ext uri="{FF2B5EF4-FFF2-40B4-BE49-F238E27FC236}">
                <a16:creationId xmlns:a16="http://schemas.microsoft.com/office/drawing/2014/main" id="{6B1772B4-C522-924C-8E34-B39385F79691}"/>
              </a:ext>
            </a:extLst>
          </p:cNvPr>
          <p:cNvCxnSpPr>
            <a:cxnSpLocks/>
            <a:stCxn id="4" idx="3"/>
            <a:endCxn id="6" idx="1"/>
          </p:cNvCxnSpPr>
          <p:nvPr/>
        </p:nvCxnSpPr>
        <p:spPr>
          <a:xfrm>
            <a:off x="1711468" y="3601945"/>
            <a:ext cx="365883" cy="596291"/>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Elbow Connector 91">
            <a:extLst>
              <a:ext uri="{FF2B5EF4-FFF2-40B4-BE49-F238E27FC236}">
                <a16:creationId xmlns:a16="http://schemas.microsoft.com/office/drawing/2014/main" id="{B9919F1B-5072-AE46-B789-603B8E93509D}"/>
              </a:ext>
            </a:extLst>
          </p:cNvPr>
          <p:cNvCxnSpPr>
            <a:cxnSpLocks/>
            <a:stCxn id="4" idx="3"/>
            <a:endCxn id="13" idx="1"/>
          </p:cNvCxnSpPr>
          <p:nvPr/>
        </p:nvCxnSpPr>
        <p:spPr>
          <a:xfrm flipV="1">
            <a:off x="1711468" y="3600349"/>
            <a:ext cx="370889" cy="159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86B7906-710C-164D-A9E0-A1370EDA4952}"/>
              </a:ext>
            </a:extLst>
          </p:cNvPr>
          <p:cNvCxnSpPr>
            <a:cxnSpLocks/>
          </p:cNvCxnSpPr>
          <p:nvPr/>
        </p:nvCxnSpPr>
        <p:spPr>
          <a:xfrm flipH="1">
            <a:off x="3937531" y="4205217"/>
            <a:ext cx="255435"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Elbow Connector 102">
            <a:extLst>
              <a:ext uri="{FF2B5EF4-FFF2-40B4-BE49-F238E27FC236}">
                <a16:creationId xmlns:a16="http://schemas.microsoft.com/office/drawing/2014/main" id="{A574213E-CCF2-C74F-968D-888D8933B0F9}"/>
              </a:ext>
            </a:extLst>
          </p:cNvPr>
          <p:cNvCxnSpPr>
            <a:cxnSpLocks/>
            <a:stCxn id="4" idx="3"/>
            <a:endCxn id="5" idx="1"/>
          </p:cNvCxnSpPr>
          <p:nvPr/>
        </p:nvCxnSpPr>
        <p:spPr>
          <a:xfrm flipV="1">
            <a:off x="1711468" y="2925649"/>
            <a:ext cx="366031" cy="676296"/>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Elbow Connector 2">
            <a:extLst>
              <a:ext uri="{FF2B5EF4-FFF2-40B4-BE49-F238E27FC236}">
                <a16:creationId xmlns:a16="http://schemas.microsoft.com/office/drawing/2014/main" id="{670FC0E4-98F6-AC40-B880-FE33A057BF65}"/>
              </a:ext>
            </a:extLst>
          </p:cNvPr>
          <p:cNvCxnSpPr>
            <a:cxnSpLocks/>
            <a:stCxn id="61" idx="3"/>
            <a:endCxn id="62" idx="1"/>
          </p:cNvCxnSpPr>
          <p:nvPr/>
        </p:nvCxnSpPr>
        <p:spPr>
          <a:xfrm flipV="1">
            <a:off x="4692018" y="3592420"/>
            <a:ext cx="663334" cy="60892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B8306CB-D8AB-A04A-8AF4-84F9FA5515DB}"/>
              </a:ext>
            </a:extLst>
          </p:cNvPr>
          <p:cNvCxnSpPr>
            <a:stCxn id="13" idx="3"/>
            <a:endCxn id="62" idx="1"/>
          </p:cNvCxnSpPr>
          <p:nvPr/>
        </p:nvCxnSpPr>
        <p:spPr>
          <a:xfrm flipV="1">
            <a:off x="3204650" y="3592419"/>
            <a:ext cx="2150702" cy="793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FCB8DB87-6A4B-0C4D-B72F-0DF75BB013BF}"/>
              </a:ext>
            </a:extLst>
          </p:cNvPr>
          <p:cNvSpPr/>
          <p:nvPr/>
        </p:nvSpPr>
        <p:spPr>
          <a:xfrm>
            <a:off x="3208351" y="2648014"/>
            <a:ext cx="76805" cy="544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1" name="Straight Connector 50">
            <a:extLst>
              <a:ext uri="{FF2B5EF4-FFF2-40B4-BE49-F238E27FC236}">
                <a16:creationId xmlns:a16="http://schemas.microsoft.com/office/drawing/2014/main" id="{4F424AC1-4650-BB4D-8D61-3092184F9330}"/>
              </a:ext>
            </a:extLst>
          </p:cNvPr>
          <p:cNvCxnSpPr>
            <a:cxnSpLocks/>
            <a:stCxn id="52" idx="1"/>
          </p:cNvCxnSpPr>
          <p:nvPr/>
        </p:nvCxnSpPr>
        <p:spPr>
          <a:xfrm flipH="1">
            <a:off x="3119596" y="2934626"/>
            <a:ext cx="255432"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C6D3FF5F-7162-F34D-A5DC-85B6188FA386}"/>
              </a:ext>
            </a:extLst>
          </p:cNvPr>
          <p:cNvSpPr/>
          <p:nvPr/>
        </p:nvSpPr>
        <p:spPr>
          <a:xfrm>
            <a:off x="3375028" y="2773484"/>
            <a:ext cx="517331" cy="32228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Fiber</a:t>
            </a:r>
          </a:p>
        </p:txBody>
      </p:sp>
      <p:sp>
        <p:nvSpPr>
          <p:cNvPr id="54" name="Rectangle 53">
            <a:extLst>
              <a:ext uri="{FF2B5EF4-FFF2-40B4-BE49-F238E27FC236}">
                <a16:creationId xmlns:a16="http://schemas.microsoft.com/office/drawing/2014/main" id="{7DF4D414-96F7-3148-8544-0F85ABBE14BD}"/>
              </a:ext>
            </a:extLst>
          </p:cNvPr>
          <p:cNvSpPr/>
          <p:nvPr/>
        </p:nvSpPr>
        <p:spPr>
          <a:xfrm>
            <a:off x="4084974" y="2770181"/>
            <a:ext cx="556289" cy="32849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Narrow" panose="020B0604020202020204" pitchFamily="34" charset="0"/>
                <a:cs typeface="Arial Narrow" panose="020B0604020202020204" pitchFamily="34" charset="0"/>
              </a:rPr>
              <a:t>OAP</a:t>
            </a:r>
          </a:p>
        </p:txBody>
      </p:sp>
      <p:cxnSp>
        <p:nvCxnSpPr>
          <p:cNvPr id="55" name="Straight Connector 54">
            <a:extLst>
              <a:ext uri="{FF2B5EF4-FFF2-40B4-BE49-F238E27FC236}">
                <a16:creationId xmlns:a16="http://schemas.microsoft.com/office/drawing/2014/main" id="{1E4B942F-8015-614D-869D-74C49A4EBDD7}"/>
              </a:ext>
            </a:extLst>
          </p:cNvPr>
          <p:cNvCxnSpPr>
            <a:cxnSpLocks/>
          </p:cNvCxnSpPr>
          <p:nvPr/>
        </p:nvCxnSpPr>
        <p:spPr>
          <a:xfrm flipH="1">
            <a:off x="3842948" y="2938304"/>
            <a:ext cx="255435" cy="0"/>
          </a:xfrm>
          <a:prstGeom prst="line">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606AF011-FAD8-014A-AF44-9E7BD27FB6D0}"/>
              </a:ext>
            </a:extLst>
          </p:cNvPr>
          <p:cNvCxnSpPr>
            <a:cxnSpLocks/>
            <a:stCxn id="54" idx="3"/>
            <a:endCxn id="62" idx="1"/>
          </p:cNvCxnSpPr>
          <p:nvPr/>
        </p:nvCxnSpPr>
        <p:spPr>
          <a:xfrm>
            <a:off x="4641263" y="2934427"/>
            <a:ext cx="714089" cy="657993"/>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31A42BDF-6E00-AB44-BCE3-DF5602E4711A}"/>
              </a:ext>
            </a:extLst>
          </p:cNvPr>
          <p:cNvSpPr/>
          <p:nvPr/>
        </p:nvSpPr>
        <p:spPr>
          <a:xfrm>
            <a:off x="4951017" y="3138195"/>
            <a:ext cx="47291" cy="92356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2" name="Straight Arrow Connector 31">
            <a:extLst>
              <a:ext uri="{FF2B5EF4-FFF2-40B4-BE49-F238E27FC236}">
                <a16:creationId xmlns:a16="http://schemas.microsoft.com/office/drawing/2014/main" id="{D8AEA57B-7384-7C4B-82B6-1C38DFB6E3B6}"/>
              </a:ext>
            </a:extLst>
          </p:cNvPr>
          <p:cNvCxnSpPr>
            <a:cxnSpLocks/>
          </p:cNvCxnSpPr>
          <p:nvPr/>
        </p:nvCxnSpPr>
        <p:spPr>
          <a:xfrm flipV="1">
            <a:off x="4979008" y="4061758"/>
            <a:ext cx="0" cy="1183566"/>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3" name="Right Arrow 32">
            <a:extLst>
              <a:ext uri="{FF2B5EF4-FFF2-40B4-BE49-F238E27FC236}">
                <a16:creationId xmlns:a16="http://schemas.microsoft.com/office/drawing/2014/main" id="{07CD195F-C324-2949-89E8-CB263D6619B7}"/>
              </a:ext>
            </a:extLst>
          </p:cNvPr>
          <p:cNvSpPr/>
          <p:nvPr/>
        </p:nvSpPr>
        <p:spPr>
          <a:xfrm>
            <a:off x="7362363" y="3446804"/>
            <a:ext cx="431233" cy="255131"/>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ight Arrow 33">
            <a:extLst>
              <a:ext uri="{FF2B5EF4-FFF2-40B4-BE49-F238E27FC236}">
                <a16:creationId xmlns:a16="http://schemas.microsoft.com/office/drawing/2014/main" id="{42C3AB57-2057-BB4B-B772-C16079FFB3DB}"/>
              </a:ext>
            </a:extLst>
          </p:cNvPr>
          <p:cNvSpPr/>
          <p:nvPr/>
        </p:nvSpPr>
        <p:spPr>
          <a:xfrm>
            <a:off x="5405732" y="1921637"/>
            <a:ext cx="362931" cy="242375"/>
          </a:xfrm>
          <a:prstGeom prst="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Down Arrow 34">
            <a:extLst>
              <a:ext uri="{FF2B5EF4-FFF2-40B4-BE49-F238E27FC236}">
                <a16:creationId xmlns:a16="http://schemas.microsoft.com/office/drawing/2014/main" id="{685F47EA-4B9A-D946-9CF1-7381A5E50F7E}"/>
              </a:ext>
            </a:extLst>
          </p:cNvPr>
          <p:cNvSpPr/>
          <p:nvPr/>
        </p:nvSpPr>
        <p:spPr>
          <a:xfrm>
            <a:off x="6256173" y="2240134"/>
            <a:ext cx="311391" cy="680297"/>
          </a:xfrm>
          <a:prstGeom prst="down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Frame 37">
            <a:extLst>
              <a:ext uri="{FF2B5EF4-FFF2-40B4-BE49-F238E27FC236}">
                <a16:creationId xmlns:a16="http://schemas.microsoft.com/office/drawing/2014/main" id="{A1E98880-D541-4242-A0E4-45AD76768EFA}"/>
              </a:ext>
            </a:extLst>
          </p:cNvPr>
          <p:cNvSpPr/>
          <p:nvPr/>
        </p:nvSpPr>
        <p:spPr>
          <a:xfrm>
            <a:off x="0" y="857250"/>
            <a:ext cx="9144000" cy="5143500"/>
          </a:xfrm>
          <a:prstGeom prst="frame">
            <a:avLst>
              <a:gd name="adj1" fmla="val 13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42" name="TextBox 41">
            <a:extLst>
              <a:ext uri="{FF2B5EF4-FFF2-40B4-BE49-F238E27FC236}">
                <a16:creationId xmlns:a16="http://schemas.microsoft.com/office/drawing/2014/main" id="{2B7CEFB7-5B36-ED4A-B63B-226C6484F7DD}"/>
              </a:ext>
            </a:extLst>
          </p:cNvPr>
          <p:cNvSpPr txBox="1"/>
          <p:nvPr/>
        </p:nvSpPr>
        <p:spPr>
          <a:xfrm>
            <a:off x="127416" y="5552628"/>
            <a:ext cx="1407693" cy="415498"/>
          </a:xfrm>
          <a:prstGeom prst="rect">
            <a:avLst/>
          </a:prstGeom>
          <a:noFill/>
        </p:spPr>
        <p:txBody>
          <a:bodyPr wrap="none" rtlCol="0">
            <a:spAutoFit/>
          </a:bodyPr>
          <a:lstStyle/>
          <a:p>
            <a:r>
              <a:rPr lang="en-US" sz="2100" b="1" dirty="0">
                <a:solidFill>
                  <a:schemeClr val="accent1"/>
                </a:solidFill>
              </a:rPr>
              <a:t>Cleanroom</a:t>
            </a:r>
          </a:p>
        </p:txBody>
      </p:sp>
      <p:sp>
        <p:nvSpPr>
          <p:cNvPr id="2" name="Date Placeholder 1">
            <a:extLst>
              <a:ext uri="{FF2B5EF4-FFF2-40B4-BE49-F238E27FC236}">
                <a16:creationId xmlns:a16="http://schemas.microsoft.com/office/drawing/2014/main" id="{CCB073F5-034F-5A45-BE6D-5763752992CB}"/>
              </a:ext>
            </a:extLst>
          </p:cNvPr>
          <p:cNvSpPr>
            <a:spLocks noGrp="1"/>
          </p:cNvSpPr>
          <p:nvPr>
            <p:ph type="dt" sz="half" idx="10"/>
          </p:nvPr>
        </p:nvSpPr>
        <p:spPr/>
        <p:txBody>
          <a:bodyPr/>
          <a:lstStyle/>
          <a:p>
            <a:r>
              <a:rPr lang="en-US"/>
              <a:t>ISSC 2022</a:t>
            </a:r>
            <a:endParaRPr lang="en-US" dirty="0"/>
          </a:p>
        </p:txBody>
      </p:sp>
      <p:sp>
        <p:nvSpPr>
          <p:cNvPr id="9" name="Footer Placeholder 8">
            <a:extLst>
              <a:ext uri="{FF2B5EF4-FFF2-40B4-BE49-F238E27FC236}">
                <a16:creationId xmlns:a16="http://schemas.microsoft.com/office/drawing/2014/main" id="{23BB5533-D766-6441-9091-7AA2503C6C62}"/>
              </a:ext>
            </a:extLst>
          </p:cNvPr>
          <p:cNvSpPr>
            <a:spLocks noGrp="1"/>
          </p:cNvSpPr>
          <p:nvPr>
            <p:ph type="ftr" sz="quarter" idx="11"/>
          </p:nvPr>
        </p:nvSpPr>
        <p:spPr/>
        <p:txBody>
          <a:bodyPr/>
          <a:lstStyle/>
          <a:p>
            <a:r>
              <a:rPr lang="en-US"/>
              <a:t>Clarketal Lunar Ice Cube</a:t>
            </a:r>
            <a:endParaRPr lang="en-US" dirty="0"/>
          </a:p>
        </p:txBody>
      </p:sp>
      <p:sp>
        <p:nvSpPr>
          <p:cNvPr id="10" name="Slide Number Placeholder 9">
            <a:extLst>
              <a:ext uri="{FF2B5EF4-FFF2-40B4-BE49-F238E27FC236}">
                <a16:creationId xmlns:a16="http://schemas.microsoft.com/office/drawing/2014/main" id="{7F017A0D-DED5-EE44-8AF8-A911656C2CB9}"/>
              </a:ext>
            </a:extLst>
          </p:cNvPr>
          <p:cNvSpPr>
            <a:spLocks noGrp="1"/>
          </p:cNvSpPr>
          <p:nvPr>
            <p:ph type="sldNum" sz="quarter" idx="12"/>
          </p:nvPr>
        </p:nvSpPr>
        <p:spPr/>
        <p:txBody>
          <a:bodyPr/>
          <a:lstStyle/>
          <a:p>
            <a:fld id="{61DB02BC-888A-9449-ADDC-9153D0D66787}" type="slidenum">
              <a:rPr lang="en-US" smtClean="0"/>
              <a:t>19</a:t>
            </a:fld>
            <a:endParaRPr lang="en-US"/>
          </a:p>
        </p:txBody>
      </p:sp>
    </p:spTree>
    <p:extLst>
      <p:ext uri="{BB962C8B-B14F-4D97-AF65-F5344CB8AC3E}">
        <p14:creationId xmlns:p14="http://schemas.microsoft.com/office/powerpoint/2010/main" val="792172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72473</TotalTime>
  <Words>2612</Words>
  <Application>Microsoft Macintosh PowerPoint</Application>
  <PresentationFormat>On-screen Show (4:3)</PresentationFormat>
  <Paragraphs>388</Paragraphs>
  <Slides>19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Narrow</vt:lpstr>
      <vt:lpstr>Calibri</vt:lpstr>
      <vt:lpstr>Calibri Light</vt:lpstr>
      <vt:lpstr>Times New Roman</vt:lpstr>
      <vt:lpstr>Office Theme</vt:lpstr>
      <vt:lpstr>PowerPoint Presentation</vt:lpstr>
      <vt:lpstr>NextSTEP - Lunar IceCube Mission</vt:lpstr>
      <vt:lpstr>Lunar IceCube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Ground Elements Data Flow</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Pamela Clark</cp:lastModifiedBy>
  <cp:revision>314</cp:revision>
  <dcterms:created xsi:type="dcterms:W3CDTF">2014-09-16T16:46:47Z</dcterms:created>
  <dcterms:modified xsi:type="dcterms:W3CDTF">2022-04-21T17:34:29Z</dcterms:modified>
</cp:coreProperties>
</file>