
<file path=[Content_Types].xml><?xml version="1.0" encoding="utf-8"?>
<Types xmlns="http://schemas.openxmlformats.org/package/2006/content-types">
  <Default Extension="emf" ContentType="image/x-emf"/>
  <Default Extension="HEIC" ContentType="image/heic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0"/>
  </p:notesMasterIdLst>
  <p:sldIdLst>
    <p:sldId id="882" r:id="rId3"/>
    <p:sldId id="959" r:id="rId4"/>
    <p:sldId id="960" r:id="rId5"/>
    <p:sldId id="957" r:id="rId6"/>
    <p:sldId id="295" r:id="rId7"/>
    <p:sldId id="883" r:id="rId8"/>
    <p:sldId id="917" r:id="rId9"/>
    <p:sldId id="257" r:id="rId10"/>
    <p:sldId id="875" r:id="rId11"/>
    <p:sldId id="851" r:id="rId12"/>
    <p:sldId id="866" r:id="rId13"/>
    <p:sldId id="963" r:id="rId14"/>
    <p:sldId id="863" r:id="rId15"/>
    <p:sldId id="961" r:id="rId16"/>
    <p:sldId id="258" r:id="rId17"/>
    <p:sldId id="958" r:id="rId18"/>
    <p:sldId id="96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09"/>
    <p:restoredTop sz="96327"/>
  </p:normalViewPr>
  <p:slideViewPr>
    <p:cSldViewPr snapToGrid="0" snapToObjects="1">
      <p:cViewPr>
        <p:scale>
          <a:sx n="100" d="100"/>
          <a:sy n="100" d="100"/>
        </p:scale>
        <p:origin x="32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E4867-3C69-E145-869D-1DC557289DD5}" type="datetimeFigureOut">
              <a:rPr lang="en-US" smtClean="0"/>
              <a:t>5/1/22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26B00-A823-534D-9166-C47336C11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1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523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72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86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94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84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849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69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16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479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00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69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387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639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57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413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001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7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9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70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6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3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8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1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9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19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22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87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66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48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395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45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5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51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5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5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8755" y="6253604"/>
            <a:ext cx="12220755" cy="6043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B92CA397-755A-1547-86A9-B93661248AC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7079" y="165418"/>
            <a:ext cx="1314081" cy="1309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53604"/>
            <a:ext cx="1915633" cy="5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95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32.jpeg"/><Relationship Id="rId4" Type="http://schemas.openxmlformats.org/officeDocument/2006/relationships/image" Target="../media/image31.HEIC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5.emf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.emf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emf"/><Relationship Id="rId11" Type="http://schemas.openxmlformats.org/officeDocument/2006/relationships/image" Target="../media/image22.jpg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15.png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g"/><Relationship Id="rId5" Type="http://schemas.openxmlformats.org/officeDocument/2006/relationships/image" Target="../media/image38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5.emf"/><Relationship Id="rId4" Type="http://schemas.openxmlformats.org/officeDocument/2006/relationships/image" Target="../media/image5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22.jp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51519" y="-148857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E6D201-4038-3846-BC09-FC277ACB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A3F7BA-DFD5-724D-8C40-7FA3D3A97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5" t="21994" r="3585" b="2478"/>
          <a:stretch/>
        </p:blipFill>
        <p:spPr>
          <a:xfrm>
            <a:off x="627062" y="2064202"/>
            <a:ext cx="6172738" cy="343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54B63-AF77-3745-9313-4F29F770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7967" y="-661406"/>
            <a:ext cx="3624580" cy="36245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A2D04C7-7E19-2945-8E0C-434E783A5233}"/>
              </a:ext>
            </a:extLst>
          </p:cNvPr>
          <p:cNvSpPr txBox="1">
            <a:spLocks/>
          </p:cNvSpPr>
          <p:nvPr/>
        </p:nvSpPr>
        <p:spPr>
          <a:xfrm>
            <a:off x="161417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</a:t>
            </a:r>
            <a:r>
              <a:rPr lang="en-US" sz="3200">
                <a:solidFill>
                  <a:schemeClr val="bg1"/>
                </a:solidFill>
                <a:latin typeface="Century Gothic" panose="020B0502020202020204" pitchFamily="34" charset="0"/>
              </a:rPr>
              <a:t>Hydrogen Mapper</a:t>
            </a:r>
            <a:endParaRPr lang="en-US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7E159-8551-7E49-9329-1140FF5D8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9017" y="6330277"/>
            <a:ext cx="1847524" cy="550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5C3599-F0E6-B04A-84B7-64ABD628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10" y="6249027"/>
            <a:ext cx="1393870" cy="696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52C4DD-6F45-914C-BAB4-0D00B09BC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4401" y="6318056"/>
            <a:ext cx="406960" cy="473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31B0F3-36AD-F844-87C3-92FE555D6B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829" b="7984"/>
          <a:stretch/>
        </p:blipFill>
        <p:spPr>
          <a:xfrm>
            <a:off x="9177942" y="6322409"/>
            <a:ext cx="685399" cy="570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DEFB0-5D38-0D4F-A8AE-04FA92A74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944" y="6327587"/>
            <a:ext cx="760871" cy="4734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63AF3A-D743-6C43-B3B4-9B6F8B777D1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5510" b="25118"/>
          <a:stretch/>
        </p:blipFill>
        <p:spPr>
          <a:xfrm>
            <a:off x="9865446" y="6324522"/>
            <a:ext cx="1169268" cy="577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2585-F2E9-C240-B8E8-80D03BE3C16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6634" b="24680"/>
          <a:stretch/>
        </p:blipFill>
        <p:spPr>
          <a:xfrm>
            <a:off x="11036909" y="6324576"/>
            <a:ext cx="1169268" cy="56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C69265-03B3-A14D-8C65-9C60D7C7CC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216" r="13835"/>
          <a:stretch/>
        </p:blipFill>
        <p:spPr>
          <a:xfrm>
            <a:off x="3646848" y="6314416"/>
            <a:ext cx="1351530" cy="550895"/>
          </a:xfrm>
          <a:prstGeom prst="rect">
            <a:avLst/>
          </a:prstGeom>
        </p:spPr>
      </p:pic>
      <p:pic>
        <p:nvPicPr>
          <p:cNvPr id="19" name="Picture 18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D0EB8E03-5EE2-774F-931E-308FF7214D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5601" y="6303731"/>
            <a:ext cx="1049991" cy="551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00E079-6A35-AF4C-8916-C726E0D52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969" r="5238"/>
          <a:stretch/>
        </p:blipFill>
        <p:spPr>
          <a:xfrm>
            <a:off x="5020045" y="6301656"/>
            <a:ext cx="1333562" cy="5636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0EC64D-81E0-944E-ADDC-D3602B3603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5626" b="16271"/>
          <a:stretch/>
        </p:blipFill>
        <p:spPr>
          <a:xfrm>
            <a:off x="6312939" y="6303731"/>
            <a:ext cx="725764" cy="566977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ACFE678-BD83-B44C-9BE1-9C97D7106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0007" y="6293309"/>
            <a:ext cx="1084574" cy="572002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413336-820F-134F-99B1-594A21682B92}"/>
              </a:ext>
            </a:extLst>
          </p:cNvPr>
          <p:cNvSpPr txBox="1">
            <a:spLocks/>
          </p:cNvSpPr>
          <p:nvPr/>
        </p:nvSpPr>
        <p:spPr>
          <a:xfrm>
            <a:off x="7418470" y="1862983"/>
            <a:ext cx="4674631" cy="330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D34DA-CF42-5C44-8562-9E3DF9BBDF25}"/>
              </a:ext>
            </a:extLst>
          </p:cNvPr>
          <p:cNvSpPr/>
          <p:nvPr/>
        </p:nvSpPr>
        <p:spPr>
          <a:xfrm>
            <a:off x="6142048" y="2578462"/>
            <a:ext cx="617273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Craig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Hardgrove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Principal Investigator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School of Earth and Space Exploration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Arizona State University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Interplanetary Small Satellite Conference 2022</a:t>
            </a:r>
          </a:p>
        </p:txBody>
      </p:sp>
    </p:spTree>
    <p:extLst>
      <p:ext uri="{BB962C8B-B14F-4D97-AF65-F5344CB8AC3E}">
        <p14:creationId xmlns:p14="http://schemas.microsoft.com/office/powerpoint/2010/main" val="260816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51519" y="-148857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E6D201-4038-3846-BC09-FC277ACB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A3F7BA-DFD5-724D-8C40-7FA3D3A97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5" t="21994" r="3585" b="2478"/>
          <a:stretch/>
        </p:blipFill>
        <p:spPr>
          <a:xfrm>
            <a:off x="627062" y="2064202"/>
            <a:ext cx="6172738" cy="343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54B63-AF77-3745-9313-4F29F770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7967" y="-661406"/>
            <a:ext cx="3624580" cy="36245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A2D04C7-7E19-2945-8E0C-434E783A5233}"/>
              </a:ext>
            </a:extLst>
          </p:cNvPr>
          <p:cNvSpPr txBox="1">
            <a:spLocks/>
          </p:cNvSpPr>
          <p:nvPr/>
        </p:nvSpPr>
        <p:spPr>
          <a:xfrm>
            <a:off x="161417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Hydrogen Mapper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7E159-8551-7E49-9329-1140FF5D8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9017" y="6330277"/>
            <a:ext cx="1847524" cy="550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5C3599-F0E6-B04A-84B7-64ABD628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10" y="6249027"/>
            <a:ext cx="1393870" cy="696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52C4DD-6F45-914C-BAB4-0D00B09BC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4401" y="6318056"/>
            <a:ext cx="406960" cy="473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31B0F3-36AD-F844-87C3-92FE555D6B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829" b="7984"/>
          <a:stretch/>
        </p:blipFill>
        <p:spPr>
          <a:xfrm>
            <a:off x="9177942" y="6322409"/>
            <a:ext cx="685399" cy="570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DEFB0-5D38-0D4F-A8AE-04FA92A74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944" y="6327587"/>
            <a:ext cx="760871" cy="4734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63AF3A-D743-6C43-B3B4-9B6F8B777D1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5510" b="25118"/>
          <a:stretch/>
        </p:blipFill>
        <p:spPr>
          <a:xfrm>
            <a:off x="9865446" y="6324522"/>
            <a:ext cx="1169268" cy="577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2585-F2E9-C240-B8E8-80D03BE3C16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6634" b="24680"/>
          <a:stretch/>
        </p:blipFill>
        <p:spPr>
          <a:xfrm>
            <a:off x="11036909" y="6324576"/>
            <a:ext cx="1169268" cy="56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C69265-03B3-A14D-8C65-9C60D7C7CC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216" r="13835"/>
          <a:stretch/>
        </p:blipFill>
        <p:spPr>
          <a:xfrm>
            <a:off x="3646848" y="6314416"/>
            <a:ext cx="1351530" cy="550895"/>
          </a:xfrm>
          <a:prstGeom prst="rect">
            <a:avLst/>
          </a:prstGeom>
        </p:spPr>
      </p:pic>
      <p:pic>
        <p:nvPicPr>
          <p:cNvPr id="19" name="Picture 18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D0EB8E03-5EE2-774F-931E-308FF7214D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5601" y="6303731"/>
            <a:ext cx="1049991" cy="551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00E079-6A35-AF4C-8916-C726E0D52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969" r="5238"/>
          <a:stretch/>
        </p:blipFill>
        <p:spPr>
          <a:xfrm>
            <a:off x="5020045" y="6301656"/>
            <a:ext cx="1333562" cy="5636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0EC64D-81E0-944E-ADDC-D3602B3603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5626" b="16271"/>
          <a:stretch/>
        </p:blipFill>
        <p:spPr>
          <a:xfrm>
            <a:off x="6312939" y="6303731"/>
            <a:ext cx="725764" cy="566977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ACFE678-BD83-B44C-9BE1-9C97D7106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0007" y="6293309"/>
            <a:ext cx="1084574" cy="572002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413336-820F-134F-99B1-594A21682B92}"/>
              </a:ext>
            </a:extLst>
          </p:cNvPr>
          <p:cNvSpPr txBox="1">
            <a:spLocks/>
          </p:cNvSpPr>
          <p:nvPr/>
        </p:nvSpPr>
        <p:spPr>
          <a:xfrm>
            <a:off x="7418470" y="1862983"/>
            <a:ext cx="4674631" cy="330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D34DA-CF42-5C44-8562-9E3DF9BBDF25}"/>
              </a:ext>
            </a:extLst>
          </p:cNvPr>
          <p:cNvSpPr/>
          <p:nvPr/>
        </p:nvSpPr>
        <p:spPr>
          <a:xfrm>
            <a:off x="7111465" y="2690336"/>
            <a:ext cx="50183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r>
              <a:rPr lang="en-US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st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NASA Science Mission Directorate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SIMPLEx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mission selection in 2015. Solicitation via NASA ROSES 2014.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Developed from 2015 - 2020. Spacecraft delivered to NASA KSC in July 2021.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Launching on SLS Artemis-1 no-earlier-than August 2022.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Life cycle costs &lt;$18M</a:t>
            </a:r>
          </a:p>
        </p:txBody>
      </p:sp>
    </p:spTree>
    <p:extLst>
      <p:ext uri="{BB962C8B-B14F-4D97-AF65-F5344CB8AC3E}">
        <p14:creationId xmlns:p14="http://schemas.microsoft.com/office/powerpoint/2010/main" val="402993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51519" y="-148857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E6D201-4038-3846-BC09-FC277ACB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A3F7BA-DFD5-724D-8C40-7FA3D3A97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5" t="21994" r="3585" b="2478"/>
          <a:stretch/>
        </p:blipFill>
        <p:spPr>
          <a:xfrm>
            <a:off x="627062" y="2064202"/>
            <a:ext cx="6172738" cy="343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54B63-AF77-3745-9313-4F29F770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7967" y="-661406"/>
            <a:ext cx="3624580" cy="36245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A2D04C7-7E19-2945-8E0C-434E783A5233}"/>
              </a:ext>
            </a:extLst>
          </p:cNvPr>
          <p:cNvSpPr txBox="1">
            <a:spLocks/>
          </p:cNvSpPr>
          <p:nvPr/>
        </p:nvSpPr>
        <p:spPr>
          <a:xfrm>
            <a:off x="161417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Hydrogen Mapper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7E159-8551-7E49-9329-1140FF5D8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9017" y="6330277"/>
            <a:ext cx="1847524" cy="550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5C3599-F0E6-B04A-84B7-64ABD628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10" y="6249027"/>
            <a:ext cx="1393870" cy="696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52C4DD-6F45-914C-BAB4-0D00B09BC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4401" y="6318056"/>
            <a:ext cx="406960" cy="473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31B0F3-36AD-F844-87C3-92FE555D6B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829" b="7984"/>
          <a:stretch/>
        </p:blipFill>
        <p:spPr>
          <a:xfrm>
            <a:off x="9177942" y="6322409"/>
            <a:ext cx="685399" cy="570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DEFB0-5D38-0D4F-A8AE-04FA92A74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944" y="6327587"/>
            <a:ext cx="760871" cy="4734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63AF3A-D743-6C43-B3B4-9B6F8B777D1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5510" b="25118"/>
          <a:stretch/>
        </p:blipFill>
        <p:spPr>
          <a:xfrm>
            <a:off x="9865446" y="6324522"/>
            <a:ext cx="1169268" cy="577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2585-F2E9-C240-B8E8-80D03BE3C16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6634" b="24680"/>
          <a:stretch/>
        </p:blipFill>
        <p:spPr>
          <a:xfrm>
            <a:off x="11036909" y="6324576"/>
            <a:ext cx="1169268" cy="56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C69265-03B3-A14D-8C65-9C60D7C7CC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216" r="13835"/>
          <a:stretch/>
        </p:blipFill>
        <p:spPr>
          <a:xfrm>
            <a:off x="3646848" y="6314416"/>
            <a:ext cx="1351530" cy="550895"/>
          </a:xfrm>
          <a:prstGeom prst="rect">
            <a:avLst/>
          </a:prstGeom>
        </p:spPr>
      </p:pic>
      <p:pic>
        <p:nvPicPr>
          <p:cNvPr id="19" name="Picture 18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D0EB8E03-5EE2-774F-931E-308FF7214D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5601" y="6303731"/>
            <a:ext cx="1049991" cy="551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00E079-6A35-AF4C-8916-C726E0D52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969" r="5238"/>
          <a:stretch/>
        </p:blipFill>
        <p:spPr>
          <a:xfrm>
            <a:off x="5020045" y="6301656"/>
            <a:ext cx="1333562" cy="5636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0EC64D-81E0-944E-ADDC-D3602B3603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5626" b="16271"/>
          <a:stretch/>
        </p:blipFill>
        <p:spPr>
          <a:xfrm>
            <a:off x="6312939" y="6303731"/>
            <a:ext cx="725764" cy="566977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ACFE678-BD83-B44C-9BE1-9C97D7106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0007" y="6293309"/>
            <a:ext cx="1084574" cy="572002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413336-820F-134F-99B1-594A21682B92}"/>
              </a:ext>
            </a:extLst>
          </p:cNvPr>
          <p:cNvSpPr txBox="1">
            <a:spLocks/>
          </p:cNvSpPr>
          <p:nvPr/>
        </p:nvSpPr>
        <p:spPr>
          <a:xfrm>
            <a:off x="7418470" y="1862983"/>
            <a:ext cx="4674631" cy="330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D34DA-CF42-5C44-8562-9E3DF9BBDF25}"/>
              </a:ext>
            </a:extLst>
          </p:cNvPr>
          <p:cNvSpPr/>
          <p:nvPr/>
        </p:nvSpPr>
        <p:spPr>
          <a:xfrm>
            <a:off x="7093468" y="2461395"/>
            <a:ext cx="50183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Outline</a:t>
            </a:r>
          </a:p>
          <a:p>
            <a:pPr algn="ctr"/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Science and Mission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Development and Delivery Accomplishments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Low Cost Interplanetary Mission Thoughts</a:t>
            </a:r>
          </a:p>
        </p:txBody>
      </p:sp>
    </p:spTree>
    <p:extLst>
      <p:ext uri="{BB962C8B-B14F-4D97-AF65-F5344CB8AC3E}">
        <p14:creationId xmlns:p14="http://schemas.microsoft.com/office/powerpoint/2010/main" val="342393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2656" y="5400394"/>
            <a:ext cx="3671522" cy="1117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Faustini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45" y="2078689"/>
            <a:ext cx="3604633" cy="31890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769406-703E-7947-94CB-1188F0C097BE}"/>
              </a:ext>
            </a:extLst>
          </p:cNvPr>
          <p:cNvGrpSpPr/>
          <p:nvPr/>
        </p:nvGrpSpPr>
        <p:grpSpPr>
          <a:xfrm>
            <a:off x="4387655" y="2060477"/>
            <a:ext cx="3511814" cy="4513148"/>
            <a:chOff x="-43554" y="161444"/>
            <a:chExt cx="2745740" cy="352900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A2C05-9AE9-224A-91FB-15B7FECBA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554" y="161444"/>
              <a:ext cx="2745740" cy="296545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953DEF3-003D-E743-BA58-765B20763584}"/>
                </a:ext>
              </a:extLst>
            </p:cNvPr>
            <p:cNvSpPr txBox="1"/>
            <p:nvPr/>
          </p:nvSpPr>
          <p:spPr>
            <a:xfrm>
              <a:off x="-43554" y="3185060"/>
              <a:ext cx="2745740" cy="5053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Figure 1 Map of current day ice stability depth from Siegler et al [2015] as used in constraint map development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568B70C-E142-FF40-AA09-3667AE24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0"/>
            <a:ext cx="118745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Water Abundance and Distribution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C40EB26-2D36-D840-AF6D-F6A6D72538C4}"/>
              </a:ext>
            </a:extLst>
          </p:cNvPr>
          <p:cNvSpPr txBox="1">
            <a:spLocks/>
          </p:cNvSpPr>
          <p:nvPr/>
        </p:nvSpPr>
        <p:spPr>
          <a:xfrm>
            <a:off x="1028017" y="1278363"/>
            <a:ext cx="2372869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Prospector (2001)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8DD8EF-1915-724F-BF3D-2DA2F149A8A7}"/>
              </a:ext>
            </a:extLst>
          </p:cNvPr>
          <p:cNvCxnSpPr>
            <a:cxnSpLocks/>
          </p:cNvCxnSpPr>
          <p:nvPr/>
        </p:nvCxnSpPr>
        <p:spPr>
          <a:xfrm>
            <a:off x="3730628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EA358F-90E7-4745-8738-ED908C3ACEB5}"/>
              </a:ext>
            </a:extLst>
          </p:cNvPr>
          <p:cNvSpPr txBox="1">
            <a:spLocks/>
          </p:cNvSpPr>
          <p:nvPr/>
        </p:nvSpPr>
        <p:spPr>
          <a:xfrm>
            <a:off x="5332891" y="1264365"/>
            <a:ext cx="1418273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Diviner (2015)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CCB7C92-E364-4F43-978D-68E5D4602572}"/>
              </a:ext>
            </a:extLst>
          </p:cNvPr>
          <p:cNvSpPr txBox="1">
            <a:spLocks/>
          </p:cNvSpPr>
          <p:nvPr/>
        </p:nvSpPr>
        <p:spPr>
          <a:xfrm>
            <a:off x="8397877" y="1291374"/>
            <a:ext cx="3416301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Reconnaisance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Orbiter (2017)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676042-F735-6D4B-B279-128DE51494F1}"/>
              </a:ext>
            </a:extLst>
          </p:cNvPr>
          <p:cNvCxnSpPr>
            <a:cxnSpLocks/>
          </p:cNvCxnSpPr>
          <p:nvPr/>
        </p:nvCxnSpPr>
        <p:spPr>
          <a:xfrm>
            <a:off x="6906736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icture containing sitting, black, close, painted&#10;&#10;Description automatically generated">
            <a:extLst>
              <a:ext uri="{FF2B5EF4-FFF2-40B4-BE49-F238E27FC236}">
                <a16:creationId xmlns:a16="http://schemas.microsoft.com/office/drawing/2014/main" id="{448A1191-B1D7-CB47-9A46-EDB129C5AF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43" y="2132882"/>
            <a:ext cx="3827065" cy="31890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F3D0543-4D2D-2947-AF9C-A7A1B7167346}"/>
              </a:ext>
            </a:extLst>
          </p:cNvPr>
          <p:cNvSpPr txBox="1"/>
          <p:nvPr/>
        </p:nvSpPr>
        <p:spPr>
          <a:xfrm>
            <a:off x="3713154" y="2277239"/>
            <a:ext cx="71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[H]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mbol" pitchFamily="2" charset="2"/>
              </a:rPr>
              <a:t>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g/g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BC5A87-6042-DB4F-9291-3E794213239E}"/>
              </a:ext>
            </a:extLst>
          </p:cNvPr>
          <p:cNvSpPr txBox="1"/>
          <p:nvPr/>
        </p:nvSpPr>
        <p:spPr>
          <a:xfrm>
            <a:off x="3597714" y="3558166"/>
            <a:ext cx="498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90E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7B4664-742F-BC4B-8FE8-24AA58624C52}"/>
              </a:ext>
            </a:extLst>
          </p:cNvPr>
          <p:cNvSpPr txBox="1"/>
          <p:nvPr/>
        </p:nvSpPr>
        <p:spPr>
          <a:xfrm>
            <a:off x="2005299" y="1834293"/>
            <a:ext cx="484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3F0F09-AA3B-DF41-BA21-EB54052E8EB0}"/>
              </a:ext>
            </a:extLst>
          </p:cNvPr>
          <p:cNvSpPr txBox="1"/>
          <p:nvPr/>
        </p:nvSpPr>
        <p:spPr>
          <a:xfrm>
            <a:off x="249299" y="3579262"/>
            <a:ext cx="7537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270E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6C8989-6D32-5641-9407-1B6A82076730}"/>
              </a:ext>
            </a:extLst>
          </p:cNvPr>
          <p:cNvSpPr txBox="1"/>
          <p:nvPr/>
        </p:nvSpPr>
        <p:spPr>
          <a:xfrm>
            <a:off x="1962052" y="5257393"/>
            <a:ext cx="527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180E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8076EAF-99ED-394E-A65B-76C6153AEF63}"/>
              </a:ext>
            </a:extLst>
          </p:cNvPr>
          <p:cNvSpPr/>
          <p:nvPr/>
        </p:nvSpPr>
        <p:spPr>
          <a:xfrm>
            <a:off x="738716" y="5551356"/>
            <a:ext cx="37114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Feldman, W. C. et al. (1998, 2000, 2001)</a:t>
            </a:r>
          </a:p>
        </p:txBody>
      </p:sp>
    </p:spTree>
    <p:extLst>
      <p:ext uri="{BB962C8B-B14F-4D97-AF65-F5344CB8AC3E}">
        <p14:creationId xmlns:p14="http://schemas.microsoft.com/office/powerpoint/2010/main" val="375864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14" y="5306188"/>
            <a:ext cx="3890454" cy="1117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Pixon-based reconstruction of LPNS data (Elphic et al 2007)  reveals high WEH abundances in Cabeus (near 1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 and lower abundances in Shoemaker, Haworth, and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Faustini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(~0.3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2656" y="5400394"/>
            <a:ext cx="3671522" cy="1117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Faustini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45" y="2078689"/>
            <a:ext cx="3604633" cy="3189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48" y="2078689"/>
            <a:ext cx="3630561" cy="31890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769406-703E-7947-94CB-1188F0C097BE}"/>
              </a:ext>
            </a:extLst>
          </p:cNvPr>
          <p:cNvGrpSpPr/>
          <p:nvPr/>
        </p:nvGrpSpPr>
        <p:grpSpPr>
          <a:xfrm>
            <a:off x="4387655" y="2060477"/>
            <a:ext cx="3511814" cy="4513148"/>
            <a:chOff x="-43554" y="161444"/>
            <a:chExt cx="2745740" cy="352900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A2C05-9AE9-224A-91FB-15B7FECBA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554" y="161444"/>
              <a:ext cx="2745740" cy="296545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953DEF3-003D-E743-BA58-765B20763584}"/>
                </a:ext>
              </a:extLst>
            </p:cNvPr>
            <p:cNvSpPr txBox="1"/>
            <p:nvPr/>
          </p:nvSpPr>
          <p:spPr>
            <a:xfrm>
              <a:off x="-43554" y="3185060"/>
              <a:ext cx="2745740" cy="5053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Figure 1 Map of current day ice stability depth from Siegler et al [2015] as used in constraint map development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568B70C-E142-FF40-AA09-3667AE24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0"/>
            <a:ext cx="118745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Water Abundance and Distribution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8DD8EF-1915-724F-BF3D-2DA2F149A8A7}"/>
              </a:ext>
            </a:extLst>
          </p:cNvPr>
          <p:cNvCxnSpPr>
            <a:cxnSpLocks/>
          </p:cNvCxnSpPr>
          <p:nvPr/>
        </p:nvCxnSpPr>
        <p:spPr>
          <a:xfrm>
            <a:off x="3730628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EA358F-90E7-4745-8738-ED908C3ACEB5}"/>
              </a:ext>
            </a:extLst>
          </p:cNvPr>
          <p:cNvSpPr txBox="1">
            <a:spLocks/>
          </p:cNvSpPr>
          <p:nvPr/>
        </p:nvSpPr>
        <p:spPr>
          <a:xfrm>
            <a:off x="5332891" y="1264365"/>
            <a:ext cx="1418273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Diviner (2015)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CCB7C92-E364-4F43-978D-68E5D4602572}"/>
              </a:ext>
            </a:extLst>
          </p:cNvPr>
          <p:cNvSpPr txBox="1">
            <a:spLocks/>
          </p:cNvSpPr>
          <p:nvPr/>
        </p:nvSpPr>
        <p:spPr>
          <a:xfrm>
            <a:off x="8397877" y="1291374"/>
            <a:ext cx="3416301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Reconnaisance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Orbiter (2017)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676042-F735-6D4B-B279-128DE51494F1}"/>
              </a:ext>
            </a:extLst>
          </p:cNvPr>
          <p:cNvCxnSpPr>
            <a:cxnSpLocks/>
          </p:cNvCxnSpPr>
          <p:nvPr/>
        </p:nvCxnSpPr>
        <p:spPr>
          <a:xfrm>
            <a:off x="6906736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F384EA0-1D10-C341-93C0-A3E409A423B8}"/>
              </a:ext>
            </a:extLst>
          </p:cNvPr>
          <p:cNvSpPr txBox="1">
            <a:spLocks/>
          </p:cNvSpPr>
          <p:nvPr/>
        </p:nvSpPr>
        <p:spPr>
          <a:xfrm>
            <a:off x="1028017" y="1278363"/>
            <a:ext cx="2372869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Prospector (2007)</a:t>
            </a:r>
          </a:p>
        </p:txBody>
      </p:sp>
    </p:spTree>
    <p:extLst>
      <p:ext uri="{BB962C8B-B14F-4D97-AF65-F5344CB8AC3E}">
        <p14:creationId xmlns:p14="http://schemas.microsoft.com/office/powerpoint/2010/main" val="138663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747" y="1707123"/>
            <a:ext cx="5638799" cy="4915353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6U+ CubeSat form factor launching on SLS Artemis-1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14 kg spacecraft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1 science instrument.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Deploy SLS. Use ion propulsion to navigate to weak stability boundary and lunar capture. Transition from high altitude circular to elliptical science orbit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Science phase 2 months. Total mission duration 18 months. </a:t>
            </a:r>
          </a:p>
          <a:p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will enter a low-altitude perilune orbit above the South Pole, enabling neutron measurements that can reveal hydrogen enrichments within and surrounding individual PSRs.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Science Objective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: Map hydrogen enrichments within PSRs at the lunar south pole at spatial scales &lt;20 km</a:t>
            </a:r>
            <a:r>
              <a:rPr lang="en-US" sz="260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US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Tech Objectives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: Deep space navigation and operations using ion propulsion on a small sat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Century Gothic" panose="020B0502020202020204" pitchFamily="34" charset="0"/>
              </a:rPr>
              <a:t>LunaH-Map Mission Overview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A picture containing mollusk, invertebrate&#10;&#10;Description automatically generated">
            <a:extLst>
              <a:ext uri="{FF2B5EF4-FFF2-40B4-BE49-F238E27FC236}">
                <a16:creationId xmlns:a16="http://schemas.microsoft.com/office/drawing/2014/main" id="{4F68B5E1-AB10-5344-BC39-6DE3C0FF9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80" y="4160005"/>
            <a:ext cx="6069120" cy="2462471"/>
          </a:xfrm>
          <a:prstGeom prst="rect">
            <a:avLst/>
          </a:prstGeom>
        </p:spPr>
      </p:pic>
      <p:pic>
        <p:nvPicPr>
          <p:cNvPr id="7" name="Picture 6" descr="A close up of a mans face&#10;&#10;Description automatically generated">
            <a:extLst>
              <a:ext uri="{FF2B5EF4-FFF2-40B4-BE49-F238E27FC236}">
                <a16:creationId xmlns:a16="http://schemas.microsoft.com/office/drawing/2014/main" id="{763088C3-635E-ED4B-B73C-E9E598E52C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3900"/>
          <a:stretch/>
        </p:blipFill>
        <p:spPr>
          <a:xfrm>
            <a:off x="7496033" y="1394510"/>
            <a:ext cx="4711598" cy="22114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46AEA9-E119-C244-B055-28DB0F1C8A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38" t="11165" r="18552" b="7670"/>
          <a:stretch/>
        </p:blipFill>
        <p:spPr>
          <a:xfrm>
            <a:off x="6096000" y="1593687"/>
            <a:ext cx="1266579" cy="22689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50806E-C74C-D74A-B331-7AA9321E376E}"/>
              </a:ext>
            </a:extLst>
          </p:cNvPr>
          <p:cNvSpPr/>
          <p:nvPr/>
        </p:nvSpPr>
        <p:spPr>
          <a:xfrm>
            <a:off x="6089923" y="6612177"/>
            <a:ext cx="44149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Hardgrove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IEEE (2020); </a:t>
            </a:r>
            <a:r>
              <a:rPr lang="en-US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Heffern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NIM-A (2022)</a:t>
            </a:r>
            <a:endParaRPr lang="en-US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A7BA47-63E4-A84E-A068-97D75D65828C}"/>
              </a:ext>
            </a:extLst>
          </p:cNvPr>
          <p:cNvSpPr/>
          <p:nvPr/>
        </p:nvSpPr>
        <p:spPr>
          <a:xfrm>
            <a:off x="5995503" y="3883006"/>
            <a:ext cx="621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Mini-NS: Compact neutron and gamma-ray spectrometer for small spacecraft*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61B6FF-38AF-A149-AF70-4F5B85536076}"/>
              </a:ext>
            </a:extLst>
          </p:cNvPr>
          <p:cNvSpPr/>
          <p:nvPr/>
        </p:nvSpPr>
        <p:spPr>
          <a:xfrm>
            <a:off x="7496033" y="3600423"/>
            <a:ext cx="47721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Ground tracks for select perilune passes during science orbit*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341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-159066"/>
            <a:ext cx="12279086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Navigation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0150" y="1690688"/>
            <a:ext cx="480595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7" descr="LunaH____Transfer_to_Science___Nominal__Earth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757" y="1690688"/>
            <a:ext cx="2013393" cy="2487134"/>
          </a:xfrm>
          <a:prstGeom prst="rect">
            <a:avLst/>
          </a:prstGeom>
        </p:spPr>
      </p:pic>
      <p:pic>
        <p:nvPicPr>
          <p:cNvPr id="12" name="Content Placeholder 6" descr="LunaH____Transfer_to_Science___Nom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028" y="4154488"/>
            <a:ext cx="2018122" cy="18875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2028" y="16906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028" y="386635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5500" y="169068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28338"/>
              </p:ext>
            </p:extLst>
          </p:nvPr>
        </p:nvGraphicFramePr>
        <p:xfrm>
          <a:off x="7890877" y="3537715"/>
          <a:ext cx="3691523" cy="252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0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Orbit Period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4.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76 hour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Aposelene 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Altitude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3150 km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Periselene Altitude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RAAN dependent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15-25 km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Inclination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90°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Argument of Periselene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273.5°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890877" y="6109325"/>
            <a:ext cx="3691523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Genova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, A. L. and Dunham, D. W. (2017) 27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th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 AAS/AIAA Space Flight Mechanics Meeting 17-456. </a:t>
            </a:r>
          </a:p>
        </p:txBody>
      </p:sp>
      <p:pic>
        <p:nvPicPr>
          <p:cNvPr id="19" name="Picture 18" descr="A close up of electronics&#13;&#10;&#13;&#10;Description automatically generated">
            <a:extLst>
              <a:ext uri="{FF2B5EF4-FFF2-40B4-BE49-F238E27FC236}">
                <a16:creationId xmlns:a16="http://schemas.microsoft.com/office/drawing/2014/main" id="{F0B7FBDD-D4C0-7348-95F7-D05019A43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5760" y="1201274"/>
            <a:ext cx="2010299" cy="150772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D6B7C4-0DF8-434B-8F48-CFA30847BB27}"/>
              </a:ext>
            </a:extLst>
          </p:cNvPr>
          <p:cNvGrpSpPr/>
          <p:nvPr/>
        </p:nvGrpSpPr>
        <p:grpSpPr>
          <a:xfrm>
            <a:off x="9421263" y="1201274"/>
            <a:ext cx="2465856" cy="1852465"/>
            <a:chOff x="6364316" y="342500"/>
            <a:chExt cx="4811967" cy="3614972"/>
          </a:xfrm>
        </p:grpSpPr>
        <p:pic>
          <p:nvPicPr>
            <p:cNvPr id="18" name="Picture 3" descr="C:\Users\Mike\Desktop\192.168.1.222_01_20190107155850854.jpg">
              <a:extLst>
                <a:ext uri="{FF2B5EF4-FFF2-40B4-BE49-F238E27FC236}">
                  <a16:creationId xmlns:a16="http://schemas.microsoft.com/office/drawing/2014/main" id="{A0231F4E-F330-604D-B9D7-A3D8BD6244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b="2019"/>
            <a:stretch>
              <a:fillRect/>
            </a:stretch>
          </p:blipFill>
          <p:spPr bwMode="auto">
            <a:xfrm>
              <a:off x="6364316" y="342500"/>
              <a:ext cx="4811967" cy="3536090"/>
            </a:xfrm>
            <a:prstGeom prst="rect">
              <a:avLst/>
            </a:prstGeom>
            <a:noFill/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BD049F2-CEEC-9E4F-86E6-F28F9F0C6375}"/>
                </a:ext>
              </a:extLst>
            </p:cNvPr>
            <p:cNvSpPr/>
            <p:nvPr/>
          </p:nvSpPr>
          <p:spPr>
            <a:xfrm>
              <a:off x="6364316" y="3416925"/>
              <a:ext cx="4811967" cy="54054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BIT-3 QM Hot Fire Iodine Testing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155CB18-C7B9-6E44-8527-9996CA8F6875}"/>
              </a:ext>
            </a:extLst>
          </p:cNvPr>
          <p:cNvSpPr/>
          <p:nvPr/>
        </p:nvSpPr>
        <p:spPr>
          <a:xfrm>
            <a:off x="7231455" y="2678392"/>
            <a:ext cx="2118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-Map Flight BIT-3 propulsion system – Delivered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Decmber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2019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853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869" y="3459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 Delivery to SLS Artemis-1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30865" y="2558848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A picture containing indoor, kitchen appliance, stove&#10;&#10;Description automatically generated">
            <a:extLst>
              <a:ext uri="{FF2B5EF4-FFF2-40B4-BE49-F238E27FC236}">
                <a16:creationId xmlns:a16="http://schemas.microsoft.com/office/drawing/2014/main" id="{EB8AC167-1DA1-1D41-89DE-51DBA12A6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06203" y="2137966"/>
            <a:ext cx="3892352" cy="291926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5C56AF-8A8E-9347-A318-1FEC1EF1250F}"/>
              </a:ext>
            </a:extLst>
          </p:cNvPr>
          <p:cNvSpPr/>
          <p:nvPr/>
        </p:nvSpPr>
        <p:spPr>
          <a:xfrm>
            <a:off x="280338" y="5543774"/>
            <a:ext cx="2919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Inspection: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-Map delivery to NASA KSC July 2021</a:t>
            </a:r>
            <a:endParaRPr lang="en-US" sz="1400" dirty="0"/>
          </a:p>
        </p:txBody>
      </p:sp>
      <p:pic>
        <p:nvPicPr>
          <p:cNvPr id="19" name="Picture 18" descr="A picture containing person, indoor, standing&#10;&#10;Description automatically generated">
            <a:extLst>
              <a:ext uri="{FF2B5EF4-FFF2-40B4-BE49-F238E27FC236}">
                <a16:creationId xmlns:a16="http://schemas.microsoft.com/office/drawing/2014/main" id="{1A21A9FA-3C1C-C54F-9884-B5D264B52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200" y="1649519"/>
            <a:ext cx="2919265" cy="3894255"/>
          </a:xfrm>
          <a:prstGeom prst="rect">
            <a:avLst/>
          </a:prstGeom>
        </p:spPr>
      </p:pic>
      <p:pic>
        <p:nvPicPr>
          <p:cNvPr id="21" name="Picture 20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EE38A405-AC61-324D-937E-C7E59D3D3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188" y="1958453"/>
            <a:ext cx="4780428" cy="358532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54D96F8-3036-1A45-85EA-F380177456EA}"/>
              </a:ext>
            </a:extLst>
          </p:cNvPr>
          <p:cNvSpPr/>
          <p:nvPr/>
        </p:nvSpPr>
        <p:spPr>
          <a:xfrm>
            <a:off x="3502186" y="5543774"/>
            <a:ext cx="4886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Inspection: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-Map delivery to NASA KSC July 2021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AB12EF-06F8-CE48-B469-BD52555C0C95}"/>
              </a:ext>
            </a:extLst>
          </p:cNvPr>
          <p:cNvSpPr/>
          <p:nvPr/>
        </p:nvSpPr>
        <p:spPr>
          <a:xfrm>
            <a:off x="8585200" y="5543774"/>
            <a:ext cx="2919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Loaded into PSC Deployer: Delivered!</a:t>
            </a:r>
            <a:endParaRPr lang="en-US" sz="14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DC8E26-958A-9D4F-B946-9C9AC15AF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77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7DD73-8A6C-E648-9B2F-B95146B61D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566" y="6085874"/>
            <a:ext cx="2998889" cy="686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9EA5BC-7027-384C-BF2B-B7EFE09B1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157" y="-85512"/>
            <a:ext cx="5143500" cy="6858000"/>
          </a:xfrm>
          <a:prstGeom prst="rect">
            <a:avLst/>
          </a:prstGeom>
        </p:spPr>
      </p:pic>
      <p:pic>
        <p:nvPicPr>
          <p:cNvPr id="6" name="Picture 5" descr="A picture containing clipart&#13;&#10;&#13;&#10;Description automatically generated">
            <a:extLst>
              <a:ext uri="{FF2B5EF4-FFF2-40B4-BE49-F238E27FC236}">
                <a16:creationId xmlns:a16="http://schemas.microsoft.com/office/drawing/2014/main" id="{264E7015-955E-2D4E-BA04-9A9FDAAAC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8647" y="6243347"/>
            <a:ext cx="1852731" cy="5947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3FE829-59EF-F84A-B8CD-DD649DDF1DB9}"/>
              </a:ext>
            </a:extLst>
          </p:cNvPr>
          <p:cNvSpPr/>
          <p:nvPr/>
        </p:nvSpPr>
        <p:spPr>
          <a:xfrm>
            <a:off x="5036254" y="6266563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Mini-NS Flight Unit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F79333-F995-A441-A719-8523D0C3C0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76" y="3242139"/>
            <a:ext cx="2980347" cy="17540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784837-07CA-1D41-A9A0-BC2AEF0FA401}"/>
              </a:ext>
            </a:extLst>
          </p:cNvPr>
          <p:cNvSpPr/>
          <p:nvPr/>
        </p:nvSpPr>
        <p:spPr>
          <a:xfrm>
            <a:off x="8885573" y="5003817"/>
            <a:ext cx="2952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Mini-NS: Miniature Neutron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Spectrometer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14C8B-89E1-3A42-8783-28F78C21D1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3915" y="5769383"/>
            <a:ext cx="1857999" cy="425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969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AE68AC7-2309-1245-B93B-B8A7B19EA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24" y="333809"/>
            <a:ext cx="982251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Miniature Neutron Spectrometer for CubeSats and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SmallSats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– Flight Unit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1B71B0-6C8D-5341-9CD8-ABE1E47469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54" y="1454229"/>
            <a:ext cx="3500588" cy="46674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AAB4F8-C9A6-4C47-A0CC-A2EEEAF95ABE}"/>
              </a:ext>
            </a:extLst>
          </p:cNvPr>
          <p:cNvSpPr txBox="1"/>
          <p:nvPr/>
        </p:nvSpPr>
        <p:spPr>
          <a:xfrm>
            <a:off x="4507319" y="4985850"/>
            <a:ext cx="757034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Mini-NS achieves 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twice the epithermal neutron count rate of Lunar Prospector NS in a modular </a:t>
            </a:r>
            <a:r>
              <a:rPr lang="en-US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cubesat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design.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Flight Unit delivered and calibrated at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Los Alamos National Lab Neutron Free In-Air (NFIA) facility in late Fall 2018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3C84F9-24A0-9340-AB37-458A65854BE5}"/>
              </a:ext>
            </a:extLst>
          </p:cNvPr>
          <p:cNvGrpSpPr/>
          <p:nvPr/>
        </p:nvGrpSpPr>
        <p:grpSpPr>
          <a:xfrm>
            <a:off x="6009418" y="1577681"/>
            <a:ext cx="2946054" cy="3327918"/>
            <a:chOff x="8082041" y="1844040"/>
            <a:chExt cx="3608304" cy="40760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8E1F8B2-2954-B944-8CBB-C1B6C76EE0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2041" y="1844040"/>
              <a:ext cx="3608304" cy="407600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8D37C9C-EAC0-3741-BAD9-34830B435783}"/>
                </a:ext>
              </a:extLst>
            </p:cNvPr>
            <p:cNvSpPr/>
            <p:nvPr/>
          </p:nvSpPr>
          <p:spPr>
            <a:xfrm>
              <a:off x="10088880" y="4724400"/>
              <a:ext cx="1188720" cy="411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B2A24BF-6ADF-DF4B-BB07-283C5C59677C}"/>
                </a:ext>
              </a:extLst>
            </p:cNvPr>
            <p:cNvSpPr/>
            <p:nvPr/>
          </p:nvSpPr>
          <p:spPr>
            <a:xfrm>
              <a:off x="9646920" y="4953000"/>
              <a:ext cx="1809563" cy="2392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B7EA075-E1FE-038F-7485-CC542299EC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49069" y="2176442"/>
            <a:ext cx="1582722" cy="11870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6B15FA-B2D2-C048-40BA-CB8A3F4BB0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6772" y="1558995"/>
            <a:ext cx="2834428" cy="2440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B8E14E-D295-B951-E7DC-8EA98021F343}"/>
              </a:ext>
            </a:extLst>
          </p:cNvPr>
          <p:cNvSpPr/>
          <p:nvPr/>
        </p:nvSpPr>
        <p:spPr>
          <a:xfrm>
            <a:off x="8862345" y="6488668"/>
            <a:ext cx="3401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Hardgrove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IEEE (2020)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C83B33-28BD-F5C6-77B3-139618D7D4C1}"/>
              </a:ext>
            </a:extLst>
          </p:cNvPr>
          <p:cNvSpPr/>
          <p:nvPr/>
        </p:nvSpPr>
        <p:spPr>
          <a:xfrm>
            <a:off x="9125377" y="3999495"/>
            <a:ext cx="3113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epithemal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neutron intrinsic efficiency*</a:t>
            </a:r>
          </a:p>
        </p:txBody>
      </p:sp>
    </p:spTree>
    <p:extLst>
      <p:ext uri="{BB962C8B-B14F-4D97-AF65-F5344CB8AC3E}">
        <p14:creationId xmlns:p14="http://schemas.microsoft.com/office/powerpoint/2010/main" val="309432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8EF69E-4F8D-C94A-ABBC-6699DEA8F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155" y="1164851"/>
            <a:ext cx="4128751" cy="31457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ED75E2-DD3B-594D-9EE8-CBC9CCE3C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23" y="1187950"/>
            <a:ext cx="6868381" cy="4322985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00521A-49CA-7D4B-B8FA-FFE4C9A9F9C1}"/>
              </a:ext>
            </a:extLst>
          </p:cNvPr>
          <p:cNvSpPr txBox="1">
            <a:spLocks/>
          </p:cNvSpPr>
          <p:nvPr/>
        </p:nvSpPr>
        <p:spPr>
          <a:xfrm>
            <a:off x="57395" y="5510935"/>
            <a:ext cx="7118839" cy="14240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None/>
            </a:pPr>
            <a:r>
              <a:rPr lang="en-US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-Map </a:t>
            </a:r>
            <a:r>
              <a:rPr lang="en-US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protoflight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Miniature Neutron Spectrometer (Mini-NS) unit was developed with a subset of the 8 detector modules, analog and digital boards populated prior to final assembly and qualification.</a:t>
            </a:r>
          </a:p>
          <a:p>
            <a:pPr marL="101600" indent="0">
              <a:buNone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01600" indent="0">
              <a:buFont typeface="Arial"/>
              <a:buNone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9444E-595B-E245-9D94-7C97DA173602}"/>
              </a:ext>
            </a:extLst>
          </p:cNvPr>
          <p:cNvSpPr txBox="1"/>
          <p:nvPr/>
        </p:nvSpPr>
        <p:spPr>
          <a:xfrm>
            <a:off x="7301464" y="4388151"/>
            <a:ext cx="49573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Each Mini-NS detector module is sensitive to both neutrons (to detect hydrogen on planetary surfaces) and characteristic gamma-rays (to detect elements like Fe, K, Th, Si, Al, Mg) 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sym typeface="Wingdings" pitchFamily="2" charset="2"/>
              </a:rPr>
              <a:t> ready to be proposed with YOUR mission 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915EB15-7391-63EE-0987-D32698383236}"/>
              </a:ext>
            </a:extLst>
          </p:cNvPr>
          <p:cNvSpPr/>
          <p:nvPr/>
        </p:nvSpPr>
        <p:spPr>
          <a:xfrm>
            <a:off x="8356599" y="3276833"/>
            <a:ext cx="1305931" cy="3606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CD6845-DB28-F714-015F-272C8A3E2250}"/>
              </a:ext>
            </a:extLst>
          </p:cNvPr>
          <p:cNvSpPr txBox="1"/>
          <p:nvPr/>
        </p:nvSpPr>
        <p:spPr>
          <a:xfrm>
            <a:off x="9563100" y="2537116"/>
            <a:ext cx="157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neutrons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DE7369-3F4C-B809-5184-6B83F0EB2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24" y="308390"/>
            <a:ext cx="982251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Miniature Neutron Spectrometer for CubeSats and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SmallSats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– Dev Unit</a:t>
            </a:r>
          </a:p>
        </p:txBody>
      </p:sp>
    </p:spTree>
    <p:extLst>
      <p:ext uri="{BB962C8B-B14F-4D97-AF65-F5344CB8AC3E}">
        <p14:creationId xmlns:p14="http://schemas.microsoft.com/office/powerpoint/2010/main" val="18927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869" y="299239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1. COMPACT, MODULAR NEUTRON AND GAMMA-RAY SPECTROMETER FOR SMALL SPACECRAFT</a:t>
            </a:r>
            <a:b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en-US" sz="120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DC8E26-958A-9D4F-B946-9C9AC15AF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pic>
        <p:nvPicPr>
          <p:cNvPr id="12" name="Google Shape;88;p16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55FFFFB3-56CB-724F-8862-45AC590CEEB6}"/>
              </a:ext>
            </a:extLst>
          </p:cNvPr>
          <p:cNvPicPr/>
          <p:nvPr/>
        </p:nvPicPr>
        <p:blipFill rotWithShape="1">
          <a:blip r:embed="rId4">
            <a:alphaModFix/>
          </a:blip>
          <a:srcRect l="6266" t="13295" r="11750"/>
          <a:stretch/>
        </p:blipFill>
        <p:spPr>
          <a:xfrm>
            <a:off x="181082" y="4951606"/>
            <a:ext cx="1908919" cy="1207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1AF688-69E6-854D-AA16-0FC82A3D77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38" t="11165" r="18552" b="7670"/>
          <a:stretch/>
        </p:blipFill>
        <p:spPr>
          <a:xfrm>
            <a:off x="4504973" y="1772612"/>
            <a:ext cx="1665244" cy="29831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7E097F-A93F-B34A-B257-7A3AAE3D06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72"/>
          <a:stretch/>
        </p:blipFill>
        <p:spPr>
          <a:xfrm>
            <a:off x="2142656" y="4951606"/>
            <a:ext cx="1631984" cy="120774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2C9666-E6B2-004E-99BA-357E3917EE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0" r="10783"/>
          <a:stretch/>
        </p:blipFill>
        <p:spPr>
          <a:xfrm>
            <a:off x="2196307" y="3615866"/>
            <a:ext cx="1524683" cy="1225612"/>
          </a:xfrm>
          <a:prstGeom prst="rect">
            <a:avLst/>
          </a:prstGeom>
        </p:spPr>
      </p:pic>
      <p:graphicFrame>
        <p:nvGraphicFramePr>
          <p:cNvPr id="20" name="Table 38">
            <a:extLst>
              <a:ext uri="{FF2B5EF4-FFF2-40B4-BE49-F238E27FC236}">
                <a16:creationId xmlns:a16="http://schemas.microsoft.com/office/drawing/2014/main" id="{29BFA8B0-9EAE-6347-AF0A-58DA03BFA4BD}"/>
              </a:ext>
            </a:extLst>
          </p:cNvPr>
          <p:cNvGraphicFramePr>
            <a:graphicFrameLocks noGrp="1"/>
          </p:cNvGraphicFramePr>
          <p:nvPr/>
        </p:nvGraphicFramePr>
        <p:xfrm>
          <a:off x="4410547" y="4903588"/>
          <a:ext cx="4085152" cy="177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576">
                  <a:extLst>
                    <a:ext uri="{9D8B030D-6E8A-4147-A177-3AD203B41FA5}">
                      <a16:colId xmlns:a16="http://schemas.microsoft.com/office/drawing/2014/main" val="2805933861"/>
                    </a:ext>
                  </a:extLst>
                </a:gridCol>
                <a:gridCol w="2042576">
                  <a:extLst>
                    <a:ext uri="{9D8B030D-6E8A-4147-A177-3AD203B41FA5}">
                      <a16:colId xmlns:a16="http://schemas.microsoft.com/office/drawing/2014/main" val="3130144040"/>
                    </a:ext>
                  </a:extLst>
                </a:gridCol>
              </a:tblGrid>
              <a:tr h="13904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Mini-NS Tech Specs</a:t>
                      </a:r>
                    </a:p>
                  </a:txBody>
                  <a:tcPr marL="65025" marR="65025" marT="32513" marB="325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64930"/>
                  </a:ext>
                </a:extLst>
              </a:tr>
              <a:tr h="32995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Sensitivity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Thermal (&lt;0.3 eV), epithermal (&gt;0.3 eV - ~10 keV) and fast neutrons (&gt;1 MeV and &lt; 3 MeV); Gamma-rays (&lt; 4 MeV) with energy resolution 4% FWHM at 662 keV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146172"/>
                  </a:ext>
                </a:extLst>
              </a:tr>
              <a:tr h="26758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Sensor head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 sensor head = 4cm x 6.3cm x 2cm rectangular CLYC crystal attached to ruggedized photomultiplier tube (Hamamatsu)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409419"/>
                  </a:ext>
                </a:extLst>
              </a:tr>
              <a:tr h="8045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Mass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1.7 kg per 4 sensor head detector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597242"/>
                  </a:ext>
                </a:extLst>
              </a:tr>
              <a:tr h="14282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Power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1.8 W (standby), 4.8 W (data acquisition) per 4 sensor head detector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110808"/>
                  </a:ext>
                </a:extLst>
              </a:tr>
              <a:tr h="14282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Volume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12.5 cm x 5 cm x 4 cm per 4 sensor head detector 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118013"/>
                  </a:ext>
                </a:extLst>
              </a:tr>
              <a:tr h="14282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Data Rate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7 bytes/sec, 25 kB/sec stored locally per 4 sensor head detector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410588"/>
                  </a:ext>
                </a:extLst>
              </a:tr>
              <a:tr h="8045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Data products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Counts per second, event-by-event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606124"/>
                  </a:ext>
                </a:extLst>
              </a:tr>
              <a:tr h="8045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Internal Storage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16GB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562927"/>
                  </a:ext>
                </a:extLst>
              </a:tr>
            </a:tbl>
          </a:graphicData>
        </a:graphic>
      </p:graphicFrame>
      <p:pic>
        <p:nvPicPr>
          <p:cNvPr id="22" name="Picture 21" descr="A picture containing text, cup, coffee, indoor&#10;&#10;Description automatically generated">
            <a:extLst>
              <a:ext uri="{FF2B5EF4-FFF2-40B4-BE49-F238E27FC236}">
                <a16:creationId xmlns:a16="http://schemas.microsoft.com/office/drawing/2014/main" id="{5A6CDF58-7D56-4640-9A46-E358BE6CE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885" y="3372688"/>
            <a:ext cx="1827314" cy="14687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C3AB163-AECA-C545-97CA-D22EAC45FD19}"/>
              </a:ext>
            </a:extLst>
          </p:cNvPr>
          <p:cNvSpPr/>
          <p:nvPr/>
        </p:nvSpPr>
        <p:spPr>
          <a:xfrm>
            <a:off x="374633" y="1865343"/>
            <a:ext cx="31823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Sensitive to the top meter of Mars, can identify shallowly buried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ic</a:t>
            </a:r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e, salts, hydrated mineral enrichments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Used to identify enrichments or depletions in surface or buried hydrated materials (H2O, ice), Cl-rich salts, Fe-poor or high-Si materials.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" descr="page7image44665280">
            <a:extLst>
              <a:ext uri="{FF2B5EF4-FFF2-40B4-BE49-F238E27FC236}">
                <a16:creationId xmlns:a16="http://schemas.microsoft.com/office/drawing/2014/main" id="{97DE9D00-A3AA-914C-AE91-7043A2A1E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984" y="1804548"/>
            <a:ext cx="3067868" cy="157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5F57378-CC95-6840-8B95-44778CE841A3}"/>
              </a:ext>
            </a:extLst>
          </p:cNvPr>
          <p:cNvGrpSpPr/>
          <p:nvPr/>
        </p:nvGrpSpPr>
        <p:grpSpPr>
          <a:xfrm>
            <a:off x="7282287" y="3057521"/>
            <a:ext cx="4252578" cy="3454139"/>
            <a:chOff x="28797621" y="15948041"/>
            <a:chExt cx="10253546" cy="8288698"/>
          </a:xfrm>
        </p:grpSpPr>
        <p:pic>
          <p:nvPicPr>
            <p:cNvPr id="29" name="Picture 28" descr="A close up of a mans face&#10;&#10;Description automatically generated">
              <a:extLst>
                <a:ext uri="{FF2B5EF4-FFF2-40B4-BE49-F238E27FC236}">
                  <a16:creationId xmlns:a16="http://schemas.microsoft.com/office/drawing/2014/main" id="{78DE8301-BF45-2141-9EA5-4551BCF3BC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3022" t="68645"/>
            <a:stretch/>
          </p:blipFill>
          <p:spPr>
            <a:xfrm>
              <a:off x="34170018" y="20095109"/>
              <a:ext cx="4795383" cy="4141630"/>
            </a:xfrm>
            <a:prstGeom prst="rect">
              <a:avLst/>
            </a:prstGeom>
          </p:spPr>
        </p:pic>
        <p:pic>
          <p:nvPicPr>
            <p:cNvPr id="31" name="Picture 30" descr="A picture containing mollusk, invertebrate&#10;&#10;Description automatically generated">
              <a:extLst>
                <a:ext uri="{FF2B5EF4-FFF2-40B4-BE49-F238E27FC236}">
                  <a16:creationId xmlns:a16="http://schemas.microsoft.com/office/drawing/2014/main" id="{2DE72797-8B07-A145-8E2D-5B047A398F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52181"/>
            <a:stretch/>
          </p:blipFill>
          <p:spPr>
            <a:xfrm>
              <a:off x="34170014" y="20047207"/>
              <a:ext cx="4881153" cy="4141627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C667BD-2A33-B149-906F-59425C85BA20}"/>
                </a:ext>
              </a:extLst>
            </p:cNvPr>
            <p:cNvSpPr/>
            <p:nvPr/>
          </p:nvSpPr>
          <p:spPr>
            <a:xfrm>
              <a:off x="28797621" y="15948041"/>
              <a:ext cx="606708" cy="24969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3200" b="1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4EEE3F9-1576-2F43-97E0-4E03A96CAFEA}"/>
              </a:ext>
            </a:extLst>
          </p:cNvPr>
          <p:cNvSpPr/>
          <p:nvPr/>
        </p:nvSpPr>
        <p:spPr>
          <a:xfrm>
            <a:off x="8874538" y="3485061"/>
            <a:ext cx="318231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At Mars, one or two sensor heads could be used on a surface or ariel vehicle to identify enrichments of 1-2 wt.% water</a:t>
            </a:r>
            <a:endParaRPr lang="en-US" sz="1100" dirty="0">
              <a:solidFill>
                <a:prstClr val="black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 the Moon, from orbit 8 sensor heads will be used to identify enrichments of 200 ppm H </a:t>
            </a:r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in tens of minutes.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F11478-874B-5044-8903-7EF3ED5CD38E}"/>
              </a:ext>
            </a:extLst>
          </p:cNvPr>
          <p:cNvSpPr/>
          <p:nvPr/>
        </p:nvSpPr>
        <p:spPr>
          <a:xfrm>
            <a:off x="6150581" y="1772612"/>
            <a:ext cx="125751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Flight Mini-NS for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-Map (8 modules)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60863D-1D13-ED4C-8CC9-76BF7A59CE49}"/>
              </a:ext>
            </a:extLst>
          </p:cNvPr>
          <p:cNvSpPr/>
          <p:nvPr/>
        </p:nvSpPr>
        <p:spPr>
          <a:xfrm>
            <a:off x="1" y="6159353"/>
            <a:ext cx="395709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CLYC is a scintillator sensitive to both neutrons and gamma-rays. </a:t>
            </a:r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Pulse shape discrimination is used within the FPGA to record an energy spectrum per module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Google Shape;88;p16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494ADB46-D99A-0C68-680F-1B242CE910A8}"/>
              </a:ext>
            </a:extLst>
          </p:cNvPr>
          <p:cNvPicPr/>
          <p:nvPr/>
        </p:nvPicPr>
        <p:blipFill rotWithShape="1">
          <a:blip r:embed="rId4">
            <a:alphaModFix/>
          </a:blip>
          <a:srcRect l="6266" t="13295" r="11750"/>
          <a:stretch/>
        </p:blipFill>
        <p:spPr>
          <a:xfrm>
            <a:off x="6453640" y="2677368"/>
            <a:ext cx="1908919" cy="12077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A76FD3-F258-E63D-BBA6-C545D61F4C0F}"/>
              </a:ext>
            </a:extLst>
          </p:cNvPr>
          <p:cNvSpPr/>
          <p:nvPr/>
        </p:nvSpPr>
        <p:spPr>
          <a:xfrm>
            <a:off x="6504582" y="3927965"/>
            <a:ext cx="19089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Mass = 400 grams per sensor head</a:t>
            </a:r>
            <a:endParaRPr 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81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E548D5-A979-694D-9116-E6417DBCA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3915" y="6042499"/>
            <a:ext cx="2267432" cy="8413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148426-EC9A-884F-9CAC-F00DC4BDFA9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575" y="1250508"/>
            <a:ext cx="6722925" cy="44481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FAA1A28-7212-2042-BDFB-8FC458C093BD}"/>
              </a:ext>
            </a:extLst>
          </p:cNvPr>
          <p:cNvSpPr txBox="1">
            <a:spLocks/>
          </p:cNvSpPr>
          <p:nvPr/>
        </p:nvSpPr>
        <p:spPr>
          <a:xfrm>
            <a:off x="51191" y="2179109"/>
            <a:ext cx="33089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MOC co-located in ASU’s shared operations facility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JPL AIT for spacecraft uplink and downlink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KinetX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 provides mission navigation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ASU science/instrument ops development coincident with Mars 2020 and Psyche missions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5CB84F-B886-2740-8304-B099E467D02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271"/>
          <a:stretch/>
        </p:blipFill>
        <p:spPr>
          <a:xfrm>
            <a:off x="2057778" y="6062013"/>
            <a:ext cx="7304586" cy="82026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F3AA08C-B0E1-E7BD-C3B6-BCA359894DC5}"/>
              </a:ext>
            </a:extLst>
          </p:cNvPr>
          <p:cNvSpPr txBox="1">
            <a:spLocks/>
          </p:cNvSpPr>
          <p:nvPr/>
        </p:nvSpPr>
        <p:spPr>
          <a:xfrm>
            <a:off x="1389200" y="317429"/>
            <a:ext cx="10515600" cy="4351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2. Mission Operations Center</a:t>
            </a:r>
          </a:p>
        </p:txBody>
      </p:sp>
    </p:spTree>
    <p:extLst>
      <p:ext uri="{BB962C8B-B14F-4D97-AF65-F5344CB8AC3E}">
        <p14:creationId xmlns:p14="http://schemas.microsoft.com/office/powerpoint/2010/main" val="2372365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2277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Preparation for Launch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C56AF-8A8E-9347-A318-1FEC1EF1250F}"/>
              </a:ext>
            </a:extLst>
          </p:cNvPr>
          <p:cNvSpPr/>
          <p:nvPr/>
        </p:nvSpPr>
        <p:spPr>
          <a:xfrm>
            <a:off x="32842" y="1918283"/>
            <a:ext cx="18409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AIT and Grafana for commanding and telemetry visualization</a:t>
            </a:r>
            <a:endParaRPr lang="en-US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4D96F8-3036-1A45-85EA-F380177456EA}"/>
              </a:ext>
            </a:extLst>
          </p:cNvPr>
          <p:cNvSpPr/>
          <p:nvPr/>
        </p:nvSpPr>
        <p:spPr>
          <a:xfrm>
            <a:off x="5286320" y="5860997"/>
            <a:ext cx="5818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-Map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flatsat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and testbed at Arizona State University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AB12EF-06F8-CE48-B469-BD52555C0C95}"/>
              </a:ext>
            </a:extLst>
          </p:cNvPr>
          <p:cNvSpPr/>
          <p:nvPr/>
        </p:nvSpPr>
        <p:spPr>
          <a:xfrm>
            <a:off x="9385863" y="1376555"/>
            <a:ext cx="29192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Solar array</a:t>
            </a:r>
            <a:endParaRPr lang="en-US" sz="14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DC8E26-958A-9D4F-B946-9C9AC15AF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pic>
        <p:nvPicPr>
          <p:cNvPr id="12" name="Google Shape;79;p16">
            <a:extLst>
              <a:ext uri="{FF2B5EF4-FFF2-40B4-BE49-F238E27FC236}">
                <a16:creationId xmlns:a16="http://schemas.microsoft.com/office/drawing/2014/main" id="{28C0A517-9388-277F-60DE-006B5F5A144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8916" y="1134933"/>
            <a:ext cx="4136223" cy="2761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1;p16">
            <a:extLst>
              <a:ext uri="{FF2B5EF4-FFF2-40B4-BE49-F238E27FC236}">
                <a16:creationId xmlns:a16="http://schemas.microsoft.com/office/drawing/2014/main" id="{32099E59-8AAF-B0F0-2B14-395C894F570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4637" y="1134933"/>
            <a:ext cx="3074451" cy="467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8A7AA0-54D4-47DD-560F-3116E9E18CB7}"/>
              </a:ext>
            </a:extLst>
          </p:cNvPr>
          <p:cNvSpPr/>
          <p:nvPr/>
        </p:nvSpPr>
        <p:spPr>
          <a:xfrm>
            <a:off x="9750676" y="5327556"/>
            <a:ext cx="1831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XB1-50 &amp; XEPS</a:t>
            </a:r>
            <a:endParaRPr lang="en-US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F2385A-8F51-D84C-E1A7-C727316FA58E}"/>
              </a:ext>
            </a:extLst>
          </p:cNvPr>
          <p:cNvSpPr/>
          <p:nvPr/>
        </p:nvSpPr>
        <p:spPr>
          <a:xfrm>
            <a:off x="9706447" y="4728467"/>
            <a:ext cx="1831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Iris</a:t>
            </a:r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4EEE68-BCB7-3ABD-63FB-96882B25060B}"/>
              </a:ext>
            </a:extLst>
          </p:cNvPr>
          <p:cNvSpPr/>
          <p:nvPr/>
        </p:nvSpPr>
        <p:spPr>
          <a:xfrm>
            <a:off x="9750676" y="4129379"/>
            <a:ext cx="1831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BIT-3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A57D86-68E6-89CD-CBD2-DAB578F86050}"/>
              </a:ext>
            </a:extLst>
          </p:cNvPr>
          <p:cNvSpPr/>
          <p:nvPr/>
        </p:nvSpPr>
        <p:spPr>
          <a:xfrm>
            <a:off x="2792912" y="4021657"/>
            <a:ext cx="3180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CASSY to simulate DSN comms</a:t>
            </a:r>
            <a:endParaRPr lang="en-US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592214-BD97-1D7D-2C0B-1071457AA12E}"/>
              </a:ext>
            </a:extLst>
          </p:cNvPr>
          <p:cNvSpPr/>
          <p:nvPr/>
        </p:nvSpPr>
        <p:spPr>
          <a:xfrm>
            <a:off x="9853569" y="2981160"/>
            <a:ext cx="1752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(instrument)</a:t>
            </a:r>
            <a:endParaRPr lang="en-US" sz="14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0BC6A60-A389-29F6-904D-73D65E1A3D60}"/>
              </a:ext>
            </a:extLst>
          </p:cNvPr>
          <p:cNvCxnSpPr>
            <a:cxnSpLocks/>
          </p:cNvCxnSpPr>
          <p:nvPr/>
        </p:nvCxnSpPr>
        <p:spPr>
          <a:xfrm flipH="1">
            <a:off x="9168714" y="1661053"/>
            <a:ext cx="1136821" cy="59908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16FA3C6-E0BC-0732-BF61-070A931610BF}"/>
              </a:ext>
            </a:extLst>
          </p:cNvPr>
          <p:cNvCxnSpPr>
            <a:cxnSpLocks/>
          </p:cNvCxnSpPr>
          <p:nvPr/>
        </p:nvCxnSpPr>
        <p:spPr>
          <a:xfrm flipH="1">
            <a:off x="8737600" y="3384635"/>
            <a:ext cx="1422400" cy="74474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41D4401-6923-9D26-225E-7E056E9E949A}"/>
              </a:ext>
            </a:extLst>
          </p:cNvPr>
          <p:cNvCxnSpPr>
            <a:cxnSpLocks/>
          </p:cNvCxnSpPr>
          <p:nvPr/>
        </p:nvCxnSpPr>
        <p:spPr>
          <a:xfrm flipH="1" flipV="1">
            <a:off x="7765722" y="4283267"/>
            <a:ext cx="2539813" cy="69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F466938-424E-87EE-8909-7A946306BBD5}"/>
              </a:ext>
            </a:extLst>
          </p:cNvPr>
          <p:cNvCxnSpPr>
            <a:cxnSpLocks/>
          </p:cNvCxnSpPr>
          <p:nvPr/>
        </p:nvCxnSpPr>
        <p:spPr>
          <a:xfrm flipH="1" flipV="1">
            <a:off x="8082496" y="4599605"/>
            <a:ext cx="2223039" cy="22488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2000CF0-D128-B865-374C-546AE572D0BE}"/>
              </a:ext>
            </a:extLst>
          </p:cNvPr>
          <p:cNvCxnSpPr>
            <a:cxnSpLocks/>
          </p:cNvCxnSpPr>
          <p:nvPr/>
        </p:nvCxnSpPr>
        <p:spPr>
          <a:xfrm flipH="1" flipV="1">
            <a:off x="8594927" y="4965251"/>
            <a:ext cx="1401689" cy="4635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37B59B6-1D5A-18F1-D163-DB110DF9E09D}"/>
              </a:ext>
            </a:extLst>
          </p:cNvPr>
          <p:cNvCxnSpPr>
            <a:cxnSpLocks/>
          </p:cNvCxnSpPr>
          <p:nvPr/>
        </p:nvCxnSpPr>
        <p:spPr>
          <a:xfrm flipV="1">
            <a:off x="5157111" y="3133963"/>
            <a:ext cx="258418" cy="88319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DB2AB26-EDEC-2387-8C07-BAE887898EEB}"/>
              </a:ext>
            </a:extLst>
          </p:cNvPr>
          <p:cNvCxnSpPr>
            <a:cxnSpLocks/>
          </p:cNvCxnSpPr>
          <p:nvPr/>
        </p:nvCxnSpPr>
        <p:spPr>
          <a:xfrm>
            <a:off x="1740308" y="2380911"/>
            <a:ext cx="26703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DF6AC24-E566-0A04-8FF5-B116C7064024}"/>
              </a:ext>
            </a:extLst>
          </p:cNvPr>
          <p:cNvSpPr/>
          <p:nvPr/>
        </p:nvSpPr>
        <p:spPr>
          <a:xfrm>
            <a:off x="518984" y="4403953"/>
            <a:ext cx="55770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Primary operations activities: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Negotiating DSN schedule L+7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Onboarding full time ops staff, training, rehearsals and 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Thread tests between MOC and NAV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Preparing NASA PDS archiving agreement and draft archive plans</a:t>
            </a:r>
          </a:p>
        </p:txBody>
      </p:sp>
    </p:spTree>
    <p:extLst>
      <p:ext uri="{BB962C8B-B14F-4D97-AF65-F5344CB8AC3E}">
        <p14:creationId xmlns:p14="http://schemas.microsoft.com/office/powerpoint/2010/main" val="233061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0738" y="1149178"/>
            <a:ext cx="5638799" cy="57088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Science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1 science instrument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Small science team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Few measurement observation requirements (i.e. pointing)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Instrument technology developed via SBIR/STTR and NASA PICASSO programs. Partnerships with LANL enabled calibration.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Technical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Few redundant systems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Fault protection prioritizes spacecraft health and safety over science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Acceptance and testing of COTS parts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I&amp;T and environmental testing at ASU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I&amp;T team became operations team, with mission ops at ASU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Testing of critical mission scenarios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Propulsion technology developed via SBIR/STTR and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NextSTEP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programs. Also flying on Lunar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IceCube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Management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Minimal project personnel. Each person in multiple roles.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Tailored 7120.8 (NASA Research and Technology Program and Project Management Requirements ) for management and reviews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Table-top reviews with SMEs at milestones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Reviews and outcomes convened by the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30865" y="2558848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Low-cost factors for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FB91BF-8CBD-6F5D-6D60-B14311C778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551" y="1547084"/>
            <a:ext cx="1915520" cy="25540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38CD3D-7A01-1651-299E-BB3DE5A482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1298" y="1693711"/>
            <a:ext cx="2170855" cy="162814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flipH="1">
            <a:off x="2532364" y="1204835"/>
            <a:ext cx="3127172" cy="2747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1310367" y="1257542"/>
            <a:ext cx="2371947" cy="10117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1310367" y="2540740"/>
            <a:ext cx="1890033" cy="1160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16ACE-18BB-2A2C-F148-B7FDCC80C6EC}"/>
              </a:ext>
            </a:extLst>
          </p:cNvPr>
          <p:cNvSpPr/>
          <p:nvPr/>
        </p:nvSpPr>
        <p:spPr>
          <a:xfrm>
            <a:off x="1379228" y="5310916"/>
            <a:ext cx="3642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&lt;&lt;pic of TVAC facility/team&gt;&gt;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5ACE675-1C31-A38C-9351-E643D907CB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4213"/>
          <a:stretch/>
        </p:blipFill>
        <p:spPr>
          <a:xfrm>
            <a:off x="1123151" y="4155945"/>
            <a:ext cx="4094156" cy="263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20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756F2A-243C-C34C-B6AF-A41E4D3281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40" r="17467"/>
          <a:stretch/>
        </p:blipFill>
        <p:spPr>
          <a:xfrm>
            <a:off x="424543" y="1550895"/>
            <a:ext cx="1698172" cy="5063981"/>
          </a:xfrm>
          <a:prstGeom prst="rect">
            <a:avLst/>
          </a:prstGeom>
        </p:spPr>
      </p:pic>
      <p:pic>
        <p:nvPicPr>
          <p:cNvPr id="12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6F425D56-E989-7046-9024-1897CFACA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0519" y="1692229"/>
            <a:ext cx="3448724" cy="23013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66670" y="1494377"/>
            <a:ext cx="5638799" cy="4366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Some lessons so far….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Most/all of your team will be part-time, however, flexibility in accommodating full-time periods was critical.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You may not be able to afford EMs. Prototypes, EDUs, development units,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etc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are all useful. A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flatsat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is </a:t>
            </a:r>
            <a:r>
              <a:rPr lang="en-US" sz="16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essential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Your vendors are your partners.</a:t>
            </a:r>
          </a:p>
          <a:p>
            <a:pPr lvl="1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You need “buy in” from everyone on your team. 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Test as much as you can</a:t>
            </a:r>
          </a:p>
          <a:p>
            <a:pPr lvl="1"/>
            <a:r>
              <a:rPr lang="en-US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Set clear mission expectations with your team and with NASA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Launch vehicle challenges. New requirements and documentation for SLS. Now at 11 months advance delivery. Safety engineers are critical. Plan for delays if you can.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30865" y="2558848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 flipH="1">
            <a:off x="2532364" y="1494377"/>
            <a:ext cx="3448725" cy="30300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>
            <a:cxnSpLocks/>
            <a:stCxn id="7" idx="0"/>
          </p:cNvCxnSpPr>
          <p:nvPr/>
        </p:nvCxnSpPr>
        <p:spPr>
          <a:xfrm flipV="1">
            <a:off x="1310367" y="1611501"/>
            <a:ext cx="2246436" cy="9473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  <a:stCxn id="7" idx="3"/>
          </p:cNvCxnSpPr>
          <p:nvPr/>
        </p:nvCxnSpPr>
        <p:spPr>
          <a:xfrm>
            <a:off x="1183440" y="2675972"/>
            <a:ext cx="2000593" cy="15154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Low-cost factors for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</p:txBody>
      </p:sp>
      <p:pic>
        <p:nvPicPr>
          <p:cNvPr id="14" name="Picture 13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5F117F19-7028-5847-15A8-7FDCF3589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6277" y="4196267"/>
            <a:ext cx="3224812" cy="24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4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7956" y="1548307"/>
            <a:ext cx="5638799" cy="433338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Some lessons so far….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Executing a mission at this end of the cost spectrum is challenging… but you 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build a spacecraft (and a science instrument) capable of achieving a science mission at this price point (&lt;$18M TLC). The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flight unit went through environmental and qualification testing at both the system and subsystem level. So….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rest is all about risk.</a:t>
            </a: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At this size, the mission should fill a niche. </a:t>
            </a: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High-risk, high-reward 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is a good mantra.</a:t>
            </a: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I.E.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science measurements require a low-altitude perilune (~10-12 km altitude) orbit over the lunar South Pole. This sets the risk posture and associated mission risks can flow from there. 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IMO: THESE TINY </a:t>
            </a:r>
            <a:r>
              <a:rPr lang="en-US" sz="16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BUT MIGHTY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MISSIONS SHOULD BE DARING AND EXCITING! 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  <a:sym typeface="Wingdings" pitchFamily="2" charset="2"/>
              </a:rPr>
              <a:t> </a:t>
            </a:r>
            <a:r>
              <a:rPr lang="en-US" sz="900" b="1" dirty="0">
                <a:solidFill>
                  <a:schemeClr val="bg1"/>
                </a:solidFill>
                <a:latin typeface="Century Gothic" panose="020B0502020202020204" pitchFamily="34" charset="0"/>
                <a:sym typeface="Wingdings" pitchFamily="2" charset="2"/>
              </a:rPr>
              <a:t>now that we know they are possible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Low-cost factors for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11EFCCC-9E1E-5962-01C0-269A828C9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21" y="3817140"/>
            <a:ext cx="3256091" cy="29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A picture containing mollusk, invertebrate&#10;&#10;Description automatically generated">
            <a:extLst>
              <a:ext uri="{FF2B5EF4-FFF2-40B4-BE49-F238E27FC236}">
                <a16:creationId xmlns:a16="http://schemas.microsoft.com/office/drawing/2014/main" id="{FC2C341B-CE4D-C28E-890C-4A417EF282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667" r="2"/>
          <a:stretch/>
        </p:blipFill>
        <p:spPr>
          <a:xfrm>
            <a:off x="105346" y="1431722"/>
            <a:ext cx="2959130" cy="2385418"/>
          </a:xfrm>
          <a:prstGeom prst="rect">
            <a:avLst/>
          </a:prstGeom>
        </p:spPr>
      </p:pic>
      <p:pic>
        <p:nvPicPr>
          <p:cNvPr id="17" name="Picture 16" descr="A group of people posing for the camera&#13;&#10;&#13;&#10;Description automatically generated">
            <a:extLst>
              <a:ext uri="{FF2B5EF4-FFF2-40B4-BE49-F238E27FC236}">
                <a16:creationId xmlns:a16="http://schemas.microsoft.com/office/drawing/2014/main" id="{CA12EB63-A266-34E8-1EED-D777F49723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458" y="1505312"/>
            <a:ext cx="2967883" cy="1978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A43734-9EBC-70E1-D871-28026859EF2B}"/>
              </a:ext>
            </a:extLst>
          </p:cNvPr>
          <p:cNvSpPr/>
          <p:nvPr/>
        </p:nvSpPr>
        <p:spPr>
          <a:xfrm>
            <a:off x="3361437" y="3515178"/>
            <a:ext cx="31758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It’s the team that makes it possible</a:t>
            </a:r>
            <a:endParaRPr lang="en-US" sz="1400" dirty="0"/>
          </a:p>
        </p:txBody>
      </p:sp>
      <p:pic>
        <p:nvPicPr>
          <p:cNvPr id="18" name="Picture 17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EAB61421-20EB-8642-F4E7-264D55F5F53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593"/>
          <a:stretch/>
        </p:blipFill>
        <p:spPr>
          <a:xfrm>
            <a:off x="3399255" y="4197397"/>
            <a:ext cx="3097894" cy="198436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7ED37F3-B224-08A7-E601-BDCFD9B62A3E}"/>
              </a:ext>
            </a:extLst>
          </p:cNvPr>
          <p:cNvSpPr/>
          <p:nvPr/>
        </p:nvSpPr>
        <p:spPr>
          <a:xfrm>
            <a:off x="3361437" y="6191907"/>
            <a:ext cx="3135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Don’t let anyone tell you you can’t build this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1864471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2471</TotalTime>
  <Words>1630</Words>
  <Application>Microsoft Macintosh PowerPoint</Application>
  <PresentationFormat>Widescreen</PresentationFormat>
  <Paragraphs>214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Helvetica</vt:lpstr>
      <vt:lpstr>Symbol</vt:lpstr>
      <vt:lpstr>2_Office Theme</vt:lpstr>
      <vt:lpstr>Office Theme</vt:lpstr>
      <vt:lpstr>PowerPoint Presentation</vt:lpstr>
      <vt:lpstr>PowerPoint Presentation</vt:lpstr>
      <vt:lpstr>PowerPoint Presentation</vt:lpstr>
      <vt:lpstr>Lunar Polar Water Abundance and Distribution</vt:lpstr>
      <vt:lpstr>Lunar Polar Water Abundance and Distribution</vt:lpstr>
      <vt:lpstr>PowerPoint Presentation</vt:lpstr>
      <vt:lpstr>LunaH-Map Navigation</vt:lpstr>
      <vt:lpstr>LunaH-Map Delivery to SLS Artemis-1</vt:lpstr>
      <vt:lpstr>PowerPoint Presentation</vt:lpstr>
      <vt:lpstr>Miniature Neutron Spectrometer for CubeSats and SmallSats – Flight Unit</vt:lpstr>
      <vt:lpstr>Miniature Neutron Spectrometer for CubeSats and SmallSats – Dev Unit</vt:lpstr>
      <vt:lpstr>1. COMPACT, MODULAR NEUTRON AND GAMMA-RAY SPECTROMETER FOR SMALL SPACECRAFT  </vt:lpstr>
      <vt:lpstr>PowerPoint Presentation</vt:lpstr>
      <vt:lpstr>Preparation for Launch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LunaH-Map Mission Overview</dc:title>
  <dc:creator>Craig Hardgrove</dc:creator>
  <cp:lastModifiedBy>Craig Hardgrove</cp:lastModifiedBy>
  <cp:revision>34</cp:revision>
  <dcterms:created xsi:type="dcterms:W3CDTF">2022-03-25T20:00:55Z</dcterms:created>
  <dcterms:modified xsi:type="dcterms:W3CDTF">2022-05-02T14:01:36Z</dcterms:modified>
</cp:coreProperties>
</file>