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Garamond" panose="02020404030301010803" pitchFamily="18" charset="0"/>
      <p:regular r:id="rId17"/>
      <p:bold r:id="rId18"/>
      <p:italic r:id="rId19"/>
      <p:boldItalic r:id="rId20"/>
    </p:embeddedFont>
    <p:embeddedFont>
      <p:font typeface="SansSerif" panose="00000400000000000000" pitchFamily="2" charset="2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1F14BCD-D5CF-4C8E-ABDD-687F6A88EB1A}">
  <a:tblStyle styleId="{51F14BCD-D5CF-4C8E-ABDD-687F6A88EB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df6870f3e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df6870f3e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df6870f3e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cdf6870f3e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df6870f3e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df6870f3e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cdf6870f3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cdf6870f3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cdf6870f3e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cdf6870f3e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cdf6870f3e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cdf6870f3e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cdf6870f3e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cdf6870f3e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cdf6870f3e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cdf6870f3e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cdf6870f3e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cdf6870f3e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cdf6870f3e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cdf6870f3e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cdf6870f3e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cdf6870f3e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cdf6870f3e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cdf6870f3e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-12403"/>
            <a:ext cx="9144000" cy="7917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20941"/>
          <a:stretch/>
        </p:blipFill>
        <p:spPr>
          <a:xfrm flipH="1">
            <a:off x="0" y="345762"/>
            <a:ext cx="9144000" cy="4380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457200" y="1459027"/>
            <a:ext cx="8382000" cy="3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200400" y="4786313"/>
            <a:ext cx="24384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98802">
            <a:off x="4485358" y="271710"/>
            <a:ext cx="288182" cy="13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5004" y="-34562"/>
            <a:ext cx="916029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l="32690" t="20817" r="48808" b="50428"/>
          <a:stretch/>
        </p:blipFill>
        <p:spPr>
          <a:xfrm rot="620519">
            <a:off x="3199578" y="219312"/>
            <a:ext cx="248178" cy="182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77574" y="17018"/>
            <a:ext cx="742950" cy="58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 rotWithShape="1">
          <a:blip r:embed="rId7">
            <a:alphaModFix/>
          </a:blip>
          <a:srcRect l="32222" t="15556" r="25555" b="26666"/>
          <a:stretch/>
        </p:blipFill>
        <p:spPr>
          <a:xfrm>
            <a:off x="1092024" y="68427"/>
            <a:ext cx="609600" cy="53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08631" y="114959"/>
            <a:ext cx="247323" cy="24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811714" y="196463"/>
            <a:ext cx="392698" cy="390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00188" y="62432"/>
            <a:ext cx="751482" cy="598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" descr="A picture containing diagram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82109" y="9236"/>
            <a:ext cx="721418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0" y="1223963"/>
            <a:ext cx="9144000" cy="3919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0" y="0"/>
            <a:ext cx="9144000" cy="1224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457200" y="1302544"/>
            <a:ext cx="8458200" cy="14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457200" y="2914650"/>
            <a:ext cx="83820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dt" idx="10"/>
          </p:nvPr>
        </p:nvSpPr>
        <p:spPr>
          <a:xfrm>
            <a:off x="457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ftr" idx="11"/>
          </p:nvPr>
        </p:nvSpPr>
        <p:spPr>
          <a:xfrm>
            <a:off x="3124200" y="4688681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ldNum" idx="12"/>
          </p:nvPr>
        </p:nvSpPr>
        <p:spPr>
          <a:xfrm>
            <a:off x="6705600" y="4691063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marL="2743200" lvl="5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marL="3200400" lvl="6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marL="3657600" lvl="7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marL="4114800" lvl="8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None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3463500" y="-834600"/>
            <a:ext cx="358860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 rot="5400000">
            <a:off x="5692350" y="1394250"/>
            <a:ext cx="46173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 rot="5400000">
            <a:off x="1958550" y="-358350"/>
            <a:ext cx="46173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3"/>
          </p:nvPr>
        </p:nvSpPr>
        <p:spPr>
          <a:xfrm>
            <a:off x="1600200" y="2880122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4"/>
          </p:nvPr>
        </p:nvSpPr>
        <p:spPr>
          <a:xfrm>
            <a:off x="5334000" y="2880122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Media Clip" type="txAndMedia">
  <p:cSld name="TEXT_AND_MEDIA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>
            <a:spLocks noGrp="1"/>
          </p:cNvSpPr>
          <p:nvPr>
            <p:ph type="media" idx="2"/>
          </p:nvPr>
        </p:nvSpPr>
        <p:spPr>
          <a:xfrm>
            <a:off x="53340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1600200" y="0"/>
            <a:ext cx="7315200" cy="46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3"/>
          </p:nvPr>
        </p:nvSpPr>
        <p:spPr>
          <a:xfrm>
            <a:off x="5334000" y="2880122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rtl="0">
              <a:spcBef>
                <a:spcPts val="640"/>
              </a:spcBef>
              <a:spcAft>
                <a:spcPts val="0"/>
              </a:spcAft>
              <a:buSzPts val="1920"/>
              <a:buChar char="●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■"/>
              <a:defRPr/>
            </a:lvl2pPr>
            <a:lvl3pPr marL="1371600" lvl="2" indent="-297180" rtl="0">
              <a:spcBef>
                <a:spcPts val="480"/>
              </a:spcBef>
              <a:spcAft>
                <a:spcPts val="0"/>
              </a:spcAft>
              <a:buSzPts val="1080"/>
              <a:buChar char="■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73152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29718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jpg"/><Relationship Id="rId4" Type="http://schemas.openxmlformats.org/officeDocument/2006/relationships/image" Target="../media/image12.png"/><Relationship Id="rId9" Type="http://schemas.openxmlformats.org/officeDocument/2006/relationships/image" Target="../media/image1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tanker-ship-unloading-containers-in-port-6595774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4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1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973" y="107774"/>
            <a:ext cx="1040004" cy="821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08091" y="105614"/>
            <a:ext cx="1040004" cy="83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 descr="A picture containing diagram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04038" y="56684"/>
            <a:ext cx="891640" cy="922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 descr="Logo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4220" y="63279"/>
            <a:ext cx="891639" cy="91682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489300" y="3219100"/>
            <a:ext cx="81654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FFFF"/>
                </a:solidFill>
                <a:latin typeface="SansSerif" panose="00000400000000000000" pitchFamily="2" charset="2"/>
                <a:ea typeface="Garamond"/>
                <a:cs typeface="Garamond"/>
                <a:sym typeface="Garamond"/>
              </a:rPr>
              <a:t>Two Stage CubeSat Docking with Visual Cues</a:t>
            </a:r>
            <a:endParaRPr sz="2400" b="1" dirty="0">
              <a:solidFill>
                <a:srgbClr val="FFFFFF"/>
              </a:solidFill>
              <a:latin typeface="SansSerif" panose="00000400000000000000" pitchFamily="2" charset="2"/>
              <a:ea typeface="Garamond"/>
              <a:cs typeface="Garamond"/>
              <a:sym typeface="Garamon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EB69CB-1E61-40EE-864B-83361324878B}"/>
              </a:ext>
            </a:extLst>
          </p:cNvPr>
          <p:cNvGrpSpPr/>
          <p:nvPr/>
        </p:nvGrpSpPr>
        <p:grpSpPr>
          <a:xfrm>
            <a:off x="7522086" y="1269655"/>
            <a:ext cx="1408050" cy="1634319"/>
            <a:chOff x="7494790" y="1269655"/>
            <a:chExt cx="1311505" cy="1542947"/>
          </a:xfrm>
        </p:grpSpPr>
        <p:pic>
          <p:nvPicPr>
            <p:cNvPr id="11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757A258C-DD4E-4BA0-B67E-3F8BC8696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94790" y="1269655"/>
              <a:ext cx="1311505" cy="1542947"/>
            </a:xfrm>
            <a:prstGeom prst="rect">
              <a:avLst/>
            </a:prstGeom>
          </p:spPr>
        </p:pic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F576DB0-E88B-4BCD-B9D7-E2F9AF19C325}"/>
                </a:ext>
              </a:extLst>
            </p:cNvPr>
            <p:cNvSpPr/>
            <p:nvPr/>
          </p:nvSpPr>
          <p:spPr>
            <a:xfrm>
              <a:off x="7732059" y="2454087"/>
              <a:ext cx="840441" cy="261403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Google Shape;134;p20">
            <a:extLst>
              <a:ext uri="{FF2B5EF4-FFF2-40B4-BE49-F238E27FC236}">
                <a16:creationId xmlns:a16="http://schemas.microsoft.com/office/drawing/2014/main" id="{3A94779D-D48A-4363-B647-293B836D6942}"/>
              </a:ext>
            </a:extLst>
          </p:cNvPr>
          <p:cNvSpPr txBox="1"/>
          <p:nvPr/>
        </p:nvSpPr>
        <p:spPr>
          <a:xfrm>
            <a:off x="489300" y="3717864"/>
            <a:ext cx="81654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SansSerif" panose="00000400000000000000" pitchFamily="2" charset="2"/>
                <a:ea typeface="Garamond"/>
                <a:cs typeface="Garamond"/>
                <a:sym typeface="Garamond"/>
              </a:rPr>
              <a:t>Athip Thirupathi Raj, Connor Sturgeon</a:t>
            </a:r>
            <a:endParaRPr b="1" dirty="0">
              <a:solidFill>
                <a:srgbClr val="FFFFFF"/>
              </a:solidFill>
              <a:latin typeface="SansSerif" panose="00000400000000000000" pitchFamily="2" charset="2"/>
              <a:ea typeface="Garamond"/>
              <a:cs typeface="Garamond"/>
              <a:sym typeface="Garamond"/>
            </a:endParaRPr>
          </a:p>
        </p:txBody>
      </p:sp>
      <p:pic>
        <p:nvPicPr>
          <p:cNvPr id="4" name="Picture 3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02EA5026-34A7-49D8-9A30-BF4043C075D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027" r="32857" b="13937"/>
          <a:stretch/>
        </p:blipFill>
        <p:spPr>
          <a:xfrm>
            <a:off x="5248089" y="1221297"/>
            <a:ext cx="2080008" cy="1720147"/>
          </a:xfrm>
          <a:prstGeom prst="rect">
            <a:avLst/>
          </a:prstGeom>
        </p:spPr>
      </p:pic>
      <p:pic>
        <p:nvPicPr>
          <p:cNvPr id="7" name="Picture 6" descr="A picture containing satellite&#10;&#10;Description automatically generated">
            <a:extLst>
              <a:ext uri="{FF2B5EF4-FFF2-40B4-BE49-F238E27FC236}">
                <a16:creationId xmlns:a16="http://schemas.microsoft.com/office/drawing/2014/main" id="{A0662EC9-2E83-4CBF-9106-9959448FB4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8097" y="1221157"/>
            <a:ext cx="2580153" cy="1714387"/>
          </a:xfrm>
          <a:prstGeom prst="rect">
            <a:avLst/>
          </a:prstGeom>
        </p:spPr>
      </p:pic>
      <p:pic>
        <p:nvPicPr>
          <p:cNvPr id="9" name="Picture 8" descr="A picture containing text, indoor, satellite, several&#10;&#10;Description automatically generated">
            <a:extLst>
              <a:ext uri="{FF2B5EF4-FFF2-40B4-BE49-F238E27FC236}">
                <a16:creationId xmlns:a16="http://schemas.microsoft.com/office/drawing/2014/main" id="{FEA27886-171C-4407-B8F1-F4053AC792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1573" y="1209278"/>
            <a:ext cx="2080008" cy="17264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ansSerif" panose="00000400000000000000" pitchFamily="2" charset="2"/>
              </a:rPr>
              <a:t>Motivation</a:t>
            </a:r>
            <a:endParaRPr>
              <a:latin typeface="SansSerif" panose="00000400000000000000" pitchFamily="2" charset="2"/>
            </a:endParaRPr>
          </a:p>
        </p:txBody>
      </p:sp>
      <p:sp>
        <p:nvSpPr>
          <p:cNvPr id="142" name="Google Shape;142;p21"/>
          <p:cNvSpPr txBox="1">
            <a:spLocks noGrp="1"/>
          </p:cNvSpPr>
          <p:nvPr>
            <p:ph type="body" idx="1"/>
          </p:nvPr>
        </p:nvSpPr>
        <p:spPr>
          <a:xfrm>
            <a:off x="457200" y="1535225"/>
            <a:ext cx="5345100" cy="33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>
                <a:latin typeface="SansSerif" panose="00000400000000000000" pitchFamily="2" charset="2"/>
              </a:rPr>
              <a:t>Trading Goods and Services in space</a:t>
            </a:r>
            <a:endParaRPr sz="2400" dirty="0">
              <a:latin typeface="SansSerif" panose="00000400000000000000" pitchFamily="2" charset="2"/>
            </a:endParaRPr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>
                <a:latin typeface="SansSerif" panose="00000400000000000000" pitchFamily="2" charset="2"/>
              </a:rPr>
              <a:t>On-Orbit assembly of small satellites into larger specialized modules to fit customer needs</a:t>
            </a:r>
            <a:endParaRPr sz="2400" dirty="0">
              <a:latin typeface="SansSerif" panose="00000400000000000000" pitchFamily="2" charset="2"/>
            </a:endParaRPr>
          </a:p>
          <a:p>
            <a:pPr marL="457200" lvl="0" indent="-381000" algn="l" rtl="0">
              <a:spcBef>
                <a:spcPts val="1000"/>
              </a:spcBef>
              <a:spcAft>
                <a:spcPts val="1000"/>
              </a:spcAft>
              <a:buSzPts val="2400"/>
              <a:buChar char="●"/>
            </a:pPr>
            <a:r>
              <a:rPr lang="en" sz="2400" dirty="0">
                <a:latin typeface="SansSerif" panose="00000400000000000000" pitchFamily="2" charset="2"/>
              </a:rPr>
              <a:t>Reliance on human intervention for On-orbit servicing and construction (eg. Hubble, ISS)</a:t>
            </a:r>
            <a:endParaRPr sz="2400" dirty="0">
              <a:latin typeface="SansSerif" panose="00000400000000000000" pitchFamily="2" charset="2"/>
            </a:endParaRPr>
          </a:p>
        </p:txBody>
      </p:sp>
      <p:pic>
        <p:nvPicPr>
          <p:cNvPr id="143" name="Google Shape;143;p2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7375" y="1911748"/>
            <a:ext cx="2871823" cy="21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4;p22">
            <a:extLst>
              <a:ext uri="{FF2B5EF4-FFF2-40B4-BE49-F238E27FC236}">
                <a16:creationId xmlns:a16="http://schemas.microsoft.com/office/drawing/2014/main" id="{841A1FC6-F300-4365-AB34-4EAAFA8FBA30}"/>
              </a:ext>
            </a:extLst>
          </p:cNvPr>
          <p:cNvSpPr txBox="1"/>
          <p:nvPr/>
        </p:nvSpPr>
        <p:spPr>
          <a:xfrm>
            <a:off x="6414186" y="4093052"/>
            <a:ext cx="1976779" cy="44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latin typeface="SansSerif" panose="00000400000000000000" pitchFamily="2" charset="2"/>
                <a:ea typeface="Garamond"/>
                <a:cs typeface="Garamond"/>
                <a:sym typeface="Garamond"/>
              </a:rPr>
              <a:t>Figure: Shipping cargo containers on a ship</a:t>
            </a:r>
            <a:endParaRPr i="1" dirty="0">
              <a:latin typeface="SansSerif" panose="00000400000000000000" pitchFamily="2" charset="2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ansSerif" panose="00000400000000000000" pitchFamily="2" charset="2"/>
              </a:rPr>
              <a:t>Related Work / Literature Survey</a:t>
            </a:r>
            <a:endParaRPr dirty="0">
              <a:latin typeface="SansSerif" panose="00000400000000000000" pitchFamily="2" charset="2"/>
            </a:endParaRPr>
          </a:p>
        </p:txBody>
      </p:sp>
      <p:grpSp>
        <p:nvGrpSpPr>
          <p:cNvPr id="149" name="Google Shape;149;p22"/>
          <p:cNvGrpSpPr/>
          <p:nvPr/>
        </p:nvGrpSpPr>
        <p:grpSpPr>
          <a:xfrm>
            <a:off x="63080" y="1982968"/>
            <a:ext cx="1672447" cy="2753161"/>
            <a:chOff x="6764975" y="1459025"/>
            <a:chExt cx="2074225" cy="3302736"/>
          </a:xfrm>
        </p:grpSpPr>
        <p:pic>
          <p:nvPicPr>
            <p:cNvPr id="150" name="Google Shape;150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64975" y="1459025"/>
              <a:ext cx="2074225" cy="2811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22"/>
            <p:cNvSpPr txBox="1"/>
            <p:nvPr/>
          </p:nvSpPr>
          <p:spPr>
            <a:xfrm>
              <a:off x="6812988" y="4361561"/>
              <a:ext cx="1978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latin typeface="SansSerif" panose="00000400000000000000" pitchFamily="2" charset="2"/>
                  <a:ea typeface="Garamond"/>
                  <a:cs typeface="Garamond"/>
                  <a:sym typeface="Garamond"/>
                </a:rPr>
                <a:t>AAReST MirrorSats [1]</a:t>
              </a:r>
              <a:endParaRPr i="1" dirty="0">
                <a:latin typeface="SansSerif" panose="00000400000000000000" pitchFamily="2" charset="2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152" name="Google Shape;152;p22"/>
          <p:cNvGrpSpPr/>
          <p:nvPr/>
        </p:nvGrpSpPr>
        <p:grpSpPr>
          <a:xfrm>
            <a:off x="1824595" y="2022968"/>
            <a:ext cx="2074225" cy="2596957"/>
            <a:chOff x="2580595" y="1759143"/>
            <a:chExt cx="2074225" cy="2596957"/>
          </a:xfrm>
        </p:grpSpPr>
        <p:pic>
          <p:nvPicPr>
            <p:cNvPr id="153" name="Google Shape;153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80595" y="1759143"/>
              <a:ext cx="2074225" cy="21153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22"/>
            <p:cNvSpPr txBox="1"/>
            <p:nvPr/>
          </p:nvSpPr>
          <p:spPr>
            <a:xfrm>
              <a:off x="2628613" y="3955900"/>
              <a:ext cx="1978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latin typeface="SansSerif" panose="00000400000000000000" pitchFamily="2" charset="2"/>
                  <a:ea typeface="Garamond"/>
                  <a:cs typeface="Garamond"/>
                  <a:sym typeface="Garamond"/>
                </a:rPr>
                <a:t>ARCADE-R2 </a:t>
              </a:r>
              <a:endParaRPr i="1" dirty="0">
                <a:latin typeface="SansSerif" panose="00000400000000000000" pitchFamily="2" charset="2"/>
                <a:ea typeface="Garamond"/>
                <a:cs typeface="Garamond"/>
                <a:sym typeface="Garamon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latin typeface="SansSerif" panose="00000400000000000000" pitchFamily="2" charset="2"/>
                  <a:ea typeface="Garamond"/>
                  <a:cs typeface="Garamond"/>
                  <a:sym typeface="Garamond"/>
                </a:rPr>
                <a:t>Docking System [2]</a:t>
              </a:r>
              <a:endParaRPr i="1" dirty="0">
                <a:latin typeface="SansSerif" panose="00000400000000000000" pitchFamily="2" charset="2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155" name="Google Shape;155;p22"/>
          <p:cNvGrpSpPr/>
          <p:nvPr/>
        </p:nvGrpSpPr>
        <p:grpSpPr>
          <a:xfrm>
            <a:off x="6055181" y="2464625"/>
            <a:ext cx="3021353" cy="1713656"/>
            <a:chOff x="6433650" y="2040013"/>
            <a:chExt cx="3276600" cy="1895638"/>
          </a:xfrm>
        </p:grpSpPr>
        <p:pic>
          <p:nvPicPr>
            <p:cNvPr id="156" name="Google Shape;156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433650" y="2040013"/>
              <a:ext cx="3276600" cy="1495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2"/>
            <p:cNvSpPr txBox="1"/>
            <p:nvPr/>
          </p:nvSpPr>
          <p:spPr>
            <a:xfrm>
              <a:off x="7082850" y="3535450"/>
              <a:ext cx="1978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latin typeface="SansSerif" panose="00000400000000000000" pitchFamily="2" charset="2"/>
                  <a:ea typeface="Garamond"/>
                  <a:cs typeface="Garamond"/>
                  <a:sym typeface="Garamond"/>
                </a:rPr>
                <a:t>Soyuz Docking System [4]</a:t>
              </a:r>
              <a:endParaRPr i="1" dirty="0">
                <a:latin typeface="SansSerif" panose="00000400000000000000" pitchFamily="2" charset="2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158" name="Google Shape;158;p22"/>
          <p:cNvGrpSpPr/>
          <p:nvPr/>
        </p:nvGrpSpPr>
        <p:grpSpPr>
          <a:xfrm>
            <a:off x="3909716" y="1678675"/>
            <a:ext cx="2134568" cy="3285537"/>
            <a:chOff x="4822016" y="1698463"/>
            <a:chExt cx="2134568" cy="3285537"/>
          </a:xfrm>
        </p:grpSpPr>
        <p:pic>
          <p:nvPicPr>
            <p:cNvPr id="159" name="Google Shape;159;p2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984425" y="1698463"/>
              <a:ext cx="1809750" cy="240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22"/>
            <p:cNvSpPr txBox="1"/>
            <p:nvPr/>
          </p:nvSpPr>
          <p:spPr>
            <a:xfrm>
              <a:off x="4822016" y="4108300"/>
              <a:ext cx="2134568" cy="87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latin typeface="SansSerif" panose="00000400000000000000" pitchFamily="2" charset="2"/>
                  <a:ea typeface="Garamond"/>
                  <a:cs typeface="Garamond"/>
                  <a:sym typeface="Garamond"/>
                </a:rPr>
                <a:t> Intelsat 10-02 taken by MEV-2's infrared wide field of view camera at 15 meters away [3]</a:t>
              </a:r>
              <a:endParaRPr i="1" dirty="0">
                <a:latin typeface="SansSerif" panose="00000400000000000000" pitchFamily="2" charset="2"/>
                <a:ea typeface="Garamond"/>
                <a:cs typeface="Garamond"/>
                <a:sym typeface="Garamon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ansSerif" panose="00000400000000000000" pitchFamily="2" charset="2"/>
              </a:rPr>
              <a:t>Challenges</a:t>
            </a:r>
            <a:endParaRPr dirty="0">
              <a:latin typeface="SansSerif" panose="00000400000000000000" pitchFamily="2" charset="2"/>
            </a:endParaRPr>
          </a:p>
        </p:txBody>
      </p:sp>
      <p:sp>
        <p:nvSpPr>
          <p:cNvPr id="166" name="Google Shape;166;p23"/>
          <p:cNvSpPr txBox="1">
            <a:spLocks noGrp="1"/>
          </p:cNvSpPr>
          <p:nvPr>
            <p:ph type="body" idx="1"/>
          </p:nvPr>
        </p:nvSpPr>
        <p:spPr>
          <a:xfrm>
            <a:off x="457200" y="1459027"/>
            <a:ext cx="8382000" cy="33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528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">
                <a:latin typeface="SansSerif" panose="00000400000000000000" pitchFamily="2" charset="2"/>
              </a:rPr>
              <a:t>Size - Only Big Satellites have been docked in space so far</a:t>
            </a:r>
            <a:endParaRPr>
              <a:latin typeface="SansSerif" panose="00000400000000000000" pitchFamily="2" charset="2"/>
            </a:endParaRPr>
          </a:p>
          <a:p>
            <a:pPr marL="457200" lvl="0" indent="-335280" algn="l" rtl="0">
              <a:spcBef>
                <a:spcPts val="1000"/>
              </a:spcBef>
              <a:spcAft>
                <a:spcPts val="0"/>
              </a:spcAft>
              <a:buSzPts val="1680"/>
              <a:buChar char="●"/>
            </a:pPr>
            <a:r>
              <a:rPr lang="en">
                <a:latin typeface="SansSerif" panose="00000400000000000000" pitchFamily="2" charset="2"/>
              </a:rPr>
              <a:t>Cubesats - Size, Mass and Power Restrictions for sensors and actuators</a:t>
            </a:r>
            <a:endParaRPr>
              <a:latin typeface="SansSerif" panose="00000400000000000000" pitchFamily="2" charset="2"/>
            </a:endParaRPr>
          </a:p>
          <a:p>
            <a:pPr marL="457200" lvl="0" indent="-335280" algn="l" rtl="0">
              <a:spcBef>
                <a:spcPts val="1000"/>
              </a:spcBef>
              <a:spcAft>
                <a:spcPts val="1000"/>
              </a:spcAft>
              <a:buSzPts val="1680"/>
              <a:buChar char="●"/>
            </a:pPr>
            <a:r>
              <a:rPr lang="en">
                <a:latin typeface="SansSerif" panose="00000400000000000000" pitchFamily="2" charset="2"/>
              </a:rPr>
              <a:t>Small Satellite docking has been tested in the Upper Atmosphere, but no Space Heritage</a:t>
            </a:r>
            <a:endParaRPr>
              <a:latin typeface="SansSerif" panose="00000400000000000000" pitchFamily="2" charset="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ansSerif" panose="00000400000000000000" pitchFamily="2" charset="2"/>
              </a:rPr>
              <a:t>Objectives</a:t>
            </a:r>
            <a:endParaRPr dirty="0">
              <a:latin typeface="SansSerif" panose="00000400000000000000" pitchFamily="2" charset="2"/>
            </a:endParaRPr>
          </a:p>
        </p:txBody>
      </p:sp>
      <p:sp>
        <p:nvSpPr>
          <p:cNvPr id="172" name="Google Shape;172;p24"/>
          <p:cNvSpPr txBox="1">
            <a:spLocks noGrp="1"/>
          </p:cNvSpPr>
          <p:nvPr>
            <p:ph type="body" idx="1"/>
          </p:nvPr>
        </p:nvSpPr>
        <p:spPr>
          <a:xfrm>
            <a:off x="457200" y="1459027"/>
            <a:ext cx="8382000" cy="33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528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" dirty="0">
                <a:latin typeface="SansSerif" panose="00000400000000000000" pitchFamily="2" charset="2"/>
              </a:rPr>
              <a:t>Rendezvous, Dock and Release two 3U cubesats in Low Earth Orbit</a:t>
            </a:r>
            <a:endParaRPr dirty="0">
              <a:latin typeface="SansSerif" panose="00000400000000000000" pitchFamily="2" charset="2"/>
            </a:endParaRPr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dirty="0">
                <a:latin typeface="SansSerif" panose="00000400000000000000" pitchFamily="2" charset="2"/>
              </a:rPr>
              <a:t>Two Stage Docking</a:t>
            </a:r>
            <a:endParaRPr dirty="0">
              <a:latin typeface="SansSerif" panose="00000400000000000000" pitchFamily="2" charset="2"/>
            </a:endParaRPr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dirty="0">
                <a:latin typeface="SansSerif" panose="00000400000000000000" pitchFamily="2" charset="2"/>
              </a:rPr>
              <a:t>Use Visual Cues</a:t>
            </a:r>
            <a:endParaRPr dirty="0">
              <a:latin typeface="SansSerif" panose="00000400000000000000" pitchFamily="2" charset="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>
            <a:spLocks noGrp="1"/>
          </p:cNvSpPr>
          <p:nvPr>
            <p:ph type="title"/>
          </p:nvPr>
        </p:nvSpPr>
        <p:spPr>
          <a:xfrm>
            <a:off x="381000" y="850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ansSerif" panose="00000400000000000000" pitchFamily="2" charset="2"/>
              </a:rPr>
              <a:t>Concept of Operations</a:t>
            </a:r>
            <a:endParaRPr dirty="0">
              <a:latin typeface="SansSerif" panose="00000400000000000000" pitchFamily="2" charset="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B9930B-70F3-4D69-A811-DA535D7B8DC5}"/>
              </a:ext>
            </a:extLst>
          </p:cNvPr>
          <p:cNvGrpSpPr/>
          <p:nvPr/>
        </p:nvGrpSpPr>
        <p:grpSpPr>
          <a:xfrm>
            <a:off x="521722" y="1506654"/>
            <a:ext cx="8100555" cy="3254970"/>
            <a:chOff x="246051" y="1674742"/>
            <a:chExt cx="8100555" cy="3254970"/>
          </a:xfrm>
        </p:grpSpPr>
        <p:sp>
          <p:nvSpPr>
            <p:cNvPr id="179" name="Google Shape;179;p25"/>
            <p:cNvSpPr/>
            <p:nvPr/>
          </p:nvSpPr>
          <p:spPr>
            <a:xfrm>
              <a:off x="5595614" y="1674742"/>
              <a:ext cx="1247951" cy="2727004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5"/>
            <p:cNvSpPr/>
            <p:nvPr/>
          </p:nvSpPr>
          <p:spPr>
            <a:xfrm>
              <a:off x="246051" y="1674742"/>
              <a:ext cx="848515" cy="2727004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5"/>
            <p:cNvSpPr/>
            <p:nvPr/>
          </p:nvSpPr>
          <p:spPr>
            <a:xfrm>
              <a:off x="1109677" y="1674742"/>
              <a:ext cx="848517" cy="2727004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83" name="Google Shape;183;p25"/>
            <p:cNvPicPr preferRelativeResize="0"/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8710870">
              <a:off x="1234808" y="2801469"/>
              <a:ext cx="870463" cy="859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5"/>
            <p:cNvSpPr/>
            <p:nvPr/>
          </p:nvSpPr>
          <p:spPr>
            <a:xfrm>
              <a:off x="1970594" y="1674742"/>
              <a:ext cx="848515" cy="2727004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86" name="Google Shape;186;p25"/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251" b="97281" l="3132" r="94990">
                          <a14:foregroundMark x1="45511" y1="8157" x2="45511" y2="8157"/>
                          <a14:foregroundMark x1="24217" y1="90332" x2="24217" y2="90332"/>
                          <a14:foregroundMark x1="15031" y1="97583" x2="15031" y2="97583"/>
                          <a14:foregroundMark x1="9603" y1="75529" x2="9603" y2="75529"/>
                          <a14:foregroundMark x1="3132" y1="76133" x2="3132" y2="76133"/>
                          <a14:foregroundMark x1="90605" y1="93656" x2="90605" y2="93656"/>
                          <a14:foregroundMark x1="95198" y1="94562" x2="95198" y2="94562"/>
                          <a14:foregroundMark x1="58038" y1="10574" x2="58038" y2="10574"/>
                          <a14:foregroundMark x1="54489" y1="7251" x2="54489" y2="725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854095">
              <a:off x="2062010" y="2346197"/>
              <a:ext cx="944746" cy="8092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2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59771" y="2645946"/>
              <a:ext cx="821074" cy="1755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25"/>
            <p:cNvSpPr/>
            <p:nvPr/>
          </p:nvSpPr>
          <p:spPr>
            <a:xfrm>
              <a:off x="2831512" y="1674742"/>
              <a:ext cx="1489571" cy="2727004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5"/>
            <p:cNvSpPr/>
            <p:nvPr/>
          </p:nvSpPr>
          <p:spPr>
            <a:xfrm>
              <a:off x="4334205" y="1674742"/>
              <a:ext cx="1247951" cy="2727004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714EE89-44B8-4262-80DB-72FA68A8F935}"/>
                </a:ext>
              </a:extLst>
            </p:cNvPr>
            <p:cNvGrpSpPr/>
            <p:nvPr/>
          </p:nvGrpSpPr>
          <p:grpSpPr>
            <a:xfrm>
              <a:off x="4401770" y="2011918"/>
              <a:ext cx="1134957" cy="791219"/>
              <a:chOff x="4401770" y="2011918"/>
              <a:chExt cx="1134957" cy="791219"/>
            </a:xfrm>
          </p:grpSpPr>
          <p:pic>
            <p:nvPicPr>
              <p:cNvPr id="193" name="Google Shape;193;p25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 rot="16200000">
                <a:off x="4836640" y="2087852"/>
                <a:ext cx="765955" cy="6342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25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 rot="16200000">
                <a:off x="4367081" y="2046607"/>
                <a:ext cx="791219" cy="72184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6" name="Google Shape;196;p25"/>
            <p:cNvSpPr/>
            <p:nvPr/>
          </p:nvSpPr>
          <p:spPr>
            <a:xfrm>
              <a:off x="6857035" y="1674742"/>
              <a:ext cx="1489571" cy="2727004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5"/>
            <p:cNvSpPr/>
            <p:nvPr/>
          </p:nvSpPr>
          <p:spPr>
            <a:xfrm>
              <a:off x="246051" y="4414470"/>
              <a:ext cx="848515" cy="515242"/>
            </a:xfrm>
            <a:prstGeom prst="rect">
              <a:avLst/>
            </a:prstGeom>
            <a:solidFill>
              <a:srgbClr val="0B5394"/>
            </a:solidFill>
            <a:ln w="9525" cap="flat" cmpd="sng">
              <a:solidFill>
                <a:srgbClr val="0B53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 dirty="0">
                  <a:latin typeface="SansSerif" panose="00000400000000000000" pitchFamily="2" charset="2"/>
                </a:rPr>
                <a:t>Launch</a:t>
              </a:r>
              <a:endParaRPr sz="1100" b="1" dirty="0">
                <a:latin typeface="SansSerif" panose="00000400000000000000" pitchFamily="2" charset="2"/>
              </a:endParaRPr>
            </a:p>
          </p:txBody>
        </p:sp>
        <p:sp>
          <p:nvSpPr>
            <p:cNvPr id="200" name="Google Shape;200;p25"/>
            <p:cNvSpPr/>
            <p:nvPr/>
          </p:nvSpPr>
          <p:spPr>
            <a:xfrm>
              <a:off x="1108395" y="4414470"/>
              <a:ext cx="848515" cy="515242"/>
            </a:xfrm>
            <a:prstGeom prst="rect">
              <a:avLst/>
            </a:prstGeom>
            <a:solidFill>
              <a:srgbClr val="3D85C6"/>
            </a:solidFill>
            <a:ln w="9525" cap="flat" cmpd="sng">
              <a:solidFill>
                <a:srgbClr val="3D85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 dirty="0">
                  <a:latin typeface="SansSerif" panose="00000400000000000000" pitchFamily="2" charset="2"/>
                </a:rPr>
                <a:t>Deploy Chaser</a:t>
              </a:r>
              <a:endParaRPr sz="1100" b="1" dirty="0">
                <a:latin typeface="SansSerif" panose="00000400000000000000" pitchFamily="2" charset="2"/>
              </a:endParaRPr>
            </a:p>
          </p:txBody>
        </p:sp>
        <p:sp>
          <p:nvSpPr>
            <p:cNvPr id="201" name="Google Shape;201;p25"/>
            <p:cNvSpPr/>
            <p:nvPr/>
          </p:nvSpPr>
          <p:spPr>
            <a:xfrm>
              <a:off x="1970752" y="4414470"/>
              <a:ext cx="848515" cy="515242"/>
            </a:xfrm>
            <a:prstGeom prst="rect">
              <a:avLst/>
            </a:prstGeom>
            <a:solidFill>
              <a:srgbClr val="3D85C6"/>
            </a:solidFill>
            <a:ln w="9525" cap="flat" cmpd="sng">
              <a:solidFill>
                <a:srgbClr val="3D85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latin typeface="SansSerif" panose="00000400000000000000" pitchFamily="2" charset="2"/>
                </a:rPr>
                <a:t>Deploy Runner</a:t>
              </a:r>
              <a:endParaRPr sz="1100" b="1">
                <a:latin typeface="SansSerif" panose="00000400000000000000" pitchFamily="2" charset="2"/>
              </a:endParaRPr>
            </a:p>
          </p:txBody>
        </p:sp>
        <p:sp>
          <p:nvSpPr>
            <p:cNvPr id="202" name="Google Shape;202;p25"/>
            <p:cNvSpPr/>
            <p:nvPr/>
          </p:nvSpPr>
          <p:spPr>
            <a:xfrm>
              <a:off x="2833116" y="4414470"/>
              <a:ext cx="1489571" cy="515242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 dirty="0">
                  <a:latin typeface="SansSerif" panose="00000400000000000000" pitchFamily="2" charset="2"/>
                </a:rPr>
                <a:t>Phase 1: Initial Rendezvous</a:t>
              </a:r>
              <a:endParaRPr sz="1100" b="1" dirty="0">
                <a:latin typeface="SansSerif" panose="00000400000000000000" pitchFamily="2" charset="2"/>
              </a:endParaRPr>
            </a:p>
          </p:txBody>
        </p:sp>
        <p:sp>
          <p:nvSpPr>
            <p:cNvPr id="203" name="Google Shape;203;p25"/>
            <p:cNvSpPr/>
            <p:nvPr/>
          </p:nvSpPr>
          <p:spPr>
            <a:xfrm>
              <a:off x="4334286" y="4414470"/>
              <a:ext cx="1247951" cy="515242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latin typeface="SansSerif" panose="00000400000000000000" pitchFamily="2" charset="2"/>
                </a:rPr>
                <a:t>Phase 2: Soft Capture</a:t>
              </a:r>
              <a:endParaRPr sz="1100" b="1">
                <a:latin typeface="SansSerif" panose="00000400000000000000" pitchFamily="2" charset="2"/>
              </a:endParaRPr>
            </a:p>
          </p:txBody>
        </p:sp>
        <p:sp>
          <p:nvSpPr>
            <p:cNvPr id="204" name="Google Shape;204;p25"/>
            <p:cNvSpPr/>
            <p:nvPr/>
          </p:nvSpPr>
          <p:spPr>
            <a:xfrm>
              <a:off x="5595552" y="4414470"/>
              <a:ext cx="1247951" cy="515242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 dirty="0">
                  <a:latin typeface="SansSerif" panose="00000400000000000000" pitchFamily="2" charset="2"/>
                </a:rPr>
                <a:t>Phase 3: Hard Capture</a:t>
              </a:r>
              <a:endParaRPr sz="1100" b="1" dirty="0">
                <a:latin typeface="SansSerif" panose="00000400000000000000" pitchFamily="2" charset="2"/>
              </a:endParaRPr>
            </a:p>
          </p:txBody>
        </p:sp>
        <p:sp>
          <p:nvSpPr>
            <p:cNvPr id="208" name="Google Shape;208;p25"/>
            <p:cNvSpPr/>
            <p:nvPr/>
          </p:nvSpPr>
          <p:spPr>
            <a:xfrm>
              <a:off x="6856820" y="4414470"/>
              <a:ext cx="1489571" cy="515242"/>
            </a:xfrm>
            <a:prstGeom prst="rect">
              <a:avLst/>
            </a:prstGeom>
            <a:solidFill>
              <a:srgbClr val="F9CB9C"/>
            </a:solidFill>
            <a:ln w="9525" cap="flat" cmpd="sng">
              <a:solidFill>
                <a:srgbClr val="F9CB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latin typeface="SansSerif" panose="00000400000000000000" pitchFamily="2" charset="2"/>
                </a:rPr>
                <a:t>Phase 4: Release and Decommission</a:t>
              </a:r>
              <a:endParaRPr sz="1100" b="1">
                <a:latin typeface="SansSerif" panose="00000400000000000000" pitchFamily="2" charset="2"/>
              </a:endParaRPr>
            </a:p>
          </p:txBody>
        </p:sp>
        <p:pic>
          <p:nvPicPr>
            <p:cNvPr id="3" name="Picture 2" descr="A view of earth from space&#10;&#10;Description automatically generated with medium confidence">
              <a:extLst>
                <a:ext uri="{FF2B5EF4-FFF2-40B4-BE49-F238E27FC236}">
                  <a16:creationId xmlns:a16="http://schemas.microsoft.com/office/drawing/2014/main" id="{391D3246-7E98-48E9-825F-90A05001E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7907" b="91163" l="985" r="97660">
                          <a14:foregroundMark x1="6527" y1="68837" x2="6527" y2="68837"/>
                          <a14:foregroundMark x1="7635" y1="62791" x2="2094" y2="55349"/>
                          <a14:foregroundMark x1="1355" y1="91163" x2="9975" y2="82791"/>
                          <a14:foregroundMark x1="14409" y1="91163" x2="20690" y2="89767"/>
                          <a14:foregroundMark x1="58990" y1="76279" x2="66010" y2="74419"/>
                          <a14:foregroundMark x1="66010" y1="74419" x2="67611" y2="74419"/>
                          <a14:foregroundMark x1="81034" y1="72093" x2="89409" y2="65116"/>
                          <a14:foregroundMark x1="92365" y1="76279" x2="96552" y2="78605"/>
                          <a14:foregroundMark x1="96552" y1="80465" x2="97906" y2="85581"/>
                          <a14:foregroundMark x1="1232" y1="42791" x2="1232" y2="42791"/>
                          <a14:foregroundMark x1="985" y1="44186" x2="985" y2="44186"/>
                          <a14:foregroundMark x1="12069" y1="36744" x2="12069" y2="36744"/>
                          <a14:foregroundMark x1="10961" y1="38605" x2="10961" y2="38605"/>
                          <a14:foregroundMark x1="11207" y1="36744" x2="10837" y2="38605"/>
                          <a14:foregroundMark x1="40271" y1="27442" x2="40271" y2="27442"/>
                          <a14:foregroundMark x1="38177" y1="28372" x2="38177" y2="28372"/>
                          <a14:foregroundMark x1="37069" y1="28372" x2="37069" y2="28372"/>
                          <a14:foregroundMark x1="36207" y1="27442" x2="36946" y2="2651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14292" y="3763575"/>
              <a:ext cx="7232099" cy="644895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DD6BAF7-9D38-45A8-88E3-D88159D43E6F}"/>
                </a:ext>
              </a:extLst>
            </p:cNvPr>
            <p:cNvGrpSpPr/>
            <p:nvPr/>
          </p:nvGrpSpPr>
          <p:grpSpPr>
            <a:xfrm>
              <a:off x="2853001" y="1979532"/>
              <a:ext cx="1472006" cy="831895"/>
              <a:chOff x="2853001" y="1838328"/>
              <a:chExt cx="1472006" cy="831895"/>
            </a:xfrm>
          </p:grpSpPr>
          <p:pic>
            <p:nvPicPr>
              <p:cNvPr id="36" name="Google Shape;183;p25">
                <a:extLst>
                  <a:ext uri="{FF2B5EF4-FFF2-40B4-BE49-F238E27FC236}">
                    <a16:creationId xmlns:a16="http://schemas.microsoft.com/office/drawing/2014/main" id="{A3AE787F-082A-4E73-9711-8E74E5ED7F03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231" b="89231" l="4141" r="91304">
                            <a14:foregroundMark x1="74534" y1="7385" x2="74534" y2="7385"/>
                            <a14:foregroundMark x1="13043" y1="5231" x2="13043" y2="5231"/>
                            <a14:foregroundMark x1="4141" y1="7077" x2="4141" y2="7077"/>
                            <a14:foregroundMark x1="41615" y1="69846" x2="41615" y2="69846"/>
                            <a14:foregroundMark x1="42236" y1="70462" x2="42236" y2="70462"/>
                            <a14:foregroundMark x1="47205" y1="83077" x2="47205" y2="83077"/>
                            <a14:foregroundMark x1="46170" y1="77846" x2="46170" y2="77846"/>
                            <a14:foregroundMark x1="46998" y1="85538" x2="46998" y2="85538"/>
                            <a14:foregroundMark x1="49482" y1="88308" x2="49482" y2="88308"/>
                            <a14:foregroundMark x1="81573" y1="5846" x2="81573" y2="5846"/>
                            <a14:foregroundMark x1="91304" y1="24923" x2="91304" y2="2492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2847993" y="1871141"/>
                <a:ext cx="765600" cy="75558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Google Shape;186;p25">
                <a:extLst>
                  <a:ext uri="{FF2B5EF4-FFF2-40B4-BE49-F238E27FC236}">
                    <a16:creationId xmlns:a16="http://schemas.microsoft.com/office/drawing/2014/main" id="{E1B644DE-D854-46E7-8BA9-D03312329607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7251" b="97281" l="3132" r="94990">
                            <a14:foregroundMark x1="45511" y1="8157" x2="45511" y2="8157"/>
                            <a14:foregroundMark x1="24217" y1="90332" x2="24217" y2="90332"/>
                            <a14:foregroundMark x1="15031" y1="97583" x2="15031" y2="97583"/>
                            <a14:foregroundMark x1="9603" y1="75529" x2="9603" y2="75529"/>
                            <a14:foregroundMark x1="3132" y1="76133" x2="3132" y2="76133"/>
                            <a14:foregroundMark x1="90605" y1="93656" x2="90605" y2="93656"/>
                            <a14:foregroundMark x1="95198" y1="94562" x2="95198" y2="94562"/>
                            <a14:foregroundMark x1="58038" y1="10574" x2="58038" y2="10574"/>
                            <a14:foregroundMark x1="54489" y1="7251" x2="54489" y2="7251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3547245" y="1892461"/>
                <a:ext cx="831895" cy="72362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00BFEC4-8D50-4972-8472-545B30DEA9E6}"/>
                </a:ext>
              </a:extLst>
            </p:cNvPr>
            <p:cNvGrpSpPr/>
            <p:nvPr/>
          </p:nvGrpSpPr>
          <p:grpSpPr>
            <a:xfrm>
              <a:off x="5652110" y="2211178"/>
              <a:ext cx="1134957" cy="791219"/>
              <a:chOff x="4381598" y="2112778"/>
              <a:chExt cx="1134957" cy="791219"/>
            </a:xfrm>
          </p:grpSpPr>
          <p:pic>
            <p:nvPicPr>
              <p:cNvPr id="41" name="Google Shape;193;p25">
                <a:extLst>
                  <a:ext uri="{FF2B5EF4-FFF2-40B4-BE49-F238E27FC236}">
                    <a16:creationId xmlns:a16="http://schemas.microsoft.com/office/drawing/2014/main" id="{0199D1F4-48E8-4477-9D95-4C3B7EF70DF7}"/>
                  </a:ext>
                </a:extLst>
              </p:cNvPr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 rot="16200000">
                <a:off x="4816468" y="2188712"/>
                <a:ext cx="765955" cy="6342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2" name="Google Shape;194;p25">
                <a:extLst>
                  <a:ext uri="{FF2B5EF4-FFF2-40B4-BE49-F238E27FC236}">
                    <a16:creationId xmlns:a16="http://schemas.microsoft.com/office/drawing/2014/main" id="{A53288F7-F2C9-41B2-912A-14B3C671C0C0}"/>
                  </a:ext>
                </a:extLst>
              </p:cNvPr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 rot="16200000">
                <a:off x="4346909" y="2147467"/>
                <a:ext cx="791219" cy="72184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6" name="Google Shape;183;p25">
              <a:extLst>
                <a:ext uri="{FF2B5EF4-FFF2-40B4-BE49-F238E27FC236}">
                  <a16:creationId xmlns:a16="http://schemas.microsoft.com/office/drawing/2014/main" id="{003B954C-EA82-473A-85E7-6A7C0ADB8304}"/>
                </a:ext>
              </a:extLst>
            </p:cNvPr>
            <p:cNvPicPr preferRelativeResize="0"/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024650">
              <a:off x="6903234" y="2521988"/>
              <a:ext cx="765600" cy="7555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186;p25">
              <a:extLst>
                <a:ext uri="{FF2B5EF4-FFF2-40B4-BE49-F238E27FC236}">
                  <a16:creationId xmlns:a16="http://schemas.microsoft.com/office/drawing/2014/main" id="{C2DE7DF3-1C9D-45A0-BA7A-A434185C4118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251" b="97281" l="3132" r="94990">
                          <a14:foregroundMark x1="45511" y1="8157" x2="45511" y2="8157"/>
                          <a14:foregroundMark x1="24217" y1="90332" x2="24217" y2="90332"/>
                          <a14:foregroundMark x1="15031" y1="97583" x2="15031" y2="97583"/>
                          <a14:foregroundMark x1="9603" y1="75529" x2="9603" y2="75529"/>
                          <a14:foregroundMark x1="3132" y1="76133" x2="3132" y2="76133"/>
                          <a14:foregroundMark x1="90605" y1="93656" x2="90605" y2="93656"/>
                          <a14:foregroundMark x1="95198" y1="94562" x2="95198" y2="94562"/>
                          <a14:foregroundMark x1="58038" y1="10574" x2="58038" y2="10574"/>
                          <a14:foregroundMark x1="54489" y1="7251" x2="54489" y2="725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532409">
              <a:off x="7555418" y="2543308"/>
              <a:ext cx="831895" cy="72362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SansSerif" panose="00000400000000000000" pitchFamily="2" charset="2"/>
              </a:rPr>
              <a:t>Phase 1: Rendezvous</a:t>
            </a:r>
            <a:endParaRPr sz="2800" dirty="0">
              <a:latin typeface="SansSerif" panose="00000400000000000000" pitchFamily="2" charset="2"/>
            </a:endParaRPr>
          </a:p>
        </p:txBody>
      </p:sp>
      <p:graphicFrame>
        <p:nvGraphicFramePr>
          <p:cNvPr id="214" name="Google Shape;214;p26"/>
          <p:cNvGraphicFramePr/>
          <p:nvPr>
            <p:extLst>
              <p:ext uri="{D42A27DB-BD31-4B8C-83A1-F6EECF244321}">
                <p14:modId xmlns:p14="http://schemas.microsoft.com/office/powerpoint/2010/main" val="3793773785"/>
              </p:ext>
            </p:extLst>
          </p:nvPr>
        </p:nvGraphicFramePr>
        <p:xfrm>
          <a:off x="5295625" y="1618268"/>
          <a:ext cx="3670925" cy="2529560"/>
        </p:xfrm>
        <a:graphic>
          <a:graphicData uri="http://schemas.openxmlformats.org/drawingml/2006/table">
            <a:tbl>
              <a:tblPr>
                <a:noFill/>
                <a:tableStyleId>{51F14BCD-D5CF-4C8E-ABDD-687F6A88EB1A}</a:tableStyleId>
              </a:tblPr>
              <a:tblGrid>
                <a:gridCol w="95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5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latin typeface="SansSerif" panose="00000400000000000000" pitchFamily="2" charset="2"/>
                        </a:rPr>
                        <a:t>Blink Frequency</a:t>
                      </a:r>
                      <a:endParaRPr dirty="0">
                        <a:latin typeface="SansSerif" panose="00000400000000000000" pitchFamily="2" charset="2"/>
                      </a:endParaRPr>
                    </a:p>
                  </a:txBody>
                  <a:tcPr marL="0" marR="0" marT="45700" marB="457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latin typeface="SansSerif" panose="00000400000000000000" pitchFamily="2" charset="2"/>
                        </a:rPr>
                        <a:t>Message</a:t>
                      </a:r>
                      <a:endParaRPr dirty="0">
                        <a:latin typeface="SansSerif" panose="00000400000000000000" pitchFamily="2" charset="2"/>
                      </a:endParaRPr>
                    </a:p>
                  </a:txBody>
                  <a:tcPr marL="0" marR="0" marT="45700" marB="45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1 Hz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0" marR="0" marT="45700" marB="45700"/>
                </a:tc>
                <a:tc>
                  <a:txBody>
                    <a:bodyPr/>
                    <a:lstStyle/>
                    <a:p>
                      <a:pPr marL="9144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"Searching"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91425" marR="0"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2 Hz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0" marR="0" marT="45700" marB="45700"/>
                </a:tc>
                <a:tc>
                  <a:txBody>
                    <a:bodyPr/>
                    <a:lstStyle/>
                    <a:p>
                      <a:pPr marL="9144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"Identified"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91425" marR="0"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3 Hz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0" marR="0" marT="45700" marB="45700"/>
                </a:tc>
                <a:tc>
                  <a:txBody>
                    <a:bodyPr/>
                    <a:lstStyle/>
                    <a:p>
                      <a:pPr marL="9144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"Contact Established"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91425" marR="0"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4 Hz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0" marR="0" marT="45700" marB="45700"/>
                </a:tc>
                <a:tc>
                  <a:txBody>
                    <a:bodyPr/>
                    <a:lstStyle/>
                    <a:p>
                      <a:pPr marL="9144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"Distance = TBD - TBD meters"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91425" marR="0" marT="45700" marB="457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5 Hz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0" marR="0" marT="45700" marB="45700" anchor="ctr"/>
                </a:tc>
                <a:tc>
                  <a:txBody>
                    <a:bodyPr/>
                    <a:lstStyle/>
                    <a:p>
                      <a:pPr marL="9144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"Close contact, switching to fine attitude adjustments"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91425" marR="0" marT="45700" marB="457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Off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0" marR="0" marT="45700" marB="45700" anchor="ctr"/>
                </a:tc>
                <a:tc>
                  <a:txBody>
                    <a:bodyPr/>
                    <a:lstStyle/>
                    <a:p>
                      <a:pPr marL="9144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SansSerif" panose="00000400000000000000" pitchFamily="2" charset="2"/>
                        </a:rPr>
                        <a:t>"End of Rendezvous Phase; switching to Soft Capture Phase"</a:t>
                      </a:r>
                      <a:endParaRPr sz="1200" dirty="0">
                        <a:latin typeface="SansSerif" panose="00000400000000000000" pitchFamily="2" charset="2"/>
                      </a:endParaRPr>
                    </a:p>
                  </a:txBody>
                  <a:tcPr marL="91425" marR="0" marT="45700" marB="457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5" name="Google Shape;215;p26"/>
          <p:cNvSpPr txBox="1">
            <a:spLocks noGrp="1"/>
          </p:cNvSpPr>
          <p:nvPr>
            <p:ph type="body" idx="1"/>
          </p:nvPr>
        </p:nvSpPr>
        <p:spPr>
          <a:xfrm>
            <a:off x="423580" y="1299076"/>
            <a:ext cx="4767900" cy="336032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400" dirty="0">
                <a:latin typeface="SansSerif" panose="00000400000000000000" pitchFamily="2" charset="2"/>
              </a:rPr>
              <a:t>"Lighting Cues"</a:t>
            </a:r>
            <a:endParaRPr sz="1400" dirty="0">
              <a:latin typeface="SansSerif" panose="00000400000000000000" pitchFamily="2" charset="2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1400" dirty="0">
                <a:latin typeface="SansSerif" panose="00000400000000000000" pitchFamily="2" charset="2"/>
              </a:rPr>
              <a:t>Use of Blinking LED lights on all surfaces of each S/c</a:t>
            </a:r>
            <a:endParaRPr sz="1400" dirty="0">
              <a:latin typeface="SansSerif" panose="00000400000000000000" pitchFamily="2" charset="2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1400" dirty="0">
                <a:latin typeface="SansSerif" panose="00000400000000000000" pitchFamily="2" charset="2"/>
              </a:rPr>
              <a:t>Identification using Light-to-digital converters</a:t>
            </a:r>
            <a:endParaRPr sz="1400" dirty="0">
              <a:latin typeface="SansSerif" panose="00000400000000000000" pitchFamily="2" charset="2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1000"/>
              </a:spcAft>
              <a:buSzPts val="2000"/>
              <a:buChar char="●"/>
            </a:pPr>
            <a:r>
              <a:rPr lang="en" sz="1400" dirty="0">
                <a:latin typeface="SansSerif" panose="00000400000000000000" pitchFamily="2" charset="2"/>
              </a:rPr>
              <a:t>If S/c does not exit "Searching" mode after a set time, it executes a manual spin using thrusters/ magnetorquers</a:t>
            </a:r>
            <a:endParaRPr sz="1400" dirty="0">
              <a:latin typeface="SansSerif" panose="00000400000000000000" pitchFamily="2" charset="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17B65D-2C01-44CC-895F-1A7CAC181330}"/>
              </a:ext>
            </a:extLst>
          </p:cNvPr>
          <p:cNvGrpSpPr/>
          <p:nvPr/>
        </p:nvGrpSpPr>
        <p:grpSpPr>
          <a:xfrm>
            <a:off x="710536" y="3433768"/>
            <a:ext cx="3787507" cy="1557526"/>
            <a:chOff x="710536" y="3433768"/>
            <a:chExt cx="3787507" cy="1557526"/>
          </a:xfrm>
        </p:grpSpPr>
        <p:sp>
          <p:nvSpPr>
            <p:cNvPr id="6" name="Google Shape;179;p25">
              <a:extLst>
                <a:ext uri="{FF2B5EF4-FFF2-40B4-BE49-F238E27FC236}">
                  <a16:creationId xmlns:a16="http://schemas.microsoft.com/office/drawing/2014/main" id="{3D2710C4-A0ED-469F-8EBD-7BFF02875F58}"/>
                </a:ext>
              </a:extLst>
            </p:cNvPr>
            <p:cNvSpPr/>
            <p:nvPr/>
          </p:nvSpPr>
          <p:spPr>
            <a:xfrm>
              <a:off x="2993735" y="3434566"/>
              <a:ext cx="743366" cy="1307555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89;p25">
              <a:extLst>
                <a:ext uri="{FF2B5EF4-FFF2-40B4-BE49-F238E27FC236}">
                  <a16:creationId xmlns:a16="http://schemas.microsoft.com/office/drawing/2014/main" id="{ADB8E998-1E31-48A4-A298-66485671D2AA}"/>
                </a:ext>
              </a:extLst>
            </p:cNvPr>
            <p:cNvSpPr/>
            <p:nvPr/>
          </p:nvSpPr>
          <p:spPr>
            <a:xfrm>
              <a:off x="1474132" y="3434566"/>
              <a:ext cx="743367" cy="1307555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92;p25">
              <a:extLst>
                <a:ext uri="{FF2B5EF4-FFF2-40B4-BE49-F238E27FC236}">
                  <a16:creationId xmlns:a16="http://schemas.microsoft.com/office/drawing/2014/main" id="{2EA1744F-A15E-4B77-805D-B23B8291F9C7}"/>
                </a:ext>
              </a:extLst>
            </p:cNvPr>
            <p:cNvSpPr/>
            <p:nvPr/>
          </p:nvSpPr>
          <p:spPr>
            <a:xfrm>
              <a:off x="2232842" y="3434566"/>
              <a:ext cx="743367" cy="1307555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2;p25">
              <a:extLst>
                <a:ext uri="{FF2B5EF4-FFF2-40B4-BE49-F238E27FC236}">
                  <a16:creationId xmlns:a16="http://schemas.microsoft.com/office/drawing/2014/main" id="{EAFBF61B-4F6D-4F70-93D9-D9945375C4C1}"/>
                </a:ext>
              </a:extLst>
            </p:cNvPr>
            <p:cNvSpPr/>
            <p:nvPr/>
          </p:nvSpPr>
          <p:spPr>
            <a:xfrm>
              <a:off x="1475087" y="4748221"/>
              <a:ext cx="742412" cy="243073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 b="1" dirty="0">
                  <a:latin typeface="SansSerif" panose="00000400000000000000" pitchFamily="2" charset="2"/>
                </a:rPr>
                <a:t>T + 1 seconds: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 b="1" dirty="0">
                  <a:latin typeface="SansSerif" panose="00000400000000000000" pitchFamily="2" charset="2"/>
                </a:rPr>
                <a:t>LED On</a:t>
              </a:r>
            </a:p>
          </p:txBody>
        </p:sp>
        <p:sp>
          <p:nvSpPr>
            <p:cNvPr id="10" name="Google Shape;203;p25">
              <a:extLst>
                <a:ext uri="{FF2B5EF4-FFF2-40B4-BE49-F238E27FC236}">
                  <a16:creationId xmlns:a16="http://schemas.microsoft.com/office/drawing/2014/main" id="{1F4C3586-7EB6-49E1-8D8D-D25983E5C399}"/>
                </a:ext>
              </a:extLst>
            </p:cNvPr>
            <p:cNvSpPr/>
            <p:nvPr/>
          </p:nvSpPr>
          <p:spPr>
            <a:xfrm>
              <a:off x="2232882" y="4748221"/>
              <a:ext cx="743367" cy="243073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 b="1" dirty="0">
                  <a:latin typeface="SansSerif" panose="00000400000000000000" pitchFamily="2" charset="2"/>
                </a:rPr>
                <a:t>T + 2 seconds: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 b="1" dirty="0">
                  <a:latin typeface="SansSerif" panose="00000400000000000000" pitchFamily="2" charset="2"/>
                </a:rPr>
                <a:t>LED Off</a:t>
              </a:r>
            </a:p>
          </p:txBody>
        </p:sp>
        <p:sp>
          <p:nvSpPr>
            <p:cNvPr id="11" name="Google Shape;204;p25">
              <a:extLst>
                <a:ext uri="{FF2B5EF4-FFF2-40B4-BE49-F238E27FC236}">
                  <a16:creationId xmlns:a16="http://schemas.microsoft.com/office/drawing/2014/main" id="{0A6191AE-28D7-44F0-8C34-B8D7554BA3DE}"/>
                </a:ext>
              </a:extLst>
            </p:cNvPr>
            <p:cNvSpPr/>
            <p:nvPr/>
          </p:nvSpPr>
          <p:spPr>
            <a:xfrm>
              <a:off x="2993699" y="4748221"/>
              <a:ext cx="743403" cy="243073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 b="1" dirty="0">
                  <a:latin typeface="SansSerif" panose="00000400000000000000" pitchFamily="2" charset="2"/>
                </a:rPr>
                <a:t>T + 3 seconds: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 b="1" dirty="0">
                  <a:latin typeface="SansSerif" panose="00000400000000000000" pitchFamily="2" charset="2"/>
                </a:rPr>
                <a:t>LED On</a:t>
              </a:r>
            </a:p>
          </p:txBody>
        </p:sp>
        <p:sp>
          <p:nvSpPr>
            <p:cNvPr id="12" name="Google Shape;189;p25">
              <a:extLst>
                <a:ext uri="{FF2B5EF4-FFF2-40B4-BE49-F238E27FC236}">
                  <a16:creationId xmlns:a16="http://schemas.microsoft.com/office/drawing/2014/main" id="{148FCEEA-DE41-45B7-A7C7-8B9FC8674F3D}"/>
                </a:ext>
              </a:extLst>
            </p:cNvPr>
            <p:cNvSpPr/>
            <p:nvPr/>
          </p:nvSpPr>
          <p:spPr>
            <a:xfrm>
              <a:off x="714558" y="3433768"/>
              <a:ext cx="743367" cy="1307555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2;p25">
              <a:extLst>
                <a:ext uri="{FF2B5EF4-FFF2-40B4-BE49-F238E27FC236}">
                  <a16:creationId xmlns:a16="http://schemas.microsoft.com/office/drawing/2014/main" id="{6B7C8140-7A11-4256-9B5A-E386D8943567}"/>
                </a:ext>
              </a:extLst>
            </p:cNvPr>
            <p:cNvSpPr/>
            <p:nvPr/>
          </p:nvSpPr>
          <p:spPr>
            <a:xfrm>
              <a:off x="715421" y="4747423"/>
              <a:ext cx="742412" cy="243072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 b="1" dirty="0">
                  <a:latin typeface="SansSerif" panose="00000400000000000000" pitchFamily="2" charset="2"/>
                </a:rPr>
                <a:t>T + 0 seconds: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 b="1" dirty="0">
                  <a:latin typeface="SansSerif" panose="00000400000000000000" pitchFamily="2" charset="2"/>
                </a:rPr>
                <a:t>LED Off</a:t>
              </a:r>
              <a:endParaRPr sz="600" b="1" dirty="0">
                <a:latin typeface="SansSerif" panose="00000400000000000000" pitchFamily="2" charset="2"/>
              </a:endParaRPr>
            </a:p>
          </p:txBody>
        </p:sp>
        <p:sp>
          <p:nvSpPr>
            <p:cNvPr id="14" name="Google Shape;189;p25">
              <a:extLst>
                <a:ext uri="{FF2B5EF4-FFF2-40B4-BE49-F238E27FC236}">
                  <a16:creationId xmlns:a16="http://schemas.microsoft.com/office/drawing/2014/main" id="{156FD322-464E-4B9F-98C1-7952744C88B6}"/>
                </a:ext>
              </a:extLst>
            </p:cNvPr>
            <p:cNvSpPr/>
            <p:nvPr/>
          </p:nvSpPr>
          <p:spPr>
            <a:xfrm>
              <a:off x="3754677" y="3434566"/>
              <a:ext cx="743366" cy="1307555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2;p25">
              <a:extLst>
                <a:ext uri="{FF2B5EF4-FFF2-40B4-BE49-F238E27FC236}">
                  <a16:creationId xmlns:a16="http://schemas.microsoft.com/office/drawing/2014/main" id="{CFE09AA6-0675-488A-ADF9-E8155EF69F4D}"/>
                </a:ext>
              </a:extLst>
            </p:cNvPr>
            <p:cNvSpPr/>
            <p:nvPr/>
          </p:nvSpPr>
          <p:spPr>
            <a:xfrm>
              <a:off x="3755445" y="4748221"/>
              <a:ext cx="742411" cy="243073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rgbClr val="B6D7A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 b="1" dirty="0">
                  <a:latin typeface="SansSerif" panose="00000400000000000000" pitchFamily="2" charset="2"/>
                </a:rPr>
                <a:t>T + 4 seconds: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 b="1" dirty="0">
                  <a:latin typeface="SansSerif" panose="00000400000000000000" pitchFamily="2" charset="2"/>
                </a:rPr>
                <a:t>LED Off</a:t>
              </a:r>
            </a:p>
          </p:txBody>
        </p:sp>
        <p:pic>
          <p:nvPicPr>
            <p:cNvPr id="16" name="Picture 15" descr="A view of earth from space&#10;&#10;Description automatically generated with medium confidence">
              <a:extLst>
                <a:ext uri="{FF2B5EF4-FFF2-40B4-BE49-F238E27FC236}">
                  <a16:creationId xmlns:a16="http://schemas.microsoft.com/office/drawing/2014/main" id="{593428F7-A769-441C-B37C-9F66A77E2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07" b="91163" l="985" r="97660">
                          <a14:foregroundMark x1="6527" y1="68837" x2="6527" y2="68837"/>
                          <a14:foregroundMark x1="7635" y1="62791" x2="2094" y2="55349"/>
                          <a14:foregroundMark x1="1355" y1="91163" x2="9975" y2="82791"/>
                          <a14:foregroundMark x1="14409" y1="91163" x2="20690" y2="89767"/>
                          <a14:foregroundMark x1="58990" y1="76279" x2="66010" y2="74419"/>
                          <a14:foregroundMark x1="66010" y1="74419" x2="67611" y2="74419"/>
                          <a14:foregroundMark x1="81034" y1="72093" x2="89409" y2="65116"/>
                          <a14:foregroundMark x1="92365" y1="76279" x2="96552" y2="78605"/>
                          <a14:foregroundMark x1="96552" y1="80465" x2="97906" y2="85581"/>
                          <a14:foregroundMark x1="1232" y1="42791" x2="1232" y2="42791"/>
                          <a14:foregroundMark x1="985" y1="44186" x2="985" y2="44186"/>
                          <a14:foregroundMark x1="12069" y1="36744" x2="12069" y2="36744"/>
                          <a14:foregroundMark x1="10961" y1="38605" x2="10961" y2="38605"/>
                          <a14:foregroundMark x1="11207" y1="36744" x2="10837" y2="38605"/>
                          <a14:foregroundMark x1="40271" y1="27442" x2="40271" y2="27442"/>
                          <a14:foregroundMark x1="38177" y1="28372" x2="38177" y2="28372"/>
                          <a14:foregroundMark x1="37069" y1="28372" x2="37069" y2="28372"/>
                          <a14:foregroundMark x1="36207" y1="27442" x2="36946" y2="2651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4594" y="4432166"/>
              <a:ext cx="3750780" cy="309217"/>
            </a:xfrm>
            <a:prstGeom prst="rect">
              <a:avLst/>
            </a:prstGeom>
          </p:spPr>
        </p:pic>
        <p:pic>
          <p:nvPicPr>
            <p:cNvPr id="94" name="Google Shape;183;p25">
              <a:extLst>
                <a:ext uri="{FF2B5EF4-FFF2-40B4-BE49-F238E27FC236}">
                  <a16:creationId xmlns:a16="http://schemas.microsoft.com/office/drawing/2014/main" id="{103AC05E-4B3E-462A-A303-853FC9A1BBEC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3656702" y="3696661"/>
              <a:ext cx="828235" cy="817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F5C3B55-FFD1-4721-9E05-F60AEA42C6A7}"/>
                </a:ext>
              </a:extLst>
            </p:cNvPr>
            <p:cNvSpPr/>
            <p:nvPr/>
          </p:nvSpPr>
          <p:spPr>
            <a:xfrm rot="1555895">
              <a:off x="4365888" y="4091774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2022E06-5705-4BEF-9573-C6494EAFB0B6}"/>
                </a:ext>
              </a:extLst>
            </p:cNvPr>
            <p:cNvSpPr/>
            <p:nvPr/>
          </p:nvSpPr>
          <p:spPr>
            <a:xfrm rot="1555895">
              <a:off x="4348597" y="4163902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88E2210-12F3-43ED-98A8-1FAF3FFDC197}"/>
                </a:ext>
              </a:extLst>
            </p:cNvPr>
            <p:cNvSpPr/>
            <p:nvPr/>
          </p:nvSpPr>
          <p:spPr>
            <a:xfrm rot="1555895">
              <a:off x="4339952" y="401683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5120B78-6B88-47EE-8606-725508A484AC}"/>
                </a:ext>
              </a:extLst>
            </p:cNvPr>
            <p:cNvSpPr/>
            <p:nvPr/>
          </p:nvSpPr>
          <p:spPr>
            <a:xfrm rot="1555895">
              <a:off x="4322661" y="4096972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E0B6B23B-9CB3-46FA-951D-B72492E4D5D5}"/>
                </a:ext>
              </a:extLst>
            </p:cNvPr>
            <p:cNvSpPr/>
            <p:nvPr/>
          </p:nvSpPr>
          <p:spPr>
            <a:xfrm rot="5400000">
              <a:off x="4305255" y="410693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3DFEF5E-EF72-4959-8A4F-48530D31A8D0}"/>
                </a:ext>
              </a:extLst>
            </p:cNvPr>
            <p:cNvSpPr/>
            <p:nvPr/>
          </p:nvSpPr>
          <p:spPr>
            <a:xfrm rot="5400000">
              <a:off x="4214565" y="410693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CC79D5E-20D2-465E-9DF3-2B2CE77E3671}"/>
                </a:ext>
              </a:extLst>
            </p:cNvPr>
            <p:cNvSpPr/>
            <p:nvPr/>
          </p:nvSpPr>
          <p:spPr>
            <a:xfrm rot="5400000">
              <a:off x="4105519" y="410727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5BA0898-7E1A-4AEB-B16F-A0A5151B555F}"/>
                </a:ext>
              </a:extLst>
            </p:cNvPr>
            <p:cNvSpPr/>
            <p:nvPr/>
          </p:nvSpPr>
          <p:spPr>
            <a:xfrm rot="5400000">
              <a:off x="4006914" y="410693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492450A-0C63-4D2B-AA36-D92D15116847}"/>
                </a:ext>
              </a:extLst>
            </p:cNvPr>
            <p:cNvSpPr/>
            <p:nvPr/>
          </p:nvSpPr>
          <p:spPr>
            <a:xfrm rot="5400000">
              <a:off x="3898433" y="410693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1A39D80-4102-42A0-B778-0E2C3426B126}"/>
                </a:ext>
              </a:extLst>
            </p:cNvPr>
            <p:cNvSpPr/>
            <p:nvPr/>
          </p:nvSpPr>
          <p:spPr>
            <a:xfrm rot="5400000">
              <a:off x="4239730" y="419677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A8E61918-A7C4-4845-AFE0-6773E2391C7A}"/>
                </a:ext>
              </a:extLst>
            </p:cNvPr>
            <p:cNvSpPr/>
            <p:nvPr/>
          </p:nvSpPr>
          <p:spPr>
            <a:xfrm rot="5400000">
              <a:off x="4130684" y="419711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43600D0-BD38-482C-8EC5-95006A3B594E}"/>
                </a:ext>
              </a:extLst>
            </p:cNvPr>
            <p:cNvSpPr/>
            <p:nvPr/>
          </p:nvSpPr>
          <p:spPr>
            <a:xfrm rot="5400000">
              <a:off x="4032079" y="419677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56A6145-B787-4059-B4D9-38D1DC85FB6D}"/>
                </a:ext>
              </a:extLst>
            </p:cNvPr>
            <p:cNvSpPr/>
            <p:nvPr/>
          </p:nvSpPr>
          <p:spPr>
            <a:xfrm rot="5400000">
              <a:off x="3923598" y="419677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450408C-05AF-4C2E-9EFE-E5D52755B601}"/>
                </a:ext>
              </a:extLst>
            </p:cNvPr>
            <p:cNvSpPr/>
            <p:nvPr/>
          </p:nvSpPr>
          <p:spPr>
            <a:xfrm rot="5400000">
              <a:off x="4216557" y="4092543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0A91A4F-4C81-4213-88EA-406A8A918A13}"/>
                </a:ext>
              </a:extLst>
            </p:cNvPr>
            <p:cNvSpPr/>
            <p:nvPr/>
          </p:nvSpPr>
          <p:spPr>
            <a:xfrm rot="5400000">
              <a:off x="4107511" y="4092883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1428760-E4DA-4391-94CA-E716E467DC89}"/>
                </a:ext>
              </a:extLst>
            </p:cNvPr>
            <p:cNvSpPr/>
            <p:nvPr/>
          </p:nvSpPr>
          <p:spPr>
            <a:xfrm rot="5400000">
              <a:off x="4239038" y="3996059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0C962EB-D9E6-4549-99A9-03944BE24ABC}"/>
                </a:ext>
              </a:extLst>
            </p:cNvPr>
            <p:cNvSpPr/>
            <p:nvPr/>
          </p:nvSpPr>
          <p:spPr>
            <a:xfrm rot="5400000">
              <a:off x="4129993" y="3996399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Google Shape;183;p25">
              <a:extLst>
                <a:ext uri="{FF2B5EF4-FFF2-40B4-BE49-F238E27FC236}">
                  <a16:creationId xmlns:a16="http://schemas.microsoft.com/office/drawing/2014/main" id="{15C6F639-C8CE-46C2-B61C-237A25BA9CBD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0536" y="3676006"/>
              <a:ext cx="828235" cy="817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408A497-AC7B-4A90-B1FB-8714E352BCC4}"/>
                </a:ext>
              </a:extLst>
            </p:cNvPr>
            <p:cNvSpPr/>
            <p:nvPr/>
          </p:nvSpPr>
          <p:spPr>
            <a:xfrm rot="17755895">
              <a:off x="1113921" y="3775714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CD84C41-EA4F-4CE3-8231-0E2F3C5CFC73}"/>
                </a:ext>
              </a:extLst>
            </p:cNvPr>
            <p:cNvSpPr/>
            <p:nvPr/>
          </p:nvSpPr>
          <p:spPr>
            <a:xfrm rot="17755895">
              <a:off x="1186049" y="3793005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DBC2177-5FBF-4CA0-BB96-7CC7D8B43D5A}"/>
                </a:ext>
              </a:extLst>
            </p:cNvPr>
            <p:cNvSpPr/>
            <p:nvPr/>
          </p:nvSpPr>
          <p:spPr>
            <a:xfrm rot="17755895">
              <a:off x="1038983" y="3801650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0958A31-FE8D-4840-8CB1-6774E5B5EF0D}"/>
                </a:ext>
              </a:extLst>
            </p:cNvPr>
            <p:cNvSpPr/>
            <p:nvPr/>
          </p:nvSpPr>
          <p:spPr>
            <a:xfrm rot="17755895">
              <a:off x="1119119" y="3818941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DB68F328-0394-4C11-B1F9-6E7B81473B42}"/>
                </a:ext>
              </a:extLst>
            </p:cNvPr>
            <p:cNvSpPr/>
            <p:nvPr/>
          </p:nvSpPr>
          <p:spPr>
            <a:xfrm>
              <a:off x="1129083" y="3836347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E690513C-C1CA-4B1D-9D0F-EAB048615F88}"/>
                </a:ext>
              </a:extLst>
            </p:cNvPr>
            <p:cNvSpPr/>
            <p:nvPr/>
          </p:nvSpPr>
          <p:spPr>
            <a:xfrm>
              <a:off x="1129083" y="3927037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24E6F67-E1B0-4392-B1EB-0FA6CBEF3E3C}"/>
                </a:ext>
              </a:extLst>
            </p:cNvPr>
            <p:cNvSpPr/>
            <p:nvPr/>
          </p:nvSpPr>
          <p:spPr>
            <a:xfrm>
              <a:off x="1129423" y="4036083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6883E86-20FE-4C74-B0C3-BC8266128A62}"/>
                </a:ext>
              </a:extLst>
            </p:cNvPr>
            <p:cNvSpPr/>
            <p:nvPr/>
          </p:nvSpPr>
          <p:spPr>
            <a:xfrm>
              <a:off x="1129083" y="4134688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5FCB1C1-EE06-4D85-B8CB-6194CC5AD946}"/>
                </a:ext>
              </a:extLst>
            </p:cNvPr>
            <p:cNvSpPr/>
            <p:nvPr/>
          </p:nvSpPr>
          <p:spPr>
            <a:xfrm>
              <a:off x="1129083" y="4243169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E7DFB09-2DCF-4469-AB3A-8BB5AB2F88BA}"/>
                </a:ext>
              </a:extLst>
            </p:cNvPr>
            <p:cNvSpPr/>
            <p:nvPr/>
          </p:nvSpPr>
          <p:spPr>
            <a:xfrm>
              <a:off x="1218923" y="3901873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1EEF4708-D804-49C8-8B6C-ECE6D6A4618B}"/>
                </a:ext>
              </a:extLst>
            </p:cNvPr>
            <p:cNvSpPr/>
            <p:nvPr/>
          </p:nvSpPr>
          <p:spPr>
            <a:xfrm>
              <a:off x="1219263" y="4010918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4BF6517-FED4-4C66-8403-7B689EA3A554}"/>
                </a:ext>
              </a:extLst>
            </p:cNvPr>
            <p:cNvSpPr/>
            <p:nvPr/>
          </p:nvSpPr>
          <p:spPr>
            <a:xfrm>
              <a:off x="1218923" y="4109523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CF09D75-CE8A-4F1E-B975-F63457B23458}"/>
                </a:ext>
              </a:extLst>
            </p:cNvPr>
            <p:cNvSpPr/>
            <p:nvPr/>
          </p:nvSpPr>
          <p:spPr>
            <a:xfrm>
              <a:off x="1218923" y="4218004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3EFD5C7-4446-4D3D-8D1E-08C277224B76}"/>
                </a:ext>
              </a:extLst>
            </p:cNvPr>
            <p:cNvSpPr/>
            <p:nvPr/>
          </p:nvSpPr>
          <p:spPr>
            <a:xfrm>
              <a:off x="1114690" y="392504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734C015-741E-427C-BBF3-740025CE89AD}"/>
                </a:ext>
              </a:extLst>
            </p:cNvPr>
            <p:cNvSpPr/>
            <p:nvPr/>
          </p:nvSpPr>
          <p:spPr>
            <a:xfrm>
              <a:off x="1115029" y="4034091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A40985B-6926-4CB4-AA13-169CA13E0CBB}"/>
                </a:ext>
              </a:extLst>
            </p:cNvPr>
            <p:cNvSpPr/>
            <p:nvPr/>
          </p:nvSpPr>
          <p:spPr>
            <a:xfrm>
              <a:off x="1018206" y="3902564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C2EB097-4E83-4A53-817A-1D8D025D559A}"/>
                </a:ext>
              </a:extLst>
            </p:cNvPr>
            <p:cNvSpPr/>
            <p:nvPr/>
          </p:nvSpPr>
          <p:spPr>
            <a:xfrm>
              <a:off x="1018546" y="4011610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Google Shape;183;p25">
              <a:extLst>
                <a:ext uri="{FF2B5EF4-FFF2-40B4-BE49-F238E27FC236}">
                  <a16:creationId xmlns:a16="http://schemas.microsoft.com/office/drawing/2014/main" id="{6A7A6F3F-F401-48DA-BAC4-4A00A9667499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667849">
              <a:off x="2054094" y="3640112"/>
              <a:ext cx="828235" cy="817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145DE36-C3BD-46EC-8170-0CA7159B86CA}"/>
                </a:ext>
              </a:extLst>
            </p:cNvPr>
            <p:cNvSpPr/>
            <p:nvPr/>
          </p:nvSpPr>
          <p:spPr>
            <a:xfrm rot="20423744">
              <a:off x="2669529" y="3822245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630EC8D-12C9-4BA4-AEAA-1F5AB3597225}"/>
                </a:ext>
              </a:extLst>
            </p:cNvPr>
            <p:cNvSpPr/>
            <p:nvPr/>
          </p:nvSpPr>
          <p:spPr>
            <a:xfrm rot="20423744">
              <a:off x="2708894" y="3885109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C80E7E6-2262-4968-A54C-0AB362B1F622}"/>
                </a:ext>
              </a:extLst>
            </p:cNvPr>
            <p:cNvSpPr/>
            <p:nvPr/>
          </p:nvSpPr>
          <p:spPr>
            <a:xfrm rot="20423744">
              <a:off x="2597879" y="3788264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2764469-30B4-4514-8D33-D5F9DB1C7652}"/>
                </a:ext>
              </a:extLst>
            </p:cNvPr>
            <p:cNvSpPr/>
            <p:nvPr/>
          </p:nvSpPr>
          <p:spPr>
            <a:xfrm rot="20423744">
              <a:off x="2642959" y="3856737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406D65F-B302-4F0C-86FF-F94D8C2CF85C}"/>
                </a:ext>
              </a:extLst>
            </p:cNvPr>
            <p:cNvSpPr/>
            <p:nvPr/>
          </p:nvSpPr>
          <p:spPr>
            <a:xfrm rot="2667849">
              <a:off x="2637878" y="3876139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5D622AC-75B2-4DC9-9413-0499F2D6C82C}"/>
                </a:ext>
              </a:extLst>
            </p:cNvPr>
            <p:cNvSpPr/>
            <p:nvPr/>
          </p:nvSpPr>
          <p:spPr>
            <a:xfrm rot="2667849">
              <a:off x="2574353" y="3940863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1D4FD40-7C3B-44D8-AAC2-2F153CFF1523}"/>
                </a:ext>
              </a:extLst>
            </p:cNvPr>
            <p:cNvSpPr/>
            <p:nvPr/>
          </p:nvSpPr>
          <p:spPr>
            <a:xfrm rot="2667849">
              <a:off x="2498213" y="401892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07CA441-B6DA-42B2-9122-652A440238AF}"/>
                </a:ext>
              </a:extLst>
            </p:cNvPr>
            <p:cNvSpPr/>
            <p:nvPr/>
          </p:nvSpPr>
          <p:spPr>
            <a:xfrm rot="2667849">
              <a:off x="2428901" y="4089061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18DF3EB-35B2-4325-A177-E59649219051}"/>
                </a:ext>
              </a:extLst>
            </p:cNvPr>
            <p:cNvSpPr/>
            <p:nvPr/>
          </p:nvSpPr>
          <p:spPr>
            <a:xfrm rot="2667849">
              <a:off x="2352915" y="4166483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6E75B35-E598-4E73-B31E-49722820507A}"/>
                </a:ext>
              </a:extLst>
            </p:cNvPr>
            <p:cNvSpPr/>
            <p:nvPr/>
          </p:nvSpPr>
          <p:spPr>
            <a:xfrm rot="2667849">
              <a:off x="2656098" y="3985833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3F9136B-4AB3-420D-B186-3ADE7227DA16}"/>
                </a:ext>
              </a:extLst>
            </p:cNvPr>
            <p:cNvSpPr/>
            <p:nvPr/>
          </p:nvSpPr>
          <p:spPr>
            <a:xfrm rot="2667849">
              <a:off x="2579959" y="4063896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981BC82-3439-46A1-8777-4E9A5016F4AD}"/>
                </a:ext>
              </a:extLst>
            </p:cNvPr>
            <p:cNvSpPr/>
            <p:nvPr/>
          </p:nvSpPr>
          <p:spPr>
            <a:xfrm rot="2667849">
              <a:off x="2510646" y="4134031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46DC480-CEDC-4E7D-B985-4488C79067EC}"/>
                </a:ext>
              </a:extLst>
            </p:cNvPr>
            <p:cNvSpPr/>
            <p:nvPr/>
          </p:nvSpPr>
          <p:spPr>
            <a:xfrm rot="2667849">
              <a:off x="2434660" y="4211453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A059751-4F35-462F-A5EC-E9565E75874A}"/>
                </a:ext>
              </a:extLst>
            </p:cNvPr>
            <p:cNvSpPr/>
            <p:nvPr/>
          </p:nvSpPr>
          <p:spPr>
            <a:xfrm rot="2667849">
              <a:off x="2565476" y="3929360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4B44571-7251-42A3-B9A6-4DBC95E750B2}"/>
                </a:ext>
              </a:extLst>
            </p:cNvPr>
            <p:cNvSpPr/>
            <p:nvPr/>
          </p:nvSpPr>
          <p:spPr>
            <a:xfrm rot="2667849">
              <a:off x="2489336" y="4007422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4B83434-9550-453B-8CB9-7E39236C02FE}"/>
                </a:ext>
              </a:extLst>
            </p:cNvPr>
            <p:cNvSpPr/>
            <p:nvPr/>
          </p:nvSpPr>
          <p:spPr>
            <a:xfrm rot="2667849">
              <a:off x="2512364" y="3845732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79A547-10DE-4DFA-BCDD-B2812E852322}"/>
                </a:ext>
              </a:extLst>
            </p:cNvPr>
            <p:cNvSpPr/>
            <p:nvPr/>
          </p:nvSpPr>
          <p:spPr>
            <a:xfrm rot="2667849">
              <a:off x="2436225" y="3923795"/>
              <a:ext cx="11069" cy="16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Google Shape;183;p25">
              <a:extLst>
                <a:ext uri="{FF2B5EF4-FFF2-40B4-BE49-F238E27FC236}">
                  <a16:creationId xmlns:a16="http://schemas.microsoft.com/office/drawing/2014/main" id="{0C4072A3-5CE0-4F7D-ADF6-DC82A505CA91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68171">
              <a:off x="1360020" y="3660768"/>
              <a:ext cx="828235" cy="817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FE4EBAA-BC2A-4E47-9246-15FFAAA459F3}"/>
                </a:ext>
              </a:extLst>
            </p:cNvPr>
            <p:cNvSpPr/>
            <p:nvPr/>
          </p:nvSpPr>
          <p:spPr>
            <a:xfrm rot="18924066">
              <a:off x="1863895" y="3775932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F8AA91B-3B0C-458A-91B7-284EAE8B9ACB}"/>
                </a:ext>
              </a:extLst>
            </p:cNvPr>
            <p:cNvSpPr/>
            <p:nvPr/>
          </p:nvSpPr>
          <p:spPr>
            <a:xfrm rot="18924066">
              <a:off x="1926135" y="3816275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9965B83-9E62-486D-96D5-3852F618A431}"/>
                </a:ext>
              </a:extLst>
            </p:cNvPr>
            <p:cNvSpPr/>
            <p:nvPr/>
          </p:nvSpPr>
          <p:spPr>
            <a:xfrm rot="18924066">
              <a:off x="1784597" y="3775408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7B26075-E601-480B-BBB2-A3B414DB4BD2}"/>
                </a:ext>
              </a:extLst>
            </p:cNvPr>
            <p:cNvSpPr/>
            <p:nvPr/>
          </p:nvSpPr>
          <p:spPr>
            <a:xfrm rot="18924066">
              <a:off x="1854388" y="3818420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E88595B-B853-452C-83E5-C172548B9436}"/>
                </a:ext>
              </a:extLst>
            </p:cNvPr>
            <p:cNvSpPr/>
            <p:nvPr/>
          </p:nvSpPr>
          <p:spPr>
            <a:xfrm rot="1168171">
              <a:off x="1857981" y="3838152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E25D15E-41E7-4DEE-826E-9E4D8072C721}"/>
                </a:ext>
              </a:extLst>
            </p:cNvPr>
            <p:cNvSpPr/>
            <p:nvPr/>
          </p:nvSpPr>
          <p:spPr>
            <a:xfrm rot="1168171">
              <a:off x="1827753" y="3923657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C957BC8-9A66-4BA6-8A61-A5152E9C6432}"/>
                </a:ext>
              </a:extLst>
            </p:cNvPr>
            <p:cNvSpPr/>
            <p:nvPr/>
          </p:nvSpPr>
          <p:spPr>
            <a:xfrm rot="1168171">
              <a:off x="1791728" y="4026580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4B411E0-7514-4551-9355-58FABC19EF23}"/>
                </a:ext>
              </a:extLst>
            </p:cNvPr>
            <p:cNvSpPr/>
            <p:nvPr/>
          </p:nvSpPr>
          <p:spPr>
            <a:xfrm rot="1168171">
              <a:off x="1758542" y="4119433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543EF54-2EE0-4E67-8CB4-3142AB8C1D6E}"/>
                </a:ext>
              </a:extLst>
            </p:cNvPr>
            <p:cNvSpPr/>
            <p:nvPr/>
          </p:nvSpPr>
          <p:spPr>
            <a:xfrm rot="1168171">
              <a:off x="1722385" y="4221711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144186C-FD49-4AA0-940B-BA3A230C6B08}"/>
                </a:ext>
              </a:extLst>
            </p:cNvPr>
            <p:cNvSpPr/>
            <p:nvPr/>
          </p:nvSpPr>
          <p:spPr>
            <a:xfrm rot="1168171">
              <a:off x="1920843" y="3929875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64DBC28-F8F1-4AA9-9EB7-49BA9BC91EF3}"/>
                </a:ext>
              </a:extLst>
            </p:cNvPr>
            <p:cNvSpPr/>
            <p:nvPr/>
          </p:nvSpPr>
          <p:spPr>
            <a:xfrm rot="1168171">
              <a:off x="1884819" y="4032798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B96824E-29EE-4E57-9CC3-B4BDE06B6484}"/>
                </a:ext>
              </a:extLst>
            </p:cNvPr>
            <p:cNvSpPr/>
            <p:nvPr/>
          </p:nvSpPr>
          <p:spPr>
            <a:xfrm rot="1168171">
              <a:off x="1851632" y="4125652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DF7B7B2-69C9-47C2-99CA-EB5E90355CAB}"/>
                </a:ext>
              </a:extLst>
            </p:cNvPr>
            <p:cNvSpPr/>
            <p:nvPr/>
          </p:nvSpPr>
          <p:spPr>
            <a:xfrm rot="1168171">
              <a:off x="1815475" y="4227930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929CEE2-6B2B-4983-9ADC-B326C654CC49}"/>
                </a:ext>
              </a:extLst>
            </p:cNvPr>
            <p:cNvSpPr/>
            <p:nvPr/>
          </p:nvSpPr>
          <p:spPr>
            <a:xfrm rot="1168171">
              <a:off x="1814847" y="3916981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CF59D27-C31B-46B8-86A1-280CA16E792B}"/>
                </a:ext>
              </a:extLst>
            </p:cNvPr>
            <p:cNvSpPr/>
            <p:nvPr/>
          </p:nvSpPr>
          <p:spPr>
            <a:xfrm rot="1168171">
              <a:off x="1778822" y="4019904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FE0B61D-2CDA-49AD-9F4A-EA38A098F413}"/>
                </a:ext>
              </a:extLst>
            </p:cNvPr>
            <p:cNvSpPr/>
            <p:nvPr/>
          </p:nvSpPr>
          <p:spPr>
            <a:xfrm rot="1168171">
              <a:off x="1731374" y="3863627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ABA023E-364C-4568-BE5F-B3F2B1B8F208}"/>
                </a:ext>
              </a:extLst>
            </p:cNvPr>
            <p:cNvSpPr/>
            <p:nvPr/>
          </p:nvSpPr>
          <p:spPr>
            <a:xfrm rot="1168171">
              <a:off x="1695349" y="3966550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oogle Shape;183;p25">
              <a:extLst>
                <a:ext uri="{FF2B5EF4-FFF2-40B4-BE49-F238E27FC236}">
                  <a16:creationId xmlns:a16="http://schemas.microsoft.com/office/drawing/2014/main" id="{6EA683BD-B3C7-4269-9F42-32F7B2DABD55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1" b="89231" l="4141" r="91304">
                          <a14:foregroundMark x1="74534" y1="7385" x2="74534" y2="7385"/>
                          <a14:foregroundMark x1="13043" y1="5231" x2="13043" y2="5231"/>
                          <a14:foregroundMark x1="4141" y1="7077" x2="4141" y2="7077"/>
                          <a14:foregroundMark x1="41615" y1="69846" x2="41615" y2="69846"/>
                          <a14:foregroundMark x1="42236" y1="70462" x2="42236" y2="70462"/>
                          <a14:foregroundMark x1="47205" y1="83077" x2="47205" y2="83077"/>
                          <a14:foregroundMark x1="46170" y1="77846" x2="46170" y2="77846"/>
                          <a14:foregroundMark x1="46998" y1="85538" x2="46998" y2="85538"/>
                          <a14:foregroundMark x1="49482" y1="88308" x2="49482" y2="88308"/>
                          <a14:foregroundMark x1="81573" y1="5846" x2="81573" y2="5846"/>
                          <a14:foregroundMark x1="91304" y1="24923" x2="91304" y2="2492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796535">
              <a:off x="2835596" y="3614038"/>
              <a:ext cx="828235" cy="817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7B28A62-1316-400B-8413-96BDAEEF06D2}"/>
                </a:ext>
              </a:extLst>
            </p:cNvPr>
            <p:cNvSpPr/>
            <p:nvPr/>
          </p:nvSpPr>
          <p:spPr>
            <a:xfrm rot="21552430">
              <a:off x="3514902" y="3874525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069B69-8EDA-491A-A3B7-4B531CB0A606}"/>
                </a:ext>
              </a:extLst>
            </p:cNvPr>
            <p:cNvSpPr/>
            <p:nvPr/>
          </p:nvSpPr>
          <p:spPr>
            <a:xfrm rot="21552430">
              <a:off x="3531892" y="3946724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A616F12-0187-497A-ACF2-67273C76640B}"/>
                </a:ext>
              </a:extLst>
            </p:cNvPr>
            <p:cNvSpPr/>
            <p:nvPr/>
          </p:nvSpPr>
          <p:spPr>
            <a:xfrm rot="21552430">
              <a:off x="3458035" y="3819255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3759F9F-4FBF-4DBD-B754-8FAC8ADACADC}"/>
                </a:ext>
              </a:extLst>
            </p:cNvPr>
            <p:cNvSpPr/>
            <p:nvPr/>
          </p:nvSpPr>
          <p:spPr>
            <a:xfrm rot="21552430">
              <a:off x="3478625" y="3898607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2DC785-8498-40EA-BF94-8CBE916D63B0}"/>
                </a:ext>
              </a:extLst>
            </p:cNvPr>
            <p:cNvSpPr/>
            <p:nvPr/>
          </p:nvSpPr>
          <p:spPr>
            <a:xfrm rot="3796535">
              <a:off x="3467556" y="3915334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FC5016E-BD46-4F73-A0A1-B40383BF1862}"/>
                </a:ext>
              </a:extLst>
            </p:cNvPr>
            <p:cNvSpPr/>
            <p:nvPr/>
          </p:nvSpPr>
          <p:spPr>
            <a:xfrm rot="3796535">
              <a:off x="3386554" y="3956117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A183C96-6B58-4EE6-A007-D0BB3F5DF00E}"/>
                </a:ext>
              </a:extLst>
            </p:cNvPr>
            <p:cNvSpPr/>
            <p:nvPr/>
          </p:nvSpPr>
          <p:spPr>
            <a:xfrm rot="3796535">
              <a:off x="3289310" y="4005459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5DB7523-283B-467A-BC29-09922E1BE00C}"/>
                </a:ext>
              </a:extLst>
            </p:cNvPr>
            <p:cNvSpPr/>
            <p:nvPr/>
          </p:nvSpPr>
          <p:spPr>
            <a:xfrm rot="3796535">
              <a:off x="3201086" y="4049498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353C13B-9ACB-49FE-9628-87187276E473}"/>
                </a:ext>
              </a:extLst>
            </p:cNvPr>
            <p:cNvSpPr/>
            <p:nvPr/>
          </p:nvSpPr>
          <p:spPr>
            <a:xfrm rot="3796535">
              <a:off x="3104195" y="4098282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EED6CE5-C972-48D6-89CD-B4FF3F6E78C7}"/>
                </a:ext>
              </a:extLst>
            </p:cNvPr>
            <p:cNvSpPr/>
            <p:nvPr/>
          </p:nvSpPr>
          <p:spPr>
            <a:xfrm rot="3796535">
              <a:off x="3449431" y="4025044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3729D91-06BF-42B0-8145-FD61FE4443BA}"/>
                </a:ext>
              </a:extLst>
            </p:cNvPr>
            <p:cNvSpPr/>
            <p:nvPr/>
          </p:nvSpPr>
          <p:spPr>
            <a:xfrm rot="3796535">
              <a:off x="3352186" y="4074386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948AB54-90F9-439F-92B2-CFB9013CAAAA}"/>
                </a:ext>
              </a:extLst>
            </p:cNvPr>
            <p:cNvSpPr/>
            <p:nvPr/>
          </p:nvSpPr>
          <p:spPr>
            <a:xfrm rot="3796535">
              <a:off x="3263962" y="4118425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BDBB904-FB07-4647-8D78-25918674E1DD}"/>
                </a:ext>
              </a:extLst>
            </p:cNvPr>
            <p:cNvSpPr/>
            <p:nvPr/>
          </p:nvSpPr>
          <p:spPr>
            <a:xfrm rot="3796535">
              <a:off x="3167073" y="4167208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8B4D7E7-4E15-4F4D-A6AB-173C906F5CCA}"/>
                </a:ext>
              </a:extLst>
            </p:cNvPr>
            <p:cNvSpPr/>
            <p:nvPr/>
          </p:nvSpPr>
          <p:spPr>
            <a:xfrm rot="3796535">
              <a:off x="3381854" y="3942366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2CD9387-26A1-4D1F-B7B6-9A01E9F06E6F}"/>
                </a:ext>
              </a:extLst>
            </p:cNvPr>
            <p:cNvSpPr/>
            <p:nvPr/>
          </p:nvSpPr>
          <p:spPr>
            <a:xfrm rot="3796535">
              <a:off x="3284610" y="3991709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9FAFB50-EA47-4BA2-9C58-20A45EC87620}"/>
                </a:ext>
              </a:extLst>
            </p:cNvPr>
            <p:cNvSpPr/>
            <p:nvPr/>
          </p:nvSpPr>
          <p:spPr>
            <a:xfrm rot="3796535">
              <a:off x="3358544" y="3846074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EC3FBA-DB8E-4AFC-A3C6-C5F024C74E9C}"/>
                </a:ext>
              </a:extLst>
            </p:cNvPr>
            <p:cNvSpPr/>
            <p:nvPr/>
          </p:nvSpPr>
          <p:spPr>
            <a:xfrm rot="3796535">
              <a:off x="3261272" y="3895426"/>
              <a:ext cx="11069" cy="16777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76200">
                <a:srgbClr val="92D050">
                  <a:alpha val="30000"/>
                </a:srgb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4A9F441-838A-4472-997F-59444D83FA59}"/>
              </a:ext>
            </a:extLst>
          </p:cNvPr>
          <p:cNvSpPr txBox="1"/>
          <p:nvPr/>
        </p:nvSpPr>
        <p:spPr>
          <a:xfrm>
            <a:off x="4556478" y="4576411"/>
            <a:ext cx="3603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latin typeface="SansSerif" panose="00000400000000000000" pitchFamily="2" charset="2"/>
              </a:rPr>
              <a:t>Figure: Chaser CubeSat in "Searching" mode, executing a manual spin with blink frequency of 1 Hz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 txBox="1">
            <a:spLocks noGrp="1"/>
          </p:cNvSpPr>
          <p:nvPr>
            <p:ph type="title"/>
          </p:nvPr>
        </p:nvSpPr>
        <p:spPr>
          <a:xfrm>
            <a:off x="457200" y="816906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ansSerif" panose="00000400000000000000" pitchFamily="2" charset="2"/>
              </a:rPr>
              <a:t>Phase 2: Soft Capture</a:t>
            </a:r>
            <a:endParaRPr dirty="0">
              <a:latin typeface="SansSerif" panose="00000400000000000000" pitchFamily="2" charset="2"/>
            </a:endParaRPr>
          </a:p>
        </p:txBody>
      </p:sp>
      <p:sp>
        <p:nvSpPr>
          <p:cNvPr id="221" name="Google Shape;221;p27"/>
          <p:cNvSpPr txBox="1">
            <a:spLocks noGrp="1"/>
          </p:cNvSpPr>
          <p:nvPr>
            <p:ph type="body" idx="1"/>
          </p:nvPr>
        </p:nvSpPr>
        <p:spPr>
          <a:xfrm>
            <a:off x="53438" y="1360414"/>
            <a:ext cx="4669792" cy="313763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rtl="0">
              <a:spcBef>
                <a:spcPts val="56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>
                <a:latin typeface="SansSerif" panose="00000400000000000000" pitchFamily="2" charset="2"/>
              </a:rPr>
              <a:t>Correct for minor misalignments in attitude and orientations using geometry</a:t>
            </a:r>
            <a:endParaRPr sz="2000" dirty="0">
              <a:latin typeface="SansSerif" panose="00000400000000000000" pitchFamily="2" charset="2"/>
            </a:endParaRPr>
          </a:p>
          <a:p>
            <a:pPr marL="457200" lvl="0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>
                <a:latin typeface="SansSerif" panose="00000400000000000000" pitchFamily="2" charset="2"/>
              </a:rPr>
              <a:t>Use of Electromagnetic force/ tether in addition to thrusters if necessary</a:t>
            </a:r>
            <a:endParaRPr sz="2000" dirty="0">
              <a:latin typeface="SansSerif" panose="00000400000000000000" pitchFamily="2" charset="2"/>
            </a:endParaRPr>
          </a:p>
          <a:p>
            <a:pPr marL="457200" lvl="0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>
                <a:latin typeface="SansSerif" panose="00000400000000000000" pitchFamily="2" charset="2"/>
              </a:rPr>
              <a:t>Sharp tips may be damaged if inserted incorrectly  at high velocities </a:t>
            </a:r>
            <a:endParaRPr sz="2000" dirty="0">
              <a:latin typeface="SansSerif" panose="00000400000000000000" pitchFamily="2" charset="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4716FDA-231B-44F1-AA20-9FC156BCD17E}"/>
              </a:ext>
            </a:extLst>
          </p:cNvPr>
          <p:cNvGrpSpPr/>
          <p:nvPr/>
        </p:nvGrpSpPr>
        <p:grpSpPr>
          <a:xfrm>
            <a:off x="5055034" y="1494881"/>
            <a:ext cx="4018672" cy="2373313"/>
            <a:chOff x="4152925" y="1857270"/>
            <a:chExt cx="4947675" cy="2921956"/>
          </a:xfrm>
        </p:grpSpPr>
        <p:pic>
          <p:nvPicPr>
            <p:cNvPr id="222" name="Google Shape;22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36503" y="2955711"/>
              <a:ext cx="2995901" cy="713942"/>
            </a:xfrm>
            <a:prstGeom prst="rect">
              <a:avLst/>
            </a:prstGeom>
            <a:noFill/>
            <a:ln w="19050" cap="flat" cmpd="sng">
              <a:solidFill>
                <a:srgbClr val="003399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23" name="Google Shape;223;p27"/>
            <p:cNvPicPr preferRelativeResize="0"/>
            <p:nvPr/>
          </p:nvPicPr>
          <p:blipFill rotWithShape="1">
            <a:blip r:embed="rId4">
              <a:alphaModFix/>
            </a:blip>
            <a:srcRect l="8306" t="7462" r="7786" b="9900"/>
            <a:stretch/>
          </p:blipFill>
          <p:spPr>
            <a:xfrm>
              <a:off x="8223250" y="2884513"/>
              <a:ext cx="861969" cy="856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27"/>
            <p:cNvPicPr preferRelativeResize="0"/>
            <p:nvPr/>
          </p:nvPicPr>
          <p:blipFill rotWithShape="1">
            <a:blip r:embed="rId5">
              <a:alphaModFix/>
            </a:blip>
            <a:srcRect l="8746" t="9567" r="5585" b="13833"/>
            <a:stretch/>
          </p:blipFill>
          <p:spPr>
            <a:xfrm>
              <a:off x="4152925" y="2866387"/>
              <a:ext cx="892725" cy="8925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5" name="Google Shape;225;p27"/>
            <p:cNvGrpSpPr/>
            <p:nvPr/>
          </p:nvGrpSpPr>
          <p:grpSpPr>
            <a:xfrm>
              <a:off x="4168300" y="1857270"/>
              <a:ext cx="4932300" cy="898777"/>
              <a:chOff x="4168300" y="1857270"/>
              <a:chExt cx="4932300" cy="898777"/>
            </a:xfrm>
          </p:grpSpPr>
          <p:pic>
            <p:nvPicPr>
              <p:cNvPr id="226" name="Google Shape;226;p27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136503" y="1857270"/>
                <a:ext cx="2995901" cy="898777"/>
              </a:xfrm>
              <a:prstGeom prst="rect">
                <a:avLst/>
              </a:prstGeom>
              <a:noFill/>
              <a:ln w="19050" cap="flat" cmpd="sng">
                <a:solidFill>
                  <a:srgbClr val="003399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227" name="Google Shape;227;p27"/>
              <p:cNvPicPr preferRelativeResize="0"/>
              <p:nvPr/>
            </p:nvPicPr>
            <p:blipFill rotWithShape="1">
              <a:blip r:embed="rId7">
                <a:alphaModFix/>
              </a:blip>
              <a:srcRect l="6859" t="5222" r="5089" b="11617"/>
              <a:stretch/>
            </p:blipFill>
            <p:spPr>
              <a:xfrm>
                <a:off x="8207875" y="1879562"/>
                <a:ext cx="892725" cy="8542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8" name="Google Shape;228;p27"/>
              <p:cNvPicPr preferRelativeResize="0"/>
              <p:nvPr/>
            </p:nvPicPr>
            <p:blipFill rotWithShape="1">
              <a:blip r:embed="rId8">
                <a:alphaModFix/>
              </a:blip>
              <a:srcRect l="3390" b="3110"/>
              <a:stretch/>
            </p:blipFill>
            <p:spPr>
              <a:xfrm>
                <a:off x="4168300" y="1889903"/>
                <a:ext cx="892725" cy="8335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9" name="Google Shape;229;p27"/>
            <p:cNvPicPr preferRelativeResize="0"/>
            <p:nvPr/>
          </p:nvPicPr>
          <p:blipFill rotWithShape="1">
            <a:blip r:embed="rId9">
              <a:alphaModFix/>
            </a:blip>
            <a:srcRect l="5095" t="6185" r="6134" b="6325"/>
            <a:stretch/>
          </p:blipFill>
          <p:spPr>
            <a:xfrm>
              <a:off x="4168312" y="3869300"/>
              <a:ext cx="892725" cy="9099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136500" y="3869300"/>
              <a:ext cx="2995892" cy="909925"/>
            </a:xfrm>
            <a:prstGeom prst="rect">
              <a:avLst/>
            </a:prstGeom>
            <a:noFill/>
            <a:ln w="19050" cap="flat" cmpd="sng">
              <a:solidFill>
                <a:srgbClr val="003399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31" name="Google Shape;231;p27"/>
            <p:cNvPicPr preferRelativeResize="0"/>
            <p:nvPr/>
          </p:nvPicPr>
          <p:blipFill rotWithShape="1">
            <a:blip r:embed="rId11">
              <a:alphaModFix/>
            </a:blip>
            <a:srcRect l="12421" t="11255" r="7385" b="20115"/>
            <a:stretch/>
          </p:blipFill>
          <p:spPr>
            <a:xfrm>
              <a:off x="8207875" y="3896089"/>
              <a:ext cx="892725" cy="85633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9EC2BA8F-20B0-4907-8384-F513547FFA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67522" y="3980318"/>
            <a:ext cx="965363" cy="11357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478A68C-52CA-4089-9CAD-9E6874C16C2F}"/>
              </a:ext>
            </a:extLst>
          </p:cNvPr>
          <p:cNvSpPr txBox="1"/>
          <p:nvPr/>
        </p:nvSpPr>
        <p:spPr>
          <a:xfrm>
            <a:off x="6120384" y="4083215"/>
            <a:ext cx="2940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latin typeface="SansSerif" panose="00000400000000000000" pitchFamily="2" charset="2"/>
              </a:rPr>
              <a:t>Figure: Cone and Probe geometry designs A (top), B (middle), and C (bottom); Left: Example of the proposed cone and probe mechanism in action, courtesy of [5]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ansSerif" panose="00000400000000000000" pitchFamily="2" charset="2"/>
              </a:rPr>
              <a:t>Phase 3: Hard Capture</a:t>
            </a:r>
            <a:endParaRPr dirty="0">
              <a:latin typeface="SansSerif" panose="00000400000000000000" pitchFamily="2" charset="2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5CFDB35-ACCD-4472-9D1A-1CD2192D874D}"/>
              </a:ext>
            </a:extLst>
          </p:cNvPr>
          <p:cNvGrpSpPr/>
          <p:nvPr/>
        </p:nvGrpSpPr>
        <p:grpSpPr>
          <a:xfrm>
            <a:off x="4050619" y="1555366"/>
            <a:ext cx="4911730" cy="2730884"/>
            <a:chOff x="3733627" y="1869600"/>
            <a:chExt cx="5342700" cy="2970500"/>
          </a:xfrm>
        </p:grpSpPr>
        <p:sp>
          <p:nvSpPr>
            <p:cNvPr id="236" name="Google Shape;236;p28"/>
            <p:cNvSpPr/>
            <p:nvPr/>
          </p:nvSpPr>
          <p:spPr>
            <a:xfrm>
              <a:off x="3733627" y="1869600"/>
              <a:ext cx="5342700" cy="1404300"/>
            </a:xfrm>
            <a:prstGeom prst="rect">
              <a:avLst/>
            </a:prstGeom>
            <a:noFill/>
            <a:ln w="28575" cap="flat" cmpd="sng">
              <a:solidFill>
                <a:srgbClr val="00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8"/>
            <p:cNvSpPr/>
            <p:nvPr/>
          </p:nvSpPr>
          <p:spPr>
            <a:xfrm>
              <a:off x="3733627" y="3435800"/>
              <a:ext cx="5342700" cy="1404300"/>
            </a:xfrm>
            <a:prstGeom prst="rect">
              <a:avLst/>
            </a:prstGeom>
            <a:noFill/>
            <a:ln w="28575" cap="flat" cmpd="sng">
              <a:solidFill>
                <a:srgbClr val="00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39" name="Google Shape;239;p28"/>
            <p:cNvPicPr preferRelativeResize="0"/>
            <p:nvPr/>
          </p:nvPicPr>
          <p:blipFill rotWithShape="1">
            <a:blip r:embed="rId3">
              <a:alphaModFix/>
            </a:blip>
            <a:srcRect t="8524" b="13980"/>
            <a:stretch/>
          </p:blipFill>
          <p:spPr>
            <a:xfrm>
              <a:off x="3755522" y="3475725"/>
              <a:ext cx="3519950" cy="1331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p28"/>
            <p:cNvPicPr preferRelativeResize="0"/>
            <p:nvPr/>
          </p:nvPicPr>
          <p:blipFill rotWithShape="1">
            <a:blip r:embed="rId4">
              <a:alphaModFix/>
            </a:blip>
            <a:srcRect r="2400"/>
            <a:stretch/>
          </p:blipFill>
          <p:spPr>
            <a:xfrm>
              <a:off x="3747642" y="1908345"/>
              <a:ext cx="3576001" cy="1331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8"/>
            <p:cNvSpPr txBox="1"/>
            <p:nvPr/>
          </p:nvSpPr>
          <p:spPr>
            <a:xfrm>
              <a:off x="7385838" y="1908345"/>
              <a:ext cx="1640400" cy="11895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rgbClr val="000514"/>
                  </a:solidFill>
                  <a:latin typeface="SansSerif" panose="00000400000000000000" pitchFamily="2" charset="2"/>
                  <a:ea typeface="Garamond"/>
                  <a:cs typeface="Garamond"/>
                  <a:sym typeface="Garamond"/>
                </a:rPr>
                <a:t>Cylindrical piece made of dried silicon and will expand</a:t>
              </a:r>
              <a:endParaRPr sz="1100" dirty="0">
                <a:solidFill>
                  <a:srgbClr val="000514"/>
                </a:solidFill>
                <a:latin typeface="SansSerif" panose="00000400000000000000" pitchFamily="2" charset="2"/>
                <a:ea typeface="Garamond"/>
                <a:cs typeface="Garamond"/>
                <a:sym typeface="Garamond"/>
              </a:endParaRPr>
            </a:p>
          </p:txBody>
        </p:sp>
        <p:cxnSp>
          <p:nvCxnSpPr>
            <p:cNvPr id="242" name="Google Shape;242;p28"/>
            <p:cNvCxnSpPr>
              <a:cxnSpLocks/>
              <a:stCxn id="241" idx="1"/>
            </p:cNvCxnSpPr>
            <p:nvPr/>
          </p:nvCxnSpPr>
          <p:spPr>
            <a:xfrm flipH="1" flipV="1">
              <a:off x="6669738" y="2501625"/>
              <a:ext cx="716100" cy="1500"/>
            </a:xfrm>
            <a:prstGeom prst="straightConnector1">
              <a:avLst/>
            </a:prstGeom>
            <a:noFill/>
            <a:ln w="28575" cap="flat" cmpd="sng">
              <a:solidFill>
                <a:srgbClr val="FF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43" name="Google Shape;243;p28"/>
            <p:cNvSpPr txBox="1"/>
            <p:nvPr/>
          </p:nvSpPr>
          <p:spPr>
            <a:xfrm>
              <a:off x="7377063" y="3630706"/>
              <a:ext cx="1640400" cy="9372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rgbClr val="000514"/>
                  </a:solidFill>
                  <a:latin typeface="SansSerif" panose="00000400000000000000" pitchFamily="2" charset="2"/>
                  <a:ea typeface="Garamond"/>
                  <a:cs typeface="Garamond"/>
                  <a:sym typeface="Garamond"/>
                </a:rPr>
                <a:t>Shape Memory Alloy (SMA) Segmented Ring</a:t>
              </a:r>
              <a:endParaRPr sz="1100" dirty="0">
                <a:solidFill>
                  <a:srgbClr val="000514"/>
                </a:solidFill>
                <a:latin typeface="SansSerif" panose="00000400000000000000" pitchFamily="2" charset="2"/>
                <a:ea typeface="Garamond"/>
                <a:cs typeface="Garamond"/>
                <a:sym typeface="Garamond"/>
              </a:endParaRPr>
            </a:p>
          </p:txBody>
        </p:sp>
        <p:cxnSp>
          <p:nvCxnSpPr>
            <p:cNvPr id="244" name="Google Shape;244;p28"/>
            <p:cNvCxnSpPr>
              <a:cxnSpLocks/>
              <a:stCxn id="243" idx="1"/>
            </p:cNvCxnSpPr>
            <p:nvPr/>
          </p:nvCxnSpPr>
          <p:spPr>
            <a:xfrm flipH="1" flipV="1">
              <a:off x="5856963" y="4090630"/>
              <a:ext cx="1520100" cy="8700"/>
            </a:xfrm>
            <a:prstGeom prst="straightConnector1">
              <a:avLst/>
            </a:prstGeom>
            <a:noFill/>
            <a:ln w="28575" cap="flat" cmpd="sng">
              <a:solidFill>
                <a:srgbClr val="FF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245" name="Google Shape;245;p28"/>
          <p:cNvSpPr txBox="1">
            <a:spLocks noGrp="1"/>
          </p:cNvSpPr>
          <p:nvPr>
            <p:ph type="body" idx="1"/>
          </p:nvPr>
        </p:nvSpPr>
        <p:spPr>
          <a:xfrm>
            <a:off x="0" y="1421146"/>
            <a:ext cx="3671432" cy="369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spcBef>
                <a:spcPts val="560"/>
              </a:spcBef>
              <a:spcAft>
                <a:spcPts val="0"/>
              </a:spcAft>
              <a:buSzPts val="2000"/>
              <a:buChar char="●"/>
            </a:pPr>
            <a:r>
              <a:rPr lang="en" sz="1800" dirty="0">
                <a:latin typeface="SansSerif" panose="00000400000000000000" pitchFamily="2" charset="2"/>
              </a:rPr>
              <a:t>Trade Study between Friction Locking using expanding materials (dried silicone) and Shape Memory Alloys (SMA)</a:t>
            </a:r>
            <a:endParaRPr sz="1800" dirty="0">
              <a:latin typeface="SansSerif" panose="00000400000000000000" pitchFamily="2" charset="2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1800" dirty="0">
                <a:latin typeface="SansSerif" panose="00000400000000000000" pitchFamily="2" charset="2"/>
              </a:rPr>
              <a:t>Dried Silicone Expands when heated, creating a friction based lock</a:t>
            </a:r>
            <a:endParaRPr sz="1800" dirty="0">
              <a:latin typeface="SansSerif" panose="00000400000000000000" pitchFamily="2" charset="2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1000"/>
              </a:spcAft>
              <a:buSzPts val="2000"/>
              <a:buChar char="●"/>
            </a:pPr>
            <a:r>
              <a:rPr lang="en" sz="1800" dirty="0">
                <a:latin typeface="SansSerif" panose="00000400000000000000" pitchFamily="2" charset="2"/>
              </a:rPr>
              <a:t>SMA contracts into a ring shaped groove (lock and key)</a:t>
            </a:r>
            <a:endParaRPr sz="1800" dirty="0">
              <a:latin typeface="SansSerif" panose="00000400000000000000" pitchFamily="2" charset="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803BF1-4823-44AC-B283-B1E2DD294181}"/>
              </a:ext>
            </a:extLst>
          </p:cNvPr>
          <p:cNvSpPr txBox="1"/>
          <p:nvPr/>
        </p:nvSpPr>
        <p:spPr>
          <a:xfrm>
            <a:off x="4050619" y="4355131"/>
            <a:ext cx="49117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>
                <a:latin typeface="SansSerif" panose="00000400000000000000" pitchFamily="2" charset="2"/>
              </a:rPr>
              <a:t>Figure: Friction Locking (top) and SMA Segmented Ring locking (bottom) designs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ansSerif" panose="00000400000000000000" pitchFamily="2" charset="2"/>
              </a:rPr>
              <a:t>Results</a:t>
            </a:r>
            <a:endParaRPr>
              <a:latin typeface="SansSerif" panose="00000400000000000000" pitchFamily="2" charset="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574D2C-6872-43E0-B9B9-A1946B6FEF87}"/>
              </a:ext>
            </a:extLst>
          </p:cNvPr>
          <p:cNvGrpSpPr/>
          <p:nvPr/>
        </p:nvGrpSpPr>
        <p:grpSpPr>
          <a:xfrm>
            <a:off x="5091960" y="1675970"/>
            <a:ext cx="3087004" cy="2219489"/>
            <a:chOff x="5091960" y="1675970"/>
            <a:chExt cx="3087004" cy="2219489"/>
          </a:xfrm>
        </p:grpSpPr>
        <p:pic>
          <p:nvPicPr>
            <p:cNvPr id="253" name="Google Shape;253;p29"/>
            <p:cNvPicPr preferRelativeResize="0"/>
            <p:nvPr/>
          </p:nvPicPr>
          <p:blipFill rotWithShape="1">
            <a:blip r:embed="rId3">
              <a:alphaModFix/>
            </a:blip>
            <a:srcRect l="22246" t="30074" r="18255" b="38360"/>
            <a:stretch/>
          </p:blipFill>
          <p:spPr>
            <a:xfrm>
              <a:off x="7185003" y="1675970"/>
              <a:ext cx="993961" cy="1114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29"/>
            <p:cNvPicPr preferRelativeResize="0"/>
            <p:nvPr/>
          </p:nvPicPr>
          <p:blipFill rotWithShape="1">
            <a:blip r:embed="rId4">
              <a:alphaModFix/>
            </a:blip>
            <a:srcRect l="14663" t="18847" r="19661" b="48711"/>
            <a:stretch/>
          </p:blipFill>
          <p:spPr>
            <a:xfrm>
              <a:off x="7185004" y="2860036"/>
              <a:ext cx="991278" cy="1035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p29"/>
            <p:cNvPicPr preferRelativeResize="0"/>
            <p:nvPr/>
          </p:nvPicPr>
          <p:blipFill rotWithShape="1">
            <a:blip r:embed="rId5">
              <a:alphaModFix/>
            </a:blip>
            <a:srcRect l="12288" t="24212" r="16534" b="35785"/>
            <a:stretch/>
          </p:blipFill>
          <p:spPr>
            <a:xfrm>
              <a:off x="5091960" y="1675971"/>
              <a:ext cx="991279" cy="11146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 rotWithShape="1">
            <a:blip r:embed="rId6">
              <a:alphaModFix/>
            </a:blip>
            <a:srcRect l="23426" t="14948" r="3135" b="48290"/>
            <a:stretch/>
          </p:blipFill>
          <p:spPr>
            <a:xfrm>
              <a:off x="5091961" y="2840207"/>
              <a:ext cx="991278" cy="1049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2" name="Google Shape;262;p29"/>
            <p:cNvPicPr preferRelativeResize="0"/>
            <p:nvPr/>
          </p:nvPicPr>
          <p:blipFill rotWithShape="1">
            <a:blip r:embed="rId7">
              <a:alphaModFix/>
            </a:blip>
            <a:srcRect l="17203" t="34601" r="31084" b="39510"/>
            <a:stretch/>
          </p:blipFill>
          <p:spPr>
            <a:xfrm>
              <a:off x="6138481" y="2840207"/>
              <a:ext cx="991278" cy="1049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9"/>
            <p:cNvPicPr preferRelativeResize="0"/>
            <p:nvPr/>
          </p:nvPicPr>
          <p:blipFill rotWithShape="1">
            <a:blip r:embed="rId8">
              <a:alphaModFix/>
            </a:blip>
            <a:srcRect l="10309" t="18368" r="10972" b="36118"/>
            <a:stretch/>
          </p:blipFill>
          <p:spPr>
            <a:xfrm>
              <a:off x="6138482" y="1675971"/>
              <a:ext cx="991278" cy="11146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6" name="Google Shape;266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7507" y="1579530"/>
            <a:ext cx="3207664" cy="254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9"/>
          <p:cNvSpPr txBox="1">
            <a:spLocks noGrp="1"/>
          </p:cNvSpPr>
          <p:nvPr>
            <p:ph type="body" idx="1"/>
          </p:nvPr>
        </p:nvSpPr>
        <p:spPr>
          <a:xfrm>
            <a:off x="733663" y="4112913"/>
            <a:ext cx="3295352" cy="78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560"/>
              </a:spcBef>
              <a:spcAft>
                <a:spcPts val="1000"/>
              </a:spcAft>
              <a:buNone/>
            </a:pPr>
            <a:r>
              <a:rPr lang="en" sz="1800" b="0" i="1" dirty="0">
                <a:latin typeface="SansSerif" panose="00000400000000000000" pitchFamily="2" charset="2"/>
              </a:rPr>
              <a:t>System Level Design for a 3U Runner-Chaser CubeSat Pair</a:t>
            </a:r>
            <a:endParaRPr sz="1800" b="0" i="1" dirty="0">
              <a:latin typeface="SansSerif" panose="00000400000000000000" pitchFamily="2" charset="2"/>
            </a:endParaRPr>
          </a:p>
        </p:txBody>
      </p:sp>
      <p:sp>
        <p:nvSpPr>
          <p:cNvPr id="268" name="Google Shape;268;p29"/>
          <p:cNvSpPr txBox="1">
            <a:spLocks noGrp="1"/>
          </p:cNvSpPr>
          <p:nvPr>
            <p:ph type="body" idx="1"/>
          </p:nvPr>
        </p:nvSpPr>
        <p:spPr>
          <a:xfrm>
            <a:off x="4943370" y="3891046"/>
            <a:ext cx="3381500" cy="757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560"/>
              </a:spcBef>
              <a:spcAft>
                <a:spcPts val="1000"/>
              </a:spcAft>
              <a:buNone/>
            </a:pPr>
            <a:r>
              <a:rPr lang="en" sz="1600" b="0" i="1" dirty="0">
                <a:latin typeface="SansSerif" panose="00000400000000000000" pitchFamily="2" charset="2"/>
              </a:rPr>
              <a:t>SLA 3D Printed Cone and Probe Combinations (Scale = 1:5)</a:t>
            </a:r>
            <a:endParaRPr sz="1600" b="0" i="1" dirty="0">
              <a:latin typeface="SansSerif" panose="00000400000000000000" pitchFamily="2" charset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"/>
          <p:cNvSpPr txBox="1">
            <a:spLocks noGrp="1"/>
          </p:cNvSpPr>
          <p:nvPr>
            <p:ph type="title"/>
          </p:nvPr>
        </p:nvSpPr>
        <p:spPr>
          <a:xfrm>
            <a:off x="457200" y="82363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ansSerif" panose="00000400000000000000" pitchFamily="2" charset="2"/>
              </a:rPr>
              <a:t>Conclusions and Future Work</a:t>
            </a:r>
            <a:endParaRPr dirty="0">
              <a:latin typeface="SansSerif" panose="00000400000000000000" pitchFamily="2" charset="2"/>
            </a:endParaRPr>
          </a:p>
        </p:txBody>
      </p:sp>
      <p:sp>
        <p:nvSpPr>
          <p:cNvPr id="274" name="Google Shape;274;p30"/>
          <p:cNvSpPr txBox="1">
            <a:spLocks noGrp="1"/>
          </p:cNvSpPr>
          <p:nvPr>
            <p:ph type="body" idx="1"/>
          </p:nvPr>
        </p:nvSpPr>
        <p:spPr>
          <a:xfrm>
            <a:off x="457200" y="1399323"/>
            <a:ext cx="8382000" cy="33407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528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" sz="2400" dirty="0">
                <a:latin typeface="SansSerif" panose="00000400000000000000" pitchFamily="2" charset="2"/>
              </a:rPr>
              <a:t>Preliminary system level design for 3U Runner and Chaser CubeSats completed</a:t>
            </a:r>
          </a:p>
          <a:p>
            <a:pPr marL="457200" lvl="0" indent="-33528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" sz="2400" dirty="0">
                <a:latin typeface="SansSerif" panose="00000400000000000000" pitchFamily="2" charset="2"/>
              </a:rPr>
              <a:t>Manufacture of high precision components for soft capture</a:t>
            </a:r>
            <a:endParaRPr sz="2400" dirty="0">
              <a:latin typeface="SansSerif" panose="00000400000000000000" pitchFamily="2" charset="2"/>
            </a:endParaRPr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sz="2400" dirty="0">
                <a:latin typeface="SansSerif" panose="00000400000000000000" pitchFamily="2" charset="2"/>
              </a:rPr>
              <a:t>Subsystem design</a:t>
            </a:r>
            <a:endParaRPr sz="2400" dirty="0">
              <a:latin typeface="SansSerif" panose="00000400000000000000" pitchFamily="2" charset="2"/>
            </a:endParaRPr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sz="2400" dirty="0">
                <a:latin typeface="SansSerif" panose="00000400000000000000" pitchFamily="2" charset="2"/>
              </a:rPr>
              <a:t>Hardware selection</a:t>
            </a:r>
            <a:endParaRPr sz="2400" dirty="0">
              <a:latin typeface="SansSerif" panose="00000400000000000000" pitchFamily="2" charset="2"/>
            </a:endParaRPr>
          </a:p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" sz="2400" dirty="0">
                <a:latin typeface="SansSerif" panose="00000400000000000000" pitchFamily="2" charset="2"/>
              </a:rPr>
              <a:t>Subsystem/System testing in simulated space environment</a:t>
            </a:r>
            <a:endParaRPr sz="2400" dirty="0">
              <a:latin typeface="SansSerif" panose="00000400000000000000" pitchFamily="2" charset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"/>
          <p:cNvSpPr txBox="1">
            <a:spLocks noGrp="1"/>
          </p:cNvSpPr>
          <p:nvPr>
            <p:ph type="title"/>
          </p:nvPr>
        </p:nvSpPr>
        <p:spPr>
          <a:xfrm>
            <a:off x="457200" y="9334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ansSerif" panose="00000400000000000000" pitchFamily="2" charset="2"/>
              </a:rPr>
              <a:t>Acknowledgements</a:t>
            </a:r>
            <a:endParaRPr dirty="0">
              <a:latin typeface="SansSerif" panose="00000400000000000000" pitchFamily="2" charset="2"/>
            </a:endParaRPr>
          </a:p>
        </p:txBody>
      </p:sp>
      <p:sp>
        <p:nvSpPr>
          <p:cNvPr id="280" name="Google Shape;280;p31"/>
          <p:cNvSpPr txBox="1">
            <a:spLocks noGrp="1"/>
          </p:cNvSpPr>
          <p:nvPr>
            <p:ph type="body" idx="1"/>
          </p:nvPr>
        </p:nvSpPr>
        <p:spPr>
          <a:xfrm>
            <a:off x="457200" y="1778850"/>
            <a:ext cx="8382000" cy="3027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 dirty="0">
                <a:latin typeface="SansSerif" panose="00000400000000000000" pitchFamily="2" charset="2"/>
              </a:rPr>
              <a:t>Prof. Jekan Thangavelautham, SpaceTREx Lab</a:t>
            </a:r>
            <a:endParaRPr sz="2000" dirty="0">
              <a:latin typeface="SansSerif" panose="00000400000000000000" pitchFamily="2" charset="2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 dirty="0">
                <a:latin typeface="SansSerif" panose="00000400000000000000" pitchFamily="2" charset="2"/>
              </a:rPr>
              <a:t>Connor Sturgeon, SpaceTREx Lab</a:t>
            </a:r>
            <a:endParaRPr sz="2000" dirty="0">
              <a:latin typeface="SansSerif" panose="00000400000000000000" pitchFamily="2" charset="2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 dirty="0">
                <a:latin typeface="SansSerif" panose="00000400000000000000" pitchFamily="2" charset="2"/>
              </a:rPr>
              <a:t>Harsh Bansal, SpaceTREx Lab</a:t>
            </a:r>
            <a:endParaRPr sz="2000" dirty="0">
              <a:latin typeface="SansSerif" panose="00000400000000000000" pitchFamily="2" charset="2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 dirty="0">
                <a:latin typeface="SansSerif" panose="00000400000000000000" pitchFamily="2" charset="2"/>
              </a:rPr>
              <a:t>Kairav Kukkala, SpaceTREx Lab</a:t>
            </a:r>
            <a:endParaRPr sz="2000" dirty="0">
              <a:latin typeface="SansSerif" panose="00000400000000000000" pitchFamily="2" charset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41" y="0"/>
            <a:ext cx="80199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2"/>
          <p:cNvSpPr txBox="1">
            <a:spLocks noGrp="1"/>
          </p:cNvSpPr>
          <p:nvPr>
            <p:ph type="ctrTitle"/>
          </p:nvPr>
        </p:nvSpPr>
        <p:spPr>
          <a:xfrm>
            <a:off x="457200" y="1150144"/>
            <a:ext cx="8458200" cy="144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287" name="Google Shape;287;p32"/>
          <p:cNvSpPr txBox="1">
            <a:spLocks noGrp="1"/>
          </p:cNvSpPr>
          <p:nvPr>
            <p:ph type="subTitle" idx="1"/>
          </p:nvPr>
        </p:nvSpPr>
        <p:spPr>
          <a:xfrm>
            <a:off x="457200" y="3067050"/>
            <a:ext cx="8382000" cy="131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06C4EA-DA33-41C1-80A6-F986B8458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ansSerif" panose="00000400000000000000" pitchFamily="2" charset="2"/>
              </a:rPr>
              <a:t>References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C2CFA9-BC1B-4634-99E6-82919E1A3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1920" indent="0">
              <a:buNone/>
            </a:pPr>
            <a:r>
              <a:rPr lang="en-US" sz="1200" b="0" dirty="0">
                <a:latin typeface="SansSerif" panose="00000400000000000000" pitchFamily="2" charset="2"/>
              </a:rPr>
              <a:t>[1] S. Eckersley, C. Saunders, D. Lobb, G. Johnston, T. Baud, M. Sweeting, C. Underwood, C. Bridges, and R. Chen, "Future rendezvous and docking missions enabled by low-cost but safety compliant guidance navigation and control (</a:t>
            </a:r>
            <a:r>
              <a:rPr lang="en-US" sz="1200" b="0" dirty="0" err="1">
                <a:latin typeface="SansSerif" panose="00000400000000000000" pitchFamily="2" charset="2"/>
              </a:rPr>
              <a:t>gnc</a:t>
            </a:r>
            <a:r>
              <a:rPr lang="en-US" sz="1200" b="0" dirty="0">
                <a:latin typeface="SansSerif" panose="00000400000000000000" pitchFamily="2" charset="2"/>
              </a:rPr>
              <a:t>) architectures", in Proceedings of The 15th Reinventing Space Conference. British Interplanetary Society, 2017</a:t>
            </a:r>
          </a:p>
          <a:p>
            <a:pPr marL="121920" indent="0">
              <a:buNone/>
            </a:pPr>
            <a:r>
              <a:rPr lang="en-US" sz="1200" b="0" dirty="0">
                <a:latin typeface="SansSerif" panose="00000400000000000000" pitchFamily="2" charset="2"/>
              </a:rPr>
              <a:t>[2] M. </a:t>
            </a:r>
            <a:r>
              <a:rPr lang="en-US" sz="1200" b="0" dirty="0" err="1">
                <a:latin typeface="SansSerif" panose="00000400000000000000" pitchFamily="2" charset="2"/>
              </a:rPr>
              <a:t>Barbetta</a:t>
            </a:r>
            <a:r>
              <a:rPr lang="en-US" sz="1200" b="0" dirty="0">
                <a:latin typeface="SansSerif" panose="00000400000000000000" pitchFamily="2" charset="2"/>
              </a:rPr>
              <a:t>, A. </a:t>
            </a:r>
            <a:r>
              <a:rPr lang="en-US" sz="1200" b="0" dirty="0" err="1">
                <a:latin typeface="SansSerif" panose="00000400000000000000" pitchFamily="2" charset="2"/>
              </a:rPr>
              <a:t>Boesso</a:t>
            </a:r>
            <a:r>
              <a:rPr lang="en-US" sz="1200" b="0" dirty="0">
                <a:latin typeface="SansSerif" panose="00000400000000000000" pitchFamily="2" charset="2"/>
              </a:rPr>
              <a:t>, F. </a:t>
            </a:r>
            <a:r>
              <a:rPr lang="en-US" sz="1200" b="0" dirty="0" err="1">
                <a:latin typeface="SansSerif" panose="00000400000000000000" pitchFamily="2" charset="2"/>
              </a:rPr>
              <a:t>Branz</a:t>
            </a:r>
            <a:r>
              <a:rPr lang="en-US" sz="1200" b="0" dirty="0">
                <a:latin typeface="SansSerif" panose="00000400000000000000" pitchFamily="2" charset="2"/>
              </a:rPr>
              <a:t>, A. Carron, L. </a:t>
            </a:r>
            <a:r>
              <a:rPr lang="en-US" sz="1200" b="0" dirty="0" err="1">
                <a:latin typeface="SansSerif" panose="00000400000000000000" pitchFamily="2" charset="2"/>
              </a:rPr>
              <a:t>Olivieri</a:t>
            </a:r>
            <a:r>
              <a:rPr lang="en-US" sz="1200" b="0" dirty="0">
                <a:latin typeface="SansSerif" panose="00000400000000000000" pitchFamily="2" charset="2"/>
              </a:rPr>
              <a:t>, J. </a:t>
            </a:r>
            <a:r>
              <a:rPr lang="en-US" sz="1200" b="0" dirty="0" err="1">
                <a:latin typeface="SansSerif" panose="00000400000000000000" pitchFamily="2" charset="2"/>
              </a:rPr>
              <a:t>Prendin</a:t>
            </a:r>
            <a:r>
              <a:rPr lang="en-US" sz="1200" b="0" dirty="0">
                <a:latin typeface="SansSerif" panose="00000400000000000000" pitchFamily="2" charset="2"/>
              </a:rPr>
              <a:t>, G. </a:t>
            </a:r>
            <a:r>
              <a:rPr lang="en-US" sz="1200" b="0" dirty="0" err="1">
                <a:latin typeface="SansSerif" panose="00000400000000000000" pitchFamily="2" charset="2"/>
              </a:rPr>
              <a:t>Rodeghiero</a:t>
            </a:r>
            <a:r>
              <a:rPr lang="en-US" sz="1200" b="0" dirty="0">
                <a:latin typeface="SansSerif" panose="00000400000000000000" pitchFamily="2" charset="2"/>
              </a:rPr>
              <a:t>, F. Sansone, L. </a:t>
            </a:r>
            <a:r>
              <a:rPr lang="en-US" sz="1200" b="0" dirty="0" err="1">
                <a:latin typeface="SansSerif" panose="00000400000000000000" pitchFamily="2" charset="2"/>
              </a:rPr>
              <a:t>Savioli</a:t>
            </a:r>
            <a:r>
              <a:rPr lang="en-US" sz="1200" b="0" dirty="0">
                <a:latin typeface="SansSerif" panose="00000400000000000000" pitchFamily="2" charset="2"/>
              </a:rPr>
              <a:t>, F. </a:t>
            </a:r>
            <a:r>
              <a:rPr lang="en-US" sz="1200" b="0" dirty="0" err="1">
                <a:latin typeface="SansSerif" panose="00000400000000000000" pitchFamily="2" charset="2"/>
              </a:rPr>
              <a:t>Spi-nello</a:t>
            </a:r>
            <a:r>
              <a:rPr lang="en-US" sz="1200" b="0" dirty="0">
                <a:latin typeface="SansSerif" panose="00000400000000000000" pitchFamily="2" charset="2"/>
              </a:rPr>
              <a:t> et al., "Arcade-r2 experiment on board </a:t>
            </a:r>
            <a:r>
              <a:rPr lang="en-US" sz="1200" b="0" dirty="0" err="1">
                <a:latin typeface="SansSerif" panose="00000400000000000000" pitchFamily="2" charset="2"/>
              </a:rPr>
              <a:t>bexus</a:t>
            </a:r>
            <a:r>
              <a:rPr lang="en-US" sz="1200" b="0" dirty="0">
                <a:latin typeface="SansSerif" panose="00000400000000000000" pitchFamily="2" charset="2"/>
              </a:rPr>
              <a:t> 17 stratospheric balloon", CEAS Space Journal, vol. 7, no. 3, pp. 347-358, 2015.</a:t>
            </a:r>
          </a:p>
          <a:p>
            <a:pPr marL="121920" indent="0">
              <a:buNone/>
            </a:pPr>
            <a:r>
              <a:rPr lang="en-US" sz="1200" b="0" dirty="0">
                <a:latin typeface="SansSerif" panose="00000400000000000000" pitchFamily="2" charset="2"/>
              </a:rPr>
              <a:t>[3] "Northrop Grumman and Intelsat Make History with Docking of Second Mission Extension Vehicle to Extend Life of Satellite", Northrop Grumman Newsroom, news.northropgrumman.com/news/releases/northrop-grumman-and-intelsat-make-history-with-docking-of-second-mission-extension-vehicle-to-extend-life-of-satellite. Accessed 21 Apr. 2021.</a:t>
            </a:r>
          </a:p>
          <a:p>
            <a:pPr marL="121920" indent="0">
              <a:buNone/>
            </a:pPr>
            <a:r>
              <a:rPr lang="en-US" sz="1200" b="0" dirty="0">
                <a:latin typeface="SansSerif" panose="00000400000000000000" pitchFamily="2" charset="2"/>
              </a:rPr>
              <a:t>[4] J. Cook, V. </a:t>
            </a:r>
            <a:r>
              <a:rPr lang="en-US" sz="1200" b="0" dirty="0" err="1">
                <a:latin typeface="SansSerif" panose="00000400000000000000" pitchFamily="2" charset="2"/>
              </a:rPr>
              <a:t>Aksamentov</a:t>
            </a:r>
            <a:r>
              <a:rPr lang="en-US" sz="1200" b="0" dirty="0">
                <a:latin typeface="SansSerif" panose="00000400000000000000" pitchFamily="2" charset="2"/>
              </a:rPr>
              <a:t>, T. Homan, and W. Bruner, "ISS interface mechanisms and their heritage", in AIAA SPACE 2011 conference &amp; exposition, 2011, p. 7150.</a:t>
            </a:r>
          </a:p>
          <a:p>
            <a:pPr marL="121920" indent="0">
              <a:buNone/>
            </a:pPr>
            <a:r>
              <a:rPr lang="en-US" sz="1200" b="0" dirty="0">
                <a:latin typeface="SansSerif" panose="00000400000000000000" pitchFamily="2" charset="2"/>
              </a:rPr>
              <a:t>[5] Beijing </a:t>
            </a:r>
            <a:r>
              <a:rPr lang="en-US" sz="1200" b="0" dirty="0" err="1">
                <a:latin typeface="SansSerif" panose="00000400000000000000" pitchFamily="2" charset="2"/>
              </a:rPr>
              <a:t>Jingdiao</a:t>
            </a:r>
            <a:r>
              <a:rPr lang="en-US" sz="1200" b="0" dirty="0">
                <a:latin typeface="SansSerif" panose="00000400000000000000" pitchFamily="2" charset="2"/>
              </a:rPr>
              <a:t> Group Co., Ltd. "#EMO2019 &amp; Beijing </a:t>
            </a:r>
            <a:r>
              <a:rPr lang="en-US" sz="1200" b="0" dirty="0" err="1">
                <a:latin typeface="SansSerif" panose="00000400000000000000" pitchFamily="2" charset="2"/>
              </a:rPr>
              <a:t>Jingdiao</a:t>
            </a:r>
            <a:r>
              <a:rPr lang="en-US" sz="1200" b="0" dirty="0">
                <a:latin typeface="SansSerif" panose="00000400000000000000" pitchFamily="2" charset="2"/>
              </a:rPr>
              <a:t> #The World of </a:t>
            </a:r>
            <a:r>
              <a:rPr lang="el-GR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r>
              <a:rPr lang="el-GR" sz="1200" b="0" dirty="0">
                <a:latin typeface="SansSerif" panose="00000400000000000000" pitchFamily="2" charset="2"/>
              </a:rPr>
              <a:t>-</a:t>
            </a:r>
            <a:r>
              <a:rPr lang="en-US" sz="1200" b="0" dirty="0">
                <a:latin typeface="SansSerif" panose="00000400000000000000" pitchFamily="2" charset="2"/>
              </a:rPr>
              <a:t>Level Precision Fitting." YouTube, 27 Aug. 2019, www.youtube.com/watch?v=XBqsAlt7bIk&amp;t=110s&amp;ab_channel=BeijingJingdiaoGroupCo.%2CLtd.</a:t>
            </a:r>
          </a:p>
          <a:p>
            <a:pPr marL="12192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03318094"/>
      </p:ext>
    </p:extLst>
  </p:cSld>
  <p:clrMapOvr>
    <a:masterClrMapping/>
  </p:clrMapOvr>
</p:sld>
</file>

<file path=ppt/theme/theme1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877</Words>
  <Application>Microsoft Office PowerPoint</Application>
  <PresentationFormat>On-screen Show (16:9)</PresentationFormat>
  <Paragraphs>93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Times New Roman</vt:lpstr>
      <vt:lpstr>SansSerif</vt:lpstr>
      <vt:lpstr>Noto Sans Symbols</vt:lpstr>
      <vt:lpstr>Arial</vt:lpstr>
      <vt:lpstr>Garamond</vt:lpstr>
      <vt:lpstr>2_Stream</vt:lpstr>
      <vt:lpstr>PowerPoint Presentation</vt:lpstr>
      <vt:lpstr>Motivation</vt:lpstr>
      <vt:lpstr>Related Work / Literature Survey</vt:lpstr>
      <vt:lpstr>Challenges</vt:lpstr>
      <vt:lpstr>Objectives</vt:lpstr>
      <vt:lpstr>Concept of Operations</vt:lpstr>
      <vt:lpstr>Phase 1: Rendezvous</vt:lpstr>
      <vt:lpstr>Phase 2: Soft Capture</vt:lpstr>
      <vt:lpstr>Phase 3: Hard Capture</vt:lpstr>
      <vt:lpstr>Results</vt:lpstr>
      <vt:lpstr>Conclusions and Future Work</vt:lpstr>
      <vt:lpstr>Acknowledgements</vt:lpstr>
      <vt:lpstr>Thank you!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Shadowthorn 007</dc:creator>
  <cp:lastModifiedBy>Thirupathi Raj, Athip - (athipt)</cp:lastModifiedBy>
  <cp:revision>19</cp:revision>
  <dcterms:modified xsi:type="dcterms:W3CDTF">2021-04-21T19:48:52Z</dcterms:modified>
</cp:coreProperties>
</file>